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32" r:id="rId3"/>
    <p:sldId id="333" r:id="rId4"/>
    <p:sldId id="334" r:id="rId5"/>
    <p:sldId id="337" r:id="rId6"/>
    <p:sldId id="340" r:id="rId7"/>
    <p:sldId id="341" r:id="rId8"/>
    <p:sldId id="273" r:id="rId9"/>
    <p:sldId id="316" r:id="rId10"/>
    <p:sldId id="312" r:id="rId11"/>
    <p:sldId id="291" r:id="rId12"/>
    <p:sldId id="289" r:id="rId13"/>
    <p:sldId id="315" r:id="rId14"/>
    <p:sldId id="317" r:id="rId15"/>
    <p:sldId id="318" r:id="rId16"/>
    <p:sldId id="311" r:id="rId17"/>
    <p:sldId id="319" r:id="rId18"/>
    <p:sldId id="320" r:id="rId19"/>
    <p:sldId id="321" r:id="rId20"/>
    <p:sldId id="322" r:id="rId21"/>
    <p:sldId id="324" r:id="rId22"/>
    <p:sldId id="325" r:id="rId23"/>
    <p:sldId id="328" r:id="rId24"/>
    <p:sldId id="329" r:id="rId25"/>
    <p:sldId id="330" r:id="rId26"/>
    <p:sldId id="331" r:id="rId27"/>
    <p:sldId id="336" r:id="rId28"/>
    <p:sldId id="31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ément delannoy" initials="cd" lastIdx="21" clrIdx="0">
    <p:extLst>
      <p:ext uri="{19B8F6BF-5375-455C-9EA6-DF929625EA0E}">
        <p15:presenceInfo xmlns:p15="http://schemas.microsoft.com/office/powerpoint/2012/main" userId="6d89d440410c4322" providerId="Windows Live"/>
      </p:ext>
    </p:extLst>
  </p:cmAuthor>
  <p:cmAuthor id="2" name="Minou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9EA"/>
    <a:srgbClr val="F46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75883" autoAdjust="0"/>
  </p:normalViewPr>
  <p:slideViewPr>
    <p:cSldViewPr>
      <p:cViewPr varScale="1">
        <p:scale>
          <a:sx n="70" d="100"/>
          <a:sy n="70" d="100"/>
        </p:scale>
        <p:origin x="20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lucnac\Desktop\DO%20blots%20papier%20FAS%20pour%20ppt%20sans%20R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lucnac\Desktop\DO%20blots%20papier%20FAS%20pour%20ppt%20sans%20R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effi\r&#233;gimes%20ARN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lucnac\Desktop\Manip%20souris%20TG\qpcr%20manip%20in%20vivo%20TG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R&#233;sultats\Dosage%20activit&#233;%20FAS%20obob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glucnac\Desktop\Manip%20souris%20TG\DOSAGE%20ACTIVITE%20SOURIS%20T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C57BL6</c:v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(Feuil1!$K$2,Feuil1!$K$12)</c:f>
                <c:numCache>
                  <c:formatCode>General</c:formatCode>
                  <c:ptCount val="2"/>
                  <c:pt idx="0">
                    <c:v>0.39846456715426237</c:v>
                  </c:pt>
                  <c:pt idx="1">
                    <c:v>0.24649742354788681</c:v>
                  </c:pt>
                </c:numCache>
              </c:numRef>
            </c:plus>
            <c:minus>
              <c:numRef>
                <c:f>(Feuil1!$K$2,Feuil1!$K$12)</c:f>
                <c:numCache>
                  <c:formatCode>General</c:formatCode>
                  <c:ptCount val="2"/>
                  <c:pt idx="0">
                    <c:v>0.39846456715426237</c:v>
                  </c:pt>
                  <c:pt idx="1">
                    <c:v>0.24649742354788681</c:v>
                  </c:pt>
                </c:numCache>
              </c:numRef>
            </c:minus>
          </c:errBars>
          <c:cat>
            <c:strRef>
              <c:f>Feuil1!$U$1:$V$1</c:f>
              <c:strCache>
                <c:ptCount val="2"/>
                <c:pt idx="0">
                  <c:v>Fasted</c:v>
                </c:pt>
                <c:pt idx="1">
                  <c:v>Refed</c:v>
                </c:pt>
              </c:strCache>
            </c:strRef>
          </c:cat>
          <c:val>
            <c:numRef>
              <c:f>(Feuil1!$J$2,Feuil1!$J$12)</c:f>
              <c:numCache>
                <c:formatCode>General</c:formatCode>
                <c:ptCount val="2"/>
                <c:pt idx="0">
                  <c:v>1</c:v>
                </c:pt>
                <c:pt idx="1">
                  <c:v>3.4984777591146541</c:v>
                </c:pt>
              </c:numCache>
            </c:numRef>
          </c:val>
        </c:ser>
        <c:ser>
          <c:idx val="1"/>
          <c:order val="1"/>
          <c:tx>
            <c:v>ob/ob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(Feuil1!$K$7,Feuil1!$K$17)</c:f>
                <c:numCache>
                  <c:formatCode>General</c:formatCode>
                  <c:ptCount val="2"/>
                  <c:pt idx="0">
                    <c:v>0.21413579218994944</c:v>
                  </c:pt>
                  <c:pt idx="1">
                    <c:v>0.2175599214775599</c:v>
                  </c:pt>
                </c:numCache>
              </c:numRef>
            </c:plus>
            <c:minus>
              <c:numRef>
                <c:f>(Feuil1!$K$7,Feuil1!$K$17)</c:f>
                <c:numCache>
                  <c:formatCode>General</c:formatCode>
                  <c:ptCount val="2"/>
                  <c:pt idx="0">
                    <c:v>0.21413579218994944</c:v>
                  </c:pt>
                  <c:pt idx="1">
                    <c:v>0.2175599214775599</c:v>
                  </c:pt>
                </c:numCache>
              </c:numRef>
            </c:minus>
          </c:errBars>
          <c:cat>
            <c:strRef>
              <c:f>Feuil1!$U$1:$V$1</c:f>
              <c:strCache>
                <c:ptCount val="2"/>
                <c:pt idx="0">
                  <c:v>Fasted</c:v>
                </c:pt>
                <c:pt idx="1">
                  <c:v>Refed</c:v>
                </c:pt>
              </c:strCache>
            </c:strRef>
          </c:cat>
          <c:val>
            <c:numRef>
              <c:f>Feuil1!$J$7</c:f>
              <c:numCache>
                <c:formatCode>General</c:formatCode>
                <c:ptCount val="1"/>
                <c:pt idx="0">
                  <c:v>3.1358488087020917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72272"/>
        <c:axId val="279172664"/>
      </c:barChart>
      <c:catAx>
        <c:axId val="279172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79172664"/>
        <c:crosses val="autoZero"/>
        <c:auto val="1"/>
        <c:lblAlgn val="ctr"/>
        <c:lblOffset val="100"/>
        <c:noMultiLvlLbl val="0"/>
      </c:catAx>
      <c:valAx>
        <c:axId val="279172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9172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C57BL6</c:v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(Feuil1!$R$2,Feuil1!$R$12)</c:f>
                <c:numCache>
                  <c:formatCode>General</c:formatCode>
                  <c:ptCount val="2"/>
                  <c:pt idx="0">
                    <c:v>0.25730639860907906</c:v>
                  </c:pt>
                  <c:pt idx="1">
                    <c:v>0.11805067084211723</c:v>
                  </c:pt>
                </c:numCache>
              </c:numRef>
            </c:plus>
            <c:minus>
              <c:numRef>
                <c:f>(Feuil1!$R$2,Feuil1!$R$12)</c:f>
                <c:numCache>
                  <c:formatCode>General</c:formatCode>
                  <c:ptCount val="2"/>
                  <c:pt idx="0">
                    <c:v>0.25730639860907906</c:v>
                  </c:pt>
                  <c:pt idx="1">
                    <c:v>0.11805067084211723</c:v>
                  </c:pt>
                </c:numCache>
              </c:numRef>
            </c:minus>
          </c:errBars>
          <c:cat>
            <c:strRef>
              <c:f>Feuil1!$U$1:$V$1</c:f>
              <c:strCache>
                <c:ptCount val="2"/>
                <c:pt idx="0">
                  <c:v>Fasted</c:v>
                </c:pt>
                <c:pt idx="1">
                  <c:v>Refed</c:v>
                </c:pt>
              </c:strCache>
            </c:strRef>
          </c:cat>
          <c:val>
            <c:numRef>
              <c:f>(Feuil1!$Q$2,Feuil1!$Q$12)</c:f>
              <c:numCache>
                <c:formatCode>General</c:formatCode>
                <c:ptCount val="2"/>
                <c:pt idx="0">
                  <c:v>1</c:v>
                </c:pt>
                <c:pt idx="1">
                  <c:v>1.94406698595154</c:v>
                </c:pt>
              </c:numCache>
            </c:numRef>
          </c:val>
        </c:ser>
        <c:ser>
          <c:idx val="1"/>
          <c:order val="1"/>
          <c:tx>
            <c:v>ob/ob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(Feuil1!$R$7,Feuil1!$R$17)</c:f>
                <c:numCache>
                  <c:formatCode>General</c:formatCode>
                  <c:ptCount val="2"/>
                  <c:pt idx="0">
                    <c:v>0.34007459116297489</c:v>
                  </c:pt>
                  <c:pt idx="1">
                    <c:v>0.24149373594721657</c:v>
                  </c:pt>
                </c:numCache>
              </c:numRef>
            </c:plus>
            <c:minus>
              <c:numRef>
                <c:f>(Feuil1!$R$7,Feuil1!$R$17)</c:f>
                <c:numCache>
                  <c:formatCode>General</c:formatCode>
                  <c:ptCount val="2"/>
                  <c:pt idx="0">
                    <c:v>0.34007459116297489</c:v>
                  </c:pt>
                  <c:pt idx="1">
                    <c:v>0.24149373594721657</c:v>
                  </c:pt>
                </c:numCache>
              </c:numRef>
            </c:minus>
          </c:errBars>
          <c:cat>
            <c:strRef>
              <c:f>Feuil1!$U$1:$V$1</c:f>
              <c:strCache>
                <c:ptCount val="2"/>
                <c:pt idx="0">
                  <c:v>Fasted</c:v>
                </c:pt>
                <c:pt idx="1">
                  <c:v>Refed</c:v>
                </c:pt>
              </c:strCache>
            </c:strRef>
          </c:cat>
          <c:val>
            <c:numRef>
              <c:f>Feuil1!$Q$7</c:f>
              <c:numCache>
                <c:formatCode>General</c:formatCode>
                <c:ptCount val="1"/>
                <c:pt idx="0">
                  <c:v>2.3238427801317427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05976"/>
        <c:axId val="337102448"/>
      </c:barChart>
      <c:catAx>
        <c:axId val="337105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7102448"/>
        <c:crosses val="autoZero"/>
        <c:auto val="1"/>
        <c:lblAlgn val="ctr"/>
        <c:lblOffset val="100"/>
        <c:noMultiLvlLbl val="0"/>
      </c:catAx>
      <c:valAx>
        <c:axId val="33710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7105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Feuil1!$AO$33:$AO$34</c:f>
                <c:numCache>
                  <c:formatCode>General</c:formatCode>
                  <c:ptCount val="2"/>
                  <c:pt idx="0">
                    <c:v>6.2649953739323514E-4</c:v>
                  </c:pt>
                  <c:pt idx="1">
                    <c:v>1.9177932076645976E-2</c:v>
                  </c:pt>
                </c:numCache>
              </c:numRef>
            </c:plus>
            <c:minus>
              <c:numRef>
                <c:f>Feuil1!$AO$33:$AO$34</c:f>
                <c:numCache>
                  <c:formatCode>General</c:formatCode>
                  <c:ptCount val="2"/>
                  <c:pt idx="0">
                    <c:v>6.2649953739323514E-4</c:v>
                  </c:pt>
                  <c:pt idx="1">
                    <c:v>1.9177932076645976E-2</c:v>
                  </c:pt>
                </c:numCache>
              </c:numRef>
            </c:minus>
          </c:errBars>
          <c:val>
            <c:numRef>
              <c:f>Feuil1!$A$83:$A$84</c:f>
              <c:numCache>
                <c:formatCode>General</c:formatCode>
                <c:ptCount val="2"/>
                <c:pt idx="0">
                  <c:v>2.5000000000000252E-3</c:v>
                </c:pt>
                <c:pt idx="1">
                  <c:v>0.38500000000000345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</c:dPt>
          <c:errBars>
            <c:errBarType val="both"/>
            <c:errValType val="cust"/>
            <c:noEndCap val="0"/>
            <c:plus>
              <c:numRef>
                <c:f>Feuil1!$AO$35:$AO$36</c:f>
                <c:numCache>
                  <c:formatCode>General</c:formatCode>
                  <c:ptCount val="2"/>
                  <c:pt idx="0">
                    <c:v>2.1264779954519612E-3</c:v>
                  </c:pt>
                  <c:pt idx="1">
                    <c:v>8.8119384132097744E-2</c:v>
                  </c:pt>
                </c:numCache>
              </c:numRef>
            </c:plus>
            <c:minus>
              <c:numRef>
                <c:f>Feuil1!$AO$35:$AO$36</c:f>
                <c:numCache>
                  <c:formatCode>General</c:formatCode>
                  <c:ptCount val="2"/>
                  <c:pt idx="0">
                    <c:v>2.1264779954519612E-3</c:v>
                  </c:pt>
                  <c:pt idx="1">
                    <c:v>8.8119384132097744E-2</c:v>
                  </c:pt>
                </c:numCache>
              </c:numRef>
            </c:minus>
          </c:errBars>
          <c:val>
            <c:numRef>
              <c:f>Feuil1!$A$85:$A$86</c:f>
              <c:numCache>
                <c:formatCode>General</c:formatCode>
                <c:ptCount val="2"/>
                <c:pt idx="0">
                  <c:v>7.9000000000000514E-2</c:v>
                </c:pt>
                <c:pt idx="1">
                  <c:v>0.36400000000000032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00880"/>
        <c:axId val="337104408"/>
      </c:barChart>
      <c:catAx>
        <c:axId val="337100880"/>
        <c:scaling>
          <c:orientation val="minMax"/>
        </c:scaling>
        <c:delete val="1"/>
        <c:axPos val="b"/>
        <c:majorTickMark val="out"/>
        <c:minorTickMark val="none"/>
        <c:tickLblPos val="none"/>
        <c:crossAx val="337104408"/>
        <c:crosses val="autoZero"/>
        <c:auto val="1"/>
        <c:lblAlgn val="ctr"/>
        <c:lblOffset val="100"/>
        <c:noMultiLvlLbl val="0"/>
      </c:catAx>
      <c:valAx>
        <c:axId val="337104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710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CD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(Feuil1!$J$9,Feuil1!$J$27)</c:f>
                <c:numCache>
                  <c:formatCode>General</c:formatCode>
                  <c:ptCount val="2"/>
                  <c:pt idx="0">
                    <c:v>3.7932023034675187E-4</c:v>
                  </c:pt>
                  <c:pt idx="1">
                    <c:v>4.5310770546224547E-3</c:v>
                  </c:pt>
                </c:numCache>
              </c:numRef>
            </c:plus>
            <c:minus>
              <c:numRef>
                <c:f>(Feuil1!$J$9,Feuil1!$J$27)</c:f>
                <c:numCache>
                  <c:formatCode>General</c:formatCode>
                  <c:ptCount val="2"/>
                  <c:pt idx="0">
                    <c:v>3.7932023034675187E-4</c:v>
                  </c:pt>
                  <c:pt idx="1">
                    <c:v>4.5310770546224547E-3</c:v>
                  </c:pt>
                </c:numCache>
              </c:numRef>
            </c:minus>
          </c:errBars>
          <c:val>
            <c:numRef>
              <c:f>(Feuil1!$J$5,Feuil1!$J$23)</c:f>
              <c:numCache>
                <c:formatCode>General</c:formatCode>
                <c:ptCount val="2"/>
                <c:pt idx="0">
                  <c:v>3.2387727358543497E-3</c:v>
                </c:pt>
                <c:pt idx="1">
                  <c:v>5.5524190717056957E-2</c:v>
                </c:pt>
              </c:numCache>
            </c:numRef>
          </c:val>
        </c:ser>
        <c:ser>
          <c:idx val="1"/>
          <c:order val="1"/>
          <c:tx>
            <c:v>HCD</c:v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Feuil1!$J$18</c:f>
                <c:numCache>
                  <c:formatCode>General</c:formatCode>
                  <c:ptCount val="1"/>
                  <c:pt idx="0">
                    <c:v>3.0232950011450429E-3</c:v>
                  </c:pt>
                </c:numCache>
              </c:numRef>
            </c:plus>
            <c:minus>
              <c:numRef>
                <c:f>Feuil1!$J$18</c:f>
                <c:numCache>
                  <c:formatCode>General</c:formatCode>
                  <c:ptCount val="1"/>
                  <c:pt idx="0">
                    <c:v>3.0232950011450429E-3</c:v>
                  </c:pt>
                </c:numCache>
              </c:numRef>
            </c:minus>
          </c:errBars>
          <c:val>
            <c:numRef>
              <c:f>Feuil1!$J$14</c:f>
              <c:numCache>
                <c:formatCode>General</c:formatCode>
                <c:ptCount val="1"/>
                <c:pt idx="0">
                  <c:v>9.0710066142005268E-3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02840"/>
        <c:axId val="337106760"/>
      </c:barChart>
      <c:catAx>
        <c:axId val="337102840"/>
        <c:scaling>
          <c:orientation val="minMax"/>
        </c:scaling>
        <c:delete val="1"/>
        <c:axPos val="b"/>
        <c:majorTickMark val="out"/>
        <c:minorTickMark val="none"/>
        <c:tickLblPos val="none"/>
        <c:crossAx val="337106760"/>
        <c:crosses val="autoZero"/>
        <c:auto val="1"/>
        <c:lblAlgn val="ctr"/>
        <c:lblOffset val="100"/>
        <c:noMultiLvlLbl val="0"/>
      </c:catAx>
      <c:valAx>
        <c:axId val="337106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7102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PBS</c:v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(Feuil1!$M$5;Feuil1!$M$15)</c:f>
                <c:numCache>
                  <c:formatCode>General</c:formatCode>
                  <c:ptCount val="2"/>
                  <c:pt idx="0">
                    <c:v>1.3301783689998821E-2</c:v>
                  </c:pt>
                  <c:pt idx="1">
                    <c:v>1.1003934486303479</c:v>
                  </c:pt>
                </c:numCache>
              </c:numRef>
            </c:plus>
            <c:minus>
              <c:numRef>
                <c:f>(Feuil1!$M$5;Feuil1!$M$15)</c:f>
                <c:numCache>
                  <c:formatCode>General</c:formatCode>
                  <c:ptCount val="2"/>
                  <c:pt idx="0">
                    <c:v>1.3301783689998821E-2</c:v>
                  </c:pt>
                  <c:pt idx="1">
                    <c:v>1.1003934486303479</c:v>
                  </c:pt>
                </c:numCache>
              </c:numRef>
            </c:minus>
          </c:errBars>
          <c:val>
            <c:numRef>
              <c:f>(Feuil1!$J$5;Feuil1!$J$15)</c:f>
              <c:numCache>
                <c:formatCode>General</c:formatCode>
                <c:ptCount val="2"/>
                <c:pt idx="0">
                  <c:v>9.8092897385948327E-2</c:v>
                </c:pt>
                <c:pt idx="1">
                  <c:v>23.074683352332382</c:v>
                </c:pt>
              </c:numCache>
            </c:numRef>
          </c:val>
        </c:ser>
        <c:ser>
          <c:idx val="1"/>
          <c:order val="1"/>
          <c:tx>
            <c:v>ThiametG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Feuil1!$M$10</c:f>
                <c:numCache>
                  <c:formatCode>General</c:formatCode>
                  <c:ptCount val="1"/>
                  <c:pt idx="0">
                    <c:v>6.0569591229451533E-2</c:v>
                  </c:pt>
                </c:numCache>
              </c:numRef>
            </c:plus>
            <c:minus>
              <c:numRef>
                <c:f>Feuil1!$M$10</c:f>
                <c:numCache>
                  <c:formatCode>General</c:formatCode>
                  <c:ptCount val="1"/>
                  <c:pt idx="0">
                    <c:v>6.0569591229451533E-2</c:v>
                  </c:pt>
                </c:numCache>
              </c:numRef>
            </c:minus>
          </c:errBars>
          <c:val>
            <c:numRef>
              <c:f>Feuil1!$J$10</c:f>
              <c:numCache>
                <c:formatCode>General</c:formatCode>
                <c:ptCount val="1"/>
                <c:pt idx="0">
                  <c:v>0.19318895368719124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07152"/>
        <c:axId val="337107544"/>
      </c:barChart>
      <c:catAx>
        <c:axId val="337107152"/>
        <c:scaling>
          <c:orientation val="minMax"/>
        </c:scaling>
        <c:delete val="1"/>
        <c:axPos val="b"/>
        <c:majorTickMark val="out"/>
        <c:minorTickMark val="none"/>
        <c:tickLblPos val="none"/>
        <c:crossAx val="337107544"/>
        <c:crosses val="autoZero"/>
        <c:auto val="1"/>
        <c:lblAlgn val="ctr"/>
        <c:lblOffset val="100"/>
        <c:noMultiLvlLbl val="0"/>
      </c:catAx>
      <c:valAx>
        <c:axId val="337107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7107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C57BL/6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Feuil1!$E$294:$F$294</c:f>
                <c:numCache>
                  <c:formatCode>General</c:formatCode>
                  <c:ptCount val="2"/>
                  <c:pt idx="0">
                    <c:v>0.23973256272153021</c:v>
                  </c:pt>
                  <c:pt idx="1">
                    <c:v>1.5825891438712412</c:v>
                  </c:pt>
                </c:numCache>
              </c:numRef>
            </c:plus>
            <c:minus>
              <c:numRef>
                <c:f>Feuil1!$E$294:$F$294</c:f>
                <c:numCache>
                  <c:formatCode>General</c:formatCode>
                  <c:ptCount val="2"/>
                  <c:pt idx="0">
                    <c:v>0.23973256272153021</c:v>
                  </c:pt>
                  <c:pt idx="1">
                    <c:v>1.5825891438712412</c:v>
                  </c:pt>
                </c:numCache>
              </c:numRef>
            </c:minus>
          </c:errBars>
          <c:cat>
            <c:strRef>
              <c:f>Feuil1!$K$279:$L$279</c:f>
              <c:strCache>
                <c:ptCount val="2"/>
                <c:pt idx="0">
                  <c:v>AJ</c:v>
                </c:pt>
                <c:pt idx="1">
                  <c:v>RN</c:v>
                </c:pt>
              </c:strCache>
            </c:strRef>
          </c:cat>
          <c:val>
            <c:numRef>
              <c:f>(Feuil1!$E$272;Feuil1!$F$272)</c:f>
              <c:numCache>
                <c:formatCode>General</c:formatCode>
                <c:ptCount val="2"/>
                <c:pt idx="0">
                  <c:v>2.9751984126984126</c:v>
                </c:pt>
                <c:pt idx="1">
                  <c:v>6.840390873015874</c:v>
                </c:pt>
              </c:numCache>
            </c:numRef>
          </c:val>
        </c:ser>
        <c:ser>
          <c:idx val="1"/>
          <c:order val="1"/>
          <c:tx>
            <c:v>ob/ob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</c:dPt>
          <c:errBars>
            <c:errBarType val="both"/>
            <c:errValType val="cust"/>
            <c:noEndCap val="0"/>
            <c:plus>
              <c:numRef>
                <c:f>Feuil1!$G$294:$H$294</c:f>
                <c:numCache>
                  <c:formatCode>General</c:formatCode>
                  <c:ptCount val="2"/>
                  <c:pt idx="0">
                    <c:v>0.47529762216305815</c:v>
                  </c:pt>
                  <c:pt idx="1">
                    <c:v>0.66707023056012904</c:v>
                  </c:pt>
                </c:numCache>
              </c:numRef>
            </c:plus>
            <c:minus>
              <c:numRef>
                <c:f>Feuil1!$G$294:$H$294</c:f>
                <c:numCache>
                  <c:formatCode>General</c:formatCode>
                  <c:ptCount val="2"/>
                  <c:pt idx="0">
                    <c:v>0.47529762216305815</c:v>
                  </c:pt>
                  <c:pt idx="1">
                    <c:v>0.66707023056012904</c:v>
                  </c:pt>
                </c:numCache>
              </c:numRef>
            </c:minus>
          </c:errBars>
          <c:cat>
            <c:strRef>
              <c:f>Feuil1!$K$279:$L$279</c:f>
              <c:strCache>
                <c:ptCount val="2"/>
                <c:pt idx="0">
                  <c:v>AJ</c:v>
                </c:pt>
                <c:pt idx="1">
                  <c:v>RN</c:v>
                </c:pt>
              </c:strCache>
            </c:strRef>
          </c:cat>
          <c:val>
            <c:numRef>
              <c:f>Feuil1!$G$272:$H$272</c:f>
              <c:numCache>
                <c:formatCode>General</c:formatCode>
                <c:ptCount val="2"/>
                <c:pt idx="0">
                  <c:v>10.081326388888888</c:v>
                </c:pt>
                <c:pt idx="1">
                  <c:v>9.7035781746031589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24064"/>
        <c:axId val="346522496"/>
      </c:barChart>
      <c:catAx>
        <c:axId val="34652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6522496"/>
        <c:crosses val="autoZero"/>
        <c:auto val="1"/>
        <c:lblAlgn val="ctr"/>
        <c:lblOffset val="100"/>
        <c:noMultiLvlLbl val="0"/>
      </c:catAx>
      <c:valAx>
        <c:axId val="346522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fr-FR"/>
          </a:p>
        </c:txPr>
        <c:crossAx val="34652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PBS</c:v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(Feuil1!$R$10,Feuil1!$T$10)</c:f>
                <c:numCache>
                  <c:formatCode>General</c:formatCode>
                  <c:ptCount val="2"/>
                  <c:pt idx="0">
                    <c:v>3.1237658758312352</c:v>
                  </c:pt>
                  <c:pt idx="1">
                    <c:v>13.770132334958102</c:v>
                  </c:pt>
                </c:numCache>
              </c:numRef>
            </c:plus>
            <c:minus>
              <c:numRef>
                <c:f>(Feuil1!$R$10,Feuil1!$T$10)</c:f>
                <c:numCache>
                  <c:formatCode>General</c:formatCode>
                  <c:ptCount val="2"/>
                  <c:pt idx="0">
                    <c:v>3.1237658758312352</c:v>
                  </c:pt>
                  <c:pt idx="1">
                    <c:v>13.770132334958102</c:v>
                  </c:pt>
                </c:numCache>
              </c:numRef>
            </c:minus>
          </c:errBars>
          <c:val>
            <c:numRef>
              <c:f>(Feuil1!$R$8,Feuil1!$T$8)</c:f>
              <c:numCache>
                <c:formatCode>General</c:formatCode>
                <c:ptCount val="2"/>
                <c:pt idx="0">
                  <c:v>96.281678354521688</c:v>
                </c:pt>
                <c:pt idx="1">
                  <c:v>138.74955502469459</c:v>
                </c:pt>
              </c:numCache>
            </c:numRef>
          </c:val>
        </c:ser>
        <c:ser>
          <c:idx val="1"/>
          <c:order val="1"/>
          <c:tx>
            <c:v>TG</c:v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Feuil1!$S$10</c:f>
                <c:numCache>
                  <c:formatCode>General</c:formatCode>
                  <c:ptCount val="1"/>
                  <c:pt idx="0">
                    <c:v>14.071909417535014</c:v>
                  </c:pt>
                </c:numCache>
              </c:numRef>
            </c:plus>
            <c:minus>
              <c:numRef>
                <c:f>Feuil1!$S$10</c:f>
                <c:numCache>
                  <c:formatCode>General</c:formatCode>
                  <c:ptCount val="1"/>
                  <c:pt idx="0">
                    <c:v>14.071909417535014</c:v>
                  </c:pt>
                </c:numCache>
              </c:numRef>
            </c:minus>
          </c:errBars>
          <c:val>
            <c:numRef>
              <c:f>Feuil1!$S$8</c:f>
              <c:numCache>
                <c:formatCode>General</c:formatCode>
                <c:ptCount val="1"/>
                <c:pt idx="0">
                  <c:v>136.86517936675034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23280"/>
        <c:axId val="346524456"/>
      </c:barChart>
      <c:catAx>
        <c:axId val="346523280"/>
        <c:scaling>
          <c:orientation val="minMax"/>
        </c:scaling>
        <c:delete val="1"/>
        <c:axPos val="b"/>
        <c:majorTickMark val="out"/>
        <c:minorTickMark val="none"/>
        <c:tickLblPos val="none"/>
        <c:crossAx val="346524456"/>
        <c:crosses val="autoZero"/>
        <c:auto val="1"/>
        <c:lblAlgn val="ctr"/>
        <c:lblOffset val="100"/>
        <c:noMultiLvlLbl val="0"/>
      </c:catAx>
      <c:valAx>
        <c:axId val="346524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6523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Connecteur droit 2"/>
        <cdr:cNvSpPr/>
      </cdr:nvSpPr>
      <cdr:spPr>
        <a:xfrm xmlns:a="http://schemas.openxmlformats.org/drawingml/2006/main">
          <a:off x="-2267744" y="-134076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0F909-32B5-4A12-BD27-C66B1893413B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0DDAB-B2F5-44E0-B40B-13A87ED94E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2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the first place I </a:t>
            </a:r>
            <a:r>
              <a:rPr lang="fr-FR" dirty="0" err="1" smtClean="0"/>
              <a:t>would</a:t>
            </a:r>
            <a:r>
              <a:rPr lang="fr-FR" dirty="0" smtClean="0"/>
              <a:t> like to </a:t>
            </a:r>
            <a:r>
              <a:rPr lang="fr-FR" dirty="0" err="1" smtClean="0"/>
              <a:t>thank</a:t>
            </a:r>
            <a:r>
              <a:rPr lang="fr-FR" dirty="0" smtClean="0"/>
              <a:t> the </a:t>
            </a:r>
            <a:r>
              <a:rPr lang="fr-FR" dirty="0" err="1" smtClean="0"/>
              <a:t>organizers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me the </a:t>
            </a:r>
            <a:r>
              <a:rPr lang="fr-FR" baseline="0" dirty="0" err="1" smtClean="0"/>
              <a:t>opportunity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and </a:t>
            </a:r>
            <a:r>
              <a:rPr lang="fr-FR" dirty="0" smtClean="0"/>
              <a:t>I’m </a:t>
            </a:r>
            <a:r>
              <a:rPr lang="fr-FR" dirty="0" err="1" smtClean="0"/>
              <a:t>going</a:t>
            </a:r>
            <a:r>
              <a:rPr lang="fr-FR" dirty="0" smtClean="0"/>
              <a:t> to talk about </a:t>
            </a:r>
            <a:r>
              <a:rPr lang="fr-FR" u="sng" dirty="0" smtClean="0">
                <a:solidFill>
                  <a:srgbClr val="FF0000"/>
                </a:solidFill>
              </a:rPr>
              <a:t>the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regulation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hepatic</a:t>
            </a:r>
            <a:r>
              <a:rPr lang="fr-FR" baseline="0" dirty="0" smtClean="0"/>
              <a:t> FAS properties by O-GlcNAcylation in vivo and ex vivo. This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made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u="none" baseline="0" dirty="0" smtClean="0"/>
              <a:t>the UFSG and </a:t>
            </a:r>
            <a:r>
              <a:rPr lang="fr-FR" baseline="0" dirty="0" err="1" smtClean="0"/>
              <a:t>supervised</a:t>
            </a:r>
            <a:r>
              <a:rPr lang="fr-FR" baseline="0" dirty="0" smtClean="0"/>
              <a:t> by Pr Tony Lefebvre.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5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err="1" smtClean="0"/>
              <a:t>Several</a:t>
            </a:r>
            <a:r>
              <a:rPr lang="fr-FR" u="none" dirty="0" smtClean="0"/>
              <a:t> </a:t>
            </a:r>
            <a:r>
              <a:rPr lang="fr-FR" u="none" dirty="0" err="1" smtClean="0"/>
              <a:t>hundreds</a:t>
            </a:r>
            <a:r>
              <a:rPr lang="fr-FR" u="none" dirty="0" smtClean="0"/>
              <a:t> </a:t>
            </a:r>
            <a:r>
              <a:rPr lang="fr-FR" dirty="0" err="1" smtClean="0"/>
              <a:t>proteins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as O-GlcNAcylated</a:t>
            </a:r>
            <a:r>
              <a:rPr lang="fr-FR" baseline="0" dirty="0" smtClean="0"/>
              <a:t> </a:t>
            </a:r>
            <a:r>
              <a:rPr lang="fr-FR" u="none" baseline="0" dirty="0" smtClean="0"/>
              <a:t>and </a:t>
            </a:r>
            <a:r>
              <a:rPr lang="fr-FR" u="none" baseline="0" dirty="0" err="1" smtClean="0"/>
              <a:t>among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metabolic</a:t>
            </a:r>
            <a:r>
              <a:rPr lang="fr-FR" u="none" baseline="0" dirty="0" smtClean="0"/>
              <a:t> enzymes. The O-</a:t>
            </a:r>
            <a:r>
              <a:rPr lang="fr-FR" u="none" baseline="0" dirty="0" err="1" smtClean="0"/>
              <a:t>GlcNAcylation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involved</a:t>
            </a:r>
            <a:r>
              <a:rPr lang="fr-FR" u="none" baseline="0" dirty="0" smtClean="0"/>
              <a:t> in </a:t>
            </a:r>
            <a:r>
              <a:rPr lang="fr-FR" u="none" baseline="0" dirty="0" err="1" smtClean="0"/>
              <a:t>numerous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physiological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proteins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 in translation, transcription, </a:t>
            </a:r>
            <a:r>
              <a:rPr lang="fr-FR" baseline="0" dirty="0" err="1" smtClean="0"/>
              <a:t>protein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degradation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cycle.</a:t>
            </a:r>
            <a:endParaRPr lang="fr-FR" u="none" baseline="0" dirty="0" smtClean="0"/>
          </a:p>
          <a:p>
            <a:r>
              <a:rPr lang="fr-FR" u="none" baseline="0" dirty="0" err="1" smtClean="0"/>
              <a:t>Nevertheless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under</a:t>
            </a:r>
            <a:r>
              <a:rPr lang="fr-FR" u="none" baseline="0" dirty="0" smtClean="0"/>
              <a:t> conditions of aberrant O-GlcNAcylation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abnormal</a:t>
            </a:r>
            <a:r>
              <a:rPr lang="fr-FR" u="none" baseline="0" dirty="0" smtClean="0"/>
              <a:t> protein modification and a possible </a:t>
            </a:r>
            <a:r>
              <a:rPr lang="fr-FR" u="none" baseline="0" dirty="0" err="1" smtClean="0"/>
              <a:t>deregulation</a:t>
            </a:r>
            <a:r>
              <a:rPr lang="fr-FR" u="none" baseline="0" dirty="0" smtClean="0"/>
              <a:t> </a:t>
            </a:r>
            <a:r>
              <a:rPr lang="fr-FR" baseline="0" dirty="0" smtClean="0"/>
              <a:t>of signaling </a:t>
            </a:r>
            <a:r>
              <a:rPr lang="fr-FR" baseline="0" dirty="0" err="1" smtClean="0"/>
              <a:t>pathways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cause on the long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diseases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cancers, </a:t>
            </a:r>
            <a:r>
              <a:rPr lang="fr-FR" baseline="0" dirty="0" err="1" smtClean="0"/>
              <a:t>neurological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diseases</a:t>
            </a:r>
            <a:r>
              <a:rPr lang="fr-FR" baseline="0" dirty="0" smtClean="0"/>
              <a:t> or type 2 </a:t>
            </a:r>
            <a:r>
              <a:rPr lang="fr-FR" baseline="0" dirty="0" err="1" smtClean="0"/>
              <a:t>diabetes</a:t>
            </a:r>
            <a:r>
              <a:rPr lang="fr-FR" baseline="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90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O-GlcNAcylation is a post </a:t>
            </a:r>
            <a:r>
              <a:rPr lang="fr-FR" dirty="0" err="1" smtClean="0"/>
              <a:t>translational</a:t>
            </a:r>
            <a:r>
              <a:rPr lang="fr-FR" dirty="0" smtClean="0"/>
              <a:t> modification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u="none" dirty="0" err="1" smtClean="0"/>
              <a:t>dynamic</a:t>
            </a:r>
            <a:r>
              <a:rPr lang="fr-FR" u="none" dirty="0" smtClean="0"/>
              <a:t> </a:t>
            </a:r>
            <a:r>
              <a:rPr lang="fr-FR" u="none" dirty="0" err="1" smtClean="0"/>
              <a:t>thanks</a:t>
            </a:r>
            <a:r>
              <a:rPr lang="fr-FR" u="none" dirty="0" smtClean="0"/>
              <a:t> to the </a:t>
            </a:r>
            <a:r>
              <a:rPr lang="fr-FR" u="none" dirty="0" err="1" smtClean="0"/>
              <a:t>activity</a:t>
            </a:r>
            <a:r>
              <a:rPr lang="fr-FR" u="none" dirty="0" smtClean="0"/>
              <a:t> of </a:t>
            </a:r>
            <a:r>
              <a:rPr lang="fr-FR" u="none" dirty="0" err="1" smtClean="0"/>
              <a:t>two</a:t>
            </a:r>
            <a:r>
              <a:rPr lang="fr-FR" u="none" dirty="0" smtClean="0"/>
              <a:t> enzym</a:t>
            </a:r>
            <a:r>
              <a:rPr lang="fr-FR" dirty="0" smtClean="0"/>
              <a:t>es : O-GlcNAc transferase (OGT)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transfers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residue</a:t>
            </a:r>
            <a:r>
              <a:rPr lang="fr-FR" baseline="0" dirty="0" smtClean="0"/>
              <a:t> of GlcNAc to serine/</a:t>
            </a:r>
            <a:r>
              <a:rPr lang="fr-FR" baseline="0" dirty="0" err="1" smtClean="0"/>
              <a:t>threonine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residues</a:t>
            </a:r>
            <a:r>
              <a:rPr lang="fr-FR" baseline="0" dirty="0" smtClean="0"/>
              <a:t> on nucleocytoplasmic or mitochondrial </a:t>
            </a:r>
            <a:r>
              <a:rPr lang="fr-FR" baseline="0" dirty="0" err="1" smtClean="0"/>
              <a:t>proteins</a:t>
            </a:r>
            <a:r>
              <a:rPr lang="fr-FR" baseline="0" dirty="0" smtClean="0"/>
              <a:t> and O-GlcNAcase (OGA)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hydrolyses the </a:t>
            </a:r>
            <a:r>
              <a:rPr lang="fr-FR" baseline="0" dirty="0" err="1" smtClean="0"/>
              <a:t>sugar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This modification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regulate</a:t>
            </a:r>
            <a:r>
              <a:rPr lang="fr-FR" baseline="0" dirty="0" smtClean="0"/>
              <a:t> the phosphorylation of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or adjacent sites and is </a:t>
            </a:r>
            <a:r>
              <a:rPr lang="fr-FR" baseline="0" dirty="0" err="1" smtClean="0"/>
              <a:t>directly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dependent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nutritional</a:t>
            </a:r>
            <a:r>
              <a:rPr lang="fr-FR" baseline="0" dirty="0" smtClean="0"/>
              <a:t> conditions.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percent of glucose </a:t>
            </a:r>
            <a:r>
              <a:rPr lang="fr-FR" baseline="0" dirty="0" err="1" smtClean="0"/>
              <a:t>entering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directed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toward</a:t>
            </a:r>
            <a:r>
              <a:rPr lang="fr-FR" baseline="0" dirty="0" smtClean="0"/>
              <a:t> HBP and </a:t>
            </a:r>
            <a:r>
              <a:rPr lang="fr-FR" baseline="0" dirty="0" err="1" smtClean="0"/>
              <a:t>converted</a:t>
            </a:r>
            <a:r>
              <a:rPr lang="fr-FR" baseline="0" dirty="0" smtClean="0"/>
              <a:t> to </a:t>
            </a:r>
            <a:r>
              <a:rPr lang="fr-FR" u="none" baseline="0" dirty="0" smtClean="0"/>
              <a:t>UDP-GlcNAc, the OGT </a:t>
            </a:r>
            <a:r>
              <a:rPr lang="fr-FR" baseline="0" dirty="0" err="1" smtClean="0"/>
              <a:t>substrate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17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that</a:t>
            </a:r>
            <a:r>
              <a:rPr lang="fr-FR" dirty="0" smtClean="0"/>
              <a:t>  FAS expression and O-GlcNAcylation </a:t>
            </a:r>
            <a:r>
              <a:rPr lang="fr-FR" dirty="0" err="1" smtClean="0"/>
              <a:t>levels</a:t>
            </a:r>
            <a:r>
              <a:rPr lang="fr-FR" dirty="0" smtClean="0"/>
              <a:t> are </a:t>
            </a:r>
            <a:r>
              <a:rPr lang="fr-FR" dirty="0" err="1" smtClean="0"/>
              <a:t>dependent</a:t>
            </a:r>
            <a:r>
              <a:rPr lang="fr-FR" dirty="0" smtClean="0"/>
              <a:t> on glucose concentrations. </a:t>
            </a:r>
            <a:r>
              <a:rPr lang="fr-FR" dirty="0" err="1" smtClean="0"/>
              <a:t>Indeed</a:t>
            </a:r>
            <a:r>
              <a:rPr lang="fr-FR" dirty="0" smtClean="0"/>
              <a:t>, glucose </a:t>
            </a:r>
            <a:r>
              <a:rPr lang="fr-FR" dirty="0" err="1" smtClean="0"/>
              <a:t>can</a:t>
            </a:r>
            <a:r>
              <a:rPr lang="fr-FR" dirty="0" smtClean="0"/>
              <a:t> enter HBP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leads</a:t>
            </a:r>
            <a:r>
              <a:rPr lang="fr-FR" dirty="0" smtClean="0"/>
              <a:t> to protein O-GlcNAcylation or in </a:t>
            </a:r>
            <a:r>
              <a:rPr lang="fr-FR" dirty="0" err="1" smtClean="0"/>
              <a:t>glycolysis</a:t>
            </a:r>
            <a:r>
              <a:rPr lang="fr-FR" dirty="0" smtClean="0"/>
              <a:t> and lipogenesis.</a:t>
            </a:r>
          </a:p>
          <a:p>
            <a:r>
              <a:rPr lang="fr-FR" dirty="0" err="1" smtClean="0"/>
              <a:t>Knowing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close </a:t>
            </a:r>
            <a:r>
              <a:rPr lang="fr-FR" baseline="0" dirty="0" err="1" smtClean="0"/>
              <a:t>relationship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intracellular</a:t>
            </a:r>
            <a:r>
              <a:rPr lang="fr-FR" baseline="0" dirty="0" smtClean="0"/>
              <a:t> glucose, O-</a:t>
            </a:r>
            <a:r>
              <a:rPr lang="fr-FR" baseline="0" dirty="0" err="1" smtClean="0"/>
              <a:t>GlcNAcylation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and activation of </a:t>
            </a:r>
            <a:r>
              <a:rPr lang="fr-FR" baseline="0" dirty="0" err="1" smtClean="0"/>
              <a:t>glucido</a:t>
            </a:r>
            <a:r>
              <a:rPr lang="fr-FR" baseline="0" dirty="0" smtClean="0"/>
              <a:t>-</a:t>
            </a:r>
            <a:r>
              <a:rPr lang="fr-FR" baseline="0" dirty="0" err="1" smtClean="0"/>
              <a:t>lipidic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metabolism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link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O-</a:t>
            </a:r>
            <a:r>
              <a:rPr lang="fr-FR" baseline="0" dirty="0" err="1" smtClean="0"/>
              <a:t>GlcNAcylation</a:t>
            </a:r>
            <a:r>
              <a:rPr lang="fr-FR" baseline="0" dirty="0" smtClean="0"/>
              <a:t>, expression and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of FAS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exist</a:t>
            </a:r>
            <a:r>
              <a:rPr lang="fr-FR" baseline="0" dirty="0" smtClean="0"/>
              <a:t>.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49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 check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u="none" baseline="0" dirty="0" err="1" smtClean="0"/>
              <a:t>looked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whether</a:t>
            </a:r>
            <a:r>
              <a:rPr lang="fr-FR" u="none" baseline="0" dirty="0" smtClean="0"/>
              <a:t> FAS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or not O-</a:t>
            </a:r>
            <a:r>
              <a:rPr lang="fr-FR" baseline="0" dirty="0" err="1" smtClean="0"/>
              <a:t>GlcNAcylated</a:t>
            </a:r>
            <a:r>
              <a:rPr lang="fr-FR" baseline="0" dirty="0" smtClean="0"/>
              <a:t> and if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O-GlcNAcylation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dependent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nutritional</a:t>
            </a:r>
            <a:r>
              <a:rPr lang="fr-FR" baseline="0" dirty="0" smtClean="0"/>
              <a:t> conditions.  </a:t>
            </a:r>
            <a:r>
              <a:rPr lang="fr-FR" baseline="0" dirty="0" err="1" smtClean="0"/>
              <a:t>Secondly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determine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of OG on FAS properties and </a:t>
            </a:r>
            <a:r>
              <a:rPr lang="fr-FR" baseline="0" dirty="0" err="1" smtClean="0"/>
              <a:t>particularly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expression,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stabilisation and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enzymatic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 check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hypothesis</a:t>
            </a:r>
            <a:r>
              <a:rPr lang="fr-FR" baseline="0" dirty="0" smtClean="0"/>
              <a:t> in vivo and ex vivo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98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smtClean="0"/>
              <a:t>To </a:t>
            </a:r>
            <a:r>
              <a:rPr lang="fr-FR" u="none" dirty="0" err="1" smtClean="0"/>
              <a:t>reach</a:t>
            </a:r>
            <a:r>
              <a:rPr lang="fr-FR" u="none" dirty="0" smtClean="0"/>
              <a:t> </a:t>
            </a:r>
            <a:r>
              <a:rPr lang="fr-FR" u="none" dirty="0" err="1" smtClean="0"/>
              <a:t>these</a:t>
            </a:r>
            <a:r>
              <a:rPr lang="fr-FR" u="none" dirty="0" smtClean="0"/>
              <a:t> objectives, </a:t>
            </a:r>
            <a:r>
              <a:rPr lang="fr-FR" u="none" dirty="0" err="1" smtClean="0"/>
              <a:t>we</a:t>
            </a:r>
            <a:r>
              <a:rPr lang="fr-FR" u="none" dirty="0" smtClean="0"/>
              <a:t> </a:t>
            </a:r>
            <a:r>
              <a:rPr lang="fr-FR" dirty="0" smtClean="0"/>
              <a:t>first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studied</a:t>
            </a:r>
            <a:r>
              <a:rPr lang="fr-FR" baseline="0" dirty="0" smtClean="0"/>
              <a:t> </a:t>
            </a:r>
            <a:r>
              <a:rPr lang="fr-FR" u="none" baseline="0" dirty="0" smtClean="0"/>
              <a:t>the O-GlcNAcylation contents and the FAS expression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 in </a:t>
            </a:r>
            <a:r>
              <a:rPr lang="fr-FR" u="none" baseline="0" dirty="0" err="1" smtClean="0"/>
              <a:t>two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physiopathological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models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particularly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using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either</a:t>
            </a:r>
            <a:r>
              <a:rPr lang="fr-FR" u="none" baseline="0" dirty="0" smtClean="0"/>
              <a:t> C57BL6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or ob/ob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. In </a:t>
            </a:r>
            <a:r>
              <a:rPr lang="fr-FR" u="none" baseline="0" dirty="0" err="1" smtClean="0"/>
              <a:t>each</a:t>
            </a:r>
            <a:r>
              <a:rPr lang="fr-FR" u="none" baseline="0" dirty="0" smtClean="0"/>
              <a:t> group,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period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boost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lipogenesis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livers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analyzed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assess</a:t>
            </a:r>
            <a:r>
              <a:rPr lang="fr-FR" baseline="0" dirty="0" smtClean="0"/>
              <a:t> O-</a:t>
            </a:r>
            <a:r>
              <a:rPr lang="fr-FR" baseline="0" dirty="0" err="1" smtClean="0"/>
              <a:t>GlcNAcylation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and FAS expression.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76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control </a:t>
            </a:r>
            <a:r>
              <a:rPr lang="fr-FR" dirty="0" err="1" smtClean="0"/>
              <a:t>mice</a:t>
            </a:r>
            <a:r>
              <a:rPr lang="fr-FR" dirty="0" smtClean="0"/>
              <a:t>,</a:t>
            </a:r>
            <a:r>
              <a:rPr lang="fr-FR" baseline="0" dirty="0" smtClean="0"/>
              <a:t> O-</a:t>
            </a:r>
            <a:r>
              <a:rPr lang="fr-FR" baseline="0" dirty="0" err="1" smtClean="0"/>
              <a:t>GlcNAc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look </a:t>
            </a:r>
            <a:r>
              <a:rPr lang="fr-FR" u="sng" baseline="0" dirty="0" err="1" smtClean="0"/>
              <a:t>at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, O-GlcNAcylation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in ob/ob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control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Concerning</a:t>
            </a:r>
            <a:r>
              <a:rPr lang="fr-FR" baseline="0" dirty="0" smtClean="0"/>
              <a:t> FAS expression,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due to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transcription 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mRNA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. When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expression in ob/ob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control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. Once </a:t>
            </a:r>
            <a:r>
              <a:rPr lang="fr-FR" baseline="0" dirty="0" err="1" smtClean="0"/>
              <a:t>again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partly</a:t>
            </a:r>
            <a:r>
              <a:rPr lang="fr-FR" baseline="0" dirty="0" smtClean="0"/>
              <a:t> due to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transcription.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, in the </a:t>
            </a:r>
            <a:r>
              <a:rPr lang="fr-FR" baseline="0" dirty="0" err="1" smtClean="0"/>
              <a:t>litterature</a:t>
            </a:r>
            <a:r>
              <a:rPr lang="fr-FR" baseline="0" dirty="0" smtClean="0"/>
              <a:t>, it is </a:t>
            </a:r>
            <a:r>
              <a:rPr lang="fr-FR" u="sng" baseline="0" dirty="0" err="1" smtClean="0"/>
              <a:t>well</a:t>
            </a:r>
            <a:r>
              <a:rPr lang="fr-FR" u="sng" baseline="0" dirty="0" smtClean="0"/>
              <a:t>-</a:t>
            </a:r>
            <a:r>
              <a:rPr lang="fr-FR" baseline="0" dirty="0" err="1" smtClean="0"/>
              <a:t>known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in ob/ob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through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their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chronic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hyperglycemia</a:t>
            </a:r>
            <a:r>
              <a:rPr lang="fr-FR" u="none" baseline="0" dirty="0" smtClean="0"/>
              <a:t>, transcription </a:t>
            </a:r>
            <a:r>
              <a:rPr lang="fr-FR" u="none" baseline="0" dirty="0" err="1" smtClean="0"/>
              <a:t>factors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responsible</a:t>
            </a:r>
            <a:r>
              <a:rPr lang="fr-FR" u="none" baseline="0" dirty="0" smtClean="0"/>
              <a:t> for FAS activation are active. 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299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So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 second model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u="none" dirty="0" err="1" smtClean="0"/>
              <a:t>were</a:t>
            </a:r>
            <a:r>
              <a:rPr lang="fr-FR" u="none" dirty="0" smtClean="0"/>
              <a:t> </a:t>
            </a:r>
            <a:r>
              <a:rPr lang="fr-FR" u="none" dirty="0" err="1" smtClean="0"/>
              <a:t>fed</a:t>
            </a:r>
            <a:r>
              <a:rPr lang="fr-FR" u="none" dirty="0" smtClean="0"/>
              <a:t> a CD</a:t>
            </a:r>
            <a:r>
              <a:rPr lang="fr-FR" b="1" u="none" baseline="0" dirty="0" smtClean="0"/>
              <a:t> </a:t>
            </a:r>
            <a:r>
              <a:rPr lang="fr-FR" u="none" baseline="0" dirty="0" smtClean="0"/>
              <a:t>or a HCD for 12 </a:t>
            </a:r>
            <a:r>
              <a:rPr lang="fr-FR" u="none" baseline="0" dirty="0" err="1" smtClean="0"/>
              <a:t>weeks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At</a:t>
            </a:r>
            <a:r>
              <a:rPr lang="fr-FR" u="none" baseline="0" dirty="0" smtClean="0"/>
              <a:t> the end of the </a:t>
            </a:r>
            <a:r>
              <a:rPr lang="fr-FR" u="none" baseline="0" dirty="0" err="1" smtClean="0"/>
              <a:t>experiment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either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period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2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When</a:t>
            </a:r>
            <a:r>
              <a:rPr lang="fr-FR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fed</a:t>
            </a:r>
            <a:r>
              <a:rPr lang="fr-FR" u="none" baseline="0" dirty="0" smtClean="0"/>
              <a:t> a CD, O-GlcNAc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higher</a:t>
            </a:r>
            <a:r>
              <a:rPr lang="fr-FR" u="none" baseline="0" dirty="0" smtClean="0"/>
              <a:t> in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, O-GlcNAc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in HCD groups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CD group.</a:t>
            </a:r>
          </a:p>
          <a:p>
            <a:r>
              <a:rPr lang="fr-FR" baseline="0" dirty="0" err="1" smtClean="0"/>
              <a:t>Concerning</a:t>
            </a:r>
            <a:r>
              <a:rPr lang="fr-FR" baseline="0" dirty="0" smtClean="0"/>
              <a:t> FAS expression,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due to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transcription 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mRNA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Whereas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observe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FAS expression in HCD group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CD group.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</a:t>
            </a:r>
            <a:r>
              <a:rPr lang="fr-FR" u="none" baseline="0" dirty="0" smtClean="0"/>
              <a:t>is not </a:t>
            </a:r>
            <a:r>
              <a:rPr lang="fr-FR" u="none" baseline="0" dirty="0" err="1" smtClean="0"/>
              <a:t>only</a:t>
            </a:r>
            <a:r>
              <a:rPr lang="fr-FR" u="none" baseline="0" dirty="0" smtClean="0"/>
              <a:t> </a:t>
            </a:r>
            <a:r>
              <a:rPr lang="fr-FR" baseline="0" dirty="0" smtClean="0"/>
              <a:t>due to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mRNA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FAS expression </a:t>
            </a:r>
            <a:r>
              <a:rPr lang="fr-FR" baseline="0" dirty="0" err="1" smtClean="0"/>
              <a:t>seems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due a post-</a:t>
            </a:r>
            <a:r>
              <a:rPr lang="fr-FR" baseline="0" dirty="0" err="1" smtClean="0"/>
              <a:t>translational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, « </a:t>
            </a:r>
            <a:r>
              <a:rPr lang="fr-FR" baseline="0" dirty="0" err="1" smtClean="0"/>
              <a:t>maybe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O-GlcNAcylation 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45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smtClean="0"/>
              <a:t>To check </a:t>
            </a:r>
            <a:r>
              <a:rPr lang="fr-FR" u="none" dirty="0" err="1" smtClean="0"/>
              <a:t>whether</a:t>
            </a:r>
            <a:r>
              <a:rPr lang="fr-FR" u="none" dirty="0" smtClean="0"/>
              <a:t> OGT and FAS are </a:t>
            </a:r>
            <a:r>
              <a:rPr lang="fr-FR" u="none" dirty="0" err="1" smtClean="0"/>
              <a:t>partners</a:t>
            </a:r>
            <a:r>
              <a:rPr lang="fr-FR" u="none" dirty="0" smtClean="0"/>
              <a:t> of interaction,</a:t>
            </a:r>
            <a:r>
              <a:rPr lang="fr-FR" u="none" baseline="0" dirty="0" smtClean="0"/>
              <a:t> OGT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immunoprecipitated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interacting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partners</a:t>
            </a:r>
            <a:r>
              <a:rPr lang="fr-FR" u="none" baseline="0" dirty="0" smtClean="0"/>
              <a:t> and interaction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FAS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controled</a:t>
            </a:r>
            <a:r>
              <a:rPr lang="fr-FR" u="none" baseline="0" dirty="0" smtClean="0"/>
              <a:t> by WB.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see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, in the </a:t>
            </a:r>
            <a:r>
              <a:rPr lang="fr-FR" u="none" baseline="0" dirty="0" err="1" smtClean="0"/>
              <a:t>two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models</a:t>
            </a:r>
            <a:r>
              <a:rPr lang="fr-FR" u="none" baseline="0" dirty="0" smtClean="0"/>
              <a:t>, the 2 </a:t>
            </a:r>
            <a:r>
              <a:rPr lang="fr-FR" u="none" baseline="0" dirty="0" err="1" smtClean="0"/>
              <a:t>proteins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physically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interact</a:t>
            </a:r>
            <a:r>
              <a:rPr lang="fr-FR" u="none" baseline="0" dirty="0" smtClean="0"/>
              <a:t>. 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6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baseline="0" dirty="0" err="1" smtClean="0"/>
              <a:t>Afterwards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to know if FAS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or not O-GlcNAcylated. For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2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used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>
                <a:solidFill>
                  <a:srgbClr val="FF0000"/>
                </a:solidFill>
              </a:rPr>
              <a:t>First </a:t>
            </a:r>
            <a:r>
              <a:rPr lang="fr-FR" baseline="0" dirty="0" err="1" smtClean="0">
                <a:solidFill>
                  <a:srgbClr val="FF0000"/>
                </a:solidFill>
              </a:rPr>
              <a:t>we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used</a:t>
            </a:r>
            <a:r>
              <a:rPr lang="fr-FR" u="none" baseline="0" dirty="0" smtClean="0">
                <a:solidFill>
                  <a:srgbClr val="FF0000"/>
                </a:solidFill>
              </a:rPr>
              <a:t> WGA, a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lectin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recognizing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proteins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bearing</a:t>
            </a:r>
            <a:r>
              <a:rPr lang="fr-FR" u="none" baseline="0" dirty="0" smtClean="0">
                <a:solidFill>
                  <a:srgbClr val="FF0000"/>
                </a:solidFill>
              </a:rPr>
              <a:t> GlcNAc and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sialic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acids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residues</a:t>
            </a:r>
            <a:r>
              <a:rPr lang="fr-FR" u="none" baseline="0" dirty="0" smtClean="0">
                <a:solidFill>
                  <a:srgbClr val="FF0000"/>
                </a:solidFill>
              </a:rPr>
              <a:t>.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Proteins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were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removed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smtClean="0">
                <a:solidFill>
                  <a:srgbClr val="FF0000"/>
                </a:solidFill>
              </a:rPr>
              <a:t>to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form</a:t>
            </a:r>
            <a:r>
              <a:rPr lang="fr-FR" u="none" baseline="0" dirty="0" smtClean="0">
                <a:solidFill>
                  <a:srgbClr val="FF0000"/>
                </a:solidFill>
              </a:rPr>
              <a:t> total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extracts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then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revealed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with</a:t>
            </a:r>
            <a:r>
              <a:rPr lang="fr-FR" u="none" baseline="0" dirty="0" smtClean="0">
                <a:solidFill>
                  <a:srgbClr val="FF0000"/>
                </a:solidFill>
              </a:rPr>
              <a:t> an antibody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against</a:t>
            </a:r>
            <a:r>
              <a:rPr lang="fr-FR" u="none" baseline="0" dirty="0" smtClean="0">
                <a:solidFill>
                  <a:srgbClr val="FF0000"/>
                </a:solidFill>
              </a:rPr>
              <a:t> FAS.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We</a:t>
            </a:r>
            <a:r>
              <a:rPr lang="fr-FR" u="none" baseline="0" dirty="0" smtClean="0">
                <a:solidFill>
                  <a:srgbClr val="FF0000"/>
                </a:solidFill>
              </a:rPr>
              <a:t> observe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so</a:t>
            </a:r>
            <a:r>
              <a:rPr lang="fr-FR" u="none" baseline="0" dirty="0" smtClean="0">
                <a:solidFill>
                  <a:srgbClr val="FF0000"/>
                </a:solidFill>
              </a:rPr>
              <a:t>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same</a:t>
            </a:r>
            <a:r>
              <a:rPr lang="fr-FR" u="none" baseline="0" dirty="0" smtClean="0">
                <a:solidFill>
                  <a:srgbClr val="FF0000"/>
                </a:solidFill>
              </a:rPr>
              <a:t> profil as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above</a:t>
            </a:r>
            <a:r>
              <a:rPr lang="fr-FR" u="none" baseline="0" dirty="0" smtClean="0">
                <a:solidFill>
                  <a:srgbClr val="FF0000"/>
                </a:solidFill>
              </a:rPr>
              <a:t>.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rest</a:t>
            </a:r>
            <a:r>
              <a:rPr lang="fr-FR" u="none" baseline="0" dirty="0" smtClean="0">
                <a:solidFill>
                  <a:srgbClr val="FF0000"/>
                </a:solidFill>
              </a:rPr>
              <a:t> of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sample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was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incubated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with</a:t>
            </a:r>
            <a:r>
              <a:rPr lang="fr-FR" u="none" baseline="0" dirty="0" smtClean="0">
                <a:solidFill>
                  <a:srgbClr val="FF0000"/>
                </a:solidFill>
              </a:rPr>
              <a:t>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beads</a:t>
            </a:r>
            <a:r>
              <a:rPr lang="fr-FR" u="none" baseline="0" dirty="0" smtClean="0">
                <a:solidFill>
                  <a:srgbClr val="FF0000"/>
                </a:solidFill>
              </a:rPr>
              <a:t> and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we</a:t>
            </a:r>
            <a:r>
              <a:rPr lang="fr-FR" u="none" baseline="0" dirty="0" smtClean="0">
                <a:solidFill>
                  <a:srgbClr val="FF0000"/>
                </a:solidFill>
              </a:rPr>
              <a:t> observe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that</a:t>
            </a:r>
            <a:r>
              <a:rPr lang="fr-FR" u="none" baseline="0" dirty="0" smtClean="0">
                <a:solidFill>
                  <a:srgbClr val="FF0000"/>
                </a:solidFill>
              </a:rPr>
              <a:t> the FAS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was</a:t>
            </a:r>
            <a:r>
              <a:rPr lang="fr-FR" u="none" baseline="0" dirty="0" smtClean="0">
                <a:solidFill>
                  <a:srgbClr val="FF0000"/>
                </a:solidFill>
              </a:rPr>
              <a:t>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retained</a:t>
            </a:r>
            <a:r>
              <a:rPr lang="fr-FR" u="none" baseline="0" dirty="0" smtClean="0">
                <a:solidFill>
                  <a:srgbClr val="FF0000"/>
                </a:solidFill>
              </a:rPr>
              <a:t> on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beads</a:t>
            </a:r>
            <a:r>
              <a:rPr lang="fr-FR" u="none" baseline="0" dirty="0" smtClean="0">
                <a:solidFill>
                  <a:srgbClr val="FF0000"/>
                </a:solidFill>
              </a:rPr>
              <a:t>. To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verify</a:t>
            </a:r>
            <a:r>
              <a:rPr lang="fr-FR" u="none" baseline="0" dirty="0" smtClean="0">
                <a:solidFill>
                  <a:srgbClr val="FF0000"/>
                </a:solidFill>
              </a:rPr>
              <a:t>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specificity</a:t>
            </a:r>
            <a:r>
              <a:rPr lang="fr-FR" u="none" baseline="0" dirty="0" smtClean="0">
                <a:solidFill>
                  <a:srgbClr val="FF0000"/>
                </a:solidFill>
              </a:rPr>
              <a:t> of the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beads</a:t>
            </a:r>
            <a:r>
              <a:rPr lang="fr-FR" u="none" baseline="0" dirty="0" smtClean="0">
                <a:solidFill>
                  <a:srgbClr val="FF0000"/>
                </a:solidFill>
              </a:rPr>
              <a:t>, free </a:t>
            </a:r>
            <a:r>
              <a:rPr lang="fr-FR" baseline="0" dirty="0" smtClean="0">
                <a:solidFill>
                  <a:srgbClr val="FF0000"/>
                </a:solidFill>
              </a:rPr>
              <a:t>GlcNac </a:t>
            </a:r>
            <a:r>
              <a:rPr lang="fr-FR" baseline="0" dirty="0" err="1" smtClean="0">
                <a:solidFill>
                  <a:srgbClr val="FF0000"/>
                </a:solidFill>
              </a:rPr>
              <a:t>was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added</a:t>
            </a:r>
            <a:r>
              <a:rPr lang="fr-FR" baseline="0" dirty="0" smtClean="0">
                <a:solidFill>
                  <a:srgbClr val="FF0000"/>
                </a:solidFill>
              </a:rPr>
              <a:t> and </a:t>
            </a:r>
            <a:r>
              <a:rPr lang="fr-FR" baseline="0" dirty="0" err="1" smtClean="0">
                <a:solidFill>
                  <a:srgbClr val="FF0000"/>
                </a:solidFill>
              </a:rPr>
              <a:t>we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can</a:t>
            </a:r>
            <a:r>
              <a:rPr lang="fr-FR" baseline="0" dirty="0" smtClean="0">
                <a:solidFill>
                  <a:srgbClr val="FF0000"/>
                </a:solidFill>
              </a:rPr>
              <a:t> note the </a:t>
            </a:r>
            <a:r>
              <a:rPr lang="fr-FR" baseline="0" dirty="0" err="1" smtClean="0">
                <a:solidFill>
                  <a:srgbClr val="FF0000"/>
                </a:solidFill>
              </a:rPr>
              <a:t>loss</a:t>
            </a:r>
            <a:r>
              <a:rPr lang="fr-FR" baseline="0" dirty="0" smtClean="0">
                <a:solidFill>
                  <a:srgbClr val="FF0000"/>
                </a:solidFill>
              </a:rPr>
              <a:t> of the signal.</a:t>
            </a:r>
          </a:p>
          <a:p>
            <a:endParaRPr lang="fr-FR" baseline="0" dirty="0" smtClean="0">
              <a:solidFill>
                <a:srgbClr val="FF0000"/>
              </a:solidFill>
            </a:endParaRPr>
          </a:p>
          <a:p>
            <a:r>
              <a:rPr lang="fr-FR" baseline="0" dirty="0" err="1" smtClean="0">
                <a:solidFill>
                  <a:srgbClr val="FF0000"/>
                </a:solidFill>
              </a:rPr>
              <a:t>We</a:t>
            </a:r>
            <a:r>
              <a:rPr lang="fr-FR" baseline="0" dirty="0" smtClean="0">
                <a:solidFill>
                  <a:srgbClr val="FF0000"/>
                </a:solidFill>
              </a:rPr>
              <a:t> have </a:t>
            </a:r>
            <a:r>
              <a:rPr lang="fr-FR" baseline="0" dirty="0" err="1" smtClean="0">
                <a:solidFill>
                  <a:srgbClr val="FF0000"/>
                </a:solidFill>
              </a:rPr>
              <a:t>also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performed</a:t>
            </a:r>
            <a:r>
              <a:rPr lang="fr-FR" baseline="0" dirty="0" smtClean="0">
                <a:solidFill>
                  <a:srgbClr val="FF0000"/>
                </a:solidFill>
              </a:rPr>
              <a:t> an </a:t>
            </a:r>
            <a:r>
              <a:rPr lang="fr-FR" baseline="0" dirty="0" err="1" smtClean="0">
                <a:solidFill>
                  <a:srgbClr val="FF0000"/>
                </a:solidFill>
              </a:rPr>
              <a:t>enzymatic</a:t>
            </a:r>
            <a:r>
              <a:rPr lang="fr-FR" baseline="0" dirty="0" smtClean="0">
                <a:solidFill>
                  <a:srgbClr val="FF0000"/>
                </a:solidFill>
              </a:rPr>
              <a:t> labelling. </a:t>
            </a:r>
            <a:r>
              <a:rPr lang="fr-FR" baseline="0" dirty="0" err="1" smtClean="0">
                <a:solidFill>
                  <a:srgbClr val="FF0000"/>
                </a:solidFill>
              </a:rPr>
              <a:t>Proteins</a:t>
            </a:r>
            <a:r>
              <a:rPr lang="fr-FR" baseline="0" dirty="0" smtClean="0">
                <a:solidFill>
                  <a:srgbClr val="FF0000"/>
                </a:solidFill>
              </a:rPr>
              <a:t> of </a:t>
            </a:r>
            <a:r>
              <a:rPr lang="fr-FR" u="none" baseline="0" dirty="0" smtClean="0">
                <a:solidFill>
                  <a:srgbClr val="FF0000"/>
                </a:solidFill>
              </a:rPr>
              <a:t>cellular lysates have </a:t>
            </a:r>
            <a:r>
              <a:rPr lang="fr-FR" baseline="0" dirty="0" smtClean="0">
                <a:solidFill>
                  <a:srgbClr val="FF0000"/>
                </a:solidFill>
              </a:rPr>
              <a:t>been </a:t>
            </a:r>
            <a:r>
              <a:rPr lang="fr-FR" baseline="0" dirty="0" err="1" smtClean="0">
                <a:solidFill>
                  <a:srgbClr val="FF0000"/>
                </a:solidFill>
              </a:rPr>
              <a:t>enzymatically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labeled</a:t>
            </a:r>
            <a:r>
              <a:rPr lang="fr-FR" baseline="0" dirty="0" smtClean="0">
                <a:solidFill>
                  <a:srgbClr val="FF0000"/>
                </a:solidFill>
              </a:rPr>
              <a:t> by a b1-4 </a:t>
            </a:r>
            <a:r>
              <a:rPr lang="fr-FR" baseline="0" dirty="0" err="1" smtClean="0">
                <a:solidFill>
                  <a:srgbClr val="FF0000"/>
                </a:solidFill>
              </a:rPr>
              <a:t>galactosyltransferase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which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tranfers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GalNAz</a:t>
            </a:r>
            <a:r>
              <a:rPr lang="fr-FR" baseline="0" dirty="0" smtClean="0">
                <a:solidFill>
                  <a:srgbClr val="FF0000"/>
                </a:solidFill>
              </a:rPr>
              <a:t> to GlcNAc </a:t>
            </a:r>
            <a:r>
              <a:rPr lang="fr-FR" baseline="0" dirty="0" err="1" smtClean="0">
                <a:solidFill>
                  <a:srgbClr val="FF0000"/>
                </a:solidFill>
              </a:rPr>
              <a:t>residues</a:t>
            </a:r>
            <a:r>
              <a:rPr lang="fr-FR" baseline="0" dirty="0" smtClean="0">
                <a:solidFill>
                  <a:srgbClr val="FF0000"/>
                </a:solidFill>
              </a:rPr>
              <a:t>. A </a:t>
            </a:r>
            <a:r>
              <a:rPr lang="fr-FR" baseline="0" dirty="0" err="1" smtClean="0">
                <a:solidFill>
                  <a:srgbClr val="FF0000"/>
                </a:solidFill>
              </a:rPr>
              <a:t>biotin</a:t>
            </a:r>
            <a:r>
              <a:rPr lang="fr-FR" baseline="0" dirty="0" smtClean="0">
                <a:solidFill>
                  <a:srgbClr val="FF0000"/>
                </a:solidFill>
              </a:rPr>
              <a:t> alkyne has been </a:t>
            </a:r>
            <a:r>
              <a:rPr lang="fr-FR" baseline="0" dirty="0" err="1" smtClean="0">
                <a:solidFill>
                  <a:srgbClr val="FF0000"/>
                </a:solidFill>
              </a:rPr>
              <a:t>ligated</a:t>
            </a:r>
            <a:r>
              <a:rPr lang="fr-FR" baseline="0" dirty="0" smtClean="0">
                <a:solidFill>
                  <a:srgbClr val="FF0000"/>
                </a:solidFill>
              </a:rPr>
              <a:t> to </a:t>
            </a:r>
            <a:r>
              <a:rPr lang="fr-FR" baseline="0" dirty="0" err="1" smtClean="0">
                <a:solidFill>
                  <a:srgbClr val="FF0000"/>
                </a:solidFill>
              </a:rPr>
              <a:t>azido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labeled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proteins</a:t>
            </a:r>
            <a:r>
              <a:rPr lang="fr-FR" baseline="0" dirty="0" smtClean="0">
                <a:solidFill>
                  <a:srgbClr val="FF0000"/>
                </a:solidFill>
              </a:rPr>
              <a:t> for </a:t>
            </a:r>
            <a:r>
              <a:rPr lang="fr-FR" baseline="0" dirty="0" err="1" smtClean="0">
                <a:solidFill>
                  <a:srgbClr val="FF0000"/>
                </a:solidFill>
              </a:rPr>
              <a:t>further</a:t>
            </a:r>
            <a:r>
              <a:rPr lang="fr-FR" baseline="0" dirty="0" smtClean="0">
                <a:solidFill>
                  <a:srgbClr val="FF0000"/>
                </a:solidFill>
              </a:rPr>
              <a:t> purification </a:t>
            </a:r>
            <a:r>
              <a:rPr lang="fr-FR" baseline="0" dirty="0" err="1" smtClean="0">
                <a:solidFill>
                  <a:srgbClr val="FF0000"/>
                </a:solidFill>
              </a:rPr>
              <a:t>with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avidin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beads</a:t>
            </a:r>
            <a:r>
              <a:rPr lang="fr-FR" baseline="0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3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Glucose</a:t>
            </a:r>
            <a:r>
              <a:rPr lang="fr-FR" baseline="0" dirty="0" smtClean="0"/>
              <a:t> is a major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source for the </a:t>
            </a:r>
            <a:r>
              <a:rPr lang="fr-FR" baseline="0" dirty="0" err="1" smtClean="0"/>
              <a:t>organism</a:t>
            </a:r>
            <a:r>
              <a:rPr lang="fr-FR" baseline="0" dirty="0" smtClean="0"/>
              <a:t> and in spite of </a:t>
            </a:r>
            <a:r>
              <a:rPr lang="fr-FR" baseline="0" dirty="0" err="1" smtClean="0"/>
              <a:t>wide</a:t>
            </a:r>
            <a:r>
              <a:rPr lang="fr-FR" baseline="0" dirty="0" smtClean="0"/>
              <a:t> variations in the </a:t>
            </a:r>
            <a:r>
              <a:rPr lang="fr-FR" baseline="0" dirty="0" err="1" smtClean="0"/>
              <a:t>intake</a:t>
            </a:r>
            <a:r>
              <a:rPr lang="fr-FR" baseline="0" dirty="0" smtClean="0"/>
              <a:t> and the use </a:t>
            </a:r>
            <a:r>
              <a:rPr lang="fr-FR" u="none" baseline="0" dirty="0" smtClean="0"/>
              <a:t>of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 nutriment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organism</a:t>
            </a:r>
            <a:r>
              <a:rPr lang="fr-FR" baseline="0" dirty="0" smtClean="0"/>
              <a:t> set up </a:t>
            </a:r>
            <a:r>
              <a:rPr lang="fr-FR" baseline="0" dirty="0" err="1" smtClean="0"/>
              <a:t>molecular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mechanisms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finely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regulate</a:t>
            </a:r>
            <a:r>
              <a:rPr lang="fr-FR" baseline="0" dirty="0" smtClean="0"/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blood</a:t>
            </a:r>
            <a:r>
              <a:rPr lang="fr-FR" baseline="0" dirty="0" smtClean="0">
                <a:solidFill>
                  <a:srgbClr val="FF0000"/>
                </a:solidFill>
              </a:rPr>
              <a:t> glucose </a:t>
            </a:r>
            <a:r>
              <a:rPr lang="fr-FR" u="none" baseline="0" dirty="0" smtClean="0">
                <a:solidFill>
                  <a:srgbClr val="FF0000"/>
                </a:solidFill>
              </a:rPr>
              <a:t>concentration.</a:t>
            </a:r>
          </a:p>
          <a:p>
            <a:r>
              <a:rPr lang="fr-FR" baseline="0" dirty="0" err="1" smtClean="0">
                <a:solidFill>
                  <a:srgbClr val="FF0000"/>
                </a:solidFill>
              </a:rPr>
              <a:t>Liver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is</a:t>
            </a:r>
            <a:r>
              <a:rPr lang="fr-FR" baseline="0" dirty="0" smtClean="0">
                <a:solidFill>
                  <a:srgbClr val="FF0000"/>
                </a:solidFill>
              </a:rPr>
              <a:t> one of the </a:t>
            </a:r>
            <a:r>
              <a:rPr lang="fr-FR" baseline="0" dirty="0" err="1" smtClean="0">
                <a:solidFill>
                  <a:srgbClr val="FF0000"/>
                </a:solidFill>
              </a:rPr>
              <a:t>organs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where</a:t>
            </a:r>
            <a:r>
              <a:rPr lang="fr-FR" baseline="0" dirty="0" smtClean="0">
                <a:solidFill>
                  <a:schemeClr val="tx1"/>
                </a:solidFill>
              </a:rPr>
              <a:t> the </a:t>
            </a:r>
            <a:r>
              <a:rPr lang="fr-FR" baseline="0" dirty="0" err="1" smtClean="0">
                <a:solidFill>
                  <a:schemeClr val="tx1"/>
                </a:solidFill>
              </a:rPr>
              <a:t>glucido</a:t>
            </a:r>
            <a:r>
              <a:rPr lang="fr-FR" baseline="0" dirty="0" smtClean="0">
                <a:solidFill>
                  <a:schemeClr val="tx1"/>
                </a:solidFill>
              </a:rPr>
              <a:t>-</a:t>
            </a:r>
            <a:r>
              <a:rPr lang="fr-FR" baseline="0" dirty="0" err="1" smtClean="0">
                <a:solidFill>
                  <a:schemeClr val="tx1"/>
                </a:solidFill>
              </a:rPr>
              <a:t>lipidic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metabolism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is</a:t>
            </a:r>
            <a:r>
              <a:rPr lang="fr-FR" baseline="0" dirty="0" smtClean="0">
                <a:solidFill>
                  <a:schemeClr val="tx1"/>
                </a:solidFill>
              </a:rPr>
              <a:t> the </a:t>
            </a:r>
            <a:r>
              <a:rPr lang="fr-FR" baseline="0" dirty="0" err="1" smtClean="0">
                <a:solidFill>
                  <a:schemeClr val="tx1"/>
                </a:solidFill>
              </a:rPr>
              <a:t>most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regulated</a:t>
            </a:r>
            <a:r>
              <a:rPr lang="fr-FR" baseline="0" dirty="0" smtClean="0">
                <a:solidFill>
                  <a:schemeClr val="tx1"/>
                </a:solidFill>
              </a:rPr>
              <a:t>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 it  </a:t>
            </a:r>
            <a:r>
              <a:rPr lang="fr-FR" u="none" baseline="0" dirty="0" err="1" smtClean="0"/>
              <a:t>enables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himself</a:t>
            </a:r>
            <a:r>
              <a:rPr lang="fr-FR" u="none" baseline="0" dirty="0" smtClean="0"/>
              <a:t> </a:t>
            </a:r>
            <a:r>
              <a:rPr lang="fr-FR" baseline="0" dirty="0" smtClean="0"/>
              <a:t>to </a:t>
            </a:r>
            <a:r>
              <a:rPr lang="fr-FR" baseline="0" dirty="0" err="1" smtClean="0"/>
              <a:t>regulate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acids</a:t>
            </a:r>
            <a:r>
              <a:rPr lang="fr-FR" baseline="0" dirty="0" smtClean="0"/>
              <a:t> and glucose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nutritional</a:t>
            </a:r>
            <a:r>
              <a:rPr lang="fr-FR" baseline="0" dirty="0" smtClean="0"/>
              <a:t> conditions. </a:t>
            </a:r>
          </a:p>
          <a:p>
            <a:r>
              <a:rPr lang="fr-FR" baseline="0" dirty="0" err="1" smtClean="0"/>
              <a:t>Fasted</a:t>
            </a:r>
            <a:r>
              <a:rPr lang="fr-FR" baseline="0" dirty="0" smtClean="0"/>
              <a:t>, the </a:t>
            </a:r>
            <a:r>
              <a:rPr lang="fr-FR" u="none" baseline="0" dirty="0" err="1" smtClean="0"/>
              <a:t>pancreas</a:t>
            </a:r>
            <a:r>
              <a:rPr lang="fr-FR" u="none" baseline="0" dirty="0" smtClean="0"/>
              <a:t> </a:t>
            </a:r>
            <a:r>
              <a:rPr lang="en-US" u="none" baseline="0" noProof="0" dirty="0" smtClean="0"/>
              <a:t>secretes</a:t>
            </a:r>
            <a:r>
              <a:rPr lang="fr-FR" u="none" baseline="0" dirty="0" smtClean="0"/>
              <a:t> glucagon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leads</a:t>
            </a:r>
            <a:r>
              <a:rPr lang="fr-FR" u="none" baseline="0" dirty="0" smtClean="0"/>
              <a:t> to the release of glucose by </a:t>
            </a:r>
            <a:r>
              <a:rPr lang="fr-FR" u="none" baseline="0" dirty="0" err="1" smtClean="0"/>
              <a:t>two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pathways</a:t>
            </a:r>
            <a:r>
              <a:rPr lang="fr-FR" u="none" baseline="0" dirty="0" smtClean="0"/>
              <a:t> : first </a:t>
            </a:r>
            <a:r>
              <a:rPr lang="fr-FR" u="none" baseline="0" dirty="0" err="1" smtClean="0"/>
              <a:t>glycogenolysis</a:t>
            </a:r>
            <a:r>
              <a:rPr lang="fr-FR" u="none" baseline="0" dirty="0" smtClean="0"/>
              <a:t> and </a:t>
            </a:r>
            <a:r>
              <a:rPr lang="fr-FR" u="none" baseline="0" dirty="0" err="1" smtClean="0"/>
              <a:t>gluconeogenesis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take</a:t>
            </a:r>
            <a:r>
              <a:rPr lang="fr-FR" u="none" baseline="0" dirty="0" smtClean="0"/>
              <a:t> over.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6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The</a:t>
            </a:r>
            <a:r>
              <a:rPr lang="fr-FR" baseline="0" dirty="0" smtClean="0">
                <a:solidFill>
                  <a:srgbClr val="FF0000"/>
                </a:solidFill>
              </a:rPr>
              <a:t> positive control </a:t>
            </a:r>
            <a:r>
              <a:rPr lang="fr-FR" u="sng" baseline="0" dirty="0" err="1" smtClean="0">
                <a:solidFill>
                  <a:srgbClr val="FF0000"/>
                </a:solidFill>
              </a:rPr>
              <a:t>was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realized</a:t>
            </a:r>
            <a:r>
              <a:rPr lang="fr-FR" baseline="0" dirty="0" smtClean="0">
                <a:solidFill>
                  <a:srgbClr val="FF0000"/>
                </a:solidFill>
              </a:rPr>
              <a:t> on a-cristallin </a:t>
            </a:r>
            <a:r>
              <a:rPr lang="fr-FR" baseline="0" dirty="0" err="1" smtClean="0">
                <a:solidFill>
                  <a:srgbClr val="FF0000"/>
                </a:solidFill>
              </a:rPr>
              <a:t>which</a:t>
            </a:r>
            <a:r>
              <a:rPr lang="fr-FR" baseline="0" dirty="0" smtClean="0">
                <a:solidFill>
                  <a:srgbClr val="FF0000"/>
                </a:solidFill>
              </a:rPr>
              <a:t> is </a:t>
            </a:r>
            <a:r>
              <a:rPr lang="fr-FR" baseline="0" dirty="0" err="1" smtClean="0">
                <a:solidFill>
                  <a:srgbClr val="FF0000"/>
                </a:solidFill>
              </a:rPr>
              <a:t>known</a:t>
            </a:r>
            <a:r>
              <a:rPr lang="fr-FR" baseline="0" dirty="0" smtClean="0">
                <a:solidFill>
                  <a:srgbClr val="FF0000"/>
                </a:solidFill>
              </a:rPr>
              <a:t> to be O-GlcNAcylated. </a:t>
            </a:r>
            <a:r>
              <a:rPr lang="fr-FR" baseline="0" dirty="0" err="1" smtClean="0">
                <a:solidFill>
                  <a:srgbClr val="FF0000"/>
                </a:solidFill>
              </a:rPr>
              <a:t>Indeed</a:t>
            </a:r>
            <a:r>
              <a:rPr lang="fr-FR" baseline="0" dirty="0" smtClean="0">
                <a:solidFill>
                  <a:srgbClr val="FF0000"/>
                </a:solidFill>
              </a:rPr>
              <a:t> the </a:t>
            </a:r>
            <a:r>
              <a:rPr lang="fr-FR" baseline="0" dirty="0" err="1" smtClean="0">
                <a:solidFill>
                  <a:srgbClr val="FF0000"/>
                </a:solidFill>
              </a:rPr>
              <a:t>revelation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with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avidin</a:t>
            </a:r>
            <a:r>
              <a:rPr lang="fr-FR" baseline="0" dirty="0" smtClean="0">
                <a:solidFill>
                  <a:srgbClr val="FF0000"/>
                </a:solidFill>
              </a:rPr>
              <a:t> HRP shows </a:t>
            </a:r>
            <a:r>
              <a:rPr lang="fr-FR" baseline="0" dirty="0" err="1" smtClean="0">
                <a:solidFill>
                  <a:srgbClr val="FF0000"/>
                </a:solidFill>
              </a:rPr>
              <a:t>that</a:t>
            </a:r>
            <a:r>
              <a:rPr lang="fr-FR" baseline="0" dirty="0" smtClean="0">
                <a:solidFill>
                  <a:srgbClr val="FF0000"/>
                </a:solidFill>
              </a:rPr>
              <a:t> cristallin is </a:t>
            </a:r>
            <a:r>
              <a:rPr lang="fr-FR" baseline="0" dirty="0" err="1" smtClean="0">
                <a:solidFill>
                  <a:srgbClr val="FF0000"/>
                </a:solidFill>
              </a:rPr>
              <a:t>only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present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when</a:t>
            </a:r>
            <a:r>
              <a:rPr lang="fr-FR" baseline="0" dirty="0" smtClean="0">
                <a:solidFill>
                  <a:srgbClr val="FF0000"/>
                </a:solidFill>
              </a:rPr>
              <a:t> the </a:t>
            </a:r>
            <a:r>
              <a:rPr lang="fr-FR" baseline="0" dirty="0" err="1" smtClean="0">
                <a:solidFill>
                  <a:srgbClr val="FF0000"/>
                </a:solidFill>
              </a:rPr>
              <a:t>labeling</a:t>
            </a:r>
            <a:r>
              <a:rPr lang="fr-FR" baseline="0" dirty="0" smtClean="0">
                <a:solidFill>
                  <a:srgbClr val="FF0000"/>
                </a:solidFill>
              </a:rPr>
              <a:t> has </a:t>
            </a:r>
            <a:r>
              <a:rPr lang="fr-FR" u="none" baseline="0" dirty="0" smtClean="0">
                <a:solidFill>
                  <a:srgbClr val="FF0000"/>
                </a:solidFill>
              </a:rPr>
              <a:t>been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performed</a:t>
            </a:r>
            <a:r>
              <a:rPr lang="fr-FR" baseline="0" dirty="0" smtClean="0">
                <a:solidFill>
                  <a:srgbClr val="FF0000"/>
                </a:solidFill>
              </a:rPr>
              <a:t>. In </a:t>
            </a:r>
            <a:r>
              <a:rPr lang="fr-FR" baseline="0" dirty="0" err="1" smtClean="0">
                <a:solidFill>
                  <a:srgbClr val="FF0000"/>
                </a:solidFill>
              </a:rPr>
              <a:t>liver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mice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samples</a:t>
            </a:r>
            <a:r>
              <a:rPr lang="fr-FR" baseline="0" dirty="0" smtClean="0">
                <a:solidFill>
                  <a:srgbClr val="FF0000"/>
                </a:solidFill>
              </a:rPr>
              <a:t>, </a:t>
            </a:r>
            <a:r>
              <a:rPr lang="fr-FR" baseline="0" dirty="0" err="1" smtClean="0">
                <a:solidFill>
                  <a:srgbClr val="FF0000"/>
                </a:solidFill>
              </a:rPr>
              <a:t>we</a:t>
            </a:r>
            <a:r>
              <a:rPr lang="fr-FR" baseline="0" dirty="0" smtClean="0">
                <a:solidFill>
                  <a:srgbClr val="FF0000"/>
                </a:solidFill>
              </a:rPr>
              <a:t> have the </a:t>
            </a:r>
            <a:r>
              <a:rPr lang="fr-FR" baseline="0" dirty="0" err="1" smtClean="0">
                <a:solidFill>
                  <a:srgbClr val="FF0000"/>
                </a:solidFill>
              </a:rPr>
              <a:t>same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glycosylation</a:t>
            </a:r>
            <a:r>
              <a:rPr lang="fr-FR" baseline="0" dirty="0" smtClean="0">
                <a:solidFill>
                  <a:srgbClr val="FF0000"/>
                </a:solidFill>
              </a:rPr>
              <a:t> profile </a:t>
            </a:r>
            <a:r>
              <a:rPr lang="fr-FR" baseline="0" dirty="0" err="1" smtClean="0">
                <a:solidFill>
                  <a:srgbClr val="FF0000"/>
                </a:solidFill>
              </a:rPr>
              <a:t>than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with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previous</a:t>
            </a:r>
            <a:r>
              <a:rPr lang="fr-FR" baseline="0" dirty="0" smtClean="0">
                <a:solidFill>
                  <a:srgbClr val="FF0000"/>
                </a:solidFill>
              </a:rPr>
              <a:t> </a:t>
            </a:r>
            <a:r>
              <a:rPr lang="fr-FR" baseline="0" dirty="0" err="1" smtClean="0">
                <a:solidFill>
                  <a:srgbClr val="FF0000"/>
                </a:solidFill>
              </a:rPr>
              <a:t>experiments</a:t>
            </a:r>
            <a:r>
              <a:rPr lang="fr-FR" baseline="0" dirty="0" smtClean="0">
                <a:solidFill>
                  <a:srgbClr val="FF0000"/>
                </a:solidFill>
              </a:rPr>
              <a:t>. This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experiment</a:t>
            </a:r>
            <a:r>
              <a:rPr lang="fr-FR" u="none" baseline="0" dirty="0" smtClean="0">
                <a:solidFill>
                  <a:srgbClr val="FF0000"/>
                </a:solidFill>
              </a:rPr>
              <a:t> argues </a:t>
            </a:r>
            <a:r>
              <a:rPr lang="fr-FR" u="none" baseline="0" dirty="0" err="1" smtClean="0">
                <a:solidFill>
                  <a:srgbClr val="FF0000"/>
                </a:solidFill>
              </a:rPr>
              <a:t>that</a:t>
            </a:r>
            <a:r>
              <a:rPr lang="fr-FR" u="none" baseline="0" dirty="0" smtClean="0">
                <a:solidFill>
                  <a:srgbClr val="FF0000"/>
                </a:solidFill>
              </a:rPr>
              <a:t> FAS </a:t>
            </a:r>
            <a:r>
              <a:rPr lang="fr-FR" baseline="0" dirty="0" err="1" smtClean="0">
                <a:solidFill>
                  <a:srgbClr val="FF0000"/>
                </a:solidFill>
              </a:rPr>
              <a:t>is</a:t>
            </a:r>
            <a:r>
              <a:rPr lang="fr-FR" baseline="0" dirty="0" smtClean="0">
                <a:solidFill>
                  <a:srgbClr val="FF0000"/>
                </a:solidFill>
              </a:rPr>
              <a:t> O-</a:t>
            </a:r>
            <a:r>
              <a:rPr lang="fr-FR" baseline="0" dirty="0" err="1" smtClean="0">
                <a:solidFill>
                  <a:srgbClr val="FF0000"/>
                </a:solidFill>
              </a:rPr>
              <a:t>GlcNAcylated</a:t>
            </a:r>
            <a:r>
              <a:rPr lang="fr-FR" baseline="0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9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determine</a:t>
            </a:r>
            <a:r>
              <a:rPr lang="fr-FR" dirty="0" smtClean="0"/>
              <a:t> if the O-GlcNAcylation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be </a:t>
            </a:r>
            <a:r>
              <a:rPr lang="fr-FR" u="none" baseline="0" dirty="0" err="1" smtClean="0"/>
              <a:t>correlated</a:t>
            </a:r>
            <a:r>
              <a:rPr lang="fr-FR" u="none" baseline="0" dirty="0" smtClean="0"/>
              <a:t> to the expression of FAS,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established</a:t>
            </a:r>
            <a:r>
              <a:rPr lang="fr-FR" u="none" baseline="0" dirty="0" smtClean="0"/>
              <a:t> an in vivo model in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only</a:t>
            </a:r>
            <a:r>
              <a:rPr lang="fr-FR" u="none" baseline="0" dirty="0" smtClean="0"/>
              <a:t> O-GlcNAcylation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vary</a:t>
            </a:r>
            <a:r>
              <a:rPr lang="fr-FR" baseline="0" dirty="0" smtClean="0"/>
              <a:t>. To do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received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daily</a:t>
            </a:r>
            <a:r>
              <a:rPr lang="fr-FR" baseline="0" dirty="0" smtClean="0"/>
              <a:t> injection of PBS or </a:t>
            </a:r>
            <a:r>
              <a:rPr lang="fr-FR" baseline="0" dirty="0" err="1" smtClean="0"/>
              <a:t>ThiametG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inhibitor</a:t>
            </a:r>
            <a:r>
              <a:rPr lang="fr-FR" baseline="0" dirty="0" smtClean="0"/>
              <a:t> of OGA) for 15 </a:t>
            </a:r>
            <a:r>
              <a:rPr lang="fr-FR" baseline="0" dirty="0" err="1" smtClean="0"/>
              <a:t>days</a:t>
            </a:r>
            <a:r>
              <a:rPr lang="fr-FR" baseline="0" dirty="0" smtClean="0"/>
              <a:t>. As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for 24 </a:t>
            </a:r>
            <a:r>
              <a:rPr lang="fr-FR" baseline="0" dirty="0" err="1" smtClean="0"/>
              <a:t>hours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fasted</a:t>
            </a:r>
            <a:r>
              <a:rPr lang="fr-FR" baseline="0" dirty="0" smtClean="0"/>
              <a:t> for 24 </a:t>
            </a:r>
            <a:r>
              <a:rPr lang="fr-FR" baseline="0" dirty="0" err="1" smtClean="0"/>
              <a:t>hours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refed</a:t>
            </a:r>
            <a:r>
              <a:rPr lang="fr-FR" baseline="0" dirty="0" smtClean="0"/>
              <a:t> for 18 </a:t>
            </a:r>
            <a:r>
              <a:rPr lang="fr-FR" baseline="0" dirty="0" err="1" smtClean="0"/>
              <a:t>hours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943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smtClean="0"/>
              <a:t>As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expected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observed</a:t>
            </a:r>
            <a:r>
              <a:rPr lang="fr-FR" u="none" baseline="0" dirty="0" smtClean="0"/>
              <a:t> 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the O-GlcNAcylation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injected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ThiametG</a:t>
            </a:r>
            <a:r>
              <a:rPr lang="fr-FR" u="none" baseline="0" dirty="0" smtClean="0"/>
              <a:t>,</a:t>
            </a:r>
          </a:p>
          <a:p>
            <a:r>
              <a:rPr lang="fr-FR" u="none" baseline="0" dirty="0" err="1" smtClean="0"/>
              <a:t>Concerning</a:t>
            </a:r>
            <a:r>
              <a:rPr lang="fr-FR" u="none" baseline="0" dirty="0" smtClean="0"/>
              <a:t> FAS expression, it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increased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refed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compared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fasted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, This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due to 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transcription as </a:t>
            </a:r>
            <a:r>
              <a:rPr lang="fr-FR" u="none" baseline="0" dirty="0" err="1" smtClean="0"/>
              <a:t>attested</a:t>
            </a:r>
            <a:r>
              <a:rPr lang="fr-FR" u="none" baseline="0" dirty="0" smtClean="0"/>
              <a:t> by the </a:t>
            </a:r>
            <a:r>
              <a:rPr lang="fr-FR" u="none" baseline="0" dirty="0" err="1" smtClean="0"/>
              <a:t>mRNA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However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when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fasted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see</a:t>
            </a:r>
            <a:r>
              <a:rPr lang="fr-FR" u="none" baseline="0" dirty="0" smtClean="0"/>
              <a:t> 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FAS expression </a:t>
            </a:r>
            <a:r>
              <a:rPr lang="fr-FR" u="none" baseline="0" dirty="0" err="1" smtClean="0"/>
              <a:t>when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presented</a:t>
            </a:r>
            <a:r>
              <a:rPr lang="fr-FR" u="none" baseline="0" dirty="0" smtClean="0"/>
              <a:t> an OGA inhibition. </a:t>
            </a:r>
            <a:r>
              <a:rPr lang="fr-FR" u="none" baseline="0" dirty="0" err="1" smtClean="0"/>
              <a:t>However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not due to 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transcription.</a:t>
            </a:r>
          </a:p>
          <a:p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of FAS expression are in </a:t>
            </a:r>
            <a:r>
              <a:rPr lang="fr-FR" baseline="0" dirty="0" err="1" smtClean="0"/>
              <a:t>correlation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O-GlcNAcylation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determine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of O-</a:t>
            </a:r>
            <a:r>
              <a:rPr lang="fr-FR" baseline="0" dirty="0" err="1" smtClean="0"/>
              <a:t>GlcNAcylation</a:t>
            </a:r>
            <a:r>
              <a:rPr lang="fr-FR" baseline="0" dirty="0" smtClean="0"/>
              <a:t> on FAS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and first on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expression.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826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u="none" dirty="0" err="1" smtClean="0"/>
              <a:t>this</a:t>
            </a:r>
            <a:r>
              <a:rPr lang="fr-FR" u="none" dirty="0" smtClean="0"/>
              <a:t> </a:t>
            </a:r>
            <a:r>
              <a:rPr lang="fr-FR" u="none" dirty="0" err="1" smtClean="0"/>
              <a:t>purpose</a:t>
            </a:r>
            <a:r>
              <a:rPr lang="fr-FR" u="none" dirty="0" smtClean="0"/>
              <a:t> </a:t>
            </a:r>
            <a:r>
              <a:rPr lang="fr-FR" u="none" dirty="0" err="1" smtClean="0"/>
              <a:t>we</a:t>
            </a:r>
            <a:r>
              <a:rPr lang="fr-FR" u="none" dirty="0" smtClean="0"/>
              <a:t> </a:t>
            </a:r>
            <a:r>
              <a:rPr lang="fr-FR" u="none" dirty="0" err="1" smtClean="0"/>
              <a:t>used</a:t>
            </a:r>
            <a:r>
              <a:rPr lang="fr-FR" u="none" dirty="0" smtClean="0"/>
              <a:t> ex vivo </a:t>
            </a:r>
            <a:r>
              <a:rPr lang="fr-FR" u="none" dirty="0" err="1" smtClean="0"/>
              <a:t>models</a:t>
            </a:r>
            <a:r>
              <a:rPr lang="fr-FR" u="none" dirty="0" smtClean="0"/>
              <a:t>, HepG2 cells and mouse </a:t>
            </a:r>
            <a:r>
              <a:rPr lang="fr-FR" u="none" dirty="0" err="1" smtClean="0"/>
              <a:t>primary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hepatocytes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cultured</a:t>
            </a:r>
            <a:r>
              <a:rPr lang="fr-FR" u="none" baseline="0" dirty="0" smtClean="0"/>
              <a:t> in conditions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modulate</a:t>
            </a:r>
            <a:r>
              <a:rPr lang="fr-FR" u="none" baseline="0" dirty="0" smtClean="0"/>
              <a:t> O-GlcNAcylation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. Cells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incubated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different</a:t>
            </a:r>
            <a:r>
              <a:rPr lang="fr-FR" u="none" baseline="0" dirty="0" smtClean="0"/>
              <a:t> compounds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are able to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O-GlcNAcylation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such</a:t>
            </a:r>
            <a:r>
              <a:rPr lang="fr-FR" u="none" baseline="0" dirty="0" smtClean="0"/>
              <a:t> as fructose, glucosamine or glutamine.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also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used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two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inhibitors</a:t>
            </a:r>
            <a:r>
              <a:rPr lang="fr-FR" u="none" baseline="0" dirty="0" smtClean="0"/>
              <a:t> of OGA, TG and </a:t>
            </a:r>
            <a:r>
              <a:rPr lang="fr-FR" u="none" baseline="0" dirty="0" err="1" smtClean="0"/>
              <a:t>NButGT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O-GlcNAcylation </a:t>
            </a:r>
            <a:r>
              <a:rPr lang="fr-FR" u="none" baseline="0" dirty="0" err="1" smtClean="0"/>
              <a:t>levels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In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control conditions, </a:t>
            </a:r>
            <a:r>
              <a:rPr lang="fr-FR" baseline="0" dirty="0" err="1" smtClean="0"/>
              <a:t>meaning</a:t>
            </a:r>
            <a:r>
              <a:rPr lang="fr-FR" baseline="0" dirty="0" smtClean="0"/>
              <a:t> cells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cultured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either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glucose concentrations, 5mM, or in high glucose concentration plus </a:t>
            </a:r>
            <a:r>
              <a:rPr lang="fr-FR" baseline="0" dirty="0" err="1" smtClean="0"/>
              <a:t>insulin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O-GlcNAcylation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 and of FAS expression in G25i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g5 condition.</a:t>
            </a:r>
          </a:p>
          <a:p>
            <a:r>
              <a:rPr lang="fr-FR" baseline="0" dirty="0" err="1" smtClean="0"/>
              <a:t>Concerning</a:t>
            </a:r>
            <a:r>
              <a:rPr lang="fr-FR" baseline="0" dirty="0" smtClean="0"/>
              <a:t> FAS,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u="none" baseline="0" dirty="0" smtClean="0"/>
              <a:t>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expression in </a:t>
            </a:r>
            <a:r>
              <a:rPr lang="fr-FR" u="none" baseline="0" dirty="0" err="1" smtClean="0"/>
              <a:t>correlation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O-GlcNAcylation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. So,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hypothesized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FAS </a:t>
            </a:r>
            <a:r>
              <a:rPr lang="fr-FR" baseline="0" dirty="0" smtClean="0"/>
              <a:t>is </a:t>
            </a:r>
            <a:r>
              <a:rPr lang="fr-FR" baseline="0" dirty="0" err="1" smtClean="0"/>
              <a:t>stabilized</a:t>
            </a:r>
            <a:r>
              <a:rPr lang="fr-FR" baseline="0" dirty="0" smtClean="0"/>
              <a:t> by O-GlcNAcylation.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877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smtClean="0"/>
              <a:t>In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order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verify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, HepG2 cells </a:t>
            </a:r>
            <a:r>
              <a:rPr lang="fr-FR" u="none" baseline="0" dirty="0" err="1" smtClean="0"/>
              <a:t>were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cultured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cycloheximide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is an </a:t>
            </a:r>
            <a:r>
              <a:rPr lang="fr-FR" u="none" baseline="0" dirty="0" err="1" smtClean="0"/>
              <a:t>inhibitor</a:t>
            </a:r>
            <a:r>
              <a:rPr lang="fr-FR" u="none" baseline="0" dirty="0" smtClean="0"/>
              <a:t> of the </a:t>
            </a:r>
            <a:r>
              <a:rPr lang="fr-FR" u="none" baseline="0" dirty="0" err="1" smtClean="0"/>
              <a:t>translational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process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supplemented</a:t>
            </a:r>
            <a:r>
              <a:rPr lang="fr-FR" u="none" baseline="0" dirty="0" smtClean="0"/>
              <a:t> or not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NButGT</a:t>
            </a:r>
            <a:r>
              <a:rPr lang="fr-FR" u="none" baseline="0" dirty="0" smtClean="0"/>
              <a:t>, the OGA </a:t>
            </a:r>
            <a:r>
              <a:rPr lang="fr-FR" u="none" baseline="0" dirty="0" err="1" smtClean="0"/>
              <a:t>inhibitor</a:t>
            </a:r>
            <a:r>
              <a:rPr lang="fr-FR" u="none" baseline="0" dirty="0" smtClean="0"/>
              <a:t>.</a:t>
            </a:r>
          </a:p>
          <a:p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cycloheximide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alone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observe a progressive </a:t>
            </a:r>
            <a:r>
              <a:rPr lang="fr-FR" u="none" baseline="0" dirty="0" err="1" smtClean="0"/>
              <a:t>decrease</a:t>
            </a:r>
            <a:r>
              <a:rPr lang="fr-FR" u="none" baseline="0" dirty="0" smtClean="0"/>
              <a:t> of FAS expression </a:t>
            </a:r>
            <a:r>
              <a:rPr lang="fr-FR" u="none" baseline="0" dirty="0" err="1" smtClean="0"/>
              <a:t>during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kinetic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NbutGT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degradation</a:t>
            </a:r>
            <a:r>
              <a:rPr lang="fr-FR" u="none" baseline="0" dirty="0" smtClean="0"/>
              <a:t> of FAS </a:t>
            </a:r>
            <a:r>
              <a:rPr lang="fr-FR" u="none" baseline="0" dirty="0" err="1" smtClean="0"/>
              <a:t>seems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be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slowed</a:t>
            </a:r>
            <a:r>
              <a:rPr lang="fr-FR" u="none" baseline="0" dirty="0" smtClean="0"/>
              <a:t> as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see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here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Another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way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decrypt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role</a:t>
            </a:r>
            <a:r>
              <a:rPr lang="fr-FR" u="none" baseline="0" dirty="0" smtClean="0"/>
              <a:t> of O-</a:t>
            </a:r>
            <a:r>
              <a:rPr lang="fr-FR" u="none" baseline="0" dirty="0" err="1" smtClean="0"/>
              <a:t>GlcNAcylation</a:t>
            </a:r>
            <a:r>
              <a:rPr lang="fr-FR" u="none" baseline="0" dirty="0" smtClean="0"/>
              <a:t> on the </a:t>
            </a:r>
            <a:r>
              <a:rPr lang="fr-FR" u="none" baseline="0" dirty="0" err="1" smtClean="0"/>
              <a:t>stability</a:t>
            </a:r>
            <a:r>
              <a:rPr lang="fr-FR" u="none" baseline="0" dirty="0" smtClean="0"/>
              <a:t> of FAS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incubate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liver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lysates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glucosaminidase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decreases</a:t>
            </a:r>
            <a:r>
              <a:rPr lang="fr-FR" u="none" baseline="0" dirty="0" smtClean="0"/>
              <a:t> O-</a:t>
            </a:r>
            <a:r>
              <a:rPr lang="fr-FR" u="none" baseline="0" dirty="0" err="1" smtClean="0"/>
              <a:t>GlcNAc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level</a:t>
            </a:r>
            <a:r>
              <a:rPr lang="fr-FR" u="none" baseline="0" dirty="0" smtClean="0"/>
              <a:t> as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see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here</a:t>
            </a:r>
            <a:r>
              <a:rPr lang="fr-FR" u="none" baseline="0" dirty="0" smtClean="0"/>
              <a:t>. For FAS expression,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observe </a:t>
            </a:r>
            <a:r>
              <a:rPr lang="fr-FR" u="none" baseline="0" dirty="0" err="1" smtClean="0"/>
              <a:t>upon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glucosaminidase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treatment</a:t>
            </a:r>
            <a:r>
              <a:rPr lang="fr-FR" u="none" baseline="0" dirty="0" smtClean="0"/>
              <a:t> a </a:t>
            </a:r>
            <a:r>
              <a:rPr lang="fr-FR" u="none" baseline="0" dirty="0" err="1" smtClean="0"/>
              <a:t>decrease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expression in </a:t>
            </a:r>
            <a:r>
              <a:rPr lang="fr-FR" u="none" baseline="0" dirty="0" err="1" smtClean="0"/>
              <a:t>both</a:t>
            </a:r>
            <a:r>
              <a:rPr lang="fr-FR" u="none" baseline="0" dirty="0" smtClean="0"/>
              <a:t> conditions, </a:t>
            </a:r>
            <a:r>
              <a:rPr lang="fr-FR" u="none" baseline="0" dirty="0" err="1" smtClean="0"/>
              <a:t>fasted</a:t>
            </a:r>
            <a:r>
              <a:rPr lang="fr-FR" u="none" baseline="0" dirty="0" smtClean="0"/>
              <a:t> and </a:t>
            </a:r>
            <a:r>
              <a:rPr lang="fr-FR" u="none" baseline="0" dirty="0" err="1" smtClean="0"/>
              <a:t>refed</a:t>
            </a:r>
            <a:r>
              <a:rPr lang="fr-FR" u="none" baseline="0" dirty="0" smtClean="0"/>
              <a:t>. It </a:t>
            </a:r>
            <a:r>
              <a:rPr lang="fr-FR" u="none" baseline="0" dirty="0" err="1" smtClean="0"/>
              <a:t>seems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also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FAS </a:t>
            </a:r>
            <a:r>
              <a:rPr lang="fr-FR" u="none" baseline="0" dirty="0" err="1" smtClean="0"/>
              <a:t>degradation</a:t>
            </a:r>
            <a:r>
              <a:rPr lang="fr-FR" u="none" baseline="0" dirty="0" smtClean="0"/>
              <a:t> is </a:t>
            </a:r>
            <a:r>
              <a:rPr lang="fr-FR" u="none" baseline="0" dirty="0" err="1" smtClean="0"/>
              <a:t>accelerated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when</a:t>
            </a:r>
            <a:r>
              <a:rPr lang="fr-FR" u="none" baseline="0" dirty="0" smtClean="0"/>
              <a:t> it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deglycosylated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These</a:t>
            </a:r>
            <a:r>
              <a:rPr lang="fr-FR" u="none" baseline="0" dirty="0" smtClean="0"/>
              <a:t> observations </a:t>
            </a:r>
            <a:r>
              <a:rPr lang="fr-FR" u="none" baseline="0" dirty="0" err="1" smtClean="0"/>
              <a:t>consolidate</a:t>
            </a:r>
            <a:r>
              <a:rPr lang="fr-FR" u="none" baseline="0" dirty="0" smtClean="0"/>
              <a:t> the idea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a </a:t>
            </a:r>
            <a:r>
              <a:rPr lang="fr-FR" u="none" baseline="0" dirty="0" err="1" smtClean="0"/>
              <a:t>high</a:t>
            </a:r>
            <a:r>
              <a:rPr lang="fr-FR" u="none" baseline="0" dirty="0" smtClean="0"/>
              <a:t> O-GlcNAc </a:t>
            </a:r>
            <a:r>
              <a:rPr lang="fr-FR" u="none" baseline="0" dirty="0" err="1" smtClean="0"/>
              <a:t>level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leads</a:t>
            </a:r>
            <a:r>
              <a:rPr lang="fr-FR" u="none" baseline="0" dirty="0" smtClean="0"/>
              <a:t> to FAS stabilisation.</a:t>
            </a:r>
          </a:p>
          <a:p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wanted</a:t>
            </a:r>
            <a:r>
              <a:rPr lang="fr-FR" u="none" baseline="0" dirty="0" smtClean="0"/>
              <a:t> to </a:t>
            </a:r>
            <a:r>
              <a:rPr lang="fr-FR" u="none" baseline="0" dirty="0" err="1" smtClean="0"/>
              <a:t>evaluate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role</a:t>
            </a:r>
            <a:r>
              <a:rPr lang="fr-FR" u="none" baseline="0" dirty="0" smtClean="0"/>
              <a:t> of O-</a:t>
            </a:r>
            <a:r>
              <a:rPr lang="fr-FR" u="none" baseline="0" dirty="0" err="1" smtClean="0"/>
              <a:t>GlcNAcylation</a:t>
            </a:r>
            <a:r>
              <a:rPr lang="fr-FR" u="none" baseline="0" dirty="0" smtClean="0"/>
              <a:t> on FAS </a:t>
            </a:r>
            <a:r>
              <a:rPr lang="fr-FR" u="none" baseline="0" dirty="0" err="1" smtClean="0"/>
              <a:t>activity</a:t>
            </a:r>
            <a:r>
              <a:rPr lang="fr-FR" u="none" baseline="0" dirty="0" smtClean="0"/>
              <a:t>. 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63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For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elaborated</a:t>
            </a:r>
            <a:r>
              <a:rPr lang="fr-FR" baseline="0" dirty="0" smtClean="0"/>
              <a:t> </a:t>
            </a:r>
            <a:r>
              <a:rPr lang="fr-FR" u="sng" baseline="0" dirty="0" smtClean="0"/>
              <a:t>a</a:t>
            </a:r>
            <a:r>
              <a:rPr lang="fr-FR" u="none" baseline="0" dirty="0" smtClean="0"/>
              <a:t> </a:t>
            </a:r>
            <a:r>
              <a:rPr lang="fr-FR" baseline="0" dirty="0" smtClean="0"/>
              <a:t>FAS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assay from </a:t>
            </a:r>
            <a:r>
              <a:rPr lang="fr-FR" baseline="0" dirty="0" err="1" smtClean="0"/>
              <a:t>mice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liver</a:t>
            </a:r>
            <a:r>
              <a:rPr lang="fr-FR" baseline="0" dirty="0" smtClean="0"/>
              <a:t> lysates. </a:t>
            </a:r>
            <a:r>
              <a:rPr lang="fr-FR" baseline="0" dirty="0" err="1" smtClean="0"/>
              <a:t>Rapidly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u="none" baseline="0" dirty="0" err="1" smtClean="0"/>
              <a:t>ultracentrifugated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after</a:t>
            </a:r>
            <a:r>
              <a:rPr lang="fr-FR" u="none" baseline="0" dirty="0" smtClean="0"/>
              <a:t> the addition of </a:t>
            </a:r>
            <a:r>
              <a:rPr lang="fr-FR" u="none" baseline="0" dirty="0" err="1" smtClean="0"/>
              <a:t>several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substrates</a:t>
            </a:r>
            <a:r>
              <a:rPr lang="fr-FR" u="none" baseline="0" dirty="0" smtClean="0"/>
              <a:t> of FAS,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follow</a:t>
            </a:r>
            <a:r>
              <a:rPr lang="fr-FR" u="none" baseline="0" dirty="0" smtClean="0"/>
              <a:t> the oxydation of NADPH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reflects</a:t>
            </a:r>
            <a:r>
              <a:rPr lang="fr-FR" u="none" baseline="0" dirty="0" smtClean="0"/>
              <a:t> FAS </a:t>
            </a:r>
            <a:r>
              <a:rPr lang="fr-FR" u="none" baseline="0" dirty="0" err="1" smtClean="0"/>
              <a:t>activity</a:t>
            </a:r>
            <a:r>
              <a:rPr lang="fr-FR" u="none" baseline="0" dirty="0" smtClean="0"/>
              <a:t>. If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focus on </a:t>
            </a:r>
            <a:r>
              <a:rPr lang="fr-FR" u="none" baseline="0" dirty="0" err="1" smtClean="0"/>
              <a:t>fasted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observe </a:t>
            </a:r>
            <a:r>
              <a:rPr lang="fr-FR" u="none" baseline="0" dirty="0" err="1" smtClean="0"/>
              <a:t>high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activity</a:t>
            </a:r>
            <a:r>
              <a:rPr lang="fr-FR" u="none" baseline="0" dirty="0" smtClean="0"/>
              <a:t> of FAS in ob/ob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, in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on HCD, in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harbouring</a:t>
            </a:r>
            <a:r>
              <a:rPr lang="fr-FR" u="none" baseline="0" dirty="0" smtClean="0"/>
              <a:t> an OGA inhibition </a:t>
            </a:r>
            <a:r>
              <a:rPr lang="fr-FR" u="none" baseline="0" dirty="0" err="1" smtClean="0"/>
              <a:t>compared</a:t>
            </a:r>
            <a:r>
              <a:rPr lang="fr-FR" u="none" baseline="0" dirty="0" smtClean="0"/>
              <a:t> to control </a:t>
            </a:r>
            <a:r>
              <a:rPr lang="fr-FR" u="none" baseline="0" dirty="0" err="1" smtClean="0"/>
              <a:t>mice</a:t>
            </a:r>
            <a:r>
              <a:rPr lang="fr-FR" u="none" baseline="0" dirty="0" smtClean="0"/>
              <a:t>. FAS </a:t>
            </a:r>
            <a:r>
              <a:rPr lang="fr-FR" u="none" baseline="0" dirty="0" err="1" smtClean="0"/>
              <a:t>activity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more </a:t>
            </a:r>
            <a:r>
              <a:rPr lang="fr-FR" u="none" baseline="0" dirty="0" err="1" smtClean="0"/>
              <a:t>higher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was</a:t>
            </a:r>
            <a:r>
              <a:rPr lang="fr-FR" u="none" baseline="0" dirty="0" smtClean="0"/>
              <a:t> more O-GlcNAcylated and more </a:t>
            </a:r>
            <a:r>
              <a:rPr lang="fr-FR" u="none" baseline="0" dirty="0" err="1" smtClean="0"/>
              <a:t>heavily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expressed</a:t>
            </a:r>
            <a:r>
              <a:rPr lang="fr-FR" u="none" baseline="0" dirty="0" smtClean="0"/>
              <a:t> (as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see</a:t>
            </a:r>
            <a:r>
              <a:rPr lang="fr-FR" u="none" baseline="0" dirty="0" smtClean="0"/>
              <a:t> on the purification of O-</a:t>
            </a:r>
            <a:r>
              <a:rPr lang="fr-FR" u="none" baseline="0" dirty="0" err="1" smtClean="0"/>
              <a:t>GlcNAcylated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proteins</a:t>
            </a:r>
            <a:r>
              <a:rPr lang="fr-FR" u="none" baseline="0" dirty="0" smtClean="0"/>
              <a:t>)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281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smtClean="0"/>
              <a:t>In conclusion. It</a:t>
            </a:r>
            <a:r>
              <a:rPr lang="fr-FR" u="none" baseline="0" dirty="0" smtClean="0"/>
              <a:t> is </a:t>
            </a:r>
            <a:r>
              <a:rPr lang="fr-FR" u="none" baseline="0" dirty="0" err="1" smtClean="0"/>
              <a:t>known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the FAS is regulated </a:t>
            </a:r>
            <a:r>
              <a:rPr lang="fr-FR" u="none" baseline="0" dirty="0" err="1" smtClean="0"/>
              <a:t>at</a:t>
            </a:r>
            <a:r>
              <a:rPr lang="fr-FR" u="none" baseline="0" dirty="0" smtClean="0"/>
              <a:t> the transcription </a:t>
            </a:r>
            <a:r>
              <a:rPr lang="fr-FR" u="none" baseline="0" dirty="0" err="1" smtClean="0"/>
              <a:t>level</a:t>
            </a:r>
            <a:r>
              <a:rPr lang="fr-FR" u="none" baseline="0" dirty="0" smtClean="0"/>
              <a:t> by ChREBP and SREBP1c.</a:t>
            </a:r>
          </a:p>
          <a:p>
            <a:r>
              <a:rPr lang="fr-FR" u="none" dirty="0" err="1" smtClean="0"/>
              <a:t>Regarding</a:t>
            </a:r>
            <a:r>
              <a:rPr lang="fr-FR" u="none" dirty="0" smtClean="0"/>
              <a:t> </a:t>
            </a:r>
            <a:r>
              <a:rPr lang="fr-FR" u="none" dirty="0" err="1" smtClean="0"/>
              <a:t>our</a:t>
            </a:r>
            <a:r>
              <a:rPr lang="fr-FR" u="none" dirty="0" smtClean="0"/>
              <a:t> </a:t>
            </a:r>
            <a:r>
              <a:rPr lang="fr-FR" u="none" dirty="0" err="1" smtClean="0"/>
              <a:t>experiments</a:t>
            </a:r>
            <a:r>
              <a:rPr lang="fr-FR" u="none" dirty="0" smtClean="0"/>
              <a:t>, </a:t>
            </a:r>
            <a:r>
              <a:rPr lang="fr-FR" u="none" dirty="0" err="1" smtClean="0"/>
              <a:t>we</a:t>
            </a:r>
            <a:r>
              <a:rPr lang="fr-FR" u="none" dirty="0" smtClean="0"/>
              <a:t> show for the first</a:t>
            </a:r>
            <a:r>
              <a:rPr lang="fr-FR" u="none" baseline="0" dirty="0" smtClean="0"/>
              <a:t> time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FAS </a:t>
            </a:r>
            <a:r>
              <a:rPr lang="fr-FR" u="none" baseline="0" dirty="0" err="1" smtClean="0"/>
              <a:t>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also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regulated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at</a:t>
            </a:r>
            <a:r>
              <a:rPr lang="fr-FR" u="none" baseline="0" dirty="0" smtClean="0"/>
              <a:t> the post-</a:t>
            </a:r>
            <a:r>
              <a:rPr lang="fr-FR" u="none" baseline="0" dirty="0" err="1" smtClean="0"/>
              <a:t>translational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level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Indeed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show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FAS and OGT </a:t>
            </a:r>
            <a:r>
              <a:rPr lang="fr-FR" u="none" baseline="0" dirty="0" err="1" smtClean="0"/>
              <a:t>interact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together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FAS </a:t>
            </a:r>
            <a:r>
              <a:rPr lang="fr-FR" u="none" baseline="0" dirty="0" err="1" smtClean="0"/>
              <a:t>is</a:t>
            </a:r>
            <a:r>
              <a:rPr lang="fr-FR" u="none" baseline="0" dirty="0" smtClean="0"/>
              <a:t> </a:t>
            </a:r>
            <a:r>
              <a:rPr lang="fr-FR" i="1" u="none" baseline="0" dirty="0" smtClean="0"/>
              <a:t>O</a:t>
            </a:r>
            <a:r>
              <a:rPr lang="fr-FR" u="none" baseline="0" dirty="0" smtClean="0"/>
              <a:t>-</a:t>
            </a:r>
            <a:r>
              <a:rPr lang="fr-FR" u="none" baseline="0" dirty="0" err="1" smtClean="0"/>
              <a:t>GlcNAcylated</a:t>
            </a:r>
            <a:r>
              <a:rPr lang="fr-FR" u="none" baseline="0" dirty="0" smtClean="0"/>
              <a:t> and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global O-GlcNAc </a:t>
            </a:r>
            <a:r>
              <a:rPr lang="fr-FR" u="none" baseline="0" dirty="0" err="1" smtClean="0"/>
              <a:t>levels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correlates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an </a:t>
            </a:r>
            <a:r>
              <a:rPr lang="fr-FR" u="none" baseline="0" dirty="0" err="1" smtClean="0"/>
              <a:t>increase</a:t>
            </a:r>
            <a:r>
              <a:rPr lang="fr-FR" u="none" baseline="0" dirty="0" smtClean="0"/>
              <a:t> of FAS content </a:t>
            </a:r>
            <a:r>
              <a:rPr lang="fr-FR" u="none" baseline="0" dirty="0" err="1" smtClean="0"/>
              <a:t>through</a:t>
            </a:r>
            <a:r>
              <a:rPr lang="fr-FR" u="none" baseline="0" dirty="0" smtClean="0"/>
              <a:t> a </a:t>
            </a:r>
            <a:r>
              <a:rPr lang="fr-FR" u="none" baseline="0" dirty="0" err="1" smtClean="0"/>
              <a:t>reduction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degradation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Therefore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strongly</a:t>
            </a:r>
            <a:r>
              <a:rPr lang="fr-FR" u="none" baseline="0" dirty="0" smtClean="0"/>
              <a:t> support </a:t>
            </a:r>
            <a:r>
              <a:rPr lang="fr-FR" u="none" baseline="0" dirty="0" err="1" smtClean="0"/>
              <a:t>that</a:t>
            </a:r>
            <a:r>
              <a:rPr lang="fr-FR" u="none" baseline="0" dirty="0" smtClean="0"/>
              <a:t> FAS </a:t>
            </a:r>
            <a:r>
              <a:rPr lang="fr-FR" u="none" baseline="0" dirty="0" err="1" smtClean="0"/>
              <a:t>activity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correlates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its</a:t>
            </a:r>
            <a:r>
              <a:rPr lang="fr-FR" u="none" baseline="0" dirty="0" smtClean="0"/>
              <a:t> O-GlcNAcylation.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978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establish</a:t>
            </a:r>
            <a:r>
              <a:rPr lang="fr-FR" dirty="0" smtClean="0"/>
              <a:t> a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O-</a:t>
            </a:r>
            <a:r>
              <a:rPr lang="fr-FR" dirty="0" err="1" smtClean="0"/>
              <a:t>GlcNAc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and FAS </a:t>
            </a:r>
            <a:r>
              <a:rPr lang="fr-FR" dirty="0" err="1" smtClean="0"/>
              <a:t>ubiquitinylation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, the phosphorylation of </a:t>
            </a:r>
            <a:r>
              <a:rPr lang="fr-FR" baseline="0" dirty="0" err="1" smtClean="0"/>
              <a:t>proteins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particularly</a:t>
            </a:r>
            <a:r>
              <a:rPr lang="fr-FR" baseline="0" dirty="0" smtClean="0"/>
              <a:t> FAS,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often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associated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degradation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an inhibition of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activities</a:t>
            </a:r>
            <a:r>
              <a:rPr lang="fr-FR" baseline="0" dirty="0" smtClean="0"/>
              <a:t> and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competition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phosphorylation and O-GlcNAcylation,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suggest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FAS O-GlcNAcylation </a:t>
            </a:r>
            <a:r>
              <a:rPr lang="fr-FR" baseline="0" dirty="0" err="1" smtClean="0"/>
              <a:t>prevents</a:t>
            </a:r>
            <a:r>
              <a:rPr lang="fr-FR" baseline="0" dirty="0" smtClean="0"/>
              <a:t> FAS phosphorylation and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stabilise it and </a:t>
            </a:r>
            <a:r>
              <a:rPr lang="fr-FR" baseline="0" dirty="0" err="1" smtClean="0"/>
              <a:t>raise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activiy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preliminary</a:t>
            </a:r>
            <a:r>
              <a:rPr lang="fr-FR" baseline="0" dirty="0" smtClean="0"/>
              <a:t> </a:t>
            </a:r>
            <a:r>
              <a:rPr lang="fr-FR" u="none" baseline="0" dirty="0" err="1" smtClean="0"/>
              <a:t>experiment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showed</a:t>
            </a:r>
            <a:r>
              <a:rPr lang="fr-FR" u="none" baseline="0" dirty="0" smtClean="0"/>
              <a:t> the proteasomal </a:t>
            </a:r>
            <a:r>
              <a:rPr lang="fr-FR" u="none" baseline="0" dirty="0" err="1" smtClean="0"/>
              <a:t>degradation</a:t>
            </a:r>
            <a:r>
              <a:rPr lang="fr-FR" u="none" baseline="0" dirty="0" smtClean="0"/>
              <a:t> of FAS in the </a:t>
            </a:r>
            <a:r>
              <a:rPr lang="fr-FR" u="none" baseline="0" dirty="0" err="1" smtClean="0"/>
              <a:t>liver</a:t>
            </a:r>
            <a:r>
              <a:rPr lang="fr-FR" u="none" baseline="0" dirty="0" smtClean="0"/>
              <a:t>. </a:t>
            </a:r>
            <a:r>
              <a:rPr lang="fr-FR" u="none" baseline="0" dirty="0" err="1" smtClean="0"/>
              <a:t>Indeed</a:t>
            </a:r>
            <a:r>
              <a:rPr lang="fr-FR" u="none" baseline="0" dirty="0" smtClean="0"/>
              <a:t> MG132,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is a proteasome </a:t>
            </a:r>
            <a:r>
              <a:rPr lang="fr-FR" u="none" baseline="0" dirty="0" err="1" smtClean="0"/>
              <a:t>inhibitor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restored</a:t>
            </a:r>
            <a:r>
              <a:rPr lang="fr-FR" u="none" baseline="0" dirty="0" smtClean="0"/>
              <a:t> FAS expression in G5 like G25 condition. To push </a:t>
            </a:r>
            <a:r>
              <a:rPr lang="fr-FR" u="none" baseline="0" dirty="0" err="1" smtClean="0"/>
              <a:t>forward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work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siOGT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evaluate</a:t>
            </a:r>
            <a:r>
              <a:rPr lang="fr-FR" baseline="0" dirty="0" smtClean="0"/>
              <a:t> FAS ubiquitinylation in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of O-GlcNAcylation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err="1" smtClean="0"/>
              <a:t>Finally</a:t>
            </a:r>
            <a:r>
              <a:rPr lang="fr-FR" baseline="0" dirty="0" smtClean="0"/>
              <a:t>, I </a:t>
            </a:r>
            <a:r>
              <a:rPr lang="fr-FR" baseline="0" dirty="0" err="1" smtClean="0"/>
              <a:t>thank</a:t>
            </a:r>
            <a:r>
              <a:rPr lang="fr-FR" baseline="0" dirty="0" smtClean="0"/>
              <a:t>  all people of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group and Lille 1  </a:t>
            </a:r>
            <a:r>
              <a:rPr lang="fr-FR" baseline="0" dirty="0" err="1" smtClean="0"/>
              <a:t>university</a:t>
            </a:r>
            <a:r>
              <a:rPr lang="fr-FR" baseline="0" dirty="0" smtClean="0"/>
              <a:t> and Nord Pas de Calais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supports and I </a:t>
            </a:r>
            <a:r>
              <a:rPr lang="fr-FR" baseline="0" dirty="0" err="1" smtClean="0"/>
              <a:t>thank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23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err="1" smtClean="0"/>
              <a:t>However</a:t>
            </a:r>
            <a:r>
              <a:rPr lang="fr-FR" u="none" dirty="0" smtClean="0"/>
              <a:t>, in the </a:t>
            </a:r>
            <a:r>
              <a:rPr lang="fr-FR" u="none" dirty="0" err="1" smtClean="0"/>
              <a:t>fed</a:t>
            </a:r>
            <a:r>
              <a:rPr lang="fr-FR" u="none" dirty="0" smtClean="0"/>
              <a:t> state the </a:t>
            </a:r>
            <a:r>
              <a:rPr lang="fr-FR" u="none" dirty="0" err="1" smtClean="0"/>
              <a:t>pancreas</a:t>
            </a:r>
            <a:r>
              <a:rPr lang="fr-FR" u="none" dirty="0" smtClean="0"/>
              <a:t> </a:t>
            </a:r>
            <a:r>
              <a:rPr lang="fr-FR" u="none" dirty="0" err="1" smtClean="0"/>
              <a:t>secretes</a:t>
            </a:r>
            <a:r>
              <a:rPr lang="fr-FR" u="none" dirty="0" smtClean="0"/>
              <a:t> </a:t>
            </a:r>
            <a:r>
              <a:rPr lang="fr-FR" u="none" dirty="0" err="1" smtClean="0"/>
              <a:t>insulin</a:t>
            </a:r>
            <a:r>
              <a:rPr lang="fr-FR" u="none" dirty="0" smtClean="0"/>
              <a:t> </a:t>
            </a:r>
            <a:r>
              <a:rPr lang="fr-FR" u="none" dirty="0" err="1" smtClean="0"/>
              <a:t>which</a:t>
            </a:r>
            <a:r>
              <a:rPr lang="fr-FR" u="none" dirty="0" smtClean="0"/>
              <a:t> </a:t>
            </a:r>
            <a:r>
              <a:rPr lang="fr-FR" u="none" dirty="0" err="1" smtClean="0"/>
              <a:t>allows</a:t>
            </a:r>
            <a:r>
              <a:rPr lang="fr-FR" u="none" dirty="0" smtClean="0"/>
              <a:t> glucose </a:t>
            </a:r>
            <a:r>
              <a:rPr lang="fr-FR" u="none" dirty="0" err="1" smtClean="0"/>
              <a:t>storage</a:t>
            </a:r>
            <a:r>
              <a:rPr lang="fr-FR" u="none" dirty="0" smtClean="0"/>
              <a:t> in </a:t>
            </a:r>
            <a:r>
              <a:rPr lang="fr-FR" u="none" dirty="0" err="1" smtClean="0"/>
              <a:t>two</a:t>
            </a:r>
            <a:r>
              <a:rPr lang="fr-FR" u="none" dirty="0" smtClean="0"/>
              <a:t> </a:t>
            </a:r>
            <a:r>
              <a:rPr lang="fr-FR" u="none" dirty="0" err="1" smtClean="0"/>
              <a:t>forms</a:t>
            </a:r>
            <a:r>
              <a:rPr lang="fr-FR" u="none" dirty="0" smtClean="0"/>
              <a:t> : </a:t>
            </a:r>
            <a:r>
              <a:rPr lang="fr-FR" u="none" dirty="0" err="1" smtClean="0"/>
              <a:t>either</a:t>
            </a:r>
            <a:r>
              <a:rPr lang="fr-FR" u="none" dirty="0" smtClean="0"/>
              <a:t> as </a:t>
            </a:r>
            <a:r>
              <a:rPr lang="fr-FR" u="none" dirty="0" err="1" smtClean="0"/>
              <a:t>glycogen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through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glycogenogenesis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pathway</a:t>
            </a:r>
            <a:r>
              <a:rPr lang="fr-FR" u="none" baseline="0" dirty="0" smtClean="0"/>
              <a:t> or as </a:t>
            </a:r>
            <a:r>
              <a:rPr lang="fr-FR" u="none" baseline="0" dirty="0" err="1" smtClean="0"/>
              <a:t>fatty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acid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through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glycolysis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coupled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</a:t>
            </a:r>
            <a:r>
              <a:rPr lang="fr-FR" u="none" baseline="0" dirty="0" smtClean="0"/>
              <a:t> lipogenesis. The </a:t>
            </a:r>
            <a:r>
              <a:rPr lang="fr-FR" u="none" baseline="0" dirty="0" err="1" smtClean="0"/>
              <a:t>newly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synthesized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fatty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acids</a:t>
            </a:r>
            <a:r>
              <a:rPr lang="fr-FR" u="none" baseline="0" dirty="0" smtClean="0"/>
              <a:t> are </a:t>
            </a:r>
            <a:r>
              <a:rPr lang="fr-FR" u="none" baseline="0" dirty="0" err="1" smtClean="0"/>
              <a:t>esterified</a:t>
            </a:r>
            <a:r>
              <a:rPr lang="fr-FR" u="none" baseline="0" dirty="0" smtClean="0"/>
              <a:t> and </a:t>
            </a:r>
            <a:r>
              <a:rPr lang="fr-FR" u="none" baseline="0" dirty="0" err="1" smtClean="0"/>
              <a:t>then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exported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outside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liver</a:t>
            </a:r>
            <a:r>
              <a:rPr lang="fr-FR" u="none" baseline="0" dirty="0" smtClean="0"/>
              <a:t>. </a:t>
            </a:r>
          </a:p>
          <a:p>
            <a:r>
              <a:rPr lang="fr-FR" u="none" baseline="0" dirty="0" smtClean="0"/>
              <a:t>In obese people, a </a:t>
            </a:r>
            <a:r>
              <a:rPr lang="fr-FR" u="none" baseline="0" dirty="0" err="1" smtClean="0"/>
              <a:t>disturbance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metabolism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can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lead</a:t>
            </a:r>
            <a:r>
              <a:rPr lang="fr-FR" u="none" baseline="0" dirty="0" smtClean="0"/>
              <a:t> to the </a:t>
            </a:r>
            <a:r>
              <a:rPr lang="fr-FR" u="none" baseline="0" dirty="0" err="1" smtClean="0"/>
              <a:t>development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hepatic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steatosis</a:t>
            </a:r>
            <a:r>
              <a:rPr lang="fr-FR" u="non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err="1" smtClean="0"/>
              <a:t>Hepatic</a:t>
            </a:r>
            <a:r>
              <a:rPr lang="fr-FR" u="none" dirty="0" smtClean="0"/>
              <a:t> </a:t>
            </a:r>
            <a:r>
              <a:rPr lang="fr-FR" u="none" dirty="0" err="1" smtClean="0"/>
              <a:t>steatosis</a:t>
            </a:r>
            <a:r>
              <a:rPr lang="fr-FR" u="none" dirty="0" smtClean="0"/>
              <a:t> corresponds to </a:t>
            </a:r>
            <a:r>
              <a:rPr lang="fr-FR" u="none" dirty="0" err="1" smtClean="0"/>
              <a:t>abnormal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lipid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droplets</a:t>
            </a:r>
            <a:r>
              <a:rPr lang="fr-FR" u="none" baseline="0" dirty="0" smtClean="0"/>
              <a:t> accumulation in </a:t>
            </a:r>
            <a:r>
              <a:rPr lang="fr-FR" u="none" baseline="0" dirty="0" err="1" smtClean="0"/>
              <a:t>hepatocytes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without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any</a:t>
            </a:r>
            <a:r>
              <a:rPr lang="fr-FR" u="none" baseline="0" dirty="0" smtClean="0"/>
              <a:t> inflammation state. </a:t>
            </a:r>
            <a:r>
              <a:rPr lang="fr-FR" u="none" dirty="0" err="1" smtClean="0"/>
              <a:t>Hepatic</a:t>
            </a:r>
            <a:r>
              <a:rPr lang="fr-FR" u="none" dirty="0" smtClean="0"/>
              <a:t> </a:t>
            </a:r>
            <a:r>
              <a:rPr lang="fr-FR" u="none" dirty="0" err="1" smtClean="0"/>
              <a:t>steatosis</a:t>
            </a:r>
            <a:r>
              <a:rPr lang="fr-FR" u="none" dirty="0" smtClean="0"/>
              <a:t> 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reversible</a:t>
            </a:r>
            <a:r>
              <a:rPr lang="fr-FR" u="none" baseline="0" dirty="0" smtClean="0"/>
              <a:t> but in a </a:t>
            </a:r>
            <a:r>
              <a:rPr lang="fr-FR" u="none" baseline="0" dirty="0" err="1" smtClean="0"/>
              <a:t>third</a:t>
            </a:r>
            <a:r>
              <a:rPr lang="fr-FR" u="none" baseline="0" dirty="0" smtClean="0"/>
              <a:t> of cases it </a:t>
            </a:r>
            <a:r>
              <a:rPr lang="fr-FR" u="none" baseline="0" dirty="0" err="1" smtClean="0"/>
              <a:t>evolves</a:t>
            </a:r>
            <a:r>
              <a:rPr lang="fr-FR" u="none" baseline="0" dirty="0" smtClean="0"/>
              <a:t> in NASH or in </a:t>
            </a:r>
            <a:r>
              <a:rPr lang="fr-FR" u="none" baseline="0" dirty="0" err="1" smtClean="0"/>
              <a:t>hepatocarcinoma</a:t>
            </a:r>
            <a:r>
              <a:rPr lang="fr-FR" u="none" baseline="0" dirty="0" smtClean="0"/>
              <a:t>.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6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 dirty="0" err="1" smtClean="0"/>
              <a:t>Fatty</a:t>
            </a:r>
            <a:r>
              <a:rPr lang="fr-FR" u="none" dirty="0" smtClean="0"/>
              <a:t> </a:t>
            </a:r>
            <a:r>
              <a:rPr lang="fr-FR" u="none" dirty="0" err="1" smtClean="0"/>
              <a:t>acids</a:t>
            </a:r>
            <a:r>
              <a:rPr lang="fr-FR" u="none" dirty="0" smtClean="0"/>
              <a:t> </a:t>
            </a:r>
            <a:r>
              <a:rPr lang="fr-FR" u="none" dirty="0" err="1" smtClean="0"/>
              <a:t>accumulated</a:t>
            </a:r>
            <a:r>
              <a:rPr lang="fr-FR" u="none" dirty="0" smtClean="0"/>
              <a:t> in the </a:t>
            </a:r>
            <a:r>
              <a:rPr lang="fr-FR" u="none" dirty="0" err="1" smtClean="0"/>
              <a:t>liver</a:t>
            </a:r>
            <a:r>
              <a:rPr lang="fr-FR" u="none" dirty="0" smtClean="0"/>
              <a:t> come from </a:t>
            </a:r>
            <a:r>
              <a:rPr lang="fr-FR" u="none" dirty="0" err="1" smtClean="0"/>
              <a:t>three</a:t>
            </a:r>
            <a:r>
              <a:rPr lang="fr-FR" u="none" dirty="0" smtClean="0"/>
              <a:t> </a:t>
            </a:r>
            <a:r>
              <a:rPr lang="fr-FR" u="none" dirty="0" err="1" smtClean="0"/>
              <a:t>different</a:t>
            </a:r>
            <a:r>
              <a:rPr lang="fr-FR" u="none" dirty="0" smtClean="0"/>
              <a:t> sources</a:t>
            </a:r>
            <a:r>
              <a:rPr lang="fr-FR" u="none" baseline="0" dirty="0" smtClean="0"/>
              <a:t> : </a:t>
            </a:r>
            <a:r>
              <a:rPr lang="fr-FR" u="none" baseline="0" dirty="0" err="1" smtClean="0"/>
              <a:t>food</a:t>
            </a:r>
            <a:r>
              <a:rPr lang="fr-FR" u="none" baseline="0" dirty="0" smtClean="0"/>
              <a:t>, lipogenesis </a:t>
            </a:r>
            <a:r>
              <a:rPr lang="fr-FR" u="none" baseline="0" dirty="0" err="1" smtClean="0"/>
              <a:t>which</a:t>
            </a:r>
            <a:r>
              <a:rPr lang="fr-FR" u="none" baseline="0" dirty="0" smtClean="0"/>
              <a:t> is the </a:t>
            </a:r>
            <a:r>
              <a:rPr lang="fr-FR" u="none" baseline="0" dirty="0" err="1" smtClean="0"/>
              <a:t>metabolic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pathway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at</a:t>
            </a:r>
            <a:r>
              <a:rPr lang="fr-FR" u="none" baseline="0" dirty="0" smtClean="0"/>
              <a:t> the </a:t>
            </a:r>
            <a:r>
              <a:rPr lang="fr-FR" u="none" baseline="0" dirty="0" err="1" smtClean="0"/>
              <a:t>origin</a:t>
            </a:r>
            <a:r>
              <a:rPr lang="fr-FR" u="none" baseline="0" dirty="0" smtClean="0"/>
              <a:t> of the </a:t>
            </a:r>
            <a:r>
              <a:rPr lang="fr-FR" u="none" baseline="0" dirty="0" err="1" smtClean="0"/>
              <a:t>biosynthesis</a:t>
            </a:r>
            <a:r>
              <a:rPr lang="fr-FR" u="none" baseline="0" dirty="0" smtClean="0"/>
              <a:t> of </a:t>
            </a:r>
            <a:r>
              <a:rPr lang="fr-FR" u="none" baseline="0" dirty="0" err="1" smtClean="0"/>
              <a:t>fatty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acids</a:t>
            </a:r>
            <a:r>
              <a:rPr lang="fr-FR" u="none" baseline="0" dirty="0" smtClean="0"/>
              <a:t>, but </a:t>
            </a:r>
            <a:r>
              <a:rPr lang="fr-FR" u="none" baseline="0" dirty="0" err="1" smtClean="0"/>
              <a:t>also</a:t>
            </a:r>
            <a:r>
              <a:rPr lang="fr-FR" u="none" baseline="0" dirty="0" smtClean="0"/>
              <a:t> from </a:t>
            </a:r>
            <a:r>
              <a:rPr lang="fr-FR" u="none" baseline="0" dirty="0" err="1" smtClean="0"/>
              <a:t>fatty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acids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released</a:t>
            </a:r>
            <a:r>
              <a:rPr lang="fr-FR" u="none" baseline="0" dirty="0" smtClean="0"/>
              <a:t> from adipose tissue, a </a:t>
            </a:r>
            <a:r>
              <a:rPr lang="fr-FR" u="none" baseline="0" dirty="0" err="1" smtClean="0"/>
              <a:t>pathway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called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lipolysis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21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Steatosis</a:t>
            </a:r>
            <a:r>
              <a:rPr lang="fr-FR" dirty="0" smtClean="0"/>
              <a:t> is </a:t>
            </a:r>
            <a:r>
              <a:rPr lang="fr-FR" dirty="0" err="1" smtClean="0"/>
              <a:t>characterized</a:t>
            </a:r>
            <a:r>
              <a:rPr lang="fr-FR" dirty="0" smtClean="0"/>
              <a:t> by an </a:t>
            </a:r>
            <a:r>
              <a:rPr lang="fr-FR" dirty="0" err="1" smtClean="0"/>
              <a:t>imbalance</a:t>
            </a:r>
            <a:r>
              <a:rPr lang="fr-FR" dirty="0" smtClean="0"/>
              <a:t> </a:t>
            </a:r>
            <a:r>
              <a:rPr lang="fr-FR" u="none" dirty="0" err="1" smtClean="0"/>
              <a:t>between</a:t>
            </a:r>
            <a:r>
              <a:rPr lang="fr-FR" u="none" dirty="0" smtClean="0"/>
              <a:t> the </a:t>
            </a:r>
            <a:r>
              <a:rPr lang="fr-FR" u="none" dirty="0" err="1" smtClean="0"/>
              <a:t>supply</a:t>
            </a:r>
            <a:r>
              <a:rPr lang="fr-FR" u="none" dirty="0" smtClean="0"/>
              <a:t> of </a:t>
            </a:r>
            <a:r>
              <a:rPr lang="fr-FR" u="none" dirty="0" err="1" smtClean="0"/>
              <a:t>fatty</a:t>
            </a:r>
            <a:r>
              <a:rPr lang="fr-FR" u="none" baseline="0" dirty="0" smtClean="0"/>
              <a:t> </a:t>
            </a:r>
            <a:r>
              <a:rPr lang="fr-FR" baseline="0" dirty="0" err="1" smtClean="0"/>
              <a:t>acids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use.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fatty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acids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either</a:t>
            </a:r>
            <a:r>
              <a:rPr lang="fr-FR" baseline="0" dirty="0" smtClean="0"/>
              <a:t> </a:t>
            </a:r>
            <a:r>
              <a:rPr lang="el-GR" baseline="0" dirty="0" smtClean="0"/>
              <a:t>β</a:t>
            </a:r>
            <a:r>
              <a:rPr lang="fr-FR" baseline="0" dirty="0" smtClean="0"/>
              <a:t>-</a:t>
            </a:r>
            <a:r>
              <a:rPr lang="fr-FR" baseline="0" dirty="0" err="1" smtClean="0"/>
              <a:t>oxidized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mitochondrion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esterified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triglycerides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exported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liver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21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For a long time,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u="none" dirty="0" err="1" smtClean="0"/>
              <a:t>thought</a:t>
            </a:r>
            <a:r>
              <a:rPr lang="fr-FR" u="none" dirty="0" smtClean="0"/>
              <a:t> </a:t>
            </a:r>
            <a:r>
              <a:rPr lang="fr-FR" u="none" dirty="0" err="1" smtClean="0"/>
              <a:t>that</a:t>
            </a:r>
            <a:r>
              <a:rPr lang="fr-FR" u="none" dirty="0" smtClean="0"/>
              <a:t> </a:t>
            </a:r>
            <a:r>
              <a:rPr lang="fr-FR" u="none" dirty="0" err="1" smtClean="0"/>
              <a:t>steatosis</a:t>
            </a:r>
            <a:r>
              <a:rPr lang="fr-FR" u="none" dirty="0" smtClean="0"/>
              <a:t> </a:t>
            </a:r>
            <a:r>
              <a:rPr lang="fr-FR" u="none" dirty="0" err="1" smtClean="0"/>
              <a:t>resulted</a:t>
            </a:r>
            <a:r>
              <a:rPr lang="fr-FR" u="none" dirty="0" smtClean="0"/>
              <a:t> for a </a:t>
            </a:r>
            <a:r>
              <a:rPr lang="fr-FR" u="none" baseline="0" dirty="0" err="1" smtClean="0"/>
              <a:t>very</a:t>
            </a:r>
            <a:r>
              <a:rPr lang="fr-FR" u="none" baseline="0" dirty="0" smtClean="0"/>
              <a:t> large </a:t>
            </a:r>
            <a:r>
              <a:rPr lang="fr-FR" baseline="0" dirty="0" smtClean="0"/>
              <a:t>part of the </a:t>
            </a:r>
            <a:r>
              <a:rPr lang="fr-FR" baseline="0" dirty="0" err="1" smtClean="0"/>
              <a:t>diet</a:t>
            </a:r>
            <a:r>
              <a:rPr lang="fr-FR" baseline="0" dirty="0" smtClean="0"/>
              <a:t> but a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acids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accumulated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liver</a:t>
            </a:r>
            <a:r>
              <a:rPr lang="fr-FR" baseline="0" dirty="0" smtClean="0"/>
              <a:t> came from 59% of </a:t>
            </a:r>
            <a:r>
              <a:rPr lang="fr-FR" baseline="0" dirty="0" err="1" smtClean="0"/>
              <a:t>lipolysis</a:t>
            </a:r>
            <a:r>
              <a:rPr lang="fr-FR" baseline="0" dirty="0" smtClean="0"/>
              <a:t>, 14% of </a:t>
            </a:r>
            <a:r>
              <a:rPr lang="fr-FR" baseline="0" dirty="0" err="1" smtClean="0"/>
              <a:t>food</a:t>
            </a:r>
            <a:r>
              <a:rPr lang="fr-FR" baseline="0" dirty="0" smtClean="0"/>
              <a:t> and 26% of lipogenesis. So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note the </a:t>
            </a:r>
            <a:r>
              <a:rPr lang="fr-FR" baseline="0" dirty="0" err="1" smtClean="0"/>
              <a:t>significant</a:t>
            </a:r>
            <a:r>
              <a:rPr lang="fr-FR" baseline="0" dirty="0" smtClean="0"/>
              <a:t> impact of </a:t>
            </a:r>
            <a:r>
              <a:rPr lang="fr-FR" baseline="0" dirty="0" err="1" smtClean="0"/>
              <a:t>lipogenesis</a:t>
            </a:r>
            <a:r>
              <a:rPr lang="fr-FR" baseline="0" dirty="0" smtClean="0"/>
              <a:t> on the occurrence of </a:t>
            </a:r>
            <a:r>
              <a:rPr lang="fr-FR" baseline="0" dirty="0" err="1" smtClean="0"/>
              <a:t>steatosis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21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Lipogenesis</a:t>
            </a:r>
            <a:r>
              <a:rPr lang="fr-FR" baseline="0" dirty="0" smtClean="0"/>
              <a:t> is the </a:t>
            </a:r>
            <a:r>
              <a:rPr lang="fr-FR" baseline="0" dirty="0" err="1" smtClean="0"/>
              <a:t>metabolic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pathway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leads</a:t>
            </a:r>
            <a:r>
              <a:rPr lang="fr-FR" baseline="0" dirty="0" smtClean="0"/>
              <a:t> to the formation of </a:t>
            </a:r>
            <a:r>
              <a:rPr lang="fr-FR" baseline="0" dirty="0" err="1" smtClean="0"/>
              <a:t>fatty</a:t>
            </a:r>
            <a:r>
              <a:rPr lang="fr-FR" baseline="0" dirty="0" smtClean="0"/>
              <a:t> </a:t>
            </a:r>
            <a:r>
              <a:rPr lang="fr-FR" b="0" u="sng" baseline="0" dirty="0" err="1" smtClean="0"/>
              <a:t>acids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particularly</a:t>
            </a:r>
            <a:r>
              <a:rPr lang="fr-FR" baseline="0" dirty="0" smtClean="0"/>
              <a:t> from </a:t>
            </a:r>
            <a:r>
              <a:rPr lang="fr-FR" u="none" baseline="0" dirty="0" err="1" smtClean="0"/>
              <a:t>excess</a:t>
            </a:r>
            <a:r>
              <a:rPr lang="fr-FR" u="none" baseline="0" dirty="0" smtClean="0"/>
              <a:t> of glucose. </a:t>
            </a:r>
            <a:r>
              <a:rPr lang="fr-FR" u="none" baseline="0" dirty="0" err="1" smtClean="0"/>
              <a:t>Lipogenesis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is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managed</a:t>
            </a:r>
            <a:r>
              <a:rPr lang="fr-FR" u="none" baseline="0" dirty="0" smtClean="0"/>
              <a:t> by 2 enzymes : ACC and FAS. FAS is a </a:t>
            </a:r>
            <a:r>
              <a:rPr lang="fr-FR" u="none" baseline="0" dirty="0" err="1" smtClean="0"/>
              <a:t>homodimer</a:t>
            </a:r>
            <a:r>
              <a:rPr lang="fr-FR" u="none" baseline="0" dirty="0" smtClean="0"/>
              <a:t>, </a:t>
            </a:r>
            <a:r>
              <a:rPr lang="fr-FR" u="none" baseline="0" dirty="0" err="1" smtClean="0"/>
              <a:t>each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subunit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bearing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seven</a:t>
            </a:r>
            <a:r>
              <a:rPr lang="fr-FR" u="none" baseline="0" dirty="0" smtClean="0"/>
              <a:t> distinct </a:t>
            </a:r>
            <a:r>
              <a:rPr lang="fr-FR" u="none" baseline="0" dirty="0" err="1" smtClean="0"/>
              <a:t>catalytic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activities</a:t>
            </a:r>
            <a:r>
              <a:rPr lang="fr-FR" u="none" baseline="0" dirty="0" smtClean="0"/>
              <a:t>;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 enzyme is more </a:t>
            </a:r>
            <a:r>
              <a:rPr lang="fr-FR" u="none" baseline="0" dirty="0" err="1" smtClean="0"/>
              <a:t>especially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expressed</a:t>
            </a:r>
            <a:r>
              <a:rPr lang="fr-FR" u="none" baseline="0" dirty="0" smtClean="0"/>
              <a:t> in </a:t>
            </a:r>
            <a:r>
              <a:rPr lang="fr-FR" u="none" baseline="0" dirty="0" err="1" smtClean="0"/>
              <a:t>liver</a:t>
            </a:r>
            <a:r>
              <a:rPr lang="fr-FR" baseline="0" dirty="0" smtClean="0"/>
              <a:t>, adipose tissue and </a:t>
            </a:r>
            <a:r>
              <a:rPr lang="fr-FR" baseline="0" dirty="0" err="1" smtClean="0"/>
              <a:t>mammary</a:t>
            </a:r>
            <a:r>
              <a:rPr lang="fr-FR" baseline="0" dirty="0" smtClean="0"/>
              <a:t> glands. This enzyme is </a:t>
            </a:r>
            <a:r>
              <a:rPr lang="fr-FR" baseline="0" dirty="0" err="1" smtClean="0"/>
              <a:t>responsible</a:t>
            </a:r>
            <a:r>
              <a:rPr lang="fr-FR" baseline="0" dirty="0" smtClean="0"/>
              <a:t> </a:t>
            </a:r>
            <a:r>
              <a:rPr lang="fr-FR" u="sng" baseline="0" dirty="0" smtClean="0"/>
              <a:t>for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palmitic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acid</a:t>
            </a:r>
            <a:r>
              <a:rPr lang="fr-FR" baseline="0" dirty="0" smtClean="0"/>
              <a:t> formation from </a:t>
            </a:r>
            <a:r>
              <a:rPr lang="fr-FR" baseline="0" dirty="0" err="1" smtClean="0"/>
              <a:t>acetyl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malonyl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CoA</a:t>
            </a:r>
            <a:r>
              <a:rPr lang="fr-FR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10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Concerning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regulation</a:t>
            </a:r>
            <a:r>
              <a:rPr lang="fr-FR" baseline="0" dirty="0" smtClean="0"/>
              <a:t>, it </a:t>
            </a:r>
            <a:r>
              <a:rPr lang="fr-FR" u="sng" baseline="0" dirty="0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essentially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known</a:t>
            </a:r>
            <a:r>
              <a:rPr lang="fr-FR" baseline="0" dirty="0" smtClean="0"/>
              <a:t> </a:t>
            </a:r>
            <a:r>
              <a:rPr lang="fr-FR" u="sng" baseline="0" dirty="0" smtClean="0"/>
              <a:t>to be</a:t>
            </a:r>
            <a:r>
              <a:rPr lang="fr-FR" baseline="0" dirty="0" smtClean="0"/>
              <a:t> regulated by the transcription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 ChREBP and SREBP1c </a:t>
            </a:r>
            <a:r>
              <a:rPr lang="fr-FR" baseline="0" dirty="0" err="1" smtClean="0"/>
              <a:t>relaying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respectively</a:t>
            </a:r>
            <a:r>
              <a:rPr lang="fr-FR" baseline="0" dirty="0" smtClean="0"/>
              <a:t> the glucose and </a:t>
            </a:r>
            <a:r>
              <a:rPr lang="fr-FR" baseline="0" dirty="0" err="1" smtClean="0"/>
              <a:t>insulin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glycolysis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lipogenesis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, glucose </a:t>
            </a:r>
            <a:r>
              <a:rPr lang="fr-FR" baseline="0" dirty="0" err="1" smtClean="0"/>
              <a:t>activates</a:t>
            </a:r>
            <a:r>
              <a:rPr lang="fr-FR" baseline="0" dirty="0" smtClean="0"/>
              <a:t> ChREBP,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turn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induces</a:t>
            </a:r>
            <a:r>
              <a:rPr lang="fr-FR" baseline="0" dirty="0" smtClean="0"/>
              <a:t> transcription of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encoding</a:t>
            </a:r>
            <a:r>
              <a:rPr lang="fr-FR" baseline="0" dirty="0" smtClean="0"/>
              <a:t> </a:t>
            </a:r>
            <a:r>
              <a:rPr lang="fr-FR" u="sng" baseline="0" dirty="0" err="1" smtClean="0"/>
              <a:t>some</a:t>
            </a:r>
            <a:r>
              <a:rPr lang="fr-FR" baseline="0" dirty="0" smtClean="0"/>
              <a:t> enzymes of the </a:t>
            </a:r>
            <a:r>
              <a:rPr lang="fr-FR" baseline="0" dirty="0" err="1" smtClean="0"/>
              <a:t>glucido</a:t>
            </a:r>
            <a:r>
              <a:rPr lang="fr-FR" baseline="0" dirty="0" smtClean="0"/>
              <a:t>-</a:t>
            </a:r>
            <a:r>
              <a:rPr lang="fr-FR" baseline="0" dirty="0" err="1" smtClean="0"/>
              <a:t>lipidic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metabolism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the FAS in cooperation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SREPB1c </a:t>
            </a:r>
            <a:r>
              <a:rPr lang="fr-FR" baseline="0" dirty="0" err="1" smtClean="0"/>
              <a:t>activated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insulin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it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be </a:t>
            </a:r>
            <a:r>
              <a:rPr lang="fr-FR" u="none" baseline="0" dirty="0" smtClean="0"/>
              <a:t>regulated by phosphorylation</a:t>
            </a:r>
            <a:r>
              <a:rPr lang="fr-FR" u="sng" baseline="0" dirty="0" smtClean="0"/>
              <a:t> </a:t>
            </a:r>
            <a:endParaRPr lang="fr-FR" baseline="0" dirty="0" smtClean="0"/>
          </a:p>
          <a:p>
            <a:r>
              <a:rPr lang="fr-FR" baseline="0" dirty="0" err="1" smtClean="0"/>
              <a:t>Numerous</a:t>
            </a:r>
            <a:r>
              <a:rPr lang="fr-FR" baseline="0" dirty="0" smtClean="0"/>
              <a:t> transcription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regulating</a:t>
            </a:r>
            <a:r>
              <a:rPr lang="fr-FR" baseline="0" dirty="0" smtClean="0"/>
              <a:t> the </a:t>
            </a:r>
            <a:r>
              <a:rPr lang="fr-FR" u="none" baseline="0" dirty="0" err="1" smtClean="0"/>
              <a:t>glucido</a:t>
            </a:r>
            <a:r>
              <a:rPr lang="fr-FR" u="none" baseline="0" dirty="0" smtClean="0"/>
              <a:t>-</a:t>
            </a:r>
            <a:r>
              <a:rPr lang="fr-FR" u="none" baseline="0" dirty="0" err="1" smtClean="0"/>
              <a:t>lipidic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metabolism</a:t>
            </a:r>
            <a:r>
              <a:rPr lang="fr-FR" u="none" baseline="0" dirty="0" smtClean="0"/>
              <a:t> are O-GlcNAcylated </a:t>
            </a:r>
            <a:r>
              <a:rPr lang="fr-FR" u="none" baseline="0" dirty="0" err="1" smtClean="0"/>
              <a:t>that’s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why</a:t>
            </a:r>
            <a:r>
              <a:rPr lang="fr-FR" u="none" baseline="0" dirty="0" smtClean="0"/>
              <a:t> </a:t>
            </a:r>
            <a:r>
              <a:rPr lang="fr-FR" u="none" baseline="0" dirty="0" err="1" smtClean="0"/>
              <a:t>we</a:t>
            </a:r>
            <a:r>
              <a:rPr lang="fr-FR" u="none" baseline="0" dirty="0" smtClean="0"/>
              <a:t> are </a:t>
            </a:r>
            <a:r>
              <a:rPr lang="fr-FR" u="none" baseline="0" dirty="0" err="1" smtClean="0"/>
              <a:t>interested</a:t>
            </a:r>
            <a:r>
              <a:rPr lang="fr-FR" u="none" baseline="0" dirty="0" smtClean="0"/>
              <a:t> by </a:t>
            </a:r>
            <a:r>
              <a:rPr lang="fr-FR" u="none" baseline="0" dirty="0" err="1" smtClean="0"/>
              <a:t>this</a:t>
            </a:r>
            <a:r>
              <a:rPr lang="fr-FR" u="none" baseline="0" dirty="0" smtClean="0"/>
              <a:t> modification.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DDAB-B2F5-44E0-B40B-13A87ED94EA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8C19E3-6F72-4058-AC64-DF00160F25CE}" type="datetimeFigureOut">
              <a:rPr lang="fr-FR" smtClean="0"/>
              <a:pPr/>
              <a:t>05/08/2015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AACAC47-149A-49FA-A5A2-8A06C8AC1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google.com/url?sa=i&amp;rct=j&amp;q=&amp;esrc=s&amp;frm=1&amp;source=images&amp;cd=&amp;cad=rja&amp;docid=pZTSAH5UonOqsM&amp;tbnid=-eWRZrqVOp_piM:&amp;ved=0CAUQjRw&amp;url=http://www.lsce.ipsl.fr/&amp;ei=qlHIUeKzEKmL0AWhjoGQDg&amp;bvm=bv.48293060,d.ZG4&amp;psig=AFQjCNHSIp8d_hkxZNvMtDHNm8V_R8aD0w&amp;ust=13721689976325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hyperlink" Target="http://www.google.com/url?sa=i&amp;rct=j&amp;q=&amp;esrc=s&amp;frm=1&amp;source=images&amp;cd=&amp;cad=rja&amp;docid=N2ak8O02Ok1F7M&amp;tbnid=Zdl_lDXV5oLIGM:&amp;ved=0CAUQjRw&amp;url=http://www.functionalglycomics.org/fg/update/2011/110609/full/fg.2011.24.shtml&amp;ei=Qou4UZ6mPOOy0QXP24DoCA&amp;bvm=bv.47810305,d.ZG4&amp;psig=AFQjCNEWq7CrI80XCsk00FEzuVWm4Aqgtg&amp;ust=1371135156374233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eg"/><Relationship Id="rId18" Type="http://schemas.openxmlformats.org/officeDocument/2006/relationships/image" Target="../media/image27.jpeg"/><Relationship Id="rId3" Type="http://schemas.openxmlformats.org/officeDocument/2006/relationships/hyperlink" Target="http://images.google.fr/imgres?imgurl=www.kizefo.de/pics/gallery_pict/sonst/apoptosis.jpg&amp;imgrefurl=http://www.kizefo.de/other.html&amp;h=287&amp;w=200&amp;prev=/images?q=apoptosis&amp;svnum=10&amp;hl=fr&amp;lr=&amp;ie=UTF-8&amp;oe=UTF-8&amp;sa=N" TargetMode="External"/><Relationship Id="rId21" Type="http://schemas.openxmlformats.org/officeDocument/2006/relationships/image" Target="../media/image30.jpeg"/><Relationship Id="rId7" Type="http://schemas.openxmlformats.org/officeDocument/2006/relationships/image" Target="../media/image20.jpeg"/><Relationship Id="rId12" Type="http://schemas.openxmlformats.org/officeDocument/2006/relationships/hyperlink" Target="http://www.uni-heidelberg.de/zentral/bzh/transport.jpg" TargetMode="External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folk.uio.no/jamoskau/Lectures/ERN3120%20090505_files/slide0078_image062.gif" TargetMode="External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hyperlink" Target="http://images.google.fr/imgres?imgurl=dicty.cmb.nwu.edu/chisholm/NUskeleton.jpg&amp;imgrefurl=http://dicty.cmb.nwu.edu/chisholm/NWU%20cytoskeleton.htm&amp;h=200&amp;w=200&amp;prev=/images?q=cytoskeleton&amp;start=20&amp;svnum=10&amp;hl=fr&amp;lr=&amp;ie=UTF-8&amp;oe=UTF-8&amp;sa=N" TargetMode="External"/><Relationship Id="rId15" Type="http://schemas.openxmlformats.org/officeDocument/2006/relationships/image" Target="../media/image25.jpeg"/><Relationship Id="rId10" Type="http://schemas.openxmlformats.org/officeDocument/2006/relationships/hyperlink" Target="http://www.biw.kuleuven.be/dtp/cmpg/pgprb_images/Proteasome26S.png" TargetMode="External"/><Relationship Id="rId19" Type="http://schemas.openxmlformats.org/officeDocument/2006/relationships/image" Target="../media/image28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hyperlink" Target="http://www.scienceclarified.com/images/uesc_04_img023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2ak8O02Ok1F7M&amp;tbnid=Zdl_lDXV5oLIGM:&amp;ved=0CAUQjRw&amp;url=http://www.functionalglycomics.org/fg/update/2011/110609/full/fg.2011.24.shtml&amp;ei=Qou4UZ6mPOOy0QXP24DoCA&amp;bvm=bv.47810305,d.ZG4&amp;psig=AFQjCNEWq7CrI80XCsk00FEzuVWm4Aqgtg&amp;ust=137113515637423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hyperlink" Target="http://www.google.com/url?sa=i&amp;rct=j&amp;q=&amp;esrc=s&amp;frm=1&amp;source=images&amp;cd=&amp;cad=rja&amp;docid=of4zcjZnnPg5EM&amp;tbnid=DHQWa8ptBsrXuM:&amp;ved=0CAUQjRw&amp;url=http://pages.usherbrooke.ca/bcm-514-bl/3a.html&amp;ei=B8rJUYOjGsTE0QXX5oGACg&amp;bvm=bv.48293060,d.d2k&amp;psig=AFQjCNECswCAHwE4CqtOcRwqknUvsXQ9PQ&amp;ust=1372265346028994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chart" Target="../charts/chart2.xml"/><Relationship Id="rId5" Type="http://schemas.openxmlformats.org/officeDocument/2006/relationships/image" Target="../media/image38.jpeg"/><Relationship Id="rId10" Type="http://schemas.openxmlformats.org/officeDocument/2006/relationships/chart" Target="../charts/chart1.xml"/><Relationship Id="rId4" Type="http://schemas.openxmlformats.org/officeDocument/2006/relationships/image" Target="../media/image37.jpeg"/><Relationship Id="rId9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3.jpeg"/><Relationship Id="rId3" Type="http://schemas.openxmlformats.org/officeDocument/2006/relationships/image" Target="../media/image34.gif"/><Relationship Id="rId7" Type="http://schemas.openxmlformats.org/officeDocument/2006/relationships/image" Target="../media/image52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jpeg"/><Relationship Id="rId5" Type="http://schemas.openxmlformats.org/officeDocument/2006/relationships/image" Target="../media/image50.pn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43.jpeg"/><Relationship Id="rId10" Type="http://schemas.openxmlformats.org/officeDocument/2006/relationships/image" Target="../media/image62.png"/><Relationship Id="rId4" Type="http://schemas.openxmlformats.org/officeDocument/2006/relationships/image" Target="../media/image58.jpe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3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34.gif"/><Relationship Id="rId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64.jpe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9.jpe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1.jpeg"/><Relationship Id="rId10" Type="http://schemas.openxmlformats.org/officeDocument/2006/relationships/image" Target="../media/image67.jpeg"/><Relationship Id="rId4" Type="http://schemas.openxmlformats.org/officeDocument/2006/relationships/image" Target="../media/image70.jpe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4.gi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43.jpeg"/><Relationship Id="rId5" Type="http://schemas.openxmlformats.org/officeDocument/2006/relationships/image" Target="../media/image60.jpeg"/><Relationship Id="rId10" Type="http://schemas.openxmlformats.org/officeDocument/2006/relationships/chart" Target="../charts/chart7.xml"/><Relationship Id="rId4" Type="http://schemas.openxmlformats.org/officeDocument/2006/relationships/image" Target="../media/image59.jpe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hyperlink" Target="http://www.google.com/url?sa=i&amp;rct=j&amp;q=&amp;esrc=s&amp;frm=1&amp;source=images&amp;cd=&amp;cad=rja&amp;docid=tjBWw60Z94C7aM&amp;tbnid=-wSPQokxrjhSTM:&amp;ved=0CAUQjRw&amp;url=http://www.tebu-bio.com/index.php?module=tech-info&amp;id_cms=488&amp;type_cms=3&amp;ei=uInIUYntDM6A0AWAoIGAAg&amp;bvm=bv.48293060,d.ZG4&amp;psig=AFQjCNFGwYJivWt2WxjOEizz-n4bUsk0dg&amp;ust=137218333503959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tiff"/><Relationship Id="rId3" Type="http://schemas.openxmlformats.org/officeDocument/2006/relationships/image" Target="../media/image14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f4zcjZnnPg5EM&amp;tbnid=DHQWa8ptBsrXuM:&amp;ved=0CAUQjRw&amp;url=http://pages.usherbrooke.ca/bcm-514-bl/3a.html&amp;ei=B8rJUYOjGsTE0QXX5oGACg&amp;bvm=bv.48293060,d.d2k&amp;psig=AFQjCNECswCAHwE4CqtOcRwqknUvsXQ9PQ&amp;ust=1372265346028994" TargetMode="External"/><Relationship Id="rId11" Type="http://schemas.openxmlformats.org/officeDocument/2006/relationships/image" Target="../media/image87.tiff"/><Relationship Id="rId5" Type="http://schemas.openxmlformats.org/officeDocument/2006/relationships/image" Target="../media/image3.jpeg"/><Relationship Id="rId10" Type="http://schemas.openxmlformats.org/officeDocument/2006/relationships/image" Target="../media/image86.tiff"/><Relationship Id="rId4" Type="http://schemas.openxmlformats.org/officeDocument/2006/relationships/hyperlink" Target="http://www.google.com/url?sa=i&amp;rct=j&amp;q=&amp;esrc=s&amp;frm=1&amp;source=images&amp;cd=&amp;cad=rja&amp;docid=N2ak8O02Ok1F7M&amp;tbnid=Zdl_lDXV5oLIGM:&amp;ved=0CAUQjRw&amp;url=http://www.functionalglycomics.org/fg/update/2011/110609/full/fg.2011.24.shtml&amp;ei=Qou4UZ6mPOOy0QXP24DoCA&amp;bvm=bv.47810305,d.ZG4&amp;psig=AFQjCNEWq7CrI80XCsk00FEzuVWm4Aqgtg&amp;ust=1371135156374233" TargetMode="External"/><Relationship Id="rId9" Type="http://schemas.openxmlformats.org/officeDocument/2006/relationships/image" Target="../media/image8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2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Regulation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of </a:t>
            </a:r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hepatic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Fatty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Acid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Synthase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properties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by O-</a:t>
            </a:r>
            <a:r>
              <a:rPr lang="fr-FR" sz="2800" b="1" dirty="0" err="1" smtClean="0">
                <a:solidFill>
                  <a:schemeClr val="bg1"/>
                </a:solidFill>
                <a:latin typeface="Comic Sans MS" pitchFamily="66" charset="0"/>
              </a:rPr>
              <a:t>GlcNAcylation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800" b="1" i="1" dirty="0" smtClean="0">
                <a:solidFill>
                  <a:schemeClr val="bg1"/>
                </a:solidFill>
                <a:latin typeface="Comic Sans MS" pitchFamily="66" charset="0"/>
              </a:rPr>
              <a:t>in vivo </a:t>
            </a:r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and </a:t>
            </a:r>
            <a:r>
              <a:rPr lang="fr-FR" sz="2800" b="1" i="1" dirty="0" smtClean="0">
                <a:solidFill>
                  <a:schemeClr val="bg1"/>
                </a:solidFill>
                <a:latin typeface="Comic Sans MS" pitchFamily="66" charset="0"/>
              </a:rPr>
              <a:t>ex vivo</a:t>
            </a:r>
            <a:endParaRPr lang="fr-FR" sz="28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Image 8" descr="Protein_OGT_PDB_1w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3319">
            <a:off x="4794288" y="2464602"/>
            <a:ext cx="3083365" cy="2536264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39552" y="2996952"/>
            <a:ext cx="2524169" cy="1485700"/>
            <a:chOff x="5000159" y="4545216"/>
            <a:chExt cx="2524169" cy="1485700"/>
          </a:xfrm>
        </p:grpSpPr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6300192" y="4950796"/>
              <a:ext cx="1224136" cy="1080120"/>
              <a:chOff x="625" y="804"/>
              <a:chExt cx="853" cy="883"/>
            </a:xfrm>
          </p:grpSpPr>
          <p:sp>
            <p:nvSpPr>
              <p:cNvPr id="14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5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6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20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21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6228184" y="4950796"/>
              <a:ext cx="522900" cy="307777"/>
            </a:xfrm>
            <a:prstGeom prst="rect">
              <a:avLst/>
            </a:prstGeom>
            <a:solidFill>
              <a:srgbClr val="FB09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S/T</a:t>
              </a:r>
              <a:endParaRPr lang="fr-FR" sz="1400" dirty="0"/>
            </a:p>
          </p:txBody>
        </p:sp>
        <p:pic>
          <p:nvPicPr>
            <p:cNvPr id="12" name="Picture 2" descr="http://www.functionalglycomics.org/fg/update/2011/110609/images/fg.2011.24-i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7601" b="3491"/>
            <a:stretch>
              <a:fillRect/>
            </a:stretch>
          </p:blipFill>
          <p:spPr bwMode="auto">
            <a:xfrm>
              <a:off x="5000159" y="4545216"/>
              <a:ext cx="1012001" cy="828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>
              <a:endCxn id="11" idx="0"/>
            </p:cNvCxnSpPr>
            <p:nvPr/>
          </p:nvCxnSpPr>
          <p:spPr>
            <a:xfrm>
              <a:off x="6031004" y="4941168"/>
              <a:ext cx="180000" cy="7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>
            <a:off x="0" y="5294044"/>
            <a:ext cx="9144000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 smtClean="0"/>
              <a:t>Baldini</a:t>
            </a:r>
            <a:r>
              <a:rPr lang="fr-FR" sz="1600" u="sng" dirty="0" smtClean="0"/>
              <a:t> Steffi</a:t>
            </a:r>
            <a:r>
              <a:rPr lang="fr-FR" sz="1600" dirty="0" smtClean="0"/>
              <a:t>, Anne-Marie Mir, Marlène Mortuaire, Céline </a:t>
            </a:r>
            <a:r>
              <a:rPr lang="fr-FR" sz="1600" dirty="0" err="1" smtClean="0"/>
              <a:t>Guinez</a:t>
            </a:r>
            <a:r>
              <a:rPr lang="fr-FR" sz="1600" dirty="0" smtClean="0"/>
              <a:t> and Tony Lefebvre</a:t>
            </a:r>
            <a:endParaRPr lang="fr-FR" sz="1600" baseline="30000" dirty="0" smtClean="0"/>
          </a:p>
          <a:p>
            <a:endParaRPr lang="fr-FR" sz="1600" baseline="30000" dirty="0" smtClean="0"/>
          </a:p>
          <a:p>
            <a:endParaRPr lang="fr-FR" sz="1600" baseline="30000" dirty="0" smtClean="0"/>
          </a:p>
          <a:p>
            <a:r>
              <a:rPr lang="fr-FR" sz="1600" dirty="0" smtClean="0"/>
              <a:t>CNRS-UMR 8576, Unit of Structural and </a:t>
            </a:r>
            <a:r>
              <a:rPr lang="fr-FR" sz="1600" dirty="0" err="1" smtClean="0"/>
              <a:t>Functional</a:t>
            </a:r>
            <a:r>
              <a:rPr lang="fr-FR" sz="1600" dirty="0" smtClean="0"/>
              <a:t> </a:t>
            </a:r>
            <a:r>
              <a:rPr lang="fr-FR" sz="1600" dirty="0" err="1" smtClean="0"/>
              <a:t>Glycobiology</a:t>
            </a:r>
            <a:r>
              <a:rPr lang="fr-FR" sz="1600" dirty="0" smtClean="0"/>
              <a:t>,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fr-FR" sz="1600" dirty="0" smtClean="0"/>
              <a:t>FRABio FR3688, Lille 1 University, 59655 Villeneuve d’Ascq, France</a:t>
            </a:r>
            <a:endParaRPr lang="fr-FR" sz="1600" baseline="30000" dirty="0"/>
          </a:p>
        </p:txBody>
      </p:sp>
      <p:sp>
        <p:nvSpPr>
          <p:cNvPr id="21508" name="AutoShape 4" descr="data:image/jpeg;base64,/9j/4AAQSkZJRgABAQAAAQABAAD/2wCEAAkGBxQQEBUUEBQUFhQWGBQUFhcUFBUVGBYWFR0YFhcYFRcYHCggGBolHBQWITEkJSwrLi4uFyAzODMsNygtLisBCgoKDg0OGhAQGzUkICYsLCwsNzctLCw3LC4vLCw0NS0vMi8sLzQvLCs3NDMtLDQsLDcwNywsNy0sLywsNywsLP/AABEIAJ8BPgMBIgACEQEDEQH/xAAcAAEAAgMBAQEAAAAAAAAAAAAABQYBBAcCAwj/xABFEAACAgECAwQFCAgDBwUAAAABAgADEQQSBSExBgcTQSJRYXGBFDJScpGhsbIVIzVCc3SCwTM2YjRjkrPR4fEWQ0Siwv/EABoBAQACAwEAAAAAAAAAAAAAAAAEBQEDBgL/xAAxEQEAAgECAwUFCAMAAAAAAAAAAQIDBBESITEFE1Gx8DJhgZHRFCJBQlJxoeEjYsH/2gAMAwEAAhEDEQA/AO4xEQEREBERAREQEREBERAREQEREBERAREQEREBERAREQEREBERAREQEREBERAREQEREBERAREQERPF1oQZYgAdSSAB7yYOj3Erut7Y6avkrGw/6Bkf8R5TS0PbhLLlQ1lVY43Mw5E9Mge3lJEaXNMb8KHbtDTRaK8cb/Nb4le7Q8es0ZUmnfW3LcHIIb1EbT8J8eFdtKb3CMGrY8huI2k+rP8A1nmNPkmnHEbw9TrMNcnd2ttb5LPEwDMzSlEREBERAREQEREBERAREQEREBERAREQEREBERAREQEREBERAREQExmMys9sO0XyZfDqP61hnP0FPn7/AFTZix2yWiterTnz0w0m955Q+vaLtRXpcouHt+j5L9c/26znvE+K26ls2uT6l6KPcs0nckkkkk8ySc5MxOg0+kphjlznxcbrO0cupnnO1fD6+IYmIJkpXum8CuXiGh2W8yB4b+vI+a3v6H3znPEtG1FrVv1U4948j7iJOdguI+Fqth+baNvuYc1P4j4yZ7xeFbkW9RzXCP8AVPQn3Hl8ZWY5+z6icf5bc49fw6DNX7Zo4zR7VOU++PXP5vn2T40NUnybUMQ4H6twcMce36Q+8TfTtA+ku8DXc1P+HeBgMvrcDz9ZH/ec2qtKMGU4ZSCD6iOk6SUTi2gB5C0f/W1ev9J/vPGqwUx23mPuz190+MN2g1WTNj4Yn79en+0eE+v+rUjhgCCCDzBHMEewz1OY9kO0jaWz5PqP8PJTn1qfOMfV/CdNVsyuz4LYbbT8FzpdVXUU4o6/jHgzNTiXEqtMm+9tq5xnDHnzPPAOOhm3METQkovgnaPS63f8kvrt2bd+w527s7c+/afskrOOdwihdTxMAYAakADyAfUgCdjgafD+KVajxBTYr+E5qs2/uuMEqfbzE3JQ+675/E/5+78tcsv/AKn0fjLSNVQbmO0VrarOW9W0HI6ecCXiQXEe2Oh01vhX6uiuzzVrACM/S+j8ZLtqECbyyhAN24kbdvXOemPbA0NH2j0t2pfTVXo19eS9YPMYxn2HGRnHTMlZSOznDeFfpK7UaO6uzVMrFwlwsVASN5AXkuSBnJlio7S6Sy4UpqaGuJIFYtQvkDJGzOc4GYErExma+m19VrOtdiO1bbLArBijddrAdD7IGzEjeIcf02ncJbciuRkJnc5HrCLlse3E98L4zRqgTp7Us2na2xgSp9Tjqp9hgb8SJu7T6NLRU2po8Vm2CsWqXLZxjaDnrFfaXSNqfky6io38/wBWHBbI5ke/2dYEtEiNX2m0tVhre9PEX5yLl2XPTeqAlennibOi4vRfUbabq3rGQzq4KqR1DHyI9sD4aTtHpbdS+mruRr68l6wTkYxnywSMjIHTMlcyk9nOGcK/SV2o0d1dmqcMzrXcLFQMRvIVeSknGZ47wu2mmo01tSahPlBK1hUfLoSRuLY+Zgc+cC8z56i5a0Z3OFUFmJ6AKMkn4CaXDOPabVMV02optZRlhVYrlQeWSFPKRnbHW6ayi3SW6lanurZSF9O0I3JiKxk4IJGcecDc7L9o6OJUG7SljWGavLoUO5cZ5Hy5iTEhOyT6QaZatBZW9VQ8P0GBIYdd/mG8znnzk3AREQEREDT4rrVopexuignHrPkPiZx7WatrrGssOWY5MuneVr8CukHrmxvcOS/fk/CUPMvezcPDj456z5OU7b1M3y91HSvmzmZzPMZlio9mczBmMxmGXuq4owZeqkEe8cxOxIV1mlGea21/mH9j+E4xmdL7udbv0xrJ51sR/S3pD7yZW9pU+5F46xK87Ey7ZLYp6Wjyc31lBqsZG6qxU+8HEsPYDivg6nw2PoW+j7nHzT+I+M9d4ug8PVeIOlqg/wBS+ifuxKsrlSCDgggg+ojmJJ5ajBz/ABhF2tpNVy/LP8f3C4d5HCfDtW9R6Nnov6t4HL7Rn/hk73e8b8ek1OcvVgDPVq+in4dPsm1xJBxDhu4D0mrFi+x1GcfaCJz3slxDwNZU3kx8Nvc/L8cH4SvrHfaeaT7VfX9Lm3+DVRkr7N/X9uzRMCZlUu3He4f/AGrin16fz6mdinGu7m5eGca12l1JFZvbdSW5Bwr2OmCeXNbftE6zxDiVWnra26xErUFizEYAH4zMiod13z+J/wA/d+WuVTvR07V8d4edIqrdYAoYKPnM5QOw89osLfCWvuiqdtLqNS6lRq9VdqKwwwfCbaqZHt2mQ3b7/MfCfj+ZoEr247N6fT8C1KJWua6msDsMu1gwxsZzzLE8yfbJTuwbfwfSb+f6oLz58gSBn4CfTvN/Y+t/gP8AhPl3U/sfSfUP5mmBWeylYXtRxAKAB4SnA5DmKyfxnvvm4WaRRxOgYu0tibyOpQsAM+5iBn1MZjsx/mniP8JPwqnReLcPTU0WU2jKWIyMPYwxMiOu7SVLw064EeF4PjA/DIHvzyx65GdhdE2j4Z4tw/X2izV3Z677M2bT7htX4TmvZVrbSnArVYirVtZaT0+T0nxcH2GzYf6xO5amgPWydAylfgRiByTuq4nea79Wuhv1NuotYvctumXkMYrAtsVgB6sYkhpuFa48er1tWis09NiivU77dMdwwfSK12kn9zyzyn37nD8kTU8Pv9C6i5mCtyLVtja6/SU46idK3D2QOSd7+lJ4hw0U4rsewqHUDIyyDd05kZJHtl1XsRpKnW6ilV1FdbJXZlvnEEBnGcM+SfSIJ5mVbvS/anCf4p/Mk6PxHU+FVZZjdsR3x0ztBOPugcc7se11XC/F0fE0ai42M7Wup9Nm6+KevXOG6YPWdW4Lw6qvxnpKtXqLPG9HBXJVFOMciDsz8TNHiPB9FxnSI9qLZW6B0sBw6BhnKuOYI/8AMp3cX4ifLqg5s0tVwShz81iDYHKewqKjy5c/fA99lKwvafiAUADwl5AYHPw55796lFOiIUAnVrk4GT6LdT5z69mP80cQ/hL+Fc89/QxptG3kuqUk+QG1+sDofELF01FtoVR4db2HAAzsBbHL3TlfdLxHUDT3akaK/VXai12svS3TLnbgbALbVYAHPl5zrGu04vpesn0bEdMj1OCMj4Gc+7lnOmo1Gh1Hoaii9iVbkWRwuHX1qWV/umB8OG8K136fXWJo7NPprV2agPbp2yQrekVrsOfSFfl6/XOoiNw9kzAREQEwZmYMDk/bu/frn/0hV+wZ/vIHMle2H+3X/W/sJD5nU6eNsVf2hwms3nPeZ8Z83vMZnjMZm1G2eszGZjMwTDOzJlq7udZs1ZQ9LEI/qX0h926VMmbvA9V4Wpqf6Lr9h5H7iZp1FOPFavuStHfu89Le90DvJ0e/Shx1rcE/Vf0T9+2cxna+PabxtLan0kbHvAyPwnFJB7Oyb45r4St+1sP+aL+MeTpndprN+mes/wDtv9zDP45nP+O6U06m6tf3bG2Y68zuTHwIll7r78am1PJqw3xRgPweWwdmkOubVWYPJdi+QYDBY+s9MTVbLGDPeZ6TG/xSaYZ1GnxxHWJ2+HrZNaRia0LDDFVJB8iQMifWBNfXaJbkKOXAPPNdj1sMepkIMqly1eM9n9NrQBqqK7QOm9QSPqt1HwkbT2C4erBvkysQcjxXstAPrC2MQJTu6nXXnifEKLtRdclJZE8WxnwFsZQefngCdWgeUUAAAYA5ADymlquD0W3V3WVVtbV/huygsnn6J8pA95HA9ZrdMiaC7wXFgZsu1YdcHluUEjBIPwkv+iPE0iU6pjayoodgzoWYDBbKkGBvazTV31tXaqujDa6tzBB8iJjQ6SvT1rVSq11ryVFAUD2ATnHcQxNGsDMzY1JUFmLHARfM85p9rtEun7Q8MFJdVtYs6myxlLBjzwzEDr5eoQOm0cGoS99QlSC+wAPYB6TAYABPn0H2TfmIzAj9PwOivU2apKlF9qqtlnPLKuAARnA6DoPISRmMyq9uO1j8Ppd6tLbcUGWfG2pAfNmPM/0g/CBMcX4BptXj5RSjlfmsRh1+q4wy/AzX4Z2V0umcPTUQ4zhmstsIzyOPEY45HynjsNxezW8Po1FwUPYrFggIUYZl5AnPQCT0DR13B6L3rsuqrd6jmtmUEoeRyp8ugm3ZWGBDDIIwQehB5EGe4gV2vsRolUqlJVD1RLrkrPvrVwuPhJrRaKuhBXSiVovIKihVA9gHKbEQNCjg1Fd76hKkF1gw9gHpMOXIn4CfTifDatTWatRWllZ6q4DDl/ebcQIfhHZnTaRi2nRlJG3nba4A9QV3IHwE+nF+z2m1ZB1FKOy8lYgh1+q64YfAyUiBC8L7LaXTOHpqw4zhmsssIzyO02McfCTQiICIiAmDMxA5N3gafZrmP01Vx+U/esrc6L3ncO3V13KOaEo31W6fYfxnOZ0ejycWGvu5OQ7RwTTUW9/P5vWYzMT0K2IyFOPWASPtkndB7uZeYnkn2xkeuNyKM5jE2KNHY/zK3b6qMf7SX0fY/V29Ktg9djBfu5n7prvlpX2pSselvbpEz8HUODajxtNU/wBOtCfiBn+85AvC7bNRZVShZld1IHQbWI5noB751vs5w9tNpa6rGDMgIyuccySAM+rOJtkV0qzeggJLMeSgk8ySfMmUeLUdza3Dz36Olzabv6045226q72R7JjRnxbG3XFSvo/NUHBIH0jyHMz79sO0Q0lYSvnfZyrX1Z5bm9mftjR9rKr9Uunoy+dxZ+ijaM+j5t7+kiuK6H5TxqoY9GqtbG+BJX78fZERa2TizeG73HDXHw4fHZdNMhVFBOSAASfMgdZ9JgTMhpbkfdX+2+LfXf8A5zzrk5H3V/tvi313/wCc86jxXXLp6XtbmEGcDz8gPiSBAo3fNffptCdRp9TfU2+tNqMqrhuR6Luz8ZeOGuTpqySSTWhJPMklRkmUbv4/ZB/jU/jLxwr/AGWr+En5RA533D/4Gu/mm/Ks894H+YuEf1fmnruH/wAHXfzTflWee8D/ADFwj+r80yLN3l9p24boi9IU3WMtVW75oZurN7AATIwaOo6P0+KWHV7N3jDWEAWYzypDCvbnljbNDv4pPyTTWfuV6hS/qwQRz+yX7T8L07Ip8CnmAf8ADTzHugVjul7VWcS0bHUENdS5qdlwA/LKtgcs45HHqkn3k/sjW/y9v4GT+n0qV58NETPXaoXPvxIHvJ/ZGt/l7fwMwNXum/Y2k+o/53lulR7pv2NpPqP+d5boCIiAiIgIiICIiAiIgIiICIiBr6/SLdW1bjKupU/H+84rxbh76a5qrOqnr9JT0Ye+dylf7XdnRra8rgXIDsb1/wClj6j90maPUd1baekoOu0vfV3jrDkWZ9KNQ6HKMyH1qxX8JjU0NU5SxSrryIPUf9p8sy73iYUHdzEpvT9qtUnVw4/3iK/2nGfvknp+3lq9aaD7gV/CVHMZmq2DFbrVIpmzV6Wnz816XvGcf/HT4OR/+Z4fvHs8qE+Lsf7Sj5mCZq+yYf0+bfGpz/q/iPo672L48+trsawKCrAALnGCM+cofb+1jr7VZmKjZtUsSFyqn0QeQ8+knu6h/wDaB/DP27h/aVvt7ZniF/s2D7EWR8NIrqbRHh9EvLM209Zt4/Vv92dO7XE/Qqc/aVX+5nSdHw8Jbbaeb2FefqVBhV/E/GVbuz4M9KPdau027QgPXYMnJHlkn7pd5E1eTiyzt+yVpcfDjjf9wRESKkue6Du+1Gm1uo1Wl1wrbUM7MraYOAGYuB88dCes2+J9ktdqti38RBrWyuxkr0orFmxg21j4hOOX/mWDT8Qttuda1r8Ot/Dfczb+gJIAGMc+Wes2jxSnxPD3rvzjHXn1xnpnHlAie3nZf9KaQ6fxPCy6Pu2b/mnOMZEnNLp9lSpnO1FTPrwMZx8Jqafi6eF4ljoFLMqlSSDg4Hlnd7J9DxenYH8RdpJAOerDqvv9nWBCdg+yH6LS9fF8XxrTdnZs25AGOpz06zHaDsf8r4jpNZ4uz5Ln0Nmd+Tn52fR+wye/StPh+L4i7M43Z8+mPXn2TyeL0hA+8bSdoPPm3qA65gOMcKq1dD0ahA9Vgwyn7QR6iCAQfIiQGl4Br9Mi1aXW1NUg2oNTpzZYqjopsSxdwA5DIz7TJ5+M0BFc2LtbO0g5zjr09Xn6pueINu7IxjOfLHXMDU4RTeiEaq1LXznNdRqUD1bS7E+/M+XaXhXyzSXafds8atq92N23cMZxkZnpeN0srsrhtilyB12jzHrHtn14ZxBdRWHTzAJH0SQDg+7MDT7JcF+QaKrTb9/hAjft27sszfNycfO9cmJA2cQ1QuFXh0bmV3H6x8bVIHP0OvpCb2k4rU7BN6GzzCkkbh84KT1xzgSESOs4xUd6o6s6hyBz5lASRnzxieOFcbquRfTXeaxYyjy5Atj1gEwJSJpaXi1Nrba7FZsbgAeo9Y9fwmKOLU2MVrsVmwTgHrjrj1/CBvRIrR8YT5NVbcyobFBxz5k88KOpmxZxalUVzYu1/mkHO7HXGIG5mZkavFUd6hWyEWBm5kglR5oMYbnPrTxal32LYpbnyz129cHocQN2Jq6LiNV2fCcNjrjPn5+6bUBERAREQERECG7Q9nKdavpjDgYWxfnD/qPYZzPjnZbUaXJZd6D9+sEjH+odVnZZjEk4dVfFy6wjZtLTJz6S/PwbMZna+I9m9NqDmylcn95Rtb7VxIW7u60zH0WuX2BgfzAydXX4568kOdDaOnNy3MxmdPTu30462XH4oPwWSej7F6Oog+FvP+8Jb7jymba7FHTeWa6O6t90w56g+WKxnyz6UsGl7I1/KrNTefEd3LIpHooOQXI/ebAEsdVSqAFAUDoAAAPcBPcrsme1rzavLdOphiKxWeezAEzETQ3ERECu8RoZ71NVFiWq6Zu9FVasEFg2GywIyMET68H30DwWpc/rHPiLtKkMxbcSTnPPmMSdiBU34daux9r+hdqSVrID7bT6LrnkfxwZtUcPO+l1SwZue2zxSpYfqygY4OBnCyxRAq/yGxLDb4ZYLqbbNgxlldFQOoJxkHPL3z68QSy2yq4V3KqeIhVSgsG7GHAzjHLHXPOWOIFX1Gh2Vq9VeoFpNjhs1llZsDDjONrbQcSU4lpbLtGyHAtZADg8t3IkZ9R6fGSkQK5pNEbDlkvV1rdFNrJtBcYKjb1HISR4AW8BEetkatUQ7scyoAJXB5jlJKIERrdI76pWAO3wLk3eQZimPwP2SM4bw1itVViXhqhyYsnhKyqVDLjmQcnl7ZaogV7h3iJpxpzQ4Za2QsNuwkKRuBzk7j7POeToLNuk9A5SixH6cmatQAfiJY4gVocNsNekXbgrVYjn6BasKM49saTT2P8AJUNJr8D57HbtOEKYQg5IJOfhLLECq8P01tQ0ztU58Guyl1G0sCduHXngqdpHr5z5HSX1muxEIsZ9Q23CvsS0qcFdwyfRByDy5y3zV13D6rwBaivjpuGcZ649UCv6HSeImm8HftUalGZgAVYgqcgHA9LPT1TPCuHHFSW135q5/OTwtygj0SOZByft5yy00qihUUKo5AAYA9wn0gQXZ6uxGZdliUBV2Lbt3K2TlVIJygGOsnYiAiIgIiICIiAiIgIiICIiAiIgIiICIiAiIgIiICIiAiIgIi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0" name="AutoShape 6" descr="data:image/jpeg;base64,/9j/4AAQSkZJRgABAQAAAQABAAD/2wCEAAkGBxQQEBUUEBQUFhQWGBQUFhcUFBUVGBYWFR0YFhcYFRcYHCggGBolHBQWITEkJSwrLi4uFyAzODMsNygtLisBCgoKDg0OGhAQGzUkICYsLCwsNzctLCw3LC4vLCw0NS0vMi8sLzQvLCs3NDMtLDQsLDcwNywsNy0sLywsNywsLP/AABEIAJ8BPgMBIgACEQEDEQH/xAAcAAEAAgMBAQEAAAAAAAAAAAAABQYBBAcCAwj/xABFEAACAgECAwQFCAgDBwUAAAABAgADEQQSBSExBgcTQSJRYXGBFDJScpGhsbIVIzVCc3SCwTM2YjRjkrPR4fEWQ0Siwv/EABoBAQACAwEAAAAAAAAAAAAAAAAEBQEDBgL/xAAxEQEAAgECAwUFCAMAAAAAAAAAAQIDBBESITEFE1Gx8DJhgZHRFCJBQlJxoeEjYsH/2gAMAwEAAhEDEQA/AO4xEQEREBERAREQEREBERAREQEREBERAREQEREBERAREQEREBERAREQEREBERAREQEREBERAREQERPF1oQZYgAdSSAB7yYOj3Erut7Y6avkrGw/6Bkf8R5TS0PbhLLlQ1lVY43Mw5E9Mge3lJEaXNMb8KHbtDTRaK8cb/Nb4le7Q8es0ZUmnfW3LcHIIb1EbT8J8eFdtKb3CMGrY8huI2k+rP8A1nmNPkmnHEbw9TrMNcnd2ttb5LPEwDMzSlEREBERAREQEREBERAREQEREBERAREQEREBERAREQEREBERAREQExmMys9sO0XyZfDqP61hnP0FPn7/AFTZix2yWiterTnz0w0m955Q+vaLtRXpcouHt+j5L9c/26znvE+K26ls2uT6l6KPcs0nckkkkk8ySc5MxOg0+kphjlznxcbrO0cupnnO1fD6+IYmIJkpXum8CuXiGh2W8yB4b+vI+a3v6H3znPEtG1FrVv1U4948j7iJOdguI+Fqth+baNvuYc1P4j4yZ7xeFbkW9RzXCP8AVPQn3Hl8ZWY5+z6icf5bc49fw6DNX7Zo4zR7VOU++PXP5vn2T40NUnybUMQ4H6twcMce36Q+8TfTtA+ku8DXc1P+HeBgMvrcDz9ZH/ec2qtKMGU4ZSCD6iOk6SUTi2gB5C0f/W1ev9J/vPGqwUx23mPuz190+MN2g1WTNj4Yn79en+0eE+v+rUjhgCCCDzBHMEewz1OY9kO0jaWz5PqP8PJTn1qfOMfV/CdNVsyuz4LYbbT8FzpdVXUU4o6/jHgzNTiXEqtMm+9tq5xnDHnzPPAOOhm3METQkovgnaPS63f8kvrt2bd+w527s7c+/afskrOOdwihdTxMAYAakADyAfUgCdjgafD+KVajxBTYr+E5qs2/uuMEqfbzE3JQ+675/E/5+78tcsv/AKn0fjLSNVQbmO0VrarOW9W0HI6ecCXiQXEe2Oh01vhX6uiuzzVrACM/S+j8ZLtqECbyyhAN24kbdvXOemPbA0NH2j0t2pfTVXo19eS9YPMYxn2HGRnHTMlZSOznDeFfpK7UaO6uzVMrFwlwsVASN5AXkuSBnJlio7S6Sy4UpqaGuJIFYtQvkDJGzOc4GYErExma+m19VrOtdiO1bbLArBijddrAdD7IGzEjeIcf02ncJbciuRkJnc5HrCLlse3E98L4zRqgTp7Us2na2xgSp9Tjqp9hgb8SJu7T6NLRU2po8Vm2CsWqXLZxjaDnrFfaXSNqfky6io38/wBWHBbI5ke/2dYEtEiNX2m0tVhre9PEX5yLl2XPTeqAlennibOi4vRfUbabq3rGQzq4KqR1DHyI9sD4aTtHpbdS+mruRr68l6wTkYxnywSMjIHTMlcyk9nOGcK/SV2o0d1dmqcMzrXcLFQMRvIVeSknGZ47wu2mmo01tSahPlBK1hUfLoSRuLY+Zgc+cC8z56i5a0Z3OFUFmJ6AKMkn4CaXDOPabVMV02optZRlhVYrlQeWSFPKRnbHW6ayi3SW6lanurZSF9O0I3JiKxk4IJGcecDc7L9o6OJUG7SljWGavLoUO5cZ5Hy5iTEhOyT6QaZatBZW9VQ8P0GBIYdd/mG8znnzk3AREQEREDT4rrVopexuignHrPkPiZx7WatrrGssOWY5MuneVr8CukHrmxvcOS/fk/CUPMvezcPDj456z5OU7b1M3y91HSvmzmZzPMZlio9mczBmMxmGXuq4owZeqkEe8cxOxIV1mlGea21/mH9j+E4xmdL7udbv0xrJ51sR/S3pD7yZW9pU+5F46xK87Ey7ZLYp6Wjyc31lBqsZG6qxU+8HEsPYDivg6nw2PoW+j7nHzT+I+M9d4ug8PVeIOlqg/wBS+ifuxKsrlSCDgggg+ojmJJ5ajBz/ABhF2tpNVy/LP8f3C4d5HCfDtW9R6Nnov6t4HL7Rn/hk73e8b8ek1OcvVgDPVq+in4dPsm1xJBxDhu4D0mrFi+x1GcfaCJz3slxDwNZU3kx8Nvc/L8cH4SvrHfaeaT7VfX9Lm3+DVRkr7N/X9uzRMCZlUu3He4f/AGrin16fz6mdinGu7m5eGca12l1JFZvbdSW5Bwr2OmCeXNbftE6zxDiVWnra26xErUFizEYAH4zMiod13z+J/wA/d+WuVTvR07V8d4edIqrdYAoYKPnM5QOw89osLfCWvuiqdtLqNS6lRq9VdqKwwwfCbaqZHt2mQ3b7/MfCfj+ZoEr247N6fT8C1KJWua6msDsMu1gwxsZzzLE8yfbJTuwbfwfSb+f6oLz58gSBn4CfTvN/Y+t/gP8AhPl3U/sfSfUP5mmBWeylYXtRxAKAB4SnA5DmKyfxnvvm4WaRRxOgYu0tibyOpQsAM+5iBn1MZjsx/mniP8JPwqnReLcPTU0WU2jKWIyMPYwxMiOu7SVLw064EeF4PjA/DIHvzyx65GdhdE2j4Z4tw/X2izV3Z677M2bT7htX4TmvZVrbSnArVYirVtZaT0+T0nxcH2GzYf6xO5amgPWydAylfgRiByTuq4nea79Wuhv1NuotYvctumXkMYrAtsVgB6sYkhpuFa48er1tWis09NiivU77dMdwwfSK12kn9zyzyn37nD8kTU8Pv9C6i5mCtyLVtja6/SU46idK3D2QOSd7+lJ4hw0U4rsewqHUDIyyDd05kZJHtl1XsRpKnW6ilV1FdbJXZlvnEEBnGcM+SfSIJ5mVbvS/anCf4p/Mk6PxHU+FVZZjdsR3x0ztBOPugcc7se11XC/F0fE0ai42M7Wup9Nm6+KevXOG6YPWdW4Lw6qvxnpKtXqLPG9HBXJVFOMciDsz8TNHiPB9FxnSI9qLZW6B0sBw6BhnKuOYI/8AMp3cX4ifLqg5s0tVwShz81iDYHKewqKjy5c/fA99lKwvafiAUADwl5AYHPw55796lFOiIUAnVrk4GT6LdT5z69mP80cQ/hL+Fc89/QxptG3kuqUk+QG1+sDofELF01FtoVR4db2HAAzsBbHL3TlfdLxHUDT3akaK/VXai12svS3TLnbgbALbVYAHPl5zrGu04vpesn0bEdMj1OCMj4Gc+7lnOmo1Gh1Hoaii9iVbkWRwuHX1qWV/umB8OG8K136fXWJo7NPprV2agPbp2yQrekVrsOfSFfl6/XOoiNw9kzAREQEwZmYMDk/bu/frn/0hV+wZ/vIHMle2H+3X/W/sJD5nU6eNsVf2hwms3nPeZ8Z83vMZnjMZm1G2eszGZjMwTDOzJlq7udZs1ZQ9LEI/qX0h926VMmbvA9V4Wpqf6Lr9h5H7iZp1FOPFavuStHfu89Le90DvJ0e/Shx1rcE/Vf0T9+2cxna+PabxtLan0kbHvAyPwnFJB7Oyb45r4St+1sP+aL+MeTpndprN+mes/wDtv9zDP45nP+O6U06m6tf3bG2Y68zuTHwIll7r78am1PJqw3xRgPweWwdmkOubVWYPJdi+QYDBY+s9MTVbLGDPeZ6TG/xSaYZ1GnxxHWJ2+HrZNaRia0LDDFVJB8iQMifWBNfXaJbkKOXAPPNdj1sMepkIMqly1eM9n9NrQBqqK7QOm9QSPqt1HwkbT2C4erBvkysQcjxXstAPrC2MQJTu6nXXnifEKLtRdclJZE8WxnwFsZQefngCdWgeUUAAAYA5ADymlquD0W3V3WVVtbV/huygsnn6J8pA95HA9ZrdMiaC7wXFgZsu1YdcHluUEjBIPwkv+iPE0iU6pjayoodgzoWYDBbKkGBvazTV31tXaqujDa6tzBB8iJjQ6SvT1rVSq11ryVFAUD2ATnHcQxNGsDMzY1JUFmLHARfM85p9rtEun7Q8MFJdVtYs6myxlLBjzwzEDr5eoQOm0cGoS99QlSC+wAPYB6TAYABPn0H2TfmIzAj9PwOivU2apKlF9qqtlnPLKuAARnA6DoPISRmMyq9uO1j8Ppd6tLbcUGWfG2pAfNmPM/0g/CBMcX4BptXj5RSjlfmsRh1+q4wy/AzX4Z2V0umcPTUQ4zhmstsIzyOPEY45HynjsNxezW8Po1FwUPYrFggIUYZl5AnPQCT0DR13B6L3rsuqrd6jmtmUEoeRyp8ugm3ZWGBDDIIwQehB5EGe4gV2vsRolUqlJVD1RLrkrPvrVwuPhJrRaKuhBXSiVovIKihVA9gHKbEQNCjg1Fd76hKkF1gw9gHpMOXIn4CfTifDatTWatRWllZ6q4DDl/ebcQIfhHZnTaRi2nRlJG3nba4A9QV3IHwE+nF+z2m1ZB1FKOy8lYgh1+q64YfAyUiBC8L7LaXTOHpqw4zhmsssIzyO02McfCTQiICIiAmDMxA5N3gafZrmP01Vx+U/esrc6L3ncO3V13KOaEo31W6fYfxnOZ0ejycWGvu5OQ7RwTTUW9/P5vWYzMT0K2IyFOPWASPtkndB7uZeYnkn2xkeuNyKM5jE2KNHY/zK3b6qMf7SX0fY/V29Ktg9djBfu5n7prvlpX2pSselvbpEz8HUODajxtNU/wBOtCfiBn+85AvC7bNRZVShZld1IHQbWI5noB751vs5w9tNpa6rGDMgIyuccySAM+rOJtkV0qzeggJLMeSgk8ySfMmUeLUdza3Dz36Olzabv6045226q72R7JjRnxbG3XFSvo/NUHBIH0jyHMz79sO0Q0lYSvnfZyrX1Z5bm9mftjR9rKr9Uunoy+dxZ+ijaM+j5t7+kiuK6H5TxqoY9GqtbG+BJX78fZERa2TizeG73HDXHw4fHZdNMhVFBOSAASfMgdZ9JgTMhpbkfdX+2+LfXf8A5zzrk5H3V/tvi313/wCc86jxXXLp6XtbmEGcDz8gPiSBAo3fNffptCdRp9TfU2+tNqMqrhuR6Luz8ZeOGuTpqySSTWhJPMklRkmUbv4/ZB/jU/jLxwr/AGWr+En5RA533D/4Gu/mm/Ks894H+YuEf1fmnruH/wAHXfzTflWee8D/ADFwj+r80yLN3l9p24boi9IU3WMtVW75oZurN7AATIwaOo6P0+KWHV7N3jDWEAWYzypDCvbnljbNDv4pPyTTWfuV6hS/qwQRz+yX7T8L07Ip8CnmAf8ADTzHugVjul7VWcS0bHUENdS5qdlwA/LKtgcs45HHqkn3k/sjW/y9v4GT+n0qV58NETPXaoXPvxIHvJ/ZGt/l7fwMwNXum/Y2k+o/53lulR7pv2NpPqP+d5boCIiAiIgIiICIiAiIgIiICIiBr6/SLdW1bjKupU/H+84rxbh76a5qrOqnr9JT0Ye+dylf7XdnRra8rgXIDsb1/wClj6j90maPUd1baekoOu0vfV3jrDkWZ9KNQ6HKMyH1qxX8JjU0NU5SxSrryIPUf9p8sy73iYUHdzEpvT9qtUnVw4/3iK/2nGfvknp+3lq9aaD7gV/CVHMZmq2DFbrVIpmzV6Wnz816XvGcf/HT4OR/+Z4fvHs8qE+Lsf7Sj5mCZq+yYf0+bfGpz/q/iPo672L48+trsawKCrAALnGCM+cofb+1jr7VZmKjZtUsSFyqn0QeQ8+knu6h/wDaB/DP27h/aVvt7ZniF/s2D7EWR8NIrqbRHh9EvLM209Zt4/Vv92dO7XE/Qqc/aVX+5nSdHw8Jbbaeb2FefqVBhV/E/GVbuz4M9KPdau027QgPXYMnJHlkn7pd5E1eTiyzt+yVpcfDjjf9wRESKkue6Du+1Gm1uo1Wl1wrbUM7MraYOAGYuB88dCes2+J9ktdqti38RBrWyuxkr0orFmxg21j4hOOX/mWDT8Qttuda1r8Ot/Dfczb+gJIAGMc+Wes2jxSnxPD3rvzjHXn1xnpnHlAie3nZf9KaQ6fxPCy6Pu2b/mnOMZEnNLp9lSpnO1FTPrwMZx8Jqafi6eF4ljoFLMqlSSDg4Hlnd7J9DxenYH8RdpJAOerDqvv9nWBCdg+yH6LS9fF8XxrTdnZs25AGOpz06zHaDsf8r4jpNZ4uz5Ln0Nmd+Tn52fR+wye/StPh+L4i7M43Z8+mPXn2TyeL0hA+8bSdoPPm3qA65gOMcKq1dD0ahA9Vgwyn7QR6iCAQfIiQGl4Br9Mi1aXW1NUg2oNTpzZYqjopsSxdwA5DIz7TJ5+M0BFc2LtbO0g5zjr09Xn6pueINu7IxjOfLHXMDU4RTeiEaq1LXznNdRqUD1bS7E+/M+XaXhXyzSXafds8atq92N23cMZxkZnpeN0srsrhtilyB12jzHrHtn14ZxBdRWHTzAJH0SQDg+7MDT7JcF+QaKrTb9/hAjft27sszfNycfO9cmJA2cQ1QuFXh0bmV3H6x8bVIHP0OvpCb2k4rU7BN6GzzCkkbh84KT1xzgSESOs4xUd6o6s6hyBz5lASRnzxieOFcbquRfTXeaxYyjy5Atj1gEwJSJpaXi1Nrba7FZsbgAeo9Y9fwmKOLU2MVrsVmwTgHrjrj1/CBvRIrR8YT5NVbcyobFBxz5k88KOpmxZxalUVzYu1/mkHO7HXGIG5mZkavFUd6hWyEWBm5kglR5oMYbnPrTxal32LYpbnyz129cHocQN2Jq6LiNV2fCcNjrjPn5+6bUBERAREQERECG7Q9nKdavpjDgYWxfnD/qPYZzPjnZbUaXJZd6D9+sEjH+odVnZZjEk4dVfFy6wjZtLTJz6S/PwbMZna+I9m9NqDmylcn95Rtb7VxIW7u60zH0WuX2BgfzAydXX4568kOdDaOnNy3MxmdPTu30462XH4oPwWSej7F6Oog+FvP+8Jb7jymba7FHTeWa6O6t90w56g+WKxnyz6UsGl7I1/KrNTefEd3LIpHooOQXI/ebAEsdVSqAFAUDoAAAPcBPcrsme1rzavLdOphiKxWeezAEzETQ3ERECu8RoZ71NVFiWq6Zu9FVasEFg2GywIyMET68H30DwWpc/rHPiLtKkMxbcSTnPPmMSdiBU34daux9r+hdqSVrID7bT6LrnkfxwZtUcPO+l1SwZue2zxSpYfqygY4OBnCyxRAq/yGxLDb4ZYLqbbNgxlldFQOoJxkHPL3z68QSy2yq4V3KqeIhVSgsG7GHAzjHLHXPOWOIFX1Gh2Vq9VeoFpNjhs1llZsDDjONrbQcSU4lpbLtGyHAtZADg8t3IkZ9R6fGSkQK5pNEbDlkvV1rdFNrJtBcYKjb1HISR4AW8BEetkatUQ7scyoAJXB5jlJKIERrdI76pWAO3wLk3eQZimPwP2SM4bw1itVViXhqhyYsnhKyqVDLjmQcnl7ZaogV7h3iJpxpzQ4Za2QsNuwkKRuBzk7j7POeToLNuk9A5SixH6cmatQAfiJY4gVocNsNekXbgrVYjn6BasKM49saTT2P8AJUNJr8D57HbtOEKYQg5IJOfhLLECq8P01tQ0ztU58Guyl1G0sCduHXngqdpHr5z5HSX1muxEIsZ9Q23CvsS0qcFdwyfRByDy5y3zV13D6rwBaivjpuGcZ649UCv6HSeImm8HftUalGZgAVYgqcgHA9LPT1TPCuHHFSW135q5/OTwtygj0SOZByft5yy00qihUUKo5AAYA9wn0gQXZ6uxGZdliUBV2Lbt3K2TlVIJygGOsnYiAiIgIiICIiAiIgIiICIiAiIgIiICIiAiIgIiICIiAiIgIi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14" descr="http://www.univ-lille1.fr/digitalAssets/24/24903_Logo_UGS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67" y="217586"/>
            <a:ext cx="1800225" cy="619126"/>
          </a:xfrm>
          <a:prstGeom prst="rect">
            <a:avLst/>
          </a:prstGeom>
          <a:noFill/>
        </p:spPr>
      </p:pic>
      <p:pic>
        <p:nvPicPr>
          <p:cNvPr id="24" name="Picture 2" descr="http://www.lsce.ipsl.fr/Images/logos/logo_CNRS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4247" y="188640"/>
            <a:ext cx="864096" cy="864096"/>
          </a:xfrm>
          <a:prstGeom prst="rect">
            <a:avLst/>
          </a:prstGeom>
          <a:noFill/>
        </p:spPr>
      </p:pic>
      <p:pic>
        <p:nvPicPr>
          <p:cNvPr id="26" name="Picture 8" descr="http://edbsl.univ-lille2.fr/fileadmin/template/css/img/images/logo_EDBS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947" y="232938"/>
            <a:ext cx="2398656" cy="648072"/>
          </a:xfrm>
          <a:prstGeom prst="rect">
            <a:avLst/>
          </a:prstGeom>
          <a:noFill/>
        </p:spPr>
      </p:pic>
      <p:pic>
        <p:nvPicPr>
          <p:cNvPr id="28" name="Picture 2" descr="http://upload.wikimedia.org/wikipedia/fr/2/25/Ancien_logo_region_Nord-Pas_de_Calai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188640"/>
            <a:ext cx="864096" cy="873505"/>
          </a:xfrm>
          <a:prstGeom prst="rect">
            <a:avLst/>
          </a:prstGeom>
          <a:noFill/>
        </p:spPr>
      </p:pic>
      <p:pic>
        <p:nvPicPr>
          <p:cNvPr id="29" name="Picture 12" descr="http://mastermlit.univ-lille1.fr/images/logoust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188640"/>
            <a:ext cx="1944216" cy="77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UEhQWFRUWGBsVGRcXGBgZGxcWGCAdHRoWHBoYHSggGB0mGxYaITEhJSkrLy4uFx8zODMsNygtLisBCgoKDg0OGxAQGiskICQsLCwvMSwsNCwvKzQsNywsLC4sLSwsLywtNCwsNDIsLCw0LCwsNCwsLCwsLCwsLCw0L//AABEIAMABBgMBIgACEQEDEQH/xAAbAAACAwEBAQAAAAAAAAAAAAAABQIDBAYBB//EAEcQAAIBAgQCBgUICQQBAwUAAAECEQADBBIhMUFRBRMiYXGRBjKBobEVQlJTcoKy0RQWIzM0VGKTwZKi0vBzQ+HxJGSDs8L/xAAYAQEBAQEBAAAAAAAAAAAAAAAAAwECBP/EAC8RAAIBAgIJAwQCAwAAAAAAAAABAgMRUZESEyExM0FxseEEYYEywdHwIvE0cqH/2gAMAwEAAhEDEQA/APuNFFFAFFFFAFFFFAFFFFAFFFYekbbeuLptgDL6uYSdAYJidaA3UUlF0sGK4loA6wjIJyGSAJA1gePhVTYgktkvXAo1PYVoLsY1JkaEDLwC660A/qrFJKEGfZvprHf4carwll1JL3C4I2ygQZJkR3EDX6PjXmLxaKcjEgsDqAdoPEbHsmgFIAk64sa7AiAZOojTWdttq87I+fi+0d9e4cvj31O7eCgN193Kyqywpbsk+/w7uNU3MQoJP6RfGUbZGMjU6CNTod9dOW4D/DW8qgZi3IsZMHv41bWDo7GIewHZj2jLAjSeZ3iY9lXdIX1VDmLAGVlZkaHUR4UBpopHdWVYreukKwRggE6xoA2oHaG2unGvbDBwALt1TogYwZK6kg6g8pJjbegHdFIbN/tKA94yQYifnGQZYmNDvsKeWnDAMNiAR4GgJUVTimcKerALaQDtEieI4TWI4y8Ggokk7Zxmyw0GJ1Jykx3HXSaAZ0Ur/ScREi0h7g/cePHXLGmxPdTK0TAzCDGoHA8p40BKiiigCiiigCiiigCiiigCiiigCiiigCiiigCiiigCvCK9ooCIQTMCTx46bfE+dRtNmBkcWHkSP8Uq6cx1y2yhNFImYBk8tf8AutYejcawuKlpQqFixRQIlyWdufrMze2tsZc6es+Nsuywj9WeeUNIgiIPeQfZWiisNFlzC3VBPXmFB0FtNo4cOGlWHCXchXrzmJnNkWQNZAG20e/2edMX1CG2zMnWK6h13XSJHfrppvR8sWfpcJ2Pl40Bpw1px6759BrEaydYHcQPZV9V4e8HUMuxqygPAtV2rslxp2WA/wBqnXzrJ01iXt25TnBMTApGvSbjVAAznM5CibjABQT91VGnKtsZc6yioWmJUEiCQJHI8qnWGhS/pPBWm7VxQT2UkkjQsBGh/qPnTClXT1/KEGVWBOaGE9q2QynfgwB9lAbMLgLdskouUkQd9hrx8T51pqnB3S1tWO5UEx31dQBRRRQBRRRQBRRRQBRRRQBRRRQBRRVWKvi2jO2yqWPgBNAYememVsQoBe43qoNzOgJiYE6DQknYbxitYHFXu1evGyD8y1AI+9wPtb2VD0XwhctiruruTl/pGxI8so/pA5mujry006y05NpPct2zF89uG75LzapvRW/m9+X5Ew6AH8xiv7x/KvfkAfzGK/vNTiiramGBxrZ4if5AH8xiv7zUfIA/mMV/eanFFNTDAa2eJzPS2BSyktiMQZkANdJUnkw5Vl6It27rFOuuq3K05Uba5o46V0fSfRqXwA8wNdI/yDWTA9FWrR65cwOs7GTtwAk8u810oQ0bWOdOV73D5AH8xiv7zUfIA/mMV/eamK23OpYr3Ll08SQZPfpXvUn6xv8AZ/xrnUwwOtbPE57pboNwALdy886S7l8u0RtAOs+ApPe6IuLGZ3WdNWgkjcjWI1HkNa7nqT9Y3+z/AI1mXC5i+ZiYbiEPzV5rpVIpRVkTbbd2Luj+hw9tX67ELM9lLpVRrwHCtHyAP5jFf3mpiLB+m3kn/GvepP1jf7P+NTdKDd7HaqSStcT4volLaF3xOKCjc9c1JcFdts4U3XWZANtirTO08tZI8K63FYEXEKO7FTuOzr/tpVg+grJd4DqbT5QSAJJRGlTl1EMBI07McK6jCCTVt5jnJu9zR8gD+YxX95qPkAfzGK/vNW7FYLOAC7iJHZaJnnA7qxfoWHl1uMHDTbdbpDBswWVOYdqQo027q51MMDrWzxKX6JQGP0nFE8heYnyAmkvS1i7aI0uXAc3r38x05AjSREjvrpLOMDN1dsqiACGBWWJzSqpwAy+se/TjV+LsgWyijVwyjvYgmSTx03NbGnBO6Ry5yas2I+j+i7jhCzX0VhPYxBhdJ0WNp0ph8gD+YxX95qY4G2Vtop3CgHxFX1jpQb3GqpLET/IA/mMV/eavG6A5YnFD/wDKT8RTmimphgbrZ4nO3hi8P2gwxFsbgiHA9kk+OvhTbovpJL6Z0PiDup5H862VzHSFv9ExKXk0t3TluDgCdz//AF91+dRlei9K94877be6e/qvlbjuNquy23l7+34OnoqF1ZUiYkETy76yYDDsCGN1mUzow4GIPPYcfpGvUQN1FFFAFFFFAFKvShowtz7o82WmtKfSr+Fufd/EtR9RwpdH2KUeJHqjX0QmWxaA4W1+ArXWbo39zb+wvwFaarHYjh7wooorTAooooDwtG9LsNcZxahCFlmbMQCMphRlEzLGd9Mtbb9hWAzCQDPdsRrzEE6Uu6P6PUoWCsjOuUhuQJgEAx5GdTrNAa8ZhwTnzMCIGh7z8c3uHKjqLi5MjrCzmVl9blDA9jXjDacKxu9pUZAO1aCBkBLMoJhdNyCBoe48jW+5aRRLQBzJj/NATS9rDDKYncEEDcg8teMVXhC2a7KwucZTM5lyJ2u7WR92s96wj/NuHTKQMyyNRu0T6zcePhGI2LTsQEaVfqyFdZUlRcIMNoYKmDsCCInUB9RWFLQAAFu5A/qHEz9PvqWUcbdwfen3ByaA8xPRwdi2d1JIPZYDaO7bTbvNYsL0ers/aujIcgJygOCqtnWBBEtwgAroNKvcWC6hiQ7K6qGLqWUxnADetw8Kj0fhl6y4wV1ytlUk9l1ZUYssEyJciTBkHuNAWdH3VKRYbOoZh1hIYSGIYCPWIYEcgQdZEVqfBo0ZlDGCskDUNGaeGuUTULGARFyqbkSTrduMdSSdWYmJOg4CANAKs/Rhzb/W/wCdAC4VAZCLO8wJnxqrF3Ye0AC3bgxHYBR+00kaSI0kyRVv6MObf63/ADpZi8IrXCrWXIkHOGaDIVTPPQAceJkUA5Bqq7iFUgMQJ2nu3+NWKIEVXfwyPGdQ0bT3/wDwKA8GKT6a6f1DgYPv0oTFIYAdSToII1ImfgfKsWKwdsNbAsBs7ZSwVewAjkMSTIEjLIkyw8a0p0faBkW1HgByj4GKA0qZ1Fcp6aX9MjEZNDHGTI19hPGuktYC0oAW2igaABVAA5AAaVxvpE7uDPrAxopmATy30o4qSaYTad0dB0YDiLbrf7amAVKgA8SNNweIPDxp1Sb0ZPYbff2bcP8AvKnNawgooorAFFFFAFKfSr+Fufd/EtNqU+lX8Lc+7+Jaj6jhT6PsVo8SPVG3o39zb+wvwFWYhyAAN2MD/J9gBPspV6PN2rg5La5fVjvmYjhTPEetb+0fwtVVuJveAwicVDHm3aPmfhtR+h2/oJ/pH5VfRWmFH6Hb+gn+kflR+h2/oJ/pH5VfRQGd8FbIIyKARBgAEg7iRrVHQ9lAmZAwzb5pnQt9LXcnzrRjcN1i5czLrMrAPvB46+yqrNjqpY3HKgGcxB347b/nQFePt3M2ZLgUdlYKg7kjffUlfI1qsWY1bV+J39gMCB4AUuxGa/kbKhw5CXf2isrhkYOpKsNPVUwQCpXXu22GulznChI0gyZnTXw125UBHG3LwP7NUIj5xIObh7NIPHtTrEHHmuzIt280ljDx2oydqNzljXWAI5GmWKwy3FysNPEiNCOHcTS+z0bYdrgNr1Gya5gCGVGMawRqBpppHCgN+DZyv7QKGn5pkEc+7wq+o20CgACABAHICvSY3oDy6gYFTsQQfA0v6OsILl0qrAo3Vy2aO0qOcs7jtCSOII3BrSWNwEDRCCM3Ezp2fjJ5aTM1gwOBQu4W67NaujNLAnNlD5G7st0HKeYPKgHFFZbmJ6sE3SAok9ZsoA17U+ppx204TFaqAKKKKAKKKKATXsBbR7U3HBdsiiQJKqz8F10QmDvrTDDYMIzMGY5uBiBrPAcyfM1Ri7V3PpcAU6KMoJDBSdSZ3huGnfW62DAnUxr4+Q+FASpN6X/wr+KfjWnNJfS1psFPnMVI+6yk68NKh6mLlRmlvcX2K0GlVi3iu4wXELbtKzmFCrJ8YA95qHytZ+sHvjjx24e8cxVVnpC31JbVhbUSqqWYkDQBQJYk6ADc1pTCKYLombU6KNJnTv0JE8ZO01ckQHSlqJzj3/lRVt3BW29a2jeKg0UBnu37s9gIQdiTw00GupIM8Nj3Vm+ULonN1EgwR1m2sceOmo5zy12J0ZbUgqsZSToSNWEE+VT/AEC3qcurGSZMzMyDOmp4UB4cYAssGJCyQiM0mJhSBrSHpbpTrbb28uUExJ0bssDqpEg6bV01tABA2FKPSe0ow1xgAD2dQBOrLxqdVpU5OSurM7ppuaSxQv8AR3pBjdZCog5VHaEgIkTHfE+2nt7ECU0b1voP9Fu6l/o9ZXNcOUBotGYE+oBM/wDTTa/61v7R/C1UOCr5QXt6OMm+ZGUGRIylgA28aHfSq8P0sjECHUnQZlI2BJ35Ae8cxW+igIo4IkEEcxrUqouYNCyuV7SmQRIO0axvpwNYWwB1HXXZVZMFtZzxxkmCe+Qp4CgGV7NlOWM3Cdqz4ZHJJuhdNVjWCd/HSNd9W4GjD4cghusLCGgSSCGMjcmY4HygaVroCjG/u3+y3wNX1Xft5lZeYI869s3MyhuYB86A8v2g6spmGBUxvBEaVjwWBCuSrP2SRBaRDAGNRMbcfm95lhVC6XCPpKCO8jRj5FKAniFYowVsrEEBoBykjQwdDB1pRe6Pu3VIe5bYBswBQEB1Iy9kj5jjMJnVRrImmHSXSVuwme62UTAEEszcFVRqzdwBNIcF0/euAmzZVUz3BmuuQ0h2BGRFbYgjVgdNqHcacpbUdHdJFsyYIU9reDG8Rr5Uv/Rr43vqCx3Fsbw2WdO9RJ4W1jU0txHSuILIhWzLS+nWRFsg6mIHaK7761Zfx+JZSMtidxrc3GoO3MChuqkdBbQ5QHhjENpo3PTv5UvxGGvBot3VRNlTINIUdmY0HZJH2j3QuwvTOIuIrqtmHUMJ6xTDCRIIkHXY7VDE9K4gNblbOrwI6w65X3gaCAdTQaqR0thSFAYyeJ2k844eFTrn/lLE/Rseb/lR8pYn6Njzf8qDVSOgqrElspyRm0idt/ypJ8pYn6NjzuflWe/6TunZvWSnO7bbrLaL9JuyHTxyEDUnQUGqkMcTbuu6sEst1TllJLSrFSmhjfJcYE95HfW7DdbJ6zJEfNmZ9vCoWJKA22TKVlcssDI0YPOuusxrUsOt3N2yMonbc8vd7yeEUJmquS9Lr2Ri20KNTqDrGkeMb11tcb6biMx11C6mI3jSeVajGOPRg9hpiZGg3GnPiOVOqTejPqNqDqPHbjprTmjCCiiisNCiiigClPpV/C3Pu/iWm1KfSr+Fufd/EtR9Rwp9H2K0eJHqiXQeFKrnMdtE2J1gbkbAxHv7gN1/1rf2j+Fqh0b+5t/YX4Cp3/Wt/aP4Wqq3E3vLqKKK0wy4zHpaKh57U6gSBEb+dZ+jcSslc5Z3JuaqFhTGVdtYTKOM5STW7EsQjFdwpiBOsaacasFAZ7fYbL81vV7juV/yPaNIE6KhdthhB2P/AGQRse+qrVwg5X3+a30u7ubu47jiABoqjC6Sv0Tp9k6rHcBp901fVN9CCGUSRoRtmXl4jcT3jSZoC6sXSuIW1bN5jAtAs3ekdoDv4gcSAK1WrgYSDI/7oRwPdSL0vbMMPZ4Xb4zfZtK133tbUe2sZ3TjpSSEN3O2XE3rnV3bhhRGYWrRViLK7w0AMzfOZY2gVvwd+R+9tkk8Np0JUCRr2hvJ1njVpgMEKkqxJGkhSNSCeE7j2jlUlUIYgBW2gAQ3LTgeHfI4gV2lY9Ld2LMDiCxUDEhpiAUhm0B49w1EbztEU3vE5TlEtBgHYngPOq2UKwMCD2dhoeHnMeOWrjWmIyWLt0sAyqF1zEHUHcCJ4zPl3x5ib94NCIpEgAk6nSSdD3Hl/kRwVl1d5ykMQXMtOfIg0GwELsPHea9xltmdIC9k51ktvBVjA3EXIg8YNAa7LEgFhlPKZj2+GtZnxxAB6q4Z4ATx93P862VF3ABJ2FDTNbxpMfsrgnmBp36Haq8AWXs5G1JZmZixltSZKiRrlAGwEAAAVotvlEH1j2iBJInw4Dae6pdeOTf6WPwFDDNgbv6HeUDTDXmyleFm857LryR2MEbBiDxNdfXJdIW1vWrloMJZCNDqDGh5ggwfZT/oLG9dhrN073LSOfFlBPvNcWszisrrS+H9i6+MzKvAgsY0mIgeGvuHCZSek2HKzd+aAoOuskwIHtFPr1qYIMMNjvodwRy28hXM+mOJKjUggKpKn1Zzb9/+IrJaVno7yCtdX3DnoLDMiHNHahhHKONMqR+jFxmUsxJ0UDtSNROg4f8AvTyumcoKKKKw0KKKKAKU+lX8Lc+7+JabUp9Kv4W5938S1H1HCn0fYrR4keqNvRv7m39hfgKnf9a39o/haodG/ubf2F+Aqd/1rf2j+FqqtxN7y6qsTYDqVOxjlwM8QQduNW0VpgoxuCt2rdy5cuOFVWd5fs5QNZngFESeAq89FKZ7d3X+thE1B8NiIjrEIgAyszvJ248o7qmti/rNxdm2WNT6p9lAacPhQhJBJLAAzBPZEDWJOnM/E1a6AiCJFV2bnzWPaAEmIzbSw7p8vKrqAzgOu3bXlPaHtOje2D3mrLV5W2Oo3B0I8QdRVlV3bKtuNtjsR4Eaj2UBG5Y1zKcrc9wftDj7j30g9I7xF7C5xlh7msyv7tuPD2ge2n2Rx6rBhybf/UP8gnvpD6R3v22FzKV7dzvH7ttZHDxihSj9WfYqxWDW5uTBAGkbAyIMSPZvpVOGwaqxBzTlywToyzOYQBrz5eROlLanVDHehET4eqT4iqsSH7OiOMwBksrAawVyhszzAA7O51rsu2krsmzQCtw6HTMdAe4n5rfHhyHtu9DZGnNEhoMMBpvEBu727bacH0KWQrdcsCTKkIzQdcjHLlgAxEHTid6YfJtpYmeQzO2p5RMVuxb2Q1+Cz2CbMRdjKYZJzaZQVMQdZkhxGmynlXmFuByziYkoJBHqEgmCNiwOo0ICmnrdGWvox4Mw+Bqm70UPmOQeTdoe/te+n8cRrnzWX6hexgSdAONYMTiSYIDZQdwJM7zB5Rx23O1HSSNbb9rcVQWX1yAqrt+zIHactl9badI0mGLxigBFzKQ6fNGoBDFQGM6gRMcZrHsKxmpK6PWvqUUqHVS0zoJMHeWk+J4gb7VRhr8svbuM05e0IUmJmVJXhGx3A76cg146giCARyOtDqxkvrdaQFSJWM2s6a+/Tb/30+iWDJwmEYOygWk7I2PGDPDX4cqoTDPI/aGA0xHzZEKTMnQHU8/Nl6GfwOG/8SfCuJb0c1Po+V9xhawzAkm7caWzQRbgDTsiEBjTjJ1Otcz07Yc5+szZAx1OoALdmCZEHQQRXX0m9L/4V/tJ+NanWqOnTlNck3kRpw05xi+bSPPRqwyq0qQDlgmZMT/2e+nVVYT1E+yPhVtUZwFFFFAFFFFAFKfSr+Fufd/EtNqU+lX8Lc+7+Jaj6jhT6PsVo8SPVG3o39zb+wvwFTv+tb+0fwtUOjf3Nv7C/AVO/wCtb+0fwtVVuJveTu3AqljsASfAb1kPS9mcpcBuI1keWlbqydIoRac2wgdUYoWEgMAcpIGsbbcK0wrHTFkgkOCAAxiT2SQAfCSK1vfUGCyg8iQKkEHIVKgMGNuWrmW2bkMx7BR4YMuvZI+GxBIMgkUtvYlrqtduXGtYcObarbOV7mVijO77qJBIVCCAskmcq9DSh8BdtMzYcoyMxc2bkqA7GWZLiglJJJIKsCTIyyZxmoxNhujyQHtJcMTN2291oiZLXFJ21knbXaoBMAB2AbPH9iLtk6f+PLm8NePfWwYkrlBwNwZfVKnDlZ1PZm6G5n1RXv6RcaQmCKmIm81lEIO4m21xgNB83hWbMDduP/SzB3rlu4lt3623cBNu4QA4IE5HygBpWSGAHqkHXU5vST99hft3P/1tW7BdHvn6284e4AVVVGVLamCQoJJZjAlieGgUEgrPTGQ2FYaftjbJ5C5bcA+OaPOhSl9efYquAMdFBI0LHSO4Eak+HmKp6MDhutOYjNmFts0gCVntOQJHajnxrTdsArkBKjQSu4A8aqwWGCy0sSezqeRMn2nWrLYyk46Ssxpa6MtXDnW45EnQNA1JJBEf1HfXU8zVo6FTLlLXCM/WasSZgrHesH1TodjI0pcU1kSDzBIPmNasbFXQDlcseAOXXunLNZorkzzunNcr9PP5ZcnQAGnW3MvKQSeYZiDI7tI15mpnoFNT1l0HcnMvMnfLzJ8KV4Xpq7cBAzM4LAi0gYQD2SXIyoSsHKxBExwmqb+PYibtu6dSId7IzEb5V6zK8cxNboYv9+bE7vD9+LjHGXAcq2j2ULHMdR2vmLBEgT4CANYMZrly4AYRWPLPE+awPOo3MXk/eo9nvdRlHi6FkHtatNGemkklsdzJcxbD/wBJiddu7mYjWRtO+sQass3mIEownfbTzIPurJ0jhEAzNmMuq9nebjqu6jMBJGs6CdhVwiyNTKsdNADmMnhAiB3RHGdMKE8Nimcj9mwG8tIPHhEHhx49xFMfQz+Bw3/iT4UubGgW2uEFVRS5mNgoadO4+4029FsMbeDwyN6y2bYb7WUT764lvMqcP5X3GlJvS/8AhX+0n41pzSb0v/hX+0n41rz+r/x6n+r7Mn6fjQ6ruNMJ6ifZHwq2qsJ6ifZHwq2vQRCiiigCiiigClXpSP8A6W5938S01qjH4YXLbodMylZ5E7H2HWp1Y6cJRXNNHdOWjJPBkOimmzaI2NtD7hU8Tuh4BviGA95A9tJ/RPGShsPpctEiP6Z4c4Onhl509dQRBEg0ozU4KX77r4FSGjNolWHpDrRLKyBQuufQaSWJMbQAPaavFg8Ljx90+8qSfaaox+Cz23R2LKylSri2VYERlYFdQaocFmEW7J6wgjhG8cJ0Gu8+6K1VndIEm6wA4nJH4axYm2WgpissZtewfWEDTQGMpIkHWaA243ElACEZ5YAhdSBrLe731Gxiyxjq2HZLagjYwBqIk77/AODVNm7lAHXoxJOrRrLGIhhzA34VpBf+hvNf+U0BTfGZ7RZGGViQSRpKsPmsefGttZb2YiCneCjAwRqD2o2InjWLEdIXVTMUW2esFv8AakAMWbIhGVtMzlQBM9oUA3pR0/hExA/Ry4V2R7ibZla2Uy3QNzlZh5jnW2zcuknMiBZEEOSSI1JXJCmZ0k+NU3WvdYSLaMo0Vphgpgt7wNNNqGptO6OewmJe6hUnqr1tst1YBysOU/NbRlbiCK9TD3FjtyAZyhQNJkxHw/zTLpPoV71w3AUsXF7Nu6hLs9vfLdQhRGaezLRuCpJpe2FxKaXbDXv6rNxII5lHKR4dvxNE8T1KUZbVsLkxaEgBgZjbvmPDY+VR6SB6sxm+bmyzm6vMOsyxrmyZojWYiqxZaZ/RL0yTP7KZJmf3vP4DkK9y3eFjEj22T+K4a6Ukg0mrXWaGWCxzC2OqtK1qWFvq9BkUwsBZEEcZG+oAk1RqWOfCSQC4OvESV2OpYEwOJHjS04S6GLJYxCMTJZerUsebBLyq/wB4GpZ8d/8AdnujBj4hj76bHzPPq2sM0Oh0pdykthyNCYJgZe8lY23906kK+j8v7Tqv3Oc9Vy6uFnL/AEZ8+XhliNIrM9i+2t3DX7vdcuIVkbHJmyT35a09biP5S7/qtn3ZxNE0kdwhZ3bWZrrNdHWCASE4spgtHBSOB4nloN5FbLdPrYa+39P7EL5G7r7SRVy4HFXdIXDId2JW5d8AqzbU/wBRZvCs0kW2c2szNirX6TdGFXVdHxB4LbGotn+q4REfRzHlXY1k6M6Ot2EyWxAnMSTLOx3dmOrMeZrXWe5CrU0ti3IKSemLAYV54snuYE+4Gndcz08/6Rft4ZdQpz3O4cR/pJ9rrXm9XwZR5y2Lq9hvp+Inhty2nQ4YQig/RHwq2iivSRCiiigCiiigCiiigE3TPQxdhest1d5ePBo598aTBkaEERFNr0ha32cVae2R88AlD36T5DNT+ioulaWlB2b34P4/DXuVVS60ZK/cTj0nwn1y+TflS/pfpm3dVls30JIUBMp1IMkzHL4V1FJOnLRe5bQGJDbmBoJ18q7ip32tZeTluFtiefgy4PpqwEyYi/bfbs5TAjhEa6j3e05rnTOGDEL1JTSCSwOw30M6gcvVHKadej4IRwdYuEeQFNKxqpisvIThg8/BydnpbCMT1nVLKwSCxJ200GnGtN3p+yYC4q2ogiBbbiIBBnSK6OilqmKy8i8MHn4Obw3T1pd8WjaQJQ+ZO5Mab1censKSC+IVoMxBCgjYxE6d5OuvAU+opapisvIvDB5+BR+s+F+uXyb8qP1nwv1y+TflTeilqmKy8i8MHn4FH6z4X65fJvyo/WfC/XL5N+VN6KWqYrLyLwwefgUfrPhfrl8m/Kj9Z8L9cvk35U3opapisvIvDB5+BR+s+F+uXyb8qP1nwv1y+TflTeilqmKy8i8MHn4FH6z4X65fJvyo/WfC/XL5N+VN6KWqYrLyLwwefgUfrPhfrl8m/Kj9Z8L9cvk35U3opapisvIvDB5+BR+s+F+uXyb8q8b0owo/9YHwDH4CnFFLVMVl5NvDB5+Dnb3S16/2cLaZQd7riAO9dx7dT/TTDoXohbCnXM7as53J/KSfOmVFcxpfy05O77dF/b9xKps0Yqy79f2wUUUVYmFFFFAFFFFAFFFFAFFFFAFZuk7IezcQgkMjKQCQSCDpI18qh0iwgIUdgxHqgHLBXUzpHHjoDoaVCwmVbipiGAzmMxLAoSBAO5JOmvfzoDoaKRW8IGDsq3lOaQjErvuR2SB6x2mY17t3RTeuMtxRII6wyTIjTl6vOgN9FFFAFFFFAFFFFAFFFFAFFFFAFFFFAFFFFAFFFFAFFFFAFFFFAFFFFAFFFF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hQWFRUWGBsVGRcXGBgZGxcWGCAdHRoWHBoYHSggGB0mGxYaITEhJSkrLy4uFx8zODMsNygtLisBCgoKDg0OGxAQGiskICQsLCwvMSwsNCwvKzQsNywsLC4sLSwsLywtNCwsNDIsLCw0LCwsNCwsLCwsLCwsLCw0L//AABEIAMABBgMBIgACEQEDEQH/xAAbAAACAwEBAQAAAAAAAAAAAAAABQIDBAYBB//EAEcQAAIBAgQCBgUICQQBAwUAAAECEQADBBIhMUFRBRMiYXGRBjKBobEVQlJTcoKy0RQWIzM0VGKTwZKi0vBzQ+HxJGSDs8L/xAAYAQEBAQEBAAAAAAAAAAAAAAAAAwECBP/EAC8RAAIBAgIJAwQCAwAAAAAAAAABAgMRUZESEyExM0FxseEEYYEywdHwIvE0cqH/2gAMAwEAAhEDEQA/APuNFFFAFFFFAFFFFAFFFFAFFFYekbbeuLptgDL6uYSdAYJidaA3UUlF0sGK4loA6wjIJyGSAJA1gePhVTYgktkvXAo1PYVoLsY1JkaEDLwC660A/qrFJKEGfZvprHf4carwll1JL3C4I2ygQZJkR3EDX6PjXmLxaKcjEgsDqAdoPEbHsmgFIAk64sa7AiAZOojTWdttq87I+fi+0d9e4cvj31O7eCgN193Kyqywpbsk+/w7uNU3MQoJP6RfGUbZGMjU6CNTod9dOW4D/DW8qgZi3IsZMHv41bWDo7GIewHZj2jLAjSeZ3iY9lXdIX1VDmLAGVlZkaHUR4UBpopHdWVYreukKwRggE6xoA2oHaG2unGvbDBwALt1TogYwZK6kg6g8pJjbegHdFIbN/tKA94yQYifnGQZYmNDvsKeWnDAMNiAR4GgJUVTimcKerALaQDtEieI4TWI4y8Ggokk7Zxmyw0GJ1Jykx3HXSaAZ0Ur/ScREi0h7g/cePHXLGmxPdTK0TAzCDGoHA8p40BKiiigCiiigCiiigCiiigCiiigCiiigCiiigCiiigCvCK9ooCIQTMCTx46bfE+dRtNmBkcWHkSP8Uq6cx1y2yhNFImYBk8tf8AutYejcawuKlpQqFixRQIlyWdufrMze2tsZc6es+Nsuywj9WeeUNIgiIPeQfZWiisNFlzC3VBPXmFB0FtNo4cOGlWHCXchXrzmJnNkWQNZAG20e/2edMX1CG2zMnWK6h13XSJHfrppvR8sWfpcJ2Pl40Bpw1px6759BrEaydYHcQPZV9V4e8HUMuxqygPAtV2rslxp2WA/wBqnXzrJ01iXt25TnBMTApGvSbjVAAznM5CibjABQT91VGnKtsZc6yioWmJUEiCQJHI8qnWGhS/pPBWm7VxQT2UkkjQsBGh/qPnTClXT1/KEGVWBOaGE9q2QynfgwB9lAbMLgLdskouUkQd9hrx8T51pqnB3S1tWO5UEx31dQBRRRQBRRRQBRRRQBRRRQBRRRQBRRVWKvi2jO2yqWPgBNAYememVsQoBe43qoNzOgJiYE6DQknYbxitYHFXu1evGyD8y1AI+9wPtb2VD0XwhctiruruTl/pGxI8so/pA5mujry006y05NpPct2zF89uG75LzapvRW/m9+X5Ew6AH8xiv7x/KvfkAfzGK/vNTiiramGBxrZ4if5AH8xiv7zUfIA/mMV/eanFFNTDAa2eJzPS2BSyktiMQZkANdJUnkw5Vl6It27rFOuuq3K05Uba5o46V0fSfRqXwA8wNdI/yDWTA9FWrR65cwOs7GTtwAk8u810oQ0bWOdOV73D5AH8xiv7zUfIA/mMV/eamK23OpYr3Ll08SQZPfpXvUn6xv8AZ/xrnUwwOtbPE57pboNwALdy886S7l8u0RtAOs+ApPe6IuLGZ3WdNWgkjcjWI1HkNa7nqT9Y3+z/AI1mXC5i+ZiYbiEPzV5rpVIpRVkTbbd2Luj+hw9tX67ELM9lLpVRrwHCtHyAP5jFf3mpiLB+m3kn/GvepP1jf7P+NTdKDd7HaqSStcT4volLaF3xOKCjc9c1JcFdts4U3XWZANtirTO08tZI8K63FYEXEKO7FTuOzr/tpVg+grJd4DqbT5QSAJJRGlTl1EMBI07McK6jCCTVt5jnJu9zR8gD+YxX95qPkAfzGK/vNW7FYLOAC7iJHZaJnnA7qxfoWHl1uMHDTbdbpDBswWVOYdqQo027q51MMDrWzxKX6JQGP0nFE8heYnyAmkvS1i7aI0uXAc3r38x05AjSREjvrpLOMDN1dsqiACGBWWJzSqpwAy+se/TjV+LsgWyijVwyjvYgmSTx03NbGnBO6Ry5yas2I+j+i7jhCzX0VhPYxBhdJ0WNp0ph8gD+YxX95qY4G2Vtop3CgHxFX1jpQb3GqpLET/IA/mMV/eavG6A5YnFD/wDKT8RTmimphgbrZ4nO3hi8P2gwxFsbgiHA9kk+OvhTbovpJL6Z0PiDup5H862VzHSFv9ExKXk0t3TluDgCdz//AF91+dRlei9K94877be6e/qvlbjuNquy23l7+34OnoqF1ZUiYkETy76yYDDsCGN1mUzow4GIPPYcfpGvUQN1FFFAFFFFAFKvShowtz7o82WmtKfSr+Fufd/EtR9RwpdH2KUeJHqjX0QmWxaA4W1+ArXWbo39zb+wvwFaarHYjh7wooorTAooooDwtG9LsNcZxahCFlmbMQCMphRlEzLGd9Mtbb9hWAzCQDPdsRrzEE6Uu6P6PUoWCsjOuUhuQJgEAx5GdTrNAa8ZhwTnzMCIGh7z8c3uHKjqLi5MjrCzmVl9blDA9jXjDacKxu9pUZAO1aCBkBLMoJhdNyCBoe48jW+5aRRLQBzJj/NATS9rDDKYncEEDcg8teMVXhC2a7KwucZTM5lyJ2u7WR92s96wj/NuHTKQMyyNRu0T6zcePhGI2LTsQEaVfqyFdZUlRcIMNoYKmDsCCInUB9RWFLQAAFu5A/qHEz9PvqWUcbdwfen3ByaA8xPRwdi2d1JIPZYDaO7bTbvNYsL0ers/aujIcgJygOCqtnWBBEtwgAroNKvcWC6hiQ7K6qGLqWUxnADetw8Kj0fhl6y4wV1ytlUk9l1ZUYssEyJciTBkHuNAWdH3VKRYbOoZh1hIYSGIYCPWIYEcgQdZEVqfBo0ZlDGCskDUNGaeGuUTULGARFyqbkSTrduMdSSdWYmJOg4CANAKs/Rhzb/W/wCdAC4VAZCLO8wJnxqrF3Ye0AC3bgxHYBR+00kaSI0kyRVv6MObf63/ADpZi8IrXCrWXIkHOGaDIVTPPQAceJkUA5Bqq7iFUgMQJ2nu3+NWKIEVXfwyPGdQ0bT3/wDwKA8GKT6a6f1DgYPv0oTFIYAdSToII1ImfgfKsWKwdsNbAsBs7ZSwVewAjkMSTIEjLIkyw8a0p0faBkW1HgByj4GKA0qZ1Fcp6aX9MjEZNDHGTI19hPGuktYC0oAW2igaABVAA5AAaVxvpE7uDPrAxopmATy30o4qSaYTad0dB0YDiLbrf7amAVKgA8SNNweIPDxp1Sb0ZPYbff2bcP8AvKnNawgooorAFFFFAFKfSr+Fufd/EtNqU+lX8Lc+7+Jaj6jhT6PsVo8SPVG3o39zb+wvwFWYhyAAN2MD/J9gBPspV6PN2rg5La5fVjvmYjhTPEetb+0fwtVVuJveAwicVDHm3aPmfhtR+h2/oJ/pH5VfRWmFH6Hb+gn+kflR+h2/oJ/pH5VfRQGd8FbIIyKARBgAEg7iRrVHQ9lAmZAwzb5pnQt9LXcnzrRjcN1i5czLrMrAPvB46+yqrNjqpY3HKgGcxB347b/nQFePt3M2ZLgUdlYKg7kjffUlfI1qsWY1bV+J39gMCB4AUuxGa/kbKhw5CXf2isrhkYOpKsNPVUwQCpXXu22GulznChI0gyZnTXw125UBHG3LwP7NUIj5xIObh7NIPHtTrEHHmuzIt280ljDx2oydqNzljXWAI5GmWKwy3FysNPEiNCOHcTS+z0bYdrgNr1Gya5gCGVGMawRqBpppHCgN+DZyv7QKGn5pkEc+7wq+o20CgACABAHICvSY3oDy6gYFTsQQfA0v6OsILl0qrAo3Vy2aO0qOcs7jtCSOII3BrSWNwEDRCCM3Ezp2fjJ5aTM1gwOBQu4W67NaujNLAnNlD5G7st0HKeYPKgHFFZbmJ6sE3SAok9ZsoA17U+ppx204TFaqAKKKKAKKKKATXsBbR7U3HBdsiiQJKqz8F10QmDvrTDDYMIzMGY5uBiBrPAcyfM1Ri7V3PpcAU6KMoJDBSdSZ3huGnfW62DAnUxr4+Q+FASpN6X/wr+KfjWnNJfS1psFPnMVI+6yk68NKh6mLlRmlvcX2K0GlVi3iu4wXELbtKzmFCrJ8YA95qHytZ+sHvjjx24e8cxVVnpC31JbVhbUSqqWYkDQBQJYk6ADc1pTCKYLombU6KNJnTv0JE8ZO01ckQHSlqJzj3/lRVt3BW29a2jeKg0UBnu37s9gIQdiTw00GupIM8Nj3Vm+ULonN1EgwR1m2sceOmo5zy12J0ZbUgqsZSToSNWEE+VT/AEC3qcurGSZMzMyDOmp4UB4cYAssGJCyQiM0mJhSBrSHpbpTrbb28uUExJ0bssDqpEg6bV01tABA2FKPSe0ow1xgAD2dQBOrLxqdVpU5OSurM7ppuaSxQv8AR3pBjdZCog5VHaEgIkTHfE+2nt7ECU0b1voP9Fu6l/o9ZXNcOUBotGYE+oBM/wDTTa/61v7R/C1UOCr5QXt6OMm+ZGUGRIylgA28aHfSq8P0sjECHUnQZlI2BJ35Ae8cxW+igIo4IkEEcxrUqouYNCyuV7SmQRIO0axvpwNYWwB1HXXZVZMFtZzxxkmCe+Qp4CgGV7NlOWM3Cdqz4ZHJJuhdNVjWCd/HSNd9W4GjD4cghusLCGgSSCGMjcmY4HygaVroCjG/u3+y3wNX1Xft5lZeYI869s3MyhuYB86A8v2g6spmGBUxvBEaVjwWBCuSrP2SRBaRDAGNRMbcfm95lhVC6XCPpKCO8jRj5FKAniFYowVsrEEBoBykjQwdDB1pRe6Pu3VIe5bYBswBQEB1Iy9kj5jjMJnVRrImmHSXSVuwme62UTAEEszcFVRqzdwBNIcF0/euAmzZVUz3BmuuQ0h2BGRFbYgjVgdNqHcacpbUdHdJFsyYIU9reDG8Rr5Uv/Rr43vqCx3Fsbw2WdO9RJ4W1jU0txHSuILIhWzLS+nWRFsg6mIHaK7761Zfx+JZSMtidxrc3GoO3MChuqkdBbQ5QHhjENpo3PTv5UvxGGvBot3VRNlTINIUdmY0HZJH2j3QuwvTOIuIrqtmHUMJ6xTDCRIIkHXY7VDE9K4gNblbOrwI6w65X3gaCAdTQaqR0thSFAYyeJ2k844eFTrn/lLE/Rseb/lR8pYn6Njzf8qDVSOgqrElspyRm0idt/ypJ8pYn6NjzuflWe/6TunZvWSnO7bbrLaL9JuyHTxyEDUnQUGqkMcTbuu6sEst1TllJLSrFSmhjfJcYE95HfW7DdbJ6zJEfNmZ9vCoWJKA22TKVlcssDI0YPOuusxrUsOt3N2yMonbc8vd7yeEUJmquS9Lr2Ri20KNTqDrGkeMb11tcb6biMx11C6mI3jSeVajGOPRg9hpiZGg3GnPiOVOqTejPqNqDqPHbjprTmjCCiiisNCiiigClPpV/C3Pu/iWm1KfSr+Fufd/EtR9Rwp9H2K0eJHqiXQeFKrnMdtE2J1gbkbAxHv7gN1/1rf2j+Fqh0b+5t/YX4Cp3/Wt/aP4Wqq3E3vLqKKK0wy4zHpaKh57U6gSBEb+dZ+jcSslc5Z3JuaqFhTGVdtYTKOM5STW7EsQjFdwpiBOsaacasFAZ7fYbL81vV7juV/yPaNIE6KhdthhB2P/AGQRse+qrVwg5X3+a30u7ubu47jiABoqjC6Sv0Tp9k6rHcBp901fVN9CCGUSRoRtmXl4jcT3jSZoC6sXSuIW1bN5jAtAs3ekdoDv4gcSAK1WrgYSDI/7oRwPdSL0vbMMPZ4Xb4zfZtK133tbUe2sZ3TjpSSEN3O2XE3rnV3bhhRGYWrRViLK7w0AMzfOZY2gVvwd+R+9tkk8Np0JUCRr2hvJ1njVpgMEKkqxJGkhSNSCeE7j2jlUlUIYgBW2gAQ3LTgeHfI4gV2lY9Ld2LMDiCxUDEhpiAUhm0B49w1EbztEU3vE5TlEtBgHYngPOq2UKwMCD2dhoeHnMeOWrjWmIyWLt0sAyqF1zEHUHcCJ4zPl3x5ib94NCIpEgAk6nSSdD3Hl/kRwVl1d5ykMQXMtOfIg0GwELsPHea9xltmdIC9k51ktvBVjA3EXIg8YNAa7LEgFhlPKZj2+GtZnxxAB6q4Z4ATx93P862VF3ABJ2FDTNbxpMfsrgnmBp36Haq8AWXs5G1JZmZixltSZKiRrlAGwEAAAVotvlEH1j2iBJInw4Dae6pdeOTf6WPwFDDNgbv6HeUDTDXmyleFm857LryR2MEbBiDxNdfXJdIW1vWrloMJZCNDqDGh5ggwfZT/oLG9dhrN073LSOfFlBPvNcWszisrrS+H9i6+MzKvAgsY0mIgeGvuHCZSek2HKzd+aAoOuskwIHtFPr1qYIMMNjvodwRy28hXM+mOJKjUggKpKn1Zzb9/+IrJaVno7yCtdX3DnoLDMiHNHahhHKONMqR+jFxmUsxJ0UDtSNROg4f8AvTyumcoKKKKw0KKKKAKU+lX8Lc+7+JabUp9Kv4W5938S1H1HCn0fYrR4keqNvRv7m39hfgKnf9a39o/haodG/ubf2F+Aqd/1rf2j+FqqtxN7y6qsTYDqVOxjlwM8QQduNW0VpgoxuCt2rdy5cuOFVWd5fs5QNZngFESeAq89FKZ7d3X+thE1B8NiIjrEIgAyszvJ248o7qmti/rNxdm2WNT6p9lAacPhQhJBJLAAzBPZEDWJOnM/E1a6AiCJFV2bnzWPaAEmIzbSw7p8vKrqAzgOu3bXlPaHtOje2D3mrLV5W2Oo3B0I8QdRVlV3bKtuNtjsR4Eaj2UBG5Y1zKcrc9wftDj7j30g9I7xF7C5xlh7msyv7tuPD2ge2n2Rx6rBhybf/UP8gnvpD6R3v22FzKV7dzvH7ttZHDxihSj9WfYqxWDW5uTBAGkbAyIMSPZvpVOGwaqxBzTlywToyzOYQBrz5eROlLanVDHehET4eqT4iqsSH7OiOMwBksrAawVyhszzAA7O51rsu2krsmzQCtw6HTMdAe4n5rfHhyHtu9DZGnNEhoMMBpvEBu727bacH0KWQrdcsCTKkIzQdcjHLlgAxEHTid6YfJtpYmeQzO2p5RMVuxb2Q1+Cz2CbMRdjKYZJzaZQVMQdZkhxGmynlXmFuByziYkoJBHqEgmCNiwOo0ICmnrdGWvox4Mw+Bqm70UPmOQeTdoe/te+n8cRrnzWX6hexgSdAONYMTiSYIDZQdwJM7zB5Rx23O1HSSNbb9rcVQWX1yAqrt+zIHactl9badI0mGLxigBFzKQ6fNGoBDFQGM6gRMcZrHsKxmpK6PWvqUUqHVS0zoJMHeWk+J4gb7VRhr8svbuM05e0IUmJmVJXhGx3A76cg146giCARyOtDqxkvrdaQFSJWM2s6a+/Tb/30+iWDJwmEYOygWk7I2PGDPDX4cqoTDPI/aGA0xHzZEKTMnQHU8/Nl6GfwOG/8SfCuJb0c1Po+V9xhawzAkm7caWzQRbgDTsiEBjTjJ1Otcz07Yc5+szZAx1OoALdmCZEHQQRXX0m9L/4V/tJ+NanWqOnTlNck3kRpw05xi+bSPPRqwyq0qQDlgmZMT/2e+nVVYT1E+yPhVtUZwFFFFAFFFFAFKfSr+Fufd/EtNqU+lX8Lc+7+Jaj6jhT6PsVo8SPVG3o39zb+wvwFTv+tb+0fwtUOjf3Nv7C/AVO/wCtb+0fwtVVuJveTu3AqljsASfAb1kPS9mcpcBuI1keWlbqydIoRac2wgdUYoWEgMAcpIGsbbcK0wrHTFkgkOCAAxiT2SQAfCSK1vfUGCyg8iQKkEHIVKgMGNuWrmW2bkMx7BR4YMuvZI+GxBIMgkUtvYlrqtduXGtYcObarbOV7mVijO77qJBIVCCAskmcq9DSh8BdtMzYcoyMxc2bkqA7GWZLiglJJJIKsCTIyyZxmoxNhujyQHtJcMTN2291oiZLXFJ21knbXaoBMAB2AbPH9iLtk6f+PLm8NePfWwYkrlBwNwZfVKnDlZ1PZm6G5n1RXv6RcaQmCKmIm81lEIO4m21xgNB83hWbMDduP/SzB3rlu4lt3623cBNu4QA4IE5HygBpWSGAHqkHXU5vST99hft3P/1tW7BdHvn6284e4AVVVGVLamCQoJJZjAlieGgUEgrPTGQ2FYaftjbJ5C5bcA+OaPOhSl9efYquAMdFBI0LHSO4Eak+HmKp6MDhutOYjNmFts0gCVntOQJHajnxrTdsArkBKjQSu4A8aqwWGCy0sSezqeRMn2nWrLYyk46Ssxpa6MtXDnW45EnQNA1JJBEf1HfXU8zVo6FTLlLXCM/WasSZgrHesH1TodjI0pcU1kSDzBIPmNasbFXQDlcseAOXXunLNZorkzzunNcr9PP5ZcnQAGnW3MvKQSeYZiDI7tI15mpnoFNT1l0HcnMvMnfLzJ8KV4Xpq7cBAzM4LAi0gYQD2SXIyoSsHKxBExwmqb+PYibtu6dSId7IzEb5V6zK8cxNboYv9+bE7vD9+LjHGXAcq2j2ULHMdR2vmLBEgT4CANYMZrly4AYRWPLPE+awPOo3MXk/eo9nvdRlHi6FkHtatNGemkklsdzJcxbD/wBJiddu7mYjWRtO+sQass3mIEownfbTzIPurJ0jhEAzNmMuq9nebjqu6jMBJGs6CdhVwiyNTKsdNADmMnhAiB3RHGdMKE8Nimcj9mwG8tIPHhEHhx49xFMfQz+Bw3/iT4UubGgW2uEFVRS5mNgoadO4+4029FsMbeDwyN6y2bYb7WUT764lvMqcP5X3GlJvS/8AhX+0n41pzSb0v/hX+0n41rz+r/x6n+r7Mn6fjQ6ruNMJ6ifZHwq2qsJ6ifZHwq2vQRCiiigCiiigClXpSP8A6W5938S01qjH4YXLbodMylZ5E7H2HWp1Y6cJRXNNHdOWjJPBkOimmzaI2NtD7hU8Tuh4BviGA95A9tJ/RPGShsPpctEiP6Z4c4Onhl509dQRBEg0ozU4KX77r4FSGjNolWHpDrRLKyBQuufQaSWJMbQAPaavFg8Ljx90+8qSfaaox+Cz23R2LKylSri2VYERlYFdQaocFmEW7J6wgjhG8cJ0Gu8+6K1VndIEm6wA4nJH4axYm2WgpissZtewfWEDTQGMpIkHWaA243ElACEZ5YAhdSBrLe731Gxiyxjq2HZLagjYwBqIk77/AODVNm7lAHXoxJOrRrLGIhhzA34VpBf+hvNf+U0BTfGZ7RZGGViQSRpKsPmsefGttZb2YiCneCjAwRqD2o2InjWLEdIXVTMUW2esFv8AakAMWbIhGVtMzlQBM9oUA3pR0/hExA/Ry4V2R7ibZla2Uy3QNzlZh5jnW2zcuknMiBZEEOSSI1JXJCmZ0k+NU3WvdYSLaMo0Vphgpgt7wNNNqGptO6OewmJe6hUnqr1tst1YBysOU/NbRlbiCK9TD3FjtyAZyhQNJkxHw/zTLpPoV71w3AUsXF7Nu6hLs9vfLdQhRGaezLRuCpJpe2FxKaXbDXv6rNxII5lHKR4dvxNE8T1KUZbVsLkxaEgBgZjbvmPDY+VR6SB6sxm+bmyzm6vMOsyxrmyZojWYiqxZaZ/RL0yTP7KZJmf3vP4DkK9y3eFjEj22T+K4a6Ukg0mrXWaGWCxzC2OqtK1qWFvq9BkUwsBZEEcZG+oAk1RqWOfCSQC4OvESV2OpYEwOJHjS04S6GLJYxCMTJZerUsebBLyq/wB4GpZ8d/8AdnujBj4hj76bHzPPq2sM0Oh0pdykthyNCYJgZe8lY23906kK+j8v7Tqv3Oc9Vy6uFnL/AEZ8+XhliNIrM9i+2t3DX7vdcuIVkbHJmyT35a09biP5S7/qtn3ZxNE0kdwhZ3bWZrrNdHWCASE4spgtHBSOB4nloN5FbLdPrYa+39P7EL5G7r7SRVy4HFXdIXDId2JW5d8AqzbU/wBRZvCs0kW2c2szNirX6TdGFXVdHxB4LbGotn+q4REfRzHlXY1k6M6Ot2EyWxAnMSTLOx3dmOrMeZrXWe5CrU0ti3IKSemLAYV54snuYE+4Gndcz08/6Rft4ZdQpz3O4cR/pJ9rrXm9XwZR5y2Lq9hvp+Inhty2nQ4YQig/RHwq2iivSRCiiigCiiigCiiigE3TPQxdhest1d5ePBo598aTBkaEERFNr0ha32cVae2R88AlD36T5DNT+ioulaWlB2b34P4/DXuVVS60ZK/cTj0nwn1y+TflS/pfpm3dVls30JIUBMp1IMkzHL4V1FJOnLRe5bQGJDbmBoJ18q7ip32tZeTluFtiefgy4PpqwEyYi/bfbs5TAjhEa6j3e05rnTOGDEL1JTSCSwOw30M6gcvVHKadej4IRwdYuEeQFNKxqpisvIThg8/BydnpbCMT1nVLKwSCxJ200GnGtN3p+yYC4q2ogiBbbiIBBnSK6OilqmKy8i8MHn4Obw3T1pd8WjaQJQ+ZO5Mab1censKSC+IVoMxBCgjYxE6d5OuvAU+opapisvIvDB5+BR+s+F+uXyb8qP1nwv1y+TflTeilqmKy8i8MHn4FH6z4X65fJvyo/WfC/XL5N+VN6KWqYrLyLwwefgUfrPhfrl8m/Kj9Z8L9cvk35U3opapisvIvDB5+BR+s+F+uXyb8qP1nwv1y+TflTeilqmKy8i8MHn4FH6z4X65fJvyo/WfC/XL5N+VN6KWqYrLyLwwefgUfrPhfrl8m/Kj9Z8L9cvk35U3opapisvIvDB5+BR+s+F+uXyb8q8b0owo/9YHwDH4CnFFLVMVl5NvDB5+Dnb3S16/2cLaZQd7riAO9dx7dT/TTDoXohbCnXM7as53J/KSfOmVFcxpfy05O77dF/b9xKps0Yqy79f2wUUUVYmFFFFAFFFFAFFFFAFFFFAFZuk7IezcQgkMjKQCQSCDpI18qh0iwgIUdgxHqgHLBXUzpHHjoDoaVCwmVbipiGAzmMxLAoSBAO5JOmvfzoDoaKRW8IGDsq3lOaQjErvuR2SB6x2mY17t3RTeuMtxRII6wyTIjTl6vOgN9FFFAFFFFAFFFFAFFFFAFFFFAFFFFAFFFFAFFFFAFFFFAFFFFAFFFFAFFFF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0" y="-77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Functions of </a:t>
            </a:r>
            <a:r>
              <a:rPr lang="en-US" i="1" smtClean="0">
                <a:solidFill>
                  <a:schemeClr val="bg1"/>
                </a:solidFill>
              </a:rPr>
              <a:t>O</a:t>
            </a:r>
            <a:r>
              <a:rPr lang="en-US" smtClean="0">
                <a:solidFill>
                  <a:schemeClr val="bg1"/>
                </a:solidFill>
              </a:rPr>
              <a:t>-GlcNAcylation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828500" y="1720080"/>
            <a:ext cx="7127876" cy="2212973"/>
            <a:chOff x="618" y="990"/>
            <a:chExt cx="4490" cy="1394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681" y="990"/>
              <a:ext cx="27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cs typeface="Arial" charset="0"/>
                </a:rPr>
                <a:t>… </a:t>
              </a:r>
              <a:r>
                <a:rPr lang="en-US" b="1" smtClean="0">
                  <a:solidFill>
                    <a:prstClr val="black"/>
                  </a:solidFill>
                  <a:cs typeface="Arial" charset="0"/>
                </a:rPr>
                <a:t>Involved in many cellular processes</a:t>
              </a:r>
              <a:endParaRPr lang="en-US" b="1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618" y="1253"/>
              <a:ext cx="4490" cy="1131"/>
              <a:chOff x="618" y="1253"/>
              <a:chExt cx="4490" cy="1131"/>
            </a:xfrm>
          </p:grpSpPr>
          <p:sp>
            <p:nvSpPr>
              <p:cNvPr id="45" name="AutoShape 55"/>
              <p:cNvSpPr>
                <a:spLocks noChangeArrowheads="1"/>
              </p:cNvSpPr>
              <p:nvPr/>
            </p:nvSpPr>
            <p:spPr bwMode="auto">
              <a:xfrm>
                <a:off x="618" y="1253"/>
                <a:ext cx="4490" cy="1131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6" name="Text Box 37"/>
              <p:cNvSpPr txBox="1">
                <a:spLocks noChangeArrowheads="1"/>
              </p:cNvSpPr>
              <p:nvPr/>
            </p:nvSpPr>
            <p:spPr bwMode="auto">
              <a:xfrm>
                <a:off x="3225" y="1903"/>
                <a:ext cx="52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Signaling</a:t>
                </a:r>
                <a:endParaRPr lang="en-US" sz="1200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47" name="Picture 38" descr="apoptosi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6" y="1646"/>
                <a:ext cx="285" cy="408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pic>
            <p:nvPicPr>
              <p:cNvPr id="48" name="Picture 39" descr="NUskeleton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23" y="1825"/>
                <a:ext cx="349" cy="349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pic>
            <p:nvPicPr>
              <p:cNvPr id="49" name="Picture 40" descr="rib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02" y="1387"/>
                <a:ext cx="409" cy="301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pic>
            <p:nvPicPr>
              <p:cNvPr id="50" name="Picture 4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82" y="1344"/>
                <a:ext cx="499" cy="253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pic>
            <p:nvPicPr>
              <p:cNvPr id="51" name="Picture 42" descr="Cervical cancer cell division BB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8" y="1308"/>
                <a:ext cx="590" cy="354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pic>
            <p:nvPicPr>
              <p:cNvPr id="52" name="Picture 43" descr="Proteasome26S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536" y="1641"/>
                <a:ext cx="431" cy="293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pic>
            <p:nvPicPr>
              <p:cNvPr id="53" name="Picture 44" descr="transport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81" y="1299"/>
                <a:ext cx="372" cy="281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sp>
            <p:nvSpPr>
              <p:cNvPr id="54" name="Rectangle 45"/>
              <p:cNvSpPr>
                <a:spLocks noChangeArrowheads="1"/>
              </p:cNvSpPr>
              <p:nvPr/>
            </p:nvSpPr>
            <p:spPr bwMode="auto">
              <a:xfrm>
                <a:off x="765" y="1667"/>
                <a:ext cx="55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cs typeface="Arial" charset="0"/>
                  </a:rPr>
                  <a:t>Cell cycle</a:t>
                </a:r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" name="Rectangle 46"/>
              <p:cNvSpPr>
                <a:spLocks noChangeArrowheads="1"/>
              </p:cNvSpPr>
              <p:nvPr/>
            </p:nvSpPr>
            <p:spPr bwMode="auto">
              <a:xfrm>
                <a:off x="2024" y="2121"/>
                <a:ext cx="69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Development</a:t>
                </a:r>
                <a:endParaRPr lang="en-US" sz="1200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6" name="Rectangle 47"/>
              <p:cNvSpPr>
                <a:spLocks noChangeArrowheads="1"/>
              </p:cNvSpPr>
              <p:nvPr/>
            </p:nvSpPr>
            <p:spPr bwMode="auto">
              <a:xfrm>
                <a:off x="1316" y="2033"/>
                <a:ext cx="55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Apoptosis</a:t>
                </a:r>
                <a:endParaRPr lang="en-US" sz="1200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7" name="Rectangle 48"/>
              <p:cNvSpPr>
                <a:spLocks noChangeArrowheads="1"/>
              </p:cNvSpPr>
              <p:nvPr/>
            </p:nvSpPr>
            <p:spPr bwMode="auto">
              <a:xfrm>
                <a:off x="4422" y="1918"/>
                <a:ext cx="66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Proteins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degradation</a:t>
                </a:r>
                <a:endParaRPr lang="en-US" sz="1200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8" name="Rectangle 49"/>
              <p:cNvSpPr>
                <a:spLocks noChangeArrowheads="1"/>
              </p:cNvSpPr>
              <p:nvPr/>
            </p:nvSpPr>
            <p:spPr bwMode="auto">
              <a:xfrm>
                <a:off x="2517" y="1663"/>
                <a:ext cx="7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Transcription</a:t>
                </a:r>
                <a:endParaRPr lang="en-US" sz="1200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9" name="Rectangle 50"/>
              <p:cNvSpPr>
                <a:spLocks noChangeArrowheads="1"/>
              </p:cNvSpPr>
              <p:nvPr/>
            </p:nvSpPr>
            <p:spPr bwMode="auto">
              <a:xfrm>
                <a:off x="1807" y="1586"/>
                <a:ext cx="63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cs typeface="Arial" charset="0"/>
                  </a:rPr>
                  <a:t>Translation</a:t>
                </a:r>
                <a:endParaRPr lang="en-US" sz="12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3670" y="1595"/>
                <a:ext cx="8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cs typeface="Arial" charset="0"/>
                  </a:rPr>
                  <a:t>Cell trafficking</a:t>
                </a:r>
                <a:endParaRPr lang="en-US" sz="12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61" name="Picture 52" descr="uesc_04_img0230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54" y="1843"/>
                <a:ext cx="486" cy="286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  <p:sp>
            <p:nvSpPr>
              <p:cNvPr id="62" name="Rectangle 53"/>
              <p:cNvSpPr>
                <a:spLocks noChangeArrowheads="1"/>
              </p:cNvSpPr>
              <p:nvPr/>
            </p:nvSpPr>
            <p:spPr bwMode="auto">
              <a:xfrm>
                <a:off x="3520" y="2188"/>
                <a:ext cx="10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prstClr val="black"/>
                    </a:solidFill>
                    <a:cs typeface="Arial" charset="0"/>
                  </a:rPr>
                  <a:t>Cellular architecture</a:t>
                </a:r>
                <a:endParaRPr lang="en-US" sz="1200" b="1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63" name="Picture 54" descr="slide0078_image062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246" y="1673"/>
                <a:ext cx="441" cy="243"/>
              </a:xfrm>
              <a:prstGeom prst="rect">
                <a:avLst/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3543126" y="4077864"/>
            <a:ext cx="4629152" cy="2447923"/>
            <a:chOff x="2200" y="2251"/>
            <a:chExt cx="2916" cy="1542"/>
          </a:xfrm>
          <a:solidFill>
            <a:schemeClr val="bg1">
              <a:lumMod val="95000"/>
            </a:schemeClr>
          </a:solidFill>
        </p:grpSpPr>
        <p:sp>
          <p:nvSpPr>
            <p:cNvPr id="65" name="Text Box 34"/>
            <p:cNvSpPr txBox="1">
              <a:spLocks noChangeArrowheads="1"/>
            </p:cNvSpPr>
            <p:nvPr/>
          </p:nvSpPr>
          <p:spPr bwMode="auto">
            <a:xfrm>
              <a:off x="2213" y="2251"/>
              <a:ext cx="2903" cy="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mtClean="0">
                  <a:solidFill>
                    <a:prstClr val="black"/>
                  </a:solidFill>
                  <a:latin typeface="+mn-lt"/>
                </a:rPr>
                <a:t>… dynamism disturbed in certain diseases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2200" y="2659"/>
              <a:ext cx="2811" cy="1134"/>
              <a:chOff x="2200" y="2568"/>
              <a:chExt cx="2811" cy="1134"/>
            </a:xfrm>
            <a:grpFill/>
          </p:grpSpPr>
          <p:sp>
            <p:nvSpPr>
              <p:cNvPr id="67" name="AutoShape 64"/>
              <p:cNvSpPr>
                <a:spLocks noChangeArrowheads="1"/>
              </p:cNvSpPr>
              <p:nvPr/>
            </p:nvSpPr>
            <p:spPr bwMode="auto">
              <a:xfrm>
                <a:off x="2200" y="2568"/>
                <a:ext cx="2811" cy="1134"/>
              </a:xfrm>
              <a:prstGeom prst="roundRect">
                <a:avLst>
                  <a:gd name="adj" fmla="val 16667"/>
                </a:avLst>
              </a:prstGeom>
              <a:grpFill/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68" name="Picture 58" descr="image06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2773"/>
                <a:ext cx="453" cy="340"/>
              </a:xfrm>
              <a:prstGeom prst="rect">
                <a:avLst/>
              </a:prstGeom>
              <a:grpFill/>
              <a:ln w="9525">
                <a:solidFill>
                  <a:srgbClr val="993300"/>
                </a:solidFill>
                <a:miter lim="800000"/>
                <a:headEnd/>
                <a:tailEnd/>
              </a:ln>
              <a:extLst/>
            </p:spPr>
          </p:pic>
          <p:pic>
            <p:nvPicPr>
              <p:cNvPr id="69" name="Picture 60" descr="cerveau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" y="2659"/>
                <a:ext cx="408" cy="408"/>
              </a:xfrm>
              <a:prstGeom prst="rect">
                <a:avLst/>
              </a:prstGeom>
              <a:grpFill/>
              <a:ln w="9525">
                <a:solidFill>
                  <a:srgbClr val="993300"/>
                </a:solidFill>
                <a:miter lim="800000"/>
                <a:headEnd/>
                <a:tailEnd/>
              </a:ln>
              <a:extLst/>
            </p:spPr>
          </p:pic>
          <p:pic>
            <p:nvPicPr>
              <p:cNvPr id="70" name="Picture 62" descr="Coeur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5" y="2965"/>
                <a:ext cx="499" cy="374"/>
              </a:xfrm>
              <a:prstGeom prst="rect">
                <a:avLst/>
              </a:prstGeom>
              <a:grpFill/>
              <a:ln w="9525">
                <a:solidFill>
                  <a:srgbClr val="993300"/>
                </a:solidFill>
                <a:miter lim="800000"/>
                <a:headEnd/>
                <a:tailEnd/>
              </a:ln>
              <a:extLst/>
            </p:spPr>
          </p:pic>
          <p:pic>
            <p:nvPicPr>
              <p:cNvPr id="71" name="Picture 63" descr="diabète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2976"/>
                <a:ext cx="454" cy="363"/>
              </a:xfrm>
              <a:prstGeom prst="rect">
                <a:avLst/>
              </a:prstGeom>
              <a:grpFill/>
              <a:ln w="9525">
                <a:solidFill>
                  <a:srgbClr val="993300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72" name="Text Box 66"/>
              <p:cNvSpPr txBox="1">
                <a:spLocks noChangeArrowheads="1"/>
              </p:cNvSpPr>
              <p:nvPr/>
            </p:nvSpPr>
            <p:spPr bwMode="auto">
              <a:xfrm>
                <a:off x="2336" y="3385"/>
                <a:ext cx="116" cy="1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smtClean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73" name="Text Box 67"/>
              <p:cNvSpPr txBox="1">
                <a:spLocks noChangeArrowheads="1"/>
              </p:cNvSpPr>
              <p:nvPr/>
            </p:nvSpPr>
            <p:spPr bwMode="auto">
              <a:xfrm>
                <a:off x="2213" y="3384"/>
                <a:ext cx="885" cy="1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smtClean="0">
                    <a:solidFill>
                      <a:srgbClr val="FF0000"/>
                    </a:solidFill>
                    <a:latin typeface="+mn-lt"/>
                  </a:rPr>
                  <a:t>Type 2 diabetes</a:t>
                </a:r>
              </a:p>
            </p:txBody>
          </p:sp>
          <p:sp>
            <p:nvSpPr>
              <p:cNvPr id="74" name="Text Box 68"/>
              <p:cNvSpPr txBox="1">
                <a:spLocks noChangeArrowheads="1"/>
              </p:cNvSpPr>
              <p:nvPr/>
            </p:nvSpPr>
            <p:spPr bwMode="auto">
              <a:xfrm>
                <a:off x="2848" y="3093"/>
                <a:ext cx="726" cy="2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smtClean="0">
                    <a:solidFill>
                      <a:prstClr val="black"/>
                    </a:solidFill>
                    <a:latin typeface="+mn-lt"/>
                  </a:rPr>
                  <a:t>Neurological diseases</a:t>
                </a:r>
              </a:p>
            </p:txBody>
          </p:sp>
          <p:sp>
            <p:nvSpPr>
              <p:cNvPr id="75" name="Text Box 69"/>
              <p:cNvSpPr txBox="1">
                <a:spLocks noChangeArrowheads="1"/>
              </p:cNvSpPr>
              <p:nvPr/>
            </p:nvSpPr>
            <p:spPr bwMode="auto">
              <a:xfrm>
                <a:off x="3309" y="3366"/>
                <a:ext cx="1258" cy="1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smtClean="0">
                    <a:solidFill>
                      <a:prstClr val="black"/>
                    </a:solidFill>
                    <a:latin typeface="+mn-lt"/>
                  </a:rPr>
                  <a:t> Cardiovascular diseases</a:t>
                </a:r>
              </a:p>
            </p:txBody>
          </p:sp>
          <p:sp>
            <p:nvSpPr>
              <p:cNvPr id="76" name="Text Box 70"/>
              <p:cNvSpPr txBox="1">
                <a:spLocks noChangeArrowheads="1"/>
              </p:cNvSpPr>
              <p:nvPr/>
            </p:nvSpPr>
            <p:spPr bwMode="auto">
              <a:xfrm>
                <a:off x="4331" y="3113"/>
                <a:ext cx="478" cy="1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smtClean="0">
                    <a:solidFill>
                      <a:srgbClr val="FF0000"/>
                    </a:solidFill>
                    <a:latin typeface="+mn-lt"/>
                  </a:rPr>
                  <a:t>Cancers</a:t>
                </a:r>
              </a:p>
            </p:txBody>
          </p:sp>
        </p:grp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323528" y="548680"/>
            <a:ext cx="8496650" cy="1014413"/>
            <a:chOff x="241" y="614"/>
            <a:chExt cx="5406" cy="639"/>
          </a:xfrm>
        </p:grpSpPr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241" y="614"/>
              <a:ext cx="44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+mj-lt"/>
                  <a:cs typeface="Arial" charset="0"/>
                </a:rPr>
                <a:t>… </a:t>
              </a:r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charset="0"/>
                </a:rPr>
                <a:t>Hundreds proteins bearing O-</a:t>
              </a:r>
              <a:r>
                <a:rPr lang="en-US" b="1" dirty="0" err="1" smtClean="0">
                  <a:solidFill>
                    <a:prstClr val="black"/>
                  </a:solidFill>
                  <a:latin typeface="+mj-lt"/>
                  <a:cs typeface="Arial" charset="0"/>
                </a:rPr>
                <a:t>GlcNAc</a:t>
              </a:r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charset="0"/>
                </a:rPr>
                <a:t> have been identified</a:t>
              </a:r>
              <a:endParaRPr lang="en-US" b="1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79" name="AutoShape 74"/>
            <p:cNvSpPr>
              <a:spLocks noChangeArrowheads="1"/>
            </p:cNvSpPr>
            <p:nvPr/>
          </p:nvSpPr>
          <p:spPr bwMode="auto">
            <a:xfrm>
              <a:off x="297" y="845"/>
              <a:ext cx="5304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322" y="881"/>
              <a:ext cx="1126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srgbClr val="FF0000"/>
                  </a:solidFill>
                  <a:latin typeface="+mj-lt"/>
                  <a:cs typeface="Arial" charset="0"/>
                </a:rPr>
                <a:t>Enzymes of metabolism</a:t>
              </a:r>
              <a:endParaRPr lang="en-US" sz="1100" b="1">
                <a:solidFill>
                  <a:srgbClr val="FF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340" y="1005"/>
              <a:ext cx="118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484" y="1037"/>
              <a:ext cx="1049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Kinases/phosphatases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2441" y="881"/>
              <a:ext cx="1171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Proteins of cytoskeleton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3751" y="868"/>
              <a:ext cx="1051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Transcription Factors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478" y="881"/>
              <a:ext cx="900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Proteins of stress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2634" y="1037"/>
              <a:ext cx="1167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Proteins of pore nuclear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4043" y="1033"/>
              <a:ext cx="963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Ribosomals proteins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1630" y="1037"/>
              <a:ext cx="656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Proteasome 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052" y="964"/>
              <a:ext cx="595" cy="16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prstClr val="black"/>
                  </a:solidFill>
                  <a:latin typeface="+mj-lt"/>
                  <a:cs typeface="Arial" charset="0"/>
                </a:rPr>
                <a:t>OGT/OGA </a:t>
              </a:r>
              <a:endParaRPr lang="en-US" sz="1100" b="1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-N-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acetylglucosaminylation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fr-FR" sz="2000" b="1" i="1" dirty="0" smtClean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-GlcNAcylation)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794" name="Groupe 793"/>
          <p:cNvGrpSpPr/>
          <p:nvPr/>
        </p:nvGrpSpPr>
        <p:grpSpPr>
          <a:xfrm>
            <a:off x="179512" y="3861048"/>
            <a:ext cx="8712968" cy="2766725"/>
            <a:chOff x="179512" y="548680"/>
            <a:chExt cx="8712968" cy="2766725"/>
          </a:xfrm>
        </p:grpSpPr>
        <p:grpSp>
          <p:nvGrpSpPr>
            <p:cNvPr id="797" name="Groupe 796"/>
            <p:cNvGrpSpPr/>
            <p:nvPr/>
          </p:nvGrpSpPr>
          <p:grpSpPr>
            <a:xfrm>
              <a:off x="443383" y="1062640"/>
              <a:ext cx="8449097" cy="2252765"/>
              <a:chOff x="179512" y="404664"/>
              <a:chExt cx="8305081" cy="2040656"/>
            </a:xfrm>
          </p:grpSpPr>
          <p:grpSp>
            <p:nvGrpSpPr>
              <p:cNvPr id="567" name="Group 1836"/>
              <p:cNvGrpSpPr>
                <a:grpSpLocks noChangeAspect="1"/>
              </p:cNvGrpSpPr>
              <p:nvPr/>
            </p:nvGrpSpPr>
            <p:grpSpPr bwMode="auto">
              <a:xfrm>
                <a:off x="179512" y="935673"/>
                <a:ext cx="152406" cy="88111"/>
                <a:chOff x="2693" y="2933"/>
                <a:chExt cx="175" cy="403"/>
              </a:xfrm>
            </p:grpSpPr>
            <p:sp>
              <p:nvSpPr>
                <p:cNvPr id="785" name="Oval 183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6" name="Oval 183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7" name="Freeform 183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8" name="Freeform 184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9" name="Freeform 184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0" name="Oval 18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68" name="Group 1843"/>
              <p:cNvGrpSpPr>
                <a:grpSpLocks noChangeAspect="1"/>
              </p:cNvGrpSpPr>
              <p:nvPr/>
            </p:nvGrpSpPr>
            <p:grpSpPr bwMode="auto">
              <a:xfrm rot="10800000">
                <a:off x="179512" y="1036633"/>
                <a:ext cx="152406" cy="88111"/>
                <a:chOff x="2693" y="2933"/>
                <a:chExt cx="175" cy="403"/>
              </a:xfrm>
            </p:grpSpPr>
            <p:sp>
              <p:nvSpPr>
                <p:cNvPr id="779" name="Oval 18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0" name="Oval 184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1" name="Freeform 184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2" name="Freeform 184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3" name="Freeform 184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4" name="Oval 18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69" name="Group 1850"/>
              <p:cNvGrpSpPr>
                <a:grpSpLocks noChangeAspect="1"/>
              </p:cNvGrpSpPr>
              <p:nvPr/>
            </p:nvGrpSpPr>
            <p:grpSpPr bwMode="auto">
              <a:xfrm>
                <a:off x="341750" y="935673"/>
                <a:ext cx="152406" cy="88111"/>
                <a:chOff x="2693" y="2933"/>
                <a:chExt cx="175" cy="403"/>
              </a:xfrm>
            </p:grpSpPr>
            <p:sp>
              <p:nvSpPr>
                <p:cNvPr id="773" name="Oval 18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4" name="Oval 185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5" name="Freeform 185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6" name="Freeform 185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7" name="Freeform 185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8" name="Oval 185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0" name="Group 1857"/>
              <p:cNvGrpSpPr>
                <a:grpSpLocks noChangeAspect="1"/>
              </p:cNvGrpSpPr>
              <p:nvPr/>
            </p:nvGrpSpPr>
            <p:grpSpPr bwMode="auto">
              <a:xfrm rot="10800000">
                <a:off x="341750" y="1036633"/>
                <a:ext cx="152406" cy="88111"/>
                <a:chOff x="2693" y="2933"/>
                <a:chExt cx="175" cy="403"/>
              </a:xfrm>
            </p:grpSpPr>
            <p:sp>
              <p:nvSpPr>
                <p:cNvPr id="767" name="Oval 185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8" name="Oval 185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9" name="Freeform 186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0" name="Freeform 186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1" name="Freeform 186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2" name="Oval 18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1" name="Group 1864"/>
              <p:cNvGrpSpPr>
                <a:grpSpLocks noChangeAspect="1"/>
              </p:cNvGrpSpPr>
              <p:nvPr/>
            </p:nvGrpSpPr>
            <p:grpSpPr bwMode="auto">
              <a:xfrm>
                <a:off x="499072" y="935673"/>
                <a:ext cx="152406" cy="88111"/>
                <a:chOff x="2693" y="2933"/>
                <a:chExt cx="175" cy="403"/>
              </a:xfrm>
            </p:grpSpPr>
            <p:sp>
              <p:nvSpPr>
                <p:cNvPr id="761" name="Oval 18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2" name="Oval 18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3" name="Freeform 186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4" name="Freeform 186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5" name="Freeform 186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6" name="Oval 187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2" name="Group 1871"/>
              <p:cNvGrpSpPr>
                <a:grpSpLocks noChangeAspect="1"/>
              </p:cNvGrpSpPr>
              <p:nvPr/>
            </p:nvGrpSpPr>
            <p:grpSpPr bwMode="auto">
              <a:xfrm rot="10800000">
                <a:off x="499072" y="1036633"/>
                <a:ext cx="152406" cy="88111"/>
                <a:chOff x="2693" y="2933"/>
                <a:chExt cx="175" cy="403"/>
              </a:xfrm>
            </p:grpSpPr>
            <p:sp>
              <p:nvSpPr>
                <p:cNvPr id="755" name="Oval 18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6" name="Oval 18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7" name="Freeform 187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8" name="Freeform 187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" name="Freeform 187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0" name="Oval 18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3" name="Group 1878"/>
              <p:cNvGrpSpPr>
                <a:grpSpLocks noChangeAspect="1"/>
              </p:cNvGrpSpPr>
              <p:nvPr/>
            </p:nvGrpSpPr>
            <p:grpSpPr bwMode="auto">
              <a:xfrm>
                <a:off x="658852" y="935673"/>
                <a:ext cx="152406" cy="88111"/>
                <a:chOff x="2693" y="2933"/>
                <a:chExt cx="175" cy="403"/>
              </a:xfrm>
            </p:grpSpPr>
            <p:sp>
              <p:nvSpPr>
                <p:cNvPr id="749" name="Oval 18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0" name="Oval 18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1" name="Freeform 188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2" name="Freeform 188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3" name="Freeform 188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4" name="Oval 188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4" name="Group 1885"/>
              <p:cNvGrpSpPr>
                <a:grpSpLocks noChangeAspect="1"/>
              </p:cNvGrpSpPr>
              <p:nvPr/>
            </p:nvGrpSpPr>
            <p:grpSpPr bwMode="auto">
              <a:xfrm rot="10800000">
                <a:off x="658852" y="1036633"/>
                <a:ext cx="152406" cy="88111"/>
                <a:chOff x="2693" y="2933"/>
                <a:chExt cx="175" cy="403"/>
              </a:xfrm>
            </p:grpSpPr>
            <p:sp>
              <p:nvSpPr>
                <p:cNvPr id="743" name="Oval 188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4" name="Oval 188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5" name="Freeform 188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6" name="Freeform 188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" name="Freeform 189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8" name="Oval 189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5" name="Group 1892"/>
              <p:cNvGrpSpPr>
                <a:grpSpLocks noChangeAspect="1"/>
              </p:cNvGrpSpPr>
              <p:nvPr/>
            </p:nvGrpSpPr>
            <p:grpSpPr bwMode="auto">
              <a:xfrm>
                <a:off x="826007" y="934449"/>
                <a:ext cx="152406" cy="88111"/>
                <a:chOff x="2693" y="2933"/>
                <a:chExt cx="175" cy="403"/>
              </a:xfrm>
            </p:grpSpPr>
            <p:sp>
              <p:nvSpPr>
                <p:cNvPr id="737" name="Oval 18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8" name="Oval 189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9" name="Freeform 189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0" name="Freeform 189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1" name="Freeform 189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2" name="Oval 189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6" name="Group 1899"/>
              <p:cNvGrpSpPr>
                <a:grpSpLocks noChangeAspect="1"/>
              </p:cNvGrpSpPr>
              <p:nvPr/>
            </p:nvGrpSpPr>
            <p:grpSpPr bwMode="auto">
              <a:xfrm rot="10800000">
                <a:off x="826007" y="1035409"/>
                <a:ext cx="152406" cy="88111"/>
                <a:chOff x="2693" y="2933"/>
                <a:chExt cx="175" cy="403"/>
              </a:xfrm>
            </p:grpSpPr>
            <p:sp>
              <p:nvSpPr>
                <p:cNvPr id="731" name="Oval 190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2" name="Oval 190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3" name="Freeform 190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4" name="Freeform 190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5" name="Freeform 190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6" name="Oval 190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7" name="Group 1906"/>
              <p:cNvGrpSpPr>
                <a:grpSpLocks noChangeAspect="1"/>
              </p:cNvGrpSpPr>
              <p:nvPr/>
            </p:nvGrpSpPr>
            <p:grpSpPr bwMode="auto">
              <a:xfrm>
                <a:off x="988245" y="934449"/>
                <a:ext cx="152406" cy="88111"/>
                <a:chOff x="2693" y="2933"/>
                <a:chExt cx="175" cy="403"/>
              </a:xfrm>
            </p:grpSpPr>
            <p:sp>
              <p:nvSpPr>
                <p:cNvPr id="725" name="Oval 19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6" name="Oval 190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" name="Freeform 190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" name="Freeform 191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9" name="Freeform 191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0" name="Oval 19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8" name="Group 1913"/>
              <p:cNvGrpSpPr>
                <a:grpSpLocks noChangeAspect="1"/>
              </p:cNvGrpSpPr>
              <p:nvPr/>
            </p:nvGrpSpPr>
            <p:grpSpPr bwMode="auto">
              <a:xfrm rot="10800000">
                <a:off x="988245" y="1035409"/>
                <a:ext cx="152406" cy="88111"/>
                <a:chOff x="2693" y="2933"/>
                <a:chExt cx="175" cy="403"/>
              </a:xfrm>
            </p:grpSpPr>
            <p:sp>
              <p:nvSpPr>
                <p:cNvPr id="719" name="Oval 191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0" name="Oval 191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1" name="Freeform 191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2" name="Freeform 191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" name="Freeform 191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4" name="Oval 191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79" name="Group 1920"/>
              <p:cNvGrpSpPr>
                <a:grpSpLocks noChangeAspect="1"/>
              </p:cNvGrpSpPr>
              <p:nvPr/>
            </p:nvGrpSpPr>
            <p:grpSpPr bwMode="auto">
              <a:xfrm>
                <a:off x="1145567" y="934449"/>
                <a:ext cx="152406" cy="88111"/>
                <a:chOff x="2693" y="2933"/>
                <a:chExt cx="175" cy="403"/>
              </a:xfrm>
            </p:grpSpPr>
            <p:sp>
              <p:nvSpPr>
                <p:cNvPr id="713" name="Oval 192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4" name="Oval 19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5" name="Freeform 192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6" name="Freeform 192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7" name="Freeform 192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8" name="Oval 192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0" name="Group 1927"/>
              <p:cNvGrpSpPr>
                <a:grpSpLocks noChangeAspect="1"/>
              </p:cNvGrpSpPr>
              <p:nvPr/>
            </p:nvGrpSpPr>
            <p:grpSpPr bwMode="auto">
              <a:xfrm rot="10800000">
                <a:off x="1145567" y="1035409"/>
                <a:ext cx="152406" cy="88111"/>
                <a:chOff x="2693" y="2933"/>
                <a:chExt cx="175" cy="403"/>
              </a:xfrm>
            </p:grpSpPr>
            <p:sp>
              <p:nvSpPr>
                <p:cNvPr id="707" name="Oval 192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8" name="Oval 19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9" name="Freeform 193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0" name="Freeform 193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1" name="Freeform 193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2" name="Oval 19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1" name="Group 1934"/>
              <p:cNvGrpSpPr>
                <a:grpSpLocks noChangeAspect="1"/>
              </p:cNvGrpSpPr>
              <p:nvPr/>
            </p:nvGrpSpPr>
            <p:grpSpPr bwMode="auto">
              <a:xfrm>
                <a:off x="1305347" y="934449"/>
                <a:ext cx="152406" cy="88111"/>
                <a:chOff x="2693" y="2933"/>
                <a:chExt cx="175" cy="403"/>
              </a:xfrm>
            </p:grpSpPr>
            <p:sp>
              <p:nvSpPr>
                <p:cNvPr id="701" name="Oval 19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2" name="Oval 19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3" name="Freeform 193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4" name="Freeform 193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5" name="Freeform 193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" name="Oval 194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2" name="Group 1941"/>
              <p:cNvGrpSpPr>
                <a:grpSpLocks noChangeAspect="1"/>
              </p:cNvGrpSpPr>
              <p:nvPr/>
            </p:nvGrpSpPr>
            <p:grpSpPr bwMode="auto">
              <a:xfrm rot="10800000">
                <a:off x="1305347" y="1035409"/>
                <a:ext cx="152406" cy="88111"/>
                <a:chOff x="2693" y="2933"/>
                <a:chExt cx="175" cy="403"/>
              </a:xfrm>
            </p:grpSpPr>
            <p:sp>
              <p:nvSpPr>
                <p:cNvPr id="695" name="Oval 194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" name="Oval 19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7" name="Freeform 194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" name="Freeform 194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9" name="Freeform 194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0" name="Oval 19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3" name="Group 1948"/>
              <p:cNvGrpSpPr>
                <a:grpSpLocks noChangeAspect="1"/>
              </p:cNvGrpSpPr>
              <p:nvPr/>
            </p:nvGrpSpPr>
            <p:grpSpPr bwMode="auto">
              <a:xfrm>
                <a:off x="1472501" y="934449"/>
                <a:ext cx="152406" cy="88111"/>
                <a:chOff x="2693" y="2933"/>
                <a:chExt cx="175" cy="403"/>
              </a:xfrm>
            </p:grpSpPr>
            <p:sp>
              <p:nvSpPr>
                <p:cNvPr id="689" name="Oval 194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0" name="Oval 195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1" name="Freeform 195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2" name="Freeform 195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3" name="Freeform 195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4" name="Oval 19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4" name="Group 1955"/>
              <p:cNvGrpSpPr>
                <a:grpSpLocks noChangeAspect="1"/>
              </p:cNvGrpSpPr>
              <p:nvPr/>
            </p:nvGrpSpPr>
            <p:grpSpPr bwMode="auto">
              <a:xfrm rot="10800000">
                <a:off x="1472501" y="1035409"/>
                <a:ext cx="152406" cy="88111"/>
                <a:chOff x="2693" y="2933"/>
                <a:chExt cx="175" cy="403"/>
              </a:xfrm>
            </p:grpSpPr>
            <p:sp>
              <p:nvSpPr>
                <p:cNvPr id="683" name="Oval 195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4" name="Oval 195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5" name="Freeform 195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" name="Freeform 195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7" name="Freeform 196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8" name="Oval 196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5" name="Group 1962"/>
              <p:cNvGrpSpPr>
                <a:grpSpLocks noChangeAspect="1"/>
              </p:cNvGrpSpPr>
              <p:nvPr/>
            </p:nvGrpSpPr>
            <p:grpSpPr bwMode="auto">
              <a:xfrm>
                <a:off x="1634740" y="934449"/>
                <a:ext cx="152406" cy="88111"/>
                <a:chOff x="2693" y="2933"/>
                <a:chExt cx="175" cy="403"/>
              </a:xfrm>
            </p:grpSpPr>
            <p:sp>
              <p:nvSpPr>
                <p:cNvPr id="677" name="Oval 19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8" name="Oval 196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9" name="Freeform 196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0" name="Freeform 196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1" name="Freeform 196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2" name="Oval 19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6" name="Group 1969"/>
              <p:cNvGrpSpPr>
                <a:grpSpLocks noChangeAspect="1"/>
              </p:cNvGrpSpPr>
              <p:nvPr/>
            </p:nvGrpSpPr>
            <p:grpSpPr bwMode="auto">
              <a:xfrm rot="10800000">
                <a:off x="1634740" y="1035409"/>
                <a:ext cx="152406" cy="88111"/>
                <a:chOff x="2693" y="2933"/>
                <a:chExt cx="175" cy="403"/>
              </a:xfrm>
            </p:grpSpPr>
            <p:sp>
              <p:nvSpPr>
                <p:cNvPr id="671" name="Oval 197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2" name="Oval 197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3" name="Freeform 197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4" name="Freeform 197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5" name="Freeform 197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" name="Oval 197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7" name="Group 1976"/>
              <p:cNvGrpSpPr>
                <a:grpSpLocks noChangeAspect="1"/>
              </p:cNvGrpSpPr>
              <p:nvPr/>
            </p:nvGrpSpPr>
            <p:grpSpPr bwMode="auto">
              <a:xfrm>
                <a:off x="1792062" y="934449"/>
                <a:ext cx="152406" cy="88111"/>
                <a:chOff x="2693" y="2933"/>
                <a:chExt cx="175" cy="403"/>
              </a:xfrm>
            </p:grpSpPr>
            <p:sp>
              <p:nvSpPr>
                <p:cNvPr id="665" name="Oval 19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6" name="Oval 197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7" name="Freeform 197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8" name="Freeform 198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9" name="Freeform 198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0" name="Oval 19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8" name="Group 1983"/>
              <p:cNvGrpSpPr>
                <a:grpSpLocks noChangeAspect="1"/>
              </p:cNvGrpSpPr>
              <p:nvPr/>
            </p:nvGrpSpPr>
            <p:grpSpPr bwMode="auto">
              <a:xfrm rot="10800000">
                <a:off x="1792062" y="1035409"/>
                <a:ext cx="152406" cy="88111"/>
                <a:chOff x="2693" y="2933"/>
                <a:chExt cx="175" cy="403"/>
              </a:xfrm>
            </p:grpSpPr>
            <p:sp>
              <p:nvSpPr>
                <p:cNvPr id="659" name="Oval 198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0" name="Oval 198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1" name="Freeform 198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2" name="Freeform 198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3" name="Freeform 198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4" name="Oval 198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9" name="Group 1990"/>
              <p:cNvGrpSpPr>
                <a:grpSpLocks noChangeAspect="1"/>
              </p:cNvGrpSpPr>
              <p:nvPr/>
            </p:nvGrpSpPr>
            <p:grpSpPr bwMode="auto">
              <a:xfrm>
                <a:off x="1951842" y="934449"/>
                <a:ext cx="152406" cy="88111"/>
                <a:chOff x="2693" y="2933"/>
                <a:chExt cx="175" cy="403"/>
              </a:xfrm>
            </p:grpSpPr>
            <p:sp>
              <p:nvSpPr>
                <p:cNvPr id="653" name="Oval 199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4" name="Oval 199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" name="Freeform 199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6" name="Freeform 199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7" name="Freeform 199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8" name="Oval 199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0" name="Group 1997"/>
              <p:cNvGrpSpPr>
                <a:grpSpLocks noChangeAspect="1"/>
              </p:cNvGrpSpPr>
              <p:nvPr/>
            </p:nvGrpSpPr>
            <p:grpSpPr bwMode="auto">
              <a:xfrm rot="10800000">
                <a:off x="1951842" y="1035409"/>
                <a:ext cx="152406" cy="88111"/>
                <a:chOff x="2693" y="2933"/>
                <a:chExt cx="175" cy="403"/>
              </a:xfrm>
            </p:grpSpPr>
            <p:sp>
              <p:nvSpPr>
                <p:cNvPr id="647" name="Oval 199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8" name="Oval 199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9" name="Freeform 200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0" name="Freeform 200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1" name="Freeform 200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2" name="Oval 200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1" name="Group 2004"/>
              <p:cNvGrpSpPr>
                <a:grpSpLocks noChangeAspect="1"/>
              </p:cNvGrpSpPr>
              <p:nvPr/>
            </p:nvGrpSpPr>
            <p:grpSpPr bwMode="auto">
              <a:xfrm>
                <a:off x="2118996" y="933225"/>
                <a:ext cx="152406" cy="88111"/>
                <a:chOff x="2693" y="2933"/>
                <a:chExt cx="175" cy="403"/>
              </a:xfrm>
            </p:grpSpPr>
            <p:sp>
              <p:nvSpPr>
                <p:cNvPr id="641" name="Oval 200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2" name="Oval 200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3" name="Freeform 200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4" name="Freeform 200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5" name="Freeform 200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6" name="Oval 201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2" name="Group 2011"/>
              <p:cNvGrpSpPr>
                <a:grpSpLocks noChangeAspect="1"/>
              </p:cNvGrpSpPr>
              <p:nvPr/>
            </p:nvGrpSpPr>
            <p:grpSpPr bwMode="auto">
              <a:xfrm rot="10800000">
                <a:off x="2118996" y="1034185"/>
                <a:ext cx="152406" cy="88111"/>
                <a:chOff x="2693" y="2933"/>
                <a:chExt cx="175" cy="403"/>
              </a:xfrm>
            </p:grpSpPr>
            <p:sp>
              <p:nvSpPr>
                <p:cNvPr id="635" name="Oval 201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6" name="Oval 201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7" name="Freeform 201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8" name="Freeform 201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9" name="Freeform 201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0" name="Oval 20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3" name="Group 2018"/>
              <p:cNvGrpSpPr>
                <a:grpSpLocks noChangeAspect="1"/>
              </p:cNvGrpSpPr>
              <p:nvPr/>
            </p:nvGrpSpPr>
            <p:grpSpPr bwMode="auto">
              <a:xfrm>
                <a:off x="2281234" y="933225"/>
                <a:ext cx="152406" cy="88111"/>
                <a:chOff x="2693" y="2933"/>
                <a:chExt cx="175" cy="403"/>
              </a:xfrm>
            </p:grpSpPr>
            <p:sp>
              <p:nvSpPr>
                <p:cNvPr id="629" name="Oval 20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0" name="Oval 202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1" name="Freeform 202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2" name="Freeform 202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3" name="Freeform 202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4" name="Oval 20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4" name="Group 2025"/>
              <p:cNvGrpSpPr>
                <a:grpSpLocks noChangeAspect="1"/>
              </p:cNvGrpSpPr>
              <p:nvPr/>
            </p:nvGrpSpPr>
            <p:grpSpPr bwMode="auto">
              <a:xfrm rot="10800000">
                <a:off x="2281234" y="1034185"/>
                <a:ext cx="152406" cy="88111"/>
                <a:chOff x="2693" y="2933"/>
                <a:chExt cx="175" cy="403"/>
              </a:xfrm>
            </p:grpSpPr>
            <p:sp>
              <p:nvSpPr>
                <p:cNvPr id="623" name="Oval 20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4" name="Oval 202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5" name="Freeform 202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6" name="Freeform 202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7" name="Freeform 203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8" name="Oval 20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5" name="Group 2032"/>
              <p:cNvGrpSpPr>
                <a:grpSpLocks noChangeAspect="1"/>
              </p:cNvGrpSpPr>
              <p:nvPr/>
            </p:nvGrpSpPr>
            <p:grpSpPr bwMode="auto">
              <a:xfrm>
                <a:off x="2438556" y="933225"/>
                <a:ext cx="152406" cy="88111"/>
                <a:chOff x="2693" y="2933"/>
                <a:chExt cx="175" cy="403"/>
              </a:xfrm>
            </p:grpSpPr>
            <p:sp>
              <p:nvSpPr>
                <p:cNvPr id="617" name="Oval 20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" name="Oval 2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" name="Freeform 203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0" name="Freeform 203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1" name="Freeform 203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" name="Oval 20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6" name="Group 2039"/>
              <p:cNvGrpSpPr>
                <a:grpSpLocks noChangeAspect="1"/>
              </p:cNvGrpSpPr>
              <p:nvPr/>
            </p:nvGrpSpPr>
            <p:grpSpPr bwMode="auto">
              <a:xfrm rot="10800000">
                <a:off x="2438556" y="1034185"/>
                <a:ext cx="152406" cy="88111"/>
                <a:chOff x="2693" y="2933"/>
                <a:chExt cx="175" cy="403"/>
              </a:xfrm>
            </p:grpSpPr>
            <p:sp>
              <p:nvSpPr>
                <p:cNvPr id="611" name="Oval 204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2" name="Oval 204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3" name="Freeform 204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4" name="Freeform 204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5" name="Freeform 204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6" name="Oval 204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7" name="Group 2046"/>
              <p:cNvGrpSpPr>
                <a:grpSpLocks noChangeAspect="1"/>
              </p:cNvGrpSpPr>
              <p:nvPr/>
            </p:nvGrpSpPr>
            <p:grpSpPr bwMode="auto">
              <a:xfrm>
                <a:off x="2598336" y="933225"/>
                <a:ext cx="152406" cy="88111"/>
                <a:chOff x="2693" y="2933"/>
                <a:chExt cx="175" cy="403"/>
              </a:xfrm>
            </p:grpSpPr>
            <p:sp>
              <p:nvSpPr>
                <p:cNvPr id="605" name="Oval 204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6" name="Oval 20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7" name="Freeform 204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8" name="Freeform 205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9" name="Freeform 205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0" name="Oval 20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98" name="Group 2053"/>
              <p:cNvGrpSpPr>
                <a:grpSpLocks noChangeAspect="1"/>
              </p:cNvGrpSpPr>
              <p:nvPr/>
            </p:nvGrpSpPr>
            <p:grpSpPr bwMode="auto">
              <a:xfrm rot="10800000">
                <a:off x="2598336" y="1034185"/>
                <a:ext cx="152406" cy="88111"/>
                <a:chOff x="2693" y="2933"/>
                <a:chExt cx="175" cy="403"/>
              </a:xfrm>
            </p:grpSpPr>
            <p:sp>
              <p:nvSpPr>
                <p:cNvPr id="599" name="Oval 20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0" name="Oval 205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1" name="Freeform 205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2" name="Freeform 205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3" name="Freeform 205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4" name="Oval 20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3" name="Group 1836"/>
              <p:cNvGrpSpPr>
                <a:grpSpLocks noChangeAspect="1"/>
              </p:cNvGrpSpPr>
              <p:nvPr/>
            </p:nvGrpSpPr>
            <p:grpSpPr bwMode="auto">
              <a:xfrm>
                <a:off x="2740432" y="935421"/>
                <a:ext cx="152406" cy="88111"/>
                <a:chOff x="2693" y="2933"/>
                <a:chExt cx="175" cy="403"/>
              </a:xfrm>
            </p:grpSpPr>
            <p:sp>
              <p:nvSpPr>
                <p:cNvPr id="561" name="Oval 183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2" name="Oval 183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3" name="Freeform 183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Freeform 184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Freeform 184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Oval 18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4" name="Group 1843"/>
              <p:cNvGrpSpPr>
                <a:grpSpLocks noChangeAspect="1"/>
              </p:cNvGrpSpPr>
              <p:nvPr/>
            </p:nvGrpSpPr>
            <p:grpSpPr bwMode="auto">
              <a:xfrm rot="10800000">
                <a:off x="2740432" y="1036381"/>
                <a:ext cx="152406" cy="88111"/>
                <a:chOff x="2693" y="2933"/>
                <a:chExt cx="175" cy="403"/>
              </a:xfrm>
            </p:grpSpPr>
            <p:sp>
              <p:nvSpPr>
                <p:cNvPr id="555" name="Oval 18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6" name="Oval 184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7" name="Freeform 184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8" name="Freeform 184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9" name="Freeform 184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0" name="Oval 18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5" name="Group 1850"/>
              <p:cNvGrpSpPr>
                <a:grpSpLocks noChangeAspect="1"/>
              </p:cNvGrpSpPr>
              <p:nvPr/>
            </p:nvGrpSpPr>
            <p:grpSpPr bwMode="auto">
              <a:xfrm>
                <a:off x="2902670" y="935421"/>
                <a:ext cx="152406" cy="88111"/>
                <a:chOff x="2693" y="2933"/>
                <a:chExt cx="175" cy="403"/>
              </a:xfrm>
            </p:grpSpPr>
            <p:sp>
              <p:nvSpPr>
                <p:cNvPr id="549" name="Oval 18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0" name="Oval 185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1" name="Freeform 185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2" name="Freeform 185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3" name="Freeform 185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4" name="Oval 185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6" name="Group 1857"/>
              <p:cNvGrpSpPr>
                <a:grpSpLocks noChangeAspect="1"/>
              </p:cNvGrpSpPr>
              <p:nvPr/>
            </p:nvGrpSpPr>
            <p:grpSpPr bwMode="auto">
              <a:xfrm rot="10800000">
                <a:off x="2902670" y="1036381"/>
                <a:ext cx="152406" cy="88111"/>
                <a:chOff x="2693" y="2933"/>
                <a:chExt cx="175" cy="403"/>
              </a:xfrm>
            </p:grpSpPr>
            <p:sp>
              <p:nvSpPr>
                <p:cNvPr id="543" name="Oval 185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Oval 185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5" name="Freeform 186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6" name="Freeform 186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7" name="Freeform 186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8" name="Oval 18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7" name="Group 1864"/>
              <p:cNvGrpSpPr>
                <a:grpSpLocks noChangeAspect="1"/>
              </p:cNvGrpSpPr>
              <p:nvPr/>
            </p:nvGrpSpPr>
            <p:grpSpPr bwMode="auto">
              <a:xfrm>
                <a:off x="3059992" y="935421"/>
                <a:ext cx="152406" cy="88111"/>
                <a:chOff x="2693" y="2933"/>
                <a:chExt cx="175" cy="403"/>
              </a:xfrm>
            </p:grpSpPr>
            <p:sp>
              <p:nvSpPr>
                <p:cNvPr id="537" name="Oval 18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8" name="Oval 18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Freeform 186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Freeform 186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Freeform 186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2" name="Oval 187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8" name="Group 1871"/>
              <p:cNvGrpSpPr>
                <a:grpSpLocks noChangeAspect="1"/>
              </p:cNvGrpSpPr>
              <p:nvPr/>
            </p:nvGrpSpPr>
            <p:grpSpPr bwMode="auto">
              <a:xfrm rot="10800000">
                <a:off x="3059992" y="1036381"/>
                <a:ext cx="152406" cy="88111"/>
                <a:chOff x="2693" y="2933"/>
                <a:chExt cx="175" cy="403"/>
              </a:xfrm>
            </p:grpSpPr>
            <p:sp>
              <p:nvSpPr>
                <p:cNvPr id="531" name="Oval 18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" name="Oval 18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" name="Freeform 187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4" name="Freeform 187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Freeform 187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Oval 18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49" name="Group 1878"/>
              <p:cNvGrpSpPr>
                <a:grpSpLocks noChangeAspect="1"/>
              </p:cNvGrpSpPr>
              <p:nvPr/>
            </p:nvGrpSpPr>
            <p:grpSpPr bwMode="auto">
              <a:xfrm>
                <a:off x="3219772" y="935421"/>
                <a:ext cx="152406" cy="88111"/>
                <a:chOff x="2693" y="2933"/>
                <a:chExt cx="175" cy="403"/>
              </a:xfrm>
            </p:grpSpPr>
            <p:sp>
              <p:nvSpPr>
                <p:cNvPr id="525" name="Oval 18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6" name="Oval 18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Freeform 188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" name="Freeform 188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9" name="Freeform 188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0" name="Oval 188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0" name="Group 1885"/>
              <p:cNvGrpSpPr>
                <a:grpSpLocks noChangeAspect="1"/>
              </p:cNvGrpSpPr>
              <p:nvPr/>
            </p:nvGrpSpPr>
            <p:grpSpPr bwMode="auto">
              <a:xfrm rot="10800000">
                <a:off x="3219772" y="1036381"/>
                <a:ext cx="152406" cy="88111"/>
                <a:chOff x="2693" y="2933"/>
                <a:chExt cx="175" cy="403"/>
              </a:xfrm>
            </p:grpSpPr>
            <p:sp>
              <p:nvSpPr>
                <p:cNvPr id="519" name="Oval 188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" name="Oval 188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" name="Freeform 188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" name="Freeform 188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" name="Freeform 189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" name="Oval 189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1" name="Group 1892"/>
              <p:cNvGrpSpPr>
                <a:grpSpLocks noChangeAspect="1"/>
              </p:cNvGrpSpPr>
              <p:nvPr/>
            </p:nvGrpSpPr>
            <p:grpSpPr bwMode="auto">
              <a:xfrm>
                <a:off x="3386927" y="934197"/>
                <a:ext cx="152406" cy="88111"/>
                <a:chOff x="2693" y="2933"/>
                <a:chExt cx="175" cy="403"/>
              </a:xfrm>
            </p:grpSpPr>
            <p:sp>
              <p:nvSpPr>
                <p:cNvPr id="513" name="Oval 18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4" name="Oval 189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5" name="Freeform 189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6" name="Freeform 189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7" name="Freeform 189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8" name="Oval 189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2" name="Group 1899"/>
              <p:cNvGrpSpPr>
                <a:grpSpLocks noChangeAspect="1"/>
              </p:cNvGrpSpPr>
              <p:nvPr/>
            </p:nvGrpSpPr>
            <p:grpSpPr bwMode="auto">
              <a:xfrm rot="10800000">
                <a:off x="3386927" y="1035157"/>
                <a:ext cx="152406" cy="88111"/>
                <a:chOff x="2693" y="2933"/>
                <a:chExt cx="175" cy="403"/>
              </a:xfrm>
            </p:grpSpPr>
            <p:sp>
              <p:nvSpPr>
                <p:cNvPr id="507" name="Oval 190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8" name="Oval 190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9" name="Freeform 190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0" name="Freeform 190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1" name="Freeform 190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" name="Oval 190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3" name="Group 1906"/>
              <p:cNvGrpSpPr>
                <a:grpSpLocks noChangeAspect="1"/>
              </p:cNvGrpSpPr>
              <p:nvPr/>
            </p:nvGrpSpPr>
            <p:grpSpPr bwMode="auto">
              <a:xfrm>
                <a:off x="3549165" y="934197"/>
                <a:ext cx="152406" cy="88111"/>
                <a:chOff x="2693" y="2933"/>
                <a:chExt cx="175" cy="403"/>
              </a:xfrm>
            </p:grpSpPr>
            <p:sp>
              <p:nvSpPr>
                <p:cNvPr id="501" name="Oval 19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" name="Oval 190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" name="Freeform 190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4" name="Freeform 191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5" name="Freeform 191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6" name="Oval 19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4" name="Group 1913"/>
              <p:cNvGrpSpPr>
                <a:grpSpLocks noChangeAspect="1"/>
              </p:cNvGrpSpPr>
              <p:nvPr/>
            </p:nvGrpSpPr>
            <p:grpSpPr bwMode="auto">
              <a:xfrm rot="10800000">
                <a:off x="3549165" y="1035157"/>
                <a:ext cx="152406" cy="88111"/>
                <a:chOff x="2693" y="2933"/>
                <a:chExt cx="175" cy="403"/>
              </a:xfrm>
            </p:grpSpPr>
            <p:sp>
              <p:nvSpPr>
                <p:cNvPr id="495" name="Oval 191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6" name="Oval 191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7" name="Freeform 191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8" name="Freeform 191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9" name="Freeform 191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0" name="Oval 191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5" name="Group 1920"/>
              <p:cNvGrpSpPr>
                <a:grpSpLocks noChangeAspect="1"/>
              </p:cNvGrpSpPr>
              <p:nvPr/>
            </p:nvGrpSpPr>
            <p:grpSpPr bwMode="auto">
              <a:xfrm>
                <a:off x="3706487" y="934197"/>
                <a:ext cx="152406" cy="88111"/>
                <a:chOff x="2693" y="2933"/>
                <a:chExt cx="175" cy="403"/>
              </a:xfrm>
            </p:grpSpPr>
            <p:sp>
              <p:nvSpPr>
                <p:cNvPr id="489" name="Oval 192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Oval 19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Freeform 192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Freeform 192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Freeform 192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Oval 192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6" name="Group 1927"/>
              <p:cNvGrpSpPr>
                <a:grpSpLocks noChangeAspect="1"/>
              </p:cNvGrpSpPr>
              <p:nvPr/>
            </p:nvGrpSpPr>
            <p:grpSpPr bwMode="auto">
              <a:xfrm rot="10800000">
                <a:off x="3706487" y="1035157"/>
                <a:ext cx="152406" cy="88111"/>
                <a:chOff x="2693" y="2933"/>
                <a:chExt cx="175" cy="403"/>
              </a:xfrm>
            </p:grpSpPr>
            <p:sp>
              <p:nvSpPr>
                <p:cNvPr id="483" name="Oval 192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Oval 19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" name="Freeform 193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" name="Freeform 193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7" name="Freeform 193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8" name="Oval 19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7" name="Group 1934"/>
              <p:cNvGrpSpPr>
                <a:grpSpLocks noChangeAspect="1"/>
              </p:cNvGrpSpPr>
              <p:nvPr/>
            </p:nvGrpSpPr>
            <p:grpSpPr bwMode="auto">
              <a:xfrm>
                <a:off x="3866267" y="934197"/>
                <a:ext cx="152406" cy="88111"/>
                <a:chOff x="2693" y="2933"/>
                <a:chExt cx="175" cy="403"/>
              </a:xfrm>
            </p:grpSpPr>
            <p:sp>
              <p:nvSpPr>
                <p:cNvPr id="477" name="Oval 19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8" name="Oval 19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9" name="Freeform 193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0" name="Freeform 193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" name="Freeform 193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2" name="Oval 194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8" name="Group 1941"/>
              <p:cNvGrpSpPr>
                <a:grpSpLocks noChangeAspect="1"/>
              </p:cNvGrpSpPr>
              <p:nvPr/>
            </p:nvGrpSpPr>
            <p:grpSpPr bwMode="auto">
              <a:xfrm rot="10800000">
                <a:off x="3866267" y="1035157"/>
                <a:ext cx="152406" cy="88111"/>
                <a:chOff x="2693" y="2933"/>
                <a:chExt cx="175" cy="403"/>
              </a:xfrm>
            </p:grpSpPr>
            <p:sp>
              <p:nvSpPr>
                <p:cNvPr id="471" name="Oval 194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2" name="Oval 19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3" name="Freeform 194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4" name="Freeform 194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5" name="Freeform 194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6" name="Oval 19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9" name="Group 1948"/>
              <p:cNvGrpSpPr>
                <a:grpSpLocks noChangeAspect="1"/>
              </p:cNvGrpSpPr>
              <p:nvPr/>
            </p:nvGrpSpPr>
            <p:grpSpPr bwMode="auto">
              <a:xfrm>
                <a:off x="4033421" y="934197"/>
                <a:ext cx="152406" cy="88111"/>
                <a:chOff x="2693" y="2933"/>
                <a:chExt cx="175" cy="403"/>
              </a:xfrm>
            </p:grpSpPr>
            <p:sp>
              <p:nvSpPr>
                <p:cNvPr id="465" name="Oval 194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6" name="Oval 195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7" name="Freeform 195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8" name="Freeform 195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9" name="Freeform 195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0" name="Oval 19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0" name="Group 1955"/>
              <p:cNvGrpSpPr>
                <a:grpSpLocks noChangeAspect="1"/>
              </p:cNvGrpSpPr>
              <p:nvPr/>
            </p:nvGrpSpPr>
            <p:grpSpPr bwMode="auto">
              <a:xfrm rot="10800000">
                <a:off x="4033421" y="1035157"/>
                <a:ext cx="152406" cy="88111"/>
                <a:chOff x="2693" y="2933"/>
                <a:chExt cx="175" cy="403"/>
              </a:xfrm>
            </p:grpSpPr>
            <p:sp>
              <p:nvSpPr>
                <p:cNvPr id="459" name="Oval 195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0" name="Oval 195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" name="Freeform 195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2" name="Freeform 195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3" name="Freeform 196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4" name="Oval 196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1" name="Group 1962"/>
              <p:cNvGrpSpPr>
                <a:grpSpLocks noChangeAspect="1"/>
              </p:cNvGrpSpPr>
              <p:nvPr/>
            </p:nvGrpSpPr>
            <p:grpSpPr bwMode="auto">
              <a:xfrm>
                <a:off x="4195660" y="934197"/>
                <a:ext cx="152406" cy="88111"/>
                <a:chOff x="2693" y="2933"/>
                <a:chExt cx="175" cy="403"/>
              </a:xfrm>
            </p:grpSpPr>
            <p:sp>
              <p:nvSpPr>
                <p:cNvPr id="453" name="Oval 19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Oval 196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Freeform 196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6" name="Freeform 196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7" name="Freeform 196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8" name="Oval 19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2" name="Group 1969"/>
              <p:cNvGrpSpPr>
                <a:grpSpLocks noChangeAspect="1"/>
              </p:cNvGrpSpPr>
              <p:nvPr/>
            </p:nvGrpSpPr>
            <p:grpSpPr bwMode="auto">
              <a:xfrm rot="10800000">
                <a:off x="4195660" y="1035157"/>
                <a:ext cx="152406" cy="88111"/>
                <a:chOff x="2693" y="2933"/>
                <a:chExt cx="175" cy="403"/>
              </a:xfrm>
            </p:grpSpPr>
            <p:sp>
              <p:nvSpPr>
                <p:cNvPr id="447" name="Oval 197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8" name="Oval 197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9" name="Freeform 197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Freeform 197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Freeform 197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Oval 197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3" name="Group 1976"/>
              <p:cNvGrpSpPr>
                <a:grpSpLocks noChangeAspect="1"/>
              </p:cNvGrpSpPr>
              <p:nvPr/>
            </p:nvGrpSpPr>
            <p:grpSpPr bwMode="auto">
              <a:xfrm>
                <a:off x="4352982" y="934197"/>
                <a:ext cx="152406" cy="88111"/>
                <a:chOff x="2693" y="2933"/>
                <a:chExt cx="175" cy="403"/>
              </a:xfrm>
            </p:grpSpPr>
            <p:sp>
              <p:nvSpPr>
                <p:cNvPr id="441" name="Oval 19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2" name="Oval 197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" name="Freeform 197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4" name="Freeform 198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Freeform 198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Oval 19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4" name="Group 1983"/>
              <p:cNvGrpSpPr>
                <a:grpSpLocks noChangeAspect="1"/>
              </p:cNvGrpSpPr>
              <p:nvPr/>
            </p:nvGrpSpPr>
            <p:grpSpPr bwMode="auto">
              <a:xfrm rot="10800000">
                <a:off x="4352982" y="1035157"/>
                <a:ext cx="152406" cy="88111"/>
                <a:chOff x="2693" y="2933"/>
                <a:chExt cx="175" cy="403"/>
              </a:xfrm>
            </p:grpSpPr>
            <p:sp>
              <p:nvSpPr>
                <p:cNvPr id="435" name="Oval 198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6" name="Oval 198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7" name="Freeform 198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8" name="Freeform 198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9" name="Freeform 198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0" name="Oval 198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5" name="Group 1990"/>
              <p:cNvGrpSpPr>
                <a:grpSpLocks noChangeAspect="1"/>
              </p:cNvGrpSpPr>
              <p:nvPr/>
            </p:nvGrpSpPr>
            <p:grpSpPr bwMode="auto">
              <a:xfrm>
                <a:off x="4512762" y="934197"/>
                <a:ext cx="152406" cy="88111"/>
                <a:chOff x="2693" y="2933"/>
                <a:chExt cx="175" cy="403"/>
              </a:xfrm>
            </p:grpSpPr>
            <p:sp>
              <p:nvSpPr>
                <p:cNvPr id="429" name="Oval 199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Oval 199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Freeform 199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2" name="Freeform 199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Freeform 199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Oval 199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6" name="Group 1997"/>
              <p:cNvGrpSpPr>
                <a:grpSpLocks noChangeAspect="1"/>
              </p:cNvGrpSpPr>
              <p:nvPr/>
            </p:nvGrpSpPr>
            <p:grpSpPr bwMode="auto">
              <a:xfrm rot="10800000">
                <a:off x="4512762" y="1035157"/>
                <a:ext cx="152406" cy="88111"/>
                <a:chOff x="2693" y="2933"/>
                <a:chExt cx="175" cy="403"/>
              </a:xfrm>
            </p:grpSpPr>
            <p:sp>
              <p:nvSpPr>
                <p:cNvPr id="423" name="Oval 199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4" name="Oval 199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Freeform 200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Freeform 200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Freeform 200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8" name="Oval 200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7" name="Group 2004"/>
              <p:cNvGrpSpPr>
                <a:grpSpLocks noChangeAspect="1"/>
              </p:cNvGrpSpPr>
              <p:nvPr/>
            </p:nvGrpSpPr>
            <p:grpSpPr bwMode="auto">
              <a:xfrm>
                <a:off x="4679916" y="932973"/>
                <a:ext cx="152406" cy="88111"/>
                <a:chOff x="2693" y="2933"/>
                <a:chExt cx="175" cy="403"/>
              </a:xfrm>
            </p:grpSpPr>
            <p:sp>
              <p:nvSpPr>
                <p:cNvPr id="417" name="Oval 200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8" name="Oval 200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9" name="Freeform 200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" name="Freeform 200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" name="Freeform 200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" name="Oval 201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8" name="Group 2011"/>
              <p:cNvGrpSpPr>
                <a:grpSpLocks noChangeAspect="1"/>
              </p:cNvGrpSpPr>
              <p:nvPr/>
            </p:nvGrpSpPr>
            <p:grpSpPr bwMode="auto">
              <a:xfrm rot="10800000">
                <a:off x="4679916" y="1033933"/>
                <a:ext cx="152406" cy="88111"/>
                <a:chOff x="2693" y="2933"/>
                <a:chExt cx="175" cy="403"/>
              </a:xfrm>
            </p:grpSpPr>
            <p:sp>
              <p:nvSpPr>
                <p:cNvPr id="411" name="Oval 201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2" name="Oval 201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3" name="Freeform 201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Freeform 201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5" name="Freeform 201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6" name="Oval 20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69" name="Group 2018"/>
              <p:cNvGrpSpPr>
                <a:grpSpLocks noChangeAspect="1"/>
              </p:cNvGrpSpPr>
              <p:nvPr/>
            </p:nvGrpSpPr>
            <p:grpSpPr bwMode="auto">
              <a:xfrm>
                <a:off x="4842154" y="932973"/>
                <a:ext cx="152406" cy="88111"/>
                <a:chOff x="2693" y="2933"/>
                <a:chExt cx="175" cy="403"/>
              </a:xfrm>
            </p:grpSpPr>
            <p:sp>
              <p:nvSpPr>
                <p:cNvPr id="405" name="Oval 20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Oval 202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Freeform 202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8" name="Freeform 202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" name="Freeform 202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0" name="Oval 20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0" name="Group 2025"/>
              <p:cNvGrpSpPr>
                <a:grpSpLocks noChangeAspect="1"/>
              </p:cNvGrpSpPr>
              <p:nvPr/>
            </p:nvGrpSpPr>
            <p:grpSpPr bwMode="auto">
              <a:xfrm rot="10800000">
                <a:off x="4842154" y="1033933"/>
                <a:ext cx="152406" cy="88111"/>
                <a:chOff x="2693" y="2933"/>
                <a:chExt cx="175" cy="403"/>
              </a:xfrm>
            </p:grpSpPr>
            <p:sp>
              <p:nvSpPr>
                <p:cNvPr id="399" name="Oval 20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0" name="Oval 202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Freeform 202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Freeform 202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Freeform 203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Oval 20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1" name="Group 2032"/>
              <p:cNvGrpSpPr>
                <a:grpSpLocks noChangeAspect="1"/>
              </p:cNvGrpSpPr>
              <p:nvPr/>
            </p:nvGrpSpPr>
            <p:grpSpPr bwMode="auto">
              <a:xfrm>
                <a:off x="4999476" y="932973"/>
                <a:ext cx="152406" cy="88111"/>
                <a:chOff x="2693" y="2933"/>
                <a:chExt cx="175" cy="403"/>
              </a:xfrm>
            </p:grpSpPr>
            <p:sp>
              <p:nvSpPr>
                <p:cNvPr id="393" name="Oval 20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4" name="Oval 2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5" name="Freeform 203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6" name="Freeform 203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7" name="Freeform 203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8" name="Oval 20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2" name="Group 2039"/>
              <p:cNvGrpSpPr>
                <a:grpSpLocks noChangeAspect="1"/>
              </p:cNvGrpSpPr>
              <p:nvPr/>
            </p:nvGrpSpPr>
            <p:grpSpPr bwMode="auto">
              <a:xfrm rot="10800000">
                <a:off x="4999476" y="1033933"/>
                <a:ext cx="152406" cy="88111"/>
                <a:chOff x="2693" y="2933"/>
                <a:chExt cx="175" cy="403"/>
              </a:xfrm>
            </p:grpSpPr>
            <p:sp>
              <p:nvSpPr>
                <p:cNvPr id="387" name="Oval 204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" name="Oval 204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" name="Freeform 204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" name="Freeform 204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" name="Freeform 204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" name="Oval 204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3" name="Group 2046"/>
              <p:cNvGrpSpPr>
                <a:grpSpLocks noChangeAspect="1"/>
              </p:cNvGrpSpPr>
              <p:nvPr/>
            </p:nvGrpSpPr>
            <p:grpSpPr bwMode="auto">
              <a:xfrm>
                <a:off x="5159256" y="932973"/>
                <a:ext cx="152406" cy="88111"/>
                <a:chOff x="2693" y="2933"/>
                <a:chExt cx="175" cy="403"/>
              </a:xfrm>
            </p:grpSpPr>
            <p:sp>
              <p:nvSpPr>
                <p:cNvPr id="381" name="Oval 204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" name="Oval 20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" name="Freeform 204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Freeform 205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" name="Freeform 205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" name="Oval 20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4" name="Group 2053"/>
              <p:cNvGrpSpPr>
                <a:grpSpLocks noChangeAspect="1"/>
              </p:cNvGrpSpPr>
              <p:nvPr/>
            </p:nvGrpSpPr>
            <p:grpSpPr bwMode="auto">
              <a:xfrm rot="10800000">
                <a:off x="5159256" y="1033933"/>
                <a:ext cx="152406" cy="88111"/>
                <a:chOff x="2693" y="2933"/>
                <a:chExt cx="175" cy="403"/>
              </a:xfrm>
            </p:grpSpPr>
            <p:sp>
              <p:nvSpPr>
                <p:cNvPr id="375" name="Oval 20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6" name="Oval 205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" name="Freeform 205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205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205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Oval 20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9" name="Group 1836"/>
              <p:cNvGrpSpPr>
                <a:grpSpLocks noChangeAspect="1"/>
              </p:cNvGrpSpPr>
              <p:nvPr/>
            </p:nvGrpSpPr>
            <p:grpSpPr bwMode="auto">
              <a:xfrm>
                <a:off x="5313138" y="933906"/>
                <a:ext cx="152406" cy="88111"/>
                <a:chOff x="2693" y="2933"/>
                <a:chExt cx="175" cy="403"/>
              </a:xfrm>
            </p:grpSpPr>
            <p:sp>
              <p:nvSpPr>
                <p:cNvPr id="337" name="Oval 183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" name="Oval 183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9" name="Freeform 183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0" name="Freeform 184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1" name="Freeform 184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2" name="Oval 18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0" name="Group 1843"/>
              <p:cNvGrpSpPr>
                <a:grpSpLocks noChangeAspect="1"/>
              </p:cNvGrpSpPr>
              <p:nvPr/>
            </p:nvGrpSpPr>
            <p:grpSpPr bwMode="auto">
              <a:xfrm rot="10800000">
                <a:off x="5313138" y="1034866"/>
                <a:ext cx="152406" cy="88111"/>
                <a:chOff x="2693" y="2933"/>
                <a:chExt cx="175" cy="403"/>
              </a:xfrm>
            </p:grpSpPr>
            <p:sp>
              <p:nvSpPr>
                <p:cNvPr id="331" name="Oval 18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" name="Oval 184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" name="Freeform 184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4" name="Freeform 184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5" name="Freeform 184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" name="Oval 18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1" name="Group 1850"/>
              <p:cNvGrpSpPr>
                <a:grpSpLocks noChangeAspect="1"/>
              </p:cNvGrpSpPr>
              <p:nvPr/>
            </p:nvGrpSpPr>
            <p:grpSpPr bwMode="auto">
              <a:xfrm>
                <a:off x="5475376" y="933906"/>
                <a:ext cx="152406" cy="88111"/>
                <a:chOff x="2693" y="2933"/>
                <a:chExt cx="175" cy="403"/>
              </a:xfrm>
            </p:grpSpPr>
            <p:sp>
              <p:nvSpPr>
                <p:cNvPr id="325" name="Oval 18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6" name="Oval 185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" name="Freeform 185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" name="Freeform 185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9" name="Freeform 185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0" name="Oval 185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2" name="Group 1857"/>
              <p:cNvGrpSpPr>
                <a:grpSpLocks noChangeAspect="1"/>
              </p:cNvGrpSpPr>
              <p:nvPr/>
            </p:nvGrpSpPr>
            <p:grpSpPr bwMode="auto">
              <a:xfrm rot="10800000">
                <a:off x="5475376" y="1034866"/>
                <a:ext cx="152406" cy="88111"/>
                <a:chOff x="2693" y="2933"/>
                <a:chExt cx="175" cy="403"/>
              </a:xfrm>
            </p:grpSpPr>
            <p:sp>
              <p:nvSpPr>
                <p:cNvPr id="319" name="Oval 185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0" name="Oval 185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1" name="Freeform 186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" name="Freeform 186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Freeform 186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4" name="Oval 18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3" name="Group 1864"/>
              <p:cNvGrpSpPr>
                <a:grpSpLocks noChangeAspect="1"/>
              </p:cNvGrpSpPr>
              <p:nvPr/>
            </p:nvGrpSpPr>
            <p:grpSpPr bwMode="auto">
              <a:xfrm>
                <a:off x="5632698" y="933906"/>
                <a:ext cx="152406" cy="88111"/>
                <a:chOff x="2693" y="2933"/>
                <a:chExt cx="175" cy="403"/>
              </a:xfrm>
            </p:grpSpPr>
            <p:sp>
              <p:nvSpPr>
                <p:cNvPr id="313" name="Oval 18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" name="Oval 18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" name="Freeform 186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" name="Freeform 186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" name="Freeform 186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Oval 187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4" name="Group 1871"/>
              <p:cNvGrpSpPr>
                <a:grpSpLocks noChangeAspect="1"/>
              </p:cNvGrpSpPr>
              <p:nvPr/>
            </p:nvGrpSpPr>
            <p:grpSpPr bwMode="auto">
              <a:xfrm rot="10800000">
                <a:off x="5632698" y="1034866"/>
                <a:ext cx="152406" cy="88111"/>
                <a:chOff x="2693" y="2933"/>
                <a:chExt cx="175" cy="403"/>
              </a:xfrm>
            </p:grpSpPr>
            <p:sp>
              <p:nvSpPr>
                <p:cNvPr id="307" name="Oval 18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" name="Oval 18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" name="Freeform 187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" name="Freeform 187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" name="Freeform 187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" name="Oval 18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5" name="Group 1878"/>
              <p:cNvGrpSpPr>
                <a:grpSpLocks noChangeAspect="1"/>
              </p:cNvGrpSpPr>
              <p:nvPr/>
            </p:nvGrpSpPr>
            <p:grpSpPr bwMode="auto">
              <a:xfrm>
                <a:off x="5792478" y="933906"/>
                <a:ext cx="152406" cy="88111"/>
                <a:chOff x="2693" y="2933"/>
                <a:chExt cx="175" cy="403"/>
              </a:xfrm>
            </p:grpSpPr>
            <p:sp>
              <p:nvSpPr>
                <p:cNvPr id="301" name="Oval 18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2" name="Oval 188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3" name="Freeform 188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4" name="Freeform 188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5" name="Freeform 188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6" name="Oval 188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6" name="Group 1885"/>
              <p:cNvGrpSpPr>
                <a:grpSpLocks noChangeAspect="1"/>
              </p:cNvGrpSpPr>
              <p:nvPr/>
            </p:nvGrpSpPr>
            <p:grpSpPr bwMode="auto">
              <a:xfrm rot="10800000">
                <a:off x="5792478" y="1034866"/>
                <a:ext cx="152406" cy="88111"/>
                <a:chOff x="2693" y="2933"/>
                <a:chExt cx="175" cy="403"/>
              </a:xfrm>
            </p:grpSpPr>
            <p:sp>
              <p:nvSpPr>
                <p:cNvPr id="295" name="Oval 188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6" name="Oval 188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" name="Freeform 188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8" name="Freeform 188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9" name="Freeform 189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0" name="Oval 189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7" name="Group 1892"/>
              <p:cNvGrpSpPr>
                <a:grpSpLocks noChangeAspect="1"/>
              </p:cNvGrpSpPr>
              <p:nvPr/>
            </p:nvGrpSpPr>
            <p:grpSpPr bwMode="auto">
              <a:xfrm>
                <a:off x="5959633" y="932682"/>
                <a:ext cx="152406" cy="88111"/>
                <a:chOff x="2693" y="2933"/>
                <a:chExt cx="175" cy="403"/>
              </a:xfrm>
            </p:grpSpPr>
            <p:sp>
              <p:nvSpPr>
                <p:cNvPr id="289" name="Oval 18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0" name="Oval 189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" name="Freeform 189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2" name="Freeform 189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3" name="Freeform 189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4" name="Oval 189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8" name="Group 1899"/>
              <p:cNvGrpSpPr>
                <a:grpSpLocks noChangeAspect="1"/>
              </p:cNvGrpSpPr>
              <p:nvPr/>
            </p:nvGrpSpPr>
            <p:grpSpPr bwMode="auto">
              <a:xfrm rot="10800000">
                <a:off x="5959633" y="1033642"/>
                <a:ext cx="152406" cy="88111"/>
                <a:chOff x="2693" y="2933"/>
                <a:chExt cx="175" cy="403"/>
              </a:xfrm>
            </p:grpSpPr>
            <p:sp>
              <p:nvSpPr>
                <p:cNvPr id="283" name="Oval 190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4" name="Oval 190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5" name="Freeform 190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" name="Freeform 190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" name="Freeform 190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8" name="Oval 190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29" name="Group 1906"/>
              <p:cNvGrpSpPr>
                <a:grpSpLocks noChangeAspect="1"/>
              </p:cNvGrpSpPr>
              <p:nvPr/>
            </p:nvGrpSpPr>
            <p:grpSpPr bwMode="auto">
              <a:xfrm>
                <a:off x="6121871" y="932682"/>
                <a:ext cx="152406" cy="88111"/>
                <a:chOff x="2693" y="2933"/>
                <a:chExt cx="175" cy="403"/>
              </a:xfrm>
            </p:grpSpPr>
            <p:sp>
              <p:nvSpPr>
                <p:cNvPr id="277" name="Oval 19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8" name="Oval 190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9" name="Freeform 190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0" name="Freeform 191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1" name="Freeform 191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2" name="Oval 19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0" name="Group 1913"/>
              <p:cNvGrpSpPr>
                <a:grpSpLocks noChangeAspect="1"/>
              </p:cNvGrpSpPr>
              <p:nvPr/>
            </p:nvGrpSpPr>
            <p:grpSpPr bwMode="auto">
              <a:xfrm rot="10800000">
                <a:off x="6121871" y="1033642"/>
                <a:ext cx="152406" cy="88111"/>
                <a:chOff x="2693" y="2933"/>
                <a:chExt cx="175" cy="403"/>
              </a:xfrm>
            </p:grpSpPr>
            <p:sp>
              <p:nvSpPr>
                <p:cNvPr id="271" name="Oval 191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2" name="Oval 191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3" name="Freeform 191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4" name="Freeform 191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5" name="Freeform 191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" name="Oval 191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1" name="Group 1920"/>
              <p:cNvGrpSpPr>
                <a:grpSpLocks noChangeAspect="1"/>
              </p:cNvGrpSpPr>
              <p:nvPr/>
            </p:nvGrpSpPr>
            <p:grpSpPr bwMode="auto">
              <a:xfrm>
                <a:off x="6279193" y="932682"/>
                <a:ext cx="152406" cy="88111"/>
                <a:chOff x="2693" y="2933"/>
                <a:chExt cx="175" cy="403"/>
              </a:xfrm>
            </p:grpSpPr>
            <p:sp>
              <p:nvSpPr>
                <p:cNvPr id="265" name="Oval 192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Oval 19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7" name="Freeform 192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8" name="Freeform 192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9" name="Freeform 192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0" name="Oval 192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2" name="Group 1927"/>
              <p:cNvGrpSpPr>
                <a:grpSpLocks noChangeAspect="1"/>
              </p:cNvGrpSpPr>
              <p:nvPr/>
            </p:nvGrpSpPr>
            <p:grpSpPr bwMode="auto">
              <a:xfrm rot="10800000">
                <a:off x="6279193" y="1033642"/>
                <a:ext cx="152406" cy="88111"/>
                <a:chOff x="2693" y="2933"/>
                <a:chExt cx="175" cy="403"/>
              </a:xfrm>
            </p:grpSpPr>
            <p:sp>
              <p:nvSpPr>
                <p:cNvPr id="259" name="Oval 192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" name="Oval 19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1" name="Freeform 193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2" name="Freeform 193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3" name="Freeform 193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4" name="Oval 19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3" name="Group 1934"/>
              <p:cNvGrpSpPr>
                <a:grpSpLocks noChangeAspect="1"/>
              </p:cNvGrpSpPr>
              <p:nvPr/>
            </p:nvGrpSpPr>
            <p:grpSpPr bwMode="auto">
              <a:xfrm>
                <a:off x="6438973" y="932682"/>
                <a:ext cx="152406" cy="88111"/>
                <a:chOff x="2693" y="2933"/>
                <a:chExt cx="175" cy="403"/>
              </a:xfrm>
            </p:grpSpPr>
            <p:sp>
              <p:nvSpPr>
                <p:cNvPr id="253" name="Oval 19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4" name="Oval 19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5" name="Freeform 193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6" name="Freeform 193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7" name="Freeform 193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8" name="Oval 194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4" name="Group 1941"/>
              <p:cNvGrpSpPr>
                <a:grpSpLocks noChangeAspect="1"/>
              </p:cNvGrpSpPr>
              <p:nvPr/>
            </p:nvGrpSpPr>
            <p:grpSpPr bwMode="auto">
              <a:xfrm rot="10800000">
                <a:off x="6438973" y="1033642"/>
                <a:ext cx="152406" cy="88111"/>
                <a:chOff x="2693" y="2933"/>
                <a:chExt cx="175" cy="403"/>
              </a:xfrm>
            </p:grpSpPr>
            <p:sp>
              <p:nvSpPr>
                <p:cNvPr id="247" name="Oval 194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8" name="Oval 194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9" name="Freeform 194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0" name="Freeform 194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1" name="Freeform 194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2" name="Oval 19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5" name="Group 1948"/>
              <p:cNvGrpSpPr>
                <a:grpSpLocks noChangeAspect="1"/>
              </p:cNvGrpSpPr>
              <p:nvPr/>
            </p:nvGrpSpPr>
            <p:grpSpPr bwMode="auto">
              <a:xfrm>
                <a:off x="6606127" y="932682"/>
                <a:ext cx="152406" cy="88111"/>
                <a:chOff x="2693" y="2933"/>
                <a:chExt cx="175" cy="403"/>
              </a:xfrm>
            </p:grpSpPr>
            <p:sp>
              <p:nvSpPr>
                <p:cNvPr id="241" name="Oval 194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2" name="Oval 195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3" name="Freeform 195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4" name="Freeform 195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5" name="Freeform 195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" name="Oval 19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6" name="Group 1955"/>
              <p:cNvGrpSpPr>
                <a:grpSpLocks noChangeAspect="1"/>
              </p:cNvGrpSpPr>
              <p:nvPr/>
            </p:nvGrpSpPr>
            <p:grpSpPr bwMode="auto">
              <a:xfrm rot="10800000">
                <a:off x="6606127" y="1033642"/>
                <a:ext cx="152406" cy="88111"/>
                <a:chOff x="2693" y="2933"/>
                <a:chExt cx="175" cy="403"/>
              </a:xfrm>
            </p:grpSpPr>
            <p:sp>
              <p:nvSpPr>
                <p:cNvPr id="235" name="Oval 195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" name="Oval 195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7" name="Freeform 195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8" name="Freeform 195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" name="Freeform 196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0" name="Oval 196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7" name="Group 1962"/>
              <p:cNvGrpSpPr>
                <a:grpSpLocks noChangeAspect="1"/>
              </p:cNvGrpSpPr>
              <p:nvPr/>
            </p:nvGrpSpPr>
            <p:grpSpPr bwMode="auto">
              <a:xfrm>
                <a:off x="6768366" y="932682"/>
                <a:ext cx="152406" cy="88111"/>
                <a:chOff x="2693" y="2933"/>
                <a:chExt cx="175" cy="403"/>
              </a:xfrm>
            </p:grpSpPr>
            <p:sp>
              <p:nvSpPr>
                <p:cNvPr id="229" name="Oval 19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0" name="Oval 196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1" name="Freeform 196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2" name="Freeform 196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3" name="Freeform 196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4" name="Oval 19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8" name="Group 1969"/>
              <p:cNvGrpSpPr>
                <a:grpSpLocks noChangeAspect="1"/>
              </p:cNvGrpSpPr>
              <p:nvPr/>
            </p:nvGrpSpPr>
            <p:grpSpPr bwMode="auto">
              <a:xfrm rot="10800000">
                <a:off x="6768366" y="1033642"/>
                <a:ext cx="152406" cy="88111"/>
                <a:chOff x="2693" y="2933"/>
                <a:chExt cx="175" cy="403"/>
              </a:xfrm>
            </p:grpSpPr>
            <p:sp>
              <p:nvSpPr>
                <p:cNvPr id="223" name="Oval 197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4" name="Oval 197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" name="Freeform 197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" name="Freeform 197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7" name="Freeform 197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8" name="Oval 197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9" name="Group 1976"/>
              <p:cNvGrpSpPr>
                <a:grpSpLocks noChangeAspect="1"/>
              </p:cNvGrpSpPr>
              <p:nvPr/>
            </p:nvGrpSpPr>
            <p:grpSpPr bwMode="auto">
              <a:xfrm>
                <a:off x="6925688" y="932682"/>
                <a:ext cx="152406" cy="88111"/>
                <a:chOff x="2693" y="2933"/>
                <a:chExt cx="175" cy="403"/>
              </a:xfrm>
            </p:grpSpPr>
            <p:sp>
              <p:nvSpPr>
                <p:cNvPr id="217" name="Oval 19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8" name="Oval 197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9" name="Freeform 197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0" name="Freeform 198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1" name="Freeform 198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2" name="Oval 19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0" name="Group 1983"/>
              <p:cNvGrpSpPr>
                <a:grpSpLocks noChangeAspect="1"/>
              </p:cNvGrpSpPr>
              <p:nvPr/>
            </p:nvGrpSpPr>
            <p:grpSpPr bwMode="auto">
              <a:xfrm rot="10800000">
                <a:off x="6925688" y="1033642"/>
                <a:ext cx="152406" cy="88111"/>
                <a:chOff x="2693" y="2933"/>
                <a:chExt cx="175" cy="403"/>
              </a:xfrm>
            </p:grpSpPr>
            <p:sp>
              <p:nvSpPr>
                <p:cNvPr id="211" name="Oval 198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2" name="Oval 198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3" name="Freeform 198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Freeform 198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" name="Freeform 198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Oval 198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1" name="Group 1990"/>
              <p:cNvGrpSpPr>
                <a:grpSpLocks noChangeAspect="1"/>
              </p:cNvGrpSpPr>
              <p:nvPr/>
            </p:nvGrpSpPr>
            <p:grpSpPr bwMode="auto">
              <a:xfrm>
                <a:off x="7085468" y="932682"/>
                <a:ext cx="152406" cy="88111"/>
                <a:chOff x="2693" y="2933"/>
                <a:chExt cx="175" cy="403"/>
              </a:xfrm>
            </p:grpSpPr>
            <p:sp>
              <p:nvSpPr>
                <p:cNvPr id="205" name="Oval 199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Oval 199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Freeform 1993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Freeform 1994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9" name="Freeform 1995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Oval 1996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2" name="Group 1997"/>
              <p:cNvGrpSpPr>
                <a:grpSpLocks noChangeAspect="1"/>
              </p:cNvGrpSpPr>
              <p:nvPr/>
            </p:nvGrpSpPr>
            <p:grpSpPr bwMode="auto">
              <a:xfrm rot="10800000">
                <a:off x="7085468" y="1033642"/>
                <a:ext cx="152406" cy="88111"/>
                <a:chOff x="2693" y="2933"/>
                <a:chExt cx="175" cy="403"/>
              </a:xfrm>
            </p:grpSpPr>
            <p:sp>
              <p:nvSpPr>
                <p:cNvPr id="199" name="Oval 199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0" name="Oval 199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Freeform 2000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2" name="Freeform 2001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Freeform 2002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Oval 200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3" name="Group 2004"/>
              <p:cNvGrpSpPr>
                <a:grpSpLocks noChangeAspect="1"/>
              </p:cNvGrpSpPr>
              <p:nvPr/>
            </p:nvGrpSpPr>
            <p:grpSpPr bwMode="auto">
              <a:xfrm>
                <a:off x="7252622" y="931458"/>
                <a:ext cx="152406" cy="88111"/>
                <a:chOff x="2693" y="2933"/>
                <a:chExt cx="175" cy="403"/>
              </a:xfrm>
            </p:grpSpPr>
            <p:sp>
              <p:nvSpPr>
                <p:cNvPr id="193" name="Oval 200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Oval 200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Freeform 2007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Freeform 2008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7" name="Freeform 2009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8" name="Oval 201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4" name="Group 2011"/>
              <p:cNvGrpSpPr>
                <a:grpSpLocks noChangeAspect="1"/>
              </p:cNvGrpSpPr>
              <p:nvPr/>
            </p:nvGrpSpPr>
            <p:grpSpPr bwMode="auto">
              <a:xfrm rot="10800000">
                <a:off x="7252622" y="1032418"/>
                <a:ext cx="152406" cy="88111"/>
                <a:chOff x="2693" y="2933"/>
                <a:chExt cx="175" cy="403"/>
              </a:xfrm>
            </p:grpSpPr>
            <p:sp>
              <p:nvSpPr>
                <p:cNvPr id="187" name="Oval 201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Oval 201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Freeform 2014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0" name="Freeform 2015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1" name="Freeform 2016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Oval 20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5" name="Group 2018"/>
              <p:cNvGrpSpPr>
                <a:grpSpLocks noChangeAspect="1"/>
              </p:cNvGrpSpPr>
              <p:nvPr/>
            </p:nvGrpSpPr>
            <p:grpSpPr bwMode="auto">
              <a:xfrm>
                <a:off x="7414860" y="931458"/>
                <a:ext cx="152406" cy="88111"/>
                <a:chOff x="2693" y="2933"/>
                <a:chExt cx="175" cy="403"/>
              </a:xfrm>
            </p:grpSpPr>
            <p:sp>
              <p:nvSpPr>
                <p:cNvPr id="181" name="Oval 20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Oval 202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Freeform 2021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Freeform 2022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Freeform 2023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Oval 20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6" name="Group 2025"/>
              <p:cNvGrpSpPr>
                <a:grpSpLocks noChangeAspect="1"/>
              </p:cNvGrpSpPr>
              <p:nvPr/>
            </p:nvGrpSpPr>
            <p:grpSpPr bwMode="auto">
              <a:xfrm rot="10800000">
                <a:off x="7414860" y="1032418"/>
                <a:ext cx="152406" cy="88111"/>
                <a:chOff x="2693" y="2933"/>
                <a:chExt cx="175" cy="403"/>
              </a:xfrm>
            </p:grpSpPr>
            <p:sp>
              <p:nvSpPr>
                <p:cNvPr id="175" name="Oval 20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" name="Oval 202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Freeform 2028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Freeform 2029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9" name="Freeform 2030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Oval 20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7" name="Group 2032"/>
              <p:cNvGrpSpPr>
                <a:grpSpLocks noChangeAspect="1"/>
              </p:cNvGrpSpPr>
              <p:nvPr/>
            </p:nvGrpSpPr>
            <p:grpSpPr bwMode="auto">
              <a:xfrm>
                <a:off x="7572182" y="931458"/>
                <a:ext cx="152406" cy="88111"/>
                <a:chOff x="2693" y="2933"/>
                <a:chExt cx="175" cy="403"/>
              </a:xfrm>
            </p:grpSpPr>
            <p:sp>
              <p:nvSpPr>
                <p:cNvPr id="169" name="Oval 20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0" name="Oval 2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Freeform 2035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2" name="Freeform 2036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3" name="Freeform 2037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Oval 20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8" name="Group 2039"/>
              <p:cNvGrpSpPr>
                <a:grpSpLocks noChangeAspect="1"/>
              </p:cNvGrpSpPr>
              <p:nvPr/>
            </p:nvGrpSpPr>
            <p:grpSpPr bwMode="auto">
              <a:xfrm rot="10800000">
                <a:off x="7572182" y="1032418"/>
                <a:ext cx="152406" cy="88111"/>
                <a:chOff x="2693" y="2933"/>
                <a:chExt cx="175" cy="403"/>
              </a:xfrm>
            </p:grpSpPr>
            <p:sp>
              <p:nvSpPr>
                <p:cNvPr id="163" name="Oval 204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Oval 2041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5" name="Freeform 2042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6" name="Freeform 2043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7" name="Freeform 2044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8" name="Oval 204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49" name="Group 2046"/>
              <p:cNvGrpSpPr>
                <a:grpSpLocks noChangeAspect="1"/>
              </p:cNvGrpSpPr>
              <p:nvPr/>
            </p:nvGrpSpPr>
            <p:grpSpPr bwMode="auto">
              <a:xfrm>
                <a:off x="7731962" y="931458"/>
                <a:ext cx="152406" cy="88111"/>
                <a:chOff x="2693" y="2933"/>
                <a:chExt cx="175" cy="403"/>
              </a:xfrm>
            </p:grpSpPr>
            <p:sp>
              <p:nvSpPr>
                <p:cNvPr id="157" name="Oval 2047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8" name="Oval 204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Freeform 2049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0" name="Freeform 2050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" name="Freeform 2051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Oval 20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50" name="Group 2053"/>
              <p:cNvGrpSpPr>
                <a:grpSpLocks noChangeAspect="1"/>
              </p:cNvGrpSpPr>
              <p:nvPr/>
            </p:nvGrpSpPr>
            <p:grpSpPr bwMode="auto">
              <a:xfrm rot="10800000">
                <a:off x="7731962" y="1032418"/>
                <a:ext cx="152406" cy="88111"/>
                <a:chOff x="2693" y="2933"/>
                <a:chExt cx="175" cy="403"/>
              </a:xfrm>
            </p:grpSpPr>
            <p:sp>
              <p:nvSpPr>
                <p:cNvPr id="151" name="Oval 205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solidFill>
                  <a:srgbClr val="FFDB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Oval 2055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933"/>
                  <a:ext cx="175" cy="187"/>
                </a:xfrm>
                <a:prstGeom prst="ellipse">
                  <a:avLst/>
                </a:prstGeom>
                <a:noFill/>
                <a:ln w="7938">
                  <a:solidFill>
                    <a:srgbClr val="AD62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Freeform 2056"/>
                <p:cNvSpPr>
                  <a:spLocks noChangeAspect="1"/>
                </p:cNvSpPr>
                <p:nvPr/>
              </p:nvSpPr>
              <p:spPr bwMode="auto">
                <a:xfrm>
                  <a:off x="2736" y="3104"/>
                  <a:ext cx="87" cy="232"/>
                </a:xfrm>
                <a:custGeom>
                  <a:avLst/>
                  <a:gdLst>
                    <a:gd name="T0" fmla="*/ 199 w 35"/>
                    <a:gd name="T1" fmla="*/ 213 h 87"/>
                    <a:gd name="T2" fmla="*/ 204 w 35"/>
                    <a:gd name="T3" fmla="*/ 221 h 87"/>
                    <a:gd name="T4" fmla="*/ 211 w 35"/>
                    <a:gd name="T5" fmla="*/ 235 h 87"/>
                    <a:gd name="T6" fmla="*/ 211 w 35"/>
                    <a:gd name="T7" fmla="*/ 243 h 87"/>
                    <a:gd name="T8" fmla="*/ 216 w 35"/>
                    <a:gd name="T9" fmla="*/ 248 h 87"/>
                    <a:gd name="T10" fmla="*/ 216 w 35"/>
                    <a:gd name="T11" fmla="*/ 269 h 87"/>
                    <a:gd name="T12" fmla="*/ 216 w 35"/>
                    <a:gd name="T13" fmla="*/ 584 h 87"/>
                    <a:gd name="T14" fmla="*/ 186 w 35"/>
                    <a:gd name="T15" fmla="*/ 619 h 87"/>
                    <a:gd name="T16" fmla="*/ 154 w 35"/>
                    <a:gd name="T17" fmla="*/ 584 h 87"/>
                    <a:gd name="T18" fmla="*/ 154 w 35"/>
                    <a:gd name="T19" fmla="*/ 269 h 87"/>
                    <a:gd name="T20" fmla="*/ 112 w 35"/>
                    <a:gd name="T21" fmla="*/ 227 h 87"/>
                    <a:gd name="T22" fmla="*/ 62 w 35"/>
                    <a:gd name="T23" fmla="*/ 269 h 87"/>
                    <a:gd name="T24" fmla="*/ 62 w 35"/>
                    <a:gd name="T25" fmla="*/ 584 h 87"/>
                    <a:gd name="T26" fmla="*/ 30 w 35"/>
                    <a:gd name="T27" fmla="*/ 619 h 87"/>
                    <a:gd name="T28" fmla="*/ 0 w 35"/>
                    <a:gd name="T29" fmla="*/ 584 h 87"/>
                    <a:gd name="T30" fmla="*/ 0 w 35"/>
                    <a:gd name="T31" fmla="*/ 269 h 87"/>
                    <a:gd name="T32" fmla="*/ 5 w 35"/>
                    <a:gd name="T33" fmla="*/ 248 h 87"/>
                    <a:gd name="T34" fmla="*/ 5 w 35"/>
                    <a:gd name="T35" fmla="*/ 243 h 87"/>
                    <a:gd name="T36" fmla="*/ 12 w 35"/>
                    <a:gd name="T37" fmla="*/ 235 h 87"/>
                    <a:gd name="T38" fmla="*/ 12 w 35"/>
                    <a:gd name="T39" fmla="*/ 227 h 87"/>
                    <a:gd name="T40" fmla="*/ 17 w 35"/>
                    <a:gd name="T41" fmla="*/ 213 h 87"/>
                    <a:gd name="T42" fmla="*/ 25 w 35"/>
                    <a:gd name="T43" fmla="*/ 205 h 87"/>
                    <a:gd name="T44" fmla="*/ 37 w 35"/>
                    <a:gd name="T45" fmla="*/ 192 h 87"/>
                    <a:gd name="T46" fmla="*/ 42 w 35"/>
                    <a:gd name="T47" fmla="*/ 179 h 87"/>
                    <a:gd name="T48" fmla="*/ 50 w 35"/>
                    <a:gd name="T49" fmla="*/ 179 h 87"/>
                    <a:gd name="T50" fmla="*/ 62 w 35"/>
                    <a:gd name="T51" fmla="*/ 171 h 87"/>
                    <a:gd name="T52" fmla="*/ 62 w 35"/>
                    <a:gd name="T53" fmla="*/ 163 h 87"/>
                    <a:gd name="T54" fmla="*/ 75 w 35"/>
                    <a:gd name="T55" fmla="*/ 157 h 87"/>
                    <a:gd name="T56" fmla="*/ 75 w 35"/>
                    <a:gd name="T57" fmla="*/ 35 h 87"/>
                    <a:gd name="T58" fmla="*/ 104 w 35"/>
                    <a:gd name="T59" fmla="*/ 0 h 87"/>
                    <a:gd name="T60" fmla="*/ 137 w 35"/>
                    <a:gd name="T61" fmla="*/ 35 h 87"/>
                    <a:gd name="T62" fmla="*/ 137 w 35"/>
                    <a:gd name="T63" fmla="*/ 157 h 87"/>
                    <a:gd name="T64" fmla="*/ 137 w 35"/>
                    <a:gd name="T65" fmla="*/ 157 h 87"/>
                    <a:gd name="T66" fmla="*/ 191 w 35"/>
                    <a:gd name="T67" fmla="*/ 200 h 87"/>
                    <a:gd name="T68" fmla="*/ 191 w 35"/>
                    <a:gd name="T69" fmla="*/ 205 h 87"/>
                    <a:gd name="T70" fmla="*/ 199 w 35"/>
                    <a:gd name="T71" fmla="*/ 213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5" h="87">
                      <a:moveTo>
                        <a:pt x="32" y="30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5"/>
                        <a:pt x="35" y="35"/>
                        <a:pt x="35" y="35"/>
                      </a:cubicBezTo>
                      <a:cubicBezTo>
                        <a:pt x="35" y="36"/>
                        <a:pt x="35" y="37"/>
                        <a:pt x="35" y="38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cubicBezTo>
                        <a:pt x="35" y="85"/>
                        <a:pt x="33" y="87"/>
                        <a:pt x="30" y="87"/>
                      </a:cubicBezTo>
                      <a:cubicBezTo>
                        <a:pt x="27" y="87"/>
                        <a:pt x="25" y="85"/>
                        <a:pt x="25" y="82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6"/>
                        <a:pt x="22" y="32"/>
                        <a:pt x="18" y="32"/>
                      </a:cubicBezTo>
                      <a:cubicBezTo>
                        <a:pt x="13" y="32"/>
                        <a:pt x="10" y="36"/>
                        <a:pt x="10" y="38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5"/>
                        <a:pt x="8" y="87"/>
                        <a:pt x="5" y="87"/>
                      </a:cubicBezTo>
                      <a:cubicBezTo>
                        <a:pt x="3" y="87"/>
                        <a:pt x="0" y="85"/>
                        <a:pt x="0" y="8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7"/>
                        <a:pt x="0" y="36"/>
                        <a:pt x="1" y="35"/>
                      </a:cubicBezTo>
                      <a:cubicBezTo>
                        <a:pt x="1" y="35"/>
                        <a:pt x="1" y="35"/>
                        <a:pt x="1" y="34"/>
                      </a:cubicBezTo>
                      <a:cubicBezTo>
                        <a:pt x="1" y="34"/>
                        <a:pt x="1" y="33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1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8"/>
                        <a:pt x="5" y="27"/>
                        <a:pt x="6" y="27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4"/>
                        <a:pt x="9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3"/>
                        <a:pt x="14" y="0"/>
                        <a:pt x="17" y="0"/>
                      </a:cubicBezTo>
                      <a:cubicBezTo>
                        <a:pt x="20" y="0"/>
                        <a:pt x="22" y="3"/>
                        <a:pt x="22" y="5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3"/>
                        <a:pt x="28" y="25"/>
                        <a:pt x="31" y="28"/>
                      </a:cubicBezTo>
                      <a:cubicBezTo>
                        <a:pt x="31" y="28"/>
                        <a:pt x="31" y="28"/>
                        <a:pt x="31" y="29"/>
                      </a:cubicBezTo>
                      <a:cubicBezTo>
                        <a:pt x="32" y="29"/>
                        <a:pt x="32" y="30"/>
                        <a:pt x="32" y="30"/>
                      </a:cubicBezTo>
                      <a:close/>
                    </a:path>
                  </a:pathLst>
                </a:custGeom>
                <a:solidFill>
                  <a:srgbClr val="FF6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4" name="Freeform 2057"/>
                <p:cNvSpPr>
                  <a:spLocks noChangeAspect="1"/>
                </p:cNvSpPr>
                <p:nvPr/>
              </p:nvSpPr>
              <p:spPr bwMode="auto">
                <a:xfrm>
                  <a:off x="2741" y="3200"/>
                  <a:ext cx="5" cy="133"/>
                </a:xfrm>
                <a:custGeom>
                  <a:avLst/>
                  <a:gdLst>
                    <a:gd name="T0" fmla="*/ 0 w 2"/>
                    <a:gd name="T1" fmla="*/ 311 h 50"/>
                    <a:gd name="T2" fmla="*/ 0 w 2"/>
                    <a:gd name="T3" fmla="*/ 0 h 50"/>
                    <a:gd name="T4" fmla="*/ 0 w 2"/>
                    <a:gd name="T5" fmla="*/ 0 h 50"/>
                    <a:gd name="T6" fmla="*/ 13 w 2"/>
                    <a:gd name="T7" fmla="*/ 162 h 50"/>
                    <a:gd name="T8" fmla="*/ 13 w 2"/>
                    <a:gd name="T9" fmla="*/ 303 h 50"/>
                    <a:gd name="T10" fmla="*/ 13 w 2"/>
                    <a:gd name="T11" fmla="*/ 354 h 50"/>
                    <a:gd name="T12" fmla="*/ 13 w 2"/>
                    <a:gd name="T13" fmla="*/ 354 h 50"/>
                    <a:gd name="T14" fmla="*/ 0 w 2"/>
                    <a:gd name="T15" fmla="*/ 3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50">
                      <a:moveTo>
                        <a:pt x="0" y="4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5"/>
                        <a:pt x="2" y="23"/>
                      </a:cubicBezTo>
                      <a:cubicBezTo>
                        <a:pt x="2" y="30"/>
                        <a:pt x="2" y="43"/>
                        <a:pt x="2" y="43"/>
                      </a:cubicBezTo>
                      <a:cubicBezTo>
                        <a:pt x="2" y="44"/>
                        <a:pt x="2" y="49"/>
                        <a:pt x="2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48"/>
                        <a:pt x="0" y="46"/>
                        <a:pt x="0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5" name="Freeform 2058"/>
                <p:cNvSpPr>
                  <a:spLocks noChangeAspect="1"/>
                </p:cNvSpPr>
                <p:nvPr/>
              </p:nvSpPr>
              <p:spPr bwMode="auto">
                <a:xfrm>
                  <a:off x="2788" y="3189"/>
                  <a:ext cx="20" cy="144"/>
                </a:xfrm>
                <a:custGeom>
                  <a:avLst/>
                  <a:gdLst>
                    <a:gd name="T0" fmla="*/ 38 w 8"/>
                    <a:gd name="T1" fmla="*/ 341 h 54"/>
                    <a:gd name="T2" fmla="*/ 50 w 8"/>
                    <a:gd name="T3" fmla="*/ 384 h 54"/>
                    <a:gd name="T4" fmla="*/ 33 w 8"/>
                    <a:gd name="T5" fmla="*/ 341 h 54"/>
                    <a:gd name="T6" fmla="*/ 33 w 8"/>
                    <a:gd name="T7" fmla="*/ 277 h 54"/>
                    <a:gd name="T8" fmla="*/ 33 w 8"/>
                    <a:gd name="T9" fmla="*/ 43 h 54"/>
                    <a:gd name="T10" fmla="*/ 0 w 8"/>
                    <a:gd name="T11" fmla="*/ 0 h 54"/>
                    <a:gd name="T12" fmla="*/ 45 w 8"/>
                    <a:gd name="T13" fmla="*/ 56 h 54"/>
                    <a:gd name="T14" fmla="*/ 38 w 8"/>
                    <a:gd name="T15" fmla="*/ 341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4">
                      <a:moveTo>
                        <a:pt x="6" y="48"/>
                      </a:moveTo>
                      <a:cubicBezTo>
                        <a:pt x="6" y="50"/>
                        <a:pt x="7" y="53"/>
                        <a:pt x="8" y="54"/>
                      </a:cubicBezTo>
                      <a:cubicBezTo>
                        <a:pt x="6" y="52"/>
                        <a:pt x="5" y="50"/>
                        <a:pt x="5" y="48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3" y="0"/>
                        <a:pt x="0" y="0"/>
                      </a:cubicBezTo>
                      <a:cubicBezTo>
                        <a:pt x="6" y="0"/>
                        <a:pt x="7" y="5"/>
                        <a:pt x="7" y="8"/>
                      </a:cubicBez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6" name="Oval 20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971"/>
                  <a:ext cx="57" cy="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2338"/>
              <p:cNvGrpSpPr>
                <a:grpSpLocks/>
              </p:cNvGrpSpPr>
              <p:nvPr/>
            </p:nvGrpSpPr>
            <p:grpSpPr bwMode="auto">
              <a:xfrm>
                <a:off x="528042" y="725711"/>
                <a:ext cx="515566" cy="687065"/>
                <a:chOff x="3099" y="2276"/>
                <a:chExt cx="513" cy="843"/>
              </a:xfrm>
            </p:grpSpPr>
            <p:sp>
              <p:nvSpPr>
                <p:cNvPr id="96" name="Freeform 2339"/>
                <p:cNvSpPr>
                  <a:spLocks/>
                </p:cNvSpPr>
                <p:nvPr/>
              </p:nvSpPr>
              <p:spPr bwMode="auto">
                <a:xfrm>
                  <a:off x="3099" y="2404"/>
                  <a:ext cx="215" cy="715"/>
                </a:xfrm>
                <a:custGeom>
                  <a:avLst/>
                  <a:gdLst>
                    <a:gd name="T0" fmla="*/ 83 w 91"/>
                    <a:gd name="T1" fmla="*/ 5 h 303"/>
                    <a:gd name="T2" fmla="*/ 19 w 91"/>
                    <a:gd name="T3" fmla="*/ 212 h 303"/>
                    <a:gd name="T4" fmla="*/ 73 w 91"/>
                    <a:gd name="T5" fmla="*/ 514 h 303"/>
                    <a:gd name="T6" fmla="*/ 87 w 91"/>
                    <a:gd name="T7" fmla="*/ 673 h 303"/>
                    <a:gd name="T8" fmla="*/ 198 w 91"/>
                    <a:gd name="T9" fmla="*/ 656 h 303"/>
                    <a:gd name="T10" fmla="*/ 203 w 91"/>
                    <a:gd name="T11" fmla="*/ 340 h 303"/>
                    <a:gd name="T12" fmla="*/ 83 w 91"/>
                    <a:gd name="T13" fmla="*/ 5 h 3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303">
                      <a:moveTo>
                        <a:pt x="35" y="2"/>
                      </a:moveTo>
                      <a:cubicBezTo>
                        <a:pt x="14" y="0"/>
                        <a:pt x="0" y="48"/>
                        <a:pt x="8" y="90"/>
                      </a:cubicBezTo>
                      <a:cubicBezTo>
                        <a:pt x="16" y="132"/>
                        <a:pt x="36" y="184"/>
                        <a:pt x="31" y="218"/>
                      </a:cubicBezTo>
                      <a:cubicBezTo>
                        <a:pt x="25" y="251"/>
                        <a:pt x="22" y="266"/>
                        <a:pt x="37" y="285"/>
                      </a:cubicBezTo>
                      <a:cubicBezTo>
                        <a:pt x="52" y="303"/>
                        <a:pt x="76" y="297"/>
                        <a:pt x="84" y="278"/>
                      </a:cubicBezTo>
                      <a:cubicBezTo>
                        <a:pt x="91" y="260"/>
                        <a:pt x="86" y="162"/>
                        <a:pt x="86" y="144"/>
                      </a:cubicBezTo>
                      <a:cubicBezTo>
                        <a:pt x="86" y="126"/>
                        <a:pt x="73" y="2"/>
                        <a:pt x="35" y="2"/>
                      </a:cubicBezTo>
                      <a:close/>
                    </a:path>
                  </a:pathLst>
                </a:custGeom>
                <a:solidFill>
                  <a:srgbClr val="003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Freeform 2340"/>
                <p:cNvSpPr>
                  <a:spLocks/>
                </p:cNvSpPr>
                <p:nvPr/>
              </p:nvSpPr>
              <p:spPr bwMode="auto">
                <a:xfrm>
                  <a:off x="3113" y="2425"/>
                  <a:ext cx="85" cy="593"/>
                </a:xfrm>
                <a:custGeom>
                  <a:avLst/>
                  <a:gdLst>
                    <a:gd name="T0" fmla="*/ 14 w 36"/>
                    <a:gd name="T1" fmla="*/ 191 h 251"/>
                    <a:gd name="T2" fmla="*/ 38 w 36"/>
                    <a:gd name="T3" fmla="*/ 291 h 251"/>
                    <a:gd name="T4" fmla="*/ 66 w 36"/>
                    <a:gd name="T5" fmla="*/ 491 h 251"/>
                    <a:gd name="T6" fmla="*/ 64 w 36"/>
                    <a:gd name="T7" fmla="*/ 506 h 251"/>
                    <a:gd name="T8" fmla="*/ 61 w 36"/>
                    <a:gd name="T9" fmla="*/ 593 h 251"/>
                    <a:gd name="T10" fmla="*/ 61 w 36"/>
                    <a:gd name="T11" fmla="*/ 593 h 251"/>
                    <a:gd name="T12" fmla="*/ 73 w 36"/>
                    <a:gd name="T13" fmla="*/ 508 h 251"/>
                    <a:gd name="T14" fmla="*/ 76 w 36"/>
                    <a:gd name="T15" fmla="*/ 494 h 251"/>
                    <a:gd name="T16" fmla="*/ 52 w 36"/>
                    <a:gd name="T17" fmla="*/ 288 h 251"/>
                    <a:gd name="T18" fmla="*/ 28 w 36"/>
                    <a:gd name="T19" fmla="*/ 191 h 251"/>
                    <a:gd name="T20" fmla="*/ 47 w 36"/>
                    <a:gd name="T21" fmla="*/ 0 h 251"/>
                    <a:gd name="T22" fmla="*/ 47 w 36"/>
                    <a:gd name="T23" fmla="*/ 0 h 251"/>
                    <a:gd name="T24" fmla="*/ 14 w 36"/>
                    <a:gd name="T25" fmla="*/ 191 h 25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" h="251">
                      <a:moveTo>
                        <a:pt x="6" y="81"/>
                      </a:moveTo>
                      <a:cubicBezTo>
                        <a:pt x="8" y="95"/>
                        <a:pt x="12" y="109"/>
                        <a:pt x="16" y="123"/>
                      </a:cubicBezTo>
                      <a:cubicBezTo>
                        <a:pt x="24" y="154"/>
                        <a:pt x="32" y="186"/>
                        <a:pt x="28" y="208"/>
                      </a:cubicBezTo>
                      <a:cubicBezTo>
                        <a:pt x="27" y="214"/>
                        <a:pt x="27" y="214"/>
                        <a:pt x="27" y="214"/>
                      </a:cubicBezTo>
                      <a:cubicBezTo>
                        <a:pt x="25" y="230"/>
                        <a:pt x="25" y="241"/>
                        <a:pt x="26" y="251"/>
                      </a:cubicBezTo>
                      <a:cubicBezTo>
                        <a:pt x="26" y="251"/>
                        <a:pt x="26" y="251"/>
                        <a:pt x="26" y="251"/>
                      </a:cubicBezTo>
                      <a:cubicBezTo>
                        <a:pt x="25" y="241"/>
                        <a:pt x="28" y="230"/>
                        <a:pt x="31" y="215"/>
                      </a:cubicBezTo>
                      <a:cubicBezTo>
                        <a:pt x="32" y="209"/>
                        <a:pt x="32" y="209"/>
                        <a:pt x="32" y="209"/>
                      </a:cubicBezTo>
                      <a:cubicBezTo>
                        <a:pt x="36" y="185"/>
                        <a:pt x="30" y="153"/>
                        <a:pt x="22" y="122"/>
                      </a:cubicBezTo>
                      <a:cubicBezTo>
                        <a:pt x="18" y="108"/>
                        <a:pt x="15" y="94"/>
                        <a:pt x="12" y="81"/>
                      </a:cubicBezTo>
                      <a:cubicBezTo>
                        <a:pt x="6" y="51"/>
                        <a:pt x="8" y="15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7" y="16"/>
                        <a:pt x="0" y="51"/>
                        <a:pt x="6" y="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Freeform 2341"/>
                <p:cNvSpPr>
                  <a:spLocks/>
                </p:cNvSpPr>
                <p:nvPr/>
              </p:nvSpPr>
              <p:spPr bwMode="auto">
                <a:xfrm>
                  <a:off x="3163" y="2442"/>
                  <a:ext cx="151" cy="677"/>
                </a:xfrm>
                <a:custGeom>
                  <a:avLst/>
                  <a:gdLst>
                    <a:gd name="T0" fmla="*/ 139 w 64"/>
                    <a:gd name="T1" fmla="*/ 302 h 287"/>
                    <a:gd name="T2" fmla="*/ 68 w 64"/>
                    <a:gd name="T3" fmla="*/ 0 h 287"/>
                    <a:gd name="T4" fmla="*/ 123 w 64"/>
                    <a:gd name="T5" fmla="*/ 252 h 287"/>
                    <a:gd name="T6" fmla="*/ 116 w 64"/>
                    <a:gd name="T7" fmla="*/ 568 h 287"/>
                    <a:gd name="T8" fmla="*/ 0 w 64"/>
                    <a:gd name="T9" fmla="*/ 587 h 287"/>
                    <a:gd name="T10" fmla="*/ 24 w 64"/>
                    <a:gd name="T11" fmla="*/ 635 h 287"/>
                    <a:gd name="T12" fmla="*/ 134 w 64"/>
                    <a:gd name="T13" fmla="*/ 618 h 287"/>
                    <a:gd name="T14" fmla="*/ 139 w 64"/>
                    <a:gd name="T15" fmla="*/ 302 h 2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287">
                      <a:moveTo>
                        <a:pt x="59" y="128"/>
                      </a:moveTo>
                      <a:cubicBezTo>
                        <a:pt x="59" y="113"/>
                        <a:pt x="52" y="32"/>
                        <a:pt x="29" y="0"/>
                      </a:cubicBezTo>
                      <a:cubicBezTo>
                        <a:pt x="44" y="38"/>
                        <a:pt x="52" y="95"/>
                        <a:pt x="52" y="107"/>
                      </a:cubicBezTo>
                      <a:cubicBezTo>
                        <a:pt x="52" y="125"/>
                        <a:pt x="57" y="222"/>
                        <a:pt x="49" y="241"/>
                      </a:cubicBezTo>
                      <a:cubicBezTo>
                        <a:pt x="43" y="258"/>
                        <a:pt x="16" y="265"/>
                        <a:pt x="0" y="249"/>
                      </a:cubicBezTo>
                      <a:cubicBezTo>
                        <a:pt x="1" y="256"/>
                        <a:pt x="4" y="262"/>
                        <a:pt x="10" y="269"/>
                      </a:cubicBezTo>
                      <a:cubicBezTo>
                        <a:pt x="25" y="287"/>
                        <a:pt x="49" y="281"/>
                        <a:pt x="57" y="262"/>
                      </a:cubicBezTo>
                      <a:cubicBezTo>
                        <a:pt x="64" y="244"/>
                        <a:pt x="59" y="146"/>
                        <a:pt x="59" y="128"/>
                      </a:cubicBezTo>
                      <a:close/>
                    </a:path>
                  </a:pathLst>
                </a:custGeom>
                <a:solidFill>
                  <a:srgbClr val="0024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2342"/>
                <p:cNvSpPr>
                  <a:spLocks/>
                </p:cNvSpPr>
                <p:nvPr/>
              </p:nvSpPr>
              <p:spPr bwMode="auto">
                <a:xfrm>
                  <a:off x="3359" y="2404"/>
                  <a:ext cx="213" cy="715"/>
                </a:xfrm>
                <a:custGeom>
                  <a:avLst/>
                  <a:gdLst>
                    <a:gd name="T0" fmla="*/ 130 w 90"/>
                    <a:gd name="T1" fmla="*/ 5 h 303"/>
                    <a:gd name="T2" fmla="*/ 194 w 90"/>
                    <a:gd name="T3" fmla="*/ 212 h 303"/>
                    <a:gd name="T4" fmla="*/ 142 w 90"/>
                    <a:gd name="T5" fmla="*/ 514 h 303"/>
                    <a:gd name="T6" fmla="*/ 128 w 90"/>
                    <a:gd name="T7" fmla="*/ 673 h 303"/>
                    <a:gd name="T8" fmla="*/ 17 w 90"/>
                    <a:gd name="T9" fmla="*/ 656 h 303"/>
                    <a:gd name="T10" fmla="*/ 9 w 90"/>
                    <a:gd name="T11" fmla="*/ 340 h 303"/>
                    <a:gd name="T12" fmla="*/ 130 w 90"/>
                    <a:gd name="T13" fmla="*/ 5 h 3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" h="303">
                      <a:moveTo>
                        <a:pt x="55" y="2"/>
                      </a:moveTo>
                      <a:cubicBezTo>
                        <a:pt x="76" y="0"/>
                        <a:pt x="90" y="48"/>
                        <a:pt x="82" y="90"/>
                      </a:cubicBezTo>
                      <a:cubicBezTo>
                        <a:pt x="74" y="132"/>
                        <a:pt x="54" y="184"/>
                        <a:pt x="60" y="218"/>
                      </a:cubicBezTo>
                      <a:cubicBezTo>
                        <a:pt x="65" y="251"/>
                        <a:pt x="69" y="266"/>
                        <a:pt x="54" y="285"/>
                      </a:cubicBezTo>
                      <a:cubicBezTo>
                        <a:pt x="38" y="303"/>
                        <a:pt x="14" y="297"/>
                        <a:pt x="7" y="278"/>
                      </a:cubicBezTo>
                      <a:cubicBezTo>
                        <a:pt x="0" y="260"/>
                        <a:pt x="4" y="162"/>
                        <a:pt x="4" y="144"/>
                      </a:cubicBezTo>
                      <a:cubicBezTo>
                        <a:pt x="4" y="126"/>
                        <a:pt x="18" y="2"/>
                        <a:pt x="55" y="2"/>
                      </a:cubicBezTo>
                      <a:close/>
                    </a:path>
                  </a:pathLst>
                </a:custGeom>
                <a:solidFill>
                  <a:srgbClr val="003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Freeform 2343"/>
                <p:cNvSpPr>
                  <a:spLocks/>
                </p:cNvSpPr>
                <p:nvPr/>
              </p:nvSpPr>
              <p:spPr bwMode="auto">
                <a:xfrm>
                  <a:off x="3153" y="2276"/>
                  <a:ext cx="459" cy="822"/>
                </a:xfrm>
                <a:custGeom>
                  <a:avLst/>
                  <a:gdLst>
                    <a:gd name="T0" fmla="*/ 414 w 194"/>
                    <a:gd name="T1" fmla="*/ 118 h 348"/>
                    <a:gd name="T2" fmla="*/ 0 w 194"/>
                    <a:gd name="T3" fmla="*/ 144 h 348"/>
                    <a:gd name="T4" fmla="*/ 0 w 194"/>
                    <a:gd name="T5" fmla="*/ 144 h 348"/>
                    <a:gd name="T6" fmla="*/ 28 w 194"/>
                    <a:gd name="T7" fmla="*/ 132 h 348"/>
                    <a:gd name="T8" fmla="*/ 149 w 194"/>
                    <a:gd name="T9" fmla="*/ 468 h 348"/>
                    <a:gd name="T10" fmla="*/ 144 w 194"/>
                    <a:gd name="T11" fmla="*/ 784 h 348"/>
                    <a:gd name="T12" fmla="*/ 111 w 194"/>
                    <a:gd name="T13" fmla="*/ 822 h 348"/>
                    <a:gd name="T14" fmla="*/ 111 w 194"/>
                    <a:gd name="T15" fmla="*/ 822 h 348"/>
                    <a:gd name="T16" fmla="*/ 182 w 194"/>
                    <a:gd name="T17" fmla="*/ 815 h 348"/>
                    <a:gd name="T18" fmla="*/ 253 w 194"/>
                    <a:gd name="T19" fmla="*/ 822 h 348"/>
                    <a:gd name="T20" fmla="*/ 253 w 194"/>
                    <a:gd name="T21" fmla="*/ 822 h 348"/>
                    <a:gd name="T22" fmla="*/ 222 w 194"/>
                    <a:gd name="T23" fmla="*/ 784 h 348"/>
                    <a:gd name="T24" fmla="*/ 215 w 194"/>
                    <a:gd name="T25" fmla="*/ 468 h 348"/>
                    <a:gd name="T26" fmla="*/ 336 w 194"/>
                    <a:gd name="T27" fmla="*/ 132 h 348"/>
                    <a:gd name="T28" fmla="*/ 400 w 194"/>
                    <a:gd name="T29" fmla="*/ 340 h 348"/>
                    <a:gd name="T30" fmla="*/ 348 w 194"/>
                    <a:gd name="T31" fmla="*/ 642 h 348"/>
                    <a:gd name="T32" fmla="*/ 334 w 194"/>
                    <a:gd name="T33" fmla="*/ 801 h 348"/>
                    <a:gd name="T34" fmla="*/ 298 w 194"/>
                    <a:gd name="T35" fmla="*/ 822 h 348"/>
                    <a:gd name="T36" fmla="*/ 367 w 194"/>
                    <a:gd name="T37" fmla="*/ 779 h 348"/>
                    <a:gd name="T38" fmla="*/ 390 w 194"/>
                    <a:gd name="T39" fmla="*/ 609 h 348"/>
                    <a:gd name="T40" fmla="*/ 445 w 194"/>
                    <a:gd name="T41" fmla="*/ 309 h 348"/>
                    <a:gd name="T42" fmla="*/ 414 w 194"/>
                    <a:gd name="T43" fmla="*/ 118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4" h="348">
                      <a:moveTo>
                        <a:pt x="175" y="50"/>
                      </a:moveTo>
                      <a:cubicBezTo>
                        <a:pt x="148" y="22"/>
                        <a:pt x="53" y="0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4" y="58"/>
                        <a:pt x="8" y="56"/>
                        <a:pt x="12" y="56"/>
                      </a:cubicBezTo>
                      <a:cubicBezTo>
                        <a:pt x="50" y="56"/>
                        <a:pt x="63" y="180"/>
                        <a:pt x="63" y="198"/>
                      </a:cubicBezTo>
                      <a:cubicBezTo>
                        <a:pt x="63" y="216"/>
                        <a:pt x="68" y="314"/>
                        <a:pt x="61" y="332"/>
                      </a:cubicBezTo>
                      <a:cubicBezTo>
                        <a:pt x="58" y="340"/>
                        <a:pt x="55" y="345"/>
                        <a:pt x="47" y="348"/>
                      </a:cubicBezTo>
                      <a:cubicBezTo>
                        <a:pt x="47" y="348"/>
                        <a:pt x="47" y="348"/>
                        <a:pt x="47" y="348"/>
                      </a:cubicBezTo>
                      <a:cubicBezTo>
                        <a:pt x="57" y="346"/>
                        <a:pt x="67" y="345"/>
                        <a:pt x="77" y="345"/>
                      </a:cubicBezTo>
                      <a:cubicBezTo>
                        <a:pt x="88" y="345"/>
                        <a:pt x="98" y="346"/>
                        <a:pt x="107" y="348"/>
                      </a:cubicBezTo>
                      <a:cubicBezTo>
                        <a:pt x="107" y="348"/>
                        <a:pt x="107" y="348"/>
                        <a:pt x="107" y="348"/>
                      </a:cubicBezTo>
                      <a:cubicBezTo>
                        <a:pt x="99" y="346"/>
                        <a:pt x="97" y="340"/>
                        <a:pt x="94" y="332"/>
                      </a:cubicBezTo>
                      <a:cubicBezTo>
                        <a:pt x="87" y="314"/>
                        <a:pt x="91" y="216"/>
                        <a:pt x="91" y="198"/>
                      </a:cubicBezTo>
                      <a:cubicBezTo>
                        <a:pt x="91" y="180"/>
                        <a:pt x="105" y="56"/>
                        <a:pt x="142" y="56"/>
                      </a:cubicBezTo>
                      <a:cubicBezTo>
                        <a:pt x="163" y="54"/>
                        <a:pt x="177" y="102"/>
                        <a:pt x="169" y="144"/>
                      </a:cubicBezTo>
                      <a:cubicBezTo>
                        <a:pt x="161" y="186"/>
                        <a:pt x="141" y="238"/>
                        <a:pt x="147" y="272"/>
                      </a:cubicBezTo>
                      <a:cubicBezTo>
                        <a:pt x="152" y="305"/>
                        <a:pt x="156" y="320"/>
                        <a:pt x="141" y="339"/>
                      </a:cubicBezTo>
                      <a:cubicBezTo>
                        <a:pt x="136" y="344"/>
                        <a:pt x="131" y="347"/>
                        <a:pt x="126" y="348"/>
                      </a:cubicBezTo>
                      <a:cubicBezTo>
                        <a:pt x="136" y="347"/>
                        <a:pt x="148" y="338"/>
                        <a:pt x="155" y="330"/>
                      </a:cubicBezTo>
                      <a:cubicBezTo>
                        <a:pt x="170" y="312"/>
                        <a:pt x="170" y="292"/>
                        <a:pt x="165" y="258"/>
                      </a:cubicBezTo>
                      <a:cubicBezTo>
                        <a:pt x="160" y="225"/>
                        <a:pt x="179" y="173"/>
                        <a:pt x="188" y="131"/>
                      </a:cubicBezTo>
                      <a:cubicBezTo>
                        <a:pt x="194" y="99"/>
                        <a:pt x="190" y="68"/>
                        <a:pt x="175" y="50"/>
                      </a:cubicBezTo>
                      <a:close/>
                    </a:path>
                  </a:pathLst>
                </a:custGeom>
                <a:solidFill>
                  <a:srgbClr val="000B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Freeform 2344"/>
                <p:cNvSpPr>
                  <a:spLocks/>
                </p:cNvSpPr>
                <p:nvPr/>
              </p:nvSpPr>
              <p:spPr bwMode="auto">
                <a:xfrm>
                  <a:off x="3217" y="2359"/>
                  <a:ext cx="274" cy="739"/>
                </a:xfrm>
                <a:custGeom>
                  <a:avLst/>
                  <a:gdLst>
                    <a:gd name="T0" fmla="*/ 255 w 116"/>
                    <a:gd name="T1" fmla="*/ 54 h 313"/>
                    <a:gd name="T2" fmla="*/ 149 w 116"/>
                    <a:gd name="T3" fmla="*/ 2 h 313"/>
                    <a:gd name="T4" fmla="*/ 14 w 116"/>
                    <a:gd name="T5" fmla="*/ 83 h 313"/>
                    <a:gd name="T6" fmla="*/ 14 w 116"/>
                    <a:gd name="T7" fmla="*/ 85 h 313"/>
                    <a:gd name="T8" fmla="*/ 85 w 116"/>
                    <a:gd name="T9" fmla="*/ 385 h 313"/>
                    <a:gd name="T10" fmla="*/ 80 w 116"/>
                    <a:gd name="T11" fmla="*/ 701 h 313"/>
                    <a:gd name="T12" fmla="*/ 47 w 116"/>
                    <a:gd name="T13" fmla="*/ 739 h 313"/>
                    <a:gd name="T14" fmla="*/ 118 w 116"/>
                    <a:gd name="T15" fmla="*/ 732 h 313"/>
                    <a:gd name="T16" fmla="*/ 189 w 116"/>
                    <a:gd name="T17" fmla="*/ 739 h 313"/>
                    <a:gd name="T18" fmla="*/ 158 w 116"/>
                    <a:gd name="T19" fmla="*/ 701 h 313"/>
                    <a:gd name="T20" fmla="*/ 151 w 116"/>
                    <a:gd name="T21" fmla="*/ 385 h 313"/>
                    <a:gd name="T22" fmla="*/ 255 w 116"/>
                    <a:gd name="T23" fmla="*/ 54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6" h="313">
                      <a:moveTo>
                        <a:pt x="108" y="23"/>
                      </a:moveTo>
                      <a:cubicBezTo>
                        <a:pt x="116" y="16"/>
                        <a:pt x="105" y="0"/>
                        <a:pt x="63" y="1"/>
                      </a:cubicBezTo>
                      <a:cubicBezTo>
                        <a:pt x="21" y="2"/>
                        <a:pt x="0" y="18"/>
                        <a:pt x="6" y="35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69"/>
                        <a:pt x="36" y="149"/>
                        <a:pt x="36" y="163"/>
                      </a:cubicBezTo>
                      <a:cubicBezTo>
                        <a:pt x="36" y="181"/>
                        <a:pt x="41" y="279"/>
                        <a:pt x="34" y="297"/>
                      </a:cubicBezTo>
                      <a:cubicBezTo>
                        <a:pt x="31" y="305"/>
                        <a:pt x="28" y="310"/>
                        <a:pt x="20" y="313"/>
                      </a:cubicBezTo>
                      <a:cubicBezTo>
                        <a:pt x="30" y="311"/>
                        <a:pt x="40" y="310"/>
                        <a:pt x="50" y="310"/>
                      </a:cubicBezTo>
                      <a:cubicBezTo>
                        <a:pt x="61" y="310"/>
                        <a:pt x="71" y="311"/>
                        <a:pt x="80" y="313"/>
                      </a:cubicBezTo>
                      <a:cubicBezTo>
                        <a:pt x="72" y="311"/>
                        <a:pt x="70" y="305"/>
                        <a:pt x="67" y="297"/>
                      </a:cubicBezTo>
                      <a:cubicBezTo>
                        <a:pt x="60" y="279"/>
                        <a:pt x="64" y="181"/>
                        <a:pt x="64" y="163"/>
                      </a:cubicBezTo>
                      <a:cubicBezTo>
                        <a:pt x="64" y="146"/>
                        <a:pt x="75" y="37"/>
                        <a:pt x="108" y="23"/>
                      </a:cubicBezTo>
                      <a:close/>
                    </a:path>
                  </a:pathLst>
                </a:custGeom>
                <a:solidFill>
                  <a:srgbClr val="000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Freeform 2345"/>
                <p:cNvSpPr>
                  <a:spLocks/>
                </p:cNvSpPr>
                <p:nvPr/>
              </p:nvSpPr>
              <p:spPr bwMode="auto">
                <a:xfrm>
                  <a:off x="3340" y="2378"/>
                  <a:ext cx="104" cy="366"/>
                </a:xfrm>
                <a:custGeom>
                  <a:avLst/>
                  <a:gdLst>
                    <a:gd name="T0" fmla="*/ 28 w 44"/>
                    <a:gd name="T1" fmla="*/ 0 h 155"/>
                    <a:gd name="T2" fmla="*/ 28 w 44"/>
                    <a:gd name="T3" fmla="*/ 2 h 155"/>
                    <a:gd name="T4" fmla="*/ 78 w 44"/>
                    <a:gd name="T5" fmla="*/ 12 h 155"/>
                    <a:gd name="T6" fmla="*/ 90 w 44"/>
                    <a:gd name="T7" fmla="*/ 21 h 155"/>
                    <a:gd name="T8" fmla="*/ 83 w 44"/>
                    <a:gd name="T9" fmla="*/ 43 h 155"/>
                    <a:gd name="T10" fmla="*/ 5 w 44"/>
                    <a:gd name="T11" fmla="*/ 364 h 155"/>
                    <a:gd name="T12" fmla="*/ 0 w 44"/>
                    <a:gd name="T13" fmla="*/ 366 h 155"/>
                    <a:gd name="T14" fmla="*/ 92 w 44"/>
                    <a:gd name="T15" fmla="*/ 47 h 155"/>
                    <a:gd name="T16" fmla="*/ 102 w 44"/>
                    <a:gd name="T17" fmla="*/ 17 h 155"/>
                    <a:gd name="T18" fmla="*/ 83 w 44"/>
                    <a:gd name="T19" fmla="*/ 2 h 155"/>
                    <a:gd name="T20" fmla="*/ 28 w 44"/>
                    <a:gd name="T21" fmla="*/ 0 h 1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55">
                      <a:moveTo>
                        <a:pt x="12" y="0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20" y="1"/>
                        <a:pt x="26" y="4"/>
                        <a:pt x="33" y="5"/>
                      </a:cubicBezTo>
                      <a:cubicBezTo>
                        <a:pt x="35" y="6"/>
                        <a:pt x="37" y="7"/>
                        <a:pt x="38" y="9"/>
                      </a:cubicBezTo>
                      <a:cubicBezTo>
                        <a:pt x="39" y="11"/>
                        <a:pt x="37" y="15"/>
                        <a:pt x="35" y="18"/>
                      </a:cubicBezTo>
                      <a:cubicBezTo>
                        <a:pt x="5" y="54"/>
                        <a:pt x="2" y="147"/>
                        <a:pt x="2" y="154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48"/>
                        <a:pt x="10" y="55"/>
                        <a:pt x="39" y="20"/>
                      </a:cubicBezTo>
                      <a:cubicBezTo>
                        <a:pt x="42" y="17"/>
                        <a:pt x="44" y="12"/>
                        <a:pt x="43" y="7"/>
                      </a:cubicBezTo>
                      <a:cubicBezTo>
                        <a:pt x="42" y="5"/>
                        <a:pt x="40" y="2"/>
                        <a:pt x="35" y="1"/>
                      </a:cubicBezTo>
                      <a:cubicBezTo>
                        <a:pt x="28" y="0"/>
                        <a:pt x="20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Freeform 2346"/>
                <p:cNvSpPr>
                  <a:spLocks noEditPoints="1"/>
                </p:cNvSpPr>
                <p:nvPr/>
              </p:nvSpPr>
              <p:spPr bwMode="auto">
                <a:xfrm>
                  <a:off x="3217" y="2359"/>
                  <a:ext cx="274" cy="739"/>
                </a:xfrm>
                <a:custGeom>
                  <a:avLst/>
                  <a:gdLst>
                    <a:gd name="T0" fmla="*/ 149 w 116"/>
                    <a:gd name="T1" fmla="*/ 2 h 313"/>
                    <a:gd name="T2" fmla="*/ 14 w 116"/>
                    <a:gd name="T3" fmla="*/ 83 h 313"/>
                    <a:gd name="T4" fmla="*/ 14 w 116"/>
                    <a:gd name="T5" fmla="*/ 85 h 313"/>
                    <a:gd name="T6" fmla="*/ 85 w 116"/>
                    <a:gd name="T7" fmla="*/ 385 h 313"/>
                    <a:gd name="T8" fmla="*/ 80 w 116"/>
                    <a:gd name="T9" fmla="*/ 701 h 313"/>
                    <a:gd name="T10" fmla="*/ 47 w 116"/>
                    <a:gd name="T11" fmla="*/ 739 h 313"/>
                    <a:gd name="T12" fmla="*/ 118 w 116"/>
                    <a:gd name="T13" fmla="*/ 732 h 313"/>
                    <a:gd name="T14" fmla="*/ 189 w 116"/>
                    <a:gd name="T15" fmla="*/ 739 h 313"/>
                    <a:gd name="T16" fmla="*/ 158 w 116"/>
                    <a:gd name="T17" fmla="*/ 701 h 313"/>
                    <a:gd name="T18" fmla="*/ 151 w 116"/>
                    <a:gd name="T19" fmla="*/ 385 h 313"/>
                    <a:gd name="T20" fmla="*/ 255 w 116"/>
                    <a:gd name="T21" fmla="*/ 54 h 313"/>
                    <a:gd name="T22" fmla="*/ 149 w 116"/>
                    <a:gd name="T23" fmla="*/ 2 h 313"/>
                    <a:gd name="T24" fmla="*/ 118 w 116"/>
                    <a:gd name="T25" fmla="*/ 711 h 313"/>
                    <a:gd name="T26" fmla="*/ 109 w 116"/>
                    <a:gd name="T27" fmla="*/ 711 h 313"/>
                    <a:gd name="T28" fmla="*/ 111 w 116"/>
                    <a:gd name="T29" fmla="*/ 708 h 313"/>
                    <a:gd name="T30" fmla="*/ 118 w 116"/>
                    <a:gd name="T31" fmla="*/ 656 h 313"/>
                    <a:gd name="T32" fmla="*/ 128 w 116"/>
                    <a:gd name="T33" fmla="*/ 708 h 313"/>
                    <a:gd name="T34" fmla="*/ 128 w 116"/>
                    <a:gd name="T35" fmla="*/ 711 h 313"/>
                    <a:gd name="T36" fmla="*/ 118 w 116"/>
                    <a:gd name="T37" fmla="*/ 711 h 313"/>
                    <a:gd name="T38" fmla="*/ 213 w 116"/>
                    <a:gd name="T39" fmla="*/ 64 h 313"/>
                    <a:gd name="T40" fmla="*/ 120 w 116"/>
                    <a:gd name="T41" fmla="*/ 385 h 313"/>
                    <a:gd name="T42" fmla="*/ 118 w 116"/>
                    <a:gd name="T43" fmla="*/ 425 h 313"/>
                    <a:gd name="T44" fmla="*/ 118 w 116"/>
                    <a:gd name="T45" fmla="*/ 385 h 313"/>
                    <a:gd name="T46" fmla="*/ 35 w 116"/>
                    <a:gd name="T47" fmla="*/ 76 h 313"/>
                    <a:gd name="T48" fmla="*/ 35 w 116"/>
                    <a:gd name="T49" fmla="*/ 76 h 313"/>
                    <a:gd name="T50" fmla="*/ 33 w 116"/>
                    <a:gd name="T51" fmla="*/ 68 h 313"/>
                    <a:gd name="T52" fmla="*/ 38 w 116"/>
                    <a:gd name="T53" fmla="*/ 59 h 313"/>
                    <a:gd name="T54" fmla="*/ 151 w 116"/>
                    <a:gd name="T55" fmla="*/ 24 h 313"/>
                    <a:gd name="T56" fmla="*/ 203 w 116"/>
                    <a:gd name="T57" fmla="*/ 26 h 313"/>
                    <a:gd name="T58" fmla="*/ 213 w 116"/>
                    <a:gd name="T59" fmla="*/ 64 h 31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6" h="313">
                      <a:moveTo>
                        <a:pt x="63" y="1"/>
                      </a:moveTo>
                      <a:cubicBezTo>
                        <a:pt x="21" y="2"/>
                        <a:pt x="0" y="18"/>
                        <a:pt x="6" y="35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69"/>
                        <a:pt x="36" y="149"/>
                        <a:pt x="36" y="163"/>
                      </a:cubicBezTo>
                      <a:cubicBezTo>
                        <a:pt x="36" y="181"/>
                        <a:pt x="41" y="279"/>
                        <a:pt x="34" y="297"/>
                      </a:cubicBezTo>
                      <a:cubicBezTo>
                        <a:pt x="31" y="305"/>
                        <a:pt x="28" y="310"/>
                        <a:pt x="20" y="313"/>
                      </a:cubicBezTo>
                      <a:cubicBezTo>
                        <a:pt x="30" y="311"/>
                        <a:pt x="40" y="310"/>
                        <a:pt x="50" y="310"/>
                      </a:cubicBezTo>
                      <a:cubicBezTo>
                        <a:pt x="61" y="310"/>
                        <a:pt x="71" y="311"/>
                        <a:pt x="80" y="313"/>
                      </a:cubicBezTo>
                      <a:cubicBezTo>
                        <a:pt x="72" y="311"/>
                        <a:pt x="70" y="305"/>
                        <a:pt x="67" y="297"/>
                      </a:cubicBezTo>
                      <a:cubicBezTo>
                        <a:pt x="60" y="279"/>
                        <a:pt x="64" y="181"/>
                        <a:pt x="64" y="163"/>
                      </a:cubicBezTo>
                      <a:cubicBezTo>
                        <a:pt x="64" y="146"/>
                        <a:pt x="75" y="37"/>
                        <a:pt x="108" y="23"/>
                      </a:cubicBezTo>
                      <a:cubicBezTo>
                        <a:pt x="116" y="16"/>
                        <a:pt x="105" y="0"/>
                        <a:pt x="63" y="1"/>
                      </a:cubicBezTo>
                      <a:close/>
                      <a:moveTo>
                        <a:pt x="50" y="301"/>
                      </a:moveTo>
                      <a:cubicBezTo>
                        <a:pt x="49" y="301"/>
                        <a:pt x="48" y="301"/>
                        <a:pt x="46" y="301"/>
                      </a:cubicBezTo>
                      <a:cubicBezTo>
                        <a:pt x="46" y="301"/>
                        <a:pt x="46" y="301"/>
                        <a:pt x="47" y="300"/>
                      </a:cubicBezTo>
                      <a:cubicBezTo>
                        <a:pt x="48" y="296"/>
                        <a:pt x="49" y="288"/>
                        <a:pt x="50" y="278"/>
                      </a:cubicBezTo>
                      <a:cubicBezTo>
                        <a:pt x="51" y="288"/>
                        <a:pt x="52" y="296"/>
                        <a:pt x="54" y="300"/>
                      </a:cubicBezTo>
                      <a:cubicBezTo>
                        <a:pt x="54" y="301"/>
                        <a:pt x="54" y="301"/>
                        <a:pt x="54" y="301"/>
                      </a:cubicBezTo>
                      <a:cubicBezTo>
                        <a:pt x="53" y="301"/>
                        <a:pt x="51" y="301"/>
                        <a:pt x="50" y="301"/>
                      </a:cubicBezTo>
                      <a:close/>
                      <a:moveTo>
                        <a:pt x="90" y="27"/>
                      </a:moveTo>
                      <a:cubicBezTo>
                        <a:pt x="60" y="62"/>
                        <a:pt x="51" y="154"/>
                        <a:pt x="51" y="163"/>
                      </a:cubicBezTo>
                      <a:cubicBezTo>
                        <a:pt x="51" y="163"/>
                        <a:pt x="50" y="176"/>
                        <a:pt x="50" y="180"/>
                      </a:cubicBezTo>
                      <a:cubicBezTo>
                        <a:pt x="50" y="176"/>
                        <a:pt x="50" y="163"/>
                        <a:pt x="50" y="163"/>
                      </a:cubicBezTo>
                      <a:cubicBezTo>
                        <a:pt x="50" y="147"/>
                        <a:pt x="39" y="68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4" y="31"/>
                        <a:pt x="14" y="30"/>
                        <a:pt x="14" y="29"/>
                      </a:cubicBezTo>
                      <a:cubicBezTo>
                        <a:pt x="14" y="28"/>
                        <a:pt x="15" y="26"/>
                        <a:pt x="16" y="25"/>
                      </a:cubicBezTo>
                      <a:cubicBezTo>
                        <a:pt x="20" y="18"/>
                        <a:pt x="35" y="10"/>
                        <a:pt x="64" y="10"/>
                      </a:cubicBezTo>
                      <a:cubicBezTo>
                        <a:pt x="73" y="9"/>
                        <a:pt x="81" y="10"/>
                        <a:pt x="86" y="11"/>
                      </a:cubicBezTo>
                      <a:cubicBezTo>
                        <a:pt x="96" y="13"/>
                        <a:pt x="93" y="23"/>
                        <a:pt x="90" y="27"/>
                      </a:cubicBezTo>
                      <a:close/>
                    </a:path>
                  </a:pathLst>
                </a:custGeom>
                <a:solidFill>
                  <a:srgbClr val="0000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Freeform 2347"/>
                <p:cNvSpPr>
                  <a:spLocks/>
                </p:cNvSpPr>
                <p:nvPr/>
              </p:nvSpPr>
              <p:spPr bwMode="auto">
                <a:xfrm>
                  <a:off x="3378" y="2432"/>
                  <a:ext cx="87" cy="633"/>
                </a:xfrm>
                <a:custGeom>
                  <a:avLst/>
                  <a:gdLst>
                    <a:gd name="T0" fmla="*/ 12 w 37"/>
                    <a:gd name="T1" fmla="*/ 633 h 268"/>
                    <a:gd name="T2" fmla="*/ 14 w 37"/>
                    <a:gd name="T3" fmla="*/ 364 h 268"/>
                    <a:gd name="T4" fmla="*/ 14 w 37"/>
                    <a:gd name="T5" fmla="*/ 317 h 268"/>
                    <a:gd name="T6" fmla="*/ 87 w 37"/>
                    <a:gd name="T7" fmla="*/ 0 h 268"/>
                    <a:gd name="T8" fmla="*/ 87 w 37"/>
                    <a:gd name="T9" fmla="*/ 0 h 268"/>
                    <a:gd name="T10" fmla="*/ 0 w 37"/>
                    <a:gd name="T11" fmla="*/ 319 h 268"/>
                    <a:gd name="T12" fmla="*/ 0 w 37"/>
                    <a:gd name="T13" fmla="*/ 364 h 268"/>
                    <a:gd name="T14" fmla="*/ 12 w 37"/>
                    <a:gd name="T15" fmla="*/ 633 h 2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268">
                      <a:moveTo>
                        <a:pt x="5" y="268"/>
                      </a:moveTo>
                      <a:cubicBezTo>
                        <a:pt x="0" y="254"/>
                        <a:pt x="6" y="186"/>
                        <a:pt x="6" y="154"/>
                      </a:cubicBezTo>
                      <a:cubicBezTo>
                        <a:pt x="6" y="134"/>
                        <a:pt x="6" y="134"/>
                        <a:pt x="6" y="134"/>
                      </a:cubicBezTo>
                      <a:cubicBezTo>
                        <a:pt x="6" y="119"/>
                        <a:pt x="12" y="28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1" y="29"/>
                        <a:pt x="0" y="117"/>
                        <a:pt x="0" y="135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0" y="203"/>
                        <a:pt x="0" y="254"/>
                        <a:pt x="5" y="26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Freeform 2348"/>
                <p:cNvSpPr>
                  <a:spLocks/>
                </p:cNvSpPr>
                <p:nvPr/>
              </p:nvSpPr>
              <p:spPr bwMode="auto">
                <a:xfrm>
                  <a:off x="3479" y="2482"/>
                  <a:ext cx="78" cy="578"/>
                </a:xfrm>
                <a:custGeom>
                  <a:avLst/>
                  <a:gdLst>
                    <a:gd name="T0" fmla="*/ 57 w 33"/>
                    <a:gd name="T1" fmla="*/ 0 h 245"/>
                    <a:gd name="T2" fmla="*/ 61 w 33"/>
                    <a:gd name="T3" fmla="*/ 134 h 245"/>
                    <a:gd name="T4" fmla="*/ 38 w 33"/>
                    <a:gd name="T5" fmla="*/ 231 h 245"/>
                    <a:gd name="T6" fmla="*/ 7 w 33"/>
                    <a:gd name="T7" fmla="*/ 436 h 245"/>
                    <a:gd name="T8" fmla="*/ 0 w 33"/>
                    <a:gd name="T9" fmla="*/ 578 h 245"/>
                    <a:gd name="T10" fmla="*/ 0 w 33"/>
                    <a:gd name="T11" fmla="*/ 578 h 245"/>
                    <a:gd name="T12" fmla="*/ 17 w 33"/>
                    <a:gd name="T13" fmla="*/ 434 h 245"/>
                    <a:gd name="T14" fmla="*/ 47 w 33"/>
                    <a:gd name="T15" fmla="*/ 234 h 245"/>
                    <a:gd name="T16" fmla="*/ 69 w 33"/>
                    <a:gd name="T17" fmla="*/ 134 h 245"/>
                    <a:gd name="T18" fmla="*/ 57 w 33"/>
                    <a:gd name="T19" fmla="*/ 0 h 2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" h="245">
                      <a:moveTo>
                        <a:pt x="24" y="0"/>
                      </a:moveTo>
                      <a:cubicBezTo>
                        <a:pt x="29" y="17"/>
                        <a:pt x="30" y="38"/>
                        <a:pt x="26" y="57"/>
                      </a:cubicBezTo>
                      <a:cubicBezTo>
                        <a:pt x="23" y="70"/>
                        <a:pt x="20" y="84"/>
                        <a:pt x="16" y="98"/>
                      </a:cubicBezTo>
                      <a:cubicBezTo>
                        <a:pt x="8" y="129"/>
                        <a:pt x="0" y="161"/>
                        <a:pt x="3" y="185"/>
                      </a:cubicBezTo>
                      <a:cubicBezTo>
                        <a:pt x="8" y="214"/>
                        <a:pt x="9" y="230"/>
                        <a:pt x="0" y="245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9" y="229"/>
                        <a:pt x="12" y="215"/>
                        <a:pt x="7" y="184"/>
                      </a:cubicBezTo>
                      <a:cubicBezTo>
                        <a:pt x="3" y="162"/>
                        <a:pt x="12" y="130"/>
                        <a:pt x="20" y="99"/>
                      </a:cubicBezTo>
                      <a:cubicBezTo>
                        <a:pt x="23" y="85"/>
                        <a:pt x="27" y="71"/>
                        <a:pt x="29" y="57"/>
                      </a:cubicBezTo>
                      <a:cubicBezTo>
                        <a:pt x="33" y="37"/>
                        <a:pt x="29" y="18"/>
                        <a:pt x="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" name="Freeform 2349"/>
                <p:cNvSpPr>
                  <a:spLocks/>
                </p:cNvSpPr>
                <p:nvPr/>
              </p:nvSpPr>
              <p:spPr bwMode="auto">
                <a:xfrm>
                  <a:off x="3463" y="2446"/>
                  <a:ext cx="90" cy="624"/>
                </a:xfrm>
                <a:custGeom>
                  <a:avLst/>
                  <a:gdLst>
                    <a:gd name="T0" fmla="*/ 66 w 38"/>
                    <a:gd name="T1" fmla="*/ 0 h 264"/>
                    <a:gd name="T2" fmla="*/ 64 w 38"/>
                    <a:gd name="T3" fmla="*/ 173 h 264"/>
                    <a:gd name="T4" fmla="*/ 40 w 38"/>
                    <a:gd name="T5" fmla="*/ 269 h 264"/>
                    <a:gd name="T6" fmla="*/ 9 w 38"/>
                    <a:gd name="T7" fmla="*/ 477 h 264"/>
                    <a:gd name="T8" fmla="*/ 12 w 38"/>
                    <a:gd name="T9" fmla="*/ 489 h 264"/>
                    <a:gd name="T10" fmla="*/ 9 w 38"/>
                    <a:gd name="T11" fmla="*/ 624 h 264"/>
                    <a:gd name="T12" fmla="*/ 9 w 38"/>
                    <a:gd name="T13" fmla="*/ 624 h 264"/>
                    <a:gd name="T14" fmla="*/ 28 w 38"/>
                    <a:gd name="T15" fmla="*/ 487 h 264"/>
                    <a:gd name="T16" fmla="*/ 26 w 38"/>
                    <a:gd name="T17" fmla="*/ 475 h 264"/>
                    <a:gd name="T18" fmla="*/ 57 w 38"/>
                    <a:gd name="T19" fmla="*/ 274 h 264"/>
                    <a:gd name="T20" fmla="*/ 81 w 38"/>
                    <a:gd name="T21" fmla="*/ 175 h 264"/>
                    <a:gd name="T22" fmla="*/ 66 w 38"/>
                    <a:gd name="T23" fmla="*/ 0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264">
                      <a:moveTo>
                        <a:pt x="28" y="0"/>
                      </a:moveTo>
                      <a:cubicBezTo>
                        <a:pt x="35" y="18"/>
                        <a:pt x="31" y="51"/>
                        <a:pt x="27" y="73"/>
                      </a:cubicBezTo>
                      <a:cubicBezTo>
                        <a:pt x="24" y="86"/>
                        <a:pt x="20" y="100"/>
                        <a:pt x="17" y="114"/>
                      </a:cubicBezTo>
                      <a:cubicBezTo>
                        <a:pt x="9" y="145"/>
                        <a:pt x="0" y="178"/>
                        <a:pt x="4" y="202"/>
                      </a:cubicBezTo>
                      <a:cubicBezTo>
                        <a:pt x="5" y="207"/>
                        <a:pt x="5" y="207"/>
                        <a:pt x="5" y="207"/>
                      </a:cubicBezTo>
                      <a:cubicBezTo>
                        <a:pt x="9" y="234"/>
                        <a:pt x="15" y="250"/>
                        <a:pt x="4" y="264"/>
                      </a:cubicBezTo>
                      <a:cubicBezTo>
                        <a:pt x="4" y="264"/>
                        <a:pt x="4" y="264"/>
                        <a:pt x="4" y="264"/>
                      </a:cubicBezTo>
                      <a:cubicBezTo>
                        <a:pt x="16" y="248"/>
                        <a:pt x="17" y="234"/>
                        <a:pt x="12" y="206"/>
                      </a:cubicBezTo>
                      <a:cubicBezTo>
                        <a:pt x="11" y="201"/>
                        <a:pt x="11" y="201"/>
                        <a:pt x="11" y="201"/>
                      </a:cubicBezTo>
                      <a:cubicBezTo>
                        <a:pt x="8" y="178"/>
                        <a:pt x="16" y="146"/>
                        <a:pt x="24" y="116"/>
                      </a:cubicBezTo>
                      <a:cubicBezTo>
                        <a:pt x="27" y="102"/>
                        <a:pt x="31" y="87"/>
                        <a:pt x="34" y="74"/>
                      </a:cubicBezTo>
                      <a:cubicBezTo>
                        <a:pt x="38" y="51"/>
                        <a:pt x="35" y="19"/>
                        <a:pt x="28" y="0"/>
                      </a:cubicBezTo>
                      <a:close/>
                    </a:path>
                  </a:pathLst>
                </a:custGeom>
                <a:solidFill>
                  <a:srgbClr val="0024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" name="Freeform 2350"/>
                <p:cNvSpPr>
                  <a:spLocks/>
                </p:cNvSpPr>
                <p:nvPr/>
              </p:nvSpPr>
              <p:spPr bwMode="auto">
                <a:xfrm>
                  <a:off x="3491" y="2458"/>
                  <a:ext cx="85" cy="609"/>
                </a:xfrm>
                <a:custGeom>
                  <a:avLst/>
                  <a:gdLst>
                    <a:gd name="T0" fmla="*/ 52 w 36"/>
                    <a:gd name="T1" fmla="*/ 0 h 258"/>
                    <a:gd name="T2" fmla="*/ 64 w 36"/>
                    <a:gd name="T3" fmla="*/ 161 h 258"/>
                    <a:gd name="T4" fmla="*/ 40 w 36"/>
                    <a:gd name="T5" fmla="*/ 257 h 258"/>
                    <a:gd name="T6" fmla="*/ 9 w 36"/>
                    <a:gd name="T7" fmla="*/ 465 h 258"/>
                    <a:gd name="T8" fmla="*/ 12 w 36"/>
                    <a:gd name="T9" fmla="*/ 477 h 258"/>
                    <a:gd name="T10" fmla="*/ 0 w 36"/>
                    <a:gd name="T11" fmla="*/ 609 h 258"/>
                    <a:gd name="T12" fmla="*/ 0 w 36"/>
                    <a:gd name="T13" fmla="*/ 609 h 258"/>
                    <a:gd name="T14" fmla="*/ 28 w 36"/>
                    <a:gd name="T15" fmla="*/ 474 h 258"/>
                    <a:gd name="T16" fmla="*/ 26 w 36"/>
                    <a:gd name="T17" fmla="*/ 463 h 258"/>
                    <a:gd name="T18" fmla="*/ 50 w 36"/>
                    <a:gd name="T19" fmla="*/ 260 h 258"/>
                    <a:gd name="T20" fmla="*/ 73 w 36"/>
                    <a:gd name="T21" fmla="*/ 163 h 258"/>
                    <a:gd name="T22" fmla="*/ 52 w 36"/>
                    <a:gd name="T23" fmla="*/ 0 h 2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258">
                      <a:moveTo>
                        <a:pt x="22" y="0"/>
                      </a:moveTo>
                      <a:cubicBezTo>
                        <a:pt x="29" y="18"/>
                        <a:pt x="31" y="46"/>
                        <a:pt x="27" y="68"/>
                      </a:cubicBezTo>
                      <a:cubicBezTo>
                        <a:pt x="24" y="81"/>
                        <a:pt x="20" y="95"/>
                        <a:pt x="17" y="109"/>
                      </a:cubicBezTo>
                      <a:cubicBezTo>
                        <a:pt x="9" y="140"/>
                        <a:pt x="0" y="173"/>
                        <a:pt x="4" y="197"/>
                      </a:cubicBezTo>
                      <a:cubicBezTo>
                        <a:pt x="5" y="202"/>
                        <a:pt x="5" y="202"/>
                        <a:pt x="5" y="202"/>
                      </a:cubicBezTo>
                      <a:cubicBezTo>
                        <a:pt x="9" y="229"/>
                        <a:pt x="11" y="243"/>
                        <a:pt x="0" y="258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12" y="241"/>
                        <a:pt x="17" y="229"/>
                        <a:pt x="12" y="201"/>
                      </a:cubicBezTo>
                      <a:cubicBezTo>
                        <a:pt x="11" y="196"/>
                        <a:pt x="11" y="196"/>
                        <a:pt x="11" y="196"/>
                      </a:cubicBezTo>
                      <a:cubicBezTo>
                        <a:pt x="8" y="173"/>
                        <a:pt x="14" y="141"/>
                        <a:pt x="21" y="110"/>
                      </a:cubicBezTo>
                      <a:cubicBezTo>
                        <a:pt x="25" y="96"/>
                        <a:pt x="29" y="82"/>
                        <a:pt x="31" y="69"/>
                      </a:cubicBezTo>
                      <a:cubicBezTo>
                        <a:pt x="36" y="45"/>
                        <a:pt x="30" y="19"/>
                        <a:pt x="22" y="0"/>
                      </a:cubicBezTo>
                      <a:close/>
                    </a:path>
                  </a:pathLst>
                </a:custGeom>
                <a:solidFill>
                  <a:srgbClr val="000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Freeform 2351"/>
                <p:cNvSpPr>
                  <a:spLocks/>
                </p:cNvSpPr>
                <p:nvPr/>
              </p:nvSpPr>
              <p:spPr bwMode="auto">
                <a:xfrm>
                  <a:off x="3451" y="2994"/>
                  <a:ext cx="97" cy="104"/>
                </a:xfrm>
                <a:custGeom>
                  <a:avLst/>
                  <a:gdLst>
                    <a:gd name="T0" fmla="*/ 80 w 41"/>
                    <a:gd name="T1" fmla="*/ 21 h 44"/>
                    <a:gd name="T2" fmla="*/ 71 w 41"/>
                    <a:gd name="T3" fmla="*/ 7 h 44"/>
                    <a:gd name="T4" fmla="*/ 59 w 41"/>
                    <a:gd name="T5" fmla="*/ 7 h 44"/>
                    <a:gd name="T6" fmla="*/ 35 w 41"/>
                    <a:gd name="T7" fmla="*/ 83 h 44"/>
                    <a:gd name="T8" fmla="*/ 0 w 41"/>
                    <a:gd name="T9" fmla="*/ 104 h 44"/>
                    <a:gd name="T10" fmla="*/ 69 w 41"/>
                    <a:gd name="T11" fmla="*/ 61 h 44"/>
                    <a:gd name="T12" fmla="*/ 97 w 41"/>
                    <a:gd name="T13" fmla="*/ 0 h 44"/>
                    <a:gd name="T14" fmla="*/ 80 w 41"/>
                    <a:gd name="T15" fmla="*/ 21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44">
                      <a:moveTo>
                        <a:pt x="34" y="9"/>
                      </a:moveTo>
                      <a:cubicBezTo>
                        <a:pt x="32" y="10"/>
                        <a:pt x="29" y="7"/>
                        <a:pt x="30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6" y="15"/>
                        <a:pt x="23" y="24"/>
                        <a:pt x="15" y="35"/>
                      </a:cubicBezTo>
                      <a:cubicBezTo>
                        <a:pt x="10" y="40"/>
                        <a:pt x="5" y="43"/>
                        <a:pt x="0" y="44"/>
                      </a:cubicBezTo>
                      <a:cubicBezTo>
                        <a:pt x="10" y="43"/>
                        <a:pt x="22" y="34"/>
                        <a:pt x="29" y="26"/>
                      </a:cubicBezTo>
                      <a:cubicBezTo>
                        <a:pt x="35" y="18"/>
                        <a:pt x="39" y="10"/>
                        <a:pt x="41" y="0"/>
                      </a:cubicBezTo>
                      <a:cubicBezTo>
                        <a:pt x="39" y="4"/>
                        <a:pt x="37" y="8"/>
                        <a:pt x="34" y="9"/>
                      </a:cubicBezTo>
                      <a:close/>
                    </a:path>
                  </a:pathLst>
                </a:custGeom>
                <a:solidFill>
                  <a:srgbClr val="0000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Freeform 2352"/>
                <p:cNvSpPr>
                  <a:spLocks/>
                </p:cNvSpPr>
                <p:nvPr/>
              </p:nvSpPr>
              <p:spPr bwMode="auto">
                <a:xfrm>
                  <a:off x="3324" y="2633"/>
                  <a:ext cx="33" cy="151"/>
                </a:xfrm>
                <a:custGeom>
                  <a:avLst/>
                  <a:gdLst>
                    <a:gd name="T0" fmla="*/ 0 w 14"/>
                    <a:gd name="T1" fmla="*/ 17 h 64"/>
                    <a:gd name="T2" fmla="*/ 26 w 14"/>
                    <a:gd name="T3" fmla="*/ 17 h 64"/>
                    <a:gd name="T4" fmla="*/ 28 w 14"/>
                    <a:gd name="T5" fmla="*/ 40 h 64"/>
                    <a:gd name="T6" fmla="*/ 14 w 14"/>
                    <a:gd name="T7" fmla="*/ 149 h 64"/>
                    <a:gd name="T8" fmla="*/ 0 w 14"/>
                    <a:gd name="T9" fmla="*/ 116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64">
                      <a:moveTo>
                        <a:pt x="0" y="7"/>
                      </a:moveTo>
                      <a:cubicBezTo>
                        <a:pt x="0" y="13"/>
                        <a:pt x="8" y="15"/>
                        <a:pt x="11" y="7"/>
                      </a:cubicBezTo>
                      <a:cubicBezTo>
                        <a:pt x="14" y="0"/>
                        <a:pt x="12" y="17"/>
                        <a:pt x="12" y="17"/>
                      </a:cubicBezTo>
                      <a:cubicBezTo>
                        <a:pt x="12" y="17"/>
                        <a:pt x="6" y="62"/>
                        <a:pt x="6" y="63"/>
                      </a:cubicBezTo>
                      <a:cubicBezTo>
                        <a:pt x="7" y="64"/>
                        <a:pt x="0" y="49"/>
                        <a:pt x="0" y="49"/>
                      </a:cubicBezTo>
                    </a:path>
                  </a:pathLst>
                </a:custGeom>
                <a:solidFill>
                  <a:srgbClr val="0000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Freeform 2353"/>
                <p:cNvSpPr>
                  <a:spLocks/>
                </p:cNvSpPr>
                <p:nvPr/>
              </p:nvSpPr>
              <p:spPr bwMode="auto">
                <a:xfrm>
                  <a:off x="3099" y="2404"/>
                  <a:ext cx="215" cy="715"/>
                </a:xfrm>
                <a:custGeom>
                  <a:avLst/>
                  <a:gdLst>
                    <a:gd name="T0" fmla="*/ 83 w 91"/>
                    <a:gd name="T1" fmla="*/ 5 h 303"/>
                    <a:gd name="T2" fmla="*/ 19 w 91"/>
                    <a:gd name="T3" fmla="*/ 212 h 303"/>
                    <a:gd name="T4" fmla="*/ 73 w 91"/>
                    <a:gd name="T5" fmla="*/ 514 h 303"/>
                    <a:gd name="T6" fmla="*/ 87 w 91"/>
                    <a:gd name="T7" fmla="*/ 673 h 303"/>
                    <a:gd name="T8" fmla="*/ 198 w 91"/>
                    <a:gd name="T9" fmla="*/ 656 h 303"/>
                    <a:gd name="T10" fmla="*/ 203 w 91"/>
                    <a:gd name="T11" fmla="*/ 340 h 303"/>
                    <a:gd name="T12" fmla="*/ 83 w 91"/>
                    <a:gd name="T13" fmla="*/ 5 h 3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303">
                      <a:moveTo>
                        <a:pt x="35" y="2"/>
                      </a:moveTo>
                      <a:cubicBezTo>
                        <a:pt x="14" y="0"/>
                        <a:pt x="0" y="48"/>
                        <a:pt x="8" y="90"/>
                      </a:cubicBezTo>
                      <a:cubicBezTo>
                        <a:pt x="16" y="132"/>
                        <a:pt x="36" y="184"/>
                        <a:pt x="31" y="218"/>
                      </a:cubicBezTo>
                      <a:cubicBezTo>
                        <a:pt x="25" y="251"/>
                        <a:pt x="22" y="266"/>
                        <a:pt x="37" y="285"/>
                      </a:cubicBezTo>
                      <a:cubicBezTo>
                        <a:pt x="52" y="303"/>
                        <a:pt x="76" y="297"/>
                        <a:pt x="84" y="278"/>
                      </a:cubicBezTo>
                      <a:cubicBezTo>
                        <a:pt x="91" y="260"/>
                        <a:pt x="86" y="162"/>
                        <a:pt x="86" y="144"/>
                      </a:cubicBezTo>
                      <a:cubicBezTo>
                        <a:pt x="86" y="126"/>
                        <a:pt x="73" y="2"/>
                        <a:pt x="35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7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Freeform 2354"/>
                <p:cNvSpPr>
                  <a:spLocks/>
                </p:cNvSpPr>
                <p:nvPr/>
              </p:nvSpPr>
              <p:spPr bwMode="auto">
                <a:xfrm>
                  <a:off x="3359" y="2404"/>
                  <a:ext cx="213" cy="715"/>
                </a:xfrm>
                <a:custGeom>
                  <a:avLst/>
                  <a:gdLst>
                    <a:gd name="T0" fmla="*/ 130 w 90"/>
                    <a:gd name="T1" fmla="*/ 5 h 303"/>
                    <a:gd name="T2" fmla="*/ 194 w 90"/>
                    <a:gd name="T3" fmla="*/ 212 h 303"/>
                    <a:gd name="T4" fmla="*/ 142 w 90"/>
                    <a:gd name="T5" fmla="*/ 514 h 303"/>
                    <a:gd name="T6" fmla="*/ 128 w 90"/>
                    <a:gd name="T7" fmla="*/ 673 h 303"/>
                    <a:gd name="T8" fmla="*/ 17 w 90"/>
                    <a:gd name="T9" fmla="*/ 656 h 303"/>
                    <a:gd name="T10" fmla="*/ 9 w 90"/>
                    <a:gd name="T11" fmla="*/ 340 h 303"/>
                    <a:gd name="T12" fmla="*/ 130 w 90"/>
                    <a:gd name="T13" fmla="*/ 5 h 3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" h="303">
                      <a:moveTo>
                        <a:pt x="55" y="2"/>
                      </a:moveTo>
                      <a:cubicBezTo>
                        <a:pt x="76" y="0"/>
                        <a:pt x="90" y="48"/>
                        <a:pt x="82" y="90"/>
                      </a:cubicBezTo>
                      <a:cubicBezTo>
                        <a:pt x="74" y="132"/>
                        <a:pt x="54" y="184"/>
                        <a:pt x="60" y="218"/>
                      </a:cubicBezTo>
                      <a:cubicBezTo>
                        <a:pt x="65" y="251"/>
                        <a:pt x="69" y="266"/>
                        <a:pt x="54" y="285"/>
                      </a:cubicBezTo>
                      <a:cubicBezTo>
                        <a:pt x="38" y="303"/>
                        <a:pt x="14" y="297"/>
                        <a:pt x="7" y="278"/>
                      </a:cubicBezTo>
                      <a:cubicBezTo>
                        <a:pt x="0" y="260"/>
                        <a:pt x="4" y="162"/>
                        <a:pt x="4" y="144"/>
                      </a:cubicBezTo>
                      <a:cubicBezTo>
                        <a:pt x="4" y="126"/>
                        <a:pt x="18" y="2"/>
                        <a:pt x="55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7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Freeform 2355"/>
                <p:cNvSpPr>
                  <a:spLocks/>
                </p:cNvSpPr>
                <p:nvPr/>
              </p:nvSpPr>
              <p:spPr bwMode="auto">
                <a:xfrm>
                  <a:off x="3153" y="2276"/>
                  <a:ext cx="459" cy="822"/>
                </a:xfrm>
                <a:custGeom>
                  <a:avLst/>
                  <a:gdLst>
                    <a:gd name="T0" fmla="*/ 414 w 194"/>
                    <a:gd name="T1" fmla="*/ 118 h 348"/>
                    <a:gd name="T2" fmla="*/ 0 w 194"/>
                    <a:gd name="T3" fmla="*/ 144 h 348"/>
                    <a:gd name="T4" fmla="*/ 0 w 194"/>
                    <a:gd name="T5" fmla="*/ 144 h 348"/>
                    <a:gd name="T6" fmla="*/ 28 w 194"/>
                    <a:gd name="T7" fmla="*/ 132 h 348"/>
                    <a:gd name="T8" fmla="*/ 149 w 194"/>
                    <a:gd name="T9" fmla="*/ 468 h 348"/>
                    <a:gd name="T10" fmla="*/ 144 w 194"/>
                    <a:gd name="T11" fmla="*/ 784 h 348"/>
                    <a:gd name="T12" fmla="*/ 111 w 194"/>
                    <a:gd name="T13" fmla="*/ 822 h 348"/>
                    <a:gd name="T14" fmla="*/ 111 w 194"/>
                    <a:gd name="T15" fmla="*/ 822 h 348"/>
                    <a:gd name="T16" fmla="*/ 182 w 194"/>
                    <a:gd name="T17" fmla="*/ 815 h 348"/>
                    <a:gd name="T18" fmla="*/ 253 w 194"/>
                    <a:gd name="T19" fmla="*/ 822 h 348"/>
                    <a:gd name="T20" fmla="*/ 253 w 194"/>
                    <a:gd name="T21" fmla="*/ 822 h 348"/>
                    <a:gd name="T22" fmla="*/ 222 w 194"/>
                    <a:gd name="T23" fmla="*/ 784 h 348"/>
                    <a:gd name="T24" fmla="*/ 215 w 194"/>
                    <a:gd name="T25" fmla="*/ 468 h 348"/>
                    <a:gd name="T26" fmla="*/ 336 w 194"/>
                    <a:gd name="T27" fmla="*/ 132 h 348"/>
                    <a:gd name="T28" fmla="*/ 400 w 194"/>
                    <a:gd name="T29" fmla="*/ 340 h 348"/>
                    <a:gd name="T30" fmla="*/ 348 w 194"/>
                    <a:gd name="T31" fmla="*/ 642 h 348"/>
                    <a:gd name="T32" fmla="*/ 334 w 194"/>
                    <a:gd name="T33" fmla="*/ 801 h 348"/>
                    <a:gd name="T34" fmla="*/ 298 w 194"/>
                    <a:gd name="T35" fmla="*/ 822 h 348"/>
                    <a:gd name="T36" fmla="*/ 367 w 194"/>
                    <a:gd name="T37" fmla="*/ 779 h 348"/>
                    <a:gd name="T38" fmla="*/ 390 w 194"/>
                    <a:gd name="T39" fmla="*/ 609 h 348"/>
                    <a:gd name="T40" fmla="*/ 445 w 194"/>
                    <a:gd name="T41" fmla="*/ 309 h 348"/>
                    <a:gd name="T42" fmla="*/ 414 w 194"/>
                    <a:gd name="T43" fmla="*/ 118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4" h="348">
                      <a:moveTo>
                        <a:pt x="175" y="50"/>
                      </a:moveTo>
                      <a:cubicBezTo>
                        <a:pt x="148" y="22"/>
                        <a:pt x="53" y="0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4" y="58"/>
                        <a:pt x="8" y="56"/>
                        <a:pt x="12" y="56"/>
                      </a:cubicBezTo>
                      <a:cubicBezTo>
                        <a:pt x="50" y="56"/>
                        <a:pt x="63" y="180"/>
                        <a:pt x="63" y="198"/>
                      </a:cubicBezTo>
                      <a:cubicBezTo>
                        <a:pt x="63" y="216"/>
                        <a:pt x="68" y="314"/>
                        <a:pt x="61" y="332"/>
                      </a:cubicBezTo>
                      <a:cubicBezTo>
                        <a:pt x="58" y="340"/>
                        <a:pt x="55" y="345"/>
                        <a:pt x="47" y="348"/>
                      </a:cubicBezTo>
                      <a:cubicBezTo>
                        <a:pt x="47" y="348"/>
                        <a:pt x="47" y="348"/>
                        <a:pt x="47" y="348"/>
                      </a:cubicBezTo>
                      <a:cubicBezTo>
                        <a:pt x="57" y="346"/>
                        <a:pt x="67" y="345"/>
                        <a:pt x="77" y="345"/>
                      </a:cubicBezTo>
                      <a:cubicBezTo>
                        <a:pt x="88" y="345"/>
                        <a:pt x="98" y="346"/>
                        <a:pt x="107" y="348"/>
                      </a:cubicBezTo>
                      <a:cubicBezTo>
                        <a:pt x="107" y="348"/>
                        <a:pt x="107" y="348"/>
                        <a:pt x="107" y="348"/>
                      </a:cubicBezTo>
                      <a:cubicBezTo>
                        <a:pt x="99" y="346"/>
                        <a:pt x="97" y="340"/>
                        <a:pt x="94" y="332"/>
                      </a:cubicBezTo>
                      <a:cubicBezTo>
                        <a:pt x="87" y="314"/>
                        <a:pt x="91" y="216"/>
                        <a:pt x="91" y="198"/>
                      </a:cubicBezTo>
                      <a:cubicBezTo>
                        <a:pt x="91" y="180"/>
                        <a:pt x="105" y="56"/>
                        <a:pt x="142" y="56"/>
                      </a:cubicBezTo>
                      <a:cubicBezTo>
                        <a:pt x="163" y="54"/>
                        <a:pt x="177" y="102"/>
                        <a:pt x="169" y="144"/>
                      </a:cubicBezTo>
                      <a:cubicBezTo>
                        <a:pt x="161" y="186"/>
                        <a:pt x="141" y="238"/>
                        <a:pt x="147" y="272"/>
                      </a:cubicBezTo>
                      <a:cubicBezTo>
                        <a:pt x="152" y="305"/>
                        <a:pt x="156" y="320"/>
                        <a:pt x="141" y="339"/>
                      </a:cubicBezTo>
                      <a:cubicBezTo>
                        <a:pt x="136" y="344"/>
                        <a:pt x="131" y="347"/>
                        <a:pt x="126" y="348"/>
                      </a:cubicBezTo>
                      <a:cubicBezTo>
                        <a:pt x="136" y="347"/>
                        <a:pt x="148" y="338"/>
                        <a:pt x="155" y="330"/>
                      </a:cubicBezTo>
                      <a:cubicBezTo>
                        <a:pt x="170" y="312"/>
                        <a:pt x="170" y="292"/>
                        <a:pt x="165" y="258"/>
                      </a:cubicBezTo>
                      <a:cubicBezTo>
                        <a:pt x="160" y="225"/>
                        <a:pt x="179" y="173"/>
                        <a:pt x="188" y="131"/>
                      </a:cubicBezTo>
                      <a:cubicBezTo>
                        <a:pt x="194" y="99"/>
                        <a:pt x="190" y="68"/>
                        <a:pt x="175" y="5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7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" name="Freeform 2356"/>
                <p:cNvSpPr>
                  <a:spLocks/>
                </p:cNvSpPr>
                <p:nvPr/>
              </p:nvSpPr>
              <p:spPr bwMode="auto">
                <a:xfrm>
                  <a:off x="3217" y="2359"/>
                  <a:ext cx="274" cy="739"/>
                </a:xfrm>
                <a:custGeom>
                  <a:avLst/>
                  <a:gdLst>
                    <a:gd name="T0" fmla="*/ 255 w 116"/>
                    <a:gd name="T1" fmla="*/ 54 h 313"/>
                    <a:gd name="T2" fmla="*/ 149 w 116"/>
                    <a:gd name="T3" fmla="*/ 2 h 313"/>
                    <a:gd name="T4" fmla="*/ 14 w 116"/>
                    <a:gd name="T5" fmla="*/ 83 h 313"/>
                    <a:gd name="T6" fmla="*/ 14 w 116"/>
                    <a:gd name="T7" fmla="*/ 85 h 313"/>
                    <a:gd name="T8" fmla="*/ 85 w 116"/>
                    <a:gd name="T9" fmla="*/ 385 h 313"/>
                    <a:gd name="T10" fmla="*/ 80 w 116"/>
                    <a:gd name="T11" fmla="*/ 701 h 313"/>
                    <a:gd name="T12" fmla="*/ 47 w 116"/>
                    <a:gd name="T13" fmla="*/ 739 h 313"/>
                    <a:gd name="T14" fmla="*/ 118 w 116"/>
                    <a:gd name="T15" fmla="*/ 732 h 313"/>
                    <a:gd name="T16" fmla="*/ 189 w 116"/>
                    <a:gd name="T17" fmla="*/ 739 h 313"/>
                    <a:gd name="T18" fmla="*/ 158 w 116"/>
                    <a:gd name="T19" fmla="*/ 701 h 313"/>
                    <a:gd name="T20" fmla="*/ 151 w 116"/>
                    <a:gd name="T21" fmla="*/ 385 h 313"/>
                    <a:gd name="T22" fmla="*/ 255 w 116"/>
                    <a:gd name="T23" fmla="*/ 54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6" h="313">
                      <a:moveTo>
                        <a:pt x="108" y="23"/>
                      </a:moveTo>
                      <a:cubicBezTo>
                        <a:pt x="116" y="16"/>
                        <a:pt x="105" y="0"/>
                        <a:pt x="63" y="1"/>
                      </a:cubicBezTo>
                      <a:cubicBezTo>
                        <a:pt x="21" y="2"/>
                        <a:pt x="0" y="18"/>
                        <a:pt x="6" y="35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69"/>
                        <a:pt x="36" y="149"/>
                        <a:pt x="36" y="163"/>
                      </a:cubicBezTo>
                      <a:cubicBezTo>
                        <a:pt x="36" y="181"/>
                        <a:pt x="41" y="279"/>
                        <a:pt x="34" y="297"/>
                      </a:cubicBezTo>
                      <a:cubicBezTo>
                        <a:pt x="31" y="305"/>
                        <a:pt x="28" y="310"/>
                        <a:pt x="20" y="313"/>
                      </a:cubicBezTo>
                      <a:cubicBezTo>
                        <a:pt x="30" y="311"/>
                        <a:pt x="40" y="310"/>
                        <a:pt x="50" y="310"/>
                      </a:cubicBezTo>
                      <a:cubicBezTo>
                        <a:pt x="61" y="310"/>
                        <a:pt x="71" y="311"/>
                        <a:pt x="80" y="313"/>
                      </a:cubicBezTo>
                      <a:cubicBezTo>
                        <a:pt x="72" y="311"/>
                        <a:pt x="70" y="305"/>
                        <a:pt x="67" y="297"/>
                      </a:cubicBezTo>
                      <a:cubicBezTo>
                        <a:pt x="60" y="279"/>
                        <a:pt x="64" y="181"/>
                        <a:pt x="64" y="163"/>
                      </a:cubicBezTo>
                      <a:cubicBezTo>
                        <a:pt x="64" y="146"/>
                        <a:pt x="75" y="37"/>
                        <a:pt x="108" y="2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7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" name="ZoneTexte 10"/>
              <p:cNvSpPr txBox="1"/>
              <p:nvPr/>
            </p:nvSpPr>
            <p:spPr>
              <a:xfrm>
                <a:off x="539361" y="404664"/>
                <a:ext cx="449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Glc</a:t>
                </a:r>
                <a:endParaRPr lang="fr-FR" sz="1400" dirty="0"/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>
                <a:off x="755576" y="692696"/>
                <a:ext cx="22034" cy="864096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539552" y="1515013"/>
                <a:ext cx="4491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Glc</a:t>
                </a:r>
                <a:endParaRPr lang="fr-FR" sz="1400" dirty="0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>
                <a:off x="971600" y="1661851"/>
                <a:ext cx="576064" cy="0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>
                <a:off x="1547664" y="1506818"/>
                <a:ext cx="508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G6P</a:t>
                </a: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>
                <a:off x="1979712" y="1661851"/>
                <a:ext cx="576064" cy="0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2564183" y="1506818"/>
                <a:ext cx="495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F6P</a:t>
                </a: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>
                <a:off x="2987824" y="1661851"/>
                <a:ext cx="576064" cy="0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3491880" y="1506818"/>
                <a:ext cx="1005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GlcNH</a:t>
                </a:r>
                <a:r>
                  <a:rPr lang="fr-FR" sz="1400" baseline="-25000" dirty="0" smtClean="0"/>
                  <a:t>2</a:t>
                </a:r>
                <a:r>
                  <a:rPr lang="fr-FR" sz="1400" dirty="0" smtClean="0"/>
                  <a:t>6P</a:t>
                </a:r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>
                <a:off x="4427984" y="1661851"/>
                <a:ext cx="576064" cy="0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932040" y="1506818"/>
                <a:ext cx="10182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GlcNAc6P</a:t>
                </a: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5868144" y="1661851"/>
                <a:ext cx="360000" cy="0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6174915" y="1509107"/>
                <a:ext cx="9893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GlcNAc1P</a:t>
                </a: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rot="16200000" flipH="1">
                <a:off x="7344280" y="1415757"/>
                <a:ext cx="0" cy="504000"/>
              </a:xfrm>
              <a:prstGeom prst="straightConnector1">
                <a:avLst/>
              </a:prstGeom>
              <a:ln w="2222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7668344" y="1412776"/>
                <a:ext cx="816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UDP-</a:t>
                </a:r>
              </a:p>
              <a:p>
                <a:r>
                  <a:rPr lang="fr-FR" sz="1400" dirty="0" err="1" smtClean="0"/>
                  <a:t>GlcNAc</a:t>
                </a:r>
                <a:endParaRPr lang="fr-FR" sz="1400" dirty="0" smtClean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915816" y="1365091"/>
                <a:ext cx="564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 smtClean="0">
                    <a:solidFill>
                      <a:srgbClr val="00B0F0"/>
                    </a:solidFill>
                  </a:rPr>
                  <a:t>GFAT</a:t>
                </a:r>
                <a:endParaRPr lang="fr-FR" sz="11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2843808" y="2102659"/>
                <a:ext cx="373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err="1" smtClean="0">
                    <a:solidFill>
                      <a:srgbClr val="00B0F0"/>
                    </a:solidFill>
                  </a:rPr>
                  <a:t>Gln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3131840" y="2104916"/>
                <a:ext cx="373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Glu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137177" y="2082882"/>
                <a:ext cx="573863" cy="362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F46710"/>
                    </a:solidFill>
                  </a:rPr>
                  <a:t>Acetyl</a:t>
                </a:r>
                <a:endParaRPr lang="fr-FR" sz="1000" b="1" dirty="0" smtClean="0">
                  <a:solidFill>
                    <a:srgbClr val="F46710"/>
                  </a:solidFill>
                </a:endParaRPr>
              </a:p>
              <a:p>
                <a:pPr algn="ctr"/>
                <a:r>
                  <a:rPr lang="fr-FR" sz="1000" b="1" dirty="0" err="1" smtClean="0">
                    <a:solidFill>
                      <a:srgbClr val="F46710"/>
                    </a:solidFill>
                  </a:rPr>
                  <a:t>CoA</a:t>
                </a:r>
                <a:endParaRPr lang="fr-FR" sz="1000" b="1" dirty="0">
                  <a:solidFill>
                    <a:srgbClr val="F46710"/>
                  </a:solidFill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4719844" y="2066754"/>
                <a:ext cx="441505" cy="362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rgbClr val="F46710"/>
                    </a:solidFill>
                  </a:rPr>
                  <a:t>HS-</a:t>
                </a:r>
              </a:p>
              <a:p>
                <a:pPr algn="ctr"/>
                <a:r>
                  <a:rPr lang="fr-FR" sz="1000" b="1" dirty="0" err="1" smtClean="0">
                    <a:solidFill>
                      <a:srgbClr val="F46710"/>
                    </a:solidFill>
                  </a:rPr>
                  <a:t>CoA</a:t>
                </a:r>
                <a:endParaRPr lang="fr-FR" sz="1000" b="1" dirty="0">
                  <a:solidFill>
                    <a:srgbClr val="F46710"/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4319699" y="1196752"/>
                <a:ext cx="821244" cy="390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rgbClr val="F46710"/>
                    </a:solidFill>
                  </a:rPr>
                  <a:t>GlcNH</a:t>
                </a:r>
                <a:r>
                  <a:rPr lang="fr-FR" sz="1100" b="1" baseline="-25000" dirty="0" smtClean="0">
                    <a:solidFill>
                      <a:srgbClr val="F46710"/>
                    </a:solidFill>
                  </a:rPr>
                  <a:t>2</a:t>
                </a:r>
                <a:r>
                  <a:rPr lang="fr-FR" sz="1100" b="1" dirty="0" smtClean="0">
                    <a:solidFill>
                      <a:srgbClr val="F46710"/>
                    </a:solidFill>
                  </a:rPr>
                  <a:t>6P</a:t>
                </a:r>
              </a:p>
              <a:p>
                <a:pPr algn="ctr"/>
                <a:r>
                  <a:rPr lang="fr-FR" sz="1100" b="1" dirty="0" err="1" smtClean="0">
                    <a:solidFill>
                      <a:srgbClr val="F46710"/>
                    </a:solidFill>
                  </a:rPr>
                  <a:t>AcT</a:t>
                </a:r>
                <a:endParaRPr lang="fr-FR" sz="1100" b="1" dirty="0">
                  <a:solidFill>
                    <a:srgbClr val="F46710"/>
                  </a:solidFill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6948264" y="2044720"/>
                <a:ext cx="4379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rgbClr val="FF0000"/>
                    </a:solidFill>
                  </a:rPr>
                  <a:t>UTP</a:t>
                </a:r>
                <a:endParaRPr lang="fr-FR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7380312" y="2060848"/>
                <a:ext cx="357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FF0000"/>
                    </a:solidFill>
                  </a:rPr>
                  <a:t>PPi</a:t>
                </a:r>
                <a:endParaRPr lang="fr-FR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6804248" y="1184180"/>
                <a:ext cx="10502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rgbClr val="FF0000"/>
                    </a:solidFill>
                  </a:rPr>
                  <a:t>UDP-</a:t>
                </a:r>
                <a:r>
                  <a:rPr lang="fr-FR" sz="1100" b="1" dirty="0" err="1" smtClean="0">
                    <a:solidFill>
                      <a:srgbClr val="FF0000"/>
                    </a:solidFill>
                  </a:rPr>
                  <a:t>GlcNAc</a:t>
                </a:r>
                <a:endParaRPr lang="fr-FR" sz="11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fr-FR" sz="1100" b="1" dirty="0" err="1" smtClean="0">
                    <a:solidFill>
                      <a:srgbClr val="FF0000"/>
                    </a:solidFill>
                  </a:rPr>
                  <a:t>PPase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1" name="Forme libre 790"/>
              <p:cNvSpPr/>
              <p:nvPr/>
            </p:nvSpPr>
            <p:spPr>
              <a:xfrm>
                <a:off x="3028045" y="1672728"/>
                <a:ext cx="275422" cy="398443"/>
              </a:xfrm>
              <a:custGeom>
                <a:avLst/>
                <a:gdLst>
                  <a:gd name="connsiteX0" fmla="*/ 0 w 275422"/>
                  <a:gd name="connsiteY0" fmla="*/ 387426 h 398443"/>
                  <a:gd name="connsiteX1" fmla="*/ 132203 w 275422"/>
                  <a:gd name="connsiteY1" fmla="*/ 1836 h 398443"/>
                  <a:gd name="connsiteX2" fmla="*/ 275422 w 275422"/>
                  <a:gd name="connsiteY2" fmla="*/ 398443 h 39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2" h="398443">
                    <a:moveTo>
                      <a:pt x="0" y="387426"/>
                    </a:moveTo>
                    <a:cubicBezTo>
                      <a:pt x="43149" y="193713"/>
                      <a:pt x="86299" y="0"/>
                      <a:pt x="132203" y="1836"/>
                    </a:cubicBezTo>
                    <a:cubicBezTo>
                      <a:pt x="178107" y="3672"/>
                      <a:pt x="226764" y="201057"/>
                      <a:pt x="275422" y="398443"/>
                    </a:cubicBezTo>
                  </a:path>
                </a:pathLst>
              </a:cu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2" name="Forme libre 791"/>
              <p:cNvSpPr/>
              <p:nvPr/>
            </p:nvSpPr>
            <p:spPr>
              <a:xfrm>
                <a:off x="4512602" y="1667757"/>
                <a:ext cx="275422" cy="398443"/>
              </a:xfrm>
              <a:custGeom>
                <a:avLst/>
                <a:gdLst>
                  <a:gd name="connsiteX0" fmla="*/ 0 w 275422"/>
                  <a:gd name="connsiteY0" fmla="*/ 387426 h 398443"/>
                  <a:gd name="connsiteX1" fmla="*/ 132203 w 275422"/>
                  <a:gd name="connsiteY1" fmla="*/ 1836 h 398443"/>
                  <a:gd name="connsiteX2" fmla="*/ 275422 w 275422"/>
                  <a:gd name="connsiteY2" fmla="*/ 398443 h 39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2" h="398443">
                    <a:moveTo>
                      <a:pt x="0" y="387426"/>
                    </a:moveTo>
                    <a:cubicBezTo>
                      <a:pt x="43149" y="193713"/>
                      <a:pt x="86299" y="0"/>
                      <a:pt x="132203" y="1836"/>
                    </a:cubicBezTo>
                    <a:cubicBezTo>
                      <a:pt x="178107" y="3672"/>
                      <a:pt x="226764" y="201057"/>
                      <a:pt x="275422" y="398443"/>
                    </a:cubicBezTo>
                  </a:path>
                </a:pathLst>
              </a:custGeom>
              <a:ln w="25400">
                <a:solidFill>
                  <a:srgbClr val="F4671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F46710"/>
                  </a:solidFill>
                </a:endParaRPr>
              </a:p>
            </p:txBody>
          </p:sp>
          <p:sp>
            <p:nvSpPr>
              <p:cNvPr id="795" name="Forme libre 794"/>
              <p:cNvSpPr/>
              <p:nvPr/>
            </p:nvSpPr>
            <p:spPr>
              <a:xfrm>
                <a:off x="7215855" y="1678774"/>
                <a:ext cx="275422" cy="398443"/>
              </a:xfrm>
              <a:custGeom>
                <a:avLst/>
                <a:gdLst>
                  <a:gd name="connsiteX0" fmla="*/ 0 w 275422"/>
                  <a:gd name="connsiteY0" fmla="*/ 387426 h 398443"/>
                  <a:gd name="connsiteX1" fmla="*/ 132203 w 275422"/>
                  <a:gd name="connsiteY1" fmla="*/ 1836 h 398443"/>
                  <a:gd name="connsiteX2" fmla="*/ 275422 w 275422"/>
                  <a:gd name="connsiteY2" fmla="*/ 398443 h 39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2" h="398443">
                    <a:moveTo>
                      <a:pt x="0" y="387426"/>
                    </a:moveTo>
                    <a:cubicBezTo>
                      <a:pt x="43149" y="193713"/>
                      <a:pt x="86299" y="0"/>
                      <a:pt x="132203" y="1836"/>
                    </a:cubicBezTo>
                    <a:cubicBezTo>
                      <a:pt x="178107" y="3672"/>
                      <a:pt x="226764" y="201057"/>
                      <a:pt x="275422" y="398443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96" name="ZoneTexte 795"/>
            <p:cNvSpPr txBox="1"/>
            <p:nvPr/>
          </p:nvSpPr>
          <p:spPr>
            <a:xfrm>
              <a:off x="179512" y="548680"/>
              <a:ext cx="4995278" cy="3693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The </a:t>
              </a:r>
              <a:r>
                <a:rPr lang="fr-FR" dirty="0" err="1" smtClean="0"/>
                <a:t>Hexosamine</a:t>
              </a:r>
              <a:r>
                <a:rPr lang="fr-FR" dirty="0" smtClean="0"/>
                <a:t> </a:t>
              </a:r>
              <a:r>
                <a:rPr lang="fr-FR" dirty="0" err="1" smtClean="0"/>
                <a:t>Biosynthesis</a:t>
              </a:r>
              <a:r>
                <a:rPr lang="fr-FR" dirty="0" smtClean="0"/>
                <a:t> </a:t>
              </a:r>
              <a:r>
                <a:rPr lang="fr-FR" dirty="0" err="1" smtClean="0"/>
                <a:t>Pathway</a:t>
              </a:r>
              <a:r>
                <a:rPr lang="fr-FR" dirty="0" smtClean="0"/>
                <a:t> (HBP)</a:t>
              </a:r>
              <a:endParaRPr lang="fr-FR" dirty="0"/>
            </a:p>
          </p:txBody>
        </p:sp>
      </p:grpSp>
      <p:sp>
        <p:nvSpPr>
          <p:cNvPr id="798" name="ZoneTexte 797"/>
          <p:cNvSpPr txBox="1"/>
          <p:nvPr/>
        </p:nvSpPr>
        <p:spPr>
          <a:xfrm>
            <a:off x="247204" y="548680"/>
            <a:ext cx="20205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O</a:t>
            </a:r>
            <a:r>
              <a:rPr lang="fr-FR" dirty="0" smtClean="0"/>
              <a:t>-GlcNAcylation</a:t>
            </a:r>
            <a:endParaRPr lang="fr-FR" dirty="0"/>
          </a:p>
        </p:txBody>
      </p:sp>
      <p:sp>
        <p:nvSpPr>
          <p:cNvPr id="852" name="Forme libre 851"/>
          <p:cNvSpPr/>
          <p:nvPr/>
        </p:nvSpPr>
        <p:spPr>
          <a:xfrm rot="10800000" flipH="1">
            <a:off x="1547665" y="2575921"/>
            <a:ext cx="2031640" cy="756404"/>
          </a:xfrm>
          <a:custGeom>
            <a:avLst/>
            <a:gdLst>
              <a:gd name="connsiteX0" fmla="*/ 0 w 2181340"/>
              <a:gd name="connsiteY0" fmla="*/ 0 h 818920"/>
              <a:gd name="connsiteX1" fmla="*/ 1156771 w 2181340"/>
              <a:gd name="connsiteY1" fmla="*/ 815248 h 818920"/>
              <a:gd name="connsiteX2" fmla="*/ 2181340 w 2181340"/>
              <a:gd name="connsiteY2" fmla="*/ 22033 h 8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1340" h="818920">
                <a:moveTo>
                  <a:pt x="0" y="0"/>
                </a:moveTo>
                <a:cubicBezTo>
                  <a:pt x="396607" y="405788"/>
                  <a:pt x="793214" y="811576"/>
                  <a:pt x="1156771" y="815248"/>
                </a:cubicBezTo>
                <a:cubicBezTo>
                  <a:pt x="1520328" y="818920"/>
                  <a:pt x="1850834" y="420476"/>
                  <a:pt x="2181340" y="22033"/>
                </a:cubicBezTo>
              </a:path>
            </a:pathLst>
          </a:custGeom>
          <a:ln w="28575" cmpd="dbl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1" name="Forme libre 850"/>
          <p:cNvSpPr/>
          <p:nvPr/>
        </p:nvSpPr>
        <p:spPr>
          <a:xfrm flipH="1">
            <a:off x="1460240" y="1650834"/>
            <a:ext cx="2031640" cy="756404"/>
          </a:xfrm>
          <a:custGeom>
            <a:avLst/>
            <a:gdLst>
              <a:gd name="connsiteX0" fmla="*/ 0 w 2181340"/>
              <a:gd name="connsiteY0" fmla="*/ 0 h 818920"/>
              <a:gd name="connsiteX1" fmla="*/ 1156771 w 2181340"/>
              <a:gd name="connsiteY1" fmla="*/ 815248 h 818920"/>
              <a:gd name="connsiteX2" fmla="*/ 2181340 w 2181340"/>
              <a:gd name="connsiteY2" fmla="*/ 22033 h 8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1340" h="818920">
                <a:moveTo>
                  <a:pt x="0" y="0"/>
                </a:moveTo>
                <a:cubicBezTo>
                  <a:pt x="396607" y="405788"/>
                  <a:pt x="793214" y="811576"/>
                  <a:pt x="1156771" y="815248"/>
                </a:cubicBezTo>
                <a:cubicBezTo>
                  <a:pt x="1520328" y="818920"/>
                  <a:pt x="1850834" y="420476"/>
                  <a:pt x="2181340" y="22033"/>
                </a:cubicBezTo>
              </a:path>
            </a:pathLst>
          </a:custGeom>
          <a:noFill/>
          <a:ln w="28575" cmpd="dbl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0" name="Connecteur droit avec flèche 819"/>
          <p:cNvCxnSpPr/>
          <p:nvPr/>
        </p:nvCxnSpPr>
        <p:spPr>
          <a:xfrm>
            <a:off x="5146652" y="2436371"/>
            <a:ext cx="24143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Connecteur droit avec flèche 820"/>
          <p:cNvCxnSpPr/>
          <p:nvPr/>
        </p:nvCxnSpPr>
        <p:spPr>
          <a:xfrm rot="10800000">
            <a:off x="5146653" y="2577137"/>
            <a:ext cx="24143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" name="Forme libre 823"/>
          <p:cNvSpPr/>
          <p:nvPr/>
        </p:nvSpPr>
        <p:spPr>
          <a:xfrm>
            <a:off x="5348672" y="1668001"/>
            <a:ext cx="2031640" cy="756404"/>
          </a:xfrm>
          <a:custGeom>
            <a:avLst/>
            <a:gdLst>
              <a:gd name="connsiteX0" fmla="*/ 0 w 2181340"/>
              <a:gd name="connsiteY0" fmla="*/ 0 h 818920"/>
              <a:gd name="connsiteX1" fmla="*/ 1156771 w 2181340"/>
              <a:gd name="connsiteY1" fmla="*/ 815248 h 818920"/>
              <a:gd name="connsiteX2" fmla="*/ 2181340 w 2181340"/>
              <a:gd name="connsiteY2" fmla="*/ 22033 h 8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1340" h="818920">
                <a:moveTo>
                  <a:pt x="0" y="0"/>
                </a:moveTo>
                <a:cubicBezTo>
                  <a:pt x="396607" y="405788"/>
                  <a:pt x="793214" y="811576"/>
                  <a:pt x="1156771" y="815248"/>
                </a:cubicBezTo>
                <a:cubicBezTo>
                  <a:pt x="1520328" y="818920"/>
                  <a:pt x="1850834" y="420476"/>
                  <a:pt x="2181340" y="22033"/>
                </a:cubicBezTo>
              </a:path>
            </a:pathLst>
          </a:custGeom>
          <a:ln w="28575" cmpd="dbl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5" name="Forme libre 824"/>
          <p:cNvSpPr/>
          <p:nvPr/>
        </p:nvSpPr>
        <p:spPr>
          <a:xfrm rot="10800000">
            <a:off x="5492688" y="2611120"/>
            <a:ext cx="2031640" cy="756404"/>
          </a:xfrm>
          <a:custGeom>
            <a:avLst/>
            <a:gdLst>
              <a:gd name="connsiteX0" fmla="*/ 0 w 2181340"/>
              <a:gd name="connsiteY0" fmla="*/ 0 h 818920"/>
              <a:gd name="connsiteX1" fmla="*/ 1156771 w 2181340"/>
              <a:gd name="connsiteY1" fmla="*/ 815248 h 818920"/>
              <a:gd name="connsiteX2" fmla="*/ 2181340 w 2181340"/>
              <a:gd name="connsiteY2" fmla="*/ 22033 h 8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1340" h="818920">
                <a:moveTo>
                  <a:pt x="0" y="0"/>
                </a:moveTo>
                <a:cubicBezTo>
                  <a:pt x="396607" y="405788"/>
                  <a:pt x="793214" y="811576"/>
                  <a:pt x="1156771" y="815248"/>
                </a:cubicBezTo>
                <a:cubicBezTo>
                  <a:pt x="1520328" y="818920"/>
                  <a:pt x="1850834" y="420476"/>
                  <a:pt x="2181340" y="22033"/>
                </a:cubicBezTo>
              </a:path>
            </a:pathLst>
          </a:custGeom>
          <a:ln w="28575" cmpd="dbl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8" name="Groupe 837"/>
          <p:cNvGrpSpPr/>
          <p:nvPr/>
        </p:nvGrpSpPr>
        <p:grpSpPr>
          <a:xfrm>
            <a:off x="107504" y="1124744"/>
            <a:ext cx="1140127" cy="2004221"/>
            <a:chOff x="6300192" y="3861048"/>
            <a:chExt cx="1224136" cy="2169868"/>
          </a:xfrm>
        </p:grpSpPr>
        <p:grpSp>
          <p:nvGrpSpPr>
            <p:cNvPr id="808" name="Group 92"/>
            <p:cNvGrpSpPr>
              <a:grpSpLocks/>
            </p:cNvGrpSpPr>
            <p:nvPr/>
          </p:nvGrpSpPr>
          <p:grpSpPr bwMode="auto">
            <a:xfrm>
              <a:off x="6300192" y="4950796"/>
              <a:ext cx="1224136" cy="1080120"/>
              <a:chOff x="625" y="804"/>
              <a:chExt cx="853" cy="883"/>
            </a:xfrm>
          </p:grpSpPr>
          <p:sp>
            <p:nvSpPr>
              <p:cNvPr id="809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0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1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2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3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4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5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16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818" name="ZoneTexte 817"/>
            <p:cNvSpPr txBox="1"/>
            <p:nvPr/>
          </p:nvSpPr>
          <p:spPr>
            <a:xfrm>
              <a:off x="6569380" y="4950796"/>
              <a:ext cx="522900" cy="307777"/>
            </a:xfrm>
            <a:prstGeom prst="rect">
              <a:avLst/>
            </a:prstGeom>
            <a:solidFill>
              <a:srgbClr val="FB09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S/T</a:t>
              </a:r>
              <a:endParaRPr lang="fr-FR" sz="1400" dirty="0"/>
            </a:p>
          </p:txBody>
        </p:sp>
        <p:pic>
          <p:nvPicPr>
            <p:cNvPr id="2050" name="Picture 2" descr="http://www.functionalglycomics.org/fg/update/2011/110609/images/fg.2011.24-i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7601" b="3491"/>
            <a:stretch>
              <a:fillRect/>
            </a:stretch>
          </p:blipFill>
          <p:spPr bwMode="auto">
            <a:xfrm rot="3991018">
              <a:off x="6264370" y="3949375"/>
              <a:ext cx="971600" cy="794945"/>
            </a:xfrm>
            <a:prstGeom prst="rect">
              <a:avLst/>
            </a:prstGeom>
            <a:noFill/>
          </p:spPr>
        </p:pic>
        <p:cxnSp>
          <p:nvCxnSpPr>
            <p:cNvPr id="828" name="Connecteur droit 827"/>
            <p:cNvCxnSpPr>
              <a:stCxn id="2050" idx="3"/>
              <a:endCxn id="818" idx="0"/>
            </p:cNvCxnSpPr>
            <p:nvPr/>
          </p:nvCxnSpPr>
          <p:spPr>
            <a:xfrm flipH="1">
              <a:off x="6830830" y="4792413"/>
              <a:ext cx="112920" cy="15838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" name="Groupe 818"/>
          <p:cNvGrpSpPr/>
          <p:nvPr/>
        </p:nvGrpSpPr>
        <p:grpSpPr>
          <a:xfrm>
            <a:off x="3805328" y="1837773"/>
            <a:ext cx="1140127" cy="1330219"/>
            <a:chOff x="3805328" y="1837773"/>
            <a:chExt cx="1140127" cy="1330219"/>
          </a:xfrm>
        </p:grpSpPr>
        <p:grpSp>
          <p:nvGrpSpPr>
            <p:cNvPr id="799" name="Group 92"/>
            <p:cNvGrpSpPr>
              <a:grpSpLocks/>
            </p:cNvGrpSpPr>
            <p:nvPr/>
          </p:nvGrpSpPr>
          <p:grpSpPr bwMode="auto">
            <a:xfrm>
              <a:off x="3805328" y="2170328"/>
              <a:ext cx="1140127" cy="997664"/>
              <a:chOff x="625" y="804"/>
              <a:chExt cx="853" cy="883"/>
            </a:xfrm>
          </p:grpSpPr>
          <p:sp>
            <p:nvSpPr>
              <p:cNvPr id="800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1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2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3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4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5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6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807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817" name="ZoneTexte 816"/>
            <p:cNvSpPr txBox="1"/>
            <p:nvPr/>
          </p:nvSpPr>
          <p:spPr>
            <a:xfrm>
              <a:off x="3854842" y="2170327"/>
              <a:ext cx="487015" cy="284281"/>
            </a:xfrm>
            <a:prstGeom prst="rect">
              <a:avLst/>
            </a:prstGeom>
            <a:solidFill>
              <a:srgbClr val="FB09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S/T</a:t>
              </a:r>
              <a:endParaRPr lang="fr-FR" sz="1400" dirty="0"/>
            </a:p>
          </p:txBody>
        </p:sp>
        <p:cxnSp>
          <p:nvCxnSpPr>
            <p:cNvPr id="829" name="Connecteur droit 828"/>
            <p:cNvCxnSpPr/>
            <p:nvPr/>
          </p:nvCxnSpPr>
          <p:spPr>
            <a:xfrm flipH="1">
              <a:off x="4102554" y="2037306"/>
              <a:ext cx="105171" cy="14629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0" name="ZoneTexte 829"/>
            <p:cNvSpPr txBox="1"/>
            <p:nvPr/>
          </p:nvSpPr>
          <p:spPr>
            <a:xfrm>
              <a:off x="4140658" y="1837773"/>
              <a:ext cx="339208" cy="2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/>
                <a:t>OH</a:t>
              </a:r>
              <a:endParaRPr lang="fr-FR" sz="900" dirty="0"/>
            </a:p>
          </p:txBody>
        </p:sp>
      </p:grpSp>
      <p:sp>
        <p:nvSpPr>
          <p:cNvPr id="831" name="ZoneTexte 830"/>
          <p:cNvSpPr txBox="1"/>
          <p:nvPr/>
        </p:nvSpPr>
        <p:spPr>
          <a:xfrm>
            <a:off x="2887876" y="1372196"/>
            <a:ext cx="1199172" cy="284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UDP-</a:t>
            </a:r>
            <a:r>
              <a:rPr lang="fr-FR" sz="1400" b="1" dirty="0" err="1" smtClean="0"/>
              <a:t>GlcNAc</a:t>
            </a:r>
            <a:endParaRPr lang="fr-FR" sz="1400" b="1" dirty="0"/>
          </a:p>
        </p:txBody>
      </p:sp>
      <p:sp>
        <p:nvSpPr>
          <p:cNvPr id="832" name="ZoneTexte 831"/>
          <p:cNvSpPr txBox="1"/>
          <p:nvPr/>
        </p:nvSpPr>
        <p:spPr>
          <a:xfrm>
            <a:off x="1259632" y="1372196"/>
            <a:ext cx="506424" cy="284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UDP</a:t>
            </a:r>
            <a:endParaRPr lang="fr-FR" sz="1400" b="1" dirty="0"/>
          </a:p>
        </p:txBody>
      </p:sp>
      <p:sp>
        <p:nvSpPr>
          <p:cNvPr id="833" name="ZoneTexte 832"/>
          <p:cNvSpPr txBox="1"/>
          <p:nvPr/>
        </p:nvSpPr>
        <p:spPr>
          <a:xfrm>
            <a:off x="1321330" y="2060848"/>
            <a:ext cx="239681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OGT (</a:t>
            </a:r>
            <a:r>
              <a:rPr lang="fr-FR" sz="1200" b="1" i="1" dirty="0" smtClean="0"/>
              <a:t>O</a:t>
            </a:r>
            <a:r>
              <a:rPr lang="fr-FR" sz="1200" b="1" dirty="0" smtClean="0"/>
              <a:t>-</a:t>
            </a:r>
            <a:r>
              <a:rPr lang="fr-FR" sz="1200" b="1" dirty="0" err="1" smtClean="0"/>
              <a:t>GlcNAc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transferase</a:t>
            </a:r>
            <a:r>
              <a:rPr lang="fr-FR" sz="1200" b="1" dirty="0" smtClean="0"/>
              <a:t>)</a:t>
            </a:r>
            <a:endParaRPr lang="fr-FR" sz="1200" b="1" dirty="0"/>
          </a:p>
        </p:txBody>
      </p:sp>
      <p:sp>
        <p:nvSpPr>
          <p:cNvPr id="834" name="ZoneTexte 833"/>
          <p:cNvSpPr txBox="1"/>
          <p:nvPr/>
        </p:nvSpPr>
        <p:spPr>
          <a:xfrm>
            <a:off x="1684027" y="2646095"/>
            <a:ext cx="1591829" cy="2558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OGA (</a:t>
            </a:r>
            <a:r>
              <a:rPr lang="fr-FR" sz="1200" b="1" i="1" dirty="0" smtClean="0"/>
              <a:t>O</a:t>
            </a:r>
            <a:r>
              <a:rPr lang="fr-FR" sz="1200" b="1" dirty="0" smtClean="0"/>
              <a:t>-</a:t>
            </a:r>
            <a:r>
              <a:rPr lang="fr-FR" sz="1200" b="1" dirty="0" err="1" smtClean="0"/>
              <a:t>GlcNAcase</a:t>
            </a:r>
            <a:r>
              <a:rPr lang="fr-FR" sz="1200" b="1" dirty="0" smtClean="0"/>
              <a:t>)</a:t>
            </a:r>
            <a:endParaRPr lang="fr-FR" sz="1200" b="1" dirty="0"/>
          </a:p>
        </p:txBody>
      </p:sp>
      <p:sp>
        <p:nvSpPr>
          <p:cNvPr id="835" name="ZoneTexte 834"/>
          <p:cNvSpPr txBox="1"/>
          <p:nvPr/>
        </p:nvSpPr>
        <p:spPr>
          <a:xfrm>
            <a:off x="3181814" y="3360743"/>
            <a:ext cx="763218" cy="284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GlcNAc</a:t>
            </a:r>
            <a:endParaRPr lang="fr-FR" sz="1400" b="1" dirty="0"/>
          </a:p>
        </p:txBody>
      </p:sp>
      <p:sp>
        <p:nvSpPr>
          <p:cNvPr id="836" name="ZoneTexte 835"/>
          <p:cNvSpPr txBox="1"/>
          <p:nvPr/>
        </p:nvSpPr>
        <p:spPr>
          <a:xfrm>
            <a:off x="7158640" y="3358631"/>
            <a:ext cx="501945" cy="284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H</a:t>
            </a:r>
            <a:r>
              <a:rPr lang="fr-FR" sz="1400" b="1" baseline="-26000" dirty="0" smtClean="0"/>
              <a:t>2</a:t>
            </a:r>
            <a:r>
              <a:rPr lang="fr-FR" sz="1400" b="1" dirty="0" smtClean="0"/>
              <a:t>O</a:t>
            </a:r>
            <a:endParaRPr lang="fr-FR" sz="1400" b="1" dirty="0"/>
          </a:p>
        </p:txBody>
      </p:sp>
      <p:cxnSp>
        <p:nvCxnSpPr>
          <p:cNvPr id="847" name="Connecteur droit avec flèche 846"/>
          <p:cNvCxnSpPr/>
          <p:nvPr/>
        </p:nvCxnSpPr>
        <p:spPr>
          <a:xfrm>
            <a:off x="1293518" y="2575921"/>
            <a:ext cx="24143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Connecteur droit avec flèche 847"/>
          <p:cNvCxnSpPr/>
          <p:nvPr/>
        </p:nvCxnSpPr>
        <p:spPr>
          <a:xfrm rot="10800000">
            <a:off x="1249450" y="2420888"/>
            <a:ext cx="24143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" name="ZoneTexte 848"/>
          <p:cNvSpPr txBox="1"/>
          <p:nvPr/>
        </p:nvSpPr>
        <p:spPr>
          <a:xfrm>
            <a:off x="6082702" y="2099821"/>
            <a:ext cx="64953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Kinase</a:t>
            </a:r>
            <a:endParaRPr lang="fr-FR" sz="1200" b="1" dirty="0"/>
          </a:p>
        </p:txBody>
      </p:sp>
      <p:sp>
        <p:nvSpPr>
          <p:cNvPr id="850" name="ZoneTexte 849"/>
          <p:cNvSpPr txBox="1"/>
          <p:nvPr/>
        </p:nvSpPr>
        <p:spPr>
          <a:xfrm>
            <a:off x="5929858" y="2647945"/>
            <a:ext cx="108395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Phosphatase</a:t>
            </a:r>
            <a:endParaRPr lang="fr-FR" sz="1200" b="1" dirty="0"/>
          </a:p>
        </p:txBody>
      </p:sp>
      <p:sp>
        <p:nvSpPr>
          <p:cNvPr id="853" name="ZoneTexte 852"/>
          <p:cNvSpPr txBox="1"/>
          <p:nvPr/>
        </p:nvSpPr>
        <p:spPr>
          <a:xfrm>
            <a:off x="5076056" y="1393031"/>
            <a:ext cx="537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ATP</a:t>
            </a:r>
            <a:endParaRPr lang="fr-FR" sz="1400" b="1" dirty="0"/>
          </a:p>
        </p:txBody>
      </p:sp>
      <p:sp>
        <p:nvSpPr>
          <p:cNvPr id="854" name="ZoneTexte 853"/>
          <p:cNvSpPr txBox="1"/>
          <p:nvPr/>
        </p:nvSpPr>
        <p:spPr>
          <a:xfrm>
            <a:off x="7092280" y="1393031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ADP</a:t>
            </a:r>
            <a:endParaRPr lang="fr-FR" sz="1400" b="1" dirty="0"/>
          </a:p>
        </p:txBody>
      </p:sp>
      <p:sp>
        <p:nvSpPr>
          <p:cNvPr id="855" name="ZoneTexte 854"/>
          <p:cNvSpPr txBox="1"/>
          <p:nvPr/>
        </p:nvSpPr>
        <p:spPr>
          <a:xfrm>
            <a:off x="1261234" y="3356992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H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O</a:t>
            </a:r>
            <a:endParaRPr lang="fr-FR" sz="1400" b="1" dirty="0"/>
          </a:p>
        </p:txBody>
      </p:sp>
      <p:sp>
        <p:nvSpPr>
          <p:cNvPr id="856" name="ZoneTexte 855"/>
          <p:cNvSpPr txBox="1"/>
          <p:nvPr/>
        </p:nvSpPr>
        <p:spPr>
          <a:xfrm>
            <a:off x="5220072" y="3356992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Pi</a:t>
            </a:r>
          </a:p>
        </p:txBody>
      </p:sp>
      <p:grpSp>
        <p:nvGrpSpPr>
          <p:cNvPr id="793" name="Groupe 792"/>
          <p:cNvGrpSpPr/>
          <p:nvPr/>
        </p:nvGrpSpPr>
        <p:grpSpPr>
          <a:xfrm>
            <a:off x="7824361" y="1370209"/>
            <a:ext cx="1140127" cy="1804834"/>
            <a:chOff x="179512" y="1370209"/>
            <a:chExt cx="1140127" cy="1804834"/>
          </a:xfrm>
        </p:grpSpPr>
        <p:grpSp>
          <p:nvGrpSpPr>
            <p:cNvPr id="822" name="Groupe 821"/>
            <p:cNvGrpSpPr/>
            <p:nvPr/>
          </p:nvGrpSpPr>
          <p:grpSpPr>
            <a:xfrm>
              <a:off x="179512" y="2044357"/>
              <a:ext cx="1140127" cy="1130686"/>
              <a:chOff x="3805328" y="2037306"/>
              <a:chExt cx="1140127" cy="1130686"/>
            </a:xfrm>
          </p:grpSpPr>
          <p:grpSp>
            <p:nvGrpSpPr>
              <p:cNvPr id="823" name="Group 92"/>
              <p:cNvGrpSpPr>
                <a:grpSpLocks/>
              </p:cNvGrpSpPr>
              <p:nvPr/>
            </p:nvGrpSpPr>
            <p:grpSpPr bwMode="auto">
              <a:xfrm>
                <a:off x="3805328" y="2170328"/>
                <a:ext cx="1140127" cy="997664"/>
                <a:chOff x="625" y="804"/>
                <a:chExt cx="853" cy="883"/>
              </a:xfrm>
            </p:grpSpPr>
            <p:sp>
              <p:nvSpPr>
                <p:cNvPr id="839" name="Freeform 84"/>
                <p:cNvSpPr>
                  <a:spLocks/>
                </p:cNvSpPr>
                <p:nvPr/>
              </p:nvSpPr>
              <p:spPr bwMode="auto">
                <a:xfrm>
                  <a:off x="625" y="804"/>
                  <a:ext cx="853" cy="883"/>
                </a:xfrm>
                <a:custGeom>
                  <a:avLst/>
                  <a:gdLst>
                    <a:gd name="T0" fmla="*/ 11 w 377"/>
                    <a:gd name="T1" fmla="*/ 878 h 366"/>
                    <a:gd name="T2" fmla="*/ 77 w 377"/>
                    <a:gd name="T3" fmla="*/ 606 h 366"/>
                    <a:gd name="T4" fmla="*/ 52 w 377"/>
                    <a:gd name="T5" fmla="*/ 362 h 366"/>
                    <a:gd name="T6" fmla="*/ 199 w 377"/>
                    <a:gd name="T7" fmla="*/ 239 h 366"/>
                    <a:gd name="T8" fmla="*/ 369 w 377"/>
                    <a:gd name="T9" fmla="*/ 70 h 366"/>
                    <a:gd name="T10" fmla="*/ 860 w 377"/>
                    <a:gd name="T11" fmla="*/ 273 h 366"/>
                    <a:gd name="T12" fmla="*/ 1172 w 377"/>
                    <a:gd name="T13" fmla="*/ 297 h 366"/>
                    <a:gd name="T14" fmla="*/ 1489 w 377"/>
                    <a:gd name="T15" fmla="*/ 540 h 366"/>
                    <a:gd name="T16" fmla="*/ 1699 w 377"/>
                    <a:gd name="T17" fmla="*/ 791 h 366"/>
                    <a:gd name="T18" fmla="*/ 1751 w 377"/>
                    <a:gd name="T19" fmla="*/ 1281 h 366"/>
                    <a:gd name="T20" fmla="*/ 1905 w 377"/>
                    <a:gd name="T21" fmla="*/ 1916 h 366"/>
                    <a:gd name="T22" fmla="*/ 1844 w 377"/>
                    <a:gd name="T23" fmla="*/ 2060 h 366"/>
                    <a:gd name="T24" fmla="*/ 1715 w 377"/>
                    <a:gd name="T25" fmla="*/ 2125 h 366"/>
                    <a:gd name="T26" fmla="*/ 1536 w 377"/>
                    <a:gd name="T27" fmla="*/ 2031 h 366"/>
                    <a:gd name="T28" fmla="*/ 1382 w 377"/>
                    <a:gd name="T29" fmla="*/ 1998 h 366"/>
                    <a:gd name="T30" fmla="*/ 1315 w 377"/>
                    <a:gd name="T31" fmla="*/ 1834 h 366"/>
                    <a:gd name="T32" fmla="*/ 1192 w 377"/>
                    <a:gd name="T33" fmla="*/ 1759 h 366"/>
                    <a:gd name="T34" fmla="*/ 803 w 377"/>
                    <a:gd name="T35" fmla="*/ 1595 h 366"/>
                    <a:gd name="T36" fmla="*/ 410 w 377"/>
                    <a:gd name="T37" fmla="*/ 1689 h 366"/>
                    <a:gd name="T38" fmla="*/ 158 w 377"/>
                    <a:gd name="T39" fmla="*/ 1281 h 366"/>
                    <a:gd name="T40" fmla="*/ 11 w 377"/>
                    <a:gd name="T41" fmla="*/ 878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7" h="366">
                      <a:moveTo>
                        <a:pt x="2" y="151"/>
                      </a:moveTo>
                      <a:cubicBezTo>
                        <a:pt x="0" y="136"/>
                        <a:pt x="11" y="120"/>
                        <a:pt x="15" y="104"/>
                      </a:cubicBezTo>
                      <a:cubicBezTo>
                        <a:pt x="17" y="95"/>
                        <a:pt x="6" y="74"/>
                        <a:pt x="10" y="62"/>
                      </a:cubicBezTo>
                      <a:cubicBezTo>
                        <a:pt x="14" y="51"/>
                        <a:pt x="33" y="51"/>
                        <a:pt x="39" y="41"/>
                      </a:cubicBezTo>
                      <a:cubicBezTo>
                        <a:pt x="48" y="27"/>
                        <a:pt x="59" y="15"/>
                        <a:pt x="72" y="12"/>
                      </a:cubicBezTo>
                      <a:cubicBezTo>
                        <a:pt x="114" y="0"/>
                        <a:pt x="133" y="34"/>
                        <a:pt x="168" y="47"/>
                      </a:cubicBezTo>
                      <a:cubicBezTo>
                        <a:pt x="189" y="56"/>
                        <a:pt x="208" y="50"/>
                        <a:pt x="229" y="51"/>
                      </a:cubicBezTo>
                      <a:cubicBezTo>
                        <a:pt x="258" y="53"/>
                        <a:pt x="275" y="71"/>
                        <a:pt x="291" y="93"/>
                      </a:cubicBezTo>
                      <a:cubicBezTo>
                        <a:pt x="303" y="110"/>
                        <a:pt x="325" y="116"/>
                        <a:pt x="332" y="136"/>
                      </a:cubicBezTo>
                      <a:cubicBezTo>
                        <a:pt x="341" y="160"/>
                        <a:pt x="334" y="197"/>
                        <a:pt x="342" y="220"/>
                      </a:cubicBezTo>
                      <a:cubicBezTo>
                        <a:pt x="352" y="252"/>
                        <a:pt x="377" y="295"/>
                        <a:pt x="372" y="329"/>
                      </a:cubicBezTo>
                      <a:cubicBezTo>
                        <a:pt x="370" y="340"/>
                        <a:pt x="366" y="348"/>
                        <a:pt x="360" y="354"/>
                      </a:cubicBezTo>
                      <a:cubicBezTo>
                        <a:pt x="353" y="360"/>
                        <a:pt x="344" y="364"/>
                        <a:pt x="335" y="365"/>
                      </a:cubicBezTo>
                      <a:cubicBezTo>
                        <a:pt x="322" y="366"/>
                        <a:pt x="313" y="354"/>
                        <a:pt x="300" y="349"/>
                      </a:cubicBezTo>
                      <a:cubicBezTo>
                        <a:pt x="291" y="345"/>
                        <a:pt x="277" y="349"/>
                        <a:pt x="270" y="343"/>
                      </a:cubicBezTo>
                      <a:cubicBezTo>
                        <a:pt x="262" y="337"/>
                        <a:pt x="263" y="322"/>
                        <a:pt x="257" y="315"/>
                      </a:cubicBezTo>
                      <a:cubicBezTo>
                        <a:pt x="251" y="308"/>
                        <a:pt x="239" y="309"/>
                        <a:pt x="233" y="302"/>
                      </a:cubicBezTo>
                      <a:cubicBezTo>
                        <a:pt x="215" y="281"/>
                        <a:pt x="197" y="265"/>
                        <a:pt x="157" y="274"/>
                      </a:cubicBezTo>
                      <a:cubicBezTo>
                        <a:pt x="133" y="280"/>
                        <a:pt x="105" y="295"/>
                        <a:pt x="80" y="290"/>
                      </a:cubicBezTo>
                      <a:cubicBezTo>
                        <a:pt x="48" y="283"/>
                        <a:pt x="37" y="248"/>
                        <a:pt x="31" y="220"/>
                      </a:cubicBezTo>
                      <a:cubicBezTo>
                        <a:pt x="26" y="199"/>
                        <a:pt x="6" y="176"/>
                        <a:pt x="2" y="151"/>
                      </a:cubicBezTo>
                      <a:close/>
                    </a:path>
                  </a:pathLst>
                </a:custGeom>
                <a:solidFill>
                  <a:srgbClr val="BF62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0" name="Freeform 85"/>
                <p:cNvSpPr>
                  <a:spLocks/>
                </p:cNvSpPr>
                <p:nvPr/>
              </p:nvSpPr>
              <p:spPr bwMode="auto">
                <a:xfrm>
                  <a:off x="646" y="828"/>
                  <a:ext cx="615" cy="656"/>
                </a:xfrm>
                <a:custGeom>
                  <a:avLst/>
                  <a:gdLst>
                    <a:gd name="T0" fmla="*/ 1110 w 272"/>
                    <a:gd name="T1" fmla="*/ 285 h 272"/>
                    <a:gd name="T2" fmla="*/ 814 w 272"/>
                    <a:gd name="T3" fmla="*/ 263 h 272"/>
                    <a:gd name="T4" fmla="*/ 353 w 272"/>
                    <a:gd name="T5" fmla="*/ 65 h 272"/>
                    <a:gd name="T6" fmla="*/ 190 w 272"/>
                    <a:gd name="T7" fmla="*/ 227 h 272"/>
                    <a:gd name="T8" fmla="*/ 52 w 272"/>
                    <a:gd name="T9" fmla="*/ 342 h 272"/>
                    <a:gd name="T10" fmla="*/ 77 w 272"/>
                    <a:gd name="T11" fmla="*/ 569 h 272"/>
                    <a:gd name="T12" fmla="*/ 16 w 272"/>
                    <a:gd name="T13" fmla="*/ 832 h 272"/>
                    <a:gd name="T14" fmla="*/ 154 w 272"/>
                    <a:gd name="T15" fmla="*/ 1211 h 272"/>
                    <a:gd name="T16" fmla="*/ 357 w 272"/>
                    <a:gd name="T17" fmla="*/ 1582 h 272"/>
                    <a:gd name="T18" fmla="*/ 219 w 272"/>
                    <a:gd name="T19" fmla="*/ 1360 h 272"/>
                    <a:gd name="T20" fmla="*/ 803 w 272"/>
                    <a:gd name="T21" fmla="*/ 342 h 272"/>
                    <a:gd name="T22" fmla="*/ 1212 w 272"/>
                    <a:gd name="T23" fmla="*/ 362 h 272"/>
                    <a:gd name="T24" fmla="*/ 1391 w 272"/>
                    <a:gd name="T25" fmla="*/ 494 h 272"/>
                    <a:gd name="T26" fmla="*/ 1110 w 272"/>
                    <a:gd name="T27" fmla="*/ 285 h 2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72" h="272">
                      <a:moveTo>
                        <a:pt x="217" y="49"/>
                      </a:moveTo>
                      <a:cubicBezTo>
                        <a:pt x="196" y="47"/>
                        <a:pt x="179" y="53"/>
                        <a:pt x="159" y="45"/>
                      </a:cubicBezTo>
                      <a:cubicBezTo>
                        <a:pt x="126" y="32"/>
                        <a:pt x="108" y="0"/>
                        <a:pt x="69" y="11"/>
                      </a:cubicBezTo>
                      <a:cubicBezTo>
                        <a:pt x="56" y="15"/>
                        <a:pt x="46" y="26"/>
                        <a:pt x="37" y="39"/>
                      </a:cubicBezTo>
                      <a:cubicBezTo>
                        <a:pt x="32" y="48"/>
                        <a:pt x="14" y="49"/>
                        <a:pt x="10" y="59"/>
                      </a:cubicBezTo>
                      <a:cubicBezTo>
                        <a:pt x="6" y="70"/>
                        <a:pt x="17" y="90"/>
                        <a:pt x="15" y="98"/>
                      </a:cubicBezTo>
                      <a:cubicBezTo>
                        <a:pt x="11" y="113"/>
                        <a:pt x="0" y="128"/>
                        <a:pt x="3" y="143"/>
                      </a:cubicBezTo>
                      <a:cubicBezTo>
                        <a:pt x="6" y="166"/>
                        <a:pt x="26" y="188"/>
                        <a:pt x="30" y="208"/>
                      </a:cubicBezTo>
                      <a:cubicBezTo>
                        <a:pt x="35" y="232"/>
                        <a:pt x="44" y="263"/>
                        <a:pt x="70" y="272"/>
                      </a:cubicBezTo>
                      <a:cubicBezTo>
                        <a:pt x="59" y="265"/>
                        <a:pt x="46" y="246"/>
                        <a:pt x="43" y="234"/>
                      </a:cubicBezTo>
                      <a:cubicBezTo>
                        <a:pt x="14" y="135"/>
                        <a:pt x="97" y="29"/>
                        <a:pt x="157" y="59"/>
                      </a:cubicBezTo>
                      <a:cubicBezTo>
                        <a:pt x="178" y="67"/>
                        <a:pt x="216" y="60"/>
                        <a:pt x="237" y="62"/>
                      </a:cubicBezTo>
                      <a:cubicBezTo>
                        <a:pt x="247" y="63"/>
                        <a:pt x="264" y="80"/>
                        <a:pt x="272" y="85"/>
                      </a:cubicBezTo>
                      <a:cubicBezTo>
                        <a:pt x="258" y="65"/>
                        <a:pt x="242" y="51"/>
                        <a:pt x="217" y="49"/>
                      </a:cubicBezTo>
                      <a:close/>
                    </a:path>
                  </a:pathLst>
                </a:custGeom>
                <a:solidFill>
                  <a:srgbClr val="D3A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1" name="Freeform 86"/>
                <p:cNvSpPr>
                  <a:spLocks/>
                </p:cNvSpPr>
                <p:nvPr/>
              </p:nvSpPr>
              <p:spPr bwMode="auto">
                <a:xfrm>
                  <a:off x="845" y="1129"/>
                  <a:ext cx="615" cy="524"/>
                </a:xfrm>
                <a:custGeom>
                  <a:avLst/>
                  <a:gdLst>
                    <a:gd name="T0" fmla="*/ 0 w 272"/>
                    <a:gd name="T1" fmla="*/ 874 h 217"/>
                    <a:gd name="T2" fmla="*/ 491 w 272"/>
                    <a:gd name="T3" fmla="*/ 734 h 217"/>
                    <a:gd name="T4" fmla="*/ 726 w 272"/>
                    <a:gd name="T5" fmla="*/ 927 h 217"/>
                    <a:gd name="T6" fmla="*/ 880 w 272"/>
                    <a:gd name="T7" fmla="*/ 1055 h 217"/>
                    <a:gd name="T8" fmla="*/ 981 w 272"/>
                    <a:gd name="T9" fmla="*/ 1171 h 217"/>
                    <a:gd name="T10" fmla="*/ 1144 w 272"/>
                    <a:gd name="T11" fmla="*/ 1232 h 217"/>
                    <a:gd name="T12" fmla="*/ 1366 w 272"/>
                    <a:gd name="T13" fmla="*/ 1149 h 217"/>
                    <a:gd name="T14" fmla="*/ 1284 w 272"/>
                    <a:gd name="T15" fmla="*/ 722 h 217"/>
                    <a:gd name="T16" fmla="*/ 1180 w 272"/>
                    <a:gd name="T17" fmla="*/ 285 h 217"/>
                    <a:gd name="T18" fmla="*/ 1135 w 272"/>
                    <a:gd name="T19" fmla="*/ 0 h 217"/>
                    <a:gd name="T20" fmla="*/ 1131 w 272"/>
                    <a:gd name="T21" fmla="*/ 309 h 217"/>
                    <a:gd name="T22" fmla="*/ 1180 w 272"/>
                    <a:gd name="T23" fmla="*/ 828 h 217"/>
                    <a:gd name="T24" fmla="*/ 932 w 272"/>
                    <a:gd name="T25" fmla="*/ 915 h 217"/>
                    <a:gd name="T26" fmla="*/ 486 w 272"/>
                    <a:gd name="T27" fmla="*/ 589 h 217"/>
                    <a:gd name="T28" fmla="*/ 0 w 272"/>
                    <a:gd name="T29" fmla="*/ 874 h 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2" h="217">
                      <a:moveTo>
                        <a:pt x="0" y="150"/>
                      </a:moveTo>
                      <a:cubicBezTo>
                        <a:pt x="32" y="140"/>
                        <a:pt x="71" y="118"/>
                        <a:pt x="96" y="126"/>
                      </a:cubicBezTo>
                      <a:cubicBezTo>
                        <a:pt x="121" y="135"/>
                        <a:pt x="127" y="154"/>
                        <a:pt x="142" y="159"/>
                      </a:cubicBezTo>
                      <a:cubicBezTo>
                        <a:pt x="157" y="164"/>
                        <a:pt x="164" y="166"/>
                        <a:pt x="172" y="181"/>
                      </a:cubicBezTo>
                      <a:cubicBezTo>
                        <a:pt x="179" y="196"/>
                        <a:pt x="177" y="201"/>
                        <a:pt x="192" y="201"/>
                      </a:cubicBezTo>
                      <a:cubicBezTo>
                        <a:pt x="207" y="201"/>
                        <a:pt x="212" y="206"/>
                        <a:pt x="224" y="211"/>
                      </a:cubicBezTo>
                      <a:cubicBezTo>
                        <a:pt x="237" y="216"/>
                        <a:pt x="262" y="217"/>
                        <a:pt x="267" y="197"/>
                      </a:cubicBezTo>
                      <a:cubicBezTo>
                        <a:pt x="272" y="177"/>
                        <a:pt x="261" y="145"/>
                        <a:pt x="251" y="124"/>
                      </a:cubicBezTo>
                      <a:cubicBezTo>
                        <a:pt x="241" y="103"/>
                        <a:pt x="227" y="81"/>
                        <a:pt x="231" y="49"/>
                      </a:cubicBezTo>
                      <a:cubicBezTo>
                        <a:pt x="234" y="16"/>
                        <a:pt x="227" y="5"/>
                        <a:pt x="222" y="0"/>
                      </a:cubicBezTo>
                      <a:cubicBezTo>
                        <a:pt x="228" y="19"/>
                        <a:pt x="223" y="23"/>
                        <a:pt x="221" y="53"/>
                      </a:cubicBezTo>
                      <a:cubicBezTo>
                        <a:pt x="218" y="83"/>
                        <a:pt x="228" y="109"/>
                        <a:pt x="231" y="142"/>
                      </a:cubicBezTo>
                      <a:cubicBezTo>
                        <a:pt x="233" y="176"/>
                        <a:pt x="203" y="176"/>
                        <a:pt x="182" y="157"/>
                      </a:cubicBezTo>
                      <a:cubicBezTo>
                        <a:pt x="161" y="139"/>
                        <a:pt x="126" y="96"/>
                        <a:pt x="95" y="101"/>
                      </a:cubicBezTo>
                      <a:cubicBezTo>
                        <a:pt x="63" y="106"/>
                        <a:pt x="12" y="151"/>
                        <a:pt x="0" y="150"/>
                      </a:cubicBezTo>
                      <a:close/>
                    </a:path>
                  </a:pathLst>
                </a:custGeom>
                <a:solidFill>
                  <a:srgbClr val="AD00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2" name="Freeform 87"/>
                <p:cNvSpPr>
                  <a:spLocks/>
                </p:cNvSpPr>
                <p:nvPr/>
              </p:nvSpPr>
              <p:spPr bwMode="auto">
                <a:xfrm>
                  <a:off x="686" y="883"/>
                  <a:ext cx="233" cy="345"/>
                </a:xfrm>
                <a:custGeom>
                  <a:avLst/>
                  <a:gdLst>
                    <a:gd name="T0" fmla="*/ 276 w 103"/>
                    <a:gd name="T1" fmla="*/ 12 h 143"/>
                    <a:gd name="T2" fmla="*/ 149 w 103"/>
                    <a:gd name="T3" fmla="*/ 169 h 143"/>
                    <a:gd name="T4" fmla="*/ 57 w 103"/>
                    <a:gd name="T5" fmla="*/ 326 h 143"/>
                    <a:gd name="T6" fmla="*/ 66 w 103"/>
                    <a:gd name="T7" fmla="*/ 442 h 143"/>
                    <a:gd name="T8" fmla="*/ 36 w 103"/>
                    <a:gd name="T9" fmla="*/ 565 h 143"/>
                    <a:gd name="T10" fmla="*/ 52 w 103"/>
                    <a:gd name="T11" fmla="*/ 832 h 143"/>
                    <a:gd name="T12" fmla="*/ 36 w 103"/>
                    <a:gd name="T13" fmla="*/ 688 h 143"/>
                    <a:gd name="T14" fmla="*/ 93 w 103"/>
                    <a:gd name="T15" fmla="*/ 536 h 143"/>
                    <a:gd name="T16" fmla="*/ 204 w 103"/>
                    <a:gd name="T17" fmla="*/ 309 h 143"/>
                    <a:gd name="T18" fmla="*/ 527 w 103"/>
                    <a:gd name="T19" fmla="*/ 116 h 143"/>
                    <a:gd name="T20" fmla="*/ 394 w 103"/>
                    <a:gd name="T21" fmla="*/ 58 h 143"/>
                    <a:gd name="T22" fmla="*/ 287 w 103"/>
                    <a:gd name="T23" fmla="*/ 0 h 1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3" h="143">
                      <a:moveTo>
                        <a:pt x="54" y="2"/>
                      </a:moveTo>
                      <a:cubicBezTo>
                        <a:pt x="41" y="6"/>
                        <a:pt x="37" y="20"/>
                        <a:pt x="29" y="29"/>
                      </a:cubicBezTo>
                      <a:cubicBezTo>
                        <a:pt x="19" y="39"/>
                        <a:pt x="8" y="39"/>
                        <a:pt x="11" y="56"/>
                      </a:cubicBezTo>
                      <a:cubicBezTo>
                        <a:pt x="12" y="64"/>
                        <a:pt x="14" y="68"/>
                        <a:pt x="13" y="76"/>
                      </a:cubicBezTo>
                      <a:cubicBezTo>
                        <a:pt x="12" y="84"/>
                        <a:pt x="8" y="90"/>
                        <a:pt x="7" y="97"/>
                      </a:cubicBezTo>
                      <a:cubicBezTo>
                        <a:pt x="4" y="109"/>
                        <a:pt x="0" y="134"/>
                        <a:pt x="10" y="143"/>
                      </a:cubicBezTo>
                      <a:cubicBezTo>
                        <a:pt x="9" y="135"/>
                        <a:pt x="6" y="127"/>
                        <a:pt x="7" y="118"/>
                      </a:cubicBezTo>
                      <a:cubicBezTo>
                        <a:pt x="8" y="108"/>
                        <a:pt x="14" y="100"/>
                        <a:pt x="18" y="92"/>
                      </a:cubicBezTo>
                      <a:cubicBezTo>
                        <a:pt x="25" y="79"/>
                        <a:pt x="30" y="64"/>
                        <a:pt x="40" y="53"/>
                      </a:cubicBezTo>
                      <a:cubicBezTo>
                        <a:pt x="55" y="35"/>
                        <a:pt x="79" y="20"/>
                        <a:pt x="103" y="20"/>
                      </a:cubicBezTo>
                      <a:cubicBezTo>
                        <a:pt x="94" y="17"/>
                        <a:pt x="84" y="16"/>
                        <a:pt x="77" y="10"/>
                      </a:cubicBezTo>
                      <a:cubicBezTo>
                        <a:pt x="69" y="3"/>
                        <a:pt x="68" y="0"/>
                        <a:pt x="56" y="0"/>
                      </a:cubicBezTo>
                    </a:path>
                  </a:pathLst>
                </a:custGeom>
                <a:solidFill>
                  <a:srgbClr val="E6CF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3" name="Freeform 88"/>
                <p:cNvSpPr>
                  <a:spLocks/>
                </p:cNvSpPr>
                <p:nvPr/>
              </p:nvSpPr>
              <p:spPr bwMode="auto">
                <a:xfrm>
                  <a:off x="729" y="910"/>
                  <a:ext cx="134" cy="152"/>
                </a:xfrm>
                <a:custGeom>
                  <a:avLst/>
                  <a:gdLst>
                    <a:gd name="T0" fmla="*/ 45 w 59"/>
                    <a:gd name="T1" fmla="*/ 193 h 63"/>
                    <a:gd name="T2" fmla="*/ 16 w 59"/>
                    <a:gd name="T3" fmla="*/ 367 h 63"/>
                    <a:gd name="T4" fmla="*/ 139 w 59"/>
                    <a:gd name="T5" fmla="*/ 128 h 63"/>
                    <a:gd name="T6" fmla="*/ 304 w 59"/>
                    <a:gd name="T7" fmla="*/ 24 h 63"/>
                    <a:gd name="T8" fmla="*/ 73 w 59"/>
                    <a:gd name="T9" fmla="*/ 157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" h="63">
                      <a:moveTo>
                        <a:pt x="9" y="33"/>
                      </a:moveTo>
                      <a:cubicBezTo>
                        <a:pt x="4" y="39"/>
                        <a:pt x="0" y="56"/>
                        <a:pt x="3" y="63"/>
                      </a:cubicBezTo>
                      <a:cubicBezTo>
                        <a:pt x="11" y="49"/>
                        <a:pt x="14" y="34"/>
                        <a:pt x="27" y="22"/>
                      </a:cubicBezTo>
                      <a:cubicBezTo>
                        <a:pt x="35" y="16"/>
                        <a:pt x="49" y="5"/>
                        <a:pt x="59" y="4"/>
                      </a:cubicBezTo>
                      <a:cubicBezTo>
                        <a:pt x="43" y="0"/>
                        <a:pt x="24" y="16"/>
                        <a:pt x="14" y="27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4" name="Freeform 89"/>
                <p:cNvSpPr>
                  <a:spLocks/>
                </p:cNvSpPr>
                <p:nvPr/>
              </p:nvSpPr>
              <p:spPr bwMode="auto">
                <a:xfrm>
                  <a:off x="691" y="1074"/>
                  <a:ext cx="52" cy="31"/>
                </a:xfrm>
                <a:custGeom>
                  <a:avLst/>
                  <a:gdLst>
                    <a:gd name="T0" fmla="*/ 81 w 23"/>
                    <a:gd name="T1" fmla="*/ 0 h 13"/>
                    <a:gd name="T2" fmla="*/ 93 w 23"/>
                    <a:gd name="T3" fmla="*/ 17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13">
                      <a:moveTo>
                        <a:pt x="16" y="0"/>
                      </a:moveTo>
                      <a:cubicBezTo>
                        <a:pt x="0" y="11"/>
                        <a:pt x="23" y="13"/>
                        <a:pt x="18" y="3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5" name="Freeform 90"/>
                <p:cNvSpPr>
                  <a:spLocks/>
                </p:cNvSpPr>
                <p:nvPr/>
              </p:nvSpPr>
              <p:spPr bwMode="auto">
                <a:xfrm>
                  <a:off x="1222" y="1489"/>
                  <a:ext cx="238" cy="149"/>
                </a:xfrm>
                <a:custGeom>
                  <a:avLst/>
                  <a:gdLst>
                    <a:gd name="T0" fmla="*/ 0 w 105"/>
                    <a:gd name="T1" fmla="*/ 111 h 62"/>
                    <a:gd name="T2" fmla="*/ 93 w 105"/>
                    <a:gd name="T3" fmla="*/ 267 h 62"/>
                    <a:gd name="T4" fmla="*/ 195 w 105"/>
                    <a:gd name="T5" fmla="*/ 267 h 62"/>
                    <a:gd name="T6" fmla="*/ 297 w 105"/>
                    <a:gd name="T7" fmla="*/ 312 h 62"/>
                    <a:gd name="T8" fmla="*/ 467 w 105"/>
                    <a:gd name="T9" fmla="*/ 305 h 62"/>
                    <a:gd name="T10" fmla="*/ 458 w 105"/>
                    <a:gd name="T11" fmla="*/ 0 h 62"/>
                    <a:gd name="T12" fmla="*/ 333 w 105"/>
                    <a:gd name="T13" fmla="*/ 276 h 62"/>
                    <a:gd name="T14" fmla="*/ 199 w 105"/>
                    <a:gd name="T15" fmla="*/ 226 h 62"/>
                    <a:gd name="T16" fmla="*/ 66 w 105"/>
                    <a:gd name="T17" fmla="*/ 144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" h="62">
                      <a:moveTo>
                        <a:pt x="0" y="19"/>
                      </a:moveTo>
                      <a:cubicBezTo>
                        <a:pt x="9" y="26"/>
                        <a:pt x="7" y="42"/>
                        <a:pt x="18" y="46"/>
                      </a:cubicBezTo>
                      <a:cubicBezTo>
                        <a:pt x="24" y="49"/>
                        <a:pt x="32" y="45"/>
                        <a:pt x="38" y="46"/>
                      </a:cubicBezTo>
                      <a:cubicBezTo>
                        <a:pt x="45" y="48"/>
                        <a:pt x="51" y="52"/>
                        <a:pt x="58" y="54"/>
                      </a:cubicBezTo>
                      <a:cubicBezTo>
                        <a:pt x="69" y="57"/>
                        <a:pt x="81" y="62"/>
                        <a:pt x="91" y="53"/>
                      </a:cubicBezTo>
                      <a:cubicBezTo>
                        <a:pt x="105" y="40"/>
                        <a:pt x="96" y="13"/>
                        <a:pt x="89" y="0"/>
                      </a:cubicBezTo>
                      <a:cubicBezTo>
                        <a:pt x="92" y="21"/>
                        <a:pt x="96" y="51"/>
                        <a:pt x="65" y="48"/>
                      </a:cubicBezTo>
                      <a:cubicBezTo>
                        <a:pt x="56" y="47"/>
                        <a:pt x="48" y="41"/>
                        <a:pt x="39" y="39"/>
                      </a:cubicBezTo>
                      <a:cubicBezTo>
                        <a:pt x="30" y="38"/>
                        <a:pt x="18" y="35"/>
                        <a:pt x="13" y="25"/>
                      </a:cubicBezTo>
                    </a:path>
                  </a:pathLst>
                </a:custGeom>
                <a:solidFill>
                  <a:srgbClr val="9400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6" name="Freeform 91"/>
                <p:cNvSpPr>
                  <a:spLocks/>
                </p:cNvSpPr>
                <p:nvPr/>
              </p:nvSpPr>
              <p:spPr bwMode="auto">
                <a:xfrm>
                  <a:off x="625" y="804"/>
                  <a:ext cx="853" cy="883"/>
                </a:xfrm>
                <a:custGeom>
                  <a:avLst/>
                  <a:gdLst>
                    <a:gd name="T0" fmla="*/ 11 w 377"/>
                    <a:gd name="T1" fmla="*/ 878 h 366"/>
                    <a:gd name="T2" fmla="*/ 77 w 377"/>
                    <a:gd name="T3" fmla="*/ 606 h 366"/>
                    <a:gd name="T4" fmla="*/ 52 w 377"/>
                    <a:gd name="T5" fmla="*/ 362 h 366"/>
                    <a:gd name="T6" fmla="*/ 199 w 377"/>
                    <a:gd name="T7" fmla="*/ 239 h 366"/>
                    <a:gd name="T8" fmla="*/ 369 w 377"/>
                    <a:gd name="T9" fmla="*/ 70 h 366"/>
                    <a:gd name="T10" fmla="*/ 860 w 377"/>
                    <a:gd name="T11" fmla="*/ 273 h 366"/>
                    <a:gd name="T12" fmla="*/ 1172 w 377"/>
                    <a:gd name="T13" fmla="*/ 297 h 366"/>
                    <a:gd name="T14" fmla="*/ 1489 w 377"/>
                    <a:gd name="T15" fmla="*/ 540 h 366"/>
                    <a:gd name="T16" fmla="*/ 1699 w 377"/>
                    <a:gd name="T17" fmla="*/ 791 h 366"/>
                    <a:gd name="T18" fmla="*/ 1751 w 377"/>
                    <a:gd name="T19" fmla="*/ 1281 h 366"/>
                    <a:gd name="T20" fmla="*/ 1905 w 377"/>
                    <a:gd name="T21" fmla="*/ 1916 h 366"/>
                    <a:gd name="T22" fmla="*/ 1844 w 377"/>
                    <a:gd name="T23" fmla="*/ 2060 h 366"/>
                    <a:gd name="T24" fmla="*/ 1715 w 377"/>
                    <a:gd name="T25" fmla="*/ 2125 h 366"/>
                    <a:gd name="T26" fmla="*/ 1536 w 377"/>
                    <a:gd name="T27" fmla="*/ 2031 h 366"/>
                    <a:gd name="T28" fmla="*/ 1382 w 377"/>
                    <a:gd name="T29" fmla="*/ 1998 h 366"/>
                    <a:gd name="T30" fmla="*/ 1315 w 377"/>
                    <a:gd name="T31" fmla="*/ 1834 h 366"/>
                    <a:gd name="T32" fmla="*/ 1192 w 377"/>
                    <a:gd name="T33" fmla="*/ 1759 h 366"/>
                    <a:gd name="T34" fmla="*/ 803 w 377"/>
                    <a:gd name="T35" fmla="*/ 1595 h 366"/>
                    <a:gd name="T36" fmla="*/ 410 w 377"/>
                    <a:gd name="T37" fmla="*/ 1689 h 366"/>
                    <a:gd name="T38" fmla="*/ 158 w 377"/>
                    <a:gd name="T39" fmla="*/ 1281 h 366"/>
                    <a:gd name="T40" fmla="*/ 11 w 377"/>
                    <a:gd name="T41" fmla="*/ 878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7" h="366">
                      <a:moveTo>
                        <a:pt x="2" y="151"/>
                      </a:moveTo>
                      <a:cubicBezTo>
                        <a:pt x="0" y="136"/>
                        <a:pt x="11" y="120"/>
                        <a:pt x="15" y="104"/>
                      </a:cubicBezTo>
                      <a:cubicBezTo>
                        <a:pt x="17" y="95"/>
                        <a:pt x="6" y="74"/>
                        <a:pt x="10" y="62"/>
                      </a:cubicBezTo>
                      <a:cubicBezTo>
                        <a:pt x="14" y="51"/>
                        <a:pt x="33" y="51"/>
                        <a:pt x="39" y="41"/>
                      </a:cubicBezTo>
                      <a:cubicBezTo>
                        <a:pt x="48" y="27"/>
                        <a:pt x="59" y="15"/>
                        <a:pt x="72" y="12"/>
                      </a:cubicBezTo>
                      <a:cubicBezTo>
                        <a:pt x="114" y="0"/>
                        <a:pt x="133" y="34"/>
                        <a:pt x="168" y="47"/>
                      </a:cubicBezTo>
                      <a:cubicBezTo>
                        <a:pt x="189" y="56"/>
                        <a:pt x="208" y="50"/>
                        <a:pt x="229" y="51"/>
                      </a:cubicBezTo>
                      <a:cubicBezTo>
                        <a:pt x="258" y="53"/>
                        <a:pt x="275" y="71"/>
                        <a:pt x="291" y="93"/>
                      </a:cubicBezTo>
                      <a:cubicBezTo>
                        <a:pt x="303" y="110"/>
                        <a:pt x="325" y="116"/>
                        <a:pt x="332" y="136"/>
                      </a:cubicBezTo>
                      <a:cubicBezTo>
                        <a:pt x="341" y="160"/>
                        <a:pt x="334" y="197"/>
                        <a:pt x="342" y="220"/>
                      </a:cubicBezTo>
                      <a:cubicBezTo>
                        <a:pt x="352" y="252"/>
                        <a:pt x="377" y="295"/>
                        <a:pt x="372" y="329"/>
                      </a:cubicBezTo>
                      <a:cubicBezTo>
                        <a:pt x="370" y="340"/>
                        <a:pt x="366" y="348"/>
                        <a:pt x="360" y="354"/>
                      </a:cubicBezTo>
                      <a:cubicBezTo>
                        <a:pt x="353" y="360"/>
                        <a:pt x="344" y="364"/>
                        <a:pt x="335" y="365"/>
                      </a:cubicBezTo>
                      <a:cubicBezTo>
                        <a:pt x="322" y="366"/>
                        <a:pt x="313" y="354"/>
                        <a:pt x="300" y="349"/>
                      </a:cubicBezTo>
                      <a:cubicBezTo>
                        <a:pt x="291" y="345"/>
                        <a:pt x="277" y="349"/>
                        <a:pt x="270" y="343"/>
                      </a:cubicBezTo>
                      <a:cubicBezTo>
                        <a:pt x="262" y="337"/>
                        <a:pt x="263" y="322"/>
                        <a:pt x="257" y="315"/>
                      </a:cubicBezTo>
                      <a:cubicBezTo>
                        <a:pt x="251" y="308"/>
                        <a:pt x="239" y="309"/>
                        <a:pt x="233" y="302"/>
                      </a:cubicBezTo>
                      <a:cubicBezTo>
                        <a:pt x="215" y="281"/>
                        <a:pt x="197" y="265"/>
                        <a:pt x="157" y="274"/>
                      </a:cubicBezTo>
                      <a:cubicBezTo>
                        <a:pt x="133" y="280"/>
                        <a:pt x="105" y="295"/>
                        <a:pt x="80" y="290"/>
                      </a:cubicBezTo>
                      <a:cubicBezTo>
                        <a:pt x="48" y="283"/>
                        <a:pt x="37" y="248"/>
                        <a:pt x="31" y="220"/>
                      </a:cubicBezTo>
                      <a:cubicBezTo>
                        <a:pt x="26" y="199"/>
                        <a:pt x="6" y="176"/>
                        <a:pt x="2" y="15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26" name="ZoneTexte 825"/>
              <p:cNvSpPr txBox="1"/>
              <p:nvPr/>
            </p:nvSpPr>
            <p:spPr>
              <a:xfrm>
                <a:off x="3854842" y="2170327"/>
                <a:ext cx="487015" cy="284281"/>
              </a:xfrm>
              <a:prstGeom prst="rect">
                <a:avLst/>
              </a:prstGeom>
              <a:solidFill>
                <a:srgbClr val="FB09EA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smtClean="0"/>
                  <a:t>S/T</a:t>
                </a:r>
                <a:endParaRPr lang="fr-FR" sz="1400" dirty="0"/>
              </a:p>
            </p:txBody>
          </p:sp>
          <p:cxnSp>
            <p:nvCxnSpPr>
              <p:cNvPr id="827" name="Connecteur droit 826"/>
              <p:cNvCxnSpPr/>
              <p:nvPr/>
            </p:nvCxnSpPr>
            <p:spPr>
              <a:xfrm flipH="1">
                <a:off x="4102554" y="2037306"/>
                <a:ext cx="105171" cy="14629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314" name="Picture 2" descr="http://pages.usherbrooke.ca/bcm-514-bl/Phosphorylation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77489" t="61090" r="-169" b="729"/>
            <a:stretch>
              <a:fillRect/>
            </a:stretch>
          </p:blipFill>
          <p:spPr bwMode="auto">
            <a:xfrm rot="11864971">
              <a:off x="251520" y="1370209"/>
              <a:ext cx="864096" cy="7200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79348"/>
            <a:ext cx="19442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/>
              <a:t>Hypothesis</a:t>
            </a:r>
            <a:endParaRPr lang="fr-FR" b="1" dirty="0" smtClean="0"/>
          </a:p>
        </p:txBody>
      </p:sp>
      <p:sp>
        <p:nvSpPr>
          <p:cNvPr id="786" name="ZoneTexte 785"/>
          <p:cNvSpPr txBox="1"/>
          <p:nvPr/>
        </p:nvSpPr>
        <p:spPr>
          <a:xfrm>
            <a:off x="35496" y="672951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 FAS expression and </a:t>
            </a:r>
            <a:r>
              <a:rPr lang="fr-FR" sz="1400" i="1" dirty="0" smtClean="0"/>
              <a:t>O</a:t>
            </a:r>
            <a:r>
              <a:rPr lang="fr-FR" sz="1400" dirty="0" smtClean="0"/>
              <a:t>-</a:t>
            </a:r>
            <a:r>
              <a:rPr lang="fr-FR" sz="1400" dirty="0" err="1" smtClean="0"/>
              <a:t>GlcNAcylation</a:t>
            </a:r>
            <a:r>
              <a:rPr lang="fr-FR" sz="1400" dirty="0" smtClean="0"/>
              <a:t> </a:t>
            </a:r>
            <a:r>
              <a:rPr lang="fr-FR" sz="1400" dirty="0" err="1" smtClean="0"/>
              <a:t>level</a:t>
            </a:r>
            <a:r>
              <a:rPr lang="fr-FR" sz="1400" dirty="0" smtClean="0"/>
              <a:t> </a:t>
            </a:r>
            <a:r>
              <a:rPr lang="fr-FR" sz="1400" dirty="0" err="1" smtClean="0"/>
              <a:t>depend</a:t>
            </a:r>
            <a:r>
              <a:rPr lang="fr-FR" sz="1400" dirty="0" smtClean="0"/>
              <a:t> on glucose concentrations</a:t>
            </a:r>
            <a:endParaRPr lang="fr-FR" sz="1400" dirty="0"/>
          </a:p>
        </p:txBody>
      </p:sp>
      <p:sp>
        <p:nvSpPr>
          <p:cNvPr id="787" name="ZoneTexte 786"/>
          <p:cNvSpPr txBox="1"/>
          <p:nvPr/>
        </p:nvSpPr>
        <p:spPr>
          <a:xfrm>
            <a:off x="375963" y="6309320"/>
            <a:ext cx="729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Relation </a:t>
            </a:r>
            <a:r>
              <a:rPr lang="fr-FR" dirty="0" err="1" smtClean="0"/>
              <a:t>between</a:t>
            </a:r>
            <a:r>
              <a:rPr lang="fr-FR" i="1" dirty="0" smtClean="0"/>
              <a:t> O</a:t>
            </a:r>
            <a:r>
              <a:rPr lang="fr-FR" dirty="0" smtClean="0"/>
              <a:t>-</a:t>
            </a:r>
            <a:r>
              <a:rPr lang="fr-FR" dirty="0" err="1" smtClean="0"/>
              <a:t>GlcNAcylation</a:t>
            </a:r>
            <a:r>
              <a:rPr lang="fr-FR" dirty="0" smtClean="0"/>
              <a:t>, expression and </a:t>
            </a:r>
            <a:r>
              <a:rPr lang="fr-FR" dirty="0" err="1" smtClean="0"/>
              <a:t>activity</a:t>
            </a:r>
            <a:r>
              <a:rPr lang="fr-FR" dirty="0" smtClean="0"/>
              <a:t> of FAS</a:t>
            </a:r>
            <a:endParaRPr lang="fr-FR" dirty="0"/>
          </a:p>
        </p:txBody>
      </p:sp>
      <p:pic>
        <p:nvPicPr>
          <p:cNvPr id="1028" name="Picture 4" descr="C:\Users\steffi\AppData\Local\Microsoft\Windows\Temporary Internet Files\Content.IE5\YY42U6RB\MC900434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611560" cy="8567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97651"/>
            <a:ext cx="5269805" cy="53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9512" y="764704"/>
            <a:ext cx="8784976" cy="20882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9512" y="69269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>
              <a:buFont typeface="Wingdings" pitchFamily="2" charset="2"/>
              <a:buChar char="q"/>
            </a:pPr>
            <a:endParaRPr lang="fr-FR" dirty="0" smtClean="0"/>
          </a:p>
          <a:p>
            <a:pPr lvl="2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B0F0"/>
                </a:solidFill>
              </a:rPr>
              <a:t> Relations </a:t>
            </a:r>
            <a:r>
              <a:rPr lang="fr-FR" b="1" dirty="0" err="1" smtClean="0">
                <a:solidFill>
                  <a:srgbClr val="00B0F0"/>
                </a:solidFill>
              </a:rPr>
              <a:t>between</a:t>
            </a:r>
            <a:r>
              <a:rPr lang="fr-FR" b="1" dirty="0" smtClean="0">
                <a:solidFill>
                  <a:srgbClr val="00B0F0"/>
                </a:solidFill>
              </a:rPr>
              <a:t> FAS </a:t>
            </a:r>
            <a:r>
              <a:rPr lang="fr-FR" b="1" i="1" dirty="0" smtClean="0">
                <a:solidFill>
                  <a:srgbClr val="00B0F0"/>
                </a:solidFill>
              </a:rPr>
              <a:t>O</a:t>
            </a:r>
            <a:r>
              <a:rPr lang="fr-FR" b="1" dirty="0" smtClean="0">
                <a:solidFill>
                  <a:srgbClr val="00B0F0"/>
                </a:solidFill>
              </a:rPr>
              <a:t>-GlcNAcylation and </a:t>
            </a:r>
            <a:r>
              <a:rPr lang="fr-FR" b="1" dirty="0" err="1" smtClean="0">
                <a:solidFill>
                  <a:srgbClr val="00B0F0"/>
                </a:solidFill>
              </a:rPr>
              <a:t>nutritional</a:t>
            </a:r>
            <a:r>
              <a:rPr lang="fr-FR" b="1" dirty="0" smtClean="0">
                <a:solidFill>
                  <a:srgbClr val="00B0F0"/>
                </a:solidFill>
              </a:rPr>
              <a:t> conditions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355976" y="1484784"/>
            <a:ext cx="288032" cy="504056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-40000" t="-90000" r="140000" b="19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2"/>
          <p:cNvGrpSpPr/>
          <p:nvPr/>
        </p:nvGrpSpPr>
        <p:grpSpPr>
          <a:xfrm>
            <a:off x="35496" y="3068960"/>
            <a:ext cx="10009112" cy="3240360"/>
            <a:chOff x="35496" y="3068960"/>
            <a:chExt cx="10009112" cy="3240360"/>
          </a:xfrm>
        </p:grpSpPr>
        <p:sp>
          <p:nvSpPr>
            <p:cNvPr id="19" name="Rectangle 18"/>
            <p:cNvSpPr/>
            <p:nvPr/>
          </p:nvSpPr>
          <p:spPr>
            <a:xfrm>
              <a:off x="323528" y="3068960"/>
              <a:ext cx="8280920" cy="3240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17"/>
            <p:cNvGrpSpPr/>
            <p:nvPr/>
          </p:nvGrpSpPr>
          <p:grpSpPr>
            <a:xfrm>
              <a:off x="35496" y="3391832"/>
              <a:ext cx="10009112" cy="2791050"/>
              <a:chOff x="35496" y="2815768"/>
              <a:chExt cx="10009112" cy="279105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472608" y="4869160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buFont typeface="Wingdings" pitchFamily="2" charset="2"/>
                  <a:buChar char="q"/>
                </a:pPr>
                <a:r>
                  <a:rPr lang="fr-FR" b="1" dirty="0" smtClean="0">
                    <a:solidFill>
                      <a:srgbClr val="FFC000"/>
                    </a:solidFill>
                  </a:rPr>
                  <a:t> FAS </a:t>
                </a:r>
                <a:r>
                  <a:rPr lang="fr-FR" b="1" dirty="0" err="1" smtClean="0">
                    <a:solidFill>
                      <a:srgbClr val="FFC000"/>
                    </a:solidFill>
                  </a:rPr>
                  <a:t>activity</a:t>
                </a:r>
                <a:r>
                  <a:rPr lang="fr-FR" b="1" dirty="0" smtClean="0">
                    <a:solidFill>
                      <a:srgbClr val="FFC000"/>
                    </a:solidFill>
                  </a:rPr>
                  <a:t> </a:t>
                </a:r>
                <a:endParaRPr lang="fr-FR" b="1" dirty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8" name="Groupe 16"/>
              <p:cNvGrpSpPr/>
              <p:nvPr/>
            </p:nvGrpSpPr>
            <p:grpSpPr>
              <a:xfrm>
                <a:off x="35496" y="2815768"/>
                <a:ext cx="5837888" cy="2791050"/>
                <a:chOff x="35496" y="2815768"/>
                <a:chExt cx="5837888" cy="2791050"/>
              </a:xfrm>
            </p:grpSpPr>
            <p:sp>
              <p:nvSpPr>
                <p:cNvPr id="5" name="ZoneTexte 4"/>
                <p:cNvSpPr txBox="1"/>
                <p:nvPr/>
              </p:nvSpPr>
              <p:spPr>
                <a:xfrm>
                  <a:off x="653685" y="2815768"/>
                  <a:ext cx="5219699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>
                    <a:buFont typeface="Wingdings" pitchFamily="2" charset="2"/>
                    <a:buChar char="Ø"/>
                  </a:pPr>
                  <a:r>
                    <a:rPr lang="fr-FR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Do </a:t>
                  </a:r>
                  <a:r>
                    <a:rPr lang="fr-FR" b="1" i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O</a:t>
                  </a:r>
                  <a:r>
                    <a:rPr lang="fr-FR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-GlcNAcylation </a:t>
                  </a:r>
                  <a:r>
                    <a:rPr lang="fr-FR" b="1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levels</a:t>
                  </a:r>
                  <a:r>
                    <a:rPr lang="fr-FR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b="1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interfere</a:t>
                  </a:r>
                  <a:r>
                    <a:rPr lang="fr-FR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b="1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with</a:t>
                  </a:r>
                  <a:r>
                    <a:rPr lang="fr-FR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: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5496" y="4859868"/>
                  <a:ext cx="26789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>
                    <a:buFont typeface="Wingdings" pitchFamily="2" charset="2"/>
                    <a:buChar char="q"/>
                  </a:pPr>
                  <a:r>
                    <a:rPr lang="fr-FR" b="1" dirty="0" smtClean="0">
                      <a:solidFill>
                        <a:srgbClr val="FFC000"/>
                      </a:solidFill>
                    </a:rPr>
                    <a:t> FAS expression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879987" y="5237486"/>
                  <a:ext cx="28616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>
                    <a:buFont typeface="Wingdings" pitchFamily="2" charset="2"/>
                    <a:buChar char="q"/>
                  </a:pPr>
                  <a:r>
                    <a:rPr lang="fr-FR" b="1" dirty="0" smtClean="0">
                      <a:solidFill>
                        <a:srgbClr val="FFC000"/>
                      </a:solidFill>
                    </a:rPr>
                    <a:t> FAS </a:t>
                  </a:r>
                  <a:r>
                    <a:rPr lang="fr-FR" b="1" dirty="0" err="1" smtClean="0">
                      <a:solidFill>
                        <a:srgbClr val="FFC000"/>
                      </a:solidFill>
                    </a:rPr>
                    <a:t>stabilization</a:t>
                  </a:r>
                  <a:endParaRPr lang="fr-FR" b="1" dirty="0" smtClean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4" name="Flèche vers le bas 13"/>
                <p:cNvSpPr/>
                <p:nvPr/>
              </p:nvSpPr>
              <p:spPr>
                <a:xfrm>
                  <a:off x="4355976" y="3573016"/>
                  <a:ext cx="288032" cy="1440000"/>
                </a:xfrm>
                <a:prstGeom prst="downArrow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path path="circle">
                    <a:fillToRect l="-40000" t="-90000" r="140000" b="19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lèche vers le bas 14"/>
                <p:cNvSpPr/>
                <p:nvPr/>
              </p:nvSpPr>
              <p:spPr>
                <a:xfrm rot="2760000">
                  <a:off x="3123131" y="3368263"/>
                  <a:ext cx="288000" cy="1548000"/>
                </a:xfrm>
                <a:prstGeom prst="downArrow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path path="circle">
                    <a:fillToRect l="-40000" t="-90000" r="140000" b="19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Flèche vers le bas 15"/>
                <p:cNvSpPr/>
                <p:nvPr/>
              </p:nvSpPr>
              <p:spPr>
                <a:xfrm rot="-2160000">
                  <a:off x="5445878" y="3472343"/>
                  <a:ext cx="288032" cy="1440000"/>
                </a:xfrm>
                <a:prstGeom prst="downArrow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path path="circle">
                    <a:fillToRect l="-40000" t="-90000" r="140000" b="19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21" name="ZoneTexte 20"/>
          <p:cNvSpPr txBox="1"/>
          <p:nvPr/>
        </p:nvSpPr>
        <p:spPr>
          <a:xfrm>
            <a:off x="676586" y="908720"/>
            <a:ext cx="34339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 Is FAS </a:t>
            </a:r>
            <a:r>
              <a:rPr lang="fr-FR" b="1" i="1" dirty="0" smtClean="0">
                <a:solidFill>
                  <a:srgbClr val="0070C0"/>
                </a:solidFill>
              </a:rPr>
              <a:t>O</a:t>
            </a:r>
            <a:r>
              <a:rPr lang="fr-FR" b="1" dirty="0" smtClean="0">
                <a:solidFill>
                  <a:srgbClr val="0070C0"/>
                </a:solidFill>
              </a:rPr>
              <a:t>-</a:t>
            </a:r>
            <a:r>
              <a:rPr lang="fr-FR" b="1" dirty="0" err="1" smtClean="0">
                <a:solidFill>
                  <a:srgbClr val="0070C0"/>
                </a:solidFill>
              </a:rPr>
              <a:t>GlcNAcylated</a:t>
            </a:r>
            <a:r>
              <a:rPr lang="fr-FR" b="1" dirty="0" smtClean="0">
                <a:solidFill>
                  <a:srgbClr val="0070C0"/>
                </a:solidFill>
              </a:rPr>
              <a:t> ?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2" name="Picture 4" descr="File:Protein FASN PDB 1x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564904"/>
            <a:ext cx="235528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3" cstate="print"/>
          <a:srcRect l="42857"/>
          <a:stretch>
            <a:fillRect/>
          </a:stretch>
        </p:blipFill>
        <p:spPr bwMode="auto">
          <a:xfrm>
            <a:off x="1763688" y="4706359"/>
            <a:ext cx="627498" cy="954889"/>
          </a:xfrm>
          <a:prstGeom prst="rect">
            <a:avLst/>
          </a:prstGeom>
          <a:noFill/>
        </p:spPr>
      </p:pic>
      <p:sp>
        <p:nvSpPr>
          <p:cNvPr id="115" name="Rectangle 5"/>
          <p:cNvSpPr>
            <a:spLocks noChangeArrowheads="1"/>
          </p:cNvSpPr>
          <p:nvPr/>
        </p:nvSpPr>
        <p:spPr bwMode="auto">
          <a:xfrm>
            <a:off x="474295" y="3180225"/>
            <a:ext cx="2677320" cy="129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6"/>
          <p:cNvSpPr>
            <a:spLocks noChangeArrowheads="1"/>
          </p:cNvSpPr>
          <p:nvPr/>
        </p:nvSpPr>
        <p:spPr bwMode="auto">
          <a:xfrm>
            <a:off x="3151615" y="3180225"/>
            <a:ext cx="1183188" cy="1292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7" name="Rectangle 7"/>
          <p:cNvSpPr>
            <a:spLocks noChangeArrowheads="1"/>
          </p:cNvSpPr>
          <p:nvPr/>
        </p:nvSpPr>
        <p:spPr bwMode="auto">
          <a:xfrm>
            <a:off x="4334804" y="3180225"/>
            <a:ext cx="1183188" cy="129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5517992" y="3180225"/>
            <a:ext cx="1183188" cy="1292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Rectangle 9"/>
          <p:cNvSpPr>
            <a:spLocks noChangeArrowheads="1"/>
          </p:cNvSpPr>
          <p:nvPr/>
        </p:nvSpPr>
        <p:spPr bwMode="auto">
          <a:xfrm>
            <a:off x="6701180" y="3180225"/>
            <a:ext cx="1183188" cy="129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21"/>
          <p:cNvSpPr>
            <a:spLocks noChangeShapeType="1"/>
          </p:cNvSpPr>
          <p:nvPr/>
        </p:nvSpPr>
        <p:spPr bwMode="auto">
          <a:xfrm>
            <a:off x="3852168" y="3880206"/>
            <a:ext cx="223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rgbClr val="0000FF"/>
              </a:solidFill>
            </a:endParaRPr>
          </a:p>
        </p:txBody>
      </p:sp>
      <p:sp>
        <p:nvSpPr>
          <p:cNvPr id="125" name="Text Box 23"/>
          <p:cNvSpPr txBox="1">
            <a:spLocks noChangeArrowheads="1"/>
          </p:cNvSpPr>
          <p:nvPr/>
        </p:nvSpPr>
        <p:spPr bwMode="auto">
          <a:xfrm>
            <a:off x="4651086" y="3619265"/>
            <a:ext cx="713002" cy="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4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126" name="Line 24"/>
          <p:cNvSpPr>
            <a:spLocks noChangeShapeType="1"/>
          </p:cNvSpPr>
          <p:nvPr/>
        </p:nvSpPr>
        <p:spPr bwMode="auto">
          <a:xfrm>
            <a:off x="4788024" y="4356539"/>
            <a:ext cx="1260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Text Box 25"/>
          <p:cNvSpPr txBox="1">
            <a:spLocks noChangeArrowheads="1"/>
          </p:cNvSpPr>
          <p:nvPr/>
        </p:nvSpPr>
        <p:spPr bwMode="auto">
          <a:xfrm>
            <a:off x="5137845" y="4091338"/>
            <a:ext cx="658291" cy="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800000"/>
                </a:solidFill>
                <a:latin typeface="Comic Sans MS" pitchFamily="1" charset="0"/>
              </a:rPr>
              <a:t>HCHO</a:t>
            </a:r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3347864" y="4063685"/>
            <a:ext cx="713002" cy="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4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129" name="Line 27"/>
          <p:cNvSpPr>
            <a:spLocks noChangeShapeType="1"/>
          </p:cNvSpPr>
          <p:nvPr/>
        </p:nvSpPr>
        <p:spPr bwMode="auto">
          <a:xfrm flipH="1">
            <a:off x="2483767" y="4356539"/>
            <a:ext cx="230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rgbClr val="0000FF"/>
              </a:solidFill>
            </a:endParaRPr>
          </a:p>
        </p:txBody>
      </p:sp>
      <p:sp>
        <p:nvSpPr>
          <p:cNvPr id="130" name="Text Box 29"/>
          <p:cNvSpPr txBox="1">
            <a:spLocks noChangeArrowheads="1"/>
          </p:cNvSpPr>
          <p:nvPr/>
        </p:nvSpPr>
        <p:spPr bwMode="auto">
          <a:xfrm>
            <a:off x="6195902" y="3657030"/>
            <a:ext cx="2589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Comic Sans MS" pitchFamily="1" charset="0"/>
              </a:rPr>
              <a:t>Group1 </a:t>
            </a:r>
            <a:r>
              <a:rPr lang="fr-FR" sz="1600" b="1" dirty="0">
                <a:solidFill>
                  <a:srgbClr val="0000FF"/>
                </a:solidFill>
                <a:latin typeface="Comic Sans MS" pitchFamily="1" charset="0"/>
              </a:rPr>
              <a:t>: </a:t>
            </a:r>
            <a:r>
              <a:rPr lang="fr-FR" sz="1600" b="1" dirty="0" smtClean="0">
                <a:solidFill>
                  <a:srgbClr val="0000FF"/>
                </a:solidFill>
                <a:latin typeface="Comic Sans MS" pitchFamily="1" charset="0"/>
              </a:rPr>
              <a:t>C57Bl6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6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6195902" y="4110476"/>
            <a:ext cx="2505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671B2C"/>
                </a:solidFill>
                <a:latin typeface="Comic Sans MS" pitchFamily="1" charset="0"/>
              </a:rPr>
              <a:t>Group2 </a:t>
            </a:r>
            <a:r>
              <a:rPr lang="fr-FR" sz="1600" b="1" dirty="0">
                <a:solidFill>
                  <a:srgbClr val="671B2C"/>
                </a:solidFill>
                <a:latin typeface="Comic Sans MS" pitchFamily="1" charset="0"/>
              </a:rPr>
              <a:t>: </a:t>
            </a:r>
            <a:r>
              <a:rPr lang="fr-FR" sz="1600" b="1" dirty="0" smtClean="0">
                <a:solidFill>
                  <a:srgbClr val="671B2C"/>
                </a:solidFill>
                <a:latin typeface="Comic Sans MS" pitchFamily="1" charset="0"/>
              </a:rPr>
              <a:t>C57Bl6 </a:t>
            </a:r>
            <a:r>
              <a:rPr lang="fr-FR" sz="1600" b="1" dirty="0" err="1" smtClean="0">
                <a:solidFill>
                  <a:srgbClr val="671B2C"/>
                </a:solidFill>
                <a:latin typeface="Comic Sans MS" pitchFamily="1" charset="0"/>
              </a:rPr>
              <a:t>Refed</a:t>
            </a:r>
            <a:endParaRPr lang="fr-FR" sz="1600" b="1" dirty="0">
              <a:solidFill>
                <a:srgbClr val="671B2C"/>
              </a:solidFill>
              <a:latin typeface="Comic Sans MS" pitchFamily="1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17180" y="4216188"/>
            <a:ext cx="3220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3" cstate="print"/>
          <a:srcRect r="57143"/>
          <a:stretch>
            <a:fillRect/>
          </a:stretch>
        </p:blipFill>
        <p:spPr bwMode="auto">
          <a:xfrm>
            <a:off x="1763688" y="3482223"/>
            <a:ext cx="648072" cy="1314929"/>
          </a:xfrm>
          <a:prstGeom prst="rect">
            <a:avLst/>
          </a:prstGeom>
          <a:noFill/>
        </p:spPr>
      </p:pic>
      <p:pic>
        <p:nvPicPr>
          <p:cNvPr id="149" name="Picture 3" descr="C:\Users\Stéphanie\Documents\Doctorat\souris 4\mms_img-1786952861.jpg"/>
          <p:cNvPicPr>
            <a:picLocks noChangeAspect="1" noChangeArrowheads="1"/>
          </p:cNvPicPr>
          <p:nvPr/>
        </p:nvPicPr>
        <p:blipFill>
          <a:blip r:embed="rId4" cstate="print"/>
          <a:srcRect l="24003" t="44005" r="42993" b="19991"/>
          <a:stretch>
            <a:fillRect/>
          </a:stretch>
        </p:blipFill>
        <p:spPr bwMode="auto">
          <a:xfrm>
            <a:off x="899592" y="4850375"/>
            <a:ext cx="731039" cy="598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0" name="Picture 3" descr="C:\Users\Stéphanie\Documents\Doctorat\souris 4\mms_img-1786952861.jpg"/>
          <p:cNvPicPr>
            <a:picLocks noChangeAspect="1" noChangeArrowheads="1"/>
          </p:cNvPicPr>
          <p:nvPr/>
        </p:nvPicPr>
        <p:blipFill>
          <a:blip r:embed="rId4" cstate="print"/>
          <a:srcRect l="65658" t="44005" r="9990" b="19991"/>
          <a:stretch>
            <a:fillRect/>
          </a:stretch>
        </p:blipFill>
        <p:spPr bwMode="auto">
          <a:xfrm>
            <a:off x="1043608" y="3770255"/>
            <a:ext cx="604341" cy="670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0" name="ZoneTexte 79"/>
          <p:cNvSpPr txBox="1"/>
          <p:nvPr/>
        </p:nvSpPr>
        <p:spPr>
          <a:xfrm>
            <a:off x="107504" y="3986279"/>
            <a:ext cx="79208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C57BL6</a:t>
            </a:r>
            <a:endParaRPr lang="fr-FR" sz="12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107504" y="4994391"/>
            <a:ext cx="64807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Ob/</a:t>
            </a:r>
            <a:r>
              <a:rPr lang="fr-FR" sz="1200" b="1" dirty="0" err="1" smtClean="0"/>
              <a:t>ob</a:t>
            </a:r>
            <a:endParaRPr lang="fr-FR" sz="1200" b="1" dirty="0"/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2944572" y="3318462"/>
            <a:ext cx="39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omic Sans MS" pitchFamily="1" charset="0"/>
              </a:rPr>
              <a:t>3h</a:t>
            </a:r>
            <a:endParaRPr lang="fr-FR" sz="1400" b="1" dirty="0">
              <a:latin typeface="Comic Sans MS" pitchFamily="1" charset="0"/>
            </a:endParaRP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4086211" y="3318462"/>
            <a:ext cx="506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omic Sans MS" pitchFamily="1" charset="0"/>
              </a:rPr>
              <a:t>15h</a:t>
            </a:r>
            <a:endParaRPr lang="fr-FR" sz="1400" b="1" dirty="0">
              <a:latin typeface="Comic Sans MS" pitchFamily="1" charset="0"/>
            </a:endParaRP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5327445" y="3318462"/>
            <a:ext cx="39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omic Sans MS" pitchFamily="1" charset="0"/>
              </a:rPr>
              <a:t>3h</a:t>
            </a:r>
            <a:endParaRPr lang="fr-FR" sz="1400" b="1" dirty="0">
              <a:latin typeface="Comic Sans MS" pitchFamily="1" charset="0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8235182" y="3036209"/>
            <a:ext cx="5132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omic Sans MS" pitchFamily="1" charset="0"/>
              </a:rPr>
              <a:t>Day</a:t>
            </a:r>
            <a:endParaRPr lang="fr-FR" sz="1400" b="1" dirty="0">
              <a:latin typeface="Comic Sans MS" pitchFamily="1" charset="0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8244408" y="3338207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omic Sans MS" pitchFamily="1" charset="0"/>
              </a:rPr>
              <a:t>Night</a:t>
            </a:r>
            <a:endParaRPr lang="fr-FR" sz="1400" b="1" dirty="0">
              <a:latin typeface="Comic Sans MS" pitchFamily="1" charset="0"/>
            </a:endParaRPr>
          </a:p>
        </p:txBody>
      </p:sp>
      <p:sp>
        <p:nvSpPr>
          <p:cNvPr id="89" name="Text Box 15"/>
          <p:cNvSpPr txBox="1">
            <a:spLocks noChangeArrowheads="1"/>
          </p:cNvSpPr>
          <p:nvPr/>
        </p:nvSpPr>
        <p:spPr bwMode="auto">
          <a:xfrm>
            <a:off x="6448145" y="3313351"/>
            <a:ext cx="506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Comic Sans MS" pitchFamily="1" charset="0"/>
              </a:rPr>
              <a:t>15h</a:t>
            </a:r>
            <a:endParaRPr lang="fr-FR" sz="1400" b="1" dirty="0">
              <a:latin typeface="Comic Sans MS" pitchFamily="1" charset="0"/>
            </a:endParaRPr>
          </a:p>
        </p:txBody>
      </p:sp>
      <p:grpSp>
        <p:nvGrpSpPr>
          <p:cNvPr id="2" name="Groupe 99"/>
          <p:cNvGrpSpPr/>
          <p:nvPr/>
        </p:nvGrpSpPr>
        <p:grpSpPr>
          <a:xfrm>
            <a:off x="680572" y="4737763"/>
            <a:ext cx="7944462" cy="904700"/>
            <a:chOff x="869580" y="1700808"/>
            <a:chExt cx="7944462" cy="904700"/>
          </a:xfrm>
        </p:grpSpPr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4004568" y="1961749"/>
              <a:ext cx="2232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1" name="Text Box 23"/>
            <p:cNvSpPr txBox="1">
              <a:spLocks noChangeArrowheads="1"/>
            </p:cNvSpPr>
            <p:nvPr/>
          </p:nvSpPr>
          <p:spPr bwMode="auto">
            <a:xfrm>
              <a:off x="4803486" y="1700808"/>
              <a:ext cx="713002" cy="26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Fasted</a:t>
              </a:r>
              <a:endParaRPr lang="fr-FR" sz="1400" b="1" dirty="0">
                <a:solidFill>
                  <a:srgbClr val="0000FF"/>
                </a:solidFill>
                <a:latin typeface="Comic Sans MS" pitchFamily="1" charset="0"/>
              </a:endParaRPr>
            </a:p>
          </p:txBody>
        </p:sp>
        <p:sp>
          <p:nvSpPr>
            <p:cNvPr id="92" name="Line 24"/>
            <p:cNvSpPr>
              <a:spLocks noChangeShapeType="1"/>
            </p:cNvSpPr>
            <p:nvPr/>
          </p:nvSpPr>
          <p:spPr bwMode="auto">
            <a:xfrm>
              <a:off x="4940424" y="2438082"/>
              <a:ext cx="12600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Text Box 25"/>
            <p:cNvSpPr txBox="1">
              <a:spLocks noChangeArrowheads="1"/>
            </p:cNvSpPr>
            <p:nvPr/>
          </p:nvSpPr>
          <p:spPr bwMode="auto">
            <a:xfrm>
              <a:off x="5290245" y="2172881"/>
              <a:ext cx="658291" cy="26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800000"/>
                  </a:solidFill>
                  <a:latin typeface="Comic Sans MS" pitchFamily="1" charset="0"/>
                </a:rPr>
                <a:t>HCHO</a:t>
              </a:r>
            </a:p>
          </p:txBody>
        </p:sp>
        <p:sp>
          <p:nvSpPr>
            <p:cNvPr id="94" name="Text Box 26"/>
            <p:cNvSpPr txBox="1">
              <a:spLocks noChangeArrowheads="1"/>
            </p:cNvSpPr>
            <p:nvPr/>
          </p:nvSpPr>
          <p:spPr bwMode="auto">
            <a:xfrm>
              <a:off x="3500264" y="2145228"/>
              <a:ext cx="713002" cy="26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Fasted</a:t>
              </a:r>
              <a:endParaRPr lang="fr-FR" sz="1400" b="1" dirty="0">
                <a:solidFill>
                  <a:srgbClr val="0000FF"/>
                </a:solidFill>
                <a:latin typeface="Comic Sans MS" pitchFamily="1" charset="0"/>
              </a:endParaRPr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 flipH="1">
              <a:off x="2636167" y="2438082"/>
              <a:ext cx="2304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6" name="Text Box 29"/>
            <p:cNvSpPr txBox="1">
              <a:spLocks noChangeArrowheads="1"/>
            </p:cNvSpPr>
            <p:nvPr/>
          </p:nvSpPr>
          <p:spPr bwMode="auto">
            <a:xfrm>
              <a:off x="6348302" y="1738573"/>
              <a:ext cx="2465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0000FF"/>
                  </a:solidFill>
                  <a:latin typeface="Comic Sans MS" pitchFamily="1" charset="0"/>
                </a:rPr>
                <a:t>Group3 </a:t>
              </a:r>
              <a:r>
                <a:rPr lang="fr-FR" sz="1600" b="1" dirty="0">
                  <a:solidFill>
                    <a:srgbClr val="0000FF"/>
                  </a:solidFill>
                  <a:latin typeface="Comic Sans MS" pitchFamily="1" charset="0"/>
                </a:rPr>
                <a:t>: </a:t>
              </a:r>
              <a:r>
                <a:rPr lang="fr-FR" sz="16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ob</a:t>
              </a:r>
              <a:r>
                <a:rPr lang="fr-FR" sz="1600" b="1" dirty="0" smtClean="0">
                  <a:solidFill>
                    <a:srgbClr val="0000FF"/>
                  </a:solidFill>
                  <a:latin typeface="Comic Sans MS" pitchFamily="1" charset="0"/>
                </a:rPr>
                <a:t>/</a:t>
              </a:r>
              <a:r>
                <a:rPr lang="fr-FR" sz="16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ob</a:t>
              </a:r>
              <a:r>
                <a:rPr lang="fr-FR" sz="1600" b="1" dirty="0" smtClean="0">
                  <a:solidFill>
                    <a:srgbClr val="0000FF"/>
                  </a:solidFill>
                  <a:latin typeface="Comic Sans MS" pitchFamily="1" charset="0"/>
                </a:rPr>
                <a:t> </a:t>
              </a:r>
              <a:r>
                <a:rPr lang="fr-FR" sz="16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Fasted</a:t>
              </a:r>
              <a:endParaRPr lang="fr-FR" sz="1600" b="1" dirty="0">
                <a:solidFill>
                  <a:srgbClr val="0000FF"/>
                </a:solidFill>
                <a:latin typeface="Comic Sans MS" pitchFamily="1" charset="0"/>
              </a:endParaRPr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6348302" y="2192019"/>
              <a:ext cx="23823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671B2C"/>
                  </a:solidFill>
                  <a:latin typeface="Comic Sans MS" pitchFamily="1" charset="0"/>
                </a:rPr>
                <a:t>Group4 </a:t>
              </a:r>
              <a:r>
                <a:rPr lang="fr-FR" sz="1600" b="1" dirty="0">
                  <a:solidFill>
                    <a:srgbClr val="671B2C"/>
                  </a:solidFill>
                  <a:latin typeface="Comic Sans MS" pitchFamily="1" charset="0"/>
                </a:rPr>
                <a:t>: </a:t>
              </a:r>
              <a:r>
                <a:rPr lang="fr-FR" sz="1600" b="1" dirty="0" err="1" smtClean="0">
                  <a:solidFill>
                    <a:srgbClr val="671B2C"/>
                  </a:solidFill>
                  <a:latin typeface="Comic Sans MS" pitchFamily="1" charset="0"/>
                </a:rPr>
                <a:t>ob</a:t>
              </a:r>
              <a:r>
                <a:rPr lang="fr-FR" sz="1600" b="1" dirty="0" smtClean="0">
                  <a:solidFill>
                    <a:srgbClr val="671B2C"/>
                  </a:solidFill>
                  <a:latin typeface="Comic Sans MS" pitchFamily="1" charset="0"/>
                </a:rPr>
                <a:t>/</a:t>
              </a:r>
              <a:r>
                <a:rPr lang="fr-FR" sz="1600" b="1" dirty="0" err="1" smtClean="0">
                  <a:solidFill>
                    <a:srgbClr val="671B2C"/>
                  </a:solidFill>
                  <a:latin typeface="Comic Sans MS" pitchFamily="1" charset="0"/>
                </a:rPr>
                <a:t>ob</a:t>
              </a:r>
              <a:r>
                <a:rPr lang="fr-FR" sz="1600" b="1" dirty="0" smtClean="0">
                  <a:solidFill>
                    <a:srgbClr val="671B2C"/>
                  </a:solidFill>
                  <a:latin typeface="Comic Sans MS" pitchFamily="1" charset="0"/>
                </a:rPr>
                <a:t> </a:t>
              </a:r>
              <a:r>
                <a:rPr lang="fr-FR" sz="1600" b="1" dirty="0" err="1" smtClean="0">
                  <a:solidFill>
                    <a:srgbClr val="671B2C"/>
                  </a:solidFill>
                  <a:latin typeface="Comic Sans MS" pitchFamily="1" charset="0"/>
                </a:rPr>
                <a:t>Refed</a:t>
              </a:r>
              <a:endParaRPr lang="fr-FR" sz="1600" b="1" dirty="0">
                <a:solidFill>
                  <a:srgbClr val="671B2C"/>
                </a:solidFill>
                <a:latin typeface="Comic Sans MS" pitchFamily="1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69580" y="2297731"/>
              <a:ext cx="32203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8172400" y="3202823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8172400" y="340602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91463" y="1763524"/>
            <a:ext cx="87010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Model 1 : Use of </a:t>
            </a:r>
            <a:r>
              <a:rPr lang="fr-FR" b="1" dirty="0" err="1" smtClean="0"/>
              <a:t>mice</a:t>
            </a:r>
            <a:r>
              <a:rPr lang="fr-FR" b="1" dirty="0" smtClean="0"/>
              <a:t> C57BL6 </a:t>
            </a:r>
            <a:r>
              <a:rPr lang="fr-FR" b="1" dirty="0" err="1" smtClean="0"/>
              <a:t>wild</a:t>
            </a:r>
            <a:r>
              <a:rPr lang="fr-FR" b="1" dirty="0" smtClean="0"/>
              <a:t> type or </a:t>
            </a:r>
            <a:r>
              <a:rPr lang="fr-FR" b="1" dirty="0" err="1" smtClean="0"/>
              <a:t>ob</a:t>
            </a:r>
            <a:r>
              <a:rPr lang="fr-FR" b="1" dirty="0" smtClean="0"/>
              <a:t>/</a:t>
            </a:r>
            <a:r>
              <a:rPr lang="fr-FR" b="1" dirty="0" err="1" smtClean="0"/>
              <a:t>ob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0" y="7768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-GlcNAcylation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levels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and FAS expression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physiopathological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models</a:t>
            </a:r>
            <a:endParaRPr lang="fr-FR" sz="20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/>
          <p:cNvSpPr txBox="1"/>
          <p:nvPr/>
        </p:nvSpPr>
        <p:spPr>
          <a:xfrm>
            <a:off x="6516216" y="3645024"/>
            <a:ext cx="2278745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FAS </a:t>
            </a:r>
            <a:r>
              <a:rPr lang="fr-FR" sz="1200" dirty="0" err="1" smtClean="0"/>
              <a:t>ARNm</a:t>
            </a:r>
            <a:endParaRPr lang="fr-FR" sz="1200" dirty="0"/>
          </a:p>
        </p:txBody>
      </p:sp>
      <p:sp>
        <p:nvSpPr>
          <p:cNvPr id="44034" name="AutoShape 2" descr="data:image/jpeg;base64,/9j/4AAQSkZJRgABAQAAAQABAAD/2wCEAAkGBxQSEhQUEhQWFRQUFxQVFxgVFRQUFxcXFBQWFhQUFRQYHCggGBolHBQUITEhJSkrLi4uFx8zODMsNygtLiwBCgoKDg0OGhAQFCwcHBwsLCwsLCwsLCwsLCwsLCwsLCwsLCwsLCwsLCwsLCwsLCwsKywsLCw3LCssLDcsLDcsLP/AABEIAKEBOgMBIgACEQEDEQH/xAAcAAAABwEBAAAAAAAAAAAAAAAAAQIDBAUHBgj/xAA1EAABBAADBgUCBgMAAwEAAAABAAIDEQQhMQUGEkFRYRNxgZGhByIyscHR4fAUQlJysvE0/8QAGAEBAQEBAQAAAAAAAAAAAAAAAAECAwT/xAAgEQEBAAIDAQEAAwEAAAAAAAAAAQIRAxIhMUETMlEE/9oADAMBAAIRAxEAPwDXXvNnM6nmgHHqfdHJqfNClhsOI9T7ocR6n3RlEQqBZ6n3RcR6n3RoIC4j1PulAnqfdFSAQHxHqUYcep90klC0Blx6lIe3iFEn3I+UpVW1NrcH2szf8DzWcrJ9axxtuojYzCSQHxI5XV/y5xPtZVxsvGmVnEdRkVQYTZ0kx4pXGu/6BdJhMMI28LVMdtZyTz7T990CT1QRLbkFnr8ow7uhSIBAfEgHHqgiQKBKFlEEYKoO0LSSjQC/NMzwh2pPo4j8k9aIoKnE4OQZxvdfQuJUeHbzmO4Z213/AIV44Kj3hmjDeFwDnHTqO652a9ldMLvyza8hmDhbTY6gpdlUO7cDwCXfhOg/VXoK1LuM5TV0VfdAX/SiQWmSh5oEokCgUCUL7okYQC0doqQpEKCeCZTwVFc7U+ZQRvGZ80FlRBGhaCAIigSiKAWgk2iJQLJQTTpQOYUTHbTbGwmwTyF80vkWTd0b2ztPwxwt/GfhRNjbM4jxv+eah7Ow7ppC5xu8yV1UTQAANAuWM7Xdd8rMMes+nQEaIJQXZ5xoIBGgJABGitQAhFSUiQEjQKSgUiJTUswGp10TD8ewAEuFHIe1qiXaIvVXJtqEcNvaC8WLPKib8slzW8+/0ULAISHvdxDL/Xh0JQdHtra4iHC3OR2g6dyq/ZGzy8mSXMn5WY4LfGTxfElAcCtBwW+0HDHxEN47y/5o8zy5Lncbb66zOTHWLsGCtEsFcxid8sMw14gJok0chXdV8W/sbg3TicHOPRoH4Qe5Fe66OTuAUpchu7vc2YPdIQwNNDPXKyukwuMbILaQUEwIJsFOAoFBGkpVIgI6QCNAAnQm04FUQH6lEjfqUlZaGERKCS4qAi5Jc9Nyy0CTQpZhvn9ReAmLDkEjLjBsKm3cbc3ogwot78+gzKzXeD6myyfbAPDb11cQuAxWKfK4veSSTn1Uc55BXTNv+LzFbzzuNmV5P/kUzFt6XTjdrep5KmYzXqNU62Ig31BV+s+u72D9QJ4CA6nt5gjP3Wqbu70RYpoIIa7mwnMfuvOhJq/lP4HHOjILSR5Kaa7V6ka9ONWQ7r7+PZTZfvZ1P4m/uFqmzsa2ZjXsNtdoUa2mhBECggBKJGiUB0haJESiA8hc3vJvTFhmkF1uIyAVntzHNhgke40A05/AXn3E410vDxm+HK7zrkO6pt0u1t9ZpY6JpwdxNIypUc29kxv7yATxUNGkijSqZ35dgoTo+Y0Kuha4/az5XBznUQ0NyyyAq/VV8s5J7pEQ/vZJkiPnyQPiSmn0TTsWUCDoUBh7I9UTQGc8zql/5J6qLwEeqSwlVFnHj3jQn+810e7+9M0JAEnCCfuv7vhcZxJbH1naliyvQm7O9TMT9ouxqXUL8gF1LHLzhsPeB8BbwhuvNtrct1tq+PE1x1IWW9OhaUsJlhTtqsloIIBVCmpaQEsIID9T5lISn6lJWWgJTT3JblA2lixExz3Gg0En0UHH/U7eX/Gg4G/jkyB6DmsSjdZJP8fwrLe3bTsZiHPN8NkNF3QGiroBnQWozfpx7PQ/3VJAzPv7Jb21lVJqU1r8qro2/EUDlnkjdirA8s/76KrmfnXJN+IguRjgRw0EqCYaKmY9SYj8Ko6GCfh/CdP7S1D6W7dzMLsuLMWeYGYCxyBX2xdpuhlY9t20g9MuizTb0q0o7VfsrGiWNjxo4AqYHIpy0klJJQLlAolJe+kVrnd+dpCHCSuPNpAo0bOlKjj/AKpbxu//ADtqifu09Flcjq5pWIxrpDb3E+eZUcPJ05KgvHKehlB7dUyXe/ZE1yokXwntqPVE/Wxoiqq7fry8k1PYBrl+RUU7HJZF9aT7ZKaQNb+Nf0VMHXz6Ka3XiN0EEh7xRvnp2UE2LTz325KfFkBzRDAurS2stK8LJSTB9oKGjcbqK0f6a7Ze2VsRceA8quz58lnMUIB1sq82TO6F7H3VEELNbxejI3J9pVLu/tITxNeOYz8+auGqxinmlKASGpQVQoJwJtOBBXyanzSLS5NSm3FZUiQrM/q9td0cTImkjjJ4q/5F5LSJXLJ/rHhCfCkGmbT+eilajKu6lYV+Wev5qKxlk50pUdAUfdbrMFLMfZRJZSdVJ8NzjTQSc9BeSjSRfbxHMdRyKjVV8zbKaaE+546poarTANUqJ1JhidiaoqfCTyVlg3A5HVVuCic4gAEk8qu1MhFed6fuhY2f6YbWLojC4m49L6Fd6HLDtx9ocGJiNkcR4T65LbGuyWQ6HIcSb4klzkC3yUsc+rG3zI8QMI4W5uz1PRaDvltQwYaR7RnVDtfNed8ZiC9xJ1OfVWJSALNWnBHSKGNHMarPJVYWW5Ap9jBw9+VZfCiAF396J1oICjc0eY6j27pqd/ym/GLe4SJpQQimXsuq5KZEabXW1AjcpokGQ7/CJot0eY7hSXx/A/kpAddAZ1Y9OSmzR03LOwD5XV/kmzSvac6UxhbkNeagPlpRnTlRZNLdoGZ5nkE/hiAfuzKoBiSCrTB4jiq+XyVK1NNY+nW2BxGM5Xp5i1pUTlg272NMcjXg1RW37OxIkY1w5gJizyT9WIKWE01OhaciwnE0CnFRXyanzTbinH6lNPWa0hY3EBgJcaAFrMN5tp/5hMdHhH4fPqVoW1cL4rTZIFH1XLu3da3gdelggc/NefLLK17OPDjmO7fWO7Rwhjc5pHZMRQk8iu93+2aABI3lkR36rjMJGSDn8rtMtx5rj747HdPZzY4xKfxPBrs3smBsdvG+2h0U13X+r+oHQqNsXboEIjfkYiRdHNv76qsx++HC0sj75+vRctZWvXOkx9c1vHgxFO5jdAq+Jv5JzaOMM0jpHauTLCvRPjw5Wdtwsuod10+6ex/8gOcdG1f6Ad1yjyrzYe3nYdjg3UkH2/8AqznLrxviuMy9+NF2PspkBsNpx65mvNcttjAeHM4ah33DyJKuMFvSyYWftc0e+WqqMdj/ABpeIfhaA0crAvP5XPDtK9HL0uPhnZeMLZo8z9rm/wDsF6LwjrY09QD8LzvgMKf8iMN5vZQ8yF6Jw7KaAeg/JdXjvhbkh5ThTUgQZ/8AVmYiBgDqBdRHWqWQiMk3ba7Uta+rUIMDSQTTuXK1kAIH4b9VYfpT5BmAohBJ1Sp0IxWiqrDBtytKmfenJJw5vVFLHnrSmm9kF45qNiHXolS5d+6Yc4kIoRuKNzynoMMXNLhy16qRJC1rcyLvUcxfPoVF0agmof3NXTZT4VnQgEH3y91TYWNtOeSA0XXfOtEc203OaGCuBuQyz1uz2zQ1o3PLZsafwmeLmi4xoEoG0ZJAtT8FJQUMUnIQQa6oOm2fLRC3Dc6fiw7LWG4GOw2ls24gIw4tZn1rP+rrmJ5qYjKfaujgcCcCaBTwQVzxmUhwS3anzSSstIk8QKrsVCFbyBQ5m2s2Re1cVvbs8yQPa3Wrz7G1lmHbRrIdwtyxkYINjssd3i2d4GILQKBNjyKNxAlxvhxSM4A7iH+2YHcc1xk7CDmutxn4TQtUM8NmytYxOS2qtKaFOdh7bfDwjOj/ANUaNeSiOC056No+FSsJBxkCrN0ANT0SnR2TQqjVHkQqlS935wyQFzA8dDpnz7roYC3iLtL7aeQVBgI6d1VrFZab0vRYs/W8bdadNuhs7xsbH93EGkP6aZrb2BZz9K9ncIfMQbP2NvpzWkRqJRvam5G5J8hJIyWmXK717PE0D2EcrGV5rAsThSx5ABFGs16TxjNVj++GwiyZzgDwv+67HqpvTcm3DFl5JbcPSuX7OaBpd+lKGYGg6e4/dXa9TECbkkvvX9pLkdeQ0HRRcQ+gKyo9FTRWIx1jhAFX6pGMwc8bA98bmsdoS38+itNxcOyTFXIAQxpeAdLFUfS13m0HskY9rqLXCiD+a45cnWvRhw95vbJmY17a4XEa6dxRTL5SdV3T9zGvaeA07UA8x2XFY7CGJ5Y7UFaxzlY5OPLD6bBsAIwaRR6qXsrCeLK1mgJz8lq3U25yW3QsJhXSaA0MyeSvtibqSTk39jQCQSDmeQpaDh9iwwRNDWgnWzy7lA4pjDkeXyaXC8t/Hqx/55+ssx2AfDIWPoOBz/cdkcGFLtCfb5VxvjiBJiftI+1oaT3UHBiiF13uPP11lpc7JZmGuBvlqtt3Wh4IGAm8hypZbsdrbAcMzpypa3shtRtHQBJ9M5qLiNPtUeJSGldHAsJ0JkFPBBXO1PmiRv1PmitYaJeo0wUlybcERU4mPVclvNsQTNsfjaMl3EzVW4mLss2N41ie0sEWW14oqrmwvEw17rWN4NhiZuTacNDQ+VwWJ3YxETrDCfI2PZJlpuzfxxs2HIaLJJGQ6Ac6ULgXWxbNMhkaQGkHKyNf21VZLsl4dRaVe82s4brelZh4r6jK7HVT8HhryOZ1NKwm2IWM4nEcR0bzXU7v7ADYxxNsuGfRamXjnlhcb65jAYCzQ1K67Ye6xk1oNGti9eiu8Ps0MaeFg9AL91ZbpRuaXtkaRbrGR/NccuT3TtjxXr2jo9k4JsTGsYKAVvE1MYeJTWNXWPPQDUCE4AjLVUVuJitcvvFssSsIqyLrNdpLGq7FYa1LGpdManwvAaLfcgqnx8Q5gny0Wn7w7E4mksADvb+lZ/joXssuPoNfXos7dlAYgBdV6WqzHCzeZ810k8XEMslTYzD1d5nutSpVfs+VzJGua7hPXz69l2cAfVnh4QDoeo1C4kCj3U9+0XNYWNAF652s54brpxcnSOmwG3yXtYM61JyXK71yh02RvLPNV0kzybJN+aYeOqY4au2eTn7TRPErXdrGiKZrnVXMlVKU1q3ZuOOOVxu2mbY3na1jQx3F2GfooOPmldH4nCaIvI0QuGjaVZNxknCGl5of2vJc/wCPT0fz3KFxut3dW+Bjo5nNVWGjJNhdFs3BcRHXnf7BarnHS7p4LxZhd5ZlazhGrld0tmmNlu1d8Bdhh2JjGOSpkYTzU2wJwLbkW1PhMBPhBWvGZ80SN+p80RKw0JIISyklA09qjTRqaQmnBEVE+HVdPgrXRPjTDolG5Wdbf3UBuRh4XcwBk7+UzHsOYtoEHpkCT6rRvBGeWqiR7KYCCBnZOtarhnjd+PZxc0xmq4nCbnFz+Ka8qy6rq8Ns4AAAaK28BPxxLrjPHm5Mu2W0LDYMAg0rGCEDlqlxsUhjVrrKx2o2MTzUkJYWmRgIyEVoWqEuamJY7UopshEVOJw64jend3xLc0Z8wFo8jAq7FYe1mt41iUmAcyxVVrf6KpxUHXmte2zsFsudU7rX5rkcZuo+zkCOWaz206+VmeMjp1pjNdTt7Y7mOPEK79VQyQVqtypliYMI5hRsWyunIdNOqnuzFc0y/BueC4Amlds9d/FbSfgb01/hF4RUyLCEDiN1om0mNpUMGXZPtw/RIYTVe6stnxOOl1palrWMStk4M1ZB9BfwtE3T2CBUjrN5gH81B3Z3eJpz8hke5Wg4SCqWJ6uXiVhIqVnE1RoGqWxdI4U+1OBNMKWHKocCeCYBT4VFW85nzSbSpdT5pC5tgggAggBSSEtFSIbc1NuYpFIFqG0UxIeEpPAhwqaXZgMS2sTnCjDVUE0JwBANSgEAASgEAlICpElIqVAREI6QKBtwTL2KQQkuagrpsPar58J2V65iadEppduTxuyWPH3MB9P1XOYncuI3kQSetrSH4fsmH4TsppqZstm3LYNLVJjd3Z8Pbo7LCcwNfUdFs78D2TDtn9lNN48mrtg52e0uLiCD/wA1krnZ+7ss5DnjhjGg6+QWrO2GwmywXropTNn9vhZmN/XXLmx15Gf4PcpnMf3kr/Z27UUdUwLqWYLspEeG7LUxcbybQcLhaCsoYk42LsnmMWtOVuxxsTrQia1LC0hQSgkhLQLanwowUkKxAQQQVAQQQQBBBBAEEEEAQQQQBBBBAEEEEARoIIAggggCCCCAIkEEAQQQQBBEggCCCCAIIIIDCCCCAIIIIDQCCCAIIIIAjQQ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6" name="AutoShape 4" descr="data:image/jpeg;base64,/9j/4AAQSkZJRgABAQAAAQABAAD/2wCEAAkGBxQSEhQUEhQWFRQUFxQVFxgVFRQUFxcXFBQWFhQUFRQYHCggGBolHBQUITEhJSkrLi4uFx8zODMsNygtLiwBCgoKDg0OGhAQFCwcHBwsLCwsLCwsLCwsLCwsLCwsLCwsLCwsLCwsLCwsLCwsLCwsKywsLCw3LCssLDcsLDcsLP/AABEIAKEBOgMBIgACEQEDEQH/xAAcAAAABwEBAAAAAAAAAAAAAAAAAQIDBAUHBgj/xAA1EAABBAADBgUCBgMAAwEAAAABAAIDEQQhMQUGEkFRYRNxgZGhByIyscHR4fAUQlJysvE0/8QAGAEBAQEBAQAAAAAAAAAAAAAAAAECAwT/xAAgEQEBAAIDAQEAAwEAAAAAAAAAAQIRAxIhMUETMlEE/9oADAMBAAIRAxEAPwDXXvNnM6nmgHHqfdHJqfNClhsOI9T7ocR6n3RlEQqBZ6n3RcR6n3RoIC4j1PulAnqfdFSAQHxHqUYcep90klC0Blx6lIe3iFEn3I+UpVW1NrcH2szf8DzWcrJ9axxtuojYzCSQHxI5XV/y5xPtZVxsvGmVnEdRkVQYTZ0kx4pXGu/6BdJhMMI28LVMdtZyTz7T990CT1QRLbkFnr8ow7uhSIBAfEgHHqgiQKBKFlEEYKoO0LSSjQC/NMzwh2pPo4j8k9aIoKnE4OQZxvdfQuJUeHbzmO4Z213/AIV44Kj3hmjDeFwDnHTqO652a9ldMLvyza8hmDhbTY6gpdlUO7cDwCXfhOg/VXoK1LuM5TV0VfdAX/SiQWmSh5oEokCgUCUL7okYQC0doqQpEKCeCZTwVFc7U+ZQRvGZ80FlRBGhaCAIigSiKAWgk2iJQLJQTTpQOYUTHbTbGwmwTyF80vkWTd0b2ztPwxwt/GfhRNjbM4jxv+eah7Ow7ppC5xu8yV1UTQAANAuWM7Xdd8rMMes+nQEaIJQXZ5xoIBGgJABGitQAhFSUiQEjQKSgUiJTUswGp10TD8ewAEuFHIe1qiXaIvVXJtqEcNvaC8WLPKib8slzW8+/0ULAISHvdxDL/Xh0JQdHtra4iHC3OR2g6dyq/ZGzy8mSXMn5WY4LfGTxfElAcCtBwW+0HDHxEN47y/5o8zy5Lncbb66zOTHWLsGCtEsFcxid8sMw14gJok0chXdV8W/sbg3TicHOPRoH4Qe5Fe66OTuAUpchu7vc2YPdIQwNNDPXKyukwuMbILaQUEwIJsFOAoFBGkpVIgI6QCNAAnQm04FUQH6lEjfqUlZaGERKCS4qAi5Jc9Nyy0CTQpZhvn9ReAmLDkEjLjBsKm3cbc3ogwot78+gzKzXeD6myyfbAPDb11cQuAxWKfK4veSSTn1Uc55BXTNv+LzFbzzuNmV5P/kUzFt6XTjdrep5KmYzXqNU62Ig31BV+s+u72D9QJ4CA6nt5gjP3Wqbu70RYpoIIa7mwnMfuvOhJq/lP4HHOjILSR5Kaa7V6ka9ONWQ7r7+PZTZfvZ1P4m/uFqmzsa2ZjXsNtdoUa2mhBECggBKJGiUB0haJESiA8hc3vJvTFhmkF1uIyAVntzHNhgke40A05/AXn3E410vDxm+HK7zrkO6pt0u1t9ZpY6JpwdxNIypUc29kxv7yATxUNGkijSqZ35dgoTo+Y0Kuha4/az5XBznUQ0NyyyAq/VV8s5J7pEQ/vZJkiPnyQPiSmn0TTsWUCDoUBh7I9UTQGc8zql/5J6qLwEeqSwlVFnHj3jQn+810e7+9M0JAEnCCfuv7vhcZxJbH1naliyvQm7O9TMT9ouxqXUL8gF1LHLzhsPeB8BbwhuvNtrct1tq+PE1x1IWW9OhaUsJlhTtqsloIIBVCmpaQEsIID9T5lISn6lJWWgJTT3JblA2lixExz3Gg0En0UHH/U7eX/Gg4G/jkyB6DmsSjdZJP8fwrLe3bTsZiHPN8NkNF3QGiroBnQWozfpx7PQ/3VJAzPv7Jb21lVJqU1r8qro2/EUDlnkjdirA8s/76KrmfnXJN+IguRjgRw0EqCYaKmY9SYj8Ko6GCfh/CdP7S1D6W7dzMLsuLMWeYGYCxyBX2xdpuhlY9t20g9MuizTb0q0o7VfsrGiWNjxo4AqYHIpy0klJJQLlAolJe+kVrnd+dpCHCSuPNpAo0bOlKjj/AKpbxu//ADtqifu09Flcjq5pWIxrpDb3E+eZUcPJ05KgvHKehlB7dUyXe/ZE1yokXwntqPVE/Wxoiqq7fry8k1PYBrl+RUU7HJZF9aT7ZKaQNb+Nf0VMHXz6Ka3XiN0EEh7xRvnp2UE2LTz325KfFkBzRDAurS2stK8LJSTB9oKGjcbqK0f6a7Ze2VsRceA8quz58lnMUIB1sq82TO6F7H3VEELNbxejI3J9pVLu/tITxNeOYz8+auGqxinmlKASGpQVQoJwJtOBBXyanzSLS5NSm3FZUiQrM/q9td0cTImkjjJ4q/5F5LSJXLJ/rHhCfCkGmbT+eilajKu6lYV+Wev5qKxlk50pUdAUfdbrMFLMfZRJZSdVJ8NzjTQSc9BeSjSRfbxHMdRyKjVV8zbKaaE+546poarTANUqJ1JhidiaoqfCTyVlg3A5HVVuCic4gAEk8qu1MhFed6fuhY2f6YbWLojC4m49L6Fd6HLDtx9ocGJiNkcR4T65LbGuyWQ6HIcSb4klzkC3yUsc+rG3zI8QMI4W5uz1PRaDvltQwYaR7RnVDtfNed8ZiC9xJ1OfVWJSALNWnBHSKGNHMarPJVYWW5Ap9jBw9+VZfCiAF396J1oICjc0eY6j27pqd/ym/GLe4SJpQQimXsuq5KZEabXW1AjcpokGQ7/CJot0eY7hSXx/A/kpAddAZ1Y9OSmzR03LOwD5XV/kmzSvac6UxhbkNeagPlpRnTlRZNLdoGZ5nkE/hiAfuzKoBiSCrTB4jiq+XyVK1NNY+nW2BxGM5Xp5i1pUTlg272NMcjXg1RW37OxIkY1w5gJizyT9WIKWE01OhaciwnE0CnFRXyanzTbinH6lNPWa0hY3EBgJcaAFrMN5tp/5hMdHhH4fPqVoW1cL4rTZIFH1XLu3da3gdelggc/NefLLK17OPDjmO7fWO7Rwhjc5pHZMRQk8iu93+2aABI3lkR36rjMJGSDn8rtMtx5rj747HdPZzY4xKfxPBrs3smBsdvG+2h0U13X+r+oHQqNsXboEIjfkYiRdHNv76qsx++HC0sj75+vRctZWvXOkx9c1vHgxFO5jdAq+Jv5JzaOMM0jpHauTLCvRPjw5Wdtwsuod10+6ex/8gOcdG1f6Ad1yjyrzYe3nYdjg3UkH2/8AqznLrxviuMy9+NF2PspkBsNpx65mvNcttjAeHM4ah33DyJKuMFvSyYWftc0e+WqqMdj/ABpeIfhaA0crAvP5XPDtK9HL0uPhnZeMLZo8z9rm/wDsF6LwjrY09QD8LzvgMKf8iMN5vZQ8yF6Jw7KaAeg/JdXjvhbkh5ThTUgQZ/8AVmYiBgDqBdRHWqWQiMk3ba7Uta+rUIMDSQTTuXK1kAIH4b9VYfpT5BmAohBJ1Sp0IxWiqrDBtytKmfenJJw5vVFLHnrSmm9kF45qNiHXolS5d+6Yc4kIoRuKNzynoMMXNLhy16qRJC1rcyLvUcxfPoVF0agmof3NXTZT4VnQgEH3y91TYWNtOeSA0XXfOtEc203OaGCuBuQyz1uz2zQ1o3PLZsafwmeLmi4xoEoG0ZJAtT8FJQUMUnIQQa6oOm2fLRC3Dc6fiw7LWG4GOw2ls24gIw4tZn1rP+rrmJ5qYjKfaujgcCcCaBTwQVzxmUhwS3anzSSstIk8QKrsVCFbyBQ5m2s2Re1cVvbs8yQPa3Wrz7G1lmHbRrIdwtyxkYINjssd3i2d4GILQKBNjyKNxAlxvhxSM4A7iH+2YHcc1xk7CDmutxn4TQtUM8NmytYxOS2qtKaFOdh7bfDwjOj/ANUaNeSiOC056No+FSsJBxkCrN0ANT0SnR2TQqjVHkQqlS935wyQFzA8dDpnz7roYC3iLtL7aeQVBgI6d1VrFZab0vRYs/W8bdadNuhs7xsbH93EGkP6aZrb2BZz9K9ncIfMQbP2NvpzWkRqJRvam5G5J8hJIyWmXK717PE0D2EcrGV5rAsThSx5ABFGs16TxjNVj++GwiyZzgDwv+67HqpvTcm3DFl5JbcPSuX7OaBpd+lKGYGg6e4/dXa9TECbkkvvX9pLkdeQ0HRRcQ+gKyo9FTRWIx1jhAFX6pGMwc8bA98bmsdoS38+itNxcOyTFXIAQxpeAdLFUfS13m0HskY9rqLXCiD+a45cnWvRhw95vbJmY17a4XEa6dxRTL5SdV3T9zGvaeA07UA8x2XFY7CGJ5Y7UFaxzlY5OPLD6bBsAIwaRR6qXsrCeLK1mgJz8lq3U25yW3QsJhXSaA0MyeSvtibqSTk39jQCQSDmeQpaDh9iwwRNDWgnWzy7lA4pjDkeXyaXC8t/Hqx/55+ssx2AfDIWPoOBz/cdkcGFLtCfb5VxvjiBJiftI+1oaT3UHBiiF13uPP11lpc7JZmGuBvlqtt3Wh4IGAm8hypZbsdrbAcMzpypa3shtRtHQBJ9M5qLiNPtUeJSGldHAsJ0JkFPBBXO1PmiRv1PmitYaJeo0wUlybcERU4mPVclvNsQTNsfjaMl3EzVW4mLss2N41ie0sEWW14oqrmwvEw17rWN4NhiZuTacNDQ+VwWJ3YxETrDCfI2PZJlpuzfxxs2HIaLJJGQ6Ac6ULgXWxbNMhkaQGkHKyNf21VZLsl4dRaVe82s4brelZh4r6jK7HVT8HhryOZ1NKwm2IWM4nEcR0bzXU7v7ADYxxNsuGfRamXjnlhcb65jAYCzQ1K67Ye6xk1oNGti9eiu8Ps0MaeFg9AL91ZbpRuaXtkaRbrGR/NccuT3TtjxXr2jo9k4JsTGsYKAVvE1MYeJTWNXWPPQDUCE4AjLVUVuJitcvvFssSsIqyLrNdpLGq7FYa1LGpdManwvAaLfcgqnx8Q5gny0Wn7w7E4mksADvb+lZ/joXssuPoNfXos7dlAYgBdV6WqzHCzeZ810k8XEMslTYzD1d5nutSpVfs+VzJGua7hPXz69l2cAfVnh4QDoeo1C4kCj3U9+0XNYWNAF652s54brpxcnSOmwG3yXtYM61JyXK71yh02RvLPNV0kzybJN+aYeOqY4au2eTn7TRPErXdrGiKZrnVXMlVKU1q3ZuOOOVxu2mbY3na1jQx3F2GfooOPmldH4nCaIvI0QuGjaVZNxknCGl5of2vJc/wCPT0fz3KFxut3dW+Bjo5nNVWGjJNhdFs3BcRHXnf7BarnHS7p4LxZhd5ZlazhGrld0tmmNlu1d8Bdhh2JjGOSpkYTzU2wJwLbkW1PhMBPhBWvGZ80SN+p80RKw0JIISyklA09qjTRqaQmnBEVE+HVdPgrXRPjTDolG5Wdbf3UBuRh4XcwBk7+UzHsOYtoEHpkCT6rRvBGeWqiR7KYCCBnZOtarhnjd+PZxc0xmq4nCbnFz+Ka8qy6rq8Ns4AAAaK28BPxxLrjPHm5Mu2W0LDYMAg0rGCEDlqlxsUhjVrrKx2o2MTzUkJYWmRgIyEVoWqEuamJY7UopshEVOJw64jend3xLc0Z8wFo8jAq7FYe1mt41iUmAcyxVVrf6KpxUHXmte2zsFsudU7rX5rkcZuo+zkCOWaz206+VmeMjp1pjNdTt7Y7mOPEK79VQyQVqtypliYMI5hRsWyunIdNOqnuzFc0y/BueC4Amlds9d/FbSfgb01/hF4RUyLCEDiN1om0mNpUMGXZPtw/RIYTVe6stnxOOl1palrWMStk4M1ZB9BfwtE3T2CBUjrN5gH81B3Z3eJpz8hke5Wg4SCqWJ6uXiVhIqVnE1RoGqWxdI4U+1OBNMKWHKocCeCYBT4VFW85nzSbSpdT5pC5tgggAggBSSEtFSIbc1NuYpFIFqG0UxIeEpPAhwqaXZgMS2sTnCjDVUE0JwBANSgEAASgEAlICpElIqVAREI6QKBtwTL2KQQkuagrpsPar58J2V65iadEppduTxuyWPH3MB9P1XOYncuI3kQSetrSH4fsmH4TsppqZstm3LYNLVJjd3Z8Pbo7LCcwNfUdFs78D2TDtn9lNN48mrtg52e0uLiCD/wA1krnZ+7ss5DnjhjGg6+QWrO2GwmywXropTNn9vhZmN/XXLmx15Gf4PcpnMf3kr/Z27UUdUwLqWYLspEeG7LUxcbybQcLhaCsoYk42LsnmMWtOVuxxsTrQia1LC0hQSgkhLQLanwowUkKxAQQQVAQQQQBBBBAEEEEAQQQQBBBBAEEEEARoIIAggggCCCCAIkEEAQQQQBBEggCCCCAIIIIDCCCCAIIIIDQCCCAIIIIAjQQ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06"/>
          <p:cNvGrpSpPr/>
          <p:nvPr/>
        </p:nvGrpSpPr>
        <p:grpSpPr>
          <a:xfrm>
            <a:off x="5724128" y="3925962"/>
            <a:ext cx="531728" cy="439142"/>
            <a:chOff x="8504471" y="1373819"/>
            <a:chExt cx="531728" cy="439142"/>
          </a:xfrm>
        </p:grpSpPr>
        <p:sp>
          <p:nvSpPr>
            <p:cNvPr id="136" name="Rectangle 135"/>
            <p:cNvSpPr/>
            <p:nvPr/>
          </p:nvSpPr>
          <p:spPr>
            <a:xfrm>
              <a:off x="8504471" y="1453167"/>
              <a:ext cx="83350" cy="8853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504471" y="1640552"/>
              <a:ext cx="83350" cy="8853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8528506" y="1373819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C57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8530932" y="1566740"/>
              <a:ext cx="5052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Ob/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ob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e 106"/>
          <p:cNvGrpSpPr/>
          <p:nvPr/>
        </p:nvGrpSpPr>
        <p:grpSpPr>
          <a:xfrm>
            <a:off x="2744128" y="3933056"/>
            <a:ext cx="531728" cy="439142"/>
            <a:chOff x="8504471" y="1373819"/>
            <a:chExt cx="531728" cy="439142"/>
          </a:xfrm>
        </p:grpSpPr>
        <p:sp>
          <p:nvSpPr>
            <p:cNvPr id="143" name="Rectangle 142"/>
            <p:cNvSpPr/>
            <p:nvPr/>
          </p:nvSpPr>
          <p:spPr>
            <a:xfrm>
              <a:off x="8504471" y="1453167"/>
              <a:ext cx="83350" cy="8853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504471" y="1640552"/>
              <a:ext cx="83350" cy="8853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8528506" y="1373819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C57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8530932" y="1566740"/>
              <a:ext cx="5052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Ob/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ob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7" name="ZoneTexte 146"/>
          <p:cNvSpPr txBox="1"/>
          <p:nvPr/>
        </p:nvSpPr>
        <p:spPr>
          <a:xfrm>
            <a:off x="251520" y="3501008"/>
            <a:ext cx="135976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Quantification</a:t>
            </a:r>
            <a:endParaRPr lang="fr-FR" sz="1200" dirty="0"/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971600" y="6525344"/>
            <a:ext cx="634951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" charset="0"/>
              </a:rPr>
              <a:t>Fasted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2049243" y="6532666"/>
            <a:ext cx="586708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Refed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616"/>
          <p:cNvSpPr>
            <a:spLocks noChangeShapeType="1"/>
          </p:cNvSpPr>
          <p:nvPr/>
        </p:nvSpPr>
        <p:spPr bwMode="auto">
          <a:xfrm>
            <a:off x="1043553" y="6558395"/>
            <a:ext cx="47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200">
              <a:latin typeface="Comic Sans MS" pitchFamily="66" charset="0"/>
            </a:endParaRPr>
          </a:p>
        </p:txBody>
      </p:sp>
      <p:sp>
        <p:nvSpPr>
          <p:cNvPr id="65" name="Line 616"/>
          <p:cNvSpPr>
            <a:spLocks noChangeShapeType="1"/>
          </p:cNvSpPr>
          <p:nvPr/>
        </p:nvSpPr>
        <p:spPr bwMode="auto">
          <a:xfrm>
            <a:off x="4106901" y="6536361"/>
            <a:ext cx="47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200">
              <a:latin typeface="Comic Sans MS" pitchFamily="66" charset="0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070421" y="6510632"/>
            <a:ext cx="634951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" charset="0"/>
              </a:rPr>
              <a:t>Fasted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5209428" y="6495920"/>
            <a:ext cx="586708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Refed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138"/>
          <p:cNvGrpSpPr/>
          <p:nvPr/>
        </p:nvGrpSpPr>
        <p:grpSpPr>
          <a:xfrm>
            <a:off x="2073754" y="908720"/>
            <a:ext cx="5306558" cy="2880320"/>
            <a:chOff x="64462" y="476672"/>
            <a:chExt cx="4350058" cy="2238703"/>
          </a:xfrm>
        </p:grpSpPr>
        <p:pic>
          <p:nvPicPr>
            <p:cNvPr id="87" name="Picture 2" descr="F:\Scans\manip obob\rl2 AJ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1" r="19746" b="7742"/>
            <a:stretch/>
          </p:blipFill>
          <p:spPr bwMode="auto">
            <a:xfrm>
              <a:off x="370047" y="1190245"/>
              <a:ext cx="1761815" cy="66713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F:\Scans\manip obob\rl2 R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39" r="58623"/>
            <a:stretch/>
          </p:blipFill>
          <p:spPr bwMode="auto">
            <a:xfrm>
              <a:off x="2199985" y="1190244"/>
              <a:ext cx="937804" cy="65517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F:\Scans\manip obob\FAS aj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7" r="6250"/>
            <a:stretch/>
          </p:blipFill>
          <p:spPr bwMode="auto">
            <a:xfrm>
              <a:off x="370047" y="1916832"/>
              <a:ext cx="1761815" cy="37811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5" descr="F:\Scans\manip obob\fas r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4" t="2511" r="49152"/>
            <a:stretch/>
          </p:blipFill>
          <p:spPr bwMode="auto">
            <a:xfrm>
              <a:off x="2199985" y="1916832"/>
              <a:ext cx="937804" cy="37811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 Box 25"/>
            <p:cNvSpPr txBox="1">
              <a:spLocks noChangeArrowheads="1"/>
            </p:cNvSpPr>
            <p:nvPr/>
          </p:nvSpPr>
          <p:spPr bwMode="auto">
            <a:xfrm rot="16200000">
              <a:off x="492569" y="829133"/>
              <a:ext cx="539664" cy="21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 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99" name="Text Box 26"/>
            <p:cNvSpPr txBox="1">
              <a:spLocks noChangeArrowheads="1"/>
            </p:cNvSpPr>
            <p:nvPr/>
          </p:nvSpPr>
          <p:spPr bwMode="auto">
            <a:xfrm rot="16200000">
              <a:off x="1436641" y="863808"/>
              <a:ext cx="443111" cy="23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err="1">
                  <a:latin typeface="Times New Roman" pitchFamily="1" charset="0"/>
                </a:rPr>
                <a:t>o</a:t>
              </a:r>
              <a:r>
                <a:rPr lang="fr-FR" sz="1200" b="1" dirty="0" err="1" smtClean="0">
                  <a:latin typeface="Times New Roman" pitchFamily="1" charset="0"/>
                </a:rPr>
                <a:t>b</a:t>
              </a:r>
              <a:r>
                <a:rPr lang="fr-FR" sz="1200" b="1" dirty="0" smtClean="0">
                  <a:latin typeface="Times New Roman" pitchFamily="1" charset="0"/>
                </a:rPr>
                <a:t>/</a:t>
              </a:r>
              <a:r>
                <a:rPr lang="fr-FR" sz="1200" b="1" dirty="0" err="1" smtClean="0">
                  <a:latin typeface="Times New Roman" pitchFamily="1" charset="0"/>
                </a:rPr>
                <a:t>ob</a:t>
              </a:r>
              <a:endParaRPr lang="fr-FR" sz="1200" b="1" dirty="0">
                <a:latin typeface="Times New Roman" pitchFamily="1" charset="0"/>
              </a:endParaRPr>
            </a:p>
          </p:txBody>
        </p:sp>
        <p:sp>
          <p:nvSpPr>
            <p:cNvPr id="100" name="Text Box 27"/>
            <p:cNvSpPr txBox="1">
              <a:spLocks noChangeArrowheads="1"/>
            </p:cNvSpPr>
            <p:nvPr/>
          </p:nvSpPr>
          <p:spPr bwMode="auto">
            <a:xfrm>
              <a:off x="1049464" y="476672"/>
              <a:ext cx="468022" cy="19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13" name="Line 29"/>
            <p:cNvSpPr>
              <a:spLocks noChangeShapeType="1"/>
            </p:cNvSpPr>
            <p:nvPr/>
          </p:nvSpPr>
          <p:spPr bwMode="auto">
            <a:xfrm>
              <a:off x="473051" y="1132846"/>
              <a:ext cx="614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Line 30"/>
            <p:cNvSpPr>
              <a:spLocks noChangeShapeType="1"/>
            </p:cNvSpPr>
            <p:nvPr/>
          </p:nvSpPr>
          <p:spPr bwMode="auto">
            <a:xfrm>
              <a:off x="1394680" y="1132846"/>
              <a:ext cx="614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Line 35"/>
            <p:cNvSpPr>
              <a:spLocks noChangeShapeType="1"/>
            </p:cNvSpPr>
            <p:nvPr/>
          </p:nvSpPr>
          <p:spPr bwMode="auto">
            <a:xfrm>
              <a:off x="872884" y="705495"/>
              <a:ext cx="829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64462" y="1259437"/>
              <a:ext cx="358608" cy="19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64462" y="1346106"/>
              <a:ext cx="358608" cy="19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130-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64462" y="1431117"/>
              <a:ext cx="358608" cy="19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100-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115391" y="1576690"/>
              <a:ext cx="303900" cy="19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15391" y="1738246"/>
              <a:ext cx="303900" cy="19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55-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 Box 25"/>
            <p:cNvSpPr txBox="1">
              <a:spLocks noChangeArrowheads="1"/>
            </p:cNvSpPr>
            <p:nvPr/>
          </p:nvSpPr>
          <p:spPr bwMode="auto">
            <a:xfrm rot="16200000">
              <a:off x="2397128" y="831886"/>
              <a:ext cx="539664" cy="21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 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22" name="Text Box 27"/>
            <p:cNvSpPr txBox="1">
              <a:spLocks noChangeArrowheads="1"/>
            </p:cNvSpPr>
            <p:nvPr/>
          </p:nvSpPr>
          <p:spPr bwMode="auto">
            <a:xfrm>
              <a:off x="2454827" y="476672"/>
              <a:ext cx="432463" cy="19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Refed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>
              <a:off x="2377609" y="1135599"/>
              <a:ext cx="614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Text Box 10"/>
            <p:cNvSpPr txBox="1">
              <a:spLocks noChangeArrowheads="1"/>
            </p:cNvSpPr>
            <p:nvPr/>
          </p:nvSpPr>
          <p:spPr bwMode="auto">
            <a:xfrm>
              <a:off x="3137789" y="1988840"/>
              <a:ext cx="610261" cy="19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" charset="0"/>
                </a:rPr>
                <a:t>WB:</a:t>
              </a:r>
              <a:r>
                <a:rPr lang="fr-FR" sz="1000" b="1" i="1" dirty="0">
                  <a:latin typeface="Times New Roman" pitchFamily="1" charset="0"/>
                </a:rPr>
                <a:t> </a:t>
              </a:r>
              <a:r>
                <a:rPr lang="fr-FR" sz="1000" b="1" dirty="0" smtClean="0">
                  <a:latin typeface="Times New Roman" pitchFamily="1" charset="0"/>
                </a:rPr>
                <a:t>FAS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25" name="Text Box 12"/>
            <p:cNvSpPr txBox="1">
              <a:spLocks noChangeArrowheads="1"/>
            </p:cNvSpPr>
            <p:nvPr/>
          </p:nvSpPr>
          <p:spPr bwMode="auto">
            <a:xfrm>
              <a:off x="3148238" y="1426632"/>
              <a:ext cx="872271" cy="19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" charset="0"/>
                </a:rPr>
                <a:t>WB:</a:t>
              </a:r>
              <a:r>
                <a:rPr lang="fr-FR" sz="1000" b="1" i="1" dirty="0">
                  <a:latin typeface="Times New Roman" pitchFamily="1" charset="0"/>
                </a:rPr>
                <a:t> O</a:t>
              </a:r>
              <a:r>
                <a:rPr lang="fr-FR" sz="1000" b="1" dirty="0">
                  <a:latin typeface="Times New Roman" pitchFamily="1" charset="0"/>
                </a:rPr>
                <a:t>-</a:t>
              </a:r>
              <a:r>
                <a:rPr lang="fr-FR" sz="1000" b="1" dirty="0" err="1">
                  <a:latin typeface="Times New Roman" pitchFamily="1" charset="0"/>
                </a:rPr>
                <a:t>GlcNAc</a:t>
              </a:r>
              <a:endParaRPr lang="fr-FR" sz="1000" b="1" dirty="0">
                <a:latin typeface="Times New Roman" pitchFamily="1" charset="0"/>
              </a:endParaRPr>
            </a:p>
          </p:txBody>
        </p:sp>
        <p:grpSp>
          <p:nvGrpSpPr>
            <p:cNvPr id="5" name="Groupe 137"/>
            <p:cNvGrpSpPr/>
            <p:nvPr/>
          </p:nvGrpSpPr>
          <p:grpSpPr>
            <a:xfrm>
              <a:off x="101845" y="2321697"/>
              <a:ext cx="4312675" cy="393678"/>
              <a:chOff x="101845" y="2747290"/>
              <a:chExt cx="4312675" cy="393678"/>
            </a:xfrm>
          </p:grpSpPr>
          <p:pic>
            <p:nvPicPr>
              <p:cNvPr id="129" name="Picture 6" descr="F:\Scans\manip obob\GAPDH AJ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3" t="16449" r="5588" b="22593"/>
              <a:stretch/>
            </p:blipFill>
            <p:spPr bwMode="auto">
              <a:xfrm>
                <a:off x="368418" y="2791752"/>
                <a:ext cx="1760192" cy="290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7" descr="F:\Scans\manip obob\GAPDHRN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3" t="2897" r="48011" b="39150"/>
              <a:stretch/>
            </p:blipFill>
            <p:spPr bwMode="auto">
              <a:xfrm>
                <a:off x="2189182" y="2791752"/>
                <a:ext cx="938968" cy="2902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ZoneTexte 149"/>
              <p:cNvSpPr txBox="1"/>
              <p:nvPr/>
            </p:nvSpPr>
            <p:spPr>
              <a:xfrm>
                <a:off x="104500" y="2747290"/>
                <a:ext cx="303900" cy="197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55-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ZoneTexte 150"/>
              <p:cNvSpPr txBox="1"/>
              <p:nvPr/>
            </p:nvSpPr>
            <p:spPr>
              <a:xfrm>
                <a:off x="101845" y="2943229"/>
                <a:ext cx="303900" cy="197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35-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Text Box 15"/>
              <p:cNvSpPr txBox="1">
                <a:spLocks noChangeArrowheads="1"/>
              </p:cNvSpPr>
              <p:nvPr/>
            </p:nvSpPr>
            <p:spPr bwMode="auto">
              <a:xfrm>
                <a:off x="3148284" y="2861349"/>
                <a:ext cx="1266236" cy="227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sz="1000" b="1" u="sng" dirty="0">
                    <a:latin typeface="Times New Roman" pitchFamily="1" charset="0"/>
                  </a:rPr>
                  <a:t>WB:</a:t>
                </a:r>
                <a:r>
                  <a:rPr lang="fr-FR" sz="1000" b="1" i="1" dirty="0">
                    <a:latin typeface="Times New Roman" pitchFamily="1" charset="0"/>
                  </a:rPr>
                  <a:t> </a:t>
                </a:r>
                <a:r>
                  <a:rPr lang="fr-FR" sz="1000" b="1" dirty="0" smtClean="0">
                    <a:latin typeface="Times New Roman" pitchFamily="1" charset="0"/>
                    <a:sym typeface="Symbol" pitchFamily="1" charset="2"/>
                  </a:rPr>
                  <a:t>GAPDH</a:t>
                </a:r>
                <a:endParaRPr lang="fr-FR" sz="1000" b="1" dirty="0">
                  <a:latin typeface="Times New Roman" pitchFamily="1" charset="0"/>
                </a:endParaRPr>
              </a:p>
            </p:txBody>
          </p:sp>
        </p:grpSp>
        <p:sp>
          <p:nvSpPr>
            <p:cNvPr id="128" name="ZoneTexte 127"/>
            <p:cNvSpPr txBox="1"/>
            <p:nvPr/>
          </p:nvSpPr>
          <p:spPr>
            <a:xfrm>
              <a:off x="67956" y="2132856"/>
              <a:ext cx="358608" cy="197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3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9" cstate="print"/>
          <a:srcRect l="42857"/>
          <a:stretch>
            <a:fillRect/>
          </a:stretch>
        </p:blipFill>
        <p:spPr bwMode="auto">
          <a:xfrm>
            <a:off x="395536" y="961943"/>
            <a:ext cx="864096" cy="1314929"/>
          </a:xfrm>
          <a:prstGeom prst="rect">
            <a:avLst/>
          </a:prstGeom>
          <a:noFill/>
        </p:spPr>
      </p:pic>
      <p:grpSp>
        <p:nvGrpSpPr>
          <p:cNvPr id="6" name="Groupe 153"/>
          <p:cNvGrpSpPr/>
          <p:nvPr/>
        </p:nvGrpSpPr>
        <p:grpSpPr>
          <a:xfrm>
            <a:off x="72008" y="3816425"/>
            <a:ext cx="3347864" cy="2780927"/>
            <a:chOff x="285428" y="188640"/>
            <a:chExt cx="3998540" cy="2952327"/>
          </a:xfrm>
        </p:grpSpPr>
        <p:graphicFrame>
          <p:nvGraphicFramePr>
            <p:cNvPr id="155" name="Graphique 154"/>
            <p:cNvGraphicFramePr/>
            <p:nvPr/>
          </p:nvGraphicFramePr>
          <p:xfrm>
            <a:off x="467545" y="404664"/>
            <a:ext cx="3816423" cy="27363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pSp>
          <p:nvGrpSpPr>
            <p:cNvPr id="7" name="Groupe 2"/>
            <p:cNvGrpSpPr/>
            <p:nvPr/>
          </p:nvGrpSpPr>
          <p:grpSpPr>
            <a:xfrm>
              <a:off x="1187625" y="664121"/>
              <a:ext cx="460041" cy="360040"/>
              <a:chOff x="1331640" y="980728"/>
              <a:chExt cx="460041" cy="360040"/>
            </a:xfrm>
          </p:grpSpPr>
          <p:cxnSp>
            <p:nvCxnSpPr>
              <p:cNvPr id="164" name="Connecteur droit 3"/>
              <p:cNvCxnSpPr/>
              <p:nvPr/>
            </p:nvCxnSpPr>
            <p:spPr>
              <a:xfrm flipV="1">
                <a:off x="1331640" y="980728"/>
                <a:ext cx="0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4"/>
              <p:cNvCxnSpPr/>
              <p:nvPr/>
            </p:nvCxnSpPr>
            <p:spPr>
              <a:xfrm flipV="1">
                <a:off x="1789041" y="987435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5"/>
              <p:cNvCxnSpPr/>
              <p:nvPr/>
            </p:nvCxnSpPr>
            <p:spPr>
              <a:xfrm rot="5400000" flipV="1">
                <a:off x="1566681" y="755728"/>
                <a:ext cx="0" cy="45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6"/>
            <p:cNvGrpSpPr/>
            <p:nvPr/>
          </p:nvGrpSpPr>
          <p:grpSpPr>
            <a:xfrm>
              <a:off x="1115616" y="376089"/>
              <a:ext cx="1503490" cy="504056"/>
              <a:chOff x="1331640" y="980728"/>
              <a:chExt cx="457401" cy="360040"/>
            </a:xfrm>
          </p:grpSpPr>
          <p:cxnSp>
            <p:nvCxnSpPr>
              <p:cNvPr id="161" name="Connecteur droit 160"/>
              <p:cNvCxnSpPr/>
              <p:nvPr/>
            </p:nvCxnSpPr>
            <p:spPr>
              <a:xfrm flipV="1">
                <a:off x="1331640" y="980728"/>
                <a:ext cx="0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 flipV="1">
                <a:off x="1789041" y="987435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 rot="5400000" flipV="1">
                <a:off x="1558165" y="755728"/>
                <a:ext cx="0" cy="45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ZoneTexte 157"/>
            <p:cNvSpPr txBox="1"/>
            <p:nvPr/>
          </p:nvSpPr>
          <p:spPr>
            <a:xfrm>
              <a:off x="1192958" y="476672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***</a:t>
              </a:r>
              <a:endParaRPr lang="fr-FR" sz="1400" dirty="0"/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1609007" y="18864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***</a:t>
              </a:r>
              <a:endParaRPr lang="fr-FR" sz="1400" dirty="0"/>
            </a:p>
          </p:txBody>
        </p:sp>
        <p:sp>
          <p:nvSpPr>
            <p:cNvPr id="160" name="ZoneTexte 159"/>
            <p:cNvSpPr txBox="1"/>
            <p:nvPr/>
          </p:nvSpPr>
          <p:spPr>
            <a:xfrm rot="16200000">
              <a:off x="-228655" y="1638827"/>
              <a:ext cx="1305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O-</a:t>
              </a:r>
              <a:r>
                <a:rPr lang="fr-FR" sz="1200" dirty="0" err="1" smtClean="0"/>
                <a:t>GlcNAc</a:t>
              </a:r>
              <a:r>
                <a:rPr lang="fr-FR" sz="1200" dirty="0" smtClean="0"/>
                <a:t>/GAPDH</a:t>
              </a:r>
              <a:endParaRPr lang="fr-FR" sz="1200" dirty="0"/>
            </a:p>
          </p:txBody>
        </p:sp>
      </p:grpSp>
      <p:grpSp>
        <p:nvGrpSpPr>
          <p:cNvPr id="9" name="Groupe 166"/>
          <p:cNvGrpSpPr/>
          <p:nvPr/>
        </p:nvGrpSpPr>
        <p:grpSpPr>
          <a:xfrm>
            <a:off x="3131840" y="3717032"/>
            <a:ext cx="3384376" cy="2852936"/>
            <a:chOff x="4655040" y="188640"/>
            <a:chExt cx="4147176" cy="3024336"/>
          </a:xfrm>
        </p:grpSpPr>
        <p:graphicFrame>
          <p:nvGraphicFramePr>
            <p:cNvPr id="168" name="Graphique 167"/>
            <p:cNvGraphicFramePr/>
            <p:nvPr/>
          </p:nvGraphicFramePr>
          <p:xfrm>
            <a:off x="4860032" y="332656"/>
            <a:ext cx="3942184" cy="288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10" name="Groupe 14"/>
            <p:cNvGrpSpPr/>
            <p:nvPr/>
          </p:nvGrpSpPr>
          <p:grpSpPr>
            <a:xfrm>
              <a:off x="5652120" y="520105"/>
              <a:ext cx="460041" cy="360040"/>
              <a:chOff x="1331640" y="980728"/>
              <a:chExt cx="460041" cy="360040"/>
            </a:xfrm>
          </p:grpSpPr>
          <p:cxnSp>
            <p:nvCxnSpPr>
              <p:cNvPr id="177" name="Connecteur droit 176"/>
              <p:cNvCxnSpPr/>
              <p:nvPr/>
            </p:nvCxnSpPr>
            <p:spPr>
              <a:xfrm flipV="1">
                <a:off x="1331640" y="980728"/>
                <a:ext cx="0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necteur droit 177"/>
              <p:cNvCxnSpPr/>
              <p:nvPr/>
            </p:nvCxnSpPr>
            <p:spPr>
              <a:xfrm flipV="1">
                <a:off x="1789041" y="987435"/>
                <a:ext cx="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/>
              <p:cNvCxnSpPr/>
              <p:nvPr/>
            </p:nvCxnSpPr>
            <p:spPr>
              <a:xfrm rot="5400000" flipV="1">
                <a:off x="1566681" y="755728"/>
                <a:ext cx="0" cy="45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8"/>
            <p:cNvGrpSpPr/>
            <p:nvPr/>
          </p:nvGrpSpPr>
          <p:grpSpPr>
            <a:xfrm>
              <a:off x="5580112" y="376088"/>
              <a:ext cx="1575085" cy="621391"/>
              <a:chOff x="1331640" y="980728"/>
              <a:chExt cx="457401" cy="443851"/>
            </a:xfrm>
          </p:grpSpPr>
          <p:cxnSp>
            <p:nvCxnSpPr>
              <p:cNvPr id="174" name="Connecteur droit 173"/>
              <p:cNvCxnSpPr/>
              <p:nvPr/>
            </p:nvCxnSpPr>
            <p:spPr>
              <a:xfrm flipV="1">
                <a:off x="1331640" y="980728"/>
                <a:ext cx="0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74"/>
              <p:cNvCxnSpPr/>
              <p:nvPr/>
            </p:nvCxnSpPr>
            <p:spPr>
              <a:xfrm flipV="1">
                <a:off x="1789041" y="987436"/>
                <a:ext cx="0" cy="437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 rot="5400000" flipV="1">
                <a:off x="1561261" y="755728"/>
                <a:ext cx="0" cy="45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ZoneTexte 170"/>
            <p:cNvSpPr txBox="1"/>
            <p:nvPr/>
          </p:nvSpPr>
          <p:spPr>
            <a:xfrm>
              <a:off x="5743178" y="34218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*</a:t>
              </a:r>
              <a:endParaRPr lang="fr-FR" sz="1400" dirty="0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6228184" y="18864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*</a:t>
              </a:r>
              <a:endParaRPr lang="fr-FR" sz="1400" dirty="0"/>
            </a:p>
          </p:txBody>
        </p:sp>
        <p:sp>
          <p:nvSpPr>
            <p:cNvPr id="173" name="ZoneTexte 172"/>
            <p:cNvSpPr txBox="1"/>
            <p:nvPr/>
          </p:nvSpPr>
          <p:spPr>
            <a:xfrm rot="16200000">
              <a:off x="4331234" y="1664575"/>
              <a:ext cx="924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FAS/GAPDH</a:t>
              </a:r>
              <a:endParaRPr lang="fr-FR" sz="1200" dirty="0"/>
            </a:p>
          </p:txBody>
        </p:sp>
      </p:grpSp>
      <p:grpSp>
        <p:nvGrpSpPr>
          <p:cNvPr id="12" name="Groupe 179"/>
          <p:cNvGrpSpPr/>
          <p:nvPr/>
        </p:nvGrpSpPr>
        <p:grpSpPr>
          <a:xfrm>
            <a:off x="5960396" y="4005064"/>
            <a:ext cx="3183603" cy="2808312"/>
            <a:chOff x="5960397" y="1484784"/>
            <a:chExt cx="3032060" cy="2246960"/>
          </a:xfrm>
        </p:grpSpPr>
        <p:sp>
          <p:nvSpPr>
            <p:cNvPr id="181" name="ZoneTexte 180"/>
            <p:cNvSpPr txBox="1"/>
            <p:nvPr/>
          </p:nvSpPr>
          <p:spPr>
            <a:xfrm>
              <a:off x="5960397" y="1659572"/>
              <a:ext cx="570009" cy="14813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Relative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mRNA</a:t>
              </a:r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level</a:t>
              </a:r>
              <a:endParaRPr lang="fr-FR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FAS /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cyclophilin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2" name="Graphique 18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8134673"/>
                </p:ext>
              </p:extLst>
            </p:nvPr>
          </p:nvGraphicFramePr>
          <p:xfrm>
            <a:off x="6381750" y="1484784"/>
            <a:ext cx="2340768" cy="2065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cxnSp>
          <p:nvCxnSpPr>
            <p:cNvPr id="183" name="Connecteur droit 182"/>
            <p:cNvCxnSpPr/>
            <p:nvPr/>
          </p:nvCxnSpPr>
          <p:spPr>
            <a:xfrm>
              <a:off x="7110242" y="2891153"/>
              <a:ext cx="0" cy="270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/>
            <p:nvPr/>
          </p:nvCxnSpPr>
          <p:spPr>
            <a:xfrm rot="5400000">
              <a:off x="7237864" y="2766936"/>
              <a:ext cx="0" cy="2500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>
              <a:off x="7357103" y="2909836"/>
              <a:ext cx="0" cy="88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ZoneTexte 185"/>
            <p:cNvSpPr txBox="1"/>
            <p:nvPr/>
          </p:nvSpPr>
          <p:spPr>
            <a:xfrm>
              <a:off x="7079389" y="2681550"/>
              <a:ext cx="295395" cy="32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*</a:t>
              </a:r>
              <a:endParaRPr lang="fr-FR" sz="1100" dirty="0"/>
            </a:p>
          </p:txBody>
        </p:sp>
        <p:cxnSp>
          <p:nvCxnSpPr>
            <p:cNvPr id="187" name="Connecteur droit 186"/>
            <p:cNvCxnSpPr/>
            <p:nvPr/>
          </p:nvCxnSpPr>
          <p:spPr>
            <a:xfrm>
              <a:off x="7020655" y="1864503"/>
              <a:ext cx="0" cy="1041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 rot="5400000">
              <a:off x="7476327" y="1410278"/>
              <a:ext cx="0" cy="9167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>
              <a:off x="7934701" y="1877577"/>
              <a:ext cx="0" cy="88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ZoneTexte 189"/>
            <p:cNvSpPr txBox="1"/>
            <p:nvPr/>
          </p:nvSpPr>
          <p:spPr>
            <a:xfrm>
              <a:off x="7402135" y="1639807"/>
              <a:ext cx="458678" cy="32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***</a:t>
              </a:r>
              <a:endParaRPr lang="fr-FR" sz="1100" dirty="0"/>
            </a:p>
          </p:txBody>
        </p:sp>
        <p:sp>
          <p:nvSpPr>
            <p:cNvPr id="191" name="Line 616"/>
            <p:cNvSpPr>
              <a:spLocks noChangeShapeType="1"/>
            </p:cNvSpPr>
            <p:nvPr/>
          </p:nvSpPr>
          <p:spPr bwMode="auto">
            <a:xfrm>
              <a:off x="7004900" y="3450201"/>
              <a:ext cx="47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200">
                <a:latin typeface="Comic Sans MS" pitchFamily="66" charset="0"/>
              </a:endParaRPr>
            </a:p>
          </p:txBody>
        </p:sp>
        <p:sp>
          <p:nvSpPr>
            <p:cNvPr id="192" name="Text Box 27"/>
            <p:cNvSpPr txBox="1">
              <a:spLocks noChangeArrowheads="1"/>
            </p:cNvSpPr>
            <p:nvPr/>
          </p:nvSpPr>
          <p:spPr bwMode="auto">
            <a:xfrm>
              <a:off x="6946932" y="3429000"/>
              <a:ext cx="634951" cy="30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93" name="Text Box 27"/>
            <p:cNvSpPr txBox="1">
              <a:spLocks noChangeArrowheads="1"/>
            </p:cNvSpPr>
            <p:nvPr/>
          </p:nvSpPr>
          <p:spPr bwMode="auto">
            <a:xfrm>
              <a:off x="7729708" y="3414288"/>
              <a:ext cx="586708" cy="30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Refed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172400" y="1628800"/>
              <a:ext cx="288032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8172400" y="1628800"/>
              <a:ext cx="360040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95"/>
            <p:cNvGrpSpPr/>
            <p:nvPr/>
          </p:nvGrpSpPr>
          <p:grpSpPr>
            <a:xfrm>
              <a:off x="8244408" y="1566621"/>
              <a:ext cx="748049" cy="494227"/>
              <a:chOff x="8504471" y="1340768"/>
              <a:chExt cx="748049" cy="494227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8504471" y="1453167"/>
                <a:ext cx="83350" cy="88538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8504471" y="1640552"/>
                <a:ext cx="83350" cy="885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ZoneTexte 198"/>
              <p:cNvSpPr txBox="1"/>
              <p:nvPr/>
            </p:nvSpPr>
            <p:spPr>
              <a:xfrm>
                <a:off x="8528506" y="1340768"/>
                <a:ext cx="724014" cy="30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C57BL6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0" name="ZoneTexte 199"/>
              <p:cNvSpPr txBox="1"/>
              <p:nvPr/>
            </p:nvSpPr>
            <p:spPr>
              <a:xfrm>
                <a:off x="8530932" y="1532251"/>
                <a:ext cx="551453" cy="30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latin typeface="Times New Roman" pitchFamily="18" charset="0"/>
                    <a:cs typeface="Times New Roman" pitchFamily="18" charset="0"/>
                  </a:rPr>
                  <a:t>ob</a:t>
                </a:r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fr-FR" sz="1000" dirty="0" err="1" smtClean="0">
                    <a:latin typeface="Times New Roman" pitchFamily="18" charset="0"/>
                    <a:cs typeface="Times New Roman" pitchFamily="18" charset="0"/>
                  </a:rPr>
                  <a:t>ob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1" name="ZoneTexte 100"/>
          <p:cNvSpPr txBox="1"/>
          <p:nvPr/>
        </p:nvSpPr>
        <p:spPr>
          <a:xfrm>
            <a:off x="179512" y="548680"/>
            <a:ext cx="432048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O</a:t>
            </a:r>
            <a:r>
              <a:rPr lang="fr-FR" sz="1200" dirty="0" smtClean="0"/>
              <a:t>-</a:t>
            </a:r>
            <a:r>
              <a:rPr lang="fr-FR" sz="1200" dirty="0" err="1" smtClean="0"/>
              <a:t>GlcNAcylated</a:t>
            </a:r>
            <a:r>
              <a:rPr lang="fr-FR" sz="1200" dirty="0" smtClean="0"/>
              <a:t> </a:t>
            </a:r>
            <a:r>
              <a:rPr lang="fr-FR" sz="1200" dirty="0" err="1" smtClean="0"/>
              <a:t>protein</a:t>
            </a:r>
            <a:r>
              <a:rPr lang="fr-FR" sz="1200" dirty="0" smtClean="0"/>
              <a:t> </a:t>
            </a:r>
            <a:r>
              <a:rPr lang="fr-FR" sz="1200" dirty="0" err="1" smtClean="0"/>
              <a:t>levels</a:t>
            </a:r>
            <a:r>
              <a:rPr lang="fr-FR" sz="1200" dirty="0" smtClean="0"/>
              <a:t> and FAS expression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-GlcNAcylation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levels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and FAS expression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physiopathological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models</a:t>
            </a:r>
            <a:endParaRPr lang="fr-FR" sz="20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90879" y="1484785"/>
            <a:ext cx="895253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Model 2 : Use of </a:t>
            </a:r>
            <a:r>
              <a:rPr lang="fr-FR" b="1" dirty="0" err="1" smtClean="0"/>
              <a:t>mice</a:t>
            </a:r>
            <a:r>
              <a:rPr lang="fr-FR" b="1" dirty="0" smtClean="0"/>
              <a:t> C57BL6 </a:t>
            </a:r>
            <a:r>
              <a:rPr lang="fr-FR" b="1" dirty="0" err="1" smtClean="0"/>
              <a:t>fed</a:t>
            </a:r>
            <a:r>
              <a:rPr lang="fr-FR" b="1" dirty="0" smtClean="0"/>
              <a:t> </a:t>
            </a:r>
            <a:r>
              <a:rPr lang="fr-FR" b="1" u="sng" dirty="0" smtClean="0"/>
              <a:t>a </a:t>
            </a:r>
            <a:r>
              <a:rPr lang="fr-FR" b="1" u="sng" dirty="0" err="1" smtClean="0"/>
              <a:t>chow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diet</a:t>
            </a:r>
            <a:r>
              <a:rPr lang="fr-FR" b="1" dirty="0" smtClean="0"/>
              <a:t> or </a:t>
            </a:r>
            <a:r>
              <a:rPr lang="fr-FR" b="1" dirty="0" err="1" smtClean="0"/>
              <a:t>fed</a:t>
            </a:r>
            <a:r>
              <a:rPr lang="fr-FR" b="1" dirty="0" smtClean="0"/>
              <a:t> a High </a:t>
            </a:r>
            <a:r>
              <a:rPr lang="fr-FR" b="1" dirty="0" err="1" smtClean="0"/>
              <a:t>Carbohydrate</a:t>
            </a:r>
            <a:r>
              <a:rPr lang="fr-FR" b="1" dirty="0" smtClean="0"/>
              <a:t> </a:t>
            </a:r>
            <a:r>
              <a:rPr lang="fr-FR" b="1" dirty="0" err="1" smtClean="0"/>
              <a:t>Diet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793036" y="3103864"/>
            <a:ext cx="2677321" cy="129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470357" y="3103864"/>
            <a:ext cx="1183188" cy="1292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653545" y="3103864"/>
            <a:ext cx="1183188" cy="129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836733" y="3103864"/>
            <a:ext cx="1183188" cy="12920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7019922" y="3103864"/>
            <a:ext cx="1183188" cy="129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2005511" y="3014171"/>
            <a:ext cx="140577" cy="305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2052366" y="3017728"/>
            <a:ext cx="140577" cy="305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755795" y="2708920"/>
            <a:ext cx="975313" cy="313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weeks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" descr="http://t2.gstatic.com/images?q=tbn:ANd9GcTL55M309crz3GFvN1Iyjjac-qsqx-pQqCYayc-BPoCDrEpH9W8l6ySIa4p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2" y="4228062"/>
            <a:ext cx="505481" cy="4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t2.gstatic.com/images?q=tbn:ANd9GcTL55M309crz3GFvN1Iyjjac-qsqx-pQqCYayc-BPoCDrEpH9W8l6ySIa4p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2" y="5786100"/>
            <a:ext cx="428597" cy="4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937052" y="3869019"/>
            <a:ext cx="1473024" cy="28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Chow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(CD)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05004" y="5354052"/>
            <a:ext cx="2743177" cy="28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High Carbohydrate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(HCD)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1028" y="578610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75% carbohydrate, 22%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540" y="4208898"/>
            <a:ext cx="219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65% carbohydrate, 24%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11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10" descr="http://t2.gstatic.com/images?q=tbn:ANd9GcQKSY18UHwaJ2JtTIc9lTvgFb5Hxct9sLsopdAcZIMdiLxf1x6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8024"/>
            <a:ext cx="1152128" cy="8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4180656" y="4049981"/>
            <a:ext cx="223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rgbClr val="0000FF"/>
              </a:solidFill>
            </a:endParaRP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79574" y="3789040"/>
            <a:ext cx="713002" cy="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4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5116512" y="4526314"/>
            <a:ext cx="1260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5466333" y="4261113"/>
            <a:ext cx="658291" cy="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800000"/>
                </a:solidFill>
                <a:latin typeface="Comic Sans MS" pitchFamily="1" charset="0"/>
              </a:rPr>
              <a:t>HCHO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3676352" y="4233460"/>
            <a:ext cx="713002" cy="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4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 flipH="1">
            <a:off x="2812255" y="4526314"/>
            <a:ext cx="230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rgbClr val="0000FF"/>
              </a:solidFill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6524390" y="3826805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Comic Sans MS" pitchFamily="1" charset="0"/>
              </a:rPr>
              <a:t>Group1 </a:t>
            </a:r>
            <a:r>
              <a:rPr lang="fr-FR" sz="1600" b="1" dirty="0">
                <a:solidFill>
                  <a:srgbClr val="0000FF"/>
                </a:solidFill>
                <a:latin typeface="Comic Sans MS" pitchFamily="1" charset="0"/>
              </a:rPr>
              <a:t>: </a:t>
            </a:r>
            <a:r>
              <a:rPr lang="fr-FR" sz="1600" b="1" dirty="0" smtClean="0">
                <a:solidFill>
                  <a:srgbClr val="0000FF"/>
                </a:solidFill>
                <a:latin typeface="Comic Sans MS" pitchFamily="1" charset="0"/>
              </a:rPr>
              <a:t>CD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6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6524390" y="4280251"/>
            <a:ext cx="2092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671B2C"/>
                </a:solidFill>
                <a:latin typeface="Comic Sans MS" pitchFamily="1" charset="0"/>
              </a:rPr>
              <a:t>Group2 </a:t>
            </a:r>
            <a:r>
              <a:rPr lang="fr-FR" sz="1600" b="1" dirty="0">
                <a:solidFill>
                  <a:srgbClr val="671B2C"/>
                </a:solidFill>
                <a:latin typeface="Comic Sans MS" pitchFamily="1" charset="0"/>
              </a:rPr>
              <a:t>: </a:t>
            </a:r>
            <a:r>
              <a:rPr lang="fr-FR" sz="1600" b="1" dirty="0" smtClean="0">
                <a:solidFill>
                  <a:srgbClr val="671B2C"/>
                </a:solidFill>
                <a:latin typeface="Comic Sans MS" pitchFamily="1" charset="0"/>
              </a:rPr>
              <a:t>CD </a:t>
            </a:r>
            <a:r>
              <a:rPr lang="fr-FR" sz="1600" b="1" dirty="0" err="1" smtClean="0">
                <a:solidFill>
                  <a:srgbClr val="671B2C"/>
                </a:solidFill>
                <a:latin typeface="Comic Sans MS" pitchFamily="1" charset="0"/>
              </a:rPr>
              <a:t>Refed</a:t>
            </a:r>
            <a:endParaRPr lang="fr-FR" sz="1600" b="1" dirty="0">
              <a:solidFill>
                <a:srgbClr val="671B2C"/>
              </a:solidFill>
              <a:latin typeface="Comic Sans MS" pitchFamily="1" charset="0"/>
            </a:endParaRPr>
          </a:p>
        </p:txBody>
      </p:sp>
      <p:grpSp>
        <p:nvGrpSpPr>
          <p:cNvPr id="2" name="Groupe 110"/>
          <p:cNvGrpSpPr/>
          <p:nvPr/>
        </p:nvGrpSpPr>
        <p:grpSpPr>
          <a:xfrm>
            <a:off x="1009060" y="5241440"/>
            <a:ext cx="7811412" cy="904700"/>
            <a:chOff x="869580" y="1700808"/>
            <a:chExt cx="7811412" cy="904700"/>
          </a:xfrm>
        </p:grpSpPr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4004568" y="1961749"/>
              <a:ext cx="2232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4803486" y="1700808"/>
              <a:ext cx="713002" cy="26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Fasted</a:t>
              </a:r>
              <a:endParaRPr lang="fr-FR" sz="1400" b="1" dirty="0">
                <a:solidFill>
                  <a:srgbClr val="0000FF"/>
                </a:solidFill>
                <a:latin typeface="Comic Sans MS" pitchFamily="1" charset="0"/>
              </a:endParaRPr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4940424" y="2438082"/>
              <a:ext cx="12600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90245" y="2172881"/>
              <a:ext cx="658291" cy="26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800000"/>
                  </a:solidFill>
                  <a:latin typeface="Comic Sans MS" pitchFamily="1" charset="0"/>
                </a:rPr>
                <a:t>HCHO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3500264" y="2145228"/>
              <a:ext cx="713002" cy="26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Fasted</a:t>
              </a:r>
              <a:endParaRPr lang="fr-FR" sz="1400" b="1" dirty="0">
                <a:solidFill>
                  <a:srgbClr val="0000FF"/>
                </a:solidFill>
                <a:latin typeface="Comic Sans MS" pitchFamily="1" charset="0"/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 flipH="1">
              <a:off x="2636167" y="2438082"/>
              <a:ext cx="2304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6348302" y="1738573"/>
              <a:ext cx="23326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0000FF"/>
                  </a:solidFill>
                  <a:latin typeface="Comic Sans MS" pitchFamily="1" charset="0"/>
                </a:rPr>
                <a:t>Group3 </a:t>
              </a:r>
              <a:r>
                <a:rPr lang="fr-FR" sz="1600" b="1" dirty="0">
                  <a:solidFill>
                    <a:srgbClr val="0000FF"/>
                  </a:solidFill>
                  <a:latin typeface="Comic Sans MS" pitchFamily="1" charset="0"/>
                </a:rPr>
                <a:t>: </a:t>
              </a:r>
              <a:r>
                <a:rPr lang="fr-FR" sz="1600" b="1" dirty="0" smtClean="0">
                  <a:solidFill>
                    <a:srgbClr val="0000FF"/>
                  </a:solidFill>
                  <a:latin typeface="Comic Sans MS" pitchFamily="1" charset="0"/>
                </a:rPr>
                <a:t>HCD </a:t>
              </a:r>
              <a:r>
                <a:rPr lang="fr-FR" sz="1600" b="1" dirty="0" err="1" smtClean="0">
                  <a:solidFill>
                    <a:srgbClr val="0000FF"/>
                  </a:solidFill>
                  <a:latin typeface="Comic Sans MS" pitchFamily="1" charset="0"/>
                </a:rPr>
                <a:t>Fasted</a:t>
              </a:r>
              <a:endParaRPr lang="fr-FR" sz="1600" b="1" dirty="0">
                <a:solidFill>
                  <a:srgbClr val="0000FF"/>
                </a:solidFill>
                <a:latin typeface="Comic Sans MS" pitchFamily="1" charset="0"/>
              </a:endParaRPr>
            </a:p>
          </p:txBody>
        </p:sp>
        <p:sp>
          <p:nvSpPr>
            <p:cNvPr id="74" name="Text Box 30"/>
            <p:cNvSpPr txBox="1">
              <a:spLocks noChangeArrowheads="1"/>
            </p:cNvSpPr>
            <p:nvPr/>
          </p:nvSpPr>
          <p:spPr bwMode="auto">
            <a:xfrm>
              <a:off x="6348302" y="2192019"/>
              <a:ext cx="22493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671B2C"/>
                  </a:solidFill>
                  <a:latin typeface="Comic Sans MS" pitchFamily="1" charset="0"/>
                </a:rPr>
                <a:t>Group4 </a:t>
              </a:r>
              <a:r>
                <a:rPr lang="fr-FR" sz="1600" b="1" dirty="0">
                  <a:solidFill>
                    <a:srgbClr val="671B2C"/>
                  </a:solidFill>
                  <a:latin typeface="Comic Sans MS" pitchFamily="1" charset="0"/>
                </a:rPr>
                <a:t>: </a:t>
              </a:r>
              <a:r>
                <a:rPr lang="fr-FR" sz="1600" b="1" dirty="0" smtClean="0">
                  <a:solidFill>
                    <a:srgbClr val="671B2C"/>
                  </a:solidFill>
                  <a:latin typeface="Comic Sans MS" pitchFamily="1" charset="0"/>
                </a:rPr>
                <a:t>HCD </a:t>
              </a:r>
              <a:r>
                <a:rPr lang="fr-FR" sz="1600" b="1" dirty="0" err="1" smtClean="0">
                  <a:solidFill>
                    <a:srgbClr val="671B2C"/>
                  </a:solidFill>
                  <a:latin typeface="Comic Sans MS" pitchFamily="1" charset="0"/>
                </a:rPr>
                <a:t>Refed</a:t>
              </a:r>
              <a:endParaRPr lang="fr-FR" sz="1600" b="1" dirty="0">
                <a:solidFill>
                  <a:srgbClr val="671B2C"/>
                </a:solidFill>
                <a:latin typeface="Comic Sans MS" pitchFamily="1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69580" y="2297731"/>
              <a:ext cx="32203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/>
          <p:cNvSpPr txBox="1"/>
          <p:nvPr/>
        </p:nvSpPr>
        <p:spPr>
          <a:xfrm>
            <a:off x="6516216" y="3573016"/>
            <a:ext cx="2278745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FAS </a:t>
            </a:r>
            <a:r>
              <a:rPr lang="fr-FR" sz="1200" dirty="0" err="1" smtClean="0"/>
              <a:t>ARNm</a:t>
            </a:r>
            <a:endParaRPr lang="fr-FR" sz="1200" dirty="0"/>
          </a:p>
        </p:txBody>
      </p:sp>
      <p:sp>
        <p:nvSpPr>
          <p:cNvPr id="44034" name="AutoShape 2" descr="data:image/jpeg;base64,/9j/4AAQSkZJRgABAQAAAQABAAD/2wCEAAkGBxQSEhQUEhQWFRQUFxQVFxgVFRQUFxcXFBQWFhQUFRQYHCggGBolHBQUITEhJSkrLi4uFx8zODMsNygtLiwBCgoKDg0OGhAQFCwcHBwsLCwsLCwsLCwsLCwsLCwsLCwsLCwsLCwsLCwsLCwsLCwsKywsLCw3LCssLDcsLDcsLP/AABEIAKEBOgMBIgACEQEDEQH/xAAcAAAABwEBAAAAAAAAAAAAAAAAAQIDBAUHBgj/xAA1EAABBAADBgUCBgMAAwEAAAABAAIDEQQhMQUGEkFRYRNxgZGhByIyscHR4fAUQlJysvE0/8QAGAEBAQEBAQAAAAAAAAAAAAAAAAECAwT/xAAgEQEBAAIDAQEAAwEAAAAAAAAAAQIRAxIhMUETMlEE/9oADAMBAAIRAxEAPwDXXvNnM6nmgHHqfdHJqfNClhsOI9T7ocR6n3RlEQqBZ6n3RcR6n3RoIC4j1PulAnqfdFSAQHxHqUYcep90klC0Blx6lIe3iFEn3I+UpVW1NrcH2szf8DzWcrJ9axxtuojYzCSQHxI5XV/y5xPtZVxsvGmVnEdRkVQYTZ0kx4pXGu/6BdJhMMI28LVMdtZyTz7T990CT1QRLbkFnr8ow7uhSIBAfEgHHqgiQKBKFlEEYKoO0LSSjQC/NMzwh2pPo4j8k9aIoKnE4OQZxvdfQuJUeHbzmO4Z213/AIV44Kj3hmjDeFwDnHTqO652a9ldMLvyza8hmDhbTY6gpdlUO7cDwCXfhOg/VXoK1LuM5TV0VfdAX/SiQWmSh5oEokCgUCUL7okYQC0doqQpEKCeCZTwVFc7U+ZQRvGZ80FlRBGhaCAIigSiKAWgk2iJQLJQTTpQOYUTHbTbGwmwTyF80vkWTd0b2ztPwxwt/GfhRNjbM4jxv+eah7Ow7ppC5xu8yV1UTQAANAuWM7Xdd8rMMes+nQEaIJQXZ5xoIBGgJABGitQAhFSUiQEjQKSgUiJTUswGp10TD8ewAEuFHIe1qiXaIvVXJtqEcNvaC8WLPKib8slzW8+/0ULAISHvdxDL/Xh0JQdHtra4iHC3OR2g6dyq/ZGzy8mSXMn5WY4LfGTxfElAcCtBwW+0HDHxEN47y/5o8zy5Lncbb66zOTHWLsGCtEsFcxid8sMw14gJok0chXdV8W/sbg3TicHOPRoH4Qe5Fe66OTuAUpchu7vc2YPdIQwNNDPXKyukwuMbILaQUEwIJsFOAoFBGkpVIgI6QCNAAnQm04FUQH6lEjfqUlZaGERKCS4qAi5Jc9Nyy0CTQpZhvn9ReAmLDkEjLjBsKm3cbc3ogwot78+gzKzXeD6myyfbAPDb11cQuAxWKfK4veSSTn1Uc55BXTNv+LzFbzzuNmV5P/kUzFt6XTjdrep5KmYzXqNU62Ig31BV+s+u72D9QJ4CA6nt5gjP3Wqbu70RYpoIIa7mwnMfuvOhJq/lP4HHOjILSR5Kaa7V6ka9ONWQ7r7+PZTZfvZ1P4m/uFqmzsa2ZjXsNtdoUa2mhBECggBKJGiUB0haJESiA8hc3vJvTFhmkF1uIyAVntzHNhgke40A05/AXn3E410vDxm+HK7zrkO6pt0u1t9ZpY6JpwdxNIypUc29kxv7yATxUNGkijSqZ35dgoTo+Y0Kuha4/az5XBznUQ0NyyyAq/VV8s5J7pEQ/vZJkiPnyQPiSmn0TTsWUCDoUBh7I9UTQGc8zql/5J6qLwEeqSwlVFnHj3jQn+810e7+9M0JAEnCCfuv7vhcZxJbH1naliyvQm7O9TMT9ouxqXUL8gF1LHLzhsPeB8BbwhuvNtrct1tq+PE1x1IWW9OhaUsJlhTtqsloIIBVCmpaQEsIID9T5lISn6lJWWgJTT3JblA2lixExz3Gg0En0UHH/U7eX/Gg4G/jkyB6DmsSjdZJP8fwrLe3bTsZiHPN8NkNF3QGiroBnQWozfpx7PQ/3VJAzPv7Jb21lVJqU1r8qro2/EUDlnkjdirA8s/76KrmfnXJN+IguRjgRw0EqCYaKmY9SYj8Ko6GCfh/CdP7S1D6W7dzMLsuLMWeYGYCxyBX2xdpuhlY9t20g9MuizTb0q0o7VfsrGiWNjxo4AqYHIpy0klJJQLlAolJe+kVrnd+dpCHCSuPNpAo0bOlKjj/AKpbxu//ADtqifu09Flcjq5pWIxrpDb3E+eZUcPJ05KgvHKehlB7dUyXe/ZE1yokXwntqPVE/Wxoiqq7fry8k1PYBrl+RUU7HJZF9aT7ZKaQNb+Nf0VMHXz6Ka3XiN0EEh7xRvnp2UE2LTz325KfFkBzRDAurS2stK8LJSTB9oKGjcbqK0f6a7Ze2VsRceA8quz58lnMUIB1sq82TO6F7H3VEELNbxejI3J9pVLu/tITxNeOYz8+auGqxinmlKASGpQVQoJwJtOBBXyanzSLS5NSm3FZUiQrM/q9td0cTImkjjJ4q/5F5LSJXLJ/rHhCfCkGmbT+eilajKu6lYV+Wev5qKxlk50pUdAUfdbrMFLMfZRJZSdVJ8NzjTQSc9BeSjSRfbxHMdRyKjVV8zbKaaE+546poarTANUqJ1JhidiaoqfCTyVlg3A5HVVuCic4gAEk8qu1MhFed6fuhY2f6YbWLojC4m49L6Fd6HLDtx9ocGJiNkcR4T65LbGuyWQ6HIcSb4klzkC3yUsc+rG3zI8QMI4W5uz1PRaDvltQwYaR7RnVDtfNed8ZiC9xJ1OfVWJSALNWnBHSKGNHMarPJVYWW5Ap9jBw9+VZfCiAF396J1oICjc0eY6j27pqd/ym/GLe4SJpQQimXsuq5KZEabXW1AjcpokGQ7/CJot0eY7hSXx/A/kpAddAZ1Y9OSmzR03LOwD5XV/kmzSvac6UxhbkNeagPlpRnTlRZNLdoGZ5nkE/hiAfuzKoBiSCrTB4jiq+XyVK1NNY+nW2BxGM5Xp5i1pUTlg272NMcjXg1RW37OxIkY1w5gJizyT9WIKWE01OhaciwnE0CnFRXyanzTbinH6lNPWa0hY3EBgJcaAFrMN5tp/5hMdHhH4fPqVoW1cL4rTZIFH1XLu3da3gdelggc/NefLLK17OPDjmO7fWO7Rwhjc5pHZMRQk8iu93+2aABI3lkR36rjMJGSDn8rtMtx5rj747HdPZzY4xKfxPBrs3smBsdvG+2h0U13X+r+oHQqNsXboEIjfkYiRdHNv76qsx++HC0sj75+vRctZWvXOkx9c1vHgxFO5jdAq+Jv5JzaOMM0jpHauTLCvRPjw5Wdtwsuod10+6ex/8gOcdG1f6Ad1yjyrzYe3nYdjg3UkH2/8AqznLrxviuMy9+NF2PspkBsNpx65mvNcttjAeHM4ah33DyJKuMFvSyYWftc0e+WqqMdj/ABpeIfhaA0crAvP5XPDtK9HL0uPhnZeMLZo8z9rm/wDsF6LwjrY09QD8LzvgMKf8iMN5vZQ8yF6Jw7KaAeg/JdXjvhbkh5ThTUgQZ/8AVmYiBgDqBdRHWqWQiMk3ba7Uta+rUIMDSQTTuXK1kAIH4b9VYfpT5BmAohBJ1Sp0IxWiqrDBtytKmfenJJw5vVFLHnrSmm9kF45qNiHXolS5d+6Yc4kIoRuKNzynoMMXNLhy16qRJC1rcyLvUcxfPoVF0agmof3NXTZT4VnQgEH3y91TYWNtOeSA0XXfOtEc203OaGCuBuQyz1uz2zQ1o3PLZsafwmeLmi4xoEoG0ZJAtT8FJQUMUnIQQa6oOm2fLRC3Dc6fiw7LWG4GOw2ls24gIw4tZn1rP+rrmJ5qYjKfaujgcCcCaBTwQVzxmUhwS3anzSSstIk8QKrsVCFbyBQ5m2s2Re1cVvbs8yQPa3Wrz7G1lmHbRrIdwtyxkYINjssd3i2d4GILQKBNjyKNxAlxvhxSM4A7iH+2YHcc1xk7CDmutxn4TQtUM8NmytYxOS2qtKaFOdh7bfDwjOj/ANUaNeSiOC056No+FSsJBxkCrN0ANT0SnR2TQqjVHkQqlS935wyQFzA8dDpnz7roYC3iLtL7aeQVBgI6d1VrFZab0vRYs/W8bdadNuhs7xsbH93EGkP6aZrb2BZz9K9ncIfMQbP2NvpzWkRqJRvam5G5J8hJIyWmXK717PE0D2EcrGV5rAsThSx5ABFGs16TxjNVj++GwiyZzgDwv+67HqpvTcm3DFl5JbcPSuX7OaBpd+lKGYGg6e4/dXa9TECbkkvvX9pLkdeQ0HRRcQ+gKyo9FTRWIx1jhAFX6pGMwc8bA98bmsdoS38+itNxcOyTFXIAQxpeAdLFUfS13m0HskY9rqLXCiD+a45cnWvRhw95vbJmY17a4XEa6dxRTL5SdV3T9zGvaeA07UA8x2XFY7CGJ5Y7UFaxzlY5OPLD6bBsAIwaRR6qXsrCeLK1mgJz8lq3U25yW3QsJhXSaA0MyeSvtibqSTk39jQCQSDmeQpaDh9iwwRNDWgnWzy7lA4pjDkeXyaXC8t/Hqx/55+ssx2AfDIWPoOBz/cdkcGFLtCfb5VxvjiBJiftI+1oaT3UHBiiF13uPP11lpc7JZmGuBvlqtt3Wh4IGAm8hypZbsdrbAcMzpypa3shtRtHQBJ9M5qLiNPtUeJSGldHAsJ0JkFPBBXO1PmiRv1PmitYaJeo0wUlybcERU4mPVclvNsQTNsfjaMl3EzVW4mLss2N41ie0sEWW14oqrmwvEw17rWN4NhiZuTacNDQ+VwWJ3YxETrDCfI2PZJlpuzfxxs2HIaLJJGQ6Ac6ULgXWxbNMhkaQGkHKyNf21VZLsl4dRaVe82s4brelZh4r6jK7HVT8HhryOZ1NKwm2IWM4nEcR0bzXU7v7ADYxxNsuGfRamXjnlhcb65jAYCzQ1K67Ye6xk1oNGti9eiu8Ps0MaeFg9AL91ZbpRuaXtkaRbrGR/NccuT3TtjxXr2jo9k4JsTGsYKAVvE1MYeJTWNXWPPQDUCE4AjLVUVuJitcvvFssSsIqyLrNdpLGq7FYa1LGpdManwvAaLfcgqnx8Q5gny0Wn7w7E4mksADvb+lZ/joXssuPoNfXos7dlAYgBdV6WqzHCzeZ810k8XEMslTYzD1d5nutSpVfs+VzJGua7hPXz69l2cAfVnh4QDoeo1C4kCj3U9+0XNYWNAF652s54brpxcnSOmwG3yXtYM61JyXK71yh02RvLPNV0kzybJN+aYeOqY4au2eTn7TRPErXdrGiKZrnVXMlVKU1q3ZuOOOVxu2mbY3na1jQx3F2GfooOPmldH4nCaIvI0QuGjaVZNxknCGl5of2vJc/wCPT0fz3KFxut3dW+Bjo5nNVWGjJNhdFs3BcRHXnf7BarnHS7p4LxZhd5ZlazhGrld0tmmNlu1d8Bdhh2JjGOSpkYTzU2wJwLbkW1PhMBPhBWvGZ80SN+p80RKw0JIISyklA09qjTRqaQmnBEVE+HVdPgrXRPjTDolG5Wdbf3UBuRh4XcwBk7+UzHsOYtoEHpkCT6rRvBGeWqiR7KYCCBnZOtarhnjd+PZxc0xmq4nCbnFz+Ka8qy6rq8Ns4AAAaK28BPxxLrjPHm5Mu2W0LDYMAg0rGCEDlqlxsUhjVrrKx2o2MTzUkJYWmRgIyEVoWqEuamJY7UopshEVOJw64jend3xLc0Z8wFo8jAq7FYe1mt41iUmAcyxVVrf6KpxUHXmte2zsFsudU7rX5rkcZuo+zkCOWaz206+VmeMjp1pjNdTt7Y7mOPEK79VQyQVqtypliYMI5hRsWyunIdNOqnuzFc0y/BueC4Amlds9d/FbSfgb01/hF4RUyLCEDiN1om0mNpUMGXZPtw/RIYTVe6stnxOOl1palrWMStk4M1ZB9BfwtE3T2CBUjrN5gH81B3Z3eJpz8hke5Wg4SCqWJ6uXiVhIqVnE1RoGqWxdI4U+1OBNMKWHKocCeCYBT4VFW85nzSbSpdT5pC5tgggAggBSSEtFSIbc1NuYpFIFqG0UxIeEpPAhwqaXZgMS2sTnCjDVUE0JwBANSgEAASgEAlICpElIqVAREI6QKBtwTL2KQQkuagrpsPar58J2V65iadEppduTxuyWPH3MB9P1XOYncuI3kQSetrSH4fsmH4TsppqZstm3LYNLVJjd3Z8Pbo7LCcwNfUdFs78D2TDtn9lNN48mrtg52e0uLiCD/wA1krnZ+7ss5DnjhjGg6+QWrO2GwmywXropTNn9vhZmN/XXLmx15Gf4PcpnMf3kr/Z27UUdUwLqWYLspEeG7LUxcbybQcLhaCsoYk42LsnmMWtOVuxxsTrQia1LC0hQSgkhLQLanwowUkKxAQQQVAQQQQBBBBAEEEEAQQQQBBBBAEEEEARoIIAggggCCCCAIkEEAQQQQBBEggCCCCAIIIIDCCCCAIIIIDQCCCAIIIIAjQQ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6" name="AutoShape 4" descr="data:image/jpeg;base64,/9j/4AAQSkZJRgABAQAAAQABAAD/2wCEAAkGBxQSEhQUEhQWFRQUFxQVFxgVFRQUFxcXFBQWFhQUFRQYHCggGBolHBQUITEhJSkrLi4uFx8zODMsNygtLiwBCgoKDg0OGhAQFCwcHBwsLCwsLCwsLCwsLCwsLCwsLCwsLCwsLCwsLCwsLCwsLCwsKywsLCw3LCssLDcsLDcsLP/AABEIAKEBOgMBIgACEQEDEQH/xAAcAAAABwEBAAAAAAAAAAAAAAAAAQIDBAUHBgj/xAA1EAABBAADBgUCBgMAAwEAAAABAAIDEQQhMQUGEkFRYRNxgZGhByIyscHR4fAUQlJysvE0/8QAGAEBAQEBAQAAAAAAAAAAAAAAAAECAwT/xAAgEQEBAAIDAQEAAwEAAAAAAAAAAQIRAxIhMUETMlEE/9oADAMBAAIRAxEAPwDXXvNnM6nmgHHqfdHJqfNClhsOI9T7ocR6n3RlEQqBZ6n3RcR6n3RoIC4j1PulAnqfdFSAQHxHqUYcep90klC0Blx6lIe3iFEn3I+UpVW1NrcH2szf8DzWcrJ9axxtuojYzCSQHxI5XV/y5xPtZVxsvGmVnEdRkVQYTZ0kx4pXGu/6BdJhMMI28LVMdtZyTz7T990CT1QRLbkFnr8ow7uhSIBAfEgHHqgiQKBKFlEEYKoO0LSSjQC/NMzwh2pPo4j8k9aIoKnE4OQZxvdfQuJUeHbzmO4Z213/AIV44Kj3hmjDeFwDnHTqO652a9ldMLvyza8hmDhbTY6gpdlUO7cDwCXfhOg/VXoK1LuM5TV0VfdAX/SiQWmSh5oEokCgUCUL7okYQC0doqQpEKCeCZTwVFc7U+ZQRvGZ80FlRBGhaCAIigSiKAWgk2iJQLJQTTpQOYUTHbTbGwmwTyF80vkWTd0b2ztPwxwt/GfhRNjbM4jxv+eah7Ow7ppC5xu8yV1UTQAANAuWM7Xdd8rMMes+nQEaIJQXZ5xoIBGgJABGitQAhFSUiQEjQKSgUiJTUswGp10TD8ewAEuFHIe1qiXaIvVXJtqEcNvaC8WLPKib8slzW8+/0ULAISHvdxDL/Xh0JQdHtra4iHC3OR2g6dyq/ZGzy8mSXMn5WY4LfGTxfElAcCtBwW+0HDHxEN47y/5o8zy5Lncbb66zOTHWLsGCtEsFcxid8sMw14gJok0chXdV8W/sbg3TicHOPRoH4Qe5Fe66OTuAUpchu7vc2YPdIQwNNDPXKyukwuMbILaQUEwIJsFOAoFBGkpVIgI6QCNAAnQm04FUQH6lEjfqUlZaGERKCS4qAi5Jc9Nyy0CTQpZhvn9ReAmLDkEjLjBsKm3cbc3ogwot78+gzKzXeD6myyfbAPDb11cQuAxWKfK4veSSTn1Uc55BXTNv+LzFbzzuNmV5P/kUzFt6XTjdrep5KmYzXqNU62Ig31BV+s+u72D9QJ4CA6nt5gjP3Wqbu70RYpoIIa7mwnMfuvOhJq/lP4HHOjILSR5Kaa7V6ka9ONWQ7r7+PZTZfvZ1P4m/uFqmzsa2ZjXsNtdoUa2mhBECggBKJGiUB0haJESiA8hc3vJvTFhmkF1uIyAVntzHNhgke40A05/AXn3E410vDxm+HK7zrkO6pt0u1t9ZpY6JpwdxNIypUc29kxv7yATxUNGkijSqZ35dgoTo+Y0Kuha4/az5XBznUQ0NyyyAq/VV8s5J7pEQ/vZJkiPnyQPiSmn0TTsWUCDoUBh7I9UTQGc8zql/5J6qLwEeqSwlVFnHj3jQn+810e7+9M0JAEnCCfuv7vhcZxJbH1naliyvQm7O9TMT9ouxqXUL8gF1LHLzhsPeB8BbwhuvNtrct1tq+PE1x1IWW9OhaUsJlhTtqsloIIBVCmpaQEsIID9T5lISn6lJWWgJTT3JblA2lixExz3Gg0En0UHH/U7eX/Gg4G/jkyB6DmsSjdZJP8fwrLe3bTsZiHPN8NkNF3QGiroBnQWozfpx7PQ/3VJAzPv7Jb21lVJqU1r8qro2/EUDlnkjdirA8s/76KrmfnXJN+IguRjgRw0EqCYaKmY9SYj8Ko6GCfh/CdP7S1D6W7dzMLsuLMWeYGYCxyBX2xdpuhlY9t20g9MuizTb0q0o7VfsrGiWNjxo4AqYHIpy0klJJQLlAolJe+kVrnd+dpCHCSuPNpAo0bOlKjj/AKpbxu//ADtqifu09Flcjq5pWIxrpDb3E+eZUcPJ05KgvHKehlB7dUyXe/ZE1yokXwntqPVE/Wxoiqq7fry8k1PYBrl+RUU7HJZF9aT7ZKaQNb+Nf0VMHXz6Ka3XiN0EEh7xRvnp2UE2LTz325KfFkBzRDAurS2stK8LJSTB9oKGjcbqK0f6a7Ze2VsRceA8quz58lnMUIB1sq82TO6F7H3VEELNbxejI3J9pVLu/tITxNeOYz8+auGqxinmlKASGpQVQoJwJtOBBXyanzSLS5NSm3FZUiQrM/q9td0cTImkjjJ4q/5F5LSJXLJ/rHhCfCkGmbT+eilajKu6lYV+Wev5qKxlk50pUdAUfdbrMFLMfZRJZSdVJ8NzjTQSc9BeSjSRfbxHMdRyKjVV8zbKaaE+546poarTANUqJ1JhidiaoqfCTyVlg3A5HVVuCic4gAEk8qu1MhFed6fuhY2f6YbWLojC4m49L6Fd6HLDtx9ocGJiNkcR4T65LbGuyWQ6HIcSb4klzkC3yUsc+rG3zI8QMI4W5uz1PRaDvltQwYaR7RnVDtfNed8ZiC9xJ1OfVWJSALNWnBHSKGNHMarPJVYWW5Ap9jBw9+VZfCiAF396J1oICjc0eY6j27pqd/ym/GLe4SJpQQimXsuq5KZEabXW1AjcpokGQ7/CJot0eY7hSXx/A/kpAddAZ1Y9OSmzR03LOwD5XV/kmzSvac6UxhbkNeagPlpRnTlRZNLdoGZ5nkE/hiAfuzKoBiSCrTB4jiq+XyVK1NNY+nW2BxGM5Xp5i1pUTlg272NMcjXg1RW37OxIkY1w5gJizyT9WIKWE01OhaciwnE0CnFRXyanzTbinH6lNPWa0hY3EBgJcaAFrMN5tp/5hMdHhH4fPqVoW1cL4rTZIFH1XLu3da3gdelggc/NefLLK17OPDjmO7fWO7Rwhjc5pHZMRQk8iu93+2aABI3lkR36rjMJGSDn8rtMtx5rj747HdPZzY4xKfxPBrs3smBsdvG+2h0U13X+r+oHQqNsXboEIjfkYiRdHNv76qsx++HC0sj75+vRctZWvXOkx9c1vHgxFO5jdAq+Jv5JzaOMM0jpHauTLCvRPjw5Wdtwsuod10+6ex/8gOcdG1f6Ad1yjyrzYe3nYdjg3UkH2/8AqznLrxviuMy9+NF2PspkBsNpx65mvNcttjAeHM4ah33DyJKuMFvSyYWftc0e+WqqMdj/ABpeIfhaA0crAvP5XPDtK9HL0uPhnZeMLZo8z9rm/wDsF6LwjrY09QD8LzvgMKf8iMN5vZQ8yF6Jw7KaAeg/JdXjvhbkh5ThTUgQZ/8AVmYiBgDqBdRHWqWQiMk3ba7Uta+rUIMDSQTTuXK1kAIH4b9VYfpT5BmAohBJ1Sp0IxWiqrDBtytKmfenJJw5vVFLHnrSmm9kF45qNiHXolS5d+6Yc4kIoRuKNzynoMMXNLhy16qRJC1rcyLvUcxfPoVF0agmof3NXTZT4VnQgEH3y91TYWNtOeSA0XXfOtEc203OaGCuBuQyz1uz2zQ1o3PLZsafwmeLmi4xoEoG0ZJAtT8FJQUMUnIQQa6oOm2fLRC3Dc6fiw7LWG4GOw2ls24gIw4tZn1rP+rrmJ5qYjKfaujgcCcCaBTwQVzxmUhwS3anzSSstIk8QKrsVCFbyBQ5m2s2Re1cVvbs8yQPa3Wrz7G1lmHbRrIdwtyxkYINjssd3i2d4GILQKBNjyKNxAlxvhxSM4A7iH+2YHcc1xk7CDmutxn4TQtUM8NmytYxOS2qtKaFOdh7bfDwjOj/ANUaNeSiOC056No+FSsJBxkCrN0ANT0SnR2TQqjVHkQqlS935wyQFzA8dDpnz7roYC3iLtL7aeQVBgI6d1VrFZab0vRYs/W8bdadNuhs7xsbH93EGkP6aZrb2BZz9K9ncIfMQbP2NvpzWkRqJRvam5G5J8hJIyWmXK717PE0D2EcrGV5rAsThSx5ABFGs16TxjNVj++GwiyZzgDwv+67HqpvTcm3DFl5JbcPSuX7OaBpd+lKGYGg6e4/dXa9TECbkkvvX9pLkdeQ0HRRcQ+gKyo9FTRWIx1jhAFX6pGMwc8bA98bmsdoS38+itNxcOyTFXIAQxpeAdLFUfS13m0HskY9rqLXCiD+a45cnWvRhw95vbJmY17a4XEa6dxRTL5SdV3T9zGvaeA07UA8x2XFY7CGJ5Y7UFaxzlY5OPLD6bBsAIwaRR6qXsrCeLK1mgJz8lq3U25yW3QsJhXSaA0MyeSvtibqSTk39jQCQSDmeQpaDh9iwwRNDWgnWzy7lA4pjDkeXyaXC8t/Hqx/55+ssx2AfDIWPoOBz/cdkcGFLtCfb5VxvjiBJiftI+1oaT3UHBiiF13uPP11lpc7JZmGuBvlqtt3Wh4IGAm8hypZbsdrbAcMzpypa3shtRtHQBJ9M5qLiNPtUeJSGldHAsJ0JkFPBBXO1PmiRv1PmitYaJeo0wUlybcERU4mPVclvNsQTNsfjaMl3EzVW4mLss2N41ie0sEWW14oqrmwvEw17rWN4NhiZuTacNDQ+VwWJ3YxETrDCfI2PZJlpuzfxxs2HIaLJJGQ6Ac6ULgXWxbNMhkaQGkHKyNf21VZLsl4dRaVe82s4brelZh4r6jK7HVT8HhryOZ1NKwm2IWM4nEcR0bzXU7v7ADYxxNsuGfRamXjnlhcb65jAYCzQ1K67Ye6xk1oNGti9eiu8Ps0MaeFg9AL91ZbpRuaXtkaRbrGR/NccuT3TtjxXr2jo9k4JsTGsYKAVvE1MYeJTWNXWPPQDUCE4AjLVUVuJitcvvFssSsIqyLrNdpLGq7FYa1LGpdManwvAaLfcgqnx8Q5gny0Wn7w7E4mksADvb+lZ/joXssuPoNfXos7dlAYgBdV6WqzHCzeZ810k8XEMslTYzD1d5nutSpVfs+VzJGua7hPXz69l2cAfVnh4QDoeo1C4kCj3U9+0XNYWNAF652s54brpxcnSOmwG3yXtYM61JyXK71yh02RvLPNV0kzybJN+aYeOqY4au2eTn7TRPErXdrGiKZrnVXMlVKU1q3ZuOOOVxu2mbY3na1jQx3F2GfooOPmldH4nCaIvI0QuGjaVZNxknCGl5of2vJc/wCPT0fz3KFxut3dW+Bjo5nNVWGjJNhdFs3BcRHXnf7BarnHS7p4LxZhd5ZlazhGrld0tmmNlu1d8Bdhh2JjGOSpkYTzU2wJwLbkW1PhMBPhBWvGZ80SN+p80RKw0JIISyklA09qjTRqaQmnBEVE+HVdPgrXRPjTDolG5Wdbf3UBuRh4XcwBk7+UzHsOYtoEHpkCT6rRvBGeWqiR7KYCCBnZOtarhnjd+PZxc0xmq4nCbnFz+Ka8qy6rq8Ns4AAAaK28BPxxLrjPHm5Mu2W0LDYMAg0rGCEDlqlxsUhjVrrKx2o2MTzUkJYWmRgIyEVoWqEuamJY7UopshEVOJw64jend3xLc0Z8wFo8jAq7FYe1mt41iUmAcyxVVrf6KpxUHXmte2zsFsudU7rX5rkcZuo+zkCOWaz206+VmeMjp1pjNdTt7Y7mOPEK79VQyQVqtypliYMI5hRsWyunIdNOqnuzFc0y/BueC4Amlds9d/FbSfgb01/hF4RUyLCEDiN1om0mNpUMGXZPtw/RIYTVe6stnxOOl1palrWMStk4M1ZB9BfwtE3T2CBUjrN5gH81B3Z3eJpz8hke5Wg4SCqWJ6uXiVhIqVnE1RoGqWxdI4U+1OBNMKWHKocCeCYBT4VFW85nzSbSpdT5pC5tgggAggBSSEtFSIbc1NuYpFIFqG0UxIeEpPAhwqaXZgMS2sTnCjDVUE0JwBANSgEAASgEAlICpElIqVAREI6QKBtwTL2KQQkuagrpsPar58J2V65iadEppduTxuyWPH3MB9P1XOYncuI3kQSetrSH4fsmH4TsppqZstm3LYNLVJjd3Z8Pbo7LCcwNfUdFs78D2TDtn9lNN48mrtg52e0uLiCD/wA1krnZ+7ss5DnjhjGg6+QWrO2GwmywXropTNn9vhZmN/XXLmx15Gf4PcpnMf3kr/Z27UUdUwLqWYLspEeG7LUxcbybQcLhaCsoYk42LsnmMWtOVuxxsTrQia1LC0hQSgkhLQLanwowUkKxAQQQVAQQQQBBBBAEEEEAQQQQBBBBAEEEEARoIIAggggCCCCAIkEEAQQQQBBEggCCCCAIIIIDCCCCAIIIIDQCCCAIIIIAjQQ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" name="Picture 10" descr="http://t2.gstatic.com/images?q=tbn:ANd9GcQKSY18UHwaJ2JtTIc9lTvgFb5Hxct9sLsopdAcZIMdiLxf1x6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080120" cy="8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67"/>
          <p:cNvGrpSpPr/>
          <p:nvPr/>
        </p:nvGrpSpPr>
        <p:grpSpPr>
          <a:xfrm>
            <a:off x="1963643" y="908720"/>
            <a:ext cx="5200645" cy="2747963"/>
            <a:chOff x="-50800" y="34925"/>
            <a:chExt cx="4245899" cy="2747963"/>
          </a:xfrm>
        </p:grpSpPr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 rot="-5400000">
              <a:off x="633413" y="427037"/>
              <a:ext cx="3698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 rot="-5400000">
              <a:off x="1453356" y="343694"/>
              <a:ext cx="5254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latin typeface="Times New Roman" pitchFamily="18" charset="0"/>
                  <a:cs typeface="Times New Roman" pitchFamily="18" charset="0"/>
                </a:rPr>
                <a:t>HCD</a:t>
              </a: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1041400" y="34925"/>
              <a:ext cx="5492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  <a:cs typeface="Times New Roman" pitchFamily="18" charset="0"/>
                </a:rPr>
                <a:t>Fasted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29"/>
            <p:cNvSpPr>
              <a:spLocks noChangeShapeType="1"/>
            </p:cNvSpPr>
            <p:nvPr/>
          </p:nvSpPr>
          <p:spPr bwMode="auto">
            <a:xfrm>
              <a:off x="479425" y="669925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1408113" y="669925"/>
              <a:ext cx="71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>
              <a:off x="795338" y="280988"/>
              <a:ext cx="973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ZoneTexte 7"/>
            <p:cNvSpPr txBox="1">
              <a:spLocks noChangeArrowheads="1"/>
            </p:cNvSpPr>
            <p:nvPr/>
          </p:nvSpPr>
          <p:spPr bwMode="auto">
            <a:xfrm>
              <a:off x="-50800" y="909638"/>
              <a:ext cx="4206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sp>
          <p:nvSpPr>
            <p:cNvPr id="76" name="ZoneTexte 8"/>
            <p:cNvSpPr txBox="1">
              <a:spLocks noChangeArrowheads="1"/>
            </p:cNvSpPr>
            <p:nvPr/>
          </p:nvSpPr>
          <p:spPr bwMode="auto">
            <a:xfrm>
              <a:off x="-50800" y="1017588"/>
              <a:ext cx="4206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130-</a:t>
              </a:r>
            </a:p>
          </p:txBody>
        </p:sp>
        <p:sp>
          <p:nvSpPr>
            <p:cNvPr id="77" name="ZoneTexte 9"/>
            <p:cNvSpPr txBox="1">
              <a:spLocks noChangeArrowheads="1"/>
            </p:cNvSpPr>
            <p:nvPr/>
          </p:nvSpPr>
          <p:spPr bwMode="auto">
            <a:xfrm>
              <a:off x="-50800" y="1122363"/>
              <a:ext cx="4206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100-</a:t>
              </a:r>
            </a:p>
          </p:txBody>
        </p:sp>
        <p:sp>
          <p:nvSpPr>
            <p:cNvPr id="78" name="ZoneTexte 10"/>
            <p:cNvSpPr txBox="1">
              <a:spLocks noChangeArrowheads="1"/>
            </p:cNvSpPr>
            <p:nvPr/>
          </p:nvSpPr>
          <p:spPr bwMode="auto">
            <a:xfrm>
              <a:off x="26988" y="1244600"/>
              <a:ext cx="3556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70-</a:t>
              </a:r>
            </a:p>
          </p:txBody>
        </p:sp>
        <p:sp>
          <p:nvSpPr>
            <p:cNvPr id="79" name="ZoneTexte 11"/>
            <p:cNvSpPr txBox="1">
              <a:spLocks noChangeArrowheads="1"/>
            </p:cNvSpPr>
            <p:nvPr/>
          </p:nvSpPr>
          <p:spPr bwMode="auto">
            <a:xfrm>
              <a:off x="26988" y="1422400"/>
              <a:ext cx="3556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55-</a:t>
              </a:r>
            </a:p>
          </p:txBody>
        </p:sp>
        <p:sp>
          <p:nvSpPr>
            <p:cNvPr id="80" name="ZoneTexte 12"/>
            <p:cNvSpPr txBox="1">
              <a:spLocks noChangeArrowheads="1"/>
            </p:cNvSpPr>
            <p:nvPr/>
          </p:nvSpPr>
          <p:spPr bwMode="auto">
            <a:xfrm>
              <a:off x="30163" y="2292350"/>
              <a:ext cx="3556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55-</a:t>
              </a:r>
            </a:p>
          </p:txBody>
        </p:sp>
        <p:sp>
          <p:nvSpPr>
            <p:cNvPr id="81" name="ZoneTexte 13"/>
            <p:cNvSpPr txBox="1">
              <a:spLocks noChangeArrowheads="1"/>
            </p:cNvSpPr>
            <p:nvPr/>
          </p:nvSpPr>
          <p:spPr bwMode="auto">
            <a:xfrm>
              <a:off x="26988" y="2536825"/>
              <a:ext cx="3556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35-</a:t>
              </a:r>
            </a:p>
          </p:txBody>
        </p:sp>
        <p:sp>
          <p:nvSpPr>
            <p:cNvPr id="82" name="Text Box 25"/>
            <p:cNvSpPr txBox="1">
              <a:spLocks noChangeArrowheads="1"/>
            </p:cNvSpPr>
            <p:nvPr/>
          </p:nvSpPr>
          <p:spPr bwMode="auto">
            <a:xfrm rot="-5400000">
              <a:off x="2560638" y="430212"/>
              <a:ext cx="3698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>
              <a:off x="2405063" y="673100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3172749" y="1974850"/>
              <a:ext cx="7159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8" charset="0"/>
                </a:rPr>
                <a:t>WB:</a:t>
              </a:r>
              <a:r>
                <a:rPr lang="fr-FR" sz="1000" b="1" i="1" dirty="0">
                  <a:latin typeface="Times New Roman" pitchFamily="18" charset="0"/>
                </a:rPr>
                <a:t> </a:t>
              </a:r>
              <a:r>
                <a:rPr lang="fr-FR" sz="1000" b="1" dirty="0">
                  <a:latin typeface="Times New Roman" pitchFamily="18" charset="0"/>
                </a:rPr>
                <a:t>FAS</a:t>
              </a:r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3172749" y="1138238"/>
              <a:ext cx="1022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8" charset="0"/>
                </a:rPr>
                <a:t>WB:</a:t>
              </a:r>
              <a:r>
                <a:rPr lang="fr-FR" sz="1000" b="1" i="1" dirty="0">
                  <a:latin typeface="Times New Roman" pitchFamily="18" charset="0"/>
                </a:rPr>
                <a:t> O</a:t>
              </a:r>
              <a:r>
                <a:rPr lang="fr-FR" sz="1000" b="1" dirty="0">
                  <a:latin typeface="Times New Roman" pitchFamily="18" charset="0"/>
                </a:rPr>
                <a:t>-</a:t>
              </a:r>
              <a:r>
                <a:rPr lang="fr-FR" sz="1000" b="1" dirty="0" err="1">
                  <a:latin typeface="Times New Roman" pitchFamily="18" charset="0"/>
                </a:rPr>
                <a:t>GlcNAc</a:t>
              </a:r>
              <a:endParaRPr lang="fr-FR" sz="1000" b="1" dirty="0">
                <a:latin typeface="Times New Roman" pitchFamily="18" charset="0"/>
              </a:endParaRPr>
            </a:p>
          </p:txBody>
        </p:sp>
        <p:sp>
          <p:nvSpPr>
            <p:cNvPr id="90" name="Text Box 15"/>
            <p:cNvSpPr txBox="1">
              <a:spLocks noChangeArrowheads="1"/>
            </p:cNvSpPr>
            <p:nvPr/>
          </p:nvSpPr>
          <p:spPr bwMode="auto">
            <a:xfrm>
              <a:off x="3172752" y="2438400"/>
              <a:ext cx="1003301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b="1" u="sng">
                  <a:latin typeface="Times New Roman" pitchFamily="18" charset="0"/>
                </a:rPr>
                <a:t>WB:</a:t>
              </a:r>
              <a:r>
                <a:rPr lang="fr-FR" sz="1000" b="1" i="1">
                  <a:latin typeface="Times New Roman" pitchFamily="18" charset="0"/>
                </a:rPr>
                <a:t> </a:t>
              </a:r>
              <a:r>
                <a:rPr lang="fr-FR" sz="1000" b="1">
                  <a:latin typeface="Times New Roman" pitchFamily="18" charset="0"/>
                  <a:sym typeface="Symbol" pitchFamily="18" charset="2"/>
                </a:rPr>
                <a:t>GAPDH</a:t>
              </a:r>
              <a:endParaRPr lang="fr-FR" sz="1000" b="1">
                <a:latin typeface="Times New Roman" pitchFamily="18" charset="0"/>
              </a:endParaRPr>
            </a:p>
          </p:txBody>
        </p:sp>
        <p:sp>
          <p:nvSpPr>
            <p:cNvPr id="91" name="ZoneTexte 24"/>
            <p:cNvSpPr txBox="1">
              <a:spLocks noChangeArrowheads="1"/>
            </p:cNvSpPr>
            <p:nvPr/>
          </p:nvSpPr>
          <p:spPr bwMode="auto">
            <a:xfrm>
              <a:off x="-47625" y="2203450"/>
              <a:ext cx="42068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pic>
          <p:nvPicPr>
            <p:cNvPr id="92" name="Image 34"/>
            <p:cNvPicPr>
              <a:picLocks noChangeAspect="1"/>
            </p:cNvPicPr>
            <p:nvPr/>
          </p:nvPicPr>
          <p:blipFill>
            <a:blip r:embed="rId4" cstate="print"/>
            <a:srcRect l="5344" t="4840" r="29538"/>
            <a:stretch>
              <a:fillRect/>
            </a:stretch>
          </p:blipFill>
          <p:spPr bwMode="auto">
            <a:xfrm>
              <a:off x="320675" y="1866900"/>
              <a:ext cx="2852075" cy="5111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3" name="Image 35"/>
            <p:cNvPicPr>
              <a:picLocks noChangeAspect="1"/>
            </p:cNvPicPr>
            <p:nvPr/>
          </p:nvPicPr>
          <p:blipFill>
            <a:blip r:embed="rId5" cstate="print"/>
            <a:srcRect l="5775" r="28158"/>
            <a:stretch>
              <a:fillRect/>
            </a:stretch>
          </p:blipFill>
          <p:spPr bwMode="auto">
            <a:xfrm>
              <a:off x="320675" y="757238"/>
              <a:ext cx="2852075" cy="10699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9148" t="19817" r="29205" b="9973"/>
            <a:stretch>
              <a:fillRect/>
            </a:stretch>
          </p:blipFill>
          <p:spPr bwMode="auto">
            <a:xfrm>
              <a:off x="320675" y="2414588"/>
              <a:ext cx="2852075" cy="3566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05" name="Text Box 27"/>
          <p:cNvSpPr txBox="1">
            <a:spLocks noChangeArrowheads="1"/>
          </p:cNvSpPr>
          <p:nvPr/>
        </p:nvSpPr>
        <p:spPr bwMode="auto">
          <a:xfrm>
            <a:off x="7249417" y="6453336"/>
            <a:ext cx="634951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" charset="0"/>
              </a:rPr>
              <a:t>Fasted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7956376" y="6438624"/>
            <a:ext cx="586708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Refed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83"/>
          <p:cNvGrpSpPr/>
          <p:nvPr/>
        </p:nvGrpSpPr>
        <p:grpSpPr>
          <a:xfrm>
            <a:off x="6156176" y="4005063"/>
            <a:ext cx="2880320" cy="2547719"/>
            <a:chOff x="6216987" y="4149080"/>
            <a:chExt cx="2747501" cy="2167136"/>
          </a:xfrm>
        </p:grpSpPr>
        <p:graphicFrame>
          <p:nvGraphicFramePr>
            <p:cNvPr id="101" name="Graphique 100"/>
            <p:cNvGraphicFramePr/>
            <p:nvPr/>
          </p:nvGraphicFramePr>
          <p:xfrm>
            <a:off x="6588224" y="4149080"/>
            <a:ext cx="2376264" cy="21671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2" name="ZoneTexte 101"/>
            <p:cNvSpPr txBox="1"/>
            <p:nvPr/>
          </p:nvSpPr>
          <p:spPr>
            <a:xfrm>
              <a:off x="6216987" y="4356478"/>
              <a:ext cx="570009" cy="14813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Relative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mRNA</a:t>
              </a:r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level</a:t>
              </a:r>
              <a:endParaRPr lang="fr-FR" sz="1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FAS /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cyclophilin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e 106"/>
            <p:cNvGrpSpPr/>
            <p:nvPr/>
          </p:nvGrpSpPr>
          <p:grpSpPr>
            <a:xfrm>
              <a:off x="8482453" y="4149080"/>
              <a:ext cx="482035" cy="439142"/>
              <a:chOff x="8504471" y="1373819"/>
              <a:chExt cx="482035" cy="439142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8504471" y="1453167"/>
                <a:ext cx="83350" cy="88538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504471" y="1640552"/>
                <a:ext cx="83350" cy="885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ZoneTexte 132"/>
              <p:cNvSpPr txBox="1"/>
              <p:nvPr/>
            </p:nvSpPr>
            <p:spPr>
              <a:xfrm>
                <a:off x="8528506" y="1373819"/>
                <a:ext cx="3626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CD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ZoneTexte 133"/>
              <p:cNvSpPr txBox="1"/>
              <p:nvPr/>
            </p:nvSpPr>
            <p:spPr>
              <a:xfrm>
                <a:off x="8530932" y="1566740"/>
                <a:ext cx="4555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HCD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4" name="Line 616"/>
            <p:cNvSpPr>
              <a:spLocks noChangeShapeType="1"/>
            </p:cNvSpPr>
            <p:nvPr/>
          </p:nvSpPr>
          <p:spPr bwMode="auto">
            <a:xfrm>
              <a:off x="7260752" y="6264763"/>
              <a:ext cx="47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200">
                <a:latin typeface="Comic Sans MS" pitchFamily="66" charset="0"/>
              </a:endParaRP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7422628" y="5428538"/>
              <a:ext cx="0" cy="270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rot="5400000">
              <a:off x="7550250" y="5304321"/>
              <a:ext cx="0" cy="2500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08"/>
            <p:cNvSpPr txBox="1"/>
            <p:nvPr/>
          </p:nvSpPr>
          <p:spPr>
            <a:xfrm>
              <a:off x="7358278" y="5207918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NS</a:t>
              </a:r>
              <a:endParaRPr lang="fr-FR" sz="1100" dirty="0"/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7333041" y="4401888"/>
              <a:ext cx="0" cy="1041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5400000">
              <a:off x="7788713" y="3947663"/>
              <a:ext cx="0" cy="9167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8247087" y="4414962"/>
              <a:ext cx="0" cy="88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/>
            <p:cNvSpPr txBox="1"/>
            <p:nvPr/>
          </p:nvSpPr>
          <p:spPr>
            <a:xfrm>
              <a:off x="7714521" y="4177192"/>
              <a:ext cx="458678" cy="32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***</a:t>
              </a:r>
              <a:endParaRPr lang="fr-FR" sz="1100" dirty="0"/>
            </a:p>
          </p:txBody>
        </p:sp>
        <p:cxnSp>
          <p:nvCxnSpPr>
            <p:cNvPr id="130" name="Connecteur droit 129"/>
            <p:cNvCxnSpPr/>
            <p:nvPr/>
          </p:nvCxnSpPr>
          <p:spPr>
            <a:xfrm>
              <a:off x="7668344" y="5428704"/>
              <a:ext cx="0" cy="88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106"/>
          <p:cNvGrpSpPr/>
          <p:nvPr/>
        </p:nvGrpSpPr>
        <p:grpSpPr>
          <a:xfrm>
            <a:off x="5724128" y="4149080"/>
            <a:ext cx="482035" cy="439142"/>
            <a:chOff x="8504471" y="1373819"/>
            <a:chExt cx="482035" cy="439142"/>
          </a:xfrm>
        </p:grpSpPr>
        <p:sp>
          <p:nvSpPr>
            <p:cNvPr id="136" name="Rectangle 135"/>
            <p:cNvSpPr/>
            <p:nvPr/>
          </p:nvSpPr>
          <p:spPr>
            <a:xfrm>
              <a:off x="8504471" y="1453167"/>
              <a:ext cx="83350" cy="8853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504471" y="1640552"/>
              <a:ext cx="83350" cy="8853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8528506" y="1373819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CD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8530932" y="1566740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HCD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e 106"/>
          <p:cNvGrpSpPr/>
          <p:nvPr/>
        </p:nvGrpSpPr>
        <p:grpSpPr>
          <a:xfrm>
            <a:off x="2555776" y="4149080"/>
            <a:ext cx="482035" cy="439142"/>
            <a:chOff x="8504471" y="1373819"/>
            <a:chExt cx="482035" cy="439142"/>
          </a:xfrm>
        </p:grpSpPr>
        <p:sp>
          <p:nvSpPr>
            <p:cNvPr id="143" name="Rectangle 142"/>
            <p:cNvSpPr/>
            <p:nvPr/>
          </p:nvSpPr>
          <p:spPr>
            <a:xfrm>
              <a:off x="8504471" y="1453167"/>
              <a:ext cx="83350" cy="8853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504471" y="1640552"/>
              <a:ext cx="83350" cy="8853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8528506" y="1373819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CD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8530932" y="1566740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HCD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7" name="ZoneTexte 146"/>
          <p:cNvSpPr txBox="1"/>
          <p:nvPr/>
        </p:nvSpPr>
        <p:spPr>
          <a:xfrm>
            <a:off x="251520" y="3501008"/>
            <a:ext cx="135976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Quantification</a:t>
            </a:r>
            <a:endParaRPr lang="fr-FR" sz="1200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8" cstate="print"/>
          <a:srcRect r="27715"/>
          <a:stretch>
            <a:fillRect/>
          </a:stretch>
        </p:blipFill>
        <p:spPr bwMode="auto">
          <a:xfrm>
            <a:off x="84626" y="4003314"/>
            <a:ext cx="2520280" cy="2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9" cstate="print"/>
          <a:srcRect r="28621"/>
          <a:stretch>
            <a:fillRect/>
          </a:stretch>
        </p:blipFill>
        <p:spPr bwMode="auto">
          <a:xfrm>
            <a:off x="3131840" y="3867634"/>
            <a:ext cx="2356012" cy="272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Text Box 27"/>
          <p:cNvSpPr txBox="1">
            <a:spLocks noChangeArrowheads="1"/>
          </p:cNvSpPr>
          <p:nvPr/>
        </p:nvSpPr>
        <p:spPr bwMode="auto">
          <a:xfrm>
            <a:off x="5104934" y="908720"/>
            <a:ext cx="5068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8" charset="0"/>
                <a:cs typeface="Times New Roman" pitchFamily="18" charset="0"/>
              </a:rPr>
              <a:t>Refed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830061" y="6411746"/>
            <a:ext cx="634951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" charset="0"/>
              </a:rPr>
              <a:t>Fasted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1907704" y="6419068"/>
            <a:ext cx="586708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Refed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616"/>
          <p:cNvSpPr>
            <a:spLocks noChangeShapeType="1"/>
          </p:cNvSpPr>
          <p:nvPr/>
        </p:nvSpPr>
        <p:spPr bwMode="auto">
          <a:xfrm>
            <a:off x="902014" y="6444797"/>
            <a:ext cx="47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200">
              <a:latin typeface="Comic Sans MS" pitchFamily="66" charset="0"/>
            </a:endParaRPr>
          </a:p>
        </p:txBody>
      </p:sp>
      <p:sp>
        <p:nvSpPr>
          <p:cNvPr id="65" name="Line 616"/>
          <p:cNvSpPr>
            <a:spLocks noChangeShapeType="1"/>
          </p:cNvSpPr>
          <p:nvPr/>
        </p:nvSpPr>
        <p:spPr bwMode="auto">
          <a:xfrm>
            <a:off x="3879860" y="6536361"/>
            <a:ext cx="47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200">
              <a:latin typeface="Comic Sans MS" pitchFamily="66" charset="0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843380" y="6510632"/>
            <a:ext cx="634951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" charset="0"/>
              </a:rPr>
              <a:t>Fasted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4838371" y="6495920"/>
            <a:ext cx="586708" cy="3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Refed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79512" y="548680"/>
            <a:ext cx="432048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O</a:t>
            </a:r>
            <a:r>
              <a:rPr lang="fr-FR" sz="1200" dirty="0" smtClean="0"/>
              <a:t>-</a:t>
            </a:r>
            <a:r>
              <a:rPr lang="fr-FR" sz="1200" dirty="0" err="1" smtClean="0"/>
              <a:t>GlcNAcylated</a:t>
            </a:r>
            <a:r>
              <a:rPr lang="fr-FR" sz="1200" dirty="0" smtClean="0"/>
              <a:t> </a:t>
            </a:r>
            <a:r>
              <a:rPr lang="fr-FR" sz="1200" dirty="0" err="1" smtClean="0"/>
              <a:t>protein</a:t>
            </a:r>
            <a:r>
              <a:rPr lang="fr-FR" sz="1200" dirty="0" smtClean="0"/>
              <a:t> </a:t>
            </a:r>
            <a:r>
              <a:rPr lang="fr-FR" sz="1200" dirty="0" err="1" smtClean="0"/>
              <a:t>levels</a:t>
            </a:r>
            <a:r>
              <a:rPr lang="fr-FR" sz="1200" dirty="0" smtClean="0"/>
              <a:t> and FAS expression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3" cstate="print"/>
          <a:srcRect l="42857"/>
          <a:stretch>
            <a:fillRect/>
          </a:stretch>
        </p:blipFill>
        <p:spPr bwMode="auto">
          <a:xfrm>
            <a:off x="1043608" y="1109090"/>
            <a:ext cx="720080" cy="1095774"/>
          </a:xfrm>
          <a:prstGeom prst="rect">
            <a:avLst/>
          </a:prstGeom>
          <a:noFill/>
        </p:spPr>
      </p:pic>
      <p:sp>
        <p:nvSpPr>
          <p:cNvPr id="140" name="ZoneTexte 139"/>
          <p:cNvSpPr txBox="1"/>
          <p:nvPr/>
        </p:nvSpPr>
        <p:spPr>
          <a:xfrm>
            <a:off x="2483768" y="775737"/>
            <a:ext cx="324036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Interaction FAS/OGT</a:t>
            </a:r>
            <a:endParaRPr lang="fr-FR" sz="1200" dirty="0"/>
          </a:p>
        </p:txBody>
      </p:sp>
      <p:grpSp>
        <p:nvGrpSpPr>
          <p:cNvPr id="2" name="Groupe 178"/>
          <p:cNvGrpSpPr/>
          <p:nvPr/>
        </p:nvGrpSpPr>
        <p:grpSpPr>
          <a:xfrm>
            <a:off x="683568" y="2419493"/>
            <a:ext cx="3624236" cy="2665691"/>
            <a:chOff x="611560" y="836713"/>
            <a:chExt cx="3062154" cy="2233417"/>
          </a:xfrm>
        </p:grpSpPr>
        <p:sp>
          <p:nvSpPr>
            <p:cNvPr id="102" name="Text Box 15"/>
            <p:cNvSpPr txBox="1">
              <a:spLocks noChangeArrowheads="1"/>
            </p:cNvSpPr>
            <p:nvPr/>
          </p:nvSpPr>
          <p:spPr bwMode="auto">
            <a:xfrm>
              <a:off x="2411760" y="2381010"/>
              <a:ext cx="1033474" cy="2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 u="sng" dirty="0" smtClean="0">
                  <a:latin typeface="Times New Roman" pitchFamily="1" charset="0"/>
                </a:rPr>
                <a:t>WB</a:t>
              </a:r>
              <a:r>
                <a:rPr lang="fr-FR" sz="1200" b="1" u="sng" dirty="0">
                  <a:latin typeface="Times New Roman" pitchFamily="1" charset="0"/>
                </a:rPr>
                <a:t>:</a:t>
              </a:r>
              <a:r>
                <a:rPr lang="fr-FR" sz="1200" b="1" i="1" dirty="0">
                  <a:latin typeface="Times New Roman" pitchFamily="1" charset="0"/>
                </a:rPr>
                <a:t> </a:t>
              </a:r>
              <a:r>
                <a:rPr lang="fr-FR" sz="1200" b="1" dirty="0" smtClean="0">
                  <a:latin typeface="Times New Roman" pitchFamily="1" charset="0"/>
                  <a:sym typeface="Symbol" pitchFamily="1" charset="2"/>
                </a:rPr>
                <a:t>FAS</a:t>
              </a:r>
              <a:endParaRPr lang="fr-FR" sz="1200" b="1" dirty="0">
                <a:latin typeface="Times New Roman" pitchFamily="1" charset="0"/>
              </a:endParaRPr>
            </a:p>
          </p:txBody>
        </p:sp>
        <p:sp>
          <p:nvSpPr>
            <p:cNvPr id="103" name="Text Box 15"/>
            <p:cNvSpPr txBox="1">
              <a:spLocks noChangeArrowheads="1"/>
            </p:cNvSpPr>
            <p:nvPr/>
          </p:nvSpPr>
          <p:spPr bwMode="auto">
            <a:xfrm>
              <a:off x="2421384" y="2771947"/>
              <a:ext cx="1033474" cy="2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 u="sng" dirty="0" smtClean="0">
                  <a:latin typeface="Times New Roman" pitchFamily="1" charset="0"/>
                </a:rPr>
                <a:t>WB</a:t>
              </a:r>
              <a:r>
                <a:rPr lang="fr-FR" sz="1200" b="1" u="sng" dirty="0">
                  <a:latin typeface="Times New Roman" pitchFamily="1" charset="0"/>
                </a:rPr>
                <a:t>:</a:t>
              </a:r>
              <a:r>
                <a:rPr lang="fr-FR" sz="1200" b="1" i="1" dirty="0">
                  <a:latin typeface="Times New Roman" pitchFamily="1" charset="0"/>
                </a:rPr>
                <a:t> </a:t>
              </a:r>
              <a:r>
                <a:rPr lang="fr-FR" sz="1200" b="1" dirty="0" smtClean="0">
                  <a:latin typeface="Times New Roman" pitchFamily="1" charset="0"/>
                  <a:sym typeface="Symbol" pitchFamily="1" charset="2"/>
                </a:rPr>
                <a:t>OGT</a:t>
              </a:r>
              <a:endParaRPr lang="fr-FR" sz="1200" b="1" dirty="0">
                <a:latin typeface="Times New Roman" pitchFamily="1" charset="0"/>
              </a:endParaRPr>
            </a:p>
          </p:txBody>
        </p:sp>
        <p:sp>
          <p:nvSpPr>
            <p:cNvPr id="104" name="Text Box 15"/>
            <p:cNvSpPr txBox="1">
              <a:spLocks noChangeArrowheads="1"/>
            </p:cNvSpPr>
            <p:nvPr/>
          </p:nvSpPr>
          <p:spPr bwMode="auto">
            <a:xfrm>
              <a:off x="2433794" y="1338054"/>
              <a:ext cx="1033474" cy="2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 u="sng" dirty="0" smtClean="0">
                  <a:latin typeface="Times New Roman" pitchFamily="1" charset="0"/>
                </a:rPr>
                <a:t>WB</a:t>
              </a:r>
              <a:r>
                <a:rPr lang="fr-FR" sz="1200" b="1" u="sng" dirty="0">
                  <a:latin typeface="Times New Roman" pitchFamily="1" charset="0"/>
                </a:rPr>
                <a:t>:</a:t>
              </a:r>
              <a:r>
                <a:rPr lang="fr-FR" sz="1200" b="1" i="1" dirty="0">
                  <a:latin typeface="Times New Roman" pitchFamily="1" charset="0"/>
                </a:rPr>
                <a:t> </a:t>
              </a:r>
              <a:r>
                <a:rPr lang="fr-FR" sz="1200" b="1" dirty="0" smtClean="0">
                  <a:latin typeface="Times New Roman" pitchFamily="1" charset="0"/>
                  <a:sym typeface="Symbol" pitchFamily="1" charset="2"/>
                </a:rPr>
                <a:t>FAS</a:t>
              </a:r>
              <a:endParaRPr lang="fr-FR" sz="1200" b="1" dirty="0">
                <a:latin typeface="Times New Roman" pitchFamily="1" charset="0"/>
              </a:endParaRPr>
            </a:p>
          </p:txBody>
        </p:sp>
        <p:sp>
          <p:nvSpPr>
            <p:cNvPr id="105" name="Text Box 15"/>
            <p:cNvSpPr txBox="1">
              <a:spLocks noChangeArrowheads="1"/>
            </p:cNvSpPr>
            <p:nvPr/>
          </p:nvSpPr>
          <p:spPr bwMode="auto">
            <a:xfrm>
              <a:off x="2440940" y="1755505"/>
              <a:ext cx="1033474" cy="2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 u="sng" dirty="0" smtClean="0">
                  <a:latin typeface="Times New Roman" pitchFamily="1" charset="0"/>
                </a:rPr>
                <a:t>WB</a:t>
              </a:r>
              <a:r>
                <a:rPr lang="fr-FR" sz="1200" b="1" u="sng" dirty="0">
                  <a:latin typeface="Times New Roman" pitchFamily="1" charset="0"/>
                </a:rPr>
                <a:t>:</a:t>
              </a:r>
              <a:r>
                <a:rPr lang="fr-FR" sz="1200" b="1" i="1" dirty="0">
                  <a:latin typeface="Times New Roman" pitchFamily="1" charset="0"/>
                </a:rPr>
                <a:t> </a:t>
              </a:r>
              <a:r>
                <a:rPr lang="fr-FR" sz="1200" b="1" dirty="0" smtClean="0">
                  <a:latin typeface="Times New Roman" pitchFamily="1" charset="0"/>
                  <a:sym typeface="Symbol" pitchFamily="1" charset="2"/>
                </a:rPr>
                <a:t>OGT</a:t>
              </a:r>
              <a:endParaRPr lang="fr-FR" sz="1200" b="1" dirty="0">
                <a:latin typeface="Times New Roman" pitchFamily="1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03848" y="2513858"/>
              <a:ext cx="469866" cy="386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1200" b="1" u="sng" dirty="0" err="1">
                  <a:solidFill>
                    <a:prstClr val="black"/>
                  </a:solidFill>
                  <a:latin typeface="Times New Roman" pitchFamily="1" charset="0"/>
                </a:rPr>
                <a:t>CoIP</a:t>
              </a:r>
              <a:r>
                <a:rPr lang="fr-FR" sz="1200" b="1" u="sng" dirty="0">
                  <a:solidFill>
                    <a:prstClr val="black"/>
                  </a:solidFill>
                  <a:latin typeface="Times New Roman" pitchFamily="1" charset="0"/>
                </a:rPr>
                <a:t> </a:t>
              </a:r>
              <a:endParaRPr lang="fr-FR" sz="1200" b="1" u="sng" dirty="0" smtClean="0">
                <a:solidFill>
                  <a:prstClr val="black"/>
                </a:solidFill>
                <a:latin typeface="Times New Roman" pitchFamily="1" charset="0"/>
              </a:endParaRPr>
            </a:p>
            <a:p>
              <a:pPr lvl="0"/>
              <a:r>
                <a:rPr lang="fr-FR" sz="1200" b="1" u="sng" dirty="0" smtClean="0">
                  <a:solidFill>
                    <a:prstClr val="black"/>
                  </a:solidFill>
                  <a:latin typeface="Times New Roman" pitchFamily="1" charset="0"/>
                </a:rPr>
                <a:t>OGT</a:t>
              </a:r>
              <a:endParaRPr lang="fr-FR" sz="1200" b="1" u="sng" dirty="0">
                <a:solidFill>
                  <a:prstClr val="black"/>
                </a:solidFill>
                <a:latin typeface="Times New Roman" pitchFamily="1" charset="0"/>
              </a:endParaRPr>
            </a:p>
          </p:txBody>
        </p:sp>
        <p:sp>
          <p:nvSpPr>
            <p:cNvPr id="107" name="Text Box 48"/>
            <p:cNvSpPr txBox="1">
              <a:spLocks noChangeArrowheads="1"/>
            </p:cNvSpPr>
            <p:nvPr/>
          </p:nvSpPr>
          <p:spPr bwMode="auto">
            <a:xfrm>
              <a:off x="3203848" y="1544275"/>
              <a:ext cx="464828" cy="23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b="1" u="sng" dirty="0" smtClean="0">
                  <a:latin typeface="Times New Roman" pitchFamily="1" charset="0"/>
                </a:rPr>
                <a:t>Input</a:t>
              </a:r>
              <a:endParaRPr lang="fr-FR" sz="1200" b="1" dirty="0">
                <a:latin typeface="Times New Roman" pitchFamily="1" charset="0"/>
              </a:endParaRPr>
            </a:p>
          </p:txBody>
        </p:sp>
        <p:sp>
          <p:nvSpPr>
            <p:cNvPr id="108" name="Line 147"/>
            <p:cNvSpPr>
              <a:spLocks noChangeShapeType="1"/>
            </p:cNvSpPr>
            <p:nvPr/>
          </p:nvSpPr>
          <p:spPr bwMode="auto">
            <a:xfrm flipH="1">
              <a:off x="3203848" y="1468508"/>
              <a:ext cx="0" cy="3948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09" name="Line 147"/>
            <p:cNvSpPr>
              <a:spLocks noChangeShapeType="1"/>
            </p:cNvSpPr>
            <p:nvPr/>
          </p:nvSpPr>
          <p:spPr bwMode="auto">
            <a:xfrm flipH="1">
              <a:off x="3203848" y="2495346"/>
              <a:ext cx="0" cy="3948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1420940" y="1031290"/>
              <a:ext cx="412007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Times New Roman" pitchFamily="18" charset="0"/>
                  <a:cs typeface="Times New Roman" pitchFamily="18" charset="0"/>
                </a:rPr>
                <a:t>C57 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Connecteur droit 110"/>
            <p:cNvCxnSpPr/>
            <p:nvPr/>
          </p:nvCxnSpPr>
          <p:spPr>
            <a:xfrm>
              <a:off x="1580472" y="1039305"/>
              <a:ext cx="40977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ZoneTexte 129"/>
            <p:cNvSpPr txBox="1"/>
            <p:nvPr/>
          </p:nvSpPr>
          <p:spPr>
            <a:xfrm>
              <a:off x="1469813" y="836713"/>
              <a:ext cx="524421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Times New Roman" pitchFamily="18" charset="0"/>
                  <a:cs typeface="Times New Roman" pitchFamily="18" charset="0"/>
                </a:rPr>
                <a:t>Fasted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2050903" y="836713"/>
              <a:ext cx="481081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Times New Roman" pitchFamily="18" charset="0"/>
                  <a:cs typeface="Times New Roman" pitchFamily="18" charset="0"/>
                </a:rPr>
                <a:t>Refed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34762" y="2083365"/>
              <a:ext cx="372729" cy="232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IgG</a:t>
              </a:r>
              <a:endParaRPr lang="fr-FR" sz="12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782442" y="1033608"/>
              <a:ext cx="292821" cy="232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1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</a:t>
              </a:r>
              <a:endPara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2077093" y="1032944"/>
              <a:ext cx="412007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Times New Roman" pitchFamily="18" charset="0"/>
                  <a:cs typeface="Times New Roman" pitchFamily="18" charset="0"/>
                </a:rPr>
                <a:t>C57 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634313" y="1493754"/>
              <a:ext cx="394399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63" r="-4976" b="10474"/>
            <a:stretch/>
          </p:blipFill>
          <p:spPr bwMode="auto">
            <a:xfrm rot="5400000">
              <a:off x="1540382" y="1189472"/>
              <a:ext cx="352217" cy="13905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1" t="27257" r="16102" b="4966"/>
            <a:stretch/>
          </p:blipFill>
          <p:spPr bwMode="auto">
            <a:xfrm rot="5400000">
              <a:off x="1536615" y="753656"/>
              <a:ext cx="366599" cy="13836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9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2" r="29623" b="4103"/>
            <a:stretch/>
          </p:blipFill>
          <p:spPr bwMode="auto">
            <a:xfrm>
              <a:off x="1004961" y="2297185"/>
              <a:ext cx="1406799" cy="3397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2" name="ZoneTexte 141"/>
            <p:cNvSpPr txBox="1"/>
            <p:nvPr/>
          </p:nvSpPr>
          <p:spPr>
            <a:xfrm>
              <a:off x="621507" y="1729705"/>
              <a:ext cx="394399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130-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621507" y="1879452"/>
              <a:ext cx="394399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100-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611560" y="2488549"/>
              <a:ext cx="394399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086968" y="1030932"/>
              <a:ext cx="292821" cy="232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1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</a:t>
              </a:r>
              <a:endPara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6" name="Image 14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2" t="52615" r="33179" b="43608"/>
            <a:stretch/>
          </p:blipFill>
          <p:spPr>
            <a:xfrm>
              <a:off x="1026980" y="2694195"/>
              <a:ext cx="1384780" cy="3747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7" name="ZoneTexte 146"/>
            <p:cNvSpPr txBox="1"/>
            <p:nvPr/>
          </p:nvSpPr>
          <p:spPr>
            <a:xfrm>
              <a:off x="613119" y="2688303"/>
              <a:ext cx="394399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130-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613119" y="2838050"/>
              <a:ext cx="394399" cy="232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Times New Roman" pitchFamily="18" charset="0"/>
                  <a:cs typeface="Times New Roman" pitchFamily="18" charset="0"/>
                </a:rPr>
                <a:t>100-</a:t>
              </a:r>
              <a:endParaRPr lang="fr-F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e 111"/>
          <p:cNvGrpSpPr/>
          <p:nvPr/>
        </p:nvGrpSpPr>
        <p:grpSpPr>
          <a:xfrm>
            <a:off x="5004048" y="2492896"/>
            <a:ext cx="3600400" cy="2700784"/>
            <a:chOff x="5436096" y="836712"/>
            <a:chExt cx="3376379" cy="2340744"/>
          </a:xfrm>
        </p:grpSpPr>
        <p:pic>
          <p:nvPicPr>
            <p:cNvPr id="151" name="Picture 3" descr="G:\révélations\53 coip revelee fas.jpg"/>
            <p:cNvPicPr>
              <a:picLocks noChangeAspect="1" noChangeArrowheads="1"/>
            </p:cNvPicPr>
            <p:nvPr/>
          </p:nvPicPr>
          <p:blipFill>
            <a:blip r:embed="rId9" cstate="print">
              <a:lum contrast="40000"/>
            </a:blip>
            <a:srcRect l="21153" t="16566" r="28896" b="51968"/>
            <a:stretch>
              <a:fillRect/>
            </a:stretch>
          </p:blipFill>
          <p:spPr bwMode="auto">
            <a:xfrm>
              <a:off x="5935330" y="2290643"/>
              <a:ext cx="1400045" cy="3760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2" name="Picture 3" descr="E:\révélations\63 ogt.jpg"/>
            <p:cNvPicPr>
              <a:picLocks noChangeAspect="1" noChangeArrowheads="1"/>
            </p:cNvPicPr>
            <p:nvPr/>
          </p:nvPicPr>
          <p:blipFill>
            <a:blip r:embed="rId10" cstate="print">
              <a:lum contrast="30000"/>
            </a:blip>
            <a:srcRect l="29166" t="24409" r="23193" b="36526"/>
            <a:stretch>
              <a:fillRect/>
            </a:stretch>
          </p:blipFill>
          <p:spPr bwMode="auto">
            <a:xfrm>
              <a:off x="5925264" y="2765460"/>
              <a:ext cx="1410111" cy="3235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" name="Picture 2" descr="G:\révélations\53 input fas.jpg"/>
            <p:cNvPicPr>
              <a:picLocks noChangeAspect="1" noChangeArrowheads="1"/>
            </p:cNvPicPr>
            <p:nvPr/>
          </p:nvPicPr>
          <p:blipFill>
            <a:blip r:embed="rId11" cstate="print"/>
            <a:srcRect l="33313" t="11279" r="22176" b="44844"/>
            <a:stretch>
              <a:fillRect/>
            </a:stretch>
          </p:blipFill>
          <p:spPr bwMode="auto">
            <a:xfrm>
              <a:off x="6311767" y="1280495"/>
              <a:ext cx="1023608" cy="3304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4" name="Picture 2" descr="G:\révélations\61 input ogt.jpg"/>
            <p:cNvPicPr>
              <a:picLocks noChangeAspect="1" noChangeArrowheads="1"/>
            </p:cNvPicPr>
            <p:nvPr/>
          </p:nvPicPr>
          <p:blipFill>
            <a:blip r:embed="rId12" cstate="print"/>
            <a:srcRect l="27486" t="39600" r="47087" b="9310"/>
            <a:stretch>
              <a:fillRect/>
            </a:stretch>
          </p:blipFill>
          <p:spPr bwMode="auto">
            <a:xfrm>
              <a:off x="6297677" y="1705657"/>
              <a:ext cx="1037698" cy="3979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5" name="Text Box 15"/>
            <p:cNvSpPr txBox="1">
              <a:spLocks noChangeArrowheads="1"/>
            </p:cNvSpPr>
            <p:nvPr/>
          </p:nvSpPr>
          <p:spPr bwMode="auto">
            <a:xfrm>
              <a:off x="7354781" y="2367050"/>
              <a:ext cx="11514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u="sng" dirty="0">
                  <a:latin typeface="Times New Roman" pitchFamily="18" charset="0"/>
                </a:rPr>
                <a:t>WB:</a:t>
              </a:r>
              <a:r>
                <a:rPr lang="fr-FR" sz="1200" b="1" i="1" dirty="0">
                  <a:latin typeface="Times New Roman" pitchFamily="18" charset="0"/>
                </a:rPr>
                <a:t> </a:t>
              </a:r>
              <a:r>
                <a:rPr lang="fr-FR" sz="1200" b="1" dirty="0">
                  <a:latin typeface="Times New Roman" pitchFamily="18" charset="0"/>
                  <a:sym typeface="Symbol" pitchFamily="18" charset="2"/>
                </a:rPr>
                <a:t>FAS</a:t>
              </a:r>
              <a:endParaRPr lang="fr-FR" sz="1200" b="1" dirty="0">
                <a:latin typeface="Times New Roman" pitchFamily="18" charset="0"/>
              </a:endParaRPr>
            </a:p>
          </p:txBody>
        </p:sp>
        <p:sp>
          <p:nvSpPr>
            <p:cNvPr id="156" name="Text Box 15"/>
            <p:cNvSpPr txBox="1">
              <a:spLocks noChangeArrowheads="1"/>
            </p:cNvSpPr>
            <p:nvPr/>
          </p:nvSpPr>
          <p:spPr bwMode="auto">
            <a:xfrm>
              <a:off x="7360644" y="2805803"/>
              <a:ext cx="11514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u="sng" dirty="0">
                  <a:latin typeface="Times New Roman" pitchFamily="18" charset="0"/>
                </a:rPr>
                <a:t>WB:</a:t>
              </a:r>
              <a:r>
                <a:rPr lang="fr-FR" sz="1200" b="1" i="1" dirty="0">
                  <a:latin typeface="Times New Roman" pitchFamily="18" charset="0"/>
                </a:rPr>
                <a:t> </a:t>
              </a:r>
              <a:r>
                <a:rPr lang="fr-FR" sz="1200" b="1" dirty="0">
                  <a:latin typeface="Times New Roman" pitchFamily="18" charset="0"/>
                  <a:sym typeface="Symbol" pitchFamily="18" charset="2"/>
                </a:rPr>
                <a:t>OGT</a:t>
              </a:r>
              <a:endParaRPr lang="fr-FR" sz="1200" b="1" dirty="0">
                <a:latin typeface="Times New Roman" pitchFamily="18" charset="0"/>
              </a:endParaRPr>
            </a:p>
          </p:txBody>
        </p:sp>
        <p:sp>
          <p:nvSpPr>
            <p:cNvPr id="157" name="Text Box 15"/>
            <p:cNvSpPr txBox="1">
              <a:spLocks noChangeArrowheads="1"/>
            </p:cNvSpPr>
            <p:nvPr/>
          </p:nvSpPr>
          <p:spPr bwMode="auto">
            <a:xfrm>
              <a:off x="7360644" y="1318629"/>
              <a:ext cx="11514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u="sng" dirty="0">
                  <a:latin typeface="Times New Roman" pitchFamily="18" charset="0"/>
                </a:rPr>
                <a:t>WB:</a:t>
              </a:r>
              <a:r>
                <a:rPr lang="fr-FR" sz="1200" b="1" i="1" dirty="0">
                  <a:latin typeface="Times New Roman" pitchFamily="18" charset="0"/>
                </a:rPr>
                <a:t> </a:t>
              </a:r>
              <a:r>
                <a:rPr lang="fr-FR" sz="1200" b="1" dirty="0">
                  <a:latin typeface="Times New Roman" pitchFamily="18" charset="0"/>
                  <a:sym typeface="Symbol" pitchFamily="18" charset="2"/>
                </a:rPr>
                <a:t>FAS</a:t>
              </a:r>
              <a:endParaRPr lang="fr-FR" sz="1200" b="1" dirty="0">
                <a:latin typeface="Times New Roman" pitchFamily="18" charset="0"/>
              </a:endParaRP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7360644" y="1770828"/>
              <a:ext cx="11514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u="sng" dirty="0">
                  <a:latin typeface="Times New Roman" pitchFamily="18" charset="0"/>
                </a:rPr>
                <a:t>WB:</a:t>
              </a:r>
              <a:r>
                <a:rPr lang="fr-FR" sz="1200" b="1" i="1" dirty="0">
                  <a:latin typeface="Times New Roman" pitchFamily="18" charset="0"/>
                </a:rPr>
                <a:t> </a:t>
              </a:r>
              <a:r>
                <a:rPr lang="fr-FR" sz="1200" b="1" dirty="0">
                  <a:latin typeface="Times New Roman" pitchFamily="18" charset="0"/>
                  <a:sym typeface="Symbol" pitchFamily="18" charset="2"/>
                </a:rPr>
                <a:t>OGT</a:t>
              </a:r>
              <a:endParaRPr lang="fr-FR" sz="1200" b="1" dirty="0">
                <a:latin typeface="Times New Roman" pitchFamily="18" charset="0"/>
              </a:endParaRPr>
            </a:p>
          </p:txBody>
        </p:sp>
        <p:sp>
          <p:nvSpPr>
            <p:cNvPr id="159" name="Rectangle 263"/>
            <p:cNvSpPr>
              <a:spLocks noChangeArrowheads="1"/>
            </p:cNvSpPr>
            <p:nvPr/>
          </p:nvSpPr>
          <p:spPr bwMode="auto">
            <a:xfrm>
              <a:off x="8256361" y="2515825"/>
              <a:ext cx="556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u="sng" dirty="0" err="1">
                  <a:solidFill>
                    <a:srgbClr val="000000"/>
                  </a:solidFill>
                  <a:latin typeface="Times New Roman" pitchFamily="18" charset="0"/>
                </a:rPr>
                <a:t>CoIP</a:t>
              </a:r>
              <a:r>
                <a:rPr lang="fr-FR" sz="1200" b="1" u="sng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fr-FR" sz="1200" b="1" u="sng" dirty="0">
                  <a:solidFill>
                    <a:srgbClr val="000000"/>
                  </a:solidFill>
                  <a:latin typeface="Times New Roman" pitchFamily="18" charset="0"/>
                </a:rPr>
                <a:t>OGT</a:t>
              </a:r>
            </a:p>
          </p:txBody>
        </p:sp>
        <p:sp>
          <p:nvSpPr>
            <p:cNvPr id="160" name="Text Box 48"/>
            <p:cNvSpPr txBox="1">
              <a:spLocks noChangeArrowheads="1"/>
            </p:cNvSpPr>
            <p:nvPr/>
          </p:nvSpPr>
          <p:spPr bwMode="auto">
            <a:xfrm>
              <a:off x="8243726" y="1569295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u="sng" dirty="0">
                  <a:latin typeface="Times New Roman" pitchFamily="18" charset="0"/>
                </a:rPr>
                <a:t>Input</a:t>
              </a:r>
              <a:endParaRPr lang="fr-FR" sz="1200" b="1" dirty="0">
                <a:latin typeface="Times New Roman" pitchFamily="18" charset="0"/>
              </a:endParaRPr>
            </a:p>
          </p:txBody>
        </p:sp>
        <p:sp>
          <p:nvSpPr>
            <p:cNvPr id="161" name="Line 147"/>
            <p:cNvSpPr>
              <a:spLocks noChangeShapeType="1"/>
            </p:cNvSpPr>
            <p:nvPr/>
          </p:nvSpPr>
          <p:spPr bwMode="auto">
            <a:xfrm flipH="1">
              <a:off x="8243726" y="1485597"/>
              <a:ext cx="0" cy="411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62" name="Line 147"/>
            <p:cNvSpPr>
              <a:spLocks noChangeShapeType="1"/>
            </p:cNvSpPr>
            <p:nvPr/>
          </p:nvSpPr>
          <p:spPr bwMode="auto">
            <a:xfrm flipH="1">
              <a:off x="8243726" y="2508160"/>
              <a:ext cx="0" cy="411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63" name="ZoneTexte 267"/>
            <p:cNvSpPr txBox="1">
              <a:spLocks noChangeArrowheads="1"/>
            </p:cNvSpPr>
            <p:nvPr/>
          </p:nvSpPr>
          <p:spPr bwMode="auto">
            <a:xfrm>
              <a:off x="6199037" y="1039983"/>
              <a:ext cx="4443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latin typeface="Times New Roman" pitchFamily="18" charset="0"/>
                  <a:cs typeface="Times New Roman" pitchFamily="18" charset="0"/>
                </a:rPr>
                <a:t>CD </a:t>
              </a:r>
            </a:p>
          </p:txBody>
        </p:sp>
        <p:cxnSp>
          <p:nvCxnSpPr>
            <p:cNvPr id="164" name="Connecteur droit 163"/>
            <p:cNvCxnSpPr/>
            <p:nvPr/>
          </p:nvCxnSpPr>
          <p:spPr>
            <a:xfrm>
              <a:off x="6345990" y="1049293"/>
              <a:ext cx="45695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ZoneTexte 270"/>
            <p:cNvSpPr txBox="1">
              <a:spLocks noChangeArrowheads="1"/>
            </p:cNvSpPr>
            <p:nvPr/>
          </p:nvSpPr>
          <p:spPr bwMode="auto">
            <a:xfrm>
              <a:off x="6223194" y="836712"/>
              <a:ext cx="6206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dirty="0" err="1">
                  <a:latin typeface="Times New Roman" pitchFamily="18" charset="0"/>
                  <a:cs typeface="Times New Roman" pitchFamily="18" charset="0"/>
                </a:rPr>
                <a:t>Fasted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ZoneTexte 271"/>
            <p:cNvSpPr txBox="1">
              <a:spLocks noChangeArrowheads="1"/>
            </p:cNvSpPr>
            <p:nvPr/>
          </p:nvSpPr>
          <p:spPr bwMode="auto">
            <a:xfrm>
              <a:off x="6839911" y="836712"/>
              <a:ext cx="5693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dirty="0" err="1">
                  <a:latin typeface="Times New Roman" pitchFamily="18" charset="0"/>
                  <a:cs typeface="Times New Roman" pitchFamily="18" charset="0"/>
                </a:rPr>
                <a:t>Refed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Rectangle 272"/>
            <p:cNvSpPr>
              <a:spLocks noChangeArrowheads="1"/>
            </p:cNvSpPr>
            <p:nvPr/>
          </p:nvSpPr>
          <p:spPr bwMode="auto">
            <a:xfrm>
              <a:off x="5858835" y="2043925"/>
              <a:ext cx="4411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IgG</a:t>
              </a:r>
              <a:endParaRPr lang="fr-FR" sz="1200"/>
            </a:p>
          </p:txBody>
        </p:sp>
        <p:sp>
          <p:nvSpPr>
            <p:cNvPr id="169" name="Rectangle 273"/>
            <p:cNvSpPr>
              <a:spLocks noChangeArrowheads="1"/>
            </p:cNvSpPr>
            <p:nvPr/>
          </p:nvSpPr>
          <p:spPr bwMode="auto">
            <a:xfrm>
              <a:off x="6494954" y="1043086"/>
              <a:ext cx="5261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HCD</a:t>
              </a:r>
            </a:p>
          </p:txBody>
        </p:sp>
        <p:sp>
          <p:nvSpPr>
            <p:cNvPr id="170" name="ZoneTexte 274"/>
            <p:cNvSpPr txBox="1">
              <a:spLocks noChangeArrowheads="1"/>
            </p:cNvSpPr>
            <p:nvPr/>
          </p:nvSpPr>
          <p:spPr bwMode="auto">
            <a:xfrm>
              <a:off x="6899574" y="1041535"/>
              <a:ext cx="4443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>
                  <a:latin typeface="Times New Roman" pitchFamily="18" charset="0"/>
                  <a:cs typeface="Times New Roman" pitchFamily="18" charset="0"/>
                </a:rPr>
                <a:t>CD </a:t>
              </a:r>
            </a:p>
          </p:txBody>
        </p:sp>
        <p:sp>
          <p:nvSpPr>
            <p:cNvPr id="172" name="ZoneTexte 276"/>
            <p:cNvSpPr txBox="1">
              <a:spLocks noChangeArrowheads="1"/>
            </p:cNvSpPr>
            <p:nvPr/>
          </p:nvSpPr>
          <p:spPr bwMode="auto">
            <a:xfrm>
              <a:off x="5830652" y="1510145"/>
              <a:ext cx="4667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sp>
          <p:nvSpPr>
            <p:cNvPr id="173" name="ZoneTexte 277"/>
            <p:cNvSpPr txBox="1">
              <a:spLocks noChangeArrowheads="1"/>
            </p:cNvSpPr>
            <p:nvPr/>
          </p:nvSpPr>
          <p:spPr bwMode="auto">
            <a:xfrm>
              <a:off x="5820587" y="1674623"/>
              <a:ext cx="4667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Times New Roman" pitchFamily="18" charset="0"/>
                  <a:cs typeface="Times New Roman" pitchFamily="18" charset="0"/>
                </a:rPr>
                <a:t>130-</a:t>
              </a:r>
            </a:p>
          </p:txBody>
        </p:sp>
        <p:sp>
          <p:nvSpPr>
            <p:cNvPr id="174" name="ZoneTexte 278"/>
            <p:cNvSpPr txBox="1">
              <a:spLocks noChangeArrowheads="1"/>
            </p:cNvSpPr>
            <p:nvPr/>
          </p:nvSpPr>
          <p:spPr bwMode="auto">
            <a:xfrm>
              <a:off x="5820587" y="1877894"/>
              <a:ext cx="4667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Times New Roman" pitchFamily="18" charset="0"/>
                  <a:cs typeface="Times New Roman" pitchFamily="18" charset="0"/>
                </a:rPr>
                <a:t>100-</a:t>
              </a:r>
            </a:p>
          </p:txBody>
        </p:sp>
        <p:sp>
          <p:nvSpPr>
            <p:cNvPr id="175" name="ZoneTexte 279"/>
            <p:cNvSpPr txBox="1">
              <a:spLocks noChangeArrowheads="1"/>
            </p:cNvSpPr>
            <p:nvPr/>
          </p:nvSpPr>
          <p:spPr bwMode="auto">
            <a:xfrm>
              <a:off x="5462266" y="2512535"/>
              <a:ext cx="4667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sp>
          <p:nvSpPr>
            <p:cNvPr id="176" name="ZoneTexte 281"/>
            <p:cNvSpPr txBox="1">
              <a:spLocks noChangeArrowheads="1"/>
            </p:cNvSpPr>
            <p:nvPr/>
          </p:nvSpPr>
          <p:spPr bwMode="auto">
            <a:xfrm>
              <a:off x="5436096" y="2697185"/>
              <a:ext cx="4667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Times New Roman" pitchFamily="18" charset="0"/>
                  <a:cs typeface="Times New Roman" pitchFamily="18" charset="0"/>
                </a:rPr>
                <a:t>130-</a:t>
              </a:r>
            </a:p>
          </p:txBody>
        </p:sp>
        <p:sp>
          <p:nvSpPr>
            <p:cNvPr id="177" name="ZoneTexte 282"/>
            <p:cNvSpPr txBox="1">
              <a:spLocks noChangeArrowheads="1"/>
            </p:cNvSpPr>
            <p:nvPr/>
          </p:nvSpPr>
          <p:spPr bwMode="auto">
            <a:xfrm>
              <a:off x="5436096" y="2900457"/>
              <a:ext cx="4667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>
                  <a:latin typeface="Times New Roman" pitchFamily="18" charset="0"/>
                  <a:cs typeface="Times New Roman" pitchFamily="18" charset="0"/>
                </a:rPr>
                <a:t>100-</a:t>
              </a:r>
            </a:p>
          </p:txBody>
        </p:sp>
      </p:grpSp>
      <p:pic>
        <p:nvPicPr>
          <p:cNvPr id="181" name="Picture 10" descr="http://t2.gstatic.com/images?q=tbn:ANd9GcQKSY18UHwaJ2JtTIc9lTvgFb5Hxct9sLsopdAcZIMdiLxf1x6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959859" cy="7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lèche droite 57"/>
          <p:cNvSpPr/>
          <p:nvPr/>
        </p:nvSpPr>
        <p:spPr>
          <a:xfrm>
            <a:off x="251520" y="57239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99592" y="5651956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FAS and OGT are </a:t>
            </a:r>
            <a:r>
              <a:rPr lang="fr-FR" dirty="0" err="1" smtClean="0"/>
              <a:t>partners</a:t>
            </a:r>
            <a:r>
              <a:rPr lang="fr-FR" dirty="0" smtClean="0"/>
              <a:t> of interaction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ZoneTexte 217"/>
          <p:cNvSpPr txBox="1"/>
          <p:nvPr/>
        </p:nvSpPr>
        <p:spPr>
          <a:xfrm>
            <a:off x="0" y="4077072"/>
            <a:ext cx="585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400" b="1" dirty="0" smtClean="0">
                <a:solidFill>
                  <a:srgbClr val="0070C0"/>
                </a:solidFill>
              </a:rPr>
              <a:t> click </a:t>
            </a:r>
            <a:r>
              <a:rPr lang="fr-FR" sz="1400" b="1" dirty="0" err="1" smtClean="0">
                <a:solidFill>
                  <a:srgbClr val="0070C0"/>
                </a:solidFill>
              </a:rPr>
              <a:t>chemistry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203848" y="332656"/>
            <a:ext cx="2278745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FAS </a:t>
            </a:r>
            <a:r>
              <a:rPr lang="fr-FR" sz="1200" i="1" dirty="0" smtClean="0"/>
              <a:t>O</a:t>
            </a:r>
            <a:r>
              <a:rPr lang="fr-FR" sz="1200" dirty="0" smtClean="0"/>
              <a:t>-</a:t>
            </a:r>
            <a:r>
              <a:rPr lang="fr-FR" sz="1200" dirty="0" err="1" smtClean="0"/>
              <a:t>GlcNAcylation</a:t>
            </a:r>
            <a:endParaRPr lang="fr-FR" sz="1200" dirty="0"/>
          </a:p>
        </p:txBody>
      </p:sp>
      <p:grpSp>
        <p:nvGrpSpPr>
          <p:cNvPr id="2" name="Groupe 46"/>
          <p:cNvGrpSpPr>
            <a:grpSpLocks/>
          </p:cNvGrpSpPr>
          <p:nvPr/>
        </p:nvGrpSpPr>
        <p:grpSpPr bwMode="auto">
          <a:xfrm>
            <a:off x="5076056" y="1268760"/>
            <a:ext cx="4176464" cy="2348880"/>
            <a:chOff x="236039" y="5796136"/>
            <a:chExt cx="3365952" cy="1711015"/>
          </a:xfrm>
        </p:grpSpPr>
        <p:sp>
          <p:nvSpPr>
            <p:cNvPr id="103" name="Text Box 25"/>
            <p:cNvSpPr txBox="1">
              <a:spLocks noChangeArrowheads="1"/>
            </p:cNvSpPr>
            <p:nvPr/>
          </p:nvSpPr>
          <p:spPr bwMode="auto">
            <a:xfrm rot="-5400000">
              <a:off x="607910" y="6173814"/>
              <a:ext cx="370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sp>
          <p:nvSpPr>
            <p:cNvPr id="104" name="Text Box 26"/>
            <p:cNvSpPr txBox="1">
              <a:spLocks noChangeArrowheads="1"/>
            </p:cNvSpPr>
            <p:nvPr/>
          </p:nvSpPr>
          <p:spPr bwMode="auto">
            <a:xfrm rot="-5400000">
              <a:off x="1045292" y="6111510"/>
              <a:ext cx="470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HCD</a:t>
              </a:r>
            </a:p>
          </p:txBody>
        </p:sp>
        <p:sp>
          <p:nvSpPr>
            <p:cNvPr id="105" name="Text Box 27"/>
            <p:cNvSpPr txBox="1">
              <a:spLocks noChangeArrowheads="1"/>
            </p:cNvSpPr>
            <p:nvPr/>
          </p:nvSpPr>
          <p:spPr bwMode="auto">
            <a:xfrm>
              <a:off x="662599" y="5796136"/>
              <a:ext cx="54854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Fasted</a:t>
              </a:r>
            </a:p>
          </p:txBody>
        </p:sp>
        <p:sp>
          <p:nvSpPr>
            <p:cNvPr id="106" name="Text Box 28"/>
            <p:cNvSpPr txBox="1">
              <a:spLocks noChangeArrowheads="1"/>
            </p:cNvSpPr>
            <p:nvPr/>
          </p:nvSpPr>
          <p:spPr bwMode="auto">
            <a:xfrm>
              <a:off x="1524603" y="5801635"/>
              <a:ext cx="5068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  <a:cs typeface="Times New Roman" pitchFamily="18" charset="0"/>
                </a:rPr>
                <a:t>Refed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712890" y="6016935"/>
              <a:ext cx="62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Text Box 25"/>
            <p:cNvSpPr txBox="1">
              <a:spLocks noChangeArrowheads="1"/>
            </p:cNvSpPr>
            <p:nvPr/>
          </p:nvSpPr>
          <p:spPr bwMode="auto">
            <a:xfrm rot="-5400000">
              <a:off x="1527049" y="6176846"/>
              <a:ext cx="370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pic>
          <p:nvPicPr>
            <p:cNvPr id="109" name="Picture 2" descr="J:\révélations\16 input fas wga.jpg"/>
            <p:cNvPicPr>
              <a:picLocks noChangeAspect="1" noChangeArrowheads="1"/>
            </p:cNvPicPr>
            <p:nvPr/>
          </p:nvPicPr>
          <p:blipFill>
            <a:blip r:embed="rId3" cstate="print"/>
            <a:srcRect l="23178" t="9904" r="23443" b="16795"/>
            <a:stretch>
              <a:fillRect/>
            </a:stretch>
          </p:blipFill>
          <p:spPr bwMode="auto">
            <a:xfrm>
              <a:off x="620228" y="6688780"/>
              <a:ext cx="1429442" cy="389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" name="Picture 3" descr="J:\révélations\17 ip fas wga.jpg"/>
            <p:cNvPicPr>
              <a:picLocks noChangeAspect="1" noChangeArrowheads="1"/>
            </p:cNvPicPr>
            <p:nvPr/>
          </p:nvPicPr>
          <p:blipFill>
            <a:blip r:embed="rId4" cstate="print"/>
            <a:srcRect l="4407" t="26813" r="26252" b="26667"/>
            <a:stretch>
              <a:fillRect/>
            </a:stretch>
          </p:blipFill>
          <p:spPr bwMode="auto">
            <a:xfrm>
              <a:off x="620228" y="7131985"/>
              <a:ext cx="1429442" cy="353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1" name="Line 29"/>
            <p:cNvSpPr>
              <a:spLocks noChangeShapeType="1"/>
            </p:cNvSpPr>
            <p:nvPr/>
          </p:nvSpPr>
          <p:spPr bwMode="auto">
            <a:xfrm>
              <a:off x="597021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30"/>
            <p:cNvSpPr>
              <a:spLocks noChangeShapeType="1"/>
            </p:cNvSpPr>
            <p:nvPr/>
          </p:nvSpPr>
          <p:spPr bwMode="auto">
            <a:xfrm>
              <a:off x="1066921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31"/>
            <p:cNvSpPr>
              <a:spLocks noChangeShapeType="1"/>
            </p:cNvSpPr>
            <p:nvPr/>
          </p:nvSpPr>
          <p:spPr bwMode="auto">
            <a:xfrm>
              <a:off x="1501896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2081687" y="6772060"/>
              <a:ext cx="501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115" name="Text Box 38"/>
            <p:cNvSpPr txBox="1">
              <a:spLocks noChangeArrowheads="1"/>
            </p:cNvSpPr>
            <p:nvPr/>
          </p:nvSpPr>
          <p:spPr bwMode="auto">
            <a:xfrm>
              <a:off x="579559" y="6394972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16" name="Text Box 39"/>
            <p:cNvSpPr txBox="1">
              <a:spLocks noChangeArrowheads="1"/>
            </p:cNvSpPr>
            <p:nvPr/>
          </p:nvSpPr>
          <p:spPr bwMode="auto">
            <a:xfrm>
              <a:off x="784346" y="6396560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17" name="Text Box 40"/>
            <p:cNvSpPr txBox="1">
              <a:spLocks noChangeArrowheads="1"/>
            </p:cNvSpPr>
            <p:nvPr/>
          </p:nvSpPr>
          <p:spPr bwMode="auto">
            <a:xfrm>
              <a:off x="2071015" y="6396560"/>
              <a:ext cx="9207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</a:rPr>
                <a:t>GlcNAc</a:t>
              </a:r>
              <a:r>
                <a:rPr lang="fr-FR" sz="1000" b="1" dirty="0">
                  <a:latin typeface="Times New Roman" pitchFamily="18" charset="0"/>
                </a:rPr>
                <a:t> 0.5M</a:t>
              </a:r>
            </a:p>
          </p:txBody>
        </p:sp>
        <p:sp>
          <p:nvSpPr>
            <p:cNvPr id="118" name="Text Box 41"/>
            <p:cNvSpPr txBox="1">
              <a:spLocks noChangeArrowheads="1"/>
            </p:cNvSpPr>
            <p:nvPr/>
          </p:nvSpPr>
          <p:spPr bwMode="auto">
            <a:xfrm>
              <a:off x="1516184" y="6382272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19" name="Text Box 43"/>
            <p:cNvSpPr txBox="1">
              <a:spLocks noChangeArrowheads="1"/>
            </p:cNvSpPr>
            <p:nvPr/>
          </p:nvSpPr>
          <p:spPr bwMode="auto">
            <a:xfrm>
              <a:off x="1238371" y="6396560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0" name="Text Box 45"/>
            <p:cNvSpPr txBox="1">
              <a:spLocks noChangeArrowheads="1"/>
            </p:cNvSpPr>
            <p:nvPr/>
          </p:nvSpPr>
          <p:spPr bwMode="auto">
            <a:xfrm>
              <a:off x="1038346" y="6385447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21" name="Text Box 46"/>
            <p:cNvSpPr txBox="1">
              <a:spLocks noChangeArrowheads="1"/>
            </p:cNvSpPr>
            <p:nvPr/>
          </p:nvSpPr>
          <p:spPr bwMode="auto">
            <a:xfrm>
              <a:off x="1713034" y="6404497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2" name="Text Box 47"/>
            <p:cNvSpPr txBox="1">
              <a:spLocks noChangeArrowheads="1"/>
            </p:cNvSpPr>
            <p:nvPr/>
          </p:nvSpPr>
          <p:spPr bwMode="auto">
            <a:xfrm>
              <a:off x="2081687" y="7193872"/>
              <a:ext cx="8499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</a:rPr>
                <a:t>WGA </a:t>
              </a:r>
              <a:r>
                <a:rPr lang="fr-FR" sz="1000" b="1" dirty="0" err="1">
                  <a:latin typeface="Times New Roman" pitchFamily="18" charset="0"/>
                </a:rPr>
                <a:t>beads</a:t>
              </a:r>
              <a:endParaRPr lang="fr-FR" sz="1000" b="1" dirty="0">
                <a:latin typeface="Times New Roman" pitchFamily="18" charset="0"/>
              </a:endParaRPr>
            </a:p>
          </p:txBody>
        </p:sp>
        <p:sp>
          <p:nvSpPr>
            <p:cNvPr id="123" name="Text Box 48"/>
            <p:cNvSpPr txBox="1">
              <a:spLocks noChangeArrowheads="1"/>
            </p:cNvSpPr>
            <p:nvPr/>
          </p:nvSpPr>
          <p:spPr bwMode="auto">
            <a:xfrm>
              <a:off x="2886731" y="6955178"/>
              <a:ext cx="7152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8" charset="0"/>
                </a:rPr>
                <a:t>WB:</a:t>
              </a:r>
              <a:r>
                <a:rPr lang="fr-FR" sz="1000" b="1" i="1" dirty="0">
                  <a:latin typeface="Times New Roman" pitchFamily="18" charset="0"/>
                </a:rPr>
                <a:t> </a:t>
              </a:r>
              <a:r>
                <a:rPr lang="fr-FR" sz="1000" b="1" dirty="0">
                  <a:latin typeface="Times New Roman" pitchFamily="18" charset="0"/>
                </a:rPr>
                <a:t>FAS</a:t>
              </a:r>
            </a:p>
          </p:txBody>
        </p:sp>
        <p:sp>
          <p:nvSpPr>
            <p:cNvPr id="124" name="Line 147"/>
            <p:cNvSpPr>
              <a:spLocks noChangeShapeType="1"/>
            </p:cNvSpPr>
            <p:nvPr/>
          </p:nvSpPr>
          <p:spPr bwMode="auto">
            <a:xfrm>
              <a:off x="2886731" y="678022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ZoneTexte 190"/>
            <p:cNvSpPr txBox="1">
              <a:spLocks noChangeArrowheads="1"/>
            </p:cNvSpPr>
            <p:nvPr/>
          </p:nvSpPr>
          <p:spPr bwMode="auto">
            <a:xfrm>
              <a:off x="238014" y="6931584"/>
              <a:ext cx="420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sp>
          <p:nvSpPr>
            <p:cNvPr id="126" name="ZoneTexte 191"/>
            <p:cNvSpPr txBox="1">
              <a:spLocks noChangeArrowheads="1"/>
            </p:cNvSpPr>
            <p:nvPr/>
          </p:nvSpPr>
          <p:spPr bwMode="auto">
            <a:xfrm>
              <a:off x="236039" y="7260930"/>
              <a:ext cx="420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</p:grpSp>
      <p:sp>
        <p:nvSpPr>
          <p:cNvPr id="127" name="ZoneTexte 126"/>
          <p:cNvSpPr txBox="1"/>
          <p:nvPr/>
        </p:nvSpPr>
        <p:spPr>
          <a:xfrm>
            <a:off x="0" y="7647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400" b="1" dirty="0" smtClean="0">
                <a:solidFill>
                  <a:srgbClr val="0070C0"/>
                </a:solidFill>
              </a:rPr>
              <a:t> Use of </a:t>
            </a:r>
            <a:r>
              <a:rPr lang="fr-FR" sz="1400" b="1" dirty="0" err="1" smtClean="0">
                <a:solidFill>
                  <a:srgbClr val="0070C0"/>
                </a:solidFill>
              </a:rPr>
              <a:t>lectins</a:t>
            </a:r>
            <a:r>
              <a:rPr lang="fr-FR" sz="1400" b="1" dirty="0" smtClean="0">
                <a:solidFill>
                  <a:srgbClr val="0070C0"/>
                </a:solidFill>
              </a:rPr>
              <a:t> : </a:t>
            </a:r>
            <a:r>
              <a:rPr lang="fr-FR" sz="1400" b="1" dirty="0" err="1" smtClean="0">
                <a:solidFill>
                  <a:srgbClr val="0070C0"/>
                </a:solidFill>
              </a:rPr>
              <a:t>Wheat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Germ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Agglutinin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30" name="Picture 10" descr="http://t2.gstatic.com/images?q=tbn:ANd9GcQKSY18UHwaJ2JtTIc9lTvgFb5Hxct9sLsopdAcZIMdiLxf1x6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52736"/>
            <a:ext cx="792088" cy="5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143"/>
          <p:cNvGrpSpPr/>
          <p:nvPr/>
        </p:nvGrpSpPr>
        <p:grpSpPr>
          <a:xfrm>
            <a:off x="827585" y="1196752"/>
            <a:ext cx="4032448" cy="2448272"/>
            <a:chOff x="4116101" y="3929147"/>
            <a:chExt cx="3213877" cy="1756293"/>
          </a:xfrm>
        </p:grpSpPr>
        <p:pic>
          <p:nvPicPr>
            <p:cNvPr id="68" name="Picture 10" descr="F:\Scans\manip obob\input FA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9" t="28165" r="31327" b="17051"/>
            <a:stretch/>
          </p:blipFill>
          <p:spPr bwMode="auto">
            <a:xfrm>
              <a:off x="4466554" y="4874886"/>
              <a:ext cx="1337095" cy="4350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1" descr="F:\Scans\manip obob\IP WGA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9" t="32183" r="32917" b="31735"/>
            <a:stretch/>
          </p:blipFill>
          <p:spPr bwMode="auto">
            <a:xfrm>
              <a:off x="4466554" y="5362087"/>
              <a:ext cx="1337095" cy="2842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 rot="16200000">
              <a:off x="4390144" y="4310263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 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 rot="16200000">
              <a:off x="4937128" y="4373228"/>
              <a:ext cx="4892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latin typeface="Times New Roman" pitchFamily="1" charset="0"/>
                </a:rPr>
                <a:t>o</a:t>
              </a:r>
              <a:r>
                <a:rPr lang="fr-FR" sz="1000" b="1" dirty="0" err="1" smtClean="0">
                  <a:latin typeface="Times New Roman" pitchFamily="1" charset="0"/>
                </a:rPr>
                <a:t>b</a:t>
              </a:r>
              <a:r>
                <a:rPr lang="fr-FR" sz="1000" b="1" dirty="0" smtClean="0">
                  <a:latin typeface="Times New Roman" pitchFamily="1" charset="0"/>
                </a:rPr>
                <a:t>/</a:t>
              </a:r>
              <a:r>
                <a:rPr lang="fr-FR" sz="1000" b="1" dirty="0" err="1" smtClean="0">
                  <a:latin typeface="Times New Roman" pitchFamily="1" charset="0"/>
                </a:rPr>
                <a:t>ob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4645171" y="3933056"/>
              <a:ext cx="5485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5366136" y="3929147"/>
              <a:ext cx="5068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Refed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>
              <a:off x="4548333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5018233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31"/>
            <p:cNvSpPr>
              <a:spLocks noChangeShapeType="1"/>
            </p:cNvSpPr>
            <p:nvPr/>
          </p:nvSpPr>
          <p:spPr bwMode="auto">
            <a:xfrm>
              <a:off x="5453208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 rot="16200000">
              <a:off x="5311050" y="4311850"/>
              <a:ext cx="6399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4688033" y="4128319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5814261" y="4943584"/>
              <a:ext cx="501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" charset="0"/>
                </a:rPr>
                <a:t>Input</a:t>
              </a: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4530871" y="4644511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81" name="Text Box 39"/>
            <p:cNvSpPr txBox="1">
              <a:spLocks noChangeArrowheads="1"/>
            </p:cNvSpPr>
            <p:nvPr/>
          </p:nvSpPr>
          <p:spPr bwMode="auto">
            <a:xfrm>
              <a:off x="4735658" y="4646099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5814261" y="4646099"/>
              <a:ext cx="920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" charset="0"/>
                </a:rPr>
                <a:t>GlcNAc</a:t>
              </a:r>
              <a:r>
                <a:rPr lang="fr-FR" sz="1000" b="1" dirty="0">
                  <a:latin typeface="Times New Roman" pitchFamily="1" charset="0"/>
                </a:rPr>
                <a:t> 0.5M</a:t>
              </a:r>
            </a:p>
          </p:txBody>
        </p:sp>
        <p:sp>
          <p:nvSpPr>
            <p:cNvPr id="128" name="Text Box 41"/>
            <p:cNvSpPr txBox="1">
              <a:spLocks noChangeArrowheads="1"/>
            </p:cNvSpPr>
            <p:nvPr/>
          </p:nvSpPr>
          <p:spPr bwMode="auto">
            <a:xfrm>
              <a:off x="5467496" y="4631811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129" name="Text Box 43"/>
            <p:cNvSpPr txBox="1">
              <a:spLocks noChangeArrowheads="1"/>
            </p:cNvSpPr>
            <p:nvPr/>
          </p:nvSpPr>
          <p:spPr bwMode="auto">
            <a:xfrm>
              <a:off x="5189683" y="4646099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135" name="Text Box 45"/>
            <p:cNvSpPr txBox="1">
              <a:spLocks noChangeArrowheads="1"/>
            </p:cNvSpPr>
            <p:nvPr/>
          </p:nvSpPr>
          <p:spPr bwMode="auto">
            <a:xfrm>
              <a:off x="4989658" y="4634986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137" name="Text Box 46"/>
            <p:cNvSpPr txBox="1">
              <a:spLocks noChangeArrowheads="1"/>
            </p:cNvSpPr>
            <p:nvPr/>
          </p:nvSpPr>
          <p:spPr bwMode="auto">
            <a:xfrm>
              <a:off x="5664346" y="4654036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138" name="Text Box 47"/>
            <p:cNvSpPr txBox="1">
              <a:spLocks noChangeArrowheads="1"/>
            </p:cNvSpPr>
            <p:nvPr/>
          </p:nvSpPr>
          <p:spPr bwMode="auto">
            <a:xfrm>
              <a:off x="5803649" y="5352663"/>
              <a:ext cx="8499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smtClean="0">
                  <a:latin typeface="Times New Roman" pitchFamily="1" charset="0"/>
                </a:rPr>
                <a:t>WGA </a:t>
              </a:r>
              <a:r>
                <a:rPr lang="fr-FR" sz="1000" b="1" dirty="0" err="1" smtClean="0">
                  <a:latin typeface="Times New Roman" pitchFamily="1" charset="0"/>
                </a:rPr>
                <a:t>beads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39" name="Text Box 48"/>
            <p:cNvSpPr txBox="1">
              <a:spLocks noChangeArrowheads="1"/>
            </p:cNvSpPr>
            <p:nvPr/>
          </p:nvSpPr>
          <p:spPr bwMode="auto">
            <a:xfrm>
              <a:off x="6614717" y="5126796"/>
              <a:ext cx="7152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" charset="0"/>
                </a:rPr>
                <a:t>WB:</a:t>
              </a:r>
              <a:r>
                <a:rPr lang="fr-FR" sz="1000" b="1" i="1" dirty="0">
                  <a:latin typeface="Times New Roman" pitchFamily="1" charset="0"/>
                </a:rPr>
                <a:t> </a:t>
              </a:r>
              <a:r>
                <a:rPr lang="fr-FR" sz="1000" b="1" dirty="0" smtClean="0">
                  <a:latin typeface="Times New Roman" pitchFamily="1" charset="0"/>
                </a:rPr>
                <a:t>FAS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40" name="Line 147"/>
            <p:cNvSpPr>
              <a:spLocks noChangeShapeType="1"/>
            </p:cNvSpPr>
            <p:nvPr/>
          </p:nvSpPr>
          <p:spPr bwMode="auto">
            <a:xfrm>
              <a:off x="6604102" y="5012235"/>
              <a:ext cx="0" cy="488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4118076" y="510987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4116101" y="543921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8" cstate="print"/>
          <a:srcRect l="42857"/>
          <a:stretch>
            <a:fillRect/>
          </a:stretch>
        </p:blipFill>
        <p:spPr bwMode="auto">
          <a:xfrm>
            <a:off x="395536" y="1181098"/>
            <a:ext cx="720080" cy="1095774"/>
          </a:xfrm>
          <a:prstGeom prst="rect">
            <a:avLst/>
          </a:prstGeom>
          <a:noFill/>
        </p:spPr>
      </p:pic>
      <p:grpSp>
        <p:nvGrpSpPr>
          <p:cNvPr id="146" name="Groupe 145"/>
          <p:cNvGrpSpPr/>
          <p:nvPr/>
        </p:nvGrpSpPr>
        <p:grpSpPr>
          <a:xfrm>
            <a:off x="251520" y="4437112"/>
            <a:ext cx="8712968" cy="2232248"/>
            <a:chOff x="442844" y="4437112"/>
            <a:chExt cx="8233612" cy="2232248"/>
          </a:xfrm>
        </p:grpSpPr>
        <p:grpSp>
          <p:nvGrpSpPr>
            <p:cNvPr id="155" name="Groupe 93"/>
            <p:cNvGrpSpPr/>
            <p:nvPr/>
          </p:nvGrpSpPr>
          <p:grpSpPr>
            <a:xfrm>
              <a:off x="442844" y="4711296"/>
              <a:ext cx="8233612" cy="1958064"/>
              <a:chOff x="154812" y="4365104"/>
              <a:chExt cx="8856984" cy="2102080"/>
            </a:xfrm>
          </p:grpSpPr>
          <p:grpSp>
            <p:nvGrpSpPr>
              <p:cNvPr id="159" name="Groupe 106"/>
              <p:cNvGrpSpPr/>
              <p:nvPr/>
            </p:nvGrpSpPr>
            <p:grpSpPr>
              <a:xfrm>
                <a:off x="154812" y="4365104"/>
                <a:ext cx="8856984" cy="2102080"/>
                <a:chOff x="107504" y="116898"/>
                <a:chExt cx="8856984" cy="2102080"/>
              </a:xfrm>
            </p:grpSpPr>
            <p:grpSp>
              <p:nvGrpSpPr>
                <p:cNvPr id="185" name="Groupe 105"/>
                <p:cNvGrpSpPr/>
                <p:nvPr/>
              </p:nvGrpSpPr>
              <p:grpSpPr>
                <a:xfrm>
                  <a:off x="107504" y="116898"/>
                  <a:ext cx="7272808" cy="2102080"/>
                  <a:chOff x="467544" y="116898"/>
                  <a:chExt cx="7272808" cy="2102080"/>
                </a:xfrm>
              </p:grpSpPr>
              <p:cxnSp>
                <p:nvCxnSpPr>
                  <p:cNvPr id="188" name="Connecteur droit avec flèche 187"/>
                  <p:cNvCxnSpPr/>
                  <p:nvPr/>
                </p:nvCxnSpPr>
                <p:spPr>
                  <a:xfrm>
                    <a:off x="1547663" y="1412776"/>
                    <a:ext cx="936104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ZoneTexte 188"/>
                  <p:cNvSpPr txBox="1"/>
                  <p:nvPr/>
                </p:nvSpPr>
                <p:spPr>
                  <a:xfrm>
                    <a:off x="1435899" y="1412776"/>
                    <a:ext cx="13211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>
                        <a:latin typeface="Comic Sans MS" pitchFamily="66" charset="0"/>
                      </a:rPr>
                      <a:t>Y289L</a:t>
                    </a:r>
                    <a:r>
                      <a:rPr lang="fr-FR" sz="1400" dirty="0" smtClean="0">
                        <a:latin typeface="Comic Sans MS" pitchFamily="66" charset="0"/>
                      </a:rPr>
                      <a:t> GalT1</a:t>
                    </a:r>
                    <a:endParaRPr lang="fr-FR" sz="1400" dirty="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190" name="Groupe 23"/>
                  <p:cNvGrpSpPr/>
                  <p:nvPr/>
                </p:nvGrpSpPr>
                <p:grpSpPr>
                  <a:xfrm>
                    <a:off x="1177419" y="116898"/>
                    <a:ext cx="1058392" cy="791822"/>
                    <a:chOff x="4680264" y="2734679"/>
                    <a:chExt cx="1058392" cy="791822"/>
                  </a:xfrm>
                </p:grpSpPr>
                <p:sp>
                  <p:nvSpPr>
                    <p:cNvPr id="259" name="ZoneTexte 16"/>
                    <p:cNvSpPr txBox="1"/>
                    <p:nvPr/>
                  </p:nvSpPr>
                  <p:spPr>
                    <a:xfrm>
                      <a:off x="4680264" y="2734679"/>
                      <a:ext cx="59022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600" dirty="0" smtClean="0">
                          <a:latin typeface="Comic Sans MS" pitchFamily="66" charset="0"/>
                        </a:rPr>
                        <a:t>UDP</a:t>
                      </a:r>
                      <a:endParaRPr lang="fr-FR" sz="1600" dirty="0">
                        <a:latin typeface="Comic Sans MS" pitchFamily="66" charset="0"/>
                      </a:endParaRPr>
                    </a:p>
                  </p:txBody>
                </p:sp>
                <p:cxnSp>
                  <p:nvCxnSpPr>
                    <p:cNvPr id="260" name="Connecteur droit 19"/>
                    <p:cNvCxnSpPr/>
                    <p:nvPr/>
                  </p:nvCxnSpPr>
                  <p:spPr>
                    <a:xfrm>
                      <a:off x="5220072" y="2924944"/>
                      <a:ext cx="216024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Connecteur droit 260"/>
                    <p:cNvCxnSpPr/>
                    <p:nvPr/>
                  </p:nvCxnSpPr>
                  <p:spPr>
                    <a:xfrm rot="16200000">
                      <a:off x="5398976" y="3156856"/>
                      <a:ext cx="216024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2" name="ZoneTexte 261"/>
                    <p:cNvSpPr txBox="1"/>
                    <p:nvPr/>
                  </p:nvSpPr>
                  <p:spPr>
                    <a:xfrm>
                      <a:off x="5337584" y="3218724"/>
                      <a:ext cx="40107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 smtClean="0">
                          <a:latin typeface="Comic Sans MS" pitchFamily="66" charset="0"/>
                        </a:rPr>
                        <a:t>N</a:t>
                      </a:r>
                      <a:r>
                        <a:rPr lang="fr-FR" sz="1400" baseline="-25000" dirty="0" smtClean="0">
                          <a:latin typeface="Comic Sans MS" pitchFamily="66" charset="0"/>
                        </a:rPr>
                        <a:t>3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191" name="Arc 190"/>
                  <p:cNvSpPr/>
                  <p:nvPr/>
                </p:nvSpPr>
                <p:spPr>
                  <a:xfrm rot="12362083">
                    <a:off x="1757865" y="658819"/>
                    <a:ext cx="684006" cy="787834"/>
                  </a:xfrm>
                  <a:prstGeom prst="arc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2" name="Arc 191"/>
                  <p:cNvSpPr/>
                  <p:nvPr/>
                </p:nvSpPr>
                <p:spPr>
                  <a:xfrm rot="5102040">
                    <a:off x="1700714" y="805426"/>
                    <a:ext cx="648072" cy="576064"/>
                  </a:xfrm>
                  <a:prstGeom prst="arc">
                    <a:avLst/>
                  </a:prstGeom>
                  <a:ln w="22225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3" name="ZoneTexte 192"/>
                  <p:cNvSpPr txBox="1"/>
                  <p:nvPr/>
                </p:nvSpPr>
                <p:spPr>
                  <a:xfrm>
                    <a:off x="2051719" y="786190"/>
                    <a:ext cx="59022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 smtClean="0">
                        <a:latin typeface="Comic Sans MS" pitchFamily="66" charset="0"/>
                      </a:rPr>
                      <a:t>UDP</a:t>
                    </a:r>
                    <a:endParaRPr lang="fr-F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4" name="Ellipse 193"/>
                  <p:cNvSpPr/>
                  <p:nvPr/>
                </p:nvSpPr>
                <p:spPr>
                  <a:xfrm>
                    <a:off x="1939580" y="260648"/>
                    <a:ext cx="112139" cy="17674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19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851920" y="260648"/>
                    <a:ext cx="1323975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6" name="Connecteur droit avec flèche 195"/>
                  <p:cNvCxnSpPr/>
                  <p:nvPr/>
                </p:nvCxnSpPr>
                <p:spPr>
                  <a:xfrm>
                    <a:off x="4067943" y="1412776"/>
                    <a:ext cx="936104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3" name="Arc 212"/>
                  <p:cNvSpPr/>
                  <p:nvPr/>
                </p:nvSpPr>
                <p:spPr>
                  <a:xfrm rot="12362083">
                    <a:off x="4397872" y="658820"/>
                    <a:ext cx="684006" cy="787834"/>
                  </a:xfrm>
                  <a:prstGeom prst="arc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14" name="Groupe 101"/>
                  <p:cNvGrpSpPr/>
                  <p:nvPr/>
                </p:nvGrpSpPr>
                <p:grpSpPr>
                  <a:xfrm>
                    <a:off x="5189066" y="980728"/>
                    <a:ext cx="2551286" cy="1238250"/>
                    <a:chOff x="5277873" y="1124744"/>
                    <a:chExt cx="2551286" cy="1238250"/>
                  </a:xfrm>
                </p:grpSpPr>
                <p:pic>
                  <p:nvPicPr>
                    <p:cNvPr id="24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60435" y="1340768"/>
                      <a:ext cx="1568724" cy="102222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245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7873" y="1124744"/>
                      <a:ext cx="806295" cy="504056"/>
                      <a:chOff x="475" y="920"/>
                      <a:chExt cx="1041" cy="744"/>
                    </a:xfrm>
                  </p:grpSpPr>
                  <p:sp>
                    <p:nvSpPr>
                      <p:cNvPr id="251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" y="920"/>
                        <a:ext cx="1041" cy="744"/>
                      </a:xfrm>
                      <a:custGeom>
                        <a:avLst/>
                        <a:gdLst>
                          <a:gd name="T0" fmla="*/ 190 w 466"/>
                          <a:gd name="T1" fmla="*/ 1297 h 312"/>
                          <a:gd name="T2" fmla="*/ 150 w 466"/>
                          <a:gd name="T3" fmla="*/ 1068 h 312"/>
                          <a:gd name="T4" fmla="*/ 20 w 466"/>
                          <a:gd name="T5" fmla="*/ 875 h 312"/>
                          <a:gd name="T6" fmla="*/ 40 w 466"/>
                          <a:gd name="T7" fmla="*/ 661 h 312"/>
                          <a:gd name="T8" fmla="*/ 154 w 466"/>
                          <a:gd name="T9" fmla="*/ 124 h 312"/>
                          <a:gd name="T10" fmla="*/ 509 w 466"/>
                          <a:gd name="T11" fmla="*/ 165 h 312"/>
                          <a:gd name="T12" fmla="*/ 947 w 466"/>
                          <a:gd name="T13" fmla="*/ 346 h 312"/>
                          <a:gd name="T14" fmla="*/ 1432 w 466"/>
                          <a:gd name="T15" fmla="*/ 136 h 312"/>
                          <a:gd name="T16" fmla="*/ 1932 w 466"/>
                          <a:gd name="T17" fmla="*/ 837 h 312"/>
                          <a:gd name="T18" fmla="*/ 2236 w 466"/>
                          <a:gd name="T19" fmla="*/ 1035 h 312"/>
                          <a:gd name="T20" fmla="*/ 2270 w 466"/>
                          <a:gd name="T21" fmla="*/ 1455 h 312"/>
                          <a:gd name="T22" fmla="*/ 1716 w 466"/>
                          <a:gd name="T23" fmla="*/ 1416 h 312"/>
                          <a:gd name="T24" fmla="*/ 1436 w 466"/>
                          <a:gd name="T25" fmla="*/ 1307 h 312"/>
                          <a:gd name="T26" fmla="*/ 1157 w 466"/>
                          <a:gd name="T27" fmla="*/ 1438 h 312"/>
                          <a:gd name="T28" fmla="*/ 753 w 466"/>
                          <a:gd name="T29" fmla="*/ 1610 h 312"/>
                          <a:gd name="T30" fmla="*/ 344 w 466"/>
                          <a:gd name="T31" fmla="*/ 1400 h 312"/>
                          <a:gd name="T32" fmla="*/ 190 w 466"/>
                          <a:gd name="T33" fmla="*/ 1297 h 31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466" h="312">
                            <a:moveTo>
                              <a:pt x="38" y="228"/>
                            </a:moveTo>
                            <a:cubicBezTo>
                              <a:pt x="32" y="218"/>
                              <a:pt x="35" y="201"/>
                              <a:pt x="30" y="188"/>
                            </a:cubicBezTo>
                            <a:cubicBezTo>
                              <a:pt x="24" y="176"/>
                              <a:pt x="8" y="167"/>
                              <a:pt x="4" y="154"/>
                            </a:cubicBezTo>
                            <a:cubicBezTo>
                              <a:pt x="1" y="143"/>
                              <a:pt x="10" y="127"/>
                              <a:pt x="8" y="116"/>
                            </a:cubicBezTo>
                            <a:cubicBezTo>
                              <a:pt x="0" y="65"/>
                              <a:pt x="14" y="37"/>
                              <a:pt x="31" y="22"/>
                            </a:cubicBezTo>
                            <a:cubicBezTo>
                              <a:pt x="56" y="0"/>
                              <a:pt x="79" y="9"/>
                              <a:pt x="102" y="29"/>
                            </a:cubicBezTo>
                            <a:cubicBezTo>
                              <a:pt x="130" y="53"/>
                              <a:pt x="152" y="77"/>
                              <a:pt x="190" y="61"/>
                            </a:cubicBezTo>
                            <a:cubicBezTo>
                              <a:pt x="224" y="46"/>
                              <a:pt x="248" y="25"/>
                              <a:pt x="287" y="24"/>
                            </a:cubicBezTo>
                            <a:cubicBezTo>
                              <a:pt x="357" y="22"/>
                              <a:pt x="350" y="106"/>
                              <a:pt x="387" y="147"/>
                            </a:cubicBezTo>
                            <a:cubicBezTo>
                              <a:pt x="403" y="165"/>
                              <a:pt x="432" y="164"/>
                              <a:pt x="448" y="182"/>
                            </a:cubicBezTo>
                            <a:cubicBezTo>
                              <a:pt x="466" y="201"/>
                              <a:pt x="463" y="233"/>
                              <a:pt x="455" y="256"/>
                            </a:cubicBezTo>
                            <a:cubicBezTo>
                              <a:pt x="432" y="312"/>
                              <a:pt x="377" y="272"/>
                              <a:pt x="344" y="249"/>
                            </a:cubicBezTo>
                            <a:cubicBezTo>
                              <a:pt x="327" y="237"/>
                              <a:pt x="310" y="226"/>
                              <a:pt x="288" y="230"/>
                            </a:cubicBezTo>
                            <a:cubicBezTo>
                              <a:pt x="269" y="235"/>
                              <a:pt x="249" y="245"/>
                              <a:pt x="232" y="253"/>
                            </a:cubicBezTo>
                            <a:cubicBezTo>
                              <a:pt x="206" y="265"/>
                              <a:pt x="179" y="282"/>
                              <a:pt x="151" y="283"/>
                            </a:cubicBezTo>
                            <a:cubicBezTo>
                              <a:pt x="121" y="284"/>
                              <a:pt x="90" y="266"/>
                              <a:pt x="69" y="246"/>
                            </a:cubicBezTo>
                            <a:cubicBezTo>
                              <a:pt x="61" y="240"/>
                              <a:pt x="45" y="237"/>
                              <a:pt x="38" y="228"/>
                            </a:cubicBezTo>
                            <a:close/>
                          </a:path>
                        </a:pathLst>
                      </a:custGeom>
                      <a:solidFill>
                        <a:srgbClr val="F6AF65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2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0" y="944"/>
                        <a:ext cx="774" cy="408"/>
                      </a:xfrm>
                      <a:custGeom>
                        <a:avLst/>
                        <a:gdLst>
                          <a:gd name="T0" fmla="*/ 1396 w 346"/>
                          <a:gd name="T1" fmla="*/ 124 h 171"/>
                          <a:gd name="T2" fmla="*/ 942 w 346"/>
                          <a:gd name="T3" fmla="*/ 324 h 171"/>
                          <a:gd name="T4" fmla="*/ 476 w 346"/>
                          <a:gd name="T5" fmla="*/ 160 h 171"/>
                          <a:gd name="T6" fmla="*/ 141 w 346"/>
                          <a:gd name="T7" fmla="*/ 119 h 171"/>
                          <a:gd name="T8" fmla="*/ 36 w 346"/>
                          <a:gd name="T9" fmla="*/ 625 h 171"/>
                          <a:gd name="T10" fmla="*/ 25 w 346"/>
                          <a:gd name="T11" fmla="*/ 814 h 171"/>
                          <a:gd name="T12" fmla="*/ 134 w 346"/>
                          <a:gd name="T13" fmla="*/ 973 h 171"/>
                          <a:gd name="T14" fmla="*/ 101 w 346"/>
                          <a:gd name="T15" fmla="*/ 830 h 171"/>
                          <a:gd name="T16" fmla="*/ 219 w 346"/>
                          <a:gd name="T17" fmla="*/ 432 h 171"/>
                          <a:gd name="T18" fmla="*/ 620 w 346"/>
                          <a:gd name="T19" fmla="*/ 472 h 171"/>
                          <a:gd name="T20" fmla="*/ 1020 w 346"/>
                          <a:gd name="T21" fmla="*/ 410 h 171"/>
                          <a:gd name="T22" fmla="*/ 1452 w 346"/>
                          <a:gd name="T23" fmla="*/ 188 h 171"/>
                          <a:gd name="T24" fmla="*/ 1731 w 346"/>
                          <a:gd name="T25" fmla="*/ 501 h 171"/>
                          <a:gd name="T26" fmla="*/ 1396 w 346"/>
                          <a:gd name="T27" fmla="*/ 124 h 17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346" h="171">
                            <a:moveTo>
                              <a:pt x="279" y="22"/>
                            </a:moveTo>
                            <a:cubicBezTo>
                              <a:pt x="243" y="23"/>
                              <a:pt x="220" y="43"/>
                              <a:pt x="188" y="57"/>
                            </a:cubicBezTo>
                            <a:cubicBezTo>
                              <a:pt x="145" y="76"/>
                              <a:pt x="122" y="50"/>
                              <a:pt x="95" y="28"/>
                            </a:cubicBezTo>
                            <a:cubicBezTo>
                              <a:pt x="74" y="9"/>
                              <a:pt x="52" y="0"/>
                              <a:pt x="28" y="21"/>
                            </a:cubicBezTo>
                            <a:cubicBezTo>
                              <a:pt x="12" y="36"/>
                              <a:pt x="0" y="62"/>
                              <a:pt x="7" y="110"/>
                            </a:cubicBezTo>
                            <a:cubicBezTo>
                              <a:pt x="9" y="120"/>
                              <a:pt x="2" y="132"/>
                              <a:pt x="5" y="143"/>
                            </a:cubicBezTo>
                            <a:cubicBezTo>
                              <a:pt x="8" y="154"/>
                              <a:pt x="21" y="162"/>
                              <a:pt x="27" y="171"/>
                            </a:cubicBezTo>
                            <a:cubicBezTo>
                              <a:pt x="29" y="165"/>
                              <a:pt x="21" y="151"/>
                              <a:pt x="20" y="146"/>
                            </a:cubicBezTo>
                            <a:cubicBezTo>
                              <a:pt x="15" y="119"/>
                              <a:pt x="28" y="90"/>
                              <a:pt x="44" y="76"/>
                            </a:cubicBezTo>
                            <a:cubicBezTo>
                              <a:pt x="71" y="58"/>
                              <a:pt x="96" y="79"/>
                              <a:pt x="124" y="83"/>
                            </a:cubicBezTo>
                            <a:cubicBezTo>
                              <a:pt x="154" y="88"/>
                              <a:pt x="186" y="80"/>
                              <a:pt x="204" y="72"/>
                            </a:cubicBezTo>
                            <a:cubicBezTo>
                              <a:pt x="236" y="58"/>
                              <a:pt x="254" y="34"/>
                              <a:pt x="290" y="33"/>
                            </a:cubicBezTo>
                            <a:cubicBezTo>
                              <a:pt x="313" y="32"/>
                              <a:pt x="337" y="67"/>
                              <a:pt x="346" y="88"/>
                            </a:cubicBezTo>
                            <a:cubicBezTo>
                              <a:pt x="333" y="53"/>
                              <a:pt x="323" y="21"/>
                              <a:pt x="279" y="22"/>
                            </a:cubicBezTo>
                            <a:close/>
                          </a:path>
                        </a:pathLst>
                      </a:custGeom>
                      <a:solidFill>
                        <a:srgbClr val="FBD2A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" y="1318"/>
                        <a:ext cx="926" cy="286"/>
                      </a:xfrm>
                      <a:custGeom>
                        <a:avLst/>
                        <a:gdLst>
                          <a:gd name="T0" fmla="*/ 0 w 414"/>
                          <a:gd name="T1" fmla="*/ 346 h 120"/>
                          <a:gd name="T2" fmla="*/ 145 w 414"/>
                          <a:gd name="T3" fmla="*/ 427 h 120"/>
                          <a:gd name="T4" fmla="*/ 611 w 414"/>
                          <a:gd name="T5" fmla="*/ 608 h 120"/>
                          <a:gd name="T6" fmla="*/ 1291 w 414"/>
                          <a:gd name="T7" fmla="*/ 324 h 120"/>
                          <a:gd name="T8" fmla="*/ 1601 w 414"/>
                          <a:gd name="T9" fmla="*/ 512 h 120"/>
                          <a:gd name="T10" fmla="*/ 1982 w 414"/>
                          <a:gd name="T11" fmla="*/ 558 h 120"/>
                          <a:gd name="T12" fmla="*/ 2006 w 414"/>
                          <a:gd name="T13" fmla="*/ 136 h 120"/>
                          <a:gd name="T14" fmla="*/ 1801 w 414"/>
                          <a:gd name="T15" fmla="*/ 0 h 120"/>
                          <a:gd name="T16" fmla="*/ 1926 w 414"/>
                          <a:gd name="T17" fmla="*/ 255 h 120"/>
                          <a:gd name="T18" fmla="*/ 1586 w 414"/>
                          <a:gd name="T19" fmla="*/ 307 h 120"/>
                          <a:gd name="T20" fmla="*/ 1100 w 414"/>
                          <a:gd name="T21" fmla="*/ 86 h 120"/>
                          <a:gd name="T22" fmla="*/ 510 w 414"/>
                          <a:gd name="T23" fmla="*/ 415 h 120"/>
                          <a:gd name="T24" fmla="*/ 181 w 414"/>
                          <a:gd name="T25" fmla="*/ 374 h 120"/>
                          <a:gd name="T26" fmla="*/ 0 w 414"/>
                          <a:gd name="T27" fmla="*/ 346 h 120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414" h="120">
                            <a:moveTo>
                              <a:pt x="0" y="61"/>
                            </a:moveTo>
                            <a:cubicBezTo>
                              <a:pt x="12" y="66"/>
                              <a:pt x="14" y="62"/>
                              <a:pt x="29" y="75"/>
                            </a:cubicBezTo>
                            <a:cubicBezTo>
                              <a:pt x="44" y="88"/>
                              <a:pt x="83" y="120"/>
                              <a:pt x="122" y="107"/>
                            </a:cubicBezTo>
                            <a:cubicBezTo>
                              <a:pt x="162" y="94"/>
                              <a:pt x="221" y="52"/>
                              <a:pt x="258" y="57"/>
                            </a:cubicBezTo>
                            <a:cubicBezTo>
                              <a:pt x="294" y="62"/>
                              <a:pt x="289" y="71"/>
                              <a:pt x="320" y="90"/>
                            </a:cubicBezTo>
                            <a:cubicBezTo>
                              <a:pt x="351" y="109"/>
                              <a:pt x="382" y="120"/>
                              <a:pt x="396" y="98"/>
                            </a:cubicBezTo>
                            <a:cubicBezTo>
                              <a:pt x="411" y="77"/>
                              <a:pt x="414" y="37"/>
                              <a:pt x="401" y="24"/>
                            </a:cubicBezTo>
                            <a:cubicBezTo>
                              <a:pt x="387" y="11"/>
                              <a:pt x="377" y="7"/>
                              <a:pt x="360" y="0"/>
                            </a:cubicBezTo>
                            <a:cubicBezTo>
                              <a:pt x="380" y="14"/>
                              <a:pt x="393" y="10"/>
                              <a:pt x="385" y="45"/>
                            </a:cubicBezTo>
                            <a:cubicBezTo>
                              <a:pt x="377" y="79"/>
                              <a:pt x="348" y="77"/>
                              <a:pt x="317" y="54"/>
                            </a:cubicBezTo>
                            <a:cubicBezTo>
                              <a:pt x="286" y="31"/>
                              <a:pt x="267" y="4"/>
                              <a:pt x="220" y="15"/>
                            </a:cubicBezTo>
                            <a:cubicBezTo>
                              <a:pt x="173" y="27"/>
                              <a:pt x="151" y="60"/>
                              <a:pt x="102" y="73"/>
                            </a:cubicBezTo>
                            <a:cubicBezTo>
                              <a:pt x="53" y="86"/>
                              <a:pt x="49" y="70"/>
                              <a:pt x="36" y="66"/>
                            </a:cubicBezTo>
                            <a:cubicBezTo>
                              <a:pt x="23" y="62"/>
                              <a:pt x="0" y="61"/>
                              <a:pt x="0" y="61"/>
                            </a:cubicBezTo>
                            <a:close/>
                          </a:path>
                        </a:pathLst>
                      </a:custGeom>
                      <a:solidFill>
                        <a:srgbClr val="F2953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4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" y="985"/>
                        <a:ext cx="291" cy="193"/>
                      </a:xfrm>
                      <a:custGeom>
                        <a:avLst/>
                        <a:gdLst>
                          <a:gd name="T0" fmla="*/ 195 w 130"/>
                          <a:gd name="T1" fmla="*/ 29 h 81"/>
                          <a:gd name="T2" fmla="*/ 60 w 130"/>
                          <a:gd name="T3" fmla="*/ 460 h 81"/>
                          <a:gd name="T4" fmla="*/ 170 w 130"/>
                          <a:gd name="T5" fmla="*/ 262 h 81"/>
                          <a:gd name="T6" fmla="*/ 327 w 130"/>
                          <a:gd name="T7" fmla="*/ 217 h 81"/>
                          <a:gd name="T8" fmla="*/ 651 w 130"/>
                          <a:gd name="T9" fmla="*/ 312 h 81"/>
                          <a:gd name="T10" fmla="*/ 450 w 130"/>
                          <a:gd name="T11" fmla="*/ 131 h 81"/>
                          <a:gd name="T12" fmla="*/ 215 w 130"/>
                          <a:gd name="T13" fmla="*/ 24 h 8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0" h="81">
                            <a:moveTo>
                              <a:pt x="39" y="5"/>
                            </a:moveTo>
                            <a:cubicBezTo>
                              <a:pt x="16" y="20"/>
                              <a:pt x="0" y="55"/>
                              <a:pt x="12" y="81"/>
                            </a:cubicBezTo>
                            <a:cubicBezTo>
                              <a:pt x="22" y="77"/>
                              <a:pt x="23" y="54"/>
                              <a:pt x="34" y="46"/>
                            </a:cubicBezTo>
                            <a:cubicBezTo>
                              <a:pt x="43" y="39"/>
                              <a:pt x="53" y="36"/>
                              <a:pt x="65" y="38"/>
                            </a:cubicBezTo>
                            <a:cubicBezTo>
                              <a:pt x="86" y="42"/>
                              <a:pt x="106" y="58"/>
                              <a:pt x="130" y="55"/>
                            </a:cubicBezTo>
                            <a:cubicBezTo>
                              <a:pt x="109" y="51"/>
                              <a:pt x="104" y="38"/>
                              <a:pt x="90" y="23"/>
                            </a:cubicBezTo>
                            <a:cubicBezTo>
                              <a:pt x="78" y="11"/>
                              <a:pt x="61" y="0"/>
                              <a:pt x="43" y="4"/>
                            </a:cubicBezTo>
                          </a:path>
                        </a:pathLst>
                      </a:custGeom>
                      <a:solidFill>
                        <a:srgbClr val="FDE8D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5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" y="1023"/>
                        <a:ext cx="108" cy="88"/>
                      </a:xfrm>
                      <a:custGeom>
                        <a:avLst/>
                        <a:gdLst>
                          <a:gd name="T0" fmla="*/ 113 w 48"/>
                          <a:gd name="T1" fmla="*/ 24 h 37"/>
                          <a:gd name="T2" fmla="*/ 11 w 48"/>
                          <a:gd name="T3" fmla="*/ 209 h 37"/>
                          <a:gd name="T4" fmla="*/ 126 w 48"/>
                          <a:gd name="T5" fmla="*/ 69 h 37"/>
                          <a:gd name="T6" fmla="*/ 243 w 48"/>
                          <a:gd name="T7" fmla="*/ 50 h 37"/>
                          <a:gd name="T8" fmla="*/ 133 w 48"/>
                          <a:gd name="T9" fmla="*/ 17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8" h="37">
                            <a:moveTo>
                              <a:pt x="22" y="4"/>
                            </a:moveTo>
                            <a:cubicBezTo>
                              <a:pt x="12" y="9"/>
                              <a:pt x="0" y="26"/>
                              <a:pt x="2" y="37"/>
                            </a:cubicBezTo>
                            <a:cubicBezTo>
                              <a:pt x="8" y="27"/>
                              <a:pt x="14" y="16"/>
                              <a:pt x="25" y="12"/>
                            </a:cubicBezTo>
                            <a:cubicBezTo>
                              <a:pt x="32" y="9"/>
                              <a:pt x="45" y="13"/>
                              <a:pt x="48" y="9"/>
                            </a:cubicBezTo>
                            <a:cubicBezTo>
                              <a:pt x="44" y="3"/>
                              <a:pt x="33" y="0"/>
                              <a:pt x="26" y="3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6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8" y="1044"/>
                        <a:ext cx="18" cy="17"/>
                      </a:xfrm>
                      <a:custGeom>
                        <a:avLst/>
                        <a:gdLst>
                          <a:gd name="T0" fmla="*/ 0 w 8"/>
                          <a:gd name="T1" fmla="*/ 5 h 7"/>
                          <a:gd name="T2" fmla="*/ 41 w 8"/>
                          <a:gd name="T3" fmla="*/ 29 h 7"/>
                          <a:gd name="T4" fmla="*/ 5 w 8"/>
                          <a:gd name="T5" fmla="*/ 5 h 7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8" h="7">
                            <a:moveTo>
                              <a:pt x="0" y="1"/>
                            </a:moveTo>
                            <a:cubicBezTo>
                              <a:pt x="1" y="6"/>
                              <a:pt x="3" y="7"/>
                              <a:pt x="8" y="5"/>
                            </a:cubicBezTo>
                            <a:cubicBezTo>
                              <a:pt x="7" y="0"/>
                              <a:pt x="4" y="0"/>
                              <a:pt x="1" y="1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7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" y="1399"/>
                        <a:ext cx="445" cy="177"/>
                      </a:xfrm>
                      <a:custGeom>
                        <a:avLst/>
                        <a:gdLst>
                          <a:gd name="T0" fmla="*/ 0 w 199"/>
                          <a:gd name="T1" fmla="*/ 304 h 74"/>
                          <a:gd name="T2" fmla="*/ 445 w 199"/>
                          <a:gd name="T3" fmla="*/ 127 h 74"/>
                          <a:gd name="T4" fmla="*/ 700 w 199"/>
                          <a:gd name="T5" fmla="*/ 268 h 74"/>
                          <a:gd name="T6" fmla="*/ 995 w 199"/>
                          <a:gd name="T7" fmla="*/ 423 h 74"/>
                          <a:gd name="T8" fmla="*/ 640 w 199"/>
                          <a:gd name="T9" fmla="*/ 155 h 74"/>
                          <a:gd name="T10" fmla="*/ 360 w 199"/>
                          <a:gd name="T11" fmla="*/ 62 h 74"/>
                          <a:gd name="T12" fmla="*/ 0 w 199"/>
                          <a:gd name="T13" fmla="*/ 304 h 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99" h="74">
                            <a:moveTo>
                              <a:pt x="0" y="53"/>
                            </a:moveTo>
                            <a:cubicBezTo>
                              <a:pt x="27" y="40"/>
                              <a:pt x="72" y="19"/>
                              <a:pt x="89" y="22"/>
                            </a:cubicBezTo>
                            <a:cubicBezTo>
                              <a:pt x="106" y="25"/>
                              <a:pt x="110" y="29"/>
                              <a:pt x="140" y="47"/>
                            </a:cubicBezTo>
                            <a:cubicBezTo>
                              <a:pt x="170" y="64"/>
                              <a:pt x="192" y="74"/>
                              <a:pt x="199" y="74"/>
                            </a:cubicBezTo>
                            <a:cubicBezTo>
                              <a:pt x="181" y="63"/>
                              <a:pt x="143" y="40"/>
                              <a:pt x="128" y="27"/>
                            </a:cubicBezTo>
                            <a:cubicBezTo>
                              <a:pt x="113" y="15"/>
                              <a:pt x="96" y="0"/>
                              <a:pt x="72" y="11"/>
                            </a:cubicBezTo>
                            <a:cubicBezTo>
                              <a:pt x="46" y="24"/>
                              <a:pt x="0" y="53"/>
                              <a:pt x="0" y="53"/>
                            </a:cubicBezTo>
                            <a:close/>
                          </a:path>
                        </a:pathLst>
                      </a:custGeom>
                      <a:solidFill>
                        <a:srgbClr val="DD7A1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8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" y="920"/>
                        <a:ext cx="1041" cy="744"/>
                      </a:xfrm>
                      <a:custGeom>
                        <a:avLst/>
                        <a:gdLst>
                          <a:gd name="T0" fmla="*/ 190 w 466"/>
                          <a:gd name="T1" fmla="*/ 1297 h 312"/>
                          <a:gd name="T2" fmla="*/ 150 w 466"/>
                          <a:gd name="T3" fmla="*/ 1068 h 312"/>
                          <a:gd name="T4" fmla="*/ 20 w 466"/>
                          <a:gd name="T5" fmla="*/ 875 h 312"/>
                          <a:gd name="T6" fmla="*/ 40 w 466"/>
                          <a:gd name="T7" fmla="*/ 661 h 312"/>
                          <a:gd name="T8" fmla="*/ 154 w 466"/>
                          <a:gd name="T9" fmla="*/ 124 h 312"/>
                          <a:gd name="T10" fmla="*/ 509 w 466"/>
                          <a:gd name="T11" fmla="*/ 165 h 312"/>
                          <a:gd name="T12" fmla="*/ 947 w 466"/>
                          <a:gd name="T13" fmla="*/ 346 h 312"/>
                          <a:gd name="T14" fmla="*/ 1432 w 466"/>
                          <a:gd name="T15" fmla="*/ 136 h 312"/>
                          <a:gd name="T16" fmla="*/ 1932 w 466"/>
                          <a:gd name="T17" fmla="*/ 837 h 312"/>
                          <a:gd name="T18" fmla="*/ 2236 w 466"/>
                          <a:gd name="T19" fmla="*/ 1035 h 312"/>
                          <a:gd name="T20" fmla="*/ 2270 w 466"/>
                          <a:gd name="T21" fmla="*/ 1455 h 312"/>
                          <a:gd name="T22" fmla="*/ 1716 w 466"/>
                          <a:gd name="T23" fmla="*/ 1416 h 312"/>
                          <a:gd name="T24" fmla="*/ 1436 w 466"/>
                          <a:gd name="T25" fmla="*/ 1307 h 312"/>
                          <a:gd name="T26" fmla="*/ 1157 w 466"/>
                          <a:gd name="T27" fmla="*/ 1438 h 312"/>
                          <a:gd name="T28" fmla="*/ 753 w 466"/>
                          <a:gd name="T29" fmla="*/ 1610 h 312"/>
                          <a:gd name="T30" fmla="*/ 344 w 466"/>
                          <a:gd name="T31" fmla="*/ 1400 h 312"/>
                          <a:gd name="T32" fmla="*/ 190 w 466"/>
                          <a:gd name="T33" fmla="*/ 1297 h 31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466" h="312">
                            <a:moveTo>
                              <a:pt x="38" y="228"/>
                            </a:moveTo>
                            <a:cubicBezTo>
                              <a:pt x="32" y="218"/>
                              <a:pt x="35" y="201"/>
                              <a:pt x="30" y="188"/>
                            </a:cubicBezTo>
                            <a:cubicBezTo>
                              <a:pt x="24" y="176"/>
                              <a:pt x="8" y="167"/>
                              <a:pt x="4" y="154"/>
                            </a:cubicBezTo>
                            <a:cubicBezTo>
                              <a:pt x="1" y="143"/>
                              <a:pt x="10" y="127"/>
                              <a:pt x="8" y="116"/>
                            </a:cubicBezTo>
                            <a:cubicBezTo>
                              <a:pt x="0" y="65"/>
                              <a:pt x="14" y="37"/>
                              <a:pt x="31" y="22"/>
                            </a:cubicBezTo>
                            <a:cubicBezTo>
                              <a:pt x="56" y="0"/>
                              <a:pt x="79" y="9"/>
                              <a:pt x="102" y="29"/>
                            </a:cubicBezTo>
                            <a:cubicBezTo>
                              <a:pt x="130" y="53"/>
                              <a:pt x="152" y="77"/>
                              <a:pt x="190" y="61"/>
                            </a:cubicBezTo>
                            <a:cubicBezTo>
                              <a:pt x="224" y="46"/>
                              <a:pt x="248" y="25"/>
                              <a:pt x="287" y="24"/>
                            </a:cubicBezTo>
                            <a:cubicBezTo>
                              <a:pt x="357" y="22"/>
                              <a:pt x="350" y="106"/>
                              <a:pt x="387" y="147"/>
                            </a:cubicBezTo>
                            <a:cubicBezTo>
                              <a:pt x="403" y="165"/>
                              <a:pt x="432" y="164"/>
                              <a:pt x="448" y="182"/>
                            </a:cubicBezTo>
                            <a:cubicBezTo>
                              <a:pt x="466" y="201"/>
                              <a:pt x="463" y="233"/>
                              <a:pt x="455" y="256"/>
                            </a:cubicBezTo>
                            <a:cubicBezTo>
                              <a:pt x="432" y="312"/>
                              <a:pt x="377" y="272"/>
                              <a:pt x="344" y="249"/>
                            </a:cubicBezTo>
                            <a:cubicBezTo>
                              <a:pt x="327" y="237"/>
                              <a:pt x="310" y="226"/>
                              <a:pt x="288" y="230"/>
                            </a:cubicBezTo>
                            <a:cubicBezTo>
                              <a:pt x="269" y="235"/>
                              <a:pt x="249" y="245"/>
                              <a:pt x="232" y="253"/>
                            </a:cubicBezTo>
                            <a:cubicBezTo>
                              <a:pt x="206" y="265"/>
                              <a:pt x="179" y="282"/>
                              <a:pt x="151" y="283"/>
                            </a:cubicBezTo>
                            <a:cubicBezTo>
                              <a:pt x="121" y="284"/>
                              <a:pt x="90" y="266"/>
                              <a:pt x="69" y="246"/>
                            </a:cubicBezTo>
                            <a:cubicBezTo>
                              <a:pt x="61" y="240"/>
                              <a:pt x="45" y="237"/>
                              <a:pt x="38" y="228"/>
                            </a:cubicBezTo>
                            <a:close/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  <p:cxnSp>
                  <p:nvCxnSpPr>
                    <p:cNvPr id="246" name="Connecteur droit 245"/>
                    <p:cNvCxnSpPr/>
                    <p:nvPr/>
                  </p:nvCxnSpPr>
                  <p:spPr>
                    <a:xfrm>
                      <a:off x="5923307" y="1301491"/>
                      <a:ext cx="168209" cy="0"/>
                    </a:xfrm>
                    <a:prstGeom prst="line">
                      <a:avLst/>
                    </a:prstGeom>
                    <a:ln w="349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7" name="Ellipse 246"/>
                    <p:cNvSpPr/>
                    <p:nvPr/>
                  </p:nvSpPr>
                  <p:spPr>
                    <a:xfrm>
                      <a:off x="6101836" y="1231733"/>
                      <a:ext cx="112139" cy="176747"/>
                    </a:xfrm>
                    <a:prstGeom prst="ellips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248" name="Connecteur droit 247"/>
                    <p:cNvCxnSpPr/>
                    <p:nvPr/>
                  </p:nvCxnSpPr>
                  <p:spPr>
                    <a:xfrm>
                      <a:off x="6208227" y="1314264"/>
                      <a:ext cx="168209" cy="0"/>
                    </a:xfrm>
                    <a:prstGeom prst="line">
                      <a:avLst/>
                    </a:prstGeom>
                    <a:ln w="349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9" name="Ellipse 248"/>
                    <p:cNvSpPr/>
                    <p:nvPr/>
                  </p:nvSpPr>
                  <p:spPr>
                    <a:xfrm>
                      <a:off x="6357991" y="1236029"/>
                      <a:ext cx="112139" cy="17674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250" name="Connecteur droit 249"/>
                    <p:cNvCxnSpPr/>
                    <p:nvPr/>
                  </p:nvCxnSpPr>
                  <p:spPr>
                    <a:xfrm rot="16200000">
                      <a:off x="6302987" y="1534040"/>
                      <a:ext cx="216024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" name="Groupe 100"/>
                  <p:cNvGrpSpPr/>
                  <p:nvPr/>
                </p:nvGrpSpPr>
                <p:grpSpPr>
                  <a:xfrm>
                    <a:off x="2829601" y="980728"/>
                    <a:ext cx="1292626" cy="662069"/>
                    <a:chOff x="2829601" y="1130492"/>
                    <a:chExt cx="1292626" cy="662069"/>
                  </a:xfrm>
                </p:grpSpPr>
                <p:cxnSp>
                  <p:nvCxnSpPr>
                    <p:cNvPr id="229" name="Connecteur droit 228"/>
                    <p:cNvCxnSpPr/>
                    <p:nvPr/>
                  </p:nvCxnSpPr>
                  <p:spPr>
                    <a:xfrm>
                      <a:off x="3417235" y="1229483"/>
                      <a:ext cx="168209" cy="0"/>
                    </a:xfrm>
                    <a:prstGeom prst="line">
                      <a:avLst/>
                    </a:prstGeom>
                    <a:ln w="349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0" name="Ellipse 229"/>
                    <p:cNvSpPr/>
                    <p:nvPr/>
                  </p:nvSpPr>
                  <p:spPr>
                    <a:xfrm>
                      <a:off x="3595764" y="1159725"/>
                      <a:ext cx="112139" cy="176747"/>
                    </a:xfrm>
                    <a:prstGeom prst="ellips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231" name="Connecteur droit 230"/>
                    <p:cNvCxnSpPr/>
                    <p:nvPr/>
                  </p:nvCxnSpPr>
                  <p:spPr>
                    <a:xfrm>
                      <a:off x="3702155" y="1242256"/>
                      <a:ext cx="168209" cy="0"/>
                    </a:xfrm>
                    <a:prstGeom prst="line">
                      <a:avLst/>
                    </a:prstGeom>
                    <a:ln w="349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2" name="ZoneTexte 231"/>
                    <p:cNvSpPr txBox="1"/>
                    <p:nvPr/>
                  </p:nvSpPr>
                  <p:spPr>
                    <a:xfrm>
                      <a:off x="3721155" y="1484784"/>
                      <a:ext cx="40107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 smtClean="0">
                          <a:latin typeface="Comic Sans MS" pitchFamily="66" charset="0"/>
                        </a:rPr>
                        <a:t>N</a:t>
                      </a:r>
                      <a:r>
                        <a:rPr lang="fr-FR" sz="1400" baseline="-25000" dirty="0" smtClean="0">
                          <a:latin typeface="Comic Sans MS" pitchFamily="66" charset="0"/>
                        </a:rPr>
                        <a:t>3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33" name="Ellipse 232"/>
                    <p:cNvSpPr/>
                    <p:nvPr/>
                  </p:nvSpPr>
                  <p:spPr>
                    <a:xfrm>
                      <a:off x="3851919" y="1164021"/>
                      <a:ext cx="112139" cy="17674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234" name="Connecteur droit 233"/>
                    <p:cNvCxnSpPr/>
                    <p:nvPr/>
                  </p:nvCxnSpPr>
                  <p:spPr>
                    <a:xfrm rot="16200000">
                      <a:off x="3796915" y="1462032"/>
                      <a:ext cx="216024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5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9601" y="1130492"/>
                      <a:ext cx="806295" cy="504056"/>
                      <a:chOff x="475" y="920"/>
                      <a:chExt cx="1041" cy="744"/>
                    </a:xfrm>
                  </p:grpSpPr>
                  <p:sp>
                    <p:nvSpPr>
                      <p:cNvPr id="236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" y="920"/>
                        <a:ext cx="1041" cy="744"/>
                      </a:xfrm>
                      <a:custGeom>
                        <a:avLst/>
                        <a:gdLst>
                          <a:gd name="T0" fmla="*/ 190 w 466"/>
                          <a:gd name="T1" fmla="*/ 1297 h 312"/>
                          <a:gd name="T2" fmla="*/ 150 w 466"/>
                          <a:gd name="T3" fmla="*/ 1068 h 312"/>
                          <a:gd name="T4" fmla="*/ 20 w 466"/>
                          <a:gd name="T5" fmla="*/ 875 h 312"/>
                          <a:gd name="T6" fmla="*/ 40 w 466"/>
                          <a:gd name="T7" fmla="*/ 661 h 312"/>
                          <a:gd name="T8" fmla="*/ 154 w 466"/>
                          <a:gd name="T9" fmla="*/ 124 h 312"/>
                          <a:gd name="T10" fmla="*/ 509 w 466"/>
                          <a:gd name="T11" fmla="*/ 165 h 312"/>
                          <a:gd name="T12" fmla="*/ 947 w 466"/>
                          <a:gd name="T13" fmla="*/ 346 h 312"/>
                          <a:gd name="T14" fmla="*/ 1432 w 466"/>
                          <a:gd name="T15" fmla="*/ 136 h 312"/>
                          <a:gd name="T16" fmla="*/ 1932 w 466"/>
                          <a:gd name="T17" fmla="*/ 837 h 312"/>
                          <a:gd name="T18" fmla="*/ 2236 w 466"/>
                          <a:gd name="T19" fmla="*/ 1035 h 312"/>
                          <a:gd name="T20" fmla="*/ 2270 w 466"/>
                          <a:gd name="T21" fmla="*/ 1455 h 312"/>
                          <a:gd name="T22" fmla="*/ 1716 w 466"/>
                          <a:gd name="T23" fmla="*/ 1416 h 312"/>
                          <a:gd name="T24" fmla="*/ 1436 w 466"/>
                          <a:gd name="T25" fmla="*/ 1307 h 312"/>
                          <a:gd name="T26" fmla="*/ 1157 w 466"/>
                          <a:gd name="T27" fmla="*/ 1438 h 312"/>
                          <a:gd name="T28" fmla="*/ 753 w 466"/>
                          <a:gd name="T29" fmla="*/ 1610 h 312"/>
                          <a:gd name="T30" fmla="*/ 344 w 466"/>
                          <a:gd name="T31" fmla="*/ 1400 h 312"/>
                          <a:gd name="T32" fmla="*/ 190 w 466"/>
                          <a:gd name="T33" fmla="*/ 1297 h 31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466" h="312">
                            <a:moveTo>
                              <a:pt x="38" y="228"/>
                            </a:moveTo>
                            <a:cubicBezTo>
                              <a:pt x="32" y="218"/>
                              <a:pt x="35" y="201"/>
                              <a:pt x="30" y="188"/>
                            </a:cubicBezTo>
                            <a:cubicBezTo>
                              <a:pt x="24" y="176"/>
                              <a:pt x="8" y="167"/>
                              <a:pt x="4" y="154"/>
                            </a:cubicBezTo>
                            <a:cubicBezTo>
                              <a:pt x="1" y="143"/>
                              <a:pt x="10" y="127"/>
                              <a:pt x="8" y="116"/>
                            </a:cubicBezTo>
                            <a:cubicBezTo>
                              <a:pt x="0" y="65"/>
                              <a:pt x="14" y="37"/>
                              <a:pt x="31" y="22"/>
                            </a:cubicBezTo>
                            <a:cubicBezTo>
                              <a:pt x="56" y="0"/>
                              <a:pt x="79" y="9"/>
                              <a:pt x="102" y="29"/>
                            </a:cubicBezTo>
                            <a:cubicBezTo>
                              <a:pt x="130" y="53"/>
                              <a:pt x="152" y="77"/>
                              <a:pt x="190" y="61"/>
                            </a:cubicBezTo>
                            <a:cubicBezTo>
                              <a:pt x="224" y="46"/>
                              <a:pt x="248" y="25"/>
                              <a:pt x="287" y="24"/>
                            </a:cubicBezTo>
                            <a:cubicBezTo>
                              <a:pt x="357" y="22"/>
                              <a:pt x="350" y="106"/>
                              <a:pt x="387" y="147"/>
                            </a:cubicBezTo>
                            <a:cubicBezTo>
                              <a:pt x="403" y="165"/>
                              <a:pt x="432" y="164"/>
                              <a:pt x="448" y="182"/>
                            </a:cubicBezTo>
                            <a:cubicBezTo>
                              <a:pt x="466" y="201"/>
                              <a:pt x="463" y="233"/>
                              <a:pt x="455" y="256"/>
                            </a:cubicBezTo>
                            <a:cubicBezTo>
                              <a:pt x="432" y="312"/>
                              <a:pt x="377" y="272"/>
                              <a:pt x="344" y="249"/>
                            </a:cubicBezTo>
                            <a:cubicBezTo>
                              <a:pt x="327" y="237"/>
                              <a:pt x="310" y="226"/>
                              <a:pt x="288" y="230"/>
                            </a:cubicBezTo>
                            <a:cubicBezTo>
                              <a:pt x="269" y="235"/>
                              <a:pt x="249" y="245"/>
                              <a:pt x="232" y="253"/>
                            </a:cubicBezTo>
                            <a:cubicBezTo>
                              <a:pt x="206" y="265"/>
                              <a:pt x="179" y="282"/>
                              <a:pt x="151" y="283"/>
                            </a:cubicBezTo>
                            <a:cubicBezTo>
                              <a:pt x="121" y="284"/>
                              <a:pt x="90" y="266"/>
                              <a:pt x="69" y="246"/>
                            </a:cubicBezTo>
                            <a:cubicBezTo>
                              <a:pt x="61" y="240"/>
                              <a:pt x="45" y="237"/>
                              <a:pt x="38" y="228"/>
                            </a:cubicBezTo>
                            <a:close/>
                          </a:path>
                        </a:pathLst>
                      </a:custGeom>
                      <a:solidFill>
                        <a:srgbClr val="F6AF65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3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0" y="944"/>
                        <a:ext cx="774" cy="408"/>
                      </a:xfrm>
                      <a:custGeom>
                        <a:avLst/>
                        <a:gdLst>
                          <a:gd name="T0" fmla="*/ 1396 w 346"/>
                          <a:gd name="T1" fmla="*/ 124 h 171"/>
                          <a:gd name="T2" fmla="*/ 942 w 346"/>
                          <a:gd name="T3" fmla="*/ 324 h 171"/>
                          <a:gd name="T4" fmla="*/ 476 w 346"/>
                          <a:gd name="T5" fmla="*/ 160 h 171"/>
                          <a:gd name="T6" fmla="*/ 141 w 346"/>
                          <a:gd name="T7" fmla="*/ 119 h 171"/>
                          <a:gd name="T8" fmla="*/ 36 w 346"/>
                          <a:gd name="T9" fmla="*/ 625 h 171"/>
                          <a:gd name="T10" fmla="*/ 25 w 346"/>
                          <a:gd name="T11" fmla="*/ 814 h 171"/>
                          <a:gd name="T12" fmla="*/ 134 w 346"/>
                          <a:gd name="T13" fmla="*/ 973 h 171"/>
                          <a:gd name="T14" fmla="*/ 101 w 346"/>
                          <a:gd name="T15" fmla="*/ 830 h 171"/>
                          <a:gd name="T16" fmla="*/ 219 w 346"/>
                          <a:gd name="T17" fmla="*/ 432 h 171"/>
                          <a:gd name="T18" fmla="*/ 620 w 346"/>
                          <a:gd name="T19" fmla="*/ 472 h 171"/>
                          <a:gd name="T20" fmla="*/ 1020 w 346"/>
                          <a:gd name="T21" fmla="*/ 410 h 171"/>
                          <a:gd name="T22" fmla="*/ 1452 w 346"/>
                          <a:gd name="T23" fmla="*/ 188 h 171"/>
                          <a:gd name="T24" fmla="*/ 1731 w 346"/>
                          <a:gd name="T25" fmla="*/ 501 h 171"/>
                          <a:gd name="T26" fmla="*/ 1396 w 346"/>
                          <a:gd name="T27" fmla="*/ 124 h 17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346" h="171">
                            <a:moveTo>
                              <a:pt x="279" y="22"/>
                            </a:moveTo>
                            <a:cubicBezTo>
                              <a:pt x="243" y="23"/>
                              <a:pt x="220" y="43"/>
                              <a:pt x="188" y="57"/>
                            </a:cubicBezTo>
                            <a:cubicBezTo>
                              <a:pt x="145" y="76"/>
                              <a:pt x="122" y="50"/>
                              <a:pt x="95" y="28"/>
                            </a:cubicBezTo>
                            <a:cubicBezTo>
                              <a:pt x="74" y="9"/>
                              <a:pt x="52" y="0"/>
                              <a:pt x="28" y="21"/>
                            </a:cubicBezTo>
                            <a:cubicBezTo>
                              <a:pt x="12" y="36"/>
                              <a:pt x="0" y="62"/>
                              <a:pt x="7" y="110"/>
                            </a:cubicBezTo>
                            <a:cubicBezTo>
                              <a:pt x="9" y="120"/>
                              <a:pt x="2" y="132"/>
                              <a:pt x="5" y="143"/>
                            </a:cubicBezTo>
                            <a:cubicBezTo>
                              <a:pt x="8" y="154"/>
                              <a:pt x="21" y="162"/>
                              <a:pt x="27" y="171"/>
                            </a:cubicBezTo>
                            <a:cubicBezTo>
                              <a:pt x="29" y="165"/>
                              <a:pt x="21" y="151"/>
                              <a:pt x="20" y="146"/>
                            </a:cubicBezTo>
                            <a:cubicBezTo>
                              <a:pt x="15" y="119"/>
                              <a:pt x="28" y="90"/>
                              <a:pt x="44" y="76"/>
                            </a:cubicBezTo>
                            <a:cubicBezTo>
                              <a:pt x="71" y="58"/>
                              <a:pt x="96" y="79"/>
                              <a:pt x="124" y="83"/>
                            </a:cubicBezTo>
                            <a:cubicBezTo>
                              <a:pt x="154" y="88"/>
                              <a:pt x="186" y="80"/>
                              <a:pt x="204" y="72"/>
                            </a:cubicBezTo>
                            <a:cubicBezTo>
                              <a:pt x="236" y="58"/>
                              <a:pt x="254" y="34"/>
                              <a:pt x="290" y="33"/>
                            </a:cubicBezTo>
                            <a:cubicBezTo>
                              <a:pt x="313" y="32"/>
                              <a:pt x="337" y="67"/>
                              <a:pt x="346" y="88"/>
                            </a:cubicBezTo>
                            <a:cubicBezTo>
                              <a:pt x="333" y="53"/>
                              <a:pt x="323" y="21"/>
                              <a:pt x="279" y="22"/>
                            </a:cubicBezTo>
                            <a:close/>
                          </a:path>
                        </a:pathLst>
                      </a:custGeom>
                      <a:solidFill>
                        <a:srgbClr val="FBD2A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3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" y="1318"/>
                        <a:ext cx="926" cy="286"/>
                      </a:xfrm>
                      <a:custGeom>
                        <a:avLst/>
                        <a:gdLst>
                          <a:gd name="T0" fmla="*/ 0 w 414"/>
                          <a:gd name="T1" fmla="*/ 346 h 120"/>
                          <a:gd name="T2" fmla="*/ 145 w 414"/>
                          <a:gd name="T3" fmla="*/ 427 h 120"/>
                          <a:gd name="T4" fmla="*/ 611 w 414"/>
                          <a:gd name="T5" fmla="*/ 608 h 120"/>
                          <a:gd name="T6" fmla="*/ 1291 w 414"/>
                          <a:gd name="T7" fmla="*/ 324 h 120"/>
                          <a:gd name="T8" fmla="*/ 1601 w 414"/>
                          <a:gd name="T9" fmla="*/ 512 h 120"/>
                          <a:gd name="T10" fmla="*/ 1982 w 414"/>
                          <a:gd name="T11" fmla="*/ 558 h 120"/>
                          <a:gd name="T12" fmla="*/ 2006 w 414"/>
                          <a:gd name="T13" fmla="*/ 136 h 120"/>
                          <a:gd name="T14" fmla="*/ 1801 w 414"/>
                          <a:gd name="T15" fmla="*/ 0 h 120"/>
                          <a:gd name="T16" fmla="*/ 1926 w 414"/>
                          <a:gd name="T17" fmla="*/ 255 h 120"/>
                          <a:gd name="T18" fmla="*/ 1586 w 414"/>
                          <a:gd name="T19" fmla="*/ 307 h 120"/>
                          <a:gd name="T20" fmla="*/ 1100 w 414"/>
                          <a:gd name="T21" fmla="*/ 86 h 120"/>
                          <a:gd name="T22" fmla="*/ 510 w 414"/>
                          <a:gd name="T23" fmla="*/ 415 h 120"/>
                          <a:gd name="T24" fmla="*/ 181 w 414"/>
                          <a:gd name="T25" fmla="*/ 374 h 120"/>
                          <a:gd name="T26" fmla="*/ 0 w 414"/>
                          <a:gd name="T27" fmla="*/ 346 h 120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414" h="120">
                            <a:moveTo>
                              <a:pt x="0" y="61"/>
                            </a:moveTo>
                            <a:cubicBezTo>
                              <a:pt x="12" y="66"/>
                              <a:pt x="14" y="62"/>
                              <a:pt x="29" y="75"/>
                            </a:cubicBezTo>
                            <a:cubicBezTo>
                              <a:pt x="44" y="88"/>
                              <a:pt x="83" y="120"/>
                              <a:pt x="122" y="107"/>
                            </a:cubicBezTo>
                            <a:cubicBezTo>
                              <a:pt x="162" y="94"/>
                              <a:pt x="221" y="52"/>
                              <a:pt x="258" y="57"/>
                            </a:cubicBezTo>
                            <a:cubicBezTo>
                              <a:pt x="294" y="62"/>
                              <a:pt x="289" y="71"/>
                              <a:pt x="320" y="90"/>
                            </a:cubicBezTo>
                            <a:cubicBezTo>
                              <a:pt x="351" y="109"/>
                              <a:pt x="382" y="120"/>
                              <a:pt x="396" y="98"/>
                            </a:cubicBezTo>
                            <a:cubicBezTo>
                              <a:pt x="411" y="77"/>
                              <a:pt x="414" y="37"/>
                              <a:pt x="401" y="24"/>
                            </a:cubicBezTo>
                            <a:cubicBezTo>
                              <a:pt x="387" y="11"/>
                              <a:pt x="377" y="7"/>
                              <a:pt x="360" y="0"/>
                            </a:cubicBezTo>
                            <a:cubicBezTo>
                              <a:pt x="380" y="14"/>
                              <a:pt x="393" y="10"/>
                              <a:pt x="385" y="45"/>
                            </a:cubicBezTo>
                            <a:cubicBezTo>
                              <a:pt x="377" y="79"/>
                              <a:pt x="348" y="77"/>
                              <a:pt x="317" y="54"/>
                            </a:cubicBezTo>
                            <a:cubicBezTo>
                              <a:pt x="286" y="31"/>
                              <a:pt x="267" y="4"/>
                              <a:pt x="220" y="15"/>
                            </a:cubicBezTo>
                            <a:cubicBezTo>
                              <a:pt x="173" y="27"/>
                              <a:pt x="151" y="60"/>
                              <a:pt x="102" y="73"/>
                            </a:cubicBezTo>
                            <a:cubicBezTo>
                              <a:pt x="53" y="86"/>
                              <a:pt x="49" y="70"/>
                              <a:pt x="36" y="66"/>
                            </a:cubicBezTo>
                            <a:cubicBezTo>
                              <a:pt x="23" y="62"/>
                              <a:pt x="0" y="61"/>
                              <a:pt x="0" y="61"/>
                            </a:cubicBezTo>
                            <a:close/>
                          </a:path>
                        </a:pathLst>
                      </a:custGeom>
                      <a:solidFill>
                        <a:srgbClr val="F2953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39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" y="985"/>
                        <a:ext cx="291" cy="193"/>
                      </a:xfrm>
                      <a:custGeom>
                        <a:avLst/>
                        <a:gdLst>
                          <a:gd name="T0" fmla="*/ 195 w 130"/>
                          <a:gd name="T1" fmla="*/ 29 h 81"/>
                          <a:gd name="T2" fmla="*/ 60 w 130"/>
                          <a:gd name="T3" fmla="*/ 460 h 81"/>
                          <a:gd name="T4" fmla="*/ 170 w 130"/>
                          <a:gd name="T5" fmla="*/ 262 h 81"/>
                          <a:gd name="T6" fmla="*/ 327 w 130"/>
                          <a:gd name="T7" fmla="*/ 217 h 81"/>
                          <a:gd name="T8" fmla="*/ 651 w 130"/>
                          <a:gd name="T9" fmla="*/ 312 h 81"/>
                          <a:gd name="T10" fmla="*/ 450 w 130"/>
                          <a:gd name="T11" fmla="*/ 131 h 81"/>
                          <a:gd name="T12" fmla="*/ 215 w 130"/>
                          <a:gd name="T13" fmla="*/ 24 h 8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0" h="81">
                            <a:moveTo>
                              <a:pt x="39" y="5"/>
                            </a:moveTo>
                            <a:cubicBezTo>
                              <a:pt x="16" y="20"/>
                              <a:pt x="0" y="55"/>
                              <a:pt x="12" y="81"/>
                            </a:cubicBezTo>
                            <a:cubicBezTo>
                              <a:pt x="22" y="77"/>
                              <a:pt x="23" y="54"/>
                              <a:pt x="34" y="46"/>
                            </a:cubicBezTo>
                            <a:cubicBezTo>
                              <a:pt x="43" y="39"/>
                              <a:pt x="53" y="36"/>
                              <a:pt x="65" y="38"/>
                            </a:cubicBezTo>
                            <a:cubicBezTo>
                              <a:pt x="86" y="42"/>
                              <a:pt x="106" y="58"/>
                              <a:pt x="130" y="55"/>
                            </a:cubicBezTo>
                            <a:cubicBezTo>
                              <a:pt x="109" y="51"/>
                              <a:pt x="104" y="38"/>
                              <a:pt x="90" y="23"/>
                            </a:cubicBezTo>
                            <a:cubicBezTo>
                              <a:pt x="78" y="11"/>
                              <a:pt x="61" y="0"/>
                              <a:pt x="43" y="4"/>
                            </a:cubicBezTo>
                          </a:path>
                        </a:pathLst>
                      </a:custGeom>
                      <a:solidFill>
                        <a:srgbClr val="FDE8D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40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" y="1023"/>
                        <a:ext cx="108" cy="88"/>
                      </a:xfrm>
                      <a:custGeom>
                        <a:avLst/>
                        <a:gdLst>
                          <a:gd name="T0" fmla="*/ 113 w 48"/>
                          <a:gd name="T1" fmla="*/ 24 h 37"/>
                          <a:gd name="T2" fmla="*/ 11 w 48"/>
                          <a:gd name="T3" fmla="*/ 209 h 37"/>
                          <a:gd name="T4" fmla="*/ 126 w 48"/>
                          <a:gd name="T5" fmla="*/ 69 h 37"/>
                          <a:gd name="T6" fmla="*/ 243 w 48"/>
                          <a:gd name="T7" fmla="*/ 50 h 37"/>
                          <a:gd name="T8" fmla="*/ 133 w 48"/>
                          <a:gd name="T9" fmla="*/ 17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8" h="37">
                            <a:moveTo>
                              <a:pt x="22" y="4"/>
                            </a:moveTo>
                            <a:cubicBezTo>
                              <a:pt x="12" y="9"/>
                              <a:pt x="0" y="26"/>
                              <a:pt x="2" y="37"/>
                            </a:cubicBezTo>
                            <a:cubicBezTo>
                              <a:pt x="8" y="27"/>
                              <a:pt x="14" y="16"/>
                              <a:pt x="25" y="12"/>
                            </a:cubicBezTo>
                            <a:cubicBezTo>
                              <a:pt x="32" y="9"/>
                              <a:pt x="45" y="13"/>
                              <a:pt x="48" y="9"/>
                            </a:cubicBezTo>
                            <a:cubicBezTo>
                              <a:pt x="44" y="3"/>
                              <a:pt x="33" y="0"/>
                              <a:pt x="26" y="3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41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8" y="1044"/>
                        <a:ext cx="18" cy="17"/>
                      </a:xfrm>
                      <a:custGeom>
                        <a:avLst/>
                        <a:gdLst>
                          <a:gd name="T0" fmla="*/ 0 w 8"/>
                          <a:gd name="T1" fmla="*/ 5 h 7"/>
                          <a:gd name="T2" fmla="*/ 41 w 8"/>
                          <a:gd name="T3" fmla="*/ 29 h 7"/>
                          <a:gd name="T4" fmla="*/ 5 w 8"/>
                          <a:gd name="T5" fmla="*/ 5 h 7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8" h="7">
                            <a:moveTo>
                              <a:pt x="0" y="1"/>
                            </a:moveTo>
                            <a:cubicBezTo>
                              <a:pt x="1" y="6"/>
                              <a:pt x="3" y="7"/>
                              <a:pt x="8" y="5"/>
                            </a:cubicBezTo>
                            <a:cubicBezTo>
                              <a:pt x="7" y="0"/>
                              <a:pt x="4" y="0"/>
                              <a:pt x="1" y="1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42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" y="1399"/>
                        <a:ext cx="445" cy="177"/>
                      </a:xfrm>
                      <a:custGeom>
                        <a:avLst/>
                        <a:gdLst>
                          <a:gd name="T0" fmla="*/ 0 w 199"/>
                          <a:gd name="T1" fmla="*/ 304 h 74"/>
                          <a:gd name="T2" fmla="*/ 445 w 199"/>
                          <a:gd name="T3" fmla="*/ 127 h 74"/>
                          <a:gd name="T4" fmla="*/ 700 w 199"/>
                          <a:gd name="T5" fmla="*/ 268 h 74"/>
                          <a:gd name="T6" fmla="*/ 995 w 199"/>
                          <a:gd name="T7" fmla="*/ 423 h 74"/>
                          <a:gd name="T8" fmla="*/ 640 w 199"/>
                          <a:gd name="T9" fmla="*/ 155 h 74"/>
                          <a:gd name="T10" fmla="*/ 360 w 199"/>
                          <a:gd name="T11" fmla="*/ 62 h 74"/>
                          <a:gd name="T12" fmla="*/ 0 w 199"/>
                          <a:gd name="T13" fmla="*/ 304 h 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99" h="74">
                            <a:moveTo>
                              <a:pt x="0" y="53"/>
                            </a:moveTo>
                            <a:cubicBezTo>
                              <a:pt x="27" y="40"/>
                              <a:pt x="72" y="19"/>
                              <a:pt x="89" y="22"/>
                            </a:cubicBezTo>
                            <a:cubicBezTo>
                              <a:pt x="106" y="25"/>
                              <a:pt x="110" y="29"/>
                              <a:pt x="140" y="47"/>
                            </a:cubicBezTo>
                            <a:cubicBezTo>
                              <a:pt x="170" y="64"/>
                              <a:pt x="192" y="74"/>
                              <a:pt x="199" y="74"/>
                            </a:cubicBezTo>
                            <a:cubicBezTo>
                              <a:pt x="181" y="63"/>
                              <a:pt x="143" y="40"/>
                              <a:pt x="128" y="27"/>
                            </a:cubicBezTo>
                            <a:cubicBezTo>
                              <a:pt x="113" y="15"/>
                              <a:pt x="96" y="0"/>
                              <a:pt x="72" y="11"/>
                            </a:cubicBezTo>
                            <a:cubicBezTo>
                              <a:pt x="46" y="24"/>
                              <a:pt x="0" y="53"/>
                              <a:pt x="0" y="53"/>
                            </a:cubicBezTo>
                            <a:close/>
                          </a:path>
                        </a:pathLst>
                      </a:custGeom>
                      <a:solidFill>
                        <a:srgbClr val="DD7A1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43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" y="920"/>
                        <a:ext cx="1041" cy="744"/>
                      </a:xfrm>
                      <a:custGeom>
                        <a:avLst/>
                        <a:gdLst>
                          <a:gd name="T0" fmla="*/ 190 w 466"/>
                          <a:gd name="T1" fmla="*/ 1297 h 312"/>
                          <a:gd name="T2" fmla="*/ 150 w 466"/>
                          <a:gd name="T3" fmla="*/ 1068 h 312"/>
                          <a:gd name="T4" fmla="*/ 20 w 466"/>
                          <a:gd name="T5" fmla="*/ 875 h 312"/>
                          <a:gd name="T6" fmla="*/ 40 w 466"/>
                          <a:gd name="T7" fmla="*/ 661 h 312"/>
                          <a:gd name="T8" fmla="*/ 154 w 466"/>
                          <a:gd name="T9" fmla="*/ 124 h 312"/>
                          <a:gd name="T10" fmla="*/ 509 w 466"/>
                          <a:gd name="T11" fmla="*/ 165 h 312"/>
                          <a:gd name="T12" fmla="*/ 947 w 466"/>
                          <a:gd name="T13" fmla="*/ 346 h 312"/>
                          <a:gd name="T14" fmla="*/ 1432 w 466"/>
                          <a:gd name="T15" fmla="*/ 136 h 312"/>
                          <a:gd name="T16" fmla="*/ 1932 w 466"/>
                          <a:gd name="T17" fmla="*/ 837 h 312"/>
                          <a:gd name="T18" fmla="*/ 2236 w 466"/>
                          <a:gd name="T19" fmla="*/ 1035 h 312"/>
                          <a:gd name="T20" fmla="*/ 2270 w 466"/>
                          <a:gd name="T21" fmla="*/ 1455 h 312"/>
                          <a:gd name="T22" fmla="*/ 1716 w 466"/>
                          <a:gd name="T23" fmla="*/ 1416 h 312"/>
                          <a:gd name="T24" fmla="*/ 1436 w 466"/>
                          <a:gd name="T25" fmla="*/ 1307 h 312"/>
                          <a:gd name="T26" fmla="*/ 1157 w 466"/>
                          <a:gd name="T27" fmla="*/ 1438 h 312"/>
                          <a:gd name="T28" fmla="*/ 753 w 466"/>
                          <a:gd name="T29" fmla="*/ 1610 h 312"/>
                          <a:gd name="T30" fmla="*/ 344 w 466"/>
                          <a:gd name="T31" fmla="*/ 1400 h 312"/>
                          <a:gd name="T32" fmla="*/ 190 w 466"/>
                          <a:gd name="T33" fmla="*/ 1297 h 31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466" h="312">
                            <a:moveTo>
                              <a:pt x="38" y="228"/>
                            </a:moveTo>
                            <a:cubicBezTo>
                              <a:pt x="32" y="218"/>
                              <a:pt x="35" y="201"/>
                              <a:pt x="30" y="188"/>
                            </a:cubicBezTo>
                            <a:cubicBezTo>
                              <a:pt x="24" y="176"/>
                              <a:pt x="8" y="167"/>
                              <a:pt x="4" y="154"/>
                            </a:cubicBezTo>
                            <a:cubicBezTo>
                              <a:pt x="1" y="143"/>
                              <a:pt x="10" y="127"/>
                              <a:pt x="8" y="116"/>
                            </a:cubicBezTo>
                            <a:cubicBezTo>
                              <a:pt x="0" y="65"/>
                              <a:pt x="14" y="37"/>
                              <a:pt x="31" y="22"/>
                            </a:cubicBezTo>
                            <a:cubicBezTo>
                              <a:pt x="56" y="0"/>
                              <a:pt x="79" y="9"/>
                              <a:pt x="102" y="29"/>
                            </a:cubicBezTo>
                            <a:cubicBezTo>
                              <a:pt x="130" y="53"/>
                              <a:pt x="152" y="77"/>
                              <a:pt x="190" y="61"/>
                            </a:cubicBezTo>
                            <a:cubicBezTo>
                              <a:pt x="224" y="46"/>
                              <a:pt x="248" y="25"/>
                              <a:pt x="287" y="24"/>
                            </a:cubicBezTo>
                            <a:cubicBezTo>
                              <a:pt x="357" y="22"/>
                              <a:pt x="350" y="106"/>
                              <a:pt x="387" y="147"/>
                            </a:cubicBezTo>
                            <a:cubicBezTo>
                              <a:pt x="403" y="165"/>
                              <a:pt x="432" y="164"/>
                              <a:pt x="448" y="182"/>
                            </a:cubicBezTo>
                            <a:cubicBezTo>
                              <a:pt x="466" y="201"/>
                              <a:pt x="463" y="233"/>
                              <a:pt x="455" y="256"/>
                            </a:cubicBezTo>
                            <a:cubicBezTo>
                              <a:pt x="432" y="312"/>
                              <a:pt x="377" y="272"/>
                              <a:pt x="344" y="249"/>
                            </a:cubicBezTo>
                            <a:cubicBezTo>
                              <a:pt x="327" y="237"/>
                              <a:pt x="310" y="226"/>
                              <a:pt x="288" y="230"/>
                            </a:cubicBezTo>
                            <a:cubicBezTo>
                              <a:pt x="269" y="235"/>
                              <a:pt x="249" y="245"/>
                              <a:pt x="232" y="253"/>
                            </a:cubicBezTo>
                            <a:cubicBezTo>
                              <a:pt x="206" y="265"/>
                              <a:pt x="179" y="282"/>
                              <a:pt x="151" y="283"/>
                            </a:cubicBezTo>
                            <a:cubicBezTo>
                              <a:pt x="121" y="284"/>
                              <a:pt x="90" y="266"/>
                              <a:pt x="69" y="246"/>
                            </a:cubicBezTo>
                            <a:cubicBezTo>
                              <a:pt x="61" y="240"/>
                              <a:pt x="45" y="237"/>
                              <a:pt x="38" y="228"/>
                            </a:cubicBezTo>
                            <a:close/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216" name="Groupe 99"/>
                  <p:cNvGrpSpPr/>
                  <p:nvPr/>
                </p:nvGrpSpPr>
                <p:grpSpPr>
                  <a:xfrm>
                    <a:off x="467544" y="980728"/>
                    <a:ext cx="864095" cy="504056"/>
                    <a:chOff x="467544" y="1052736"/>
                    <a:chExt cx="864095" cy="504056"/>
                  </a:xfrm>
                </p:grpSpPr>
                <p:cxnSp>
                  <p:nvCxnSpPr>
                    <p:cNvPr id="217" name="Connecteur droit 216"/>
                    <p:cNvCxnSpPr/>
                    <p:nvPr/>
                  </p:nvCxnSpPr>
                  <p:spPr>
                    <a:xfrm>
                      <a:off x="1027719" y="1157475"/>
                      <a:ext cx="168209" cy="0"/>
                    </a:xfrm>
                    <a:prstGeom prst="line">
                      <a:avLst/>
                    </a:prstGeom>
                    <a:ln w="349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9" name="Ellipse 218"/>
                    <p:cNvSpPr/>
                    <p:nvPr/>
                  </p:nvSpPr>
                  <p:spPr>
                    <a:xfrm>
                      <a:off x="1219500" y="1087717"/>
                      <a:ext cx="112139" cy="176747"/>
                    </a:xfrm>
                    <a:prstGeom prst="ellipse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220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544" y="1052736"/>
                      <a:ext cx="806295" cy="504056"/>
                      <a:chOff x="475" y="920"/>
                      <a:chExt cx="1041" cy="744"/>
                    </a:xfrm>
                  </p:grpSpPr>
                  <p:sp>
                    <p:nvSpPr>
                      <p:cNvPr id="221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" y="920"/>
                        <a:ext cx="1041" cy="744"/>
                      </a:xfrm>
                      <a:custGeom>
                        <a:avLst/>
                        <a:gdLst>
                          <a:gd name="T0" fmla="*/ 190 w 466"/>
                          <a:gd name="T1" fmla="*/ 1297 h 312"/>
                          <a:gd name="T2" fmla="*/ 150 w 466"/>
                          <a:gd name="T3" fmla="*/ 1068 h 312"/>
                          <a:gd name="T4" fmla="*/ 20 w 466"/>
                          <a:gd name="T5" fmla="*/ 875 h 312"/>
                          <a:gd name="T6" fmla="*/ 40 w 466"/>
                          <a:gd name="T7" fmla="*/ 661 h 312"/>
                          <a:gd name="T8" fmla="*/ 154 w 466"/>
                          <a:gd name="T9" fmla="*/ 124 h 312"/>
                          <a:gd name="T10" fmla="*/ 509 w 466"/>
                          <a:gd name="T11" fmla="*/ 165 h 312"/>
                          <a:gd name="T12" fmla="*/ 947 w 466"/>
                          <a:gd name="T13" fmla="*/ 346 h 312"/>
                          <a:gd name="T14" fmla="*/ 1432 w 466"/>
                          <a:gd name="T15" fmla="*/ 136 h 312"/>
                          <a:gd name="T16" fmla="*/ 1932 w 466"/>
                          <a:gd name="T17" fmla="*/ 837 h 312"/>
                          <a:gd name="T18" fmla="*/ 2236 w 466"/>
                          <a:gd name="T19" fmla="*/ 1035 h 312"/>
                          <a:gd name="T20" fmla="*/ 2270 w 466"/>
                          <a:gd name="T21" fmla="*/ 1455 h 312"/>
                          <a:gd name="T22" fmla="*/ 1716 w 466"/>
                          <a:gd name="T23" fmla="*/ 1416 h 312"/>
                          <a:gd name="T24" fmla="*/ 1436 w 466"/>
                          <a:gd name="T25" fmla="*/ 1307 h 312"/>
                          <a:gd name="T26" fmla="*/ 1157 w 466"/>
                          <a:gd name="T27" fmla="*/ 1438 h 312"/>
                          <a:gd name="T28" fmla="*/ 753 w 466"/>
                          <a:gd name="T29" fmla="*/ 1610 h 312"/>
                          <a:gd name="T30" fmla="*/ 344 w 466"/>
                          <a:gd name="T31" fmla="*/ 1400 h 312"/>
                          <a:gd name="T32" fmla="*/ 190 w 466"/>
                          <a:gd name="T33" fmla="*/ 1297 h 31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466" h="312">
                            <a:moveTo>
                              <a:pt x="38" y="228"/>
                            </a:moveTo>
                            <a:cubicBezTo>
                              <a:pt x="32" y="218"/>
                              <a:pt x="35" y="201"/>
                              <a:pt x="30" y="188"/>
                            </a:cubicBezTo>
                            <a:cubicBezTo>
                              <a:pt x="24" y="176"/>
                              <a:pt x="8" y="167"/>
                              <a:pt x="4" y="154"/>
                            </a:cubicBezTo>
                            <a:cubicBezTo>
                              <a:pt x="1" y="143"/>
                              <a:pt x="10" y="127"/>
                              <a:pt x="8" y="116"/>
                            </a:cubicBezTo>
                            <a:cubicBezTo>
                              <a:pt x="0" y="65"/>
                              <a:pt x="14" y="37"/>
                              <a:pt x="31" y="22"/>
                            </a:cubicBezTo>
                            <a:cubicBezTo>
                              <a:pt x="56" y="0"/>
                              <a:pt x="79" y="9"/>
                              <a:pt x="102" y="29"/>
                            </a:cubicBezTo>
                            <a:cubicBezTo>
                              <a:pt x="130" y="53"/>
                              <a:pt x="152" y="77"/>
                              <a:pt x="190" y="61"/>
                            </a:cubicBezTo>
                            <a:cubicBezTo>
                              <a:pt x="224" y="46"/>
                              <a:pt x="248" y="25"/>
                              <a:pt x="287" y="24"/>
                            </a:cubicBezTo>
                            <a:cubicBezTo>
                              <a:pt x="357" y="22"/>
                              <a:pt x="350" y="106"/>
                              <a:pt x="387" y="147"/>
                            </a:cubicBezTo>
                            <a:cubicBezTo>
                              <a:pt x="403" y="165"/>
                              <a:pt x="432" y="164"/>
                              <a:pt x="448" y="182"/>
                            </a:cubicBezTo>
                            <a:cubicBezTo>
                              <a:pt x="466" y="201"/>
                              <a:pt x="463" y="233"/>
                              <a:pt x="455" y="256"/>
                            </a:cubicBezTo>
                            <a:cubicBezTo>
                              <a:pt x="432" y="312"/>
                              <a:pt x="377" y="272"/>
                              <a:pt x="344" y="249"/>
                            </a:cubicBezTo>
                            <a:cubicBezTo>
                              <a:pt x="327" y="237"/>
                              <a:pt x="310" y="226"/>
                              <a:pt x="288" y="230"/>
                            </a:cubicBezTo>
                            <a:cubicBezTo>
                              <a:pt x="269" y="235"/>
                              <a:pt x="249" y="245"/>
                              <a:pt x="232" y="253"/>
                            </a:cubicBezTo>
                            <a:cubicBezTo>
                              <a:pt x="206" y="265"/>
                              <a:pt x="179" y="282"/>
                              <a:pt x="151" y="283"/>
                            </a:cubicBezTo>
                            <a:cubicBezTo>
                              <a:pt x="121" y="284"/>
                              <a:pt x="90" y="266"/>
                              <a:pt x="69" y="246"/>
                            </a:cubicBezTo>
                            <a:cubicBezTo>
                              <a:pt x="61" y="240"/>
                              <a:pt x="45" y="237"/>
                              <a:pt x="38" y="228"/>
                            </a:cubicBezTo>
                            <a:close/>
                          </a:path>
                        </a:pathLst>
                      </a:custGeom>
                      <a:solidFill>
                        <a:srgbClr val="F6AF65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2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0" y="944"/>
                        <a:ext cx="774" cy="408"/>
                      </a:xfrm>
                      <a:custGeom>
                        <a:avLst/>
                        <a:gdLst>
                          <a:gd name="T0" fmla="*/ 1396 w 346"/>
                          <a:gd name="T1" fmla="*/ 124 h 171"/>
                          <a:gd name="T2" fmla="*/ 942 w 346"/>
                          <a:gd name="T3" fmla="*/ 324 h 171"/>
                          <a:gd name="T4" fmla="*/ 476 w 346"/>
                          <a:gd name="T5" fmla="*/ 160 h 171"/>
                          <a:gd name="T6" fmla="*/ 141 w 346"/>
                          <a:gd name="T7" fmla="*/ 119 h 171"/>
                          <a:gd name="T8" fmla="*/ 36 w 346"/>
                          <a:gd name="T9" fmla="*/ 625 h 171"/>
                          <a:gd name="T10" fmla="*/ 25 w 346"/>
                          <a:gd name="T11" fmla="*/ 814 h 171"/>
                          <a:gd name="T12" fmla="*/ 134 w 346"/>
                          <a:gd name="T13" fmla="*/ 973 h 171"/>
                          <a:gd name="T14" fmla="*/ 101 w 346"/>
                          <a:gd name="T15" fmla="*/ 830 h 171"/>
                          <a:gd name="T16" fmla="*/ 219 w 346"/>
                          <a:gd name="T17" fmla="*/ 432 h 171"/>
                          <a:gd name="T18" fmla="*/ 620 w 346"/>
                          <a:gd name="T19" fmla="*/ 472 h 171"/>
                          <a:gd name="T20" fmla="*/ 1020 w 346"/>
                          <a:gd name="T21" fmla="*/ 410 h 171"/>
                          <a:gd name="T22" fmla="*/ 1452 w 346"/>
                          <a:gd name="T23" fmla="*/ 188 h 171"/>
                          <a:gd name="T24" fmla="*/ 1731 w 346"/>
                          <a:gd name="T25" fmla="*/ 501 h 171"/>
                          <a:gd name="T26" fmla="*/ 1396 w 346"/>
                          <a:gd name="T27" fmla="*/ 124 h 17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346" h="171">
                            <a:moveTo>
                              <a:pt x="279" y="22"/>
                            </a:moveTo>
                            <a:cubicBezTo>
                              <a:pt x="243" y="23"/>
                              <a:pt x="220" y="43"/>
                              <a:pt x="188" y="57"/>
                            </a:cubicBezTo>
                            <a:cubicBezTo>
                              <a:pt x="145" y="76"/>
                              <a:pt x="122" y="50"/>
                              <a:pt x="95" y="28"/>
                            </a:cubicBezTo>
                            <a:cubicBezTo>
                              <a:pt x="74" y="9"/>
                              <a:pt x="52" y="0"/>
                              <a:pt x="28" y="21"/>
                            </a:cubicBezTo>
                            <a:cubicBezTo>
                              <a:pt x="12" y="36"/>
                              <a:pt x="0" y="62"/>
                              <a:pt x="7" y="110"/>
                            </a:cubicBezTo>
                            <a:cubicBezTo>
                              <a:pt x="9" y="120"/>
                              <a:pt x="2" y="132"/>
                              <a:pt x="5" y="143"/>
                            </a:cubicBezTo>
                            <a:cubicBezTo>
                              <a:pt x="8" y="154"/>
                              <a:pt x="21" y="162"/>
                              <a:pt x="27" y="171"/>
                            </a:cubicBezTo>
                            <a:cubicBezTo>
                              <a:pt x="29" y="165"/>
                              <a:pt x="21" y="151"/>
                              <a:pt x="20" y="146"/>
                            </a:cubicBezTo>
                            <a:cubicBezTo>
                              <a:pt x="15" y="119"/>
                              <a:pt x="28" y="90"/>
                              <a:pt x="44" y="76"/>
                            </a:cubicBezTo>
                            <a:cubicBezTo>
                              <a:pt x="71" y="58"/>
                              <a:pt x="96" y="79"/>
                              <a:pt x="124" y="83"/>
                            </a:cubicBezTo>
                            <a:cubicBezTo>
                              <a:pt x="154" y="88"/>
                              <a:pt x="186" y="80"/>
                              <a:pt x="204" y="72"/>
                            </a:cubicBezTo>
                            <a:cubicBezTo>
                              <a:pt x="236" y="58"/>
                              <a:pt x="254" y="34"/>
                              <a:pt x="290" y="33"/>
                            </a:cubicBezTo>
                            <a:cubicBezTo>
                              <a:pt x="313" y="32"/>
                              <a:pt x="337" y="67"/>
                              <a:pt x="346" y="88"/>
                            </a:cubicBezTo>
                            <a:cubicBezTo>
                              <a:pt x="333" y="53"/>
                              <a:pt x="323" y="21"/>
                              <a:pt x="279" y="22"/>
                            </a:cubicBezTo>
                            <a:close/>
                          </a:path>
                        </a:pathLst>
                      </a:custGeom>
                      <a:solidFill>
                        <a:srgbClr val="FBD2A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" y="1318"/>
                        <a:ext cx="926" cy="286"/>
                      </a:xfrm>
                      <a:custGeom>
                        <a:avLst/>
                        <a:gdLst>
                          <a:gd name="T0" fmla="*/ 0 w 414"/>
                          <a:gd name="T1" fmla="*/ 346 h 120"/>
                          <a:gd name="T2" fmla="*/ 145 w 414"/>
                          <a:gd name="T3" fmla="*/ 427 h 120"/>
                          <a:gd name="T4" fmla="*/ 611 w 414"/>
                          <a:gd name="T5" fmla="*/ 608 h 120"/>
                          <a:gd name="T6" fmla="*/ 1291 w 414"/>
                          <a:gd name="T7" fmla="*/ 324 h 120"/>
                          <a:gd name="T8" fmla="*/ 1601 w 414"/>
                          <a:gd name="T9" fmla="*/ 512 h 120"/>
                          <a:gd name="T10" fmla="*/ 1982 w 414"/>
                          <a:gd name="T11" fmla="*/ 558 h 120"/>
                          <a:gd name="T12" fmla="*/ 2006 w 414"/>
                          <a:gd name="T13" fmla="*/ 136 h 120"/>
                          <a:gd name="T14" fmla="*/ 1801 w 414"/>
                          <a:gd name="T15" fmla="*/ 0 h 120"/>
                          <a:gd name="T16" fmla="*/ 1926 w 414"/>
                          <a:gd name="T17" fmla="*/ 255 h 120"/>
                          <a:gd name="T18" fmla="*/ 1586 w 414"/>
                          <a:gd name="T19" fmla="*/ 307 h 120"/>
                          <a:gd name="T20" fmla="*/ 1100 w 414"/>
                          <a:gd name="T21" fmla="*/ 86 h 120"/>
                          <a:gd name="T22" fmla="*/ 510 w 414"/>
                          <a:gd name="T23" fmla="*/ 415 h 120"/>
                          <a:gd name="T24" fmla="*/ 181 w 414"/>
                          <a:gd name="T25" fmla="*/ 374 h 120"/>
                          <a:gd name="T26" fmla="*/ 0 w 414"/>
                          <a:gd name="T27" fmla="*/ 346 h 120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414" h="120">
                            <a:moveTo>
                              <a:pt x="0" y="61"/>
                            </a:moveTo>
                            <a:cubicBezTo>
                              <a:pt x="12" y="66"/>
                              <a:pt x="14" y="62"/>
                              <a:pt x="29" y="75"/>
                            </a:cubicBezTo>
                            <a:cubicBezTo>
                              <a:pt x="44" y="88"/>
                              <a:pt x="83" y="120"/>
                              <a:pt x="122" y="107"/>
                            </a:cubicBezTo>
                            <a:cubicBezTo>
                              <a:pt x="162" y="94"/>
                              <a:pt x="221" y="52"/>
                              <a:pt x="258" y="57"/>
                            </a:cubicBezTo>
                            <a:cubicBezTo>
                              <a:pt x="294" y="62"/>
                              <a:pt x="289" y="71"/>
                              <a:pt x="320" y="90"/>
                            </a:cubicBezTo>
                            <a:cubicBezTo>
                              <a:pt x="351" y="109"/>
                              <a:pt x="382" y="120"/>
                              <a:pt x="396" y="98"/>
                            </a:cubicBezTo>
                            <a:cubicBezTo>
                              <a:pt x="411" y="77"/>
                              <a:pt x="414" y="37"/>
                              <a:pt x="401" y="24"/>
                            </a:cubicBezTo>
                            <a:cubicBezTo>
                              <a:pt x="387" y="11"/>
                              <a:pt x="377" y="7"/>
                              <a:pt x="360" y="0"/>
                            </a:cubicBezTo>
                            <a:cubicBezTo>
                              <a:pt x="380" y="14"/>
                              <a:pt x="393" y="10"/>
                              <a:pt x="385" y="45"/>
                            </a:cubicBezTo>
                            <a:cubicBezTo>
                              <a:pt x="377" y="79"/>
                              <a:pt x="348" y="77"/>
                              <a:pt x="317" y="54"/>
                            </a:cubicBezTo>
                            <a:cubicBezTo>
                              <a:pt x="286" y="31"/>
                              <a:pt x="267" y="4"/>
                              <a:pt x="220" y="15"/>
                            </a:cubicBezTo>
                            <a:cubicBezTo>
                              <a:pt x="173" y="27"/>
                              <a:pt x="151" y="60"/>
                              <a:pt x="102" y="73"/>
                            </a:cubicBezTo>
                            <a:cubicBezTo>
                              <a:pt x="53" y="86"/>
                              <a:pt x="49" y="70"/>
                              <a:pt x="36" y="66"/>
                            </a:cubicBezTo>
                            <a:cubicBezTo>
                              <a:pt x="23" y="62"/>
                              <a:pt x="0" y="61"/>
                              <a:pt x="0" y="61"/>
                            </a:cubicBezTo>
                            <a:close/>
                          </a:path>
                        </a:pathLst>
                      </a:custGeom>
                      <a:solidFill>
                        <a:srgbClr val="F2953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4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" y="985"/>
                        <a:ext cx="291" cy="193"/>
                      </a:xfrm>
                      <a:custGeom>
                        <a:avLst/>
                        <a:gdLst>
                          <a:gd name="T0" fmla="*/ 195 w 130"/>
                          <a:gd name="T1" fmla="*/ 29 h 81"/>
                          <a:gd name="T2" fmla="*/ 60 w 130"/>
                          <a:gd name="T3" fmla="*/ 460 h 81"/>
                          <a:gd name="T4" fmla="*/ 170 w 130"/>
                          <a:gd name="T5" fmla="*/ 262 h 81"/>
                          <a:gd name="T6" fmla="*/ 327 w 130"/>
                          <a:gd name="T7" fmla="*/ 217 h 81"/>
                          <a:gd name="T8" fmla="*/ 651 w 130"/>
                          <a:gd name="T9" fmla="*/ 312 h 81"/>
                          <a:gd name="T10" fmla="*/ 450 w 130"/>
                          <a:gd name="T11" fmla="*/ 131 h 81"/>
                          <a:gd name="T12" fmla="*/ 215 w 130"/>
                          <a:gd name="T13" fmla="*/ 24 h 8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0" h="81">
                            <a:moveTo>
                              <a:pt x="39" y="5"/>
                            </a:moveTo>
                            <a:cubicBezTo>
                              <a:pt x="16" y="20"/>
                              <a:pt x="0" y="55"/>
                              <a:pt x="12" y="81"/>
                            </a:cubicBezTo>
                            <a:cubicBezTo>
                              <a:pt x="22" y="77"/>
                              <a:pt x="23" y="54"/>
                              <a:pt x="34" y="46"/>
                            </a:cubicBezTo>
                            <a:cubicBezTo>
                              <a:pt x="43" y="39"/>
                              <a:pt x="53" y="36"/>
                              <a:pt x="65" y="38"/>
                            </a:cubicBezTo>
                            <a:cubicBezTo>
                              <a:pt x="86" y="42"/>
                              <a:pt x="106" y="58"/>
                              <a:pt x="130" y="55"/>
                            </a:cubicBezTo>
                            <a:cubicBezTo>
                              <a:pt x="109" y="51"/>
                              <a:pt x="104" y="38"/>
                              <a:pt x="90" y="23"/>
                            </a:cubicBezTo>
                            <a:cubicBezTo>
                              <a:pt x="78" y="11"/>
                              <a:pt x="61" y="0"/>
                              <a:pt x="43" y="4"/>
                            </a:cubicBezTo>
                          </a:path>
                        </a:pathLst>
                      </a:custGeom>
                      <a:solidFill>
                        <a:srgbClr val="FDE8D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5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" y="1023"/>
                        <a:ext cx="108" cy="88"/>
                      </a:xfrm>
                      <a:custGeom>
                        <a:avLst/>
                        <a:gdLst>
                          <a:gd name="T0" fmla="*/ 113 w 48"/>
                          <a:gd name="T1" fmla="*/ 24 h 37"/>
                          <a:gd name="T2" fmla="*/ 11 w 48"/>
                          <a:gd name="T3" fmla="*/ 209 h 37"/>
                          <a:gd name="T4" fmla="*/ 126 w 48"/>
                          <a:gd name="T5" fmla="*/ 69 h 37"/>
                          <a:gd name="T6" fmla="*/ 243 w 48"/>
                          <a:gd name="T7" fmla="*/ 50 h 37"/>
                          <a:gd name="T8" fmla="*/ 133 w 48"/>
                          <a:gd name="T9" fmla="*/ 17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8" h="37">
                            <a:moveTo>
                              <a:pt x="22" y="4"/>
                            </a:moveTo>
                            <a:cubicBezTo>
                              <a:pt x="12" y="9"/>
                              <a:pt x="0" y="26"/>
                              <a:pt x="2" y="37"/>
                            </a:cubicBezTo>
                            <a:cubicBezTo>
                              <a:pt x="8" y="27"/>
                              <a:pt x="14" y="16"/>
                              <a:pt x="25" y="12"/>
                            </a:cubicBezTo>
                            <a:cubicBezTo>
                              <a:pt x="32" y="9"/>
                              <a:pt x="45" y="13"/>
                              <a:pt x="48" y="9"/>
                            </a:cubicBezTo>
                            <a:cubicBezTo>
                              <a:pt x="44" y="3"/>
                              <a:pt x="33" y="0"/>
                              <a:pt x="26" y="3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6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8" y="1044"/>
                        <a:ext cx="18" cy="17"/>
                      </a:xfrm>
                      <a:custGeom>
                        <a:avLst/>
                        <a:gdLst>
                          <a:gd name="T0" fmla="*/ 0 w 8"/>
                          <a:gd name="T1" fmla="*/ 5 h 7"/>
                          <a:gd name="T2" fmla="*/ 41 w 8"/>
                          <a:gd name="T3" fmla="*/ 29 h 7"/>
                          <a:gd name="T4" fmla="*/ 5 w 8"/>
                          <a:gd name="T5" fmla="*/ 5 h 7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8" h="7">
                            <a:moveTo>
                              <a:pt x="0" y="1"/>
                            </a:moveTo>
                            <a:cubicBezTo>
                              <a:pt x="1" y="6"/>
                              <a:pt x="3" y="7"/>
                              <a:pt x="8" y="5"/>
                            </a:cubicBezTo>
                            <a:cubicBezTo>
                              <a:pt x="7" y="0"/>
                              <a:pt x="4" y="0"/>
                              <a:pt x="1" y="1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7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1" y="1399"/>
                        <a:ext cx="445" cy="177"/>
                      </a:xfrm>
                      <a:custGeom>
                        <a:avLst/>
                        <a:gdLst>
                          <a:gd name="T0" fmla="*/ 0 w 199"/>
                          <a:gd name="T1" fmla="*/ 304 h 74"/>
                          <a:gd name="T2" fmla="*/ 445 w 199"/>
                          <a:gd name="T3" fmla="*/ 127 h 74"/>
                          <a:gd name="T4" fmla="*/ 700 w 199"/>
                          <a:gd name="T5" fmla="*/ 268 h 74"/>
                          <a:gd name="T6" fmla="*/ 995 w 199"/>
                          <a:gd name="T7" fmla="*/ 423 h 74"/>
                          <a:gd name="T8" fmla="*/ 640 w 199"/>
                          <a:gd name="T9" fmla="*/ 155 h 74"/>
                          <a:gd name="T10" fmla="*/ 360 w 199"/>
                          <a:gd name="T11" fmla="*/ 62 h 74"/>
                          <a:gd name="T12" fmla="*/ 0 w 199"/>
                          <a:gd name="T13" fmla="*/ 304 h 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99" h="74">
                            <a:moveTo>
                              <a:pt x="0" y="53"/>
                            </a:moveTo>
                            <a:cubicBezTo>
                              <a:pt x="27" y="40"/>
                              <a:pt x="72" y="19"/>
                              <a:pt x="89" y="22"/>
                            </a:cubicBezTo>
                            <a:cubicBezTo>
                              <a:pt x="106" y="25"/>
                              <a:pt x="110" y="29"/>
                              <a:pt x="140" y="47"/>
                            </a:cubicBezTo>
                            <a:cubicBezTo>
                              <a:pt x="170" y="64"/>
                              <a:pt x="192" y="74"/>
                              <a:pt x="199" y="74"/>
                            </a:cubicBezTo>
                            <a:cubicBezTo>
                              <a:pt x="181" y="63"/>
                              <a:pt x="143" y="40"/>
                              <a:pt x="128" y="27"/>
                            </a:cubicBezTo>
                            <a:cubicBezTo>
                              <a:pt x="113" y="15"/>
                              <a:pt x="96" y="0"/>
                              <a:pt x="72" y="11"/>
                            </a:cubicBezTo>
                            <a:cubicBezTo>
                              <a:pt x="46" y="24"/>
                              <a:pt x="0" y="53"/>
                              <a:pt x="0" y="53"/>
                            </a:cubicBezTo>
                            <a:close/>
                          </a:path>
                        </a:pathLst>
                      </a:custGeom>
                      <a:solidFill>
                        <a:srgbClr val="DD7A1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8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" y="920"/>
                        <a:ext cx="1041" cy="744"/>
                      </a:xfrm>
                      <a:custGeom>
                        <a:avLst/>
                        <a:gdLst>
                          <a:gd name="T0" fmla="*/ 190 w 466"/>
                          <a:gd name="T1" fmla="*/ 1297 h 312"/>
                          <a:gd name="T2" fmla="*/ 150 w 466"/>
                          <a:gd name="T3" fmla="*/ 1068 h 312"/>
                          <a:gd name="T4" fmla="*/ 20 w 466"/>
                          <a:gd name="T5" fmla="*/ 875 h 312"/>
                          <a:gd name="T6" fmla="*/ 40 w 466"/>
                          <a:gd name="T7" fmla="*/ 661 h 312"/>
                          <a:gd name="T8" fmla="*/ 154 w 466"/>
                          <a:gd name="T9" fmla="*/ 124 h 312"/>
                          <a:gd name="T10" fmla="*/ 509 w 466"/>
                          <a:gd name="T11" fmla="*/ 165 h 312"/>
                          <a:gd name="T12" fmla="*/ 947 w 466"/>
                          <a:gd name="T13" fmla="*/ 346 h 312"/>
                          <a:gd name="T14" fmla="*/ 1432 w 466"/>
                          <a:gd name="T15" fmla="*/ 136 h 312"/>
                          <a:gd name="T16" fmla="*/ 1932 w 466"/>
                          <a:gd name="T17" fmla="*/ 837 h 312"/>
                          <a:gd name="T18" fmla="*/ 2236 w 466"/>
                          <a:gd name="T19" fmla="*/ 1035 h 312"/>
                          <a:gd name="T20" fmla="*/ 2270 w 466"/>
                          <a:gd name="T21" fmla="*/ 1455 h 312"/>
                          <a:gd name="T22" fmla="*/ 1716 w 466"/>
                          <a:gd name="T23" fmla="*/ 1416 h 312"/>
                          <a:gd name="T24" fmla="*/ 1436 w 466"/>
                          <a:gd name="T25" fmla="*/ 1307 h 312"/>
                          <a:gd name="T26" fmla="*/ 1157 w 466"/>
                          <a:gd name="T27" fmla="*/ 1438 h 312"/>
                          <a:gd name="T28" fmla="*/ 753 w 466"/>
                          <a:gd name="T29" fmla="*/ 1610 h 312"/>
                          <a:gd name="T30" fmla="*/ 344 w 466"/>
                          <a:gd name="T31" fmla="*/ 1400 h 312"/>
                          <a:gd name="T32" fmla="*/ 190 w 466"/>
                          <a:gd name="T33" fmla="*/ 1297 h 31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466" h="312">
                            <a:moveTo>
                              <a:pt x="38" y="228"/>
                            </a:moveTo>
                            <a:cubicBezTo>
                              <a:pt x="32" y="218"/>
                              <a:pt x="35" y="201"/>
                              <a:pt x="30" y="188"/>
                            </a:cubicBezTo>
                            <a:cubicBezTo>
                              <a:pt x="24" y="176"/>
                              <a:pt x="8" y="167"/>
                              <a:pt x="4" y="154"/>
                            </a:cubicBezTo>
                            <a:cubicBezTo>
                              <a:pt x="1" y="143"/>
                              <a:pt x="10" y="127"/>
                              <a:pt x="8" y="116"/>
                            </a:cubicBezTo>
                            <a:cubicBezTo>
                              <a:pt x="0" y="65"/>
                              <a:pt x="14" y="37"/>
                              <a:pt x="31" y="22"/>
                            </a:cubicBezTo>
                            <a:cubicBezTo>
                              <a:pt x="56" y="0"/>
                              <a:pt x="79" y="9"/>
                              <a:pt x="102" y="29"/>
                            </a:cubicBezTo>
                            <a:cubicBezTo>
                              <a:pt x="130" y="53"/>
                              <a:pt x="152" y="77"/>
                              <a:pt x="190" y="61"/>
                            </a:cubicBezTo>
                            <a:cubicBezTo>
                              <a:pt x="224" y="46"/>
                              <a:pt x="248" y="25"/>
                              <a:pt x="287" y="24"/>
                            </a:cubicBezTo>
                            <a:cubicBezTo>
                              <a:pt x="357" y="22"/>
                              <a:pt x="350" y="106"/>
                              <a:pt x="387" y="147"/>
                            </a:cubicBezTo>
                            <a:cubicBezTo>
                              <a:pt x="403" y="165"/>
                              <a:pt x="432" y="164"/>
                              <a:pt x="448" y="182"/>
                            </a:cubicBezTo>
                            <a:cubicBezTo>
                              <a:pt x="466" y="201"/>
                              <a:pt x="463" y="233"/>
                              <a:pt x="455" y="256"/>
                            </a:cubicBezTo>
                            <a:cubicBezTo>
                              <a:pt x="432" y="312"/>
                              <a:pt x="377" y="272"/>
                              <a:pt x="344" y="249"/>
                            </a:cubicBezTo>
                            <a:cubicBezTo>
                              <a:pt x="327" y="237"/>
                              <a:pt x="310" y="226"/>
                              <a:pt x="288" y="230"/>
                            </a:cubicBezTo>
                            <a:cubicBezTo>
                              <a:pt x="269" y="235"/>
                              <a:pt x="249" y="245"/>
                              <a:pt x="232" y="253"/>
                            </a:cubicBezTo>
                            <a:cubicBezTo>
                              <a:pt x="206" y="265"/>
                              <a:pt x="179" y="282"/>
                              <a:pt x="151" y="283"/>
                            </a:cubicBezTo>
                            <a:cubicBezTo>
                              <a:pt x="121" y="284"/>
                              <a:pt x="90" y="266"/>
                              <a:pt x="69" y="246"/>
                            </a:cubicBezTo>
                            <a:cubicBezTo>
                              <a:pt x="61" y="240"/>
                              <a:pt x="45" y="237"/>
                              <a:pt x="38" y="228"/>
                            </a:cubicBezTo>
                            <a:close/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  <p:sp>
              <p:nvSpPr>
                <p:cNvPr id="187" name="Ellipse 186"/>
                <p:cNvSpPr/>
                <p:nvPr/>
              </p:nvSpPr>
              <p:spPr>
                <a:xfrm>
                  <a:off x="7092280" y="548680"/>
                  <a:ext cx="1872208" cy="165618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000" b="1" dirty="0" err="1" smtClean="0">
                      <a:latin typeface="Comic Sans MS" pitchFamily="66" charset="0"/>
                    </a:rPr>
                    <a:t>Avidin</a:t>
                  </a:r>
                  <a:r>
                    <a:rPr lang="fr-FR" sz="2000" b="1" dirty="0" smtClean="0">
                      <a:latin typeface="Comic Sans MS" pitchFamily="66" charset="0"/>
                    </a:rPr>
                    <a:t>-</a:t>
                  </a:r>
                  <a:r>
                    <a:rPr lang="fr-FR" sz="2000" b="1" dirty="0" err="1" smtClean="0">
                      <a:latin typeface="Comic Sans MS" pitchFamily="66" charset="0"/>
                    </a:rPr>
                    <a:t>bead</a:t>
                  </a:r>
                  <a:endParaRPr lang="fr-FR" sz="2000" b="1" dirty="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4" name="ZoneTexte 173"/>
              <p:cNvSpPr txBox="1"/>
              <p:nvPr/>
            </p:nvSpPr>
            <p:spPr>
              <a:xfrm>
                <a:off x="3635896" y="4653136"/>
                <a:ext cx="6639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biotin</a:t>
                </a:r>
                <a:endParaRPr lang="fr-FR" sz="1400" dirty="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2640000">
                <a:off x="4283968" y="5085184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6" name="ZoneTexte 155"/>
            <p:cNvSpPr txBox="1"/>
            <p:nvPr/>
          </p:nvSpPr>
          <p:spPr>
            <a:xfrm>
              <a:off x="938406" y="4437112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Comic Sans MS" pitchFamily="66" charset="0"/>
                </a:rPr>
                <a:t>UDP-</a:t>
              </a:r>
              <a:r>
                <a:rPr lang="fr-FR" sz="1600" dirty="0" err="1" smtClean="0">
                  <a:latin typeface="Comic Sans MS" pitchFamily="66" charset="0"/>
                </a:rPr>
                <a:t>GalNAz</a:t>
              </a:r>
              <a:endParaRPr lang="fr-FR" sz="16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461" y="-273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Control of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blood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glucose by the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liver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228184" y="62068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A l’état nourri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004" name="Groupe 1003"/>
          <p:cNvGrpSpPr/>
          <p:nvPr/>
        </p:nvGrpSpPr>
        <p:grpSpPr>
          <a:xfrm>
            <a:off x="251520" y="620688"/>
            <a:ext cx="4104456" cy="6160750"/>
            <a:chOff x="251520" y="620688"/>
            <a:chExt cx="4104456" cy="6160750"/>
          </a:xfrm>
        </p:grpSpPr>
        <p:grpSp>
          <p:nvGrpSpPr>
            <p:cNvPr id="2" name="Groupe 1121"/>
            <p:cNvGrpSpPr/>
            <p:nvPr/>
          </p:nvGrpSpPr>
          <p:grpSpPr>
            <a:xfrm>
              <a:off x="683568" y="620688"/>
              <a:ext cx="2376264" cy="432048"/>
              <a:chOff x="683568" y="620688"/>
              <a:chExt cx="2376264" cy="43204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83568" y="620688"/>
                <a:ext cx="2376264" cy="43204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2500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>
                      <a:lumMod val="75000"/>
                    </a:schemeClr>
                  </a:gs>
                  <a:gs pos="100000">
                    <a:srgbClr val="005CBF"/>
                  </a:gs>
                </a:gsLst>
                <a:lin ang="5400000" scaled="0"/>
              </a:gradFill>
              <a:ln w="34925" cmpd="sng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1475656" y="620688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bg1"/>
                    </a:solidFill>
                    <a:latin typeface="Comic Sans MS" pitchFamily="66" charset="0"/>
                  </a:rPr>
                  <a:t>Fasted</a:t>
                </a:r>
                <a:endParaRPr lang="fr-FR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08" name="Rectangle 507"/>
            <p:cNvSpPr/>
            <p:nvPr/>
          </p:nvSpPr>
          <p:spPr>
            <a:xfrm>
              <a:off x="395536" y="4307680"/>
              <a:ext cx="1008112" cy="266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51520" y="2244970"/>
              <a:ext cx="4104456" cy="1996171"/>
            </a:xfrm>
            <a:custGeom>
              <a:avLst/>
              <a:gdLst>
                <a:gd name="T0" fmla="*/ 3512 w 801"/>
                <a:gd name="T1" fmla="*/ 542 h 662"/>
                <a:gd name="T2" fmla="*/ 4291 w 801"/>
                <a:gd name="T3" fmla="*/ 512 h 662"/>
                <a:gd name="T4" fmla="*/ 4774 w 801"/>
                <a:gd name="T5" fmla="*/ 534 h 662"/>
                <a:gd name="T6" fmla="*/ 4891 w 801"/>
                <a:gd name="T7" fmla="*/ 1451 h 662"/>
                <a:gd name="T8" fmla="*/ 4499 w 801"/>
                <a:gd name="T9" fmla="*/ 2006 h 662"/>
                <a:gd name="T10" fmla="*/ 3887 w 801"/>
                <a:gd name="T11" fmla="*/ 2633 h 662"/>
                <a:gd name="T12" fmla="*/ 3354 w 801"/>
                <a:gd name="T13" fmla="*/ 2710 h 662"/>
                <a:gd name="T14" fmla="*/ 2704 w 801"/>
                <a:gd name="T15" fmla="*/ 3265 h 662"/>
                <a:gd name="T16" fmla="*/ 1425 w 801"/>
                <a:gd name="T17" fmla="*/ 4092 h 662"/>
                <a:gd name="T18" fmla="*/ 405 w 801"/>
                <a:gd name="T19" fmla="*/ 4562 h 662"/>
                <a:gd name="T20" fmla="*/ 150 w 801"/>
                <a:gd name="T21" fmla="*/ 3303 h 662"/>
                <a:gd name="T22" fmla="*/ 100 w 801"/>
                <a:gd name="T23" fmla="*/ 1686 h 662"/>
                <a:gd name="T24" fmla="*/ 817 w 801"/>
                <a:gd name="T25" fmla="*/ 341 h 662"/>
                <a:gd name="T26" fmla="*/ 3279 w 801"/>
                <a:gd name="T27" fmla="*/ 576 h 662"/>
                <a:gd name="T28" fmla="*/ 3512 w 801"/>
                <a:gd name="T29" fmla="*/ 542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01183" y="2333136"/>
              <a:ext cx="1722149" cy="734717"/>
            </a:xfrm>
            <a:custGeom>
              <a:avLst/>
              <a:gdLst>
                <a:gd name="T0" fmla="*/ 2100 w 336"/>
                <a:gd name="T1" fmla="*/ 248 h 244"/>
                <a:gd name="T2" fmla="*/ 563 w 336"/>
                <a:gd name="T3" fmla="*/ 277 h 244"/>
                <a:gd name="T4" fmla="*/ 0 w 336"/>
                <a:gd name="T5" fmla="*/ 1732 h 244"/>
                <a:gd name="T6" fmla="*/ 638 w 336"/>
                <a:gd name="T7" fmla="*/ 306 h 244"/>
                <a:gd name="T8" fmla="*/ 2100 w 336"/>
                <a:gd name="T9" fmla="*/ 248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70430" y="2342179"/>
              <a:ext cx="1886164" cy="1383529"/>
            </a:xfrm>
            <a:custGeom>
              <a:avLst/>
              <a:gdLst>
                <a:gd name="T0" fmla="*/ 838 w 368"/>
                <a:gd name="T1" fmla="*/ 435 h 459"/>
                <a:gd name="T2" fmla="*/ 200 w 368"/>
                <a:gd name="T3" fmla="*/ 1685 h 459"/>
                <a:gd name="T4" fmla="*/ 108 w 368"/>
                <a:gd name="T5" fmla="*/ 3264 h 459"/>
                <a:gd name="T6" fmla="*/ 33 w 368"/>
                <a:gd name="T7" fmla="*/ 1707 h 459"/>
                <a:gd name="T8" fmla="*/ 633 w 368"/>
                <a:gd name="T9" fmla="*/ 277 h 459"/>
                <a:gd name="T10" fmla="*/ 2300 w 368"/>
                <a:gd name="T11" fmla="*/ 248 h 459"/>
                <a:gd name="T12" fmla="*/ 838 w 368"/>
                <a:gd name="T13" fmla="*/ 435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317612" y="2525292"/>
              <a:ext cx="2700084" cy="1471696"/>
            </a:xfrm>
            <a:custGeom>
              <a:avLst/>
              <a:gdLst>
                <a:gd name="T0" fmla="*/ 3241 w 527"/>
                <a:gd name="T1" fmla="*/ 1131 h 488"/>
                <a:gd name="T2" fmla="*/ 3241 w 527"/>
                <a:gd name="T3" fmla="*/ 1203 h 488"/>
                <a:gd name="T4" fmla="*/ 2654 w 527"/>
                <a:gd name="T5" fmla="*/ 1908 h 488"/>
                <a:gd name="T6" fmla="*/ 2129 w 527"/>
                <a:gd name="T7" fmla="*/ 1921 h 488"/>
                <a:gd name="T8" fmla="*/ 1774 w 527"/>
                <a:gd name="T9" fmla="*/ 2335 h 488"/>
                <a:gd name="T10" fmla="*/ 880 w 527"/>
                <a:gd name="T11" fmla="*/ 2812 h 488"/>
                <a:gd name="T12" fmla="*/ 0 w 527"/>
                <a:gd name="T13" fmla="*/ 3474 h 488"/>
                <a:gd name="T14" fmla="*/ 875 w 527"/>
                <a:gd name="T15" fmla="*/ 2641 h 488"/>
                <a:gd name="T16" fmla="*/ 1892 w 527"/>
                <a:gd name="T17" fmla="*/ 1852 h 488"/>
                <a:gd name="T18" fmla="*/ 1979 w 527"/>
                <a:gd name="T19" fmla="*/ 912 h 488"/>
                <a:gd name="T20" fmla="*/ 2074 w 527"/>
                <a:gd name="T21" fmla="*/ 0 h 488"/>
                <a:gd name="T22" fmla="*/ 2129 w 527"/>
                <a:gd name="T23" fmla="*/ 512 h 488"/>
                <a:gd name="T24" fmla="*/ 2154 w 527"/>
                <a:gd name="T25" fmla="*/ 1105 h 488"/>
                <a:gd name="T26" fmla="*/ 2204 w 527"/>
                <a:gd name="T27" fmla="*/ 1644 h 488"/>
                <a:gd name="T28" fmla="*/ 2729 w 527"/>
                <a:gd name="T29" fmla="*/ 1609 h 488"/>
                <a:gd name="T30" fmla="*/ 3241 w 527"/>
                <a:gd name="T31" fmla="*/ 1131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915188" y="2525292"/>
              <a:ext cx="395684" cy="536909"/>
            </a:xfrm>
            <a:custGeom>
              <a:avLst/>
              <a:gdLst>
                <a:gd name="T0" fmla="*/ 383 w 77"/>
                <a:gd name="T1" fmla="*/ 0 h 178"/>
                <a:gd name="T2" fmla="*/ 383 w 77"/>
                <a:gd name="T3" fmla="*/ 742 h 178"/>
                <a:gd name="T4" fmla="*/ 196 w 77"/>
                <a:gd name="T5" fmla="*/ 1041 h 178"/>
                <a:gd name="T6" fmla="*/ 38 w 77"/>
                <a:gd name="T7" fmla="*/ 1238 h 178"/>
                <a:gd name="T8" fmla="*/ 8 w 77"/>
                <a:gd name="T9" fmla="*/ 1217 h 178"/>
                <a:gd name="T10" fmla="*/ 396 w 77"/>
                <a:gd name="T11" fmla="*/ 526 h 178"/>
                <a:gd name="T12" fmla="*/ 383 w 77"/>
                <a:gd name="T13" fmla="*/ 29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091016" y="2483470"/>
              <a:ext cx="881576" cy="710980"/>
            </a:xfrm>
            <a:custGeom>
              <a:avLst/>
              <a:gdLst>
                <a:gd name="T0" fmla="*/ 33 w 172"/>
                <a:gd name="T1" fmla="*/ 384 h 236"/>
                <a:gd name="T2" fmla="*/ 45 w 172"/>
                <a:gd name="T3" fmla="*/ 973 h 236"/>
                <a:gd name="T4" fmla="*/ 113 w 172"/>
                <a:gd name="T5" fmla="*/ 1676 h 236"/>
                <a:gd name="T6" fmla="*/ 113 w 172"/>
                <a:gd name="T7" fmla="*/ 986 h 236"/>
                <a:gd name="T8" fmla="*/ 120 w 172"/>
                <a:gd name="T9" fmla="*/ 341 h 236"/>
                <a:gd name="T10" fmla="*/ 550 w 172"/>
                <a:gd name="T11" fmla="*/ 77 h 236"/>
                <a:gd name="T12" fmla="*/ 1075 w 172"/>
                <a:gd name="T13" fmla="*/ 51 h 236"/>
                <a:gd name="T14" fmla="*/ 500 w 172"/>
                <a:gd name="T15" fmla="*/ 35 h 236"/>
                <a:gd name="T16" fmla="*/ 33 w 172"/>
                <a:gd name="T17" fmla="*/ 384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676880" y="3053159"/>
              <a:ext cx="471541" cy="493956"/>
            </a:xfrm>
            <a:custGeom>
              <a:avLst/>
              <a:gdLst>
                <a:gd name="T0" fmla="*/ 500 w 92"/>
                <a:gd name="T1" fmla="*/ 0 h 164"/>
                <a:gd name="T2" fmla="*/ 0 w 92"/>
                <a:gd name="T3" fmla="*/ 1164 h 164"/>
                <a:gd name="T4" fmla="*/ 50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148421" y="3194451"/>
              <a:ext cx="633505" cy="171811"/>
            </a:xfrm>
            <a:custGeom>
              <a:avLst/>
              <a:gdLst>
                <a:gd name="T0" fmla="*/ 770 w 124"/>
                <a:gd name="T1" fmla="*/ 0 h 57"/>
                <a:gd name="T2" fmla="*/ 366 w 124"/>
                <a:gd name="T3" fmla="*/ 349 h 57"/>
                <a:gd name="T4" fmla="*/ 0 w 124"/>
                <a:gd name="T5" fmla="*/ 328 h 57"/>
                <a:gd name="T6" fmla="*/ 391 w 124"/>
                <a:gd name="T7" fmla="*/ 291 h 57"/>
                <a:gd name="T8" fmla="*/ 770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51520" y="2244970"/>
              <a:ext cx="4104456" cy="1996171"/>
            </a:xfrm>
            <a:custGeom>
              <a:avLst/>
              <a:gdLst>
                <a:gd name="T0" fmla="*/ 3512 w 801"/>
                <a:gd name="T1" fmla="*/ 542 h 662"/>
                <a:gd name="T2" fmla="*/ 4291 w 801"/>
                <a:gd name="T3" fmla="*/ 512 h 662"/>
                <a:gd name="T4" fmla="*/ 4774 w 801"/>
                <a:gd name="T5" fmla="*/ 534 h 662"/>
                <a:gd name="T6" fmla="*/ 4891 w 801"/>
                <a:gd name="T7" fmla="*/ 1451 h 662"/>
                <a:gd name="T8" fmla="*/ 4499 w 801"/>
                <a:gd name="T9" fmla="*/ 2006 h 662"/>
                <a:gd name="T10" fmla="*/ 3887 w 801"/>
                <a:gd name="T11" fmla="*/ 2633 h 662"/>
                <a:gd name="T12" fmla="*/ 3354 w 801"/>
                <a:gd name="T13" fmla="*/ 2710 h 662"/>
                <a:gd name="T14" fmla="*/ 2704 w 801"/>
                <a:gd name="T15" fmla="*/ 3265 h 662"/>
                <a:gd name="T16" fmla="*/ 1425 w 801"/>
                <a:gd name="T17" fmla="*/ 4092 h 662"/>
                <a:gd name="T18" fmla="*/ 405 w 801"/>
                <a:gd name="T19" fmla="*/ 4562 h 662"/>
                <a:gd name="T20" fmla="*/ 150 w 801"/>
                <a:gd name="T21" fmla="*/ 3303 h 662"/>
                <a:gd name="T22" fmla="*/ 100 w 801"/>
                <a:gd name="T23" fmla="*/ 1686 h 662"/>
                <a:gd name="T24" fmla="*/ 817 w 801"/>
                <a:gd name="T25" fmla="*/ 341 h 662"/>
                <a:gd name="T26" fmla="*/ 3279 w 801"/>
                <a:gd name="T27" fmla="*/ 576 h 662"/>
                <a:gd name="T28" fmla="*/ 3512 w 801"/>
                <a:gd name="T29" fmla="*/ 542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947504" y="2492513"/>
              <a:ext cx="272674" cy="880531"/>
            </a:xfrm>
            <a:custGeom>
              <a:avLst/>
              <a:gdLst>
                <a:gd name="T0" fmla="*/ 0 w 53"/>
                <a:gd name="T1" fmla="*/ 0 h 292"/>
                <a:gd name="T2" fmla="*/ 133 w 53"/>
                <a:gd name="T3" fmla="*/ 760 h 292"/>
                <a:gd name="T4" fmla="*/ 108 w 53"/>
                <a:gd name="T5" fmla="*/ 2078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91680" y="5505383"/>
              <a:ext cx="1656184" cy="665390"/>
              <a:chOff x="1653" y="1621"/>
              <a:chExt cx="2485" cy="1054"/>
            </a:xfrm>
          </p:grpSpPr>
          <p:sp>
            <p:nvSpPr>
              <p:cNvPr id="58" name="Freeform 4"/>
              <p:cNvSpPr>
                <a:spLocks/>
              </p:cNvSpPr>
              <p:nvPr/>
            </p:nvSpPr>
            <p:spPr bwMode="auto">
              <a:xfrm>
                <a:off x="1653" y="1621"/>
                <a:ext cx="2485" cy="1054"/>
              </a:xfrm>
              <a:custGeom>
                <a:avLst/>
                <a:gdLst>
                  <a:gd name="T0" fmla="*/ 300 w 994"/>
                  <a:gd name="T1" fmla="*/ 870 h 395"/>
                  <a:gd name="T2" fmla="*/ 13 w 994"/>
                  <a:gd name="T3" fmla="*/ 1468 h 395"/>
                  <a:gd name="T4" fmla="*/ 20 w 994"/>
                  <a:gd name="T5" fmla="*/ 1908 h 395"/>
                  <a:gd name="T6" fmla="*/ 125 w 994"/>
                  <a:gd name="T7" fmla="*/ 2172 h 395"/>
                  <a:gd name="T8" fmla="*/ 183 w 994"/>
                  <a:gd name="T9" fmla="*/ 2399 h 395"/>
                  <a:gd name="T10" fmla="*/ 633 w 994"/>
                  <a:gd name="T11" fmla="*/ 2783 h 395"/>
                  <a:gd name="T12" fmla="*/ 913 w 994"/>
                  <a:gd name="T13" fmla="*/ 2812 h 395"/>
                  <a:gd name="T14" fmla="*/ 1075 w 994"/>
                  <a:gd name="T15" fmla="*/ 2791 h 395"/>
                  <a:gd name="T16" fmla="*/ 1225 w 994"/>
                  <a:gd name="T17" fmla="*/ 2740 h 395"/>
                  <a:gd name="T18" fmla="*/ 1400 w 994"/>
                  <a:gd name="T19" fmla="*/ 2684 h 395"/>
                  <a:gd name="T20" fmla="*/ 1633 w 994"/>
                  <a:gd name="T21" fmla="*/ 2612 h 395"/>
                  <a:gd name="T22" fmla="*/ 1933 w 994"/>
                  <a:gd name="T23" fmla="*/ 2436 h 395"/>
                  <a:gd name="T24" fmla="*/ 2150 w 994"/>
                  <a:gd name="T25" fmla="*/ 2300 h 395"/>
                  <a:gd name="T26" fmla="*/ 2250 w 994"/>
                  <a:gd name="T27" fmla="*/ 1951 h 395"/>
                  <a:gd name="T28" fmla="*/ 2263 w 994"/>
                  <a:gd name="T29" fmla="*/ 1964 h 395"/>
                  <a:gd name="T30" fmla="*/ 2588 w 994"/>
                  <a:gd name="T31" fmla="*/ 1951 h 395"/>
                  <a:gd name="T32" fmla="*/ 3320 w 994"/>
                  <a:gd name="T33" fmla="*/ 1865 h 395"/>
                  <a:gd name="T34" fmla="*/ 3758 w 994"/>
                  <a:gd name="T35" fmla="*/ 1780 h 395"/>
                  <a:gd name="T36" fmla="*/ 4170 w 994"/>
                  <a:gd name="T37" fmla="*/ 1681 h 395"/>
                  <a:gd name="T38" fmla="*/ 4850 w 994"/>
                  <a:gd name="T39" fmla="*/ 1238 h 395"/>
                  <a:gd name="T40" fmla="*/ 5020 w 994"/>
                  <a:gd name="T41" fmla="*/ 1147 h 395"/>
                  <a:gd name="T42" fmla="*/ 5163 w 994"/>
                  <a:gd name="T43" fmla="*/ 1118 h 395"/>
                  <a:gd name="T44" fmla="*/ 5613 w 994"/>
                  <a:gd name="T45" fmla="*/ 918 h 395"/>
                  <a:gd name="T46" fmla="*/ 6133 w 994"/>
                  <a:gd name="T47" fmla="*/ 141 h 395"/>
                  <a:gd name="T48" fmla="*/ 5663 w 994"/>
                  <a:gd name="T49" fmla="*/ 141 h 395"/>
                  <a:gd name="T50" fmla="*/ 5163 w 994"/>
                  <a:gd name="T51" fmla="*/ 179 h 395"/>
                  <a:gd name="T52" fmla="*/ 4838 w 994"/>
                  <a:gd name="T53" fmla="*/ 192 h 395"/>
                  <a:gd name="T54" fmla="*/ 4563 w 994"/>
                  <a:gd name="T55" fmla="*/ 221 h 395"/>
                  <a:gd name="T56" fmla="*/ 4313 w 994"/>
                  <a:gd name="T57" fmla="*/ 270 h 395"/>
                  <a:gd name="T58" fmla="*/ 3938 w 994"/>
                  <a:gd name="T59" fmla="*/ 235 h 395"/>
                  <a:gd name="T60" fmla="*/ 3483 w 994"/>
                  <a:gd name="T61" fmla="*/ 270 h 395"/>
                  <a:gd name="T62" fmla="*/ 2663 w 994"/>
                  <a:gd name="T63" fmla="*/ 286 h 395"/>
                  <a:gd name="T64" fmla="*/ 1845 w 994"/>
                  <a:gd name="T65" fmla="*/ 264 h 395"/>
                  <a:gd name="T66" fmla="*/ 1025 w 994"/>
                  <a:gd name="T67" fmla="*/ 398 h 395"/>
                  <a:gd name="T68" fmla="*/ 620 w 994"/>
                  <a:gd name="T69" fmla="*/ 598 h 395"/>
                  <a:gd name="T70" fmla="*/ 295 w 994"/>
                  <a:gd name="T71" fmla="*/ 870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4" h="395">
                    <a:moveTo>
                      <a:pt x="48" y="122"/>
                    </a:moveTo>
                    <a:cubicBezTo>
                      <a:pt x="9" y="135"/>
                      <a:pt x="3" y="192"/>
                      <a:pt x="2" y="206"/>
                    </a:cubicBezTo>
                    <a:cubicBezTo>
                      <a:pt x="0" y="218"/>
                      <a:pt x="1" y="256"/>
                      <a:pt x="3" y="268"/>
                    </a:cubicBezTo>
                    <a:cubicBezTo>
                      <a:pt x="5" y="280"/>
                      <a:pt x="20" y="291"/>
                      <a:pt x="20" y="305"/>
                    </a:cubicBezTo>
                    <a:cubicBezTo>
                      <a:pt x="21" y="321"/>
                      <a:pt x="23" y="323"/>
                      <a:pt x="29" y="337"/>
                    </a:cubicBezTo>
                    <a:cubicBezTo>
                      <a:pt x="41" y="369"/>
                      <a:pt x="67" y="385"/>
                      <a:pt x="101" y="391"/>
                    </a:cubicBezTo>
                    <a:cubicBezTo>
                      <a:pt x="118" y="394"/>
                      <a:pt x="128" y="394"/>
                      <a:pt x="146" y="395"/>
                    </a:cubicBezTo>
                    <a:cubicBezTo>
                      <a:pt x="153" y="395"/>
                      <a:pt x="164" y="394"/>
                      <a:pt x="172" y="392"/>
                    </a:cubicBezTo>
                    <a:cubicBezTo>
                      <a:pt x="182" y="390"/>
                      <a:pt x="187" y="388"/>
                      <a:pt x="196" y="385"/>
                    </a:cubicBezTo>
                    <a:cubicBezTo>
                      <a:pt x="206" y="382"/>
                      <a:pt x="215" y="381"/>
                      <a:pt x="224" y="377"/>
                    </a:cubicBezTo>
                    <a:cubicBezTo>
                      <a:pt x="241" y="368"/>
                      <a:pt x="243" y="370"/>
                      <a:pt x="261" y="367"/>
                    </a:cubicBezTo>
                    <a:cubicBezTo>
                      <a:pt x="281" y="364"/>
                      <a:pt x="294" y="351"/>
                      <a:pt x="309" y="342"/>
                    </a:cubicBezTo>
                    <a:cubicBezTo>
                      <a:pt x="322" y="335"/>
                      <a:pt x="330" y="331"/>
                      <a:pt x="344" y="323"/>
                    </a:cubicBezTo>
                    <a:cubicBezTo>
                      <a:pt x="356" y="316"/>
                      <a:pt x="368" y="286"/>
                      <a:pt x="360" y="274"/>
                    </a:cubicBezTo>
                    <a:cubicBezTo>
                      <a:pt x="362" y="276"/>
                      <a:pt x="362" y="276"/>
                      <a:pt x="362" y="276"/>
                    </a:cubicBezTo>
                    <a:cubicBezTo>
                      <a:pt x="379" y="276"/>
                      <a:pt x="396" y="275"/>
                      <a:pt x="414" y="274"/>
                    </a:cubicBezTo>
                    <a:cubicBezTo>
                      <a:pt x="451" y="273"/>
                      <a:pt x="495" y="272"/>
                      <a:pt x="531" y="262"/>
                    </a:cubicBezTo>
                    <a:cubicBezTo>
                      <a:pt x="553" y="256"/>
                      <a:pt x="578" y="251"/>
                      <a:pt x="601" y="250"/>
                    </a:cubicBezTo>
                    <a:cubicBezTo>
                      <a:pt x="626" y="249"/>
                      <a:pt x="642" y="243"/>
                      <a:pt x="667" y="236"/>
                    </a:cubicBezTo>
                    <a:cubicBezTo>
                      <a:pt x="704" y="226"/>
                      <a:pt x="741" y="184"/>
                      <a:pt x="776" y="174"/>
                    </a:cubicBezTo>
                    <a:cubicBezTo>
                      <a:pt x="784" y="171"/>
                      <a:pt x="794" y="164"/>
                      <a:pt x="803" y="161"/>
                    </a:cubicBezTo>
                    <a:cubicBezTo>
                      <a:pt x="810" y="159"/>
                      <a:pt x="819" y="159"/>
                      <a:pt x="826" y="157"/>
                    </a:cubicBezTo>
                    <a:cubicBezTo>
                      <a:pt x="843" y="152"/>
                      <a:pt x="883" y="136"/>
                      <a:pt x="898" y="129"/>
                    </a:cubicBezTo>
                    <a:cubicBezTo>
                      <a:pt x="925" y="118"/>
                      <a:pt x="994" y="76"/>
                      <a:pt x="981" y="20"/>
                    </a:cubicBezTo>
                    <a:cubicBezTo>
                      <a:pt x="977" y="0"/>
                      <a:pt x="939" y="9"/>
                      <a:pt x="906" y="20"/>
                    </a:cubicBezTo>
                    <a:cubicBezTo>
                      <a:pt x="883" y="28"/>
                      <a:pt x="851" y="25"/>
                      <a:pt x="826" y="25"/>
                    </a:cubicBezTo>
                    <a:cubicBezTo>
                      <a:pt x="805" y="25"/>
                      <a:pt x="794" y="26"/>
                      <a:pt x="774" y="27"/>
                    </a:cubicBezTo>
                    <a:cubicBezTo>
                      <a:pt x="759" y="27"/>
                      <a:pt x="745" y="30"/>
                      <a:pt x="730" y="31"/>
                    </a:cubicBezTo>
                    <a:cubicBezTo>
                      <a:pt x="714" y="31"/>
                      <a:pt x="706" y="36"/>
                      <a:pt x="690" y="38"/>
                    </a:cubicBezTo>
                    <a:cubicBezTo>
                      <a:pt x="672" y="40"/>
                      <a:pt x="649" y="35"/>
                      <a:pt x="630" y="33"/>
                    </a:cubicBezTo>
                    <a:cubicBezTo>
                      <a:pt x="609" y="31"/>
                      <a:pt x="579" y="33"/>
                      <a:pt x="557" y="38"/>
                    </a:cubicBezTo>
                    <a:cubicBezTo>
                      <a:pt x="517" y="46"/>
                      <a:pt x="470" y="43"/>
                      <a:pt x="426" y="40"/>
                    </a:cubicBezTo>
                    <a:cubicBezTo>
                      <a:pt x="380" y="38"/>
                      <a:pt x="341" y="30"/>
                      <a:pt x="295" y="37"/>
                    </a:cubicBezTo>
                    <a:cubicBezTo>
                      <a:pt x="256" y="43"/>
                      <a:pt x="200" y="36"/>
                      <a:pt x="164" y="56"/>
                    </a:cubicBezTo>
                    <a:cubicBezTo>
                      <a:pt x="150" y="64"/>
                      <a:pt x="111" y="74"/>
                      <a:pt x="99" y="84"/>
                    </a:cubicBezTo>
                    <a:cubicBezTo>
                      <a:pt x="82" y="99"/>
                      <a:pt x="64" y="108"/>
                      <a:pt x="47" y="122"/>
                    </a:cubicBezTo>
                  </a:path>
                </a:pathLst>
              </a:custGeom>
              <a:solidFill>
                <a:srgbClr val="FE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5"/>
              <p:cNvSpPr>
                <a:spLocks/>
              </p:cNvSpPr>
              <p:nvPr/>
            </p:nvSpPr>
            <p:spPr bwMode="auto">
              <a:xfrm>
                <a:off x="1835" y="2355"/>
                <a:ext cx="748" cy="306"/>
              </a:xfrm>
              <a:custGeom>
                <a:avLst/>
                <a:gdLst>
                  <a:gd name="T0" fmla="*/ 1008 w 299"/>
                  <a:gd name="T1" fmla="*/ 205 h 115"/>
                  <a:gd name="T2" fmla="*/ 1338 w 299"/>
                  <a:gd name="T3" fmla="*/ 51 h 115"/>
                  <a:gd name="T4" fmla="*/ 1659 w 299"/>
                  <a:gd name="T5" fmla="*/ 29 h 115"/>
                  <a:gd name="T6" fmla="*/ 1584 w 299"/>
                  <a:gd name="T7" fmla="*/ 362 h 115"/>
                  <a:gd name="T8" fmla="*/ 1158 w 299"/>
                  <a:gd name="T9" fmla="*/ 609 h 115"/>
                  <a:gd name="T10" fmla="*/ 520 w 299"/>
                  <a:gd name="T11" fmla="*/ 793 h 115"/>
                  <a:gd name="T12" fmla="*/ 233 w 299"/>
                  <a:gd name="T13" fmla="*/ 772 h 115"/>
                  <a:gd name="T14" fmla="*/ 0 w 299"/>
                  <a:gd name="T15" fmla="*/ 716 h 115"/>
                  <a:gd name="T16" fmla="*/ 358 w 299"/>
                  <a:gd name="T17" fmla="*/ 652 h 115"/>
                  <a:gd name="T18" fmla="*/ 550 w 299"/>
                  <a:gd name="T19" fmla="*/ 652 h 115"/>
                  <a:gd name="T20" fmla="*/ 846 w 299"/>
                  <a:gd name="T21" fmla="*/ 580 h 115"/>
                  <a:gd name="T22" fmla="*/ 996 w 299"/>
                  <a:gd name="T23" fmla="*/ 431 h 115"/>
                  <a:gd name="T24" fmla="*/ 1346 w 299"/>
                  <a:gd name="T25" fmla="*/ 431 h 115"/>
                  <a:gd name="T26" fmla="*/ 1621 w 299"/>
                  <a:gd name="T27" fmla="*/ 247 h 115"/>
                  <a:gd name="T28" fmla="*/ 1601 w 299"/>
                  <a:gd name="T29" fmla="*/ 239 h 115"/>
                  <a:gd name="T30" fmla="*/ 1233 w 299"/>
                  <a:gd name="T31" fmla="*/ 205 h 115"/>
                  <a:gd name="T32" fmla="*/ 1013 w 299"/>
                  <a:gd name="T33" fmla="*/ 269 h 115"/>
                  <a:gd name="T34" fmla="*/ 821 w 299"/>
                  <a:gd name="T35" fmla="*/ 303 h 115"/>
                  <a:gd name="T36" fmla="*/ 996 w 299"/>
                  <a:gd name="T37" fmla="*/ 213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9" h="115">
                    <a:moveTo>
                      <a:pt x="161" y="29"/>
                    </a:moveTo>
                    <a:cubicBezTo>
                      <a:pt x="179" y="25"/>
                      <a:pt x="196" y="13"/>
                      <a:pt x="214" y="7"/>
                    </a:cubicBezTo>
                    <a:cubicBezTo>
                      <a:pt x="230" y="2"/>
                      <a:pt x="249" y="0"/>
                      <a:pt x="265" y="4"/>
                    </a:cubicBezTo>
                    <a:cubicBezTo>
                      <a:pt x="299" y="12"/>
                      <a:pt x="270" y="40"/>
                      <a:pt x="253" y="51"/>
                    </a:cubicBezTo>
                    <a:cubicBezTo>
                      <a:pt x="232" y="64"/>
                      <a:pt x="209" y="81"/>
                      <a:pt x="185" y="86"/>
                    </a:cubicBezTo>
                    <a:cubicBezTo>
                      <a:pt x="151" y="93"/>
                      <a:pt x="118" y="105"/>
                      <a:pt x="83" y="112"/>
                    </a:cubicBezTo>
                    <a:cubicBezTo>
                      <a:pt x="67" y="115"/>
                      <a:pt x="53" y="113"/>
                      <a:pt x="37" y="109"/>
                    </a:cubicBezTo>
                    <a:cubicBezTo>
                      <a:pt x="28" y="107"/>
                      <a:pt x="6" y="107"/>
                      <a:pt x="0" y="101"/>
                    </a:cubicBezTo>
                    <a:cubicBezTo>
                      <a:pt x="19" y="101"/>
                      <a:pt x="40" y="101"/>
                      <a:pt x="57" y="92"/>
                    </a:cubicBezTo>
                    <a:cubicBezTo>
                      <a:pt x="71" y="84"/>
                      <a:pt x="73" y="90"/>
                      <a:pt x="88" y="92"/>
                    </a:cubicBezTo>
                    <a:cubicBezTo>
                      <a:pt x="102" y="93"/>
                      <a:pt x="124" y="89"/>
                      <a:pt x="135" y="82"/>
                    </a:cubicBezTo>
                    <a:cubicBezTo>
                      <a:pt x="145" y="77"/>
                      <a:pt x="150" y="66"/>
                      <a:pt x="159" y="61"/>
                    </a:cubicBezTo>
                    <a:cubicBezTo>
                      <a:pt x="175" y="79"/>
                      <a:pt x="198" y="69"/>
                      <a:pt x="215" y="61"/>
                    </a:cubicBezTo>
                    <a:cubicBezTo>
                      <a:pt x="229" y="54"/>
                      <a:pt x="255" y="56"/>
                      <a:pt x="259" y="35"/>
                    </a:cubicBezTo>
                    <a:cubicBezTo>
                      <a:pt x="258" y="34"/>
                      <a:pt x="257" y="35"/>
                      <a:pt x="256" y="34"/>
                    </a:cubicBezTo>
                    <a:cubicBezTo>
                      <a:pt x="246" y="14"/>
                      <a:pt x="214" y="23"/>
                      <a:pt x="197" y="29"/>
                    </a:cubicBezTo>
                    <a:cubicBezTo>
                      <a:pt x="184" y="34"/>
                      <a:pt x="176" y="38"/>
                      <a:pt x="162" y="38"/>
                    </a:cubicBezTo>
                    <a:cubicBezTo>
                      <a:pt x="151" y="38"/>
                      <a:pt x="141" y="41"/>
                      <a:pt x="131" y="43"/>
                    </a:cubicBezTo>
                    <a:cubicBezTo>
                      <a:pt x="139" y="34"/>
                      <a:pt x="149" y="32"/>
                      <a:pt x="159" y="3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2368" y="2389"/>
                <a:ext cx="167" cy="94"/>
              </a:xfrm>
              <a:custGeom>
                <a:avLst/>
                <a:gdLst>
                  <a:gd name="T0" fmla="*/ 0 w 67"/>
                  <a:gd name="T1" fmla="*/ 81 h 35"/>
                  <a:gd name="T2" fmla="*/ 80 w 67"/>
                  <a:gd name="T3" fmla="*/ 252 h 35"/>
                  <a:gd name="T4" fmla="*/ 155 w 67"/>
                  <a:gd name="T5" fmla="*/ 150 h 35"/>
                  <a:gd name="T6" fmla="*/ 279 w 67"/>
                  <a:gd name="T7" fmla="*/ 150 h 35"/>
                  <a:gd name="T8" fmla="*/ 137 w 6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5">
                    <a:moveTo>
                      <a:pt x="0" y="11"/>
                    </a:moveTo>
                    <a:cubicBezTo>
                      <a:pt x="12" y="10"/>
                      <a:pt x="17" y="25"/>
                      <a:pt x="13" y="35"/>
                    </a:cubicBezTo>
                    <a:cubicBezTo>
                      <a:pt x="18" y="31"/>
                      <a:pt x="20" y="24"/>
                      <a:pt x="25" y="21"/>
                    </a:cubicBezTo>
                    <a:cubicBezTo>
                      <a:pt x="33" y="17"/>
                      <a:pt x="39" y="23"/>
                      <a:pt x="45" y="21"/>
                    </a:cubicBezTo>
                    <a:cubicBezTo>
                      <a:pt x="67" y="15"/>
                      <a:pt x="31" y="2"/>
                      <a:pt x="22" y="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153" y="2451"/>
                <a:ext cx="90" cy="56"/>
              </a:xfrm>
              <a:custGeom>
                <a:avLst/>
                <a:gdLst>
                  <a:gd name="T0" fmla="*/ 225 w 36"/>
                  <a:gd name="T1" fmla="*/ 0 h 21"/>
                  <a:gd name="T2" fmla="*/ 175 w 36"/>
                  <a:gd name="T3" fmla="*/ 149 h 21"/>
                  <a:gd name="T4" fmla="*/ 0 w 36"/>
                  <a:gd name="T5" fmla="*/ 72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cubicBezTo>
                      <a:pt x="31" y="6"/>
                      <a:pt x="29" y="13"/>
                      <a:pt x="28" y="21"/>
                    </a:cubicBezTo>
                    <a:cubicBezTo>
                      <a:pt x="20" y="11"/>
                      <a:pt x="13" y="7"/>
                      <a:pt x="0" y="1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2123" y="2288"/>
                <a:ext cx="312" cy="163"/>
              </a:xfrm>
              <a:custGeom>
                <a:avLst/>
                <a:gdLst>
                  <a:gd name="T0" fmla="*/ 75 w 125"/>
                  <a:gd name="T1" fmla="*/ 379 h 61"/>
                  <a:gd name="T2" fmla="*/ 412 w 125"/>
                  <a:gd name="T3" fmla="*/ 230 h 61"/>
                  <a:gd name="T4" fmla="*/ 779 w 125"/>
                  <a:gd name="T5" fmla="*/ 120 h 61"/>
                  <a:gd name="T6" fmla="*/ 661 w 125"/>
                  <a:gd name="T7" fmla="*/ 0 h 61"/>
                  <a:gd name="T8" fmla="*/ 462 w 125"/>
                  <a:gd name="T9" fmla="*/ 94 h 61"/>
                  <a:gd name="T10" fmla="*/ 280 w 125"/>
                  <a:gd name="T11" fmla="*/ 222 h 61"/>
                  <a:gd name="T12" fmla="*/ 62 w 125"/>
                  <a:gd name="T13" fmla="*/ 321 h 61"/>
                  <a:gd name="T14" fmla="*/ 0 w 125"/>
                  <a:gd name="T15" fmla="*/ 436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61">
                    <a:moveTo>
                      <a:pt x="12" y="53"/>
                    </a:moveTo>
                    <a:cubicBezTo>
                      <a:pt x="33" y="55"/>
                      <a:pt x="48" y="39"/>
                      <a:pt x="66" y="32"/>
                    </a:cubicBezTo>
                    <a:cubicBezTo>
                      <a:pt x="85" y="24"/>
                      <a:pt x="106" y="23"/>
                      <a:pt x="125" y="17"/>
                    </a:cubicBezTo>
                    <a:cubicBezTo>
                      <a:pt x="117" y="15"/>
                      <a:pt x="109" y="7"/>
                      <a:pt x="106" y="0"/>
                    </a:cubicBezTo>
                    <a:cubicBezTo>
                      <a:pt x="91" y="7"/>
                      <a:pt x="91" y="13"/>
                      <a:pt x="74" y="13"/>
                    </a:cubicBezTo>
                    <a:cubicBezTo>
                      <a:pt x="58" y="13"/>
                      <a:pt x="54" y="20"/>
                      <a:pt x="45" y="31"/>
                    </a:cubicBezTo>
                    <a:cubicBezTo>
                      <a:pt x="37" y="41"/>
                      <a:pt x="16" y="38"/>
                      <a:pt x="10" y="45"/>
                    </a:cubicBezTo>
                    <a:cubicBezTo>
                      <a:pt x="5" y="51"/>
                      <a:pt x="11" y="52"/>
                      <a:pt x="0" y="61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2478" y="2240"/>
                <a:ext cx="585" cy="109"/>
              </a:xfrm>
              <a:custGeom>
                <a:avLst/>
                <a:gdLst>
                  <a:gd name="T0" fmla="*/ 0 w 234"/>
                  <a:gd name="T1" fmla="*/ 247 h 41"/>
                  <a:gd name="T2" fmla="*/ 200 w 234"/>
                  <a:gd name="T3" fmla="*/ 149 h 41"/>
                  <a:gd name="T4" fmla="*/ 383 w 234"/>
                  <a:gd name="T5" fmla="*/ 162 h 41"/>
                  <a:gd name="T6" fmla="*/ 658 w 234"/>
                  <a:gd name="T7" fmla="*/ 141 h 41"/>
                  <a:gd name="T8" fmla="*/ 895 w 234"/>
                  <a:gd name="T9" fmla="*/ 0 h 41"/>
                  <a:gd name="T10" fmla="*/ 1183 w 234"/>
                  <a:gd name="T11" fmla="*/ 85 h 41"/>
                  <a:gd name="T12" fmla="*/ 1463 w 234"/>
                  <a:gd name="T13" fmla="*/ 120 h 41"/>
                  <a:gd name="T14" fmla="*/ 1183 w 234"/>
                  <a:gd name="T15" fmla="*/ 183 h 41"/>
                  <a:gd name="T16" fmla="*/ 900 w 234"/>
                  <a:gd name="T17" fmla="*/ 234 h 41"/>
                  <a:gd name="T18" fmla="*/ 463 w 234"/>
                  <a:gd name="T19" fmla="*/ 261 h 41"/>
                  <a:gd name="T20" fmla="*/ 38 w 234"/>
                  <a:gd name="T21" fmla="*/ 25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4" h="41">
                    <a:moveTo>
                      <a:pt x="0" y="35"/>
                    </a:moveTo>
                    <a:cubicBezTo>
                      <a:pt x="13" y="35"/>
                      <a:pt x="21" y="23"/>
                      <a:pt x="32" y="21"/>
                    </a:cubicBezTo>
                    <a:cubicBezTo>
                      <a:pt x="40" y="20"/>
                      <a:pt x="51" y="24"/>
                      <a:pt x="61" y="23"/>
                    </a:cubicBezTo>
                    <a:cubicBezTo>
                      <a:pt x="76" y="21"/>
                      <a:pt x="90" y="22"/>
                      <a:pt x="105" y="20"/>
                    </a:cubicBezTo>
                    <a:cubicBezTo>
                      <a:pt x="123" y="18"/>
                      <a:pt x="129" y="8"/>
                      <a:pt x="143" y="0"/>
                    </a:cubicBezTo>
                    <a:cubicBezTo>
                      <a:pt x="152" y="15"/>
                      <a:pt x="174" y="12"/>
                      <a:pt x="189" y="12"/>
                    </a:cubicBezTo>
                    <a:cubicBezTo>
                      <a:pt x="203" y="11"/>
                      <a:pt x="220" y="15"/>
                      <a:pt x="234" y="17"/>
                    </a:cubicBezTo>
                    <a:cubicBezTo>
                      <a:pt x="219" y="17"/>
                      <a:pt x="203" y="24"/>
                      <a:pt x="189" y="26"/>
                    </a:cubicBezTo>
                    <a:cubicBezTo>
                      <a:pt x="172" y="29"/>
                      <a:pt x="160" y="32"/>
                      <a:pt x="144" y="33"/>
                    </a:cubicBezTo>
                    <a:cubicBezTo>
                      <a:pt x="120" y="36"/>
                      <a:pt x="97" y="35"/>
                      <a:pt x="74" y="37"/>
                    </a:cubicBezTo>
                    <a:cubicBezTo>
                      <a:pt x="58" y="39"/>
                      <a:pt x="21" y="41"/>
                      <a:pt x="6" y="36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3150" y="1987"/>
                <a:ext cx="658" cy="288"/>
              </a:xfrm>
              <a:custGeom>
                <a:avLst/>
                <a:gdLst>
                  <a:gd name="T0" fmla="*/ 0 w 263"/>
                  <a:gd name="T1" fmla="*/ 768 h 108"/>
                  <a:gd name="T2" fmla="*/ 133 w 263"/>
                  <a:gd name="T3" fmla="*/ 675 h 108"/>
                  <a:gd name="T4" fmla="*/ 288 w 263"/>
                  <a:gd name="T5" fmla="*/ 653 h 108"/>
                  <a:gd name="T6" fmla="*/ 671 w 263"/>
                  <a:gd name="T7" fmla="*/ 440 h 108"/>
                  <a:gd name="T8" fmla="*/ 713 w 263"/>
                  <a:gd name="T9" fmla="*/ 256 h 108"/>
                  <a:gd name="T10" fmla="*/ 796 w 263"/>
                  <a:gd name="T11" fmla="*/ 184 h 108"/>
                  <a:gd name="T12" fmla="*/ 1101 w 263"/>
                  <a:gd name="T13" fmla="*/ 128 h 108"/>
                  <a:gd name="T14" fmla="*/ 1313 w 263"/>
                  <a:gd name="T15" fmla="*/ 8 h 108"/>
                  <a:gd name="T16" fmla="*/ 1501 w 263"/>
                  <a:gd name="T17" fmla="*/ 0 h 108"/>
                  <a:gd name="T18" fmla="*/ 1646 w 263"/>
                  <a:gd name="T19" fmla="*/ 0 h 108"/>
                  <a:gd name="T20" fmla="*/ 1484 w 263"/>
                  <a:gd name="T21" fmla="*/ 72 h 108"/>
                  <a:gd name="T22" fmla="*/ 1251 w 263"/>
                  <a:gd name="T23" fmla="*/ 141 h 108"/>
                  <a:gd name="T24" fmla="*/ 871 w 263"/>
                  <a:gd name="T25" fmla="*/ 333 h 108"/>
                  <a:gd name="T26" fmla="*/ 696 w 263"/>
                  <a:gd name="T27" fmla="*/ 504 h 108"/>
                  <a:gd name="T28" fmla="*/ 533 w 263"/>
                  <a:gd name="T29" fmla="*/ 619 h 108"/>
                  <a:gd name="T30" fmla="*/ 150 w 263"/>
                  <a:gd name="T31" fmla="*/ 747 h 108"/>
                  <a:gd name="T32" fmla="*/ 25 w 263"/>
                  <a:gd name="T33" fmla="*/ 760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3" h="108">
                    <a:moveTo>
                      <a:pt x="0" y="108"/>
                    </a:moveTo>
                    <a:cubicBezTo>
                      <a:pt x="9" y="105"/>
                      <a:pt x="12" y="97"/>
                      <a:pt x="21" y="95"/>
                    </a:cubicBezTo>
                    <a:cubicBezTo>
                      <a:pt x="29" y="93"/>
                      <a:pt x="38" y="94"/>
                      <a:pt x="46" y="92"/>
                    </a:cubicBezTo>
                    <a:cubicBezTo>
                      <a:pt x="63" y="86"/>
                      <a:pt x="96" y="78"/>
                      <a:pt x="107" y="62"/>
                    </a:cubicBezTo>
                    <a:cubicBezTo>
                      <a:pt x="112" y="56"/>
                      <a:pt x="113" y="44"/>
                      <a:pt x="114" y="36"/>
                    </a:cubicBezTo>
                    <a:cubicBezTo>
                      <a:pt x="114" y="23"/>
                      <a:pt x="114" y="26"/>
                      <a:pt x="127" y="26"/>
                    </a:cubicBezTo>
                    <a:cubicBezTo>
                      <a:pt x="144" y="26"/>
                      <a:pt x="161" y="22"/>
                      <a:pt x="176" y="18"/>
                    </a:cubicBezTo>
                    <a:cubicBezTo>
                      <a:pt x="185" y="16"/>
                      <a:pt x="208" y="10"/>
                      <a:pt x="210" y="1"/>
                    </a:cubicBezTo>
                    <a:cubicBezTo>
                      <a:pt x="221" y="4"/>
                      <a:pt x="229" y="2"/>
                      <a:pt x="240" y="0"/>
                    </a:cubicBezTo>
                    <a:cubicBezTo>
                      <a:pt x="248" y="0"/>
                      <a:pt x="257" y="3"/>
                      <a:pt x="263" y="0"/>
                    </a:cubicBezTo>
                    <a:cubicBezTo>
                      <a:pt x="256" y="7"/>
                      <a:pt x="246" y="7"/>
                      <a:pt x="237" y="10"/>
                    </a:cubicBezTo>
                    <a:cubicBezTo>
                      <a:pt x="226" y="14"/>
                      <a:pt x="210" y="17"/>
                      <a:pt x="200" y="20"/>
                    </a:cubicBezTo>
                    <a:cubicBezTo>
                      <a:pt x="179" y="25"/>
                      <a:pt x="157" y="37"/>
                      <a:pt x="139" y="47"/>
                    </a:cubicBezTo>
                    <a:cubicBezTo>
                      <a:pt x="128" y="54"/>
                      <a:pt x="121" y="64"/>
                      <a:pt x="111" y="71"/>
                    </a:cubicBezTo>
                    <a:cubicBezTo>
                      <a:pt x="103" y="77"/>
                      <a:pt x="93" y="82"/>
                      <a:pt x="85" y="87"/>
                    </a:cubicBezTo>
                    <a:cubicBezTo>
                      <a:pt x="67" y="98"/>
                      <a:pt x="44" y="102"/>
                      <a:pt x="24" y="105"/>
                    </a:cubicBezTo>
                    <a:cubicBezTo>
                      <a:pt x="18" y="106"/>
                      <a:pt x="8" y="108"/>
                      <a:pt x="4" y="107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3733" y="1800"/>
                <a:ext cx="332" cy="203"/>
              </a:xfrm>
              <a:custGeom>
                <a:avLst/>
                <a:gdLst>
                  <a:gd name="T0" fmla="*/ 142 w 133"/>
                  <a:gd name="T1" fmla="*/ 529 h 76"/>
                  <a:gd name="T2" fmla="*/ 354 w 133"/>
                  <a:gd name="T3" fmla="*/ 422 h 76"/>
                  <a:gd name="T4" fmla="*/ 562 w 133"/>
                  <a:gd name="T5" fmla="*/ 321 h 76"/>
                  <a:gd name="T6" fmla="*/ 829 w 133"/>
                  <a:gd name="T7" fmla="*/ 0 h 76"/>
                  <a:gd name="T8" fmla="*/ 629 w 133"/>
                  <a:gd name="T9" fmla="*/ 115 h 76"/>
                  <a:gd name="T10" fmla="*/ 399 w 133"/>
                  <a:gd name="T11" fmla="*/ 329 h 76"/>
                  <a:gd name="T12" fmla="*/ 230 w 133"/>
                  <a:gd name="T13" fmla="*/ 414 h 76"/>
                  <a:gd name="T14" fmla="*/ 0 w 133"/>
                  <a:gd name="T15" fmla="*/ 542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76">
                    <a:moveTo>
                      <a:pt x="23" y="74"/>
                    </a:moveTo>
                    <a:cubicBezTo>
                      <a:pt x="36" y="71"/>
                      <a:pt x="45" y="64"/>
                      <a:pt x="57" y="59"/>
                    </a:cubicBezTo>
                    <a:cubicBezTo>
                      <a:pt x="68" y="54"/>
                      <a:pt x="80" y="52"/>
                      <a:pt x="90" y="45"/>
                    </a:cubicBezTo>
                    <a:cubicBezTo>
                      <a:pt x="104" y="36"/>
                      <a:pt x="129" y="18"/>
                      <a:pt x="133" y="0"/>
                    </a:cubicBezTo>
                    <a:cubicBezTo>
                      <a:pt x="125" y="9"/>
                      <a:pt x="113" y="15"/>
                      <a:pt x="101" y="16"/>
                    </a:cubicBezTo>
                    <a:cubicBezTo>
                      <a:pt x="101" y="30"/>
                      <a:pt x="76" y="45"/>
                      <a:pt x="64" y="46"/>
                    </a:cubicBezTo>
                    <a:cubicBezTo>
                      <a:pt x="50" y="48"/>
                      <a:pt x="47" y="50"/>
                      <a:pt x="37" y="58"/>
                    </a:cubicBezTo>
                    <a:cubicBezTo>
                      <a:pt x="25" y="67"/>
                      <a:pt x="14" y="73"/>
                      <a:pt x="0" y="76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4013" y="1664"/>
                <a:ext cx="77" cy="179"/>
              </a:xfrm>
              <a:custGeom>
                <a:avLst/>
                <a:gdLst>
                  <a:gd name="T0" fmla="*/ 12 w 31"/>
                  <a:gd name="T1" fmla="*/ 8 h 67"/>
                  <a:gd name="T2" fmla="*/ 191 w 31"/>
                  <a:gd name="T3" fmla="*/ 142 h 67"/>
                  <a:gd name="T4" fmla="*/ 161 w 31"/>
                  <a:gd name="T5" fmla="*/ 299 h 67"/>
                  <a:gd name="T6" fmla="*/ 67 w 31"/>
                  <a:gd name="T7" fmla="*/ 478 h 67"/>
                  <a:gd name="T8" fmla="*/ 0 w 31"/>
                  <a:gd name="T9" fmla="*/ 342 h 67"/>
                  <a:gd name="T10" fmla="*/ 137 w 31"/>
                  <a:gd name="T11" fmla="*/ 128 h 67"/>
                  <a:gd name="T12" fmla="*/ 17 w 31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67">
                    <a:moveTo>
                      <a:pt x="2" y="1"/>
                    </a:moveTo>
                    <a:cubicBezTo>
                      <a:pt x="18" y="0"/>
                      <a:pt x="29" y="0"/>
                      <a:pt x="31" y="20"/>
                    </a:cubicBezTo>
                    <a:cubicBezTo>
                      <a:pt x="31" y="28"/>
                      <a:pt x="29" y="35"/>
                      <a:pt x="26" y="42"/>
                    </a:cubicBezTo>
                    <a:cubicBezTo>
                      <a:pt x="23" y="49"/>
                      <a:pt x="16" y="65"/>
                      <a:pt x="11" y="67"/>
                    </a:cubicBezTo>
                    <a:cubicBezTo>
                      <a:pt x="16" y="55"/>
                      <a:pt x="17" y="44"/>
                      <a:pt x="0" y="48"/>
                    </a:cubicBezTo>
                    <a:cubicBezTo>
                      <a:pt x="2" y="39"/>
                      <a:pt x="21" y="33"/>
                      <a:pt x="22" y="18"/>
                    </a:cubicBezTo>
                    <a:cubicBezTo>
                      <a:pt x="22" y="9"/>
                      <a:pt x="11" y="3"/>
                      <a:pt x="3" y="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3645" y="1867"/>
                <a:ext cx="30" cy="61"/>
              </a:xfrm>
              <a:custGeom>
                <a:avLst/>
                <a:gdLst>
                  <a:gd name="T0" fmla="*/ 0 w 12"/>
                  <a:gd name="T1" fmla="*/ 72 h 23"/>
                  <a:gd name="T2" fmla="*/ 50 w 12"/>
                  <a:gd name="T3" fmla="*/ 162 h 23"/>
                  <a:gd name="T4" fmla="*/ 75 w 1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3">
                    <a:moveTo>
                      <a:pt x="0" y="10"/>
                    </a:moveTo>
                    <a:cubicBezTo>
                      <a:pt x="4" y="14"/>
                      <a:pt x="7" y="19"/>
                      <a:pt x="8" y="23"/>
                    </a:cubicBezTo>
                    <a:cubicBezTo>
                      <a:pt x="9" y="16"/>
                      <a:pt x="9" y="6"/>
                      <a:pt x="12" y="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3828" y="1741"/>
                <a:ext cx="37" cy="32"/>
              </a:xfrm>
              <a:custGeom>
                <a:avLst/>
                <a:gdLst>
                  <a:gd name="T0" fmla="*/ 0 w 15"/>
                  <a:gd name="T1" fmla="*/ 0 h 12"/>
                  <a:gd name="T2" fmla="*/ 91 w 15"/>
                  <a:gd name="T3" fmla="*/ 29 h 12"/>
                  <a:gd name="T4" fmla="*/ 62 w 15"/>
                  <a:gd name="T5" fmla="*/ 8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4" y="3"/>
                      <a:pt x="9" y="3"/>
                      <a:pt x="15" y="4"/>
                    </a:cubicBezTo>
                    <a:cubicBezTo>
                      <a:pt x="12" y="5"/>
                      <a:pt x="10" y="9"/>
                      <a:pt x="10" y="12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3480" y="1744"/>
                <a:ext cx="55" cy="32"/>
              </a:xfrm>
              <a:custGeom>
                <a:avLst/>
                <a:gdLst>
                  <a:gd name="T0" fmla="*/ 0 w 22"/>
                  <a:gd name="T1" fmla="*/ 29 h 12"/>
                  <a:gd name="T2" fmla="*/ 138 w 22"/>
                  <a:gd name="T3" fmla="*/ 21 h 12"/>
                  <a:gd name="T4" fmla="*/ 113 w 22"/>
                  <a:gd name="T5" fmla="*/ 8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2">
                    <a:moveTo>
                      <a:pt x="0" y="4"/>
                    </a:moveTo>
                    <a:cubicBezTo>
                      <a:pt x="7" y="5"/>
                      <a:pt x="13" y="0"/>
                      <a:pt x="22" y="3"/>
                    </a:cubicBezTo>
                    <a:cubicBezTo>
                      <a:pt x="18" y="5"/>
                      <a:pt x="16" y="9"/>
                      <a:pt x="18" y="12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3110" y="1912"/>
                <a:ext cx="25" cy="48"/>
              </a:xfrm>
              <a:custGeom>
                <a:avLst/>
                <a:gdLst>
                  <a:gd name="T0" fmla="*/ 13 w 10"/>
                  <a:gd name="T1" fmla="*/ 0 h 18"/>
                  <a:gd name="T2" fmla="*/ 63 w 10"/>
                  <a:gd name="T3" fmla="*/ 128 h 18"/>
                  <a:gd name="T4" fmla="*/ 0 w 10"/>
                  <a:gd name="T5" fmla="*/ 107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8">
                    <a:moveTo>
                      <a:pt x="2" y="0"/>
                    </a:moveTo>
                    <a:cubicBezTo>
                      <a:pt x="3" y="7"/>
                      <a:pt x="8" y="12"/>
                      <a:pt x="10" y="18"/>
                    </a:cubicBezTo>
                    <a:cubicBezTo>
                      <a:pt x="7" y="16"/>
                      <a:pt x="3" y="14"/>
                      <a:pt x="0" y="15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3150" y="2219"/>
                <a:ext cx="88" cy="40"/>
              </a:xfrm>
              <a:custGeom>
                <a:avLst/>
                <a:gdLst>
                  <a:gd name="T0" fmla="*/ 45 w 35"/>
                  <a:gd name="T1" fmla="*/ 99 h 15"/>
                  <a:gd name="T2" fmla="*/ 221 w 35"/>
                  <a:gd name="T3" fmla="*/ 64 h 15"/>
                  <a:gd name="T4" fmla="*/ 88 w 35"/>
                  <a:gd name="T5" fmla="*/ 0 h 15"/>
                  <a:gd name="T6" fmla="*/ 0 w 35"/>
                  <a:gd name="T7" fmla="*/ 107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5">
                    <a:moveTo>
                      <a:pt x="7" y="14"/>
                    </a:moveTo>
                    <a:cubicBezTo>
                      <a:pt x="14" y="13"/>
                      <a:pt x="29" y="14"/>
                      <a:pt x="35" y="9"/>
                    </a:cubicBezTo>
                    <a:cubicBezTo>
                      <a:pt x="31" y="4"/>
                      <a:pt x="20" y="3"/>
                      <a:pt x="14" y="0"/>
                    </a:cubicBezTo>
                    <a:cubicBezTo>
                      <a:pt x="9" y="6"/>
                      <a:pt x="4" y="11"/>
                      <a:pt x="0" y="15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3410" y="2011"/>
                <a:ext cx="48" cy="112"/>
              </a:xfrm>
              <a:custGeom>
                <a:avLst/>
                <a:gdLst>
                  <a:gd name="T0" fmla="*/ 88 w 19"/>
                  <a:gd name="T1" fmla="*/ 0 h 42"/>
                  <a:gd name="T2" fmla="*/ 0 w 19"/>
                  <a:gd name="T3" fmla="*/ 136 h 42"/>
                  <a:gd name="T4" fmla="*/ 20 w 19"/>
                  <a:gd name="T5" fmla="*/ 299 h 42"/>
                  <a:gd name="T6" fmla="*/ 121 w 19"/>
                  <a:gd name="T7" fmla="*/ 221 h 42"/>
                  <a:gd name="T8" fmla="*/ 83 w 19"/>
                  <a:gd name="T9" fmla="*/ 1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2">
                    <a:moveTo>
                      <a:pt x="14" y="0"/>
                    </a:moveTo>
                    <a:cubicBezTo>
                      <a:pt x="9" y="7"/>
                      <a:pt x="7" y="15"/>
                      <a:pt x="0" y="19"/>
                    </a:cubicBezTo>
                    <a:cubicBezTo>
                      <a:pt x="6" y="23"/>
                      <a:pt x="6" y="35"/>
                      <a:pt x="3" y="42"/>
                    </a:cubicBezTo>
                    <a:cubicBezTo>
                      <a:pt x="6" y="37"/>
                      <a:pt x="12" y="31"/>
                      <a:pt x="19" y="31"/>
                    </a:cubicBezTo>
                    <a:cubicBezTo>
                      <a:pt x="16" y="21"/>
                      <a:pt x="13" y="15"/>
                      <a:pt x="13" y="2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2523" y="1981"/>
                <a:ext cx="62" cy="56"/>
              </a:xfrm>
              <a:custGeom>
                <a:avLst/>
                <a:gdLst>
                  <a:gd name="T0" fmla="*/ 0 w 25"/>
                  <a:gd name="T1" fmla="*/ 29 h 21"/>
                  <a:gd name="T2" fmla="*/ 129 w 25"/>
                  <a:gd name="T3" fmla="*/ 149 h 21"/>
                  <a:gd name="T4" fmla="*/ 154 w 25"/>
                  <a:gd name="T5" fmla="*/ 0 h 21"/>
                  <a:gd name="T6" fmla="*/ 55 w 25"/>
                  <a:gd name="T7" fmla="*/ 8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0" y="4"/>
                    </a:moveTo>
                    <a:cubicBezTo>
                      <a:pt x="9" y="4"/>
                      <a:pt x="16" y="15"/>
                      <a:pt x="21" y="21"/>
                    </a:cubicBezTo>
                    <a:cubicBezTo>
                      <a:pt x="20" y="14"/>
                      <a:pt x="22" y="6"/>
                      <a:pt x="25" y="0"/>
                    </a:cubicBezTo>
                    <a:cubicBezTo>
                      <a:pt x="21" y="4"/>
                      <a:pt x="14" y="3"/>
                      <a:pt x="9" y="1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2615" y="1821"/>
                <a:ext cx="48" cy="38"/>
              </a:xfrm>
              <a:custGeom>
                <a:avLst/>
                <a:gdLst>
                  <a:gd name="T0" fmla="*/ 0 w 19"/>
                  <a:gd name="T1" fmla="*/ 0 h 14"/>
                  <a:gd name="T2" fmla="*/ 45 w 19"/>
                  <a:gd name="T3" fmla="*/ 103 h 14"/>
                  <a:gd name="T4" fmla="*/ 121 w 19"/>
                  <a:gd name="T5" fmla="*/ 65 h 14"/>
                  <a:gd name="T6" fmla="*/ 33 w 19"/>
                  <a:gd name="T7" fmla="*/ 8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5" y="3"/>
                      <a:pt x="5" y="9"/>
                      <a:pt x="7" y="14"/>
                    </a:cubicBezTo>
                    <a:cubicBezTo>
                      <a:pt x="11" y="11"/>
                      <a:pt x="15" y="10"/>
                      <a:pt x="19" y="9"/>
                    </a:cubicBezTo>
                    <a:cubicBezTo>
                      <a:pt x="13" y="10"/>
                      <a:pt x="8" y="6"/>
                      <a:pt x="5" y="1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2808" y="1920"/>
                <a:ext cx="45" cy="35"/>
              </a:xfrm>
              <a:custGeom>
                <a:avLst/>
                <a:gdLst>
                  <a:gd name="T0" fmla="*/ 0 w 18"/>
                  <a:gd name="T1" fmla="*/ 8 h 13"/>
                  <a:gd name="T2" fmla="*/ 50 w 18"/>
                  <a:gd name="T3" fmla="*/ 94 h 13"/>
                  <a:gd name="T4" fmla="*/ 113 w 18"/>
                  <a:gd name="T5" fmla="*/ 30 h 13"/>
                  <a:gd name="T6" fmla="*/ 45 w 1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0" y="1"/>
                    </a:moveTo>
                    <a:cubicBezTo>
                      <a:pt x="4" y="4"/>
                      <a:pt x="6" y="8"/>
                      <a:pt x="8" y="13"/>
                    </a:cubicBezTo>
                    <a:cubicBezTo>
                      <a:pt x="9" y="9"/>
                      <a:pt x="14" y="7"/>
                      <a:pt x="18" y="4"/>
                    </a:cubicBezTo>
                    <a:cubicBezTo>
                      <a:pt x="14" y="5"/>
                      <a:pt x="9" y="4"/>
                      <a:pt x="7" y="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2790" y="2128"/>
                <a:ext cx="53" cy="83"/>
              </a:xfrm>
              <a:custGeom>
                <a:avLst/>
                <a:gdLst>
                  <a:gd name="T0" fmla="*/ 0 w 21"/>
                  <a:gd name="T1" fmla="*/ 0 h 31"/>
                  <a:gd name="T2" fmla="*/ 71 w 21"/>
                  <a:gd name="T3" fmla="*/ 222 h 31"/>
                  <a:gd name="T4" fmla="*/ 134 w 21"/>
                  <a:gd name="T5" fmla="*/ 9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14" y="8"/>
                      <a:pt x="5" y="21"/>
                      <a:pt x="11" y="31"/>
                    </a:cubicBezTo>
                    <a:cubicBezTo>
                      <a:pt x="10" y="23"/>
                      <a:pt x="13" y="18"/>
                      <a:pt x="21" y="13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2525" y="2275"/>
                <a:ext cx="75" cy="42"/>
              </a:xfrm>
              <a:custGeom>
                <a:avLst/>
                <a:gdLst>
                  <a:gd name="T0" fmla="*/ 0 w 30"/>
                  <a:gd name="T1" fmla="*/ 110 h 16"/>
                  <a:gd name="T2" fmla="*/ 83 w 30"/>
                  <a:gd name="T3" fmla="*/ 0 h 16"/>
                  <a:gd name="T4" fmla="*/ 188 w 30"/>
                  <a:gd name="T5" fmla="*/ 8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16"/>
                    </a:moveTo>
                    <a:cubicBezTo>
                      <a:pt x="4" y="11"/>
                      <a:pt x="9" y="5"/>
                      <a:pt x="13" y="0"/>
                    </a:cubicBezTo>
                    <a:cubicBezTo>
                      <a:pt x="16" y="7"/>
                      <a:pt x="23" y="10"/>
                      <a:pt x="30" y="13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2135" y="2128"/>
                <a:ext cx="60" cy="77"/>
              </a:xfrm>
              <a:custGeom>
                <a:avLst/>
                <a:gdLst>
                  <a:gd name="T0" fmla="*/ 150 w 24"/>
                  <a:gd name="T1" fmla="*/ 0 h 29"/>
                  <a:gd name="T2" fmla="*/ 113 w 24"/>
                  <a:gd name="T3" fmla="*/ 149 h 29"/>
                  <a:gd name="T4" fmla="*/ 0 w 24"/>
                  <a:gd name="T5" fmla="*/ 204 h 29"/>
                  <a:gd name="T6" fmla="*/ 125 w 24"/>
                  <a:gd name="T7" fmla="*/ 13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24" y="0"/>
                    </a:moveTo>
                    <a:cubicBezTo>
                      <a:pt x="17" y="6"/>
                      <a:pt x="22" y="16"/>
                      <a:pt x="18" y="21"/>
                    </a:cubicBezTo>
                    <a:cubicBezTo>
                      <a:pt x="13" y="25"/>
                      <a:pt x="5" y="23"/>
                      <a:pt x="0" y="29"/>
                    </a:cubicBezTo>
                    <a:cubicBezTo>
                      <a:pt x="3" y="18"/>
                      <a:pt x="16" y="14"/>
                      <a:pt x="20" y="2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1970" y="2317"/>
                <a:ext cx="38" cy="43"/>
              </a:xfrm>
              <a:custGeom>
                <a:avLst/>
                <a:gdLst>
                  <a:gd name="T0" fmla="*/ 0 w 15"/>
                  <a:gd name="T1" fmla="*/ 0 h 16"/>
                  <a:gd name="T2" fmla="*/ 96 w 15"/>
                  <a:gd name="T3" fmla="*/ 51 h 16"/>
                  <a:gd name="T4" fmla="*/ 46 w 15"/>
                  <a:gd name="T5" fmla="*/ 116 h 16"/>
                  <a:gd name="T6" fmla="*/ 46 w 15"/>
                  <a:gd name="T7" fmla="*/ 94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4" y="4"/>
                      <a:pt x="11" y="4"/>
                      <a:pt x="15" y="7"/>
                    </a:cubicBezTo>
                    <a:cubicBezTo>
                      <a:pt x="12" y="10"/>
                      <a:pt x="10" y="13"/>
                      <a:pt x="7" y="16"/>
                    </a:cubicBezTo>
                    <a:cubicBezTo>
                      <a:pt x="7" y="15"/>
                      <a:pt x="7" y="14"/>
                      <a:pt x="7" y="13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1978" y="1960"/>
                <a:ext cx="45" cy="75"/>
              </a:xfrm>
              <a:custGeom>
                <a:avLst/>
                <a:gdLst>
                  <a:gd name="T0" fmla="*/ 20 w 18"/>
                  <a:gd name="T1" fmla="*/ 0 h 28"/>
                  <a:gd name="T2" fmla="*/ 63 w 18"/>
                  <a:gd name="T3" fmla="*/ 94 h 28"/>
                  <a:gd name="T4" fmla="*/ 113 w 18"/>
                  <a:gd name="T5" fmla="*/ 201 h 28"/>
                  <a:gd name="T6" fmla="*/ 0 w 18"/>
                  <a:gd name="T7" fmla="*/ 137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8">
                    <a:moveTo>
                      <a:pt x="3" y="0"/>
                    </a:moveTo>
                    <a:cubicBezTo>
                      <a:pt x="1" y="8"/>
                      <a:pt x="7" y="9"/>
                      <a:pt x="10" y="13"/>
                    </a:cubicBezTo>
                    <a:cubicBezTo>
                      <a:pt x="14" y="18"/>
                      <a:pt x="17" y="22"/>
                      <a:pt x="18" y="28"/>
                    </a:cubicBezTo>
                    <a:cubicBezTo>
                      <a:pt x="14" y="22"/>
                      <a:pt x="6" y="21"/>
                      <a:pt x="0" y="19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2120" y="1837"/>
                <a:ext cx="55" cy="43"/>
              </a:xfrm>
              <a:custGeom>
                <a:avLst/>
                <a:gdLst>
                  <a:gd name="T0" fmla="*/ 0 w 22"/>
                  <a:gd name="T1" fmla="*/ 0 h 16"/>
                  <a:gd name="T2" fmla="*/ 138 w 22"/>
                  <a:gd name="T3" fmla="*/ 86 h 16"/>
                  <a:gd name="T4" fmla="*/ 58 w 22"/>
                  <a:gd name="T5" fmla="*/ 1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cubicBezTo>
                      <a:pt x="4" y="11"/>
                      <a:pt x="18" y="3"/>
                      <a:pt x="22" y="12"/>
                    </a:cubicBezTo>
                    <a:cubicBezTo>
                      <a:pt x="17" y="12"/>
                      <a:pt x="12" y="13"/>
                      <a:pt x="9" y="16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1715" y="2456"/>
                <a:ext cx="308" cy="205"/>
              </a:xfrm>
              <a:custGeom>
                <a:avLst/>
                <a:gdLst>
                  <a:gd name="T0" fmla="*/ 0 w 123"/>
                  <a:gd name="T1" fmla="*/ 0 h 77"/>
                  <a:gd name="T2" fmla="*/ 238 w 123"/>
                  <a:gd name="T3" fmla="*/ 418 h 77"/>
                  <a:gd name="T4" fmla="*/ 709 w 123"/>
                  <a:gd name="T5" fmla="*/ 333 h 77"/>
                  <a:gd name="T6" fmla="*/ 508 w 123"/>
                  <a:gd name="T7" fmla="*/ 354 h 77"/>
                  <a:gd name="T8" fmla="*/ 383 w 123"/>
                  <a:gd name="T9" fmla="*/ 170 h 77"/>
                  <a:gd name="T10" fmla="*/ 120 w 123"/>
                  <a:gd name="T11" fmla="*/ 192 h 77"/>
                  <a:gd name="T12" fmla="*/ 25 w 123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7">
                    <a:moveTo>
                      <a:pt x="0" y="0"/>
                    </a:moveTo>
                    <a:cubicBezTo>
                      <a:pt x="4" y="26"/>
                      <a:pt x="16" y="44"/>
                      <a:pt x="38" y="59"/>
                    </a:cubicBezTo>
                    <a:cubicBezTo>
                      <a:pt x="52" y="69"/>
                      <a:pt x="123" y="77"/>
                      <a:pt x="113" y="47"/>
                    </a:cubicBezTo>
                    <a:cubicBezTo>
                      <a:pt x="103" y="47"/>
                      <a:pt x="93" y="54"/>
                      <a:pt x="81" y="50"/>
                    </a:cubicBezTo>
                    <a:cubicBezTo>
                      <a:pt x="69" y="46"/>
                      <a:pt x="64" y="35"/>
                      <a:pt x="61" y="24"/>
                    </a:cubicBezTo>
                    <a:cubicBezTo>
                      <a:pt x="47" y="25"/>
                      <a:pt x="34" y="36"/>
                      <a:pt x="19" y="27"/>
                    </a:cubicBezTo>
                    <a:cubicBezTo>
                      <a:pt x="9" y="21"/>
                      <a:pt x="11" y="3"/>
                      <a:pt x="4" y="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2128" y="2453"/>
                <a:ext cx="102" cy="51"/>
              </a:xfrm>
              <a:custGeom>
                <a:avLst/>
                <a:gdLst>
                  <a:gd name="T0" fmla="*/ 142 w 41"/>
                  <a:gd name="T1" fmla="*/ 0 h 19"/>
                  <a:gd name="T2" fmla="*/ 0 w 41"/>
                  <a:gd name="T3" fmla="*/ 51 h 19"/>
                  <a:gd name="T4" fmla="*/ 154 w 41"/>
                  <a:gd name="T5" fmla="*/ 115 h 19"/>
                  <a:gd name="T6" fmla="*/ 236 w 41"/>
                  <a:gd name="T7" fmla="*/ 3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19">
                    <a:moveTo>
                      <a:pt x="23" y="0"/>
                    </a:moveTo>
                    <a:cubicBezTo>
                      <a:pt x="14" y="4"/>
                      <a:pt x="8" y="4"/>
                      <a:pt x="0" y="7"/>
                    </a:cubicBezTo>
                    <a:cubicBezTo>
                      <a:pt x="4" y="13"/>
                      <a:pt x="18" y="15"/>
                      <a:pt x="25" y="16"/>
                    </a:cubicBezTo>
                    <a:cubicBezTo>
                      <a:pt x="35" y="18"/>
                      <a:pt x="41" y="19"/>
                      <a:pt x="38" y="5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1810" y="2211"/>
                <a:ext cx="50" cy="21"/>
              </a:xfrm>
              <a:custGeom>
                <a:avLst/>
                <a:gdLst>
                  <a:gd name="T0" fmla="*/ 0 w 20"/>
                  <a:gd name="T1" fmla="*/ 0 h 8"/>
                  <a:gd name="T2" fmla="*/ 38 w 20"/>
                  <a:gd name="T3" fmla="*/ 55 h 8"/>
                  <a:gd name="T4" fmla="*/ 125 w 20"/>
                  <a:gd name="T5" fmla="*/ 8 h 8"/>
                  <a:gd name="T6" fmla="*/ 45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0" y="0"/>
                    </a:moveTo>
                    <a:cubicBezTo>
                      <a:pt x="3" y="2"/>
                      <a:pt x="5" y="5"/>
                      <a:pt x="6" y="8"/>
                    </a:cubicBezTo>
                    <a:cubicBezTo>
                      <a:pt x="10" y="5"/>
                      <a:pt x="15" y="2"/>
                      <a:pt x="20" y="1"/>
                    </a:cubicBezTo>
                    <a:cubicBezTo>
                      <a:pt x="16" y="0"/>
                      <a:pt x="11" y="0"/>
                      <a:pt x="7" y="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3578" y="1677"/>
                <a:ext cx="435" cy="78"/>
              </a:xfrm>
              <a:custGeom>
                <a:avLst/>
                <a:gdLst>
                  <a:gd name="T0" fmla="*/ 0 w 174"/>
                  <a:gd name="T1" fmla="*/ 108 h 29"/>
                  <a:gd name="T2" fmla="*/ 520 w 174"/>
                  <a:gd name="T3" fmla="*/ 137 h 29"/>
                  <a:gd name="T4" fmla="*/ 763 w 174"/>
                  <a:gd name="T5" fmla="*/ 81 h 29"/>
                  <a:gd name="T6" fmla="*/ 1088 w 174"/>
                  <a:gd name="T7" fmla="*/ 0 h 29"/>
                  <a:gd name="T8" fmla="*/ 808 w 174"/>
                  <a:gd name="T9" fmla="*/ 137 h 29"/>
                  <a:gd name="T10" fmla="*/ 608 w 174"/>
                  <a:gd name="T11" fmla="*/ 116 h 29"/>
                  <a:gd name="T12" fmla="*/ 463 w 174"/>
                  <a:gd name="T13" fmla="*/ 202 h 29"/>
                  <a:gd name="T14" fmla="*/ 288 w 174"/>
                  <a:gd name="T15" fmla="*/ 137 h 29"/>
                  <a:gd name="T16" fmla="*/ 175 w 174"/>
                  <a:gd name="T17" fmla="*/ 1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4" h="29">
                    <a:moveTo>
                      <a:pt x="0" y="15"/>
                    </a:moveTo>
                    <a:cubicBezTo>
                      <a:pt x="16" y="15"/>
                      <a:pt x="72" y="4"/>
                      <a:pt x="83" y="19"/>
                    </a:cubicBezTo>
                    <a:cubicBezTo>
                      <a:pt x="91" y="8"/>
                      <a:pt x="110" y="13"/>
                      <a:pt x="122" y="11"/>
                    </a:cubicBezTo>
                    <a:cubicBezTo>
                      <a:pt x="139" y="8"/>
                      <a:pt x="157" y="4"/>
                      <a:pt x="174" y="0"/>
                    </a:cubicBezTo>
                    <a:cubicBezTo>
                      <a:pt x="160" y="7"/>
                      <a:pt x="145" y="19"/>
                      <a:pt x="129" y="19"/>
                    </a:cubicBezTo>
                    <a:cubicBezTo>
                      <a:pt x="119" y="19"/>
                      <a:pt x="108" y="14"/>
                      <a:pt x="97" y="16"/>
                    </a:cubicBezTo>
                    <a:cubicBezTo>
                      <a:pt x="88" y="18"/>
                      <a:pt x="82" y="27"/>
                      <a:pt x="74" y="28"/>
                    </a:cubicBezTo>
                    <a:cubicBezTo>
                      <a:pt x="69" y="29"/>
                      <a:pt x="54" y="20"/>
                      <a:pt x="46" y="19"/>
                    </a:cubicBezTo>
                    <a:cubicBezTo>
                      <a:pt x="40" y="18"/>
                      <a:pt x="33" y="18"/>
                      <a:pt x="28" y="1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3273" y="1725"/>
                <a:ext cx="202" cy="43"/>
              </a:xfrm>
              <a:custGeom>
                <a:avLst/>
                <a:gdLst>
                  <a:gd name="T0" fmla="*/ 0 w 81"/>
                  <a:gd name="T1" fmla="*/ 13 h 16"/>
                  <a:gd name="T2" fmla="*/ 229 w 81"/>
                  <a:gd name="T3" fmla="*/ 35 h 16"/>
                  <a:gd name="T4" fmla="*/ 504 w 81"/>
                  <a:gd name="T5" fmla="*/ 30 h 16"/>
                  <a:gd name="T6" fmla="*/ 262 w 81"/>
                  <a:gd name="T7" fmla="*/ 116 h 16"/>
                  <a:gd name="T8" fmla="*/ 100 w 81"/>
                  <a:gd name="T9" fmla="*/ 5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16">
                    <a:moveTo>
                      <a:pt x="0" y="2"/>
                    </a:moveTo>
                    <a:cubicBezTo>
                      <a:pt x="12" y="3"/>
                      <a:pt x="24" y="6"/>
                      <a:pt x="37" y="5"/>
                    </a:cubicBezTo>
                    <a:cubicBezTo>
                      <a:pt x="51" y="5"/>
                      <a:pt x="67" y="0"/>
                      <a:pt x="81" y="4"/>
                    </a:cubicBezTo>
                    <a:cubicBezTo>
                      <a:pt x="68" y="4"/>
                      <a:pt x="54" y="9"/>
                      <a:pt x="42" y="16"/>
                    </a:cubicBezTo>
                    <a:cubicBezTo>
                      <a:pt x="34" y="10"/>
                      <a:pt x="23" y="10"/>
                      <a:pt x="16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Freeform 33"/>
              <p:cNvSpPr>
                <a:spLocks/>
              </p:cNvSpPr>
              <p:nvPr/>
            </p:nvSpPr>
            <p:spPr bwMode="auto">
              <a:xfrm>
                <a:off x="2938" y="1733"/>
                <a:ext cx="190" cy="54"/>
              </a:xfrm>
              <a:custGeom>
                <a:avLst/>
                <a:gdLst>
                  <a:gd name="T0" fmla="*/ 20 w 76"/>
                  <a:gd name="T1" fmla="*/ 43 h 20"/>
                  <a:gd name="T2" fmla="*/ 475 w 76"/>
                  <a:gd name="T3" fmla="*/ 0 h 20"/>
                  <a:gd name="T4" fmla="*/ 413 w 76"/>
                  <a:gd name="T5" fmla="*/ 51 h 20"/>
                  <a:gd name="T6" fmla="*/ 358 w 76"/>
                  <a:gd name="T7" fmla="*/ 73 h 20"/>
                  <a:gd name="T8" fmla="*/ 170 w 76"/>
                  <a:gd name="T9" fmla="*/ 146 h 20"/>
                  <a:gd name="T10" fmla="*/ 0 w 76"/>
                  <a:gd name="T11" fmla="*/ 6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20">
                    <a:moveTo>
                      <a:pt x="3" y="6"/>
                    </a:moveTo>
                    <a:cubicBezTo>
                      <a:pt x="27" y="6"/>
                      <a:pt x="53" y="3"/>
                      <a:pt x="76" y="0"/>
                    </a:cubicBezTo>
                    <a:cubicBezTo>
                      <a:pt x="71" y="1"/>
                      <a:pt x="69" y="5"/>
                      <a:pt x="66" y="7"/>
                    </a:cubicBezTo>
                    <a:cubicBezTo>
                      <a:pt x="60" y="10"/>
                      <a:pt x="63" y="9"/>
                      <a:pt x="57" y="10"/>
                    </a:cubicBezTo>
                    <a:cubicBezTo>
                      <a:pt x="45" y="12"/>
                      <a:pt x="38" y="12"/>
                      <a:pt x="27" y="20"/>
                    </a:cubicBezTo>
                    <a:cubicBezTo>
                      <a:pt x="23" y="10"/>
                      <a:pt x="9" y="10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34"/>
              <p:cNvSpPr>
                <a:spLocks/>
              </p:cNvSpPr>
              <p:nvPr/>
            </p:nvSpPr>
            <p:spPr bwMode="auto">
              <a:xfrm>
                <a:off x="2380" y="1723"/>
                <a:ext cx="408" cy="56"/>
              </a:xfrm>
              <a:custGeom>
                <a:avLst/>
                <a:gdLst>
                  <a:gd name="T0" fmla="*/ 0 w 163"/>
                  <a:gd name="T1" fmla="*/ 51 h 21"/>
                  <a:gd name="T2" fmla="*/ 501 w 163"/>
                  <a:gd name="T3" fmla="*/ 29 h 21"/>
                  <a:gd name="T4" fmla="*/ 1021 w 163"/>
                  <a:gd name="T5" fmla="*/ 72 h 21"/>
                  <a:gd name="T6" fmla="*/ 921 w 163"/>
                  <a:gd name="T7" fmla="*/ 93 h 21"/>
                  <a:gd name="T8" fmla="*/ 876 w 163"/>
                  <a:gd name="T9" fmla="*/ 136 h 21"/>
                  <a:gd name="T10" fmla="*/ 683 w 163"/>
                  <a:gd name="T11" fmla="*/ 85 h 21"/>
                  <a:gd name="T12" fmla="*/ 275 w 163"/>
                  <a:gd name="T13" fmla="*/ 107 h 21"/>
                  <a:gd name="T14" fmla="*/ 8 w 163"/>
                  <a:gd name="T15" fmla="*/ 72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3" h="21">
                    <a:moveTo>
                      <a:pt x="0" y="7"/>
                    </a:moveTo>
                    <a:cubicBezTo>
                      <a:pt x="29" y="0"/>
                      <a:pt x="50" y="2"/>
                      <a:pt x="80" y="4"/>
                    </a:cubicBezTo>
                    <a:cubicBezTo>
                      <a:pt x="107" y="6"/>
                      <a:pt x="136" y="11"/>
                      <a:pt x="163" y="10"/>
                    </a:cubicBezTo>
                    <a:cubicBezTo>
                      <a:pt x="158" y="10"/>
                      <a:pt x="152" y="11"/>
                      <a:pt x="147" y="13"/>
                    </a:cubicBezTo>
                    <a:cubicBezTo>
                      <a:pt x="144" y="15"/>
                      <a:pt x="143" y="19"/>
                      <a:pt x="140" y="19"/>
                    </a:cubicBezTo>
                    <a:cubicBezTo>
                      <a:pt x="133" y="21"/>
                      <a:pt x="117" y="13"/>
                      <a:pt x="109" y="12"/>
                    </a:cubicBezTo>
                    <a:cubicBezTo>
                      <a:pt x="94" y="11"/>
                      <a:pt x="55" y="1"/>
                      <a:pt x="44" y="15"/>
                    </a:cubicBezTo>
                    <a:cubicBezTo>
                      <a:pt x="35" y="7"/>
                      <a:pt x="8" y="5"/>
                      <a:pt x="1" y="1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35"/>
              <p:cNvSpPr>
                <a:spLocks/>
              </p:cNvSpPr>
              <p:nvPr/>
            </p:nvSpPr>
            <p:spPr bwMode="auto">
              <a:xfrm>
                <a:off x="1900" y="1747"/>
                <a:ext cx="330" cy="122"/>
              </a:xfrm>
              <a:custGeom>
                <a:avLst/>
                <a:gdLst>
                  <a:gd name="T0" fmla="*/ 0 w 132"/>
                  <a:gd name="T1" fmla="*/ 324 h 46"/>
                  <a:gd name="T2" fmla="*/ 413 w 132"/>
                  <a:gd name="T3" fmla="*/ 98 h 46"/>
                  <a:gd name="T4" fmla="*/ 825 w 132"/>
                  <a:gd name="T5" fmla="*/ 0 h 46"/>
                  <a:gd name="T6" fmla="*/ 645 w 132"/>
                  <a:gd name="T7" fmla="*/ 106 h 46"/>
                  <a:gd name="T8" fmla="*/ 458 w 132"/>
                  <a:gd name="T9" fmla="*/ 233 h 46"/>
                  <a:gd name="T10" fmla="*/ 220 w 132"/>
                  <a:gd name="T11" fmla="*/ 252 h 46"/>
                  <a:gd name="T12" fmla="*/ 25 w 132"/>
                  <a:gd name="T13" fmla="*/ 324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cubicBezTo>
                      <a:pt x="11" y="28"/>
                      <a:pt x="47" y="24"/>
                      <a:pt x="66" y="14"/>
                    </a:cubicBezTo>
                    <a:cubicBezTo>
                      <a:pt x="89" y="3"/>
                      <a:pt x="107" y="1"/>
                      <a:pt x="132" y="0"/>
                    </a:cubicBezTo>
                    <a:cubicBezTo>
                      <a:pt x="122" y="3"/>
                      <a:pt x="110" y="7"/>
                      <a:pt x="103" y="15"/>
                    </a:cubicBezTo>
                    <a:cubicBezTo>
                      <a:pt x="93" y="4"/>
                      <a:pt x="60" y="18"/>
                      <a:pt x="73" y="33"/>
                    </a:cubicBezTo>
                    <a:cubicBezTo>
                      <a:pt x="61" y="24"/>
                      <a:pt x="46" y="31"/>
                      <a:pt x="35" y="36"/>
                    </a:cubicBezTo>
                    <a:cubicBezTo>
                      <a:pt x="25" y="41"/>
                      <a:pt x="14" y="43"/>
                      <a:pt x="4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>
                <a:off x="1663" y="1968"/>
                <a:ext cx="125" cy="373"/>
              </a:xfrm>
              <a:custGeom>
                <a:avLst/>
                <a:gdLst>
                  <a:gd name="T0" fmla="*/ 250 w 50"/>
                  <a:gd name="T1" fmla="*/ 0 h 140"/>
                  <a:gd name="T2" fmla="*/ 58 w 50"/>
                  <a:gd name="T3" fmla="*/ 994 h 140"/>
                  <a:gd name="T4" fmla="*/ 125 w 50"/>
                  <a:gd name="T5" fmla="*/ 730 h 140"/>
                  <a:gd name="T6" fmla="*/ 170 w 50"/>
                  <a:gd name="T7" fmla="*/ 184 h 140"/>
                  <a:gd name="T8" fmla="*/ 200 w 50"/>
                  <a:gd name="T9" fmla="*/ 221 h 140"/>
                  <a:gd name="T10" fmla="*/ 313 w 50"/>
                  <a:gd name="T11" fmla="*/ 8 h 140"/>
                  <a:gd name="T12" fmla="*/ 295 w 50"/>
                  <a:gd name="T13" fmla="*/ 8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40">
                    <a:moveTo>
                      <a:pt x="40" y="0"/>
                    </a:moveTo>
                    <a:cubicBezTo>
                      <a:pt x="0" y="36"/>
                      <a:pt x="0" y="90"/>
                      <a:pt x="9" y="140"/>
                    </a:cubicBezTo>
                    <a:cubicBezTo>
                      <a:pt x="12" y="127"/>
                      <a:pt x="8" y="112"/>
                      <a:pt x="20" y="103"/>
                    </a:cubicBezTo>
                    <a:cubicBezTo>
                      <a:pt x="3" y="98"/>
                      <a:pt x="20" y="39"/>
                      <a:pt x="27" y="26"/>
                    </a:cubicBezTo>
                    <a:cubicBezTo>
                      <a:pt x="28" y="28"/>
                      <a:pt x="30" y="28"/>
                      <a:pt x="32" y="31"/>
                    </a:cubicBezTo>
                    <a:cubicBezTo>
                      <a:pt x="34" y="17"/>
                      <a:pt x="40" y="10"/>
                      <a:pt x="50" y="1"/>
                    </a:cubicBezTo>
                    <a:cubicBezTo>
                      <a:pt x="48" y="0"/>
                      <a:pt x="48" y="1"/>
                      <a:pt x="47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auto">
              <a:xfrm>
                <a:off x="1833" y="1909"/>
                <a:ext cx="42" cy="38"/>
              </a:xfrm>
              <a:custGeom>
                <a:avLst/>
                <a:gdLst>
                  <a:gd name="T0" fmla="*/ 5 w 17"/>
                  <a:gd name="T1" fmla="*/ 103 h 14"/>
                  <a:gd name="T2" fmla="*/ 104 w 17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4">
                    <a:moveTo>
                      <a:pt x="1" y="14"/>
                    </a:moveTo>
                    <a:cubicBezTo>
                      <a:pt x="0" y="6"/>
                      <a:pt x="9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Freeform 38"/>
              <p:cNvSpPr>
                <a:spLocks/>
              </p:cNvSpPr>
              <p:nvPr/>
            </p:nvSpPr>
            <p:spPr bwMode="auto">
              <a:xfrm>
                <a:off x="2105" y="1843"/>
                <a:ext cx="23" cy="66"/>
              </a:xfrm>
              <a:custGeom>
                <a:avLst/>
                <a:gdLst>
                  <a:gd name="T0" fmla="*/ 0 w 9"/>
                  <a:gd name="T1" fmla="*/ 0 h 25"/>
                  <a:gd name="T2" fmla="*/ 38 w 9"/>
                  <a:gd name="T3" fmla="*/ 174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cubicBezTo>
                      <a:pt x="9" y="6"/>
                      <a:pt x="6" y="16"/>
                      <a:pt x="6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39"/>
              <p:cNvSpPr>
                <a:spLocks/>
              </p:cNvSpPr>
              <p:nvPr/>
            </p:nvSpPr>
            <p:spPr bwMode="auto">
              <a:xfrm>
                <a:off x="2355" y="1965"/>
                <a:ext cx="25" cy="86"/>
              </a:xfrm>
              <a:custGeom>
                <a:avLst/>
                <a:gdLst>
                  <a:gd name="T0" fmla="*/ 25 w 10"/>
                  <a:gd name="T1" fmla="*/ 0 h 32"/>
                  <a:gd name="T2" fmla="*/ 63 w 10"/>
                  <a:gd name="T3" fmla="*/ 231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2">
                    <a:moveTo>
                      <a:pt x="4" y="0"/>
                    </a:moveTo>
                    <a:cubicBezTo>
                      <a:pt x="0" y="10"/>
                      <a:pt x="5" y="25"/>
                      <a:pt x="10" y="3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40"/>
              <p:cNvSpPr>
                <a:spLocks/>
              </p:cNvSpPr>
              <p:nvPr/>
            </p:nvSpPr>
            <p:spPr bwMode="auto">
              <a:xfrm>
                <a:off x="2380" y="1771"/>
                <a:ext cx="68" cy="21"/>
              </a:xfrm>
              <a:custGeom>
                <a:avLst/>
                <a:gdLst>
                  <a:gd name="T0" fmla="*/ 0 w 27"/>
                  <a:gd name="T1" fmla="*/ 55 h 8"/>
                  <a:gd name="T2" fmla="*/ 171 w 2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cubicBezTo>
                      <a:pt x="7" y="3"/>
                      <a:pt x="1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41"/>
              <p:cNvSpPr>
                <a:spLocks/>
              </p:cNvSpPr>
              <p:nvPr/>
            </p:nvSpPr>
            <p:spPr bwMode="auto">
              <a:xfrm>
                <a:off x="2915" y="1789"/>
                <a:ext cx="43" cy="40"/>
              </a:xfrm>
              <a:custGeom>
                <a:avLst/>
                <a:gdLst>
                  <a:gd name="T0" fmla="*/ 0 w 17"/>
                  <a:gd name="T1" fmla="*/ 107 h 15"/>
                  <a:gd name="T2" fmla="*/ 109 w 17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5">
                    <a:moveTo>
                      <a:pt x="0" y="15"/>
                    </a:moveTo>
                    <a:cubicBezTo>
                      <a:pt x="1" y="6"/>
                      <a:pt x="8" y="2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42"/>
              <p:cNvSpPr>
                <a:spLocks/>
              </p:cNvSpPr>
              <p:nvPr/>
            </p:nvSpPr>
            <p:spPr bwMode="auto">
              <a:xfrm>
                <a:off x="3248" y="1781"/>
                <a:ext cx="50" cy="19"/>
              </a:xfrm>
              <a:custGeom>
                <a:avLst/>
                <a:gdLst>
                  <a:gd name="T0" fmla="*/ 0 w 20"/>
                  <a:gd name="T1" fmla="*/ 52 h 7"/>
                  <a:gd name="T2" fmla="*/ 125 w 20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5" y="2"/>
                      <a:pt x="13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43"/>
              <p:cNvSpPr>
                <a:spLocks/>
              </p:cNvSpPr>
              <p:nvPr/>
            </p:nvSpPr>
            <p:spPr bwMode="auto">
              <a:xfrm>
                <a:off x="3448" y="1773"/>
                <a:ext cx="77" cy="14"/>
              </a:xfrm>
              <a:custGeom>
                <a:avLst/>
                <a:gdLst>
                  <a:gd name="T0" fmla="*/ 0 w 31"/>
                  <a:gd name="T1" fmla="*/ 31 h 5"/>
                  <a:gd name="T2" fmla="*/ 191 w 31"/>
                  <a:gd name="T3" fmla="*/ 3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5">
                    <a:moveTo>
                      <a:pt x="0" y="4"/>
                    </a:moveTo>
                    <a:cubicBezTo>
                      <a:pt x="10" y="0"/>
                      <a:pt x="20" y="1"/>
                      <a:pt x="31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44"/>
              <p:cNvSpPr>
                <a:spLocks/>
              </p:cNvSpPr>
              <p:nvPr/>
            </p:nvSpPr>
            <p:spPr bwMode="auto">
              <a:xfrm>
                <a:off x="3088" y="1979"/>
                <a:ext cx="45" cy="37"/>
              </a:xfrm>
              <a:custGeom>
                <a:avLst/>
                <a:gdLst>
                  <a:gd name="T0" fmla="*/ 0 w 18"/>
                  <a:gd name="T1" fmla="*/ 98 h 14"/>
                  <a:gd name="T2" fmla="*/ 113 w 18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5" y="7"/>
                      <a:pt x="7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45"/>
              <p:cNvSpPr>
                <a:spLocks/>
              </p:cNvSpPr>
              <p:nvPr/>
            </p:nvSpPr>
            <p:spPr bwMode="auto">
              <a:xfrm>
                <a:off x="3175" y="2181"/>
                <a:ext cx="65" cy="40"/>
              </a:xfrm>
              <a:custGeom>
                <a:avLst/>
                <a:gdLst>
                  <a:gd name="T0" fmla="*/ 0 w 26"/>
                  <a:gd name="T1" fmla="*/ 0 h 15"/>
                  <a:gd name="T2" fmla="*/ 163 w 26"/>
                  <a:gd name="T3" fmla="*/ 99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5">
                    <a:moveTo>
                      <a:pt x="0" y="0"/>
                    </a:moveTo>
                    <a:cubicBezTo>
                      <a:pt x="4" y="8"/>
                      <a:pt x="17" y="15"/>
                      <a:pt x="26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46"/>
              <p:cNvSpPr>
                <a:spLocks/>
              </p:cNvSpPr>
              <p:nvPr/>
            </p:nvSpPr>
            <p:spPr bwMode="auto">
              <a:xfrm>
                <a:off x="2805" y="2112"/>
                <a:ext cx="100" cy="32"/>
              </a:xfrm>
              <a:custGeom>
                <a:avLst/>
                <a:gdLst>
                  <a:gd name="T0" fmla="*/ 0 w 40"/>
                  <a:gd name="T1" fmla="*/ 0 h 12"/>
                  <a:gd name="T2" fmla="*/ 250 w 40"/>
                  <a:gd name="T3" fmla="*/ 51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2">
                    <a:moveTo>
                      <a:pt x="0" y="0"/>
                    </a:moveTo>
                    <a:cubicBezTo>
                      <a:pt x="10" y="8"/>
                      <a:pt x="28" y="12"/>
                      <a:pt x="40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47"/>
              <p:cNvSpPr>
                <a:spLocks/>
              </p:cNvSpPr>
              <p:nvPr/>
            </p:nvSpPr>
            <p:spPr bwMode="auto">
              <a:xfrm>
                <a:off x="2833" y="2179"/>
                <a:ext cx="52" cy="40"/>
              </a:xfrm>
              <a:custGeom>
                <a:avLst/>
                <a:gdLst>
                  <a:gd name="T0" fmla="*/ 0 w 21"/>
                  <a:gd name="T1" fmla="*/ 107 h 15"/>
                  <a:gd name="T2" fmla="*/ 129 w 21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cubicBezTo>
                      <a:pt x="2" y="4"/>
                      <a:pt x="10" y="1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48"/>
              <p:cNvSpPr>
                <a:spLocks/>
              </p:cNvSpPr>
              <p:nvPr/>
            </p:nvSpPr>
            <p:spPr bwMode="auto">
              <a:xfrm>
                <a:off x="2850" y="1941"/>
                <a:ext cx="18" cy="48"/>
              </a:xfrm>
              <a:custGeom>
                <a:avLst/>
                <a:gdLst>
                  <a:gd name="T0" fmla="*/ 0 w 7"/>
                  <a:gd name="T1" fmla="*/ 128 h 18"/>
                  <a:gd name="T2" fmla="*/ 46 w 7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cubicBezTo>
                      <a:pt x="0" y="12"/>
                      <a:pt x="0" y="4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49"/>
              <p:cNvSpPr>
                <a:spLocks/>
              </p:cNvSpPr>
              <p:nvPr/>
            </p:nvSpPr>
            <p:spPr bwMode="auto">
              <a:xfrm>
                <a:off x="2585" y="1984"/>
                <a:ext cx="25" cy="93"/>
              </a:xfrm>
              <a:custGeom>
                <a:avLst/>
                <a:gdLst>
                  <a:gd name="T0" fmla="*/ 63 w 10"/>
                  <a:gd name="T1" fmla="*/ 0 h 35"/>
                  <a:gd name="T2" fmla="*/ 33 w 10"/>
                  <a:gd name="T3" fmla="*/ 247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5">
                    <a:moveTo>
                      <a:pt x="10" y="0"/>
                    </a:moveTo>
                    <a:cubicBezTo>
                      <a:pt x="4" y="9"/>
                      <a:pt x="0" y="29"/>
                      <a:pt x="5" y="3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50"/>
              <p:cNvSpPr>
                <a:spLocks/>
              </p:cNvSpPr>
              <p:nvPr/>
            </p:nvSpPr>
            <p:spPr bwMode="auto">
              <a:xfrm>
                <a:off x="2645" y="1869"/>
                <a:ext cx="15" cy="43"/>
              </a:xfrm>
              <a:custGeom>
                <a:avLst/>
                <a:gdLst>
                  <a:gd name="T0" fmla="*/ 38 w 6"/>
                  <a:gd name="T1" fmla="*/ 0 h 16"/>
                  <a:gd name="T2" fmla="*/ 8 w 6"/>
                  <a:gd name="T3" fmla="*/ 116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0" y="4"/>
                      <a:pt x="0" y="10"/>
                      <a:pt x="1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51"/>
              <p:cNvSpPr>
                <a:spLocks/>
              </p:cNvSpPr>
              <p:nvPr/>
            </p:nvSpPr>
            <p:spPr bwMode="auto">
              <a:xfrm>
                <a:off x="2818" y="1760"/>
                <a:ext cx="62" cy="16"/>
              </a:xfrm>
              <a:custGeom>
                <a:avLst/>
                <a:gdLst>
                  <a:gd name="T0" fmla="*/ 0 w 25"/>
                  <a:gd name="T1" fmla="*/ 43 h 6"/>
                  <a:gd name="T2" fmla="*/ 154 w 25"/>
                  <a:gd name="T3" fmla="*/ 29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cubicBezTo>
                      <a:pt x="7" y="1"/>
                      <a:pt x="16" y="0"/>
                      <a:pt x="25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52"/>
              <p:cNvSpPr>
                <a:spLocks/>
              </p:cNvSpPr>
              <p:nvPr/>
            </p:nvSpPr>
            <p:spPr bwMode="auto">
              <a:xfrm>
                <a:off x="2273" y="1747"/>
                <a:ext cx="57" cy="13"/>
              </a:xfrm>
              <a:custGeom>
                <a:avLst/>
                <a:gdLst>
                  <a:gd name="T0" fmla="*/ 0 w 23"/>
                  <a:gd name="T1" fmla="*/ 34 h 5"/>
                  <a:gd name="T2" fmla="*/ 141 w 23"/>
                  <a:gd name="T3" fmla="*/ 26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5">
                    <a:moveTo>
                      <a:pt x="0" y="5"/>
                    </a:moveTo>
                    <a:cubicBezTo>
                      <a:pt x="7" y="0"/>
                      <a:pt x="15" y="1"/>
                      <a:pt x="23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53"/>
              <p:cNvSpPr>
                <a:spLocks/>
              </p:cNvSpPr>
              <p:nvPr/>
            </p:nvSpPr>
            <p:spPr bwMode="auto">
              <a:xfrm>
                <a:off x="2135" y="1880"/>
                <a:ext cx="65" cy="48"/>
              </a:xfrm>
              <a:custGeom>
                <a:avLst/>
                <a:gdLst>
                  <a:gd name="T0" fmla="*/ 0 w 26"/>
                  <a:gd name="T1" fmla="*/ 128 h 18"/>
                  <a:gd name="T2" fmla="*/ 163 w 26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cubicBezTo>
                      <a:pt x="3" y="8"/>
                      <a:pt x="15" y="0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54"/>
              <p:cNvSpPr>
                <a:spLocks/>
              </p:cNvSpPr>
              <p:nvPr/>
            </p:nvSpPr>
            <p:spPr bwMode="auto">
              <a:xfrm>
                <a:off x="1950" y="2032"/>
                <a:ext cx="58" cy="32"/>
              </a:xfrm>
              <a:custGeom>
                <a:avLst/>
                <a:gdLst>
                  <a:gd name="T0" fmla="*/ 0 w 23"/>
                  <a:gd name="T1" fmla="*/ 85 h 12"/>
                  <a:gd name="T2" fmla="*/ 146 w 23"/>
                  <a:gd name="T3" fmla="*/ 3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cubicBezTo>
                      <a:pt x="5" y="5"/>
                      <a:pt x="14" y="0"/>
                      <a:pt x="23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55"/>
              <p:cNvSpPr>
                <a:spLocks/>
              </p:cNvSpPr>
              <p:nvPr/>
            </p:nvSpPr>
            <p:spPr bwMode="auto">
              <a:xfrm>
                <a:off x="1785" y="1984"/>
                <a:ext cx="43" cy="48"/>
              </a:xfrm>
              <a:custGeom>
                <a:avLst/>
                <a:gdLst>
                  <a:gd name="T0" fmla="*/ 13 w 17"/>
                  <a:gd name="T1" fmla="*/ 128 h 18"/>
                  <a:gd name="T2" fmla="*/ 109 w 17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8">
                    <a:moveTo>
                      <a:pt x="2" y="18"/>
                    </a:moveTo>
                    <a:cubicBezTo>
                      <a:pt x="0" y="10"/>
                      <a:pt x="9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56"/>
              <p:cNvSpPr>
                <a:spLocks/>
              </p:cNvSpPr>
              <p:nvPr/>
            </p:nvSpPr>
            <p:spPr bwMode="auto">
              <a:xfrm>
                <a:off x="1833" y="2237"/>
                <a:ext cx="35" cy="54"/>
              </a:xfrm>
              <a:custGeom>
                <a:avLst/>
                <a:gdLst>
                  <a:gd name="T0" fmla="*/ 0 w 14"/>
                  <a:gd name="T1" fmla="*/ 146 h 20"/>
                  <a:gd name="T2" fmla="*/ 88 w 14"/>
                  <a:gd name="T3" fmla="*/ 8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0" y="13"/>
                      <a:pt x="4" y="0"/>
                      <a:pt x="14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Freeform 57"/>
              <p:cNvSpPr>
                <a:spLocks/>
              </p:cNvSpPr>
              <p:nvPr/>
            </p:nvSpPr>
            <p:spPr bwMode="auto">
              <a:xfrm>
                <a:off x="1998" y="2352"/>
                <a:ext cx="25" cy="35"/>
              </a:xfrm>
              <a:custGeom>
                <a:avLst/>
                <a:gdLst>
                  <a:gd name="T0" fmla="*/ 13 w 10"/>
                  <a:gd name="T1" fmla="*/ 94 h 13"/>
                  <a:gd name="T2" fmla="*/ 63 w 1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3">
                    <a:moveTo>
                      <a:pt x="2" y="13"/>
                    </a:moveTo>
                    <a:cubicBezTo>
                      <a:pt x="0" y="7"/>
                      <a:pt x="4" y="3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58"/>
              <p:cNvSpPr>
                <a:spLocks/>
              </p:cNvSpPr>
              <p:nvPr/>
            </p:nvSpPr>
            <p:spPr bwMode="auto">
              <a:xfrm>
                <a:off x="2145" y="2197"/>
                <a:ext cx="73" cy="27"/>
              </a:xfrm>
              <a:custGeom>
                <a:avLst/>
                <a:gdLst>
                  <a:gd name="T0" fmla="*/ 0 w 29"/>
                  <a:gd name="T1" fmla="*/ 73 h 10"/>
                  <a:gd name="T2" fmla="*/ 184 w 2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8" y="3"/>
                      <a:pt x="18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59"/>
              <p:cNvSpPr>
                <a:spLocks/>
              </p:cNvSpPr>
              <p:nvPr/>
            </p:nvSpPr>
            <p:spPr bwMode="auto">
              <a:xfrm>
                <a:off x="2558" y="2216"/>
                <a:ext cx="42" cy="56"/>
              </a:xfrm>
              <a:custGeom>
                <a:avLst/>
                <a:gdLst>
                  <a:gd name="T0" fmla="*/ 5 w 17"/>
                  <a:gd name="T1" fmla="*/ 0 h 21"/>
                  <a:gd name="T2" fmla="*/ 104 w 17"/>
                  <a:gd name="T3" fmla="*/ 149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1">
                    <a:moveTo>
                      <a:pt x="1" y="0"/>
                    </a:moveTo>
                    <a:cubicBezTo>
                      <a:pt x="0" y="9"/>
                      <a:pt x="8" y="20"/>
                      <a:pt x="17" y="2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60"/>
              <p:cNvSpPr>
                <a:spLocks/>
              </p:cNvSpPr>
              <p:nvPr/>
            </p:nvSpPr>
            <p:spPr bwMode="auto">
              <a:xfrm>
                <a:off x="3360" y="2011"/>
                <a:ext cx="65" cy="45"/>
              </a:xfrm>
              <a:custGeom>
                <a:avLst/>
                <a:gdLst>
                  <a:gd name="T0" fmla="*/ 0 w 26"/>
                  <a:gd name="T1" fmla="*/ 119 h 17"/>
                  <a:gd name="T2" fmla="*/ 163 w 26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cubicBezTo>
                      <a:pt x="11" y="16"/>
                      <a:pt x="19" y="10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61"/>
              <p:cNvSpPr>
                <a:spLocks/>
              </p:cNvSpPr>
              <p:nvPr/>
            </p:nvSpPr>
            <p:spPr bwMode="auto">
              <a:xfrm>
                <a:off x="3585" y="1861"/>
                <a:ext cx="70" cy="32"/>
              </a:xfrm>
              <a:custGeom>
                <a:avLst/>
                <a:gdLst>
                  <a:gd name="T0" fmla="*/ 0 w 28"/>
                  <a:gd name="T1" fmla="*/ 43 h 12"/>
                  <a:gd name="T2" fmla="*/ 175 w 28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2">
                    <a:moveTo>
                      <a:pt x="0" y="6"/>
                    </a:moveTo>
                    <a:cubicBezTo>
                      <a:pt x="8" y="12"/>
                      <a:pt x="20" y="5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62"/>
              <p:cNvSpPr>
                <a:spLocks/>
              </p:cNvSpPr>
              <p:nvPr/>
            </p:nvSpPr>
            <p:spPr bwMode="auto">
              <a:xfrm>
                <a:off x="3820" y="1763"/>
                <a:ext cx="25" cy="61"/>
              </a:xfrm>
              <a:custGeom>
                <a:avLst/>
                <a:gdLst>
                  <a:gd name="T0" fmla="*/ 0 w 10"/>
                  <a:gd name="T1" fmla="*/ 0 h 23"/>
                  <a:gd name="T2" fmla="*/ 45 w 10"/>
                  <a:gd name="T3" fmla="*/ 162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cubicBezTo>
                      <a:pt x="6" y="5"/>
                      <a:pt x="10" y="16"/>
                      <a:pt x="7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63"/>
              <p:cNvSpPr>
                <a:spLocks/>
              </p:cNvSpPr>
              <p:nvPr/>
            </p:nvSpPr>
            <p:spPr bwMode="auto">
              <a:xfrm>
                <a:off x="3953" y="1803"/>
                <a:ext cx="65" cy="10"/>
              </a:xfrm>
              <a:custGeom>
                <a:avLst/>
                <a:gdLst>
                  <a:gd name="T0" fmla="*/ 0 w 26"/>
                  <a:gd name="T1" fmla="*/ 0 h 4"/>
                  <a:gd name="T2" fmla="*/ 163 w 26"/>
                  <a:gd name="T3" fmla="*/ 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cubicBezTo>
                      <a:pt x="7" y="4"/>
                      <a:pt x="18" y="4"/>
                      <a:pt x="26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64"/>
              <p:cNvSpPr>
                <a:spLocks/>
              </p:cNvSpPr>
              <p:nvPr/>
            </p:nvSpPr>
            <p:spPr bwMode="auto">
              <a:xfrm>
                <a:off x="3915" y="1853"/>
                <a:ext cx="38" cy="43"/>
              </a:xfrm>
              <a:custGeom>
                <a:avLst/>
                <a:gdLst>
                  <a:gd name="T0" fmla="*/ 96 w 15"/>
                  <a:gd name="T1" fmla="*/ 0 h 16"/>
                  <a:gd name="T2" fmla="*/ 0 w 15"/>
                  <a:gd name="T3" fmla="*/ 116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0" y="6"/>
                      <a:pt x="8" y="16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65"/>
              <p:cNvSpPr>
                <a:spLocks/>
              </p:cNvSpPr>
              <p:nvPr/>
            </p:nvSpPr>
            <p:spPr bwMode="auto">
              <a:xfrm>
                <a:off x="3555" y="1752"/>
                <a:ext cx="18" cy="24"/>
              </a:xfrm>
              <a:custGeom>
                <a:avLst/>
                <a:gdLst>
                  <a:gd name="T0" fmla="*/ 46 w 7"/>
                  <a:gd name="T1" fmla="*/ 0 h 9"/>
                  <a:gd name="T2" fmla="*/ 0 w 7"/>
                  <a:gd name="T3" fmla="*/ 6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2" y="2"/>
                      <a:pt x="0" y="5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66"/>
              <p:cNvSpPr>
                <a:spLocks/>
              </p:cNvSpPr>
              <p:nvPr/>
            </p:nvSpPr>
            <p:spPr bwMode="auto">
              <a:xfrm>
                <a:off x="1903" y="2539"/>
                <a:ext cx="55" cy="32"/>
              </a:xfrm>
              <a:custGeom>
                <a:avLst/>
                <a:gdLst>
                  <a:gd name="T0" fmla="*/ 8 w 22"/>
                  <a:gd name="T1" fmla="*/ 0 h 12"/>
                  <a:gd name="T2" fmla="*/ 138 w 22"/>
                  <a:gd name="T3" fmla="*/ 43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">
                    <a:moveTo>
                      <a:pt x="1" y="0"/>
                    </a:moveTo>
                    <a:cubicBezTo>
                      <a:pt x="0" y="12"/>
                      <a:pt x="15" y="9"/>
                      <a:pt x="22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67"/>
              <p:cNvSpPr>
                <a:spLocks/>
              </p:cNvSpPr>
              <p:nvPr/>
            </p:nvSpPr>
            <p:spPr bwMode="auto">
              <a:xfrm>
                <a:off x="2003" y="2507"/>
                <a:ext cx="42" cy="72"/>
              </a:xfrm>
              <a:custGeom>
                <a:avLst/>
                <a:gdLst>
                  <a:gd name="T0" fmla="*/ 5 w 17"/>
                  <a:gd name="T1" fmla="*/ 0 h 27"/>
                  <a:gd name="T2" fmla="*/ 104 w 17"/>
                  <a:gd name="T3" fmla="*/ 19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7">
                    <a:moveTo>
                      <a:pt x="1" y="0"/>
                    </a:moveTo>
                    <a:cubicBezTo>
                      <a:pt x="0" y="12"/>
                      <a:pt x="7" y="22"/>
                      <a:pt x="17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68"/>
              <p:cNvSpPr>
                <a:spLocks/>
              </p:cNvSpPr>
              <p:nvPr/>
            </p:nvSpPr>
            <p:spPr bwMode="auto">
              <a:xfrm>
                <a:off x="2248" y="2469"/>
                <a:ext cx="22" cy="56"/>
              </a:xfrm>
              <a:custGeom>
                <a:avLst/>
                <a:gdLst>
                  <a:gd name="T0" fmla="*/ 17 w 9"/>
                  <a:gd name="T1" fmla="*/ 0 h 21"/>
                  <a:gd name="T2" fmla="*/ 54 w 9"/>
                  <a:gd name="T3" fmla="*/ 149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0" y="7"/>
                      <a:pt x="4" y="16"/>
                      <a:pt x="9" y="2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69"/>
              <p:cNvSpPr>
                <a:spLocks/>
              </p:cNvSpPr>
              <p:nvPr/>
            </p:nvSpPr>
            <p:spPr bwMode="auto">
              <a:xfrm>
                <a:off x="2630" y="2160"/>
                <a:ext cx="195" cy="155"/>
              </a:xfrm>
              <a:custGeom>
                <a:avLst/>
                <a:gdLst>
                  <a:gd name="T0" fmla="*/ 445 w 78"/>
                  <a:gd name="T1" fmla="*/ 0 h 58"/>
                  <a:gd name="T2" fmla="*/ 270 w 78"/>
                  <a:gd name="T3" fmla="*/ 243 h 58"/>
                  <a:gd name="T4" fmla="*/ 120 w 78"/>
                  <a:gd name="T5" fmla="*/ 350 h 58"/>
                  <a:gd name="T6" fmla="*/ 0 w 78"/>
                  <a:gd name="T7" fmla="*/ 393 h 58"/>
                  <a:gd name="T8" fmla="*/ 320 w 78"/>
                  <a:gd name="T9" fmla="*/ 350 h 58"/>
                  <a:gd name="T10" fmla="*/ 470 w 78"/>
                  <a:gd name="T11" fmla="*/ 299 h 58"/>
                  <a:gd name="T12" fmla="*/ 488 w 78"/>
                  <a:gd name="T13" fmla="*/ 64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8">
                    <a:moveTo>
                      <a:pt x="71" y="0"/>
                    </a:moveTo>
                    <a:cubicBezTo>
                      <a:pt x="77" y="19"/>
                      <a:pt x="56" y="27"/>
                      <a:pt x="43" y="34"/>
                    </a:cubicBezTo>
                    <a:cubicBezTo>
                      <a:pt x="35" y="39"/>
                      <a:pt x="28" y="45"/>
                      <a:pt x="19" y="49"/>
                    </a:cubicBezTo>
                    <a:cubicBezTo>
                      <a:pt x="13" y="51"/>
                      <a:pt x="5" y="51"/>
                      <a:pt x="0" y="55"/>
                    </a:cubicBezTo>
                    <a:cubicBezTo>
                      <a:pt x="13" y="58"/>
                      <a:pt x="36" y="52"/>
                      <a:pt x="51" y="49"/>
                    </a:cubicBezTo>
                    <a:cubicBezTo>
                      <a:pt x="59" y="48"/>
                      <a:pt x="68" y="47"/>
                      <a:pt x="75" y="42"/>
                    </a:cubicBezTo>
                    <a:cubicBezTo>
                      <a:pt x="73" y="34"/>
                      <a:pt x="68" y="15"/>
                      <a:pt x="78" y="9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70"/>
              <p:cNvSpPr>
                <a:spLocks/>
              </p:cNvSpPr>
              <p:nvPr/>
            </p:nvSpPr>
            <p:spPr bwMode="auto">
              <a:xfrm>
                <a:off x="2798" y="2181"/>
                <a:ext cx="45" cy="96"/>
              </a:xfrm>
              <a:custGeom>
                <a:avLst/>
                <a:gdLst>
                  <a:gd name="T0" fmla="*/ 38 w 18"/>
                  <a:gd name="T1" fmla="*/ 0 h 36"/>
                  <a:gd name="T2" fmla="*/ 113 w 18"/>
                  <a:gd name="T3" fmla="*/ 213 h 36"/>
                  <a:gd name="T4" fmla="*/ 0 w 18"/>
                  <a:gd name="T5" fmla="*/ 213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6">
                    <a:moveTo>
                      <a:pt x="6" y="0"/>
                    </a:moveTo>
                    <a:cubicBezTo>
                      <a:pt x="8" y="14"/>
                      <a:pt x="11" y="20"/>
                      <a:pt x="18" y="30"/>
                    </a:cubicBezTo>
                    <a:cubicBezTo>
                      <a:pt x="13" y="33"/>
                      <a:pt x="2" y="36"/>
                      <a:pt x="0" y="30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71"/>
              <p:cNvSpPr>
                <a:spLocks/>
              </p:cNvSpPr>
              <p:nvPr/>
            </p:nvSpPr>
            <p:spPr bwMode="auto">
              <a:xfrm>
                <a:off x="3098" y="2192"/>
                <a:ext cx="97" cy="69"/>
              </a:xfrm>
              <a:custGeom>
                <a:avLst/>
                <a:gdLst>
                  <a:gd name="T0" fmla="*/ 0 w 39"/>
                  <a:gd name="T1" fmla="*/ 170 h 26"/>
                  <a:gd name="T2" fmla="*/ 112 w 39"/>
                  <a:gd name="T3" fmla="*/ 0 h 26"/>
                  <a:gd name="T4" fmla="*/ 30 w 39"/>
                  <a:gd name="T5" fmla="*/ 149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0" y="24"/>
                    </a:moveTo>
                    <a:cubicBezTo>
                      <a:pt x="14" y="26"/>
                      <a:pt x="39" y="9"/>
                      <a:pt x="18" y="0"/>
                    </a:cubicBezTo>
                    <a:cubicBezTo>
                      <a:pt x="25" y="11"/>
                      <a:pt x="9" y="14"/>
                      <a:pt x="5" y="21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72"/>
              <p:cNvSpPr>
                <a:spLocks/>
              </p:cNvSpPr>
              <p:nvPr/>
            </p:nvSpPr>
            <p:spPr bwMode="auto">
              <a:xfrm>
                <a:off x="3323" y="2075"/>
                <a:ext cx="92" cy="138"/>
              </a:xfrm>
              <a:custGeom>
                <a:avLst/>
                <a:gdLst>
                  <a:gd name="T0" fmla="*/ 80 w 37"/>
                  <a:gd name="T1" fmla="*/ 42 h 52"/>
                  <a:gd name="T2" fmla="*/ 199 w 37"/>
                  <a:gd name="T3" fmla="*/ 0 h 52"/>
                  <a:gd name="T4" fmla="*/ 191 w 37"/>
                  <a:gd name="T5" fmla="*/ 85 h 52"/>
                  <a:gd name="T6" fmla="*/ 211 w 37"/>
                  <a:gd name="T7" fmla="*/ 191 h 52"/>
                  <a:gd name="T8" fmla="*/ 0 w 37"/>
                  <a:gd name="T9" fmla="*/ 366 h 52"/>
                  <a:gd name="T10" fmla="*/ 137 w 37"/>
                  <a:gd name="T11" fmla="*/ 170 h 52"/>
                  <a:gd name="T12" fmla="*/ 67 w 37"/>
                  <a:gd name="T13" fmla="*/ 64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2">
                    <a:moveTo>
                      <a:pt x="13" y="6"/>
                    </a:moveTo>
                    <a:cubicBezTo>
                      <a:pt x="21" y="7"/>
                      <a:pt x="25" y="2"/>
                      <a:pt x="32" y="0"/>
                    </a:cubicBezTo>
                    <a:cubicBezTo>
                      <a:pt x="34" y="5"/>
                      <a:pt x="30" y="8"/>
                      <a:pt x="31" y="12"/>
                    </a:cubicBezTo>
                    <a:cubicBezTo>
                      <a:pt x="31" y="18"/>
                      <a:pt x="34" y="22"/>
                      <a:pt x="34" y="27"/>
                    </a:cubicBezTo>
                    <a:cubicBezTo>
                      <a:pt x="37" y="46"/>
                      <a:pt x="14" y="49"/>
                      <a:pt x="0" y="52"/>
                    </a:cubicBezTo>
                    <a:cubicBezTo>
                      <a:pt x="9" y="46"/>
                      <a:pt x="24" y="39"/>
                      <a:pt x="22" y="24"/>
                    </a:cubicBezTo>
                    <a:cubicBezTo>
                      <a:pt x="22" y="19"/>
                      <a:pt x="17" y="10"/>
                      <a:pt x="11" y="9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73"/>
              <p:cNvSpPr>
                <a:spLocks/>
              </p:cNvSpPr>
              <p:nvPr/>
            </p:nvSpPr>
            <p:spPr bwMode="auto">
              <a:xfrm>
                <a:off x="3578" y="1904"/>
                <a:ext cx="87" cy="149"/>
              </a:xfrm>
              <a:custGeom>
                <a:avLst/>
                <a:gdLst>
                  <a:gd name="T0" fmla="*/ 37 w 35"/>
                  <a:gd name="T1" fmla="*/ 29 h 56"/>
                  <a:gd name="T2" fmla="*/ 142 w 35"/>
                  <a:gd name="T3" fmla="*/ 21 h 56"/>
                  <a:gd name="T4" fmla="*/ 199 w 35"/>
                  <a:gd name="T5" fmla="*/ 141 h 56"/>
                  <a:gd name="T6" fmla="*/ 191 w 35"/>
                  <a:gd name="T7" fmla="*/ 303 h 56"/>
                  <a:gd name="T8" fmla="*/ 0 w 35"/>
                  <a:gd name="T9" fmla="*/ 396 h 56"/>
                  <a:gd name="T10" fmla="*/ 162 w 35"/>
                  <a:gd name="T11" fmla="*/ 178 h 56"/>
                  <a:gd name="T12" fmla="*/ 30 w 35"/>
                  <a:gd name="T13" fmla="*/ 2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56">
                    <a:moveTo>
                      <a:pt x="6" y="4"/>
                    </a:moveTo>
                    <a:cubicBezTo>
                      <a:pt x="12" y="7"/>
                      <a:pt x="17" y="0"/>
                      <a:pt x="23" y="3"/>
                    </a:cubicBezTo>
                    <a:cubicBezTo>
                      <a:pt x="27" y="6"/>
                      <a:pt x="31" y="15"/>
                      <a:pt x="32" y="20"/>
                    </a:cubicBezTo>
                    <a:cubicBezTo>
                      <a:pt x="33" y="26"/>
                      <a:pt x="35" y="38"/>
                      <a:pt x="31" y="43"/>
                    </a:cubicBezTo>
                    <a:cubicBezTo>
                      <a:pt x="26" y="52"/>
                      <a:pt x="9" y="52"/>
                      <a:pt x="0" y="56"/>
                    </a:cubicBezTo>
                    <a:cubicBezTo>
                      <a:pt x="12" y="51"/>
                      <a:pt x="27" y="40"/>
                      <a:pt x="26" y="25"/>
                    </a:cubicBezTo>
                    <a:cubicBezTo>
                      <a:pt x="24" y="8"/>
                      <a:pt x="7" y="16"/>
                      <a:pt x="5" y="4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74"/>
              <p:cNvSpPr>
                <a:spLocks/>
              </p:cNvSpPr>
              <p:nvPr/>
            </p:nvSpPr>
            <p:spPr bwMode="auto">
              <a:xfrm>
                <a:off x="3633" y="1955"/>
                <a:ext cx="57" cy="72"/>
              </a:xfrm>
              <a:custGeom>
                <a:avLst/>
                <a:gdLst>
                  <a:gd name="T0" fmla="*/ 62 w 23"/>
                  <a:gd name="T1" fmla="*/ 0 h 27"/>
                  <a:gd name="T2" fmla="*/ 129 w 23"/>
                  <a:gd name="T3" fmla="*/ 99 h 27"/>
                  <a:gd name="T4" fmla="*/ 0 w 23"/>
                  <a:gd name="T5" fmla="*/ 19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7">
                    <a:moveTo>
                      <a:pt x="10" y="0"/>
                    </a:moveTo>
                    <a:cubicBezTo>
                      <a:pt x="11" y="8"/>
                      <a:pt x="19" y="8"/>
                      <a:pt x="21" y="14"/>
                    </a:cubicBezTo>
                    <a:cubicBezTo>
                      <a:pt x="23" y="22"/>
                      <a:pt x="6" y="25"/>
                      <a:pt x="0" y="27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75"/>
              <p:cNvSpPr>
                <a:spLocks/>
              </p:cNvSpPr>
              <p:nvPr/>
            </p:nvSpPr>
            <p:spPr bwMode="auto">
              <a:xfrm>
                <a:off x="2350" y="1747"/>
                <a:ext cx="65" cy="24"/>
              </a:xfrm>
              <a:custGeom>
                <a:avLst/>
                <a:gdLst>
                  <a:gd name="T0" fmla="*/ 0 w 26"/>
                  <a:gd name="T1" fmla="*/ 0 h 9"/>
                  <a:gd name="T2" fmla="*/ 75 w 26"/>
                  <a:gd name="T3" fmla="*/ 64 h 9"/>
                  <a:gd name="T4" fmla="*/ 163 w 26"/>
                  <a:gd name="T5" fmla="*/ 29 h 9"/>
                  <a:gd name="T6" fmla="*/ 33 w 26"/>
                  <a:gd name="T7" fmla="*/ 29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cubicBezTo>
                      <a:pt x="3" y="4"/>
                      <a:pt x="8" y="7"/>
                      <a:pt x="12" y="9"/>
                    </a:cubicBezTo>
                    <a:cubicBezTo>
                      <a:pt x="16" y="6"/>
                      <a:pt x="21" y="5"/>
                      <a:pt x="26" y="4"/>
                    </a:cubicBezTo>
                    <a:cubicBezTo>
                      <a:pt x="19" y="4"/>
                      <a:pt x="12" y="5"/>
                      <a:pt x="5" y="4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76"/>
              <p:cNvSpPr>
                <a:spLocks/>
              </p:cNvSpPr>
              <p:nvPr/>
            </p:nvSpPr>
            <p:spPr bwMode="auto">
              <a:xfrm>
                <a:off x="2905" y="1757"/>
                <a:ext cx="60" cy="30"/>
              </a:xfrm>
              <a:custGeom>
                <a:avLst/>
                <a:gdLst>
                  <a:gd name="T0" fmla="*/ 0 w 24"/>
                  <a:gd name="T1" fmla="*/ 0 h 11"/>
                  <a:gd name="T2" fmla="*/ 58 w 24"/>
                  <a:gd name="T3" fmla="*/ 82 h 11"/>
                  <a:gd name="T4" fmla="*/ 150 w 24"/>
                  <a:gd name="T5" fmla="*/ 38 h 11"/>
                  <a:gd name="T6" fmla="*/ 25 w 24"/>
                  <a:gd name="T7" fmla="*/ 8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cubicBezTo>
                      <a:pt x="3" y="4"/>
                      <a:pt x="5" y="8"/>
                      <a:pt x="9" y="11"/>
                    </a:cubicBezTo>
                    <a:cubicBezTo>
                      <a:pt x="12" y="5"/>
                      <a:pt x="20" y="4"/>
                      <a:pt x="24" y="5"/>
                    </a:cubicBezTo>
                    <a:cubicBezTo>
                      <a:pt x="17" y="4"/>
                      <a:pt x="10" y="1"/>
                      <a:pt x="4" y="1"/>
                    </a:cubicBezTo>
                  </a:path>
                </a:pathLst>
              </a:custGeom>
              <a:solidFill>
                <a:srgbClr val="F4D5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77"/>
              <p:cNvSpPr>
                <a:spLocks/>
              </p:cNvSpPr>
              <p:nvPr/>
            </p:nvSpPr>
            <p:spPr bwMode="auto">
              <a:xfrm>
                <a:off x="2138" y="2341"/>
                <a:ext cx="420" cy="136"/>
              </a:xfrm>
              <a:custGeom>
                <a:avLst/>
                <a:gdLst>
                  <a:gd name="T0" fmla="*/ 8 w 168"/>
                  <a:gd name="T1" fmla="*/ 355 h 51"/>
                  <a:gd name="T2" fmla="*/ 63 w 168"/>
                  <a:gd name="T3" fmla="*/ 312 h 51"/>
                  <a:gd name="T4" fmla="*/ 100 w 168"/>
                  <a:gd name="T5" fmla="*/ 277 h 51"/>
                  <a:gd name="T6" fmla="*/ 170 w 168"/>
                  <a:gd name="T7" fmla="*/ 243 h 51"/>
                  <a:gd name="T8" fmla="*/ 295 w 168"/>
                  <a:gd name="T9" fmla="*/ 200 h 51"/>
                  <a:gd name="T10" fmla="*/ 408 w 168"/>
                  <a:gd name="T11" fmla="*/ 107 h 51"/>
                  <a:gd name="T12" fmla="*/ 550 w 168"/>
                  <a:gd name="T13" fmla="*/ 64 h 51"/>
                  <a:gd name="T14" fmla="*/ 683 w 168"/>
                  <a:gd name="T15" fmla="*/ 21 h 51"/>
                  <a:gd name="T16" fmla="*/ 800 w 168"/>
                  <a:gd name="T17" fmla="*/ 0 h 51"/>
                  <a:gd name="T18" fmla="*/ 933 w 168"/>
                  <a:gd name="T19" fmla="*/ 29 h 51"/>
                  <a:gd name="T20" fmla="*/ 1038 w 168"/>
                  <a:gd name="T21" fmla="*/ 51 h 51"/>
                  <a:gd name="T22" fmla="*/ 1038 w 168"/>
                  <a:gd name="T23" fmla="*/ 157 h 51"/>
                  <a:gd name="T24" fmla="*/ 1033 w 168"/>
                  <a:gd name="T25" fmla="*/ 243 h 51"/>
                  <a:gd name="T26" fmla="*/ 995 w 168"/>
                  <a:gd name="T27" fmla="*/ 312 h 51"/>
                  <a:gd name="T28" fmla="*/ 958 w 168"/>
                  <a:gd name="T29" fmla="*/ 163 h 51"/>
                  <a:gd name="T30" fmla="*/ 820 w 168"/>
                  <a:gd name="T31" fmla="*/ 107 h 51"/>
                  <a:gd name="T32" fmla="*/ 550 w 168"/>
                  <a:gd name="T33" fmla="*/ 163 h 51"/>
                  <a:gd name="T34" fmla="*/ 425 w 168"/>
                  <a:gd name="T35" fmla="*/ 213 h 51"/>
                  <a:gd name="T36" fmla="*/ 258 w 168"/>
                  <a:gd name="T37" fmla="*/ 264 h 51"/>
                  <a:gd name="T38" fmla="*/ 208 w 168"/>
                  <a:gd name="T39" fmla="*/ 307 h 51"/>
                  <a:gd name="T40" fmla="*/ 158 w 168"/>
                  <a:gd name="T41" fmla="*/ 328 h 51"/>
                  <a:gd name="T42" fmla="*/ 75 w 168"/>
                  <a:gd name="T43" fmla="*/ 363 h 51"/>
                  <a:gd name="T44" fmla="*/ 0 w 168"/>
                  <a:gd name="T45" fmla="*/ 36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8" h="51">
                    <a:moveTo>
                      <a:pt x="1" y="50"/>
                    </a:moveTo>
                    <a:cubicBezTo>
                      <a:pt x="3" y="48"/>
                      <a:pt x="9" y="46"/>
                      <a:pt x="10" y="44"/>
                    </a:cubicBezTo>
                    <a:cubicBezTo>
                      <a:pt x="12" y="42"/>
                      <a:pt x="14" y="40"/>
                      <a:pt x="16" y="39"/>
                    </a:cubicBezTo>
                    <a:cubicBezTo>
                      <a:pt x="19" y="37"/>
                      <a:pt x="23" y="35"/>
                      <a:pt x="27" y="34"/>
                    </a:cubicBezTo>
                    <a:cubicBezTo>
                      <a:pt x="34" y="32"/>
                      <a:pt x="41" y="34"/>
                      <a:pt x="47" y="28"/>
                    </a:cubicBezTo>
                    <a:cubicBezTo>
                      <a:pt x="53" y="23"/>
                      <a:pt x="58" y="18"/>
                      <a:pt x="65" y="15"/>
                    </a:cubicBezTo>
                    <a:cubicBezTo>
                      <a:pt x="73" y="12"/>
                      <a:pt x="81" y="11"/>
                      <a:pt x="88" y="9"/>
                    </a:cubicBezTo>
                    <a:cubicBezTo>
                      <a:pt x="95" y="7"/>
                      <a:pt x="102" y="5"/>
                      <a:pt x="109" y="3"/>
                    </a:cubicBezTo>
                    <a:cubicBezTo>
                      <a:pt x="116" y="1"/>
                      <a:pt x="121" y="0"/>
                      <a:pt x="128" y="0"/>
                    </a:cubicBezTo>
                    <a:cubicBezTo>
                      <a:pt x="135" y="1"/>
                      <a:pt x="142" y="3"/>
                      <a:pt x="149" y="4"/>
                    </a:cubicBezTo>
                    <a:cubicBezTo>
                      <a:pt x="153" y="5"/>
                      <a:pt x="163" y="4"/>
                      <a:pt x="166" y="7"/>
                    </a:cubicBezTo>
                    <a:cubicBezTo>
                      <a:pt x="168" y="10"/>
                      <a:pt x="167" y="19"/>
                      <a:pt x="166" y="22"/>
                    </a:cubicBezTo>
                    <a:cubicBezTo>
                      <a:pt x="166" y="26"/>
                      <a:pt x="166" y="30"/>
                      <a:pt x="165" y="34"/>
                    </a:cubicBezTo>
                    <a:cubicBezTo>
                      <a:pt x="164" y="38"/>
                      <a:pt x="161" y="41"/>
                      <a:pt x="159" y="44"/>
                    </a:cubicBezTo>
                    <a:cubicBezTo>
                      <a:pt x="159" y="37"/>
                      <a:pt x="159" y="29"/>
                      <a:pt x="153" y="23"/>
                    </a:cubicBezTo>
                    <a:cubicBezTo>
                      <a:pt x="148" y="18"/>
                      <a:pt x="139" y="15"/>
                      <a:pt x="131" y="15"/>
                    </a:cubicBezTo>
                    <a:cubicBezTo>
                      <a:pt x="118" y="15"/>
                      <a:pt x="101" y="17"/>
                      <a:pt x="88" y="23"/>
                    </a:cubicBezTo>
                    <a:cubicBezTo>
                      <a:pt x="82" y="26"/>
                      <a:pt x="75" y="27"/>
                      <a:pt x="68" y="30"/>
                    </a:cubicBezTo>
                    <a:cubicBezTo>
                      <a:pt x="59" y="33"/>
                      <a:pt x="49" y="34"/>
                      <a:pt x="41" y="37"/>
                    </a:cubicBezTo>
                    <a:cubicBezTo>
                      <a:pt x="37" y="38"/>
                      <a:pt x="36" y="40"/>
                      <a:pt x="33" y="43"/>
                    </a:cubicBezTo>
                    <a:cubicBezTo>
                      <a:pt x="30" y="46"/>
                      <a:pt x="28" y="44"/>
                      <a:pt x="25" y="46"/>
                    </a:cubicBezTo>
                    <a:cubicBezTo>
                      <a:pt x="21" y="48"/>
                      <a:pt x="16" y="50"/>
                      <a:pt x="12" y="51"/>
                    </a:cubicBezTo>
                    <a:cubicBezTo>
                      <a:pt x="9" y="51"/>
                      <a:pt x="2" y="50"/>
                      <a:pt x="0" y="51"/>
                    </a:cubicBezTo>
                  </a:path>
                </a:pathLst>
              </a:custGeom>
              <a:solidFill>
                <a:srgbClr val="DEC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78"/>
              <p:cNvSpPr>
                <a:spLocks/>
              </p:cNvSpPr>
              <p:nvPr/>
            </p:nvSpPr>
            <p:spPr bwMode="auto">
              <a:xfrm>
                <a:off x="2570" y="2309"/>
                <a:ext cx="373" cy="38"/>
              </a:xfrm>
              <a:custGeom>
                <a:avLst/>
                <a:gdLst>
                  <a:gd name="T0" fmla="*/ 0 w 149"/>
                  <a:gd name="T1" fmla="*/ 81 h 14"/>
                  <a:gd name="T2" fmla="*/ 225 w 149"/>
                  <a:gd name="T3" fmla="*/ 73 h 14"/>
                  <a:gd name="T4" fmla="*/ 446 w 149"/>
                  <a:gd name="T5" fmla="*/ 65 h 14"/>
                  <a:gd name="T6" fmla="*/ 671 w 149"/>
                  <a:gd name="T7" fmla="*/ 60 h 14"/>
                  <a:gd name="T8" fmla="*/ 934 w 149"/>
                  <a:gd name="T9" fmla="*/ 0 h 14"/>
                  <a:gd name="T10" fmla="*/ 571 w 149"/>
                  <a:gd name="T11" fmla="*/ 14 h 14"/>
                  <a:gd name="T12" fmla="*/ 363 w 149"/>
                  <a:gd name="T13" fmla="*/ 38 h 14"/>
                  <a:gd name="T14" fmla="*/ 200 w 149"/>
                  <a:gd name="T15" fmla="*/ 6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9" h="14">
                    <a:moveTo>
                      <a:pt x="0" y="11"/>
                    </a:moveTo>
                    <a:cubicBezTo>
                      <a:pt x="11" y="14"/>
                      <a:pt x="25" y="11"/>
                      <a:pt x="36" y="10"/>
                    </a:cubicBezTo>
                    <a:cubicBezTo>
                      <a:pt x="48" y="10"/>
                      <a:pt x="59" y="9"/>
                      <a:pt x="71" y="9"/>
                    </a:cubicBezTo>
                    <a:cubicBezTo>
                      <a:pt x="83" y="8"/>
                      <a:pt x="95" y="9"/>
                      <a:pt x="107" y="8"/>
                    </a:cubicBezTo>
                    <a:cubicBezTo>
                      <a:pt x="121" y="7"/>
                      <a:pt x="134" y="3"/>
                      <a:pt x="149" y="0"/>
                    </a:cubicBezTo>
                    <a:cubicBezTo>
                      <a:pt x="131" y="8"/>
                      <a:pt x="109" y="3"/>
                      <a:pt x="91" y="2"/>
                    </a:cubicBezTo>
                    <a:cubicBezTo>
                      <a:pt x="79" y="1"/>
                      <a:pt x="69" y="3"/>
                      <a:pt x="58" y="5"/>
                    </a:cubicBezTo>
                    <a:cubicBezTo>
                      <a:pt x="50" y="7"/>
                      <a:pt x="40" y="9"/>
                      <a:pt x="32" y="8"/>
                    </a:cubicBezTo>
                  </a:path>
                </a:pathLst>
              </a:custGeom>
              <a:solidFill>
                <a:srgbClr val="DEC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79"/>
              <p:cNvSpPr>
                <a:spLocks/>
              </p:cNvSpPr>
              <p:nvPr/>
            </p:nvSpPr>
            <p:spPr bwMode="auto">
              <a:xfrm>
                <a:off x="3438" y="2056"/>
                <a:ext cx="155" cy="109"/>
              </a:xfrm>
              <a:custGeom>
                <a:avLst/>
                <a:gdLst>
                  <a:gd name="T0" fmla="*/ 38 w 62"/>
                  <a:gd name="T1" fmla="*/ 255 h 41"/>
                  <a:gd name="T2" fmla="*/ 388 w 62"/>
                  <a:gd name="T3" fmla="*/ 0 h 41"/>
                  <a:gd name="T4" fmla="*/ 283 w 62"/>
                  <a:gd name="T5" fmla="*/ 43 h 41"/>
                  <a:gd name="T6" fmla="*/ 163 w 62"/>
                  <a:gd name="T7" fmla="*/ 85 h 41"/>
                  <a:gd name="T8" fmla="*/ 83 w 62"/>
                  <a:gd name="T9" fmla="*/ 170 h 41"/>
                  <a:gd name="T10" fmla="*/ 38 w 62"/>
                  <a:gd name="T11" fmla="*/ 226 h 41"/>
                  <a:gd name="T12" fmla="*/ 0 w 62"/>
                  <a:gd name="T13" fmla="*/ 29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6" y="36"/>
                    </a:moveTo>
                    <a:cubicBezTo>
                      <a:pt x="22" y="22"/>
                      <a:pt x="42" y="7"/>
                      <a:pt x="62" y="0"/>
                    </a:cubicBezTo>
                    <a:cubicBezTo>
                      <a:pt x="57" y="0"/>
                      <a:pt x="51" y="4"/>
                      <a:pt x="45" y="6"/>
                    </a:cubicBezTo>
                    <a:cubicBezTo>
                      <a:pt x="39" y="8"/>
                      <a:pt x="32" y="10"/>
                      <a:pt x="26" y="12"/>
                    </a:cubicBezTo>
                    <a:cubicBezTo>
                      <a:pt x="19" y="15"/>
                      <a:pt x="17" y="19"/>
                      <a:pt x="13" y="24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4" y="35"/>
                      <a:pt x="3" y="40"/>
                      <a:pt x="0" y="41"/>
                    </a:cubicBezTo>
                  </a:path>
                </a:pathLst>
              </a:custGeom>
              <a:solidFill>
                <a:srgbClr val="DEC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80"/>
              <p:cNvSpPr>
                <a:spLocks/>
              </p:cNvSpPr>
              <p:nvPr/>
            </p:nvSpPr>
            <p:spPr bwMode="auto">
              <a:xfrm>
                <a:off x="1808" y="2608"/>
                <a:ext cx="377" cy="53"/>
              </a:xfrm>
              <a:custGeom>
                <a:avLst/>
                <a:gdLst>
                  <a:gd name="T0" fmla="*/ 0 w 151"/>
                  <a:gd name="T1" fmla="*/ 13 h 20"/>
                  <a:gd name="T2" fmla="*/ 212 w 151"/>
                  <a:gd name="T3" fmla="*/ 106 h 20"/>
                  <a:gd name="T4" fmla="*/ 454 w 151"/>
                  <a:gd name="T5" fmla="*/ 133 h 20"/>
                  <a:gd name="T6" fmla="*/ 699 w 151"/>
                  <a:gd name="T7" fmla="*/ 119 h 20"/>
                  <a:gd name="T8" fmla="*/ 824 w 151"/>
                  <a:gd name="T9" fmla="*/ 72 h 20"/>
                  <a:gd name="T10" fmla="*/ 941 w 151"/>
                  <a:gd name="T11" fmla="*/ 0 h 20"/>
                  <a:gd name="T12" fmla="*/ 504 w 151"/>
                  <a:gd name="T13" fmla="*/ 98 h 20"/>
                  <a:gd name="T14" fmla="*/ 300 w 151"/>
                  <a:gd name="T15" fmla="*/ 77 h 20"/>
                  <a:gd name="T16" fmla="*/ 155 w 151"/>
                  <a:gd name="T17" fmla="*/ 50 h 20"/>
                  <a:gd name="T18" fmla="*/ 0 w 15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20">
                    <a:moveTo>
                      <a:pt x="0" y="2"/>
                    </a:moveTo>
                    <a:cubicBezTo>
                      <a:pt x="12" y="5"/>
                      <a:pt x="22" y="12"/>
                      <a:pt x="34" y="15"/>
                    </a:cubicBezTo>
                    <a:cubicBezTo>
                      <a:pt x="47" y="18"/>
                      <a:pt x="59" y="18"/>
                      <a:pt x="73" y="19"/>
                    </a:cubicBezTo>
                    <a:cubicBezTo>
                      <a:pt x="86" y="20"/>
                      <a:pt x="99" y="20"/>
                      <a:pt x="112" y="17"/>
                    </a:cubicBezTo>
                    <a:cubicBezTo>
                      <a:pt x="119" y="14"/>
                      <a:pt x="125" y="12"/>
                      <a:pt x="132" y="10"/>
                    </a:cubicBezTo>
                    <a:cubicBezTo>
                      <a:pt x="138" y="7"/>
                      <a:pt x="145" y="3"/>
                      <a:pt x="151" y="0"/>
                    </a:cubicBezTo>
                    <a:cubicBezTo>
                      <a:pt x="123" y="12"/>
                      <a:pt x="108" y="14"/>
                      <a:pt x="81" y="14"/>
                    </a:cubicBezTo>
                    <a:cubicBezTo>
                      <a:pt x="74" y="15"/>
                      <a:pt x="54" y="13"/>
                      <a:pt x="48" y="11"/>
                    </a:cubicBezTo>
                    <a:cubicBezTo>
                      <a:pt x="39" y="10"/>
                      <a:pt x="33" y="9"/>
                      <a:pt x="25" y="7"/>
                    </a:cubicBezTo>
                    <a:cubicBezTo>
                      <a:pt x="17" y="5"/>
                      <a:pt x="7" y="3"/>
                      <a:pt x="0" y="0"/>
                    </a:cubicBezTo>
                  </a:path>
                </a:pathLst>
              </a:custGeom>
              <a:solidFill>
                <a:srgbClr val="DEC2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81"/>
              <p:cNvSpPr>
                <a:spLocks/>
              </p:cNvSpPr>
              <p:nvPr/>
            </p:nvSpPr>
            <p:spPr bwMode="auto">
              <a:xfrm>
                <a:off x="1653" y="1621"/>
                <a:ext cx="2485" cy="1054"/>
              </a:xfrm>
              <a:custGeom>
                <a:avLst/>
                <a:gdLst>
                  <a:gd name="T0" fmla="*/ 300 w 994"/>
                  <a:gd name="T1" fmla="*/ 870 h 395"/>
                  <a:gd name="T2" fmla="*/ 13 w 994"/>
                  <a:gd name="T3" fmla="*/ 1468 h 395"/>
                  <a:gd name="T4" fmla="*/ 20 w 994"/>
                  <a:gd name="T5" fmla="*/ 1908 h 395"/>
                  <a:gd name="T6" fmla="*/ 125 w 994"/>
                  <a:gd name="T7" fmla="*/ 2172 h 395"/>
                  <a:gd name="T8" fmla="*/ 183 w 994"/>
                  <a:gd name="T9" fmla="*/ 2399 h 395"/>
                  <a:gd name="T10" fmla="*/ 633 w 994"/>
                  <a:gd name="T11" fmla="*/ 2783 h 395"/>
                  <a:gd name="T12" fmla="*/ 913 w 994"/>
                  <a:gd name="T13" fmla="*/ 2812 h 395"/>
                  <a:gd name="T14" fmla="*/ 1075 w 994"/>
                  <a:gd name="T15" fmla="*/ 2791 h 395"/>
                  <a:gd name="T16" fmla="*/ 1225 w 994"/>
                  <a:gd name="T17" fmla="*/ 2740 h 395"/>
                  <a:gd name="T18" fmla="*/ 1400 w 994"/>
                  <a:gd name="T19" fmla="*/ 2684 h 395"/>
                  <a:gd name="T20" fmla="*/ 1633 w 994"/>
                  <a:gd name="T21" fmla="*/ 2612 h 395"/>
                  <a:gd name="T22" fmla="*/ 1933 w 994"/>
                  <a:gd name="T23" fmla="*/ 2436 h 395"/>
                  <a:gd name="T24" fmla="*/ 2150 w 994"/>
                  <a:gd name="T25" fmla="*/ 2300 h 395"/>
                  <a:gd name="T26" fmla="*/ 2250 w 994"/>
                  <a:gd name="T27" fmla="*/ 1951 h 395"/>
                  <a:gd name="T28" fmla="*/ 2263 w 994"/>
                  <a:gd name="T29" fmla="*/ 1964 h 395"/>
                  <a:gd name="T30" fmla="*/ 2588 w 994"/>
                  <a:gd name="T31" fmla="*/ 1951 h 395"/>
                  <a:gd name="T32" fmla="*/ 3320 w 994"/>
                  <a:gd name="T33" fmla="*/ 1865 h 395"/>
                  <a:gd name="T34" fmla="*/ 3758 w 994"/>
                  <a:gd name="T35" fmla="*/ 1780 h 395"/>
                  <a:gd name="T36" fmla="*/ 4170 w 994"/>
                  <a:gd name="T37" fmla="*/ 1681 h 395"/>
                  <a:gd name="T38" fmla="*/ 4850 w 994"/>
                  <a:gd name="T39" fmla="*/ 1238 h 395"/>
                  <a:gd name="T40" fmla="*/ 5020 w 994"/>
                  <a:gd name="T41" fmla="*/ 1147 h 395"/>
                  <a:gd name="T42" fmla="*/ 5163 w 994"/>
                  <a:gd name="T43" fmla="*/ 1118 h 395"/>
                  <a:gd name="T44" fmla="*/ 5613 w 994"/>
                  <a:gd name="T45" fmla="*/ 918 h 395"/>
                  <a:gd name="T46" fmla="*/ 6133 w 994"/>
                  <a:gd name="T47" fmla="*/ 141 h 395"/>
                  <a:gd name="T48" fmla="*/ 5663 w 994"/>
                  <a:gd name="T49" fmla="*/ 141 h 395"/>
                  <a:gd name="T50" fmla="*/ 5163 w 994"/>
                  <a:gd name="T51" fmla="*/ 179 h 395"/>
                  <a:gd name="T52" fmla="*/ 4838 w 994"/>
                  <a:gd name="T53" fmla="*/ 192 h 395"/>
                  <a:gd name="T54" fmla="*/ 4563 w 994"/>
                  <a:gd name="T55" fmla="*/ 221 h 395"/>
                  <a:gd name="T56" fmla="*/ 4313 w 994"/>
                  <a:gd name="T57" fmla="*/ 270 h 395"/>
                  <a:gd name="T58" fmla="*/ 3938 w 994"/>
                  <a:gd name="T59" fmla="*/ 235 h 395"/>
                  <a:gd name="T60" fmla="*/ 3483 w 994"/>
                  <a:gd name="T61" fmla="*/ 270 h 395"/>
                  <a:gd name="T62" fmla="*/ 2663 w 994"/>
                  <a:gd name="T63" fmla="*/ 286 h 395"/>
                  <a:gd name="T64" fmla="*/ 1845 w 994"/>
                  <a:gd name="T65" fmla="*/ 264 h 395"/>
                  <a:gd name="T66" fmla="*/ 1025 w 994"/>
                  <a:gd name="T67" fmla="*/ 398 h 395"/>
                  <a:gd name="T68" fmla="*/ 620 w 994"/>
                  <a:gd name="T69" fmla="*/ 598 h 395"/>
                  <a:gd name="T70" fmla="*/ 295 w 994"/>
                  <a:gd name="T71" fmla="*/ 870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4" h="395">
                    <a:moveTo>
                      <a:pt x="48" y="122"/>
                    </a:moveTo>
                    <a:cubicBezTo>
                      <a:pt x="9" y="135"/>
                      <a:pt x="3" y="192"/>
                      <a:pt x="2" y="206"/>
                    </a:cubicBezTo>
                    <a:cubicBezTo>
                      <a:pt x="0" y="218"/>
                      <a:pt x="1" y="256"/>
                      <a:pt x="3" y="268"/>
                    </a:cubicBezTo>
                    <a:cubicBezTo>
                      <a:pt x="5" y="280"/>
                      <a:pt x="20" y="291"/>
                      <a:pt x="20" y="305"/>
                    </a:cubicBezTo>
                    <a:cubicBezTo>
                      <a:pt x="21" y="321"/>
                      <a:pt x="23" y="323"/>
                      <a:pt x="29" y="337"/>
                    </a:cubicBezTo>
                    <a:cubicBezTo>
                      <a:pt x="41" y="369"/>
                      <a:pt x="67" y="385"/>
                      <a:pt x="101" y="391"/>
                    </a:cubicBezTo>
                    <a:cubicBezTo>
                      <a:pt x="118" y="394"/>
                      <a:pt x="128" y="394"/>
                      <a:pt x="146" y="395"/>
                    </a:cubicBezTo>
                    <a:cubicBezTo>
                      <a:pt x="153" y="395"/>
                      <a:pt x="164" y="394"/>
                      <a:pt x="172" y="392"/>
                    </a:cubicBezTo>
                    <a:cubicBezTo>
                      <a:pt x="182" y="390"/>
                      <a:pt x="187" y="388"/>
                      <a:pt x="196" y="385"/>
                    </a:cubicBezTo>
                    <a:cubicBezTo>
                      <a:pt x="206" y="382"/>
                      <a:pt x="215" y="381"/>
                      <a:pt x="224" y="377"/>
                    </a:cubicBezTo>
                    <a:cubicBezTo>
                      <a:pt x="241" y="368"/>
                      <a:pt x="243" y="370"/>
                      <a:pt x="261" y="367"/>
                    </a:cubicBezTo>
                    <a:cubicBezTo>
                      <a:pt x="281" y="364"/>
                      <a:pt x="294" y="351"/>
                      <a:pt x="309" y="342"/>
                    </a:cubicBezTo>
                    <a:cubicBezTo>
                      <a:pt x="322" y="335"/>
                      <a:pt x="330" y="331"/>
                      <a:pt x="344" y="323"/>
                    </a:cubicBezTo>
                    <a:cubicBezTo>
                      <a:pt x="356" y="316"/>
                      <a:pt x="368" y="286"/>
                      <a:pt x="360" y="274"/>
                    </a:cubicBezTo>
                    <a:cubicBezTo>
                      <a:pt x="362" y="276"/>
                      <a:pt x="362" y="276"/>
                      <a:pt x="362" y="276"/>
                    </a:cubicBezTo>
                    <a:cubicBezTo>
                      <a:pt x="379" y="276"/>
                      <a:pt x="396" y="275"/>
                      <a:pt x="414" y="274"/>
                    </a:cubicBezTo>
                    <a:cubicBezTo>
                      <a:pt x="451" y="273"/>
                      <a:pt x="495" y="272"/>
                      <a:pt x="531" y="262"/>
                    </a:cubicBezTo>
                    <a:cubicBezTo>
                      <a:pt x="553" y="256"/>
                      <a:pt x="578" y="251"/>
                      <a:pt x="601" y="250"/>
                    </a:cubicBezTo>
                    <a:cubicBezTo>
                      <a:pt x="626" y="249"/>
                      <a:pt x="642" y="243"/>
                      <a:pt x="667" y="236"/>
                    </a:cubicBezTo>
                    <a:cubicBezTo>
                      <a:pt x="704" y="226"/>
                      <a:pt x="741" y="184"/>
                      <a:pt x="776" y="174"/>
                    </a:cubicBezTo>
                    <a:cubicBezTo>
                      <a:pt x="784" y="171"/>
                      <a:pt x="794" y="164"/>
                      <a:pt x="803" y="161"/>
                    </a:cubicBezTo>
                    <a:cubicBezTo>
                      <a:pt x="810" y="159"/>
                      <a:pt x="819" y="159"/>
                      <a:pt x="826" y="157"/>
                    </a:cubicBezTo>
                    <a:cubicBezTo>
                      <a:pt x="843" y="152"/>
                      <a:pt x="883" y="136"/>
                      <a:pt x="898" y="129"/>
                    </a:cubicBezTo>
                    <a:cubicBezTo>
                      <a:pt x="925" y="118"/>
                      <a:pt x="994" y="76"/>
                      <a:pt x="981" y="20"/>
                    </a:cubicBezTo>
                    <a:cubicBezTo>
                      <a:pt x="977" y="0"/>
                      <a:pt x="939" y="9"/>
                      <a:pt x="906" y="20"/>
                    </a:cubicBezTo>
                    <a:cubicBezTo>
                      <a:pt x="883" y="28"/>
                      <a:pt x="851" y="25"/>
                      <a:pt x="826" y="25"/>
                    </a:cubicBezTo>
                    <a:cubicBezTo>
                      <a:pt x="805" y="25"/>
                      <a:pt x="794" y="26"/>
                      <a:pt x="774" y="27"/>
                    </a:cubicBezTo>
                    <a:cubicBezTo>
                      <a:pt x="759" y="27"/>
                      <a:pt x="745" y="30"/>
                      <a:pt x="730" y="31"/>
                    </a:cubicBezTo>
                    <a:cubicBezTo>
                      <a:pt x="714" y="31"/>
                      <a:pt x="706" y="36"/>
                      <a:pt x="690" y="38"/>
                    </a:cubicBezTo>
                    <a:cubicBezTo>
                      <a:pt x="672" y="40"/>
                      <a:pt x="649" y="35"/>
                      <a:pt x="630" y="33"/>
                    </a:cubicBezTo>
                    <a:cubicBezTo>
                      <a:pt x="609" y="31"/>
                      <a:pt x="579" y="33"/>
                      <a:pt x="557" y="38"/>
                    </a:cubicBezTo>
                    <a:cubicBezTo>
                      <a:pt x="517" y="46"/>
                      <a:pt x="470" y="43"/>
                      <a:pt x="426" y="40"/>
                    </a:cubicBezTo>
                    <a:cubicBezTo>
                      <a:pt x="380" y="38"/>
                      <a:pt x="341" y="30"/>
                      <a:pt x="295" y="37"/>
                    </a:cubicBezTo>
                    <a:cubicBezTo>
                      <a:pt x="256" y="43"/>
                      <a:pt x="200" y="36"/>
                      <a:pt x="164" y="56"/>
                    </a:cubicBezTo>
                    <a:cubicBezTo>
                      <a:pt x="150" y="64"/>
                      <a:pt x="111" y="74"/>
                      <a:pt x="99" y="84"/>
                    </a:cubicBezTo>
                    <a:cubicBezTo>
                      <a:pt x="82" y="99"/>
                      <a:pt x="64" y="108"/>
                      <a:pt x="47" y="12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82"/>
              <p:cNvSpPr>
                <a:spLocks/>
              </p:cNvSpPr>
              <p:nvPr/>
            </p:nvSpPr>
            <p:spPr bwMode="auto">
              <a:xfrm>
                <a:off x="2773" y="2112"/>
                <a:ext cx="160" cy="61"/>
              </a:xfrm>
              <a:custGeom>
                <a:avLst/>
                <a:gdLst>
                  <a:gd name="T0" fmla="*/ 0 w 64"/>
                  <a:gd name="T1" fmla="*/ 0 h 23"/>
                  <a:gd name="T2" fmla="*/ 400 w 64"/>
                  <a:gd name="T3" fmla="*/ 98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4" h="23">
                    <a:moveTo>
                      <a:pt x="0" y="0"/>
                    </a:moveTo>
                    <a:cubicBezTo>
                      <a:pt x="18" y="16"/>
                      <a:pt x="39" y="23"/>
                      <a:pt x="64" y="1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83"/>
              <p:cNvSpPr>
                <a:spLocks/>
              </p:cNvSpPr>
              <p:nvPr/>
            </p:nvSpPr>
            <p:spPr bwMode="auto">
              <a:xfrm>
                <a:off x="2818" y="2160"/>
                <a:ext cx="27" cy="61"/>
              </a:xfrm>
              <a:custGeom>
                <a:avLst/>
                <a:gdLst>
                  <a:gd name="T0" fmla="*/ 66 w 11"/>
                  <a:gd name="T1" fmla="*/ 0 h 23"/>
                  <a:gd name="T2" fmla="*/ 5 w 11"/>
                  <a:gd name="T3" fmla="*/ 162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3" y="5"/>
                      <a:pt x="0" y="14"/>
                      <a:pt x="1" y="2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84"/>
              <p:cNvSpPr>
                <a:spLocks/>
              </p:cNvSpPr>
              <p:nvPr/>
            </p:nvSpPr>
            <p:spPr bwMode="auto">
              <a:xfrm>
                <a:off x="3078" y="1885"/>
                <a:ext cx="47" cy="118"/>
              </a:xfrm>
              <a:custGeom>
                <a:avLst/>
                <a:gdLst>
                  <a:gd name="T0" fmla="*/ 62 w 19"/>
                  <a:gd name="T1" fmla="*/ 0 h 44"/>
                  <a:gd name="T2" fmla="*/ 0 w 19"/>
                  <a:gd name="T3" fmla="*/ 316 h 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44">
                    <a:moveTo>
                      <a:pt x="10" y="0"/>
                    </a:moveTo>
                    <a:cubicBezTo>
                      <a:pt x="19" y="15"/>
                      <a:pt x="12" y="33"/>
                      <a:pt x="0" y="4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85"/>
              <p:cNvSpPr>
                <a:spLocks/>
              </p:cNvSpPr>
              <p:nvPr/>
            </p:nvSpPr>
            <p:spPr bwMode="auto">
              <a:xfrm>
                <a:off x="3108" y="1952"/>
                <a:ext cx="57" cy="21"/>
              </a:xfrm>
              <a:custGeom>
                <a:avLst/>
                <a:gdLst>
                  <a:gd name="T0" fmla="*/ 0 w 23"/>
                  <a:gd name="T1" fmla="*/ 0 h 8"/>
                  <a:gd name="T2" fmla="*/ 141 w 23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cubicBezTo>
                      <a:pt x="8" y="1"/>
                      <a:pt x="17" y="3"/>
                      <a:pt x="23" y="8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86"/>
              <p:cNvSpPr>
                <a:spLocks/>
              </p:cNvSpPr>
              <p:nvPr/>
            </p:nvSpPr>
            <p:spPr bwMode="auto">
              <a:xfrm>
                <a:off x="3330" y="1997"/>
                <a:ext cx="115" cy="86"/>
              </a:xfrm>
              <a:custGeom>
                <a:avLst/>
                <a:gdLst>
                  <a:gd name="T0" fmla="*/ 0 w 46"/>
                  <a:gd name="T1" fmla="*/ 223 h 32"/>
                  <a:gd name="T2" fmla="*/ 283 w 46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6" h="32">
                    <a:moveTo>
                      <a:pt x="0" y="31"/>
                    </a:moveTo>
                    <a:cubicBezTo>
                      <a:pt x="18" y="32"/>
                      <a:pt x="46" y="2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87"/>
              <p:cNvSpPr>
                <a:spLocks/>
              </p:cNvSpPr>
              <p:nvPr/>
            </p:nvSpPr>
            <p:spPr bwMode="auto">
              <a:xfrm>
                <a:off x="3413" y="2061"/>
                <a:ext cx="10" cy="62"/>
              </a:xfrm>
              <a:custGeom>
                <a:avLst/>
                <a:gdLst>
                  <a:gd name="T0" fmla="*/ 0 w 4"/>
                  <a:gd name="T1" fmla="*/ 0 h 23"/>
                  <a:gd name="T2" fmla="*/ 0 w 4"/>
                  <a:gd name="T3" fmla="*/ 167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3">
                    <a:moveTo>
                      <a:pt x="0" y="0"/>
                    </a:moveTo>
                    <a:cubicBezTo>
                      <a:pt x="4" y="7"/>
                      <a:pt x="4" y="15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88"/>
              <p:cNvSpPr>
                <a:spLocks/>
              </p:cNvSpPr>
              <p:nvPr/>
            </p:nvSpPr>
            <p:spPr bwMode="auto">
              <a:xfrm>
                <a:off x="3428" y="1749"/>
                <a:ext cx="112" cy="43"/>
              </a:xfrm>
              <a:custGeom>
                <a:avLst/>
                <a:gdLst>
                  <a:gd name="T0" fmla="*/ 0 w 45"/>
                  <a:gd name="T1" fmla="*/ 86 h 16"/>
                  <a:gd name="T2" fmla="*/ 279 w 45"/>
                  <a:gd name="T3" fmla="*/ 116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16">
                    <a:moveTo>
                      <a:pt x="0" y="12"/>
                    </a:moveTo>
                    <a:cubicBezTo>
                      <a:pt x="11" y="3"/>
                      <a:pt x="38" y="0"/>
                      <a:pt x="45" y="1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89"/>
              <p:cNvSpPr>
                <a:spLocks/>
              </p:cNvSpPr>
              <p:nvPr/>
            </p:nvSpPr>
            <p:spPr bwMode="auto">
              <a:xfrm>
                <a:off x="3525" y="1744"/>
                <a:ext cx="38" cy="27"/>
              </a:xfrm>
              <a:custGeom>
                <a:avLst/>
                <a:gdLst>
                  <a:gd name="T0" fmla="*/ 0 w 15"/>
                  <a:gd name="T1" fmla="*/ 73 h 10"/>
                  <a:gd name="T2" fmla="*/ 96 w 15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2" y="3"/>
                      <a:pt x="7" y="0"/>
                      <a:pt x="1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90"/>
              <p:cNvSpPr>
                <a:spLocks/>
              </p:cNvSpPr>
              <p:nvPr/>
            </p:nvSpPr>
            <p:spPr bwMode="auto">
              <a:xfrm>
                <a:off x="3563" y="1837"/>
                <a:ext cx="112" cy="80"/>
              </a:xfrm>
              <a:custGeom>
                <a:avLst/>
                <a:gdLst>
                  <a:gd name="T0" fmla="*/ 0 w 45"/>
                  <a:gd name="T1" fmla="*/ 141 h 30"/>
                  <a:gd name="T2" fmla="*/ 279 w 45"/>
                  <a:gd name="T3" fmla="*/ 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30">
                    <a:moveTo>
                      <a:pt x="0" y="20"/>
                    </a:moveTo>
                    <a:cubicBezTo>
                      <a:pt x="15" y="30"/>
                      <a:pt x="43" y="19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91"/>
              <p:cNvSpPr>
                <a:spLocks/>
              </p:cNvSpPr>
              <p:nvPr/>
            </p:nvSpPr>
            <p:spPr bwMode="auto">
              <a:xfrm>
                <a:off x="3640" y="1893"/>
                <a:ext cx="30" cy="59"/>
              </a:xfrm>
              <a:custGeom>
                <a:avLst/>
                <a:gdLst>
                  <a:gd name="T0" fmla="*/ 0 w 12"/>
                  <a:gd name="T1" fmla="*/ 0 h 22"/>
                  <a:gd name="T2" fmla="*/ 63 w 12"/>
                  <a:gd name="T3" fmla="*/ 158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cubicBezTo>
                      <a:pt x="9" y="4"/>
                      <a:pt x="12" y="13"/>
                      <a:pt x="10" y="2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92"/>
              <p:cNvSpPr>
                <a:spLocks/>
              </p:cNvSpPr>
              <p:nvPr/>
            </p:nvSpPr>
            <p:spPr bwMode="auto">
              <a:xfrm>
                <a:off x="3890" y="1835"/>
                <a:ext cx="88" cy="82"/>
              </a:xfrm>
              <a:custGeom>
                <a:avLst/>
                <a:gdLst>
                  <a:gd name="T0" fmla="*/ 0 w 35"/>
                  <a:gd name="T1" fmla="*/ 188 h 31"/>
                  <a:gd name="T2" fmla="*/ 221 w 35"/>
                  <a:gd name="T3" fmla="*/ 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31">
                    <a:moveTo>
                      <a:pt x="0" y="27"/>
                    </a:moveTo>
                    <a:cubicBezTo>
                      <a:pt x="18" y="31"/>
                      <a:pt x="32" y="16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93"/>
              <p:cNvSpPr>
                <a:spLocks/>
              </p:cNvSpPr>
              <p:nvPr/>
            </p:nvSpPr>
            <p:spPr bwMode="auto">
              <a:xfrm>
                <a:off x="3945" y="1803"/>
                <a:ext cx="95" cy="34"/>
              </a:xfrm>
              <a:custGeom>
                <a:avLst/>
                <a:gdLst>
                  <a:gd name="T0" fmla="*/ 0 w 38"/>
                  <a:gd name="T1" fmla="*/ 42 h 13"/>
                  <a:gd name="T2" fmla="*/ 238 w 38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13">
                    <a:moveTo>
                      <a:pt x="0" y="6"/>
                    </a:moveTo>
                    <a:cubicBezTo>
                      <a:pt x="12" y="13"/>
                      <a:pt x="30" y="10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94"/>
              <p:cNvSpPr>
                <a:spLocks/>
              </p:cNvSpPr>
              <p:nvPr/>
            </p:nvSpPr>
            <p:spPr bwMode="auto">
              <a:xfrm>
                <a:off x="3823" y="1741"/>
                <a:ext cx="37" cy="83"/>
              </a:xfrm>
              <a:custGeom>
                <a:avLst/>
                <a:gdLst>
                  <a:gd name="T0" fmla="*/ 0 w 15"/>
                  <a:gd name="T1" fmla="*/ 0 h 31"/>
                  <a:gd name="T2" fmla="*/ 62 w 15"/>
                  <a:gd name="T3" fmla="*/ 222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0" y="0"/>
                    </a:moveTo>
                    <a:cubicBezTo>
                      <a:pt x="10" y="7"/>
                      <a:pt x="15" y="19"/>
                      <a:pt x="10" y="3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95"/>
              <p:cNvSpPr>
                <a:spLocks/>
              </p:cNvSpPr>
              <p:nvPr/>
            </p:nvSpPr>
            <p:spPr bwMode="auto">
              <a:xfrm>
                <a:off x="3853" y="1755"/>
                <a:ext cx="35" cy="24"/>
              </a:xfrm>
              <a:custGeom>
                <a:avLst/>
                <a:gdLst>
                  <a:gd name="T0" fmla="*/ 0 w 14"/>
                  <a:gd name="T1" fmla="*/ 64 h 9"/>
                  <a:gd name="T2" fmla="*/ 88 w 14"/>
                  <a:gd name="T3" fmla="*/ 8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3" y="3"/>
                      <a:pt x="7" y="0"/>
                      <a:pt x="14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96"/>
              <p:cNvSpPr>
                <a:spLocks/>
              </p:cNvSpPr>
              <p:nvPr/>
            </p:nvSpPr>
            <p:spPr bwMode="auto">
              <a:xfrm>
                <a:off x="3048" y="2221"/>
                <a:ext cx="137" cy="78"/>
              </a:xfrm>
              <a:custGeom>
                <a:avLst/>
                <a:gdLst>
                  <a:gd name="T0" fmla="*/ 0 w 55"/>
                  <a:gd name="T1" fmla="*/ 124 h 29"/>
                  <a:gd name="T2" fmla="*/ 341 w 55"/>
                  <a:gd name="T3" fmla="*/ 0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9">
                    <a:moveTo>
                      <a:pt x="0" y="17"/>
                    </a:moveTo>
                    <a:cubicBezTo>
                      <a:pt x="17" y="29"/>
                      <a:pt x="48" y="18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97"/>
              <p:cNvSpPr>
                <a:spLocks/>
              </p:cNvSpPr>
              <p:nvPr/>
            </p:nvSpPr>
            <p:spPr bwMode="auto">
              <a:xfrm>
                <a:off x="3160" y="2189"/>
                <a:ext cx="68" cy="43"/>
              </a:xfrm>
              <a:custGeom>
                <a:avLst/>
                <a:gdLst>
                  <a:gd name="T0" fmla="*/ 0 w 27"/>
                  <a:gd name="T1" fmla="*/ 0 h 16"/>
                  <a:gd name="T2" fmla="*/ 171 w 27"/>
                  <a:gd name="T3" fmla="*/ 102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6">
                    <a:moveTo>
                      <a:pt x="0" y="0"/>
                    </a:moveTo>
                    <a:cubicBezTo>
                      <a:pt x="7" y="8"/>
                      <a:pt x="16" y="16"/>
                      <a:pt x="27" y="1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98"/>
              <p:cNvSpPr>
                <a:spLocks/>
              </p:cNvSpPr>
              <p:nvPr/>
            </p:nvSpPr>
            <p:spPr bwMode="auto">
              <a:xfrm>
                <a:off x="2793" y="1741"/>
                <a:ext cx="140" cy="46"/>
              </a:xfrm>
              <a:custGeom>
                <a:avLst/>
                <a:gdLst>
                  <a:gd name="T0" fmla="*/ 0 w 56"/>
                  <a:gd name="T1" fmla="*/ 95 h 17"/>
                  <a:gd name="T2" fmla="*/ 350 w 56"/>
                  <a:gd name="T3" fmla="*/ 124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" h="17">
                    <a:moveTo>
                      <a:pt x="0" y="13"/>
                    </a:moveTo>
                    <a:cubicBezTo>
                      <a:pt x="16" y="0"/>
                      <a:pt x="42" y="0"/>
                      <a:pt x="56" y="17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99"/>
              <p:cNvSpPr>
                <a:spLocks/>
              </p:cNvSpPr>
              <p:nvPr/>
            </p:nvSpPr>
            <p:spPr bwMode="auto">
              <a:xfrm>
                <a:off x="2903" y="1768"/>
                <a:ext cx="77" cy="67"/>
              </a:xfrm>
              <a:custGeom>
                <a:avLst/>
                <a:gdLst>
                  <a:gd name="T0" fmla="*/ 191 w 31"/>
                  <a:gd name="T1" fmla="*/ 21 h 25"/>
                  <a:gd name="T2" fmla="*/ 0 w 31"/>
                  <a:gd name="T3" fmla="*/ 18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25">
                    <a:moveTo>
                      <a:pt x="31" y="3"/>
                    </a:moveTo>
                    <a:cubicBezTo>
                      <a:pt x="15" y="0"/>
                      <a:pt x="4" y="8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00"/>
              <p:cNvSpPr>
                <a:spLocks/>
              </p:cNvSpPr>
              <p:nvPr/>
            </p:nvSpPr>
            <p:spPr bwMode="auto">
              <a:xfrm>
                <a:off x="2408" y="2267"/>
                <a:ext cx="150" cy="90"/>
              </a:xfrm>
              <a:custGeom>
                <a:avLst/>
                <a:gdLst>
                  <a:gd name="T0" fmla="*/ 0 w 60"/>
                  <a:gd name="T1" fmla="*/ 56 h 34"/>
                  <a:gd name="T2" fmla="*/ 375 w 60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34">
                    <a:moveTo>
                      <a:pt x="0" y="8"/>
                    </a:moveTo>
                    <a:cubicBezTo>
                      <a:pt x="13" y="34"/>
                      <a:pt x="47" y="15"/>
                      <a:pt x="60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01"/>
              <p:cNvSpPr>
                <a:spLocks/>
              </p:cNvSpPr>
              <p:nvPr/>
            </p:nvSpPr>
            <p:spPr bwMode="auto">
              <a:xfrm>
                <a:off x="2548" y="2232"/>
                <a:ext cx="65" cy="72"/>
              </a:xfrm>
              <a:custGeom>
                <a:avLst/>
                <a:gdLst>
                  <a:gd name="T0" fmla="*/ 0 w 26"/>
                  <a:gd name="T1" fmla="*/ 0 h 27"/>
                  <a:gd name="T2" fmla="*/ 163 w 26"/>
                  <a:gd name="T3" fmla="*/ 163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3" y="12"/>
                      <a:pt x="11" y="27"/>
                      <a:pt x="26" y="2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02"/>
              <p:cNvSpPr>
                <a:spLocks/>
              </p:cNvSpPr>
              <p:nvPr/>
            </p:nvSpPr>
            <p:spPr bwMode="auto">
              <a:xfrm>
                <a:off x="2568" y="1968"/>
                <a:ext cx="30" cy="123"/>
              </a:xfrm>
              <a:custGeom>
                <a:avLst/>
                <a:gdLst>
                  <a:gd name="T0" fmla="*/ 75 w 12"/>
                  <a:gd name="T1" fmla="*/ 0 h 46"/>
                  <a:gd name="T2" fmla="*/ 63 w 12"/>
                  <a:gd name="T3" fmla="*/ 329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6">
                    <a:moveTo>
                      <a:pt x="12" y="0"/>
                    </a:moveTo>
                    <a:cubicBezTo>
                      <a:pt x="5" y="13"/>
                      <a:pt x="0" y="34"/>
                      <a:pt x="10" y="4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103"/>
              <p:cNvSpPr>
                <a:spLocks/>
              </p:cNvSpPr>
              <p:nvPr/>
            </p:nvSpPr>
            <p:spPr bwMode="auto">
              <a:xfrm>
                <a:off x="2490" y="1984"/>
                <a:ext cx="88" cy="51"/>
              </a:xfrm>
              <a:custGeom>
                <a:avLst/>
                <a:gdLst>
                  <a:gd name="T0" fmla="*/ 221 w 35"/>
                  <a:gd name="T1" fmla="*/ 137 h 19"/>
                  <a:gd name="T2" fmla="*/ 0 w 35"/>
                  <a:gd name="T3" fmla="*/ 21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9">
                    <a:moveTo>
                      <a:pt x="35" y="19"/>
                    </a:moveTo>
                    <a:cubicBezTo>
                      <a:pt x="26" y="9"/>
                      <a:pt x="14" y="0"/>
                      <a:pt x="0" y="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104"/>
              <p:cNvSpPr>
                <a:spLocks/>
              </p:cNvSpPr>
              <p:nvPr/>
            </p:nvSpPr>
            <p:spPr bwMode="auto">
              <a:xfrm>
                <a:off x="2253" y="1709"/>
                <a:ext cx="135" cy="67"/>
              </a:xfrm>
              <a:custGeom>
                <a:avLst/>
                <a:gdLst>
                  <a:gd name="T0" fmla="*/ 0 w 54"/>
                  <a:gd name="T1" fmla="*/ 150 h 25"/>
                  <a:gd name="T2" fmla="*/ 338 w 54"/>
                  <a:gd name="T3" fmla="*/ 18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" h="25">
                    <a:moveTo>
                      <a:pt x="0" y="21"/>
                    </a:moveTo>
                    <a:cubicBezTo>
                      <a:pt x="15" y="0"/>
                      <a:pt x="38" y="16"/>
                      <a:pt x="54" y="2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105"/>
              <p:cNvSpPr>
                <a:spLocks/>
              </p:cNvSpPr>
              <p:nvPr/>
            </p:nvSpPr>
            <p:spPr bwMode="auto">
              <a:xfrm>
                <a:off x="2360" y="1741"/>
                <a:ext cx="110" cy="54"/>
              </a:xfrm>
              <a:custGeom>
                <a:avLst/>
                <a:gdLst>
                  <a:gd name="T0" fmla="*/ 0 w 44"/>
                  <a:gd name="T1" fmla="*/ 146 h 20"/>
                  <a:gd name="T2" fmla="*/ 275 w 44"/>
                  <a:gd name="T3" fmla="*/ 11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20">
                    <a:moveTo>
                      <a:pt x="0" y="20"/>
                    </a:moveTo>
                    <a:cubicBezTo>
                      <a:pt x="12" y="8"/>
                      <a:pt x="30" y="0"/>
                      <a:pt x="44" y="1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106"/>
              <p:cNvSpPr>
                <a:spLocks/>
              </p:cNvSpPr>
              <p:nvPr/>
            </p:nvSpPr>
            <p:spPr bwMode="auto">
              <a:xfrm>
                <a:off x="1805" y="1893"/>
                <a:ext cx="73" cy="80"/>
              </a:xfrm>
              <a:custGeom>
                <a:avLst/>
                <a:gdLst>
                  <a:gd name="T0" fmla="*/ 184 w 29"/>
                  <a:gd name="T1" fmla="*/ 0 h 30"/>
                  <a:gd name="T2" fmla="*/ 13 w 29"/>
                  <a:gd name="T3" fmla="*/ 213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30">
                    <a:moveTo>
                      <a:pt x="29" y="0"/>
                    </a:moveTo>
                    <a:cubicBezTo>
                      <a:pt x="12" y="0"/>
                      <a:pt x="0" y="12"/>
                      <a:pt x="2" y="3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07"/>
              <p:cNvSpPr>
                <a:spLocks/>
              </p:cNvSpPr>
              <p:nvPr/>
            </p:nvSpPr>
            <p:spPr bwMode="auto">
              <a:xfrm>
                <a:off x="1765" y="1955"/>
                <a:ext cx="80" cy="101"/>
              </a:xfrm>
              <a:custGeom>
                <a:avLst/>
                <a:gdLst>
                  <a:gd name="T0" fmla="*/ 200 w 32"/>
                  <a:gd name="T1" fmla="*/ 51 h 38"/>
                  <a:gd name="T2" fmla="*/ 8 w 32"/>
                  <a:gd name="T3" fmla="*/ 268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38">
                    <a:moveTo>
                      <a:pt x="32" y="7"/>
                    </a:moveTo>
                    <a:cubicBezTo>
                      <a:pt x="15" y="0"/>
                      <a:pt x="0" y="23"/>
                      <a:pt x="1" y="38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08"/>
              <p:cNvSpPr>
                <a:spLocks/>
              </p:cNvSpPr>
              <p:nvPr/>
            </p:nvSpPr>
            <p:spPr bwMode="auto">
              <a:xfrm>
                <a:off x="1933" y="1936"/>
                <a:ext cx="62" cy="120"/>
              </a:xfrm>
              <a:custGeom>
                <a:avLst/>
                <a:gdLst>
                  <a:gd name="T0" fmla="*/ 117 w 25"/>
                  <a:gd name="T1" fmla="*/ 0 h 45"/>
                  <a:gd name="T2" fmla="*/ 0 w 25"/>
                  <a:gd name="T3" fmla="*/ 320 h 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5">
                    <a:moveTo>
                      <a:pt x="19" y="0"/>
                    </a:moveTo>
                    <a:cubicBezTo>
                      <a:pt x="25" y="17"/>
                      <a:pt x="16" y="38"/>
                      <a:pt x="0" y="4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109"/>
              <p:cNvSpPr>
                <a:spLocks/>
              </p:cNvSpPr>
              <p:nvPr/>
            </p:nvSpPr>
            <p:spPr bwMode="auto">
              <a:xfrm>
                <a:off x="1975" y="2008"/>
                <a:ext cx="68" cy="64"/>
              </a:xfrm>
              <a:custGeom>
                <a:avLst/>
                <a:gdLst>
                  <a:gd name="T0" fmla="*/ 0 w 27"/>
                  <a:gd name="T1" fmla="*/ 13 h 24"/>
                  <a:gd name="T2" fmla="*/ 171 w 27"/>
                  <a:gd name="T3" fmla="*/ 171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4">
                    <a:moveTo>
                      <a:pt x="0" y="2"/>
                    </a:moveTo>
                    <a:cubicBezTo>
                      <a:pt x="14" y="0"/>
                      <a:pt x="27" y="9"/>
                      <a:pt x="27" y="2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10"/>
              <p:cNvSpPr>
                <a:spLocks/>
              </p:cNvSpPr>
              <p:nvPr/>
            </p:nvSpPr>
            <p:spPr bwMode="auto">
              <a:xfrm>
                <a:off x="2108" y="1827"/>
                <a:ext cx="47" cy="98"/>
              </a:xfrm>
              <a:custGeom>
                <a:avLst/>
                <a:gdLst>
                  <a:gd name="T0" fmla="*/ 0 w 19"/>
                  <a:gd name="T1" fmla="*/ 0 h 37"/>
                  <a:gd name="T2" fmla="*/ 37 w 19"/>
                  <a:gd name="T3" fmla="*/ 260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cubicBezTo>
                      <a:pt x="11" y="9"/>
                      <a:pt x="19" y="27"/>
                      <a:pt x="6" y="37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11"/>
              <p:cNvSpPr>
                <a:spLocks/>
              </p:cNvSpPr>
              <p:nvPr/>
            </p:nvSpPr>
            <p:spPr bwMode="auto">
              <a:xfrm>
                <a:off x="2135" y="1864"/>
                <a:ext cx="70" cy="27"/>
              </a:xfrm>
              <a:custGeom>
                <a:avLst/>
                <a:gdLst>
                  <a:gd name="T0" fmla="*/ 0 w 28"/>
                  <a:gd name="T1" fmla="*/ 73 h 10"/>
                  <a:gd name="T2" fmla="*/ 175 w 28"/>
                  <a:gd name="T3" fmla="*/ 14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0">
                    <a:moveTo>
                      <a:pt x="0" y="10"/>
                    </a:moveTo>
                    <a:cubicBezTo>
                      <a:pt x="8" y="3"/>
                      <a:pt x="18" y="0"/>
                      <a:pt x="28" y="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12"/>
              <p:cNvSpPr>
                <a:spLocks/>
              </p:cNvSpPr>
              <p:nvPr/>
            </p:nvSpPr>
            <p:spPr bwMode="auto">
              <a:xfrm>
                <a:off x="2128" y="2317"/>
                <a:ext cx="112" cy="91"/>
              </a:xfrm>
              <a:custGeom>
                <a:avLst/>
                <a:gdLst>
                  <a:gd name="T0" fmla="*/ 0 w 45"/>
                  <a:gd name="T1" fmla="*/ 171 h 34"/>
                  <a:gd name="T2" fmla="*/ 279 w 45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34">
                    <a:moveTo>
                      <a:pt x="0" y="24"/>
                    </a:moveTo>
                    <a:cubicBezTo>
                      <a:pt x="16" y="34"/>
                      <a:pt x="43" y="19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13"/>
              <p:cNvSpPr>
                <a:spLocks/>
              </p:cNvSpPr>
              <p:nvPr/>
            </p:nvSpPr>
            <p:spPr bwMode="auto">
              <a:xfrm>
                <a:off x="2205" y="2293"/>
                <a:ext cx="118" cy="54"/>
              </a:xfrm>
              <a:custGeom>
                <a:avLst/>
                <a:gdLst>
                  <a:gd name="T0" fmla="*/ 0 w 47"/>
                  <a:gd name="T1" fmla="*/ 0 h 20"/>
                  <a:gd name="T2" fmla="*/ 296 w 47"/>
                  <a:gd name="T3" fmla="*/ 8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" h="20">
                    <a:moveTo>
                      <a:pt x="0" y="0"/>
                    </a:moveTo>
                    <a:cubicBezTo>
                      <a:pt x="6" y="20"/>
                      <a:pt x="34" y="11"/>
                      <a:pt x="47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14"/>
              <p:cNvSpPr>
                <a:spLocks/>
              </p:cNvSpPr>
              <p:nvPr/>
            </p:nvSpPr>
            <p:spPr bwMode="auto">
              <a:xfrm>
                <a:off x="2130" y="2179"/>
                <a:ext cx="108" cy="53"/>
              </a:xfrm>
              <a:custGeom>
                <a:avLst/>
                <a:gdLst>
                  <a:gd name="T0" fmla="*/ 0 w 43"/>
                  <a:gd name="T1" fmla="*/ 140 h 20"/>
                  <a:gd name="T2" fmla="*/ 271 w 43"/>
                  <a:gd name="T3" fmla="*/ 2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20">
                    <a:moveTo>
                      <a:pt x="0" y="20"/>
                    </a:moveTo>
                    <a:cubicBezTo>
                      <a:pt x="3" y="1"/>
                      <a:pt x="29" y="0"/>
                      <a:pt x="43" y="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115"/>
              <p:cNvSpPr>
                <a:spLocks/>
              </p:cNvSpPr>
              <p:nvPr/>
            </p:nvSpPr>
            <p:spPr bwMode="auto">
              <a:xfrm>
                <a:off x="2185" y="2117"/>
                <a:ext cx="28" cy="62"/>
              </a:xfrm>
              <a:custGeom>
                <a:avLst/>
                <a:gdLst>
                  <a:gd name="T0" fmla="*/ 0 w 11"/>
                  <a:gd name="T1" fmla="*/ 167 h 23"/>
                  <a:gd name="T2" fmla="*/ 71 w 11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cubicBezTo>
                      <a:pt x="0" y="14"/>
                      <a:pt x="2" y="3"/>
                      <a:pt x="11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116"/>
              <p:cNvSpPr>
                <a:spLocks/>
              </p:cNvSpPr>
              <p:nvPr/>
            </p:nvSpPr>
            <p:spPr bwMode="auto">
              <a:xfrm>
                <a:off x="2338" y="1973"/>
                <a:ext cx="37" cy="88"/>
              </a:xfrm>
              <a:custGeom>
                <a:avLst/>
                <a:gdLst>
                  <a:gd name="T0" fmla="*/ 30 w 15"/>
                  <a:gd name="T1" fmla="*/ 0 h 33"/>
                  <a:gd name="T2" fmla="*/ 91 w 15"/>
                  <a:gd name="T3" fmla="*/ 235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3">
                    <a:moveTo>
                      <a:pt x="5" y="0"/>
                    </a:moveTo>
                    <a:cubicBezTo>
                      <a:pt x="0" y="12"/>
                      <a:pt x="3" y="26"/>
                      <a:pt x="15" y="3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117"/>
              <p:cNvSpPr>
                <a:spLocks/>
              </p:cNvSpPr>
              <p:nvPr/>
            </p:nvSpPr>
            <p:spPr bwMode="auto">
              <a:xfrm>
                <a:off x="2295" y="2024"/>
                <a:ext cx="55" cy="5"/>
              </a:xfrm>
              <a:custGeom>
                <a:avLst/>
                <a:gdLst>
                  <a:gd name="T0" fmla="*/ 138 w 22"/>
                  <a:gd name="T1" fmla="*/ 0 h 2"/>
                  <a:gd name="T2" fmla="*/ 0 w 22"/>
                  <a:gd name="T3" fmla="*/ 1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cubicBezTo>
                      <a:pt x="15" y="0"/>
                      <a:pt x="7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118"/>
              <p:cNvSpPr>
                <a:spLocks/>
              </p:cNvSpPr>
              <p:nvPr/>
            </p:nvSpPr>
            <p:spPr bwMode="auto">
              <a:xfrm>
                <a:off x="1685" y="2341"/>
                <a:ext cx="63" cy="123"/>
              </a:xfrm>
              <a:custGeom>
                <a:avLst/>
                <a:gdLst>
                  <a:gd name="T0" fmla="*/ 71 w 25"/>
                  <a:gd name="T1" fmla="*/ 0 h 46"/>
                  <a:gd name="T2" fmla="*/ 159 w 25"/>
                  <a:gd name="T3" fmla="*/ 329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6">
                    <a:moveTo>
                      <a:pt x="11" y="0"/>
                    </a:moveTo>
                    <a:cubicBezTo>
                      <a:pt x="0" y="18"/>
                      <a:pt x="3" y="40"/>
                      <a:pt x="25" y="4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119"/>
              <p:cNvSpPr>
                <a:spLocks/>
              </p:cNvSpPr>
              <p:nvPr/>
            </p:nvSpPr>
            <p:spPr bwMode="auto">
              <a:xfrm>
                <a:off x="1735" y="2419"/>
                <a:ext cx="33" cy="101"/>
              </a:xfrm>
              <a:custGeom>
                <a:avLst/>
                <a:gdLst>
                  <a:gd name="T0" fmla="*/ 46 w 13"/>
                  <a:gd name="T1" fmla="*/ 0 h 38"/>
                  <a:gd name="T2" fmla="*/ 84 w 13"/>
                  <a:gd name="T3" fmla="*/ 268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8">
                    <a:moveTo>
                      <a:pt x="7" y="0"/>
                    </a:moveTo>
                    <a:cubicBezTo>
                      <a:pt x="4" y="11"/>
                      <a:pt x="0" y="31"/>
                      <a:pt x="13" y="38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120"/>
              <p:cNvSpPr>
                <a:spLocks/>
              </p:cNvSpPr>
              <p:nvPr/>
            </p:nvSpPr>
            <p:spPr bwMode="auto">
              <a:xfrm>
                <a:off x="1800" y="2205"/>
                <a:ext cx="33" cy="94"/>
              </a:xfrm>
              <a:custGeom>
                <a:avLst/>
                <a:gdLst>
                  <a:gd name="T0" fmla="*/ 0 w 13"/>
                  <a:gd name="T1" fmla="*/ 0 h 35"/>
                  <a:gd name="T2" fmla="*/ 38 w 13"/>
                  <a:gd name="T3" fmla="*/ 252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5">
                    <a:moveTo>
                      <a:pt x="0" y="0"/>
                    </a:moveTo>
                    <a:cubicBezTo>
                      <a:pt x="12" y="8"/>
                      <a:pt x="13" y="23"/>
                      <a:pt x="6" y="3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121"/>
              <p:cNvSpPr>
                <a:spLocks/>
              </p:cNvSpPr>
              <p:nvPr/>
            </p:nvSpPr>
            <p:spPr bwMode="auto">
              <a:xfrm>
                <a:off x="1825" y="2224"/>
                <a:ext cx="53" cy="19"/>
              </a:xfrm>
              <a:custGeom>
                <a:avLst/>
                <a:gdLst>
                  <a:gd name="T0" fmla="*/ 0 w 21"/>
                  <a:gd name="T1" fmla="*/ 52 h 7"/>
                  <a:gd name="T2" fmla="*/ 134 w 21"/>
                  <a:gd name="T3" fmla="*/ 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6" y="2"/>
                      <a:pt x="14" y="0"/>
                      <a:pt x="21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122"/>
              <p:cNvSpPr>
                <a:spLocks/>
              </p:cNvSpPr>
              <p:nvPr/>
            </p:nvSpPr>
            <p:spPr bwMode="auto">
              <a:xfrm>
                <a:off x="1883" y="2547"/>
                <a:ext cx="127" cy="56"/>
              </a:xfrm>
              <a:custGeom>
                <a:avLst/>
                <a:gdLst>
                  <a:gd name="T0" fmla="*/ 0 w 51"/>
                  <a:gd name="T1" fmla="*/ 0 h 21"/>
                  <a:gd name="T2" fmla="*/ 316 w 51"/>
                  <a:gd name="T3" fmla="*/ 43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21">
                    <a:moveTo>
                      <a:pt x="0" y="0"/>
                    </a:moveTo>
                    <a:cubicBezTo>
                      <a:pt x="11" y="21"/>
                      <a:pt x="34" y="16"/>
                      <a:pt x="51" y="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123"/>
              <p:cNvSpPr>
                <a:spLocks/>
              </p:cNvSpPr>
              <p:nvPr/>
            </p:nvSpPr>
            <p:spPr bwMode="auto">
              <a:xfrm>
                <a:off x="1995" y="2525"/>
                <a:ext cx="35" cy="59"/>
              </a:xfrm>
              <a:custGeom>
                <a:avLst/>
                <a:gdLst>
                  <a:gd name="T0" fmla="*/ 0 w 14"/>
                  <a:gd name="T1" fmla="*/ 0 h 22"/>
                  <a:gd name="T2" fmla="*/ 88 w 14"/>
                  <a:gd name="T3" fmla="*/ 158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2">
                    <a:moveTo>
                      <a:pt x="0" y="0"/>
                    </a:moveTo>
                    <a:cubicBezTo>
                      <a:pt x="0" y="10"/>
                      <a:pt x="5" y="18"/>
                      <a:pt x="14" y="2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124"/>
              <p:cNvSpPr>
                <a:spLocks/>
              </p:cNvSpPr>
              <p:nvPr/>
            </p:nvSpPr>
            <p:spPr bwMode="auto">
              <a:xfrm>
                <a:off x="1960" y="2309"/>
                <a:ext cx="35" cy="88"/>
              </a:xfrm>
              <a:custGeom>
                <a:avLst/>
                <a:gdLst>
                  <a:gd name="T0" fmla="*/ 0 w 14"/>
                  <a:gd name="T1" fmla="*/ 0 h 33"/>
                  <a:gd name="T2" fmla="*/ 63 w 14"/>
                  <a:gd name="T3" fmla="*/ 235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9" y="9"/>
                      <a:pt x="14" y="21"/>
                      <a:pt x="10" y="3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125"/>
              <p:cNvSpPr>
                <a:spLocks/>
              </p:cNvSpPr>
              <p:nvPr/>
            </p:nvSpPr>
            <p:spPr bwMode="auto">
              <a:xfrm>
                <a:off x="1990" y="2341"/>
                <a:ext cx="35" cy="19"/>
              </a:xfrm>
              <a:custGeom>
                <a:avLst/>
                <a:gdLst>
                  <a:gd name="T0" fmla="*/ 0 w 14"/>
                  <a:gd name="T1" fmla="*/ 52 h 7"/>
                  <a:gd name="T2" fmla="*/ 88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3" y="2"/>
                      <a:pt x="8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126"/>
              <p:cNvSpPr>
                <a:spLocks/>
              </p:cNvSpPr>
              <p:nvPr/>
            </p:nvSpPr>
            <p:spPr bwMode="auto">
              <a:xfrm>
                <a:off x="2800" y="1915"/>
                <a:ext cx="40" cy="82"/>
              </a:xfrm>
              <a:custGeom>
                <a:avLst/>
                <a:gdLst>
                  <a:gd name="T0" fmla="*/ 0 w 16"/>
                  <a:gd name="T1" fmla="*/ 0 h 31"/>
                  <a:gd name="T2" fmla="*/ 75 w 16"/>
                  <a:gd name="T3" fmla="*/ 217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31">
                    <a:moveTo>
                      <a:pt x="0" y="0"/>
                    </a:moveTo>
                    <a:cubicBezTo>
                      <a:pt x="11" y="5"/>
                      <a:pt x="16" y="21"/>
                      <a:pt x="12" y="3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127"/>
              <p:cNvSpPr>
                <a:spLocks/>
              </p:cNvSpPr>
              <p:nvPr/>
            </p:nvSpPr>
            <p:spPr bwMode="auto">
              <a:xfrm>
                <a:off x="2830" y="1936"/>
                <a:ext cx="30" cy="21"/>
              </a:xfrm>
              <a:custGeom>
                <a:avLst/>
                <a:gdLst>
                  <a:gd name="T0" fmla="*/ 0 w 12"/>
                  <a:gd name="T1" fmla="*/ 55 h 8"/>
                  <a:gd name="T2" fmla="*/ 75 w 1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0" y="8"/>
                    </a:moveTo>
                    <a:cubicBezTo>
                      <a:pt x="2" y="3"/>
                      <a:pt x="6" y="0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128"/>
              <p:cNvSpPr>
                <a:spLocks/>
              </p:cNvSpPr>
              <p:nvPr/>
            </p:nvSpPr>
            <p:spPr bwMode="auto">
              <a:xfrm>
                <a:off x="3155" y="1717"/>
                <a:ext cx="108" cy="54"/>
              </a:xfrm>
              <a:custGeom>
                <a:avLst/>
                <a:gdLst>
                  <a:gd name="T0" fmla="*/ 0 w 43"/>
                  <a:gd name="T1" fmla="*/ 86 h 20"/>
                  <a:gd name="T2" fmla="*/ 271 w 43"/>
                  <a:gd name="T3" fmla="*/ 146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20">
                    <a:moveTo>
                      <a:pt x="0" y="12"/>
                    </a:moveTo>
                    <a:cubicBezTo>
                      <a:pt x="11" y="0"/>
                      <a:pt x="38" y="4"/>
                      <a:pt x="43" y="2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129"/>
              <p:cNvSpPr>
                <a:spLocks/>
              </p:cNvSpPr>
              <p:nvPr/>
            </p:nvSpPr>
            <p:spPr bwMode="auto">
              <a:xfrm>
                <a:off x="3238" y="1765"/>
                <a:ext cx="60" cy="24"/>
              </a:xfrm>
              <a:custGeom>
                <a:avLst/>
                <a:gdLst>
                  <a:gd name="T0" fmla="*/ 0 w 24"/>
                  <a:gd name="T1" fmla="*/ 64 h 9"/>
                  <a:gd name="T2" fmla="*/ 150 w 24"/>
                  <a:gd name="T3" fmla="*/ 8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6" y="2"/>
                      <a:pt x="15" y="0"/>
                      <a:pt x="24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130"/>
              <p:cNvSpPr>
                <a:spLocks/>
              </p:cNvSpPr>
              <p:nvPr/>
            </p:nvSpPr>
            <p:spPr bwMode="auto">
              <a:xfrm>
                <a:off x="2603" y="1816"/>
                <a:ext cx="32" cy="93"/>
              </a:xfrm>
              <a:custGeom>
                <a:avLst/>
                <a:gdLst>
                  <a:gd name="T0" fmla="*/ 0 w 13"/>
                  <a:gd name="T1" fmla="*/ 0 h 35"/>
                  <a:gd name="T2" fmla="*/ 66 w 13"/>
                  <a:gd name="T3" fmla="*/ 247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5">
                    <a:moveTo>
                      <a:pt x="0" y="0"/>
                    </a:moveTo>
                    <a:cubicBezTo>
                      <a:pt x="10" y="9"/>
                      <a:pt x="13" y="22"/>
                      <a:pt x="11" y="3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131"/>
              <p:cNvSpPr>
                <a:spLocks/>
              </p:cNvSpPr>
              <p:nvPr/>
            </p:nvSpPr>
            <p:spPr bwMode="auto">
              <a:xfrm>
                <a:off x="2630" y="1853"/>
                <a:ext cx="40" cy="11"/>
              </a:xfrm>
              <a:custGeom>
                <a:avLst/>
                <a:gdLst>
                  <a:gd name="T0" fmla="*/ 0 w 16"/>
                  <a:gd name="T1" fmla="*/ 30 h 4"/>
                  <a:gd name="T2" fmla="*/ 100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5" y="1"/>
                      <a:pt x="11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132"/>
              <p:cNvSpPr>
                <a:spLocks/>
              </p:cNvSpPr>
              <p:nvPr/>
            </p:nvSpPr>
            <p:spPr bwMode="auto">
              <a:xfrm>
                <a:off x="2403" y="2445"/>
                <a:ext cx="82" cy="59"/>
              </a:xfrm>
              <a:custGeom>
                <a:avLst/>
                <a:gdLst>
                  <a:gd name="T0" fmla="*/ 0 w 33"/>
                  <a:gd name="T1" fmla="*/ 129 h 22"/>
                  <a:gd name="T2" fmla="*/ 204 w 33"/>
                  <a:gd name="T3" fmla="*/ 0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2">
                    <a:moveTo>
                      <a:pt x="0" y="18"/>
                    </a:moveTo>
                    <a:cubicBezTo>
                      <a:pt x="13" y="22"/>
                      <a:pt x="32" y="14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133"/>
              <p:cNvSpPr>
                <a:spLocks/>
              </p:cNvSpPr>
              <p:nvPr/>
            </p:nvSpPr>
            <p:spPr bwMode="auto">
              <a:xfrm>
                <a:off x="2370" y="2445"/>
                <a:ext cx="38" cy="70"/>
              </a:xfrm>
              <a:custGeom>
                <a:avLst/>
                <a:gdLst>
                  <a:gd name="T0" fmla="*/ 63 w 15"/>
                  <a:gd name="T1" fmla="*/ 0 h 26"/>
                  <a:gd name="T2" fmla="*/ 0 w 15"/>
                  <a:gd name="T3" fmla="*/ 188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6">
                    <a:moveTo>
                      <a:pt x="10" y="0"/>
                    </a:moveTo>
                    <a:cubicBezTo>
                      <a:pt x="15" y="11"/>
                      <a:pt x="11" y="22"/>
                      <a:pt x="0" y="2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134"/>
              <p:cNvSpPr>
                <a:spLocks/>
              </p:cNvSpPr>
              <p:nvPr/>
            </p:nvSpPr>
            <p:spPr bwMode="auto">
              <a:xfrm>
                <a:off x="2230" y="2472"/>
                <a:ext cx="25" cy="67"/>
              </a:xfrm>
              <a:custGeom>
                <a:avLst/>
                <a:gdLst>
                  <a:gd name="T0" fmla="*/ 25 w 10"/>
                  <a:gd name="T1" fmla="*/ 0 h 25"/>
                  <a:gd name="T2" fmla="*/ 63 w 10"/>
                  <a:gd name="T3" fmla="*/ 18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5">
                    <a:moveTo>
                      <a:pt x="4" y="0"/>
                    </a:moveTo>
                    <a:cubicBezTo>
                      <a:pt x="0" y="9"/>
                      <a:pt x="2" y="19"/>
                      <a:pt x="10" y="2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Freeform 135"/>
              <p:cNvSpPr>
                <a:spLocks/>
              </p:cNvSpPr>
              <p:nvPr/>
            </p:nvSpPr>
            <p:spPr bwMode="auto">
              <a:xfrm>
                <a:off x="2188" y="2507"/>
                <a:ext cx="47" cy="16"/>
              </a:xfrm>
              <a:custGeom>
                <a:avLst/>
                <a:gdLst>
                  <a:gd name="T0" fmla="*/ 116 w 19"/>
                  <a:gd name="T1" fmla="*/ 0 h 6"/>
                  <a:gd name="T2" fmla="*/ 0 w 19"/>
                  <a:gd name="T3" fmla="*/ 4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13" y="1"/>
                      <a:pt x="6" y="3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136"/>
              <p:cNvSpPr>
                <a:spLocks/>
              </p:cNvSpPr>
              <p:nvPr/>
            </p:nvSpPr>
            <p:spPr bwMode="auto">
              <a:xfrm>
                <a:off x="2128" y="2341"/>
                <a:ext cx="435" cy="134"/>
              </a:xfrm>
              <a:custGeom>
                <a:avLst/>
                <a:gdLst>
                  <a:gd name="T0" fmla="*/ 0 w 174"/>
                  <a:gd name="T1" fmla="*/ 351 h 50"/>
                  <a:gd name="T2" fmla="*/ 145 w 174"/>
                  <a:gd name="T3" fmla="*/ 257 h 50"/>
                  <a:gd name="T4" fmla="*/ 288 w 174"/>
                  <a:gd name="T5" fmla="*/ 222 h 50"/>
                  <a:gd name="T6" fmla="*/ 413 w 174"/>
                  <a:gd name="T7" fmla="*/ 115 h 50"/>
                  <a:gd name="T8" fmla="*/ 525 w 174"/>
                  <a:gd name="T9" fmla="*/ 86 h 50"/>
                  <a:gd name="T10" fmla="*/ 825 w 174"/>
                  <a:gd name="T11" fmla="*/ 8 h 50"/>
                  <a:gd name="T12" fmla="*/ 1088 w 174"/>
                  <a:gd name="T13" fmla="*/ 35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4" h="50">
                    <a:moveTo>
                      <a:pt x="0" y="49"/>
                    </a:moveTo>
                    <a:cubicBezTo>
                      <a:pt x="12" y="50"/>
                      <a:pt x="14" y="41"/>
                      <a:pt x="23" y="36"/>
                    </a:cubicBezTo>
                    <a:cubicBezTo>
                      <a:pt x="31" y="32"/>
                      <a:pt x="39" y="34"/>
                      <a:pt x="46" y="31"/>
                    </a:cubicBezTo>
                    <a:cubicBezTo>
                      <a:pt x="54" y="28"/>
                      <a:pt x="58" y="20"/>
                      <a:pt x="66" y="16"/>
                    </a:cubicBezTo>
                    <a:cubicBezTo>
                      <a:pt x="71" y="14"/>
                      <a:pt x="79" y="14"/>
                      <a:pt x="84" y="12"/>
                    </a:cubicBezTo>
                    <a:cubicBezTo>
                      <a:pt x="99" y="6"/>
                      <a:pt x="116" y="1"/>
                      <a:pt x="132" y="1"/>
                    </a:cubicBezTo>
                    <a:cubicBezTo>
                      <a:pt x="146" y="0"/>
                      <a:pt x="160" y="7"/>
                      <a:pt x="174" y="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37"/>
              <p:cNvSpPr>
                <a:spLocks/>
              </p:cNvSpPr>
              <p:nvPr/>
            </p:nvSpPr>
            <p:spPr bwMode="auto">
              <a:xfrm>
                <a:off x="2018" y="2024"/>
                <a:ext cx="45" cy="45"/>
              </a:xfrm>
              <a:custGeom>
                <a:avLst/>
                <a:gdLst>
                  <a:gd name="T0" fmla="*/ 38 w 18"/>
                  <a:gd name="T1" fmla="*/ 119 h 17"/>
                  <a:gd name="T2" fmla="*/ 108 w 18"/>
                  <a:gd name="T3" fmla="*/ 50 h 17"/>
                  <a:gd name="T4" fmla="*/ 0 w 18"/>
                  <a:gd name="T5" fmla="*/ 69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6" y="17"/>
                    </a:moveTo>
                    <a:cubicBezTo>
                      <a:pt x="8" y="15"/>
                      <a:pt x="18" y="11"/>
                      <a:pt x="17" y="7"/>
                    </a:cubicBezTo>
                    <a:cubicBezTo>
                      <a:pt x="15" y="0"/>
                      <a:pt x="2" y="8"/>
                      <a:pt x="0" y="1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38"/>
              <p:cNvSpPr>
                <a:spLocks/>
              </p:cNvSpPr>
              <p:nvPr/>
            </p:nvSpPr>
            <p:spPr bwMode="auto">
              <a:xfrm>
                <a:off x="2350" y="2048"/>
                <a:ext cx="20" cy="13"/>
              </a:xfrm>
              <a:custGeom>
                <a:avLst/>
                <a:gdLst>
                  <a:gd name="T0" fmla="*/ 0 w 8"/>
                  <a:gd name="T1" fmla="*/ 34 h 5"/>
                  <a:gd name="T2" fmla="*/ 50 w 8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cubicBezTo>
                      <a:pt x="3" y="4"/>
                      <a:pt x="5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139"/>
              <p:cNvSpPr>
                <a:spLocks/>
              </p:cNvSpPr>
              <p:nvPr/>
            </p:nvSpPr>
            <p:spPr bwMode="auto">
              <a:xfrm>
                <a:off x="2488" y="1968"/>
                <a:ext cx="47" cy="51"/>
              </a:xfrm>
              <a:custGeom>
                <a:avLst/>
                <a:gdLst>
                  <a:gd name="T0" fmla="*/ 42 w 19"/>
                  <a:gd name="T1" fmla="*/ 13 h 19"/>
                  <a:gd name="T2" fmla="*/ 104 w 19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7" y="2"/>
                    </a:moveTo>
                    <a:cubicBezTo>
                      <a:pt x="0" y="19"/>
                      <a:pt x="19" y="13"/>
                      <a:pt x="17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140"/>
              <p:cNvSpPr>
                <a:spLocks/>
              </p:cNvSpPr>
              <p:nvPr/>
            </p:nvSpPr>
            <p:spPr bwMode="auto">
              <a:xfrm>
                <a:off x="2620" y="1893"/>
                <a:ext cx="25" cy="8"/>
              </a:xfrm>
              <a:custGeom>
                <a:avLst/>
                <a:gdLst>
                  <a:gd name="T0" fmla="*/ 0 w 10"/>
                  <a:gd name="T1" fmla="*/ 21 h 3"/>
                  <a:gd name="T2" fmla="*/ 63 w 1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141"/>
              <p:cNvSpPr>
                <a:spLocks/>
              </p:cNvSpPr>
              <p:nvPr/>
            </p:nvSpPr>
            <p:spPr bwMode="auto">
              <a:xfrm>
                <a:off x="2608" y="1808"/>
                <a:ext cx="12" cy="19"/>
              </a:xfrm>
              <a:custGeom>
                <a:avLst/>
                <a:gdLst>
                  <a:gd name="T0" fmla="*/ 29 w 5"/>
                  <a:gd name="T1" fmla="*/ 0 h 7"/>
                  <a:gd name="T2" fmla="*/ 0 w 5"/>
                  <a:gd name="T3" fmla="*/ 52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3"/>
                      <a:pt x="1" y="5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142"/>
              <p:cNvSpPr>
                <a:spLocks/>
              </p:cNvSpPr>
              <p:nvPr/>
            </p:nvSpPr>
            <p:spPr bwMode="auto">
              <a:xfrm>
                <a:off x="2445" y="1755"/>
                <a:ext cx="18" cy="32"/>
              </a:xfrm>
              <a:custGeom>
                <a:avLst/>
                <a:gdLst>
                  <a:gd name="T0" fmla="*/ 46 w 7"/>
                  <a:gd name="T1" fmla="*/ 21 h 12"/>
                  <a:gd name="T2" fmla="*/ 0 w 7"/>
                  <a:gd name="T3" fmla="*/ 85 h 12"/>
                  <a:gd name="T4" fmla="*/ 13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3"/>
                    </a:moveTo>
                    <a:cubicBezTo>
                      <a:pt x="7" y="8"/>
                      <a:pt x="5" y="12"/>
                      <a:pt x="0" y="12"/>
                    </a:cubicBezTo>
                    <a:cubicBezTo>
                      <a:pt x="1" y="8"/>
                      <a:pt x="1" y="4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43"/>
              <p:cNvSpPr>
                <a:spLocks/>
              </p:cNvSpPr>
              <p:nvPr/>
            </p:nvSpPr>
            <p:spPr bwMode="auto">
              <a:xfrm>
                <a:off x="2358" y="1781"/>
                <a:ext cx="12" cy="14"/>
              </a:xfrm>
              <a:custGeom>
                <a:avLst/>
                <a:gdLst>
                  <a:gd name="T0" fmla="*/ 0 w 5"/>
                  <a:gd name="T1" fmla="*/ 0 h 5"/>
                  <a:gd name="T2" fmla="*/ 29 w 5"/>
                  <a:gd name="T3" fmla="*/ 3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2" y="2"/>
                      <a:pt x="3" y="3"/>
                      <a:pt x="5" y="5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44"/>
              <p:cNvSpPr>
                <a:spLocks/>
              </p:cNvSpPr>
              <p:nvPr/>
            </p:nvSpPr>
            <p:spPr bwMode="auto">
              <a:xfrm>
                <a:off x="2250" y="1747"/>
                <a:ext cx="20" cy="21"/>
              </a:xfrm>
              <a:custGeom>
                <a:avLst/>
                <a:gdLst>
                  <a:gd name="T0" fmla="*/ 0 w 8"/>
                  <a:gd name="T1" fmla="*/ 0 h 8"/>
                  <a:gd name="T2" fmla="*/ 50 w 8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3" y="2"/>
                      <a:pt x="6" y="5"/>
                      <a:pt x="8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145"/>
              <p:cNvSpPr>
                <a:spLocks/>
              </p:cNvSpPr>
              <p:nvPr/>
            </p:nvSpPr>
            <p:spPr bwMode="auto">
              <a:xfrm>
                <a:off x="2103" y="1821"/>
                <a:ext cx="20" cy="16"/>
              </a:xfrm>
              <a:custGeom>
                <a:avLst/>
                <a:gdLst>
                  <a:gd name="T0" fmla="*/ 0 w 8"/>
                  <a:gd name="T1" fmla="*/ 43 h 6"/>
                  <a:gd name="T2" fmla="*/ 50 w 8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3" y="5"/>
                      <a:pt x="5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146"/>
              <p:cNvSpPr>
                <a:spLocks/>
              </p:cNvSpPr>
              <p:nvPr/>
            </p:nvSpPr>
            <p:spPr bwMode="auto">
              <a:xfrm>
                <a:off x="2193" y="1856"/>
                <a:ext cx="2" cy="16"/>
              </a:xfrm>
              <a:custGeom>
                <a:avLst/>
                <a:gdLst>
                  <a:gd name="T0" fmla="*/ 0 w 1"/>
                  <a:gd name="T1" fmla="*/ 0 h 6"/>
                  <a:gd name="T2" fmla="*/ 4 w 1"/>
                  <a:gd name="T3" fmla="*/ 4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1" y="2"/>
                      <a:pt x="1" y="4"/>
                      <a:pt x="1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147"/>
              <p:cNvSpPr>
                <a:spLocks/>
              </p:cNvSpPr>
              <p:nvPr/>
            </p:nvSpPr>
            <p:spPr bwMode="auto">
              <a:xfrm>
                <a:off x="2120" y="1915"/>
                <a:ext cx="13" cy="10"/>
              </a:xfrm>
              <a:custGeom>
                <a:avLst/>
                <a:gdLst>
                  <a:gd name="T0" fmla="*/ 0 w 5"/>
                  <a:gd name="T1" fmla="*/ 0 h 4"/>
                  <a:gd name="T2" fmla="*/ 34 w 5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1" y="2"/>
                      <a:pt x="3" y="3"/>
                      <a:pt x="5" y="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148"/>
              <p:cNvSpPr>
                <a:spLocks/>
              </p:cNvSpPr>
              <p:nvPr/>
            </p:nvSpPr>
            <p:spPr bwMode="auto">
              <a:xfrm>
                <a:off x="1965" y="1941"/>
                <a:ext cx="38" cy="24"/>
              </a:xfrm>
              <a:custGeom>
                <a:avLst/>
                <a:gdLst>
                  <a:gd name="T0" fmla="*/ 96 w 15"/>
                  <a:gd name="T1" fmla="*/ 0 h 9"/>
                  <a:gd name="T2" fmla="*/ 0 w 15"/>
                  <a:gd name="T3" fmla="*/ 29 h 9"/>
                  <a:gd name="T4" fmla="*/ 96 w 15"/>
                  <a:gd name="T5" fmla="*/ 56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15" y="0"/>
                    </a:moveTo>
                    <a:cubicBezTo>
                      <a:pt x="10" y="1"/>
                      <a:pt x="4" y="1"/>
                      <a:pt x="0" y="4"/>
                    </a:cubicBezTo>
                    <a:cubicBezTo>
                      <a:pt x="2" y="9"/>
                      <a:pt x="9" y="9"/>
                      <a:pt x="15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49"/>
              <p:cNvSpPr>
                <a:spLocks/>
              </p:cNvSpPr>
              <p:nvPr/>
            </p:nvSpPr>
            <p:spPr bwMode="auto">
              <a:xfrm>
                <a:off x="1923" y="2027"/>
                <a:ext cx="25" cy="45"/>
              </a:xfrm>
              <a:custGeom>
                <a:avLst/>
                <a:gdLst>
                  <a:gd name="T0" fmla="*/ 38 w 10"/>
                  <a:gd name="T1" fmla="*/ 119 h 17"/>
                  <a:gd name="T2" fmla="*/ 63 w 10"/>
                  <a:gd name="T3" fmla="*/ 64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cubicBezTo>
                      <a:pt x="0" y="9"/>
                      <a:pt x="5" y="0"/>
                      <a:pt x="10" y="9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50"/>
              <p:cNvSpPr>
                <a:spLocks/>
              </p:cNvSpPr>
              <p:nvPr/>
            </p:nvSpPr>
            <p:spPr bwMode="auto">
              <a:xfrm>
                <a:off x="1763" y="2024"/>
                <a:ext cx="37" cy="37"/>
              </a:xfrm>
              <a:custGeom>
                <a:avLst/>
                <a:gdLst>
                  <a:gd name="T0" fmla="*/ 0 w 15"/>
                  <a:gd name="T1" fmla="*/ 50 h 14"/>
                  <a:gd name="T2" fmla="*/ 5 w 15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cubicBezTo>
                      <a:pt x="7" y="14"/>
                      <a:pt x="15" y="3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Freeform 151"/>
              <p:cNvSpPr>
                <a:spLocks/>
              </p:cNvSpPr>
              <p:nvPr/>
            </p:nvSpPr>
            <p:spPr bwMode="auto">
              <a:xfrm>
                <a:off x="1830" y="1963"/>
                <a:ext cx="10" cy="13"/>
              </a:xfrm>
              <a:custGeom>
                <a:avLst/>
                <a:gdLst>
                  <a:gd name="T0" fmla="*/ 0 w 4"/>
                  <a:gd name="T1" fmla="*/ 34 h 5"/>
                  <a:gd name="T2" fmla="*/ 25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2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152"/>
              <p:cNvSpPr>
                <a:spLocks/>
              </p:cNvSpPr>
              <p:nvPr/>
            </p:nvSpPr>
            <p:spPr bwMode="auto">
              <a:xfrm>
                <a:off x="1853" y="1883"/>
                <a:ext cx="22" cy="26"/>
              </a:xfrm>
              <a:custGeom>
                <a:avLst/>
                <a:gdLst>
                  <a:gd name="T0" fmla="*/ 42 w 9"/>
                  <a:gd name="T1" fmla="*/ 0 h 10"/>
                  <a:gd name="T2" fmla="*/ 5 w 9"/>
                  <a:gd name="T3" fmla="*/ 47 h 10"/>
                  <a:gd name="T4" fmla="*/ 12 w 9"/>
                  <a:gd name="T5" fmla="*/ 26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9" y="6"/>
                      <a:pt x="6" y="10"/>
                      <a:pt x="1" y="7"/>
                    </a:cubicBezTo>
                    <a:cubicBezTo>
                      <a:pt x="0" y="6"/>
                      <a:pt x="1" y="6"/>
                      <a:pt x="2" y="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153"/>
              <p:cNvSpPr>
                <a:spLocks/>
              </p:cNvSpPr>
              <p:nvPr/>
            </p:nvSpPr>
            <p:spPr bwMode="auto">
              <a:xfrm>
                <a:off x="1950" y="2307"/>
                <a:ext cx="23" cy="13"/>
              </a:xfrm>
              <a:custGeom>
                <a:avLst/>
                <a:gdLst>
                  <a:gd name="T0" fmla="*/ 0 w 9"/>
                  <a:gd name="T1" fmla="*/ 34 h 5"/>
                  <a:gd name="T2" fmla="*/ 59 w 9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3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154"/>
              <p:cNvSpPr>
                <a:spLocks/>
              </p:cNvSpPr>
              <p:nvPr/>
            </p:nvSpPr>
            <p:spPr bwMode="auto">
              <a:xfrm>
                <a:off x="1813" y="2267"/>
                <a:ext cx="27" cy="40"/>
              </a:xfrm>
              <a:custGeom>
                <a:avLst/>
                <a:gdLst>
                  <a:gd name="T0" fmla="*/ 0 w 11"/>
                  <a:gd name="T1" fmla="*/ 51 h 15"/>
                  <a:gd name="T2" fmla="*/ 0 w 11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5">
                    <a:moveTo>
                      <a:pt x="0" y="7"/>
                    </a:moveTo>
                    <a:cubicBezTo>
                      <a:pt x="6" y="15"/>
                      <a:pt x="11" y="5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155"/>
              <p:cNvSpPr>
                <a:spLocks/>
              </p:cNvSpPr>
              <p:nvPr/>
            </p:nvSpPr>
            <p:spPr bwMode="auto">
              <a:xfrm>
                <a:off x="1865" y="2211"/>
                <a:ext cx="8" cy="24"/>
              </a:xfrm>
              <a:custGeom>
                <a:avLst/>
                <a:gdLst>
                  <a:gd name="T0" fmla="*/ 0 w 3"/>
                  <a:gd name="T1" fmla="*/ 64 h 9"/>
                  <a:gd name="T2" fmla="*/ 21 w 3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cubicBezTo>
                      <a:pt x="0" y="6"/>
                      <a:pt x="1" y="3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156"/>
              <p:cNvSpPr>
                <a:spLocks/>
              </p:cNvSpPr>
              <p:nvPr/>
            </p:nvSpPr>
            <p:spPr bwMode="auto">
              <a:xfrm>
                <a:off x="1795" y="2205"/>
                <a:ext cx="25" cy="16"/>
              </a:xfrm>
              <a:custGeom>
                <a:avLst/>
                <a:gdLst>
                  <a:gd name="T0" fmla="*/ 0 w 10"/>
                  <a:gd name="T1" fmla="*/ 43 h 6"/>
                  <a:gd name="T2" fmla="*/ 63 w 10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cubicBezTo>
                      <a:pt x="3" y="5"/>
                      <a:pt x="6" y="3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157"/>
              <p:cNvSpPr>
                <a:spLocks/>
              </p:cNvSpPr>
              <p:nvPr/>
            </p:nvSpPr>
            <p:spPr bwMode="auto">
              <a:xfrm>
                <a:off x="1690" y="2341"/>
                <a:ext cx="50" cy="46"/>
              </a:xfrm>
              <a:custGeom>
                <a:avLst/>
                <a:gdLst>
                  <a:gd name="T0" fmla="*/ 33 w 20"/>
                  <a:gd name="T1" fmla="*/ 0 h 17"/>
                  <a:gd name="T2" fmla="*/ 0 w 20"/>
                  <a:gd name="T3" fmla="*/ 43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7">
                    <a:moveTo>
                      <a:pt x="5" y="0"/>
                    </a:moveTo>
                    <a:cubicBezTo>
                      <a:pt x="20" y="7"/>
                      <a:pt x="2" y="17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158"/>
              <p:cNvSpPr>
                <a:spLocks/>
              </p:cNvSpPr>
              <p:nvPr/>
            </p:nvSpPr>
            <p:spPr bwMode="auto">
              <a:xfrm>
                <a:off x="1730" y="2421"/>
                <a:ext cx="30" cy="24"/>
              </a:xfrm>
              <a:custGeom>
                <a:avLst/>
                <a:gdLst>
                  <a:gd name="T0" fmla="*/ 13 w 12"/>
                  <a:gd name="T1" fmla="*/ 0 h 9"/>
                  <a:gd name="T2" fmla="*/ 75 w 12"/>
                  <a:gd name="T3" fmla="*/ 51 h 9"/>
                  <a:gd name="T4" fmla="*/ 0 w 12"/>
                  <a:gd name="T5" fmla="*/ 43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2" y="0"/>
                    </a:moveTo>
                    <a:cubicBezTo>
                      <a:pt x="6" y="0"/>
                      <a:pt x="11" y="3"/>
                      <a:pt x="12" y="7"/>
                    </a:cubicBezTo>
                    <a:cubicBezTo>
                      <a:pt x="8" y="9"/>
                      <a:pt x="3" y="8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159"/>
              <p:cNvSpPr>
                <a:spLocks/>
              </p:cNvSpPr>
              <p:nvPr/>
            </p:nvSpPr>
            <p:spPr bwMode="auto">
              <a:xfrm>
                <a:off x="1888" y="2549"/>
                <a:ext cx="10" cy="14"/>
              </a:xfrm>
              <a:custGeom>
                <a:avLst/>
                <a:gdLst>
                  <a:gd name="T0" fmla="*/ 0 w 4"/>
                  <a:gd name="T1" fmla="*/ 39 h 5"/>
                  <a:gd name="T2" fmla="*/ 25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2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160"/>
              <p:cNvSpPr>
                <a:spLocks/>
              </p:cNvSpPr>
              <p:nvPr/>
            </p:nvSpPr>
            <p:spPr bwMode="auto">
              <a:xfrm>
                <a:off x="2018" y="2571"/>
                <a:ext cx="15" cy="10"/>
              </a:xfrm>
              <a:custGeom>
                <a:avLst/>
                <a:gdLst>
                  <a:gd name="T0" fmla="*/ 0 w 6"/>
                  <a:gd name="T1" fmla="*/ 25 h 4"/>
                  <a:gd name="T2" fmla="*/ 38 w 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2" y="4"/>
                      <a:pt x="4" y="2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61"/>
              <p:cNvSpPr>
                <a:spLocks/>
              </p:cNvSpPr>
              <p:nvPr/>
            </p:nvSpPr>
            <p:spPr bwMode="auto">
              <a:xfrm>
                <a:off x="2233" y="2483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29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62"/>
              <p:cNvSpPr>
                <a:spLocks/>
              </p:cNvSpPr>
              <p:nvPr/>
            </p:nvSpPr>
            <p:spPr bwMode="auto">
              <a:xfrm>
                <a:off x="2198" y="2512"/>
                <a:ext cx="7" cy="16"/>
              </a:xfrm>
              <a:custGeom>
                <a:avLst/>
                <a:gdLst>
                  <a:gd name="T0" fmla="*/ 0 w 3"/>
                  <a:gd name="T1" fmla="*/ 0 h 6"/>
                  <a:gd name="T2" fmla="*/ 16 w 3"/>
                  <a:gd name="T3" fmla="*/ 4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2" y="5"/>
                      <a:pt x="3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163"/>
              <p:cNvSpPr>
                <a:spLocks/>
              </p:cNvSpPr>
              <p:nvPr/>
            </p:nvSpPr>
            <p:spPr bwMode="auto">
              <a:xfrm>
                <a:off x="2295" y="2285"/>
                <a:ext cx="20" cy="22"/>
              </a:xfrm>
              <a:custGeom>
                <a:avLst/>
                <a:gdLst>
                  <a:gd name="T0" fmla="*/ 50 w 8"/>
                  <a:gd name="T1" fmla="*/ 61 h 8"/>
                  <a:gd name="T2" fmla="*/ 0 w 8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cubicBezTo>
                      <a:pt x="5" y="6"/>
                      <a:pt x="2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164"/>
              <p:cNvSpPr>
                <a:spLocks/>
              </p:cNvSpPr>
              <p:nvPr/>
            </p:nvSpPr>
            <p:spPr bwMode="auto">
              <a:xfrm>
                <a:off x="2198" y="2291"/>
                <a:ext cx="35" cy="34"/>
              </a:xfrm>
              <a:custGeom>
                <a:avLst/>
                <a:gdLst>
                  <a:gd name="T0" fmla="*/ 0 w 14"/>
                  <a:gd name="T1" fmla="*/ 47 h 13"/>
                  <a:gd name="T2" fmla="*/ 83 w 14"/>
                  <a:gd name="T3" fmla="*/ 0 h 13"/>
                  <a:gd name="T4" fmla="*/ 38 w 14"/>
                  <a:gd name="T5" fmla="*/ 89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0" y="7"/>
                    </a:moveTo>
                    <a:cubicBezTo>
                      <a:pt x="5" y="5"/>
                      <a:pt x="9" y="1"/>
                      <a:pt x="13" y="0"/>
                    </a:cubicBezTo>
                    <a:cubicBezTo>
                      <a:pt x="14" y="5"/>
                      <a:pt x="10" y="9"/>
                      <a:pt x="6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165"/>
              <p:cNvSpPr>
                <a:spLocks/>
              </p:cNvSpPr>
              <p:nvPr/>
            </p:nvSpPr>
            <p:spPr bwMode="auto">
              <a:xfrm>
                <a:off x="2223" y="2171"/>
                <a:ext cx="7" cy="29"/>
              </a:xfrm>
              <a:custGeom>
                <a:avLst/>
                <a:gdLst>
                  <a:gd name="T0" fmla="*/ 16 w 3"/>
                  <a:gd name="T1" fmla="*/ 0 h 11"/>
                  <a:gd name="T2" fmla="*/ 5 w 3"/>
                  <a:gd name="T3" fmla="*/ 76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cubicBezTo>
                      <a:pt x="1" y="4"/>
                      <a:pt x="0" y="8"/>
                      <a:pt x="1" y="11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166"/>
              <p:cNvSpPr>
                <a:spLocks/>
              </p:cNvSpPr>
              <p:nvPr/>
            </p:nvSpPr>
            <p:spPr bwMode="auto">
              <a:xfrm>
                <a:off x="2195" y="2109"/>
                <a:ext cx="25" cy="27"/>
              </a:xfrm>
              <a:custGeom>
                <a:avLst/>
                <a:gdLst>
                  <a:gd name="T0" fmla="*/ 0 w 10"/>
                  <a:gd name="T1" fmla="*/ 0 h 10"/>
                  <a:gd name="T2" fmla="*/ 63 w 10"/>
                  <a:gd name="T3" fmla="*/ 7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1" y="5"/>
                      <a:pt x="5" y="8"/>
                      <a:pt x="10" y="1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67"/>
              <p:cNvSpPr>
                <a:spLocks/>
              </p:cNvSpPr>
              <p:nvPr/>
            </p:nvSpPr>
            <p:spPr bwMode="auto">
              <a:xfrm>
                <a:off x="1970" y="2384"/>
                <a:ext cx="20" cy="3"/>
              </a:xfrm>
              <a:custGeom>
                <a:avLst/>
                <a:gdLst>
                  <a:gd name="T0" fmla="*/ 0 w 8"/>
                  <a:gd name="T1" fmla="*/ 0 h 1"/>
                  <a:gd name="T2" fmla="*/ 50 w 8"/>
                  <a:gd name="T3" fmla="*/ 9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1"/>
                      <a:pt x="5" y="1"/>
                      <a:pt x="8" y="1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168"/>
              <p:cNvSpPr>
                <a:spLocks/>
              </p:cNvSpPr>
              <p:nvPr/>
            </p:nvSpPr>
            <p:spPr bwMode="auto">
              <a:xfrm>
                <a:off x="2013" y="2325"/>
                <a:ext cx="10" cy="19"/>
              </a:xfrm>
              <a:custGeom>
                <a:avLst/>
                <a:gdLst>
                  <a:gd name="T0" fmla="*/ 25 w 4"/>
                  <a:gd name="T1" fmla="*/ 52 h 7"/>
                  <a:gd name="T2" fmla="*/ 13 w 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1" y="5"/>
                      <a:pt x="0" y="3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Freeform 169"/>
              <p:cNvSpPr>
                <a:spLocks/>
              </p:cNvSpPr>
              <p:nvPr/>
            </p:nvSpPr>
            <p:spPr bwMode="auto">
              <a:xfrm>
                <a:off x="2130" y="2365"/>
                <a:ext cx="23" cy="30"/>
              </a:xfrm>
              <a:custGeom>
                <a:avLst/>
                <a:gdLst>
                  <a:gd name="T0" fmla="*/ 0 w 9"/>
                  <a:gd name="T1" fmla="*/ 82 h 11"/>
                  <a:gd name="T2" fmla="*/ 59 w 9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4" y="7"/>
                      <a:pt x="6" y="3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Freeform 170"/>
              <p:cNvSpPr>
                <a:spLocks/>
              </p:cNvSpPr>
              <p:nvPr/>
            </p:nvSpPr>
            <p:spPr bwMode="auto">
              <a:xfrm>
                <a:off x="2410" y="2285"/>
                <a:ext cx="28" cy="35"/>
              </a:xfrm>
              <a:custGeom>
                <a:avLst/>
                <a:gdLst>
                  <a:gd name="T0" fmla="*/ 0 w 11"/>
                  <a:gd name="T1" fmla="*/ 35 h 13"/>
                  <a:gd name="T2" fmla="*/ 64 w 11"/>
                  <a:gd name="T3" fmla="*/ 0 h 13"/>
                  <a:gd name="T4" fmla="*/ 51 w 11"/>
                  <a:gd name="T5" fmla="*/ 9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5"/>
                    </a:moveTo>
                    <a:cubicBezTo>
                      <a:pt x="3" y="3"/>
                      <a:pt x="7" y="1"/>
                      <a:pt x="10" y="0"/>
                    </a:cubicBezTo>
                    <a:cubicBezTo>
                      <a:pt x="11" y="5"/>
                      <a:pt x="9" y="9"/>
                      <a:pt x="8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171"/>
              <p:cNvSpPr>
                <a:spLocks/>
              </p:cNvSpPr>
              <p:nvPr/>
            </p:nvSpPr>
            <p:spPr bwMode="auto">
              <a:xfrm>
                <a:off x="2373" y="2491"/>
                <a:ext cx="12" cy="16"/>
              </a:xfrm>
              <a:custGeom>
                <a:avLst/>
                <a:gdLst>
                  <a:gd name="T0" fmla="*/ 29 w 5"/>
                  <a:gd name="T1" fmla="*/ 43 h 6"/>
                  <a:gd name="T2" fmla="*/ 0 w 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2" y="5"/>
                      <a:pt x="1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172"/>
              <p:cNvSpPr>
                <a:spLocks/>
              </p:cNvSpPr>
              <p:nvPr/>
            </p:nvSpPr>
            <p:spPr bwMode="auto">
              <a:xfrm>
                <a:off x="2773" y="2104"/>
                <a:ext cx="32" cy="45"/>
              </a:xfrm>
              <a:custGeom>
                <a:avLst/>
                <a:gdLst>
                  <a:gd name="T0" fmla="*/ 0 w 13"/>
                  <a:gd name="T1" fmla="*/ 50 h 17"/>
                  <a:gd name="T2" fmla="*/ 49 w 13"/>
                  <a:gd name="T3" fmla="*/ 0 h 17"/>
                  <a:gd name="T4" fmla="*/ 17 w 13"/>
                  <a:gd name="T5" fmla="*/ 119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0" y="7"/>
                    </a:moveTo>
                    <a:cubicBezTo>
                      <a:pt x="3" y="5"/>
                      <a:pt x="5" y="2"/>
                      <a:pt x="8" y="0"/>
                    </a:cubicBezTo>
                    <a:cubicBezTo>
                      <a:pt x="13" y="5"/>
                      <a:pt x="8" y="13"/>
                      <a:pt x="3" y="1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173"/>
              <p:cNvSpPr>
                <a:spLocks/>
              </p:cNvSpPr>
              <p:nvPr/>
            </p:nvSpPr>
            <p:spPr bwMode="auto">
              <a:xfrm>
                <a:off x="2900" y="2136"/>
                <a:ext cx="25" cy="35"/>
              </a:xfrm>
              <a:custGeom>
                <a:avLst/>
                <a:gdLst>
                  <a:gd name="T0" fmla="*/ 58 w 10"/>
                  <a:gd name="T1" fmla="*/ 94 h 13"/>
                  <a:gd name="T2" fmla="*/ 63 w 10"/>
                  <a:gd name="T3" fmla="*/ 0 h 13"/>
                  <a:gd name="T4" fmla="*/ 25 w 10"/>
                  <a:gd name="T5" fmla="*/ 9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9" y="13"/>
                    </a:moveTo>
                    <a:cubicBezTo>
                      <a:pt x="10" y="9"/>
                      <a:pt x="10" y="5"/>
                      <a:pt x="10" y="0"/>
                    </a:cubicBezTo>
                    <a:cubicBezTo>
                      <a:pt x="4" y="1"/>
                      <a:pt x="0" y="8"/>
                      <a:pt x="4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174"/>
              <p:cNvSpPr>
                <a:spLocks/>
              </p:cNvSpPr>
              <p:nvPr/>
            </p:nvSpPr>
            <p:spPr bwMode="auto">
              <a:xfrm>
                <a:off x="3083" y="1963"/>
                <a:ext cx="32" cy="58"/>
              </a:xfrm>
              <a:custGeom>
                <a:avLst/>
                <a:gdLst>
                  <a:gd name="T0" fmla="*/ 0 w 13"/>
                  <a:gd name="T1" fmla="*/ 69 h 22"/>
                  <a:gd name="T2" fmla="*/ 17 w 13"/>
                  <a:gd name="T3" fmla="*/ 29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22">
                    <a:moveTo>
                      <a:pt x="0" y="10"/>
                    </a:moveTo>
                    <a:cubicBezTo>
                      <a:pt x="6" y="22"/>
                      <a:pt x="13" y="0"/>
                      <a:pt x="3" y="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Freeform 175"/>
              <p:cNvSpPr>
                <a:spLocks/>
              </p:cNvSpPr>
              <p:nvPr/>
            </p:nvSpPr>
            <p:spPr bwMode="auto">
              <a:xfrm>
                <a:off x="3103" y="1880"/>
                <a:ext cx="22" cy="24"/>
              </a:xfrm>
              <a:custGeom>
                <a:avLst/>
                <a:gdLst>
                  <a:gd name="T0" fmla="*/ 0 w 9"/>
                  <a:gd name="T1" fmla="*/ 64 h 9"/>
                  <a:gd name="T2" fmla="*/ 54 w 9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6"/>
                      <a:pt x="6" y="4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176"/>
              <p:cNvSpPr>
                <a:spLocks/>
              </p:cNvSpPr>
              <p:nvPr/>
            </p:nvSpPr>
            <p:spPr bwMode="auto">
              <a:xfrm>
                <a:off x="3160" y="1725"/>
                <a:ext cx="45" cy="64"/>
              </a:xfrm>
              <a:custGeom>
                <a:avLst/>
                <a:gdLst>
                  <a:gd name="T0" fmla="*/ 0 w 18"/>
                  <a:gd name="T1" fmla="*/ 21 h 24"/>
                  <a:gd name="T2" fmla="*/ 50 w 18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4">
                    <a:moveTo>
                      <a:pt x="0" y="3"/>
                    </a:moveTo>
                    <a:cubicBezTo>
                      <a:pt x="1" y="24"/>
                      <a:pt x="18" y="4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177"/>
              <p:cNvSpPr>
                <a:spLocks/>
              </p:cNvSpPr>
              <p:nvPr/>
            </p:nvSpPr>
            <p:spPr bwMode="auto">
              <a:xfrm>
                <a:off x="3278" y="1760"/>
                <a:ext cx="7" cy="19"/>
              </a:xfrm>
              <a:custGeom>
                <a:avLst/>
                <a:gdLst>
                  <a:gd name="T0" fmla="*/ 16 w 3"/>
                  <a:gd name="T1" fmla="*/ 0 h 7"/>
                  <a:gd name="T2" fmla="*/ 5 w 3"/>
                  <a:gd name="T3" fmla="*/ 52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1" y="2"/>
                      <a:pt x="0" y="5"/>
                      <a:pt x="1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178"/>
              <p:cNvSpPr>
                <a:spLocks/>
              </p:cNvSpPr>
              <p:nvPr/>
            </p:nvSpPr>
            <p:spPr bwMode="auto">
              <a:xfrm>
                <a:off x="3335" y="2056"/>
                <a:ext cx="25" cy="43"/>
              </a:xfrm>
              <a:custGeom>
                <a:avLst/>
                <a:gdLst>
                  <a:gd name="T0" fmla="*/ 13 w 10"/>
                  <a:gd name="T1" fmla="*/ 116 h 16"/>
                  <a:gd name="T2" fmla="*/ 25 w 10"/>
                  <a:gd name="T3" fmla="*/ 0 h 16"/>
                  <a:gd name="T4" fmla="*/ 63 w 10"/>
                  <a:gd name="T5" fmla="*/ 81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cubicBezTo>
                      <a:pt x="0" y="11"/>
                      <a:pt x="1" y="5"/>
                      <a:pt x="4" y="0"/>
                    </a:cubicBezTo>
                    <a:cubicBezTo>
                      <a:pt x="8" y="2"/>
                      <a:pt x="9" y="7"/>
                      <a:pt x="10" y="11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179"/>
              <p:cNvSpPr>
                <a:spLocks/>
              </p:cNvSpPr>
              <p:nvPr/>
            </p:nvSpPr>
            <p:spPr bwMode="auto">
              <a:xfrm>
                <a:off x="3058" y="2256"/>
                <a:ext cx="12" cy="21"/>
              </a:xfrm>
              <a:custGeom>
                <a:avLst/>
                <a:gdLst>
                  <a:gd name="T0" fmla="*/ 0 w 5"/>
                  <a:gd name="T1" fmla="*/ 55 h 8"/>
                  <a:gd name="T2" fmla="*/ 29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1" y="5"/>
                      <a:pt x="2" y="3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180"/>
              <p:cNvSpPr>
                <a:spLocks/>
              </p:cNvSpPr>
              <p:nvPr/>
            </p:nvSpPr>
            <p:spPr bwMode="auto">
              <a:xfrm>
                <a:off x="2563" y="2045"/>
                <a:ext cx="42" cy="51"/>
              </a:xfrm>
              <a:custGeom>
                <a:avLst/>
                <a:gdLst>
                  <a:gd name="T0" fmla="*/ 25 w 17"/>
                  <a:gd name="T1" fmla="*/ 115 h 19"/>
                  <a:gd name="T2" fmla="*/ 0 w 17"/>
                  <a:gd name="T3" fmla="*/ 5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9">
                    <a:moveTo>
                      <a:pt x="4" y="16"/>
                    </a:moveTo>
                    <a:cubicBezTo>
                      <a:pt x="15" y="19"/>
                      <a:pt x="17" y="0"/>
                      <a:pt x="0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Freeform 181"/>
              <p:cNvSpPr>
                <a:spLocks/>
              </p:cNvSpPr>
              <p:nvPr/>
            </p:nvSpPr>
            <p:spPr bwMode="auto">
              <a:xfrm>
                <a:off x="2585" y="1965"/>
                <a:ext cx="15" cy="16"/>
              </a:xfrm>
              <a:custGeom>
                <a:avLst/>
                <a:gdLst>
                  <a:gd name="T0" fmla="*/ 0 w 6"/>
                  <a:gd name="T1" fmla="*/ 0 h 6"/>
                  <a:gd name="T2" fmla="*/ 38 w 6"/>
                  <a:gd name="T3" fmla="*/ 4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3"/>
                      <a:pt x="3" y="6"/>
                      <a:pt x="6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Freeform 182"/>
              <p:cNvSpPr>
                <a:spLocks/>
              </p:cNvSpPr>
              <p:nvPr/>
            </p:nvSpPr>
            <p:spPr bwMode="auto">
              <a:xfrm>
                <a:off x="2330" y="1968"/>
                <a:ext cx="20" cy="16"/>
              </a:xfrm>
              <a:custGeom>
                <a:avLst/>
                <a:gdLst>
                  <a:gd name="T0" fmla="*/ 50 w 8"/>
                  <a:gd name="T1" fmla="*/ 43 h 6"/>
                  <a:gd name="T2" fmla="*/ 0 w 8"/>
                  <a:gd name="T3" fmla="*/ 1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8" y="2"/>
                      <a:pt x="4" y="0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183"/>
              <p:cNvSpPr>
                <a:spLocks/>
              </p:cNvSpPr>
              <p:nvPr/>
            </p:nvSpPr>
            <p:spPr bwMode="auto">
              <a:xfrm>
                <a:off x="2298" y="2005"/>
                <a:ext cx="35" cy="38"/>
              </a:xfrm>
              <a:custGeom>
                <a:avLst/>
                <a:gdLst>
                  <a:gd name="T0" fmla="*/ 25 w 14"/>
                  <a:gd name="T1" fmla="*/ 103 h 14"/>
                  <a:gd name="T2" fmla="*/ 38 w 14"/>
                  <a:gd name="T3" fmla="*/ 0 h 14"/>
                  <a:gd name="T4" fmla="*/ 88 w 14"/>
                  <a:gd name="T5" fmla="*/ 103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4" y="14"/>
                    </a:moveTo>
                    <a:cubicBezTo>
                      <a:pt x="0" y="10"/>
                      <a:pt x="2" y="3"/>
                      <a:pt x="6" y="0"/>
                    </a:cubicBezTo>
                    <a:cubicBezTo>
                      <a:pt x="11" y="3"/>
                      <a:pt x="12" y="9"/>
                      <a:pt x="14" y="1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184"/>
              <p:cNvSpPr>
                <a:spLocks/>
              </p:cNvSpPr>
              <p:nvPr/>
            </p:nvSpPr>
            <p:spPr bwMode="auto">
              <a:xfrm>
                <a:off x="2543" y="2237"/>
                <a:ext cx="15" cy="6"/>
              </a:xfrm>
              <a:custGeom>
                <a:avLst/>
                <a:gdLst>
                  <a:gd name="T0" fmla="*/ 38 w 6"/>
                  <a:gd name="T1" fmla="*/ 0 h 2"/>
                  <a:gd name="T2" fmla="*/ 0 w 6"/>
                  <a:gd name="T3" fmla="*/ 18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1" y="2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185"/>
              <p:cNvSpPr>
                <a:spLocks/>
              </p:cNvSpPr>
              <p:nvPr/>
            </p:nvSpPr>
            <p:spPr bwMode="auto">
              <a:xfrm>
                <a:off x="3240" y="1773"/>
                <a:ext cx="8" cy="16"/>
              </a:xfrm>
              <a:custGeom>
                <a:avLst/>
                <a:gdLst>
                  <a:gd name="T0" fmla="*/ 0 w 3"/>
                  <a:gd name="T1" fmla="*/ 0 h 6"/>
                  <a:gd name="T2" fmla="*/ 21 w 3"/>
                  <a:gd name="T3" fmla="*/ 4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3"/>
                      <a:pt x="1" y="5"/>
                      <a:pt x="3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186"/>
              <p:cNvSpPr>
                <a:spLocks/>
              </p:cNvSpPr>
              <p:nvPr/>
            </p:nvSpPr>
            <p:spPr bwMode="auto">
              <a:xfrm>
                <a:off x="2900" y="1819"/>
                <a:ext cx="13" cy="1"/>
              </a:xfrm>
              <a:custGeom>
                <a:avLst/>
                <a:gdLst>
                  <a:gd name="T0" fmla="*/ 0 w 5"/>
                  <a:gd name="T1" fmla="*/ 0 h 1"/>
                  <a:gd name="T2" fmla="*/ 34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187"/>
              <p:cNvSpPr>
                <a:spLocks/>
              </p:cNvSpPr>
              <p:nvPr/>
            </p:nvSpPr>
            <p:spPr bwMode="auto">
              <a:xfrm>
                <a:off x="2800" y="1755"/>
                <a:ext cx="5" cy="18"/>
              </a:xfrm>
              <a:custGeom>
                <a:avLst/>
                <a:gdLst>
                  <a:gd name="T0" fmla="*/ 0 w 2"/>
                  <a:gd name="T1" fmla="*/ 0 h 7"/>
                  <a:gd name="T2" fmla="*/ 13 w 2"/>
                  <a:gd name="T3" fmla="*/ 46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0" y="3"/>
                      <a:pt x="0" y="5"/>
                      <a:pt x="2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Freeform 188"/>
              <p:cNvSpPr>
                <a:spLocks/>
              </p:cNvSpPr>
              <p:nvPr/>
            </p:nvSpPr>
            <p:spPr bwMode="auto">
              <a:xfrm>
                <a:off x="3568" y="1875"/>
                <a:ext cx="17" cy="42"/>
              </a:xfrm>
              <a:custGeom>
                <a:avLst/>
                <a:gdLst>
                  <a:gd name="T0" fmla="*/ 0 w 7"/>
                  <a:gd name="T1" fmla="*/ 84 h 16"/>
                  <a:gd name="T2" fmla="*/ 24 w 7"/>
                  <a:gd name="T3" fmla="*/ 0 h 16"/>
                  <a:gd name="T4" fmla="*/ 24 w 7"/>
                  <a:gd name="T5" fmla="*/ 11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6">
                    <a:moveTo>
                      <a:pt x="0" y="12"/>
                    </a:moveTo>
                    <a:cubicBezTo>
                      <a:pt x="0" y="8"/>
                      <a:pt x="0" y="3"/>
                      <a:pt x="4" y="0"/>
                    </a:cubicBezTo>
                    <a:cubicBezTo>
                      <a:pt x="7" y="6"/>
                      <a:pt x="4" y="11"/>
                      <a:pt x="4" y="1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Freeform 189"/>
              <p:cNvSpPr>
                <a:spLocks/>
              </p:cNvSpPr>
              <p:nvPr/>
            </p:nvSpPr>
            <p:spPr bwMode="auto">
              <a:xfrm>
                <a:off x="3660" y="1840"/>
                <a:ext cx="20" cy="8"/>
              </a:xfrm>
              <a:custGeom>
                <a:avLst/>
                <a:gdLst>
                  <a:gd name="T0" fmla="*/ 0 w 8"/>
                  <a:gd name="T1" fmla="*/ 0 h 3"/>
                  <a:gd name="T2" fmla="*/ 50 w 8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2"/>
                      <a:pt x="5" y="3"/>
                      <a:pt x="8" y="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Freeform 190"/>
              <p:cNvSpPr>
                <a:spLocks/>
              </p:cNvSpPr>
              <p:nvPr/>
            </p:nvSpPr>
            <p:spPr bwMode="auto">
              <a:xfrm>
                <a:off x="3845" y="1813"/>
                <a:ext cx="20" cy="3"/>
              </a:xfrm>
              <a:custGeom>
                <a:avLst/>
                <a:gdLst>
                  <a:gd name="T0" fmla="*/ 0 w 8"/>
                  <a:gd name="T1" fmla="*/ 0 h 1"/>
                  <a:gd name="T2" fmla="*/ 50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1"/>
                      <a:pt x="5" y="1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Freeform 191"/>
              <p:cNvSpPr>
                <a:spLocks/>
              </p:cNvSpPr>
              <p:nvPr/>
            </p:nvSpPr>
            <p:spPr bwMode="auto">
              <a:xfrm>
                <a:off x="3948" y="1816"/>
                <a:ext cx="12" cy="21"/>
              </a:xfrm>
              <a:custGeom>
                <a:avLst/>
                <a:gdLst>
                  <a:gd name="T0" fmla="*/ 29 w 5"/>
                  <a:gd name="T1" fmla="*/ 0 h 8"/>
                  <a:gd name="T2" fmla="*/ 0 w 5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2" y="3"/>
                      <a:pt x="1" y="5"/>
                      <a:pt x="0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192"/>
              <p:cNvSpPr>
                <a:spLocks/>
              </p:cNvSpPr>
              <p:nvPr/>
            </p:nvSpPr>
            <p:spPr bwMode="auto">
              <a:xfrm>
                <a:off x="3433" y="1765"/>
                <a:ext cx="7" cy="19"/>
              </a:xfrm>
              <a:custGeom>
                <a:avLst/>
                <a:gdLst>
                  <a:gd name="T0" fmla="*/ 5 w 3"/>
                  <a:gd name="T1" fmla="*/ 0 h 7"/>
                  <a:gd name="T2" fmla="*/ 16 w 3"/>
                  <a:gd name="T3" fmla="*/ 52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0" y="3"/>
                      <a:pt x="1" y="5"/>
                      <a:pt x="3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193"/>
              <p:cNvSpPr>
                <a:spLocks/>
              </p:cNvSpPr>
              <p:nvPr/>
            </p:nvSpPr>
            <p:spPr bwMode="auto">
              <a:xfrm>
                <a:off x="3528" y="1776"/>
                <a:ext cx="12" cy="5"/>
              </a:xfrm>
              <a:custGeom>
                <a:avLst/>
                <a:gdLst>
                  <a:gd name="T0" fmla="*/ 0 w 5"/>
                  <a:gd name="T1" fmla="*/ 13 h 2"/>
                  <a:gd name="T2" fmla="*/ 29 w 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3" y="1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Freeform 194"/>
              <p:cNvSpPr>
                <a:spLocks/>
              </p:cNvSpPr>
              <p:nvPr/>
            </p:nvSpPr>
            <p:spPr bwMode="auto">
              <a:xfrm>
                <a:off x="3543" y="1733"/>
                <a:ext cx="5" cy="22"/>
              </a:xfrm>
              <a:custGeom>
                <a:avLst/>
                <a:gdLst>
                  <a:gd name="T0" fmla="*/ 8 w 2"/>
                  <a:gd name="T1" fmla="*/ 0 h 8"/>
                  <a:gd name="T2" fmla="*/ 13 w 2"/>
                  <a:gd name="T3" fmla="*/ 61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1" y="0"/>
                    </a:moveTo>
                    <a:cubicBezTo>
                      <a:pt x="0" y="3"/>
                      <a:pt x="1" y="6"/>
                      <a:pt x="2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195"/>
              <p:cNvSpPr>
                <a:spLocks/>
              </p:cNvSpPr>
              <p:nvPr/>
            </p:nvSpPr>
            <p:spPr bwMode="auto">
              <a:xfrm>
                <a:off x="3433" y="2000"/>
                <a:ext cx="17" cy="16"/>
              </a:xfrm>
              <a:custGeom>
                <a:avLst/>
                <a:gdLst>
                  <a:gd name="T0" fmla="*/ 0 w 7"/>
                  <a:gd name="T1" fmla="*/ 0 h 6"/>
                  <a:gd name="T2" fmla="*/ 41 w 7"/>
                  <a:gd name="T3" fmla="*/ 4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1" y="4"/>
                      <a:pt x="3" y="6"/>
                      <a:pt x="7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196"/>
              <p:cNvSpPr>
                <a:spLocks/>
              </p:cNvSpPr>
              <p:nvPr/>
            </p:nvSpPr>
            <p:spPr bwMode="auto">
              <a:xfrm>
                <a:off x="3658" y="1936"/>
                <a:ext cx="22" cy="5"/>
              </a:xfrm>
              <a:custGeom>
                <a:avLst/>
                <a:gdLst>
                  <a:gd name="T0" fmla="*/ 0 w 9"/>
                  <a:gd name="T1" fmla="*/ 13 h 2"/>
                  <a:gd name="T2" fmla="*/ 54 w 9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cubicBezTo>
                      <a:pt x="3" y="2"/>
                      <a:pt x="6" y="1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Freeform 197"/>
              <p:cNvSpPr>
                <a:spLocks/>
              </p:cNvSpPr>
              <p:nvPr/>
            </p:nvSpPr>
            <p:spPr bwMode="auto">
              <a:xfrm>
                <a:off x="3900" y="1893"/>
                <a:ext cx="5" cy="22"/>
              </a:xfrm>
              <a:custGeom>
                <a:avLst/>
                <a:gdLst>
                  <a:gd name="T0" fmla="*/ 8 w 2"/>
                  <a:gd name="T1" fmla="*/ 61 h 8"/>
                  <a:gd name="T2" fmla="*/ 13 w 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0" y="6"/>
                      <a:pt x="0" y="3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198"/>
              <p:cNvSpPr>
                <a:spLocks/>
              </p:cNvSpPr>
              <p:nvPr/>
            </p:nvSpPr>
            <p:spPr bwMode="auto">
              <a:xfrm>
                <a:off x="2133" y="2456"/>
                <a:ext cx="2" cy="35"/>
              </a:xfrm>
              <a:custGeom>
                <a:avLst/>
                <a:gdLst>
                  <a:gd name="T0" fmla="*/ 0 w 1"/>
                  <a:gd name="T1" fmla="*/ 0 h 13"/>
                  <a:gd name="T2" fmla="*/ 4 w 1"/>
                  <a:gd name="T3" fmla="*/ 9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4"/>
                      <a:pt x="1" y="9"/>
                      <a:pt x="1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199"/>
              <p:cNvSpPr>
                <a:spLocks/>
              </p:cNvSpPr>
              <p:nvPr/>
            </p:nvSpPr>
            <p:spPr bwMode="auto">
              <a:xfrm>
                <a:off x="1993" y="2533"/>
                <a:ext cx="15" cy="8"/>
              </a:xfrm>
              <a:custGeom>
                <a:avLst/>
                <a:gdLst>
                  <a:gd name="T0" fmla="*/ 38 w 6"/>
                  <a:gd name="T1" fmla="*/ 8 h 3"/>
                  <a:gd name="T2" fmla="*/ 0 w 6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3" y="0"/>
                      <a:pt x="1" y="0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200"/>
              <p:cNvSpPr>
                <a:spLocks/>
              </p:cNvSpPr>
              <p:nvPr/>
            </p:nvSpPr>
            <p:spPr bwMode="auto">
              <a:xfrm>
                <a:off x="3163" y="2192"/>
                <a:ext cx="7" cy="8"/>
              </a:xfrm>
              <a:custGeom>
                <a:avLst/>
                <a:gdLst>
                  <a:gd name="T0" fmla="*/ 0 w 3"/>
                  <a:gd name="T1" fmla="*/ 21 h 3"/>
                  <a:gd name="T2" fmla="*/ 16 w 3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Freeform 201"/>
              <p:cNvSpPr>
                <a:spLocks/>
              </p:cNvSpPr>
              <p:nvPr/>
            </p:nvSpPr>
            <p:spPr bwMode="auto">
              <a:xfrm>
                <a:off x="3223" y="2224"/>
                <a:ext cx="1" cy="8"/>
              </a:xfrm>
              <a:custGeom>
                <a:avLst/>
                <a:gdLst>
                  <a:gd name="T0" fmla="*/ 0 w 1"/>
                  <a:gd name="T1" fmla="*/ 21 h 3"/>
                  <a:gd name="T2" fmla="*/ 0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7" name="ZoneTexte 266"/>
            <p:cNvSpPr txBox="1"/>
            <p:nvPr/>
          </p:nvSpPr>
          <p:spPr>
            <a:xfrm>
              <a:off x="2267744" y="5952910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latin typeface="Comic Sans MS" pitchFamily="66" charset="0"/>
                </a:rPr>
                <a:t>pancreas</a:t>
              </a:r>
              <a:endParaRPr lang="fr-FR" sz="1400" dirty="0">
                <a:latin typeface="Comic Sans MS" pitchFamily="66" charset="0"/>
              </a:endParaRPr>
            </a:p>
          </p:txBody>
        </p:sp>
        <p:cxnSp>
          <p:nvCxnSpPr>
            <p:cNvPr id="269" name="Connecteur droit avec flèche 268"/>
            <p:cNvCxnSpPr/>
            <p:nvPr/>
          </p:nvCxnSpPr>
          <p:spPr>
            <a:xfrm flipV="1">
              <a:off x="2411760" y="4041524"/>
              <a:ext cx="0" cy="1330781"/>
            </a:xfrm>
            <a:prstGeom prst="straightConnector1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ZoneTexte 271"/>
            <p:cNvSpPr txBox="1"/>
            <p:nvPr/>
          </p:nvSpPr>
          <p:spPr>
            <a:xfrm>
              <a:off x="2195736" y="3575750"/>
              <a:ext cx="381836" cy="54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/>
                <a:t>+</a:t>
              </a:r>
              <a:endParaRPr lang="fr-FR" sz="3200" dirty="0"/>
            </a:p>
          </p:txBody>
        </p:sp>
        <p:sp>
          <p:nvSpPr>
            <p:cNvPr id="274" name="ZoneTexte 273"/>
            <p:cNvSpPr txBox="1"/>
            <p:nvPr/>
          </p:nvSpPr>
          <p:spPr>
            <a:xfrm>
              <a:off x="1835696" y="4507297"/>
              <a:ext cx="1090363" cy="3412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glucagon</a:t>
              </a:r>
              <a:endParaRPr lang="fr-FR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835696" y="4507297"/>
              <a:ext cx="1080120" cy="332695"/>
            </a:xfrm>
            <a:prstGeom prst="rect">
              <a:avLst/>
            </a:prstGeom>
            <a:noFill/>
            <a:ln w="317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2" name="ZoneTexte 481"/>
            <p:cNvSpPr txBox="1"/>
            <p:nvPr/>
          </p:nvSpPr>
          <p:spPr>
            <a:xfrm>
              <a:off x="611560" y="2511126"/>
              <a:ext cx="1882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glycogenolysis</a:t>
              </a:r>
              <a:endParaRPr lang="fr-FR" dirty="0" smtClean="0">
                <a:solidFill>
                  <a:schemeClr val="bg1"/>
                </a:solidFill>
              </a:endParaRPr>
            </a:p>
            <a:p>
              <a:r>
                <a:rPr lang="fr-FR" dirty="0" err="1" smtClean="0">
                  <a:solidFill>
                    <a:schemeClr val="bg1"/>
                  </a:solidFill>
                </a:rPr>
                <a:t>gluconeogenesis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467544" y="4706914"/>
              <a:ext cx="864096" cy="865007"/>
              <a:chOff x="3083" y="2792"/>
              <a:chExt cx="886" cy="885"/>
            </a:xfrm>
          </p:grpSpPr>
          <p:sp>
            <p:nvSpPr>
              <p:cNvPr id="484" name="Freeform 66"/>
              <p:cNvSpPr>
                <a:spLocks/>
              </p:cNvSpPr>
              <p:nvPr/>
            </p:nvSpPr>
            <p:spPr bwMode="auto">
              <a:xfrm>
                <a:off x="3083" y="2792"/>
                <a:ext cx="886" cy="885"/>
              </a:xfrm>
              <a:custGeom>
                <a:avLst/>
                <a:gdLst>
                  <a:gd name="T0" fmla="*/ 1179 w 354"/>
                  <a:gd name="T1" fmla="*/ 781 h 332"/>
                  <a:gd name="T2" fmla="*/ 383 w 354"/>
                  <a:gd name="T3" fmla="*/ 371 h 332"/>
                  <a:gd name="T4" fmla="*/ 613 w 354"/>
                  <a:gd name="T5" fmla="*/ 1306 h 332"/>
                  <a:gd name="T6" fmla="*/ 1584 w 354"/>
                  <a:gd name="T7" fmla="*/ 1813 h 332"/>
                  <a:gd name="T8" fmla="*/ 1179 w 354"/>
                  <a:gd name="T9" fmla="*/ 781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332">
                    <a:moveTo>
                      <a:pt x="188" y="110"/>
                    </a:moveTo>
                    <a:cubicBezTo>
                      <a:pt x="193" y="73"/>
                      <a:pt x="121" y="0"/>
                      <a:pt x="61" y="52"/>
                    </a:cubicBezTo>
                    <a:cubicBezTo>
                      <a:pt x="0" y="103"/>
                      <a:pt x="68" y="191"/>
                      <a:pt x="98" y="184"/>
                    </a:cubicBezTo>
                    <a:cubicBezTo>
                      <a:pt x="86" y="212"/>
                      <a:pt x="153" y="332"/>
                      <a:pt x="253" y="255"/>
                    </a:cubicBezTo>
                    <a:cubicBezTo>
                      <a:pt x="354" y="178"/>
                      <a:pt x="246" y="100"/>
                      <a:pt x="188" y="110"/>
                    </a:cubicBez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5" name="Freeform 67"/>
              <p:cNvSpPr>
                <a:spLocks/>
              </p:cNvSpPr>
              <p:nvPr/>
            </p:nvSpPr>
            <p:spPr bwMode="auto">
              <a:xfrm>
                <a:off x="3326" y="3085"/>
                <a:ext cx="232" cy="203"/>
              </a:xfrm>
              <a:custGeom>
                <a:avLst/>
                <a:gdLst>
                  <a:gd name="T0" fmla="*/ 579 w 93"/>
                  <a:gd name="T1" fmla="*/ 0 h 76"/>
                  <a:gd name="T2" fmla="*/ 0 w 93"/>
                  <a:gd name="T3" fmla="*/ 542 h 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76">
                    <a:moveTo>
                      <a:pt x="93" y="0"/>
                    </a:moveTo>
                    <a:cubicBezTo>
                      <a:pt x="65" y="5"/>
                      <a:pt x="16" y="22"/>
                      <a:pt x="0" y="76"/>
                    </a:cubicBezTo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6" name="Freeform 68"/>
              <p:cNvSpPr>
                <a:spLocks/>
              </p:cNvSpPr>
              <p:nvPr/>
            </p:nvSpPr>
            <p:spPr bwMode="auto">
              <a:xfrm>
                <a:off x="3431" y="3429"/>
                <a:ext cx="297" cy="94"/>
              </a:xfrm>
              <a:custGeom>
                <a:avLst/>
                <a:gdLst>
                  <a:gd name="T0" fmla="*/ 25 w 119"/>
                  <a:gd name="T1" fmla="*/ 115 h 35"/>
                  <a:gd name="T2" fmla="*/ 379 w 119"/>
                  <a:gd name="T3" fmla="*/ 218 h 35"/>
                  <a:gd name="T4" fmla="*/ 579 w 119"/>
                  <a:gd name="T5" fmla="*/ 8 h 35"/>
                  <a:gd name="T6" fmla="*/ 442 w 119"/>
                  <a:gd name="T7" fmla="*/ 94 h 35"/>
                  <a:gd name="T8" fmla="*/ 262 w 119"/>
                  <a:gd name="T9" fmla="*/ 145 h 35"/>
                  <a:gd name="T10" fmla="*/ 125 w 119"/>
                  <a:gd name="T11" fmla="*/ 56 h 35"/>
                  <a:gd name="T12" fmla="*/ 25 w 119"/>
                  <a:gd name="T13" fmla="*/ 51 h 35"/>
                  <a:gd name="T14" fmla="*/ 25 w 119"/>
                  <a:gd name="T15" fmla="*/ 115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9" h="35">
                    <a:moveTo>
                      <a:pt x="4" y="16"/>
                    </a:moveTo>
                    <a:cubicBezTo>
                      <a:pt x="18" y="27"/>
                      <a:pt x="43" y="35"/>
                      <a:pt x="61" y="30"/>
                    </a:cubicBezTo>
                    <a:cubicBezTo>
                      <a:pt x="69" y="28"/>
                      <a:pt x="119" y="6"/>
                      <a:pt x="93" y="1"/>
                    </a:cubicBezTo>
                    <a:cubicBezTo>
                      <a:pt x="84" y="0"/>
                      <a:pt x="78" y="9"/>
                      <a:pt x="71" y="13"/>
                    </a:cubicBezTo>
                    <a:cubicBezTo>
                      <a:pt x="63" y="18"/>
                      <a:pt x="52" y="23"/>
                      <a:pt x="42" y="20"/>
                    </a:cubicBezTo>
                    <a:cubicBezTo>
                      <a:pt x="34" y="18"/>
                      <a:pt x="28" y="11"/>
                      <a:pt x="20" y="8"/>
                    </a:cubicBezTo>
                    <a:cubicBezTo>
                      <a:pt x="17" y="7"/>
                      <a:pt x="7" y="5"/>
                      <a:pt x="4" y="7"/>
                    </a:cubicBezTo>
                    <a:cubicBezTo>
                      <a:pt x="0" y="9"/>
                      <a:pt x="0" y="13"/>
                      <a:pt x="4" y="16"/>
                    </a:cubicBezTo>
                    <a:close/>
                  </a:path>
                </a:pathLst>
              </a:custGeom>
              <a:solidFill>
                <a:srgbClr val="F08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7" name="Freeform 69"/>
              <p:cNvSpPr>
                <a:spLocks/>
              </p:cNvSpPr>
              <p:nvPr/>
            </p:nvSpPr>
            <p:spPr bwMode="auto">
              <a:xfrm>
                <a:off x="3188" y="2960"/>
                <a:ext cx="55" cy="195"/>
              </a:xfrm>
              <a:custGeom>
                <a:avLst/>
                <a:gdLst>
                  <a:gd name="T0" fmla="*/ 58 w 22"/>
                  <a:gd name="T1" fmla="*/ 56 h 73"/>
                  <a:gd name="T2" fmla="*/ 20 w 22"/>
                  <a:gd name="T3" fmla="*/ 294 h 73"/>
                  <a:gd name="T4" fmla="*/ 120 w 22"/>
                  <a:gd name="T5" fmla="*/ 371 h 73"/>
                  <a:gd name="T6" fmla="*/ 88 w 22"/>
                  <a:gd name="T7" fmla="*/ 248 h 73"/>
                  <a:gd name="T8" fmla="*/ 100 w 22"/>
                  <a:gd name="T9" fmla="*/ 120 h 73"/>
                  <a:gd name="T10" fmla="*/ 125 w 22"/>
                  <a:gd name="T11" fmla="*/ 29 h 73"/>
                  <a:gd name="T12" fmla="*/ 58 w 22"/>
                  <a:gd name="T13" fmla="*/ 5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73">
                    <a:moveTo>
                      <a:pt x="9" y="8"/>
                    </a:moveTo>
                    <a:cubicBezTo>
                      <a:pt x="4" y="19"/>
                      <a:pt x="0" y="29"/>
                      <a:pt x="3" y="41"/>
                    </a:cubicBezTo>
                    <a:cubicBezTo>
                      <a:pt x="5" y="50"/>
                      <a:pt x="19" y="73"/>
                      <a:pt x="19" y="52"/>
                    </a:cubicBezTo>
                    <a:cubicBezTo>
                      <a:pt x="19" y="46"/>
                      <a:pt x="15" y="40"/>
                      <a:pt x="14" y="35"/>
                    </a:cubicBezTo>
                    <a:cubicBezTo>
                      <a:pt x="13" y="28"/>
                      <a:pt x="15" y="23"/>
                      <a:pt x="16" y="17"/>
                    </a:cubicBezTo>
                    <a:cubicBezTo>
                      <a:pt x="17" y="14"/>
                      <a:pt x="22" y="7"/>
                      <a:pt x="20" y="4"/>
                    </a:cubicBezTo>
                    <a:cubicBezTo>
                      <a:pt x="17" y="0"/>
                      <a:pt x="12" y="3"/>
                      <a:pt x="9" y="8"/>
                    </a:cubicBezTo>
                    <a:close/>
                  </a:path>
                </a:pathLst>
              </a:custGeom>
              <a:solidFill>
                <a:srgbClr val="F08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8" name="Freeform 70"/>
              <p:cNvSpPr>
                <a:spLocks/>
              </p:cNvSpPr>
              <p:nvPr/>
            </p:nvSpPr>
            <p:spPr bwMode="auto">
              <a:xfrm>
                <a:off x="3338" y="3099"/>
                <a:ext cx="463" cy="328"/>
              </a:xfrm>
              <a:custGeom>
                <a:avLst/>
                <a:gdLst>
                  <a:gd name="T0" fmla="*/ 175 w 185"/>
                  <a:gd name="T1" fmla="*/ 875 h 123"/>
                  <a:gd name="T2" fmla="*/ 83 w 185"/>
                  <a:gd name="T3" fmla="*/ 371 h 123"/>
                  <a:gd name="T4" fmla="*/ 408 w 185"/>
                  <a:gd name="T5" fmla="*/ 72 h 123"/>
                  <a:gd name="T6" fmla="*/ 863 w 185"/>
                  <a:gd name="T7" fmla="*/ 85 h 123"/>
                  <a:gd name="T8" fmla="*/ 1159 w 185"/>
                  <a:gd name="T9" fmla="*/ 461 h 123"/>
                  <a:gd name="T10" fmla="*/ 420 w 185"/>
                  <a:gd name="T11" fmla="*/ 179 h 123"/>
                  <a:gd name="T12" fmla="*/ 245 w 185"/>
                  <a:gd name="T13" fmla="*/ 291 h 123"/>
                  <a:gd name="T14" fmla="*/ 125 w 185"/>
                  <a:gd name="T15" fmla="*/ 477 h 123"/>
                  <a:gd name="T16" fmla="*/ 175 w 185"/>
                  <a:gd name="T17" fmla="*/ 86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" h="123">
                    <a:moveTo>
                      <a:pt x="28" y="123"/>
                    </a:moveTo>
                    <a:cubicBezTo>
                      <a:pt x="7" y="102"/>
                      <a:pt x="0" y="81"/>
                      <a:pt x="13" y="52"/>
                    </a:cubicBezTo>
                    <a:cubicBezTo>
                      <a:pt x="23" y="30"/>
                      <a:pt x="43" y="19"/>
                      <a:pt x="65" y="10"/>
                    </a:cubicBezTo>
                    <a:cubicBezTo>
                      <a:pt x="91" y="0"/>
                      <a:pt x="112" y="3"/>
                      <a:pt x="138" y="12"/>
                    </a:cubicBezTo>
                    <a:cubicBezTo>
                      <a:pt x="155" y="18"/>
                      <a:pt x="184" y="44"/>
                      <a:pt x="185" y="65"/>
                    </a:cubicBezTo>
                    <a:cubicBezTo>
                      <a:pt x="170" y="21"/>
                      <a:pt x="105" y="10"/>
                      <a:pt x="67" y="25"/>
                    </a:cubicBezTo>
                    <a:cubicBezTo>
                      <a:pt x="58" y="29"/>
                      <a:pt x="48" y="36"/>
                      <a:pt x="39" y="41"/>
                    </a:cubicBezTo>
                    <a:cubicBezTo>
                      <a:pt x="26" y="48"/>
                      <a:pt x="22" y="54"/>
                      <a:pt x="20" y="67"/>
                    </a:cubicBezTo>
                    <a:cubicBezTo>
                      <a:pt x="19" y="86"/>
                      <a:pt x="14" y="108"/>
                      <a:pt x="28" y="122"/>
                    </a:cubicBezTo>
                  </a:path>
                </a:pathLst>
              </a:custGeom>
              <a:solidFill>
                <a:srgbClr val="FFF9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" name="Freeform 71"/>
              <p:cNvSpPr>
                <a:spLocks/>
              </p:cNvSpPr>
              <p:nvPr/>
            </p:nvSpPr>
            <p:spPr bwMode="auto">
              <a:xfrm>
                <a:off x="3251" y="2896"/>
                <a:ext cx="255" cy="112"/>
              </a:xfrm>
              <a:custGeom>
                <a:avLst/>
                <a:gdLst>
                  <a:gd name="T0" fmla="*/ 33 w 102"/>
                  <a:gd name="T1" fmla="*/ 128 h 42"/>
                  <a:gd name="T2" fmla="*/ 345 w 102"/>
                  <a:gd name="T3" fmla="*/ 35 h 42"/>
                  <a:gd name="T4" fmla="*/ 638 w 102"/>
                  <a:gd name="T5" fmla="*/ 299 h 42"/>
                  <a:gd name="T6" fmla="*/ 458 w 102"/>
                  <a:gd name="T7" fmla="*/ 184 h 42"/>
                  <a:gd name="T8" fmla="*/ 288 w 102"/>
                  <a:gd name="T9" fmla="*/ 136 h 42"/>
                  <a:gd name="T10" fmla="*/ 138 w 102"/>
                  <a:gd name="T11" fmla="*/ 85 h 42"/>
                  <a:gd name="T12" fmla="*/ 0 w 102"/>
                  <a:gd name="T13" fmla="*/ 171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42">
                    <a:moveTo>
                      <a:pt x="5" y="18"/>
                    </a:moveTo>
                    <a:cubicBezTo>
                      <a:pt x="18" y="3"/>
                      <a:pt x="36" y="0"/>
                      <a:pt x="55" y="5"/>
                    </a:cubicBezTo>
                    <a:cubicBezTo>
                      <a:pt x="76" y="12"/>
                      <a:pt x="92" y="23"/>
                      <a:pt x="102" y="42"/>
                    </a:cubicBezTo>
                    <a:cubicBezTo>
                      <a:pt x="94" y="36"/>
                      <a:pt x="83" y="31"/>
                      <a:pt x="73" y="26"/>
                    </a:cubicBezTo>
                    <a:cubicBezTo>
                      <a:pt x="64" y="22"/>
                      <a:pt x="55" y="23"/>
                      <a:pt x="46" y="19"/>
                    </a:cubicBezTo>
                    <a:cubicBezTo>
                      <a:pt x="38" y="15"/>
                      <a:pt x="33" y="11"/>
                      <a:pt x="22" y="12"/>
                    </a:cubicBezTo>
                    <a:cubicBezTo>
                      <a:pt x="15" y="13"/>
                      <a:pt x="2" y="16"/>
                      <a:pt x="0" y="24"/>
                    </a:cubicBezTo>
                  </a:path>
                </a:pathLst>
              </a:custGeom>
              <a:solidFill>
                <a:srgbClr val="FFF9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" name="Freeform 72"/>
              <p:cNvSpPr>
                <a:spLocks/>
              </p:cNvSpPr>
              <p:nvPr/>
            </p:nvSpPr>
            <p:spPr bwMode="auto">
              <a:xfrm>
                <a:off x="3698" y="3299"/>
                <a:ext cx="98" cy="160"/>
              </a:xfrm>
              <a:custGeom>
                <a:avLst/>
                <a:gdLst>
                  <a:gd name="T0" fmla="*/ 38 w 39"/>
                  <a:gd name="T1" fmla="*/ 392 h 60"/>
                  <a:gd name="T2" fmla="*/ 246 w 39"/>
                  <a:gd name="T3" fmla="*/ 0 h 60"/>
                  <a:gd name="T4" fmla="*/ 183 w 39"/>
                  <a:gd name="T5" fmla="*/ 149 h 60"/>
                  <a:gd name="T6" fmla="*/ 101 w 39"/>
                  <a:gd name="T7" fmla="*/ 200 h 60"/>
                  <a:gd name="T8" fmla="*/ 45 w 39"/>
                  <a:gd name="T9" fmla="*/ 320 h 60"/>
                  <a:gd name="T10" fmla="*/ 0 w 39"/>
                  <a:gd name="T11" fmla="*/ 427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60">
                    <a:moveTo>
                      <a:pt x="6" y="55"/>
                    </a:moveTo>
                    <a:cubicBezTo>
                      <a:pt x="28" y="42"/>
                      <a:pt x="32" y="22"/>
                      <a:pt x="39" y="0"/>
                    </a:cubicBezTo>
                    <a:cubicBezTo>
                      <a:pt x="35" y="6"/>
                      <a:pt x="35" y="15"/>
                      <a:pt x="29" y="21"/>
                    </a:cubicBezTo>
                    <a:cubicBezTo>
                      <a:pt x="25" y="24"/>
                      <a:pt x="19" y="25"/>
                      <a:pt x="16" y="28"/>
                    </a:cubicBezTo>
                    <a:cubicBezTo>
                      <a:pt x="12" y="32"/>
                      <a:pt x="10" y="40"/>
                      <a:pt x="7" y="45"/>
                    </a:cubicBezTo>
                    <a:cubicBezTo>
                      <a:pt x="4" y="50"/>
                      <a:pt x="1" y="54"/>
                      <a:pt x="0" y="60"/>
                    </a:cubicBezTo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" name="Freeform 73"/>
              <p:cNvSpPr>
                <a:spLocks/>
              </p:cNvSpPr>
              <p:nvPr/>
            </p:nvSpPr>
            <p:spPr bwMode="auto">
              <a:xfrm>
                <a:off x="3223" y="3059"/>
                <a:ext cx="320" cy="202"/>
              </a:xfrm>
              <a:custGeom>
                <a:avLst/>
                <a:gdLst>
                  <a:gd name="T0" fmla="*/ 0 w 128"/>
                  <a:gd name="T1" fmla="*/ 332 h 76"/>
                  <a:gd name="T2" fmla="*/ 213 w 128"/>
                  <a:gd name="T3" fmla="*/ 537 h 76"/>
                  <a:gd name="T4" fmla="*/ 375 w 128"/>
                  <a:gd name="T5" fmla="*/ 319 h 76"/>
                  <a:gd name="T6" fmla="*/ 583 w 128"/>
                  <a:gd name="T7" fmla="*/ 149 h 76"/>
                  <a:gd name="T8" fmla="*/ 775 w 128"/>
                  <a:gd name="T9" fmla="*/ 0 h 76"/>
                  <a:gd name="T10" fmla="*/ 570 w 128"/>
                  <a:gd name="T11" fmla="*/ 64 h 76"/>
                  <a:gd name="T12" fmla="*/ 363 w 128"/>
                  <a:gd name="T13" fmla="*/ 234 h 76"/>
                  <a:gd name="T14" fmla="*/ 325 w 128"/>
                  <a:gd name="T15" fmla="*/ 290 h 76"/>
                  <a:gd name="T16" fmla="*/ 258 w 128"/>
                  <a:gd name="T17" fmla="*/ 319 h 76"/>
                  <a:gd name="T18" fmla="*/ 183 w 128"/>
                  <a:gd name="T19" fmla="*/ 404 h 76"/>
                  <a:gd name="T20" fmla="*/ 13 w 128"/>
                  <a:gd name="T21" fmla="*/ 332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8" h="76">
                    <a:moveTo>
                      <a:pt x="0" y="47"/>
                    </a:moveTo>
                    <a:cubicBezTo>
                      <a:pt x="6" y="56"/>
                      <a:pt x="21" y="76"/>
                      <a:pt x="34" y="76"/>
                    </a:cubicBezTo>
                    <a:cubicBezTo>
                      <a:pt x="45" y="75"/>
                      <a:pt x="53" y="53"/>
                      <a:pt x="60" y="45"/>
                    </a:cubicBezTo>
                    <a:cubicBezTo>
                      <a:pt x="69" y="35"/>
                      <a:pt x="81" y="27"/>
                      <a:pt x="93" y="21"/>
                    </a:cubicBezTo>
                    <a:cubicBezTo>
                      <a:pt x="103" y="16"/>
                      <a:pt x="128" y="15"/>
                      <a:pt x="124" y="0"/>
                    </a:cubicBezTo>
                    <a:cubicBezTo>
                      <a:pt x="120" y="15"/>
                      <a:pt x="103" y="7"/>
                      <a:pt x="91" y="9"/>
                    </a:cubicBezTo>
                    <a:cubicBezTo>
                      <a:pt x="80" y="12"/>
                      <a:pt x="66" y="24"/>
                      <a:pt x="58" y="33"/>
                    </a:cubicBezTo>
                    <a:cubicBezTo>
                      <a:pt x="56" y="35"/>
                      <a:pt x="55" y="39"/>
                      <a:pt x="52" y="41"/>
                    </a:cubicBezTo>
                    <a:cubicBezTo>
                      <a:pt x="48" y="44"/>
                      <a:pt x="45" y="43"/>
                      <a:pt x="41" y="45"/>
                    </a:cubicBezTo>
                    <a:cubicBezTo>
                      <a:pt x="36" y="48"/>
                      <a:pt x="34" y="54"/>
                      <a:pt x="29" y="57"/>
                    </a:cubicBezTo>
                    <a:cubicBezTo>
                      <a:pt x="21" y="62"/>
                      <a:pt x="6" y="56"/>
                      <a:pt x="2" y="47"/>
                    </a:cubicBezTo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" name="Freeform 74"/>
              <p:cNvSpPr>
                <a:spLocks/>
              </p:cNvSpPr>
              <p:nvPr/>
            </p:nvSpPr>
            <p:spPr bwMode="auto">
              <a:xfrm>
                <a:off x="3441" y="3440"/>
                <a:ext cx="92" cy="59"/>
              </a:xfrm>
              <a:custGeom>
                <a:avLst/>
                <a:gdLst>
                  <a:gd name="T0" fmla="*/ 30 w 37"/>
                  <a:gd name="T1" fmla="*/ 86 h 22"/>
                  <a:gd name="T2" fmla="*/ 37 w 37"/>
                  <a:gd name="T3" fmla="*/ 35 h 22"/>
                  <a:gd name="T4" fmla="*/ 112 w 37"/>
                  <a:gd name="T5" fmla="*/ 51 h 22"/>
                  <a:gd name="T6" fmla="*/ 229 w 37"/>
                  <a:gd name="T7" fmla="*/ 150 h 22"/>
                  <a:gd name="T8" fmla="*/ 17 w 37"/>
                  <a:gd name="T9" fmla="*/ 8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2">
                    <a:moveTo>
                      <a:pt x="5" y="12"/>
                    </a:moveTo>
                    <a:cubicBezTo>
                      <a:pt x="0" y="9"/>
                      <a:pt x="1" y="6"/>
                      <a:pt x="6" y="5"/>
                    </a:cubicBezTo>
                    <a:cubicBezTo>
                      <a:pt x="11" y="4"/>
                      <a:pt x="15" y="6"/>
                      <a:pt x="18" y="7"/>
                    </a:cubicBezTo>
                    <a:cubicBezTo>
                      <a:pt x="25" y="10"/>
                      <a:pt x="32" y="17"/>
                      <a:pt x="37" y="21"/>
                    </a:cubicBezTo>
                    <a:cubicBezTo>
                      <a:pt x="30" y="22"/>
                      <a:pt x="8" y="0"/>
                      <a:pt x="3" y="11"/>
                    </a:cubicBezTo>
                  </a:path>
                </a:pathLst>
              </a:custGeom>
              <a:solidFill>
                <a:srgbClr val="F5B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" name="Freeform 75"/>
              <p:cNvSpPr>
                <a:spLocks/>
              </p:cNvSpPr>
              <p:nvPr/>
            </p:nvSpPr>
            <p:spPr bwMode="auto">
              <a:xfrm>
                <a:off x="3606" y="3437"/>
                <a:ext cx="60" cy="40"/>
              </a:xfrm>
              <a:custGeom>
                <a:avLst/>
                <a:gdLst>
                  <a:gd name="T0" fmla="*/ 0 w 24"/>
                  <a:gd name="T1" fmla="*/ 107 h 15"/>
                  <a:gd name="T2" fmla="*/ 150 w 24"/>
                  <a:gd name="T3" fmla="*/ 1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cubicBezTo>
                      <a:pt x="5" y="11"/>
                      <a:pt x="16" y="0"/>
                      <a:pt x="24" y="2"/>
                    </a:cubicBezTo>
                  </a:path>
                </a:pathLst>
              </a:custGeom>
              <a:solidFill>
                <a:srgbClr val="F5B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" name="Freeform 76"/>
              <p:cNvSpPr>
                <a:spLocks/>
              </p:cNvSpPr>
              <p:nvPr/>
            </p:nvSpPr>
            <p:spPr bwMode="auto">
              <a:xfrm>
                <a:off x="3193" y="3005"/>
                <a:ext cx="33" cy="99"/>
              </a:xfrm>
              <a:custGeom>
                <a:avLst/>
                <a:gdLst>
                  <a:gd name="T0" fmla="*/ 46 w 13"/>
                  <a:gd name="T1" fmla="*/ 0 h 37"/>
                  <a:gd name="T2" fmla="*/ 84 w 13"/>
                  <a:gd name="T3" fmla="*/ 265 h 37"/>
                  <a:gd name="T4" fmla="*/ 38 w 13"/>
                  <a:gd name="T5" fmla="*/ 72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7">
                    <a:moveTo>
                      <a:pt x="7" y="0"/>
                    </a:moveTo>
                    <a:cubicBezTo>
                      <a:pt x="0" y="12"/>
                      <a:pt x="0" y="30"/>
                      <a:pt x="13" y="37"/>
                    </a:cubicBezTo>
                    <a:cubicBezTo>
                      <a:pt x="6" y="30"/>
                      <a:pt x="4" y="20"/>
                      <a:pt x="6" y="10"/>
                    </a:cubicBezTo>
                  </a:path>
                </a:pathLst>
              </a:custGeom>
              <a:solidFill>
                <a:srgbClr val="F5B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" name="Freeform 77"/>
              <p:cNvSpPr>
                <a:spLocks/>
              </p:cNvSpPr>
              <p:nvPr/>
            </p:nvSpPr>
            <p:spPr bwMode="auto">
              <a:xfrm>
                <a:off x="3083" y="2792"/>
                <a:ext cx="886" cy="885"/>
              </a:xfrm>
              <a:custGeom>
                <a:avLst/>
                <a:gdLst>
                  <a:gd name="T0" fmla="*/ 1179 w 354"/>
                  <a:gd name="T1" fmla="*/ 781 h 332"/>
                  <a:gd name="T2" fmla="*/ 383 w 354"/>
                  <a:gd name="T3" fmla="*/ 371 h 332"/>
                  <a:gd name="T4" fmla="*/ 613 w 354"/>
                  <a:gd name="T5" fmla="*/ 1306 h 332"/>
                  <a:gd name="T6" fmla="*/ 1584 w 354"/>
                  <a:gd name="T7" fmla="*/ 1813 h 332"/>
                  <a:gd name="T8" fmla="*/ 1179 w 354"/>
                  <a:gd name="T9" fmla="*/ 781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332">
                    <a:moveTo>
                      <a:pt x="188" y="110"/>
                    </a:moveTo>
                    <a:cubicBezTo>
                      <a:pt x="193" y="73"/>
                      <a:pt x="121" y="0"/>
                      <a:pt x="61" y="52"/>
                    </a:cubicBezTo>
                    <a:cubicBezTo>
                      <a:pt x="0" y="103"/>
                      <a:pt x="68" y="191"/>
                      <a:pt x="98" y="184"/>
                    </a:cubicBezTo>
                    <a:cubicBezTo>
                      <a:pt x="86" y="212"/>
                      <a:pt x="153" y="332"/>
                      <a:pt x="253" y="255"/>
                    </a:cubicBezTo>
                    <a:cubicBezTo>
                      <a:pt x="354" y="178"/>
                      <a:pt x="246" y="100"/>
                      <a:pt x="188" y="1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" name="Freeform 78"/>
              <p:cNvSpPr>
                <a:spLocks/>
              </p:cNvSpPr>
              <p:nvPr/>
            </p:nvSpPr>
            <p:spPr bwMode="auto">
              <a:xfrm>
                <a:off x="3326" y="3085"/>
                <a:ext cx="232" cy="203"/>
              </a:xfrm>
              <a:custGeom>
                <a:avLst/>
                <a:gdLst>
                  <a:gd name="T0" fmla="*/ 579 w 93"/>
                  <a:gd name="T1" fmla="*/ 0 h 76"/>
                  <a:gd name="T2" fmla="*/ 0 w 93"/>
                  <a:gd name="T3" fmla="*/ 542 h 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76">
                    <a:moveTo>
                      <a:pt x="93" y="0"/>
                    </a:moveTo>
                    <a:cubicBezTo>
                      <a:pt x="65" y="5"/>
                      <a:pt x="16" y="22"/>
                      <a:pt x="0" y="7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" name="Oval 79"/>
              <p:cNvSpPr>
                <a:spLocks noChangeArrowheads="1"/>
              </p:cNvSpPr>
              <p:nvPr/>
            </p:nvSpPr>
            <p:spPr bwMode="auto">
              <a:xfrm>
                <a:off x="3406" y="3163"/>
                <a:ext cx="37" cy="4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" name="Oval 80"/>
              <p:cNvSpPr>
                <a:spLocks noChangeArrowheads="1"/>
              </p:cNvSpPr>
              <p:nvPr/>
            </p:nvSpPr>
            <p:spPr bwMode="auto">
              <a:xfrm>
                <a:off x="3386" y="320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" name="Oval 81"/>
              <p:cNvSpPr>
                <a:spLocks noChangeArrowheads="1"/>
              </p:cNvSpPr>
              <p:nvPr/>
            </p:nvSpPr>
            <p:spPr bwMode="auto">
              <a:xfrm>
                <a:off x="3448" y="3149"/>
                <a:ext cx="15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Oval 82"/>
              <p:cNvSpPr>
                <a:spLocks noChangeArrowheads="1"/>
              </p:cNvSpPr>
              <p:nvPr/>
            </p:nvSpPr>
            <p:spPr bwMode="auto">
              <a:xfrm>
                <a:off x="3231" y="2936"/>
                <a:ext cx="40" cy="4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" name="Oval 83"/>
              <p:cNvSpPr>
                <a:spLocks noChangeArrowheads="1"/>
              </p:cNvSpPr>
              <p:nvPr/>
            </p:nvSpPr>
            <p:spPr bwMode="auto">
              <a:xfrm>
                <a:off x="3213" y="2973"/>
                <a:ext cx="15" cy="1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Oval 84"/>
              <p:cNvSpPr>
                <a:spLocks noChangeArrowheads="1"/>
              </p:cNvSpPr>
              <p:nvPr/>
            </p:nvSpPr>
            <p:spPr bwMode="auto">
              <a:xfrm>
                <a:off x="3273" y="2923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3" name="ZoneTexte 502"/>
            <p:cNvSpPr txBox="1"/>
            <p:nvPr/>
          </p:nvSpPr>
          <p:spPr>
            <a:xfrm>
              <a:off x="251520" y="5420598"/>
              <a:ext cx="1079142" cy="284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omic Sans MS" pitchFamily="66" charset="0"/>
                </a:rPr>
                <a:t>adipocytes</a:t>
              </a:r>
              <a:endParaRPr lang="fr-FR" sz="1400" dirty="0">
                <a:latin typeface="Comic Sans MS" pitchFamily="66" charset="0"/>
              </a:endParaRPr>
            </a:p>
          </p:txBody>
        </p:sp>
        <p:cxnSp>
          <p:nvCxnSpPr>
            <p:cNvPr id="505" name="Connecteur droit avec flèche 504"/>
            <p:cNvCxnSpPr/>
            <p:nvPr/>
          </p:nvCxnSpPr>
          <p:spPr>
            <a:xfrm flipV="1">
              <a:off x="899592" y="3841907"/>
              <a:ext cx="0" cy="9315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6" name="ZoneTexte 505"/>
            <p:cNvSpPr txBox="1"/>
            <p:nvPr/>
          </p:nvSpPr>
          <p:spPr>
            <a:xfrm>
              <a:off x="364624" y="4307680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Fatty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Acid</a:t>
              </a:r>
              <a:endParaRPr lang="fr-FR" sz="1400" dirty="0"/>
            </a:p>
          </p:txBody>
        </p:sp>
        <p:sp>
          <p:nvSpPr>
            <p:cNvPr id="509" name="ZoneTexte 508"/>
            <p:cNvSpPr txBox="1"/>
            <p:nvPr/>
          </p:nvSpPr>
          <p:spPr>
            <a:xfrm>
              <a:off x="395536" y="3509211"/>
              <a:ext cx="1463862" cy="341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β</a:t>
              </a:r>
              <a:r>
                <a:rPr lang="fr-FR" dirty="0" smtClean="0">
                  <a:solidFill>
                    <a:schemeClr val="bg1"/>
                  </a:solidFill>
                </a:rPr>
                <a:t>-oxydation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10" name="Flèche vers le haut 509"/>
            <p:cNvSpPr/>
            <p:nvPr/>
          </p:nvSpPr>
          <p:spPr>
            <a:xfrm>
              <a:off x="899592" y="3176516"/>
              <a:ext cx="144016" cy="332695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1" name="Flèche courbée vers le haut 510"/>
            <p:cNvSpPr/>
            <p:nvPr/>
          </p:nvSpPr>
          <p:spPr>
            <a:xfrm rot="16200000">
              <a:off x="2359099" y="2236560"/>
              <a:ext cx="681388" cy="432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12" name="ZoneTexte 511"/>
            <p:cNvSpPr txBox="1"/>
            <p:nvPr/>
          </p:nvSpPr>
          <p:spPr>
            <a:xfrm>
              <a:off x="1475656" y="1970227"/>
              <a:ext cx="968535" cy="341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glucose</a:t>
              </a:r>
              <a:endParaRPr lang="fr-FR" dirty="0"/>
            </a:p>
          </p:txBody>
        </p:sp>
        <p:sp>
          <p:nvSpPr>
            <p:cNvPr id="513" name="Flèche vers le haut 512"/>
            <p:cNvSpPr/>
            <p:nvPr/>
          </p:nvSpPr>
          <p:spPr>
            <a:xfrm>
              <a:off x="1907704" y="1579579"/>
              <a:ext cx="144016" cy="3992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5" name="ZoneTexte 514"/>
            <p:cNvSpPr txBox="1"/>
            <p:nvPr/>
          </p:nvSpPr>
          <p:spPr>
            <a:xfrm>
              <a:off x="570374" y="1180345"/>
              <a:ext cx="2725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gluco</a:t>
              </a:r>
              <a:r>
                <a:rPr lang="fr-FR" dirty="0" smtClean="0"/>
                <a:t>-</a:t>
              </a:r>
              <a:r>
                <a:rPr lang="fr-FR" dirty="0" err="1" smtClean="0"/>
                <a:t>dependent</a:t>
              </a:r>
              <a:r>
                <a:rPr lang="fr-FR" dirty="0" smtClean="0"/>
                <a:t> </a:t>
              </a:r>
              <a:r>
                <a:rPr lang="fr-FR" dirty="0" err="1" smtClean="0"/>
                <a:t>organs</a:t>
              </a:r>
              <a:endParaRPr lang="fr-FR" dirty="0"/>
            </a:p>
          </p:txBody>
        </p:sp>
        <p:grpSp>
          <p:nvGrpSpPr>
            <p:cNvPr id="6" name="Group 662"/>
            <p:cNvGrpSpPr>
              <a:grpSpLocks/>
            </p:cNvGrpSpPr>
            <p:nvPr/>
          </p:nvGrpSpPr>
          <p:grpSpPr bwMode="auto">
            <a:xfrm>
              <a:off x="3635896" y="980728"/>
              <a:ext cx="648072" cy="665390"/>
              <a:chOff x="1481" y="742"/>
              <a:chExt cx="2790" cy="2860"/>
            </a:xfrm>
          </p:grpSpPr>
          <p:sp>
            <p:nvSpPr>
              <p:cNvPr id="804" name="Freeform 462"/>
              <p:cNvSpPr>
                <a:spLocks/>
              </p:cNvSpPr>
              <p:nvPr/>
            </p:nvSpPr>
            <p:spPr bwMode="auto">
              <a:xfrm>
                <a:off x="2598" y="2457"/>
                <a:ext cx="638" cy="1145"/>
              </a:xfrm>
              <a:custGeom>
                <a:avLst/>
                <a:gdLst>
                  <a:gd name="T0" fmla="*/ 160 w 255"/>
                  <a:gd name="T1" fmla="*/ 203 h 458"/>
                  <a:gd name="T2" fmla="*/ 45 w 255"/>
                  <a:gd name="T3" fmla="*/ 370 h 458"/>
                  <a:gd name="T4" fmla="*/ 45 w 255"/>
                  <a:gd name="T5" fmla="*/ 535 h 458"/>
                  <a:gd name="T6" fmla="*/ 0 w 255"/>
                  <a:gd name="T7" fmla="*/ 548 h 458"/>
                  <a:gd name="T8" fmla="*/ 10 w 255"/>
                  <a:gd name="T9" fmla="*/ 1025 h 458"/>
                  <a:gd name="T10" fmla="*/ 248 w 255"/>
                  <a:gd name="T11" fmla="*/ 1053 h 458"/>
                  <a:gd name="T12" fmla="*/ 443 w 255"/>
                  <a:gd name="T13" fmla="*/ 448 h 458"/>
                  <a:gd name="T14" fmla="*/ 638 w 255"/>
                  <a:gd name="T15" fmla="*/ 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5" h="458">
                    <a:moveTo>
                      <a:pt x="64" y="81"/>
                    </a:moveTo>
                    <a:cubicBezTo>
                      <a:pt x="61" y="125"/>
                      <a:pt x="26" y="140"/>
                      <a:pt x="18" y="148"/>
                    </a:cubicBezTo>
                    <a:cubicBezTo>
                      <a:pt x="20" y="164"/>
                      <a:pt x="20" y="187"/>
                      <a:pt x="18" y="214"/>
                    </a:cubicBezTo>
                    <a:cubicBezTo>
                      <a:pt x="18" y="224"/>
                      <a:pt x="0" y="219"/>
                      <a:pt x="0" y="219"/>
                    </a:cubicBezTo>
                    <a:cubicBezTo>
                      <a:pt x="7" y="239"/>
                      <a:pt x="4" y="362"/>
                      <a:pt x="4" y="410"/>
                    </a:cubicBezTo>
                    <a:cubicBezTo>
                      <a:pt x="4" y="458"/>
                      <a:pt x="97" y="458"/>
                      <a:pt x="99" y="421"/>
                    </a:cubicBezTo>
                    <a:cubicBezTo>
                      <a:pt x="104" y="352"/>
                      <a:pt x="138" y="262"/>
                      <a:pt x="177" y="179"/>
                    </a:cubicBezTo>
                    <a:cubicBezTo>
                      <a:pt x="216" y="95"/>
                      <a:pt x="248" y="88"/>
                      <a:pt x="255" y="0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5" name="Freeform 463"/>
              <p:cNvSpPr>
                <a:spLocks/>
              </p:cNvSpPr>
              <p:nvPr/>
            </p:nvSpPr>
            <p:spPr bwMode="auto">
              <a:xfrm>
                <a:off x="1486" y="769"/>
                <a:ext cx="2645" cy="1913"/>
              </a:xfrm>
              <a:custGeom>
                <a:avLst/>
                <a:gdLst>
                  <a:gd name="T0" fmla="*/ 2385 w 1058"/>
                  <a:gd name="T1" fmla="*/ 370 h 765"/>
                  <a:gd name="T2" fmla="*/ 2403 w 1058"/>
                  <a:gd name="T3" fmla="*/ 410 h 765"/>
                  <a:gd name="T4" fmla="*/ 2455 w 1058"/>
                  <a:gd name="T5" fmla="*/ 453 h 765"/>
                  <a:gd name="T6" fmla="*/ 2493 w 1058"/>
                  <a:gd name="T7" fmla="*/ 500 h 765"/>
                  <a:gd name="T8" fmla="*/ 2555 w 1058"/>
                  <a:gd name="T9" fmla="*/ 593 h 765"/>
                  <a:gd name="T10" fmla="*/ 2588 w 1058"/>
                  <a:gd name="T11" fmla="*/ 710 h 765"/>
                  <a:gd name="T12" fmla="*/ 2640 w 1058"/>
                  <a:gd name="T13" fmla="*/ 843 h 765"/>
                  <a:gd name="T14" fmla="*/ 2645 w 1058"/>
                  <a:gd name="T15" fmla="*/ 950 h 765"/>
                  <a:gd name="T16" fmla="*/ 2618 w 1058"/>
                  <a:gd name="T17" fmla="*/ 1033 h 765"/>
                  <a:gd name="T18" fmla="*/ 2630 w 1058"/>
                  <a:gd name="T19" fmla="*/ 1075 h 765"/>
                  <a:gd name="T20" fmla="*/ 2548 w 1058"/>
                  <a:gd name="T21" fmla="*/ 1285 h 765"/>
                  <a:gd name="T22" fmla="*/ 2495 w 1058"/>
                  <a:gd name="T23" fmla="*/ 1363 h 765"/>
                  <a:gd name="T24" fmla="*/ 2455 w 1058"/>
                  <a:gd name="T25" fmla="*/ 1388 h 765"/>
                  <a:gd name="T26" fmla="*/ 2303 w 1058"/>
                  <a:gd name="T27" fmla="*/ 1480 h 765"/>
                  <a:gd name="T28" fmla="*/ 2145 w 1058"/>
                  <a:gd name="T29" fmla="*/ 1493 h 765"/>
                  <a:gd name="T30" fmla="*/ 2033 w 1058"/>
                  <a:gd name="T31" fmla="*/ 1523 h 765"/>
                  <a:gd name="T32" fmla="*/ 1903 w 1058"/>
                  <a:gd name="T33" fmla="*/ 1538 h 765"/>
                  <a:gd name="T34" fmla="*/ 1788 w 1058"/>
                  <a:gd name="T35" fmla="*/ 1543 h 765"/>
                  <a:gd name="T36" fmla="*/ 1638 w 1058"/>
                  <a:gd name="T37" fmla="*/ 1830 h 765"/>
                  <a:gd name="T38" fmla="*/ 1370 w 1058"/>
                  <a:gd name="T39" fmla="*/ 1905 h 765"/>
                  <a:gd name="T40" fmla="*/ 1090 w 1058"/>
                  <a:gd name="T41" fmla="*/ 1843 h 765"/>
                  <a:gd name="T42" fmla="*/ 795 w 1058"/>
                  <a:gd name="T43" fmla="*/ 1833 h 765"/>
                  <a:gd name="T44" fmla="*/ 733 w 1058"/>
                  <a:gd name="T45" fmla="*/ 1850 h 765"/>
                  <a:gd name="T46" fmla="*/ 643 w 1058"/>
                  <a:gd name="T47" fmla="*/ 1840 h 765"/>
                  <a:gd name="T48" fmla="*/ 493 w 1058"/>
                  <a:gd name="T49" fmla="*/ 1828 h 765"/>
                  <a:gd name="T50" fmla="*/ 403 w 1058"/>
                  <a:gd name="T51" fmla="*/ 1780 h 765"/>
                  <a:gd name="T52" fmla="*/ 283 w 1058"/>
                  <a:gd name="T53" fmla="*/ 1760 h 765"/>
                  <a:gd name="T54" fmla="*/ 165 w 1058"/>
                  <a:gd name="T55" fmla="*/ 1660 h 765"/>
                  <a:gd name="T56" fmla="*/ 145 w 1058"/>
                  <a:gd name="T57" fmla="*/ 1613 h 765"/>
                  <a:gd name="T58" fmla="*/ 113 w 1058"/>
                  <a:gd name="T59" fmla="*/ 1588 h 765"/>
                  <a:gd name="T60" fmla="*/ 38 w 1058"/>
                  <a:gd name="T61" fmla="*/ 1350 h 765"/>
                  <a:gd name="T62" fmla="*/ 40 w 1058"/>
                  <a:gd name="T63" fmla="*/ 1303 h 765"/>
                  <a:gd name="T64" fmla="*/ 20 w 1058"/>
                  <a:gd name="T65" fmla="*/ 1240 h 765"/>
                  <a:gd name="T66" fmla="*/ 20 w 1058"/>
                  <a:gd name="T67" fmla="*/ 890 h 765"/>
                  <a:gd name="T68" fmla="*/ 40 w 1058"/>
                  <a:gd name="T69" fmla="*/ 853 h 765"/>
                  <a:gd name="T70" fmla="*/ 40 w 1058"/>
                  <a:gd name="T71" fmla="*/ 770 h 765"/>
                  <a:gd name="T72" fmla="*/ 253 w 1058"/>
                  <a:gd name="T73" fmla="*/ 450 h 765"/>
                  <a:gd name="T74" fmla="*/ 350 w 1058"/>
                  <a:gd name="T75" fmla="*/ 378 h 765"/>
                  <a:gd name="T76" fmla="*/ 500 w 1058"/>
                  <a:gd name="T77" fmla="*/ 250 h 765"/>
                  <a:gd name="T78" fmla="*/ 610 w 1058"/>
                  <a:gd name="T79" fmla="*/ 155 h 765"/>
                  <a:gd name="T80" fmla="*/ 853 w 1058"/>
                  <a:gd name="T81" fmla="*/ 43 h 765"/>
                  <a:gd name="T82" fmla="*/ 953 w 1058"/>
                  <a:gd name="T83" fmla="*/ 38 h 765"/>
                  <a:gd name="T84" fmla="*/ 1130 w 1058"/>
                  <a:gd name="T85" fmla="*/ 0 h 765"/>
                  <a:gd name="T86" fmla="*/ 1223 w 1058"/>
                  <a:gd name="T87" fmla="*/ 0 h 765"/>
                  <a:gd name="T88" fmla="*/ 1340 w 1058"/>
                  <a:gd name="T89" fmla="*/ 20 h 765"/>
                  <a:gd name="T90" fmla="*/ 1538 w 1058"/>
                  <a:gd name="T91" fmla="*/ 38 h 765"/>
                  <a:gd name="T92" fmla="*/ 1738 w 1058"/>
                  <a:gd name="T93" fmla="*/ 70 h 765"/>
                  <a:gd name="T94" fmla="*/ 1865 w 1058"/>
                  <a:gd name="T95" fmla="*/ 125 h 765"/>
                  <a:gd name="T96" fmla="*/ 1985 w 1058"/>
                  <a:gd name="T97" fmla="*/ 160 h 765"/>
                  <a:gd name="T98" fmla="*/ 2160 w 1058"/>
                  <a:gd name="T99" fmla="*/ 215 h 765"/>
                  <a:gd name="T100" fmla="*/ 2380 w 1058"/>
                  <a:gd name="T101" fmla="*/ 368 h 7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58" h="765">
                    <a:moveTo>
                      <a:pt x="954" y="148"/>
                    </a:moveTo>
                    <a:cubicBezTo>
                      <a:pt x="959" y="155"/>
                      <a:pt x="961" y="158"/>
                      <a:pt x="961" y="164"/>
                    </a:cubicBezTo>
                    <a:cubicBezTo>
                      <a:pt x="961" y="168"/>
                      <a:pt x="975" y="176"/>
                      <a:pt x="982" y="181"/>
                    </a:cubicBezTo>
                    <a:cubicBezTo>
                      <a:pt x="989" y="186"/>
                      <a:pt x="992" y="195"/>
                      <a:pt x="997" y="200"/>
                    </a:cubicBezTo>
                    <a:cubicBezTo>
                      <a:pt x="1007" y="213"/>
                      <a:pt x="1015" y="225"/>
                      <a:pt x="1022" y="237"/>
                    </a:cubicBezTo>
                    <a:cubicBezTo>
                      <a:pt x="1030" y="251"/>
                      <a:pt x="1029" y="268"/>
                      <a:pt x="1035" y="284"/>
                    </a:cubicBezTo>
                    <a:cubicBezTo>
                      <a:pt x="1044" y="305"/>
                      <a:pt x="1054" y="320"/>
                      <a:pt x="1056" y="337"/>
                    </a:cubicBezTo>
                    <a:cubicBezTo>
                      <a:pt x="1056" y="348"/>
                      <a:pt x="1058" y="369"/>
                      <a:pt x="1058" y="380"/>
                    </a:cubicBezTo>
                    <a:cubicBezTo>
                      <a:pt x="1057" y="389"/>
                      <a:pt x="1048" y="402"/>
                      <a:pt x="1047" y="413"/>
                    </a:cubicBezTo>
                    <a:cubicBezTo>
                      <a:pt x="1047" y="424"/>
                      <a:pt x="1054" y="420"/>
                      <a:pt x="1052" y="430"/>
                    </a:cubicBezTo>
                    <a:cubicBezTo>
                      <a:pt x="1048" y="463"/>
                      <a:pt x="1038" y="491"/>
                      <a:pt x="1019" y="514"/>
                    </a:cubicBezTo>
                    <a:cubicBezTo>
                      <a:pt x="1010" y="526"/>
                      <a:pt x="1006" y="534"/>
                      <a:pt x="998" y="545"/>
                    </a:cubicBezTo>
                    <a:cubicBezTo>
                      <a:pt x="994" y="550"/>
                      <a:pt x="986" y="551"/>
                      <a:pt x="982" y="555"/>
                    </a:cubicBezTo>
                    <a:cubicBezTo>
                      <a:pt x="969" y="566"/>
                      <a:pt x="953" y="584"/>
                      <a:pt x="921" y="592"/>
                    </a:cubicBezTo>
                    <a:cubicBezTo>
                      <a:pt x="905" y="596"/>
                      <a:pt x="882" y="594"/>
                      <a:pt x="858" y="597"/>
                    </a:cubicBezTo>
                    <a:cubicBezTo>
                      <a:pt x="843" y="599"/>
                      <a:pt x="827" y="607"/>
                      <a:pt x="813" y="609"/>
                    </a:cubicBezTo>
                    <a:cubicBezTo>
                      <a:pt x="787" y="612"/>
                      <a:pt x="767" y="614"/>
                      <a:pt x="761" y="615"/>
                    </a:cubicBezTo>
                    <a:cubicBezTo>
                      <a:pt x="726" y="618"/>
                      <a:pt x="714" y="614"/>
                      <a:pt x="715" y="617"/>
                    </a:cubicBezTo>
                    <a:cubicBezTo>
                      <a:pt x="723" y="670"/>
                      <a:pt x="677" y="700"/>
                      <a:pt x="655" y="732"/>
                    </a:cubicBezTo>
                    <a:cubicBezTo>
                      <a:pt x="633" y="765"/>
                      <a:pt x="590" y="763"/>
                      <a:pt x="548" y="762"/>
                    </a:cubicBezTo>
                    <a:cubicBezTo>
                      <a:pt x="505" y="760"/>
                      <a:pt x="484" y="746"/>
                      <a:pt x="436" y="737"/>
                    </a:cubicBezTo>
                    <a:cubicBezTo>
                      <a:pt x="393" y="729"/>
                      <a:pt x="360" y="733"/>
                      <a:pt x="318" y="733"/>
                    </a:cubicBezTo>
                    <a:cubicBezTo>
                      <a:pt x="313" y="733"/>
                      <a:pt x="297" y="740"/>
                      <a:pt x="293" y="740"/>
                    </a:cubicBezTo>
                    <a:cubicBezTo>
                      <a:pt x="271" y="740"/>
                      <a:pt x="269" y="735"/>
                      <a:pt x="257" y="736"/>
                    </a:cubicBezTo>
                    <a:cubicBezTo>
                      <a:pt x="240" y="737"/>
                      <a:pt x="225" y="737"/>
                      <a:pt x="197" y="731"/>
                    </a:cubicBezTo>
                    <a:cubicBezTo>
                      <a:pt x="184" y="729"/>
                      <a:pt x="175" y="716"/>
                      <a:pt x="161" y="712"/>
                    </a:cubicBezTo>
                    <a:cubicBezTo>
                      <a:pt x="147" y="709"/>
                      <a:pt x="126" y="711"/>
                      <a:pt x="113" y="704"/>
                    </a:cubicBezTo>
                    <a:cubicBezTo>
                      <a:pt x="94" y="692"/>
                      <a:pt x="80" y="682"/>
                      <a:pt x="66" y="664"/>
                    </a:cubicBezTo>
                    <a:cubicBezTo>
                      <a:pt x="64" y="661"/>
                      <a:pt x="60" y="648"/>
                      <a:pt x="58" y="645"/>
                    </a:cubicBezTo>
                    <a:cubicBezTo>
                      <a:pt x="56" y="641"/>
                      <a:pt x="47" y="640"/>
                      <a:pt x="45" y="635"/>
                    </a:cubicBezTo>
                    <a:cubicBezTo>
                      <a:pt x="32" y="612"/>
                      <a:pt x="23" y="582"/>
                      <a:pt x="15" y="540"/>
                    </a:cubicBezTo>
                    <a:cubicBezTo>
                      <a:pt x="14" y="535"/>
                      <a:pt x="17" y="527"/>
                      <a:pt x="16" y="521"/>
                    </a:cubicBezTo>
                    <a:cubicBezTo>
                      <a:pt x="15" y="517"/>
                      <a:pt x="8" y="501"/>
                      <a:pt x="8" y="496"/>
                    </a:cubicBezTo>
                    <a:cubicBezTo>
                      <a:pt x="1" y="450"/>
                      <a:pt x="0" y="405"/>
                      <a:pt x="8" y="356"/>
                    </a:cubicBezTo>
                    <a:cubicBezTo>
                      <a:pt x="8" y="351"/>
                      <a:pt x="15" y="347"/>
                      <a:pt x="16" y="341"/>
                    </a:cubicBezTo>
                    <a:cubicBezTo>
                      <a:pt x="17" y="334"/>
                      <a:pt x="11" y="323"/>
                      <a:pt x="16" y="308"/>
                    </a:cubicBezTo>
                    <a:cubicBezTo>
                      <a:pt x="31" y="258"/>
                      <a:pt x="63" y="217"/>
                      <a:pt x="101" y="180"/>
                    </a:cubicBezTo>
                    <a:cubicBezTo>
                      <a:pt x="113" y="168"/>
                      <a:pt x="128" y="162"/>
                      <a:pt x="140" y="151"/>
                    </a:cubicBezTo>
                    <a:cubicBezTo>
                      <a:pt x="160" y="131"/>
                      <a:pt x="182" y="115"/>
                      <a:pt x="200" y="100"/>
                    </a:cubicBezTo>
                    <a:cubicBezTo>
                      <a:pt x="212" y="90"/>
                      <a:pt x="235" y="69"/>
                      <a:pt x="244" y="62"/>
                    </a:cubicBezTo>
                    <a:cubicBezTo>
                      <a:pt x="271" y="41"/>
                      <a:pt x="306" y="26"/>
                      <a:pt x="341" y="17"/>
                    </a:cubicBezTo>
                    <a:cubicBezTo>
                      <a:pt x="355" y="13"/>
                      <a:pt x="368" y="17"/>
                      <a:pt x="381" y="15"/>
                    </a:cubicBezTo>
                    <a:cubicBezTo>
                      <a:pt x="408" y="10"/>
                      <a:pt x="433" y="1"/>
                      <a:pt x="452" y="0"/>
                    </a:cubicBezTo>
                    <a:cubicBezTo>
                      <a:pt x="463" y="0"/>
                      <a:pt x="475" y="0"/>
                      <a:pt x="489" y="0"/>
                    </a:cubicBezTo>
                    <a:cubicBezTo>
                      <a:pt x="503" y="1"/>
                      <a:pt x="519" y="7"/>
                      <a:pt x="536" y="8"/>
                    </a:cubicBezTo>
                    <a:cubicBezTo>
                      <a:pt x="559" y="11"/>
                      <a:pt x="586" y="9"/>
                      <a:pt x="615" y="15"/>
                    </a:cubicBezTo>
                    <a:cubicBezTo>
                      <a:pt x="638" y="20"/>
                      <a:pt x="670" y="22"/>
                      <a:pt x="695" y="28"/>
                    </a:cubicBezTo>
                    <a:cubicBezTo>
                      <a:pt x="712" y="33"/>
                      <a:pt x="729" y="45"/>
                      <a:pt x="746" y="50"/>
                    </a:cubicBezTo>
                    <a:cubicBezTo>
                      <a:pt x="763" y="54"/>
                      <a:pt x="779" y="59"/>
                      <a:pt x="794" y="64"/>
                    </a:cubicBezTo>
                    <a:cubicBezTo>
                      <a:pt x="819" y="72"/>
                      <a:pt x="842" y="76"/>
                      <a:pt x="864" y="86"/>
                    </a:cubicBezTo>
                    <a:cubicBezTo>
                      <a:pt x="899" y="102"/>
                      <a:pt x="931" y="124"/>
                      <a:pt x="952" y="147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6" name="Freeform 464"/>
              <p:cNvSpPr>
                <a:spLocks/>
              </p:cNvSpPr>
              <p:nvPr/>
            </p:nvSpPr>
            <p:spPr bwMode="auto">
              <a:xfrm>
                <a:off x="1481" y="772"/>
                <a:ext cx="2645" cy="1915"/>
              </a:xfrm>
              <a:custGeom>
                <a:avLst/>
                <a:gdLst>
                  <a:gd name="T0" fmla="*/ 2385 w 1058"/>
                  <a:gd name="T1" fmla="*/ 373 h 766"/>
                  <a:gd name="T2" fmla="*/ 2403 w 1058"/>
                  <a:gd name="T3" fmla="*/ 413 h 766"/>
                  <a:gd name="T4" fmla="*/ 2455 w 1058"/>
                  <a:gd name="T5" fmla="*/ 455 h 766"/>
                  <a:gd name="T6" fmla="*/ 2493 w 1058"/>
                  <a:gd name="T7" fmla="*/ 503 h 766"/>
                  <a:gd name="T8" fmla="*/ 2555 w 1058"/>
                  <a:gd name="T9" fmla="*/ 593 h 766"/>
                  <a:gd name="T10" fmla="*/ 2588 w 1058"/>
                  <a:gd name="T11" fmla="*/ 710 h 766"/>
                  <a:gd name="T12" fmla="*/ 2640 w 1058"/>
                  <a:gd name="T13" fmla="*/ 845 h 766"/>
                  <a:gd name="T14" fmla="*/ 2645 w 1058"/>
                  <a:gd name="T15" fmla="*/ 950 h 766"/>
                  <a:gd name="T16" fmla="*/ 2618 w 1058"/>
                  <a:gd name="T17" fmla="*/ 1035 h 766"/>
                  <a:gd name="T18" fmla="*/ 2630 w 1058"/>
                  <a:gd name="T19" fmla="*/ 1078 h 766"/>
                  <a:gd name="T20" fmla="*/ 2548 w 1058"/>
                  <a:gd name="T21" fmla="*/ 1288 h 766"/>
                  <a:gd name="T22" fmla="*/ 2495 w 1058"/>
                  <a:gd name="T23" fmla="*/ 1365 h 766"/>
                  <a:gd name="T24" fmla="*/ 2455 w 1058"/>
                  <a:gd name="T25" fmla="*/ 1388 h 766"/>
                  <a:gd name="T26" fmla="*/ 2303 w 1058"/>
                  <a:gd name="T27" fmla="*/ 1480 h 766"/>
                  <a:gd name="T28" fmla="*/ 2145 w 1058"/>
                  <a:gd name="T29" fmla="*/ 1493 h 766"/>
                  <a:gd name="T30" fmla="*/ 2033 w 1058"/>
                  <a:gd name="T31" fmla="*/ 1523 h 766"/>
                  <a:gd name="T32" fmla="*/ 1903 w 1058"/>
                  <a:gd name="T33" fmla="*/ 1538 h 766"/>
                  <a:gd name="T34" fmla="*/ 1788 w 1058"/>
                  <a:gd name="T35" fmla="*/ 1545 h 766"/>
                  <a:gd name="T36" fmla="*/ 1638 w 1058"/>
                  <a:gd name="T37" fmla="*/ 1830 h 766"/>
                  <a:gd name="T38" fmla="*/ 1370 w 1058"/>
                  <a:gd name="T39" fmla="*/ 1905 h 766"/>
                  <a:gd name="T40" fmla="*/ 1090 w 1058"/>
                  <a:gd name="T41" fmla="*/ 1843 h 766"/>
                  <a:gd name="T42" fmla="*/ 795 w 1058"/>
                  <a:gd name="T43" fmla="*/ 1835 h 766"/>
                  <a:gd name="T44" fmla="*/ 733 w 1058"/>
                  <a:gd name="T45" fmla="*/ 1850 h 766"/>
                  <a:gd name="T46" fmla="*/ 643 w 1058"/>
                  <a:gd name="T47" fmla="*/ 1840 h 766"/>
                  <a:gd name="T48" fmla="*/ 493 w 1058"/>
                  <a:gd name="T49" fmla="*/ 1830 h 766"/>
                  <a:gd name="T50" fmla="*/ 403 w 1058"/>
                  <a:gd name="T51" fmla="*/ 1780 h 766"/>
                  <a:gd name="T52" fmla="*/ 283 w 1058"/>
                  <a:gd name="T53" fmla="*/ 1760 h 766"/>
                  <a:gd name="T54" fmla="*/ 165 w 1058"/>
                  <a:gd name="T55" fmla="*/ 1660 h 766"/>
                  <a:gd name="T56" fmla="*/ 145 w 1058"/>
                  <a:gd name="T57" fmla="*/ 1613 h 766"/>
                  <a:gd name="T58" fmla="*/ 113 w 1058"/>
                  <a:gd name="T59" fmla="*/ 1590 h 766"/>
                  <a:gd name="T60" fmla="*/ 38 w 1058"/>
                  <a:gd name="T61" fmla="*/ 1353 h 766"/>
                  <a:gd name="T62" fmla="*/ 40 w 1058"/>
                  <a:gd name="T63" fmla="*/ 1305 h 766"/>
                  <a:gd name="T64" fmla="*/ 20 w 1058"/>
                  <a:gd name="T65" fmla="*/ 1240 h 766"/>
                  <a:gd name="T66" fmla="*/ 20 w 1058"/>
                  <a:gd name="T67" fmla="*/ 893 h 766"/>
                  <a:gd name="T68" fmla="*/ 40 w 1058"/>
                  <a:gd name="T69" fmla="*/ 855 h 766"/>
                  <a:gd name="T70" fmla="*/ 40 w 1058"/>
                  <a:gd name="T71" fmla="*/ 770 h 766"/>
                  <a:gd name="T72" fmla="*/ 253 w 1058"/>
                  <a:gd name="T73" fmla="*/ 450 h 766"/>
                  <a:gd name="T74" fmla="*/ 350 w 1058"/>
                  <a:gd name="T75" fmla="*/ 378 h 766"/>
                  <a:gd name="T76" fmla="*/ 500 w 1058"/>
                  <a:gd name="T77" fmla="*/ 253 h 766"/>
                  <a:gd name="T78" fmla="*/ 610 w 1058"/>
                  <a:gd name="T79" fmla="*/ 155 h 766"/>
                  <a:gd name="T80" fmla="*/ 853 w 1058"/>
                  <a:gd name="T81" fmla="*/ 43 h 766"/>
                  <a:gd name="T82" fmla="*/ 953 w 1058"/>
                  <a:gd name="T83" fmla="*/ 38 h 766"/>
                  <a:gd name="T84" fmla="*/ 1130 w 1058"/>
                  <a:gd name="T85" fmla="*/ 3 h 766"/>
                  <a:gd name="T86" fmla="*/ 1223 w 1058"/>
                  <a:gd name="T87" fmla="*/ 0 h 766"/>
                  <a:gd name="T88" fmla="*/ 1340 w 1058"/>
                  <a:gd name="T89" fmla="*/ 23 h 766"/>
                  <a:gd name="T90" fmla="*/ 1538 w 1058"/>
                  <a:gd name="T91" fmla="*/ 38 h 766"/>
                  <a:gd name="T92" fmla="*/ 1738 w 1058"/>
                  <a:gd name="T93" fmla="*/ 73 h 766"/>
                  <a:gd name="T94" fmla="*/ 1865 w 1058"/>
                  <a:gd name="T95" fmla="*/ 125 h 766"/>
                  <a:gd name="T96" fmla="*/ 1985 w 1058"/>
                  <a:gd name="T97" fmla="*/ 160 h 766"/>
                  <a:gd name="T98" fmla="*/ 2160 w 1058"/>
                  <a:gd name="T99" fmla="*/ 215 h 766"/>
                  <a:gd name="T100" fmla="*/ 2380 w 1058"/>
                  <a:gd name="T101" fmla="*/ 368 h 7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58" h="766">
                    <a:moveTo>
                      <a:pt x="954" y="149"/>
                    </a:moveTo>
                    <a:cubicBezTo>
                      <a:pt x="959" y="156"/>
                      <a:pt x="961" y="159"/>
                      <a:pt x="961" y="165"/>
                    </a:cubicBezTo>
                    <a:cubicBezTo>
                      <a:pt x="961" y="168"/>
                      <a:pt x="975" y="176"/>
                      <a:pt x="982" y="182"/>
                    </a:cubicBezTo>
                    <a:cubicBezTo>
                      <a:pt x="989" y="187"/>
                      <a:pt x="992" y="196"/>
                      <a:pt x="997" y="201"/>
                    </a:cubicBezTo>
                    <a:cubicBezTo>
                      <a:pt x="1007" y="214"/>
                      <a:pt x="1015" y="226"/>
                      <a:pt x="1022" y="237"/>
                    </a:cubicBezTo>
                    <a:cubicBezTo>
                      <a:pt x="1030" y="252"/>
                      <a:pt x="1029" y="268"/>
                      <a:pt x="1035" y="284"/>
                    </a:cubicBezTo>
                    <a:cubicBezTo>
                      <a:pt x="1044" y="305"/>
                      <a:pt x="1054" y="320"/>
                      <a:pt x="1056" y="338"/>
                    </a:cubicBezTo>
                    <a:cubicBezTo>
                      <a:pt x="1056" y="348"/>
                      <a:pt x="1058" y="369"/>
                      <a:pt x="1058" y="380"/>
                    </a:cubicBezTo>
                    <a:cubicBezTo>
                      <a:pt x="1057" y="389"/>
                      <a:pt x="1048" y="403"/>
                      <a:pt x="1047" y="414"/>
                    </a:cubicBezTo>
                    <a:cubicBezTo>
                      <a:pt x="1047" y="424"/>
                      <a:pt x="1054" y="421"/>
                      <a:pt x="1052" y="431"/>
                    </a:cubicBezTo>
                    <a:cubicBezTo>
                      <a:pt x="1048" y="463"/>
                      <a:pt x="1038" y="492"/>
                      <a:pt x="1019" y="515"/>
                    </a:cubicBezTo>
                    <a:cubicBezTo>
                      <a:pt x="1010" y="527"/>
                      <a:pt x="1006" y="535"/>
                      <a:pt x="998" y="546"/>
                    </a:cubicBezTo>
                    <a:cubicBezTo>
                      <a:pt x="994" y="550"/>
                      <a:pt x="986" y="551"/>
                      <a:pt x="982" y="555"/>
                    </a:cubicBezTo>
                    <a:cubicBezTo>
                      <a:pt x="969" y="567"/>
                      <a:pt x="953" y="585"/>
                      <a:pt x="921" y="592"/>
                    </a:cubicBezTo>
                    <a:cubicBezTo>
                      <a:pt x="905" y="596"/>
                      <a:pt x="882" y="594"/>
                      <a:pt x="858" y="597"/>
                    </a:cubicBezTo>
                    <a:cubicBezTo>
                      <a:pt x="843" y="599"/>
                      <a:pt x="827" y="608"/>
                      <a:pt x="813" y="609"/>
                    </a:cubicBezTo>
                    <a:cubicBezTo>
                      <a:pt x="787" y="613"/>
                      <a:pt x="767" y="615"/>
                      <a:pt x="761" y="615"/>
                    </a:cubicBezTo>
                    <a:cubicBezTo>
                      <a:pt x="726" y="619"/>
                      <a:pt x="714" y="614"/>
                      <a:pt x="715" y="618"/>
                    </a:cubicBezTo>
                    <a:cubicBezTo>
                      <a:pt x="723" y="671"/>
                      <a:pt x="677" y="701"/>
                      <a:pt x="655" y="732"/>
                    </a:cubicBezTo>
                    <a:cubicBezTo>
                      <a:pt x="633" y="766"/>
                      <a:pt x="590" y="764"/>
                      <a:pt x="548" y="762"/>
                    </a:cubicBezTo>
                    <a:cubicBezTo>
                      <a:pt x="505" y="760"/>
                      <a:pt x="484" y="746"/>
                      <a:pt x="436" y="737"/>
                    </a:cubicBezTo>
                    <a:cubicBezTo>
                      <a:pt x="393" y="729"/>
                      <a:pt x="360" y="733"/>
                      <a:pt x="318" y="734"/>
                    </a:cubicBezTo>
                    <a:cubicBezTo>
                      <a:pt x="313" y="734"/>
                      <a:pt x="297" y="740"/>
                      <a:pt x="293" y="740"/>
                    </a:cubicBezTo>
                    <a:cubicBezTo>
                      <a:pt x="271" y="740"/>
                      <a:pt x="269" y="735"/>
                      <a:pt x="257" y="736"/>
                    </a:cubicBezTo>
                    <a:cubicBezTo>
                      <a:pt x="240" y="737"/>
                      <a:pt x="225" y="738"/>
                      <a:pt x="197" y="732"/>
                    </a:cubicBezTo>
                    <a:cubicBezTo>
                      <a:pt x="184" y="729"/>
                      <a:pt x="175" y="716"/>
                      <a:pt x="161" y="712"/>
                    </a:cubicBezTo>
                    <a:cubicBezTo>
                      <a:pt x="147" y="709"/>
                      <a:pt x="126" y="712"/>
                      <a:pt x="113" y="704"/>
                    </a:cubicBezTo>
                    <a:cubicBezTo>
                      <a:pt x="94" y="693"/>
                      <a:pt x="80" y="683"/>
                      <a:pt x="66" y="664"/>
                    </a:cubicBezTo>
                    <a:cubicBezTo>
                      <a:pt x="64" y="662"/>
                      <a:pt x="60" y="648"/>
                      <a:pt x="58" y="645"/>
                    </a:cubicBezTo>
                    <a:cubicBezTo>
                      <a:pt x="56" y="642"/>
                      <a:pt x="47" y="640"/>
                      <a:pt x="45" y="636"/>
                    </a:cubicBezTo>
                    <a:cubicBezTo>
                      <a:pt x="32" y="612"/>
                      <a:pt x="23" y="583"/>
                      <a:pt x="15" y="541"/>
                    </a:cubicBezTo>
                    <a:cubicBezTo>
                      <a:pt x="14" y="535"/>
                      <a:pt x="17" y="527"/>
                      <a:pt x="16" y="522"/>
                    </a:cubicBezTo>
                    <a:cubicBezTo>
                      <a:pt x="15" y="517"/>
                      <a:pt x="8" y="501"/>
                      <a:pt x="8" y="496"/>
                    </a:cubicBezTo>
                    <a:cubicBezTo>
                      <a:pt x="1" y="450"/>
                      <a:pt x="0" y="406"/>
                      <a:pt x="8" y="357"/>
                    </a:cubicBezTo>
                    <a:cubicBezTo>
                      <a:pt x="8" y="351"/>
                      <a:pt x="15" y="347"/>
                      <a:pt x="16" y="342"/>
                    </a:cubicBezTo>
                    <a:cubicBezTo>
                      <a:pt x="17" y="334"/>
                      <a:pt x="11" y="324"/>
                      <a:pt x="16" y="308"/>
                    </a:cubicBezTo>
                    <a:cubicBezTo>
                      <a:pt x="31" y="258"/>
                      <a:pt x="63" y="217"/>
                      <a:pt x="101" y="180"/>
                    </a:cubicBezTo>
                    <a:cubicBezTo>
                      <a:pt x="113" y="169"/>
                      <a:pt x="128" y="163"/>
                      <a:pt x="140" y="151"/>
                    </a:cubicBezTo>
                    <a:cubicBezTo>
                      <a:pt x="160" y="131"/>
                      <a:pt x="182" y="116"/>
                      <a:pt x="200" y="101"/>
                    </a:cubicBezTo>
                    <a:cubicBezTo>
                      <a:pt x="212" y="90"/>
                      <a:pt x="235" y="70"/>
                      <a:pt x="244" y="62"/>
                    </a:cubicBezTo>
                    <a:cubicBezTo>
                      <a:pt x="271" y="41"/>
                      <a:pt x="306" y="27"/>
                      <a:pt x="341" y="17"/>
                    </a:cubicBezTo>
                    <a:cubicBezTo>
                      <a:pt x="355" y="14"/>
                      <a:pt x="368" y="18"/>
                      <a:pt x="381" y="15"/>
                    </a:cubicBezTo>
                    <a:cubicBezTo>
                      <a:pt x="408" y="11"/>
                      <a:pt x="433" y="1"/>
                      <a:pt x="452" y="1"/>
                    </a:cubicBezTo>
                    <a:cubicBezTo>
                      <a:pt x="463" y="0"/>
                      <a:pt x="475" y="0"/>
                      <a:pt x="489" y="0"/>
                    </a:cubicBezTo>
                    <a:cubicBezTo>
                      <a:pt x="503" y="1"/>
                      <a:pt x="519" y="7"/>
                      <a:pt x="536" y="9"/>
                    </a:cubicBezTo>
                    <a:cubicBezTo>
                      <a:pt x="559" y="11"/>
                      <a:pt x="586" y="10"/>
                      <a:pt x="615" y="15"/>
                    </a:cubicBezTo>
                    <a:cubicBezTo>
                      <a:pt x="638" y="20"/>
                      <a:pt x="670" y="22"/>
                      <a:pt x="695" y="29"/>
                    </a:cubicBezTo>
                    <a:cubicBezTo>
                      <a:pt x="712" y="33"/>
                      <a:pt x="729" y="45"/>
                      <a:pt x="746" y="50"/>
                    </a:cubicBezTo>
                    <a:cubicBezTo>
                      <a:pt x="763" y="55"/>
                      <a:pt x="779" y="59"/>
                      <a:pt x="794" y="64"/>
                    </a:cubicBezTo>
                    <a:cubicBezTo>
                      <a:pt x="819" y="72"/>
                      <a:pt x="842" y="77"/>
                      <a:pt x="864" y="86"/>
                    </a:cubicBezTo>
                    <a:cubicBezTo>
                      <a:pt x="899" y="102"/>
                      <a:pt x="931" y="125"/>
                      <a:pt x="952" y="147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7" name="Freeform 465"/>
              <p:cNvSpPr>
                <a:spLocks/>
              </p:cNvSpPr>
              <p:nvPr/>
            </p:nvSpPr>
            <p:spPr bwMode="auto">
              <a:xfrm>
                <a:off x="2033" y="2592"/>
                <a:ext cx="725" cy="425"/>
              </a:xfrm>
              <a:custGeom>
                <a:avLst/>
                <a:gdLst>
                  <a:gd name="T0" fmla="*/ 610 w 290"/>
                  <a:gd name="T1" fmla="*/ 400 h 170"/>
                  <a:gd name="T2" fmla="*/ 610 w 290"/>
                  <a:gd name="T3" fmla="*/ 235 h 170"/>
                  <a:gd name="T4" fmla="*/ 725 w 290"/>
                  <a:gd name="T5" fmla="*/ 68 h 170"/>
                  <a:gd name="T6" fmla="*/ 543 w 290"/>
                  <a:gd name="T7" fmla="*/ 20 h 170"/>
                  <a:gd name="T8" fmla="*/ 248 w 290"/>
                  <a:gd name="T9" fmla="*/ 10 h 170"/>
                  <a:gd name="T10" fmla="*/ 185 w 290"/>
                  <a:gd name="T11" fmla="*/ 28 h 170"/>
                  <a:gd name="T12" fmla="*/ 95 w 290"/>
                  <a:gd name="T13" fmla="*/ 18 h 170"/>
                  <a:gd name="T14" fmla="*/ 38 w 290"/>
                  <a:gd name="T15" fmla="*/ 18 h 170"/>
                  <a:gd name="T16" fmla="*/ 28 w 290"/>
                  <a:gd name="T17" fmla="*/ 28 h 170"/>
                  <a:gd name="T18" fmla="*/ 50 w 290"/>
                  <a:gd name="T19" fmla="*/ 143 h 170"/>
                  <a:gd name="T20" fmla="*/ 155 w 290"/>
                  <a:gd name="T21" fmla="*/ 210 h 170"/>
                  <a:gd name="T22" fmla="*/ 260 w 290"/>
                  <a:gd name="T23" fmla="*/ 258 h 170"/>
                  <a:gd name="T24" fmla="*/ 358 w 290"/>
                  <a:gd name="T25" fmla="*/ 298 h 170"/>
                  <a:gd name="T26" fmla="*/ 398 w 290"/>
                  <a:gd name="T27" fmla="*/ 350 h 170"/>
                  <a:gd name="T28" fmla="*/ 490 w 290"/>
                  <a:gd name="T29" fmla="*/ 390 h 170"/>
                  <a:gd name="T30" fmla="*/ 565 w 290"/>
                  <a:gd name="T31" fmla="*/ 413 h 170"/>
                  <a:gd name="T32" fmla="*/ 610 w 290"/>
                  <a:gd name="T33" fmla="*/ 400 h 1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0" h="170">
                    <a:moveTo>
                      <a:pt x="244" y="160"/>
                    </a:moveTo>
                    <a:cubicBezTo>
                      <a:pt x="246" y="133"/>
                      <a:pt x="246" y="110"/>
                      <a:pt x="244" y="94"/>
                    </a:cubicBezTo>
                    <a:cubicBezTo>
                      <a:pt x="252" y="86"/>
                      <a:pt x="286" y="71"/>
                      <a:pt x="290" y="27"/>
                    </a:cubicBezTo>
                    <a:cubicBezTo>
                      <a:pt x="268" y="22"/>
                      <a:pt x="248" y="14"/>
                      <a:pt x="217" y="8"/>
                    </a:cubicBezTo>
                    <a:cubicBezTo>
                      <a:pt x="174" y="0"/>
                      <a:pt x="141" y="4"/>
                      <a:pt x="99" y="4"/>
                    </a:cubicBezTo>
                    <a:cubicBezTo>
                      <a:pt x="94" y="4"/>
                      <a:pt x="78" y="11"/>
                      <a:pt x="74" y="11"/>
                    </a:cubicBezTo>
                    <a:cubicBezTo>
                      <a:pt x="52" y="11"/>
                      <a:pt x="50" y="6"/>
                      <a:pt x="38" y="7"/>
                    </a:cubicBezTo>
                    <a:cubicBezTo>
                      <a:pt x="30" y="7"/>
                      <a:pt x="23" y="8"/>
                      <a:pt x="15" y="7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0" y="28"/>
                      <a:pt x="2" y="52"/>
                      <a:pt x="20" y="57"/>
                    </a:cubicBezTo>
                    <a:cubicBezTo>
                      <a:pt x="16" y="70"/>
                      <a:pt x="34" y="79"/>
                      <a:pt x="62" y="84"/>
                    </a:cubicBezTo>
                    <a:cubicBezTo>
                      <a:pt x="67" y="102"/>
                      <a:pt x="78" y="103"/>
                      <a:pt x="104" y="103"/>
                    </a:cubicBezTo>
                    <a:cubicBezTo>
                      <a:pt x="110" y="114"/>
                      <a:pt x="126" y="123"/>
                      <a:pt x="143" y="119"/>
                    </a:cubicBezTo>
                    <a:cubicBezTo>
                      <a:pt x="143" y="119"/>
                      <a:pt x="140" y="139"/>
                      <a:pt x="159" y="140"/>
                    </a:cubicBezTo>
                    <a:cubicBezTo>
                      <a:pt x="161" y="146"/>
                      <a:pt x="173" y="158"/>
                      <a:pt x="196" y="156"/>
                    </a:cubicBezTo>
                    <a:cubicBezTo>
                      <a:pt x="202" y="163"/>
                      <a:pt x="207" y="165"/>
                      <a:pt x="226" y="165"/>
                    </a:cubicBezTo>
                    <a:cubicBezTo>
                      <a:pt x="226" y="165"/>
                      <a:pt x="244" y="170"/>
                      <a:pt x="244" y="160"/>
                    </a:cubicBezTo>
                  </a:path>
                </a:pathLst>
              </a:custGeom>
              <a:solidFill>
                <a:srgbClr val="E8B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8" name="Freeform 466"/>
              <p:cNvSpPr>
                <a:spLocks noEditPoints="1"/>
              </p:cNvSpPr>
              <p:nvPr/>
            </p:nvSpPr>
            <p:spPr bwMode="auto">
              <a:xfrm>
                <a:off x="2556" y="742"/>
                <a:ext cx="1715" cy="1698"/>
              </a:xfrm>
              <a:custGeom>
                <a:avLst/>
                <a:gdLst>
                  <a:gd name="T0" fmla="*/ 8 w 686"/>
                  <a:gd name="T1" fmla="*/ 35 h 679"/>
                  <a:gd name="T2" fmla="*/ 1673 w 686"/>
                  <a:gd name="T3" fmla="*/ 748 h 679"/>
                  <a:gd name="T4" fmla="*/ 1563 w 686"/>
                  <a:gd name="T5" fmla="*/ 548 h 679"/>
                  <a:gd name="T6" fmla="*/ 1463 w 686"/>
                  <a:gd name="T7" fmla="*/ 405 h 679"/>
                  <a:gd name="T8" fmla="*/ 1320 w 686"/>
                  <a:gd name="T9" fmla="*/ 283 h 679"/>
                  <a:gd name="T10" fmla="*/ 1133 w 686"/>
                  <a:gd name="T11" fmla="*/ 180 h 679"/>
                  <a:gd name="T12" fmla="*/ 1028 w 686"/>
                  <a:gd name="T13" fmla="*/ 145 h 679"/>
                  <a:gd name="T14" fmla="*/ 893 w 686"/>
                  <a:gd name="T15" fmla="*/ 110 h 679"/>
                  <a:gd name="T16" fmla="*/ 428 w 686"/>
                  <a:gd name="T17" fmla="*/ 5 h 679"/>
                  <a:gd name="T18" fmla="*/ 220 w 686"/>
                  <a:gd name="T19" fmla="*/ 3 h 679"/>
                  <a:gd name="T20" fmla="*/ 60 w 686"/>
                  <a:gd name="T21" fmla="*/ 28 h 679"/>
                  <a:gd name="T22" fmla="*/ 270 w 686"/>
                  <a:gd name="T23" fmla="*/ 48 h 679"/>
                  <a:gd name="T24" fmla="*/ 668 w 686"/>
                  <a:gd name="T25" fmla="*/ 98 h 679"/>
                  <a:gd name="T26" fmla="*/ 915 w 686"/>
                  <a:gd name="T27" fmla="*/ 188 h 679"/>
                  <a:gd name="T28" fmla="*/ 1310 w 686"/>
                  <a:gd name="T29" fmla="*/ 395 h 679"/>
                  <a:gd name="T30" fmla="*/ 1333 w 686"/>
                  <a:gd name="T31" fmla="*/ 438 h 679"/>
                  <a:gd name="T32" fmla="*/ 1423 w 686"/>
                  <a:gd name="T33" fmla="*/ 528 h 679"/>
                  <a:gd name="T34" fmla="*/ 1518 w 686"/>
                  <a:gd name="T35" fmla="*/ 738 h 679"/>
                  <a:gd name="T36" fmla="*/ 1575 w 686"/>
                  <a:gd name="T37" fmla="*/ 978 h 679"/>
                  <a:gd name="T38" fmla="*/ 1560 w 686"/>
                  <a:gd name="T39" fmla="*/ 1103 h 679"/>
                  <a:gd name="T40" fmla="*/ 1555 w 686"/>
                  <a:gd name="T41" fmla="*/ 1145 h 679"/>
                  <a:gd name="T42" fmla="*/ 1548 w 686"/>
                  <a:gd name="T43" fmla="*/ 1173 h 679"/>
                  <a:gd name="T44" fmla="*/ 1540 w 686"/>
                  <a:gd name="T45" fmla="*/ 1200 h 679"/>
                  <a:gd name="T46" fmla="*/ 1530 w 686"/>
                  <a:gd name="T47" fmla="*/ 1225 h 679"/>
                  <a:gd name="T48" fmla="*/ 1520 w 686"/>
                  <a:gd name="T49" fmla="*/ 1248 h 679"/>
                  <a:gd name="T50" fmla="*/ 1508 w 686"/>
                  <a:gd name="T51" fmla="*/ 1270 h 679"/>
                  <a:gd name="T52" fmla="*/ 1495 w 686"/>
                  <a:gd name="T53" fmla="*/ 1293 h 679"/>
                  <a:gd name="T54" fmla="*/ 1473 w 686"/>
                  <a:gd name="T55" fmla="*/ 1323 h 679"/>
                  <a:gd name="T56" fmla="*/ 1465 w 686"/>
                  <a:gd name="T57" fmla="*/ 1330 h 679"/>
                  <a:gd name="T58" fmla="*/ 1385 w 686"/>
                  <a:gd name="T59" fmla="*/ 1415 h 679"/>
                  <a:gd name="T60" fmla="*/ 1075 w 686"/>
                  <a:gd name="T61" fmla="*/ 1520 h 679"/>
                  <a:gd name="T62" fmla="*/ 833 w 686"/>
                  <a:gd name="T63" fmla="*/ 1565 h 679"/>
                  <a:gd name="T64" fmla="*/ 710 w 686"/>
                  <a:gd name="T65" fmla="*/ 1663 h 679"/>
                  <a:gd name="T66" fmla="*/ 820 w 686"/>
                  <a:gd name="T67" fmla="*/ 1688 h 679"/>
                  <a:gd name="T68" fmla="*/ 1143 w 686"/>
                  <a:gd name="T69" fmla="*/ 1643 h 679"/>
                  <a:gd name="T70" fmla="*/ 1475 w 686"/>
                  <a:gd name="T71" fmla="*/ 1505 h 679"/>
                  <a:gd name="T72" fmla="*/ 1695 w 686"/>
                  <a:gd name="T73" fmla="*/ 1195 h 679"/>
                  <a:gd name="T74" fmla="*/ 1673 w 686"/>
                  <a:gd name="T75" fmla="*/ 748 h 6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86" h="679">
                    <a:moveTo>
                      <a:pt x="0" y="15"/>
                    </a:moveTo>
                    <a:cubicBezTo>
                      <a:pt x="1" y="15"/>
                      <a:pt x="2" y="15"/>
                      <a:pt x="3" y="14"/>
                    </a:cubicBezTo>
                    <a:cubicBezTo>
                      <a:pt x="2" y="15"/>
                      <a:pt x="1" y="15"/>
                      <a:pt x="0" y="15"/>
                    </a:cubicBezTo>
                    <a:close/>
                    <a:moveTo>
                      <a:pt x="669" y="299"/>
                    </a:moveTo>
                    <a:cubicBezTo>
                      <a:pt x="661" y="281"/>
                      <a:pt x="658" y="260"/>
                      <a:pt x="648" y="244"/>
                    </a:cubicBezTo>
                    <a:cubicBezTo>
                      <a:pt x="642" y="234"/>
                      <a:pt x="633" y="230"/>
                      <a:pt x="625" y="219"/>
                    </a:cubicBezTo>
                    <a:cubicBezTo>
                      <a:pt x="616" y="208"/>
                      <a:pt x="609" y="189"/>
                      <a:pt x="598" y="176"/>
                    </a:cubicBezTo>
                    <a:cubicBezTo>
                      <a:pt x="594" y="172"/>
                      <a:pt x="589" y="167"/>
                      <a:pt x="585" y="162"/>
                    </a:cubicBezTo>
                    <a:cubicBezTo>
                      <a:pt x="581" y="158"/>
                      <a:pt x="576" y="147"/>
                      <a:pt x="572" y="143"/>
                    </a:cubicBezTo>
                    <a:cubicBezTo>
                      <a:pt x="559" y="132"/>
                      <a:pt x="544" y="120"/>
                      <a:pt x="528" y="113"/>
                    </a:cubicBezTo>
                    <a:cubicBezTo>
                      <a:pt x="523" y="111"/>
                      <a:pt x="515" y="106"/>
                      <a:pt x="511" y="104"/>
                    </a:cubicBezTo>
                    <a:cubicBezTo>
                      <a:pt x="490" y="94"/>
                      <a:pt x="477" y="80"/>
                      <a:pt x="453" y="72"/>
                    </a:cubicBezTo>
                    <a:cubicBezTo>
                      <a:pt x="445" y="69"/>
                      <a:pt x="437" y="67"/>
                      <a:pt x="428" y="64"/>
                    </a:cubicBezTo>
                    <a:cubicBezTo>
                      <a:pt x="424" y="63"/>
                      <a:pt x="415" y="59"/>
                      <a:pt x="411" y="58"/>
                    </a:cubicBezTo>
                    <a:cubicBezTo>
                      <a:pt x="399" y="54"/>
                      <a:pt x="398" y="47"/>
                      <a:pt x="386" y="45"/>
                    </a:cubicBezTo>
                    <a:cubicBezTo>
                      <a:pt x="376" y="44"/>
                      <a:pt x="367" y="45"/>
                      <a:pt x="357" y="44"/>
                    </a:cubicBezTo>
                    <a:cubicBezTo>
                      <a:pt x="350" y="43"/>
                      <a:pt x="333" y="30"/>
                      <a:pt x="326" y="28"/>
                    </a:cubicBezTo>
                    <a:cubicBezTo>
                      <a:pt x="269" y="13"/>
                      <a:pt x="216" y="6"/>
                      <a:pt x="171" y="2"/>
                    </a:cubicBezTo>
                    <a:cubicBezTo>
                      <a:pt x="162" y="2"/>
                      <a:pt x="152" y="5"/>
                      <a:pt x="144" y="4"/>
                    </a:cubicBezTo>
                    <a:cubicBezTo>
                      <a:pt x="121" y="3"/>
                      <a:pt x="104" y="0"/>
                      <a:pt x="88" y="1"/>
                    </a:cubicBezTo>
                    <a:cubicBezTo>
                      <a:pt x="70" y="1"/>
                      <a:pt x="40" y="7"/>
                      <a:pt x="11" y="13"/>
                    </a:cubicBezTo>
                    <a:cubicBezTo>
                      <a:pt x="16" y="12"/>
                      <a:pt x="20" y="11"/>
                      <a:pt x="24" y="11"/>
                    </a:cubicBezTo>
                    <a:cubicBezTo>
                      <a:pt x="35" y="11"/>
                      <a:pt x="47" y="11"/>
                      <a:pt x="61" y="11"/>
                    </a:cubicBezTo>
                    <a:cubicBezTo>
                      <a:pt x="75" y="12"/>
                      <a:pt x="91" y="18"/>
                      <a:pt x="108" y="19"/>
                    </a:cubicBezTo>
                    <a:cubicBezTo>
                      <a:pt x="131" y="22"/>
                      <a:pt x="158" y="20"/>
                      <a:pt x="187" y="26"/>
                    </a:cubicBezTo>
                    <a:cubicBezTo>
                      <a:pt x="210" y="31"/>
                      <a:pt x="242" y="33"/>
                      <a:pt x="267" y="39"/>
                    </a:cubicBezTo>
                    <a:cubicBezTo>
                      <a:pt x="284" y="44"/>
                      <a:pt x="301" y="56"/>
                      <a:pt x="318" y="61"/>
                    </a:cubicBezTo>
                    <a:cubicBezTo>
                      <a:pt x="335" y="65"/>
                      <a:pt x="351" y="70"/>
                      <a:pt x="366" y="75"/>
                    </a:cubicBezTo>
                    <a:cubicBezTo>
                      <a:pt x="391" y="83"/>
                      <a:pt x="414" y="87"/>
                      <a:pt x="436" y="97"/>
                    </a:cubicBezTo>
                    <a:cubicBezTo>
                      <a:pt x="471" y="113"/>
                      <a:pt x="503" y="135"/>
                      <a:pt x="524" y="158"/>
                    </a:cubicBezTo>
                    <a:cubicBezTo>
                      <a:pt x="526" y="159"/>
                      <a:pt x="526" y="159"/>
                      <a:pt x="526" y="159"/>
                    </a:cubicBezTo>
                    <a:cubicBezTo>
                      <a:pt x="531" y="166"/>
                      <a:pt x="533" y="169"/>
                      <a:pt x="533" y="175"/>
                    </a:cubicBezTo>
                    <a:cubicBezTo>
                      <a:pt x="533" y="179"/>
                      <a:pt x="547" y="187"/>
                      <a:pt x="554" y="192"/>
                    </a:cubicBezTo>
                    <a:cubicBezTo>
                      <a:pt x="561" y="197"/>
                      <a:pt x="564" y="206"/>
                      <a:pt x="569" y="211"/>
                    </a:cubicBezTo>
                    <a:cubicBezTo>
                      <a:pt x="579" y="224"/>
                      <a:pt x="587" y="236"/>
                      <a:pt x="594" y="248"/>
                    </a:cubicBezTo>
                    <a:cubicBezTo>
                      <a:pt x="602" y="262"/>
                      <a:pt x="601" y="279"/>
                      <a:pt x="607" y="295"/>
                    </a:cubicBezTo>
                    <a:cubicBezTo>
                      <a:pt x="616" y="316"/>
                      <a:pt x="626" y="331"/>
                      <a:pt x="628" y="348"/>
                    </a:cubicBezTo>
                    <a:cubicBezTo>
                      <a:pt x="628" y="359"/>
                      <a:pt x="630" y="380"/>
                      <a:pt x="630" y="391"/>
                    </a:cubicBezTo>
                    <a:cubicBezTo>
                      <a:pt x="629" y="400"/>
                      <a:pt x="620" y="413"/>
                      <a:pt x="619" y="424"/>
                    </a:cubicBezTo>
                    <a:cubicBezTo>
                      <a:pt x="619" y="435"/>
                      <a:pt x="626" y="431"/>
                      <a:pt x="624" y="441"/>
                    </a:cubicBezTo>
                    <a:cubicBezTo>
                      <a:pt x="624" y="446"/>
                      <a:pt x="623" y="450"/>
                      <a:pt x="622" y="454"/>
                    </a:cubicBezTo>
                    <a:cubicBezTo>
                      <a:pt x="622" y="455"/>
                      <a:pt x="622" y="456"/>
                      <a:pt x="622" y="458"/>
                    </a:cubicBezTo>
                    <a:cubicBezTo>
                      <a:pt x="621" y="460"/>
                      <a:pt x="621" y="462"/>
                      <a:pt x="620" y="464"/>
                    </a:cubicBezTo>
                    <a:cubicBezTo>
                      <a:pt x="620" y="466"/>
                      <a:pt x="619" y="468"/>
                      <a:pt x="619" y="469"/>
                    </a:cubicBezTo>
                    <a:cubicBezTo>
                      <a:pt x="618" y="471"/>
                      <a:pt x="618" y="473"/>
                      <a:pt x="617" y="475"/>
                    </a:cubicBezTo>
                    <a:cubicBezTo>
                      <a:pt x="617" y="476"/>
                      <a:pt x="616" y="478"/>
                      <a:pt x="616" y="480"/>
                    </a:cubicBezTo>
                    <a:cubicBezTo>
                      <a:pt x="615" y="481"/>
                      <a:pt x="615" y="483"/>
                      <a:pt x="614" y="485"/>
                    </a:cubicBezTo>
                    <a:cubicBezTo>
                      <a:pt x="613" y="486"/>
                      <a:pt x="613" y="488"/>
                      <a:pt x="612" y="490"/>
                    </a:cubicBezTo>
                    <a:cubicBezTo>
                      <a:pt x="612" y="491"/>
                      <a:pt x="611" y="493"/>
                      <a:pt x="610" y="495"/>
                    </a:cubicBezTo>
                    <a:cubicBezTo>
                      <a:pt x="609" y="496"/>
                      <a:pt x="609" y="498"/>
                      <a:pt x="608" y="499"/>
                    </a:cubicBezTo>
                    <a:cubicBezTo>
                      <a:pt x="607" y="501"/>
                      <a:pt x="606" y="503"/>
                      <a:pt x="605" y="504"/>
                    </a:cubicBezTo>
                    <a:cubicBezTo>
                      <a:pt x="605" y="506"/>
                      <a:pt x="604" y="507"/>
                      <a:pt x="603" y="508"/>
                    </a:cubicBezTo>
                    <a:cubicBezTo>
                      <a:pt x="602" y="510"/>
                      <a:pt x="601" y="512"/>
                      <a:pt x="600" y="514"/>
                    </a:cubicBezTo>
                    <a:cubicBezTo>
                      <a:pt x="599" y="515"/>
                      <a:pt x="598" y="516"/>
                      <a:pt x="598" y="517"/>
                    </a:cubicBezTo>
                    <a:cubicBezTo>
                      <a:pt x="596" y="520"/>
                      <a:pt x="594" y="523"/>
                      <a:pt x="591" y="525"/>
                    </a:cubicBezTo>
                    <a:cubicBezTo>
                      <a:pt x="590" y="527"/>
                      <a:pt x="589" y="528"/>
                      <a:pt x="589" y="529"/>
                    </a:cubicBezTo>
                    <a:cubicBezTo>
                      <a:pt x="588" y="530"/>
                      <a:pt x="587" y="531"/>
                      <a:pt x="586" y="532"/>
                    </a:cubicBezTo>
                    <a:cubicBezTo>
                      <a:pt x="586" y="532"/>
                      <a:pt x="586" y="532"/>
                      <a:pt x="586" y="532"/>
                    </a:cubicBezTo>
                    <a:cubicBezTo>
                      <a:pt x="580" y="540"/>
                      <a:pt x="576" y="547"/>
                      <a:pt x="570" y="556"/>
                    </a:cubicBezTo>
                    <a:cubicBezTo>
                      <a:pt x="566" y="561"/>
                      <a:pt x="558" y="562"/>
                      <a:pt x="554" y="566"/>
                    </a:cubicBezTo>
                    <a:cubicBezTo>
                      <a:pt x="541" y="577"/>
                      <a:pt x="525" y="595"/>
                      <a:pt x="493" y="603"/>
                    </a:cubicBezTo>
                    <a:cubicBezTo>
                      <a:pt x="477" y="607"/>
                      <a:pt x="454" y="605"/>
                      <a:pt x="430" y="608"/>
                    </a:cubicBezTo>
                    <a:cubicBezTo>
                      <a:pt x="415" y="610"/>
                      <a:pt x="399" y="618"/>
                      <a:pt x="385" y="620"/>
                    </a:cubicBezTo>
                    <a:cubicBezTo>
                      <a:pt x="359" y="623"/>
                      <a:pt x="339" y="625"/>
                      <a:pt x="333" y="626"/>
                    </a:cubicBezTo>
                    <a:cubicBezTo>
                      <a:pt x="298" y="629"/>
                      <a:pt x="286" y="625"/>
                      <a:pt x="287" y="628"/>
                    </a:cubicBezTo>
                    <a:cubicBezTo>
                      <a:pt x="289" y="642"/>
                      <a:pt x="287" y="654"/>
                      <a:pt x="284" y="665"/>
                    </a:cubicBezTo>
                    <a:cubicBezTo>
                      <a:pt x="285" y="667"/>
                      <a:pt x="285" y="667"/>
                      <a:pt x="285" y="667"/>
                    </a:cubicBezTo>
                    <a:cubicBezTo>
                      <a:pt x="285" y="667"/>
                      <a:pt x="307" y="672"/>
                      <a:pt x="328" y="675"/>
                    </a:cubicBezTo>
                    <a:cubicBezTo>
                      <a:pt x="349" y="679"/>
                      <a:pt x="360" y="672"/>
                      <a:pt x="388" y="672"/>
                    </a:cubicBezTo>
                    <a:cubicBezTo>
                      <a:pt x="407" y="672"/>
                      <a:pt x="407" y="666"/>
                      <a:pt x="457" y="657"/>
                    </a:cubicBezTo>
                    <a:cubicBezTo>
                      <a:pt x="497" y="650"/>
                      <a:pt x="496" y="659"/>
                      <a:pt x="528" y="645"/>
                    </a:cubicBezTo>
                    <a:cubicBezTo>
                      <a:pt x="559" y="631"/>
                      <a:pt x="562" y="621"/>
                      <a:pt x="590" y="602"/>
                    </a:cubicBezTo>
                    <a:cubicBezTo>
                      <a:pt x="618" y="583"/>
                      <a:pt x="660" y="540"/>
                      <a:pt x="664" y="495"/>
                    </a:cubicBezTo>
                    <a:cubicBezTo>
                      <a:pt x="670" y="489"/>
                      <a:pt x="675" y="483"/>
                      <a:pt x="678" y="478"/>
                    </a:cubicBezTo>
                    <a:cubicBezTo>
                      <a:pt x="685" y="465"/>
                      <a:pt x="683" y="434"/>
                      <a:pt x="683" y="403"/>
                    </a:cubicBezTo>
                    <a:cubicBezTo>
                      <a:pt x="685" y="357"/>
                      <a:pt x="686" y="344"/>
                      <a:pt x="669" y="299"/>
                    </a:cubicBezTo>
                  </a:path>
                </a:pathLst>
              </a:custGeom>
              <a:solidFill>
                <a:srgbClr val="D8AB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9" name="Freeform 467"/>
              <p:cNvSpPr>
                <a:spLocks/>
              </p:cNvSpPr>
              <p:nvPr/>
            </p:nvSpPr>
            <p:spPr bwMode="auto">
              <a:xfrm>
                <a:off x="4138" y="1525"/>
                <a:ext cx="93" cy="197"/>
              </a:xfrm>
              <a:custGeom>
                <a:avLst/>
                <a:gdLst>
                  <a:gd name="T0" fmla="*/ 25 w 37"/>
                  <a:gd name="T1" fmla="*/ 0 h 79"/>
                  <a:gd name="T2" fmla="*/ 33 w 37"/>
                  <a:gd name="T3" fmla="*/ 92 h 79"/>
                  <a:gd name="T4" fmla="*/ 23 w 37"/>
                  <a:gd name="T5" fmla="*/ 197 h 79"/>
                  <a:gd name="T6" fmla="*/ 33 w 37"/>
                  <a:gd name="T7" fmla="*/ 15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79">
                    <a:moveTo>
                      <a:pt x="10" y="0"/>
                    </a:moveTo>
                    <a:cubicBezTo>
                      <a:pt x="0" y="2"/>
                      <a:pt x="12" y="29"/>
                      <a:pt x="13" y="37"/>
                    </a:cubicBezTo>
                    <a:cubicBezTo>
                      <a:pt x="15" y="47"/>
                      <a:pt x="15" y="70"/>
                      <a:pt x="9" y="79"/>
                    </a:cubicBezTo>
                    <a:cubicBezTo>
                      <a:pt x="25" y="71"/>
                      <a:pt x="37" y="7"/>
                      <a:pt x="13" y="6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0" name="Freeform 468"/>
              <p:cNvSpPr>
                <a:spLocks/>
              </p:cNvSpPr>
              <p:nvPr/>
            </p:nvSpPr>
            <p:spPr bwMode="auto">
              <a:xfrm>
                <a:off x="3181" y="2405"/>
                <a:ext cx="235" cy="260"/>
              </a:xfrm>
              <a:custGeom>
                <a:avLst/>
                <a:gdLst>
                  <a:gd name="T0" fmla="*/ 195 w 94"/>
                  <a:gd name="T1" fmla="*/ 25 h 104"/>
                  <a:gd name="T2" fmla="*/ 88 w 94"/>
                  <a:gd name="T3" fmla="*/ 5 h 104"/>
                  <a:gd name="T4" fmla="*/ 85 w 94"/>
                  <a:gd name="T5" fmla="*/ 0 h 104"/>
                  <a:gd name="T6" fmla="*/ 55 w 94"/>
                  <a:gd name="T7" fmla="*/ 60 h 104"/>
                  <a:gd name="T8" fmla="*/ 0 w 94"/>
                  <a:gd name="T9" fmla="*/ 260 h 104"/>
                  <a:gd name="T10" fmla="*/ 63 w 94"/>
                  <a:gd name="T11" fmla="*/ 220 h 104"/>
                  <a:gd name="T12" fmla="*/ 103 w 94"/>
                  <a:gd name="T13" fmla="*/ 205 h 104"/>
                  <a:gd name="T14" fmla="*/ 135 w 94"/>
                  <a:gd name="T15" fmla="*/ 165 h 104"/>
                  <a:gd name="T16" fmla="*/ 170 w 94"/>
                  <a:gd name="T17" fmla="*/ 155 h 104"/>
                  <a:gd name="T18" fmla="*/ 185 w 94"/>
                  <a:gd name="T19" fmla="*/ 115 h 104"/>
                  <a:gd name="T20" fmla="*/ 230 w 94"/>
                  <a:gd name="T21" fmla="*/ 68 h 104"/>
                  <a:gd name="T22" fmla="*/ 235 w 94"/>
                  <a:gd name="T23" fmla="*/ 30 h 104"/>
                  <a:gd name="T24" fmla="*/ 233 w 94"/>
                  <a:gd name="T25" fmla="*/ 28 h 104"/>
                  <a:gd name="T26" fmla="*/ 195 w 94"/>
                  <a:gd name="T27" fmla="*/ 25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04">
                    <a:moveTo>
                      <a:pt x="78" y="10"/>
                    </a:moveTo>
                    <a:cubicBezTo>
                      <a:pt x="57" y="7"/>
                      <a:pt x="35" y="2"/>
                      <a:pt x="35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9"/>
                      <a:pt x="27" y="17"/>
                      <a:pt x="22" y="24"/>
                    </a:cubicBezTo>
                    <a:cubicBezTo>
                      <a:pt x="18" y="61"/>
                      <a:pt x="11" y="83"/>
                      <a:pt x="0" y="104"/>
                    </a:cubicBezTo>
                    <a:cubicBezTo>
                      <a:pt x="9" y="98"/>
                      <a:pt x="17" y="93"/>
                      <a:pt x="25" y="88"/>
                    </a:cubicBezTo>
                    <a:cubicBezTo>
                      <a:pt x="30" y="85"/>
                      <a:pt x="36" y="86"/>
                      <a:pt x="41" y="82"/>
                    </a:cubicBezTo>
                    <a:cubicBezTo>
                      <a:pt x="46" y="79"/>
                      <a:pt x="50" y="70"/>
                      <a:pt x="54" y="66"/>
                    </a:cubicBezTo>
                    <a:cubicBezTo>
                      <a:pt x="57" y="64"/>
                      <a:pt x="65" y="65"/>
                      <a:pt x="68" y="62"/>
                    </a:cubicBezTo>
                    <a:cubicBezTo>
                      <a:pt x="72" y="58"/>
                      <a:pt x="71" y="50"/>
                      <a:pt x="74" y="46"/>
                    </a:cubicBezTo>
                    <a:cubicBezTo>
                      <a:pt x="79" y="40"/>
                      <a:pt x="88" y="34"/>
                      <a:pt x="92" y="27"/>
                    </a:cubicBezTo>
                    <a:cubicBezTo>
                      <a:pt x="94" y="23"/>
                      <a:pt x="92" y="17"/>
                      <a:pt x="94" y="12"/>
                    </a:cubicBezTo>
                    <a:cubicBezTo>
                      <a:pt x="94" y="12"/>
                      <a:pt x="94" y="12"/>
                      <a:pt x="93" y="11"/>
                    </a:cubicBezTo>
                    <a:cubicBezTo>
                      <a:pt x="89" y="12"/>
                      <a:pt x="84" y="11"/>
                      <a:pt x="78" y="1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1" name="Freeform 469"/>
              <p:cNvSpPr>
                <a:spLocks/>
              </p:cNvSpPr>
              <p:nvPr/>
            </p:nvSpPr>
            <p:spPr bwMode="auto">
              <a:xfrm>
                <a:off x="4126" y="1382"/>
                <a:ext cx="67" cy="78"/>
              </a:xfrm>
              <a:custGeom>
                <a:avLst/>
                <a:gdLst>
                  <a:gd name="T0" fmla="*/ 17 w 27"/>
                  <a:gd name="T1" fmla="*/ 0 h 31"/>
                  <a:gd name="T2" fmla="*/ 12 w 27"/>
                  <a:gd name="T3" fmla="*/ 48 h 31"/>
                  <a:gd name="T4" fmla="*/ 42 w 27"/>
                  <a:gd name="T5" fmla="*/ 53 h 31"/>
                  <a:gd name="T6" fmla="*/ 60 w 27"/>
                  <a:gd name="T7" fmla="*/ 78 h 31"/>
                  <a:gd name="T8" fmla="*/ 47 w 27"/>
                  <a:gd name="T9" fmla="*/ 23 h 31"/>
                  <a:gd name="T10" fmla="*/ 12 w 27"/>
                  <a:gd name="T11" fmla="*/ 3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31">
                    <a:moveTo>
                      <a:pt x="7" y="0"/>
                    </a:moveTo>
                    <a:cubicBezTo>
                      <a:pt x="3" y="4"/>
                      <a:pt x="0" y="14"/>
                      <a:pt x="5" y="19"/>
                    </a:cubicBezTo>
                    <a:cubicBezTo>
                      <a:pt x="8" y="21"/>
                      <a:pt x="14" y="19"/>
                      <a:pt x="17" y="21"/>
                    </a:cubicBezTo>
                    <a:cubicBezTo>
                      <a:pt x="20" y="23"/>
                      <a:pt x="22" y="28"/>
                      <a:pt x="24" y="31"/>
                    </a:cubicBezTo>
                    <a:cubicBezTo>
                      <a:pt x="27" y="25"/>
                      <a:pt x="23" y="14"/>
                      <a:pt x="19" y="9"/>
                    </a:cubicBezTo>
                    <a:cubicBezTo>
                      <a:pt x="15" y="3"/>
                      <a:pt x="7" y="3"/>
                      <a:pt x="5" y="1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2" name="Freeform 470"/>
              <p:cNvSpPr>
                <a:spLocks/>
              </p:cNvSpPr>
              <p:nvPr/>
            </p:nvSpPr>
            <p:spPr bwMode="auto">
              <a:xfrm>
                <a:off x="3678" y="2230"/>
                <a:ext cx="280" cy="107"/>
              </a:xfrm>
              <a:custGeom>
                <a:avLst/>
                <a:gdLst>
                  <a:gd name="T0" fmla="*/ 93 w 112"/>
                  <a:gd name="T1" fmla="*/ 105 h 43"/>
                  <a:gd name="T2" fmla="*/ 198 w 112"/>
                  <a:gd name="T3" fmla="*/ 67 h 43"/>
                  <a:gd name="T4" fmla="*/ 228 w 112"/>
                  <a:gd name="T5" fmla="*/ 27 h 43"/>
                  <a:gd name="T6" fmla="*/ 188 w 112"/>
                  <a:gd name="T7" fmla="*/ 30 h 43"/>
                  <a:gd name="T8" fmla="*/ 100 w 112"/>
                  <a:gd name="T9" fmla="*/ 75 h 43"/>
                  <a:gd name="T10" fmla="*/ 0 w 112"/>
                  <a:gd name="T11" fmla="*/ 90 h 43"/>
                  <a:gd name="T12" fmla="*/ 75 w 112"/>
                  <a:gd name="T13" fmla="*/ 62 h 43"/>
                  <a:gd name="T14" fmla="*/ 155 w 112"/>
                  <a:gd name="T15" fmla="*/ 35 h 43"/>
                  <a:gd name="T16" fmla="*/ 235 w 112"/>
                  <a:gd name="T17" fmla="*/ 2 h 43"/>
                  <a:gd name="T18" fmla="*/ 200 w 112"/>
                  <a:gd name="T19" fmla="*/ 7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43">
                    <a:moveTo>
                      <a:pt x="37" y="42"/>
                    </a:moveTo>
                    <a:cubicBezTo>
                      <a:pt x="51" y="40"/>
                      <a:pt x="67" y="36"/>
                      <a:pt x="79" y="27"/>
                    </a:cubicBezTo>
                    <a:cubicBezTo>
                      <a:pt x="84" y="24"/>
                      <a:pt x="93" y="17"/>
                      <a:pt x="91" y="11"/>
                    </a:cubicBezTo>
                    <a:cubicBezTo>
                      <a:pt x="89" y="3"/>
                      <a:pt x="81" y="10"/>
                      <a:pt x="75" y="12"/>
                    </a:cubicBezTo>
                    <a:cubicBezTo>
                      <a:pt x="64" y="19"/>
                      <a:pt x="52" y="26"/>
                      <a:pt x="40" y="30"/>
                    </a:cubicBezTo>
                    <a:cubicBezTo>
                      <a:pt x="33" y="33"/>
                      <a:pt x="5" y="43"/>
                      <a:pt x="0" y="36"/>
                    </a:cubicBezTo>
                    <a:cubicBezTo>
                      <a:pt x="5" y="27"/>
                      <a:pt x="20" y="28"/>
                      <a:pt x="30" y="25"/>
                    </a:cubicBezTo>
                    <a:cubicBezTo>
                      <a:pt x="41" y="23"/>
                      <a:pt x="51" y="18"/>
                      <a:pt x="62" y="14"/>
                    </a:cubicBezTo>
                    <a:cubicBezTo>
                      <a:pt x="69" y="11"/>
                      <a:pt x="87" y="0"/>
                      <a:pt x="94" y="1"/>
                    </a:cubicBezTo>
                    <a:cubicBezTo>
                      <a:pt x="112" y="5"/>
                      <a:pt x="83" y="24"/>
                      <a:pt x="80" y="29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3" name="Freeform 471"/>
              <p:cNvSpPr>
                <a:spLocks/>
              </p:cNvSpPr>
              <p:nvPr/>
            </p:nvSpPr>
            <p:spPr bwMode="auto">
              <a:xfrm>
                <a:off x="3398" y="2330"/>
                <a:ext cx="120" cy="50"/>
              </a:xfrm>
              <a:custGeom>
                <a:avLst/>
                <a:gdLst>
                  <a:gd name="T0" fmla="*/ 25 w 48"/>
                  <a:gd name="T1" fmla="*/ 35 h 20"/>
                  <a:gd name="T2" fmla="*/ 0 w 48"/>
                  <a:gd name="T3" fmla="*/ 30 h 20"/>
                  <a:gd name="T4" fmla="*/ 68 w 48"/>
                  <a:gd name="T5" fmla="*/ 43 h 20"/>
                  <a:gd name="T6" fmla="*/ 120 w 48"/>
                  <a:gd name="T7" fmla="*/ 3 h 20"/>
                  <a:gd name="T8" fmla="*/ 40 w 48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0" y="14"/>
                    </a:moveTo>
                    <a:cubicBezTo>
                      <a:pt x="7" y="12"/>
                      <a:pt x="3" y="12"/>
                      <a:pt x="0" y="12"/>
                    </a:cubicBezTo>
                    <a:cubicBezTo>
                      <a:pt x="3" y="20"/>
                      <a:pt x="20" y="14"/>
                      <a:pt x="27" y="17"/>
                    </a:cubicBezTo>
                    <a:cubicBezTo>
                      <a:pt x="30" y="4"/>
                      <a:pt x="37" y="3"/>
                      <a:pt x="48" y="1"/>
                    </a:cubicBezTo>
                    <a:cubicBezTo>
                      <a:pt x="37" y="0"/>
                      <a:pt x="26" y="11"/>
                      <a:pt x="16" y="8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4" name="Freeform 472"/>
              <p:cNvSpPr>
                <a:spLocks/>
              </p:cNvSpPr>
              <p:nvPr/>
            </p:nvSpPr>
            <p:spPr bwMode="auto">
              <a:xfrm>
                <a:off x="3888" y="1089"/>
                <a:ext cx="60" cy="88"/>
              </a:xfrm>
              <a:custGeom>
                <a:avLst/>
                <a:gdLst>
                  <a:gd name="T0" fmla="*/ 0 w 24"/>
                  <a:gd name="T1" fmla="*/ 0 h 35"/>
                  <a:gd name="T2" fmla="*/ 28 w 24"/>
                  <a:gd name="T3" fmla="*/ 35 h 35"/>
                  <a:gd name="T4" fmla="*/ 38 w 24"/>
                  <a:gd name="T5" fmla="*/ 88 h 35"/>
                  <a:gd name="T6" fmla="*/ 60 w 24"/>
                  <a:gd name="T7" fmla="*/ 78 h 35"/>
                  <a:gd name="T8" fmla="*/ 23 w 24"/>
                  <a:gd name="T9" fmla="*/ 3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cubicBezTo>
                      <a:pt x="4" y="5"/>
                      <a:pt x="9" y="8"/>
                      <a:pt x="11" y="14"/>
                    </a:cubicBezTo>
                    <a:cubicBezTo>
                      <a:pt x="14" y="20"/>
                      <a:pt x="13" y="28"/>
                      <a:pt x="15" y="35"/>
                    </a:cubicBezTo>
                    <a:cubicBezTo>
                      <a:pt x="18" y="34"/>
                      <a:pt x="22" y="33"/>
                      <a:pt x="24" y="31"/>
                    </a:cubicBezTo>
                    <a:cubicBezTo>
                      <a:pt x="17" y="26"/>
                      <a:pt x="14" y="19"/>
                      <a:pt x="9" y="12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5" name="Freeform 473"/>
              <p:cNvSpPr>
                <a:spLocks/>
              </p:cNvSpPr>
              <p:nvPr/>
            </p:nvSpPr>
            <p:spPr bwMode="auto">
              <a:xfrm>
                <a:off x="3238" y="787"/>
                <a:ext cx="83" cy="52"/>
              </a:xfrm>
              <a:custGeom>
                <a:avLst/>
                <a:gdLst>
                  <a:gd name="T0" fmla="*/ 0 w 33"/>
                  <a:gd name="T1" fmla="*/ 25 h 21"/>
                  <a:gd name="T2" fmla="*/ 83 w 33"/>
                  <a:gd name="T3" fmla="*/ 52 h 21"/>
                  <a:gd name="T4" fmla="*/ 0 w 33"/>
                  <a:gd name="T5" fmla="*/ 12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10"/>
                    </a:moveTo>
                    <a:cubicBezTo>
                      <a:pt x="9" y="13"/>
                      <a:pt x="23" y="20"/>
                      <a:pt x="33" y="21"/>
                    </a:cubicBezTo>
                    <a:cubicBezTo>
                      <a:pt x="30" y="14"/>
                      <a:pt x="5" y="0"/>
                      <a:pt x="0" y="5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6" name="Freeform 474"/>
              <p:cNvSpPr>
                <a:spLocks/>
              </p:cNvSpPr>
              <p:nvPr/>
            </p:nvSpPr>
            <p:spPr bwMode="auto">
              <a:xfrm>
                <a:off x="3091" y="782"/>
                <a:ext cx="50" cy="10"/>
              </a:xfrm>
              <a:custGeom>
                <a:avLst/>
                <a:gdLst>
                  <a:gd name="T0" fmla="*/ 0 w 20"/>
                  <a:gd name="T1" fmla="*/ 3 h 4"/>
                  <a:gd name="T2" fmla="*/ 50 w 20"/>
                  <a:gd name="T3" fmla="*/ 10 h 4"/>
                  <a:gd name="T4" fmla="*/ 45 w 20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1"/>
                    </a:moveTo>
                    <a:cubicBezTo>
                      <a:pt x="6" y="1"/>
                      <a:pt x="13" y="2"/>
                      <a:pt x="20" y="4"/>
                    </a:cubicBezTo>
                    <a:cubicBezTo>
                      <a:pt x="20" y="2"/>
                      <a:pt x="19" y="1"/>
                      <a:pt x="18" y="0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Freeform 475"/>
              <p:cNvSpPr>
                <a:spLocks/>
              </p:cNvSpPr>
              <p:nvPr/>
            </p:nvSpPr>
            <p:spPr bwMode="auto">
              <a:xfrm>
                <a:off x="3448" y="872"/>
                <a:ext cx="75" cy="40"/>
              </a:xfrm>
              <a:custGeom>
                <a:avLst/>
                <a:gdLst>
                  <a:gd name="T0" fmla="*/ 0 w 30"/>
                  <a:gd name="T1" fmla="*/ 20 h 16"/>
                  <a:gd name="T2" fmla="*/ 60 w 30"/>
                  <a:gd name="T3" fmla="*/ 35 h 16"/>
                  <a:gd name="T4" fmla="*/ 10 w 30"/>
                  <a:gd name="T5" fmla="*/ 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8"/>
                    </a:moveTo>
                    <a:cubicBezTo>
                      <a:pt x="1" y="8"/>
                      <a:pt x="22" y="16"/>
                      <a:pt x="24" y="14"/>
                    </a:cubicBezTo>
                    <a:cubicBezTo>
                      <a:pt x="30" y="7"/>
                      <a:pt x="10" y="0"/>
                      <a:pt x="4" y="3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8" name="Freeform 476"/>
              <p:cNvSpPr>
                <a:spLocks/>
              </p:cNvSpPr>
              <p:nvPr/>
            </p:nvSpPr>
            <p:spPr bwMode="auto">
              <a:xfrm>
                <a:off x="2676" y="2697"/>
                <a:ext cx="252" cy="718"/>
              </a:xfrm>
              <a:custGeom>
                <a:avLst/>
                <a:gdLst>
                  <a:gd name="T0" fmla="*/ 127 w 101"/>
                  <a:gd name="T1" fmla="*/ 3 h 287"/>
                  <a:gd name="T2" fmla="*/ 50 w 101"/>
                  <a:gd name="T3" fmla="*/ 105 h 287"/>
                  <a:gd name="T4" fmla="*/ 10 w 101"/>
                  <a:gd name="T5" fmla="*/ 233 h 287"/>
                  <a:gd name="T6" fmla="*/ 12 w 101"/>
                  <a:gd name="T7" fmla="*/ 535 h 287"/>
                  <a:gd name="T8" fmla="*/ 20 w 101"/>
                  <a:gd name="T9" fmla="*/ 630 h 287"/>
                  <a:gd name="T10" fmla="*/ 30 w 101"/>
                  <a:gd name="T11" fmla="*/ 718 h 287"/>
                  <a:gd name="T12" fmla="*/ 67 w 101"/>
                  <a:gd name="T13" fmla="*/ 560 h 287"/>
                  <a:gd name="T14" fmla="*/ 112 w 101"/>
                  <a:gd name="T15" fmla="*/ 363 h 287"/>
                  <a:gd name="T16" fmla="*/ 155 w 101"/>
                  <a:gd name="T17" fmla="*/ 255 h 287"/>
                  <a:gd name="T18" fmla="*/ 180 w 101"/>
                  <a:gd name="T19" fmla="*/ 183 h 287"/>
                  <a:gd name="T20" fmla="*/ 237 w 101"/>
                  <a:gd name="T21" fmla="*/ 63 h 287"/>
                  <a:gd name="T22" fmla="*/ 200 w 101"/>
                  <a:gd name="T23" fmla="*/ 13 h 287"/>
                  <a:gd name="T24" fmla="*/ 150 w 101"/>
                  <a:gd name="T25" fmla="*/ 0 h 2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" h="287">
                    <a:moveTo>
                      <a:pt x="51" y="1"/>
                    </a:moveTo>
                    <a:cubicBezTo>
                      <a:pt x="41" y="15"/>
                      <a:pt x="34" y="29"/>
                      <a:pt x="20" y="42"/>
                    </a:cubicBezTo>
                    <a:cubicBezTo>
                      <a:pt x="6" y="57"/>
                      <a:pt x="6" y="73"/>
                      <a:pt x="4" y="93"/>
                    </a:cubicBezTo>
                    <a:cubicBezTo>
                      <a:pt x="0" y="133"/>
                      <a:pt x="5" y="174"/>
                      <a:pt x="5" y="214"/>
                    </a:cubicBezTo>
                    <a:cubicBezTo>
                      <a:pt x="5" y="227"/>
                      <a:pt x="7" y="239"/>
                      <a:pt x="8" y="252"/>
                    </a:cubicBezTo>
                    <a:cubicBezTo>
                      <a:pt x="8" y="261"/>
                      <a:pt x="5" y="281"/>
                      <a:pt x="12" y="287"/>
                    </a:cubicBezTo>
                    <a:cubicBezTo>
                      <a:pt x="26" y="278"/>
                      <a:pt x="25" y="240"/>
                      <a:pt x="27" y="224"/>
                    </a:cubicBezTo>
                    <a:cubicBezTo>
                      <a:pt x="32" y="198"/>
                      <a:pt x="35" y="171"/>
                      <a:pt x="45" y="145"/>
                    </a:cubicBezTo>
                    <a:cubicBezTo>
                      <a:pt x="50" y="131"/>
                      <a:pt x="57" y="117"/>
                      <a:pt x="62" y="102"/>
                    </a:cubicBezTo>
                    <a:cubicBezTo>
                      <a:pt x="65" y="93"/>
                      <a:pt x="67" y="82"/>
                      <a:pt x="72" y="73"/>
                    </a:cubicBezTo>
                    <a:cubicBezTo>
                      <a:pt x="82" y="56"/>
                      <a:pt x="101" y="47"/>
                      <a:pt x="95" y="25"/>
                    </a:cubicBezTo>
                    <a:cubicBezTo>
                      <a:pt x="93" y="16"/>
                      <a:pt x="87" y="9"/>
                      <a:pt x="80" y="5"/>
                    </a:cubicBezTo>
                    <a:cubicBezTo>
                      <a:pt x="74" y="3"/>
                      <a:pt x="62" y="6"/>
                      <a:pt x="60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" name="Freeform 477"/>
              <p:cNvSpPr>
                <a:spLocks/>
              </p:cNvSpPr>
              <p:nvPr/>
            </p:nvSpPr>
            <p:spPr bwMode="auto">
              <a:xfrm>
                <a:off x="2933" y="2652"/>
                <a:ext cx="195" cy="378"/>
              </a:xfrm>
              <a:custGeom>
                <a:avLst/>
                <a:gdLst>
                  <a:gd name="T0" fmla="*/ 108 w 78"/>
                  <a:gd name="T1" fmla="*/ 43 h 151"/>
                  <a:gd name="T2" fmla="*/ 190 w 78"/>
                  <a:gd name="T3" fmla="*/ 25 h 151"/>
                  <a:gd name="T4" fmla="*/ 135 w 78"/>
                  <a:gd name="T5" fmla="*/ 115 h 151"/>
                  <a:gd name="T6" fmla="*/ 0 w 78"/>
                  <a:gd name="T7" fmla="*/ 378 h 151"/>
                  <a:gd name="T8" fmla="*/ 98 w 78"/>
                  <a:gd name="T9" fmla="*/ 6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51">
                    <a:moveTo>
                      <a:pt x="43" y="17"/>
                    </a:moveTo>
                    <a:cubicBezTo>
                      <a:pt x="52" y="17"/>
                      <a:pt x="73" y="0"/>
                      <a:pt x="76" y="10"/>
                    </a:cubicBezTo>
                    <a:cubicBezTo>
                      <a:pt x="78" y="18"/>
                      <a:pt x="58" y="39"/>
                      <a:pt x="54" y="46"/>
                    </a:cubicBezTo>
                    <a:cubicBezTo>
                      <a:pt x="33" y="78"/>
                      <a:pt x="13" y="114"/>
                      <a:pt x="0" y="151"/>
                    </a:cubicBezTo>
                    <a:cubicBezTo>
                      <a:pt x="11" y="109"/>
                      <a:pt x="36" y="65"/>
                      <a:pt x="39" y="24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" name="Freeform 478"/>
              <p:cNvSpPr>
                <a:spLocks/>
              </p:cNvSpPr>
              <p:nvPr/>
            </p:nvSpPr>
            <p:spPr bwMode="auto">
              <a:xfrm>
                <a:off x="3088" y="2540"/>
                <a:ext cx="110" cy="225"/>
              </a:xfrm>
              <a:custGeom>
                <a:avLst/>
                <a:gdLst>
                  <a:gd name="T0" fmla="*/ 13 w 44"/>
                  <a:gd name="T1" fmla="*/ 103 h 90"/>
                  <a:gd name="T2" fmla="*/ 108 w 44"/>
                  <a:gd name="T3" fmla="*/ 0 h 90"/>
                  <a:gd name="T4" fmla="*/ 68 w 44"/>
                  <a:gd name="T5" fmla="*/ 120 h 90"/>
                  <a:gd name="T6" fmla="*/ 0 w 44"/>
                  <a:gd name="T7" fmla="*/ 225 h 90"/>
                  <a:gd name="T8" fmla="*/ 50 w 44"/>
                  <a:gd name="T9" fmla="*/ 93 h 90"/>
                  <a:gd name="T10" fmla="*/ 5 w 44"/>
                  <a:gd name="T11" fmla="*/ 118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90">
                    <a:moveTo>
                      <a:pt x="5" y="41"/>
                    </a:moveTo>
                    <a:cubicBezTo>
                      <a:pt x="22" y="33"/>
                      <a:pt x="26" y="8"/>
                      <a:pt x="43" y="0"/>
                    </a:cubicBezTo>
                    <a:cubicBezTo>
                      <a:pt x="44" y="15"/>
                      <a:pt x="33" y="34"/>
                      <a:pt x="27" y="48"/>
                    </a:cubicBezTo>
                    <a:cubicBezTo>
                      <a:pt x="20" y="64"/>
                      <a:pt x="11" y="77"/>
                      <a:pt x="0" y="90"/>
                    </a:cubicBezTo>
                    <a:cubicBezTo>
                      <a:pt x="11" y="79"/>
                      <a:pt x="22" y="53"/>
                      <a:pt x="20" y="37"/>
                    </a:cubicBezTo>
                    <a:cubicBezTo>
                      <a:pt x="13" y="39"/>
                      <a:pt x="8" y="43"/>
                      <a:pt x="2" y="47"/>
                    </a:cubicBezTo>
                  </a:path>
                </a:pathLst>
              </a:custGeom>
              <a:solidFill>
                <a:srgbClr val="D4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" name="Freeform 479"/>
              <p:cNvSpPr>
                <a:spLocks/>
              </p:cNvSpPr>
              <p:nvPr/>
            </p:nvSpPr>
            <p:spPr bwMode="auto">
              <a:xfrm>
                <a:off x="2818" y="2667"/>
                <a:ext cx="223" cy="563"/>
              </a:xfrm>
              <a:custGeom>
                <a:avLst/>
                <a:gdLst>
                  <a:gd name="T0" fmla="*/ 140 w 89"/>
                  <a:gd name="T1" fmla="*/ 10 h 225"/>
                  <a:gd name="T2" fmla="*/ 223 w 89"/>
                  <a:gd name="T3" fmla="*/ 0 h 225"/>
                  <a:gd name="T4" fmla="*/ 188 w 89"/>
                  <a:gd name="T5" fmla="*/ 105 h 225"/>
                  <a:gd name="T6" fmla="*/ 150 w 89"/>
                  <a:gd name="T7" fmla="*/ 223 h 225"/>
                  <a:gd name="T8" fmla="*/ 38 w 89"/>
                  <a:gd name="T9" fmla="*/ 450 h 225"/>
                  <a:gd name="T10" fmla="*/ 0 w 89"/>
                  <a:gd name="T11" fmla="*/ 563 h 225"/>
                  <a:gd name="T12" fmla="*/ 68 w 89"/>
                  <a:gd name="T13" fmla="*/ 318 h 225"/>
                  <a:gd name="T14" fmla="*/ 153 w 89"/>
                  <a:gd name="T15" fmla="*/ 88 h 225"/>
                  <a:gd name="T16" fmla="*/ 145 w 89"/>
                  <a:gd name="T17" fmla="*/ 13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" h="225">
                    <a:moveTo>
                      <a:pt x="56" y="4"/>
                    </a:moveTo>
                    <a:cubicBezTo>
                      <a:pt x="66" y="1"/>
                      <a:pt x="78" y="2"/>
                      <a:pt x="89" y="0"/>
                    </a:cubicBezTo>
                    <a:cubicBezTo>
                      <a:pt x="74" y="11"/>
                      <a:pt x="78" y="25"/>
                      <a:pt x="75" y="42"/>
                    </a:cubicBezTo>
                    <a:cubicBezTo>
                      <a:pt x="72" y="58"/>
                      <a:pt x="66" y="74"/>
                      <a:pt x="60" y="89"/>
                    </a:cubicBezTo>
                    <a:cubicBezTo>
                      <a:pt x="47" y="119"/>
                      <a:pt x="29" y="149"/>
                      <a:pt x="15" y="180"/>
                    </a:cubicBezTo>
                    <a:cubicBezTo>
                      <a:pt x="9" y="194"/>
                      <a:pt x="5" y="211"/>
                      <a:pt x="0" y="225"/>
                    </a:cubicBezTo>
                    <a:cubicBezTo>
                      <a:pt x="11" y="194"/>
                      <a:pt x="16" y="159"/>
                      <a:pt x="27" y="127"/>
                    </a:cubicBezTo>
                    <a:cubicBezTo>
                      <a:pt x="39" y="96"/>
                      <a:pt x="59" y="69"/>
                      <a:pt x="61" y="35"/>
                    </a:cubicBezTo>
                    <a:cubicBezTo>
                      <a:pt x="61" y="24"/>
                      <a:pt x="57" y="15"/>
                      <a:pt x="58" y="5"/>
                    </a:cubicBezTo>
                  </a:path>
                </a:pathLst>
              </a:custGeom>
              <a:solidFill>
                <a:srgbClr val="D4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" name="Freeform 480"/>
              <p:cNvSpPr>
                <a:spLocks/>
              </p:cNvSpPr>
              <p:nvPr/>
            </p:nvSpPr>
            <p:spPr bwMode="auto">
              <a:xfrm>
                <a:off x="2661" y="2900"/>
                <a:ext cx="357" cy="675"/>
              </a:xfrm>
              <a:custGeom>
                <a:avLst/>
                <a:gdLst>
                  <a:gd name="T0" fmla="*/ 295 w 143"/>
                  <a:gd name="T1" fmla="*/ 160 h 270"/>
                  <a:gd name="T2" fmla="*/ 210 w 143"/>
                  <a:gd name="T3" fmla="*/ 393 h 270"/>
                  <a:gd name="T4" fmla="*/ 180 w 143"/>
                  <a:gd name="T5" fmla="*/ 513 h 270"/>
                  <a:gd name="T6" fmla="*/ 160 w 143"/>
                  <a:gd name="T7" fmla="*/ 625 h 270"/>
                  <a:gd name="T8" fmla="*/ 0 w 143"/>
                  <a:gd name="T9" fmla="*/ 628 h 270"/>
                  <a:gd name="T10" fmla="*/ 120 w 143"/>
                  <a:gd name="T11" fmla="*/ 593 h 270"/>
                  <a:gd name="T12" fmla="*/ 157 w 143"/>
                  <a:gd name="T13" fmla="*/ 470 h 270"/>
                  <a:gd name="T14" fmla="*/ 267 w 143"/>
                  <a:gd name="T15" fmla="*/ 145 h 270"/>
                  <a:gd name="T16" fmla="*/ 357 w 143"/>
                  <a:gd name="T17" fmla="*/ 0 h 270"/>
                  <a:gd name="T18" fmla="*/ 300 w 143"/>
                  <a:gd name="T19" fmla="*/ 153 h 2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270">
                    <a:moveTo>
                      <a:pt x="118" y="64"/>
                    </a:moveTo>
                    <a:cubicBezTo>
                      <a:pt x="103" y="95"/>
                      <a:pt x="94" y="124"/>
                      <a:pt x="84" y="157"/>
                    </a:cubicBezTo>
                    <a:cubicBezTo>
                      <a:pt x="80" y="173"/>
                      <a:pt x="75" y="189"/>
                      <a:pt x="72" y="205"/>
                    </a:cubicBezTo>
                    <a:cubicBezTo>
                      <a:pt x="69" y="219"/>
                      <a:pt x="69" y="236"/>
                      <a:pt x="64" y="250"/>
                    </a:cubicBezTo>
                    <a:cubicBezTo>
                      <a:pt x="58" y="265"/>
                      <a:pt x="8" y="270"/>
                      <a:pt x="0" y="251"/>
                    </a:cubicBezTo>
                    <a:cubicBezTo>
                      <a:pt x="11" y="268"/>
                      <a:pt x="40" y="249"/>
                      <a:pt x="48" y="237"/>
                    </a:cubicBezTo>
                    <a:cubicBezTo>
                      <a:pt x="59" y="221"/>
                      <a:pt x="59" y="205"/>
                      <a:pt x="63" y="188"/>
                    </a:cubicBezTo>
                    <a:cubicBezTo>
                      <a:pt x="72" y="143"/>
                      <a:pt x="84" y="98"/>
                      <a:pt x="107" y="58"/>
                    </a:cubicBezTo>
                    <a:cubicBezTo>
                      <a:pt x="119" y="38"/>
                      <a:pt x="134" y="21"/>
                      <a:pt x="143" y="0"/>
                    </a:cubicBezTo>
                    <a:cubicBezTo>
                      <a:pt x="138" y="20"/>
                      <a:pt x="123" y="40"/>
                      <a:pt x="120" y="61"/>
                    </a:cubicBezTo>
                  </a:path>
                </a:pathLst>
              </a:custGeom>
              <a:solidFill>
                <a:srgbClr val="D4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" name="Freeform 481"/>
              <p:cNvSpPr>
                <a:spLocks/>
              </p:cNvSpPr>
              <p:nvPr/>
            </p:nvSpPr>
            <p:spPr bwMode="auto">
              <a:xfrm>
                <a:off x="2606" y="3022"/>
                <a:ext cx="27" cy="395"/>
              </a:xfrm>
              <a:custGeom>
                <a:avLst/>
                <a:gdLst>
                  <a:gd name="T0" fmla="*/ 2 w 11"/>
                  <a:gd name="T1" fmla="*/ 5 h 158"/>
                  <a:gd name="T2" fmla="*/ 25 w 11"/>
                  <a:gd name="T3" fmla="*/ 3 h 158"/>
                  <a:gd name="T4" fmla="*/ 25 w 11"/>
                  <a:gd name="T5" fmla="*/ 88 h 158"/>
                  <a:gd name="T6" fmla="*/ 27 w 11"/>
                  <a:gd name="T7" fmla="*/ 205 h 158"/>
                  <a:gd name="T8" fmla="*/ 22 w 11"/>
                  <a:gd name="T9" fmla="*/ 395 h 158"/>
                  <a:gd name="T10" fmla="*/ 12 w 11"/>
                  <a:gd name="T11" fmla="*/ 280 h 158"/>
                  <a:gd name="T12" fmla="*/ 12 w 11"/>
                  <a:gd name="T13" fmla="*/ 163 h 158"/>
                  <a:gd name="T14" fmla="*/ 7 w 11"/>
                  <a:gd name="T15" fmla="*/ 0 h 1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58">
                    <a:moveTo>
                      <a:pt x="1" y="2"/>
                    </a:moveTo>
                    <a:cubicBezTo>
                      <a:pt x="3" y="0"/>
                      <a:pt x="7" y="0"/>
                      <a:pt x="10" y="1"/>
                    </a:cubicBezTo>
                    <a:cubicBezTo>
                      <a:pt x="7" y="11"/>
                      <a:pt x="9" y="24"/>
                      <a:pt x="10" y="35"/>
                    </a:cubicBezTo>
                    <a:cubicBezTo>
                      <a:pt x="11" y="51"/>
                      <a:pt x="11" y="66"/>
                      <a:pt x="11" y="82"/>
                    </a:cubicBezTo>
                    <a:cubicBezTo>
                      <a:pt x="11" y="108"/>
                      <a:pt x="9" y="133"/>
                      <a:pt x="9" y="158"/>
                    </a:cubicBezTo>
                    <a:cubicBezTo>
                      <a:pt x="10" y="143"/>
                      <a:pt x="4" y="128"/>
                      <a:pt x="5" y="112"/>
                    </a:cubicBezTo>
                    <a:cubicBezTo>
                      <a:pt x="5" y="96"/>
                      <a:pt x="5" y="81"/>
                      <a:pt x="5" y="65"/>
                    </a:cubicBezTo>
                    <a:cubicBezTo>
                      <a:pt x="5" y="43"/>
                      <a:pt x="0" y="20"/>
                      <a:pt x="3" y="0"/>
                    </a:cubicBezTo>
                  </a:path>
                </a:pathLst>
              </a:custGeom>
              <a:solidFill>
                <a:srgbClr val="D6A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" name="Freeform 482"/>
              <p:cNvSpPr>
                <a:spLocks/>
              </p:cNvSpPr>
              <p:nvPr/>
            </p:nvSpPr>
            <p:spPr bwMode="auto">
              <a:xfrm>
                <a:off x="2711" y="2747"/>
                <a:ext cx="170" cy="400"/>
              </a:xfrm>
              <a:custGeom>
                <a:avLst/>
                <a:gdLst>
                  <a:gd name="T0" fmla="*/ 118 w 68"/>
                  <a:gd name="T1" fmla="*/ 0 h 160"/>
                  <a:gd name="T2" fmla="*/ 70 w 68"/>
                  <a:gd name="T3" fmla="*/ 65 h 160"/>
                  <a:gd name="T4" fmla="*/ 25 w 68"/>
                  <a:gd name="T5" fmla="*/ 145 h 160"/>
                  <a:gd name="T6" fmla="*/ 8 w 68"/>
                  <a:gd name="T7" fmla="*/ 400 h 160"/>
                  <a:gd name="T8" fmla="*/ 25 w 68"/>
                  <a:gd name="T9" fmla="*/ 270 h 160"/>
                  <a:gd name="T10" fmla="*/ 58 w 68"/>
                  <a:gd name="T11" fmla="*/ 145 h 160"/>
                  <a:gd name="T12" fmla="*/ 128 w 68"/>
                  <a:gd name="T13" fmla="*/ 3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160">
                    <a:moveTo>
                      <a:pt x="47" y="0"/>
                    </a:moveTo>
                    <a:cubicBezTo>
                      <a:pt x="38" y="4"/>
                      <a:pt x="34" y="18"/>
                      <a:pt x="28" y="26"/>
                    </a:cubicBezTo>
                    <a:cubicBezTo>
                      <a:pt x="19" y="36"/>
                      <a:pt x="12" y="45"/>
                      <a:pt x="10" y="58"/>
                    </a:cubicBezTo>
                    <a:cubicBezTo>
                      <a:pt x="5" y="90"/>
                      <a:pt x="0" y="127"/>
                      <a:pt x="3" y="160"/>
                    </a:cubicBezTo>
                    <a:cubicBezTo>
                      <a:pt x="10" y="147"/>
                      <a:pt x="8" y="124"/>
                      <a:pt x="10" y="108"/>
                    </a:cubicBezTo>
                    <a:cubicBezTo>
                      <a:pt x="12" y="91"/>
                      <a:pt x="16" y="74"/>
                      <a:pt x="23" y="58"/>
                    </a:cubicBezTo>
                    <a:cubicBezTo>
                      <a:pt x="30" y="43"/>
                      <a:pt x="68" y="18"/>
                      <a:pt x="51" y="1"/>
                    </a:cubicBezTo>
                  </a:path>
                </a:pathLst>
              </a:custGeom>
              <a:solidFill>
                <a:srgbClr val="F3E1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" name="Freeform 483"/>
              <p:cNvSpPr>
                <a:spLocks/>
              </p:cNvSpPr>
              <p:nvPr/>
            </p:nvSpPr>
            <p:spPr bwMode="auto">
              <a:xfrm>
                <a:off x="2758" y="2772"/>
                <a:ext cx="73" cy="113"/>
              </a:xfrm>
              <a:custGeom>
                <a:avLst/>
                <a:gdLst>
                  <a:gd name="T0" fmla="*/ 50 w 29"/>
                  <a:gd name="T1" fmla="*/ 23 h 45"/>
                  <a:gd name="T2" fmla="*/ 5 w 29"/>
                  <a:gd name="T3" fmla="*/ 113 h 45"/>
                  <a:gd name="T4" fmla="*/ 28 w 29"/>
                  <a:gd name="T5" fmla="*/ 58 h 45"/>
                  <a:gd name="T6" fmla="*/ 58 w 29"/>
                  <a:gd name="T7" fmla="*/ 33 h 45"/>
                  <a:gd name="T8" fmla="*/ 65 w 29"/>
                  <a:gd name="T9" fmla="*/ 10 h 45"/>
                  <a:gd name="T10" fmla="*/ 60 w 29"/>
                  <a:gd name="T11" fmla="*/ 2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0" y="9"/>
                    </a:moveTo>
                    <a:cubicBezTo>
                      <a:pt x="17" y="20"/>
                      <a:pt x="13" y="39"/>
                      <a:pt x="2" y="45"/>
                    </a:cubicBezTo>
                    <a:cubicBezTo>
                      <a:pt x="0" y="39"/>
                      <a:pt x="8" y="29"/>
                      <a:pt x="11" y="23"/>
                    </a:cubicBezTo>
                    <a:cubicBezTo>
                      <a:pt x="12" y="20"/>
                      <a:pt x="21" y="0"/>
                      <a:pt x="23" y="13"/>
                    </a:cubicBezTo>
                    <a:cubicBezTo>
                      <a:pt x="27" y="11"/>
                      <a:pt x="29" y="7"/>
                      <a:pt x="26" y="4"/>
                    </a:cubicBezTo>
                    <a:cubicBezTo>
                      <a:pt x="24" y="5"/>
                      <a:pt x="24" y="6"/>
                      <a:pt x="24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" name="Freeform 484"/>
              <p:cNvSpPr>
                <a:spLocks/>
              </p:cNvSpPr>
              <p:nvPr/>
            </p:nvSpPr>
            <p:spPr bwMode="auto">
              <a:xfrm>
                <a:off x="2738" y="2902"/>
                <a:ext cx="20" cy="33"/>
              </a:xfrm>
              <a:custGeom>
                <a:avLst/>
                <a:gdLst>
                  <a:gd name="T0" fmla="*/ 10 w 8"/>
                  <a:gd name="T1" fmla="*/ 0 h 13"/>
                  <a:gd name="T2" fmla="*/ 5 w 8"/>
                  <a:gd name="T3" fmla="*/ 33 h 13"/>
                  <a:gd name="T4" fmla="*/ 15 w 8"/>
                  <a:gd name="T5" fmla="*/ 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cubicBezTo>
                      <a:pt x="2" y="4"/>
                      <a:pt x="0" y="8"/>
                      <a:pt x="2" y="13"/>
                    </a:cubicBezTo>
                    <a:cubicBezTo>
                      <a:pt x="6" y="11"/>
                      <a:pt x="8" y="5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" name="Freeform 485"/>
              <p:cNvSpPr>
                <a:spLocks/>
              </p:cNvSpPr>
              <p:nvPr/>
            </p:nvSpPr>
            <p:spPr bwMode="auto">
              <a:xfrm>
                <a:off x="3033" y="2697"/>
                <a:ext cx="88" cy="95"/>
              </a:xfrm>
              <a:custGeom>
                <a:avLst/>
                <a:gdLst>
                  <a:gd name="T0" fmla="*/ 23 w 35"/>
                  <a:gd name="T1" fmla="*/ 15 h 38"/>
                  <a:gd name="T2" fmla="*/ 0 w 35"/>
                  <a:gd name="T3" fmla="*/ 95 h 38"/>
                  <a:gd name="T4" fmla="*/ 23 w 35"/>
                  <a:gd name="T5" fmla="*/ 2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8">
                    <a:moveTo>
                      <a:pt x="9" y="6"/>
                    </a:moveTo>
                    <a:cubicBezTo>
                      <a:pt x="35" y="0"/>
                      <a:pt x="5" y="28"/>
                      <a:pt x="0" y="38"/>
                    </a:cubicBezTo>
                    <a:cubicBezTo>
                      <a:pt x="6" y="29"/>
                      <a:pt x="3" y="14"/>
                      <a:pt x="9" y="8"/>
                    </a:cubicBezTo>
                  </a:path>
                </a:pathLst>
              </a:custGeom>
              <a:solidFill>
                <a:srgbClr val="F3E1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" name="Freeform 486"/>
              <p:cNvSpPr>
                <a:spLocks/>
              </p:cNvSpPr>
              <p:nvPr/>
            </p:nvSpPr>
            <p:spPr bwMode="auto">
              <a:xfrm>
                <a:off x="2958" y="2667"/>
                <a:ext cx="63" cy="148"/>
              </a:xfrm>
              <a:custGeom>
                <a:avLst/>
                <a:gdLst>
                  <a:gd name="T0" fmla="*/ 8 w 25"/>
                  <a:gd name="T1" fmla="*/ 13 h 59"/>
                  <a:gd name="T2" fmla="*/ 0 w 25"/>
                  <a:gd name="T3" fmla="*/ 148 h 59"/>
                  <a:gd name="T4" fmla="*/ 25 w 25"/>
                  <a:gd name="T5" fmla="*/ 65 h 59"/>
                  <a:gd name="T6" fmla="*/ 38 w 25"/>
                  <a:gd name="T7" fmla="*/ 28 h 59"/>
                  <a:gd name="T8" fmla="*/ 63 w 25"/>
                  <a:gd name="T9" fmla="*/ 0 h 59"/>
                  <a:gd name="T10" fmla="*/ 18 w 25"/>
                  <a:gd name="T11" fmla="*/ 5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9">
                    <a:moveTo>
                      <a:pt x="3" y="5"/>
                    </a:moveTo>
                    <a:cubicBezTo>
                      <a:pt x="2" y="21"/>
                      <a:pt x="4" y="41"/>
                      <a:pt x="0" y="59"/>
                    </a:cubicBezTo>
                    <a:cubicBezTo>
                      <a:pt x="5" y="49"/>
                      <a:pt x="8" y="37"/>
                      <a:pt x="10" y="26"/>
                    </a:cubicBezTo>
                    <a:cubicBezTo>
                      <a:pt x="11" y="21"/>
                      <a:pt x="12" y="15"/>
                      <a:pt x="15" y="11"/>
                    </a:cubicBezTo>
                    <a:cubicBezTo>
                      <a:pt x="18" y="7"/>
                      <a:pt x="24" y="4"/>
                      <a:pt x="25" y="0"/>
                    </a:cubicBezTo>
                    <a:cubicBezTo>
                      <a:pt x="19" y="0"/>
                      <a:pt x="12" y="3"/>
                      <a:pt x="7" y="2"/>
                    </a:cubicBezTo>
                  </a:path>
                </a:pathLst>
              </a:custGeom>
              <a:solidFill>
                <a:srgbClr val="CC8B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" name="Freeform 487"/>
              <p:cNvSpPr>
                <a:spLocks/>
              </p:cNvSpPr>
              <p:nvPr/>
            </p:nvSpPr>
            <p:spPr bwMode="auto">
              <a:xfrm>
                <a:off x="3146" y="2515"/>
                <a:ext cx="60" cy="170"/>
              </a:xfrm>
              <a:custGeom>
                <a:avLst/>
                <a:gdLst>
                  <a:gd name="T0" fmla="*/ 60 w 24"/>
                  <a:gd name="T1" fmla="*/ 0 h 68"/>
                  <a:gd name="T2" fmla="*/ 38 w 24"/>
                  <a:gd name="T3" fmla="*/ 80 h 68"/>
                  <a:gd name="T4" fmla="*/ 23 w 24"/>
                  <a:gd name="T5" fmla="*/ 123 h 68"/>
                  <a:gd name="T6" fmla="*/ 0 w 24"/>
                  <a:gd name="T7" fmla="*/ 170 h 68"/>
                  <a:gd name="T8" fmla="*/ 20 w 24"/>
                  <a:gd name="T9" fmla="*/ 110 h 68"/>
                  <a:gd name="T10" fmla="*/ 8 w 24"/>
                  <a:gd name="T11" fmla="*/ 83 h 68"/>
                  <a:gd name="T12" fmla="*/ 55 w 24"/>
                  <a:gd name="T13" fmla="*/ 1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8">
                    <a:moveTo>
                      <a:pt x="24" y="0"/>
                    </a:moveTo>
                    <a:cubicBezTo>
                      <a:pt x="20" y="9"/>
                      <a:pt x="18" y="22"/>
                      <a:pt x="15" y="32"/>
                    </a:cubicBezTo>
                    <a:cubicBezTo>
                      <a:pt x="13" y="38"/>
                      <a:pt x="12" y="44"/>
                      <a:pt x="9" y="49"/>
                    </a:cubicBezTo>
                    <a:cubicBezTo>
                      <a:pt x="7" y="55"/>
                      <a:pt x="0" y="62"/>
                      <a:pt x="0" y="68"/>
                    </a:cubicBezTo>
                    <a:cubicBezTo>
                      <a:pt x="4" y="62"/>
                      <a:pt x="7" y="52"/>
                      <a:pt x="8" y="44"/>
                    </a:cubicBezTo>
                    <a:cubicBezTo>
                      <a:pt x="8" y="40"/>
                      <a:pt x="9" y="28"/>
                      <a:pt x="3" y="33"/>
                    </a:cubicBezTo>
                    <a:cubicBezTo>
                      <a:pt x="10" y="25"/>
                      <a:pt x="14" y="14"/>
                      <a:pt x="22" y="6"/>
                    </a:cubicBezTo>
                  </a:path>
                </a:pathLst>
              </a:custGeom>
              <a:solidFill>
                <a:srgbClr val="CC8B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" name="Freeform 488"/>
              <p:cNvSpPr>
                <a:spLocks/>
              </p:cNvSpPr>
              <p:nvPr/>
            </p:nvSpPr>
            <p:spPr bwMode="auto">
              <a:xfrm>
                <a:off x="2768" y="3135"/>
                <a:ext cx="153" cy="417"/>
              </a:xfrm>
              <a:custGeom>
                <a:avLst/>
                <a:gdLst>
                  <a:gd name="T0" fmla="*/ 150 w 61"/>
                  <a:gd name="T1" fmla="*/ 0 h 167"/>
                  <a:gd name="T2" fmla="*/ 118 w 61"/>
                  <a:gd name="T3" fmla="*/ 92 h 167"/>
                  <a:gd name="T4" fmla="*/ 95 w 61"/>
                  <a:gd name="T5" fmla="*/ 187 h 167"/>
                  <a:gd name="T6" fmla="*/ 70 w 61"/>
                  <a:gd name="T7" fmla="*/ 280 h 167"/>
                  <a:gd name="T8" fmla="*/ 60 w 61"/>
                  <a:gd name="T9" fmla="*/ 370 h 167"/>
                  <a:gd name="T10" fmla="*/ 43 w 61"/>
                  <a:gd name="T11" fmla="*/ 402 h 167"/>
                  <a:gd name="T12" fmla="*/ 0 w 61"/>
                  <a:gd name="T13" fmla="*/ 417 h 167"/>
                  <a:gd name="T14" fmla="*/ 48 w 61"/>
                  <a:gd name="T15" fmla="*/ 342 h 167"/>
                  <a:gd name="T16" fmla="*/ 68 w 61"/>
                  <a:gd name="T17" fmla="*/ 220 h 167"/>
                  <a:gd name="T18" fmla="*/ 150 w 61"/>
                  <a:gd name="T19" fmla="*/ 2 h 167"/>
                  <a:gd name="T20" fmla="*/ 153 w 61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167">
                    <a:moveTo>
                      <a:pt x="60" y="0"/>
                    </a:moveTo>
                    <a:cubicBezTo>
                      <a:pt x="57" y="12"/>
                      <a:pt x="51" y="25"/>
                      <a:pt x="47" y="37"/>
                    </a:cubicBezTo>
                    <a:cubicBezTo>
                      <a:pt x="44" y="50"/>
                      <a:pt x="41" y="62"/>
                      <a:pt x="38" y="75"/>
                    </a:cubicBezTo>
                    <a:cubicBezTo>
                      <a:pt x="35" y="87"/>
                      <a:pt x="30" y="99"/>
                      <a:pt x="28" y="112"/>
                    </a:cubicBezTo>
                    <a:cubicBezTo>
                      <a:pt x="26" y="124"/>
                      <a:pt x="27" y="136"/>
                      <a:pt x="24" y="148"/>
                    </a:cubicBezTo>
                    <a:cubicBezTo>
                      <a:pt x="22" y="153"/>
                      <a:pt x="22" y="159"/>
                      <a:pt x="17" y="161"/>
                    </a:cubicBezTo>
                    <a:cubicBezTo>
                      <a:pt x="12" y="164"/>
                      <a:pt x="5" y="164"/>
                      <a:pt x="0" y="167"/>
                    </a:cubicBezTo>
                    <a:cubicBezTo>
                      <a:pt x="10" y="159"/>
                      <a:pt x="16" y="149"/>
                      <a:pt x="19" y="137"/>
                    </a:cubicBezTo>
                    <a:cubicBezTo>
                      <a:pt x="23" y="121"/>
                      <a:pt x="24" y="104"/>
                      <a:pt x="27" y="88"/>
                    </a:cubicBezTo>
                    <a:cubicBezTo>
                      <a:pt x="33" y="57"/>
                      <a:pt x="44" y="28"/>
                      <a:pt x="60" y="1"/>
                    </a:cubicBezTo>
                    <a:cubicBezTo>
                      <a:pt x="60" y="1"/>
                      <a:pt x="61" y="0"/>
                      <a:pt x="61" y="0"/>
                    </a:cubicBezTo>
                  </a:path>
                </a:pathLst>
              </a:custGeom>
              <a:solidFill>
                <a:srgbClr val="CC8B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" name="Freeform 489"/>
              <p:cNvSpPr>
                <a:spLocks/>
              </p:cNvSpPr>
              <p:nvPr/>
            </p:nvSpPr>
            <p:spPr bwMode="auto">
              <a:xfrm>
                <a:off x="2758" y="2860"/>
                <a:ext cx="203" cy="612"/>
              </a:xfrm>
              <a:custGeom>
                <a:avLst/>
                <a:gdLst>
                  <a:gd name="T0" fmla="*/ 98 w 81"/>
                  <a:gd name="T1" fmla="*/ 230 h 245"/>
                  <a:gd name="T2" fmla="*/ 0 w 81"/>
                  <a:gd name="T3" fmla="*/ 612 h 245"/>
                  <a:gd name="T4" fmla="*/ 68 w 81"/>
                  <a:gd name="T5" fmla="*/ 375 h 245"/>
                  <a:gd name="T6" fmla="*/ 150 w 81"/>
                  <a:gd name="T7" fmla="*/ 165 h 245"/>
                  <a:gd name="T8" fmla="*/ 203 w 81"/>
                  <a:gd name="T9" fmla="*/ 0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245">
                    <a:moveTo>
                      <a:pt x="39" y="92"/>
                    </a:moveTo>
                    <a:cubicBezTo>
                      <a:pt x="25" y="144"/>
                      <a:pt x="6" y="193"/>
                      <a:pt x="0" y="245"/>
                    </a:cubicBezTo>
                    <a:cubicBezTo>
                      <a:pt x="8" y="214"/>
                      <a:pt x="19" y="182"/>
                      <a:pt x="27" y="150"/>
                    </a:cubicBezTo>
                    <a:cubicBezTo>
                      <a:pt x="35" y="120"/>
                      <a:pt x="49" y="94"/>
                      <a:pt x="60" y="66"/>
                    </a:cubicBezTo>
                    <a:cubicBezTo>
                      <a:pt x="69" y="44"/>
                      <a:pt x="69" y="20"/>
                      <a:pt x="81" y="0"/>
                    </a:cubicBezTo>
                  </a:path>
                </a:pathLst>
              </a:custGeom>
              <a:solidFill>
                <a:srgbClr val="D4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" name="Freeform 490"/>
              <p:cNvSpPr>
                <a:spLocks/>
              </p:cNvSpPr>
              <p:nvPr/>
            </p:nvSpPr>
            <p:spPr bwMode="auto">
              <a:xfrm>
                <a:off x="2636" y="2652"/>
                <a:ext cx="322" cy="263"/>
              </a:xfrm>
              <a:custGeom>
                <a:avLst/>
                <a:gdLst>
                  <a:gd name="T0" fmla="*/ 125 w 129"/>
                  <a:gd name="T1" fmla="*/ 15 h 105"/>
                  <a:gd name="T2" fmla="*/ 100 w 129"/>
                  <a:gd name="T3" fmla="*/ 80 h 105"/>
                  <a:gd name="T4" fmla="*/ 57 w 129"/>
                  <a:gd name="T5" fmla="*/ 135 h 105"/>
                  <a:gd name="T6" fmla="*/ 5 w 129"/>
                  <a:gd name="T7" fmla="*/ 180 h 105"/>
                  <a:gd name="T8" fmla="*/ 10 w 129"/>
                  <a:gd name="T9" fmla="*/ 263 h 105"/>
                  <a:gd name="T10" fmla="*/ 27 w 129"/>
                  <a:gd name="T11" fmla="*/ 213 h 105"/>
                  <a:gd name="T12" fmla="*/ 55 w 129"/>
                  <a:gd name="T13" fmla="*/ 165 h 105"/>
                  <a:gd name="T14" fmla="*/ 92 w 129"/>
                  <a:gd name="T15" fmla="*/ 125 h 105"/>
                  <a:gd name="T16" fmla="*/ 122 w 129"/>
                  <a:gd name="T17" fmla="*/ 83 h 105"/>
                  <a:gd name="T18" fmla="*/ 190 w 129"/>
                  <a:gd name="T19" fmla="*/ 40 h 105"/>
                  <a:gd name="T20" fmla="*/ 232 w 129"/>
                  <a:gd name="T21" fmla="*/ 48 h 105"/>
                  <a:gd name="T22" fmla="*/ 277 w 129"/>
                  <a:gd name="T23" fmla="*/ 50 h 105"/>
                  <a:gd name="T24" fmla="*/ 307 w 129"/>
                  <a:gd name="T25" fmla="*/ 173 h 105"/>
                  <a:gd name="T26" fmla="*/ 317 w 129"/>
                  <a:gd name="T27" fmla="*/ 83 h 105"/>
                  <a:gd name="T28" fmla="*/ 317 w 129"/>
                  <a:gd name="T29" fmla="*/ 40 h 105"/>
                  <a:gd name="T30" fmla="*/ 287 w 129"/>
                  <a:gd name="T31" fmla="*/ 25 h 105"/>
                  <a:gd name="T32" fmla="*/ 120 w 129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05">
                    <a:moveTo>
                      <a:pt x="50" y="6"/>
                    </a:moveTo>
                    <a:cubicBezTo>
                      <a:pt x="51" y="14"/>
                      <a:pt x="44" y="25"/>
                      <a:pt x="40" y="32"/>
                    </a:cubicBezTo>
                    <a:cubicBezTo>
                      <a:pt x="36" y="41"/>
                      <a:pt x="30" y="48"/>
                      <a:pt x="23" y="54"/>
                    </a:cubicBezTo>
                    <a:cubicBezTo>
                      <a:pt x="17" y="60"/>
                      <a:pt x="5" y="64"/>
                      <a:pt x="2" y="72"/>
                    </a:cubicBezTo>
                    <a:cubicBezTo>
                      <a:pt x="0" y="80"/>
                      <a:pt x="2" y="97"/>
                      <a:pt x="4" y="105"/>
                    </a:cubicBezTo>
                    <a:cubicBezTo>
                      <a:pt x="8" y="101"/>
                      <a:pt x="9" y="91"/>
                      <a:pt x="11" y="85"/>
                    </a:cubicBezTo>
                    <a:cubicBezTo>
                      <a:pt x="14" y="78"/>
                      <a:pt x="17" y="72"/>
                      <a:pt x="22" y="66"/>
                    </a:cubicBezTo>
                    <a:cubicBezTo>
                      <a:pt x="27" y="61"/>
                      <a:pt x="33" y="56"/>
                      <a:pt x="37" y="50"/>
                    </a:cubicBezTo>
                    <a:cubicBezTo>
                      <a:pt x="42" y="45"/>
                      <a:pt x="44" y="38"/>
                      <a:pt x="49" y="33"/>
                    </a:cubicBezTo>
                    <a:cubicBezTo>
                      <a:pt x="56" y="22"/>
                      <a:pt x="61" y="16"/>
                      <a:pt x="76" y="16"/>
                    </a:cubicBezTo>
                    <a:cubicBezTo>
                      <a:pt x="82" y="16"/>
                      <a:pt x="87" y="18"/>
                      <a:pt x="93" y="19"/>
                    </a:cubicBezTo>
                    <a:cubicBezTo>
                      <a:pt x="99" y="19"/>
                      <a:pt x="106" y="18"/>
                      <a:pt x="111" y="20"/>
                    </a:cubicBezTo>
                    <a:cubicBezTo>
                      <a:pt x="129" y="27"/>
                      <a:pt x="124" y="55"/>
                      <a:pt x="123" y="69"/>
                    </a:cubicBezTo>
                    <a:cubicBezTo>
                      <a:pt x="128" y="59"/>
                      <a:pt x="127" y="45"/>
                      <a:pt x="127" y="33"/>
                    </a:cubicBezTo>
                    <a:cubicBezTo>
                      <a:pt x="127" y="29"/>
                      <a:pt x="129" y="20"/>
                      <a:pt x="127" y="16"/>
                    </a:cubicBezTo>
                    <a:cubicBezTo>
                      <a:pt x="125" y="9"/>
                      <a:pt x="121" y="11"/>
                      <a:pt x="115" y="10"/>
                    </a:cubicBezTo>
                    <a:cubicBezTo>
                      <a:pt x="93" y="7"/>
                      <a:pt x="70" y="6"/>
                      <a:pt x="48" y="0"/>
                    </a:cubicBezTo>
                  </a:path>
                </a:pathLst>
              </a:custGeom>
              <a:solidFill>
                <a:srgbClr val="D4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" name="Freeform 491"/>
              <p:cNvSpPr>
                <a:spLocks/>
              </p:cNvSpPr>
              <p:nvPr/>
            </p:nvSpPr>
            <p:spPr bwMode="auto">
              <a:xfrm>
                <a:off x="2781" y="2817"/>
                <a:ext cx="157" cy="440"/>
              </a:xfrm>
              <a:custGeom>
                <a:avLst/>
                <a:gdLst>
                  <a:gd name="T0" fmla="*/ 110 w 63"/>
                  <a:gd name="T1" fmla="*/ 133 h 176"/>
                  <a:gd name="T2" fmla="*/ 0 w 63"/>
                  <a:gd name="T3" fmla="*/ 440 h 176"/>
                  <a:gd name="T4" fmla="*/ 12 w 63"/>
                  <a:gd name="T5" fmla="*/ 368 h 176"/>
                  <a:gd name="T6" fmla="*/ 40 w 63"/>
                  <a:gd name="T7" fmla="*/ 260 h 176"/>
                  <a:gd name="T8" fmla="*/ 85 w 63"/>
                  <a:gd name="T9" fmla="*/ 133 h 176"/>
                  <a:gd name="T10" fmla="*/ 157 w 63"/>
                  <a:gd name="T11" fmla="*/ 0 h 176"/>
                  <a:gd name="T12" fmla="*/ 140 w 63"/>
                  <a:gd name="T13" fmla="*/ 58 h 176"/>
                  <a:gd name="T14" fmla="*/ 102 w 63"/>
                  <a:gd name="T15" fmla="*/ 165 h 1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176">
                    <a:moveTo>
                      <a:pt x="44" y="53"/>
                    </a:moveTo>
                    <a:cubicBezTo>
                      <a:pt x="30" y="95"/>
                      <a:pt x="12" y="134"/>
                      <a:pt x="0" y="176"/>
                    </a:cubicBezTo>
                    <a:cubicBezTo>
                      <a:pt x="5" y="170"/>
                      <a:pt x="4" y="155"/>
                      <a:pt x="5" y="147"/>
                    </a:cubicBezTo>
                    <a:cubicBezTo>
                      <a:pt x="8" y="132"/>
                      <a:pt x="12" y="118"/>
                      <a:pt x="16" y="104"/>
                    </a:cubicBezTo>
                    <a:cubicBezTo>
                      <a:pt x="20" y="87"/>
                      <a:pt x="25" y="68"/>
                      <a:pt x="34" y="53"/>
                    </a:cubicBezTo>
                    <a:cubicBezTo>
                      <a:pt x="45" y="35"/>
                      <a:pt x="56" y="19"/>
                      <a:pt x="63" y="0"/>
                    </a:cubicBezTo>
                    <a:cubicBezTo>
                      <a:pt x="61" y="8"/>
                      <a:pt x="59" y="15"/>
                      <a:pt x="56" y="23"/>
                    </a:cubicBezTo>
                    <a:cubicBezTo>
                      <a:pt x="51" y="36"/>
                      <a:pt x="48" y="54"/>
                      <a:pt x="41" y="66"/>
                    </a:cubicBezTo>
                  </a:path>
                </a:pathLst>
              </a:custGeom>
              <a:solidFill>
                <a:srgbClr val="D7A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" name="Freeform 492"/>
              <p:cNvSpPr>
                <a:spLocks/>
              </p:cNvSpPr>
              <p:nvPr/>
            </p:nvSpPr>
            <p:spPr bwMode="auto">
              <a:xfrm>
                <a:off x="4168" y="1537"/>
                <a:ext cx="40" cy="128"/>
              </a:xfrm>
              <a:custGeom>
                <a:avLst/>
                <a:gdLst>
                  <a:gd name="T0" fmla="*/ 0 w 16"/>
                  <a:gd name="T1" fmla="*/ 13 h 51"/>
                  <a:gd name="T2" fmla="*/ 13 w 16"/>
                  <a:gd name="T3" fmla="*/ 128 h 51"/>
                  <a:gd name="T4" fmla="*/ 13 w 16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51">
                    <a:moveTo>
                      <a:pt x="0" y="5"/>
                    </a:moveTo>
                    <a:cubicBezTo>
                      <a:pt x="1" y="20"/>
                      <a:pt x="10" y="36"/>
                      <a:pt x="5" y="51"/>
                    </a:cubicBezTo>
                    <a:cubicBezTo>
                      <a:pt x="16" y="33"/>
                      <a:pt x="5" y="18"/>
                      <a:pt x="5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" name="Freeform 493"/>
              <p:cNvSpPr>
                <a:spLocks/>
              </p:cNvSpPr>
              <p:nvPr/>
            </p:nvSpPr>
            <p:spPr bwMode="auto">
              <a:xfrm>
                <a:off x="4146" y="1400"/>
                <a:ext cx="25" cy="30"/>
              </a:xfrm>
              <a:custGeom>
                <a:avLst/>
                <a:gdLst>
                  <a:gd name="T0" fmla="*/ 0 w 10"/>
                  <a:gd name="T1" fmla="*/ 3 h 12"/>
                  <a:gd name="T2" fmla="*/ 0 w 10"/>
                  <a:gd name="T3" fmla="*/ 30 h 12"/>
                  <a:gd name="T4" fmla="*/ 23 w 10"/>
                  <a:gd name="T5" fmla="*/ 28 h 12"/>
                  <a:gd name="T6" fmla="*/ 8 w 1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"/>
                    </a:moveTo>
                    <a:cubicBezTo>
                      <a:pt x="0" y="5"/>
                      <a:pt x="0" y="9"/>
                      <a:pt x="0" y="12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" name="Freeform 494"/>
              <p:cNvSpPr>
                <a:spLocks/>
              </p:cNvSpPr>
              <p:nvPr/>
            </p:nvSpPr>
            <p:spPr bwMode="auto">
              <a:xfrm>
                <a:off x="4141" y="1647"/>
                <a:ext cx="75" cy="268"/>
              </a:xfrm>
              <a:custGeom>
                <a:avLst/>
                <a:gdLst>
                  <a:gd name="T0" fmla="*/ 30 w 30"/>
                  <a:gd name="T1" fmla="*/ 30 h 107"/>
                  <a:gd name="T2" fmla="*/ 10 w 30"/>
                  <a:gd name="T3" fmla="*/ 153 h 107"/>
                  <a:gd name="T4" fmla="*/ 33 w 30"/>
                  <a:gd name="T5" fmla="*/ 268 h 107"/>
                  <a:gd name="T6" fmla="*/ 33 w 30"/>
                  <a:gd name="T7" fmla="*/ 105 h 107"/>
                  <a:gd name="T8" fmla="*/ 43 w 30"/>
                  <a:gd name="T9" fmla="*/ 15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07">
                    <a:moveTo>
                      <a:pt x="12" y="12"/>
                    </a:moveTo>
                    <a:cubicBezTo>
                      <a:pt x="7" y="30"/>
                      <a:pt x="1" y="42"/>
                      <a:pt x="4" y="61"/>
                    </a:cubicBezTo>
                    <a:cubicBezTo>
                      <a:pt x="6" y="74"/>
                      <a:pt x="0" y="100"/>
                      <a:pt x="13" y="107"/>
                    </a:cubicBezTo>
                    <a:cubicBezTo>
                      <a:pt x="8" y="83"/>
                      <a:pt x="6" y="65"/>
                      <a:pt x="13" y="42"/>
                    </a:cubicBezTo>
                    <a:cubicBezTo>
                      <a:pt x="15" y="36"/>
                      <a:pt x="30" y="0"/>
                      <a:pt x="17" y="6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" name="Freeform 495"/>
              <p:cNvSpPr>
                <a:spLocks/>
              </p:cNvSpPr>
              <p:nvPr/>
            </p:nvSpPr>
            <p:spPr bwMode="auto">
              <a:xfrm>
                <a:off x="4138" y="1697"/>
                <a:ext cx="58" cy="123"/>
              </a:xfrm>
              <a:custGeom>
                <a:avLst/>
                <a:gdLst>
                  <a:gd name="T0" fmla="*/ 33 w 23"/>
                  <a:gd name="T1" fmla="*/ 20 h 49"/>
                  <a:gd name="T2" fmla="*/ 25 w 23"/>
                  <a:gd name="T3" fmla="*/ 123 h 49"/>
                  <a:gd name="T4" fmla="*/ 28 w 23"/>
                  <a:gd name="T5" fmla="*/ 45 h 49"/>
                  <a:gd name="T6" fmla="*/ 40 w 23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9">
                    <a:moveTo>
                      <a:pt x="13" y="8"/>
                    </a:moveTo>
                    <a:cubicBezTo>
                      <a:pt x="6" y="16"/>
                      <a:pt x="0" y="42"/>
                      <a:pt x="10" y="49"/>
                    </a:cubicBezTo>
                    <a:cubicBezTo>
                      <a:pt x="16" y="43"/>
                      <a:pt x="7" y="27"/>
                      <a:pt x="11" y="18"/>
                    </a:cubicBezTo>
                    <a:cubicBezTo>
                      <a:pt x="14" y="12"/>
                      <a:pt x="23" y="8"/>
                      <a:pt x="16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" name="Freeform 496"/>
              <p:cNvSpPr>
                <a:spLocks/>
              </p:cNvSpPr>
              <p:nvPr/>
            </p:nvSpPr>
            <p:spPr bwMode="auto">
              <a:xfrm>
                <a:off x="3883" y="1052"/>
                <a:ext cx="78" cy="125"/>
              </a:xfrm>
              <a:custGeom>
                <a:avLst/>
                <a:gdLst>
                  <a:gd name="T0" fmla="*/ 0 w 31"/>
                  <a:gd name="T1" fmla="*/ 10 h 50"/>
                  <a:gd name="T2" fmla="*/ 20 w 31"/>
                  <a:gd name="T3" fmla="*/ 93 h 50"/>
                  <a:gd name="T4" fmla="*/ 78 w 31"/>
                  <a:gd name="T5" fmla="*/ 125 h 50"/>
                  <a:gd name="T6" fmla="*/ 35 w 31"/>
                  <a:gd name="T7" fmla="*/ 50 h 50"/>
                  <a:gd name="T8" fmla="*/ 3 w 3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"/>
                    </a:moveTo>
                    <a:cubicBezTo>
                      <a:pt x="12" y="13"/>
                      <a:pt x="4" y="25"/>
                      <a:pt x="8" y="37"/>
                    </a:cubicBezTo>
                    <a:cubicBezTo>
                      <a:pt x="11" y="48"/>
                      <a:pt x="22" y="47"/>
                      <a:pt x="31" y="50"/>
                    </a:cubicBezTo>
                    <a:cubicBezTo>
                      <a:pt x="25" y="41"/>
                      <a:pt x="22" y="28"/>
                      <a:pt x="14" y="20"/>
                    </a:cubicBezTo>
                    <a:cubicBezTo>
                      <a:pt x="8" y="13"/>
                      <a:pt x="0" y="10"/>
                      <a:pt x="1" y="0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" name="Freeform 497"/>
              <p:cNvSpPr>
                <a:spLocks/>
              </p:cNvSpPr>
              <p:nvPr/>
            </p:nvSpPr>
            <p:spPr bwMode="auto">
              <a:xfrm>
                <a:off x="3916" y="1114"/>
                <a:ext cx="25" cy="33"/>
              </a:xfrm>
              <a:custGeom>
                <a:avLst/>
                <a:gdLst>
                  <a:gd name="T0" fmla="*/ 0 w 10"/>
                  <a:gd name="T1" fmla="*/ 3 h 13"/>
                  <a:gd name="T2" fmla="*/ 13 w 10"/>
                  <a:gd name="T3" fmla="*/ 33 h 13"/>
                  <a:gd name="T4" fmla="*/ 0 w 1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0" y="1"/>
                    </a:moveTo>
                    <a:cubicBezTo>
                      <a:pt x="1" y="6"/>
                      <a:pt x="1" y="10"/>
                      <a:pt x="5" y="13"/>
                    </a:cubicBezTo>
                    <a:cubicBezTo>
                      <a:pt x="10" y="9"/>
                      <a:pt x="3" y="4"/>
                      <a:pt x="0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" name="Freeform 498"/>
              <p:cNvSpPr>
                <a:spLocks/>
              </p:cNvSpPr>
              <p:nvPr/>
            </p:nvSpPr>
            <p:spPr bwMode="auto">
              <a:xfrm>
                <a:off x="2058" y="2597"/>
                <a:ext cx="703" cy="290"/>
              </a:xfrm>
              <a:custGeom>
                <a:avLst/>
                <a:gdLst>
                  <a:gd name="T0" fmla="*/ 235 w 281"/>
                  <a:gd name="T1" fmla="*/ 8 h 116"/>
                  <a:gd name="T2" fmla="*/ 285 w 281"/>
                  <a:gd name="T3" fmla="*/ 0 h 116"/>
                  <a:gd name="T4" fmla="*/ 340 w 281"/>
                  <a:gd name="T5" fmla="*/ 5 h 116"/>
                  <a:gd name="T6" fmla="*/ 448 w 281"/>
                  <a:gd name="T7" fmla="*/ 5 h 116"/>
                  <a:gd name="T8" fmla="*/ 593 w 281"/>
                  <a:gd name="T9" fmla="*/ 30 h 116"/>
                  <a:gd name="T10" fmla="*/ 685 w 281"/>
                  <a:gd name="T11" fmla="*/ 63 h 116"/>
                  <a:gd name="T12" fmla="*/ 668 w 281"/>
                  <a:gd name="T13" fmla="*/ 140 h 116"/>
                  <a:gd name="T14" fmla="*/ 570 w 281"/>
                  <a:gd name="T15" fmla="*/ 230 h 116"/>
                  <a:gd name="T16" fmla="*/ 500 w 281"/>
                  <a:gd name="T17" fmla="*/ 263 h 116"/>
                  <a:gd name="T18" fmla="*/ 400 w 281"/>
                  <a:gd name="T19" fmla="*/ 283 h 116"/>
                  <a:gd name="T20" fmla="*/ 500 w 281"/>
                  <a:gd name="T21" fmla="*/ 248 h 116"/>
                  <a:gd name="T22" fmla="*/ 593 w 281"/>
                  <a:gd name="T23" fmla="*/ 193 h 116"/>
                  <a:gd name="T24" fmla="*/ 630 w 281"/>
                  <a:gd name="T25" fmla="*/ 138 h 116"/>
                  <a:gd name="T26" fmla="*/ 623 w 281"/>
                  <a:gd name="T27" fmla="*/ 83 h 116"/>
                  <a:gd name="T28" fmla="*/ 550 w 281"/>
                  <a:gd name="T29" fmla="*/ 168 h 116"/>
                  <a:gd name="T30" fmla="*/ 585 w 281"/>
                  <a:gd name="T31" fmla="*/ 90 h 116"/>
                  <a:gd name="T32" fmla="*/ 538 w 281"/>
                  <a:gd name="T33" fmla="*/ 125 h 116"/>
                  <a:gd name="T34" fmla="*/ 560 w 281"/>
                  <a:gd name="T35" fmla="*/ 48 h 116"/>
                  <a:gd name="T36" fmla="*/ 525 w 281"/>
                  <a:gd name="T37" fmla="*/ 80 h 116"/>
                  <a:gd name="T38" fmla="*/ 480 w 281"/>
                  <a:gd name="T39" fmla="*/ 103 h 116"/>
                  <a:gd name="T40" fmla="*/ 525 w 281"/>
                  <a:gd name="T41" fmla="*/ 53 h 116"/>
                  <a:gd name="T42" fmla="*/ 448 w 281"/>
                  <a:gd name="T43" fmla="*/ 68 h 116"/>
                  <a:gd name="T44" fmla="*/ 495 w 281"/>
                  <a:gd name="T45" fmla="*/ 33 h 116"/>
                  <a:gd name="T46" fmla="*/ 455 w 281"/>
                  <a:gd name="T47" fmla="*/ 45 h 116"/>
                  <a:gd name="T48" fmla="*/ 403 w 281"/>
                  <a:gd name="T49" fmla="*/ 50 h 116"/>
                  <a:gd name="T50" fmla="*/ 370 w 281"/>
                  <a:gd name="T51" fmla="*/ 38 h 116"/>
                  <a:gd name="T52" fmla="*/ 405 w 281"/>
                  <a:gd name="T53" fmla="*/ 10 h 116"/>
                  <a:gd name="T54" fmla="*/ 310 w 281"/>
                  <a:gd name="T55" fmla="*/ 13 h 116"/>
                  <a:gd name="T56" fmla="*/ 233 w 281"/>
                  <a:gd name="T57" fmla="*/ 23 h 116"/>
                  <a:gd name="T58" fmla="*/ 193 w 281"/>
                  <a:gd name="T59" fmla="*/ 18 h 116"/>
                  <a:gd name="T60" fmla="*/ 153 w 281"/>
                  <a:gd name="T61" fmla="*/ 28 h 116"/>
                  <a:gd name="T62" fmla="*/ 70 w 281"/>
                  <a:gd name="T63" fmla="*/ 33 h 116"/>
                  <a:gd name="T64" fmla="*/ 0 w 281"/>
                  <a:gd name="T65" fmla="*/ 28 h 116"/>
                  <a:gd name="T66" fmla="*/ 0 w 281"/>
                  <a:gd name="T67" fmla="*/ 25 h 116"/>
                  <a:gd name="T68" fmla="*/ 100 w 281"/>
                  <a:gd name="T69" fmla="*/ 13 h 116"/>
                  <a:gd name="T70" fmla="*/ 155 w 281"/>
                  <a:gd name="T71" fmla="*/ 15 h 116"/>
                  <a:gd name="T72" fmla="*/ 213 w 281"/>
                  <a:gd name="T73" fmla="*/ 8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1" h="116">
                    <a:moveTo>
                      <a:pt x="94" y="3"/>
                    </a:moveTo>
                    <a:cubicBezTo>
                      <a:pt x="101" y="3"/>
                      <a:pt x="107" y="0"/>
                      <a:pt x="114" y="0"/>
                    </a:cubicBezTo>
                    <a:cubicBezTo>
                      <a:pt x="122" y="0"/>
                      <a:pt x="129" y="1"/>
                      <a:pt x="136" y="2"/>
                    </a:cubicBezTo>
                    <a:cubicBezTo>
                      <a:pt x="149" y="3"/>
                      <a:pt x="166" y="0"/>
                      <a:pt x="179" y="2"/>
                    </a:cubicBezTo>
                    <a:cubicBezTo>
                      <a:pt x="201" y="5"/>
                      <a:pt x="215" y="7"/>
                      <a:pt x="237" y="12"/>
                    </a:cubicBezTo>
                    <a:cubicBezTo>
                      <a:pt x="246" y="14"/>
                      <a:pt x="268" y="17"/>
                      <a:pt x="274" y="25"/>
                    </a:cubicBezTo>
                    <a:cubicBezTo>
                      <a:pt x="281" y="32"/>
                      <a:pt x="271" y="48"/>
                      <a:pt x="267" y="56"/>
                    </a:cubicBezTo>
                    <a:cubicBezTo>
                      <a:pt x="258" y="73"/>
                      <a:pt x="244" y="83"/>
                      <a:pt x="228" y="92"/>
                    </a:cubicBezTo>
                    <a:cubicBezTo>
                      <a:pt x="220" y="97"/>
                      <a:pt x="209" y="103"/>
                      <a:pt x="200" y="105"/>
                    </a:cubicBezTo>
                    <a:cubicBezTo>
                      <a:pt x="191" y="108"/>
                      <a:pt x="168" y="116"/>
                      <a:pt x="160" y="113"/>
                    </a:cubicBezTo>
                    <a:cubicBezTo>
                      <a:pt x="171" y="113"/>
                      <a:pt x="190" y="103"/>
                      <a:pt x="200" y="99"/>
                    </a:cubicBezTo>
                    <a:cubicBezTo>
                      <a:pt x="214" y="94"/>
                      <a:pt x="226" y="87"/>
                      <a:pt x="237" y="77"/>
                    </a:cubicBezTo>
                    <a:cubicBezTo>
                      <a:pt x="244" y="72"/>
                      <a:pt x="250" y="64"/>
                      <a:pt x="252" y="55"/>
                    </a:cubicBezTo>
                    <a:cubicBezTo>
                      <a:pt x="253" y="50"/>
                      <a:pt x="255" y="36"/>
                      <a:pt x="249" y="33"/>
                    </a:cubicBezTo>
                    <a:cubicBezTo>
                      <a:pt x="236" y="39"/>
                      <a:pt x="235" y="62"/>
                      <a:pt x="220" y="67"/>
                    </a:cubicBezTo>
                    <a:cubicBezTo>
                      <a:pt x="225" y="58"/>
                      <a:pt x="233" y="47"/>
                      <a:pt x="234" y="36"/>
                    </a:cubicBezTo>
                    <a:cubicBezTo>
                      <a:pt x="227" y="37"/>
                      <a:pt x="223" y="48"/>
                      <a:pt x="215" y="50"/>
                    </a:cubicBezTo>
                    <a:cubicBezTo>
                      <a:pt x="217" y="47"/>
                      <a:pt x="238" y="22"/>
                      <a:pt x="224" y="19"/>
                    </a:cubicBezTo>
                    <a:cubicBezTo>
                      <a:pt x="222" y="19"/>
                      <a:pt x="213" y="30"/>
                      <a:pt x="210" y="32"/>
                    </a:cubicBezTo>
                    <a:cubicBezTo>
                      <a:pt x="205" y="36"/>
                      <a:pt x="199" y="38"/>
                      <a:pt x="192" y="41"/>
                    </a:cubicBezTo>
                    <a:cubicBezTo>
                      <a:pt x="200" y="38"/>
                      <a:pt x="208" y="30"/>
                      <a:pt x="210" y="21"/>
                    </a:cubicBezTo>
                    <a:cubicBezTo>
                      <a:pt x="200" y="24"/>
                      <a:pt x="189" y="30"/>
                      <a:pt x="179" y="27"/>
                    </a:cubicBezTo>
                    <a:cubicBezTo>
                      <a:pt x="185" y="23"/>
                      <a:pt x="196" y="22"/>
                      <a:pt x="198" y="13"/>
                    </a:cubicBezTo>
                    <a:cubicBezTo>
                      <a:pt x="194" y="12"/>
                      <a:pt x="187" y="16"/>
                      <a:pt x="182" y="18"/>
                    </a:cubicBezTo>
                    <a:cubicBezTo>
                      <a:pt x="175" y="19"/>
                      <a:pt x="168" y="20"/>
                      <a:pt x="161" y="20"/>
                    </a:cubicBezTo>
                    <a:cubicBezTo>
                      <a:pt x="157" y="20"/>
                      <a:pt x="146" y="22"/>
                      <a:pt x="148" y="15"/>
                    </a:cubicBezTo>
                    <a:cubicBezTo>
                      <a:pt x="149" y="12"/>
                      <a:pt x="159" y="7"/>
                      <a:pt x="162" y="4"/>
                    </a:cubicBezTo>
                    <a:cubicBezTo>
                      <a:pt x="157" y="7"/>
                      <a:pt x="120" y="17"/>
                      <a:pt x="124" y="5"/>
                    </a:cubicBezTo>
                    <a:cubicBezTo>
                      <a:pt x="114" y="9"/>
                      <a:pt x="104" y="9"/>
                      <a:pt x="93" y="9"/>
                    </a:cubicBezTo>
                    <a:cubicBezTo>
                      <a:pt x="88" y="8"/>
                      <a:pt x="82" y="7"/>
                      <a:pt x="77" y="7"/>
                    </a:cubicBezTo>
                    <a:cubicBezTo>
                      <a:pt x="71" y="7"/>
                      <a:pt x="67" y="10"/>
                      <a:pt x="61" y="11"/>
                    </a:cubicBezTo>
                    <a:cubicBezTo>
                      <a:pt x="51" y="14"/>
                      <a:pt x="38" y="17"/>
                      <a:pt x="28" y="13"/>
                    </a:cubicBezTo>
                    <a:cubicBezTo>
                      <a:pt x="18" y="10"/>
                      <a:pt x="11" y="7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6" y="1"/>
                      <a:pt x="31" y="3"/>
                      <a:pt x="40" y="5"/>
                    </a:cubicBezTo>
                    <a:cubicBezTo>
                      <a:pt x="48" y="6"/>
                      <a:pt x="54" y="7"/>
                      <a:pt x="62" y="6"/>
                    </a:cubicBezTo>
                    <a:cubicBezTo>
                      <a:pt x="69" y="5"/>
                      <a:pt x="77" y="2"/>
                      <a:pt x="85" y="3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" name="Freeform 499"/>
              <p:cNvSpPr>
                <a:spLocks/>
              </p:cNvSpPr>
              <p:nvPr/>
            </p:nvSpPr>
            <p:spPr bwMode="auto">
              <a:xfrm>
                <a:off x="2063" y="2617"/>
                <a:ext cx="115" cy="68"/>
              </a:xfrm>
              <a:custGeom>
                <a:avLst/>
                <a:gdLst>
                  <a:gd name="T0" fmla="*/ 55 w 46"/>
                  <a:gd name="T1" fmla="*/ 0 h 27"/>
                  <a:gd name="T2" fmla="*/ 18 w 46"/>
                  <a:gd name="T3" fmla="*/ 28 h 27"/>
                  <a:gd name="T4" fmla="*/ 0 w 46"/>
                  <a:gd name="T5" fmla="*/ 68 h 27"/>
                  <a:gd name="T6" fmla="*/ 48 w 46"/>
                  <a:gd name="T7" fmla="*/ 25 h 27"/>
                  <a:gd name="T8" fmla="*/ 115 w 4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22" y="0"/>
                    </a:moveTo>
                    <a:cubicBezTo>
                      <a:pt x="16" y="0"/>
                      <a:pt x="10" y="8"/>
                      <a:pt x="7" y="11"/>
                    </a:cubicBezTo>
                    <a:cubicBezTo>
                      <a:pt x="2" y="16"/>
                      <a:pt x="1" y="21"/>
                      <a:pt x="0" y="27"/>
                    </a:cubicBezTo>
                    <a:cubicBezTo>
                      <a:pt x="2" y="20"/>
                      <a:pt x="13" y="15"/>
                      <a:pt x="19" y="10"/>
                    </a:cubicBezTo>
                    <a:cubicBezTo>
                      <a:pt x="25" y="5"/>
                      <a:pt x="38" y="1"/>
                      <a:pt x="46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" name="Freeform 500"/>
              <p:cNvSpPr>
                <a:spLocks/>
              </p:cNvSpPr>
              <p:nvPr/>
            </p:nvSpPr>
            <p:spPr bwMode="auto">
              <a:xfrm>
                <a:off x="2093" y="2605"/>
                <a:ext cx="240" cy="105"/>
              </a:xfrm>
              <a:custGeom>
                <a:avLst/>
                <a:gdLst>
                  <a:gd name="T0" fmla="*/ 0 w 96"/>
                  <a:gd name="T1" fmla="*/ 105 h 42"/>
                  <a:gd name="T2" fmla="*/ 40 w 96"/>
                  <a:gd name="T3" fmla="*/ 75 h 42"/>
                  <a:gd name="T4" fmla="*/ 85 w 96"/>
                  <a:gd name="T5" fmla="*/ 55 h 42"/>
                  <a:gd name="T6" fmla="*/ 178 w 96"/>
                  <a:gd name="T7" fmla="*/ 28 h 42"/>
                  <a:gd name="T8" fmla="*/ 240 w 96"/>
                  <a:gd name="T9" fmla="*/ 13 h 42"/>
                  <a:gd name="T10" fmla="*/ 193 w 96"/>
                  <a:gd name="T11" fmla="*/ 5 h 42"/>
                  <a:gd name="T12" fmla="*/ 170 w 96"/>
                  <a:gd name="T13" fmla="*/ 3 h 42"/>
                  <a:gd name="T14" fmla="*/ 155 w 96"/>
                  <a:gd name="T15" fmla="*/ 13 h 42"/>
                  <a:gd name="T16" fmla="*/ 100 w 96"/>
                  <a:gd name="T17" fmla="*/ 33 h 42"/>
                  <a:gd name="T18" fmla="*/ 43 w 96"/>
                  <a:gd name="T19" fmla="*/ 63 h 42"/>
                  <a:gd name="T20" fmla="*/ 3 w 96"/>
                  <a:gd name="T21" fmla="*/ 10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6" h="42">
                    <a:moveTo>
                      <a:pt x="0" y="42"/>
                    </a:moveTo>
                    <a:cubicBezTo>
                      <a:pt x="3" y="36"/>
                      <a:pt x="11" y="33"/>
                      <a:pt x="16" y="30"/>
                    </a:cubicBezTo>
                    <a:cubicBezTo>
                      <a:pt x="22" y="27"/>
                      <a:pt x="28" y="24"/>
                      <a:pt x="34" y="22"/>
                    </a:cubicBezTo>
                    <a:cubicBezTo>
                      <a:pt x="46" y="17"/>
                      <a:pt x="59" y="14"/>
                      <a:pt x="71" y="11"/>
                    </a:cubicBezTo>
                    <a:cubicBezTo>
                      <a:pt x="79" y="8"/>
                      <a:pt x="88" y="6"/>
                      <a:pt x="96" y="5"/>
                    </a:cubicBezTo>
                    <a:cubicBezTo>
                      <a:pt x="90" y="2"/>
                      <a:pt x="83" y="3"/>
                      <a:pt x="77" y="2"/>
                    </a:cubicBezTo>
                    <a:cubicBezTo>
                      <a:pt x="74" y="1"/>
                      <a:pt x="71" y="0"/>
                      <a:pt x="68" y="1"/>
                    </a:cubicBezTo>
                    <a:cubicBezTo>
                      <a:pt x="66" y="2"/>
                      <a:pt x="64" y="4"/>
                      <a:pt x="62" y="5"/>
                    </a:cubicBezTo>
                    <a:cubicBezTo>
                      <a:pt x="55" y="8"/>
                      <a:pt x="47" y="9"/>
                      <a:pt x="40" y="13"/>
                    </a:cubicBezTo>
                    <a:cubicBezTo>
                      <a:pt x="32" y="16"/>
                      <a:pt x="24" y="21"/>
                      <a:pt x="17" y="25"/>
                    </a:cubicBezTo>
                    <a:cubicBezTo>
                      <a:pt x="11" y="29"/>
                      <a:pt x="7" y="35"/>
                      <a:pt x="1" y="4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" name="Freeform 501"/>
              <p:cNvSpPr>
                <a:spLocks/>
              </p:cNvSpPr>
              <p:nvPr/>
            </p:nvSpPr>
            <p:spPr bwMode="auto">
              <a:xfrm>
                <a:off x="2163" y="2607"/>
                <a:ext cx="98" cy="30"/>
              </a:xfrm>
              <a:custGeom>
                <a:avLst/>
                <a:gdLst>
                  <a:gd name="T0" fmla="*/ 0 w 39"/>
                  <a:gd name="T1" fmla="*/ 20 h 12"/>
                  <a:gd name="T2" fmla="*/ 43 w 39"/>
                  <a:gd name="T3" fmla="*/ 28 h 12"/>
                  <a:gd name="T4" fmla="*/ 98 w 39"/>
                  <a:gd name="T5" fmla="*/ 8 h 12"/>
                  <a:gd name="T6" fmla="*/ 63 w 39"/>
                  <a:gd name="T7" fmla="*/ 10 h 12"/>
                  <a:gd name="T8" fmla="*/ 20 w 39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">
                    <a:moveTo>
                      <a:pt x="0" y="8"/>
                    </a:moveTo>
                    <a:cubicBezTo>
                      <a:pt x="6" y="10"/>
                      <a:pt x="10" y="12"/>
                      <a:pt x="17" y="11"/>
                    </a:cubicBezTo>
                    <a:cubicBezTo>
                      <a:pt x="24" y="10"/>
                      <a:pt x="32" y="6"/>
                      <a:pt x="39" y="3"/>
                    </a:cubicBezTo>
                    <a:cubicBezTo>
                      <a:pt x="37" y="0"/>
                      <a:pt x="27" y="4"/>
                      <a:pt x="25" y="4"/>
                    </a:cubicBezTo>
                    <a:cubicBezTo>
                      <a:pt x="19" y="6"/>
                      <a:pt x="14" y="7"/>
                      <a:pt x="8" y="5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" name="Freeform 502"/>
              <p:cNvSpPr>
                <a:spLocks/>
              </p:cNvSpPr>
              <p:nvPr/>
            </p:nvSpPr>
            <p:spPr bwMode="auto">
              <a:xfrm>
                <a:off x="2136" y="2607"/>
                <a:ext cx="280" cy="125"/>
              </a:xfrm>
              <a:custGeom>
                <a:avLst/>
                <a:gdLst>
                  <a:gd name="T0" fmla="*/ 25 w 112"/>
                  <a:gd name="T1" fmla="*/ 105 h 50"/>
                  <a:gd name="T2" fmla="*/ 90 w 112"/>
                  <a:gd name="T3" fmla="*/ 73 h 50"/>
                  <a:gd name="T4" fmla="*/ 160 w 112"/>
                  <a:gd name="T5" fmla="*/ 48 h 50"/>
                  <a:gd name="T6" fmla="*/ 263 w 112"/>
                  <a:gd name="T7" fmla="*/ 18 h 50"/>
                  <a:gd name="T8" fmla="*/ 280 w 112"/>
                  <a:gd name="T9" fmla="*/ 13 h 50"/>
                  <a:gd name="T10" fmla="*/ 260 w 112"/>
                  <a:gd name="T11" fmla="*/ 8 h 50"/>
                  <a:gd name="T12" fmla="*/ 240 w 112"/>
                  <a:gd name="T13" fmla="*/ 3 h 50"/>
                  <a:gd name="T14" fmla="*/ 183 w 112"/>
                  <a:gd name="T15" fmla="*/ 20 h 50"/>
                  <a:gd name="T16" fmla="*/ 25 w 112"/>
                  <a:gd name="T17" fmla="*/ 90 h 50"/>
                  <a:gd name="T18" fmla="*/ 0 w 112"/>
                  <a:gd name="T19" fmla="*/ 125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50">
                    <a:moveTo>
                      <a:pt x="10" y="42"/>
                    </a:moveTo>
                    <a:cubicBezTo>
                      <a:pt x="15" y="35"/>
                      <a:pt x="28" y="32"/>
                      <a:pt x="36" y="29"/>
                    </a:cubicBezTo>
                    <a:cubicBezTo>
                      <a:pt x="45" y="25"/>
                      <a:pt x="55" y="22"/>
                      <a:pt x="64" y="19"/>
                    </a:cubicBezTo>
                    <a:cubicBezTo>
                      <a:pt x="78" y="14"/>
                      <a:pt x="92" y="11"/>
                      <a:pt x="105" y="7"/>
                    </a:cubicBezTo>
                    <a:cubicBezTo>
                      <a:pt x="107" y="7"/>
                      <a:pt x="110" y="6"/>
                      <a:pt x="112" y="5"/>
                    </a:cubicBezTo>
                    <a:cubicBezTo>
                      <a:pt x="109" y="5"/>
                      <a:pt x="107" y="4"/>
                      <a:pt x="104" y="3"/>
                    </a:cubicBezTo>
                    <a:cubicBezTo>
                      <a:pt x="100" y="2"/>
                      <a:pt x="99" y="0"/>
                      <a:pt x="96" y="1"/>
                    </a:cubicBezTo>
                    <a:cubicBezTo>
                      <a:pt x="88" y="3"/>
                      <a:pt x="80" y="6"/>
                      <a:pt x="73" y="8"/>
                    </a:cubicBezTo>
                    <a:cubicBezTo>
                      <a:pt x="51" y="15"/>
                      <a:pt x="27" y="18"/>
                      <a:pt x="10" y="36"/>
                    </a:cubicBezTo>
                    <a:cubicBezTo>
                      <a:pt x="6" y="40"/>
                      <a:pt x="4" y="46"/>
                      <a:pt x="0" y="5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" name="Freeform 503"/>
              <p:cNvSpPr>
                <a:spLocks/>
              </p:cNvSpPr>
              <p:nvPr/>
            </p:nvSpPr>
            <p:spPr bwMode="auto">
              <a:xfrm>
                <a:off x="2221" y="2617"/>
                <a:ext cx="315" cy="143"/>
              </a:xfrm>
              <a:custGeom>
                <a:avLst/>
                <a:gdLst>
                  <a:gd name="T0" fmla="*/ 235 w 126"/>
                  <a:gd name="T1" fmla="*/ 0 h 57"/>
                  <a:gd name="T2" fmla="*/ 173 w 126"/>
                  <a:gd name="T3" fmla="*/ 23 h 57"/>
                  <a:gd name="T4" fmla="*/ 83 w 126"/>
                  <a:gd name="T5" fmla="*/ 68 h 57"/>
                  <a:gd name="T6" fmla="*/ 28 w 126"/>
                  <a:gd name="T7" fmla="*/ 113 h 57"/>
                  <a:gd name="T8" fmla="*/ 0 w 126"/>
                  <a:gd name="T9" fmla="*/ 143 h 57"/>
                  <a:gd name="T10" fmla="*/ 113 w 126"/>
                  <a:gd name="T11" fmla="*/ 85 h 57"/>
                  <a:gd name="T12" fmla="*/ 243 w 126"/>
                  <a:gd name="T13" fmla="*/ 40 h 57"/>
                  <a:gd name="T14" fmla="*/ 315 w 126"/>
                  <a:gd name="T15" fmla="*/ 15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" h="57">
                    <a:moveTo>
                      <a:pt x="94" y="0"/>
                    </a:moveTo>
                    <a:cubicBezTo>
                      <a:pt x="86" y="4"/>
                      <a:pt x="77" y="6"/>
                      <a:pt x="69" y="9"/>
                    </a:cubicBezTo>
                    <a:cubicBezTo>
                      <a:pt x="57" y="14"/>
                      <a:pt x="45" y="20"/>
                      <a:pt x="33" y="27"/>
                    </a:cubicBezTo>
                    <a:cubicBezTo>
                      <a:pt x="25" y="32"/>
                      <a:pt x="18" y="38"/>
                      <a:pt x="11" y="45"/>
                    </a:cubicBezTo>
                    <a:cubicBezTo>
                      <a:pt x="8" y="49"/>
                      <a:pt x="4" y="54"/>
                      <a:pt x="0" y="57"/>
                    </a:cubicBezTo>
                    <a:cubicBezTo>
                      <a:pt x="15" y="49"/>
                      <a:pt x="29" y="40"/>
                      <a:pt x="45" y="34"/>
                    </a:cubicBezTo>
                    <a:cubicBezTo>
                      <a:pt x="62" y="28"/>
                      <a:pt x="80" y="22"/>
                      <a:pt x="97" y="16"/>
                    </a:cubicBezTo>
                    <a:cubicBezTo>
                      <a:pt x="107" y="13"/>
                      <a:pt x="116" y="10"/>
                      <a:pt x="126" y="6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" name="Freeform 504"/>
              <p:cNvSpPr>
                <a:spLocks/>
              </p:cNvSpPr>
              <p:nvPr/>
            </p:nvSpPr>
            <p:spPr bwMode="auto">
              <a:xfrm>
                <a:off x="2263" y="2625"/>
                <a:ext cx="343" cy="182"/>
              </a:xfrm>
              <a:custGeom>
                <a:avLst/>
                <a:gdLst>
                  <a:gd name="T0" fmla="*/ 235 w 137"/>
                  <a:gd name="T1" fmla="*/ 20 h 73"/>
                  <a:gd name="T2" fmla="*/ 258 w 137"/>
                  <a:gd name="T3" fmla="*/ 30 h 73"/>
                  <a:gd name="T4" fmla="*/ 220 w 137"/>
                  <a:gd name="T5" fmla="*/ 52 h 73"/>
                  <a:gd name="T6" fmla="*/ 83 w 137"/>
                  <a:gd name="T7" fmla="*/ 120 h 73"/>
                  <a:gd name="T8" fmla="*/ 0 w 137"/>
                  <a:gd name="T9" fmla="*/ 182 h 73"/>
                  <a:gd name="T10" fmla="*/ 98 w 137"/>
                  <a:gd name="T11" fmla="*/ 132 h 73"/>
                  <a:gd name="T12" fmla="*/ 203 w 137"/>
                  <a:gd name="T13" fmla="*/ 82 h 73"/>
                  <a:gd name="T14" fmla="*/ 280 w 137"/>
                  <a:gd name="T15" fmla="*/ 47 h 73"/>
                  <a:gd name="T16" fmla="*/ 343 w 137"/>
                  <a:gd name="T17" fmla="*/ 2 h 73"/>
                  <a:gd name="T18" fmla="*/ 258 w 137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73">
                    <a:moveTo>
                      <a:pt x="94" y="8"/>
                    </a:moveTo>
                    <a:cubicBezTo>
                      <a:pt x="98" y="7"/>
                      <a:pt x="110" y="6"/>
                      <a:pt x="103" y="12"/>
                    </a:cubicBezTo>
                    <a:cubicBezTo>
                      <a:pt x="99" y="16"/>
                      <a:pt x="93" y="18"/>
                      <a:pt x="88" y="21"/>
                    </a:cubicBezTo>
                    <a:cubicBezTo>
                      <a:pt x="69" y="29"/>
                      <a:pt x="50" y="38"/>
                      <a:pt x="33" y="48"/>
                    </a:cubicBezTo>
                    <a:cubicBezTo>
                      <a:pt x="21" y="55"/>
                      <a:pt x="9" y="63"/>
                      <a:pt x="0" y="73"/>
                    </a:cubicBezTo>
                    <a:cubicBezTo>
                      <a:pt x="11" y="63"/>
                      <a:pt x="26" y="58"/>
                      <a:pt x="39" y="53"/>
                    </a:cubicBezTo>
                    <a:cubicBezTo>
                      <a:pt x="54" y="46"/>
                      <a:pt x="68" y="40"/>
                      <a:pt x="81" y="33"/>
                    </a:cubicBezTo>
                    <a:cubicBezTo>
                      <a:pt x="91" y="28"/>
                      <a:pt x="100" y="25"/>
                      <a:pt x="112" y="19"/>
                    </a:cubicBezTo>
                    <a:cubicBezTo>
                      <a:pt x="122" y="14"/>
                      <a:pt x="132" y="11"/>
                      <a:pt x="137" y="1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" name="Freeform 505"/>
              <p:cNvSpPr>
                <a:spLocks/>
              </p:cNvSpPr>
              <p:nvPr/>
            </p:nvSpPr>
            <p:spPr bwMode="auto">
              <a:xfrm>
                <a:off x="2236" y="2630"/>
                <a:ext cx="392" cy="217"/>
              </a:xfrm>
              <a:custGeom>
                <a:avLst/>
                <a:gdLst>
                  <a:gd name="T0" fmla="*/ 65 w 157"/>
                  <a:gd name="T1" fmla="*/ 217 h 87"/>
                  <a:gd name="T2" fmla="*/ 107 w 157"/>
                  <a:gd name="T3" fmla="*/ 202 h 87"/>
                  <a:gd name="T4" fmla="*/ 150 w 157"/>
                  <a:gd name="T5" fmla="*/ 185 h 87"/>
                  <a:gd name="T6" fmla="*/ 240 w 157"/>
                  <a:gd name="T7" fmla="*/ 127 h 87"/>
                  <a:gd name="T8" fmla="*/ 375 w 157"/>
                  <a:gd name="T9" fmla="*/ 22 h 87"/>
                  <a:gd name="T10" fmla="*/ 390 w 157"/>
                  <a:gd name="T11" fmla="*/ 5 h 87"/>
                  <a:gd name="T12" fmla="*/ 365 w 157"/>
                  <a:gd name="T13" fmla="*/ 12 h 87"/>
                  <a:gd name="T14" fmla="*/ 322 w 157"/>
                  <a:gd name="T15" fmla="*/ 32 h 87"/>
                  <a:gd name="T16" fmla="*/ 285 w 157"/>
                  <a:gd name="T17" fmla="*/ 72 h 87"/>
                  <a:gd name="T18" fmla="*/ 210 w 157"/>
                  <a:gd name="T19" fmla="*/ 127 h 87"/>
                  <a:gd name="T20" fmla="*/ 62 w 157"/>
                  <a:gd name="T21" fmla="*/ 202 h 87"/>
                  <a:gd name="T22" fmla="*/ 40 w 157"/>
                  <a:gd name="T23" fmla="*/ 205 h 87"/>
                  <a:gd name="T24" fmla="*/ 10 w 157"/>
                  <a:gd name="T25" fmla="*/ 205 h 87"/>
                  <a:gd name="T26" fmla="*/ 30 w 157"/>
                  <a:gd name="T27" fmla="*/ 215 h 87"/>
                  <a:gd name="T28" fmla="*/ 52 w 157"/>
                  <a:gd name="T29" fmla="*/ 217 h 87"/>
                  <a:gd name="T30" fmla="*/ 60 w 157"/>
                  <a:gd name="T31" fmla="*/ 217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7" h="87">
                    <a:moveTo>
                      <a:pt x="26" y="87"/>
                    </a:moveTo>
                    <a:cubicBezTo>
                      <a:pt x="31" y="87"/>
                      <a:pt x="38" y="83"/>
                      <a:pt x="43" y="81"/>
                    </a:cubicBezTo>
                    <a:cubicBezTo>
                      <a:pt x="49" y="79"/>
                      <a:pt x="54" y="77"/>
                      <a:pt x="60" y="74"/>
                    </a:cubicBezTo>
                    <a:cubicBezTo>
                      <a:pt x="73" y="68"/>
                      <a:pt x="84" y="59"/>
                      <a:pt x="96" y="51"/>
                    </a:cubicBezTo>
                    <a:cubicBezTo>
                      <a:pt x="115" y="38"/>
                      <a:pt x="133" y="24"/>
                      <a:pt x="150" y="9"/>
                    </a:cubicBezTo>
                    <a:cubicBezTo>
                      <a:pt x="151" y="8"/>
                      <a:pt x="157" y="4"/>
                      <a:pt x="156" y="2"/>
                    </a:cubicBezTo>
                    <a:cubicBezTo>
                      <a:pt x="155" y="0"/>
                      <a:pt x="148" y="4"/>
                      <a:pt x="146" y="5"/>
                    </a:cubicBezTo>
                    <a:cubicBezTo>
                      <a:pt x="141" y="7"/>
                      <a:pt x="134" y="9"/>
                      <a:pt x="129" y="13"/>
                    </a:cubicBezTo>
                    <a:cubicBezTo>
                      <a:pt x="124" y="18"/>
                      <a:pt x="120" y="24"/>
                      <a:pt x="114" y="29"/>
                    </a:cubicBezTo>
                    <a:cubicBezTo>
                      <a:pt x="105" y="37"/>
                      <a:pt x="95" y="44"/>
                      <a:pt x="84" y="51"/>
                    </a:cubicBezTo>
                    <a:cubicBezTo>
                      <a:pt x="66" y="63"/>
                      <a:pt x="46" y="74"/>
                      <a:pt x="25" y="81"/>
                    </a:cubicBezTo>
                    <a:cubicBezTo>
                      <a:pt x="22" y="82"/>
                      <a:pt x="19" y="82"/>
                      <a:pt x="16" y="82"/>
                    </a:cubicBezTo>
                    <a:cubicBezTo>
                      <a:pt x="14" y="82"/>
                      <a:pt x="5" y="82"/>
                      <a:pt x="4" y="82"/>
                    </a:cubicBezTo>
                    <a:cubicBezTo>
                      <a:pt x="0" y="85"/>
                      <a:pt x="10" y="86"/>
                      <a:pt x="12" y="86"/>
                    </a:cubicBezTo>
                    <a:cubicBezTo>
                      <a:pt x="15" y="86"/>
                      <a:pt x="18" y="87"/>
                      <a:pt x="21" y="87"/>
                    </a:cubicBezTo>
                    <a:cubicBezTo>
                      <a:pt x="22" y="87"/>
                      <a:pt x="23" y="87"/>
                      <a:pt x="24" y="87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" name="Freeform 506"/>
              <p:cNvSpPr>
                <a:spLocks/>
              </p:cNvSpPr>
              <p:nvPr/>
            </p:nvSpPr>
            <p:spPr bwMode="auto">
              <a:xfrm>
                <a:off x="2296" y="2640"/>
                <a:ext cx="342" cy="210"/>
              </a:xfrm>
              <a:custGeom>
                <a:avLst/>
                <a:gdLst>
                  <a:gd name="T0" fmla="*/ 27 w 137"/>
                  <a:gd name="T1" fmla="*/ 210 h 84"/>
                  <a:gd name="T2" fmla="*/ 117 w 137"/>
                  <a:gd name="T3" fmla="*/ 190 h 84"/>
                  <a:gd name="T4" fmla="*/ 210 w 137"/>
                  <a:gd name="T5" fmla="*/ 150 h 84"/>
                  <a:gd name="T6" fmla="*/ 282 w 137"/>
                  <a:gd name="T7" fmla="*/ 105 h 84"/>
                  <a:gd name="T8" fmla="*/ 330 w 137"/>
                  <a:gd name="T9" fmla="*/ 38 h 84"/>
                  <a:gd name="T10" fmla="*/ 327 w 137"/>
                  <a:gd name="T11" fmla="*/ 3 h 84"/>
                  <a:gd name="T12" fmla="*/ 312 w 137"/>
                  <a:gd name="T13" fmla="*/ 15 h 84"/>
                  <a:gd name="T14" fmla="*/ 295 w 137"/>
                  <a:gd name="T15" fmla="*/ 35 h 84"/>
                  <a:gd name="T16" fmla="*/ 272 w 137"/>
                  <a:gd name="T17" fmla="*/ 50 h 84"/>
                  <a:gd name="T18" fmla="*/ 265 w 137"/>
                  <a:gd name="T19" fmla="*/ 68 h 84"/>
                  <a:gd name="T20" fmla="*/ 235 w 137"/>
                  <a:gd name="T21" fmla="*/ 113 h 84"/>
                  <a:gd name="T22" fmla="*/ 107 w 137"/>
                  <a:gd name="T23" fmla="*/ 183 h 84"/>
                  <a:gd name="T24" fmla="*/ 52 w 137"/>
                  <a:gd name="T25" fmla="*/ 200 h 84"/>
                  <a:gd name="T26" fmla="*/ 12 w 137"/>
                  <a:gd name="T27" fmla="*/ 203 h 84"/>
                  <a:gd name="T28" fmla="*/ 0 w 137"/>
                  <a:gd name="T29" fmla="*/ 205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4">
                    <a:moveTo>
                      <a:pt x="11" y="84"/>
                    </a:moveTo>
                    <a:cubicBezTo>
                      <a:pt x="23" y="83"/>
                      <a:pt x="35" y="80"/>
                      <a:pt x="47" y="76"/>
                    </a:cubicBezTo>
                    <a:cubicBezTo>
                      <a:pt x="59" y="72"/>
                      <a:pt x="72" y="67"/>
                      <a:pt x="84" y="60"/>
                    </a:cubicBezTo>
                    <a:cubicBezTo>
                      <a:pt x="94" y="55"/>
                      <a:pt x="104" y="48"/>
                      <a:pt x="113" y="42"/>
                    </a:cubicBezTo>
                    <a:cubicBezTo>
                      <a:pt x="122" y="36"/>
                      <a:pt x="128" y="25"/>
                      <a:pt x="132" y="15"/>
                    </a:cubicBezTo>
                    <a:cubicBezTo>
                      <a:pt x="133" y="12"/>
                      <a:pt x="137" y="0"/>
                      <a:pt x="131" y="1"/>
                    </a:cubicBezTo>
                    <a:cubicBezTo>
                      <a:pt x="129" y="1"/>
                      <a:pt x="127" y="5"/>
                      <a:pt x="125" y="6"/>
                    </a:cubicBezTo>
                    <a:cubicBezTo>
                      <a:pt x="123" y="9"/>
                      <a:pt x="120" y="11"/>
                      <a:pt x="118" y="14"/>
                    </a:cubicBezTo>
                    <a:cubicBezTo>
                      <a:pt x="115" y="16"/>
                      <a:pt x="112" y="18"/>
                      <a:pt x="109" y="20"/>
                    </a:cubicBezTo>
                    <a:cubicBezTo>
                      <a:pt x="106" y="22"/>
                      <a:pt x="106" y="24"/>
                      <a:pt x="106" y="27"/>
                    </a:cubicBezTo>
                    <a:cubicBezTo>
                      <a:pt x="104" y="34"/>
                      <a:pt x="99" y="40"/>
                      <a:pt x="94" y="45"/>
                    </a:cubicBezTo>
                    <a:cubicBezTo>
                      <a:pt x="78" y="57"/>
                      <a:pt x="61" y="65"/>
                      <a:pt x="43" y="73"/>
                    </a:cubicBezTo>
                    <a:cubicBezTo>
                      <a:pt x="36" y="76"/>
                      <a:pt x="28" y="80"/>
                      <a:pt x="21" y="80"/>
                    </a:cubicBezTo>
                    <a:cubicBezTo>
                      <a:pt x="16" y="80"/>
                      <a:pt x="10" y="79"/>
                      <a:pt x="5" y="81"/>
                    </a:cubicBezTo>
                    <a:cubicBezTo>
                      <a:pt x="3" y="81"/>
                      <a:pt x="2" y="82"/>
                      <a:pt x="0" y="82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" name="Freeform 507"/>
              <p:cNvSpPr>
                <a:spLocks/>
              </p:cNvSpPr>
              <p:nvPr/>
            </p:nvSpPr>
            <p:spPr bwMode="auto">
              <a:xfrm>
                <a:off x="2303" y="2677"/>
                <a:ext cx="333" cy="208"/>
              </a:xfrm>
              <a:custGeom>
                <a:avLst/>
                <a:gdLst>
                  <a:gd name="T0" fmla="*/ 268 w 133"/>
                  <a:gd name="T1" fmla="*/ 68 h 83"/>
                  <a:gd name="T2" fmla="*/ 200 w 133"/>
                  <a:gd name="T3" fmla="*/ 125 h 83"/>
                  <a:gd name="T4" fmla="*/ 93 w 133"/>
                  <a:gd name="T5" fmla="*/ 183 h 83"/>
                  <a:gd name="T6" fmla="*/ 5 w 133"/>
                  <a:gd name="T7" fmla="*/ 175 h 83"/>
                  <a:gd name="T8" fmla="*/ 30 w 133"/>
                  <a:gd name="T9" fmla="*/ 200 h 83"/>
                  <a:gd name="T10" fmla="*/ 75 w 133"/>
                  <a:gd name="T11" fmla="*/ 205 h 83"/>
                  <a:gd name="T12" fmla="*/ 163 w 133"/>
                  <a:gd name="T13" fmla="*/ 168 h 83"/>
                  <a:gd name="T14" fmla="*/ 250 w 133"/>
                  <a:gd name="T15" fmla="*/ 108 h 83"/>
                  <a:gd name="T16" fmla="*/ 318 w 133"/>
                  <a:gd name="T17" fmla="*/ 33 h 83"/>
                  <a:gd name="T18" fmla="*/ 330 w 13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3">
                    <a:moveTo>
                      <a:pt x="107" y="27"/>
                    </a:moveTo>
                    <a:cubicBezTo>
                      <a:pt x="110" y="36"/>
                      <a:pt x="86" y="47"/>
                      <a:pt x="80" y="50"/>
                    </a:cubicBezTo>
                    <a:cubicBezTo>
                      <a:pt x="66" y="59"/>
                      <a:pt x="52" y="67"/>
                      <a:pt x="37" y="73"/>
                    </a:cubicBezTo>
                    <a:cubicBezTo>
                      <a:pt x="27" y="78"/>
                      <a:pt x="9" y="80"/>
                      <a:pt x="2" y="70"/>
                    </a:cubicBezTo>
                    <a:cubicBezTo>
                      <a:pt x="0" y="74"/>
                      <a:pt x="9" y="79"/>
                      <a:pt x="12" y="80"/>
                    </a:cubicBezTo>
                    <a:cubicBezTo>
                      <a:pt x="18" y="82"/>
                      <a:pt x="24" y="83"/>
                      <a:pt x="30" y="82"/>
                    </a:cubicBezTo>
                    <a:cubicBezTo>
                      <a:pt x="43" y="79"/>
                      <a:pt x="54" y="74"/>
                      <a:pt x="65" y="67"/>
                    </a:cubicBezTo>
                    <a:cubicBezTo>
                      <a:pt x="77" y="60"/>
                      <a:pt x="89" y="52"/>
                      <a:pt x="100" y="43"/>
                    </a:cubicBezTo>
                    <a:cubicBezTo>
                      <a:pt x="110" y="34"/>
                      <a:pt x="120" y="24"/>
                      <a:pt x="127" y="13"/>
                    </a:cubicBezTo>
                    <a:cubicBezTo>
                      <a:pt x="130" y="9"/>
                      <a:pt x="133" y="4"/>
                      <a:pt x="132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" name="Freeform 508"/>
              <p:cNvSpPr>
                <a:spLocks/>
              </p:cNvSpPr>
              <p:nvPr/>
            </p:nvSpPr>
            <p:spPr bwMode="auto">
              <a:xfrm>
                <a:off x="2396" y="2660"/>
                <a:ext cx="292" cy="240"/>
              </a:xfrm>
              <a:custGeom>
                <a:avLst/>
                <a:gdLst>
                  <a:gd name="T0" fmla="*/ 235 w 117"/>
                  <a:gd name="T1" fmla="*/ 30 h 96"/>
                  <a:gd name="T2" fmla="*/ 235 w 117"/>
                  <a:gd name="T3" fmla="*/ 50 h 96"/>
                  <a:gd name="T4" fmla="*/ 225 w 117"/>
                  <a:gd name="T5" fmla="*/ 73 h 96"/>
                  <a:gd name="T6" fmla="*/ 187 w 117"/>
                  <a:gd name="T7" fmla="*/ 118 h 96"/>
                  <a:gd name="T8" fmla="*/ 137 w 117"/>
                  <a:gd name="T9" fmla="*/ 160 h 96"/>
                  <a:gd name="T10" fmla="*/ 85 w 117"/>
                  <a:gd name="T11" fmla="*/ 200 h 96"/>
                  <a:gd name="T12" fmla="*/ 37 w 117"/>
                  <a:gd name="T13" fmla="*/ 220 h 96"/>
                  <a:gd name="T14" fmla="*/ 0 w 117"/>
                  <a:gd name="T15" fmla="*/ 230 h 96"/>
                  <a:gd name="T16" fmla="*/ 47 w 117"/>
                  <a:gd name="T17" fmla="*/ 230 h 96"/>
                  <a:gd name="T18" fmla="*/ 95 w 117"/>
                  <a:gd name="T19" fmla="*/ 205 h 96"/>
                  <a:gd name="T20" fmla="*/ 182 w 117"/>
                  <a:gd name="T21" fmla="*/ 143 h 96"/>
                  <a:gd name="T22" fmla="*/ 225 w 117"/>
                  <a:gd name="T23" fmla="*/ 103 h 96"/>
                  <a:gd name="T24" fmla="*/ 257 w 117"/>
                  <a:gd name="T25" fmla="*/ 68 h 96"/>
                  <a:gd name="T26" fmla="*/ 282 w 117"/>
                  <a:gd name="T27" fmla="*/ 30 h 96"/>
                  <a:gd name="T28" fmla="*/ 290 w 117"/>
                  <a:gd name="T29" fmla="*/ 8 h 96"/>
                  <a:gd name="T30" fmla="*/ 265 w 117"/>
                  <a:gd name="T31" fmla="*/ 3 h 96"/>
                  <a:gd name="T32" fmla="*/ 257 w 117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7" h="96">
                    <a:moveTo>
                      <a:pt x="94" y="12"/>
                    </a:moveTo>
                    <a:cubicBezTo>
                      <a:pt x="93" y="14"/>
                      <a:pt x="94" y="18"/>
                      <a:pt x="94" y="20"/>
                    </a:cubicBezTo>
                    <a:cubicBezTo>
                      <a:pt x="93" y="23"/>
                      <a:pt x="92" y="26"/>
                      <a:pt x="90" y="29"/>
                    </a:cubicBezTo>
                    <a:cubicBezTo>
                      <a:pt x="87" y="36"/>
                      <a:pt x="81" y="42"/>
                      <a:pt x="75" y="47"/>
                    </a:cubicBezTo>
                    <a:cubicBezTo>
                      <a:pt x="68" y="53"/>
                      <a:pt x="62" y="59"/>
                      <a:pt x="55" y="64"/>
                    </a:cubicBezTo>
                    <a:cubicBezTo>
                      <a:pt x="48" y="69"/>
                      <a:pt x="41" y="75"/>
                      <a:pt x="34" y="80"/>
                    </a:cubicBezTo>
                    <a:cubicBezTo>
                      <a:pt x="28" y="84"/>
                      <a:pt x="22" y="85"/>
                      <a:pt x="15" y="88"/>
                    </a:cubicBezTo>
                    <a:cubicBezTo>
                      <a:pt x="10" y="90"/>
                      <a:pt x="4" y="89"/>
                      <a:pt x="0" y="92"/>
                    </a:cubicBezTo>
                    <a:cubicBezTo>
                      <a:pt x="4" y="96"/>
                      <a:pt x="14" y="93"/>
                      <a:pt x="19" y="92"/>
                    </a:cubicBezTo>
                    <a:cubicBezTo>
                      <a:pt x="26" y="91"/>
                      <a:pt x="33" y="87"/>
                      <a:pt x="38" y="82"/>
                    </a:cubicBezTo>
                    <a:cubicBezTo>
                      <a:pt x="50" y="73"/>
                      <a:pt x="63" y="68"/>
                      <a:pt x="73" y="57"/>
                    </a:cubicBezTo>
                    <a:cubicBezTo>
                      <a:pt x="78" y="52"/>
                      <a:pt x="85" y="45"/>
                      <a:pt x="90" y="41"/>
                    </a:cubicBezTo>
                    <a:cubicBezTo>
                      <a:pt x="95" y="37"/>
                      <a:pt x="99" y="32"/>
                      <a:pt x="103" y="27"/>
                    </a:cubicBezTo>
                    <a:cubicBezTo>
                      <a:pt x="106" y="22"/>
                      <a:pt x="110" y="17"/>
                      <a:pt x="113" y="12"/>
                    </a:cubicBezTo>
                    <a:cubicBezTo>
                      <a:pt x="114" y="10"/>
                      <a:pt x="117" y="6"/>
                      <a:pt x="116" y="3"/>
                    </a:cubicBezTo>
                    <a:cubicBezTo>
                      <a:pt x="115" y="0"/>
                      <a:pt x="109" y="1"/>
                      <a:pt x="106" y="1"/>
                    </a:cubicBezTo>
                    <a:cubicBezTo>
                      <a:pt x="105" y="1"/>
                      <a:pt x="104" y="1"/>
                      <a:pt x="103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" name="Freeform 509"/>
              <p:cNvSpPr>
                <a:spLocks/>
              </p:cNvSpPr>
              <p:nvPr/>
            </p:nvSpPr>
            <p:spPr bwMode="auto">
              <a:xfrm>
                <a:off x="2388" y="2852"/>
                <a:ext cx="208" cy="93"/>
              </a:xfrm>
              <a:custGeom>
                <a:avLst/>
                <a:gdLst>
                  <a:gd name="T0" fmla="*/ 10 w 83"/>
                  <a:gd name="T1" fmla="*/ 40 h 37"/>
                  <a:gd name="T2" fmla="*/ 15 w 83"/>
                  <a:gd name="T3" fmla="*/ 78 h 37"/>
                  <a:gd name="T4" fmla="*/ 50 w 83"/>
                  <a:gd name="T5" fmla="*/ 90 h 37"/>
                  <a:gd name="T6" fmla="*/ 135 w 83"/>
                  <a:gd name="T7" fmla="*/ 68 h 37"/>
                  <a:gd name="T8" fmla="*/ 173 w 83"/>
                  <a:gd name="T9" fmla="*/ 45 h 37"/>
                  <a:gd name="T10" fmla="*/ 193 w 83"/>
                  <a:gd name="T11" fmla="*/ 25 h 37"/>
                  <a:gd name="T12" fmla="*/ 208 w 83"/>
                  <a:gd name="T13" fmla="*/ 0 h 37"/>
                  <a:gd name="T14" fmla="*/ 138 w 83"/>
                  <a:gd name="T15" fmla="*/ 23 h 37"/>
                  <a:gd name="T16" fmla="*/ 93 w 83"/>
                  <a:gd name="T17" fmla="*/ 65 h 37"/>
                  <a:gd name="T18" fmla="*/ 45 w 83"/>
                  <a:gd name="T19" fmla="*/ 70 h 37"/>
                  <a:gd name="T20" fmla="*/ 13 w 83"/>
                  <a:gd name="T21" fmla="*/ 45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37">
                    <a:moveTo>
                      <a:pt x="4" y="16"/>
                    </a:moveTo>
                    <a:cubicBezTo>
                      <a:pt x="0" y="18"/>
                      <a:pt x="3" y="27"/>
                      <a:pt x="6" y="31"/>
                    </a:cubicBezTo>
                    <a:cubicBezTo>
                      <a:pt x="9" y="35"/>
                      <a:pt x="15" y="37"/>
                      <a:pt x="20" y="36"/>
                    </a:cubicBezTo>
                    <a:cubicBezTo>
                      <a:pt x="32" y="35"/>
                      <a:pt x="43" y="31"/>
                      <a:pt x="54" y="27"/>
                    </a:cubicBezTo>
                    <a:cubicBezTo>
                      <a:pt x="60" y="24"/>
                      <a:pt x="65" y="23"/>
                      <a:pt x="69" y="18"/>
                    </a:cubicBezTo>
                    <a:cubicBezTo>
                      <a:pt x="72" y="16"/>
                      <a:pt x="75" y="13"/>
                      <a:pt x="77" y="10"/>
                    </a:cubicBezTo>
                    <a:cubicBezTo>
                      <a:pt x="79" y="8"/>
                      <a:pt x="81" y="3"/>
                      <a:pt x="83" y="0"/>
                    </a:cubicBezTo>
                    <a:cubicBezTo>
                      <a:pt x="75" y="3"/>
                      <a:pt x="63" y="7"/>
                      <a:pt x="55" y="9"/>
                    </a:cubicBezTo>
                    <a:cubicBezTo>
                      <a:pt x="63" y="18"/>
                      <a:pt x="44" y="25"/>
                      <a:pt x="37" y="26"/>
                    </a:cubicBezTo>
                    <a:cubicBezTo>
                      <a:pt x="31" y="28"/>
                      <a:pt x="24" y="30"/>
                      <a:pt x="18" y="28"/>
                    </a:cubicBezTo>
                    <a:cubicBezTo>
                      <a:pt x="14" y="26"/>
                      <a:pt x="6" y="22"/>
                      <a:pt x="5" y="18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" name="Freeform 510"/>
              <p:cNvSpPr>
                <a:spLocks/>
              </p:cNvSpPr>
              <p:nvPr/>
            </p:nvSpPr>
            <p:spPr bwMode="auto">
              <a:xfrm>
                <a:off x="2453" y="2832"/>
                <a:ext cx="193" cy="178"/>
              </a:xfrm>
              <a:custGeom>
                <a:avLst/>
                <a:gdLst>
                  <a:gd name="T0" fmla="*/ 140 w 77"/>
                  <a:gd name="T1" fmla="*/ 20 h 71"/>
                  <a:gd name="T2" fmla="*/ 168 w 77"/>
                  <a:gd name="T3" fmla="*/ 10 h 71"/>
                  <a:gd name="T4" fmla="*/ 188 w 77"/>
                  <a:gd name="T5" fmla="*/ 0 h 71"/>
                  <a:gd name="T6" fmla="*/ 190 w 77"/>
                  <a:gd name="T7" fmla="*/ 40 h 71"/>
                  <a:gd name="T8" fmla="*/ 193 w 77"/>
                  <a:gd name="T9" fmla="*/ 83 h 71"/>
                  <a:gd name="T10" fmla="*/ 190 w 77"/>
                  <a:gd name="T11" fmla="*/ 128 h 71"/>
                  <a:gd name="T12" fmla="*/ 190 w 77"/>
                  <a:gd name="T13" fmla="*/ 148 h 71"/>
                  <a:gd name="T14" fmla="*/ 188 w 77"/>
                  <a:gd name="T15" fmla="*/ 168 h 71"/>
                  <a:gd name="T16" fmla="*/ 153 w 77"/>
                  <a:gd name="T17" fmla="*/ 173 h 71"/>
                  <a:gd name="T18" fmla="*/ 130 w 77"/>
                  <a:gd name="T19" fmla="*/ 170 h 71"/>
                  <a:gd name="T20" fmla="*/ 110 w 77"/>
                  <a:gd name="T21" fmla="*/ 168 h 71"/>
                  <a:gd name="T22" fmla="*/ 168 w 77"/>
                  <a:gd name="T23" fmla="*/ 133 h 71"/>
                  <a:gd name="T24" fmla="*/ 168 w 77"/>
                  <a:gd name="T25" fmla="*/ 118 h 71"/>
                  <a:gd name="T26" fmla="*/ 160 w 77"/>
                  <a:gd name="T27" fmla="*/ 115 h 71"/>
                  <a:gd name="T28" fmla="*/ 133 w 77"/>
                  <a:gd name="T29" fmla="*/ 133 h 71"/>
                  <a:gd name="T30" fmla="*/ 163 w 77"/>
                  <a:gd name="T31" fmla="*/ 93 h 71"/>
                  <a:gd name="T32" fmla="*/ 143 w 77"/>
                  <a:gd name="T33" fmla="*/ 75 h 71"/>
                  <a:gd name="T34" fmla="*/ 115 w 77"/>
                  <a:gd name="T35" fmla="*/ 93 h 71"/>
                  <a:gd name="T36" fmla="*/ 108 w 77"/>
                  <a:gd name="T37" fmla="*/ 88 h 71"/>
                  <a:gd name="T38" fmla="*/ 73 w 77"/>
                  <a:gd name="T39" fmla="*/ 105 h 71"/>
                  <a:gd name="T40" fmla="*/ 28 w 77"/>
                  <a:gd name="T41" fmla="*/ 118 h 71"/>
                  <a:gd name="T42" fmla="*/ 0 w 77"/>
                  <a:gd name="T43" fmla="*/ 110 h 71"/>
                  <a:gd name="T44" fmla="*/ 45 w 77"/>
                  <a:gd name="T45" fmla="*/ 98 h 71"/>
                  <a:gd name="T46" fmla="*/ 110 w 77"/>
                  <a:gd name="T47" fmla="*/ 58 h 71"/>
                  <a:gd name="T48" fmla="*/ 150 w 77"/>
                  <a:gd name="T49" fmla="*/ 18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71">
                    <a:moveTo>
                      <a:pt x="56" y="8"/>
                    </a:moveTo>
                    <a:cubicBezTo>
                      <a:pt x="59" y="7"/>
                      <a:pt x="64" y="5"/>
                      <a:pt x="67" y="4"/>
                    </a:cubicBezTo>
                    <a:cubicBezTo>
                      <a:pt x="69" y="3"/>
                      <a:pt x="72" y="0"/>
                      <a:pt x="75" y="0"/>
                    </a:cubicBezTo>
                    <a:cubicBezTo>
                      <a:pt x="76" y="5"/>
                      <a:pt x="75" y="11"/>
                      <a:pt x="76" y="16"/>
                    </a:cubicBezTo>
                    <a:cubicBezTo>
                      <a:pt x="76" y="22"/>
                      <a:pt x="77" y="27"/>
                      <a:pt x="77" y="33"/>
                    </a:cubicBezTo>
                    <a:cubicBezTo>
                      <a:pt x="77" y="39"/>
                      <a:pt x="77" y="45"/>
                      <a:pt x="76" y="51"/>
                    </a:cubicBezTo>
                    <a:cubicBezTo>
                      <a:pt x="76" y="53"/>
                      <a:pt x="76" y="57"/>
                      <a:pt x="76" y="59"/>
                    </a:cubicBezTo>
                    <a:cubicBezTo>
                      <a:pt x="76" y="62"/>
                      <a:pt x="77" y="65"/>
                      <a:pt x="75" y="67"/>
                    </a:cubicBezTo>
                    <a:cubicBezTo>
                      <a:pt x="72" y="71"/>
                      <a:pt x="65" y="69"/>
                      <a:pt x="61" y="69"/>
                    </a:cubicBezTo>
                    <a:cubicBezTo>
                      <a:pt x="58" y="68"/>
                      <a:pt x="55" y="68"/>
                      <a:pt x="52" y="68"/>
                    </a:cubicBezTo>
                    <a:cubicBezTo>
                      <a:pt x="49" y="68"/>
                      <a:pt x="47" y="67"/>
                      <a:pt x="44" y="67"/>
                    </a:cubicBezTo>
                    <a:cubicBezTo>
                      <a:pt x="52" y="63"/>
                      <a:pt x="64" y="65"/>
                      <a:pt x="67" y="53"/>
                    </a:cubicBezTo>
                    <a:cubicBezTo>
                      <a:pt x="67" y="51"/>
                      <a:pt x="68" y="48"/>
                      <a:pt x="67" y="47"/>
                    </a:cubicBezTo>
                    <a:cubicBezTo>
                      <a:pt x="66" y="44"/>
                      <a:pt x="66" y="44"/>
                      <a:pt x="64" y="46"/>
                    </a:cubicBezTo>
                    <a:cubicBezTo>
                      <a:pt x="60" y="48"/>
                      <a:pt x="57" y="51"/>
                      <a:pt x="53" y="53"/>
                    </a:cubicBezTo>
                    <a:cubicBezTo>
                      <a:pt x="58" y="50"/>
                      <a:pt x="64" y="43"/>
                      <a:pt x="65" y="37"/>
                    </a:cubicBezTo>
                    <a:cubicBezTo>
                      <a:pt x="65" y="33"/>
                      <a:pt x="62" y="27"/>
                      <a:pt x="57" y="30"/>
                    </a:cubicBezTo>
                    <a:cubicBezTo>
                      <a:pt x="55" y="25"/>
                      <a:pt x="49" y="37"/>
                      <a:pt x="46" y="37"/>
                    </a:cubicBezTo>
                    <a:cubicBezTo>
                      <a:pt x="47" y="33"/>
                      <a:pt x="47" y="32"/>
                      <a:pt x="43" y="35"/>
                    </a:cubicBezTo>
                    <a:cubicBezTo>
                      <a:pt x="38" y="37"/>
                      <a:pt x="34" y="40"/>
                      <a:pt x="29" y="42"/>
                    </a:cubicBezTo>
                    <a:cubicBezTo>
                      <a:pt x="24" y="45"/>
                      <a:pt x="17" y="47"/>
                      <a:pt x="11" y="47"/>
                    </a:cubicBezTo>
                    <a:cubicBezTo>
                      <a:pt x="7" y="47"/>
                      <a:pt x="4" y="43"/>
                      <a:pt x="0" y="44"/>
                    </a:cubicBezTo>
                    <a:cubicBezTo>
                      <a:pt x="4" y="45"/>
                      <a:pt x="14" y="41"/>
                      <a:pt x="18" y="39"/>
                    </a:cubicBezTo>
                    <a:cubicBezTo>
                      <a:pt x="28" y="35"/>
                      <a:pt x="36" y="31"/>
                      <a:pt x="44" y="23"/>
                    </a:cubicBezTo>
                    <a:cubicBezTo>
                      <a:pt x="49" y="18"/>
                      <a:pt x="52" y="9"/>
                      <a:pt x="60" y="7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" name="Freeform 511"/>
              <p:cNvSpPr>
                <a:spLocks/>
              </p:cNvSpPr>
              <p:nvPr/>
            </p:nvSpPr>
            <p:spPr bwMode="auto">
              <a:xfrm>
                <a:off x="2508" y="2882"/>
                <a:ext cx="93" cy="100"/>
              </a:xfrm>
              <a:custGeom>
                <a:avLst/>
                <a:gdLst>
                  <a:gd name="T0" fmla="*/ 35 w 37"/>
                  <a:gd name="T1" fmla="*/ 43 h 40"/>
                  <a:gd name="T2" fmla="*/ 43 w 37"/>
                  <a:gd name="T3" fmla="*/ 68 h 40"/>
                  <a:gd name="T4" fmla="*/ 0 w 37"/>
                  <a:gd name="T5" fmla="*/ 98 h 40"/>
                  <a:gd name="T6" fmla="*/ 80 w 37"/>
                  <a:gd name="T7" fmla="*/ 48 h 40"/>
                  <a:gd name="T8" fmla="*/ 90 w 37"/>
                  <a:gd name="T9" fmla="*/ 13 h 40"/>
                  <a:gd name="T10" fmla="*/ 55 w 37"/>
                  <a:gd name="T11" fmla="*/ 18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14" y="17"/>
                    </a:moveTo>
                    <a:cubicBezTo>
                      <a:pt x="23" y="13"/>
                      <a:pt x="21" y="23"/>
                      <a:pt x="17" y="27"/>
                    </a:cubicBezTo>
                    <a:cubicBezTo>
                      <a:pt x="12" y="32"/>
                      <a:pt x="5" y="35"/>
                      <a:pt x="0" y="39"/>
                    </a:cubicBezTo>
                    <a:cubicBezTo>
                      <a:pt x="11" y="40"/>
                      <a:pt x="26" y="29"/>
                      <a:pt x="32" y="19"/>
                    </a:cubicBezTo>
                    <a:cubicBezTo>
                      <a:pt x="34" y="16"/>
                      <a:pt x="37" y="9"/>
                      <a:pt x="36" y="5"/>
                    </a:cubicBezTo>
                    <a:cubicBezTo>
                      <a:pt x="35" y="0"/>
                      <a:pt x="26" y="6"/>
                      <a:pt x="22" y="7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" name="Freeform 512"/>
              <p:cNvSpPr>
                <a:spLocks/>
              </p:cNvSpPr>
              <p:nvPr/>
            </p:nvSpPr>
            <p:spPr bwMode="auto">
              <a:xfrm>
                <a:off x="2536" y="2890"/>
                <a:ext cx="95" cy="90"/>
              </a:xfrm>
              <a:custGeom>
                <a:avLst/>
                <a:gdLst>
                  <a:gd name="T0" fmla="*/ 50 w 38"/>
                  <a:gd name="T1" fmla="*/ 18 h 36"/>
                  <a:gd name="T2" fmla="*/ 63 w 38"/>
                  <a:gd name="T3" fmla="*/ 33 h 36"/>
                  <a:gd name="T4" fmla="*/ 58 w 38"/>
                  <a:gd name="T5" fmla="*/ 55 h 36"/>
                  <a:gd name="T6" fmla="*/ 33 w 38"/>
                  <a:gd name="T7" fmla="*/ 75 h 36"/>
                  <a:gd name="T8" fmla="*/ 0 w 38"/>
                  <a:gd name="T9" fmla="*/ 90 h 36"/>
                  <a:gd name="T10" fmla="*/ 30 w 38"/>
                  <a:gd name="T11" fmla="*/ 85 h 36"/>
                  <a:gd name="T12" fmla="*/ 73 w 38"/>
                  <a:gd name="T13" fmla="*/ 60 h 36"/>
                  <a:gd name="T14" fmla="*/ 65 w 3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" h="36">
                    <a:moveTo>
                      <a:pt x="20" y="7"/>
                    </a:moveTo>
                    <a:cubicBezTo>
                      <a:pt x="23" y="9"/>
                      <a:pt x="25" y="9"/>
                      <a:pt x="25" y="13"/>
                    </a:cubicBezTo>
                    <a:cubicBezTo>
                      <a:pt x="25" y="16"/>
                      <a:pt x="24" y="20"/>
                      <a:pt x="23" y="22"/>
                    </a:cubicBezTo>
                    <a:cubicBezTo>
                      <a:pt x="20" y="26"/>
                      <a:pt x="17" y="28"/>
                      <a:pt x="13" y="30"/>
                    </a:cubicBezTo>
                    <a:cubicBezTo>
                      <a:pt x="9" y="32"/>
                      <a:pt x="5" y="36"/>
                      <a:pt x="0" y="36"/>
                    </a:cubicBezTo>
                    <a:cubicBezTo>
                      <a:pt x="3" y="36"/>
                      <a:pt x="8" y="35"/>
                      <a:pt x="12" y="34"/>
                    </a:cubicBezTo>
                    <a:cubicBezTo>
                      <a:pt x="18" y="32"/>
                      <a:pt x="24" y="28"/>
                      <a:pt x="29" y="24"/>
                    </a:cubicBezTo>
                    <a:cubicBezTo>
                      <a:pt x="38" y="16"/>
                      <a:pt x="35" y="6"/>
                      <a:pt x="26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" name="Freeform 513"/>
              <p:cNvSpPr>
                <a:spLocks/>
              </p:cNvSpPr>
              <p:nvPr/>
            </p:nvSpPr>
            <p:spPr bwMode="auto">
              <a:xfrm>
                <a:off x="3236" y="2537"/>
                <a:ext cx="67" cy="63"/>
              </a:xfrm>
              <a:custGeom>
                <a:avLst/>
                <a:gdLst>
                  <a:gd name="T0" fmla="*/ 0 w 27"/>
                  <a:gd name="T1" fmla="*/ 10 h 25"/>
                  <a:gd name="T2" fmla="*/ 12 w 27"/>
                  <a:gd name="T3" fmla="*/ 45 h 25"/>
                  <a:gd name="T4" fmla="*/ 45 w 27"/>
                  <a:gd name="T5" fmla="*/ 50 h 25"/>
                  <a:gd name="T6" fmla="*/ 2 w 27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0" y="4"/>
                    </a:moveTo>
                    <a:cubicBezTo>
                      <a:pt x="1" y="8"/>
                      <a:pt x="2" y="14"/>
                      <a:pt x="5" y="18"/>
                    </a:cubicBezTo>
                    <a:cubicBezTo>
                      <a:pt x="8" y="25"/>
                      <a:pt x="12" y="24"/>
                      <a:pt x="18" y="20"/>
                    </a:cubicBezTo>
                    <a:cubicBezTo>
                      <a:pt x="27" y="13"/>
                      <a:pt x="3" y="7"/>
                      <a:pt x="1" y="0"/>
                    </a:cubicBezTo>
                  </a:path>
                </a:pathLst>
              </a:custGeom>
              <a:solidFill>
                <a:srgbClr val="E8B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" name="Freeform 514"/>
              <p:cNvSpPr>
                <a:spLocks/>
              </p:cNvSpPr>
              <p:nvPr/>
            </p:nvSpPr>
            <p:spPr bwMode="auto">
              <a:xfrm>
                <a:off x="3243" y="2487"/>
                <a:ext cx="93" cy="60"/>
              </a:xfrm>
              <a:custGeom>
                <a:avLst/>
                <a:gdLst>
                  <a:gd name="T0" fmla="*/ 5 w 37"/>
                  <a:gd name="T1" fmla="*/ 0 h 24"/>
                  <a:gd name="T2" fmla="*/ 28 w 37"/>
                  <a:gd name="T3" fmla="*/ 45 h 24"/>
                  <a:gd name="T4" fmla="*/ 75 w 37"/>
                  <a:gd name="T5" fmla="*/ 55 h 24"/>
                  <a:gd name="T6" fmla="*/ 90 w 37"/>
                  <a:gd name="T7" fmla="*/ 40 h 24"/>
                  <a:gd name="T8" fmla="*/ 70 w 37"/>
                  <a:gd name="T9" fmla="*/ 33 h 24"/>
                  <a:gd name="T10" fmla="*/ 40 w 37"/>
                  <a:gd name="T11" fmla="*/ 20 h 24"/>
                  <a:gd name="T12" fmla="*/ 13 w 37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24">
                    <a:moveTo>
                      <a:pt x="2" y="0"/>
                    </a:moveTo>
                    <a:cubicBezTo>
                      <a:pt x="0" y="6"/>
                      <a:pt x="8" y="14"/>
                      <a:pt x="11" y="18"/>
                    </a:cubicBezTo>
                    <a:cubicBezTo>
                      <a:pt x="16" y="23"/>
                      <a:pt x="23" y="24"/>
                      <a:pt x="30" y="22"/>
                    </a:cubicBezTo>
                    <a:cubicBezTo>
                      <a:pt x="32" y="21"/>
                      <a:pt x="37" y="19"/>
                      <a:pt x="36" y="16"/>
                    </a:cubicBezTo>
                    <a:cubicBezTo>
                      <a:pt x="36" y="14"/>
                      <a:pt x="30" y="13"/>
                      <a:pt x="28" y="13"/>
                    </a:cubicBezTo>
                    <a:cubicBezTo>
                      <a:pt x="24" y="11"/>
                      <a:pt x="20" y="10"/>
                      <a:pt x="16" y="8"/>
                    </a:cubicBezTo>
                    <a:cubicBezTo>
                      <a:pt x="12" y="6"/>
                      <a:pt x="9" y="5"/>
                      <a:pt x="5" y="3"/>
                    </a:cubicBezTo>
                  </a:path>
                </a:pathLst>
              </a:custGeom>
              <a:solidFill>
                <a:srgbClr val="E8B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" name="Freeform 515"/>
              <p:cNvSpPr>
                <a:spLocks/>
              </p:cNvSpPr>
              <p:nvPr/>
            </p:nvSpPr>
            <p:spPr bwMode="auto">
              <a:xfrm>
                <a:off x="3261" y="2455"/>
                <a:ext cx="125" cy="65"/>
              </a:xfrm>
              <a:custGeom>
                <a:avLst/>
                <a:gdLst>
                  <a:gd name="T0" fmla="*/ 0 w 50"/>
                  <a:gd name="T1" fmla="*/ 15 h 26"/>
                  <a:gd name="T2" fmla="*/ 125 w 50"/>
                  <a:gd name="T3" fmla="*/ 0 h 26"/>
                  <a:gd name="T4" fmla="*/ 115 w 50"/>
                  <a:gd name="T5" fmla="*/ 8 h 26"/>
                  <a:gd name="T6" fmla="*/ 93 w 50"/>
                  <a:gd name="T7" fmla="*/ 15 h 26"/>
                  <a:gd name="T8" fmla="*/ 23 w 50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0" y="6"/>
                    </a:moveTo>
                    <a:cubicBezTo>
                      <a:pt x="17" y="10"/>
                      <a:pt x="43" y="26"/>
                      <a:pt x="50" y="0"/>
                    </a:cubicBezTo>
                    <a:cubicBezTo>
                      <a:pt x="48" y="0"/>
                      <a:pt x="48" y="2"/>
                      <a:pt x="46" y="3"/>
                    </a:cubicBezTo>
                    <a:cubicBezTo>
                      <a:pt x="43" y="5"/>
                      <a:pt x="40" y="6"/>
                      <a:pt x="37" y="6"/>
                    </a:cubicBezTo>
                    <a:cubicBezTo>
                      <a:pt x="28" y="8"/>
                      <a:pt x="18" y="9"/>
                      <a:pt x="9" y="7"/>
                    </a:cubicBezTo>
                  </a:path>
                </a:pathLst>
              </a:custGeom>
              <a:solidFill>
                <a:srgbClr val="E8B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" name="Freeform 516"/>
              <p:cNvSpPr>
                <a:spLocks/>
              </p:cNvSpPr>
              <p:nvPr/>
            </p:nvSpPr>
            <p:spPr bwMode="auto">
              <a:xfrm>
                <a:off x="3261" y="2422"/>
                <a:ext cx="70" cy="28"/>
              </a:xfrm>
              <a:custGeom>
                <a:avLst/>
                <a:gdLst>
                  <a:gd name="T0" fmla="*/ 13 w 28"/>
                  <a:gd name="T1" fmla="*/ 0 h 11"/>
                  <a:gd name="T2" fmla="*/ 18 w 28"/>
                  <a:gd name="T3" fmla="*/ 20 h 11"/>
                  <a:gd name="T4" fmla="*/ 70 w 28"/>
                  <a:gd name="T5" fmla="*/ 20 h 11"/>
                  <a:gd name="T6" fmla="*/ 13 w 28"/>
                  <a:gd name="T7" fmla="*/ 5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1">
                    <a:moveTo>
                      <a:pt x="5" y="0"/>
                    </a:moveTo>
                    <a:cubicBezTo>
                      <a:pt x="3" y="6"/>
                      <a:pt x="0" y="7"/>
                      <a:pt x="7" y="8"/>
                    </a:cubicBezTo>
                    <a:cubicBezTo>
                      <a:pt x="13" y="9"/>
                      <a:pt x="22" y="11"/>
                      <a:pt x="28" y="8"/>
                    </a:cubicBezTo>
                    <a:cubicBezTo>
                      <a:pt x="23" y="3"/>
                      <a:pt x="12" y="3"/>
                      <a:pt x="5" y="2"/>
                    </a:cubicBezTo>
                  </a:path>
                </a:pathLst>
              </a:custGeom>
              <a:solidFill>
                <a:srgbClr val="E8B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" name="Freeform 517"/>
              <p:cNvSpPr>
                <a:spLocks/>
              </p:cNvSpPr>
              <p:nvPr/>
            </p:nvSpPr>
            <p:spPr bwMode="auto">
              <a:xfrm>
                <a:off x="3211" y="2602"/>
                <a:ext cx="22" cy="30"/>
              </a:xfrm>
              <a:custGeom>
                <a:avLst/>
                <a:gdLst>
                  <a:gd name="T0" fmla="*/ 10 w 9"/>
                  <a:gd name="T1" fmla="*/ 0 h 12"/>
                  <a:gd name="T2" fmla="*/ 0 w 9"/>
                  <a:gd name="T3" fmla="*/ 30 h 12"/>
                  <a:gd name="T4" fmla="*/ 17 w 9"/>
                  <a:gd name="T5" fmla="*/ 20 h 12"/>
                  <a:gd name="T6" fmla="*/ 20 w 9"/>
                  <a:gd name="T7" fmla="*/ 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2" y="4"/>
                      <a:pt x="0" y="8"/>
                      <a:pt x="0" y="12"/>
                    </a:cubicBezTo>
                    <a:cubicBezTo>
                      <a:pt x="2" y="11"/>
                      <a:pt x="6" y="9"/>
                      <a:pt x="7" y="8"/>
                    </a:cubicBezTo>
                    <a:cubicBezTo>
                      <a:pt x="9" y="6"/>
                      <a:pt x="8" y="5"/>
                      <a:pt x="8" y="2"/>
                    </a:cubicBezTo>
                  </a:path>
                </a:pathLst>
              </a:custGeom>
              <a:solidFill>
                <a:srgbClr val="E8B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" name="Freeform 518"/>
              <p:cNvSpPr>
                <a:spLocks/>
              </p:cNvSpPr>
              <p:nvPr/>
            </p:nvSpPr>
            <p:spPr bwMode="auto">
              <a:xfrm>
                <a:off x="2201" y="2797"/>
                <a:ext cx="65" cy="38"/>
              </a:xfrm>
              <a:custGeom>
                <a:avLst/>
                <a:gdLst>
                  <a:gd name="T0" fmla="*/ 0 w 26"/>
                  <a:gd name="T1" fmla="*/ 8 h 15"/>
                  <a:gd name="T2" fmla="*/ 30 w 26"/>
                  <a:gd name="T3" fmla="*/ 38 h 15"/>
                  <a:gd name="T4" fmla="*/ 45 w 26"/>
                  <a:gd name="T5" fmla="*/ 28 h 15"/>
                  <a:gd name="T6" fmla="*/ 65 w 26"/>
                  <a:gd name="T7" fmla="*/ 10 h 15"/>
                  <a:gd name="T8" fmla="*/ 30 w 26"/>
                  <a:gd name="T9" fmla="*/ 23 h 15"/>
                  <a:gd name="T10" fmla="*/ 0 w 2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3"/>
                    </a:moveTo>
                    <a:cubicBezTo>
                      <a:pt x="0" y="10"/>
                      <a:pt x="6" y="14"/>
                      <a:pt x="12" y="15"/>
                    </a:cubicBezTo>
                    <a:cubicBezTo>
                      <a:pt x="16" y="15"/>
                      <a:pt x="16" y="14"/>
                      <a:pt x="18" y="11"/>
                    </a:cubicBezTo>
                    <a:cubicBezTo>
                      <a:pt x="21" y="8"/>
                      <a:pt x="23" y="6"/>
                      <a:pt x="26" y="4"/>
                    </a:cubicBezTo>
                    <a:cubicBezTo>
                      <a:pt x="22" y="7"/>
                      <a:pt x="17" y="11"/>
                      <a:pt x="12" y="9"/>
                    </a:cubicBezTo>
                    <a:cubicBezTo>
                      <a:pt x="7" y="8"/>
                      <a:pt x="2" y="5"/>
                      <a:pt x="0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" name="Freeform 519"/>
              <p:cNvSpPr>
                <a:spLocks/>
              </p:cNvSpPr>
              <p:nvPr/>
            </p:nvSpPr>
            <p:spPr bwMode="auto">
              <a:xfrm>
                <a:off x="2118" y="2640"/>
                <a:ext cx="238" cy="152"/>
              </a:xfrm>
              <a:custGeom>
                <a:avLst/>
                <a:gdLst>
                  <a:gd name="T0" fmla="*/ 23 w 95"/>
                  <a:gd name="T1" fmla="*/ 110 h 61"/>
                  <a:gd name="T2" fmla="*/ 55 w 95"/>
                  <a:gd name="T3" fmla="*/ 150 h 61"/>
                  <a:gd name="T4" fmla="*/ 103 w 95"/>
                  <a:gd name="T5" fmla="*/ 82 h 61"/>
                  <a:gd name="T6" fmla="*/ 168 w 95"/>
                  <a:gd name="T7" fmla="*/ 37 h 61"/>
                  <a:gd name="T8" fmla="*/ 203 w 95"/>
                  <a:gd name="T9" fmla="*/ 17 h 61"/>
                  <a:gd name="T10" fmla="*/ 238 w 95"/>
                  <a:gd name="T11" fmla="*/ 0 h 61"/>
                  <a:gd name="T12" fmla="*/ 150 w 95"/>
                  <a:gd name="T13" fmla="*/ 20 h 61"/>
                  <a:gd name="T14" fmla="*/ 128 w 95"/>
                  <a:gd name="T15" fmla="*/ 47 h 61"/>
                  <a:gd name="T16" fmla="*/ 75 w 95"/>
                  <a:gd name="T17" fmla="*/ 82 h 61"/>
                  <a:gd name="T18" fmla="*/ 53 w 95"/>
                  <a:gd name="T19" fmla="*/ 100 h 61"/>
                  <a:gd name="T20" fmla="*/ 43 w 95"/>
                  <a:gd name="T21" fmla="*/ 117 h 61"/>
                  <a:gd name="T22" fmla="*/ 28 w 95"/>
                  <a:gd name="T23" fmla="*/ 127 h 61"/>
                  <a:gd name="T24" fmla="*/ 23 w 95"/>
                  <a:gd name="T25" fmla="*/ 112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" h="61">
                    <a:moveTo>
                      <a:pt x="9" y="44"/>
                    </a:moveTo>
                    <a:cubicBezTo>
                      <a:pt x="0" y="55"/>
                      <a:pt x="10" y="61"/>
                      <a:pt x="22" y="60"/>
                    </a:cubicBezTo>
                    <a:cubicBezTo>
                      <a:pt x="22" y="49"/>
                      <a:pt x="34" y="40"/>
                      <a:pt x="41" y="33"/>
                    </a:cubicBezTo>
                    <a:cubicBezTo>
                      <a:pt x="49" y="26"/>
                      <a:pt x="58" y="20"/>
                      <a:pt x="67" y="15"/>
                    </a:cubicBezTo>
                    <a:cubicBezTo>
                      <a:pt x="72" y="12"/>
                      <a:pt x="76" y="10"/>
                      <a:pt x="81" y="7"/>
                    </a:cubicBezTo>
                    <a:cubicBezTo>
                      <a:pt x="85" y="5"/>
                      <a:pt x="91" y="3"/>
                      <a:pt x="95" y="0"/>
                    </a:cubicBezTo>
                    <a:cubicBezTo>
                      <a:pt x="84" y="4"/>
                      <a:pt x="71" y="3"/>
                      <a:pt x="60" y="8"/>
                    </a:cubicBezTo>
                    <a:cubicBezTo>
                      <a:pt x="62" y="12"/>
                      <a:pt x="54" y="17"/>
                      <a:pt x="51" y="19"/>
                    </a:cubicBezTo>
                    <a:cubicBezTo>
                      <a:pt x="45" y="24"/>
                      <a:pt x="37" y="28"/>
                      <a:pt x="30" y="33"/>
                    </a:cubicBezTo>
                    <a:cubicBezTo>
                      <a:pt x="27" y="35"/>
                      <a:pt x="24" y="37"/>
                      <a:pt x="21" y="40"/>
                    </a:cubicBezTo>
                    <a:cubicBezTo>
                      <a:pt x="20" y="42"/>
                      <a:pt x="18" y="45"/>
                      <a:pt x="17" y="47"/>
                    </a:cubicBezTo>
                    <a:cubicBezTo>
                      <a:pt x="16" y="49"/>
                      <a:pt x="13" y="51"/>
                      <a:pt x="11" y="51"/>
                    </a:cubicBezTo>
                    <a:cubicBezTo>
                      <a:pt x="9" y="51"/>
                      <a:pt x="8" y="47"/>
                      <a:pt x="9" y="45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" name="Freeform 520"/>
              <p:cNvSpPr>
                <a:spLocks/>
              </p:cNvSpPr>
              <p:nvPr/>
            </p:nvSpPr>
            <p:spPr bwMode="auto">
              <a:xfrm>
                <a:off x="2441" y="2942"/>
                <a:ext cx="77" cy="40"/>
              </a:xfrm>
              <a:custGeom>
                <a:avLst/>
                <a:gdLst>
                  <a:gd name="T0" fmla="*/ 2 w 31"/>
                  <a:gd name="T1" fmla="*/ 3 h 16"/>
                  <a:gd name="T2" fmla="*/ 77 w 31"/>
                  <a:gd name="T3" fmla="*/ 33 h 16"/>
                  <a:gd name="T4" fmla="*/ 42 w 31"/>
                  <a:gd name="T5" fmla="*/ 0 h 16"/>
                  <a:gd name="T6" fmla="*/ 0 w 3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6">
                    <a:moveTo>
                      <a:pt x="1" y="1"/>
                    </a:moveTo>
                    <a:cubicBezTo>
                      <a:pt x="3" y="12"/>
                      <a:pt x="22" y="16"/>
                      <a:pt x="31" y="13"/>
                    </a:cubicBezTo>
                    <a:cubicBezTo>
                      <a:pt x="26" y="16"/>
                      <a:pt x="6" y="6"/>
                      <a:pt x="17" y="0"/>
                    </a:cubicBezTo>
                    <a:cubicBezTo>
                      <a:pt x="11" y="0"/>
                      <a:pt x="6" y="0"/>
                      <a:pt x="0" y="0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" name="Freeform 521"/>
              <p:cNvSpPr>
                <a:spLocks/>
              </p:cNvSpPr>
              <p:nvPr/>
            </p:nvSpPr>
            <p:spPr bwMode="auto">
              <a:xfrm>
                <a:off x="2063" y="2620"/>
                <a:ext cx="145" cy="110"/>
              </a:xfrm>
              <a:custGeom>
                <a:avLst/>
                <a:gdLst>
                  <a:gd name="T0" fmla="*/ 3 w 58"/>
                  <a:gd name="T1" fmla="*/ 83 h 44"/>
                  <a:gd name="T2" fmla="*/ 18 w 58"/>
                  <a:gd name="T3" fmla="*/ 110 h 44"/>
                  <a:gd name="T4" fmla="*/ 78 w 58"/>
                  <a:gd name="T5" fmla="*/ 50 h 44"/>
                  <a:gd name="T6" fmla="*/ 110 w 58"/>
                  <a:gd name="T7" fmla="*/ 33 h 44"/>
                  <a:gd name="T8" fmla="*/ 145 w 58"/>
                  <a:gd name="T9" fmla="*/ 15 h 44"/>
                  <a:gd name="T10" fmla="*/ 78 w 58"/>
                  <a:gd name="T11" fmla="*/ 10 h 44"/>
                  <a:gd name="T12" fmla="*/ 45 w 58"/>
                  <a:gd name="T13" fmla="*/ 58 h 44"/>
                  <a:gd name="T14" fmla="*/ 20 w 58"/>
                  <a:gd name="T15" fmla="*/ 83 h 44"/>
                  <a:gd name="T16" fmla="*/ 10 w 58"/>
                  <a:gd name="T17" fmla="*/ 83 h 44"/>
                  <a:gd name="T18" fmla="*/ 8 w 58"/>
                  <a:gd name="T19" fmla="*/ 7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" y="33"/>
                    </a:moveTo>
                    <a:cubicBezTo>
                      <a:pt x="0" y="37"/>
                      <a:pt x="2" y="43"/>
                      <a:pt x="7" y="44"/>
                    </a:cubicBezTo>
                    <a:cubicBezTo>
                      <a:pt x="8" y="33"/>
                      <a:pt x="23" y="26"/>
                      <a:pt x="31" y="20"/>
                    </a:cubicBezTo>
                    <a:cubicBezTo>
                      <a:pt x="35" y="17"/>
                      <a:pt x="40" y="16"/>
                      <a:pt x="44" y="13"/>
                    </a:cubicBezTo>
                    <a:cubicBezTo>
                      <a:pt x="47" y="12"/>
                      <a:pt x="58" y="9"/>
                      <a:pt x="58" y="6"/>
                    </a:cubicBezTo>
                    <a:cubicBezTo>
                      <a:pt x="58" y="0"/>
                      <a:pt x="34" y="4"/>
                      <a:pt x="31" y="4"/>
                    </a:cubicBezTo>
                    <a:cubicBezTo>
                      <a:pt x="37" y="9"/>
                      <a:pt x="22" y="21"/>
                      <a:pt x="18" y="23"/>
                    </a:cubicBezTo>
                    <a:cubicBezTo>
                      <a:pt x="15" y="26"/>
                      <a:pt x="12" y="31"/>
                      <a:pt x="8" y="33"/>
                    </a:cubicBezTo>
                    <a:cubicBezTo>
                      <a:pt x="6" y="35"/>
                      <a:pt x="5" y="36"/>
                      <a:pt x="4" y="33"/>
                    </a:cubicBezTo>
                    <a:cubicBezTo>
                      <a:pt x="3" y="32"/>
                      <a:pt x="3" y="29"/>
                      <a:pt x="3" y="28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" name="Freeform 522"/>
              <p:cNvSpPr>
                <a:spLocks/>
              </p:cNvSpPr>
              <p:nvPr/>
            </p:nvSpPr>
            <p:spPr bwMode="auto">
              <a:xfrm>
                <a:off x="2083" y="2667"/>
                <a:ext cx="120" cy="110"/>
              </a:xfrm>
              <a:custGeom>
                <a:avLst/>
                <a:gdLst>
                  <a:gd name="T0" fmla="*/ 10 w 48"/>
                  <a:gd name="T1" fmla="*/ 63 h 44"/>
                  <a:gd name="T2" fmla="*/ 38 w 48"/>
                  <a:gd name="T3" fmla="*/ 105 h 44"/>
                  <a:gd name="T4" fmla="*/ 48 w 48"/>
                  <a:gd name="T5" fmla="*/ 78 h 44"/>
                  <a:gd name="T6" fmla="*/ 73 w 48"/>
                  <a:gd name="T7" fmla="*/ 50 h 44"/>
                  <a:gd name="T8" fmla="*/ 100 w 48"/>
                  <a:gd name="T9" fmla="*/ 23 h 44"/>
                  <a:gd name="T10" fmla="*/ 120 w 48"/>
                  <a:gd name="T11" fmla="*/ 3 h 44"/>
                  <a:gd name="T12" fmla="*/ 90 w 48"/>
                  <a:gd name="T13" fmla="*/ 20 h 44"/>
                  <a:gd name="T14" fmla="*/ 53 w 48"/>
                  <a:gd name="T15" fmla="*/ 58 h 44"/>
                  <a:gd name="T16" fmla="*/ 20 w 48"/>
                  <a:gd name="T17" fmla="*/ 75 h 44"/>
                  <a:gd name="T18" fmla="*/ 18 w 48"/>
                  <a:gd name="T19" fmla="*/ 4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44">
                    <a:moveTo>
                      <a:pt x="4" y="25"/>
                    </a:moveTo>
                    <a:cubicBezTo>
                      <a:pt x="0" y="31"/>
                      <a:pt x="8" y="44"/>
                      <a:pt x="15" y="42"/>
                    </a:cubicBezTo>
                    <a:cubicBezTo>
                      <a:pt x="16" y="38"/>
                      <a:pt x="16" y="35"/>
                      <a:pt x="19" y="31"/>
                    </a:cubicBezTo>
                    <a:cubicBezTo>
                      <a:pt x="22" y="27"/>
                      <a:pt x="26" y="23"/>
                      <a:pt x="29" y="20"/>
                    </a:cubicBezTo>
                    <a:cubicBezTo>
                      <a:pt x="33" y="16"/>
                      <a:pt x="36" y="12"/>
                      <a:pt x="40" y="9"/>
                    </a:cubicBezTo>
                    <a:cubicBezTo>
                      <a:pt x="42" y="6"/>
                      <a:pt x="46" y="5"/>
                      <a:pt x="48" y="1"/>
                    </a:cubicBezTo>
                    <a:cubicBezTo>
                      <a:pt x="44" y="0"/>
                      <a:pt x="39" y="5"/>
                      <a:pt x="36" y="8"/>
                    </a:cubicBezTo>
                    <a:cubicBezTo>
                      <a:pt x="30" y="12"/>
                      <a:pt x="25" y="18"/>
                      <a:pt x="21" y="23"/>
                    </a:cubicBezTo>
                    <a:cubicBezTo>
                      <a:pt x="18" y="27"/>
                      <a:pt x="13" y="35"/>
                      <a:pt x="8" y="30"/>
                    </a:cubicBezTo>
                    <a:cubicBezTo>
                      <a:pt x="5" y="26"/>
                      <a:pt x="6" y="21"/>
                      <a:pt x="7" y="16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" name="Freeform 523"/>
              <p:cNvSpPr>
                <a:spLocks/>
              </p:cNvSpPr>
              <p:nvPr/>
            </p:nvSpPr>
            <p:spPr bwMode="auto">
              <a:xfrm>
                <a:off x="2051" y="2615"/>
                <a:ext cx="60" cy="55"/>
              </a:xfrm>
              <a:custGeom>
                <a:avLst/>
                <a:gdLst>
                  <a:gd name="T0" fmla="*/ 18 w 24"/>
                  <a:gd name="T1" fmla="*/ 3 h 22"/>
                  <a:gd name="T2" fmla="*/ 3 w 24"/>
                  <a:gd name="T3" fmla="*/ 55 h 22"/>
                  <a:gd name="T4" fmla="*/ 30 w 24"/>
                  <a:gd name="T5" fmla="*/ 8 h 22"/>
                  <a:gd name="T6" fmla="*/ 45 w 24"/>
                  <a:gd name="T7" fmla="*/ 10 h 22"/>
                  <a:gd name="T8" fmla="*/ 50 w 24"/>
                  <a:gd name="T9" fmla="*/ 13 h 22"/>
                  <a:gd name="T10" fmla="*/ 60 w 24"/>
                  <a:gd name="T11" fmla="*/ 10 h 22"/>
                  <a:gd name="T12" fmla="*/ 25 w 24"/>
                  <a:gd name="T13" fmla="*/ 3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7" y="1"/>
                    </a:moveTo>
                    <a:cubicBezTo>
                      <a:pt x="2" y="4"/>
                      <a:pt x="0" y="17"/>
                      <a:pt x="1" y="22"/>
                    </a:cubicBezTo>
                    <a:cubicBezTo>
                      <a:pt x="6" y="17"/>
                      <a:pt x="4" y="7"/>
                      <a:pt x="12" y="3"/>
                    </a:cubicBezTo>
                    <a:cubicBezTo>
                      <a:pt x="15" y="2"/>
                      <a:pt x="15" y="3"/>
                      <a:pt x="18" y="4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1" y="5"/>
                      <a:pt x="23" y="4"/>
                      <a:pt x="24" y="4"/>
                    </a:cubicBezTo>
                    <a:cubicBezTo>
                      <a:pt x="22" y="0"/>
                      <a:pt x="13" y="2"/>
                      <a:pt x="10" y="1"/>
                    </a:cubicBezTo>
                  </a:path>
                </a:pathLst>
              </a:custGeom>
              <a:solidFill>
                <a:srgbClr val="D19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" name="Freeform 524"/>
              <p:cNvSpPr>
                <a:spLocks/>
              </p:cNvSpPr>
              <p:nvPr/>
            </p:nvSpPr>
            <p:spPr bwMode="auto">
              <a:xfrm>
                <a:off x="2268" y="2705"/>
                <a:ext cx="233" cy="120"/>
              </a:xfrm>
              <a:custGeom>
                <a:avLst/>
                <a:gdLst>
                  <a:gd name="T0" fmla="*/ 173 w 93"/>
                  <a:gd name="T1" fmla="*/ 30 h 48"/>
                  <a:gd name="T2" fmla="*/ 40 w 93"/>
                  <a:gd name="T3" fmla="*/ 93 h 48"/>
                  <a:gd name="T4" fmla="*/ 13 w 93"/>
                  <a:gd name="T5" fmla="*/ 108 h 48"/>
                  <a:gd name="T6" fmla="*/ 10 w 93"/>
                  <a:gd name="T7" fmla="*/ 118 h 48"/>
                  <a:gd name="T8" fmla="*/ 43 w 93"/>
                  <a:gd name="T9" fmla="*/ 113 h 48"/>
                  <a:gd name="T10" fmla="*/ 78 w 93"/>
                  <a:gd name="T11" fmla="*/ 103 h 48"/>
                  <a:gd name="T12" fmla="*/ 70 w 93"/>
                  <a:gd name="T13" fmla="*/ 93 h 48"/>
                  <a:gd name="T14" fmla="*/ 85 w 93"/>
                  <a:gd name="T15" fmla="*/ 83 h 48"/>
                  <a:gd name="T16" fmla="*/ 133 w 93"/>
                  <a:gd name="T17" fmla="*/ 58 h 48"/>
                  <a:gd name="T18" fmla="*/ 190 w 93"/>
                  <a:gd name="T19" fmla="*/ 25 h 48"/>
                  <a:gd name="T20" fmla="*/ 233 w 93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9" y="12"/>
                    </a:moveTo>
                    <a:cubicBezTo>
                      <a:pt x="51" y="19"/>
                      <a:pt x="34" y="29"/>
                      <a:pt x="16" y="37"/>
                    </a:cubicBezTo>
                    <a:cubicBezTo>
                      <a:pt x="12" y="38"/>
                      <a:pt x="8" y="40"/>
                      <a:pt x="5" y="43"/>
                    </a:cubicBezTo>
                    <a:cubicBezTo>
                      <a:pt x="2" y="45"/>
                      <a:pt x="0" y="47"/>
                      <a:pt x="4" y="47"/>
                    </a:cubicBezTo>
                    <a:cubicBezTo>
                      <a:pt x="8" y="48"/>
                      <a:pt x="13" y="46"/>
                      <a:pt x="17" y="45"/>
                    </a:cubicBezTo>
                    <a:cubicBezTo>
                      <a:pt x="21" y="44"/>
                      <a:pt x="26" y="42"/>
                      <a:pt x="31" y="41"/>
                    </a:cubicBezTo>
                    <a:cubicBezTo>
                      <a:pt x="29" y="39"/>
                      <a:pt x="27" y="39"/>
                      <a:pt x="28" y="37"/>
                    </a:cubicBezTo>
                    <a:cubicBezTo>
                      <a:pt x="29" y="35"/>
                      <a:pt x="33" y="34"/>
                      <a:pt x="34" y="33"/>
                    </a:cubicBezTo>
                    <a:cubicBezTo>
                      <a:pt x="40" y="29"/>
                      <a:pt x="47" y="26"/>
                      <a:pt x="53" y="23"/>
                    </a:cubicBezTo>
                    <a:cubicBezTo>
                      <a:pt x="61" y="19"/>
                      <a:pt x="68" y="15"/>
                      <a:pt x="76" y="10"/>
                    </a:cubicBezTo>
                    <a:cubicBezTo>
                      <a:pt x="81" y="6"/>
                      <a:pt x="87" y="2"/>
                      <a:pt x="93" y="0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" name="Freeform 525"/>
              <p:cNvSpPr>
                <a:spLocks/>
              </p:cNvSpPr>
              <p:nvPr/>
            </p:nvSpPr>
            <p:spPr bwMode="auto">
              <a:xfrm>
                <a:off x="2223" y="2662"/>
                <a:ext cx="255" cy="145"/>
              </a:xfrm>
              <a:custGeom>
                <a:avLst/>
                <a:gdLst>
                  <a:gd name="T0" fmla="*/ 255 w 102"/>
                  <a:gd name="T1" fmla="*/ 0 h 58"/>
                  <a:gd name="T2" fmla="*/ 120 w 102"/>
                  <a:gd name="T3" fmla="*/ 53 h 58"/>
                  <a:gd name="T4" fmla="*/ 18 w 102"/>
                  <a:gd name="T5" fmla="*/ 103 h 58"/>
                  <a:gd name="T6" fmla="*/ 0 w 102"/>
                  <a:gd name="T7" fmla="*/ 128 h 58"/>
                  <a:gd name="T8" fmla="*/ 25 w 102"/>
                  <a:gd name="T9" fmla="*/ 143 h 58"/>
                  <a:gd name="T10" fmla="*/ 28 w 102"/>
                  <a:gd name="T11" fmla="*/ 115 h 58"/>
                  <a:gd name="T12" fmla="*/ 85 w 102"/>
                  <a:gd name="T13" fmla="*/ 85 h 58"/>
                  <a:gd name="T14" fmla="*/ 153 w 102"/>
                  <a:gd name="T15" fmla="*/ 53 h 58"/>
                  <a:gd name="T16" fmla="*/ 240 w 102"/>
                  <a:gd name="T17" fmla="*/ 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58">
                    <a:moveTo>
                      <a:pt x="102" y="0"/>
                    </a:moveTo>
                    <a:cubicBezTo>
                      <a:pt x="84" y="5"/>
                      <a:pt x="66" y="13"/>
                      <a:pt x="48" y="21"/>
                    </a:cubicBezTo>
                    <a:cubicBezTo>
                      <a:pt x="35" y="27"/>
                      <a:pt x="20" y="33"/>
                      <a:pt x="7" y="41"/>
                    </a:cubicBezTo>
                    <a:cubicBezTo>
                      <a:pt x="4" y="43"/>
                      <a:pt x="0" y="47"/>
                      <a:pt x="0" y="51"/>
                    </a:cubicBezTo>
                    <a:cubicBezTo>
                      <a:pt x="0" y="57"/>
                      <a:pt x="6" y="58"/>
                      <a:pt x="10" y="57"/>
                    </a:cubicBezTo>
                    <a:cubicBezTo>
                      <a:pt x="8" y="53"/>
                      <a:pt x="7" y="49"/>
                      <a:pt x="11" y="46"/>
                    </a:cubicBezTo>
                    <a:cubicBezTo>
                      <a:pt x="17" y="40"/>
                      <a:pt x="26" y="38"/>
                      <a:pt x="34" y="34"/>
                    </a:cubicBezTo>
                    <a:cubicBezTo>
                      <a:pt x="43" y="30"/>
                      <a:pt x="52" y="26"/>
                      <a:pt x="61" y="21"/>
                    </a:cubicBezTo>
                    <a:cubicBezTo>
                      <a:pt x="72" y="14"/>
                      <a:pt x="83" y="7"/>
                      <a:pt x="96" y="3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" name="Freeform 526"/>
              <p:cNvSpPr>
                <a:spLocks/>
              </p:cNvSpPr>
              <p:nvPr/>
            </p:nvSpPr>
            <p:spPr bwMode="auto">
              <a:xfrm>
                <a:off x="2146" y="2692"/>
                <a:ext cx="80" cy="60"/>
              </a:xfrm>
              <a:custGeom>
                <a:avLst/>
                <a:gdLst>
                  <a:gd name="T0" fmla="*/ 80 w 32"/>
                  <a:gd name="T1" fmla="*/ 0 h 24"/>
                  <a:gd name="T2" fmla="*/ 43 w 32"/>
                  <a:gd name="T3" fmla="*/ 15 h 24"/>
                  <a:gd name="T4" fmla="*/ 5 w 32"/>
                  <a:gd name="T5" fmla="*/ 45 h 24"/>
                  <a:gd name="T6" fmla="*/ 8 w 32"/>
                  <a:gd name="T7" fmla="*/ 58 h 24"/>
                  <a:gd name="T8" fmla="*/ 15 w 32"/>
                  <a:gd name="T9" fmla="*/ 40 h 24"/>
                  <a:gd name="T10" fmla="*/ 38 w 32"/>
                  <a:gd name="T11" fmla="*/ 25 h 24"/>
                  <a:gd name="T12" fmla="*/ 68 w 32"/>
                  <a:gd name="T13" fmla="*/ 5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0"/>
                    </a:moveTo>
                    <a:cubicBezTo>
                      <a:pt x="27" y="1"/>
                      <a:pt x="22" y="4"/>
                      <a:pt x="17" y="6"/>
                    </a:cubicBezTo>
                    <a:cubicBezTo>
                      <a:pt x="12" y="9"/>
                      <a:pt x="5" y="13"/>
                      <a:pt x="2" y="18"/>
                    </a:cubicBezTo>
                    <a:cubicBezTo>
                      <a:pt x="1" y="20"/>
                      <a:pt x="0" y="24"/>
                      <a:pt x="3" y="23"/>
                    </a:cubicBezTo>
                    <a:cubicBezTo>
                      <a:pt x="6" y="22"/>
                      <a:pt x="5" y="18"/>
                      <a:pt x="6" y="16"/>
                    </a:cubicBezTo>
                    <a:cubicBezTo>
                      <a:pt x="8" y="14"/>
                      <a:pt x="13" y="12"/>
                      <a:pt x="15" y="10"/>
                    </a:cubicBezTo>
                    <a:cubicBezTo>
                      <a:pt x="19" y="8"/>
                      <a:pt x="23" y="5"/>
                      <a:pt x="27" y="2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9" name="Freeform 527"/>
              <p:cNvSpPr>
                <a:spLocks/>
              </p:cNvSpPr>
              <p:nvPr/>
            </p:nvSpPr>
            <p:spPr bwMode="auto">
              <a:xfrm>
                <a:off x="2098" y="2655"/>
                <a:ext cx="110" cy="82"/>
              </a:xfrm>
              <a:custGeom>
                <a:avLst/>
                <a:gdLst>
                  <a:gd name="T0" fmla="*/ 110 w 44"/>
                  <a:gd name="T1" fmla="*/ 0 h 33"/>
                  <a:gd name="T2" fmla="*/ 58 w 44"/>
                  <a:gd name="T3" fmla="*/ 22 h 33"/>
                  <a:gd name="T4" fmla="*/ 13 w 44"/>
                  <a:gd name="T5" fmla="*/ 52 h 33"/>
                  <a:gd name="T6" fmla="*/ 28 w 44"/>
                  <a:gd name="T7" fmla="*/ 65 h 33"/>
                  <a:gd name="T8" fmla="*/ 30 w 44"/>
                  <a:gd name="T9" fmla="*/ 55 h 33"/>
                  <a:gd name="T10" fmla="*/ 40 w 44"/>
                  <a:gd name="T11" fmla="*/ 42 h 33"/>
                  <a:gd name="T12" fmla="*/ 83 w 44"/>
                  <a:gd name="T13" fmla="*/ 15 h 33"/>
                  <a:gd name="T14" fmla="*/ 93 w 44"/>
                  <a:gd name="T15" fmla="*/ 1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33">
                    <a:moveTo>
                      <a:pt x="44" y="0"/>
                    </a:moveTo>
                    <a:cubicBezTo>
                      <a:pt x="37" y="3"/>
                      <a:pt x="30" y="6"/>
                      <a:pt x="23" y="9"/>
                    </a:cubicBezTo>
                    <a:cubicBezTo>
                      <a:pt x="17" y="12"/>
                      <a:pt x="9" y="16"/>
                      <a:pt x="5" y="21"/>
                    </a:cubicBezTo>
                    <a:cubicBezTo>
                      <a:pt x="0" y="28"/>
                      <a:pt x="10" y="33"/>
                      <a:pt x="11" y="26"/>
                    </a:cubicBezTo>
                    <a:cubicBezTo>
                      <a:pt x="12" y="25"/>
                      <a:pt x="11" y="24"/>
                      <a:pt x="12" y="22"/>
                    </a:cubicBezTo>
                    <a:cubicBezTo>
                      <a:pt x="13" y="20"/>
                      <a:pt x="15" y="19"/>
                      <a:pt x="16" y="17"/>
                    </a:cubicBezTo>
                    <a:cubicBezTo>
                      <a:pt x="21" y="13"/>
                      <a:pt x="27" y="9"/>
                      <a:pt x="33" y="6"/>
                    </a:cubicBezTo>
                    <a:cubicBezTo>
                      <a:pt x="34" y="6"/>
                      <a:pt x="36" y="5"/>
                      <a:pt x="37" y="4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" name="Freeform 528"/>
              <p:cNvSpPr>
                <a:spLocks/>
              </p:cNvSpPr>
              <p:nvPr/>
            </p:nvSpPr>
            <p:spPr bwMode="auto">
              <a:xfrm>
                <a:off x="2068" y="2645"/>
                <a:ext cx="63" cy="47"/>
              </a:xfrm>
              <a:custGeom>
                <a:avLst/>
                <a:gdLst>
                  <a:gd name="T0" fmla="*/ 53 w 25"/>
                  <a:gd name="T1" fmla="*/ 2 h 19"/>
                  <a:gd name="T2" fmla="*/ 10 w 25"/>
                  <a:gd name="T3" fmla="*/ 47 h 19"/>
                  <a:gd name="T4" fmla="*/ 33 w 25"/>
                  <a:gd name="T5" fmla="*/ 30 h 19"/>
                  <a:gd name="T6" fmla="*/ 63 w 25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21" y="1"/>
                    </a:moveTo>
                    <a:cubicBezTo>
                      <a:pt x="17" y="3"/>
                      <a:pt x="0" y="11"/>
                      <a:pt x="4" y="19"/>
                    </a:cubicBezTo>
                    <a:cubicBezTo>
                      <a:pt x="7" y="17"/>
                      <a:pt x="12" y="14"/>
                      <a:pt x="13" y="12"/>
                    </a:cubicBezTo>
                    <a:cubicBezTo>
                      <a:pt x="16" y="7"/>
                      <a:pt x="19" y="3"/>
                      <a:pt x="25" y="0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1" name="Freeform 529"/>
              <p:cNvSpPr>
                <a:spLocks/>
              </p:cNvSpPr>
              <p:nvPr/>
            </p:nvSpPr>
            <p:spPr bwMode="auto">
              <a:xfrm>
                <a:off x="2428" y="2717"/>
                <a:ext cx="115" cy="85"/>
              </a:xfrm>
              <a:custGeom>
                <a:avLst/>
                <a:gdLst>
                  <a:gd name="T0" fmla="*/ 115 w 46"/>
                  <a:gd name="T1" fmla="*/ 0 h 34"/>
                  <a:gd name="T2" fmla="*/ 85 w 46"/>
                  <a:gd name="T3" fmla="*/ 38 h 34"/>
                  <a:gd name="T4" fmla="*/ 0 w 46"/>
                  <a:gd name="T5" fmla="*/ 85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4">
                    <a:moveTo>
                      <a:pt x="46" y="0"/>
                    </a:moveTo>
                    <a:cubicBezTo>
                      <a:pt x="44" y="6"/>
                      <a:pt x="39" y="11"/>
                      <a:pt x="34" y="15"/>
                    </a:cubicBezTo>
                    <a:cubicBezTo>
                      <a:pt x="24" y="22"/>
                      <a:pt x="11" y="29"/>
                      <a:pt x="0" y="34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2" name="Freeform 530"/>
              <p:cNvSpPr>
                <a:spLocks/>
              </p:cNvSpPr>
              <p:nvPr/>
            </p:nvSpPr>
            <p:spPr bwMode="auto">
              <a:xfrm>
                <a:off x="2331" y="2820"/>
                <a:ext cx="132" cy="47"/>
              </a:xfrm>
              <a:custGeom>
                <a:avLst/>
                <a:gdLst>
                  <a:gd name="T0" fmla="*/ 0 w 53"/>
                  <a:gd name="T1" fmla="*/ 35 h 19"/>
                  <a:gd name="T2" fmla="*/ 50 w 53"/>
                  <a:gd name="T3" fmla="*/ 40 h 19"/>
                  <a:gd name="T4" fmla="*/ 97 w 53"/>
                  <a:gd name="T5" fmla="*/ 22 h 19"/>
                  <a:gd name="T6" fmla="*/ 132 w 53"/>
                  <a:gd name="T7" fmla="*/ 0 h 19"/>
                  <a:gd name="T8" fmla="*/ 105 w 53"/>
                  <a:gd name="T9" fmla="*/ 10 h 19"/>
                  <a:gd name="T10" fmla="*/ 22 w 53"/>
                  <a:gd name="T11" fmla="*/ 35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19">
                    <a:moveTo>
                      <a:pt x="0" y="14"/>
                    </a:moveTo>
                    <a:cubicBezTo>
                      <a:pt x="4" y="19"/>
                      <a:pt x="15" y="17"/>
                      <a:pt x="20" y="16"/>
                    </a:cubicBezTo>
                    <a:cubicBezTo>
                      <a:pt x="27" y="15"/>
                      <a:pt x="33" y="12"/>
                      <a:pt x="39" y="9"/>
                    </a:cubicBezTo>
                    <a:cubicBezTo>
                      <a:pt x="43" y="7"/>
                      <a:pt x="50" y="3"/>
                      <a:pt x="53" y="0"/>
                    </a:cubicBezTo>
                    <a:cubicBezTo>
                      <a:pt x="51" y="0"/>
                      <a:pt x="44" y="3"/>
                      <a:pt x="42" y="4"/>
                    </a:cubicBezTo>
                    <a:cubicBezTo>
                      <a:pt x="35" y="6"/>
                      <a:pt x="20" y="16"/>
                      <a:pt x="9" y="14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3" name="Freeform 531"/>
              <p:cNvSpPr>
                <a:spLocks/>
              </p:cNvSpPr>
              <p:nvPr/>
            </p:nvSpPr>
            <p:spPr bwMode="auto">
              <a:xfrm>
                <a:off x="2446" y="2805"/>
                <a:ext cx="95" cy="62"/>
              </a:xfrm>
              <a:custGeom>
                <a:avLst/>
                <a:gdLst>
                  <a:gd name="T0" fmla="*/ 0 w 38"/>
                  <a:gd name="T1" fmla="*/ 62 h 25"/>
                  <a:gd name="T2" fmla="*/ 38 w 38"/>
                  <a:gd name="T3" fmla="*/ 45 h 25"/>
                  <a:gd name="T4" fmla="*/ 70 w 38"/>
                  <a:gd name="T5" fmla="*/ 25 h 25"/>
                  <a:gd name="T6" fmla="*/ 95 w 38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5">
                    <a:moveTo>
                      <a:pt x="0" y="25"/>
                    </a:moveTo>
                    <a:cubicBezTo>
                      <a:pt x="5" y="23"/>
                      <a:pt x="10" y="21"/>
                      <a:pt x="15" y="18"/>
                    </a:cubicBezTo>
                    <a:cubicBezTo>
                      <a:pt x="19" y="16"/>
                      <a:pt x="24" y="13"/>
                      <a:pt x="28" y="10"/>
                    </a:cubicBezTo>
                    <a:cubicBezTo>
                      <a:pt x="31" y="7"/>
                      <a:pt x="34" y="3"/>
                      <a:pt x="38" y="0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4" name="Freeform 532"/>
              <p:cNvSpPr>
                <a:spLocks/>
              </p:cNvSpPr>
              <p:nvPr/>
            </p:nvSpPr>
            <p:spPr bwMode="auto">
              <a:xfrm>
                <a:off x="2543" y="2705"/>
                <a:ext cx="133" cy="137"/>
              </a:xfrm>
              <a:custGeom>
                <a:avLst/>
                <a:gdLst>
                  <a:gd name="T0" fmla="*/ 0 w 53"/>
                  <a:gd name="T1" fmla="*/ 137 h 55"/>
                  <a:gd name="T2" fmla="*/ 48 w 53"/>
                  <a:gd name="T3" fmla="*/ 115 h 55"/>
                  <a:gd name="T4" fmla="*/ 85 w 53"/>
                  <a:gd name="T5" fmla="*/ 90 h 55"/>
                  <a:gd name="T6" fmla="*/ 130 w 53"/>
                  <a:gd name="T7" fmla="*/ 7 h 55"/>
                  <a:gd name="T8" fmla="*/ 130 w 53"/>
                  <a:gd name="T9" fmla="*/ 0 h 55"/>
                  <a:gd name="T10" fmla="*/ 95 w 53"/>
                  <a:gd name="T11" fmla="*/ 60 h 55"/>
                  <a:gd name="T12" fmla="*/ 10 w 53"/>
                  <a:gd name="T13" fmla="*/ 13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cubicBezTo>
                      <a:pt x="7" y="53"/>
                      <a:pt x="13" y="51"/>
                      <a:pt x="19" y="46"/>
                    </a:cubicBezTo>
                    <a:cubicBezTo>
                      <a:pt x="24" y="43"/>
                      <a:pt x="29" y="39"/>
                      <a:pt x="34" y="36"/>
                    </a:cubicBezTo>
                    <a:cubicBezTo>
                      <a:pt x="44" y="28"/>
                      <a:pt x="53" y="17"/>
                      <a:pt x="52" y="3"/>
                    </a:cubicBezTo>
                    <a:cubicBezTo>
                      <a:pt x="52" y="2"/>
                      <a:pt x="52" y="1"/>
                      <a:pt x="52" y="0"/>
                    </a:cubicBezTo>
                    <a:cubicBezTo>
                      <a:pt x="46" y="7"/>
                      <a:pt x="44" y="17"/>
                      <a:pt x="38" y="24"/>
                    </a:cubicBezTo>
                    <a:cubicBezTo>
                      <a:pt x="29" y="36"/>
                      <a:pt x="17" y="45"/>
                      <a:pt x="4" y="54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5" name="Freeform 533"/>
              <p:cNvSpPr>
                <a:spLocks/>
              </p:cNvSpPr>
              <p:nvPr/>
            </p:nvSpPr>
            <p:spPr bwMode="auto">
              <a:xfrm>
                <a:off x="2418" y="2892"/>
                <a:ext cx="90" cy="20"/>
              </a:xfrm>
              <a:custGeom>
                <a:avLst/>
                <a:gdLst>
                  <a:gd name="T0" fmla="*/ 0 w 36"/>
                  <a:gd name="T1" fmla="*/ 8 h 8"/>
                  <a:gd name="T2" fmla="*/ 35 w 36"/>
                  <a:gd name="T3" fmla="*/ 20 h 8"/>
                  <a:gd name="T4" fmla="*/ 90 w 36"/>
                  <a:gd name="T5" fmla="*/ 0 h 8"/>
                  <a:gd name="T6" fmla="*/ 63 w 36"/>
                  <a:gd name="T7" fmla="*/ 5 h 8"/>
                  <a:gd name="T8" fmla="*/ 38 w 36"/>
                  <a:gd name="T9" fmla="*/ 10 h 8"/>
                  <a:gd name="T10" fmla="*/ 13 w 36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8">
                    <a:moveTo>
                      <a:pt x="0" y="3"/>
                    </a:moveTo>
                    <a:cubicBezTo>
                      <a:pt x="2" y="7"/>
                      <a:pt x="10" y="7"/>
                      <a:pt x="14" y="8"/>
                    </a:cubicBezTo>
                    <a:cubicBezTo>
                      <a:pt x="24" y="8"/>
                      <a:pt x="29" y="4"/>
                      <a:pt x="36" y="0"/>
                    </a:cubicBezTo>
                    <a:cubicBezTo>
                      <a:pt x="33" y="2"/>
                      <a:pt x="29" y="2"/>
                      <a:pt x="25" y="2"/>
                    </a:cubicBezTo>
                    <a:cubicBezTo>
                      <a:pt x="22" y="3"/>
                      <a:pt x="18" y="3"/>
                      <a:pt x="15" y="4"/>
                    </a:cubicBezTo>
                    <a:cubicBezTo>
                      <a:pt x="12" y="4"/>
                      <a:pt x="8" y="4"/>
                      <a:pt x="5" y="5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6" name="Freeform 534"/>
              <p:cNvSpPr>
                <a:spLocks/>
              </p:cNvSpPr>
              <p:nvPr/>
            </p:nvSpPr>
            <p:spPr bwMode="auto">
              <a:xfrm>
                <a:off x="2493" y="2940"/>
                <a:ext cx="53" cy="32"/>
              </a:xfrm>
              <a:custGeom>
                <a:avLst/>
                <a:gdLst>
                  <a:gd name="T0" fmla="*/ 0 w 21"/>
                  <a:gd name="T1" fmla="*/ 20 h 13"/>
                  <a:gd name="T2" fmla="*/ 48 w 21"/>
                  <a:gd name="T3" fmla="*/ 0 h 13"/>
                  <a:gd name="T4" fmla="*/ 13 w 21"/>
                  <a:gd name="T5" fmla="*/ 1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3">
                    <a:moveTo>
                      <a:pt x="0" y="8"/>
                    </a:moveTo>
                    <a:cubicBezTo>
                      <a:pt x="2" y="13"/>
                      <a:pt x="21" y="7"/>
                      <a:pt x="19" y="0"/>
                    </a:cubicBezTo>
                    <a:cubicBezTo>
                      <a:pt x="15" y="4"/>
                      <a:pt x="10" y="5"/>
                      <a:pt x="5" y="7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7" name="Freeform 535"/>
              <p:cNvSpPr>
                <a:spLocks/>
              </p:cNvSpPr>
              <p:nvPr/>
            </p:nvSpPr>
            <p:spPr bwMode="auto">
              <a:xfrm>
                <a:off x="2558" y="2965"/>
                <a:ext cx="48" cy="30"/>
              </a:xfrm>
              <a:custGeom>
                <a:avLst/>
                <a:gdLst>
                  <a:gd name="T0" fmla="*/ 0 w 19"/>
                  <a:gd name="T1" fmla="*/ 23 h 12"/>
                  <a:gd name="T2" fmla="*/ 48 w 19"/>
                  <a:gd name="T3" fmla="*/ 0 h 12"/>
                  <a:gd name="T4" fmla="*/ 20 w 19"/>
                  <a:gd name="T5" fmla="*/ 1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9"/>
                    </a:moveTo>
                    <a:cubicBezTo>
                      <a:pt x="7" y="12"/>
                      <a:pt x="18" y="7"/>
                      <a:pt x="19" y="0"/>
                    </a:cubicBezTo>
                    <a:cubicBezTo>
                      <a:pt x="17" y="3"/>
                      <a:pt x="12" y="5"/>
                      <a:pt x="8" y="6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8" name="Freeform 536"/>
              <p:cNvSpPr>
                <a:spLocks/>
              </p:cNvSpPr>
              <p:nvPr/>
            </p:nvSpPr>
            <p:spPr bwMode="auto">
              <a:xfrm>
                <a:off x="2301" y="2787"/>
                <a:ext cx="37" cy="23"/>
              </a:xfrm>
              <a:custGeom>
                <a:avLst/>
                <a:gdLst>
                  <a:gd name="T0" fmla="*/ 0 w 15"/>
                  <a:gd name="T1" fmla="*/ 23 h 9"/>
                  <a:gd name="T2" fmla="*/ 37 w 15"/>
                  <a:gd name="T3" fmla="*/ 0 h 9"/>
                  <a:gd name="T4" fmla="*/ 27 w 15"/>
                  <a:gd name="T5" fmla="*/ 18 h 9"/>
                  <a:gd name="T6" fmla="*/ 5 w 15"/>
                  <a:gd name="T7" fmla="*/ 2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2" y="5"/>
                      <a:pt x="11" y="0"/>
                      <a:pt x="15" y="0"/>
                    </a:cubicBezTo>
                    <a:cubicBezTo>
                      <a:pt x="14" y="2"/>
                      <a:pt x="7" y="5"/>
                      <a:pt x="11" y="7"/>
                    </a:cubicBezTo>
                    <a:cubicBezTo>
                      <a:pt x="8" y="8"/>
                      <a:pt x="5" y="9"/>
                      <a:pt x="2" y="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9" name="Freeform 537"/>
              <p:cNvSpPr>
                <a:spLocks/>
              </p:cNvSpPr>
              <p:nvPr/>
            </p:nvSpPr>
            <p:spPr bwMode="auto">
              <a:xfrm>
                <a:off x="2261" y="2710"/>
                <a:ext cx="102" cy="50"/>
              </a:xfrm>
              <a:custGeom>
                <a:avLst/>
                <a:gdLst>
                  <a:gd name="T0" fmla="*/ 0 w 41"/>
                  <a:gd name="T1" fmla="*/ 50 h 20"/>
                  <a:gd name="T2" fmla="*/ 35 w 41"/>
                  <a:gd name="T3" fmla="*/ 28 h 20"/>
                  <a:gd name="T4" fmla="*/ 102 w 41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0">
                    <a:moveTo>
                      <a:pt x="0" y="20"/>
                    </a:moveTo>
                    <a:cubicBezTo>
                      <a:pt x="5" y="17"/>
                      <a:pt x="9" y="13"/>
                      <a:pt x="14" y="11"/>
                    </a:cubicBezTo>
                    <a:cubicBezTo>
                      <a:pt x="22" y="7"/>
                      <a:pt x="32" y="2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0" name="Freeform 538"/>
              <p:cNvSpPr>
                <a:spLocks/>
              </p:cNvSpPr>
              <p:nvPr/>
            </p:nvSpPr>
            <p:spPr bwMode="auto">
              <a:xfrm>
                <a:off x="2238" y="2762"/>
                <a:ext cx="13" cy="15"/>
              </a:xfrm>
              <a:custGeom>
                <a:avLst/>
                <a:gdLst>
                  <a:gd name="T0" fmla="*/ 13 w 5"/>
                  <a:gd name="T1" fmla="*/ 0 h 6"/>
                  <a:gd name="T2" fmla="*/ 10 w 5"/>
                  <a:gd name="T3" fmla="*/ 15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3" y="1"/>
                      <a:pt x="0" y="5"/>
                      <a:pt x="4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1" name="Freeform 539"/>
              <p:cNvSpPr>
                <a:spLocks/>
              </p:cNvSpPr>
              <p:nvPr/>
            </p:nvSpPr>
            <p:spPr bwMode="auto">
              <a:xfrm>
                <a:off x="2348" y="2775"/>
                <a:ext cx="15" cy="7"/>
              </a:xfrm>
              <a:custGeom>
                <a:avLst/>
                <a:gdLst>
                  <a:gd name="T0" fmla="*/ 0 w 6"/>
                  <a:gd name="T1" fmla="*/ 2 h 3"/>
                  <a:gd name="T2" fmla="*/ 15 w 6"/>
                  <a:gd name="T3" fmla="*/ 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2" y="0"/>
                      <a:pt x="5" y="1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2" name="Freeform 540"/>
              <p:cNvSpPr>
                <a:spLocks/>
              </p:cNvSpPr>
              <p:nvPr/>
            </p:nvSpPr>
            <p:spPr bwMode="auto">
              <a:xfrm>
                <a:off x="2493" y="2730"/>
                <a:ext cx="35" cy="35"/>
              </a:xfrm>
              <a:custGeom>
                <a:avLst/>
                <a:gdLst>
                  <a:gd name="T0" fmla="*/ 0 w 14"/>
                  <a:gd name="T1" fmla="*/ 35 h 14"/>
                  <a:gd name="T2" fmla="*/ 35 w 14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1"/>
                      <a:pt x="13" y="6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3" name="Freeform 541"/>
              <p:cNvSpPr>
                <a:spLocks/>
              </p:cNvSpPr>
              <p:nvPr/>
            </p:nvSpPr>
            <p:spPr bwMode="auto">
              <a:xfrm>
                <a:off x="2481" y="2762"/>
                <a:ext cx="7" cy="13"/>
              </a:xfrm>
              <a:custGeom>
                <a:avLst/>
                <a:gdLst>
                  <a:gd name="T0" fmla="*/ 2 w 3"/>
                  <a:gd name="T1" fmla="*/ 0 h 5"/>
                  <a:gd name="T2" fmla="*/ 7 w 3"/>
                  <a:gd name="T3" fmla="*/ 13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0" y="2"/>
                      <a:pt x="1" y="5"/>
                      <a:pt x="3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4" name="Freeform 542"/>
              <p:cNvSpPr>
                <a:spLocks/>
              </p:cNvSpPr>
              <p:nvPr/>
            </p:nvSpPr>
            <p:spPr bwMode="auto">
              <a:xfrm>
                <a:off x="2631" y="2740"/>
                <a:ext cx="30" cy="47"/>
              </a:xfrm>
              <a:custGeom>
                <a:avLst/>
                <a:gdLst>
                  <a:gd name="T0" fmla="*/ 30 w 12"/>
                  <a:gd name="T1" fmla="*/ 0 h 19"/>
                  <a:gd name="T2" fmla="*/ 0 w 12"/>
                  <a:gd name="T3" fmla="*/ 4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11" y="7"/>
                      <a:pt x="7" y="15"/>
                      <a:pt x="0" y="1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5" name="Freeform 543"/>
              <p:cNvSpPr>
                <a:spLocks/>
              </p:cNvSpPr>
              <p:nvPr/>
            </p:nvSpPr>
            <p:spPr bwMode="auto">
              <a:xfrm>
                <a:off x="2666" y="272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7 w 3"/>
                  <a:gd name="T3" fmla="*/ 1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2" y="0"/>
                      <a:pt x="3" y="2"/>
                      <a:pt x="3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6" name="Freeform 544"/>
              <p:cNvSpPr>
                <a:spLocks/>
              </p:cNvSpPr>
              <p:nvPr/>
            </p:nvSpPr>
            <p:spPr bwMode="auto">
              <a:xfrm>
                <a:off x="2613" y="2787"/>
                <a:ext cx="13" cy="13"/>
              </a:xfrm>
              <a:custGeom>
                <a:avLst/>
                <a:gdLst>
                  <a:gd name="T0" fmla="*/ 5 w 5"/>
                  <a:gd name="T1" fmla="*/ 0 h 5"/>
                  <a:gd name="T2" fmla="*/ 13 w 5"/>
                  <a:gd name="T3" fmla="*/ 13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2"/>
                      <a:pt x="2" y="5"/>
                      <a:pt x="5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7" name="Freeform 545"/>
              <p:cNvSpPr>
                <a:spLocks/>
              </p:cNvSpPr>
              <p:nvPr/>
            </p:nvSpPr>
            <p:spPr bwMode="auto">
              <a:xfrm>
                <a:off x="2118" y="2685"/>
                <a:ext cx="28" cy="32"/>
              </a:xfrm>
              <a:custGeom>
                <a:avLst/>
                <a:gdLst>
                  <a:gd name="T0" fmla="*/ 0 w 11"/>
                  <a:gd name="T1" fmla="*/ 32 h 13"/>
                  <a:gd name="T2" fmla="*/ 28 w 11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cubicBezTo>
                      <a:pt x="0" y="7"/>
                      <a:pt x="4" y="2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8" name="Freeform 546"/>
              <p:cNvSpPr>
                <a:spLocks/>
              </p:cNvSpPr>
              <p:nvPr/>
            </p:nvSpPr>
            <p:spPr bwMode="auto">
              <a:xfrm>
                <a:off x="2153" y="2677"/>
                <a:ext cx="5" cy="13"/>
              </a:xfrm>
              <a:custGeom>
                <a:avLst/>
                <a:gdLst>
                  <a:gd name="T0" fmla="*/ 0 w 2"/>
                  <a:gd name="T1" fmla="*/ 0 h 5"/>
                  <a:gd name="T2" fmla="*/ 5 w 2"/>
                  <a:gd name="T3" fmla="*/ 5 h 5"/>
                  <a:gd name="T4" fmla="*/ 3 w 2"/>
                  <a:gd name="T5" fmla="*/ 13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3"/>
                      <a:pt x="2" y="4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9" name="Freeform 547"/>
              <p:cNvSpPr>
                <a:spLocks/>
              </p:cNvSpPr>
              <p:nvPr/>
            </p:nvSpPr>
            <p:spPr bwMode="auto">
              <a:xfrm>
                <a:off x="2088" y="2662"/>
                <a:ext cx="18" cy="15"/>
              </a:xfrm>
              <a:custGeom>
                <a:avLst/>
                <a:gdLst>
                  <a:gd name="T0" fmla="*/ 0 w 7"/>
                  <a:gd name="T1" fmla="*/ 15 h 6"/>
                  <a:gd name="T2" fmla="*/ 18 w 7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1" y="3"/>
                      <a:pt x="4" y="1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0" name="Freeform 548"/>
              <p:cNvSpPr>
                <a:spLocks/>
              </p:cNvSpPr>
              <p:nvPr/>
            </p:nvSpPr>
            <p:spPr bwMode="auto">
              <a:xfrm>
                <a:off x="2368" y="2842"/>
                <a:ext cx="53" cy="25"/>
              </a:xfrm>
              <a:custGeom>
                <a:avLst/>
                <a:gdLst>
                  <a:gd name="T0" fmla="*/ 0 w 21"/>
                  <a:gd name="T1" fmla="*/ 18 h 10"/>
                  <a:gd name="T2" fmla="*/ 53 w 2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7"/>
                    </a:moveTo>
                    <a:cubicBezTo>
                      <a:pt x="4" y="10"/>
                      <a:pt x="16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1" name="Freeform 549"/>
              <p:cNvSpPr>
                <a:spLocks/>
              </p:cNvSpPr>
              <p:nvPr/>
            </p:nvSpPr>
            <p:spPr bwMode="auto">
              <a:xfrm>
                <a:off x="2356" y="2855"/>
                <a:ext cx="5" cy="10"/>
              </a:xfrm>
              <a:custGeom>
                <a:avLst/>
                <a:gdLst>
                  <a:gd name="T0" fmla="*/ 5 w 2"/>
                  <a:gd name="T1" fmla="*/ 0 h 4"/>
                  <a:gd name="T2" fmla="*/ 3 w 2"/>
                  <a:gd name="T3" fmla="*/ 1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2" name="Freeform 550"/>
              <p:cNvSpPr>
                <a:spLocks/>
              </p:cNvSpPr>
              <p:nvPr/>
            </p:nvSpPr>
            <p:spPr bwMode="auto">
              <a:xfrm>
                <a:off x="2443" y="2902"/>
                <a:ext cx="45" cy="10"/>
              </a:xfrm>
              <a:custGeom>
                <a:avLst/>
                <a:gdLst>
                  <a:gd name="T0" fmla="*/ 0 w 18"/>
                  <a:gd name="T1" fmla="*/ 8 h 4"/>
                  <a:gd name="T2" fmla="*/ 45 w 18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cubicBezTo>
                      <a:pt x="5" y="4"/>
                      <a:pt x="14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3" name="Freeform 551"/>
              <p:cNvSpPr>
                <a:spLocks/>
              </p:cNvSpPr>
              <p:nvPr/>
            </p:nvSpPr>
            <p:spPr bwMode="auto">
              <a:xfrm>
                <a:off x="2493" y="2892"/>
                <a:ext cx="8" cy="18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3" y="1"/>
                      <a:pt x="2" y="5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4" name="Freeform 552"/>
              <p:cNvSpPr>
                <a:spLocks/>
              </p:cNvSpPr>
              <p:nvPr/>
            </p:nvSpPr>
            <p:spPr bwMode="auto">
              <a:xfrm>
                <a:off x="3316" y="2475"/>
                <a:ext cx="52" cy="15"/>
              </a:xfrm>
              <a:custGeom>
                <a:avLst/>
                <a:gdLst>
                  <a:gd name="T0" fmla="*/ 0 w 21"/>
                  <a:gd name="T1" fmla="*/ 3 h 6"/>
                  <a:gd name="T2" fmla="*/ 52 w 21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6">
                    <a:moveTo>
                      <a:pt x="0" y="1"/>
                    </a:moveTo>
                    <a:cubicBezTo>
                      <a:pt x="8" y="6"/>
                      <a:pt x="13" y="1"/>
                      <a:pt x="21" y="0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5" name="Freeform 553"/>
              <p:cNvSpPr>
                <a:spLocks/>
              </p:cNvSpPr>
              <p:nvPr/>
            </p:nvSpPr>
            <p:spPr bwMode="auto">
              <a:xfrm>
                <a:off x="3266" y="2507"/>
                <a:ext cx="45" cy="38"/>
              </a:xfrm>
              <a:custGeom>
                <a:avLst/>
                <a:gdLst>
                  <a:gd name="T0" fmla="*/ 0 w 18"/>
                  <a:gd name="T1" fmla="*/ 8 h 15"/>
                  <a:gd name="T2" fmla="*/ 45 w 18"/>
                  <a:gd name="T3" fmla="*/ 23 h 15"/>
                  <a:gd name="T4" fmla="*/ 0 w 1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5">
                    <a:moveTo>
                      <a:pt x="0" y="3"/>
                    </a:moveTo>
                    <a:cubicBezTo>
                      <a:pt x="3" y="7"/>
                      <a:pt x="14" y="15"/>
                      <a:pt x="18" y="9"/>
                    </a:cubicBezTo>
                    <a:cubicBezTo>
                      <a:pt x="11" y="8"/>
                      <a:pt x="5" y="6"/>
                      <a:pt x="0" y="0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6" name="Freeform 554"/>
              <p:cNvSpPr>
                <a:spLocks/>
              </p:cNvSpPr>
              <p:nvPr/>
            </p:nvSpPr>
            <p:spPr bwMode="auto">
              <a:xfrm>
                <a:off x="3246" y="2565"/>
                <a:ext cx="25" cy="25"/>
              </a:xfrm>
              <a:custGeom>
                <a:avLst/>
                <a:gdLst>
                  <a:gd name="T0" fmla="*/ 0 w 10"/>
                  <a:gd name="T1" fmla="*/ 0 h 10"/>
                  <a:gd name="T2" fmla="*/ 25 w 10"/>
                  <a:gd name="T3" fmla="*/ 1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4"/>
                      <a:pt x="6" y="10"/>
                      <a:pt x="10" y="7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7" name="Freeform 555"/>
              <p:cNvSpPr>
                <a:spLocks/>
              </p:cNvSpPr>
              <p:nvPr/>
            </p:nvSpPr>
            <p:spPr bwMode="auto">
              <a:xfrm>
                <a:off x="3276" y="2437"/>
                <a:ext cx="27" cy="5"/>
              </a:xfrm>
              <a:custGeom>
                <a:avLst/>
                <a:gdLst>
                  <a:gd name="T0" fmla="*/ 0 w 11"/>
                  <a:gd name="T1" fmla="*/ 0 h 2"/>
                  <a:gd name="T2" fmla="*/ 27 w 11"/>
                  <a:gd name="T3" fmla="*/ 5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3" y="2"/>
                      <a:pt x="8" y="2"/>
                      <a:pt x="11" y="2"/>
                    </a:cubicBezTo>
                  </a:path>
                </a:pathLst>
              </a:custGeom>
              <a:solidFill>
                <a:srgbClr val="F1D7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8" name="Freeform 556"/>
              <p:cNvSpPr>
                <a:spLocks/>
              </p:cNvSpPr>
              <p:nvPr/>
            </p:nvSpPr>
            <p:spPr bwMode="auto">
              <a:xfrm>
                <a:off x="3241" y="2412"/>
                <a:ext cx="45" cy="90"/>
              </a:xfrm>
              <a:custGeom>
                <a:avLst/>
                <a:gdLst>
                  <a:gd name="T0" fmla="*/ 3 w 18"/>
                  <a:gd name="T1" fmla="*/ 45 h 36"/>
                  <a:gd name="T2" fmla="*/ 0 w 18"/>
                  <a:gd name="T3" fmla="*/ 90 h 36"/>
                  <a:gd name="T4" fmla="*/ 8 w 18"/>
                  <a:gd name="T5" fmla="*/ 68 h 36"/>
                  <a:gd name="T6" fmla="*/ 33 w 18"/>
                  <a:gd name="T7" fmla="*/ 73 h 36"/>
                  <a:gd name="T8" fmla="*/ 15 w 18"/>
                  <a:gd name="T9" fmla="*/ 53 h 36"/>
                  <a:gd name="T10" fmla="*/ 45 w 18"/>
                  <a:gd name="T11" fmla="*/ 45 h 36"/>
                  <a:gd name="T12" fmla="*/ 25 w 18"/>
                  <a:gd name="T13" fmla="*/ 30 h 36"/>
                  <a:gd name="T14" fmla="*/ 35 w 18"/>
                  <a:gd name="T15" fmla="*/ 0 h 36"/>
                  <a:gd name="T16" fmla="*/ 0 w 18"/>
                  <a:gd name="T17" fmla="*/ 43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" y="18"/>
                    </a:moveTo>
                    <a:cubicBezTo>
                      <a:pt x="1" y="24"/>
                      <a:pt x="1" y="30"/>
                      <a:pt x="0" y="36"/>
                    </a:cubicBezTo>
                    <a:cubicBezTo>
                      <a:pt x="1" y="34"/>
                      <a:pt x="0" y="29"/>
                      <a:pt x="3" y="27"/>
                    </a:cubicBezTo>
                    <a:cubicBezTo>
                      <a:pt x="5" y="26"/>
                      <a:pt x="11" y="27"/>
                      <a:pt x="13" y="29"/>
                    </a:cubicBezTo>
                    <a:cubicBezTo>
                      <a:pt x="10" y="28"/>
                      <a:pt x="5" y="25"/>
                      <a:pt x="6" y="21"/>
                    </a:cubicBezTo>
                    <a:cubicBezTo>
                      <a:pt x="8" y="18"/>
                      <a:pt x="15" y="19"/>
                      <a:pt x="18" y="18"/>
                    </a:cubicBezTo>
                    <a:cubicBezTo>
                      <a:pt x="14" y="16"/>
                      <a:pt x="10" y="17"/>
                      <a:pt x="10" y="12"/>
                    </a:cubicBezTo>
                    <a:cubicBezTo>
                      <a:pt x="10" y="8"/>
                      <a:pt x="15" y="3"/>
                      <a:pt x="14" y="0"/>
                    </a:cubicBezTo>
                    <a:cubicBezTo>
                      <a:pt x="9" y="3"/>
                      <a:pt x="1" y="11"/>
                      <a:pt x="0" y="17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9" name="Freeform 557"/>
              <p:cNvSpPr>
                <a:spLocks/>
              </p:cNvSpPr>
              <p:nvPr/>
            </p:nvSpPr>
            <p:spPr bwMode="auto">
              <a:xfrm>
                <a:off x="3316" y="2425"/>
                <a:ext cx="95" cy="90"/>
              </a:xfrm>
              <a:custGeom>
                <a:avLst/>
                <a:gdLst>
                  <a:gd name="T0" fmla="*/ 28 w 38"/>
                  <a:gd name="T1" fmla="*/ 3 h 36"/>
                  <a:gd name="T2" fmla="*/ 78 w 38"/>
                  <a:gd name="T3" fmla="*/ 10 h 36"/>
                  <a:gd name="T4" fmla="*/ 80 w 38"/>
                  <a:gd name="T5" fmla="*/ 48 h 36"/>
                  <a:gd name="T6" fmla="*/ 50 w 38"/>
                  <a:gd name="T7" fmla="*/ 80 h 36"/>
                  <a:gd name="T8" fmla="*/ 0 w 38"/>
                  <a:gd name="T9" fmla="*/ 78 h 36"/>
                  <a:gd name="T10" fmla="*/ 43 w 38"/>
                  <a:gd name="T11" fmla="*/ 68 h 36"/>
                  <a:gd name="T12" fmla="*/ 73 w 38"/>
                  <a:gd name="T13" fmla="*/ 40 h 36"/>
                  <a:gd name="T14" fmla="*/ 23 w 38"/>
                  <a:gd name="T15" fmla="*/ 33 h 36"/>
                  <a:gd name="T16" fmla="*/ 8 w 38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1" y="1"/>
                    </a:moveTo>
                    <a:cubicBezTo>
                      <a:pt x="17" y="4"/>
                      <a:pt x="25" y="2"/>
                      <a:pt x="31" y="4"/>
                    </a:cubicBezTo>
                    <a:cubicBezTo>
                      <a:pt x="38" y="6"/>
                      <a:pt x="35" y="14"/>
                      <a:pt x="32" y="19"/>
                    </a:cubicBezTo>
                    <a:cubicBezTo>
                      <a:pt x="29" y="23"/>
                      <a:pt x="24" y="30"/>
                      <a:pt x="20" y="32"/>
                    </a:cubicBezTo>
                    <a:cubicBezTo>
                      <a:pt x="14" y="36"/>
                      <a:pt x="6" y="33"/>
                      <a:pt x="0" y="31"/>
                    </a:cubicBezTo>
                    <a:cubicBezTo>
                      <a:pt x="4" y="33"/>
                      <a:pt x="13" y="29"/>
                      <a:pt x="17" y="27"/>
                    </a:cubicBezTo>
                    <a:cubicBezTo>
                      <a:pt x="22" y="25"/>
                      <a:pt x="27" y="21"/>
                      <a:pt x="29" y="16"/>
                    </a:cubicBezTo>
                    <a:cubicBezTo>
                      <a:pt x="34" y="4"/>
                      <a:pt x="14" y="14"/>
                      <a:pt x="9" y="13"/>
                    </a:cubicBezTo>
                    <a:cubicBezTo>
                      <a:pt x="22" y="12"/>
                      <a:pt x="7" y="2"/>
                      <a:pt x="3" y="0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0" name="Freeform 558"/>
              <p:cNvSpPr>
                <a:spLocks/>
              </p:cNvSpPr>
              <p:nvPr/>
            </p:nvSpPr>
            <p:spPr bwMode="auto">
              <a:xfrm>
                <a:off x="3248" y="2522"/>
                <a:ext cx="103" cy="40"/>
              </a:xfrm>
              <a:custGeom>
                <a:avLst/>
                <a:gdLst>
                  <a:gd name="T0" fmla="*/ 18 w 41"/>
                  <a:gd name="T1" fmla="*/ 23 h 16"/>
                  <a:gd name="T2" fmla="*/ 70 w 41"/>
                  <a:gd name="T3" fmla="*/ 35 h 16"/>
                  <a:gd name="T4" fmla="*/ 103 w 41"/>
                  <a:gd name="T5" fmla="*/ 0 h 16"/>
                  <a:gd name="T6" fmla="*/ 88 w 41"/>
                  <a:gd name="T7" fmla="*/ 23 h 16"/>
                  <a:gd name="T8" fmla="*/ 55 w 41"/>
                  <a:gd name="T9" fmla="*/ 28 h 16"/>
                  <a:gd name="T10" fmla="*/ 0 w 41"/>
                  <a:gd name="T11" fmla="*/ 1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6">
                    <a:moveTo>
                      <a:pt x="7" y="9"/>
                    </a:moveTo>
                    <a:cubicBezTo>
                      <a:pt x="14" y="13"/>
                      <a:pt x="21" y="16"/>
                      <a:pt x="28" y="14"/>
                    </a:cubicBezTo>
                    <a:cubicBezTo>
                      <a:pt x="37" y="11"/>
                      <a:pt x="41" y="10"/>
                      <a:pt x="41" y="0"/>
                    </a:cubicBezTo>
                    <a:cubicBezTo>
                      <a:pt x="38" y="3"/>
                      <a:pt x="38" y="6"/>
                      <a:pt x="35" y="9"/>
                    </a:cubicBezTo>
                    <a:cubicBezTo>
                      <a:pt x="31" y="11"/>
                      <a:pt x="26" y="11"/>
                      <a:pt x="22" y="11"/>
                    </a:cubicBezTo>
                    <a:cubicBezTo>
                      <a:pt x="14" y="11"/>
                      <a:pt x="8" y="6"/>
                      <a:pt x="0" y="5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1" name="Freeform 559"/>
              <p:cNvSpPr>
                <a:spLocks/>
              </p:cNvSpPr>
              <p:nvPr/>
            </p:nvSpPr>
            <p:spPr bwMode="auto">
              <a:xfrm>
                <a:off x="3231" y="2567"/>
                <a:ext cx="52" cy="50"/>
              </a:xfrm>
              <a:custGeom>
                <a:avLst/>
                <a:gdLst>
                  <a:gd name="T0" fmla="*/ 5 w 21"/>
                  <a:gd name="T1" fmla="*/ 18 h 20"/>
                  <a:gd name="T2" fmla="*/ 52 w 21"/>
                  <a:gd name="T3" fmla="*/ 23 h 20"/>
                  <a:gd name="T4" fmla="*/ 25 w 21"/>
                  <a:gd name="T5" fmla="*/ 30 h 20"/>
                  <a:gd name="T6" fmla="*/ 0 w 21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2" y="7"/>
                    </a:moveTo>
                    <a:cubicBezTo>
                      <a:pt x="4" y="17"/>
                      <a:pt x="16" y="20"/>
                      <a:pt x="21" y="9"/>
                    </a:cubicBezTo>
                    <a:cubicBezTo>
                      <a:pt x="19" y="14"/>
                      <a:pt x="15" y="14"/>
                      <a:pt x="10" y="12"/>
                    </a:cubicBezTo>
                    <a:cubicBezTo>
                      <a:pt x="5" y="9"/>
                      <a:pt x="4" y="4"/>
                      <a:pt x="0" y="0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2" name="Freeform 560"/>
              <p:cNvSpPr>
                <a:spLocks noEditPoints="1"/>
              </p:cNvSpPr>
              <p:nvPr/>
            </p:nvSpPr>
            <p:spPr bwMode="auto">
              <a:xfrm>
                <a:off x="2093" y="2592"/>
                <a:ext cx="655" cy="148"/>
              </a:xfrm>
              <a:custGeom>
                <a:avLst/>
                <a:gdLst>
                  <a:gd name="T0" fmla="*/ 483 w 262"/>
                  <a:gd name="T1" fmla="*/ 20 h 59"/>
                  <a:gd name="T2" fmla="*/ 188 w 262"/>
                  <a:gd name="T3" fmla="*/ 10 h 59"/>
                  <a:gd name="T4" fmla="*/ 125 w 262"/>
                  <a:gd name="T5" fmla="*/ 28 h 59"/>
                  <a:gd name="T6" fmla="*/ 35 w 262"/>
                  <a:gd name="T7" fmla="*/ 18 h 59"/>
                  <a:gd name="T8" fmla="*/ 3 w 262"/>
                  <a:gd name="T9" fmla="*/ 20 h 59"/>
                  <a:gd name="T10" fmla="*/ 50 w 262"/>
                  <a:gd name="T11" fmla="*/ 30 h 59"/>
                  <a:gd name="T12" fmla="*/ 100 w 262"/>
                  <a:gd name="T13" fmla="*/ 38 h 59"/>
                  <a:gd name="T14" fmla="*/ 125 w 262"/>
                  <a:gd name="T15" fmla="*/ 43 h 59"/>
                  <a:gd name="T16" fmla="*/ 160 w 262"/>
                  <a:gd name="T17" fmla="*/ 35 h 59"/>
                  <a:gd name="T18" fmla="*/ 243 w 262"/>
                  <a:gd name="T19" fmla="*/ 20 h 59"/>
                  <a:gd name="T20" fmla="*/ 305 w 262"/>
                  <a:gd name="T21" fmla="*/ 15 h 59"/>
                  <a:gd name="T22" fmla="*/ 360 w 262"/>
                  <a:gd name="T23" fmla="*/ 28 h 59"/>
                  <a:gd name="T24" fmla="*/ 460 w 262"/>
                  <a:gd name="T25" fmla="*/ 43 h 59"/>
                  <a:gd name="T26" fmla="*/ 490 w 262"/>
                  <a:gd name="T27" fmla="*/ 35 h 59"/>
                  <a:gd name="T28" fmla="*/ 505 w 262"/>
                  <a:gd name="T29" fmla="*/ 48 h 59"/>
                  <a:gd name="T30" fmla="*/ 510 w 262"/>
                  <a:gd name="T31" fmla="*/ 75 h 59"/>
                  <a:gd name="T32" fmla="*/ 545 w 262"/>
                  <a:gd name="T33" fmla="*/ 55 h 59"/>
                  <a:gd name="T34" fmla="*/ 555 w 262"/>
                  <a:gd name="T35" fmla="*/ 85 h 59"/>
                  <a:gd name="T36" fmla="*/ 578 w 262"/>
                  <a:gd name="T37" fmla="*/ 63 h 59"/>
                  <a:gd name="T38" fmla="*/ 585 w 262"/>
                  <a:gd name="T39" fmla="*/ 93 h 59"/>
                  <a:gd name="T40" fmla="*/ 598 w 262"/>
                  <a:gd name="T41" fmla="*/ 73 h 59"/>
                  <a:gd name="T42" fmla="*/ 625 w 262"/>
                  <a:gd name="T43" fmla="*/ 83 h 59"/>
                  <a:gd name="T44" fmla="*/ 620 w 262"/>
                  <a:gd name="T45" fmla="*/ 148 h 59"/>
                  <a:gd name="T46" fmla="*/ 653 w 262"/>
                  <a:gd name="T47" fmla="*/ 83 h 59"/>
                  <a:gd name="T48" fmla="*/ 655 w 262"/>
                  <a:gd name="T49" fmla="*/ 65 h 59"/>
                  <a:gd name="T50" fmla="*/ 483 w 262"/>
                  <a:gd name="T51" fmla="*/ 20 h 59"/>
                  <a:gd name="T52" fmla="*/ 0 w 262"/>
                  <a:gd name="T53" fmla="*/ 20 h 59"/>
                  <a:gd name="T54" fmla="*/ 0 w 262"/>
                  <a:gd name="T55" fmla="*/ 20 h 59"/>
                  <a:gd name="T56" fmla="*/ 0 w 262"/>
                  <a:gd name="T57" fmla="*/ 2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2" h="59">
                    <a:moveTo>
                      <a:pt x="193" y="8"/>
                    </a:moveTo>
                    <a:cubicBezTo>
                      <a:pt x="150" y="0"/>
                      <a:pt x="117" y="4"/>
                      <a:pt x="75" y="4"/>
                    </a:cubicBezTo>
                    <a:cubicBezTo>
                      <a:pt x="70" y="4"/>
                      <a:pt x="54" y="11"/>
                      <a:pt x="50" y="11"/>
                    </a:cubicBezTo>
                    <a:cubicBezTo>
                      <a:pt x="28" y="11"/>
                      <a:pt x="26" y="6"/>
                      <a:pt x="14" y="7"/>
                    </a:cubicBezTo>
                    <a:cubicBezTo>
                      <a:pt x="10" y="7"/>
                      <a:pt x="5" y="7"/>
                      <a:pt x="1" y="8"/>
                    </a:cubicBezTo>
                    <a:cubicBezTo>
                      <a:pt x="8" y="11"/>
                      <a:pt x="12" y="11"/>
                      <a:pt x="20" y="12"/>
                    </a:cubicBezTo>
                    <a:cubicBezTo>
                      <a:pt x="27" y="12"/>
                      <a:pt x="33" y="12"/>
                      <a:pt x="40" y="15"/>
                    </a:cubicBezTo>
                    <a:cubicBezTo>
                      <a:pt x="44" y="18"/>
                      <a:pt x="45" y="18"/>
                      <a:pt x="50" y="17"/>
                    </a:cubicBezTo>
                    <a:cubicBezTo>
                      <a:pt x="55" y="16"/>
                      <a:pt x="59" y="15"/>
                      <a:pt x="64" y="14"/>
                    </a:cubicBezTo>
                    <a:cubicBezTo>
                      <a:pt x="75" y="11"/>
                      <a:pt x="86" y="9"/>
                      <a:pt x="97" y="8"/>
                    </a:cubicBezTo>
                    <a:cubicBezTo>
                      <a:pt x="106" y="7"/>
                      <a:pt x="114" y="7"/>
                      <a:pt x="122" y="6"/>
                    </a:cubicBezTo>
                    <a:cubicBezTo>
                      <a:pt x="129" y="5"/>
                      <a:pt x="140" y="5"/>
                      <a:pt x="144" y="11"/>
                    </a:cubicBezTo>
                    <a:cubicBezTo>
                      <a:pt x="149" y="10"/>
                      <a:pt x="186" y="4"/>
                      <a:pt x="184" y="17"/>
                    </a:cubicBezTo>
                    <a:cubicBezTo>
                      <a:pt x="188" y="15"/>
                      <a:pt x="192" y="14"/>
                      <a:pt x="196" y="14"/>
                    </a:cubicBezTo>
                    <a:cubicBezTo>
                      <a:pt x="199" y="14"/>
                      <a:pt x="207" y="15"/>
                      <a:pt x="202" y="19"/>
                    </a:cubicBezTo>
                    <a:cubicBezTo>
                      <a:pt x="209" y="16"/>
                      <a:pt x="206" y="27"/>
                      <a:pt x="204" y="30"/>
                    </a:cubicBezTo>
                    <a:cubicBezTo>
                      <a:pt x="207" y="27"/>
                      <a:pt x="214" y="21"/>
                      <a:pt x="218" y="22"/>
                    </a:cubicBezTo>
                    <a:cubicBezTo>
                      <a:pt x="224" y="22"/>
                      <a:pt x="222" y="31"/>
                      <a:pt x="222" y="34"/>
                    </a:cubicBezTo>
                    <a:cubicBezTo>
                      <a:pt x="224" y="31"/>
                      <a:pt x="227" y="25"/>
                      <a:pt x="231" y="25"/>
                    </a:cubicBezTo>
                    <a:cubicBezTo>
                      <a:pt x="238" y="25"/>
                      <a:pt x="235" y="33"/>
                      <a:pt x="234" y="37"/>
                    </a:cubicBezTo>
                    <a:cubicBezTo>
                      <a:pt x="235" y="35"/>
                      <a:pt x="236" y="30"/>
                      <a:pt x="239" y="29"/>
                    </a:cubicBezTo>
                    <a:cubicBezTo>
                      <a:pt x="243" y="26"/>
                      <a:pt x="248" y="29"/>
                      <a:pt x="250" y="33"/>
                    </a:cubicBezTo>
                    <a:cubicBezTo>
                      <a:pt x="254" y="39"/>
                      <a:pt x="253" y="54"/>
                      <a:pt x="248" y="59"/>
                    </a:cubicBezTo>
                    <a:cubicBezTo>
                      <a:pt x="255" y="51"/>
                      <a:pt x="260" y="44"/>
                      <a:pt x="261" y="33"/>
                    </a:cubicBezTo>
                    <a:cubicBezTo>
                      <a:pt x="261" y="32"/>
                      <a:pt x="262" y="29"/>
                      <a:pt x="262" y="26"/>
                    </a:cubicBezTo>
                    <a:cubicBezTo>
                      <a:pt x="242" y="21"/>
                      <a:pt x="223" y="13"/>
                      <a:pt x="193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3" name="Freeform 561"/>
              <p:cNvSpPr>
                <a:spLocks/>
              </p:cNvSpPr>
              <p:nvPr/>
            </p:nvSpPr>
            <p:spPr bwMode="auto">
              <a:xfrm>
                <a:off x="2538" y="2837"/>
                <a:ext cx="103" cy="143"/>
              </a:xfrm>
              <a:custGeom>
                <a:avLst/>
                <a:gdLst>
                  <a:gd name="T0" fmla="*/ 0 w 41"/>
                  <a:gd name="T1" fmla="*/ 38 h 57"/>
                  <a:gd name="T2" fmla="*/ 53 w 41"/>
                  <a:gd name="T3" fmla="*/ 23 h 57"/>
                  <a:gd name="T4" fmla="*/ 95 w 41"/>
                  <a:gd name="T5" fmla="*/ 0 h 57"/>
                  <a:gd name="T6" fmla="*/ 103 w 41"/>
                  <a:gd name="T7" fmla="*/ 70 h 57"/>
                  <a:gd name="T8" fmla="*/ 98 w 41"/>
                  <a:gd name="T9" fmla="*/ 143 h 57"/>
                  <a:gd name="T10" fmla="*/ 78 w 41"/>
                  <a:gd name="T11" fmla="*/ 103 h 57"/>
                  <a:gd name="T12" fmla="*/ 83 w 41"/>
                  <a:gd name="T13" fmla="*/ 53 h 57"/>
                  <a:gd name="T14" fmla="*/ 58 w 41"/>
                  <a:gd name="T15" fmla="*/ 73 h 57"/>
                  <a:gd name="T16" fmla="*/ 55 w 41"/>
                  <a:gd name="T17" fmla="*/ 43 h 57"/>
                  <a:gd name="T18" fmla="*/ 20 w 41"/>
                  <a:gd name="T19" fmla="*/ 63 h 57"/>
                  <a:gd name="T20" fmla="*/ 0 w 41"/>
                  <a:gd name="T21" fmla="*/ 4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57">
                    <a:moveTo>
                      <a:pt x="0" y="15"/>
                    </a:moveTo>
                    <a:cubicBezTo>
                      <a:pt x="6" y="12"/>
                      <a:pt x="15" y="11"/>
                      <a:pt x="21" y="9"/>
                    </a:cubicBezTo>
                    <a:cubicBezTo>
                      <a:pt x="28" y="7"/>
                      <a:pt x="33" y="3"/>
                      <a:pt x="38" y="0"/>
                    </a:cubicBezTo>
                    <a:cubicBezTo>
                      <a:pt x="40" y="9"/>
                      <a:pt x="41" y="18"/>
                      <a:pt x="41" y="28"/>
                    </a:cubicBezTo>
                    <a:cubicBezTo>
                      <a:pt x="40" y="37"/>
                      <a:pt x="41" y="48"/>
                      <a:pt x="39" y="57"/>
                    </a:cubicBezTo>
                    <a:cubicBezTo>
                      <a:pt x="38" y="54"/>
                      <a:pt x="38" y="32"/>
                      <a:pt x="31" y="41"/>
                    </a:cubicBezTo>
                    <a:cubicBezTo>
                      <a:pt x="35" y="38"/>
                      <a:pt x="37" y="25"/>
                      <a:pt x="33" y="21"/>
                    </a:cubicBezTo>
                    <a:cubicBezTo>
                      <a:pt x="29" y="23"/>
                      <a:pt x="26" y="26"/>
                      <a:pt x="23" y="29"/>
                    </a:cubicBezTo>
                    <a:cubicBezTo>
                      <a:pt x="25" y="26"/>
                      <a:pt x="27" y="18"/>
                      <a:pt x="22" y="17"/>
                    </a:cubicBezTo>
                    <a:cubicBezTo>
                      <a:pt x="18" y="16"/>
                      <a:pt x="11" y="23"/>
                      <a:pt x="8" y="25"/>
                    </a:cubicBezTo>
                    <a:cubicBezTo>
                      <a:pt x="17" y="19"/>
                      <a:pt x="6" y="13"/>
                      <a:pt x="0" y="16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4" name="Freeform 562"/>
              <p:cNvSpPr>
                <a:spLocks/>
              </p:cNvSpPr>
              <p:nvPr/>
            </p:nvSpPr>
            <p:spPr bwMode="auto">
              <a:xfrm>
                <a:off x="2366" y="2610"/>
                <a:ext cx="200" cy="80"/>
              </a:xfrm>
              <a:custGeom>
                <a:avLst/>
                <a:gdLst>
                  <a:gd name="T0" fmla="*/ 0 w 80"/>
                  <a:gd name="T1" fmla="*/ 80 h 32"/>
                  <a:gd name="T2" fmla="*/ 50 w 80"/>
                  <a:gd name="T3" fmla="*/ 58 h 32"/>
                  <a:gd name="T4" fmla="*/ 105 w 80"/>
                  <a:gd name="T5" fmla="*/ 33 h 32"/>
                  <a:gd name="T6" fmla="*/ 200 w 80"/>
                  <a:gd name="T7" fmla="*/ 13 h 32"/>
                  <a:gd name="T8" fmla="*/ 80 w 80"/>
                  <a:gd name="T9" fmla="*/ 5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cubicBezTo>
                      <a:pt x="5" y="28"/>
                      <a:pt x="14" y="25"/>
                      <a:pt x="20" y="23"/>
                    </a:cubicBezTo>
                    <a:cubicBezTo>
                      <a:pt x="27" y="19"/>
                      <a:pt x="34" y="16"/>
                      <a:pt x="42" y="13"/>
                    </a:cubicBezTo>
                    <a:cubicBezTo>
                      <a:pt x="50" y="10"/>
                      <a:pt x="73" y="0"/>
                      <a:pt x="80" y="5"/>
                    </a:cubicBezTo>
                    <a:cubicBezTo>
                      <a:pt x="67" y="13"/>
                      <a:pt x="46" y="17"/>
                      <a:pt x="32" y="22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5" name="Freeform 563"/>
              <p:cNvSpPr>
                <a:spLocks/>
              </p:cNvSpPr>
              <p:nvPr/>
            </p:nvSpPr>
            <p:spPr bwMode="auto">
              <a:xfrm>
                <a:off x="2468" y="2622"/>
                <a:ext cx="158" cy="85"/>
              </a:xfrm>
              <a:custGeom>
                <a:avLst/>
                <a:gdLst>
                  <a:gd name="T0" fmla="*/ 0 w 63"/>
                  <a:gd name="T1" fmla="*/ 85 h 34"/>
                  <a:gd name="T2" fmla="*/ 133 w 63"/>
                  <a:gd name="T3" fmla="*/ 0 h 34"/>
                  <a:gd name="T4" fmla="*/ 55 w 63"/>
                  <a:gd name="T5" fmla="*/ 6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34">
                    <a:moveTo>
                      <a:pt x="0" y="34"/>
                    </a:moveTo>
                    <a:cubicBezTo>
                      <a:pt x="17" y="22"/>
                      <a:pt x="37" y="15"/>
                      <a:pt x="53" y="0"/>
                    </a:cubicBezTo>
                    <a:cubicBezTo>
                      <a:pt x="63" y="7"/>
                      <a:pt x="25" y="23"/>
                      <a:pt x="22" y="25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6" name="Freeform 564"/>
              <p:cNvSpPr>
                <a:spLocks/>
              </p:cNvSpPr>
              <p:nvPr/>
            </p:nvSpPr>
            <p:spPr bwMode="auto">
              <a:xfrm>
                <a:off x="2553" y="2645"/>
                <a:ext cx="103" cy="115"/>
              </a:xfrm>
              <a:custGeom>
                <a:avLst/>
                <a:gdLst>
                  <a:gd name="T0" fmla="*/ 0 w 41"/>
                  <a:gd name="T1" fmla="*/ 115 h 46"/>
                  <a:gd name="T2" fmla="*/ 43 w 41"/>
                  <a:gd name="T3" fmla="*/ 73 h 46"/>
                  <a:gd name="T4" fmla="*/ 88 w 41"/>
                  <a:gd name="T5" fmla="*/ 0 h 46"/>
                  <a:gd name="T6" fmla="*/ 93 w 41"/>
                  <a:gd name="T7" fmla="*/ 28 h 46"/>
                  <a:gd name="T8" fmla="*/ 50 w 41"/>
                  <a:gd name="T9" fmla="*/ 7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0" y="46"/>
                    </a:moveTo>
                    <a:cubicBezTo>
                      <a:pt x="9" y="42"/>
                      <a:pt x="11" y="37"/>
                      <a:pt x="17" y="29"/>
                    </a:cubicBezTo>
                    <a:cubicBezTo>
                      <a:pt x="24" y="21"/>
                      <a:pt x="33" y="10"/>
                      <a:pt x="35" y="0"/>
                    </a:cubicBezTo>
                    <a:cubicBezTo>
                      <a:pt x="41" y="4"/>
                      <a:pt x="40" y="5"/>
                      <a:pt x="37" y="11"/>
                    </a:cubicBezTo>
                    <a:cubicBezTo>
                      <a:pt x="33" y="17"/>
                      <a:pt x="25" y="26"/>
                      <a:pt x="20" y="31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7" name="Freeform 565"/>
              <p:cNvSpPr>
                <a:spLocks/>
              </p:cNvSpPr>
              <p:nvPr/>
            </p:nvSpPr>
            <p:spPr bwMode="auto">
              <a:xfrm>
                <a:off x="2676" y="2667"/>
                <a:ext cx="67" cy="128"/>
              </a:xfrm>
              <a:custGeom>
                <a:avLst/>
                <a:gdLst>
                  <a:gd name="T0" fmla="*/ 65 w 27"/>
                  <a:gd name="T1" fmla="*/ 10 h 51"/>
                  <a:gd name="T2" fmla="*/ 0 w 27"/>
                  <a:gd name="T3" fmla="*/ 128 h 51"/>
                  <a:gd name="T4" fmla="*/ 37 w 27"/>
                  <a:gd name="T5" fmla="*/ 65 h 51"/>
                  <a:gd name="T6" fmla="*/ 35 w 27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51">
                    <a:moveTo>
                      <a:pt x="26" y="4"/>
                    </a:moveTo>
                    <a:cubicBezTo>
                      <a:pt x="27" y="22"/>
                      <a:pt x="12" y="41"/>
                      <a:pt x="0" y="51"/>
                    </a:cubicBezTo>
                    <a:cubicBezTo>
                      <a:pt x="7" y="47"/>
                      <a:pt x="12" y="34"/>
                      <a:pt x="15" y="26"/>
                    </a:cubicBezTo>
                    <a:cubicBezTo>
                      <a:pt x="18" y="17"/>
                      <a:pt x="20" y="8"/>
                      <a:pt x="14" y="0"/>
                    </a:cubicBezTo>
                  </a:path>
                </a:pathLst>
              </a:custGeom>
              <a:solidFill>
                <a:srgbClr val="BE7B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8" name="Freeform 566"/>
              <p:cNvSpPr>
                <a:spLocks/>
              </p:cNvSpPr>
              <p:nvPr/>
            </p:nvSpPr>
            <p:spPr bwMode="auto">
              <a:xfrm>
                <a:off x="1823" y="1885"/>
                <a:ext cx="1478" cy="367"/>
              </a:xfrm>
              <a:custGeom>
                <a:avLst/>
                <a:gdLst>
                  <a:gd name="T0" fmla="*/ 1435 w 591"/>
                  <a:gd name="T1" fmla="*/ 287 h 147"/>
                  <a:gd name="T2" fmla="*/ 1400 w 591"/>
                  <a:gd name="T3" fmla="*/ 222 h 147"/>
                  <a:gd name="T4" fmla="*/ 1338 w 591"/>
                  <a:gd name="T5" fmla="*/ 172 h 147"/>
                  <a:gd name="T6" fmla="*/ 1278 w 591"/>
                  <a:gd name="T7" fmla="*/ 122 h 147"/>
                  <a:gd name="T8" fmla="*/ 1195 w 591"/>
                  <a:gd name="T9" fmla="*/ 92 h 147"/>
                  <a:gd name="T10" fmla="*/ 1163 w 591"/>
                  <a:gd name="T11" fmla="*/ 32 h 147"/>
                  <a:gd name="T12" fmla="*/ 1163 w 591"/>
                  <a:gd name="T13" fmla="*/ 77 h 147"/>
                  <a:gd name="T14" fmla="*/ 1078 w 591"/>
                  <a:gd name="T15" fmla="*/ 75 h 147"/>
                  <a:gd name="T16" fmla="*/ 983 w 591"/>
                  <a:gd name="T17" fmla="*/ 100 h 147"/>
                  <a:gd name="T18" fmla="*/ 903 w 591"/>
                  <a:gd name="T19" fmla="*/ 75 h 147"/>
                  <a:gd name="T20" fmla="*/ 830 w 591"/>
                  <a:gd name="T21" fmla="*/ 75 h 147"/>
                  <a:gd name="T22" fmla="*/ 710 w 591"/>
                  <a:gd name="T23" fmla="*/ 57 h 147"/>
                  <a:gd name="T24" fmla="*/ 640 w 591"/>
                  <a:gd name="T25" fmla="*/ 62 h 147"/>
                  <a:gd name="T26" fmla="*/ 623 w 591"/>
                  <a:gd name="T27" fmla="*/ 62 h 147"/>
                  <a:gd name="T28" fmla="*/ 605 w 591"/>
                  <a:gd name="T29" fmla="*/ 37 h 147"/>
                  <a:gd name="T30" fmla="*/ 573 w 591"/>
                  <a:gd name="T31" fmla="*/ 27 h 147"/>
                  <a:gd name="T32" fmla="*/ 485 w 591"/>
                  <a:gd name="T33" fmla="*/ 55 h 147"/>
                  <a:gd name="T34" fmla="*/ 408 w 591"/>
                  <a:gd name="T35" fmla="*/ 85 h 147"/>
                  <a:gd name="T36" fmla="*/ 353 w 591"/>
                  <a:gd name="T37" fmla="*/ 75 h 147"/>
                  <a:gd name="T38" fmla="*/ 288 w 591"/>
                  <a:gd name="T39" fmla="*/ 80 h 147"/>
                  <a:gd name="T40" fmla="*/ 200 w 591"/>
                  <a:gd name="T41" fmla="*/ 57 h 147"/>
                  <a:gd name="T42" fmla="*/ 143 w 591"/>
                  <a:gd name="T43" fmla="*/ 25 h 147"/>
                  <a:gd name="T44" fmla="*/ 8 w 591"/>
                  <a:gd name="T45" fmla="*/ 67 h 147"/>
                  <a:gd name="T46" fmla="*/ 3 w 591"/>
                  <a:gd name="T47" fmla="*/ 77 h 147"/>
                  <a:gd name="T48" fmla="*/ 8 w 591"/>
                  <a:gd name="T49" fmla="*/ 75 h 147"/>
                  <a:gd name="T50" fmla="*/ 65 w 591"/>
                  <a:gd name="T51" fmla="*/ 32 h 147"/>
                  <a:gd name="T52" fmla="*/ 258 w 591"/>
                  <a:gd name="T53" fmla="*/ 107 h 147"/>
                  <a:gd name="T54" fmla="*/ 395 w 591"/>
                  <a:gd name="T55" fmla="*/ 110 h 147"/>
                  <a:gd name="T56" fmla="*/ 470 w 591"/>
                  <a:gd name="T57" fmla="*/ 120 h 147"/>
                  <a:gd name="T58" fmla="*/ 518 w 591"/>
                  <a:gd name="T59" fmla="*/ 87 h 147"/>
                  <a:gd name="T60" fmla="*/ 693 w 591"/>
                  <a:gd name="T61" fmla="*/ 95 h 147"/>
                  <a:gd name="T62" fmla="*/ 948 w 591"/>
                  <a:gd name="T63" fmla="*/ 107 h 147"/>
                  <a:gd name="T64" fmla="*/ 1018 w 591"/>
                  <a:gd name="T65" fmla="*/ 120 h 147"/>
                  <a:gd name="T66" fmla="*/ 1080 w 591"/>
                  <a:gd name="T67" fmla="*/ 100 h 147"/>
                  <a:gd name="T68" fmla="*/ 1283 w 591"/>
                  <a:gd name="T69" fmla="*/ 160 h 147"/>
                  <a:gd name="T70" fmla="*/ 1308 w 591"/>
                  <a:gd name="T71" fmla="*/ 205 h 147"/>
                  <a:gd name="T72" fmla="*/ 1378 w 591"/>
                  <a:gd name="T73" fmla="*/ 232 h 147"/>
                  <a:gd name="T74" fmla="*/ 1438 w 591"/>
                  <a:gd name="T75" fmla="*/ 367 h 147"/>
                  <a:gd name="T76" fmla="*/ 1478 w 591"/>
                  <a:gd name="T77" fmla="*/ 357 h 147"/>
                  <a:gd name="T78" fmla="*/ 1435 w 591"/>
                  <a:gd name="T79" fmla="*/ 287 h 1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1" h="147">
                    <a:moveTo>
                      <a:pt x="574" y="115"/>
                    </a:moveTo>
                    <a:cubicBezTo>
                      <a:pt x="571" y="106"/>
                      <a:pt x="568" y="95"/>
                      <a:pt x="560" y="89"/>
                    </a:cubicBezTo>
                    <a:cubicBezTo>
                      <a:pt x="552" y="82"/>
                      <a:pt x="542" y="77"/>
                      <a:pt x="535" y="69"/>
                    </a:cubicBezTo>
                    <a:cubicBezTo>
                      <a:pt x="527" y="62"/>
                      <a:pt x="519" y="56"/>
                      <a:pt x="511" y="49"/>
                    </a:cubicBezTo>
                    <a:cubicBezTo>
                      <a:pt x="504" y="42"/>
                      <a:pt x="487" y="42"/>
                      <a:pt x="478" y="37"/>
                    </a:cubicBezTo>
                    <a:cubicBezTo>
                      <a:pt x="469" y="32"/>
                      <a:pt x="468" y="23"/>
                      <a:pt x="465" y="13"/>
                    </a:cubicBezTo>
                    <a:cubicBezTo>
                      <a:pt x="465" y="31"/>
                      <a:pt x="465" y="31"/>
                      <a:pt x="465" y="31"/>
                    </a:cubicBezTo>
                    <a:cubicBezTo>
                      <a:pt x="453" y="30"/>
                      <a:pt x="443" y="27"/>
                      <a:pt x="431" y="30"/>
                    </a:cubicBezTo>
                    <a:cubicBezTo>
                      <a:pt x="419" y="34"/>
                      <a:pt x="405" y="41"/>
                      <a:pt x="393" y="40"/>
                    </a:cubicBezTo>
                    <a:cubicBezTo>
                      <a:pt x="383" y="39"/>
                      <a:pt x="371" y="31"/>
                      <a:pt x="361" y="30"/>
                    </a:cubicBezTo>
                    <a:cubicBezTo>
                      <a:pt x="349" y="29"/>
                      <a:pt x="343" y="29"/>
                      <a:pt x="332" y="30"/>
                    </a:cubicBezTo>
                    <a:cubicBezTo>
                      <a:pt x="316" y="31"/>
                      <a:pt x="301" y="23"/>
                      <a:pt x="284" y="23"/>
                    </a:cubicBezTo>
                    <a:cubicBezTo>
                      <a:pt x="275" y="23"/>
                      <a:pt x="265" y="24"/>
                      <a:pt x="256" y="25"/>
                    </a:cubicBezTo>
                    <a:cubicBezTo>
                      <a:pt x="254" y="25"/>
                      <a:pt x="251" y="25"/>
                      <a:pt x="249" y="25"/>
                    </a:cubicBezTo>
                    <a:cubicBezTo>
                      <a:pt x="245" y="24"/>
                      <a:pt x="245" y="18"/>
                      <a:pt x="242" y="15"/>
                    </a:cubicBezTo>
                    <a:cubicBezTo>
                      <a:pt x="239" y="12"/>
                      <a:pt x="234" y="11"/>
                      <a:pt x="229" y="11"/>
                    </a:cubicBezTo>
                    <a:cubicBezTo>
                      <a:pt x="218" y="12"/>
                      <a:pt x="203" y="16"/>
                      <a:pt x="194" y="22"/>
                    </a:cubicBezTo>
                    <a:cubicBezTo>
                      <a:pt x="184" y="29"/>
                      <a:pt x="176" y="35"/>
                      <a:pt x="163" y="34"/>
                    </a:cubicBezTo>
                    <a:cubicBezTo>
                      <a:pt x="156" y="34"/>
                      <a:pt x="149" y="31"/>
                      <a:pt x="141" y="30"/>
                    </a:cubicBezTo>
                    <a:cubicBezTo>
                      <a:pt x="132" y="30"/>
                      <a:pt x="124" y="30"/>
                      <a:pt x="115" y="32"/>
                    </a:cubicBezTo>
                    <a:cubicBezTo>
                      <a:pt x="101" y="33"/>
                      <a:pt x="91" y="33"/>
                      <a:pt x="80" y="23"/>
                    </a:cubicBezTo>
                    <a:cubicBezTo>
                      <a:pt x="71" y="16"/>
                      <a:pt x="67" y="16"/>
                      <a:pt x="57" y="10"/>
                    </a:cubicBezTo>
                    <a:cubicBezTo>
                      <a:pt x="42" y="0"/>
                      <a:pt x="6" y="5"/>
                      <a:pt x="3" y="27"/>
                    </a:cubicBezTo>
                    <a:cubicBezTo>
                      <a:pt x="2" y="30"/>
                      <a:pt x="0" y="27"/>
                      <a:pt x="1" y="31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12" y="14"/>
                      <a:pt x="26" y="13"/>
                    </a:cubicBezTo>
                    <a:cubicBezTo>
                      <a:pt x="49" y="7"/>
                      <a:pt x="76" y="32"/>
                      <a:pt x="103" y="43"/>
                    </a:cubicBezTo>
                    <a:cubicBezTo>
                      <a:pt x="129" y="48"/>
                      <a:pt x="143" y="47"/>
                      <a:pt x="158" y="44"/>
                    </a:cubicBezTo>
                    <a:cubicBezTo>
                      <a:pt x="166" y="42"/>
                      <a:pt x="178" y="50"/>
                      <a:pt x="188" y="48"/>
                    </a:cubicBezTo>
                    <a:cubicBezTo>
                      <a:pt x="197" y="47"/>
                      <a:pt x="200" y="36"/>
                      <a:pt x="207" y="35"/>
                    </a:cubicBezTo>
                    <a:cubicBezTo>
                      <a:pt x="226" y="32"/>
                      <a:pt x="245" y="32"/>
                      <a:pt x="277" y="38"/>
                    </a:cubicBezTo>
                    <a:cubicBezTo>
                      <a:pt x="305" y="44"/>
                      <a:pt x="343" y="45"/>
                      <a:pt x="379" y="43"/>
                    </a:cubicBezTo>
                    <a:cubicBezTo>
                      <a:pt x="389" y="43"/>
                      <a:pt x="398" y="49"/>
                      <a:pt x="407" y="48"/>
                    </a:cubicBezTo>
                    <a:cubicBezTo>
                      <a:pt x="416" y="48"/>
                      <a:pt x="425" y="41"/>
                      <a:pt x="432" y="40"/>
                    </a:cubicBezTo>
                    <a:cubicBezTo>
                      <a:pt x="469" y="37"/>
                      <a:pt x="486" y="47"/>
                      <a:pt x="513" y="64"/>
                    </a:cubicBezTo>
                    <a:cubicBezTo>
                      <a:pt x="518" y="68"/>
                      <a:pt x="517" y="78"/>
                      <a:pt x="523" y="82"/>
                    </a:cubicBezTo>
                    <a:cubicBezTo>
                      <a:pt x="532" y="88"/>
                      <a:pt x="546" y="87"/>
                      <a:pt x="551" y="93"/>
                    </a:cubicBezTo>
                    <a:cubicBezTo>
                      <a:pt x="564" y="106"/>
                      <a:pt x="570" y="125"/>
                      <a:pt x="575" y="147"/>
                    </a:cubicBezTo>
                    <a:cubicBezTo>
                      <a:pt x="579" y="147"/>
                      <a:pt x="586" y="142"/>
                      <a:pt x="591" y="143"/>
                    </a:cubicBezTo>
                    <a:cubicBezTo>
                      <a:pt x="582" y="138"/>
                      <a:pt x="578" y="125"/>
                      <a:pt x="574" y="115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9" name="Freeform 567"/>
              <p:cNvSpPr>
                <a:spLocks/>
              </p:cNvSpPr>
              <p:nvPr/>
            </p:nvSpPr>
            <p:spPr bwMode="auto">
              <a:xfrm>
                <a:off x="3796" y="1590"/>
                <a:ext cx="105" cy="157"/>
              </a:xfrm>
              <a:custGeom>
                <a:avLst/>
                <a:gdLst>
                  <a:gd name="T0" fmla="*/ 68 w 42"/>
                  <a:gd name="T1" fmla="*/ 35 h 63"/>
                  <a:gd name="T2" fmla="*/ 103 w 42"/>
                  <a:gd name="T3" fmla="*/ 77 h 63"/>
                  <a:gd name="T4" fmla="*/ 80 w 42"/>
                  <a:gd name="T5" fmla="*/ 120 h 63"/>
                  <a:gd name="T6" fmla="*/ 0 w 42"/>
                  <a:gd name="T7" fmla="*/ 157 h 63"/>
                  <a:gd name="T8" fmla="*/ 18 w 42"/>
                  <a:gd name="T9" fmla="*/ 135 h 63"/>
                  <a:gd name="T10" fmla="*/ 53 w 42"/>
                  <a:gd name="T11" fmla="*/ 122 h 63"/>
                  <a:gd name="T12" fmla="*/ 78 w 42"/>
                  <a:gd name="T13" fmla="*/ 75 h 63"/>
                  <a:gd name="T14" fmla="*/ 10 w 42"/>
                  <a:gd name="T15" fmla="*/ 15 h 63"/>
                  <a:gd name="T16" fmla="*/ 38 w 42"/>
                  <a:gd name="T17" fmla="*/ 0 h 63"/>
                  <a:gd name="T18" fmla="*/ 65 w 42"/>
                  <a:gd name="T19" fmla="*/ 25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27" y="14"/>
                    </a:moveTo>
                    <a:cubicBezTo>
                      <a:pt x="33" y="17"/>
                      <a:pt x="40" y="23"/>
                      <a:pt x="41" y="31"/>
                    </a:cubicBezTo>
                    <a:cubicBezTo>
                      <a:pt x="42" y="38"/>
                      <a:pt x="36" y="43"/>
                      <a:pt x="32" y="48"/>
                    </a:cubicBezTo>
                    <a:cubicBezTo>
                      <a:pt x="23" y="55"/>
                      <a:pt x="9" y="55"/>
                      <a:pt x="0" y="63"/>
                    </a:cubicBezTo>
                    <a:cubicBezTo>
                      <a:pt x="3" y="60"/>
                      <a:pt x="4" y="56"/>
                      <a:pt x="7" y="54"/>
                    </a:cubicBezTo>
                    <a:cubicBezTo>
                      <a:pt x="11" y="51"/>
                      <a:pt x="16" y="50"/>
                      <a:pt x="21" y="49"/>
                    </a:cubicBezTo>
                    <a:cubicBezTo>
                      <a:pt x="28" y="46"/>
                      <a:pt x="33" y="38"/>
                      <a:pt x="31" y="30"/>
                    </a:cubicBezTo>
                    <a:cubicBezTo>
                      <a:pt x="28" y="18"/>
                      <a:pt x="17" y="7"/>
                      <a:pt x="4" y="6"/>
                    </a:cubicBezTo>
                    <a:cubicBezTo>
                      <a:pt x="8" y="4"/>
                      <a:pt x="12" y="3"/>
                      <a:pt x="15" y="0"/>
                    </a:cubicBezTo>
                    <a:cubicBezTo>
                      <a:pt x="18" y="4"/>
                      <a:pt x="24" y="5"/>
                      <a:pt x="26" y="10"/>
                    </a:cubicBezTo>
                  </a:path>
                </a:pathLst>
              </a:custGeom>
              <a:solidFill>
                <a:srgbClr val="E4A2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0" name="Freeform 568"/>
              <p:cNvSpPr>
                <a:spLocks/>
              </p:cNvSpPr>
              <p:nvPr/>
            </p:nvSpPr>
            <p:spPr bwMode="auto">
              <a:xfrm>
                <a:off x="3606" y="1807"/>
                <a:ext cx="157" cy="215"/>
              </a:xfrm>
              <a:custGeom>
                <a:avLst/>
                <a:gdLst>
                  <a:gd name="T0" fmla="*/ 27 w 63"/>
                  <a:gd name="T1" fmla="*/ 93 h 86"/>
                  <a:gd name="T2" fmla="*/ 45 w 63"/>
                  <a:gd name="T3" fmla="*/ 128 h 86"/>
                  <a:gd name="T4" fmla="*/ 67 w 63"/>
                  <a:gd name="T5" fmla="*/ 173 h 86"/>
                  <a:gd name="T6" fmla="*/ 112 w 63"/>
                  <a:gd name="T7" fmla="*/ 203 h 86"/>
                  <a:gd name="T8" fmla="*/ 157 w 63"/>
                  <a:gd name="T9" fmla="*/ 215 h 86"/>
                  <a:gd name="T10" fmla="*/ 92 w 63"/>
                  <a:gd name="T11" fmla="*/ 173 h 86"/>
                  <a:gd name="T12" fmla="*/ 57 w 63"/>
                  <a:gd name="T13" fmla="*/ 125 h 86"/>
                  <a:gd name="T14" fmla="*/ 30 w 63"/>
                  <a:gd name="T15" fmla="*/ 70 h 86"/>
                  <a:gd name="T16" fmla="*/ 7 w 63"/>
                  <a:gd name="T17" fmla="*/ 0 h 86"/>
                  <a:gd name="T18" fmla="*/ 27 w 63"/>
                  <a:gd name="T19" fmla="*/ 9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86">
                    <a:moveTo>
                      <a:pt x="11" y="37"/>
                    </a:moveTo>
                    <a:cubicBezTo>
                      <a:pt x="12" y="42"/>
                      <a:pt x="16" y="46"/>
                      <a:pt x="18" y="51"/>
                    </a:cubicBezTo>
                    <a:cubicBezTo>
                      <a:pt x="22" y="57"/>
                      <a:pt x="22" y="64"/>
                      <a:pt x="27" y="69"/>
                    </a:cubicBezTo>
                    <a:cubicBezTo>
                      <a:pt x="33" y="73"/>
                      <a:pt x="39" y="77"/>
                      <a:pt x="45" y="81"/>
                    </a:cubicBezTo>
                    <a:cubicBezTo>
                      <a:pt x="51" y="85"/>
                      <a:pt x="57" y="85"/>
                      <a:pt x="63" y="86"/>
                    </a:cubicBezTo>
                    <a:cubicBezTo>
                      <a:pt x="53" y="85"/>
                      <a:pt x="42" y="77"/>
                      <a:pt x="37" y="69"/>
                    </a:cubicBezTo>
                    <a:cubicBezTo>
                      <a:pt x="31" y="62"/>
                      <a:pt x="25" y="60"/>
                      <a:pt x="23" y="50"/>
                    </a:cubicBezTo>
                    <a:cubicBezTo>
                      <a:pt x="21" y="41"/>
                      <a:pt x="18" y="36"/>
                      <a:pt x="12" y="28"/>
                    </a:cubicBezTo>
                    <a:cubicBezTo>
                      <a:pt x="7" y="22"/>
                      <a:pt x="0" y="7"/>
                      <a:pt x="3" y="0"/>
                    </a:cubicBezTo>
                    <a:cubicBezTo>
                      <a:pt x="1" y="13"/>
                      <a:pt x="6" y="24"/>
                      <a:pt x="11" y="36"/>
                    </a:cubicBezTo>
                  </a:path>
                </a:pathLst>
              </a:custGeom>
              <a:solidFill>
                <a:srgbClr val="E4A2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1" name="Freeform 569"/>
              <p:cNvSpPr>
                <a:spLocks/>
              </p:cNvSpPr>
              <p:nvPr/>
            </p:nvSpPr>
            <p:spPr bwMode="auto">
              <a:xfrm>
                <a:off x="3453" y="1827"/>
                <a:ext cx="98" cy="228"/>
              </a:xfrm>
              <a:custGeom>
                <a:avLst/>
                <a:gdLst>
                  <a:gd name="T0" fmla="*/ 93 w 39"/>
                  <a:gd name="T1" fmla="*/ 0 h 91"/>
                  <a:gd name="T2" fmla="*/ 95 w 39"/>
                  <a:gd name="T3" fmla="*/ 40 h 91"/>
                  <a:gd name="T4" fmla="*/ 65 w 39"/>
                  <a:gd name="T5" fmla="*/ 65 h 91"/>
                  <a:gd name="T6" fmla="*/ 33 w 39"/>
                  <a:gd name="T7" fmla="*/ 83 h 91"/>
                  <a:gd name="T8" fmla="*/ 40 w 39"/>
                  <a:gd name="T9" fmla="*/ 113 h 91"/>
                  <a:gd name="T10" fmla="*/ 95 w 39"/>
                  <a:gd name="T11" fmla="*/ 143 h 91"/>
                  <a:gd name="T12" fmla="*/ 83 w 39"/>
                  <a:gd name="T13" fmla="*/ 180 h 91"/>
                  <a:gd name="T14" fmla="*/ 70 w 39"/>
                  <a:gd name="T15" fmla="*/ 228 h 91"/>
                  <a:gd name="T16" fmla="*/ 73 w 39"/>
                  <a:gd name="T17" fmla="*/ 200 h 91"/>
                  <a:gd name="T18" fmla="*/ 75 w 39"/>
                  <a:gd name="T19" fmla="*/ 165 h 91"/>
                  <a:gd name="T20" fmla="*/ 60 w 39"/>
                  <a:gd name="T21" fmla="*/ 145 h 91"/>
                  <a:gd name="T22" fmla="*/ 33 w 39"/>
                  <a:gd name="T23" fmla="*/ 140 h 91"/>
                  <a:gd name="T24" fmla="*/ 3 w 39"/>
                  <a:gd name="T25" fmla="*/ 128 h 91"/>
                  <a:gd name="T26" fmla="*/ 10 w 39"/>
                  <a:gd name="T27" fmla="*/ 83 h 91"/>
                  <a:gd name="T28" fmla="*/ 15 w 39"/>
                  <a:gd name="T29" fmla="*/ 55 h 91"/>
                  <a:gd name="T30" fmla="*/ 45 w 39"/>
                  <a:gd name="T31" fmla="*/ 58 h 91"/>
                  <a:gd name="T32" fmla="*/ 70 w 39"/>
                  <a:gd name="T33" fmla="*/ 45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1">
                    <a:moveTo>
                      <a:pt x="37" y="0"/>
                    </a:moveTo>
                    <a:cubicBezTo>
                      <a:pt x="36" y="5"/>
                      <a:pt x="39" y="11"/>
                      <a:pt x="38" y="16"/>
                    </a:cubicBezTo>
                    <a:cubicBezTo>
                      <a:pt x="36" y="24"/>
                      <a:pt x="33" y="24"/>
                      <a:pt x="26" y="26"/>
                    </a:cubicBezTo>
                    <a:cubicBezTo>
                      <a:pt x="23" y="27"/>
                      <a:pt x="14" y="30"/>
                      <a:pt x="13" y="33"/>
                    </a:cubicBezTo>
                    <a:cubicBezTo>
                      <a:pt x="12" y="34"/>
                      <a:pt x="15" y="44"/>
                      <a:pt x="16" y="45"/>
                    </a:cubicBezTo>
                    <a:cubicBezTo>
                      <a:pt x="21" y="52"/>
                      <a:pt x="36" y="46"/>
                      <a:pt x="38" y="57"/>
                    </a:cubicBezTo>
                    <a:cubicBezTo>
                      <a:pt x="39" y="62"/>
                      <a:pt x="34" y="68"/>
                      <a:pt x="33" y="72"/>
                    </a:cubicBezTo>
                    <a:cubicBezTo>
                      <a:pt x="30" y="78"/>
                      <a:pt x="30" y="85"/>
                      <a:pt x="28" y="91"/>
                    </a:cubicBezTo>
                    <a:cubicBezTo>
                      <a:pt x="29" y="87"/>
                      <a:pt x="29" y="83"/>
                      <a:pt x="29" y="80"/>
                    </a:cubicBezTo>
                    <a:cubicBezTo>
                      <a:pt x="29" y="75"/>
                      <a:pt x="30" y="70"/>
                      <a:pt x="30" y="66"/>
                    </a:cubicBezTo>
                    <a:cubicBezTo>
                      <a:pt x="30" y="61"/>
                      <a:pt x="28" y="60"/>
                      <a:pt x="24" y="58"/>
                    </a:cubicBezTo>
                    <a:cubicBezTo>
                      <a:pt x="20" y="57"/>
                      <a:pt x="17" y="58"/>
                      <a:pt x="13" y="56"/>
                    </a:cubicBezTo>
                    <a:cubicBezTo>
                      <a:pt x="9" y="53"/>
                      <a:pt x="5" y="52"/>
                      <a:pt x="1" y="51"/>
                    </a:cubicBezTo>
                    <a:cubicBezTo>
                      <a:pt x="0" y="45"/>
                      <a:pt x="4" y="39"/>
                      <a:pt x="4" y="33"/>
                    </a:cubicBezTo>
                    <a:cubicBezTo>
                      <a:pt x="4" y="29"/>
                      <a:pt x="2" y="24"/>
                      <a:pt x="6" y="22"/>
                    </a:cubicBezTo>
                    <a:cubicBezTo>
                      <a:pt x="10" y="19"/>
                      <a:pt x="15" y="23"/>
                      <a:pt x="18" y="23"/>
                    </a:cubicBezTo>
                    <a:cubicBezTo>
                      <a:pt x="22" y="22"/>
                      <a:pt x="25" y="20"/>
                      <a:pt x="28" y="18"/>
                    </a:cubicBezTo>
                  </a:path>
                </a:pathLst>
              </a:custGeom>
              <a:solidFill>
                <a:srgbClr val="E4A2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2" name="Freeform 570"/>
              <p:cNvSpPr>
                <a:spLocks/>
              </p:cNvSpPr>
              <p:nvPr/>
            </p:nvSpPr>
            <p:spPr bwMode="auto">
              <a:xfrm>
                <a:off x="3041" y="1652"/>
                <a:ext cx="110" cy="180"/>
              </a:xfrm>
              <a:custGeom>
                <a:avLst/>
                <a:gdLst>
                  <a:gd name="T0" fmla="*/ 20 w 44"/>
                  <a:gd name="T1" fmla="*/ 5 h 72"/>
                  <a:gd name="T2" fmla="*/ 65 w 44"/>
                  <a:gd name="T3" fmla="*/ 40 h 72"/>
                  <a:gd name="T4" fmla="*/ 85 w 44"/>
                  <a:gd name="T5" fmla="*/ 85 h 72"/>
                  <a:gd name="T6" fmla="*/ 108 w 44"/>
                  <a:gd name="T7" fmla="*/ 133 h 72"/>
                  <a:gd name="T8" fmla="*/ 95 w 44"/>
                  <a:gd name="T9" fmla="*/ 180 h 72"/>
                  <a:gd name="T10" fmla="*/ 93 w 44"/>
                  <a:gd name="T11" fmla="*/ 120 h 72"/>
                  <a:gd name="T12" fmla="*/ 68 w 44"/>
                  <a:gd name="T13" fmla="*/ 75 h 72"/>
                  <a:gd name="T14" fmla="*/ 30 w 44"/>
                  <a:gd name="T15" fmla="*/ 48 h 72"/>
                  <a:gd name="T16" fmla="*/ 5 w 44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72">
                    <a:moveTo>
                      <a:pt x="8" y="2"/>
                    </a:moveTo>
                    <a:cubicBezTo>
                      <a:pt x="13" y="7"/>
                      <a:pt x="21" y="11"/>
                      <a:pt x="26" y="16"/>
                    </a:cubicBezTo>
                    <a:cubicBezTo>
                      <a:pt x="30" y="21"/>
                      <a:pt x="31" y="28"/>
                      <a:pt x="34" y="34"/>
                    </a:cubicBezTo>
                    <a:cubicBezTo>
                      <a:pt x="37" y="40"/>
                      <a:pt x="42" y="46"/>
                      <a:pt x="43" y="53"/>
                    </a:cubicBezTo>
                    <a:cubicBezTo>
                      <a:pt x="44" y="58"/>
                      <a:pt x="44" y="70"/>
                      <a:pt x="38" y="72"/>
                    </a:cubicBezTo>
                    <a:cubicBezTo>
                      <a:pt x="37" y="64"/>
                      <a:pt x="40" y="56"/>
                      <a:pt x="37" y="48"/>
                    </a:cubicBezTo>
                    <a:cubicBezTo>
                      <a:pt x="34" y="42"/>
                      <a:pt x="30" y="36"/>
                      <a:pt x="27" y="30"/>
                    </a:cubicBezTo>
                    <a:cubicBezTo>
                      <a:pt x="23" y="20"/>
                      <a:pt x="20" y="23"/>
                      <a:pt x="12" y="19"/>
                    </a:cubicBezTo>
                    <a:cubicBezTo>
                      <a:pt x="7" y="16"/>
                      <a:pt x="0" y="5"/>
                      <a:pt x="2" y="0"/>
                    </a:cubicBezTo>
                  </a:path>
                </a:pathLst>
              </a:custGeom>
              <a:solidFill>
                <a:srgbClr val="E4A2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3" name="Freeform 571"/>
              <p:cNvSpPr>
                <a:spLocks/>
              </p:cNvSpPr>
              <p:nvPr/>
            </p:nvSpPr>
            <p:spPr bwMode="auto">
              <a:xfrm>
                <a:off x="3143" y="1807"/>
                <a:ext cx="90" cy="193"/>
              </a:xfrm>
              <a:custGeom>
                <a:avLst/>
                <a:gdLst>
                  <a:gd name="T0" fmla="*/ 60 w 36"/>
                  <a:gd name="T1" fmla="*/ 45 h 77"/>
                  <a:gd name="T2" fmla="*/ 38 w 36"/>
                  <a:gd name="T3" fmla="*/ 133 h 77"/>
                  <a:gd name="T4" fmla="*/ 33 w 36"/>
                  <a:gd name="T5" fmla="*/ 170 h 77"/>
                  <a:gd name="T6" fmla="*/ 0 w 36"/>
                  <a:gd name="T7" fmla="*/ 158 h 77"/>
                  <a:gd name="T8" fmla="*/ 65 w 36"/>
                  <a:gd name="T9" fmla="*/ 178 h 77"/>
                  <a:gd name="T10" fmla="*/ 63 w 36"/>
                  <a:gd name="T11" fmla="*/ 120 h 77"/>
                  <a:gd name="T12" fmla="*/ 75 w 36"/>
                  <a:gd name="T13" fmla="*/ 0 h 77"/>
                  <a:gd name="T14" fmla="*/ 63 w 36"/>
                  <a:gd name="T15" fmla="*/ 48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77">
                    <a:moveTo>
                      <a:pt x="24" y="18"/>
                    </a:moveTo>
                    <a:cubicBezTo>
                      <a:pt x="16" y="27"/>
                      <a:pt x="15" y="42"/>
                      <a:pt x="15" y="53"/>
                    </a:cubicBezTo>
                    <a:cubicBezTo>
                      <a:pt x="16" y="57"/>
                      <a:pt x="18" y="65"/>
                      <a:pt x="13" y="68"/>
                    </a:cubicBezTo>
                    <a:cubicBezTo>
                      <a:pt x="9" y="70"/>
                      <a:pt x="3" y="66"/>
                      <a:pt x="0" y="63"/>
                    </a:cubicBezTo>
                    <a:cubicBezTo>
                      <a:pt x="4" y="71"/>
                      <a:pt x="19" y="77"/>
                      <a:pt x="26" y="71"/>
                    </a:cubicBezTo>
                    <a:cubicBezTo>
                      <a:pt x="33" y="64"/>
                      <a:pt x="27" y="56"/>
                      <a:pt x="25" y="48"/>
                    </a:cubicBezTo>
                    <a:cubicBezTo>
                      <a:pt x="20" y="32"/>
                      <a:pt x="36" y="16"/>
                      <a:pt x="30" y="0"/>
                    </a:cubicBezTo>
                    <a:cubicBezTo>
                      <a:pt x="29" y="6"/>
                      <a:pt x="27" y="13"/>
                      <a:pt x="25" y="19"/>
                    </a:cubicBezTo>
                  </a:path>
                </a:pathLst>
              </a:custGeom>
              <a:solidFill>
                <a:srgbClr val="E4A2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4" name="Freeform 572"/>
              <p:cNvSpPr>
                <a:spLocks/>
              </p:cNvSpPr>
              <p:nvPr/>
            </p:nvSpPr>
            <p:spPr bwMode="auto">
              <a:xfrm>
                <a:off x="3283" y="2075"/>
                <a:ext cx="120" cy="150"/>
              </a:xfrm>
              <a:custGeom>
                <a:avLst/>
                <a:gdLst>
                  <a:gd name="T0" fmla="*/ 85 w 48"/>
                  <a:gd name="T1" fmla="*/ 53 h 60"/>
                  <a:gd name="T2" fmla="*/ 115 w 48"/>
                  <a:gd name="T3" fmla="*/ 88 h 60"/>
                  <a:gd name="T4" fmla="*/ 103 w 48"/>
                  <a:gd name="T5" fmla="*/ 128 h 60"/>
                  <a:gd name="T6" fmla="*/ 55 w 48"/>
                  <a:gd name="T7" fmla="*/ 143 h 60"/>
                  <a:gd name="T8" fmla="*/ 0 w 48"/>
                  <a:gd name="T9" fmla="*/ 148 h 60"/>
                  <a:gd name="T10" fmla="*/ 88 w 48"/>
                  <a:gd name="T11" fmla="*/ 83 h 60"/>
                  <a:gd name="T12" fmla="*/ 63 w 48"/>
                  <a:gd name="T13" fmla="*/ 43 h 60"/>
                  <a:gd name="T14" fmla="*/ 48 w 48"/>
                  <a:gd name="T15" fmla="*/ 0 h 60"/>
                  <a:gd name="T16" fmla="*/ 90 w 48"/>
                  <a:gd name="T17" fmla="*/ 58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60">
                    <a:moveTo>
                      <a:pt x="34" y="21"/>
                    </a:moveTo>
                    <a:cubicBezTo>
                      <a:pt x="38" y="27"/>
                      <a:pt x="43" y="28"/>
                      <a:pt x="46" y="35"/>
                    </a:cubicBezTo>
                    <a:cubicBezTo>
                      <a:pt x="48" y="41"/>
                      <a:pt x="47" y="47"/>
                      <a:pt x="41" y="51"/>
                    </a:cubicBezTo>
                    <a:cubicBezTo>
                      <a:pt x="36" y="56"/>
                      <a:pt x="29" y="56"/>
                      <a:pt x="22" y="57"/>
                    </a:cubicBezTo>
                    <a:cubicBezTo>
                      <a:pt x="15" y="58"/>
                      <a:pt x="7" y="60"/>
                      <a:pt x="0" y="59"/>
                    </a:cubicBezTo>
                    <a:cubicBezTo>
                      <a:pt x="11" y="51"/>
                      <a:pt x="36" y="51"/>
                      <a:pt x="35" y="33"/>
                    </a:cubicBezTo>
                    <a:cubicBezTo>
                      <a:pt x="35" y="24"/>
                      <a:pt x="28" y="23"/>
                      <a:pt x="25" y="17"/>
                    </a:cubicBezTo>
                    <a:cubicBezTo>
                      <a:pt x="23" y="11"/>
                      <a:pt x="23" y="6"/>
                      <a:pt x="19" y="0"/>
                    </a:cubicBezTo>
                    <a:cubicBezTo>
                      <a:pt x="21" y="6"/>
                      <a:pt x="29" y="22"/>
                      <a:pt x="36" y="23"/>
                    </a:cubicBezTo>
                  </a:path>
                </a:pathLst>
              </a:custGeom>
              <a:solidFill>
                <a:srgbClr val="E4A2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5" name="Freeform 573"/>
              <p:cNvSpPr>
                <a:spLocks/>
              </p:cNvSpPr>
              <p:nvPr/>
            </p:nvSpPr>
            <p:spPr bwMode="auto">
              <a:xfrm>
                <a:off x="2546" y="1652"/>
                <a:ext cx="317" cy="333"/>
              </a:xfrm>
              <a:custGeom>
                <a:avLst/>
                <a:gdLst>
                  <a:gd name="T0" fmla="*/ 97 w 127"/>
                  <a:gd name="T1" fmla="*/ 10 h 133"/>
                  <a:gd name="T2" fmla="*/ 60 w 127"/>
                  <a:gd name="T3" fmla="*/ 58 h 133"/>
                  <a:gd name="T4" fmla="*/ 30 w 127"/>
                  <a:gd name="T5" fmla="*/ 120 h 133"/>
                  <a:gd name="T6" fmla="*/ 10 w 127"/>
                  <a:gd name="T7" fmla="*/ 183 h 133"/>
                  <a:gd name="T8" fmla="*/ 20 w 127"/>
                  <a:gd name="T9" fmla="*/ 213 h 133"/>
                  <a:gd name="T10" fmla="*/ 40 w 127"/>
                  <a:gd name="T11" fmla="*/ 245 h 133"/>
                  <a:gd name="T12" fmla="*/ 62 w 127"/>
                  <a:gd name="T13" fmla="*/ 283 h 133"/>
                  <a:gd name="T14" fmla="*/ 95 w 127"/>
                  <a:gd name="T15" fmla="*/ 308 h 133"/>
                  <a:gd name="T16" fmla="*/ 170 w 127"/>
                  <a:gd name="T17" fmla="*/ 325 h 133"/>
                  <a:gd name="T18" fmla="*/ 200 w 127"/>
                  <a:gd name="T19" fmla="*/ 318 h 133"/>
                  <a:gd name="T20" fmla="*/ 170 w 127"/>
                  <a:gd name="T21" fmla="*/ 298 h 133"/>
                  <a:gd name="T22" fmla="*/ 112 w 127"/>
                  <a:gd name="T23" fmla="*/ 263 h 133"/>
                  <a:gd name="T24" fmla="*/ 147 w 127"/>
                  <a:gd name="T25" fmla="*/ 215 h 133"/>
                  <a:gd name="T26" fmla="*/ 192 w 127"/>
                  <a:gd name="T27" fmla="*/ 173 h 133"/>
                  <a:gd name="T28" fmla="*/ 260 w 127"/>
                  <a:gd name="T29" fmla="*/ 193 h 133"/>
                  <a:gd name="T30" fmla="*/ 262 w 127"/>
                  <a:gd name="T31" fmla="*/ 225 h 133"/>
                  <a:gd name="T32" fmla="*/ 272 w 127"/>
                  <a:gd name="T33" fmla="*/ 258 h 133"/>
                  <a:gd name="T34" fmla="*/ 295 w 127"/>
                  <a:gd name="T35" fmla="*/ 233 h 133"/>
                  <a:gd name="T36" fmla="*/ 292 w 127"/>
                  <a:gd name="T37" fmla="*/ 215 h 133"/>
                  <a:gd name="T38" fmla="*/ 305 w 127"/>
                  <a:gd name="T39" fmla="*/ 203 h 133"/>
                  <a:gd name="T40" fmla="*/ 295 w 127"/>
                  <a:gd name="T41" fmla="*/ 135 h 133"/>
                  <a:gd name="T42" fmla="*/ 265 w 127"/>
                  <a:gd name="T43" fmla="*/ 125 h 133"/>
                  <a:gd name="T44" fmla="*/ 265 w 127"/>
                  <a:gd name="T45" fmla="*/ 155 h 133"/>
                  <a:gd name="T46" fmla="*/ 235 w 127"/>
                  <a:gd name="T47" fmla="*/ 138 h 133"/>
                  <a:gd name="T48" fmla="*/ 195 w 127"/>
                  <a:gd name="T49" fmla="*/ 133 h 133"/>
                  <a:gd name="T50" fmla="*/ 127 w 127"/>
                  <a:gd name="T51" fmla="*/ 173 h 133"/>
                  <a:gd name="T52" fmla="*/ 100 w 127"/>
                  <a:gd name="T53" fmla="*/ 195 h 133"/>
                  <a:gd name="T54" fmla="*/ 70 w 127"/>
                  <a:gd name="T55" fmla="*/ 173 h 133"/>
                  <a:gd name="T56" fmla="*/ 75 w 127"/>
                  <a:gd name="T57" fmla="*/ 98 h 133"/>
                  <a:gd name="T58" fmla="*/ 117 w 127"/>
                  <a:gd name="T59" fmla="*/ 28 h 133"/>
                  <a:gd name="T60" fmla="*/ 92 w 127"/>
                  <a:gd name="T61" fmla="*/ 15 h 13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133">
                    <a:moveTo>
                      <a:pt x="39" y="4"/>
                    </a:moveTo>
                    <a:cubicBezTo>
                      <a:pt x="30" y="0"/>
                      <a:pt x="27" y="16"/>
                      <a:pt x="24" y="23"/>
                    </a:cubicBezTo>
                    <a:cubicBezTo>
                      <a:pt x="20" y="31"/>
                      <a:pt x="16" y="40"/>
                      <a:pt x="12" y="48"/>
                    </a:cubicBezTo>
                    <a:cubicBezTo>
                      <a:pt x="7" y="57"/>
                      <a:pt x="0" y="63"/>
                      <a:pt x="4" y="73"/>
                    </a:cubicBezTo>
                    <a:cubicBezTo>
                      <a:pt x="6" y="77"/>
                      <a:pt x="7" y="81"/>
                      <a:pt x="8" y="85"/>
                    </a:cubicBezTo>
                    <a:cubicBezTo>
                      <a:pt x="9" y="90"/>
                      <a:pt x="14" y="93"/>
                      <a:pt x="16" y="98"/>
                    </a:cubicBezTo>
                    <a:cubicBezTo>
                      <a:pt x="19" y="103"/>
                      <a:pt x="20" y="108"/>
                      <a:pt x="25" y="113"/>
                    </a:cubicBezTo>
                    <a:cubicBezTo>
                      <a:pt x="29" y="116"/>
                      <a:pt x="33" y="120"/>
                      <a:pt x="38" y="123"/>
                    </a:cubicBezTo>
                    <a:cubicBezTo>
                      <a:pt x="45" y="130"/>
                      <a:pt x="58" y="128"/>
                      <a:pt x="68" y="130"/>
                    </a:cubicBezTo>
                    <a:cubicBezTo>
                      <a:pt x="72" y="131"/>
                      <a:pt x="80" y="133"/>
                      <a:pt x="80" y="127"/>
                    </a:cubicBezTo>
                    <a:cubicBezTo>
                      <a:pt x="80" y="121"/>
                      <a:pt x="72" y="120"/>
                      <a:pt x="68" y="119"/>
                    </a:cubicBezTo>
                    <a:cubicBezTo>
                      <a:pt x="61" y="116"/>
                      <a:pt x="48" y="113"/>
                      <a:pt x="45" y="105"/>
                    </a:cubicBezTo>
                    <a:cubicBezTo>
                      <a:pt x="41" y="94"/>
                      <a:pt x="54" y="93"/>
                      <a:pt x="59" y="86"/>
                    </a:cubicBezTo>
                    <a:cubicBezTo>
                      <a:pt x="65" y="78"/>
                      <a:pt x="66" y="68"/>
                      <a:pt x="77" y="69"/>
                    </a:cubicBezTo>
                    <a:cubicBezTo>
                      <a:pt x="84" y="70"/>
                      <a:pt x="101" y="71"/>
                      <a:pt x="104" y="77"/>
                    </a:cubicBezTo>
                    <a:cubicBezTo>
                      <a:pt x="106" y="80"/>
                      <a:pt x="104" y="87"/>
                      <a:pt x="105" y="90"/>
                    </a:cubicBezTo>
                    <a:cubicBezTo>
                      <a:pt x="106" y="95"/>
                      <a:pt x="110" y="98"/>
                      <a:pt x="109" y="103"/>
                    </a:cubicBezTo>
                    <a:cubicBezTo>
                      <a:pt x="116" y="104"/>
                      <a:pt x="119" y="98"/>
                      <a:pt x="118" y="93"/>
                    </a:cubicBezTo>
                    <a:cubicBezTo>
                      <a:pt x="118" y="89"/>
                      <a:pt x="116" y="89"/>
                      <a:pt x="117" y="86"/>
                    </a:cubicBezTo>
                    <a:cubicBezTo>
                      <a:pt x="117" y="84"/>
                      <a:pt x="121" y="82"/>
                      <a:pt x="122" y="81"/>
                    </a:cubicBezTo>
                    <a:cubicBezTo>
                      <a:pt x="127" y="72"/>
                      <a:pt x="123" y="62"/>
                      <a:pt x="118" y="54"/>
                    </a:cubicBezTo>
                    <a:cubicBezTo>
                      <a:pt x="116" y="50"/>
                      <a:pt x="109" y="43"/>
                      <a:pt x="106" y="50"/>
                    </a:cubicBezTo>
                    <a:cubicBezTo>
                      <a:pt x="105" y="53"/>
                      <a:pt x="113" y="60"/>
                      <a:pt x="106" y="62"/>
                    </a:cubicBezTo>
                    <a:cubicBezTo>
                      <a:pt x="103" y="63"/>
                      <a:pt x="97" y="56"/>
                      <a:pt x="94" y="55"/>
                    </a:cubicBezTo>
                    <a:cubicBezTo>
                      <a:pt x="90" y="53"/>
                      <a:pt x="83" y="52"/>
                      <a:pt x="78" y="53"/>
                    </a:cubicBezTo>
                    <a:cubicBezTo>
                      <a:pt x="69" y="55"/>
                      <a:pt x="57" y="62"/>
                      <a:pt x="51" y="69"/>
                    </a:cubicBezTo>
                    <a:cubicBezTo>
                      <a:pt x="47" y="72"/>
                      <a:pt x="44" y="78"/>
                      <a:pt x="40" y="78"/>
                    </a:cubicBezTo>
                    <a:cubicBezTo>
                      <a:pt x="35" y="78"/>
                      <a:pt x="30" y="72"/>
                      <a:pt x="28" y="69"/>
                    </a:cubicBezTo>
                    <a:cubicBezTo>
                      <a:pt x="21" y="57"/>
                      <a:pt x="24" y="50"/>
                      <a:pt x="30" y="39"/>
                    </a:cubicBezTo>
                    <a:cubicBezTo>
                      <a:pt x="35" y="31"/>
                      <a:pt x="47" y="21"/>
                      <a:pt x="47" y="11"/>
                    </a:cubicBezTo>
                    <a:cubicBezTo>
                      <a:pt x="47" y="5"/>
                      <a:pt x="42" y="2"/>
                      <a:pt x="37" y="6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6" name="Freeform 574"/>
              <p:cNvSpPr>
                <a:spLocks/>
              </p:cNvSpPr>
              <p:nvPr/>
            </p:nvSpPr>
            <p:spPr bwMode="auto">
              <a:xfrm>
                <a:off x="2413" y="1420"/>
                <a:ext cx="443" cy="410"/>
              </a:xfrm>
              <a:custGeom>
                <a:avLst/>
                <a:gdLst>
                  <a:gd name="T0" fmla="*/ 70 w 177"/>
                  <a:gd name="T1" fmla="*/ 8 h 164"/>
                  <a:gd name="T2" fmla="*/ 100 w 177"/>
                  <a:gd name="T3" fmla="*/ 63 h 164"/>
                  <a:gd name="T4" fmla="*/ 160 w 177"/>
                  <a:gd name="T5" fmla="*/ 123 h 164"/>
                  <a:gd name="T6" fmla="*/ 128 w 177"/>
                  <a:gd name="T7" fmla="*/ 175 h 164"/>
                  <a:gd name="T8" fmla="*/ 63 w 177"/>
                  <a:gd name="T9" fmla="*/ 228 h 164"/>
                  <a:gd name="T10" fmla="*/ 38 w 177"/>
                  <a:gd name="T11" fmla="*/ 305 h 164"/>
                  <a:gd name="T12" fmla="*/ 30 w 177"/>
                  <a:gd name="T13" fmla="*/ 340 h 164"/>
                  <a:gd name="T14" fmla="*/ 18 w 177"/>
                  <a:gd name="T15" fmla="*/ 375 h 164"/>
                  <a:gd name="T16" fmla="*/ 70 w 177"/>
                  <a:gd name="T17" fmla="*/ 385 h 164"/>
                  <a:gd name="T18" fmla="*/ 73 w 177"/>
                  <a:gd name="T19" fmla="*/ 333 h 164"/>
                  <a:gd name="T20" fmla="*/ 163 w 177"/>
                  <a:gd name="T21" fmla="*/ 195 h 164"/>
                  <a:gd name="T22" fmla="*/ 240 w 177"/>
                  <a:gd name="T23" fmla="*/ 193 h 164"/>
                  <a:gd name="T24" fmla="*/ 318 w 177"/>
                  <a:gd name="T25" fmla="*/ 203 h 164"/>
                  <a:gd name="T26" fmla="*/ 375 w 177"/>
                  <a:gd name="T27" fmla="*/ 220 h 164"/>
                  <a:gd name="T28" fmla="*/ 425 w 177"/>
                  <a:gd name="T29" fmla="*/ 263 h 164"/>
                  <a:gd name="T30" fmla="*/ 385 w 177"/>
                  <a:gd name="T31" fmla="*/ 188 h 164"/>
                  <a:gd name="T32" fmla="*/ 443 w 177"/>
                  <a:gd name="T33" fmla="*/ 150 h 164"/>
                  <a:gd name="T34" fmla="*/ 368 w 177"/>
                  <a:gd name="T35" fmla="*/ 170 h 164"/>
                  <a:gd name="T36" fmla="*/ 278 w 177"/>
                  <a:gd name="T37" fmla="*/ 160 h 164"/>
                  <a:gd name="T38" fmla="*/ 213 w 177"/>
                  <a:gd name="T39" fmla="*/ 123 h 164"/>
                  <a:gd name="T40" fmla="*/ 160 w 177"/>
                  <a:gd name="T41" fmla="*/ 73 h 164"/>
                  <a:gd name="T42" fmla="*/ 78 w 177"/>
                  <a:gd name="T43" fmla="*/ 13 h 1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7" h="164">
                    <a:moveTo>
                      <a:pt x="28" y="3"/>
                    </a:moveTo>
                    <a:cubicBezTo>
                      <a:pt x="15" y="5"/>
                      <a:pt x="37" y="22"/>
                      <a:pt x="40" y="25"/>
                    </a:cubicBezTo>
                    <a:cubicBezTo>
                      <a:pt x="48" y="33"/>
                      <a:pt x="58" y="39"/>
                      <a:pt x="64" y="49"/>
                    </a:cubicBezTo>
                    <a:cubicBezTo>
                      <a:pt x="70" y="61"/>
                      <a:pt x="60" y="65"/>
                      <a:pt x="51" y="70"/>
                    </a:cubicBezTo>
                    <a:cubicBezTo>
                      <a:pt x="41" y="74"/>
                      <a:pt x="32" y="82"/>
                      <a:pt x="25" y="91"/>
                    </a:cubicBezTo>
                    <a:cubicBezTo>
                      <a:pt x="17" y="99"/>
                      <a:pt x="17" y="112"/>
                      <a:pt x="15" y="122"/>
                    </a:cubicBezTo>
                    <a:cubicBezTo>
                      <a:pt x="14" y="127"/>
                      <a:pt x="13" y="132"/>
                      <a:pt x="12" y="136"/>
                    </a:cubicBezTo>
                    <a:cubicBezTo>
                      <a:pt x="12" y="143"/>
                      <a:pt x="10" y="145"/>
                      <a:pt x="7" y="150"/>
                    </a:cubicBezTo>
                    <a:cubicBezTo>
                      <a:pt x="0" y="164"/>
                      <a:pt x="22" y="156"/>
                      <a:pt x="28" y="154"/>
                    </a:cubicBezTo>
                    <a:cubicBezTo>
                      <a:pt x="43" y="149"/>
                      <a:pt x="28" y="142"/>
                      <a:pt x="29" y="133"/>
                    </a:cubicBezTo>
                    <a:cubicBezTo>
                      <a:pt x="31" y="111"/>
                      <a:pt x="42" y="84"/>
                      <a:pt x="65" y="78"/>
                    </a:cubicBezTo>
                    <a:cubicBezTo>
                      <a:pt x="75" y="76"/>
                      <a:pt x="85" y="75"/>
                      <a:pt x="96" y="77"/>
                    </a:cubicBezTo>
                    <a:cubicBezTo>
                      <a:pt x="106" y="78"/>
                      <a:pt x="117" y="78"/>
                      <a:pt x="127" y="81"/>
                    </a:cubicBezTo>
                    <a:cubicBezTo>
                      <a:pt x="134" y="83"/>
                      <a:pt x="143" y="84"/>
                      <a:pt x="150" y="88"/>
                    </a:cubicBezTo>
                    <a:cubicBezTo>
                      <a:pt x="157" y="93"/>
                      <a:pt x="163" y="100"/>
                      <a:pt x="170" y="105"/>
                    </a:cubicBezTo>
                    <a:cubicBezTo>
                      <a:pt x="165" y="97"/>
                      <a:pt x="150" y="85"/>
                      <a:pt x="154" y="75"/>
                    </a:cubicBezTo>
                    <a:cubicBezTo>
                      <a:pt x="157" y="67"/>
                      <a:pt x="170" y="63"/>
                      <a:pt x="177" y="60"/>
                    </a:cubicBezTo>
                    <a:cubicBezTo>
                      <a:pt x="167" y="62"/>
                      <a:pt x="157" y="67"/>
                      <a:pt x="147" y="68"/>
                    </a:cubicBezTo>
                    <a:cubicBezTo>
                      <a:pt x="135" y="70"/>
                      <a:pt x="122" y="66"/>
                      <a:pt x="111" y="64"/>
                    </a:cubicBezTo>
                    <a:cubicBezTo>
                      <a:pt x="100" y="62"/>
                      <a:pt x="92" y="56"/>
                      <a:pt x="85" y="49"/>
                    </a:cubicBezTo>
                    <a:cubicBezTo>
                      <a:pt x="78" y="42"/>
                      <a:pt x="70" y="37"/>
                      <a:pt x="64" y="29"/>
                    </a:cubicBezTo>
                    <a:cubicBezTo>
                      <a:pt x="58" y="21"/>
                      <a:pt x="42" y="0"/>
                      <a:pt x="31" y="5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7" name="Freeform 575"/>
              <p:cNvSpPr>
                <a:spLocks/>
              </p:cNvSpPr>
              <p:nvPr/>
            </p:nvSpPr>
            <p:spPr bwMode="auto">
              <a:xfrm>
                <a:off x="2258" y="1325"/>
                <a:ext cx="250" cy="627"/>
              </a:xfrm>
              <a:custGeom>
                <a:avLst/>
                <a:gdLst>
                  <a:gd name="T0" fmla="*/ 133 w 100"/>
                  <a:gd name="T1" fmla="*/ 227 h 251"/>
                  <a:gd name="T2" fmla="*/ 95 w 100"/>
                  <a:gd name="T3" fmla="*/ 300 h 251"/>
                  <a:gd name="T4" fmla="*/ 68 w 100"/>
                  <a:gd name="T5" fmla="*/ 372 h 251"/>
                  <a:gd name="T6" fmla="*/ 83 w 100"/>
                  <a:gd name="T7" fmla="*/ 447 h 251"/>
                  <a:gd name="T8" fmla="*/ 113 w 100"/>
                  <a:gd name="T9" fmla="*/ 512 h 251"/>
                  <a:gd name="T10" fmla="*/ 125 w 100"/>
                  <a:gd name="T11" fmla="*/ 572 h 251"/>
                  <a:gd name="T12" fmla="*/ 83 w 100"/>
                  <a:gd name="T13" fmla="*/ 612 h 251"/>
                  <a:gd name="T14" fmla="*/ 155 w 100"/>
                  <a:gd name="T15" fmla="*/ 617 h 251"/>
                  <a:gd name="T16" fmla="*/ 193 w 100"/>
                  <a:gd name="T17" fmla="*/ 622 h 251"/>
                  <a:gd name="T18" fmla="*/ 228 w 100"/>
                  <a:gd name="T19" fmla="*/ 627 h 251"/>
                  <a:gd name="T20" fmla="*/ 165 w 100"/>
                  <a:gd name="T21" fmla="*/ 490 h 251"/>
                  <a:gd name="T22" fmla="*/ 123 w 100"/>
                  <a:gd name="T23" fmla="*/ 407 h 251"/>
                  <a:gd name="T24" fmla="*/ 133 w 100"/>
                  <a:gd name="T25" fmla="*/ 330 h 251"/>
                  <a:gd name="T26" fmla="*/ 175 w 100"/>
                  <a:gd name="T27" fmla="*/ 262 h 251"/>
                  <a:gd name="T28" fmla="*/ 188 w 100"/>
                  <a:gd name="T29" fmla="*/ 190 h 251"/>
                  <a:gd name="T30" fmla="*/ 173 w 100"/>
                  <a:gd name="T31" fmla="*/ 120 h 251"/>
                  <a:gd name="T32" fmla="*/ 185 w 100"/>
                  <a:gd name="T33" fmla="*/ 50 h 251"/>
                  <a:gd name="T34" fmla="*/ 250 w 100"/>
                  <a:gd name="T35" fmla="*/ 0 h 251"/>
                  <a:gd name="T36" fmla="*/ 173 w 100"/>
                  <a:gd name="T37" fmla="*/ 37 h 251"/>
                  <a:gd name="T38" fmla="*/ 128 w 100"/>
                  <a:gd name="T39" fmla="*/ 85 h 251"/>
                  <a:gd name="T40" fmla="*/ 55 w 100"/>
                  <a:gd name="T41" fmla="*/ 120 h 251"/>
                  <a:gd name="T42" fmla="*/ 0 w 100"/>
                  <a:gd name="T43" fmla="*/ 162 h 251"/>
                  <a:gd name="T44" fmla="*/ 113 w 100"/>
                  <a:gd name="T45" fmla="*/ 155 h 251"/>
                  <a:gd name="T46" fmla="*/ 133 w 100"/>
                  <a:gd name="T47" fmla="*/ 227 h 2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251">
                    <a:moveTo>
                      <a:pt x="53" y="91"/>
                    </a:moveTo>
                    <a:cubicBezTo>
                      <a:pt x="52" y="101"/>
                      <a:pt x="42" y="111"/>
                      <a:pt x="38" y="120"/>
                    </a:cubicBezTo>
                    <a:cubicBezTo>
                      <a:pt x="33" y="129"/>
                      <a:pt x="28" y="138"/>
                      <a:pt x="27" y="149"/>
                    </a:cubicBezTo>
                    <a:cubicBezTo>
                      <a:pt x="26" y="159"/>
                      <a:pt x="29" y="169"/>
                      <a:pt x="33" y="179"/>
                    </a:cubicBezTo>
                    <a:cubicBezTo>
                      <a:pt x="36" y="189"/>
                      <a:pt x="37" y="197"/>
                      <a:pt x="45" y="205"/>
                    </a:cubicBezTo>
                    <a:cubicBezTo>
                      <a:pt x="50" y="212"/>
                      <a:pt x="53" y="221"/>
                      <a:pt x="50" y="229"/>
                    </a:cubicBezTo>
                    <a:cubicBezTo>
                      <a:pt x="46" y="238"/>
                      <a:pt x="39" y="239"/>
                      <a:pt x="33" y="245"/>
                    </a:cubicBezTo>
                    <a:cubicBezTo>
                      <a:pt x="42" y="248"/>
                      <a:pt x="53" y="246"/>
                      <a:pt x="62" y="247"/>
                    </a:cubicBezTo>
                    <a:cubicBezTo>
                      <a:pt x="66" y="247"/>
                      <a:pt x="76" y="251"/>
                      <a:pt x="77" y="249"/>
                    </a:cubicBezTo>
                    <a:cubicBezTo>
                      <a:pt x="82" y="251"/>
                      <a:pt x="86" y="251"/>
                      <a:pt x="91" y="251"/>
                    </a:cubicBezTo>
                    <a:cubicBezTo>
                      <a:pt x="68" y="248"/>
                      <a:pt x="74" y="212"/>
                      <a:pt x="66" y="196"/>
                    </a:cubicBezTo>
                    <a:cubicBezTo>
                      <a:pt x="60" y="185"/>
                      <a:pt x="52" y="176"/>
                      <a:pt x="49" y="163"/>
                    </a:cubicBezTo>
                    <a:cubicBezTo>
                      <a:pt x="47" y="155"/>
                      <a:pt x="50" y="140"/>
                      <a:pt x="53" y="132"/>
                    </a:cubicBezTo>
                    <a:cubicBezTo>
                      <a:pt x="58" y="122"/>
                      <a:pt x="66" y="116"/>
                      <a:pt x="70" y="105"/>
                    </a:cubicBezTo>
                    <a:cubicBezTo>
                      <a:pt x="73" y="95"/>
                      <a:pt x="76" y="87"/>
                      <a:pt x="75" y="76"/>
                    </a:cubicBezTo>
                    <a:cubicBezTo>
                      <a:pt x="74" y="66"/>
                      <a:pt x="69" y="58"/>
                      <a:pt x="69" y="48"/>
                    </a:cubicBezTo>
                    <a:cubicBezTo>
                      <a:pt x="69" y="39"/>
                      <a:pt x="69" y="28"/>
                      <a:pt x="74" y="20"/>
                    </a:cubicBezTo>
                    <a:cubicBezTo>
                      <a:pt x="79" y="10"/>
                      <a:pt x="96" y="9"/>
                      <a:pt x="100" y="0"/>
                    </a:cubicBezTo>
                    <a:cubicBezTo>
                      <a:pt x="90" y="0"/>
                      <a:pt x="76" y="9"/>
                      <a:pt x="69" y="15"/>
                    </a:cubicBezTo>
                    <a:cubicBezTo>
                      <a:pt x="63" y="20"/>
                      <a:pt x="59" y="29"/>
                      <a:pt x="51" y="34"/>
                    </a:cubicBezTo>
                    <a:cubicBezTo>
                      <a:pt x="42" y="39"/>
                      <a:pt x="31" y="43"/>
                      <a:pt x="22" y="48"/>
                    </a:cubicBezTo>
                    <a:cubicBezTo>
                      <a:pt x="15" y="51"/>
                      <a:pt x="2" y="57"/>
                      <a:pt x="0" y="65"/>
                    </a:cubicBezTo>
                    <a:cubicBezTo>
                      <a:pt x="15" y="59"/>
                      <a:pt x="30" y="52"/>
                      <a:pt x="45" y="62"/>
                    </a:cubicBezTo>
                    <a:cubicBezTo>
                      <a:pt x="54" y="68"/>
                      <a:pt x="60" y="81"/>
                      <a:pt x="53" y="91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8" name="Freeform 576"/>
              <p:cNvSpPr>
                <a:spLocks/>
              </p:cNvSpPr>
              <p:nvPr/>
            </p:nvSpPr>
            <p:spPr bwMode="auto">
              <a:xfrm>
                <a:off x="1521" y="2070"/>
                <a:ext cx="1637" cy="432"/>
              </a:xfrm>
              <a:custGeom>
                <a:avLst/>
                <a:gdLst>
                  <a:gd name="T0" fmla="*/ 562 w 655"/>
                  <a:gd name="T1" fmla="*/ 22 h 173"/>
                  <a:gd name="T2" fmla="*/ 600 w 655"/>
                  <a:gd name="T3" fmla="*/ 102 h 173"/>
                  <a:gd name="T4" fmla="*/ 530 w 655"/>
                  <a:gd name="T5" fmla="*/ 132 h 173"/>
                  <a:gd name="T6" fmla="*/ 407 w 655"/>
                  <a:gd name="T7" fmla="*/ 62 h 173"/>
                  <a:gd name="T8" fmla="*/ 352 w 655"/>
                  <a:gd name="T9" fmla="*/ 70 h 173"/>
                  <a:gd name="T10" fmla="*/ 250 w 655"/>
                  <a:gd name="T11" fmla="*/ 75 h 173"/>
                  <a:gd name="T12" fmla="*/ 177 w 655"/>
                  <a:gd name="T13" fmla="*/ 52 h 173"/>
                  <a:gd name="T14" fmla="*/ 75 w 655"/>
                  <a:gd name="T15" fmla="*/ 12 h 173"/>
                  <a:gd name="T16" fmla="*/ 97 w 655"/>
                  <a:gd name="T17" fmla="*/ 45 h 173"/>
                  <a:gd name="T18" fmla="*/ 297 w 655"/>
                  <a:gd name="T19" fmla="*/ 120 h 173"/>
                  <a:gd name="T20" fmla="*/ 382 w 655"/>
                  <a:gd name="T21" fmla="*/ 125 h 173"/>
                  <a:gd name="T22" fmla="*/ 445 w 655"/>
                  <a:gd name="T23" fmla="*/ 175 h 173"/>
                  <a:gd name="T24" fmla="*/ 640 w 655"/>
                  <a:gd name="T25" fmla="*/ 170 h 173"/>
                  <a:gd name="T26" fmla="*/ 625 w 655"/>
                  <a:gd name="T27" fmla="*/ 257 h 173"/>
                  <a:gd name="T28" fmla="*/ 590 w 655"/>
                  <a:gd name="T29" fmla="*/ 362 h 173"/>
                  <a:gd name="T30" fmla="*/ 657 w 655"/>
                  <a:gd name="T31" fmla="*/ 422 h 173"/>
                  <a:gd name="T32" fmla="*/ 650 w 655"/>
                  <a:gd name="T33" fmla="*/ 342 h 173"/>
                  <a:gd name="T34" fmla="*/ 740 w 655"/>
                  <a:gd name="T35" fmla="*/ 242 h 173"/>
                  <a:gd name="T36" fmla="*/ 785 w 655"/>
                  <a:gd name="T37" fmla="*/ 185 h 173"/>
                  <a:gd name="T38" fmla="*/ 1012 w 655"/>
                  <a:gd name="T39" fmla="*/ 127 h 173"/>
                  <a:gd name="T40" fmla="*/ 1127 w 655"/>
                  <a:gd name="T41" fmla="*/ 155 h 173"/>
                  <a:gd name="T42" fmla="*/ 1262 w 655"/>
                  <a:gd name="T43" fmla="*/ 177 h 173"/>
                  <a:gd name="T44" fmla="*/ 1430 w 655"/>
                  <a:gd name="T45" fmla="*/ 280 h 173"/>
                  <a:gd name="T46" fmla="*/ 1575 w 655"/>
                  <a:gd name="T47" fmla="*/ 387 h 173"/>
                  <a:gd name="T48" fmla="*/ 1625 w 655"/>
                  <a:gd name="T49" fmla="*/ 317 h 173"/>
                  <a:gd name="T50" fmla="*/ 1572 w 655"/>
                  <a:gd name="T51" fmla="*/ 345 h 173"/>
                  <a:gd name="T52" fmla="*/ 1507 w 655"/>
                  <a:gd name="T53" fmla="*/ 290 h 173"/>
                  <a:gd name="T54" fmla="*/ 1450 w 655"/>
                  <a:gd name="T55" fmla="*/ 195 h 173"/>
                  <a:gd name="T56" fmla="*/ 1402 w 655"/>
                  <a:gd name="T57" fmla="*/ 175 h 173"/>
                  <a:gd name="T58" fmla="*/ 1280 w 655"/>
                  <a:gd name="T59" fmla="*/ 140 h 173"/>
                  <a:gd name="T60" fmla="*/ 1235 w 655"/>
                  <a:gd name="T61" fmla="*/ 100 h 173"/>
                  <a:gd name="T62" fmla="*/ 1190 w 655"/>
                  <a:gd name="T63" fmla="*/ 120 h 173"/>
                  <a:gd name="T64" fmla="*/ 1077 w 655"/>
                  <a:gd name="T65" fmla="*/ 70 h 173"/>
                  <a:gd name="T66" fmla="*/ 1012 w 655"/>
                  <a:gd name="T67" fmla="*/ 62 h 173"/>
                  <a:gd name="T68" fmla="*/ 872 w 655"/>
                  <a:gd name="T69" fmla="*/ 90 h 173"/>
                  <a:gd name="T70" fmla="*/ 692 w 655"/>
                  <a:gd name="T71" fmla="*/ 132 h 173"/>
                  <a:gd name="T72" fmla="*/ 650 w 655"/>
                  <a:gd name="T73" fmla="*/ 72 h 173"/>
                  <a:gd name="T74" fmla="*/ 595 w 655"/>
                  <a:gd name="T75" fmla="*/ 2 h 1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5" h="173">
                    <a:moveTo>
                      <a:pt x="234" y="2"/>
                    </a:moveTo>
                    <a:cubicBezTo>
                      <a:pt x="229" y="0"/>
                      <a:pt x="226" y="5"/>
                      <a:pt x="225" y="9"/>
                    </a:cubicBezTo>
                    <a:cubicBezTo>
                      <a:pt x="223" y="14"/>
                      <a:pt x="225" y="16"/>
                      <a:pt x="228" y="19"/>
                    </a:cubicBezTo>
                    <a:cubicBezTo>
                      <a:pt x="234" y="25"/>
                      <a:pt x="242" y="32"/>
                      <a:pt x="240" y="41"/>
                    </a:cubicBezTo>
                    <a:cubicBezTo>
                      <a:pt x="235" y="44"/>
                      <a:pt x="232" y="44"/>
                      <a:pt x="227" y="45"/>
                    </a:cubicBezTo>
                    <a:cubicBezTo>
                      <a:pt x="221" y="47"/>
                      <a:pt x="217" y="51"/>
                      <a:pt x="212" y="53"/>
                    </a:cubicBezTo>
                    <a:cubicBezTo>
                      <a:pt x="202" y="57"/>
                      <a:pt x="191" y="53"/>
                      <a:pt x="182" y="46"/>
                    </a:cubicBezTo>
                    <a:cubicBezTo>
                      <a:pt x="174" y="41"/>
                      <a:pt x="170" y="31"/>
                      <a:pt x="163" y="25"/>
                    </a:cubicBezTo>
                    <a:cubicBezTo>
                      <a:pt x="158" y="21"/>
                      <a:pt x="153" y="17"/>
                      <a:pt x="150" y="21"/>
                    </a:cubicBezTo>
                    <a:cubicBezTo>
                      <a:pt x="147" y="26"/>
                      <a:pt x="150" y="30"/>
                      <a:pt x="141" y="28"/>
                    </a:cubicBezTo>
                    <a:cubicBezTo>
                      <a:pt x="133" y="26"/>
                      <a:pt x="118" y="15"/>
                      <a:pt x="111" y="21"/>
                    </a:cubicBezTo>
                    <a:cubicBezTo>
                      <a:pt x="106" y="25"/>
                      <a:pt x="108" y="29"/>
                      <a:pt x="100" y="30"/>
                    </a:cubicBezTo>
                    <a:cubicBezTo>
                      <a:pt x="95" y="31"/>
                      <a:pt x="89" y="31"/>
                      <a:pt x="84" y="29"/>
                    </a:cubicBezTo>
                    <a:cubicBezTo>
                      <a:pt x="79" y="28"/>
                      <a:pt x="75" y="24"/>
                      <a:pt x="71" y="21"/>
                    </a:cubicBezTo>
                    <a:cubicBezTo>
                      <a:pt x="66" y="18"/>
                      <a:pt x="63" y="17"/>
                      <a:pt x="57" y="15"/>
                    </a:cubicBezTo>
                    <a:cubicBezTo>
                      <a:pt x="47" y="11"/>
                      <a:pt x="42" y="6"/>
                      <a:pt x="30" y="5"/>
                    </a:cubicBezTo>
                    <a:cubicBezTo>
                      <a:pt x="26" y="5"/>
                      <a:pt x="5" y="10"/>
                      <a:pt x="1" y="7"/>
                    </a:cubicBezTo>
                    <a:cubicBezTo>
                      <a:pt x="0" y="14"/>
                      <a:pt x="34" y="14"/>
                      <a:pt x="39" y="18"/>
                    </a:cubicBezTo>
                    <a:cubicBezTo>
                      <a:pt x="47" y="24"/>
                      <a:pt x="52" y="31"/>
                      <a:pt x="61" y="36"/>
                    </a:cubicBezTo>
                    <a:cubicBezTo>
                      <a:pt x="76" y="45"/>
                      <a:pt x="103" y="64"/>
                      <a:pt x="119" y="48"/>
                    </a:cubicBezTo>
                    <a:cubicBezTo>
                      <a:pt x="121" y="47"/>
                      <a:pt x="121" y="45"/>
                      <a:pt x="123" y="43"/>
                    </a:cubicBezTo>
                    <a:cubicBezTo>
                      <a:pt x="132" y="50"/>
                      <a:pt x="142" y="47"/>
                      <a:pt x="153" y="50"/>
                    </a:cubicBezTo>
                    <a:cubicBezTo>
                      <a:pt x="158" y="51"/>
                      <a:pt x="160" y="55"/>
                      <a:pt x="164" y="59"/>
                    </a:cubicBezTo>
                    <a:cubicBezTo>
                      <a:pt x="168" y="63"/>
                      <a:pt x="173" y="67"/>
                      <a:pt x="178" y="70"/>
                    </a:cubicBezTo>
                    <a:cubicBezTo>
                      <a:pt x="191" y="78"/>
                      <a:pt x="205" y="78"/>
                      <a:pt x="219" y="76"/>
                    </a:cubicBezTo>
                    <a:cubicBezTo>
                      <a:pt x="230" y="73"/>
                      <a:pt x="246" y="65"/>
                      <a:pt x="256" y="68"/>
                    </a:cubicBezTo>
                    <a:cubicBezTo>
                      <a:pt x="267" y="72"/>
                      <a:pt x="272" y="83"/>
                      <a:pt x="263" y="92"/>
                    </a:cubicBezTo>
                    <a:cubicBezTo>
                      <a:pt x="259" y="96"/>
                      <a:pt x="254" y="99"/>
                      <a:pt x="250" y="103"/>
                    </a:cubicBezTo>
                    <a:cubicBezTo>
                      <a:pt x="246" y="108"/>
                      <a:pt x="244" y="113"/>
                      <a:pt x="241" y="118"/>
                    </a:cubicBezTo>
                    <a:cubicBezTo>
                      <a:pt x="236" y="127"/>
                      <a:pt x="229" y="134"/>
                      <a:pt x="236" y="145"/>
                    </a:cubicBezTo>
                    <a:cubicBezTo>
                      <a:pt x="242" y="155"/>
                      <a:pt x="247" y="159"/>
                      <a:pt x="243" y="171"/>
                    </a:cubicBezTo>
                    <a:cubicBezTo>
                      <a:pt x="249" y="172"/>
                      <a:pt x="259" y="173"/>
                      <a:pt x="263" y="169"/>
                    </a:cubicBezTo>
                    <a:cubicBezTo>
                      <a:pt x="260" y="164"/>
                      <a:pt x="257" y="161"/>
                      <a:pt x="257" y="154"/>
                    </a:cubicBezTo>
                    <a:cubicBezTo>
                      <a:pt x="257" y="148"/>
                      <a:pt x="259" y="143"/>
                      <a:pt x="260" y="137"/>
                    </a:cubicBezTo>
                    <a:cubicBezTo>
                      <a:pt x="264" y="125"/>
                      <a:pt x="277" y="119"/>
                      <a:pt x="284" y="110"/>
                    </a:cubicBezTo>
                    <a:cubicBezTo>
                      <a:pt x="287" y="104"/>
                      <a:pt x="291" y="101"/>
                      <a:pt x="296" y="97"/>
                    </a:cubicBezTo>
                    <a:cubicBezTo>
                      <a:pt x="301" y="92"/>
                      <a:pt x="301" y="88"/>
                      <a:pt x="303" y="82"/>
                    </a:cubicBezTo>
                    <a:cubicBezTo>
                      <a:pt x="304" y="76"/>
                      <a:pt x="307" y="76"/>
                      <a:pt x="314" y="74"/>
                    </a:cubicBezTo>
                    <a:cubicBezTo>
                      <a:pt x="322" y="72"/>
                      <a:pt x="330" y="70"/>
                      <a:pt x="337" y="67"/>
                    </a:cubicBezTo>
                    <a:cubicBezTo>
                      <a:pt x="359" y="58"/>
                      <a:pt x="381" y="39"/>
                      <a:pt x="405" y="51"/>
                    </a:cubicBezTo>
                    <a:cubicBezTo>
                      <a:pt x="416" y="56"/>
                      <a:pt x="426" y="51"/>
                      <a:pt x="437" y="55"/>
                    </a:cubicBezTo>
                    <a:cubicBezTo>
                      <a:pt x="442" y="57"/>
                      <a:pt x="446" y="61"/>
                      <a:pt x="451" y="62"/>
                    </a:cubicBezTo>
                    <a:cubicBezTo>
                      <a:pt x="457" y="64"/>
                      <a:pt x="463" y="64"/>
                      <a:pt x="469" y="66"/>
                    </a:cubicBezTo>
                    <a:cubicBezTo>
                      <a:pt x="481" y="70"/>
                      <a:pt x="492" y="70"/>
                      <a:pt x="505" y="71"/>
                    </a:cubicBezTo>
                    <a:cubicBezTo>
                      <a:pt x="519" y="72"/>
                      <a:pt x="529" y="76"/>
                      <a:pt x="540" y="84"/>
                    </a:cubicBezTo>
                    <a:cubicBezTo>
                      <a:pt x="552" y="93"/>
                      <a:pt x="565" y="98"/>
                      <a:pt x="572" y="112"/>
                    </a:cubicBezTo>
                    <a:cubicBezTo>
                      <a:pt x="579" y="124"/>
                      <a:pt x="588" y="135"/>
                      <a:pt x="600" y="141"/>
                    </a:cubicBezTo>
                    <a:cubicBezTo>
                      <a:pt x="609" y="146"/>
                      <a:pt x="620" y="152"/>
                      <a:pt x="630" y="155"/>
                    </a:cubicBezTo>
                    <a:cubicBezTo>
                      <a:pt x="638" y="157"/>
                      <a:pt x="647" y="152"/>
                      <a:pt x="652" y="145"/>
                    </a:cubicBezTo>
                    <a:cubicBezTo>
                      <a:pt x="655" y="142"/>
                      <a:pt x="655" y="129"/>
                      <a:pt x="650" y="127"/>
                    </a:cubicBezTo>
                    <a:cubicBezTo>
                      <a:pt x="648" y="125"/>
                      <a:pt x="634" y="128"/>
                      <a:pt x="631" y="129"/>
                    </a:cubicBezTo>
                    <a:cubicBezTo>
                      <a:pt x="633" y="133"/>
                      <a:pt x="633" y="136"/>
                      <a:pt x="629" y="138"/>
                    </a:cubicBezTo>
                    <a:cubicBezTo>
                      <a:pt x="624" y="140"/>
                      <a:pt x="621" y="135"/>
                      <a:pt x="618" y="132"/>
                    </a:cubicBezTo>
                    <a:cubicBezTo>
                      <a:pt x="612" y="127"/>
                      <a:pt x="607" y="124"/>
                      <a:pt x="603" y="116"/>
                    </a:cubicBezTo>
                    <a:cubicBezTo>
                      <a:pt x="597" y="108"/>
                      <a:pt x="590" y="100"/>
                      <a:pt x="584" y="91"/>
                    </a:cubicBezTo>
                    <a:cubicBezTo>
                      <a:pt x="581" y="87"/>
                      <a:pt x="580" y="83"/>
                      <a:pt x="580" y="78"/>
                    </a:cubicBezTo>
                    <a:cubicBezTo>
                      <a:pt x="580" y="73"/>
                      <a:pt x="584" y="67"/>
                      <a:pt x="582" y="63"/>
                    </a:cubicBezTo>
                    <a:cubicBezTo>
                      <a:pt x="575" y="69"/>
                      <a:pt x="571" y="73"/>
                      <a:pt x="561" y="70"/>
                    </a:cubicBezTo>
                    <a:cubicBezTo>
                      <a:pt x="552" y="68"/>
                      <a:pt x="546" y="64"/>
                      <a:pt x="538" y="59"/>
                    </a:cubicBezTo>
                    <a:cubicBezTo>
                      <a:pt x="529" y="55"/>
                      <a:pt x="521" y="57"/>
                      <a:pt x="512" y="56"/>
                    </a:cubicBezTo>
                    <a:cubicBezTo>
                      <a:pt x="507" y="55"/>
                      <a:pt x="502" y="54"/>
                      <a:pt x="498" y="50"/>
                    </a:cubicBezTo>
                    <a:cubicBezTo>
                      <a:pt x="496" y="47"/>
                      <a:pt x="497" y="42"/>
                      <a:pt x="494" y="40"/>
                    </a:cubicBezTo>
                    <a:cubicBezTo>
                      <a:pt x="491" y="42"/>
                      <a:pt x="491" y="45"/>
                      <a:pt x="487" y="47"/>
                    </a:cubicBezTo>
                    <a:cubicBezTo>
                      <a:pt x="484" y="48"/>
                      <a:pt x="480" y="48"/>
                      <a:pt x="476" y="48"/>
                    </a:cubicBezTo>
                    <a:cubicBezTo>
                      <a:pt x="468" y="47"/>
                      <a:pt x="459" y="44"/>
                      <a:pt x="453" y="39"/>
                    </a:cubicBezTo>
                    <a:cubicBezTo>
                      <a:pt x="445" y="34"/>
                      <a:pt x="439" y="31"/>
                      <a:pt x="431" y="28"/>
                    </a:cubicBezTo>
                    <a:cubicBezTo>
                      <a:pt x="421" y="24"/>
                      <a:pt x="416" y="18"/>
                      <a:pt x="408" y="13"/>
                    </a:cubicBezTo>
                    <a:cubicBezTo>
                      <a:pt x="408" y="18"/>
                      <a:pt x="410" y="22"/>
                      <a:pt x="405" y="25"/>
                    </a:cubicBezTo>
                    <a:cubicBezTo>
                      <a:pt x="400" y="28"/>
                      <a:pt x="390" y="28"/>
                      <a:pt x="384" y="29"/>
                    </a:cubicBezTo>
                    <a:cubicBezTo>
                      <a:pt x="372" y="31"/>
                      <a:pt x="360" y="33"/>
                      <a:pt x="349" y="36"/>
                    </a:cubicBezTo>
                    <a:cubicBezTo>
                      <a:pt x="336" y="39"/>
                      <a:pt x="326" y="42"/>
                      <a:pt x="315" y="49"/>
                    </a:cubicBezTo>
                    <a:cubicBezTo>
                      <a:pt x="304" y="56"/>
                      <a:pt x="290" y="57"/>
                      <a:pt x="277" y="53"/>
                    </a:cubicBezTo>
                    <a:cubicBezTo>
                      <a:pt x="270" y="51"/>
                      <a:pt x="270" y="48"/>
                      <a:pt x="269" y="42"/>
                    </a:cubicBezTo>
                    <a:cubicBezTo>
                      <a:pt x="268" y="35"/>
                      <a:pt x="266" y="33"/>
                      <a:pt x="260" y="29"/>
                    </a:cubicBezTo>
                    <a:cubicBezTo>
                      <a:pt x="254" y="24"/>
                      <a:pt x="249" y="20"/>
                      <a:pt x="245" y="14"/>
                    </a:cubicBezTo>
                    <a:cubicBezTo>
                      <a:pt x="243" y="11"/>
                      <a:pt x="238" y="1"/>
                      <a:pt x="238" y="1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9" name="Freeform 577"/>
              <p:cNvSpPr>
                <a:spLocks/>
              </p:cNvSpPr>
              <p:nvPr/>
            </p:nvSpPr>
            <p:spPr bwMode="auto">
              <a:xfrm>
                <a:off x="2306" y="2272"/>
                <a:ext cx="957" cy="395"/>
              </a:xfrm>
              <a:custGeom>
                <a:avLst/>
                <a:gdLst>
                  <a:gd name="T0" fmla="*/ 0 w 383"/>
                  <a:gd name="T1" fmla="*/ 313 h 158"/>
                  <a:gd name="T2" fmla="*/ 77 w 383"/>
                  <a:gd name="T3" fmla="*/ 310 h 158"/>
                  <a:gd name="T4" fmla="*/ 160 w 383"/>
                  <a:gd name="T5" fmla="*/ 315 h 158"/>
                  <a:gd name="T6" fmla="*/ 320 w 383"/>
                  <a:gd name="T7" fmla="*/ 338 h 158"/>
                  <a:gd name="T8" fmla="*/ 415 w 383"/>
                  <a:gd name="T9" fmla="*/ 368 h 158"/>
                  <a:gd name="T10" fmla="*/ 505 w 383"/>
                  <a:gd name="T11" fmla="*/ 388 h 158"/>
                  <a:gd name="T12" fmla="*/ 602 w 383"/>
                  <a:gd name="T13" fmla="*/ 390 h 158"/>
                  <a:gd name="T14" fmla="*/ 685 w 383"/>
                  <a:gd name="T15" fmla="*/ 388 h 158"/>
                  <a:gd name="T16" fmla="*/ 800 w 383"/>
                  <a:gd name="T17" fmla="*/ 320 h 158"/>
                  <a:gd name="T18" fmla="*/ 900 w 383"/>
                  <a:gd name="T19" fmla="*/ 203 h 158"/>
                  <a:gd name="T20" fmla="*/ 947 w 383"/>
                  <a:gd name="T21" fmla="*/ 113 h 158"/>
                  <a:gd name="T22" fmla="*/ 940 w 383"/>
                  <a:gd name="T23" fmla="*/ 0 h 158"/>
                  <a:gd name="T24" fmla="*/ 917 w 383"/>
                  <a:gd name="T25" fmla="*/ 68 h 158"/>
                  <a:gd name="T26" fmla="*/ 892 w 383"/>
                  <a:gd name="T27" fmla="*/ 130 h 158"/>
                  <a:gd name="T28" fmla="*/ 857 w 383"/>
                  <a:gd name="T29" fmla="*/ 175 h 158"/>
                  <a:gd name="T30" fmla="*/ 825 w 383"/>
                  <a:gd name="T31" fmla="*/ 188 h 158"/>
                  <a:gd name="T32" fmla="*/ 827 w 383"/>
                  <a:gd name="T33" fmla="*/ 228 h 158"/>
                  <a:gd name="T34" fmla="*/ 810 w 383"/>
                  <a:gd name="T35" fmla="*/ 263 h 158"/>
                  <a:gd name="T36" fmla="*/ 755 w 383"/>
                  <a:gd name="T37" fmla="*/ 318 h 158"/>
                  <a:gd name="T38" fmla="*/ 660 w 383"/>
                  <a:gd name="T39" fmla="*/ 338 h 158"/>
                  <a:gd name="T40" fmla="*/ 572 w 383"/>
                  <a:gd name="T41" fmla="*/ 313 h 158"/>
                  <a:gd name="T42" fmla="*/ 520 w 383"/>
                  <a:gd name="T43" fmla="*/ 280 h 158"/>
                  <a:gd name="T44" fmla="*/ 462 w 383"/>
                  <a:gd name="T45" fmla="*/ 233 h 158"/>
                  <a:gd name="T46" fmla="*/ 465 w 383"/>
                  <a:gd name="T47" fmla="*/ 193 h 158"/>
                  <a:gd name="T48" fmla="*/ 407 w 383"/>
                  <a:gd name="T49" fmla="*/ 185 h 158"/>
                  <a:gd name="T50" fmla="*/ 347 w 383"/>
                  <a:gd name="T51" fmla="*/ 165 h 158"/>
                  <a:gd name="T52" fmla="*/ 267 w 383"/>
                  <a:gd name="T53" fmla="*/ 98 h 158"/>
                  <a:gd name="T54" fmla="*/ 292 w 383"/>
                  <a:gd name="T55" fmla="*/ 178 h 158"/>
                  <a:gd name="T56" fmla="*/ 280 w 383"/>
                  <a:gd name="T57" fmla="*/ 243 h 158"/>
                  <a:gd name="T58" fmla="*/ 170 w 383"/>
                  <a:gd name="T59" fmla="*/ 315 h 1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3" h="158">
                    <a:moveTo>
                      <a:pt x="0" y="125"/>
                    </a:moveTo>
                    <a:cubicBezTo>
                      <a:pt x="9" y="121"/>
                      <a:pt x="21" y="123"/>
                      <a:pt x="31" y="124"/>
                    </a:cubicBezTo>
                    <a:cubicBezTo>
                      <a:pt x="42" y="124"/>
                      <a:pt x="53" y="126"/>
                      <a:pt x="64" y="126"/>
                    </a:cubicBezTo>
                    <a:cubicBezTo>
                      <a:pt x="89" y="126"/>
                      <a:pt x="105" y="129"/>
                      <a:pt x="128" y="135"/>
                    </a:cubicBezTo>
                    <a:cubicBezTo>
                      <a:pt x="140" y="138"/>
                      <a:pt x="155" y="144"/>
                      <a:pt x="166" y="147"/>
                    </a:cubicBezTo>
                    <a:cubicBezTo>
                      <a:pt x="177" y="150"/>
                      <a:pt x="190" y="151"/>
                      <a:pt x="202" y="155"/>
                    </a:cubicBezTo>
                    <a:cubicBezTo>
                      <a:pt x="214" y="158"/>
                      <a:pt x="229" y="155"/>
                      <a:pt x="241" y="156"/>
                    </a:cubicBezTo>
                    <a:cubicBezTo>
                      <a:pt x="252" y="158"/>
                      <a:pt x="263" y="158"/>
                      <a:pt x="274" y="155"/>
                    </a:cubicBezTo>
                    <a:cubicBezTo>
                      <a:pt x="293" y="151"/>
                      <a:pt x="309" y="144"/>
                      <a:pt x="320" y="128"/>
                    </a:cubicBezTo>
                    <a:cubicBezTo>
                      <a:pt x="333" y="110"/>
                      <a:pt x="348" y="99"/>
                      <a:pt x="360" y="81"/>
                    </a:cubicBezTo>
                    <a:cubicBezTo>
                      <a:pt x="367" y="71"/>
                      <a:pt x="376" y="58"/>
                      <a:pt x="379" y="45"/>
                    </a:cubicBezTo>
                    <a:cubicBezTo>
                      <a:pt x="383" y="31"/>
                      <a:pt x="379" y="14"/>
                      <a:pt x="376" y="0"/>
                    </a:cubicBezTo>
                    <a:cubicBezTo>
                      <a:pt x="373" y="8"/>
                      <a:pt x="370" y="19"/>
                      <a:pt x="367" y="27"/>
                    </a:cubicBezTo>
                    <a:cubicBezTo>
                      <a:pt x="364" y="36"/>
                      <a:pt x="361" y="45"/>
                      <a:pt x="357" y="52"/>
                    </a:cubicBezTo>
                    <a:cubicBezTo>
                      <a:pt x="353" y="58"/>
                      <a:pt x="349" y="66"/>
                      <a:pt x="343" y="70"/>
                    </a:cubicBezTo>
                    <a:cubicBezTo>
                      <a:pt x="340" y="72"/>
                      <a:pt x="332" y="72"/>
                      <a:pt x="330" y="75"/>
                    </a:cubicBezTo>
                    <a:cubicBezTo>
                      <a:pt x="328" y="79"/>
                      <a:pt x="332" y="87"/>
                      <a:pt x="331" y="91"/>
                    </a:cubicBezTo>
                    <a:cubicBezTo>
                      <a:pt x="330" y="95"/>
                      <a:pt x="327" y="101"/>
                      <a:pt x="324" y="105"/>
                    </a:cubicBezTo>
                    <a:cubicBezTo>
                      <a:pt x="319" y="113"/>
                      <a:pt x="311" y="122"/>
                      <a:pt x="302" y="127"/>
                    </a:cubicBezTo>
                    <a:cubicBezTo>
                      <a:pt x="290" y="136"/>
                      <a:pt x="278" y="138"/>
                      <a:pt x="264" y="135"/>
                    </a:cubicBezTo>
                    <a:cubicBezTo>
                      <a:pt x="252" y="132"/>
                      <a:pt x="240" y="132"/>
                      <a:pt x="229" y="125"/>
                    </a:cubicBezTo>
                    <a:cubicBezTo>
                      <a:pt x="221" y="120"/>
                      <a:pt x="217" y="115"/>
                      <a:pt x="208" y="112"/>
                    </a:cubicBezTo>
                    <a:cubicBezTo>
                      <a:pt x="199" y="108"/>
                      <a:pt x="189" y="103"/>
                      <a:pt x="185" y="93"/>
                    </a:cubicBezTo>
                    <a:cubicBezTo>
                      <a:pt x="182" y="87"/>
                      <a:pt x="186" y="82"/>
                      <a:pt x="186" y="77"/>
                    </a:cubicBezTo>
                    <a:cubicBezTo>
                      <a:pt x="178" y="76"/>
                      <a:pt x="172" y="77"/>
                      <a:pt x="163" y="74"/>
                    </a:cubicBezTo>
                    <a:cubicBezTo>
                      <a:pt x="155" y="72"/>
                      <a:pt x="147" y="70"/>
                      <a:pt x="139" y="66"/>
                    </a:cubicBezTo>
                    <a:cubicBezTo>
                      <a:pt x="129" y="61"/>
                      <a:pt x="111" y="51"/>
                      <a:pt x="107" y="39"/>
                    </a:cubicBezTo>
                    <a:cubicBezTo>
                      <a:pt x="110" y="50"/>
                      <a:pt x="117" y="60"/>
                      <a:pt x="117" y="71"/>
                    </a:cubicBezTo>
                    <a:cubicBezTo>
                      <a:pt x="118" y="81"/>
                      <a:pt x="117" y="88"/>
                      <a:pt x="112" y="97"/>
                    </a:cubicBezTo>
                    <a:cubicBezTo>
                      <a:pt x="103" y="111"/>
                      <a:pt x="86" y="126"/>
                      <a:pt x="68" y="126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0" name="Freeform 578"/>
              <p:cNvSpPr>
                <a:spLocks/>
              </p:cNvSpPr>
              <p:nvPr/>
            </p:nvSpPr>
            <p:spPr bwMode="auto">
              <a:xfrm>
                <a:off x="2571" y="2455"/>
                <a:ext cx="265" cy="187"/>
              </a:xfrm>
              <a:custGeom>
                <a:avLst/>
                <a:gdLst>
                  <a:gd name="T0" fmla="*/ 90 w 106"/>
                  <a:gd name="T1" fmla="*/ 0 h 75"/>
                  <a:gd name="T2" fmla="*/ 0 w 106"/>
                  <a:gd name="T3" fmla="*/ 117 h 75"/>
                  <a:gd name="T4" fmla="*/ 85 w 106"/>
                  <a:gd name="T5" fmla="*/ 140 h 75"/>
                  <a:gd name="T6" fmla="*/ 175 w 106"/>
                  <a:gd name="T7" fmla="*/ 165 h 75"/>
                  <a:gd name="T8" fmla="*/ 255 w 106"/>
                  <a:gd name="T9" fmla="*/ 167 h 75"/>
                  <a:gd name="T10" fmla="*/ 198 w 106"/>
                  <a:gd name="T11" fmla="*/ 100 h 75"/>
                  <a:gd name="T12" fmla="*/ 175 w 106"/>
                  <a:gd name="T13" fmla="*/ 55 h 75"/>
                  <a:gd name="T14" fmla="*/ 140 w 106"/>
                  <a:gd name="T15" fmla="*/ 2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" h="75">
                    <a:moveTo>
                      <a:pt x="36" y="0"/>
                    </a:moveTo>
                    <a:cubicBezTo>
                      <a:pt x="16" y="8"/>
                      <a:pt x="11" y="32"/>
                      <a:pt x="0" y="47"/>
                    </a:cubicBezTo>
                    <a:cubicBezTo>
                      <a:pt x="11" y="54"/>
                      <a:pt x="22" y="54"/>
                      <a:pt x="34" y="56"/>
                    </a:cubicBezTo>
                    <a:cubicBezTo>
                      <a:pt x="46" y="58"/>
                      <a:pt x="59" y="62"/>
                      <a:pt x="70" y="66"/>
                    </a:cubicBezTo>
                    <a:cubicBezTo>
                      <a:pt x="76" y="68"/>
                      <a:pt x="97" y="75"/>
                      <a:pt x="102" y="67"/>
                    </a:cubicBezTo>
                    <a:cubicBezTo>
                      <a:pt x="106" y="58"/>
                      <a:pt x="83" y="47"/>
                      <a:pt x="79" y="40"/>
                    </a:cubicBezTo>
                    <a:cubicBezTo>
                      <a:pt x="75" y="35"/>
                      <a:pt x="73" y="28"/>
                      <a:pt x="70" y="22"/>
                    </a:cubicBezTo>
                    <a:cubicBezTo>
                      <a:pt x="66" y="16"/>
                      <a:pt x="59" y="13"/>
                      <a:pt x="56" y="9"/>
                    </a:cubicBezTo>
                  </a:path>
                </a:pathLst>
              </a:custGeom>
              <a:solidFill>
                <a:srgbClr val="E8B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1" name="Freeform 579"/>
              <p:cNvSpPr>
                <a:spLocks/>
              </p:cNvSpPr>
              <p:nvPr/>
            </p:nvSpPr>
            <p:spPr bwMode="auto">
              <a:xfrm>
                <a:off x="2273" y="2370"/>
                <a:ext cx="153" cy="225"/>
              </a:xfrm>
              <a:custGeom>
                <a:avLst/>
                <a:gdLst>
                  <a:gd name="T0" fmla="*/ 135 w 61"/>
                  <a:gd name="T1" fmla="*/ 103 h 90"/>
                  <a:gd name="T2" fmla="*/ 148 w 61"/>
                  <a:gd name="T3" fmla="*/ 20 h 90"/>
                  <a:gd name="T4" fmla="*/ 123 w 61"/>
                  <a:gd name="T5" fmla="*/ 13 h 90"/>
                  <a:gd name="T6" fmla="*/ 93 w 61"/>
                  <a:gd name="T7" fmla="*/ 30 h 90"/>
                  <a:gd name="T8" fmla="*/ 40 w 61"/>
                  <a:gd name="T9" fmla="*/ 168 h 90"/>
                  <a:gd name="T10" fmla="*/ 0 w 61"/>
                  <a:gd name="T11" fmla="*/ 225 h 90"/>
                  <a:gd name="T12" fmla="*/ 48 w 61"/>
                  <a:gd name="T13" fmla="*/ 215 h 90"/>
                  <a:gd name="T14" fmla="*/ 105 w 61"/>
                  <a:gd name="T15" fmla="*/ 215 h 90"/>
                  <a:gd name="T16" fmla="*/ 73 w 61"/>
                  <a:gd name="T17" fmla="*/ 128 h 90"/>
                  <a:gd name="T18" fmla="*/ 103 w 61"/>
                  <a:gd name="T19" fmla="*/ 75 h 90"/>
                  <a:gd name="T20" fmla="*/ 123 w 61"/>
                  <a:gd name="T21" fmla="*/ 105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90">
                    <a:moveTo>
                      <a:pt x="54" y="41"/>
                    </a:moveTo>
                    <a:cubicBezTo>
                      <a:pt x="56" y="30"/>
                      <a:pt x="61" y="19"/>
                      <a:pt x="59" y="8"/>
                    </a:cubicBezTo>
                    <a:cubicBezTo>
                      <a:pt x="58" y="0"/>
                      <a:pt x="55" y="1"/>
                      <a:pt x="49" y="5"/>
                    </a:cubicBezTo>
                    <a:cubicBezTo>
                      <a:pt x="45" y="7"/>
                      <a:pt x="41" y="9"/>
                      <a:pt x="37" y="12"/>
                    </a:cubicBezTo>
                    <a:cubicBezTo>
                      <a:pt x="22" y="24"/>
                      <a:pt x="23" y="50"/>
                      <a:pt x="16" y="67"/>
                    </a:cubicBezTo>
                    <a:cubicBezTo>
                      <a:pt x="11" y="76"/>
                      <a:pt x="8" y="84"/>
                      <a:pt x="0" y="90"/>
                    </a:cubicBezTo>
                    <a:cubicBezTo>
                      <a:pt x="6" y="90"/>
                      <a:pt x="12" y="86"/>
                      <a:pt x="19" y="86"/>
                    </a:cubicBezTo>
                    <a:cubicBezTo>
                      <a:pt x="27" y="86"/>
                      <a:pt x="35" y="87"/>
                      <a:pt x="42" y="86"/>
                    </a:cubicBezTo>
                    <a:cubicBezTo>
                      <a:pt x="23" y="86"/>
                      <a:pt x="25" y="64"/>
                      <a:pt x="29" y="51"/>
                    </a:cubicBezTo>
                    <a:cubicBezTo>
                      <a:pt x="31" y="47"/>
                      <a:pt x="35" y="32"/>
                      <a:pt x="41" y="30"/>
                    </a:cubicBezTo>
                    <a:cubicBezTo>
                      <a:pt x="48" y="28"/>
                      <a:pt x="47" y="40"/>
                      <a:pt x="49" y="42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" name="Freeform 580"/>
              <p:cNvSpPr>
                <a:spLocks/>
              </p:cNvSpPr>
              <p:nvPr/>
            </p:nvSpPr>
            <p:spPr bwMode="auto">
              <a:xfrm>
                <a:off x="1851" y="2502"/>
                <a:ext cx="65" cy="63"/>
              </a:xfrm>
              <a:custGeom>
                <a:avLst/>
                <a:gdLst>
                  <a:gd name="T0" fmla="*/ 0 w 26"/>
                  <a:gd name="T1" fmla="*/ 33 h 25"/>
                  <a:gd name="T2" fmla="*/ 53 w 26"/>
                  <a:gd name="T3" fmla="*/ 0 h 25"/>
                  <a:gd name="T4" fmla="*/ 65 w 26"/>
                  <a:gd name="T5" fmla="*/ 63 h 25"/>
                  <a:gd name="T6" fmla="*/ 28 w 26"/>
                  <a:gd name="T7" fmla="*/ 3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cubicBezTo>
                      <a:pt x="7" y="17"/>
                      <a:pt x="20" y="6"/>
                      <a:pt x="21" y="0"/>
                    </a:cubicBezTo>
                    <a:cubicBezTo>
                      <a:pt x="23" y="8"/>
                      <a:pt x="24" y="16"/>
                      <a:pt x="26" y="25"/>
                    </a:cubicBezTo>
                    <a:cubicBezTo>
                      <a:pt x="24" y="20"/>
                      <a:pt x="16" y="14"/>
                      <a:pt x="11" y="14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" name="Freeform 581"/>
              <p:cNvSpPr>
                <a:spLocks/>
              </p:cNvSpPr>
              <p:nvPr/>
            </p:nvSpPr>
            <p:spPr bwMode="auto">
              <a:xfrm>
                <a:off x="1831" y="2285"/>
                <a:ext cx="127" cy="292"/>
              </a:xfrm>
              <a:custGeom>
                <a:avLst/>
                <a:gdLst>
                  <a:gd name="T0" fmla="*/ 40 w 51"/>
                  <a:gd name="T1" fmla="*/ 2 h 117"/>
                  <a:gd name="T2" fmla="*/ 50 w 51"/>
                  <a:gd name="T3" fmla="*/ 55 h 117"/>
                  <a:gd name="T4" fmla="*/ 65 w 51"/>
                  <a:gd name="T5" fmla="*/ 122 h 117"/>
                  <a:gd name="T6" fmla="*/ 57 w 51"/>
                  <a:gd name="T7" fmla="*/ 190 h 117"/>
                  <a:gd name="T8" fmla="*/ 0 w 51"/>
                  <a:gd name="T9" fmla="*/ 242 h 117"/>
                  <a:gd name="T10" fmla="*/ 65 w 51"/>
                  <a:gd name="T11" fmla="*/ 260 h 117"/>
                  <a:gd name="T12" fmla="*/ 95 w 51"/>
                  <a:gd name="T13" fmla="*/ 275 h 117"/>
                  <a:gd name="T14" fmla="*/ 122 w 51"/>
                  <a:gd name="T15" fmla="*/ 292 h 117"/>
                  <a:gd name="T16" fmla="*/ 115 w 51"/>
                  <a:gd name="T17" fmla="*/ 122 h 117"/>
                  <a:gd name="T18" fmla="*/ 60 w 51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117">
                    <a:moveTo>
                      <a:pt x="16" y="1"/>
                    </a:moveTo>
                    <a:cubicBezTo>
                      <a:pt x="1" y="9"/>
                      <a:pt x="13" y="13"/>
                      <a:pt x="20" y="22"/>
                    </a:cubicBezTo>
                    <a:cubicBezTo>
                      <a:pt x="26" y="29"/>
                      <a:pt x="26" y="40"/>
                      <a:pt x="26" y="49"/>
                    </a:cubicBezTo>
                    <a:cubicBezTo>
                      <a:pt x="26" y="58"/>
                      <a:pt x="27" y="68"/>
                      <a:pt x="23" y="76"/>
                    </a:cubicBezTo>
                    <a:cubicBezTo>
                      <a:pt x="19" y="85"/>
                      <a:pt x="9" y="92"/>
                      <a:pt x="0" y="97"/>
                    </a:cubicBezTo>
                    <a:cubicBezTo>
                      <a:pt x="7" y="101"/>
                      <a:pt x="18" y="101"/>
                      <a:pt x="26" y="104"/>
                    </a:cubicBezTo>
                    <a:cubicBezTo>
                      <a:pt x="30" y="105"/>
                      <a:pt x="35" y="107"/>
                      <a:pt x="38" y="110"/>
                    </a:cubicBezTo>
                    <a:cubicBezTo>
                      <a:pt x="42" y="114"/>
                      <a:pt x="43" y="117"/>
                      <a:pt x="49" y="117"/>
                    </a:cubicBezTo>
                    <a:cubicBezTo>
                      <a:pt x="35" y="97"/>
                      <a:pt x="40" y="72"/>
                      <a:pt x="46" y="49"/>
                    </a:cubicBezTo>
                    <a:cubicBezTo>
                      <a:pt x="51" y="32"/>
                      <a:pt x="48" y="2"/>
                      <a:pt x="24" y="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" name="Freeform 582"/>
              <p:cNvSpPr>
                <a:spLocks/>
              </p:cNvSpPr>
              <p:nvPr/>
            </p:nvSpPr>
            <p:spPr bwMode="auto">
              <a:xfrm>
                <a:off x="1598" y="2225"/>
                <a:ext cx="188" cy="187"/>
              </a:xfrm>
              <a:custGeom>
                <a:avLst/>
                <a:gdLst>
                  <a:gd name="T0" fmla="*/ 113 w 75"/>
                  <a:gd name="T1" fmla="*/ 5 h 75"/>
                  <a:gd name="T2" fmla="*/ 90 w 75"/>
                  <a:gd name="T3" fmla="*/ 10 h 75"/>
                  <a:gd name="T4" fmla="*/ 103 w 75"/>
                  <a:gd name="T5" fmla="*/ 30 h 75"/>
                  <a:gd name="T6" fmla="*/ 100 w 75"/>
                  <a:gd name="T7" fmla="*/ 70 h 75"/>
                  <a:gd name="T8" fmla="*/ 45 w 75"/>
                  <a:gd name="T9" fmla="*/ 95 h 75"/>
                  <a:gd name="T10" fmla="*/ 10 w 75"/>
                  <a:gd name="T11" fmla="*/ 130 h 75"/>
                  <a:gd name="T12" fmla="*/ 33 w 75"/>
                  <a:gd name="T13" fmla="*/ 155 h 75"/>
                  <a:gd name="T14" fmla="*/ 50 w 75"/>
                  <a:gd name="T15" fmla="*/ 187 h 75"/>
                  <a:gd name="T16" fmla="*/ 83 w 75"/>
                  <a:gd name="T17" fmla="*/ 120 h 75"/>
                  <a:gd name="T18" fmla="*/ 163 w 75"/>
                  <a:gd name="T19" fmla="*/ 115 h 75"/>
                  <a:gd name="T20" fmla="*/ 178 w 75"/>
                  <a:gd name="T21" fmla="*/ 62 h 75"/>
                  <a:gd name="T22" fmla="*/ 123 w 75"/>
                  <a:gd name="T23" fmla="*/ 7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75">
                    <a:moveTo>
                      <a:pt x="45" y="2"/>
                    </a:moveTo>
                    <a:cubicBezTo>
                      <a:pt x="42" y="0"/>
                      <a:pt x="37" y="0"/>
                      <a:pt x="36" y="4"/>
                    </a:cubicBezTo>
                    <a:cubicBezTo>
                      <a:pt x="34" y="9"/>
                      <a:pt x="39" y="10"/>
                      <a:pt x="41" y="12"/>
                    </a:cubicBezTo>
                    <a:cubicBezTo>
                      <a:pt x="48" y="19"/>
                      <a:pt x="50" y="25"/>
                      <a:pt x="40" y="28"/>
                    </a:cubicBezTo>
                    <a:cubicBezTo>
                      <a:pt x="31" y="30"/>
                      <a:pt x="24" y="30"/>
                      <a:pt x="18" y="38"/>
                    </a:cubicBezTo>
                    <a:cubicBezTo>
                      <a:pt x="15" y="43"/>
                      <a:pt x="11" y="52"/>
                      <a:pt x="4" y="52"/>
                    </a:cubicBezTo>
                    <a:cubicBezTo>
                      <a:pt x="0" y="56"/>
                      <a:pt x="10" y="59"/>
                      <a:pt x="13" y="62"/>
                    </a:cubicBezTo>
                    <a:cubicBezTo>
                      <a:pt x="17" y="66"/>
                      <a:pt x="19" y="71"/>
                      <a:pt x="20" y="75"/>
                    </a:cubicBezTo>
                    <a:cubicBezTo>
                      <a:pt x="18" y="63"/>
                      <a:pt x="19" y="49"/>
                      <a:pt x="33" y="48"/>
                    </a:cubicBezTo>
                    <a:cubicBezTo>
                      <a:pt x="43" y="46"/>
                      <a:pt x="55" y="48"/>
                      <a:pt x="65" y="46"/>
                    </a:cubicBezTo>
                    <a:cubicBezTo>
                      <a:pt x="75" y="43"/>
                      <a:pt x="75" y="34"/>
                      <a:pt x="71" y="25"/>
                    </a:cubicBezTo>
                    <a:cubicBezTo>
                      <a:pt x="67" y="18"/>
                      <a:pt x="49" y="9"/>
                      <a:pt x="49" y="3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" name="Freeform 583"/>
              <p:cNvSpPr>
                <a:spLocks/>
              </p:cNvSpPr>
              <p:nvPr/>
            </p:nvSpPr>
            <p:spPr bwMode="auto">
              <a:xfrm>
                <a:off x="1918" y="2457"/>
                <a:ext cx="208" cy="140"/>
              </a:xfrm>
              <a:custGeom>
                <a:avLst/>
                <a:gdLst>
                  <a:gd name="T0" fmla="*/ 10 w 83"/>
                  <a:gd name="T1" fmla="*/ 83 h 56"/>
                  <a:gd name="T2" fmla="*/ 45 w 83"/>
                  <a:gd name="T3" fmla="*/ 125 h 56"/>
                  <a:gd name="T4" fmla="*/ 98 w 83"/>
                  <a:gd name="T5" fmla="*/ 135 h 56"/>
                  <a:gd name="T6" fmla="*/ 155 w 83"/>
                  <a:gd name="T7" fmla="*/ 138 h 56"/>
                  <a:gd name="T8" fmla="*/ 208 w 83"/>
                  <a:gd name="T9" fmla="*/ 135 h 56"/>
                  <a:gd name="T10" fmla="*/ 168 w 83"/>
                  <a:gd name="T11" fmla="*/ 108 h 56"/>
                  <a:gd name="T12" fmla="*/ 138 w 83"/>
                  <a:gd name="T13" fmla="*/ 90 h 56"/>
                  <a:gd name="T14" fmla="*/ 138 w 83"/>
                  <a:gd name="T15" fmla="*/ 118 h 56"/>
                  <a:gd name="T16" fmla="*/ 105 w 83"/>
                  <a:gd name="T17" fmla="*/ 125 h 56"/>
                  <a:gd name="T18" fmla="*/ 3 w 83"/>
                  <a:gd name="T19" fmla="*/ 15 h 56"/>
                  <a:gd name="T20" fmla="*/ 3 w 83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56">
                    <a:moveTo>
                      <a:pt x="4" y="33"/>
                    </a:moveTo>
                    <a:cubicBezTo>
                      <a:pt x="9" y="38"/>
                      <a:pt x="12" y="45"/>
                      <a:pt x="18" y="50"/>
                    </a:cubicBezTo>
                    <a:cubicBezTo>
                      <a:pt x="23" y="54"/>
                      <a:pt x="33" y="53"/>
                      <a:pt x="39" y="54"/>
                    </a:cubicBezTo>
                    <a:cubicBezTo>
                      <a:pt x="47" y="55"/>
                      <a:pt x="54" y="55"/>
                      <a:pt x="62" y="55"/>
                    </a:cubicBezTo>
                    <a:cubicBezTo>
                      <a:pt x="69" y="56"/>
                      <a:pt x="76" y="53"/>
                      <a:pt x="83" y="54"/>
                    </a:cubicBezTo>
                    <a:cubicBezTo>
                      <a:pt x="76" y="50"/>
                      <a:pt x="72" y="48"/>
                      <a:pt x="67" y="43"/>
                    </a:cubicBezTo>
                    <a:cubicBezTo>
                      <a:pt x="64" y="39"/>
                      <a:pt x="61" y="35"/>
                      <a:pt x="55" y="36"/>
                    </a:cubicBezTo>
                    <a:cubicBezTo>
                      <a:pt x="46" y="37"/>
                      <a:pt x="55" y="41"/>
                      <a:pt x="55" y="47"/>
                    </a:cubicBezTo>
                    <a:cubicBezTo>
                      <a:pt x="54" y="53"/>
                      <a:pt x="46" y="51"/>
                      <a:pt x="42" y="50"/>
                    </a:cubicBezTo>
                    <a:cubicBezTo>
                      <a:pt x="20" y="43"/>
                      <a:pt x="3" y="30"/>
                      <a:pt x="1" y="6"/>
                    </a:cubicBezTo>
                    <a:cubicBezTo>
                      <a:pt x="1" y="3"/>
                      <a:pt x="0" y="2"/>
                      <a:pt x="1" y="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" name="Freeform 584"/>
              <p:cNvSpPr>
                <a:spLocks/>
              </p:cNvSpPr>
              <p:nvPr/>
            </p:nvSpPr>
            <p:spPr bwMode="auto">
              <a:xfrm>
                <a:off x="3043" y="2032"/>
                <a:ext cx="123" cy="90"/>
              </a:xfrm>
              <a:custGeom>
                <a:avLst/>
                <a:gdLst>
                  <a:gd name="T0" fmla="*/ 15 w 49"/>
                  <a:gd name="T1" fmla="*/ 3 h 36"/>
                  <a:gd name="T2" fmla="*/ 63 w 49"/>
                  <a:gd name="T3" fmla="*/ 53 h 36"/>
                  <a:gd name="T4" fmla="*/ 123 w 49"/>
                  <a:gd name="T5" fmla="*/ 88 h 36"/>
                  <a:gd name="T6" fmla="*/ 28 w 49"/>
                  <a:gd name="T7" fmla="*/ 90 h 36"/>
                  <a:gd name="T8" fmla="*/ 0 w 49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6" y="1"/>
                    </a:moveTo>
                    <a:cubicBezTo>
                      <a:pt x="18" y="1"/>
                      <a:pt x="21" y="14"/>
                      <a:pt x="25" y="21"/>
                    </a:cubicBezTo>
                    <a:cubicBezTo>
                      <a:pt x="30" y="30"/>
                      <a:pt x="43" y="27"/>
                      <a:pt x="49" y="35"/>
                    </a:cubicBezTo>
                    <a:cubicBezTo>
                      <a:pt x="39" y="35"/>
                      <a:pt x="19" y="22"/>
                      <a:pt x="11" y="36"/>
                    </a:cubicBezTo>
                    <a:cubicBezTo>
                      <a:pt x="21" y="20"/>
                      <a:pt x="14" y="10"/>
                      <a:pt x="0" y="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" name="Freeform 585"/>
              <p:cNvSpPr>
                <a:spLocks/>
              </p:cNvSpPr>
              <p:nvPr/>
            </p:nvSpPr>
            <p:spPr bwMode="auto">
              <a:xfrm>
                <a:off x="1513" y="2092"/>
                <a:ext cx="148" cy="280"/>
              </a:xfrm>
              <a:custGeom>
                <a:avLst/>
                <a:gdLst>
                  <a:gd name="T0" fmla="*/ 28 w 59"/>
                  <a:gd name="T1" fmla="*/ 3 h 112"/>
                  <a:gd name="T2" fmla="*/ 50 w 59"/>
                  <a:gd name="T3" fmla="*/ 150 h 112"/>
                  <a:gd name="T4" fmla="*/ 73 w 59"/>
                  <a:gd name="T5" fmla="*/ 218 h 112"/>
                  <a:gd name="T6" fmla="*/ 115 w 59"/>
                  <a:gd name="T7" fmla="*/ 255 h 112"/>
                  <a:gd name="T8" fmla="*/ 148 w 59"/>
                  <a:gd name="T9" fmla="*/ 225 h 112"/>
                  <a:gd name="T10" fmla="*/ 95 w 59"/>
                  <a:gd name="T11" fmla="*/ 208 h 112"/>
                  <a:gd name="T12" fmla="*/ 68 w 59"/>
                  <a:gd name="T13" fmla="*/ 128 h 112"/>
                  <a:gd name="T14" fmla="*/ 53 w 59"/>
                  <a:gd name="T15" fmla="*/ 48 h 112"/>
                  <a:gd name="T16" fmla="*/ 95 w 59"/>
                  <a:gd name="T17" fmla="*/ 15 h 112"/>
                  <a:gd name="T18" fmla="*/ 28 w 59"/>
                  <a:gd name="T19" fmla="*/ 3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112">
                    <a:moveTo>
                      <a:pt x="11" y="1"/>
                    </a:moveTo>
                    <a:cubicBezTo>
                      <a:pt x="0" y="6"/>
                      <a:pt x="18" y="50"/>
                      <a:pt x="20" y="60"/>
                    </a:cubicBezTo>
                    <a:cubicBezTo>
                      <a:pt x="22" y="69"/>
                      <a:pt x="25" y="78"/>
                      <a:pt x="29" y="87"/>
                    </a:cubicBezTo>
                    <a:cubicBezTo>
                      <a:pt x="33" y="95"/>
                      <a:pt x="37" y="112"/>
                      <a:pt x="46" y="102"/>
                    </a:cubicBezTo>
                    <a:cubicBezTo>
                      <a:pt x="49" y="98"/>
                      <a:pt x="57" y="94"/>
                      <a:pt x="59" y="90"/>
                    </a:cubicBezTo>
                    <a:cubicBezTo>
                      <a:pt x="49" y="92"/>
                      <a:pt x="44" y="92"/>
                      <a:pt x="38" y="83"/>
                    </a:cubicBezTo>
                    <a:cubicBezTo>
                      <a:pt x="31" y="73"/>
                      <a:pt x="29" y="62"/>
                      <a:pt x="27" y="51"/>
                    </a:cubicBezTo>
                    <a:cubicBezTo>
                      <a:pt x="26" y="40"/>
                      <a:pt x="22" y="29"/>
                      <a:pt x="21" y="19"/>
                    </a:cubicBezTo>
                    <a:cubicBezTo>
                      <a:pt x="21" y="6"/>
                      <a:pt x="29" y="10"/>
                      <a:pt x="38" y="6"/>
                    </a:cubicBezTo>
                    <a:cubicBezTo>
                      <a:pt x="29" y="5"/>
                      <a:pt x="20" y="0"/>
                      <a:pt x="11" y="1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" name="Freeform 586"/>
              <p:cNvSpPr>
                <a:spLocks/>
              </p:cNvSpPr>
              <p:nvPr/>
            </p:nvSpPr>
            <p:spPr bwMode="auto">
              <a:xfrm>
                <a:off x="1618" y="2327"/>
                <a:ext cx="290" cy="213"/>
              </a:xfrm>
              <a:custGeom>
                <a:avLst/>
                <a:gdLst>
                  <a:gd name="T0" fmla="*/ 38 w 116"/>
                  <a:gd name="T1" fmla="*/ 18 h 85"/>
                  <a:gd name="T2" fmla="*/ 93 w 116"/>
                  <a:gd name="T3" fmla="*/ 138 h 85"/>
                  <a:gd name="T4" fmla="*/ 225 w 116"/>
                  <a:gd name="T5" fmla="*/ 208 h 85"/>
                  <a:gd name="T6" fmla="*/ 283 w 116"/>
                  <a:gd name="T7" fmla="*/ 153 h 85"/>
                  <a:gd name="T8" fmla="*/ 210 w 116"/>
                  <a:gd name="T9" fmla="*/ 183 h 85"/>
                  <a:gd name="T10" fmla="*/ 128 w 116"/>
                  <a:gd name="T11" fmla="*/ 138 h 85"/>
                  <a:gd name="T12" fmla="*/ 80 w 116"/>
                  <a:gd name="T13" fmla="*/ 68 h 85"/>
                  <a:gd name="T14" fmla="*/ 88 w 116"/>
                  <a:gd name="T15" fmla="*/ 5 h 85"/>
                  <a:gd name="T16" fmla="*/ 50 w 116"/>
                  <a:gd name="T17" fmla="*/ 8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85">
                    <a:moveTo>
                      <a:pt x="15" y="7"/>
                    </a:moveTo>
                    <a:cubicBezTo>
                      <a:pt x="0" y="24"/>
                      <a:pt x="26" y="44"/>
                      <a:pt x="37" y="55"/>
                    </a:cubicBezTo>
                    <a:cubicBezTo>
                      <a:pt x="48" y="68"/>
                      <a:pt x="72" y="85"/>
                      <a:pt x="90" y="83"/>
                    </a:cubicBezTo>
                    <a:cubicBezTo>
                      <a:pt x="97" y="82"/>
                      <a:pt x="116" y="68"/>
                      <a:pt x="113" y="61"/>
                    </a:cubicBezTo>
                    <a:cubicBezTo>
                      <a:pt x="103" y="64"/>
                      <a:pt x="95" y="73"/>
                      <a:pt x="84" y="73"/>
                    </a:cubicBezTo>
                    <a:cubicBezTo>
                      <a:pt x="69" y="74"/>
                      <a:pt x="60" y="66"/>
                      <a:pt x="51" y="55"/>
                    </a:cubicBezTo>
                    <a:cubicBezTo>
                      <a:pt x="44" y="46"/>
                      <a:pt x="38" y="36"/>
                      <a:pt x="32" y="27"/>
                    </a:cubicBezTo>
                    <a:cubicBezTo>
                      <a:pt x="24" y="16"/>
                      <a:pt x="25" y="10"/>
                      <a:pt x="35" y="2"/>
                    </a:cubicBezTo>
                    <a:cubicBezTo>
                      <a:pt x="30" y="0"/>
                      <a:pt x="24" y="2"/>
                      <a:pt x="20" y="3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" name="Freeform 587"/>
              <p:cNvSpPr>
                <a:spLocks/>
              </p:cNvSpPr>
              <p:nvPr/>
            </p:nvSpPr>
            <p:spPr bwMode="auto">
              <a:xfrm>
                <a:off x="1861" y="1277"/>
                <a:ext cx="210" cy="418"/>
              </a:xfrm>
              <a:custGeom>
                <a:avLst/>
                <a:gdLst>
                  <a:gd name="T0" fmla="*/ 28 w 84"/>
                  <a:gd name="T1" fmla="*/ 8 h 167"/>
                  <a:gd name="T2" fmla="*/ 3 w 84"/>
                  <a:gd name="T3" fmla="*/ 15 h 167"/>
                  <a:gd name="T4" fmla="*/ 23 w 84"/>
                  <a:gd name="T5" fmla="*/ 50 h 167"/>
                  <a:gd name="T6" fmla="*/ 70 w 84"/>
                  <a:gd name="T7" fmla="*/ 108 h 167"/>
                  <a:gd name="T8" fmla="*/ 93 w 84"/>
                  <a:gd name="T9" fmla="*/ 138 h 167"/>
                  <a:gd name="T10" fmla="*/ 80 w 84"/>
                  <a:gd name="T11" fmla="*/ 175 h 167"/>
                  <a:gd name="T12" fmla="*/ 80 w 84"/>
                  <a:gd name="T13" fmla="*/ 253 h 167"/>
                  <a:gd name="T14" fmla="*/ 55 w 84"/>
                  <a:gd name="T15" fmla="*/ 333 h 167"/>
                  <a:gd name="T16" fmla="*/ 40 w 84"/>
                  <a:gd name="T17" fmla="*/ 418 h 167"/>
                  <a:gd name="T18" fmla="*/ 65 w 84"/>
                  <a:gd name="T19" fmla="*/ 378 h 167"/>
                  <a:gd name="T20" fmla="*/ 98 w 84"/>
                  <a:gd name="T21" fmla="*/ 328 h 167"/>
                  <a:gd name="T22" fmla="*/ 125 w 84"/>
                  <a:gd name="T23" fmla="*/ 238 h 167"/>
                  <a:gd name="T24" fmla="*/ 135 w 84"/>
                  <a:gd name="T25" fmla="*/ 150 h 167"/>
                  <a:gd name="T26" fmla="*/ 198 w 84"/>
                  <a:gd name="T27" fmla="*/ 90 h 167"/>
                  <a:gd name="T28" fmla="*/ 170 w 84"/>
                  <a:gd name="T29" fmla="*/ 80 h 167"/>
                  <a:gd name="T30" fmla="*/ 128 w 84"/>
                  <a:gd name="T31" fmla="*/ 75 h 167"/>
                  <a:gd name="T32" fmla="*/ 90 w 84"/>
                  <a:gd name="T33" fmla="*/ 53 h 167"/>
                  <a:gd name="T34" fmla="*/ 48 w 84"/>
                  <a:gd name="T35" fmla="*/ 25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4" h="167">
                    <a:moveTo>
                      <a:pt x="11" y="3"/>
                    </a:moveTo>
                    <a:cubicBezTo>
                      <a:pt x="8" y="0"/>
                      <a:pt x="1" y="1"/>
                      <a:pt x="1" y="6"/>
                    </a:cubicBezTo>
                    <a:cubicBezTo>
                      <a:pt x="0" y="10"/>
                      <a:pt x="7" y="17"/>
                      <a:pt x="9" y="20"/>
                    </a:cubicBezTo>
                    <a:cubicBezTo>
                      <a:pt x="13" y="29"/>
                      <a:pt x="20" y="37"/>
                      <a:pt x="28" y="43"/>
                    </a:cubicBezTo>
                    <a:cubicBezTo>
                      <a:pt x="33" y="47"/>
                      <a:pt x="37" y="48"/>
                      <a:pt x="37" y="55"/>
                    </a:cubicBezTo>
                    <a:cubicBezTo>
                      <a:pt x="37" y="60"/>
                      <a:pt x="34" y="65"/>
                      <a:pt x="32" y="70"/>
                    </a:cubicBezTo>
                    <a:cubicBezTo>
                      <a:pt x="30" y="80"/>
                      <a:pt x="33" y="91"/>
                      <a:pt x="32" y="101"/>
                    </a:cubicBezTo>
                    <a:cubicBezTo>
                      <a:pt x="32" y="111"/>
                      <a:pt x="27" y="125"/>
                      <a:pt x="22" y="133"/>
                    </a:cubicBezTo>
                    <a:cubicBezTo>
                      <a:pt x="17" y="140"/>
                      <a:pt x="4" y="160"/>
                      <a:pt x="16" y="167"/>
                    </a:cubicBezTo>
                    <a:cubicBezTo>
                      <a:pt x="19" y="161"/>
                      <a:pt x="22" y="156"/>
                      <a:pt x="26" y="151"/>
                    </a:cubicBezTo>
                    <a:cubicBezTo>
                      <a:pt x="31" y="144"/>
                      <a:pt x="36" y="139"/>
                      <a:pt x="39" y="131"/>
                    </a:cubicBezTo>
                    <a:cubicBezTo>
                      <a:pt x="43" y="119"/>
                      <a:pt x="50" y="108"/>
                      <a:pt x="50" y="95"/>
                    </a:cubicBezTo>
                    <a:cubicBezTo>
                      <a:pt x="50" y="83"/>
                      <a:pt x="48" y="71"/>
                      <a:pt x="54" y="60"/>
                    </a:cubicBezTo>
                    <a:cubicBezTo>
                      <a:pt x="60" y="50"/>
                      <a:pt x="74" y="46"/>
                      <a:pt x="79" y="36"/>
                    </a:cubicBezTo>
                    <a:cubicBezTo>
                      <a:pt x="84" y="27"/>
                      <a:pt x="73" y="30"/>
                      <a:pt x="68" y="32"/>
                    </a:cubicBezTo>
                    <a:cubicBezTo>
                      <a:pt x="61" y="34"/>
                      <a:pt x="58" y="33"/>
                      <a:pt x="51" y="30"/>
                    </a:cubicBezTo>
                    <a:cubicBezTo>
                      <a:pt x="46" y="27"/>
                      <a:pt x="40" y="25"/>
                      <a:pt x="36" y="21"/>
                    </a:cubicBezTo>
                    <a:cubicBezTo>
                      <a:pt x="31" y="18"/>
                      <a:pt x="25" y="11"/>
                      <a:pt x="19" y="10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" name="Freeform 588"/>
              <p:cNvSpPr>
                <a:spLocks/>
              </p:cNvSpPr>
              <p:nvPr/>
            </p:nvSpPr>
            <p:spPr bwMode="auto">
              <a:xfrm>
                <a:off x="1761" y="1392"/>
                <a:ext cx="140" cy="130"/>
              </a:xfrm>
              <a:custGeom>
                <a:avLst/>
                <a:gdLst>
                  <a:gd name="T0" fmla="*/ 35 w 56"/>
                  <a:gd name="T1" fmla="*/ 5 h 52"/>
                  <a:gd name="T2" fmla="*/ 10 w 56"/>
                  <a:gd name="T3" fmla="*/ 85 h 52"/>
                  <a:gd name="T4" fmla="*/ 13 w 56"/>
                  <a:gd name="T5" fmla="*/ 120 h 52"/>
                  <a:gd name="T6" fmla="*/ 55 w 56"/>
                  <a:gd name="T7" fmla="*/ 108 h 52"/>
                  <a:gd name="T8" fmla="*/ 90 w 56"/>
                  <a:gd name="T9" fmla="*/ 70 h 52"/>
                  <a:gd name="T10" fmla="*/ 123 w 56"/>
                  <a:gd name="T11" fmla="*/ 43 h 52"/>
                  <a:gd name="T12" fmla="*/ 130 w 56"/>
                  <a:gd name="T13" fmla="*/ 13 h 52"/>
                  <a:gd name="T14" fmla="*/ 83 w 56"/>
                  <a:gd name="T15" fmla="*/ 5 h 52"/>
                  <a:gd name="T16" fmla="*/ 53 w 56"/>
                  <a:gd name="T17" fmla="*/ 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52">
                    <a:moveTo>
                      <a:pt x="14" y="2"/>
                    </a:moveTo>
                    <a:cubicBezTo>
                      <a:pt x="8" y="0"/>
                      <a:pt x="5" y="29"/>
                      <a:pt x="4" y="34"/>
                    </a:cubicBezTo>
                    <a:cubicBezTo>
                      <a:pt x="4" y="39"/>
                      <a:pt x="0" y="45"/>
                      <a:pt x="5" y="48"/>
                    </a:cubicBezTo>
                    <a:cubicBezTo>
                      <a:pt x="10" y="52"/>
                      <a:pt x="18" y="46"/>
                      <a:pt x="22" y="43"/>
                    </a:cubicBezTo>
                    <a:cubicBezTo>
                      <a:pt x="27" y="39"/>
                      <a:pt x="31" y="33"/>
                      <a:pt x="36" y="28"/>
                    </a:cubicBezTo>
                    <a:cubicBezTo>
                      <a:pt x="40" y="25"/>
                      <a:pt x="45" y="21"/>
                      <a:pt x="49" y="17"/>
                    </a:cubicBezTo>
                    <a:cubicBezTo>
                      <a:pt x="53" y="13"/>
                      <a:pt x="56" y="9"/>
                      <a:pt x="52" y="5"/>
                    </a:cubicBezTo>
                    <a:cubicBezTo>
                      <a:pt x="47" y="0"/>
                      <a:pt x="39" y="3"/>
                      <a:pt x="33" y="2"/>
                    </a:cubicBezTo>
                    <a:cubicBezTo>
                      <a:pt x="29" y="2"/>
                      <a:pt x="26" y="1"/>
                      <a:pt x="21" y="1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" name="Freeform 589"/>
              <p:cNvSpPr>
                <a:spLocks/>
              </p:cNvSpPr>
              <p:nvPr/>
            </p:nvSpPr>
            <p:spPr bwMode="auto">
              <a:xfrm>
                <a:off x="1506" y="1257"/>
                <a:ext cx="397" cy="428"/>
              </a:xfrm>
              <a:custGeom>
                <a:avLst/>
                <a:gdLst>
                  <a:gd name="T0" fmla="*/ 330 w 159"/>
                  <a:gd name="T1" fmla="*/ 8 h 171"/>
                  <a:gd name="T2" fmla="*/ 307 w 159"/>
                  <a:gd name="T3" fmla="*/ 43 h 171"/>
                  <a:gd name="T4" fmla="*/ 275 w 159"/>
                  <a:gd name="T5" fmla="*/ 70 h 171"/>
                  <a:gd name="T6" fmla="*/ 195 w 159"/>
                  <a:gd name="T7" fmla="*/ 130 h 171"/>
                  <a:gd name="T8" fmla="*/ 137 w 159"/>
                  <a:gd name="T9" fmla="*/ 205 h 171"/>
                  <a:gd name="T10" fmla="*/ 127 w 159"/>
                  <a:gd name="T11" fmla="*/ 285 h 171"/>
                  <a:gd name="T12" fmla="*/ 102 w 159"/>
                  <a:gd name="T13" fmla="*/ 360 h 171"/>
                  <a:gd name="T14" fmla="*/ 35 w 159"/>
                  <a:gd name="T15" fmla="*/ 355 h 171"/>
                  <a:gd name="T16" fmla="*/ 47 w 159"/>
                  <a:gd name="T17" fmla="*/ 413 h 171"/>
                  <a:gd name="T18" fmla="*/ 127 w 159"/>
                  <a:gd name="T19" fmla="*/ 410 h 171"/>
                  <a:gd name="T20" fmla="*/ 175 w 159"/>
                  <a:gd name="T21" fmla="*/ 340 h 171"/>
                  <a:gd name="T22" fmla="*/ 177 w 159"/>
                  <a:gd name="T23" fmla="*/ 243 h 171"/>
                  <a:gd name="T24" fmla="*/ 230 w 159"/>
                  <a:gd name="T25" fmla="*/ 165 h 171"/>
                  <a:gd name="T26" fmla="*/ 295 w 159"/>
                  <a:gd name="T27" fmla="*/ 115 h 171"/>
                  <a:gd name="T28" fmla="*/ 330 w 159"/>
                  <a:gd name="T29" fmla="*/ 70 h 171"/>
                  <a:gd name="T30" fmla="*/ 372 w 159"/>
                  <a:gd name="T31" fmla="*/ 53 h 171"/>
                  <a:gd name="T32" fmla="*/ 390 w 159"/>
                  <a:gd name="T33" fmla="*/ 60 h 171"/>
                  <a:gd name="T34" fmla="*/ 392 w 159"/>
                  <a:gd name="T35" fmla="*/ 35 h 171"/>
                  <a:gd name="T36" fmla="*/ 335 w 159"/>
                  <a:gd name="T37" fmla="*/ 5 h 1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71">
                    <a:moveTo>
                      <a:pt x="132" y="3"/>
                    </a:moveTo>
                    <a:cubicBezTo>
                      <a:pt x="130" y="3"/>
                      <a:pt x="126" y="14"/>
                      <a:pt x="123" y="17"/>
                    </a:cubicBezTo>
                    <a:cubicBezTo>
                      <a:pt x="119" y="21"/>
                      <a:pt x="114" y="24"/>
                      <a:pt x="110" y="28"/>
                    </a:cubicBezTo>
                    <a:cubicBezTo>
                      <a:pt x="100" y="37"/>
                      <a:pt x="89" y="44"/>
                      <a:pt x="78" y="52"/>
                    </a:cubicBezTo>
                    <a:cubicBezTo>
                      <a:pt x="68" y="60"/>
                      <a:pt x="60" y="69"/>
                      <a:pt x="55" y="82"/>
                    </a:cubicBezTo>
                    <a:cubicBezTo>
                      <a:pt x="51" y="92"/>
                      <a:pt x="52" y="103"/>
                      <a:pt x="51" y="114"/>
                    </a:cubicBezTo>
                    <a:cubicBezTo>
                      <a:pt x="50" y="124"/>
                      <a:pt x="49" y="137"/>
                      <a:pt x="41" y="144"/>
                    </a:cubicBezTo>
                    <a:cubicBezTo>
                      <a:pt x="31" y="153"/>
                      <a:pt x="24" y="142"/>
                      <a:pt x="14" y="142"/>
                    </a:cubicBezTo>
                    <a:cubicBezTo>
                      <a:pt x="0" y="142"/>
                      <a:pt x="12" y="161"/>
                      <a:pt x="19" y="165"/>
                    </a:cubicBezTo>
                    <a:cubicBezTo>
                      <a:pt x="29" y="171"/>
                      <a:pt x="41" y="170"/>
                      <a:pt x="51" y="164"/>
                    </a:cubicBezTo>
                    <a:cubicBezTo>
                      <a:pt x="61" y="157"/>
                      <a:pt x="68" y="147"/>
                      <a:pt x="70" y="136"/>
                    </a:cubicBezTo>
                    <a:cubicBezTo>
                      <a:pt x="72" y="123"/>
                      <a:pt x="69" y="110"/>
                      <a:pt x="71" y="97"/>
                    </a:cubicBezTo>
                    <a:cubicBezTo>
                      <a:pt x="73" y="86"/>
                      <a:pt x="85" y="75"/>
                      <a:pt x="92" y="66"/>
                    </a:cubicBezTo>
                    <a:cubicBezTo>
                      <a:pt x="100" y="57"/>
                      <a:pt x="108" y="52"/>
                      <a:pt x="118" y="46"/>
                    </a:cubicBezTo>
                    <a:cubicBezTo>
                      <a:pt x="126" y="41"/>
                      <a:pt x="128" y="36"/>
                      <a:pt x="132" y="28"/>
                    </a:cubicBezTo>
                    <a:cubicBezTo>
                      <a:pt x="136" y="22"/>
                      <a:pt x="143" y="18"/>
                      <a:pt x="149" y="21"/>
                    </a:cubicBezTo>
                    <a:cubicBezTo>
                      <a:pt x="152" y="23"/>
                      <a:pt x="152" y="28"/>
                      <a:pt x="156" y="24"/>
                    </a:cubicBezTo>
                    <a:cubicBezTo>
                      <a:pt x="159" y="22"/>
                      <a:pt x="158" y="16"/>
                      <a:pt x="157" y="14"/>
                    </a:cubicBezTo>
                    <a:cubicBezTo>
                      <a:pt x="154" y="8"/>
                      <a:pt x="140" y="0"/>
                      <a:pt x="134" y="2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" name="Freeform 590"/>
              <p:cNvSpPr>
                <a:spLocks/>
              </p:cNvSpPr>
              <p:nvPr/>
            </p:nvSpPr>
            <p:spPr bwMode="auto">
              <a:xfrm>
                <a:off x="2006" y="1024"/>
                <a:ext cx="222" cy="886"/>
              </a:xfrm>
              <a:custGeom>
                <a:avLst/>
                <a:gdLst>
                  <a:gd name="T0" fmla="*/ 67 w 89"/>
                  <a:gd name="T1" fmla="*/ 3 h 354"/>
                  <a:gd name="T2" fmla="*/ 20 w 89"/>
                  <a:gd name="T3" fmla="*/ 60 h 354"/>
                  <a:gd name="T4" fmla="*/ 7 w 89"/>
                  <a:gd name="T5" fmla="*/ 135 h 354"/>
                  <a:gd name="T6" fmla="*/ 125 w 89"/>
                  <a:gd name="T7" fmla="*/ 270 h 354"/>
                  <a:gd name="T8" fmla="*/ 142 w 89"/>
                  <a:gd name="T9" fmla="*/ 335 h 354"/>
                  <a:gd name="T10" fmla="*/ 112 w 89"/>
                  <a:gd name="T11" fmla="*/ 413 h 354"/>
                  <a:gd name="T12" fmla="*/ 80 w 89"/>
                  <a:gd name="T13" fmla="*/ 503 h 354"/>
                  <a:gd name="T14" fmla="*/ 95 w 89"/>
                  <a:gd name="T15" fmla="*/ 591 h 354"/>
                  <a:gd name="T16" fmla="*/ 110 w 89"/>
                  <a:gd name="T17" fmla="*/ 668 h 354"/>
                  <a:gd name="T18" fmla="*/ 90 w 89"/>
                  <a:gd name="T19" fmla="*/ 768 h 354"/>
                  <a:gd name="T20" fmla="*/ 107 w 89"/>
                  <a:gd name="T21" fmla="*/ 856 h 354"/>
                  <a:gd name="T22" fmla="*/ 175 w 89"/>
                  <a:gd name="T23" fmla="*/ 863 h 354"/>
                  <a:gd name="T24" fmla="*/ 147 w 89"/>
                  <a:gd name="T25" fmla="*/ 841 h 354"/>
                  <a:gd name="T26" fmla="*/ 137 w 89"/>
                  <a:gd name="T27" fmla="*/ 806 h 354"/>
                  <a:gd name="T28" fmla="*/ 140 w 89"/>
                  <a:gd name="T29" fmla="*/ 723 h 354"/>
                  <a:gd name="T30" fmla="*/ 157 w 89"/>
                  <a:gd name="T31" fmla="*/ 643 h 354"/>
                  <a:gd name="T32" fmla="*/ 132 w 89"/>
                  <a:gd name="T33" fmla="*/ 573 h 354"/>
                  <a:gd name="T34" fmla="*/ 145 w 89"/>
                  <a:gd name="T35" fmla="*/ 423 h 354"/>
                  <a:gd name="T36" fmla="*/ 175 w 89"/>
                  <a:gd name="T37" fmla="*/ 348 h 354"/>
                  <a:gd name="T38" fmla="*/ 222 w 89"/>
                  <a:gd name="T39" fmla="*/ 293 h 354"/>
                  <a:gd name="T40" fmla="*/ 195 w 89"/>
                  <a:gd name="T41" fmla="*/ 268 h 354"/>
                  <a:gd name="T42" fmla="*/ 165 w 89"/>
                  <a:gd name="T43" fmla="*/ 240 h 354"/>
                  <a:gd name="T44" fmla="*/ 110 w 89"/>
                  <a:gd name="T45" fmla="*/ 178 h 354"/>
                  <a:gd name="T46" fmla="*/ 90 w 89"/>
                  <a:gd name="T47" fmla="*/ 145 h 354"/>
                  <a:gd name="T48" fmla="*/ 65 w 89"/>
                  <a:gd name="T49" fmla="*/ 113 h 354"/>
                  <a:gd name="T50" fmla="*/ 55 w 89"/>
                  <a:gd name="T51" fmla="*/ 78 h 354"/>
                  <a:gd name="T52" fmla="*/ 75 w 89"/>
                  <a:gd name="T53" fmla="*/ 45 h 354"/>
                  <a:gd name="T54" fmla="*/ 72 w 89"/>
                  <a:gd name="T55" fmla="*/ 15 h 3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9" h="354">
                    <a:moveTo>
                      <a:pt x="27" y="1"/>
                    </a:moveTo>
                    <a:cubicBezTo>
                      <a:pt x="15" y="0"/>
                      <a:pt x="11" y="15"/>
                      <a:pt x="8" y="24"/>
                    </a:cubicBezTo>
                    <a:cubicBezTo>
                      <a:pt x="5" y="33"/>
                      <a:pt x="0" y="44"/>
                      <a:pt x="3" y="54"/>
                    </a:cubicBezTo>
                    <a:cubicBezTo>
                      <a:pt x="10" y="76"/>
                      <a:pt x="36" y="92"/>
                      <a:pt x="50" y="108"/>
                    </a:cubicBezTo>
                    <a:cubicBezTo>
                      <a:pt x="58" y="118"/>
                      <a:pt x="60" y="123"/>
                      <a:pt x="57" y="134"/>
                    </a:cubicBezTo>
                    <a:cubicBezTo>
                      <a:pt x="54" y="145"/>
                      <a:pt x="50" y="155"/>
                      <a:pt x="45" y="165"/>
                    </a:cubicBezTo>
                    <a:cubicBezTo>
                      <a:pt x="39" y="176"/>
                      <a:pt x="31" y="188"/>
                      <a:pt x="32" y="201"/>
                    </a:cubicBezTo>
                    <a:cubicBezTo>
                      <a:pt x="33" y="213"/>
                      <a:pt x="38" y="224"/>
                      <a:pt x="38" y="236"/>
                    </a:cubicBezTo>
                    <a:cubicBezTo>
                      <a:pt x="38" y="247"/>
                      <a:pt x="43" y="257"/>
                      <a:pt x="44" y="267"/>
                    </a:cubicBezTo>
                    <a:cubicBezTo>
                      <a:pt x="45" y="281"/>
                      <a:pt x="37" y="294"/>
                      <a:pt x="36" y="307"/>
                    </a:cubicBezTo>
                    <a:cubicBezTo>
                      <a:pt x="35" y="318"/>
                      <a:pt x="36" y="333"/>
                      <a:pt x="43" y="342"/>
                    </a:cubicBezTo>
                    <a:cubicBezTo>
                      <a:pt x="49" y="349"/>
                      <a:pt x="64" y="354"/>
                      <a:pt x="70" y="345"/>
                    </a:cubicBezTo>
                    <a:cubicBezTo>
                      <a:pt x="68" y="341"/>
                      <a:pt x="62" y="340"/>
                      <a:pt x="59" y="336"/>
                    </a:cubicBezTo>
                    <a:cubicBezTo>
                      <a:pt x="56" y="332"/>
                      <a:pt x="56" y="327"/>
                      <a:pt x="55" y="322"/>
                    </a:cubicBezTo>
                    <a:cubicBezTo>
                      <a:pt x="53" y="311"/>
                      <a:pt x="55" y="300"/>
                      <a:pt x="56" y="289"/>
                    </a:cubicBezTo>
                    <a:cubicBezTo>
                      <a:pt x="56" y="277"/>
                      <a:pt x="63" y="268"/>
                      <a:pt x="63" y="257"/>
                    </a:cubicBezTo>
                    <a:cubicBezTo>
                      <a:pt x="64" y="247"/>
                      <a:pt x="55" y="240"/>
                      <a:pt x="53" y="229"/>
                    </a:cubicBezTo>
                    <a:cubicBezTo>
                      <a:pt x="50" y="209"/>
                      <a:pt x="48" y="188"/>
                      <a:pt x="58" y="169"/>
                    </a:cubicBezTo>
                    <a:cubicBezTo>
                      <a:pt x="63" y="160"/>
                      <a:pt x="65" y="148"/>
                      <a:pt x="70" y="139"/>
                    </a:cubicBezTo>
                    <a:cubicBezTo>
                      <a:pt x="75" y="132"/>
                      <a:pt x="89" y="126"/>
                      <a:pt x="89" y="117"/>
                    </a:cubicBezTo>
                    <a:cubicBezTo>
                      <a:pt x="84" y="116"/>
                      <a:pt x="82" y="110"/>
                      <a:pt x="78" y="107"/>
                    </a:cubicBezTo>
                    <a:cubicBezTo>
                      <a:pt x="75" y="103"/>
                      <a:pt x="70" y="100"/>
                      <a:pt x="66" y="96"/>
                    </a:cubicBezTo>
                    <a:cubicBezTo>
                      <a:pt x="57" y="89"/>
                      <a:pt x="50" y="81"/>
                      <a:pt x="44" y="71"/>
                    </a:cubicBezTo>
                    <a:cubicBezTo>
                      <a:pt x="41" y="67"/>
                      <a:pt x="40" y="62"/>
                      <a:pt x="36" y="58"/>
                    </a:cubicBezTo>
                    <a:cubicBezTo>
                      <a:pt x="31" y="54"/>
                      <a:pt x="28" y="51"/>
                      <a:pt x="26" y="45"/>
                    </a:cubicBezTo>
                    <a:cubicBezTo>
                      <a:pt x="25" y="42"/>
                      <a:pt x="21" y="35"/>
                      <a:pt x="22" y="31"/>
                    </a:cubicBezTo>
                    <a:cubicBezTo>
                      <a:pt x="22" y="25"/>
                      <a:pt x="27" y="23"/>
                      <a:pt x="30" y="18"/>
                    </a:cubicBezTo>
                    <a:cubicBezTo>
                      <a:pt x="32" y="13"/>
                      <a:pt x="29" y="10"/>
                      <a:pt x="29" y="6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" name="Freeform 591"/>
              <p:cNvSpPr>
                <a:spLocks/>
              </p:cNvSpPr>
              <p:nvPr/>
            </p:nvSpPr>
            <p:spPr bwMode="auto">
              <a:xfrm>
                <a:off x="2128" y="834"/>
                <a:ext cx="210" cy="153"/>
              </a:xfrm>
              <a:custGeom>
                <a:avLst/>
                <a:gdLst>
                  <a:gd name="T0" fmla="*/ 38 w 84"/>
                  <a:gd name="T1" fmla="*/ 75 h 61"/>
                  <a:gd name="T2" fmla="*/ 25 w 84"/>
                  <a:gd name="T3" fmla="*/ 140 h 61"/>
                  <a:gd name="T4" fmla="*/ 103 w 84"/>
                  <a:gd name="T5" fmla="*/ 130 h 61"/>
                  <a:gd name="T6" fmla="*/ 173 w 84"/>
                  <a:gd name="T7" fmla="*/ 88 h 61"/>
                  <a:gd name="T8" fmla="*/ 200 w 84"/>
                  <a:gd name="T9" fmla="*/ 18 h 61"/>
                  <a:gd name="T10" fmla="*/ 150 w 84"/>
                  <a:gd name="T11" fmla="*/ 20 h 61"/>
                  <a:gd name="T12" fmla="*/ 73 w 84"/>
                  <a:gd name="T13" fmla="*/ 5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61">
                    <a:moveTo>
                      <a:pt x="15" y="30"/>
                    </a:moveTo>
                    <a:cubicBezTo>
                      <a:pt x="5" y="33"/>
                      <a:pt x="0" y="50"/>
                      <a:pt x="10" y="56"/>
                    </a:cubicBezTo>
                    <a:cubicBezTo>
                      <a:pt x="17" y="61"/>
                      <a:pt x="33" y="55"/>
                      <a:pt x="41" y="52"/>
                    </a:cubicBezTo>
                    <a:cubicBezTo>
                      <a:pt x="50" y="49"/>
                      <a:pt x="61" y="41"/>
                      <a:pt x="69" y="35"/>
                    </a:cubicBezTo>
                    <a:cubicBezTo>
                      <a:pt x="78" y="29"/>
                      <a:pt x="84" y="18"/>
                      <a:pt x="80" y="7"/>
                    </a:cubicBezTo>
                    <a:cubicBezTo>
                      <a:pt x="77" y="0"/>
                      <a:pt x="67" y="6"/>
                      <a:pt x="60" y="8"/>
                    </a:cubicBezTo>
                    <a:cubicBezTo>
                      <a:pt x="49" y="10"/>
                      <a:pt x="38" y="13"/>
                      <a:pt x="29" y="20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" name="Freeform 592"/>
              <p:cNvSpPr>
                <a:spLocks/>
              </p:cNvSpPr>
              <p:nvPr/>
            </p:nvSpPr>
            <p:spPr bwMode="auto">
              <a:xfrm>
                <a:off x="2218" y="1099"/>
                <a:ext cx="303" cy="436"/>
              </a:xfrm>
              <a:custGeom>
                <a:avLst/>
                <a:gdLst>
                  <a:gd name="T0" fmla="*/ 255 w 121"/>
                  <a:gd name="T1" fmla="*/ 18 h 174"/>
                  <a:gd name="T2" fmla="*/ 248 w 121"/>
                  <a:gd name="T3" fmla="*/ 58 h 174"/>
                  <a:gd name="T4" fmla="*/ 238 w 121"/>
                  <a:gd name="T5" fmla="*/ 103 h 174"/>
                  <a:gd name="T6" fmla="*/ 218 w 121"/>
                  <a:gd name="T7" fmla="*/ 178 h 174"/>
                  <a:gd name="T8" fmla="*/ 90 w 121"/>
                  <a:gd name="T9" fmla="*/ 296 h 174"/>
                  <a:gd name="T10" fmla="*/ 20 w 121"/>
                  <a:gd name="T11" fmla="*/ 353 h 174"/>
                  <a:gd name="T12" fmla="*/ 15 w 121"/>
                  <a:gd name="T13" fmla="*/ 436 h 174"/>
                  <a:gd name="T14" fmla="*/ 83 w 121"/>
                  <a:gd name="T15" fmla="*/ 383 h 174"/>
                  <a:gd name="T16" fmla="*/ 160 w 121"/>
                  <a:gd name="T17" fmla="*/ 376 h 174"/>
                  <a:gd name="T18" fmla="*/ 178 w 121"/>
                  <a:gd name="T19" fmla="*/ 368 h 174"/>
                  <a:gd name="T20" fmla="*/ 190 w 121"/>
                  <a:gd name="T21" fmla="*/ 313 h 174"/>
                  <a:gd name="T22" fmla="*/ 218 w 121"/>
                  <a:gd name="T23" fmla="*/ 263 h 174"/>
                  <a:gd name="T24" fmla="*/ 293 w 121"/>
                  <a:gd name="T25" fmla="*/ 200 h 174"/>
                  <a:gd name="T26" fmla="*/ 268 w 121"/>
                  <a:gd name="T27" fmla="*/ 165 h 174"/>
                  <a:gd name="T28" fmla="*/ 290 w 121"/>
                  <a:gd name="T29" fmla="*/ 103 h 174"/>
                  <a:gd name="T30" fmla="*/ 295 w 121"/>
                  <a:gd name="T31" fmla="*/ 40 h 174"/>
                  <a:gd name="T32" fmla="*/ 260 w 121"/>
                  <a:gd name="T33" fmla="*/ 0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174">
                    <a:moveTo>
                      <a:pt x="102" y="7"/>
                    </a:moveTo>
                    <a:cubicBezTo>
                      <a:pt x="98" y="9"/>
                      <a:pt x="99" y="19"/>
                      <a:pt x="99" y="23"/>
                    </a:cubicBezTo>
                    <a:cubicBezTo>
                      <a:pt x="98" y="29"/>
                      <a:pt x="97" y="35"/>
                      <a:pt x="95" y="41"/>
                    </a:cubicBezTo>
                    <a:cubicBezTo>
                      <a:pt x="90" y="52"/>
                      <a:pt x="88" y="59"/>
                      <a:pt x="87" y="71"/>
                    </a:cubicBezTo>
                    <a:cubicBezTo>
                      <a:pt x="86" y="97"/>
                      <a:pt x="53" y="104"/>
                      <a:pt x="36" y="118"/>
                    </a:cubicBezTo>
                    <a:cubicBezTo>
                      <a:pt x="27" y="124"/>
                      <a:pt x="15" y="132"/>
                      <a:pt x="8" y="141"/>
                    </a:cubicBezTo>
                    <a:cubicBezTo>
                      <a:pt x="0" y="153"/>
                      <a:pt x="5" y="162"/>
                      <a:pt x="6" y="174"/>
                    </a:cubicBezTo>
                    <a:cubicBezTo>
                      <a:pt x="16" y="166"/>
                      <a:pt x="21" y="158"/>
                      <a:pt x="33" y="153"/>
                    </a:cubicBezTo>
                    <a:cubicBezTo>
                      <a:pt x="44" y="149"/>
                      <a:pt x="53" y="150"/>
                      <a:pt x="64" y="150"/>
                    </a:cubicBezTo>
                    <a:cubicBezTo>
                      <a:pt x="65" y="148"/>
                      <a:pt x="68" y="147"/>
                      <a:pt x="71" y="147"/>
                    </a:cubicBezTo>
                    <a:cubicBezTo>
                      <a:pt x="66" y="140"/>
                      <a:pt x="71" y="132"/>
                      <a:pt x="76" y="125"/>
                    </a:cubicBezTo>
                    <a:cubicBezTo>
                      <a:pt x="80" y="119"/>
                      <a:pt x="82" y="111"/>
                      <a:pt x="87" y="105"/>
                    </a:cubicBezTo>
                    <a:cubicBezTo>
                      <a:pt x="93" y="99"/>
                      <a:pt x="121" y="89"/>
                      <a:pt x="117" y="80"/>
                    </a:cubicBezTo>
                    <a:cubicBezTo>
                      <a:pt x="105" y="81"/>
                      <a:pt x="107" y="76"/>
                      <a:pt x="107" y="66"/>
                    </a:cubicBezTo>
                    <a:cubicBezTo>
                      <a:pt x="108" y="56"/>
                      <a:pt x="113" y="50"/>
                      <a:pt x="116" y="41"/>
                    </a:cubicBezTo>
                    <a:cubicBezTo>
                      <a:pt x="118" y="34"/>
                      <a:pt x="119" y="23"/>
                      <a:pt x="118" y="16"/>
                    </a:cubicBezTo>
                    <a:cubicBezTo>
                      <a:pt x="116" y="8"/>
                      <a:pt x="107" y="6"/>
                      <a:pt x="104" y="0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" name="Freeform 593"/>
              <p:cNvSpPr>
                <a:spLocks/>
              </p:cNvSpPr>
              <p:nvPr/>
            </p:nvSpPr>
            <p:spPr bwMode="auto">
              <a:xfrm>
                <a:off x="2263" y="1740"/>
                <a:ext cx="113" cy="230"/>
              </a:xfrm>
              <a:custGeom>
                <a:avLst/>
                <a:gdLst>
                  <a:gd name="T0" fmla="*/ 78 w 45"/>
                  <a:gd name="T1" fmla="*/ 0 h 92"/>
                  <a:gd name="T2" fmla="*/ 73 w 45"/>
                  <a:gd name="T3" fmla="*/ 45 h 92"/>
                  <a:gd name="T4" fmla="*/ 48 w 45"/>
                  <a:gd name="T5" fmla="*/ 85 h 92"/>
                  <a:gd name="T6" fmla="*/ 3 w 45"/>
                  <a:gd name="T7" fmla="*/ 165 h 92"/>
                  <a:gd name="T8" fmla="*/ 10 w 45"/>
                  <a:gd name="T9" fmla="*/ 208 h 92"/>
                  <a:gd name="T10" fmla="*/ 28 w 45"/>
                  <a:gd name="T11" fmla="*/ 225 h 92"/>
                  <a:gd name="T12" fmla="*/ 38 w 45"/>
                  <a:gd name="T13" fmla="*/ 193 h 92"/>
                  <a:gd name="T14" fmla="*/ 48 w 45"/>
                  <a:gd name="T15" fmla="*/ 143 h 92"/>
                  <a:gd name="T16" fmla="*/ 80 w 45"/>
                  <a:gd name="T17" fmla="*/ 108 h 92"/>
                  <a:gd name="T18" fmla="*/ 108 w 45"/>
                  <a:gd name="T19" fmla="*/ 8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92">
                    <a:moveTo>
                      <a:pt x="31" y="0"/>
                    </a:moveTo>
                    <a:cubicBezTo>
                      <a:pt x="29" y="6"/>
                      <a:pt x="31" y="12"/>
                      <a:pt x="29" y="18"/>
                    </a:cubicBezTo>
                    <a:cubicBezTo>
                      <a:pt x="27" y="25"/>
                      <a:pt x="24" y="30"/>
                      <a:pt x="19" y="34"/>
                    </a:cubicBezTo>
                    <a:cubicBezTo>
                      <a:pt x="8" y="45"/>
                      <a:pt x="0" y="49"/>
                      <a:pt x="1" y="66"/>
                    </a:cubicBezTo>
                    <a:cubicBezTo>
                      <a:pt x="2" y="72"/>
                      <a:pt x="3" y="77"/>
                      <a:pt x="4" y="83"/>
                    </a:cubicBezTo>
                    <a:cubicBezTo>
                      <a:pt x="4" y="89"/>
                      <a:pt x="5" y="92"/>
                      <a:pt x="11" y="90"/>
                    </a:cubicBezTo>
                    <a:cubicBezTo>
                      <a:pt x="19" y="87"/>
                      <a:pt x="15" y="83"/>
                      <a:pt x="15" y="77"/>
                    </a:cubicBezTo>
                    <a:cubicBezTo>
                      <a:pt x="15" y="72"/>
                      <a:pt x="17" y="62"/>
                      <a:pt x="19" y="57"/>
                    </a:cubicBezTo>
                    <a:cubicBezTo>
                      <a:pt x="21" y="50"/>
                      <a:pt x="25" y="46"/>
                      <a:pt x="32" y="43"/>
                    </a:cubicBezTo>
                    <a:cubicBezTo>
                      <a:pt x="37" y="41"/>
                      <a:pt x="45" y="39"/>
                      <a:pt x="43" y="32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" name="Freeform 594"/>
              <p:cNvSpPr>
                <a:spLocks/>
              </p:cNvSpPr>
              <p:nvPr/>
            </p:nvSpPr>
            <p:spPr bwMode="auto">
              <a:xfrm>
                <a:off x="1591" y="1527"/>
                <a:ext cx="365" cy="395"/>
              </a:xfrm>
              <a:custGeom>
                <a:avLst/>
                <a:gdLst>
                  <a:gd name="T0" fmla="*/ 230 w 146"/>
                  <a:gd name="T1" fmla="*/ 0 h 158"/>
                  <a:gd name="T2" fmla="*/ 213 w 146"/>
                  <a:gd name="T3" fmla="*/ 148 h 158"/>
                  <a:gd name="T4" fmla="*/ 230 w 146"/>
                  <a:gd name="T5" fmla="*/ 220 h 158"/>
                  <a:gd name="T6" fmla="*/ 158 w 146"/>
                  <a:gd name="T7" fmla="*/ 208 h 158"/>
                  <a:gd name="T8" fmla="*/ 20 w 146"/>
                  <a:gd name="T9" fmla="*/ 220 h 158"/>
                  <a:gd name="T10" fmla="*/ 0 w 146"/>
                  <a:gd name="T11" fmla="*/ 245 h 158"/>
                  <a:gd name="T12" fmla="*/ 30 w 146"/>
                  <a:gd name="T13" fmla="*/ 250 h 158"/>
                  <a:gd name="T14" fmla="*/ 110 w 146"/>
                  <a:gd name="T15" fmla="*/ 253 h 158"/>
                  <a:gd name="T16" fmla="*/ 178 w 146"/>
                  <a:gd name="T17" fmla="*/ 253 h 158"/>
                  <a:gd name="T18" fmla="*/ 215 w 146"/>
                  <a:gd name="T19" fmla="*/ 305 h 158"/>
                  <a:gd name="T20" fmla="*/ 265 w 146"/>
                  <a:gd name="T21" fmla="*/ 335 h 158"/>
                  <a:gd name="T22" fmla="*/ 308 w 146"/>
                  <a:gd name="T23" fmla="*/ 383 h 158"/>
                  <a:gd name="T24" fmla="*/ 365 w 146"/>
                  <a:gd name="T25" fmla="*/ 388 h 158"/>
                  <a:gd name="T26" fmla="*/ 315 w 146"/>
                  <a:gd name="T27" fmla="*/ 325 h 158"/>
                  <a:gd name="T28" fmla="*/ 265 w 146"/>
                  <a:gd name="T29" fmla="*/ 268 h 158"/>
                  <a:gd name="T30" fmla="*/ 260 w 146"/>
                  <a:gd name="T31" fmla="*/ 193 h 158"/>
                  <a:gd name="T32" fmla="*/ 238 w 146"/>
                  <a:gd name="T33" fmla="*/ 123 h 158"/>
                  <a:gd name="T34" fmla="*/ 235 w 146"/>
                  <a:gd name="T35" fmla="*/ 60 h 158"/>
                  <a:gd name="T36" fmla="*/ 245 w 146"/>
                  <a:gd name="T37" fmla="*/ 33 h 158"/>
                  <a:gd name="T38" fmla="*/ 243 w 146"/>
                  <a:gd name="T39" fmla="*/ 3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6" h="158">
                    <a:moveTo>
                      <a:pt x="92" y="0"/>
                    </a:moveTo>
                    <a:cubicBezTo>
                      <a:pt x="72" y="12"/>
                      <a:pt x="81" y="41"/>
                      <a:pt x="85" y="59"/>
                    </a:cubicBezTo>
                    <a:cubicBezTo>
                      <a:pt x="86" y="64"/>
                      <a:pt x="95" y="83"/>
                      <a:pt x="92" y="88"/>
                    </a:cubicBezTo>
                    <a:cubicBezTo>
                      <a:pt x="90" y="91"/>
                      <a:pt x="68" y="84"/>
                      <a:pt x="63" y="83"/>
                    </a:cubicBezTo>
                    <a:cubicBezTo>
                      <a:pt x="44" y="77"/>
                      <a:pt x="24" y="74"/>
                      <a:pt x="8" y="88"/>
                    </a:cubicBezTo>
                    <a:cubicBezTo>
                      <a:pt x="5" y="91"/>
                      <a:pt x="0" y="92"/>
                      <a:pt x="0" y="98"/>
                    </a:cubicBezTo>
                    <a:cubicBezTo>
                      <a:pt x="0" y="106"/>
                      <a:pt x="7" y="101"/>
                      <a:pt x="12" y="100"/>
                    </a:cubicBezTo>
                    <a:cubicBezTo>
                      <a:pt x="23" y="99"/>
                      <a:pt x="33" y="103"/>
                      <a:pt x="44" y="101"/>
                    </a:cubicBezTo>
                    <a:cubicBezTo>
                      <a:pt x="52" y="100"/>
                      <a:pt x="63" y="98"/>
                      <a:pt x="71" y="101"/>
                    </a:cubicBezTo>
                    <a:cubicBezTo>
                      <a:pt x="81" y="105"/>
                      <a:pt x="81" y="114"/>
                      <a:pt x="86" y="122"/>
                    </a:cubicBezTo>
                    <a:cubicBezTo>
                      <a:pt x="90" y="129"/>
                      <a:pt x="99" y="131"/>
                      <a:pt x="106" y="134"/>
                    </a:cubicBezTo>
                    <a:cubicBezTo>
                      <a:pt x="115" y="139"/>
                      <a:pt x="117" y="145"/>
                      <a:pt x="123" y="153"/>
                    </a:cubicBezTo>
                    <a:cubicBezTo>
                      <a:pt x="130" y="150"/>
                      <a:pt x="138" y="158"/>
                      <a:pt x="146" y="155"/>
                    </a:cubicBezTo>
                    <a:cubicBezTo>
                      <a:pt x="139" y="149"/>
                      <a:pt x="134" y="137"/>
                      <a:pt x="126" y="130"/>
                    </a:cubicBezTo>
                    <a:cubicBezTo>
                      <a:pt x="118" y="122"/>
                      <a:pt x="109" y="118"/>
                      <a:pt x="106" y="107"/>
                    </a:cubicBezTo>
                    <a:cubicBezTo>
                      <a:pt x="103" y="97"/>
                      <a:pt x="104" y="87"/>
                      <a:pt x="104" y="77"/>
                    </a:cubicBezTo>
                    <a:cubicBezTo>
                      <a:pt x="104" y="65"/>
                      <a:pt x="98" y="59"/>
                      <a:pt x="95" y="49"/>
                    </a:cubicBezTo>
                    <a:cubicBezTo>
                      <a:pt x="93" y="41"/>
                      <a:pt x="92" y="32"/>
                      <a:pt x="94" y="24"/>
                    </a:cubicBezTo>
                    <a:cubicBezTo>
                      <a:pt x="95" y="20"/>
                      <a:pt x="97" y="16"/>
                      <a:pt x="98" y="13"/>
                    </a:cubicBezTo>
                    <a:cubicBezTo>
                      <a:pt x="98" y="9"/>
                      <a:pt x="95" y="4"/>
                      <a:pt x="97" y="1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" name="Freeform 595"/>
              <p:cNvSpPr>
                <a:spLocks/>
              </p:cNvSpPr>
              <p:nvPr/>
            </p:nvSpPr>
            <p:spPr bwMode="auto">
              <a:xfrm>
                <a:off x="2628" y="1127"/>
                <a:ext cx="1458" cy="835"/>
              </a:xfrm>
              <a:custGeom>
                <a:avLst/>
                <a:gdLst>
                  <a:gd name="T0" fmla="*/ 220 w 583"/>
                  <a:gd name="T1" fmla="*/ 128 h 334"/>
                  <a:gd name="T2" fmla="*/ 175 w 583"/>
                  <a:gd name="T3" fmla="*/ 360 h 334"/>
                  <a:gd name="T4" fmla="*/ 0 w 583"/>
                  <a:gd name="T5" fmla="*/ 400 h 334"/>
                  <a:gd name="T6" fmla="*/ 83 w 583"/>
                  <a:gd name="T7" fmla="*/ 430 h 334"/>
                  <a:gd name="T8" fmla="*/ 170 w 583"/>
                  <a:gd name="T9" fmla="*/ 443 h 334"/>
                  <a:gd name="T10" fmla="*/ 243 w 583"/>
                  <a:gd name="T11" fmla="*/ 405 h 334"/>
                  <a:gd name="T12" fmla="*/ 315 w 583"/>
                  <a:gd name="T13" fmla="*/ 395 h 334"/>
                  <a:gd name="T14" fmla="*/ 465 w 583"/>
                  <a:gd name="T15" fmla="*/ 330 h 334"/>
                  <a:gd name="T16" fmla="*/ 613 w 583"/>
                  <a:gd name="T17" fmla="*/ 278 h 334"/>
                  <a:gd name="T18" fmla="*/ 720 w 583"/>
                  <a:gd name="T19" fmla="*/ 323 h 334"/>
                  <a:gd name="T20" fmla="*/ 820 w 583"/>
                  <a:gd name="T21" fmla="*/ 373 h 334"/>
                  <a:gd name="T22" fmla="*/ 825 w 583"/>
                  <a:gd name="T23" fmla="*/ 513 h 334"/>
                  <a:gd name="T24" fmla="*/ 933 w 583"/>
                  <a:gd name="T25" fmla="*/ 558 h 334"/>
                  <a:gd name="T26" fmla="*/ 950 w 583"/>
                  <a:gd name="T27" fmla="*/ 478 h 334"/>
                  <a:gd name="T28" fmla="*/ 1003 w 583"/>
                  <a:gd name="T29" fmla="*/ 430 h 334"/>
                  <a:gd name="T30" fmla="*/ 1073 w 583"/>
                  <a:gd name="T31" fmla="*/ 383 h 334"/>
                  <a:gd name="T32" fmla="*/ 1155 w 583"/>
                  <a:gd name="T33" fmla="*/ 378 h 334"/>
                  <a:gd name="T34" fmla="*/ 1190 w 583"/>
                  <a:gd name="T35" fmla="*/ 315 h 334"/>
                  <a:gd name="T36" fmla="*/ 1253 w 583"/>
                  <a:gd name="T37" fmla="*/ 303 h 334"/>
                  <a:gd name="T38" fmla="*/ 1253 w 583"/>
                  <a:gd name="T39" fmla="*/ 375 h 334"/>
                  <a:gd name="T40" fmla="*/ 1293 w 583"/>
                  <a:gd name="T41" fmla="*/ 430 h 334"/>
                  <a:gd name="T42" fmla="*/ 1365 w 583"/>
                  <a:gd name="T43" fmla="*/ 583 h 334"/>
                  <a:gd name="T44" fmla="*/ 1233 w 583"/>
                  <a:gd name="T45" fmla="*/ 685 h 334"/>
                  <a:gd name="T46" fmla="*/ 1215 w 583"/>
                  <a:gd name="T47" fmla="*/ 753 h 334"/>
                  <a:gd name="T48" fmla="*/ 1315 w 583"/>
                  <a:gd name="T49" fmla="*/ 780 h 334"/>
                  <a:gd name="T50" fmla="*/ 1408 w 583"/>
                  <a:gd name="T51" fmla="*/ 818 h 334"/>
                  <a:gd name="T52" fmla="*/ 1355 w 583"/>
                  <a:gd name="T53" fmla="*/ 755 h 334"/>
                  <a:gd name="T54" fmla="*/ 1310 w 583"/>
                  <a:gd name="T55" fmla="*/ 698 h 334"/>
                  <a:gd name="T56" fmla="*/ 1360 w 583"/>
                  <a:gd name="T57" fmla="*/ 630 h 334"/>
                  <a:gd name="T58" fmla="*/ 1383 w 583"/>
                  <a:gd name="T59" fmla="*/ 605 h 334"/>
                  <a:gd name="T60" fmla="*/ 1410 w 583"/>
                  <a:gd name="T61" fmla="*/ 633 h 334"/>
                  <a:gd name="T62" fmla="*/ 1450 w 583"/>
                  <a:gd name="T63" fmla="*/ 578 h 334"/>
                  <a:gd name="T64" fmla="*/ 1405 w 583"/>
                  <a:gd name="T65" fmla="*/ 400 h 334"/>
                  <a:gd name="T66" fmla="*/ 1355 w 583"/>
                  <a:gd name="T67" fmla="*/ 238 h 334"/>
                  <a:gd name="T68" fmla="*/ 1318 w 583"/>
                  <a:gd name="T69" fmla="*/ 163 h 334"/>
                  <a:gd name="T70" fmla="*/ 1260 w 583"/>
                  <a:gd name="T71" fmla="*/ 185 h 334"/>
                  <a:gd name="T72" fmla="*/ 1150 w 583"/>
                  <a:gd name="T73" fmla="*/ 260 h 334"/>
                  <a:gd name="T74" fmla="*/ 1043 w 583"/>
                  <a:gd name="T75" fmla="*/ 340 h 334"/>
                  <a:gd name="T76" fmla="*/ 918 w 583"/>
                  <a:gd name="T77" fmla="*/ 378 h 334"/>
                  <a:gd name="T78" fmla="*/ 925 w 583"/>
                  <a:gd name="T79" fmla="*/ 305 h 334"/>
                  <a:gd name="T80" fmla="*/ 865 w 583"/>
                  <a:gd name="T81" fmla="*/ 265 h 334"/>
                  <a:gd name="T82" fmla="*/ 713 w 583"/>
                  <a:gd name="T83" fmla="*/ 218 h 334"/>
                  <a:gd name="T84" fmla="*/ 645 w 583"/>
                  <a:gd name="T85" fmla="*/ 195 h 334"/>
                  <a:gd name="T86" fmla="*/ 573 w 583"/>
                  <a:gd name="T87" fmla="*/ 143 h 334"/>
                  <a:gd name="T88" fmla="*/ 458 w 583"/>
                  <a:gd name="T89" fmla="*/ 210 h 334"/>
                  <a:gd name="T90" fmla="*/ 355 w 583"/>
                  <a:gd name="T91" fmla="*/ 243 h 334"/>
                  <a:gd name="T92" fmla="*/ 238 w 583"/>
                  <a:gd name="T93" fmla="*/ 290 h 334"/>
                  <a:gd name="T94" fmla="*/ 245 w 583"/>
                  <a:gd name="T95" fmla="*/ 173 h 334"/>
                  <a:gd name="T96" fmla="*/ 283 w 583"/>
                  <a:gd name="T97" fmla="*/ 73 h 334"/>
                  <a:gd name="T98" fmla="*/ 198 w 583"/>
                  <a:gd name="T99" fmla="*/ 0 h 334"/>
                  <a:gd name="T100" fmla="*/ 128 w 583"/>
                  <a:gd name="T101" fmla="*/ 65 h 334"/>
                  <a:gd name="T102" fmla="*/ 193 w 583"/>
                  <a:gd name="T103" fmla="*/ 68 h 334"/>
                  <a:gd name="T104" fmla="*/ 225 w 583"/>
                  <a:gd name="T105" fmla="*/ 115 h 3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3" h="334">
                    <a:moveTo>
                      <a:pt x="88" y="51"/>
                    </a:moveTo>
                    <a:cubicBezTo>
                      <a:pt x="79" y="80"/>
                      <a:pt x="69" y="114"/>
                      <a:pt x="70" y="144"/>
                    </a:cubicBezTo>
                    <a:cubicBezTo>
                      <a:pt x="72" y="191"/>
                      <a:pt x="26" y="151"/>
                      <a:pt x="0" y="160"/>
                    </a:cubicBezTo>
                    <a:cubicBezTo>
                      <a:pt x="8" y="165"/>
                      <a:pt x="23" y="168"/>
                      <a:pt x="33" y="172"/>
                    </a:cubicBezTo>
                    <a:cubicBezTo>
                      <a:pt x="43" y="177"/>
                      <a:pt x="56" y="178"/>
                      <a:pt x="68" y="177"/>
                    </a:cubicBezTo>
                    <a:cubicBezTo>
                      <a:pt x="80" y="175"/>
                      <a:pt x="86" y="167"/>
                      <a:pt x="97" y="162"/>
                    </a:cubicBezTo>
                    <a:cubicBezTo>
                      <a:pt x="107" y="158"/>
                      <a:pt x="116" y="161"/>
                      <a:pt x="126" y="158"/>
                    </a:cubicBezTo>
                    <a:cubicBezTo>
                      <a:pt x="147" y="153"/>
                      <a:pt x="168" y="146"/>
                      <a:pt x="186" y="132"/>
                    </a:cubicBezTo>
                    <a:cubicBezTo>
                      <a:pt x="204" y="118"/>
                      <a:pt x="221" y="106"/>
                      <a:pt x="245" y="111"/>
                    </a:cubicBezTo>
                    <a:cubicBezTo>
                      <a:pt x="260" y="115"/>
                      <a:pt x="272" y="126"/>
                      <a:pt x="288" y="129"/>
                    </a:cubicBezTo>
                    <a:cubicBezTo>
                      <a:pt x="300" y="132"/>
                      <a:pt x="320" y="137"/>
                      <a:pt x="328" y="149"/>
                    </a:cubicBezTo>
                    <a:cubicBezTo>
                      <a:pt x="339" y="165"/>
                      <a:pt x="327" y="187"/>
                      <a:pt x="330" y="205"/>
                    </a:cubicBezTo>
                    <a:cubicBezTo>
                      <a:pt x="335" y="228"/>
                      <a:pt x="355" y="222"/>
                      <a:pt x="373" y="223"/>
                    </a:cubicBezTo>
                    <a:cubicBezTo>
                      <a:pt x="372" y="213"/>
                      <a:pt x="376" y="201"/>
                      <a:pt x="380" y="191"/>
                    </a:cubicBezTo>
                    <a:cubicBezTo>
                      <a:pt x="385" y="180"/>
                      <a:pt x="392" y="179"/>
                      <a:pt x="401" y="172"/>
                    </a:cubicBezTo>
                    <a:cubicBezTo>
                      <a:pt x="411" y="164"/>
                      <a:pt x="416" y="157"/>
                      <a:pt x="429" y="153"/>
                    </a:cubicBezTo>
                    <a:cubicBezTo>
                      <a:pt x="441" y="149"/>
                      <a:pt x="451" y="153"/>
                      <a:pt x="462" y="151"/>
                    </a:cubicBezTo>
                    <a:cubicBezTo>
                      <a:pt x="480" y="148"/>
                      <a:pt x="471" y="138"/>
                      <a:pt x="476" y="126"/>
                    </a:cubicBezTo>
                    <a:cubicBezTo>
                      <a:pt x="480" y="116"/>
                      <a:pt x="491" y="115"/>
                      <a:pt x="501" y="121"/>
                    </a:cubicBezTo>
                    <a:cubicBezTo>
                      <a:pt x="519" y="132"/>
                      <a:pt x="501" y="138"/>
                      <a:pt x="501" y="150"/>
                    </a:cubicBezTo>
                    <a:cubicBezTo>
                      <a:pt x="501" y="158"/>
                      <a:pt x="511" y="166"/>
                      <a:pt x="517" y="172"/>
                    </a:cubicBezTo>
                    <a:cubicBezTo>
                      <a:pt x="533" y="190"/>
                      <a:pt x="554" y="205"/>
                      <a:pt x="546" y="233"/>
                    </a:cubicBezTo>
                    <a:cubicBezTo>
                      <a:pt x="540" y="256"/>
                      <a:pt x="511" y="263"/>
                      <a:pt x="493" y="274"/>
                    </a:cubicBezTo>
                    <a:cubicBezTo>
                      <a:pt x="483" y="280"/>
                      <a:pt x="477" y="290"/>
                      <a:pt x="486" y="301"/>
                    </a:cubicBezTo>
                    <a:cubicBezTo>
                      <a:pt x="496" y="312"/>
                      <a:pt x="514" y="309"/>
                      <a:pt x="526" y="312"/>
                    </a:cubicBezTo>
                    <a:cubicBezTo>
                      <a:pt x="534" y="315"/>
                      <a:pt x="555" y="334"/>
                      <a:pt x="563" y="327"/>
                    </a:cubicBezTo>
                    <a:cubicBezTo>
                      <a:pt x="579" y="315"/>
                      <a:pt x="548" y="304"/>
                      <a:pt x="542" y="302"/>
                    </a:cubicBezTo>
                    <a:cubicBezTo>
                      <a:pt x="528" y="298"/>
                      <a:pt x="518" y="296"/>
                      <a:pt x="524" y="279"/>
                    </a:cubicBezTo>
                    <a:cubicBezTo>
                      <a:pt x="528" y="269"/>
                      <a:pt x="537" y="259"/>
                      <a:pt x="544" y="252"/>
                    </a:cubicBezTo>
                    <a:cubicBezTo>
                      <a:pt x="546" y="249"/>
                      <a:pt x="550" y="242"/>
                      <a:pt x="553" y="242"/>
                    </a:cubicBezTo>
                    <a:cubicBezTo>
                      <a:pt x="559" y="242"/>
                      <a:pt x="559" y="251"/>
                      <a:pt x="564" y="253"/>
                    </a:cubicBezTo>
                    <a:cubicBezTo>
                      <a:pt x="575" y="256"/>
                      <a:pt x="578" y="241"/>
                      <a:pt x="580" y="231"/>
                    </a:cubicBezTo>
                    <a:cubicBezTo>
                      <a:pt x="583" y="208"/>
                      <a:pt x="569" y="181"/>
                      <a:pt x="562" y="160"/>
                    </a:cubicBezTo>
                    <a:cubicBezTo>
                      <a:pt x="555" y="138"/>
                      <a:pt x="552" y="117"/>
                      <a:pt x="542" y="95"/>
                    </a:cubicBezTo>
                    <a:cubicBezTo>
                      <a:pt x="539" y="88"/>
                      <a:pt x="535" y="69"/>
                      <a:pt x="527" y="65"/>
                    </a:cubicBezTo>
                    <a:cubicBezTo>
                      <a:pt x="519" y="60"/>
                      <a:pt x="511" y="68"/>
                      <a:pt x="504" y="74"/>
                    </a:cubicBezTo>
                    <a:cubicBezTo>
                      <a:pt x="490" y="86"/>
                      <a:pt x="475" y="94"/>
                      <a:pt x="460" y="104"/>
                    </a:cubicBezTo>
                    <a:cubicBezTo>
                      <a:pt x="445" y="113"/>
                      <a:pt x="432" y="124"/>
                      <a:pt x="417" y="136"/>
                    </a:cubicBezTo>
                    <a:cubicBezTo>
                      <a:pt x="405" y="145"/>
                      <a:pt x="378" y="168"/>
                      <a:pt x="367" y="151"/>
                    </a:cubicBezTo>
                    <a:cubicBezTo>
                      <a:pt x="359" y="139"/>
                      <a:pt x="371" y="133"/>
                      <a:pt x="370" y="122"/>
                    </a:cubicBezTo>
                    <a:cubicBezTo>
                      <a:pt x="369" y="109"/>
                      <a:pt x="356" y="109"/>
                      <a:pt x="346" y="106"/>
                    </a:cubicBezTo>
                    <a:cubicBezTo>
                      <a:pt x="327" y="100"/>
                      <a:pt x="303" y="98"/>
                      <a:pt x="285" y="87"/>
                    </a:cubicBezTo>
                    <a:cubicBezTo>
                      <a:pt x="275" y="81"/>
                      <a:pt x="270" y="81"/>
                      <a:pt x="258" y="78"/>
                    </a:cubicBezTo>
                    <a:cubicBezTo>
                      <a:pt x="245" y="74"/>
                      <a:pt x="240" y="62"/>
                      <a:pt x="229" y="57"/>
                    </a:cubicBezTo>
                    <a:cubicBezTo>
                      <a:pt x="214" y="49"/>
                      <a:pt x="196" y="74"/>
                      <a:pt x="183" y="84"/>
                    </a:cubicBezTo>
                    <a:cubicBezTo>
                      <a:pt x="170" y="93"/>
                      <a:pt x="157" y="92"/>
                      <a:pt x="142" y="97"/>
                    </a:cubicBezTo>
                    <a:cubicBezTo>
                      <a:pt x="127" y="102"/>
                      <a:pt x="111" y="119"/>
                      <a:pt x="95" y="116"/>
                    </a:cubicBezTo>
                    <a:cubicBezTo>
                      <a:pt x="94" y="100"/>
                      <a:pt x="97" y="84"/>
                      <a:pt x="98" y="69"/>
                    </a:cubicBezTo>
                    <a:cubicBezTo>
                      <a:pt x="100" y="54"/>
                      <a:pt x="120" y="44"/>
                      <a:pt x="113" y="29"/>
                    </a:cubicBezTo>
                    <a:cubicBezTo>
                      <a:pt x="108" y="19"/>
                      <a:pt x="89" y="0"/>
                      <a:pt x="79" y="0"/>
                    </a:cubicBezTo>
                    <a:cubicBezTo>
                      <a:pt x="68" y="1"/>
                      <a:pt x="49" y="14"/>
                      <a:pt x="51" y="26"/>
                    </a:cubicBezTo>
                    <a:cubicBezTo>
                      <a:pt x="58" y="26"/>
                      <a:pt x="71" y="24"/>
                      <a:pt x="77" y="27"/>
                    </a:cubicBezTo>
                    <a:cubicBezTo>
                      <a:pt x="84" y="31"/>
                      <a:pt x="85" y="41"/>
                      <a:pt x="90" y="46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" name="Freeform 596"/>
              <p:cNvSpPr>
                <a:spLocks/>
              </p:cNvSpPr>
              <p:nvPr/>
            </p:nvSpPr>
            <p:spPr bwMode="auto">
              <a:xfrm>
                <a:off x="2076" y="957"/>
                <a:ext cx="692" cy="485"/>
              </a:xfrm>
              <a:custGeom>
                <a:avLst/>
                <a:gdLst>
                  <a:gd name="T0" fmla="*/ 352 w 277"/>
                  <a:gd name="T1" fmla="*/ 65 h 194"/>
                  <a:gd name="T2" fmla="*/ 477 w 277"/>
                  <a:gd name="T3" fmla="*/ 43 h 194"/>
                  <a:gd name="T4" fmla="*/ 580 w 277"/>
                  <a:gd name="T5" fmla="*/ 85 h 194"/>
                  <a:gd name="T6" fmla="*/ 587 w 277"/>
                  <a:gd name="T7" fmla="*/ 143 h 194"/>
                  <a:gd name="T8" fmla="*/ 615 w 277"/>
                  <a:gd name="T9" fmla="*/ 195 h 194"/>
                  <a:gd name="T10" fmla="*/ 640 w 277"/>
                  <a:gd name="T11" fmla="*/ 245 h 194"/>
                  <a:gd name="T12" fmla="*/ 675 w 277"/>
                  <a:gd name="T13" fmla="*/ 210 h 194"/>
                  <a:gd name="T14" fmla="*/ 692 w 277"/>
                  <a:gd name="T15" fmla="*/ 205 h 194"/>
                  <a:gd name="T16" fmla="*/ 687 w 277"/>
                  <a:gd name="T17" fmla="*/ 230 h 194"/>
                  <a:gd name="T18" fmla="*/ 675 w 277"/>
                  <a:gd name="T19" fmla="*/ 253 h 194"/>
                  <a:gd name="T20" fmla="*/ 662 w 277"/>
                  <a:gd name="T21" fmla="*/ 283 h 194"/>
                  <a:gd name="T22" fmla="*/ 662 w 277"/>
                  <a:gd name="T23" fmla="*/ 315 h 194"/>
                  <a:gd name="T24" fmla="*/ 542 w 277"/>
                  <a:gd name="T25" fmla="*/ 303 h 194"/>
                  <a:gd name="T26" fmla="*/ 550 w 277"/>
                  <a:gd name="T27" fmla="*/ 243 h 194"/>
                  <a:gd name="T28" fmla="*/ 510 w 277"/>
                  <a:gd name="T29" fmla="*/ 203 h 194"/>
                  <a:gd name="T30" fmla="*/ 522 w 277"/>
                  <a:gd name="T31" fmla="*/ 148 h 194"/>
                  <a:gd name="T32" fmla="*/ 500 w 277"/>
                  <a:gd name="T33" fmla="*/ 90 h 194"/>
                  <a:gd name="T34" fmla="*/ 385 w 277"/>
                  <a:gd name="T35" fmla="*/ 73 h 194"/>
                  <a:gd name="T36" fmla="*/ 380 w 277"/>
                  <a:gd name="T37" fmla="*/ 118 h 194"/>
                  <a:gd name="T38" fmla="*/ 380 w 277"/>
                  <a:gd name="T39" fmla="*/ 173 h 194"/>
                  <a:gd name="T40" fmla="*/ 365 w 277"/>
                  <a:gd name="T41" fmla="*/ 228 h 194"/>
                  <a:gd name="T42" fmla="*/ 355 w 277"/>
                  <a:gd name="T43" fmla="*/ 283 h 194"/>
                  <a:gd name="T44" fmla="*/ 320 w 277"/>
                  <a:gd name="T45" fmla="*/ 318 h 194"/>
                  <a:gd name="T46" fmla="*/ 310 w 277"/>
                  <a:gd name="T47" fmla="*/ 370 h 194"/>
                  <a:gd name="T48" fmla="*/ 125 w 277"/>
                  <a:gd name="T49" fmla="*/ 485 h 194"/>
                  <a:gd name="T50" fmla="*/ 147 w 277"/>
                  <a:gd name="T51" fmla="*/ 393 h 194"/>
                  <a:gd name="T52" fmla="*/ 155 w 277"/>
                  <a:gd name="T53" fmla="*/ 340 h 194"/>
                  <a:gd name="T54" fmla="*/ 100 w 277"/>
                  <a:gd name="T55" fmla="*/ 303 h 194"/>
                  <a:gd name="T56" fmla="*/ 60 w 277"/>
                  <a:gd name="T57" fmla="*/ 248 h 194"/>
                  <a:gd name="T58" fmla="*/ 25 w 277"/>
                  <a:gd name="T59" fmla="*/ 203 h 194"/>
                  <a:gd name="T60" fmla="*/ 27 w 277"/>
                  <a:gd name="T61" fmla="*/ 155 h 194"/>
                  <a:gd name="T62" fmla="*/ 45 w 277"/>
                  <a:gd name="T63" fmla="*/ 95 h 194"/>
                  <a:gd name="T64" fmla="*/ 32 w 277"/>
                  <a:gd name="T65" fmla="*/ 38 h 194"/>
                  <a:gd name="T66" fmla="*/ 35 w 277"/>
                  <a:gd name="T67" fmla="*/ 13 h 194"/>
                  <a:gd name="T68" fmla="*/ 105 w 277"/>
                  <a:gd name="T69" fmla="*/ 60 h 194"/>
                  <a:gd name="T70" fmla="*/ 190 w 277"/>
                  <a:gd name="T71" fmla="*/ 10 h 194"/>
                  <a:gd name="T72" fmla="*/ 120 w 277"/>
                  <a:gd name="T73" fmla="*/ 83 h 194"/>
                  <a:gd name="T74" fmla="*/ 132 w 277"/>
                  <a:gd name="T75" fmla="*/ 115 h 194"/>
                  <a:gd name="T76" fmla="*/ 137 w 277"/>
                  <a:gd name="T77" fmla="*/ 160 h 194"/>
                  <a:gd name="T78" fmla="*/ 107 w 277"/>
                  <a:gd name="T79" fmla="*/ 205 h 194"/>
                  <a:gd name="T80" fmla="*/ 145 w 277"/>
                  <a:gd name="T81" fmla="*/ 240 h 194"/>
                  <a:gd name="T82" fmla="*/ 235 w 277"/>
                  <a:gd name="T83" fmla="*/ 310 h 194"/>
                  <a:gd name="T84" fmla="*/ 297 w 277"/>
                  <a:gd name="T85" fmla="*/ 265 h 194"/>
                  <a:gd name="T86" fmla="*/ 330 w 277"/>
                  <a:gd name="T87" fmla="*/ 203 h 194"/>
                  <a:gd name="T88" fmla="*/ 320 w 277"/>
                  <a:gd name="T89" fmla="*/ 143 h 194"/>
                  <a:gd name="T90" fmla="*/ 337 w 277"/>
                  <a:gd name="T91" fmla="*/ 73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7" h="194">
                    <a:moveTo>
                      <a:pt x="141" y="26"/>
                    </a:moveTo>
                    <a:cubicBezTo>
                      <a:pt x="150" y="15"/>
                      <a:pt x="178" y="16"/>
                      <a:pt x="191" y="17"/>
                    </a:cubicBezTo>
                    <a:cubicBezTo>
                      <a:pt x="207" y="18"/>
                      <a:pt x="226" y="16"/>
                      <a:pt x="232" y="34"/>
                    </a:cubicBezTo>
                    <a:cubicBezTo>
                      <a:pt x="234" y="41"/>
                      <a:pt x="233" y="50"/>
                      <a:pt x="235" y="57"/>
                    </a:cubicBezTo>
                    <a:cubicBezTo>
                      <a:pt x="237" y="65"/>
                      <a:pt x="243" y="70"/>
                      <a:pt x="246" y="78"/>
                    </a:cubicBezTo>
                    <a:cubicBezTo>
                      <a:pt x="248" y="85"/>
                      <a:pt x="245" y="98"/>
                      <a:pt x="256" y="98"/>
                    </a:cubicBezTo>
                    <a:cubicBezTo>
                      <a:pt x="264" y="98"/>
                      <a:pt x="265" y="88"/>
                      <a:pt x="270" y="84"/>
                    </a:cubicBezTo>
                    <a:cubicBezTo>
                      <a:pt x="272" y="83"/>
                      <a:pt x="275" y="82"/>
                      <a:pt x="277" y="82"/>
                    </a:cubicBezTo>
                    <a:cubicBezTo>
                      <a:pt x="275" y="85"/>
                      <a:pt x="276" y="89"/>
                      <a:pt x="275" y="92"/>
                    </a:cubicBezTo>
                    <a:cubicBezTo>
                      <a:pt x="274" y="96"/>
                      <a:pt x="272" y="97"/>
                      <a:pt x="270" y="101"/>
                    </a:cubicBezTo>
                    <a:cubicBezTo>
                      <a:pt x="268" y="105"/>
                      <a:pt x="265" y="108"/>
                      <a:pt x="265" y="113"/>
                    </a:cubicBezTo>
                    <a:cubicBezTo>
                      <a:pt x="264" y="116"/>
                      <a:pt x="266" y="123"/>
                      <a:pt x="265" y="126"/>
                    </a:cubicBezTo>
                    <a:cubicBezTo>
                      <a:pt x="257" y="140"/>
                      <a:pt x="228" y="120"/>
                      <a:pt x="217" y="121"/>
                    </a:cubicBezTo>
                    <a:cubicBezTo>
                      <a:pt x="216" y="113"/>
                      <a:pt x="223" y="104"/>
                      <a:pt x="220" y="97"/>
                    </a:cubicBezTo>
                    <a:cubicBezTo>
                      <a:pt x="217" y="89"/>
                      <a:pt x="207" y="88"/>
                      <a:pt x="204" y="81"/>
                    </a:cubicBezTo>
                    <a:cubicBezTo>
                      <a:pt x="202" y="73"/>
                      <a:pt x="208" y="66"/>
                      <a:pt x="209" y="59"/>
                    </a:cubicBezTo>
                    <a:cubicBezTo>
                      <a:pt x="209" y="53"/>
                      <a:pt x="204" y="39"/>
                      <a:pt x="200" y="36"/>
                    </a:cubicBezTo>
                    <a:cubicBezTo>
                      <a:pt x="191" y="29"/>
                      <a:pt x="164" y="24"/>
                      <a:pt x="154" y="29"/>
                    </a:cubicBezTo>
                    <a:cubicBezTo>
                      <a:pt x="144" y="33"/>
                      <a:pt x="149" y="40"/>
                      <a:pt x="152" y="47"/>
                    </a:cubicBezTo>
                    <a:cubicBezTo>
                      <a:pt x="156" y="56"/>
                      <a:pt x="156" y="60"/>
                      <a:pt x="152" y="69"/>
                    </a:cubicBezTo>
                    <a:cubicBezTo>
                      <a:pt x="150" y="76"/>
                      <a:pt x="147" y="83"/>
                      <a:pt x="146" y="91"/>
                    </a:cubicBezTo>
                    <a:cubicBezTo>
                      <a:pt x="144" y="98"/>
                      <a:pt x="146" y="107"/>
                      <a:pt x="142" y="113"/>
                    </a:cubicBezTo>
                    <a:cubicBezTo>
                      <a:pt x="138" y="118"/>
                      <a:pt x="130" y="119"/>
                      <a:pt x="128" y="127"/>
                    </a:cubicBezTo>
                    <a:cubicBezTo>
                      <a:pt x="125" y="135"/>
                      <a:pt x="130" y="141"/>
                      <a:pt x="124" y="148"/>
                    </a:cubicBezTo>
                    <a:cubicBezTo>
                      <a:pt x="104" y="172"/>
                      <a:pt x="62" y="161"/>
                      <a:pt x="50" y="194"/>
                    </a:cubicBezTo>
                    <a:cubicBezTo>
                      <a:pt x="55" y="183"/>
                      <a:pt x="53" y="168"/>
                      <a:pt x="59" y="157"/>
                    </a:cubicBezTo>
                    <a:cubicBezTo>
                      <a:pt x="64" y="147"/>
                      <a:pt x="70" y="146"/>
                      <a:pt x="62" y="136"/>
                    </a:cubicBezTo>
                    <a:cubicBezTo>
                      <a:pt x="56" y="128"/>
                      <a:pt x="48" y="126"/>
                      <a:pt x="40" y="121"/>
                    </a:cubicBezTo>
                    <a:cubicBezTo>
                      <a:pt x="28" y="115"/>
                      <a:pt x="28" y="110"/>
                      <a:pt x="24" y="99"/>
                    </a:cubicBezTo>
                    <a:cubicBezTo>
                      <a:pt x="21" y="91"/>
                      <a:pt x="16" y="87"/>
                      <a:pt x="10" y="81"/>
                    </a:cubicBezTo>
                    <a:cubicBezTo>
                      <a:pt x="0" y="72"/>
                      <a:pt x="3" y="72"/>
                      <a:pt x="11" y="62"/>
                    </a:cubicBezTo>
                    <a:cubicBezTo>
                      <a:pt x="15" y="55"/>
                      <a:pt x="20" y="46"/>
                      <a:pt x="18" y="38"/>
                    </a:cubicBezTo>
                    <a:cubicBezTo>
                      <a:pt x="17" y="29"/>
                      <a:pt x="12" y="24"/>
                      <a:pt x="13" y="15"/>
                    </a:cubicBezTo>
                    <a:cubicBezTo>
                      <a:pt x="13" y="11"/>
                      <a:pt x="13" y="8"/>
                      <a:pt x="14" y="5"/>
                    </a:cubicBezTo>
                    <a:cubicBezTo>
                      <a:pt x="31" y="0"/>
                      <a:pt x="20" y="31"/>
                      <a:pt x="42" y="24"/>
                    </a:cubicBezTo>
                    <a:cubicBezTo>
                      <a:pt x="54" y="21"/>
                      <a:pt x="66" y="11"/>
                      <a:pt x="76" y="4"/>
                    </a:cubicBezTo>
                    <a:cubicBezTo>
                      <a:pt x="86" y="16"/>
                      <a:pt x="54" y="28"/>
                      <a:pt x="48" y="33"/>
                    </a:cubicBezTo>
                    <a:cubicBezTo>
                      <a:pt x="35" y="43"/>
                      <a:pt x="44" y="41"/>
                      <a:pt x="53" y="46"/>
                    </a:cubicBezTo>
                    <a:cubicBezTo>
                      <a:pt x="62" y="51"/>
                      <a:pt x="61" y="56"/>
                      <a:pt x="55" y="64"/>
                    </a:cubicBezTo>
                    <a:cubicBezTo>
                      <a:pt x="51" y="69"/>
                      <a:pt x="42" y="74"/>
                      <a:pt x="43" y="82"/>
                    </a:cubicBezTo>
                    <a:cubicBezTo>
                      <a:pt x="44" y="89"/>
                      <a:pt x="53" y="91"/>
                      <a:pt x="58" y="96"/>
                    </a:cubicBezTo>
                    <a:cubicBezTo>
                      <a:pt x="70" y="109"/>
                      <a:pt x="73" y="130"/>
                      <a:pt x="94" y="124"/>
                    </a:cubicBezTo>
                    <a:cubicBezTo>
                      <a:pt x="106" y="120"/>
                      <a:pt x="114" y="117"/>
                      <a:pt x="119" y="106"/>
                    </a:cubicBezTo>
                    <a:cubicBezTo>
                      <a:pt x="123" y="97"/>
                      <a:pt x="129" y="89"/>
                      <a:pt x="132" y="81"/>
                    </a:cubicBezTo>
                    <a:cubicBezTo>
                      <a:pt x="136" y="70"/>
                      <a:pt x="132" y="67"/>
                      <a:pt x="128" y="57"/>
                    </a:cubicBezTo>
                    <a:cubicBezTo>
                      <a:pt x="125" y="47"/>
                      <a:pt x="132" y="37"/>
                      <a:pt x="135" y="29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" name="Freeform 597"/>
              <p:cNvSpPr>
                <a:spLocks/>
              </p:cNvSpPr>
              <p:nvPr/>
            </p:nvSpPr>
            <p:spPr bwMode="auto">
              <a:xfrm>
                <a:off x="2548" y="782"/>
                <a:ext cx="715" cy="300"/>
              </a:xfrm>
              <a:custGeom>
                <a:avLst/>
                <a:gdLst>
                  <a:gd name="T0" fmla="*/ 28 w 286"/>
                  <a:gd name="T1" fmla="*/ 23 h 120"/>
                  <a:gd name="T2" fmla="*/ 148 w 286"/>
                  <a:gd name="T3" fmla="*/ 10 h 120"/>
                  <a:gd name="T4" fmla="*/ 180 w 286"/>
                  <a:gd name="T5" fmla="*/ 48 h 120"/>
                  <a:gd name="T6" fmla="*/ 203 w 286"/>
                  <a:gd name="T7" fmla="*/ 60 h 120"/>
                  <a:gd name="T8" fmla="*/ 218 w 286"/>
                  <a:gd name="T9" fmla="*/ 80 h 120"/>
                  <a:gd name="T10" fmla="*/ 315 w 286"/>
                  <a:gd name="T11" fmla="*/ 43 h 120"/>
                  <a:gd name="T12" fmla="*/ 365 w 286"/>
                  <a:gd name="T13" fmla="*/ 58 h 120"/>
                  <a:gd name="T14" fmla="*/ 425 w 286"/>
                  <a:gd name="T15" fmla="*/ 63 h 120"/>
                  <a:gd name="T16" fmla="*/ 670 w 286"/>
                  <a:gd name="T17" fmla="*/ 120 h 120"/>
                  <a:gd name="T18" fmla="*/ 708 w 286"/>
                  <a:gd name="T19" fmla="*/ 158 h 120"/>
                  <a:gd name="T20" fmla="*/ 653 w 286"/>
                  <a:gd name="T21" fmla="*/ 195 h 120"/>
                  <a:gd name="T22" fmla="*/ 593 w 286"/>
                  <a:gd name="T23" fmla="*/ 205 h 120"/>
                  <a:gd name="T24" fmla="*/ 528 w 286"/>
                  <a:gd name="T25" fmla="*/ 220 h 120"/>
                  <a:gd name="T26" fmla="*/ 515 w 286"/>
                  <a:gd name="T27" fmla="*/ 225 h 120"/>
                  <a:gd name="T28" fmla="*/ 560 w 286"/>
                  <a:gd name="T29" fmla="*/ 130 h 120"/>
                  <a:gd name="T30" fmla="*/ 505 w 286"/>
                  <a:gd name="T31" fmla="*/ 120 h 120"/>
                  <a:gd name="T32" fmla="*/ 448 w 286"/>
                  <a:gd name="T33" fmla="*/ 103 h 120"/>
                  <a:gd name="T34" fmla="*/ 383 w 286"/>
                  <a:gd name="T35" fmla="*/ 80 h 120"/>
                  <a:gd name="T36" fmla="*/ 325 w 286"/>
                  <a:gd name="T37" fmla="*/ 78 h 120"/>
                  <a:gd name="T38" fmla="*/ 283 w 286"/>
                  <a:gd name="T39" fmla="*/ 115 h 120"/>
                  <a:gd name="T40" fmla="*/ 338 w 286"/>
                  <a:gd name="T41" fmla="*/ 148 h 120"/>
                  <a:gd name="T42" fmla="*/ 400 w 286"/>
                  <a:gd name="T43" fmla="*/ 170 h 120"/>
                  <a:gd name="T44" fmla="*/ 428 w 286"/>
                  <a:gd name="T45" fmla="*/ 215 h 120"/>
                  <a:gd name="T46" fmla="*/ 393 w 286"/>
                  <a:gd name="T47" fmla="*/ 268 h 120"/>
                  <a:gd name="T48" fmla="*/ 345 w 286"/>
                  <a:gd name="T49" fmla="*/ 295 h 120"/>
                  <a:gd name="T50" fmla="*/ 288 w 286"/>
                  <a:gd name="T51" fmla="*/ 193 h 120"/>
                  <a:gd name="T52" fmla="*/ 173 w 286"/>
                  <a:gd name="T53" fmla="*/ 153 h 120"/>
                  <a:gd name="T54" fmla="*/ 85 w 286"/>
                  <a:gd name="T55" fmla="*/ 163 h 120"/>
                  <a:gd name="T56" fmla="*/ 45 w 286"/>
                  <a:gd name="T57" fmla="*/ 155 h 120"/>
                  <a:gd name="T58" fmla="*/ 0 w 286"/>
                  <a:gd name="T59" fmla="*/ 143 h 120"/>
                  <a:gd name="T60" fmla="*/ 35 w 286"/>
                  <a:gd name="T61" fmla="*/ 73 h 120"/>
                  <a:gd name="T62" fmla="*/ 53 w 286"/>
                  <a:gd name="T63" fmla="*/ 50 h 120"/>
                  <a:gd name="T64" fmla="*/ 33 w 286"/>
                  <a:gd name="T65" fmla="*/ 28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120">
                    <a:moveTo>
                      <a:pt x="11" y="9"/>
                    </a:moveTo>
                    <a:cubicBezTo>
                      <a:pt x="24" y="4"/>
                      <a:pt x="44" y="0"/>
                      <a:pt x="59" y="4"/>
                    </a:cubicBezTo>
                    <a:cubicBezTo>
                      <a:pt x="68" y="6"/>
                      <a:pt x="67" y="13"/>
                      <a:pt x="72" y="19"/>
                    </a:cubicBezTo>
                    <a:cubicBezTo>
                      <a:pt x="75" y="22"/>
                      <a:pt x="79" y="22"/>
                      <a:pt x="81" y="24"/>
                    </a:cubicBezTo>
                    <a:cubicBezTo>
                      <a:pt x="83" y="26"/>
                      <a:pt x="85" y="31"/>
                      <a:pt x="87" y="32"/>
                    </a:cubicBezTo>
                    <a:cubicBezTo>
                      <a:pt x="100" y="42"/>
                      <a:pt x="114" y="22"/>
                      <a:pt x="126" y="17"/>
                    </a:cubicBezTo>
                    <a:cubicBezTo>
                      <a:pt x="137" y="14"/>
                      <a:pt x="137" y="19"/>
                      <a:pt x="146" y="23"/>
                    </a:cubicBezTo>
                    <a:cubicBezTo>
                      <a:pt x="153" y="26"/>
                      <a:pt x="162" y="25"/>
                      <a:pt x="170" y="25"/>
                    </a:cubicBezTo>
                    <a:cubicBezTo>
                      <a:pt x="202" y="25"/>
                      <a:pt x="239" y="33"/>
                      <a:pt x="268" y="48"/>
                    </a:cubicBezTo>
                    <a:cubicBezTo>
                      <a:pt x="275" y="51"/>
                      <a:pt x="286" y="56"/>
                      <a:pt x="283" y="63"/>
                    </a:cubicBezTo>
                    <a:cubicBezTo>
                      <a:pt x="281" y="70"/>
                      <a:pt x="266" y="76"/>
                      <a:pt x="261" y="78"/>
                    </a:cubicBezTo>
                    <a:cubicBezTo>
                      <a:pt x="253" y="80"/>
                      <a:pt x="244" y="80"/>
                      <a:pt x="237" y="82"/>
                    </a:cubicBezTo>
                    <a:cubicBezTo>
                      <a:pt x="229" y="83"/>
                      <a:pt x="218" y="88"/>
                      <a:pt x="211" y="88"/>
                    </a:cubicBezTo>
                    <a:cubicBezTo>
                      <a:pt x="210" y="88"/>
                      <a:pt x="207" y="89"/>
                      <a:pt x="206" y="90"/>
                    </a:cubicBezTo>
                    <a:cubicBezTo>
                      <a:pt x="206" y="74"/>
                      <a:pt x="242" y="68"/>
                      <a:pt x="224" y="52"/>
                    </a:cubicBezTo>
                    <a:cubicBezTo>
                      <a:pt x="217" y="45"/>
                      <a:pt x="211" y="49"/>
                      <a:pt x="202" y="48"/>
                    </a:cubicBezTo>
                    <a:cubicBezTo>
                      <a:pt x="193" y="48"/>
                      <a:pt x="187" y="44"/>
                      <a:pt x="179" y="41"/>
                    </a:cubicBezTo>
                    <a:cubicBezTo>
                      <a:pt x="169" y="37"/>
                      <a:pt x="162" y="36"/>
                      <a:pt x="153" y="32"/>
                    </a:cubicBezTo>
                    <a:cubicBezTo>
                      <a:pt x="145" y="29"/>
                      <a:pt x="139" y="29"/>
                      <a:pt x="130" y="31"/>
                    </a:cubicBezTo>
                    <a:cubicBezTo>
                      <a:pt x="123" y="34"/>
                      <a:pt x="111" y="36"/>
                      <a:pt x="113" y="46"/>
                    </a:cubicBezTo>
                    <a:cubicBezTo>
                      <a:pt x="114" y="56"/>
                      <a:pt x="127" y="57"/>
                      <a:pt x="135" y="59"/>
                    </a:cubicBezTo>
                    <a:cubicBezTo>
                      <a:pt x="143" y="61"/>
                      <a:pt x="152" y="65"/>
                      <a:pt x="160" y="68"/>
                    </a:cubicBezTo>
                    <a:cubicBezTo>
                      <a:pt x="169" y="73"/>
                      <a:pt x="178" y="75"/>
                      <a:pt x="171" y="86"/>
                    </a:cubicBezTo>
                    <a:cubicBezTo>
                      <a:pt x="166" y="93"/>
                      <a:pt x="161" y="99"/>
                      <a:pt x="157" y="107"/>
                    </a:cubicBezTo>
                    <a:cubicBezTo>
                      <a:pt x="152" y="115"/>
                      <a:pt x="148" y="120"/>
                      <a:pt x="138" y="118"/>
                    </a:cubicBezTo>
                    <a:cubicBezTo>
                      <a:pt x="123" y="115"/>
                      <a:pt x="126" y="88"/>
                      <a:pt x="115" y="77"/>
                    </a:cubicBezTo>
                    <a:cubicBezTo>
                      <a:pt x="102" y="65"/>
                      <a:pt x="86" y="58"/>
                      <a:pt x="69" y="61"/>
                    </a:cubicBezTo>
                    <a:cubicBezTo>
                      <a:pt x="57" y="64"/>
                      <a:pt x="45" y="69"/>
                      <a:pt x="34" y="65"/>
                    </a:cubicBezTo>
                    <a:cubicBezTo>
                      <a:pt x="28" y="64"/>
                      <a:pt x="24" y="62"/>
                      <a:pt x="18" y="62"/>
                    </a:cubicBezTo>
                    <a:cubicBezTo>
                      <a:pt x="12" y="61"/>
                      <a:pt x="5" y="61"/>
                      <a:pt x="0" y="57"/>
                    </a:cubicBezTo>
                    <a:cubicBezTo>
                      <a:pt x="3" y="47"/>
                      <a:pt x="6" y="37"/>
                      <a:pt x="14" y="29"/>
                    </a:cubicBezTo>
                    <a:cubicBezTo>
                      <a:pt x="19" y="24"/>
                      <a:pt x="22" y="26"/>
                      <a:pt x="21" y="20"/>
                    </a:cubicBezTo>
                    <a:cubicBezTo>
                      <a:pt x="21" y="16"/>
                      <a:pt x="16" y="12"/>
                      <a:pt x="13" y="11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" name="Freeform 598"/>
              <p:cNvSpPr>
                <a:spLocks/>
              </p:cNvSpPr>
              <p:nvPr/>
            </p:nvSpPr>
            <p:spPr bwMode="auto">
              <a:xfrm>
                <a:off x="2898" y="962"/>
                <a:ext cx="1038" cy="403"/>
              </a:xfrm>
              <a:custGeom>
                <a:avLst/>
                <a:gdLst>
                  <a:gd name="T0" fmla="*/ 0 w 415"/>
                  <a:gd name="T1" fmla="*/ 110 h 161"/>
                  <a:gd name="T2" fmla="*/ 55 w 415"/>
                  <a:gd name="T3" fmla="*/ 125 h 161"/>
                  <a:gd name="T4" fmla="*/ 120 w 415"/>
                  <a:gd name="T5" fmla="*/ 160 h 161"/>
                  <a:gd name="T6" fmla="*/ 130 w 415"/>
                  <a:gd name="T7" fmla="*/ 265 h 161"/>
                  <a:gd name="T8" fmla="*/ 113 w 415"/>
                  <a:gd name="T9" fmla="*/ 315 h 161"/>
                  <a:gd name="T10" fmla="*/ 163 w 415"/>
                  <a:gd name="T11" fmla="*/ 303 h 161"/>
                  <a:gd name="T12" fmla="*/ 210 w 415"/>
                  <a:gd name="T13" fmla="*/ 310 h 161"/>
                  <a:gd name="T14" fmla="*/ 225 w 415"/>
                  <a:gd name="T15" fmla="*/ 355 h 161"/>
                  <a:gd name="T16" fmla="*/ 305 w 415"/>
                  <a:gd name="T17" fmla="*/ 338 h 161"/>
                  <a:gd name="T18" fmla="*/ 240 w 415"/>
                  <a:gd name="T19" fmla="*/ 268 h 161"/>
                  <a:gd name="T20" fmla="*/ 273 w 415"/>
                  <a:gd name="T21" fmla="*/ 220 h 161"/>
                  <a:gd name="T22" fmla="*/ 308 w 415"/>
                  <a:gd name="T23" fmla="*/ 183 h 161"/>
                  <a:gd name="T24" fmla="*/ 335 w 415"/>
                  <a:gd name="T25" fmla="*/ 133 h 161"/>
                  <a:gd name="T26" fmla="*/ 395 w 415"/>
                  <a:gd name="T27" fmla="*/ 140 h 161"/>
                  <a:gd name="T28" fmla="*/ 393 w 415"/>
                  <a:gd name="T29" fmla="*/ 230 h 161"/>
                  <a:gd name="T30" fmla="*/ 423 w 415"/>
                  <a:gd name="T31" fmla="*/ 273 h 161"/>
                  <a:gd name="T32" fmla="*/ 473 w 415"/>
                  <a:gd name="T33" fmla="*/ 285 h 161"/>
                  <a:gd name="T34" fmla="*/ 573 w 415"/>
                  <a:gd name="T35" fmla="*/ 303 h 161"/>
                  <a:gd name="T36" fmla="*/ 678 w 415"/>
                  <a:gd name="T37" fmla="*/ 350 h 161"/>
                  <a:gd name="T38" fmla="*/ 763 w 415"/>
                  <a:gd name="T39" fmla="*/ 403 h 161"/>
                  <a:gd name="T40" fmla="*/ 828 w 415"/>
                  <a:gd name="T41" fmla="*/ 358 h 161"/>
                  <a:gd name="T42" fmla="*/ 910 w 415"/>
                  <a:gd name="T43" fmla="*/ 338 h 161"/>
                  <a:gd name="T44" fmla="*/ 950 w 415"/>
                  <a:gd name="T45" fmla="*/ 358 h 161"/>
                  <a:gd name="T46" fmla="*/ 955 w 415"/>
                  <a:gd name="T47" fmla="*/ 390 h 161"/>
                  <a:gd name="T48" fmla="*/ 1038 w 415"/>
                  <a:gd name="T49" fmla="*/ 320 h 161"/>
                  <a:gd name="T50" fmla="*/ 945 w 415"/>
                  <a:gd name="T51" fmla="*/ 260 h 161"/>
                  <a:gd name="T52" fmla="*/ 923 w 415"/>
                  <a:gd name="T53" fmla="*/ 200 h 161"/>
                  <a:gd name="T54" fmla="*/ 863 w 415"/>
                  <a:gd name="T55" fmla="*/ 163 h 161"/>
                  <a:gd name="T56" fmla="*/ 830 w 415"/>
                  <a:gd name="T57" fmla="*/ 123 h 161"/>
                  <a:gd name="T58" fmla="*/ 775 w 415"/>
                  <a:gd name="T59" fmla="*/ 98 h 161"/>
                  <a:gd name="T60" fmla="*/ 765 w 415"/>
                  <a:gd name="T61" fmla="*/ 93 h 161"/>
                  <a:gd name="T62" fmla="*/ 740 w 415"/>
                  <a:gd name="T63" fmla="*/ 155 h 161"/>
                  <a:gd name="T64" fmla="*/ 798 w 415"/>
                  <a:gd name="T65" fmla="*/ 170 h 161"/>
                  <a:gd name="T66" fmla="*/ 888 w 415"/>
                  <a:gd name="T67" fmla="*/ 258 h 161"/>
                  <a:gd name="T68" fmla="*/ 885 w 415"/>
                  <a:gd name="T69" fmla="*/ 320 h 161"/>
                  <a:gd name="T70" fmla="*/ 820 w 415"/>
                  <a:gd name="T71" fmla="*/ 328 h 161"/>
                  <a:gd name="T72" fmla="*/ 698 w 415"/>
                  <a:gd name="T73" fmla="*/ 308 h 161"/>
                  <a:gd name="T74" fmla="*/ 645 w 415"/>
                  <a:gd name="T75" fmla="*/ 288 h 161"/>
                  <a:gd name="T76" fmla="*/ 600 w 415"/>
                  <a:gd name="T77" fmla="*/ 248 h 161"/>
                  <a:gd name="T78" fmla="*/ 508 w 415"/>
                  <a:gd name="T79" fmla="*/ 173 h 161"/>
                  <a:gd name="T80" fmla="*/ 455 w 415"/>
                  <a:gd name="T81" fmla="*/ 163 h 161"/>
                  <a:gd name="T82" fmla="*/ 400 w 415"/>
                  <a:gd name="T83" fmla="*/ 118 h 161"/>
                  <a:gd name="T84" fmla="*/ 285 w 415"/>
                  <a:gd name="T85" fmla="*/ 100 h 161"/>
                  <a:gd name="T86" fmla="*/ 250 w 415"/>
                  <a:gd name="T87" fmla="*/ 138 h 161"/>
                  <a:gd name="T88" fmla="*/ 203 w 415"/>
                  <a:gd name="T89" fmla="*/ 128 h 161"/>
                  <a:gd name="T90" fmla="*/ 118 w 415"/>
                  <a:gd name="T91" fmla="*/ 95 h 161"/>
                  <a:gd name="T92" fmla="*/ 98 w 415"/>
                  <a:gd name="T93" fmla="*/ 68 h 161"/>
                  <a:gd name="T94" fmla="*/ 128 w 415"/>
                  <a:gd name="T95" fmla="*/ 38 h 161"/>
                  <a:gd name="T96" fmla="*/ 208 w 415"/>
                  <a:gd name="T97" fmla="*/ 10 h 161"/>
                  <a:gd name="T98" fmla="*/ 100 w 415"/>
                  <a:gd name="T99" fmla="*/ 13 h 161"/>
                  <a:gd name="T100" fmla="*/ 0 w 415"/>
                  <a:gd name="T101" fmla="*/ 15 h 1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15" h="161">
                    <a:moveTo>
                      <a:pt x="0" y="44"/>
                    </a:moveTo>
                    <a:cubicBezTo>
                      <a:pt x="6" y="46"/>
                      <a:pt x="14" y="46"/>
                      <a:pt x="22" y="50"/>
                    </a:cubicBezTo>
                    <a:cubicBezTo>
                      <a:pt x="30" y="54"/>
                      <a:pt x="40" y="59"/>
                      <a:pt x="48" y="64"/>
                    </a:cubicBezTo>
                    <a:cubicBezTo>
                      <a:pt x="67" y="76"/>
                      <a:pt x="62" y="90"/>
                      <a:pt x="52" y="106"/>
                    </a:cubicBezTo>
                    <a:cubicBezTo>
                      <a:pt x="49" y="110"/>
                      <a:pt x="41" y="121"/>
                      <a:pt x="45" y="126"/>
                    </a:cubicBezTo>
                    <a:cubicBezTo>
                      <a:pt x="50" y="131"/>
                      <a:pt x="60" y="122"/>
                      <a:pt x="65" y="121"/>
                    </a:cubicBezTo>
                    <a:cubicBezTo>
                      <a:pt x="71" y="118"/>
                      <a:pt x="78" y="119"/>
                      <a:pt x="84" y="124"/>
                    </a:cubicBezTo>
                    <a:cubicBezTo>
                      <a:pt x="91" y="129"/>
                      <a:pt x="90" y="134"/>
                      <a:pt x="90" y="142"/>
                    </a:cubicBezTo>
                    <a:cubicBezTo>
                      <a:pt x="98" y="136"/>
                      <a:pt x="112" y="128"/>
                      <a:pt x="122" y="135"/>
                    </a:cubicBezTo>
                    <a:cubicBezTo>
                      <a:pt x="133" y="119"/>
                      <a:pt x="100" y="118"/>
                      <a:pt x="96" y="107"/>
                    </a:cubicBezTo>
                    <a:cubicBezTo>
                      <a:pt x="93" y="98"/>
                      <a:pt x="103" y="92"/>
                      <a:pt x="109" y="88"/>
                    </a:cubicBezTo>
                    <a:cubicBezTo>
                      <a:pt x="115" y="84"/>
                      <a:pt x="119" y="81"/>
                      <a:pt x="123" y="73"/>
                    </a:cubicBezTo>
                    <a:cubicBezTo>
                      <a:pt x="127" y="68"/>
                      <a:pt x="128" y="56"/>
                      <a:pt x="134" y="53"/>
                    </a:cubicBezTo>
                    <a:cubicBezTo>
                      <a:pt x="140" y="49"/>
                      <a:pt x="152" y="53"/>
                      <a:pt x="158" y="56"/>
                    </a:cubicBezTo>
                    <a:cubicBezTo>
                      <a:pt x="179" y="68"/>
                      <a:pt x="152" y="78"/>
                      <a:pt x="157" y="92"/>
                    </a:cubicBezTo>
                    <a:cubicBezTo>
                      <a:pt x="158" y="96"/>
                      <a:pt x="167" y="106"/>
                      <a:pt x="169" y="109"/>
                    </a:cubicBezTo>
                    <a:cubicBezTo>
                      <a:pt x="175" y="114"/>
                      <a:pt x="182" y="115"/>
                      <a:pt x="189" y="114"/>
                    </a:cubicBezTo>
                    <a:cubicBezTo>
                      <a:pt x="205" y="111"/>
                      <a:pt x="214" y="111"/>
                      <a:pt x="229" y="121"/>
                    </a:cubicBezTo>
                    <a:cubicBezTo>
                      <a:pt x="242" y="131"/>
                      <a:pt x="254" y="138"/>
                      <a:pt x="271" y="140"/>
                    </a:cubicBezTo>
                    <a:cubicBezTo>
                      <a:pt x="284" y="141"/>
                      <a:pt x="305" y="143"/>
                      <a:pt x="305" y="161"/>
                    </a:cubicBezTo>
                    <a:cubicBezTo>
                      <a:pt x="314" y="157"/>
                      <a:pt x="321" y="145"/>
                      <a:pt x="331" y="143"/>
                    </a:cubicBezTo>
                    <a:cubicBezTo>
                      <a:pt x="343" y="140"/>
                      <a:pt x="355" y="147"/>
                      <a:pt x="364" y="135"/>
                    </a:cubicBezTo>
                    <a:cubicBezTo>
                      <a:pt x="368" y="138"/>
                      <a:pt x="376" y="139"/>
                      <a:pt x="380" y="143"/>
                    </a:cubicBezTo>
                    <a:cubicBezTo>
                      <a:pt x="385" y="148"/>
                      <a:pt x="383" y="149"/>
                      <a:pt x="382" y="156"/>
                    </a:cubicBezTo>
                    <a:cubicBezTo>
                      <a:pt x="389" y="155"/>
                      <a:pt x="415" y="136"/>
                      <a:pt x="415" y="128"/>
                    </a:cubicBezTo>
                    <a:cubicBezTo>
                      <a:pt x="413" y="115"/>
                      <a:pt x="384" y="115"/>
                      <a:pt x="378" y="104"/>
                    </a:cubicBezTo>
                    <a:cubicBezTo>
                      <a:pt x="373" y="96"/>
                      <a:pt x="375" y="88"/>
                      <a:pt x="369" y="80"/>
                    </a:cubicBezTo>
                    <a:cubicBezTo>
                      <a:pt x="363" y="73"/>
                      <a:pt x="352" y="72"/>
                      <a:pt x="345" y="65"/>
                    </a:cubicBezTo>
                    <a:cubicBezTo>
                      <a:pt x="339" y="60"/>
                      <a:pt x="338" y="54"/>
                      <a:pt x="332" y="49"/>
                    </a:cubicBezTo>
                    <a:cubicBezTo>
                      <a:pt x="327" y="46"/>
                      <a:pt x="315" y="39"/>
                      <a:pt x="310" y="39"/>
                    </a:cubicBezTo>
                    <a:cubicBezTo>
                      <a:pt x="309" y="39"/>
                      <a:pt x="307" y="37"/>
                      <a:pt x="306" y="37"/>
                    </a:cubicBezTo>
                    <a:cubicBezTo>
                      <a:pt x="303" y="43"/>
                      <a:pt x="292" y="54"/>
                      <a:pt x="296" y="62"/>
                    </a:cubicBezTo>
                    <a:cubicBezTo>
                      <a:pt x="299" y="69"/>
                      <a:pt x="313" y="66"/>
                      <a:pt x="319" y="68"/>
                    </a:cubicBezTo>
                    <a:cubicBezTo>
                      <a:pt x="330" y="73"/>
                      <a:pt x="350" y="92"/>
                      <a:pt x="355" y="103"/>
                    </a:cubicBezTo>
                    <a:cubicBezTo>
                      <a:pt x="357" y="109"/>
                      <a:pt x="359" y="122"/>
                      <a:pt x="354" y="128"/>
                    </a:cubicBezTo>
                    <a:cubicBezTo>
                      <a:pt x="347" y="136"/>
                      <a:pt x="336" y="132"/>
                      <a:pt x="328" y="131"/>
                    </a:cubicBezTo>
                    <a:cubicBezTo>
                      <a:pt x="309" y="129"/>
                      <a:pt x="296" y="133"/>
                      <a:pt x="279" y="123"/>
                    </a:cubicBezTo>
                    <a:cubicBezTo>
                      <a:pt x="271" y="119"/>
                      <a:pt x="265" y="118"/>
                      <a:pt x="258" y="115"/>
                    </a:cubicBezTo>
                    <a:cubicBezTo>
                      <a:pt x="249" y="112"/>
                      <a:pt x="246" y="106"/>
                      <a:pt x="240" y="99"/>
                    </a:cubicBezTo>
                    <a:cubicBezTo>
                      <a:pt x="229" y="85"/>
                      <a:pt x="223" y="67"/>
                      <a:pt x="203" y="69"/>
                    </a:cubicBezTo>
                    <a:cubicBezTo>
                      <a:pt x="192" y="70"/>
                      <a:pt x="191" y="72"/>
                      <a:pt x="182" y="65"/>
                    </a:cubicBezTo>
                    <a:cubicBezTo>
                      <a:pt x="173" y="60"/>
                      <a:pt x="168" y="53"/>
                      <a:pt x="160" y="47"/>
                    </a:cubicBezTo>
                    <a:cubicBezTo>
                      <a:pt x="148" y="38"/>
                      <a:pt x="128" y="32"/>
                      <a:pt x="114" y="40"/>
                    </a:cubicBezTo>
                    <a:cubicBezTo>
                      <a:pt x="109" y="44"/>
                      <a:pt x="106" y="53"/>
                      <a:pt x="100" y="55"/>
                    </a:cubicBezTo>
                    <a:cubicBezTo>
                      <a:pt x="94" y="56"/>
                      <a:pt x="87" y="52"/>
                      <a:pt x="81" y="51"/>
                    </a:cubicBezTo>
                    <a:cubicBezTo>
                      <a:pt x="70" y="47"/>
                      <a:pt x="58" y="45"/>
                      <a:pt x="47" y="38"/>
                    </a:cubicBezTo>
                    <a:cubicBezTo>
                      <a:pt x="40" y="34"/>
                      <a:pt x="38" y="34"/>
                      <a:pt x="39" y="27"/>
                    </a:cubicBezTo>
                    <a:cubicBezTo>
                      <a:pt x="39" y="20"/>
                      <a:pt x="45" y="16"/>
                      <a:pt x="51" y="15"/>
                    </a:cubicBezTo>
                    <a:cubicBezTo>
                      <a:pt x="61" y="13"/>
                      <a:pt x="78" y="18"/>
                      <a:pt x="83" y="4"/>
                    </a:cubicBezTo>
                    <a:cubicBezTo>
                      <a:pt x="68" y="3"/>
                      <a:pt x="54" y="8"/>
                      <a:pt x="40" y="5"/>
                    </a:cubicBezTo>
                    <a:cubicBezTo>
                      <a:pt x="25" y="2"/>
                      <a:pt x="16" y="0"/>
                      <a:pt x="0" y="6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1" name="Freeform 599"/>
              <p:cNvSpPr>
                <a:spLocks/>
              </p:cNvSpPr>
              <p:nvPr/>
            </p:nvSpPr>
            <p:spPr bwMode="auto">
              <a:xfrm>
                <a:off x="3168" y="902"/>
                <a:ext cx="530" cy="227"/>
              </a:xfrm>
              <a:custGeom>
                <a:avLst/>
                <a:gdLst>
                  <a:gd name="T0" fmla="*/ 10 w 212"/>
                  <a:gd name="T1" fmla="*/ 80 h 91"/>
                  <a:gd name="T2" fmla="*/ 163 w 212"/>
                  <a:gd name="T3" fmla="*/ 90 h 91"/>
                  <a:gd name="T4" fmla="*/ 208 w 212"/>
                  <a:gd name="T5" fmla="*/ 130 h 91"/>
                  <a:gd name="T6" fmla="*/ 253 w 212"/>
                  <a:gd name="T7" fmla="*/ 152 h 91"/>
                  <a:gd name="T8" fmla="*/ 358 w 212"/>
                  <a:gd name="T9" fmla="*/ 185 h 91"/>
                  <a:gd name="T10" fmla="*/ 405 w 212"/>
                  <a:gd name="T11" fmla="*/ 215 h 91"/>
                  <a:gd name="T12" fmla="*/ 433 w 212"/>
                  <a:gd name="T13" fmla="*/ 207 h 91"/>
                  <a:gd name="T14" fmla="*/ 453 w 212"/>
                  <a:gd name="T15" fmla="*/ 217 h 91"/>
                  <a:gd name="T16" fmla="*/ 515 w 212"/>
                  <a:gd name="T17" fmla="*/ 170 h 91"/>
                  <a:gd name="T18" fmla="*/ 423 w 212"/>
                  <a:gd name="T19" fmla="*/ 105 h 91"/>
                  <a:gd name="T20" fmla="*/ 293 w 212"/>
                  <a:gd name="T21" fmla="*/ 107 h 91"/>
                  <a:gd name="T22" fmla="*/ 180 w 212"/>
                  <a:gd name="T23" fmla="*/ 47 h 91"/>
                  <a:gd name="T24" fmla="*/ 95 w 212"/>
                  <a:gd name="T25" fmla="*/ 20 h 91"/>
                  <a:gd name="T26" fmla="*/ 0 w 212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2" h="91">
                    <a:moveTo>
                      <a:pt x="4" y="32"/>
                    </a:moveTo>
                    <a:cubicBezTo>
                      <a:pt x="19" y="21"/>
                      <a:pt x="49" y="30"/>
                      <a:pt x="65" y="36"/>
                    </a:cubicBezTo>
                    <a:cubicBezTo>
                      <a:pt x="75" y="40"/>
                      <a:pt x="78" y="42"/>
                      <a:pt x="83" y="52"/>
                    </a:cubicBezTo>
                    <a:cubicBezTo>
                      <a:pt x="88" y="62"/>
                      <a:pt x="90" y="60"/>
                      <a:pt x="101" y="61"/>
                    </a:cubicBezTo>
                    <a:cubicBezTo>
                      <a:pt x="113" y="61"/>
                      <a:pt x="133" y="65"/>
                      <a:pt x="143" y="74"/>
                    </a:cubicBezTo>
                    <a:cubicBezTo>
                      <a:pt x="150" y="80"/>
                      <a:pt x="151" y="86"/>
                      <a:pt x="162" y="86"/>
                    </a:cubicBezTo>
                    <a:cubicBezTo>
                      <a:pt x="165" y="85"/>
                      <a:pt x="169" y="83"/>
                      <a:pt x="173" y="83"/>
                    </a:cubicBezTo>
                    <a:cubicBezTo>
                      <a:pt x="180" y="83"/>
                      <a:pt x="176" y="85"/>
                      <a:pt x="181" y="87"/>
                    </a:cubicBezTo>
                    <a:cubicBezTo>
                      <a:pt x="191" y="91"/>
                      <a:pt x="212" y="80"/>
                      <a:pt x="206" y="68"/>
                    </a:cubicBezTo>
                    <a:cubicBezTo>
                      <a:pt x="200" y="55"/>
                      <a:pt x="182" y="44"/>
                      <a:pt x="169" y="42"/>
                    </a:cubicBezTo>
                    <a:cubicBezTo>
                      <a:pt x="152" y="40"/>
                      <a:pt x="132" y="48"/>
                      <a:pt x="117" y="43"/>
                    </a:cubicBezTo>
                    <a:cubicBezTo>
                      <a:pt x="103" y="38"/>
                      <a:pt x="86" y="27"/>
                      <a:pt x="72" y="19"/>
                    </a:cubicBezTo>
                    <a:cubicBezTo>
                      <a:pt x="60" y="13"/>
                      <a:pt x="51" y="8"/>
                      <a:pt x="38" y="8"/>
                    </a:cubicBezTo>
                    <a:cubicBezTo>
                      <a:pt x="24" y="7"/>
                      <a:pt x="13" y="0"/>
                      <a:pt x="0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2" name="Freeform 600"/>
              <p:cNvSpPr>
                <a:spLocks/>
              </p:cNvSpPr>
              <p:nvPr/>
            </p:nvSpPr>
            <p:spPr bwMode="auto">
              <a:xfrm>
                <a:off x="2221" y="829"/>
                <a:ext cx="260" cy="170"/>
              </a:xfrm>
              <a:custGeom>
                <a:avLst/>
                <a:gdLst>
                  <a:gd name="T0" fmla="*/ 33 w 104"/>
                  <a:gd name="T1" fmla="*/ 165 h 68"/>
                  <a:gd name="T2" fmla="*/ 105 w 104"/>
                  <a:gd name="T3" fmla="*/ 128 h 68"/>
                  <a:gd name="T4" fmla="*/ 143 w 104"/>
                  <a:gd name="T5" fmla="*/ 78 h 68"/>
                  <a:gd name="T6" fmla="*/ 208 w 104"/>
                  <a:gd name="T7" fmla="*/ 40 h 68"/>
                  <a:gd name="T8" fmla="*/ 260 w 104"/>
                  <a:gd name="T9" fmla="*/ 8 h 68"/>
                  <a:gd name="T10" fmla="*/ 125 w 104"/>
                  <a:gd name="T11" fmla="*/ 5 h 68"/>
                  <a:gd name="T12" fmla="*/ 0 w 104"/>
                  <a:gd name="T13" fmla="*/ 17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68">
                    <a:moveTo>
                      <a:pt x="13" y="66"/>
                    </a:moveTo>
                    <a:cubicBezTo>
                      <a:pt x="22" y="61"/>
                      <a:pt x="34" y="58"/>
                      <a:pt x="42" y="51"/>
                    </a:cubicBezTo>
                    <a:cubicBezTo>
                      <a:pt x="48" y="46"/>
                      <a:pt x="51" y="37"/>
                      <a:pt x="57" y="31"/>
                    </a:cubicBezTo>
                    <a:cubicBezTo>
                      <a:pt x="65" y="23"/>
                      <a:pt x="72" y="19"/>
                      <a:pt x="83" y="16"/>
                    </a:cubicBezTo>
                    <a:cubicBezTo>
                      <a:pt x="93" y="13"/>
                      <a:pt x="96" y="8"/>
                      <a:pt x="104" y="3"/>
                    </a:cubicBezTo>
                    <a:cubicBezTo>
                      <a:pt x="86" y="7"/>
                      <a:pt x="68" y="0"/>
                      <a:pt x="50" y="2"/>
                    </a:cubicBezTo>
                    <a:cubicBezTo>
                      <a:pt x="57" y="26"/>
                      <a:pt x="19" y="54"/>
                      <a:pt x="0" y="68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3" name="Freeform 601"/>
              <p:cNvSpPr>
                <a:spLocks/>
              </p:cNvSpPr>
              <p:nvPr/>
            </p:nvSpPr>
            <p:spPr bwMode="auto">
              <a:xfrm>
                <a:off x="1563" y="932"/>
                <a:ext cx="623" cy="1033"/>
              </a:xfrm>
              <a:custGeom>
                <a:avLst/>
                <a:gdLst>
                  <a:gd name="T0" fmla="*/ 555 w 249"/>
                  <a:gd name="T1" fmla="*/ 55 h 413"/>
                  <a:gd name="T2" fmla="*/ 478 w 249"/>
                  <a:gd name="T3" fmla="*/ 83 h 413"/>
                  <a:gd name="T4" fmla="*/ 390 w 249"/>
                  <a:gd name="T5" fmla="*/ 168 h 413"/>
                  <a:gd name="T6" fmla="*/ 285 w 249"/>
                  <a:gd name="T7" fmla="*/ 240 h 413"/>
                  <a:gd name="T8" fmla="*/ 200 w 249"/>
                  <a:gd name="T9" fmla="*/ 310 h 413"/>
                  <a:gd name="T10" fmla="*/ 70 w 249"/>
                  <a:gd name="T11" fmla="*/ 460 h 413"/>
                  <a:gd name="T12" fmla="*/ 18 w 249"/>
                  <a:gd name="T13" fmla="*/ 555 h 413"/>
                  <a:gd name="T14" fmla="*/ 35 w 249"/>
                  <a:gd name="T15" fmla="*/ 650 h 413"/>
                  <a:gd name="T16" fmla="*/ 65 w 249"/>
                  <a:gd name="T17" fmla="*/ 520 h 413"/>
                  <a:gd name="T18" fmla="*/ 165 w 249"/>
                  <a:gd name="T19" fmla="*/ 398 h 413"/>
                  <a:gd name="T20" fmla="*/ 363 w 249"/>
                  <a:gd name="T21" fmla="*/ 335 h 413"/>
                  <a:gd name="T22" fmla="*/ 398 w 249"/>
                  <a:gd name="T23" fmla="*/ 380 h 413"/>
                  <a:gd name="T24" fmla="*/ 460 w 249"/>
                  <a:gd name="T25" fmla="*/ 378 h 413"/>
                  <a:gd name="T26" fmla="*/ 520 w 249"/>
                  <a:gd name="T27" fmla="*/ 460 h 413"/>
                  <a:gd name="T28" fmla="*/ 460 w 249"/>
                  <a:gd name="T29" fmla="*/ 493 h 413"/>
                  <a:gd name="T30" fmla="*/ 455 w 249"/>
                  <a:gd name="T31" fmla="*/ 548 h 413"/>
                  <a:gd name="T32" fmla="*/ 445 w 249"/>
                  <a:gd name="T33" fmla="*/ 608 h 413"/>
                  <a:gd name="T34" fmla="*/ 440 w 249"/>
                  <a:gd name="T35" fmla="*/ 665 h 413"/>
                  <a:gd name="T36" fmla="*/ 380 w 249"/>
                  <a:gd name="T37" fmla="*/ 788 h 413"/>
                  <a:gd name="T38" fmla="*/ 333 w 249"/>
                  <a:gd name="T39" fmla="*/ 805 h 413"/>
                  <a:gd name="T40" fmla="*/ 310 w 249"/>
                  <a:gd name="T41" fmla="*/ 745 h 413"/>
                  <a:gd name="T42" fmla="*/ 313 w 249"/>
                  <a:gd name="T43" fmla="*/ 858 h 413"/>
                  <a:gd name="T44" fmla="*/ 403 w 249"/>
                  <a:gd name="T45" fmla="*/ 905 h 413"/>
                  <a:gd name="T46" fmla="*/ 425 w 249"/>
                  <a:gd name="T47" fmla="*/ 958 h 413"/>
                  <a:gd name="T48" fmla="*/ 483 w 249"/>
                  <a:gd name="T49" fmla="*/ 983 h 413"/>
                  <a:gd name="T50" fmla="*/ 623 w 249"/>
                  <a:gd name="T51" fmla="*/ 1008 h 413"/>
                  <a:gd name="T52" fmla="*/ 548 w 249"/>
                  <a:gd name="T53" fmla="*/ 970 h 413"/>
                  <a:gd name="T54" fmla="*/ 483 w 249"/>
                  <a:gd name="T55" fmla="*/ 915 h 413"/>
                  <a:gd name="T56" fmla="*/ 483 w 249"/>
                  <a:gd name="T57" fmla="*/ 853 h 413"/>
                  <a:gd name="T58" fmla="*/ 523 w 249"/>
                  <a:gd name="T59" fmla="*/ 813 h 413"/>
                  <a:gd name="T60" fmla="*/ 510 w 249"/>
                  <a:gd name="T61" fmla="*/ 695 h 413"/>
                  <a:gd name="T62" fmla="*/ 503 w 249"/>
                  <a:gd name="T63" fmla="*/ 575 h 413"/>
                  <a:gd name="T64" fmla="*/ 518 w 249"/>
                  <a:gd name="T65" fmla="*/ 513 h 413"/>
                  <a:gd name="T66" fmla="*/ 568 w 249"/>
                  <a:gd name="T67" fmla="*/ 465 h 413"/>
                  <a:gd name="T68" fmla="*/ 548 w 249"/>
                  <a:gd name="T69" fmla="*/ 373 h 413"/>
                  <a:gd name="T70" fmla="*/ 455 w 249"/>
                  <a:gd name="T71" fmla="*/ 313 h 413"/>
                  <a:gd name="T72" fmla="*/ 428 w 249"/>
                  <a:gd name="T73" fmla="*/ 208 h 413"/>
                  <a:gd name="T74" fmla="*/ 568 w 249"/>
                  <a:gd name="T75" fmla="*/ 93 h 4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9" h="413">
                    <a:moveTo>
                      <a:pt x="222" y="22"/>
                    </a:moveTo>
                    <a:cubicBezTo>
                      <a:pt x="226" y="0"/>
                      <a:pt x="195" y="28"/>
                      <a:pt x="191" y="33"/>
                    </a:cubicBezTo>
                    <a:cubicBezTo>
                      <a:pt x="179" y="46"/>
                      <a:pt x="171" y="58"/>
                      <a:pt x="156" y="67"/>
                    </a:cubicBezTo>
                    <a:cubicBezTo>
                      <a:pt x="141" y="77"/>
                      <a:pt x="128" y="87"/>
                      <a:pt x="114" y="96"/>
                    </a:cubicBezTo>
                    <a:cubicBezTo>
                      <a:pt x="102" y="104"/>
                      <a:pt x="92" y="116"/>
                      <a:pt x="80" y="124"/>
                    </a:cubicBezTo>
                    <a:cubicBezTo>
                      <a:pt x="56" y="140"/>
                      <a:pt x="42" y="161"/>
                      <a:pt x="28" y="184"/>
                    </a:cubicBezTo>
                    <a:cubicBezTo>
                      <a:pt x="20" y="196"/>
                      <a:pt x="10" y="207"/>
                      <a:pt x="7" y="222"/>
                    </a:cubicBezTo>
                    <a:cubicBezTo>
                      <a:pt x="5" y="231"/>
                      <a:pt x="0" y="257"/>
                      <a:pt x="14" y="260"/>
                    </a:cubicBezTo>
                    <a:cubicBezTo>
                      <a:pt x="14" y="242"/>
                      <a:pt x="16" y="222"/>
                      <a:pt x="26" y="208"/>
                    </a:cubicBezTo>
                    <a:cubicBezTo>
                      <a:pt x="37" y="191"/>
                      <a:pt x="53" y="175"/>
                      <a:pt x="66" y="159"/>
                    </a:cubicBezTo>
                    <a:cubicBezTo>
                      <a:pt x="82" y="140"/>
                      <a:pt x="125" y="96"/>
                      <a:pt x="145" y="134"/>
                    </a:cubicBezTo>
                    <a:cubicBezTo>
                      <a:pt x="150" y="141"/>
                      <a:pt x="151" y="149"/>
                      <a:pt x="159" y="152"/>
                    </a:cubicBezTo>
                    <a:cubicBezTo>
                      <a:pt x="166" y="154"/>
                      <a:pt x="176" y="150"/>
                      <a:pt x="184" y="151"/>
                    </a:cubicBezTo>
                    <a:cubicBezTo>
                      <a:pt x="200" y="152"/>
                      <a:pt x="222" y="166"/>
                      <a:pt x="208" y="184"/>
                    </a:cubicBezTo>
                    <a:cubicBezTo>
                      <a:pt x="202" y="191"/>
                      <a:pt x="190" y="191"/>
                      <a:pt x="184" y="197"/>
                    </a:cubicBezTo>
                    <a:cubicBezTo>
                      <a:pt x="178" y="204"/>
                      <a:pt x="183" y="211"/>
                      <a:pt x="182" y="219"/>
                    </a:cubicBezTo>
                    <a:cubicBezTo>
                      <a:pt x="182" y="227"/>
                      <a:pt x="179" y="235"/>
                      <a:pt x="178" y="243"/>
                    </a:cubicBezTo>
                    <a:cubicBezTo>
                      <a:pt x="177" y="251"/>
                      <a:pt x="178" y="258"/>
                      <a:pt x="176" y="266"/>
                    </a:cubicBezTo>
                    <a:cubicBezTo>
                      <a:pt x="170" y="281"/>
                      <a:pt x="164" y="302"/>
                      <a:pt x="152" y="315"/>
                    </a:cubicBezTo>
                    <a:cubicBezTo>
                      <a:pt x="146" y="322"/>
                      <a:pt x="141" y="330"/>
                      <a:pt x="133" y="322"/>
                    </a:cubicBezTo>
                    <a:cubicBezTo>
                      <a:pt x="126" y="316"/>
                      <a:pt x="127" y="306"/>
                      <a:pt x="124" y="298"/>
                    </a:cubicBezTo>
                    <a:cubicBezTo>
                      <a:pt x="119" y="307"/>
                      <a:pt x="121" y="332"/>
                      <a:pt x="125" y="343"/>
                    </a:cubicBezTo>
                    <a:cubicBezTo>
                      <a:pt x="131" y="359"/>
                      <a:pt x="151" y="346"/>
                      <a:pt x="161" y="362"/>
                    </a:cubicBezTo>
                    <a:cubicBezTo>
                      <a:pt x="166" y="368"/>
                      <a:pt x="166" y="376"/>
                      <a:pt x="170" y="383"/>
                    </a:cubicBezTo>
                    <a:cubicBezTo>
                      <a:pt x="176" y="393"/>
                      <a:pt x="182" y="391"/>
                      <a:pt x="193" y="393"/>
                    </a:cubicBezTo>
                    <a:cubicBezTo>
                      <a:pt x="209" y="396"/>
                      <a:pt x="234" y="413"/>
                      <a:pt x="249" y="403"/>
                    </a:cubicBezTo>
                    <a:cubicBezTo>
                      <a:pt x="237" y="400"/>
                      <a:pt x="229" y="395"/>
                      <a:pt x="219" y="388"/>
                    </a:cubicBezTo>
                    <a:cubicBezTo>
                      <a:pt x="209" y="381"/>
                      <a:pt x="199" y="378"/>
                      <a:pt x="193" y="366"/>
                    </a:cubicBezTo>
                    <a:cubicBezTo>
                      <a:pt x="189" y="356"/>
                      <a:pt x="186" y="349"/>
                      <a:pt x="193" y="341"/>
                    </a:cubicBezTo>
                    <a:cubicBezTo>
                      <a:pt x="199" y="335"/>
                      <a:pt x="206" y="334"/>
                      <a:pt x="209" y="325"/>
                    </a:cubicBezTo>
                    <a:cubicBezTo>
                      <a:pt x="213" y="310"/>
                      <a:pt x="210" y="291"/>
                      <a:pt x="204" y="278"/>
                    </a:cubicBezTo>
                    <a:cubicBezTo>
                      <a:pt x="196" y="259"/>
                      <a:pt x="199" y="249"/>
                      <a:pt x="201" y="230"/>
                    </a:cubicBezTo>
                    <a:cubicBezTo>
                      <a:pt x="203" y="220"/>
                      <a:pt x="201" y="212"/>
                      <a:pt x="207" y="205"/>
                    </a:cubicBezTo>
                    <a:cubicBezTo>
                      <a:pt x="215" y="198"/>
                      <a:pt x="222" y="196"/>
                      <a:pt x="227" y="186"/>
                    </a:cubicBezTo>
                    <a:cubicBezTo>
                      <a:pt x="235" y="170"/>
                      <a:pt x="235" y="157"/>
                      <a:pt x="219" y="149"/>
                    </a:cubicBezTo>
                    <a:cubicBezTo>
                      <a:pt x="206" y="142"/>
                      <a:pt x="191" y="138"/>
                      <a:pt x="182" y="125"/>
                    </a:cubicBezTo>
                    <a:cubicBezTo>
                      <a:pt x="174" y="112"/>
                      <a:pt x="164" y="96"/>
                      <a:pt x="171" y="83"/>
                    </a:cubicBezTo>
                    <a:cubicBezTo>
                      <a:pt x="181" y="63"/>
                      <a:pt x="198" y="11"/>
                      <a:pt x="227" y="37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4" name="Freeform 602"/>
              <p:cNvSpPr>
                <a:spLocks/>
              </p:cNvSpPr>
              <p:nvPr/>
            </p:nvSpPr>
            <p:spPr bwMode="auto">
              <a:xfrm>
                <a:off x="2156" y="1347"/>
                <a:ext cx="220" cy="530"/>
              </a:xfrm>
              <a:custGeom>
                <a:avLst/>
                <a:gdLst>
                  <a:gd name="T0" fmla="*/ 78 w 88"/>
                  <a:gd name="T1" fmla="*/ 8 h 212"/>
                  <a:gd name="T2" fmla="*/ 15 w 88"/>
                  <a:gd name="T3" fmla="*/ 105 h 212"/>
                  <a:gd name="T4" fmla="*/ 35 w 88"/>
                  <a:gd name="T5" fmla="*/ 223 h 212"/>
                  <a:gd name="T6" fmla="*/ 28 w 88"/>
                  <a:gd name="T7" fmla="*/ 345 h 212"/>
                  <a:gd name="T8" fmla="*/ 38 w 88"/>
                  <a:gd name="T9" fmla="*/ 450 h 212"/>
                  <a:gd name="T10" fmla="*/ 58 w 88"/>
                  <a:gd name="T11" fmla="*/ 393 h 212"/>
                  <a:gd name="T12" fmla="*/ 110 w 88"/>
                  <a:gd name="T13" fmla="*/ 388 h 212"/>
                  <a:gd name="T14" fmla="*/ 105 w 88"/>
                  <a:gd name="T15" fmla="*/ 448 h 212"/>
                  <a:gd name="T16" fmla="*/ 95 w 88"/>
                  <a:gd name="T17" fmla="*/ 478 h 212"/>
                  <a:gd name="T18" fmla="*/ 78 w 88"/>
                  <a:gd name="T19" fmla="*/ 503 h 212"/>
                  <a:gd name="T20" fmla="*/ 118 w 88"/>
                  <a:gd name="T21" fmla="*/ 498 h 212"/>
                  <a:gd name="T22" fmla="*/ 128 w 88"/>
                  <a:gd name="T23" fmla="*/ 473 h 212"/>
                  <a:gd name="T24" fmla="*/ 160 w 88"/>
                  <a:gd name="T25" fmla="*/ 453 h 212"/>
                  <a:gd name="T26" fmla="*/ 163 w 88"/>
                  <a:gd name="T27" fmla="*/ 400 h 212"/>
                  <a:gd name="T28" fmla="*/ 145 w 88"/>
                  <a:gd name="T29" fmla="*/ 335 h 212"/>
                  <a:gd name="T30" fmla="*/ 215 w 88"/>
                  <a:gd name="T31" fmla="*/ 190 h 212"/>
                  <a:gd name="T32" fmla="*/ 155 w 88"/>
                  <a:gd name="T33" fmla="*/ 173 h 212"/>
                  <a:gd name="T34" fmla="*/ 100 w 88"/>
                  <a:gd name="T35" fmla="*/ 250 h 212"/>
                  <a:gd name="T36" fmla="*/ 63 w 88"/>
                  <a:gd name="T37" fmla="*/ 195 h 212"/>
                  <a:gd name="T38" fmla="*/ 45 w 88"/>
                  <a:gd name="T39" fmla="*/ 123 h 212"/>
                  <a:gd name="T40" fmla="*/ 120 w 88"/>
                  <a:gd name="T41" fmla="*/ 0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212">
                    <a:moveTo>
                      <a:pt x="31" y="3"/>
                    </a:moveTo>
                    <a:cubicBezTo>
                      <a:pt x="21" y="13"/>
                      <a:pt x="10" y="28"/>
                      <a:pt x="6" y="42"/>
                    </a:cubicBezTo>
                    <a:cubicBezTo>
                      <a:pt x="1" y="61"/>
                      <a:pt x="15" y="70"/>
                      <a:pt x="14" y="89"/>
                    </a:cubicBezTo>
                    <a:cubicBezTo>
                      <a:pt x="12" y="104"/>
                      <a:pt x="13" y="122"/>
                      <a:pt x="11" y="138"/>
                    </a:cubicBezTo>
                    <a:cubicBezTo>
                      <a:pt x="10" y="143"/>
                      <a:pt x="0" y="186"/>
                      <a:pt x="15" y="180"/>
                    </a:cubicBezTo>
                    <a:cubicBezTo>
                      <a:pt x="22" y="178"/>
                      <a:pt x="20" y="162"/>
                      <a:pt x="23" y="157"/>
                    </a:cubicBezTo>
                    <a:cubicBezTo>
                      <a:pt x="28" y="149"/>
                      <a:pt x="37" y="147"/>
                      <a:pt x="44" y="155"/>
                    </a:cubicBezTo>
                    <a:cubicBezTo>
                      <a:pt x="50" y="162"/>
                      <a:pt x="44" y="171"/>
                      <a:pt x="42" y="179"/>
                    </a:cubicBezTo>
                    <a:cubicBezTo>
                      <a:pt x="41" y="183"/>
                      <a:pt x="40" y="187"/>
                      <a:pt x="38" y="191"/>
                    </a:cubicBezTo>
                    <a:cubicBezTo>
                      <a:pt x="37" y="193"/>
                      <a:pt x="31" y="198"/>
                      <a:pt x="31" y="201"/>
                    </a:cubicBezTo>
                    <a:cubicBezTo>
                      <a:pt x="29" y="212"/>
                      <a:pt x="42" y="204"/>
                      <a:pt x="47" y="199"/>
                    </a:cubicBezTo>
                    <a:cubicBezTo>
                      <a:pt x="49" y="196"/>
                      <a:pt x="48" y="192"/>
                      <a:pt x="51" y="189"/>
                    </a:cubicBezTo>
                    <a:cubicBezTo>
                      <a:pt x="54" y="185"/>
                      <a:pt x="60" y="184"/>
                      <a:pt x="64" y="181"/>
                    </a:cubicBezTo>
                    <a:cubicBezTo>
                      <a:pt x="76" y="174"/>
                      <a:pt x="72" y="170"/>
                      <a:pt x="65" y="160"/>
                    </a:cubicBezTo>
                    <a:cubicBezTo>
                      <a:pt x="60" y="151"/>
                      <a:pt x="58" y="144"/>
                      <a:pt x="58" y="134"/>
                    </a:cubicBezTo>
                    <a:cubicBezTo>
                      <a:pt x="60" y="112"/>
                      <a:pt x="88" y="95"/>
                      <a:pt x="86" y="76"/>
                    </a:cubicBezTo>
                    <a:cubicBezTo>
                      <a:pt x="84" y="59"/>
                      <a:pt x="71" y="62"/>
                      <a:pt x="62" y="69"/>
                    </a:cubicBezTo>
                    <a:cubicBezTo>
                      <a:pt x="51" y="78"/>
                      <a:pt x="49" y="91"/>
                      <a:pt x="40" y="100"/>
                    </a:cubicBezTo>
                    <a:cubicBezTo>
                      <a:pt x="30" y="93"/>
                      <a:pt x="27" y="90"/>
                      <a:pt x="25" y="78"/>
                    </a:cubicBezTo>
                    <a:cubicBezTo>
                      <a:pt x="23" y="68"/>
                      <a:pt x="18" y="58"/>
                      <a:pt x="18" y="49"/>
                    </a:cubicBezTo>
                    <a:cubicBezTo>
                      <a:pt x="20" y="30"/>
                      <a:pt x="33" y="11"/>
                      <a:pt x="48" y="0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5" name="Freeform 603"/>
              <p:cNvSpPr>
                <a:spLocks/>
              </p:cNvSpPr>
              <p:nvPr/>
            </p:nvSpPr>
            <p:spPr bwMode="auto">
              <a:xfrm>
                <a:off x="2456" y="1209"/>
                <a:ext cx="277" cy="241"/>
              </a:xfrm>
              <a:custGeom>
                <a:avLst/>
                <a:gdLst>
                  <a:gd name="T0" fmla="*/ 72 w 111"/>
                  <a:gd name="T1" fmla="*/ 0 h 96"/>
                  <a:gd name="T2" fmla="*/ 92 w 111"/>
                  <a:gd name="T3" fmla="*/ 118 h 96"/>
                  <a:gd name="T4" fmla="*/ 57 w 111"/>
                  <a:gd name="T5" fmla="*/ 161 h 96"/>
                  <a:gd name="T6" fmla="*/ 0 w 111"/>
                  <a:gd name="T7" fmla="*/ 196 h 96"/>
                  <a:gd name="T8" fmla="*/ 95 w 111"/>
                  <a:gd name="T9" fmla="*/ 236 h 96"/>
                  <a:gd name="T10" fmla="*/ 102 w 111"/>
                  <a:gd name="T11" fmla="*/ 238 h 96"/>
                  <a:gd name="T12" fmla="*/ 165 w 111"/>
                  <a:gd name="T13" fmla="*/ 218 h 96"/>
                  <a:gd name="T14" fmla="*/ 222 w 111"/>
                  <a:gd name="T15" fmla="*/ 241 h 96"/>
                  <a:gd name="T16" fmla="*/ 247 w 111"/>
                  <a:gd name="T17" fmla="*/ 191 h 96"/>
                  <a:gd name="T18" fmla="*/ 277 w 111"/>
                  <a:gd name="T19" fmla="*/ 148 h 96"/>
                  <a:gd name="T20" fmla="*/ 180 w 111"/>
                  <a:gd name="T21" fmla="*/ 176 h 96"/>
                  <a:gd name="T22" fmla="*/ 90 w 111"/>
                  <a:gd name="T23" fmla="*/ 25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96">
                    <a:moveTo>
                      <a:pt x="29" y="0"/>
                    </a:moveTo>
                    <a:cubicBezTo>
                      <a:pt x="15" y="10"/>
                      <a:pt x="35" y="32"/>
                      <a:pt x="37" y="47"/>
                    </a:cubicBezTo>
                    <a:cubicBezTo>
                      <a:pt x="38" y="61"/>
                      <a:pt x="34" y="61"/>
                      <a:pt x="23" y="64"/>
                    </a:cubicBezTo>
                    <a:cubicBezTo>
                      <a:pt x="15" y="65"/>
                      <a:pt x="1" y="69"/>
                      <a:pt x="0" y="78"/>
                    </a:cubicBezTo>
                    <a:cubicBezTo>
                      <a:pt x="11" y="80"/>
                      <a:pt x="35" y="79"/>
                      <a:pt x="38" y="94"/>
                    </a:cubicBezTo>
                    <a:cubicBezTo>
                      <a:pt x="39" y="94"/>
                      <a:pt x="40" y="94"/>
                      <a:pt x="41" y="95"/>
                    </a:cubicBezTo>
                    <a:cubicBezTo>
                      <a:pt x="50" y="89"/>
                      <a:pt x="56" y="87"/>
                      <a:pt x="66" y="87"/>
                    </a:cubicBezTo>
                    <a:cubicBezTo>
                      <a:pt x="76" y="87"/>
                      <a:pt x="80" y="93"/>
                      <a:pt x="89" y="96"/>
                    </a:cubicBezTo>
                    <a:cubicBezTo>
                      <a:pt x="94" y="90"/>
                      <a:pt x="96" y="82"/>
                      <a:pt x="99" y="76"/>
                    </a:cubicBezTo>
                    <a:cubicBezTo>
                      <a:pt x="101" y="73"/>
                      <a:pt x="111" y="62"/>
                      <a:pt x="111" y="59"/>
                    </a:cubicBezTo>
                    <a:cubicBezTo>
                      <a:pt x="110" y="52"/>
                      <a:pt x="80" y="71"/>
                      <a:pt x="72" y="70"/>
                    </a:cubicBezTo>
                    <a:cubicBezTo>
                      <a:pt x="53" y="67"/>
                      <a:pt x="36" y="26"/>
                      <a:pt x="36" y="10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6" name="Freeform 604"/>
              <p:cNvSpPr>
                <a:spLocks/>
              </p:cNvSpPr>
              <p:nvPr/>
            </p:nvSpPr>
            <p:spPr bwMode="auto">
              <a:xfrm>
                <a:off x="2366" y="1392"/>
                <a:ext cx="167" cy="328"/>
              </a:xfrm>
              <a:custGeom>
                <a:avLst/>
                <a:gdLst>
                  <a:gd name="T0" fmla="*/ 105 w 67"/>
                  <a:gd name="T1" fmla="*/ 5 h 131"/>
                  <a:gd name="T2" fmla="*/ 105 w 67"/>
                  <a:gd name="T3" fmla="*/ 158 h 131"/>
                  <a:gd name="T4" fmla="*/ 55 w 67"/>
                  <a:gd name="T5" fmla="*/ 328 h 131"/>
                  <a:gd name="T6" fmla="*/ 165 w 67"/>
                  <a:gd name="T7" fmla="*/ 178 h 131"/>
                  <a:gd name="T8" fmla="*/ 142 w 67"/>
                  <a:gd name="T9" fmla="*/ 130 h 131"/>
                  <a:gd name="T10" fmla="*/ 110 w 67"/>
                  <a:gd name="T11" fmla="*/ 88 h 131"/>
                  <a:gd name="T12" fmla="*/ 105 w 67"/>
                  <a:gd name="T13" fmla="*/ 28 h 131"/>
                  <a:gd name="T14" fmla="*/ 150 w 67"/>
                  <a:gd name="T15" fmla="*/ 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131">
                    <a:moveTo>
                      <a:pt x="42" y="2"/>
                    </a:moveTo>
                    <a:cubicBezTo>
                      <a:pt x="18" y="7"/>
                      <a:pt x="49" y="49"/>
                      <a:pt x="42" y="63"/>
                    </a:cubicBezTo>
                    <a:cubicBezTo>
                      <a:pt x="35" y="80"/>
                      <a:pt x="0" y="111"/>
                      <a:pt x="22" y="131"/>
                    </a:cubicBezTo>
                    <a:cubicBezTo>
                      <a:pt x="30" y="105"/>
                      <a:pt x="33" y="75"/>
                      <a:pt x="66" y="71"/>
                    </a:cubicBezTo>
                    <a:cubicBezTo>
                      <a:pt x="67" y="61"/>
                      <a:pt x="64" y="58"/>
                      <a:pt x="57" y="52"/>
                    </a:cubicBezTo>
                    <a:cubicBezTo>
                      <a:pt x="49" y="47"/>
                      <a:pt x="47" y="44"/>
                      <a:pt x="44" y="35"/>
                    </a:cubicBezTo>
                    <a:cubicBezTo>
                      <a:pt x="41" y="27"/>
                      <a:pt x="38" y="18"/>
                      <a:pt x="42" y="11"/>
                    </a:cubicBezTo>
                    <a:cubicBezTo>
                      <a:pt x="46" y="3"/>
                      <a:pt x="53" y="4"/>
                      <a:pt x="60" y="0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7" name="Freeform 605"/>
              <p:cNvSpPr>
                <a:spLocks/>
              </p:cNvSpPr>
              <p:nvPr/>
            </p:nvSpPr>
            <p:spPr bwMode="auto">
              <a:xfrm>
                <a:off x="2446" y="1617"/>
                <a:ext cx="505" cy="365"/>
              </a:xfrm>
              <a:custGeom>
                <a:avLst/>
                <a:gdLst>
                  <a:gd name="T0" fmla="*/ 0 w 202"/>
                  <a:gd name="T1" fmla="*/ 238 h 146"/>
                  <a:gd name="T2" fmla="*/ 13 w 202"/>
                  <a:gd name="T3" fmla="*/ 300 h 146"/>
                  <a:gd name="T4" fmla="*/ 63 w 202"/>
                  <a:gd name="T5" fmla="*/ 320 h 146"/>
                  <a:gd name="T6" fmla="*/ 125 w 202"/>
                  <a:gd name="T7" fmla="*/ 323 h 146"/>
                  <a:gd name="T8" fmla="*/ 105 w 202"/>
                  <a:gd name="T9" fmla="*/ 275 h 146"/>
                  <a:gd name="T10" fmla="*/ 153 w 202"/>
                  <a:gd name="T11" fmla="*/ 58 h 146"/>
                  <a:gd name="T12" fmla="*/ 243 w 202"/>
                  <a:gd name="T13" fmla="*/ 50 h 146"/>
                  <a:gd name="T14" fmla="*/ 218 w 202"/>
                  <a:gd name="T15" fmla="*/ 120 h 146"/>
                  <a:gd name="T16" fmla="*/ 198 w 202"/>
                  <a:gd name="T17" fmla="*/ 175 h 146"/>
                  <a:gd name="T18" fmla="*/ 245 w 202"/>
                  <a:gd name="T19" fmla="*/ 138 h 146"/>
                  <a:gd name="T20" fmla="*/ 298 w 202"/>
                  <a:gd name="T21" fmla="*/ 130 h 146"/>
                  <a:gd name="T22" fmla="*/ 348 w 202"/>
                  <a:gd name="T23" fmla="*/ 145 h 146"/>
                  <a:gd name="T24" fmla="*/ 378 w 202"/>
                  <a:gd name="T25" fmla="*/ 123 h 146"/>
                  <a:gd name="T26" fmla="*/ 385 w 202"/>
                  <a:gd name="T27" fmla="*/ 333 h 146"/>
                  <a:gd name="T28" fmla="*/ 320 w 202"/>
                  <a:gd name="T29" fmla="*/ 255 h 146"/>
                  <a:gd name="T30" fmla="*/ 280 w 202"/>
                  <a:gd name="T31" fmla="*/ 280 h 146"/>
                  <a:gd name="T32" fmla="*/ 328 w 202"/>
                  <a:gd name="T33" fmla="*/ 328 h 146"/>
                  <a:gd name="T34" fmla="*/ 355 w 202"/>
                  <a:gd name="T35" fmla="*/ 360 h 146"/>
                  <a:gd name="T36" fmla="*/ 420 w 202"/>
                  <a:gd name="T37" fmla="*/ 345 h 146"/>
                  <a:gd name="T38" fmla="*/ 505 w 202"/>
                  <a:gd name="T39" fmla="*/ 290 h 146"/>
                  <a:gd name="T40" fmla="*/ 470 w 202"/>
                  <a:gd name="T41" fmla="*/ 178 h 146"/>
                  <a:gd name="T42" fmla="*/ 385 w 202"/>
                  <a:gd name="T43" fmla="*/ 100 h 146"/>
                  <a:gd name="T44" fmla="*/ 353 w 202"/>
                  <a:gd name="T45" fmla="*/ 65 h 146"/>
                  <a:gd name="T46" fmla="*/ 315 w 202"/>
                  <a:gd name="T47" fmla="*/ 28 h 146"/>
                  <a:gd name="T48" fmla="*/ 195 w 202"/>
                  <a:gd name="T49" fmla="*/ 8 h 146"/>
                  <a:gd name="T50" fmla="*/ 105 w 202"/>
                  <a:gd name="T51" fmla="*/ 63 h 146"/>
                  <a:gd name="T52" fmla="*/ 68 w 202"/>
                  <a:gd name="T53" fmla="*/ 175 h 146"/>
                  <a:gd name="T54" fmla="*/ 58 w 202"/>
                  <a:gd name="T55" fmla="*/ 218 h 146"/>
                  <a:gd name="T56" fmla="*/ 15 w 202"/>
                  <a:gd name="T57" fmla="*/ 218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2" h="146">
                    <a:moveTo>
                      <a:pt x="0" y="95"/>
                    </a:moveTo>
                    <a:cubicBezTo>
                      <a:pt x="1" y="102"/>
                      <a:pt x="2" y="112"/>
                      <a:pt x="5" y="120"/>
                    </a:cubicBezTo>
                    <a:cubicBezTo>
                      <a:pt x="9" y="132"/>
                      <a:pt x="14" y="126"/>
                      <a:pt x="25" y="128"/>
                    </a:cubicBezTo>
                    <a:cubicBezTo>
                      <a:pt x="32" y="129"/>
                      <a:pt x="43" y="137"/>
                      <a:pt x="50" y="129"/>
                    </a:cubicBezTo>
                    <a:cubicBezTo>
                      <a:pt x="55" y="122"/>
                      <a:pt x="46" y="115"/>
                      <a:pt x="42" y="110"/>
                    </a:cubicBezTo>
                    <a:cubicBezTo>
                      <a:pt x="20" y="89"/>
                      <a:pt x="45" y="43"/>
                      <a:pt x="61" y="23"/>
                    </a:cubicBezTo>
                    <a:cubicBezTo>
                      <a:pt x="70" y="14"/>
                      <a:pt x="93" y="0"/>
                      <a:pt x="97" y="20"/>
                    </a:cubicBezTo>
                    <a:cubicBezTo>
                      <a:pt x="99" y="30"/>
                      <a:pt x="93" y="40"/>
                      <a:pt x="87" y="48"/>
                    </a:cubicBezTo>
                    <a:cubicBezTo>
                      <a:pt x="84" y="51"/>
                      <a:pt x="71" y="66"/>
                      <a:pt x="79" y="70"/>
                    </a:cubicBezTo>
                    <a:cubicBezTo>
                      <a:pt x="85" y="73"/>
                      <a:pt x="94" y="58"/>
                      <a:pt x="98" y="55"/>
                    </a:cubicBezTo>
                    <a:cubicBezTo>
                      <a:pt x="104" y="51"/>
                      <a:pt x="112" y="50"/>
                      <a:pt x="119" y="52"/>
                    </a:cubicBezTo>
                    <a:cubicBezTo>
                      <a:pt x="124" y="53"/>
                      <a:pt x="132" y="63"/>
                      <a:pt x="139" y="58"/>
                    </a:cubicBezTo>
                    <a:cubicBezTo>
                      <a:pt x="145" y="54"/>
                      <a:pt x="138" y="43"/>
                      <a:pt x="151" y="49"/>
                    </a:cubicBezTo>
                    <a:cubicBezTo>
                      <a:pt x="177" y="60"/>
                      <a:pt x="188" y="129"/>
                      <a:pt x="154" y="133"/>
                    </a:cubicBezTo>
                    <a:cubicBezTo>
                      <a:pt x="131" y="135"/>
                      <a:pt x="149" y="102"/>
                      <a:pt x="128" y="102"/>
                    </a:cubicBezTo>
                    <a:cubicBezTo>
                      <a:pt x="119" y="102"/>
                      <a:pt x="108" y="104"/>
                      <a:pt x="112" y="112"/>
                    </a:cubicBezTo>
                    <a:cubicBezTo>
                      <a:pt x="115" y="120"/>
                      <a:pt x="126" y="124"/>
                      <a:pt x="131" y="131"/>
                    </a:cubicBezTo>
                    <a:cubicBezTo>
                      <a:pt x="135" y="138"/>
                      <a:pt x="132" y="142"/>
                      <a:pt x="142" y="144"/>
                    </a:cubicBezTo>
                    <a:cubicBezTo>
                      <a:pt x="151" y="146"/>
                      <a:pt x="160" y="142"/>
                      <a:pt x="168" y="138"/>
                    </a:cubicBezTo>
                    <a:cubicBezTo>
                      <a:pt x="183" y="132"/>
                      <a:pt x="201" y="135"/>
                      <a:pt x="202" y="116"/>
                    </a:cubicBezTo>
                    <a:cubicBezTo>
                      <a:pt x="202" y="102"/>
                      <a:pt x="195" y="82"/>
                      <a:pt x="188" y="71"/>
                    </a:cubicBezTo>
                    <a:cubicBezTo>
                      <a:pt x="180" y="57"/>
                      <a:pt x="167" y="48"/>
                      <a:pt x="154" y="40"/>
                    </a:cubicBezTo>
                    <a:cubicBezTo>
                      <a:pt x="147" y="35"/>
                      <a:pt x="144" y="34"/>
                      <a:pt x="141" y="26"/>
                    </a:cubicBezTo>
                    <a:cubicBezTo>
                      <a:pt x="137" y="15"/>
                      <a:pt x="137" y="13"/>
                      <a:pt x="126" y="11"/>
                    </a:cubicBezTo>
                    <a:cubicBezTo>
                      <a:pt x="111" y="7"/>
                      <a:pt x="93" y="3"/>
                      <a:pt x="78" y="3"/>
                    </a:cubicBezTo>
                    <a:cubicBezTo>
                      <a:pt x="58" y="3"/>
                      <a:pt x="52" y="8"/>
                      <a:pt x="42" y="25"/>
                    </a:cubicBezTo>
                    <a:cubicBezTo>
                      <a:pt x="34" y="40"/>
                      <a:pt x="32" y="53"/>
                      <a:pt x="27" y="70"/>
                    </a:cubicBezTo>
                    <a:cubicBezTo>
                      <a:pt x="26" y="74"/>
                      <a:pt x="26" y="84"/>
                      <a:pt x="23" y="87"/>
                    </a:cubicBezTo>
                    <a:cubicBezTo>
                      <a:pt x="19" y="91"/>
                      <a:pt x="8" y="88"/>
                      <a:pt x="6" y="87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8" name="Freeform 606"/>
              <p:cNvSpPr>
                <a:spLocks/>
              </p:cNvSpPr>
              <p:nvPr/>
            </p:nvSpPr>
            <p:spPr bwMode="auto">
              <a:xfrm>
                <a:off x="2873" y="1467"/>
                <a:ext cx="498" cy="520"/>
              </a:xfrm>
              <a:custGeom>
                <a:avLst/>
                <a:gdLst>
                  <a:gd name="T0" fmla="*/ 155 w 199"/>
                  <a:gd name="T1" fmla="*/ 483 h 208"/>
                  <a:gd name="T2" fmla="*/ 183 w 199"/>
                  <a:gd name="T3" fmla="*/ 493 h 208"/>
                  <a:gd name="T4" fmla="*/ 213 w 199"/>
                  <a:gd name="T5" fmla="*/ 513 h 208"/>
                  <a:gd name="T6" fmla="*/ 243 w 199"/>
                  <a:gd name="T7" fmla="*/ 463 h 208"/>
                  <a:gd name="T8" fmla="*/ 248 w 199"/>
                  <a:gd name="T9" fmla="*/ 388 h 208"/>
                  <a:gd name="T10" fmla="*/ 255 w 199"/>
                  <a:gd name="T11" fmla="*/ 323 h 208"/>
                  <a:gd name="T12" fmla="*/ 180 w 199"/>
                  <a:gd name="T13" fmla="*/ 228 h 208"/>
                  <a:gd name="T14" fmla="*/ 160 w 199"/>
                  <a:gd name="T15" fmla="*/ 135 h 208"/>
                  <a:gd name="T16" fmla="*/ 263 w 199"/>
                  <a:gd name="T17" fmla="*/ 153 h 208"/>
                  <a:gd name="T18" fmla="*/ 350 w 199"/>
                  <a:gd name="T19" fmla="*/ 108 h 208"/>
                  <a:gd name="T20" fmla="*/ 428 w 199"/>
                  <a:gd name="T21" fmla="*/ 143 h 208"/>
                  <a:gd name="T22" fmla="*/ 363 w 199"/>
                  <a:gd name="T23" fmla="*/ 228 h 208"/>
                  <a:gd name="T24" fmla="*/ 405 w 199"/>
                  <a:gd name="T25" fmla="*/ 248 h 208"/>
                  <a:gd name="T26" fmla="*/ 440 w 199"/>
                  <a:gd name="T27" fmla="*/ 278 h 208"/>
                  <a:gd name="T28" fmla="*/ 465 w 199"/>
                  <a:gd name="T29" fmla="*/ 215 h 208"/>
                  <a:gd name="T30" fmla="*/ 493 w 199"/>
                  <a:gd name="T31" fmla="*/ 163 h 208"/>
                  <a:gd name="T32" fmla="*/ 423 w 199"/>
                  <a:gd name="T33" fmla="*/ 58 h 208"/>
                  <a:gd name="T34" fmla="*/ 315 w 199"/>
                  <a:gd name="T35" fmla="*/ 13 h 208"/>
                  <a:gd name="T36" fmla="*/ 208 w 199"/>
                  <a:gd name="T37" fmla="*/ 70 h 208"/>
                  <a:gd name="T38" fmla="*/ 83 w 199"/>
                  <a:gd name="T39" fmla="*/ 130 h 208"/>
                  <a:gd name="T40" fmla="*/ 43 w 199"/>
                  <a:gd name="T41" fmla="*/ 213 h 208"/>
                  <a:gd name="T42" fmla="*/ 140 w 199"/>
                  <a:gd name="T43" fmla="*/ 308 h 208"/>
                  <a:gd name="T44" fmla="*/ 155 w 199"/>
                  <a:gd name="T45" fmla="*/ 438 h 208"/>
                  <a:gd name="T46" fmla="*/ 158 w 199"/>
                  <a:gd name="T47" fmla="*/ 445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9" h="208">
                    <a:moveTo>
                      <a:pt x="62" y="193"/>
                    </a:moveTo>
                    <a:cubicBezTo>
                      <a:pt x="65" y="195"/>
                      <a:pt x="69" y="195"/>
                      <a:pt x="73" y="197"/>
                    </a:cubicBezTo>
                    <a:cubicBezTo>
                      <a:pt x="77" y="199"/>
                      <a:pt x="80" y="205"/>
                      <a:pt x="85" y="205"/>
                    </a:cubicBezTo>
                    <a:cubicBezTo>
                      <a:pt x="98" y="208"/>
                      <a:pt x="96" y="194"/>
                      <a:pt x="97" y="185"/>
                    </a:cubicBezTo>
                    <a:cubicBezTo>
                      <a:pt x="98" y="175"/>
                      <a:pt x="98" y="165"/>
                      <a:pt x="99" y="155"/>
                    </a:cubicBezTo>
                    <a:cubicBezTo>
                      <a:pt x="100" y="146"/>
                      <a:pt x="103" y="138"/>
                      <a:pt x="102" y="129"/>
                    </a:cubicBezTo>
                    <a:cubicBezTo>
                      <a:pt x="100" y="108"/>
                      <a:pt x="88" y="103"/>
                      <a:pt x="72" y="91"/>
                    </a:cubicBezTo>
                    <a:cubicBezTo>
                      <a:pt x="57" y="79"/>
                      <a:pt x="46" y="70"/>
                      <a:pt x="64" y="54"/>
                    </a:cubicBezTo>
                    <a:cubicBezTo>
                      <a:pt x="79" y="40"/>
                      <a:pt x="99" y="39"/>
                      <a:pt x="105" y="61"/>
                    </a:cubicBezTo>
                    <a:cubicBezTo>
                      <a:pt x="118" y="62"/>
                      <a:pt x="129" y="49"/>
                      <a:pt x="140" y="43"/>
                    </a:cubicBezTo>
                    <a:cubicBezTo>
                      <a:pt x="151" y="36"/>
                      <a:pt x="172" y="39"/>
                      <a:pt x="171" y="57"/>
                    </a:cubicBezTo>
                    <a:cubicBezTo>
                      <a:pt x="171" y="73"/>
                      <a:pt x="145" y="79"/>
                      <a:pt x="145" y="91"/>
                    </a:cubicBezTo>
                    <a:cubicBezTo>
                      <a:pt x="145" y="100"/>
                      <a:pt x="157" y="97"/>
                      <a:pt x="162" y="99"/>
                    </a:cubicBezTo>
                    <a:cubicBezTo>
                      <a:pt x="169" y="101"/>
                      <a:pt x="171" y="106"/>
                      <a:pt x="176" y="111"/>
                    </a:cubicBezTo>
                    <a:cubicBezTo>
                      <a:pt x="181" y="103"/>
                      <a:pt x="182" y="94"/>
                      <a:pt x="186" y="86"/>
                    </a:cubicBezTo>
                    <a:cubicBezTo>
                      <a:pt x="190" y="78"/>
                      <a:pt x="196" y="73"/>
                      <a:pt x="197" y="65"/>
                    </a:cubicBezTo>
                    <a:cubicBezTo>
                      <a:pt x="199" y="46"/>
                      <a:pt x="182" y="33"/>
                      <a:pt x="169" y="23"/>
                    </a:cubicBezTo>
                    <a:cubicBezTo>
                      <a:pt x="158" y="14"/>
                      <a:pt x="139" y="0"/>
                      <a:pt x="126" y="5"/>
                    </a:cubicBezTo>
                    <a:cubicBezTo>
                      <a:pt x="111" y="10"/>
                      <a:pt x="97" y="21"/>
                      <a:pt x="83" y="28"/>
                    </a:cubicBezTo>
                    <a:cubicBezTo>
                      <a:pt x="66" y="37"/>
                      <a:pt x="50" y="46"/>
                      <a:pt x="33" y="52"/>
                    </a:cubicBezTo>
                    <a:cubicBezTo>
                      <a:pt x="17" y="58"/>
                      <a:pt x="0" y="67"/>
                      <a:pt x="17" y="85"/>
                    </a:cubicBezTo>
                    <a:cubicBezTo>
                      <a:pt x="31" y="100"/>
                      <a:pt x="48" y="102"/>
                      <a:pt x="56" y="123"/>
                    </a:cubicBezTo>
                    <a:cubicBezTo>
                      <a:pt x="64" y="142"/>
                      <a:pt x="61" y="157"/>
                      <a:pt x="62" y="175"/>
                    </a:cubicBezTo>
                    <a:cubicBezTo>
                      <a:pt x="62" y="176"/>
                      <a:pt x="63" y="177"/>
                      <a:pt x="63" y="178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9" name="Freeform 607"/>
              <p:cNvSpPr>
                <a:spLocks/>
              </p:cNvSpPr>
              <p:nvPr/>
            </p:nvSpPr>
            <p:spPr bwMode="auto">
              <a:xfrm>
                <a:off x="3078" y="1667"/>
                <a:ext cx="290" cy="538"/>
              </a:xfrm>
              <a:custGeom>
                <a:avLst/>
                <a:gdLst>
                  <a:gd name="T0" fmla="*/ 195 w 116"/>
                  <a:gd name="T1" fmla="*/ 0 h 215"/>
                  <a:gd name="T2" fmla="*/ 130 w 116"/>
                  <a:gd name="T3" fmla="*/ 75 h 215"/>
                  <a:gd name="T4" fmla="*/ 148 w 116"/>
                  <a:gd name="T5" fmla="*/ 190 h 215"/>
                  <a:gd name="T6" fmla="*/ 133 w 116"/>
                  <a:gd name="T7" fmla="*/ 245 h 215"/>
                  <a:gd name="T8" fmla="*/ 148 w 116"/>
                  <a:gd name="T9" fmla="*/ 305 h 215"/>
                  <a:gd name="T10" fmla="*/ 65 w 116"/>
                  <a:gd name="T11" fmla="*/ 325 h 215"/>
                  <a:gd name="T12" fmla="*/ 28 w 116"/>
                  <a:gd name="T13" fmla="*/ 290 h 215"/>
                  <a:gd name="T14" fmla="*/ 43 w 116"/>
                  <a:gd name="T15" fmla="*/ 338 h 215"/>
                  <a:gd name="T16" fmla="*/ 88 w 116"/>
                  <a:gd name="T17" fmla="*/ 373 h 215"/>
                  <a:gd name="T18" fmla="*/ 138 w 116"/>
                  <a:gd name="T19" fmla="*/ 398 h 215"/>
                  <a:gd name="T20" fmla="*/ 203 w 116"/>
                  <a:gd name="T21" fmla="*/ 510 h 215"/>
                  <a:gd name="T22" fmla="*/ 263 w 116"/>
                  <a:gd name="T23" fmla="*/ 530 h 215"/>
                  <a:gd name="T24" fmla="*/ 278 w 116"/>
                  <a:gd name="T25" fmla="*/ 465 h 215"/>
                  <a:gd name="T26" fmla="*/ 193 w 116"/>
                  <a:gd name="T27" fmla="*/ 358 h 215"/>
                  <a:gd name="T28" fmla="*/ 185 w 116"/>
                  <a:gd name="T29" fmla="*/ 228 h 215"/>
                  <a:gd name="T30" fmla="*/ 193 w 116"/>
                  <a:gd name="T31" fmla="*/ 168 h 215"/>
                  <a:gd name="T32" fmla="*/ 195 w 116"/>
                  <a:gd name="T33" fmla="*/ 128 h 215"/>
                  <a:gd name="T34" fmla="*/ 175 w 116"/>
                  <a:gd name="T35" fmla="*/ 70 h 215"/>
                  <a:gd name="T36" fmla="*/ 220 w 116"/>
                  <a:gd name="T37" fmla="*/ 55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215">
                    <a:moveTo>
                      <a:pt x="78" y="0"/>
                    </a:moveTo>
                    <a:cubicBezTo>
                      <a:pt x="65" y="1"/>
                      <a:pt x="50" y="18"/>
                      <a:pt x="52" y="30"/>
                    </a:cubicBezTo>
                    <a:cubicBezTo>
                      <a:pt x="54" y="47"/>
                      <a:pt x="68" y="57"/>
                      <a:pt x="59" y="76"/>
                    </a:cubicBezTo>
                    <a:cubicBezTo>
                      <a:pt x="55" y="84"/>
                      <a:pt x="52" y="88"/>
                      <a:pt x="53" y="98"/>
                    </a:cubicBezTo>
                    <a:cubicBezTo>
                      <a:pt x="55" y="106"/>
                      <a:pt x="58" y="114"/>
                      <a:pt x="59" y="122"/>
                    </a:cubicBezTo>
                    <a:cubicBezTo>
                      <a:pt x="60" y="142"/>
                      <a:pt x="38" y="138"/>
                      <a:pt x="26" y="130"/>
                    </a:cubicBezTo>
                    <a:cubicBezTo>
                      <a:pt x="20" y="127"/>
                      <a:pt x="18" y="113"/>
                      <a:pt x="11" y="116"/>
                    </a:cubicBezTo>
                    <a:cubicBezTo>
                      <a:pt x="0" y="120"/>
                      <a:pt x="13" y="132"/>
                      <a:pt x="17" y="135"/>
                    </a:cubicBezTo>
                    <a:cubicBezTo>
                      <a:pt x="23" y="140"/>
                      <a:pt x="30" y="144"/>
                      <a:pt x="35" y="149"/>
                    </a:cubicBezTo>
                    <a:cubicBezTo>
                      <a:pt x="43" y="157"/>
                      <a:pt x="45" y="156"/>
                      <a:pt x="55" y="159"/>
                    </a:cubicBezTo>
                    <a:cubicBezTo>
                      <a:pt x="82" y="165"/>
                      <a:pt x="71" y="186"/>
                      <a:pt x="81" y="204"/>
                    </a:cubicBezTo>
                    <a:cubicBezTo>
                      <a:pt x="86" y="212"/>
                      <a:pt x="96" y="215"/>
                      <a:pt x="105" y="212"/>
                    </a:cubicBezTo>
                    <a:cubicBezTo>
                      <a:pt x="116" y="208"/>
                      <a:pt x="116" y="196"/>
                      <a:pt x="111" y="186"/>
                    </a:cubicBezTo>
                    <a:cubicBezTo>
                      <a:pt x="105" y="169"/>
                      <a:pt x="84" y="161"/>
                      <a:pt x="77" y="143"/>
                    </a:cubicBezTo>
                    <a:cubicBezTo>
                      <a:pt x="72" y="126"/>
                      <a:pt x="72" y="108"/>
                      <a:pt x="74" y="91"/>
                    </a:cubicBezTo>
                    <a:cubicBezTo>
                      <a:pt x="75" y="83"/>
                      <a:pt x="74" y="73"/>
                      <a:pt x="77" y="67"/>
                    </a:cubicBezTo>
                    <a:cubicBezTo>
                      <a:pt x="80" y="57"/>
                      <a:pt x="83" y="60"/>
                      <a:pt x="78" y="51"/>
                    </a:cubicBezTo>
                    <a:cubicBezTo>
                      <a:pt x="75" y="43"/>
                      <a:pt x="67" y="37"/>
                      <a:pt x="70" y="28"/>
                    </a:cubicBezTo>
                    <a:cubicBezTo>
                      <a:pt x="73" y="18"/>
                      <a:pt x="79" y="22"/>
                      <a:pt x="88" y="22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0" name="Freeform 608"/>
              <p:cNvSpPr>
                <a:spLocks/>
              </p:cNvSpPr>
              <p:nvPr/>
            </p:nvSpPr>
            <p:spPr bwMode="auto">
              <a:xfrm>
                <a:off x="3338" y="1747"/>
                <a:ext cx="193" cy="368"/>
              </a:xfrm>
              <a:custGeom>
                <a:avLst/>
                <a:gdLst>
                  <a:gd name="T0" fmla="*/ 190 w 77"/>
                  <a:gd name="T1" fmla="*/ 25 h 147"/>
                  <a:gd name="T2" fmla="*/ 70 w 77"/>
                  <a:gd name="T3" fmla="*/ 30 h 147"/>
                  <a:gd name="T4" fmla="*/ 40 w 77"/>
                  <a:gd name="T5" fmla="*/ 85 h 147"/>
                  <a:gd name="T6" fmla="*/ 13 w 77"/>
                  <a:gd name="T7" fmla="*/ 135 h 147"/>
                  <a:gd name="T8" fmla="*/ 73 w 77"/>
                  <a:gd name="T9" fmla="*/ 233 h 147"/>
                  <a:gd name="T10" fmla="*/ 98 w 77"/>
                  <a:gd name="T11" fmla="*/ 295 h 147"/>
                  <a:gd name="T12" fmla="*/ 113 w 77"/>
                  <a:gd name="T13" fmla="*/ 355 h 147"/>
                  <a:gd name="T14" fmla="*/ 123 w 77"/>
                  <a:gd name="T15" fmla="*/ 368 h 147"/>
                  <a:gd name="T16" fmla="*/ 140 w 77"/>
                  <a:gd name="T17" fmla="*/ 313 h 147"/>
                  <a:gd name="T18" fmla="*/ 153 w 77"/>
                  <a:gd name="T19" fmla="*/ 258 h 147"/>
                  <a:gd name="T20" fmla="*/ 90 w 77"/>
                  <a:gd name="T21" fmla="*/ 180 h 147"/>
                  <a:gd name="T22" fmla="*/ 108 w 77"/>
                  <a:gd name="T23" fmla="*/ 133 h 147"/>
                  <a:gd name="T24" fmla="*/ 148 w 77"/>
                  <a:gd name="T25" fmla="*/ 113 h 147"/>
                  <a:gd name="T26" fmla="*/ 190 w 77"/>
                  <a:gd name="T27" fmla="*/ 45 h 1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47">
                    <a:moveTo>
                      <a:pt x="76" y="10"/>
                    </a:moveTo>
                    <a:cubicBezTo>
                      <a:pt x="59" y="10"/>
                      <a:pt x="42" y="0"/>
                      <a:pt x="28" y="12"/>
                    </a:cubicBezTo>
                    <a:cubicBezTo>
                      <a:pt x="21" y="18"/>
                      <a:pt x="19" y="26"/>
                      <a:pt x="16" y="34"/>
                    </a:cubicBezTo>
                    <a:cubicBezTo>
                      <a:pt x="13" y="41"/>
                      <a:pt x="8" y="47"/>
                      <a:pt x="5" y="54"/>
                    </a:cubicBezTo>
                    <a:cubicBezTo>
                      <a:pt x="0" y="71"/>
                      <a:pt x="21" y="79"/>
                      <a:pt x="29" y="93"/>
                    </a:cubicBezTo>
                    <a:cubicBezTo>
                      <a:pt x="33" y="100"/>
                      <a:pt x="36" y="109"/>
                      <a:pt x="39" y="118"/>
                    </a:cubicBezTo>
                    <a:cubicBezTo>
                      <a:pt x="41" y="124"/>
                      <a:pt x="42" y="136"/>
                      <a:pt x="45" y="142"/>
                    </a:cubicBezTo>
                    <a:cubicBezTo>
                      <a:pt x="47" y="144"/>
                      <a:pt x="47" y="145"/>
                      <a:pt x="49" y="147"/>
                    </a:cubicBezTo>
                    <a:cubicBezTo>
                      <a:pt x="54" y="143"/>
                      <a:pt x="54" y="131"/>
                      <a:pt x="56" y="125"/>
                    </a:cubicBezTo>
                    <a:cubicBezTo>
                      <a:pt x="57" y="119"/>
                      <a:pt x="61" y="108"/>
                      <a:pt x="61" y="103"/>
                    </a:cubicBezTo>
                    <a:cubicBezTo>
                      <a:pt x="58" y="91"/>
                      <a:pt x="36" y="85"/>
                      <a:pt x="36" y="72"/>
                    </a:cubicBezTo>
                    <a:cubicBezTo>
                      <a:pt x="36" y="67"/>
                      <a:pt x="41" y="57"/>
                      <a:pt x="43" y="53"/>
                    </a:cubicBezTo>
                    <a:cubicBezTo>
                      <a:pt x="49" y="44"/>
                      <a:pt x="50" y="45"/>
                      <a:pt x="59" y="45"/>
                    </a:cubicBezTo>
                    <a:cubicBezTo>
                      <a:pt x="77" y="45"/>
                      <a:pt x="76" y="34"/>
                      <a:pt x="76" y="18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1" name="Freeform 609"/>
              <p:cNvSpPr>
                <a:spLocks/>
              </p:cNvSpPr>
              <p:nvPr/>
            </p:nvSpPr>
            <p:spPr bwMode="auto">
              <a:xfrm>
                <a:off x="3446" y="1607"/>
                <a:ext cx="550" cy="585"/>
              </a:xfrm>
              <a:custGeom>
                <a:avLst/>
                <a:gdLst>
                  <a:gd name="T0" fmla="*/ 268 w 220"/>
                  <a:gd name="T1" fmla="*/ 8 h 234"/>
                  <a:gd name="T2" fmla="*/ 240 w 220"/>
                  <a:gd name="T3" fmla="*/ 65 h 234"/>
                  <a:gd name="T4" fmla="*/ 210 w 220"/>
                  <a:gd name="T5" fmla="*/ 115 h 234"/>
                  <a:gd name="T6" fmla="*/ 185 w 220"/>
                  <a:gd name="T7" fmla="*/ 233 h 234"/>
                  <a:gd name="T8" fmla="*/ 215 w 220"/>
                  <a:gd name="T9" fmla="*/ 288 h 234"/>
                  <a:gd name="T10" fmla="*/ 228 w 220"/>
                  <a:gd name="T11" fmla="*/ 345 h 234"/>
                  <a:gd name="T12" fmla="*/ 330 w 220"/>
                  <a:gd name="T13" fmla="*/ 388 h 234"/>
                  <a:gd name="T14" fmla="*/ 430 w 220"/>
                  <a:gd name="T15" fmla="*/ 443 h 234"/>
                  <a:gd name="T16" fmla="*/ 418 w 220"/>
                  <a:gd name="T17" fmla="*/ 495 h 234"/>
                  <a:gd name="T18" fmla="*/ 365 w 220"/>
                  <a:gd name="T19" fmla="*/ 498 h 234"/>
                  <a:gd name="T20" fmla="*/ 310 w 220"/>
                  <a:gd name="T21" fmla="*/ 493 h 234"/>
                  <a:gd name="T22" fmla="*/ 255 w 220"/>
                  <a:gd name="T23" fmla="*/ 480 h 234"/>
                  <a:gd name="T24" fmla="*/ 140 w 220"/>
                  <a:gd name="T25" fmla="*/ 493 h 234"/>
                  <a:gd name="T26" fmla="*/ 105 w 220"/>
                  <a:gd name="T27" fmla="*/ 533 h 234"/>
                  <a:gd name="T28" fmla="*/ 53 w 220"/>
                  <a:gd name="T29" fmla="*/ 510 h 234"/>
                  <a:gd name="T30" fmla="*/ 25 w 220"/>
                  <a:gd name="T31" fmla="*/ 468 h 234"/>
                  <a:gd name="T32" fmla="*/ 18 w 220"/>
                  <a:gd name="T33" fmla="*/ 520 h 234"/>
                  <a:gd name="T34" fmla="*/ 33 w 220"/>
                  <a:gd name="T35" fmla="*/ 540 h 234"/>
                  <a:gd name="T36" fmla="*/ 38 w 220"/>
                  <a:gd name="T37" fmla="*/ 570 h 234"/>
                  <a:gd name="T38" fmla="*/ 95 w 220"/>
                  <a:gd name="T39" fmla="*/ 565 h 234"/>
                  <a:gd name="T40" fmla="*/ 200 w 220"/>
                  <a:gd name="T41" fmla="*/ 515 h 234"/>
                  <a:gd name="T42" fmla="*/ 320 w 220"/>
                  <a:gd name="T43" fmla="*/ 523 h 234"/>
                  <a:gd name="T44" fmla="*/ 455 w 220"/>
                  <a:gd name="T45" fmla="*/ 530 h 234"/>
                  <a:gd name="T46" fmla="*/ 513 w 220"/>
                  <a:gd name="T47" fmla="*/ 490 h 234"/>
                  <a:gd name="T48" fmla="*/ 548 w 220"/>
                  <a:gd name="T49" fmla="*/ 415 h 234"/>
                  <a:gd name="T50" fmla="*/ 483 w 220"/>
                  <a:gd name="T51" fmla="*/ 395 h 234"/>
                  <a:gd name="T52" fmla="*/ 413 w 220"/>
                  <a:gd name="T53" fmla="*/ 375 h 234"/>
                  <a:gd name="T54" fmla="*/ 278 w 220"/>
                  <a:gd name="T55" fmla="*/ 313 h 234"/>
                  <a:gd name="T56" fmla="*/ 270 w 220"/>
                  <a:gd name="T57" fmla="*/ 253 h 234"/>
                  <a:gd name="T58" fmla="*/ 298 w 220"/>
                  <a:gd name="T59" fmla="*/ 155 h 234"/>
                  <a:gd name="T60" fmla="*/ 400 w 220"/>
                  <a:gd name="T61" fmla="*/ 88 h 234"/>
                  <a:gd name="T62" fmla="*/ 395 w 220"/>
                  <a:gd name="T63" fmla="*/ 30 h 234"/>
                  <a:gd name="T64" fmla="*/ 353 w 220"/>
                  <a:gd name="T65" fmla="*/ 10 h 234"/>
                  <a:gd name="T66" fmla="*/ 303 w 220"/>
                  <a:gd name="T67" fmla="*/ 10 h 2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0" h="234">
                    <a:moveTo>
                      <a:pt x="107" y="3"/>
                    </a:moveTo>
                    <a:cubicBezTo>
                      <a:pt x="101" y="7"/>
                      <a:pt x="99" y="19"/>
                      <a:pt x="96" y="26"/>
                    </a:cubicBezTo>
                    <a:cubicBezTo>
                      <a:pt x="93" y="33"/>
                      <a:pt x="88" y="39"/>
                      <a:pt x="84" y="46"/>
                    </a:cubicBezTo>
                    <a:cubicBezTo>
                      <a:pt x="76" y="60"/>
                      <a:pt x="66" y="75"/>
                      <a:pt x="74" y="93"/>
                    </a:cubicBezTo>
                    <a:cubicBezTo>
                      <a:pt x="77" y="101"/>
                      <a:pt x="83" y="106"/>
                      <a:pt x="86" y="115"/>
                    </a:cubicBezTo>
                    <a:cubicBezTo>
                      <a:pt x="88" y="122"/>
                      <a:pt x="87" y="132"/>
                      <a:pt x="91" y="138"/>
                    </a:cubicBezTo>
                    <a:cubicBezTo>
                      <a:pt x="100" y="150"/>
                      <a:pt x="119" y="153"/>
                      <a:pt x="132" y="155"/>
                    </a:cubicBezTo>
                    <a:cubicBezTo>
                      <a:pt x="150" y="156"/>
                      <a:pt x="167" y="156"/>
                      <a:pt x="172" y="177"/>
                    </a:cubicBezTo>
                    <a:cubicBezTo>
                      <a:pt x="174" y="185"/>
                      <a:pt x="173" y="193"/>
                      <a:pt x="167" y="198"/>
                    </a:cubicBezTo>
                    <a:cubicBezTo>
                      <a:pt x="160" y="204"/>
                      <a:pt x="154" y="200"/>
                      <a:pt x="146" y="199"/>
                    </a:cubicBezTo>
                    <a:cubicBezTo>
                      <a:pt x="137" y="199"/>
                      <a:pt x="132" y="199"/>
                      <a:pt x="124" y="197"/>
                    </a:cubicBezTo>
                    <a:cubicBezTo>
                      <a:pt x="116" y="194"/>
                      <a:pt x="110" y="193"/>
                      <a:pt x="102" y="192"/>
                    </a:cubicBezTo>
                    <a:cubicBezTo>
                      <a:pt x="88" y="190"/>
                      <a:pt x="68" y="186"/>
                      <a:pt x="56" y="197"/>
                    </a:cubicBezTo>
                    <a:cubicBezTo>
                      <a:pt x="50" y="204"/>
                      <a:pt x="52" y="211"/>
                      <a:pt x="42" y="213"/>
                    </a:cubicBezTo>
                    <a:cubicBezTo>
                      <a:pt x="34" y="214"/>
                      <a:pt x="26" y="210"/>
                      <a:pt x="21" y="204"/>
                    </a:cubicBezTo>
                    <a:cubicBezTo>
                      <a:pt x="18" y="200"/>
                      <a:pt x="16" y="186"/>
                      <a:pt x="10" y="187"/>
                    </a:cubicBezTo>
                    <a:cubicBezTo>
                      <a:pt x="0" y="189"/>
                      <a:pt x="5" y="204"/>
                      <a:pt x="7" y="208"/>
                    </a:cubicBezTo>
                    <a:cubicBezTo>
                      <a:pt x="9" y="211"/>
                      <a:pt x="11" y="212"/>
                      <a:pt x="13" y="216"/>
                    </a:cubicBezTo>
                    <a:cubicBezTo>
                      <a:pt x="14" y="219"/>
                      <a:pt x="12" y="225"/>
                      <a:pt x="15" y="228"/>
                    </a:cubicBezTo>
                    <a:cubicBezTo>
                      <a:pt x="21" y="234"/>
                      <a:pt x="31" y="229"/>
                      <a:pt x="38" y="226"/>
                    </a:cubicBezTo>
                    <a:cubicBezTo>
                      <a:pt x="53" y="220"/>
                      <a:pt x="63" y="209"/>
                      <a:pt x="80" y="206"/>
                    </a:cubicBezTo>
                    <a:cubicBezTo>
                      <a:pt x="97" y="203"/>
                      <a:pt x="112" y="207"/>
                      <a:pt x="128" y="209"/>
                    </a:cubicBezTo>
                    <a:cubicBezTo>
                      <a:pt x="144" y="210"/>
                      <a:pt x="166" y="215"/>
                      <a:pt x="182" y="212"/>
                    </a:cubicBezTo>
                    <a:cubicBezTo>
                      <a:pt x="190" y="210"/>
                      <a:pt x="199" y="203"/>
                      <a:pt x="205" y="196"/>
                    </a:cubicBezTo>
                    <a:cubicBezTo>
                      <a:pt x="208" y="191"/>
                      <a:pt x="220" y="171"/>
                      <a:pt x="219" y="166"/>
                    </a:cubicBezTo>
                    <a:cubicBezTo>
                      <a:pt x="216" y="159"/>
                      <a:pt x="199" y="159"/>
                      <a:pt x="193" y="158"/>
                    </a:cubicBezTo>
                    <a:cubicBezTo>
                      <a:pt x="184" y="156"/>
                      <a:pt x="175" y="152"/>
                      <a:pt x="165" y="150"/>
                    </a:cubicBezTo>
                    <a:cubicBezTo>
                      <a:pt x="149" y="145"/>
                      <a:pt x="124" y="136"/>
                      <a:pt x="111" y="125"/>
                    </a:cubicBezTo>
                    <a:cubicBezTo>
                      <a:pt x="101" y="117"/>
                      <a:pt x="105" y="111"/>
                      <a:pt x="108" y="101"/>
                    </a:cubicBezTo>
                    <a:cubicBezTo>
                      <a:pt x="113" y="88"/>
                      <a:pt x="115" y="75"/>
                      <a:pt x="119" y="62"/>
                    </a:cubicBezTo>
                    <a:cubicBezTo>
                      <a:pt x="127" y="41"/>
                      <a:pt x="145" y="47"/>
                      <a:pt x="160" y="35"/>
                    </a:cubicBezTo>
                    <a:cubicBezTo>
                      <a:pt x="169" y="27"/>
                      <a:pt x="162" y="21"/>
                      <a:pt x="158" y="12"/>
                    </a:cubicBezTo>
                    <a:cubicBezTo>
                      <a:pt x="153" y="0"/>
                      <a:pt x="152" y="2"/>
                      <a:pt x="141" y="4"/>
                    </a:cubicBezTo>
                    <a:cubicBezTo>
                      <a:pt x="133" y="6"/>
                      <a:pt x="128" y="5"/>
                      <a:pt x="121" y="4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2" name="Freeform 610"/>
              <p:cNvSpPr>
                <a:spLocks/>
              </p:cNvSpPr>
              <p:nvPr/>
            </p:nvSpPr>
            <p:spPr bwMode="auto">
              <a:xfrm>
                <a:off x="3673" y="1635"/>
                <a:ext cx="133" cy="77"/>
              </a:xfrm>
              <a:custGeom>
                <a:avLst/>
                <a:gdLst>
                  <a:gd name="T0" fmla="*/ 35 w 53"/>
                  <a:gd name="T1" fmla="*/ 20 h 31"/>
                  <a:gd name="T2" fmla="*/ 18 w 53"/>
                  <a:gd name="T3" fmla="*/ 42 h 31"/>
                  <a:gd name="T4" fmla="*/ 0 w 53"/>
                  <a:gd name="T5" fmla="*/ 77 h 31"/>
                  <a:gd name="T6" fmla="*/ 63 w 53"/>
                  <a:gd name="T7" fmla="*/ 17 h 31"/>
                  <a:gd name="T8" fmla="*/ 80 w 53"/>
                  <a:gd name="T9" fmla="*/ 25 h 31"/>
                  <a:gd name="T10" fmla="*/ 95 w 53"/>
                  <a:gd name="T11" fmla="*/ 32 h 31"/>
                  <a:gd name="T12" fmla="*/ 133 w 53"/>
                  <a:gd name="T13" fmla="*/ 25 h 31"/>
                  <a:gd name="T14" fmla="*/ 75 w 53"/>
                  <a:gd name="T15" fmla="*/ 7 h 31"/>
                  <a:gd name="T16" fmla="*/ 55 w 53"/>
                  <a:gd name="T17" fmla="*/ 2 h 31"/>
                  <a:gd name="T18" fmla="*/ 35 w 53"/>
                  <a:gd name="T19" fmla="*/ 17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31">
                    <a:moveTo>
                      <a:pt x="14" y="8"/>
                    </a:moveTo>
                    <a:cubicBezTo>
                      <a:pt x="11" y="10"/>
                      <a:pt x="9" y="14"/>
                      <a:pt x="7" y="17"/>
                    </a:cubicBezTo>
                    <a:cubicBezTo>
                      <a:pt x="5" y="21"/>
                      <a:pt x="0" y="26"/>
                      <a:pt x="0" y="31"/>
                    </a:cubicBezTo>
                    <a:cubicBezTo>
                      <a:pt x="11" y="26"/>
                      <a:pt x="11" y="2"/>
                      <a:pt x="25" y="7"/>
                    </a:cubicBezTo>
                    <a:cubicBezTo>
                      <a:pt x="27" y="8"/>
                      <a:pt x="30" y="9"/>
                      <a:pt x="32" y="10"/>
                    </a:cubicBezTo>
                    <a:cubicBezTo>
                      <a:pt x="34" y="10"/>
                      <a:pt x="36" y="13"/>
                      <a:pt x="38" y="13"/>
                    </a:cubicBezTo>
                    <a:cubicBezTo>
                      <a:pt x="42" y="14"/>
                      <a:pt x="47" y="7"/>
                      <a:pt x="53" y="10"/>
                    </a:cubicBezTo>
                    <a:cubicBezTo>
                      <a:pt x="45" y="7"/>
                      <a:pt x="37" y="5"/>
                      <a:pt x="30" y="3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5" y="5"/>
                      <a:pt x="14" y="7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3" name="Freeform 611"/>
              <p:cNvSpPr>
                <a:spLocks/>
              </p:cNvSpPr>
              <p:nvPr/>
            </p:nvSpPr>
            <p:spPr bwMode="auto">
              <a:xfrm>
                <a:off x="1826" y="1322"/>
                <a:ext cx="117" cy="403"/>
              </a:xfrm>
              <a:custGeom>
                <a:avLst/>
                <a:gdLst>
                  <a:gd name="T0" fmla="*/ 0 w 47"/>
                  <a:gd name="T1" fmla="*/ 58 h 161"/>
                  <a:gd name="T2" fmla="*/ 37 w 47"/>
                  <a:gd name="T3" fmla="*/ 38 h 161"/>
                  <a:gd name="T4" fmla="*/ 75 w 47"/>
                  <a:gd name="T5" fmla="*/ 128 h 161"/>
                  <a:gd name="T6" fmla="*/ 17 w 47"/>
                  <a:gd name="T7" fmla="*/ 203 h 161"/>
                  <a:gd name="T8" fmla="*/ 50 w 47"/>
                  <a:gd name="T9" fmla="*/ 403 h 161"/>
                  <a:gd name="T10" fmla="*/ 57 w 47"/>
                  <a:gd name="T11" fmla="*/ 270 h 161"/>
                  <a:gd name="T12" fmla="*/ 90 w 47"/>
                  <a:gd name="T13" fmla="*/ 228 h 161"/>
                  <a:gd name="T14" fmla="*/ 95 w 47"/>
                  <a:gd name="T15" fmla="*/ 173 h 161"/>
                  <a:gd name="T16" fmla="*/ 97 w 47"/>
                  <a:gd name="T17" fmla="*/ 68 h 161"/>
                  <a:gd name="T18" fmla="*/ 12 w 47"/>
                  <a:gd name="T19" fmla="*/ 45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" h="161">
                    <a:moveTo>
                      <a:pt x="0" y="23"/>
                    </a:moveTo>
                    <a:cubicBezTo>
                      <a:pt x="4" y="19"/>
                      <a:pt x="9" y="17"/>
                      <a:pt x="15" y="15"/>
                    </a:cubicBezTo>
                    <a:cubicBezTo>
                      <a:pt x="21" y="24"/>
                      <a:pt x="40" y="39"/>
                      <a:pt x="30" y="51"/>
                    </a:cubicBezTo>
                    <a:cubicBezTo>
                      <a:pt x="21" y="64"/>
                      <a:pt x="5" y="61"/>
                      <a:pt x="7" y="81"/>
                    </a:cubicBezTo>
                    <a:cubicBezTo>
                      <a:pt x="9" y="107"/>
                      <a:pt x="11" y="137"/>
                      <a:pt x="20" y="161"/>
                    </a:cubicBezTo>
                    <a:cubicBezTo>
                      <a:pt x="22" y="143"/>
                      <a:pt x="18" y="125"/>
                      <a:pt x="23" y="108"/>
                    </a:cubicBezTo>
                    <a:cubicBezTo>
                      <a:pt x="25" y="99"/>
                      <a:pt x="31" y="98"/>
                      <a:pt x="36" y="91"/>
                    </a:cubicBezTo>
                    <a:cubicBezTo>
                      <a:pt x="40" y="84"/>
                      <a:pt x="38" y="76"/>
                      <a:pt x="38" y="69"/>
                    </a:cubicBezTo>
                    <a:cubicBezTo>
                      <a:pt x="37" y="55"/>
                      <a:pt x="47" y="39"/>
                      <a:pt x="39" y="27"/>
                    </a:cubicBezTo>
                    <a:cubicBezTo>
                      <a:pt x="33" y="16"/>
                      <a:pt x="12" y="0"/>
                      <a:pt x="5" y="18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4" name="Freeform 612"/>
              <p:cNvSpPr>
                <a:spLocks/>
              </p:cNvSpPr>
              <p:nvPr/>
            </p:nvSpPr>
            <p:spPr bwMode="auto">
              <a:xfrm>
                <a:off x="1526" y="1465"/>
                <a:ext cx="282" cy="272"/>
              </a:xfrm>
              <a:custGeom>
                <a:avLst/>
                <a:gdLst>
                  <a:gd name="T0" fmla="*/ 212 w 113"/>
                  <a:gd name="T1" fmla="*/ 0 h 109"/>
                  <a:gd name="T2" fmla="*/ 167 w 113"/>
                  <a:gd name="T3" fmla="*/ 112 h 109"/>
                  <a:gd name="T4" fmla="*/ 125 w 113"/>
                  <a:gd name="T5" fmla="*/ 220 h 109"/>
                  <a:gd name="T6" fmla="*/ 62 w 113"/>
                  <a:gd name="T7" fmla="*/ 237 h 109"/>
                  <a:gd name="T8" fmla="*/ 20 w 113"/>
                  <a:gd name="T9" fmla="*/ 257 h 109"/>
                  <a:gd name="T10" fmla="*/ 147 w 113"/>
                  <a:gd name="T11" fmla="*/ 240 h 109"/>
                  <a:gd name="T12" fmla="*/ 197 w 113"/>
                  <a:gd name="T13" fmla="*/ 240 h 109"/>
                  <a:gd name="T14" fmla="*/ 232 w 113"/>
                  <a:gd name="T15" fmla="*/ 257 h 109"/>
                  <a:gd name="T16" fmla="*/ 237 w 113"/>
                  <a:gd name="T17" fmla="*/ 185 h 109"/>
                  <a:gd name="T18" fmla="*/ 225 w 113"/>
                  <a:gd name="T19" fmla="*/ 132 h 109"/>
                  <a:gd name="T20" fmla="*/ 237 w 113"/>
                  <a:gd name="T21" fmla="*/ 95 h 109"/>
                  <a:gd name="T22" fmla="*/ 220 w 113"/>
                  <a:gd name="T23" fmla="*/ 62 h 109"/>
                  <a:gd name="T24" fmla="*/ 212 w 113"/>
                  <a:gd name="T25" fmla="*/ 12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109">
                    <a:moveTo>
                      <a:pt x="85" y="0"/>
                    </a:moveTo>
                    <a:cubicBezTo>
                      <a:pt x="66" y="13"/>
                      <a:pt x="67" y="24"/>
                      <a:pt x="67" y="45"/>
                    </a:cubicBezTo>
                    <a:cubicBezTo>
                      <a:pt x="67" y="64"/>
                      <a:pt x="68" y="79"/>
                      <a:pt x="50" y="88"/>
                    </a:cubicBezTo>
                    <a:cubicBezTo>
                      <a:pt x="42" y="93"/>
                      <a:pt x="34" y="95"/>
                      <a:pt x="25" y="95"/>
                    </a:cubicBezTo>
                    <a:cubicBezTo>
                      <a:pt x="21" y="95"/>
                      <a:pt x="0" y="91"/>
                      <a:pt x="8" y="103"/>
                    </a:cubicBezTo>
                    <a:cubicBezTo>
                      <a:pt x="12" y="109"/>
                      <a:pt x="52" y="99"/>
                      <a:pt x="59" y="96"/>
                    </a:cubicBezTo>
                    <a:cubicBezTo>
                      <a:pt x="67" y="94"/>
                      <a:pt x="72" y="93"/>
                      <a:pt x="79" y="96"/>
                    </a:cubicBezTo>
                    <a:cubicBezTo>
                      <a:pt x="84" y="98"/>
                      <a:pt x="87" y="104"/>
                      <a:pt x="93" y="103"/>
                    </a:cubicBezTo>
                    <a:cubicBezTo>
                      <a:pt x="113" y="100"/>
                      <a:pt x="100" y="83"/>
                      <a:pt x="95" y="74"/>
                    </a:cubicBezTo>
                    <a:cubicBezTo>
                      <a:pt x="93" y="68"/>
                      <a:pt x="90" y="60"/>
                      <a:pt x="90" y="53"/>
                    </a:cubicBezTo>
                    <a:cubicBezTo>
                      <a:pt x="90" y="47"/>
                      <a:pt x="95" y="43"/>
                      <a:pt x="95" y="38"/>
                    </a:cubicBezTo>
                    <a:cubicBezTo>
                      <a:pt x="96" y="32"/>
                      <a:pt x="91" y="31"/>
                      <a:pt x="88" y="25"/>
                    </a:cubicBezTo>
                    <a:cubicBezTo>
                      <a:pt x="84" y="18"/>
                      <a:pt x="85" y="12"/>
                      <a:pt x="85" y="5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5" name="Freeform 613"/>
              <p:cNvSpPr>
                <a:spLocks/>
              </p:cNvSpPr>
              <p:nvPr/>
            </p:nvSpPr>
            <p:spPr bwMode="auto">
              <a:xfrm>
                <a:off x="1523" y="1692"/>
                <a:ext cx="558" cy="473"/>
              </a:xfrm>
              <a:custGeom>
                <a:avLst/>
                <a:gdLst>
                  <a:gd name="T0" fmla="*/ 38 w 223"/>
                  <a:gd name="T1" fmla="*/ 23 h 189"/>
                  <a:gd name="T2" fmla="*/ 15 w 223"/>
                  <a:gd name="T3" fmla="*/ 138 h 189"/>
                  <a:gd name="T4" fmla="*/ 55 w 223"/>
                  <a:gd name="T5" fmla="*/ 250 h 189"/>
                  <a:gd name="T6" fmla="*/ 123 w 223"/>
                  <a:gd name="T7" fmla="*/ 340 h 189"/>
                  <a:gd name="T8" fmla="*/ 180 w 223"/>
                  <a:gd name="T9" fmla="*/ 378 h 189"/>
                  <a:gd name="T10" fmla="*/ 228 w 223"/>
                  <a:gd name="T11" fmla="*/ 423 h 189"/>
                  <a:gd name="T12" fmla="*/ 330 w 223"/>
                  <a:gd name="T13" fmla="*/ 388 h 189"/>
                  <a:gd name="T14" fmla="*/ 385 w 223"/>
                  <a:gd name="T15" fmla="*/ 393 h 189"/>
                  <a:gd name="T16" fmla="*/ 463 w 223"/>
                  <a:gd name="T17" fmla="*/ 385 h 189"/>
                  <a:gd name="T18" fmla="*/ 503 w 223"/>
                  <a:gd name="T19" fmla="*/ 443 h 189"/>
                  <a:gd name="T20" fmla="*/ 548 w 223"/>
                  <a:gd name="T21" fmla="*/ 443 h 189"/>
                  <a:gd name="T22" fmla="*/ 468 w 223"/>
                  <a:gd name="T23" fmla="*/ 335 h 189"/>
                  <a:gd name="T24" fmla="*/ 425 w 223"/>
                  <a:gd name="T25" fmla="*/ 280 h 189"/>
                  <a:gd name="T26" fmla="*/ 380 w 223"/>
                  <a:gd name="T27" fmla="*/ 303 h 189"/>
                  <a:gd name="T28" fmla="*/ 255 w 223"/>
                  <a:gd name="T29" fmla="*/ 303 h 189"/>
                  <a:gd name="T30" fmla="*/ 240 w 223"/>
                  <a:gd name="T31" fmla="*/ 235 h 189"/>
                  <a:gd name="T32" fmla="*/ 283 w 223"/>
                  <a:gd name="T33" fmla="*/ 203 h 189"/>
                  <a:gd name="T34" fmla="*/ 258 w 223"/>
                  <a:gd name="T35" fmla="*/ 153 h 189"/>
                  <a:gd name="T36" fmla="*/ 215 w 223"/>
                  <a:gd name="T37" fmla="*/ 128 h 189"/>
                  <a:gd name="T38" fmla="*/ 88 w 223"/>
                  <a:gd name="T39" fmla="*/ 143 h 189"/>
                  <a:gd name="T40" fmla="*/ 63 w 223"/>
                  <a:gd name="T41" fmla="*/ 28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3" h="189">
                    <a:moveTo>
                      <a:pt x="15" y="9"/>
                    </a:moveTo>
                    <a:cubicBezTo>
                      <a:pt x="0" y="0"/>
                      <a:pt x="4" y="48"/>
                      <a:pt x="6" y="55"/>
                    </a:cubicBezTo>
                    <a:cubicBezTo>
                      <a:pt x="9" y="71"/>
                      <a:pt x="22" y="82"/>
                      <a:pt x="22" y="100"/>
                    </a:cubicBezTo>
                    <a:cubicBezTo>
                      <a:pt x="22" y="120"/>
                      <a:pt x="31" y="129"/>
                      <a:pt x="49" y="136"/>
                    </a:cubicBezTo>
                    <a:cubicBezTo>
                      <a:pt x="58" y="139"/>
                      <a:pt x="66" y="142"/>
                      <a:pt x="72" y="151"/>
                    </a:cubicBezTo>
                    <a:cubicBezTo>
                      <a:pt x="78" y="159"/>
                      <a:pt x="80" y="166"/>
                      <a:pt x="91" y="169"/>
                    </a:cubicBezTo>
                    <a:cubicBezTo>
                      <a:pt x="111" y="174"/>
                      <a:pt x="115" y="148"/>
                      <a:pt x="132" y="155"/>
                    </a:cubicBezTo>
                    <a:cubicBezTo>
                      <a:pt x="141" y="158"/>
                      <a:pt x="143" y="160"/>
                      <a:pt x="154" y="157"/>
                    </a:cubicBezTo>
                    <a:cubicBezTo>
                      <a:pt x="163" y="156"/>
                      <a:pt x="176" y="151"/>
                      <a:pt x="185" y="154"/>
                    </a:cubicBezTo>
                    <a:cubicBezTo>
                      <a:pt x="196" y="158"/>
                      <a:pt x="196" y="168"/>
                      <a:pt x="201" y="177"/>
                    </a:cubicBezTo>
                    <a:cubicBezTo>
                      <a:pt x="206" y="185"/>
                      <a:pt x="216" y="189"/>
                      <a:pt x="219" y="177"/>
                    </a:cubicBezTo>
                    <a:cubicBezTo>
                      <a:pt x="223" y="162"/>
                      <a:pt x="195" y="143"/>
                      <a:pt x="187" y="134"/>
                    </a:cubicBezTo>
                    <a:cubicBezTo>
                      <a:pt x="182" y="128"/>
                      <a:pt x="177" y="115"/>
                      <a:pt x="170" y="112"/>
                    </a:cubicBezTo>
                    <a:cubicBezTo>
                      <a:pt x="163" y="109"/>
                      <a:pt x="158" y="117"/>
                      <a:pt x="152" y="121"/>
                    </a:cubicBezTo>
                    <a:cubicBezTo>
                      <a:pt x="134" y="133"/>
                      <a:pt x="117" y="138"/>
                      <a:pt x="102" y="121"/>
                    </a:cubicBezTo>
                    <a:cubicBezTo>
                      <a:pt x="95" y="113"/>
                      <a:pt x="92" y="104"/>
                      <a:pt x="96" y="94"/>
                    </a:cubicBezTo>
                    <a:cubicBezTo>
                      <a:pt x="99" y="83"/>
                      <a:pt x="108" y="89"/>
                      <a:pt x="113" y="81"/>
                    </a:cubicBezTo>
                    <a:cubicBezTo>
                      <a:pt x="119" y="74"/>
                      <a:pt x="107" y="67"/>
                      <a:pt x="103" y="61"/>
                    </a:cubicBezTo>
                    <a:cubicBezTo>
                      <a:pt x="97" y="52"/>
                      <a:pt x="97" y="48"/>
                      <a:pt x="86" y="51"/>
                    </a:cubicBezTo>
                    <a:cubicBezTo>
                      <a:pt x="67" y="57"/>
                      <a:pt x="54" y="67"/>
                      <a:pt x="35" y="57"/>
                    </a:cubicBezTo>
                    <a:cubicBezTo>
                      <a:pt x="19" y="49"/>
                      <a:pt x="21" y="26"/>
                      <a:pt x="25" y="11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6" name="Freeform 614"/>
              <p:cNvSpPr>
                <a:spLocks/>
              </p:cNvSpPr>
              <p:nvPr/>
            </p:nvSpPr>
            <p:spPr bwMode="auto">
              <a:xfrm>
                <a:off x="2158" y="2027"/>
                <a:ext cx="993" cy="343"/>
              </a:xfrm>
              <a:custGeom>
                <a:avLst/>
                <a:gdLst>
                  <a:gd name="T0" fmla="*/ 0 w 397"/>
                  <a:gd name="T1" fmla="*/ 15 h 137"/>
                  <a:gd name="T2" fmla="*/ 63 w 397"/>
                  <a:gd name="T3" fmla="*/ 25 h 137"/>
                  <a:gd name="T4" fmla="*/ 125 w 397"/>
                  <a:gd name="T5" fmla="*/ 43 h 137"/>
                  <a:gd name="T6" fmla="*/ 175 w 397"/>
                  <a:gd name="T7" fmla="*/ 10 h 137"/>
                  <a:gd name="T8" fmla="*/ 250 w 397"/>
                  <a:gd name="T9" fmla="*/ 5 h 137"/>
                  <a:gd name="T10" fmla="*/ 413 w 397"/>
                  <a:gd name="T11" fmla="*/ 5 h 137"/>
                  <a:gd name="T12" fmla="*/ 490 w 397"/>
                  <a:gd name="T13" fmla="*/ 23 h 137"/>
                  <a:gd name="T14" fmla="*/ 598 w 397"/>
                  <a:gd name="T15" fmla="*/ 35 h 137"/>
                  <a:gd name="T16" fmla="*/ 690 w 397"/>
                  <a:gd name="T17" fmla="*/ 43 h 137"/>
                  <a:gd name="T18" fmla="*/ 750 w 397"/>
                  <a:gd name="T19" fmla="*/ 15 h 137"/>
                  <a:gd name="T20" fmla="*/ 860 w 397"/>
                  <a:gd name="T21" fmla="*/ 70 h 137"/>
                  <a:gd name="T22" fmla="*/ 920 w 397"/>
                  <a:gd name="T23" fmla="*/ 113 h 137"/>
                  <a:gd name="T24" fmla="*/ 978 w 397"/>
                  <a:gd name="T25" fmla="*/ 158 h 137"/>
                  <a:gd name="T26" fmla="*/ 953 w 397"/>
                  <a:gd name="T27" fmla="*/ 295 h 137"/>
                  <a:gd name="T28" fmla="*/ 915 w 397"/>
                  <a:gd name="T29" fmla="*/ 323 h 137"/>
                  <a:gd name="T30" fmla="*/ 905 w 397"/>
                  <a:gd name="T31" fmla="*/ 240 h 137"/>
                  <a:gd name="T32" fmla="*/ 820 w 397"/>
                  <a:gd name="T33" fmla="*/ 130 h 137"/>
                  <a:gd name="T34" fmla="*/ 695 w 397"/>
                  <a:gd name="T35" fmla="*/ 98 h 137"/>
                  <a:gd name="T36" fmla="*/ 640 w 397"/>
                  <a:gd name="T37" fmla="*/ 135 h 137"/>
                  <a:gd name="T38" fmla="*/ 605 w 397"/>
                  <a:gd name="T39" fmla="*/ 95 h 137"/>
                  <a:gd name="T40" fmla="*/ 535 w 397"/>
                  <a:gd name="T41" fmla="*/ 85 h 137"/>
                  <a:gd name="T42" fmla="*/ 450 w 397"/>
                  <a:gd name="T43" fmla="*/ 70 h 137"/>
                  <a:gd name="T44" fmla="*/ 378 w 397"/>
                  <a:gd name="T45" fmla="*/ 60 h 137"/>
                  <a:gd name="T46" fmla="*/ 333 w 397"/>
                  <a:gd name="T47" fmla="*/ 35 h 137"/>
                  <a:gd name="T48" fmla="*/ 268 w 397"/>
                  <a:gd name="T49" fmla="*/ 55 h 137"/>
                  <a:gd name="T50" fmla="*/ 228 w 397"/>
                  <a:gd name="T51" fmla="*/ 108 h 137"/>
                  <a:gd name="T52" fmla="*/ 163 w 397"/>
                  <a:gd name="T53" fmla="*/ 135 h 137"/>
                  <a:gd name="T54" fmla="*/ 90 w 397"/>
                  <a:gd name="T55" fmla="*/ 150 h 137"/>
                  <a:gd name="T56" fmla="*/ 40 w 397"/>
                  <a:gd name="T57" fmla="*/ 93 h 137"/>
                  <a:gd name="T58" fmla="*/ 38 w 397"/>
                  <a:gd name="T59" fmla="*/ 60 h 137"/>
                  <a:gd name="T60" fmla="*/ 10 w 397"/>
                  <a:gd name="T61" fmla="*/ 30 h 137"/>
                  <a:gd name="T62" fmla="*/ 13 w 397"/>
                  <a:gd name="T63" fmla="*/ 25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137">
                    <a:moveTo>
                      <a:pt x="0" y="6"/>
                    </a:moveTo>
                    <a:cubicBezTo>
                      <a:pt x="9" y="2"/>
                      <a:pt x="16" y="4"/>
                      <a:pt x="25" y="10"/>
                    </a:cubicBezTo>
                    <a:cubicBezTo>
                      <a:pt x="33" y="15"/>
                      <a:pt x="39" y="22"/>
                      <a:pt x="50" y="17"/>
                    </a:cubicBezTo>
                    <a:cubicBezTo>
                      <a:pt x="57" y="14"/>
                      <a:pt x="61" y="6"/>
                      <a:pt x="70" y="4"/>
                    </a:cubicBezTo>
                    <a:cubicBezTo>
                      <a:pt x="79" y="1"/>
                      <a:pt x="90" y="2"/>
                      <a:pt x="100" y="2"/>
                    </a:cubicBezTo>
                    <a:cubicBezTo>
                      <a:pt x="120" y="2"/>
                      <a:pt x="144" y="0"/>
                      <a:pt x="165" y="2"/>
                    </a:cubicBezTo>
                    <a:cubicBezTo>
                      <a:pt x="175" y="3"/>
                      <a:pt x="186" y="7"/>
                      <a:pt x="196" y="9"/>
                    </a:cubicBezTo>
                    <a:cubicBezTo>
                      <a:pt x="211" y="11"/>
                      <a:pt x="225" y="12"/>
                      <a:pt x="239" y="14"/>
                    </a:cubicBezTo>
                    <a:cubicBezTo>
                      <a:pt x="251" y="15"/>
                      <a:pt x="264" y="18"/>
                      <a:pt x="276" y="17"/>
                    </a:cubicBezTo>
                    <a:cubicBezTo>
                      <a:pt x="286" y="16"/>
                      <a:pt x="291" y="9"/>
                      <a:pt x="300" y="6"/>
                    </a:cubicBezTo>
                    <a:cubicBezTo>
                      <a:pt x="317" y="2"/>
                      <a:pt x="332" y="18"/>
                      <a:pt x="344" y="28"/>
                    </a:cubicBezTo>
                    <a:cubicBezTo>
                      <a:pt x="352" y="35"/>
                      <a:pt x="358" y="40"/>
                      <a:pt x="368" y="45"/>
                    </a:cubicBezTo>
                    <a:cubicBezTo>
                      <a:pt x="375" y="49"/>
                      <a:pt x="387" y="54"/>
                      <a:pt x="391" y="63"/>
                    </a:cubicBezTo>
                    <a:cubicBezTo>
                      <a:pt x="397" y="78"/>
                      <a:pt x="384" y="103"/>
                      <a:pt x="381" y="118"/>
                    </a:cubicBezTo>
                    <a:cubicBezTo>
                      <a:pt x="379" y="126"/>
                      <a:pt x="376" y="137"/>
                      <a:pt x="366" y="129"/>
                    </a:cubicBezTo>
                    <a:cubicBezTo>
                      <a:pt x="356" y="121"/>
                      <a:pt x="362" y="106"/>
                      <a:pt x="362" y="96"/>
                    </a:cubicBezTo>
                    <a:cubicBezTo>
                      <a:pt x="361" y="79"/>
                      <a:pt x="340" y="63"/>
                      <a:pt x="328" y="52"/>
                    </a:cubicBezTo>
                    <a:cubicBezTo>
                      <a:pt x="317" y="40"/>
                      <a:pt x="294" y="33"/>
                      <a:pt x="278" y="39"/>
                    </a:cubicBezTo>
                    <a:cubicBezTo>
                      <a:pt x="270" y="43"/>
                      <a:pt x="265" y="53"/>
                      <a:pt x="256" y="54"/>
                    </a:cubicBezTo>
                    <a:cubicBezTo>
                      <a:pt x="241" y="56"/>
                      <a:pt x="247" y="44"/>
                      <a:pt x="242" y="38"/>
                    </a:cubicBezTo>
                    <a:cubicBezTo>
                      <a:pt x="237" y="32"/>
                      <a:pt x="221" y="35"/>
                      <a:pt x="214" y="34"/>
                    </a:cubicBezTo>
                    <a:cubicBezTo>
                      <a:pt x="202" y="33"/>
                      <a:pt x="191" y="31"/>
                      <a:pt x="180" y="28"/>
                    </a:cubicBezTo>
                    <a:cubicBezTo>
                      <a:pt x="172" y="27"/>
                      <a:pt x="158" y="28"/>
                      <a:pt x="151" y="24"/>
                    </a:cubicBezTo>
                    <a:cubicBezTo>
                      <a:pt x="142" y="17"/>
                      <a:pt x="146" y="13"/>
                      <a:pt x="133" y="14"/>
                    </a:cubicBezTo>
                    <a:cubicBezTo>
                      <a:pt x="124" y="15"/>
                      <a:pt x="115" y="17"/>
                      <a:pt x="107" y="22"/>
                    </a:cubicBezTo>
                    <a:cubicBezTo>
                      <a:pt x="101" y="28"/>
                      <a:pt x="97" y="38"/>
                      <a:pt x="91" y="43"/>
                    </a:cubicBezTo>
                    <a:cubicBezTo>
                      <a:pt x="83" y="50"/>
                      <a:pt x="74" y="52"/>
                      <a:pt x="65" y="54"/>
                    </a:cubicBezTo>
                    <a:cubicBezTo>
                      <a:pt x="57" y="55"/>
                      <a:pt x="43" y="62"/>
                      <a:pt x="36" y="60"/>
                    </a:cubicBezTo>
                    <a:cubicBezTo>
                      <a:pt x="32" y="59"/>
                      <a:pt x="17" y="43"/>
                      <a:pt x="16" y="37"/>
                    </a:cubicBezTo>
                    <a:cubicBezTo>
                      <a:pt x="15" y="33"/>
                      <a:pt x="18" y="29"/>
                      <a:pt x="15" y="24"/>
                    </a:cubicBezTo>
                    <a:cubicBezTo>
                      <a:pt x="14" y="21"/>
                      <a:pt x="6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</a:path>
                </a:pathLst>
              </a:custGeom>
              <a:solidFill>
                <a:srgbClr val="EF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7" name="Freeform 615"/>
              <p:cNvSpPr>
                <a:spLocks/>
              </p:cNvSpPr>
              <p:nvPr/>
            </p:nvSpPr>
            <p:spPr bwMode="auto">
              <a:xfrm>
                <a:off x="2118" y="2220"/>
                <a:ext cx="1015" cy="367"/>
              </a:xfrm>
              <a:custGeom>
                <a:avLst/>
                <a:gdLst>
                  <a:gd name="T0" fmla="*/ 153 w 406"/>
                  <a:gd name="T1" fmla="*/ 105 h 147"/>
                  <a:gd name="T2" fmla="*/ 88 w 406"/>
                  <a:gd name="T3" fmla="*/ 165 h 147"/>
                  <a:gd name="T4" fmla="*/ 90 w 406"/>
                  <a:gd name="T5" fmla="*/ 245 h 147"/>
                  <a:gd name="T6" fmla="*/ 75 w 406"/>
                  <a:gd name="T7" fmla="*/ 317 h 147"/>
                  <a:gd name="T8" fmla="*/ 0 w 406"/>
                  <a:gd name="T9" fmla="*/ 307 h 147"/>
                  <a:gd name="T10" fmla="*/ 120 w 406"/>
                  <a:gd name="T11" fmla="*/ 335 h 147"/>
                  <a:gd name="T12" fmla="*/ 183 w 406"/>
                  <a:gd name="T13" fmla="*/ 192 h 147"/>
                  <a:gd name="T14" fmla="*/ 305 w 406"/>
                  <a:gd name="T15" fmla="*/ 122 h 147"/>
                  <a:gd name="T16" fmla="*/ 360 w 406"/>
                  <a:gd name="T17" fmla="*/ 260 h 147"/>
                  <a:gd name="T18" fmla="*/ 268 w 406"/>
                  <a:gd name="T19" fmla="*/ 300 h 147"/>
                  <a:gd name="T20" fmla="*/ 420 w 406"/>
                  <a:gd name="T21" fmla="*/ 285 h 147"/>
                  <a:gd name="T22" fmla="*/ 410 w 406"/>
                  <a:gd name="T23" fmla="*/ 200 h 147"/>
                  <a:gd name="T24" fmla="*/ 395 w 406"/>
                  <a:gd name="T25" fmla="*/ 95 h 147"/>
                  <a:gd name="T26" fmla="*/ 520 w 406"/>
                  <a:gd name="T27" fmla="*/ 122 h 147"/>
                  <a:gd name="T28" fmla="*/ 558 w 406"/>
                  <a:gd name="T29" fmla="*/ 170 h 147"/>
                  <a:gd name="T30" fmla="*/ 645 w 406"/>
                  <a:gd name="T31" fmla="*/ 180 h 147"/>
                  <a:gd name="T32" fmla="*/ 715 w 406"/>
                  <a:gd name="T33" fmla="*/ 207 h 147"/>
                  <a:gd name="T34" fmla="*/ 720 w 406"/>
                  <a:gd name="T35" fmla="*/ 267 h 147"/>
                  <a:gd name="T36" fmla="*/ 773 w 406"/>
                  <a:gd name="T37" fmla="*/ 297 h 147"/>
                  <a:gd name="T38" fmla="*/ 838 w 406"/>
                  <a:gd name="T39" fmla="*/ 345 h 147"/>
                  <a:gd name="T40" fmla="*/ 935 w 406"/>
                  <a:gd name="T41" fmla="*/ 340 h 147"/>
                  <a:gd name="T42" fmla="*/ 975 w 406"/>
                  <a:gd name="T43" fmla="*/ 305 h 147"/>
                  <a:gd name="T44" fmla="*/ 1015 w 406"/>
                  <a:gd name="T45" fmla="*/ 282 h 147"/>
                  <a:gd name="T46" fmla="*/ 940 w 406"/>
                  <a:gd name="T47" fmla="*/ 272 h 147"/>
                  <a:gd name="T48" fmla="*/ 883 w 406"/>
                  <a:gd name="T49" fmla="*/ 242 h 147"/>
                  <a:gd name="T50" fmla="*/ 855 w 406"/>
                  <a:gd name="T51" fmla="*/ 187 h 147"/>
                  <a:gd name="T52" fmla="*/ 795 w 406"/>
                  <a:gd name="T53" fmla="*/ 147 h 147"/>
                  <a:gd name="T54" fmla="*/ 660 w 406"/>
                  <a:gd name="T55" fmla="*/ 55 h 147"/>
                  <a:gd name="T56" fmla="*/ 498 w 406"/>
                  <a:gd name="T57" fmla="*/ 45 h 147"/>
                  <a:gd name="T58" fmla="*/ 315 w 406"/>
                  <a:gd name="T59" fmla="*/ 10 h 147"/>
                  <a:gd name="T60" fmla="*/ 265 w 406"/>
                  <a:gd name="T61" fmla="*/ 50 h 147"/>
                  <a:gd name="T62" fmla="*/ 183 w 406"/>
                  <a:gd name="T63" fmla="*/ 8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147">
                    <a:moveTo>
                      <a:pt x="61" y="42"/>
                    </a:moveTo>
                    <a:cubicBezTo>
                      <a:pt x="54" y="49"/>
                      <a:pt x="41" y="57"/>
                      <a:pt x="35" y="66"/>
                    </a:cubicBezTo>
                    <a:cubicBezTo>
                      <a:pt x="28" y="76"/>
                      <a:pt x="32" y="86"/>
                      <a:pt x="36" y="98"/>
                    </a:cubicBezTo>
                    <a:cubicBezTo>
                      <a:pt x="39" y="109"/>
                      <a:pt x="44" y="121"/>
                      <a:pt x="30" y="127"/>
                    </a:cubicBezTo>
                    <a:cubicBezTo>
                      <a:pt x="18" y="132"/>
                      <a:pt x="11" y="126"/>
                      <a:pt x="0" y="123"/>
                    </a:cubicBezTo>
                    <a:cubicBezTo>
                      <a:pt x="5" y="141"/>
                      <a:pt x="35" y="142"/>
                      <a:pt x="48" y="134"/>
                    </a:cubicBezTo>
                    <a:cubicBezTo>
                      <a:pt x="68" y="121"/>
                      <a:pt x="68" y="97"/>
                      <a:pt x="73" y="77"/>
                    </a:cubicBezTo>
                    <a:cubicBezTo>
                      <a:pt x="79" y="51"/>
                      <a:pt x="97" y="46"/>
                      <a:pt x="122" y="49"/>
                    </a:cubicBezTo>
                    <a:cubicBezTo>
                      <a:pt x="143" y="51"/>
                      <a:pt x="152" y="86"/>
                      <a:pt x="144" y="104"/>
                    </a:cubicBezTo>
                    <a:cubicBezTo>
                      <a:pt x="135" y="124"/>
                      <a:pt x="115" y="95"/>
                      <a:pt x="107" y="120"/>
                    </a:cubicBezTo>
                    <a:cubicBezTo>
                      <a:pt x="117" y="133"/>
                      <a:pt x="161" y="129"/>
                      <a:pt x="168" y="114"/>
                    </a:cubicBezTo>
                    <a:cubicBezTo>
                      <a:pt x="171" y="106"/>
                      <a:pt x="163" y="90"/>
                      <a:pt x="164" y="80"/>
                    </a:cubicBezTo>
                    <a:cubicBezTo>
                      <a:pt x="164" y="66"/>
                      <a:pt x="166" y="50"/>
                      <a:pt x="158" y="38"/>
                    </a:cubicBezTo>
                    <a:cubicBezTo>
                      <a:pt x="173" y="29"/>
                      <a:pt x="201" y="33"/>
                      <a:pt x="208" y="49"/>
                    </a:cubicBezTo>
                    <a:cubicBezTo>
                      <a:pt x="212" y="59"/>
                      <a:pt x="211" y="65"/>
                      <a:pt x="223" y="68"/>
                    </a:cubicBezTo>
                    <a:cubicBezTo>
                      <a:pt x="234" y="70"/>
                      <a:pt x="246" y="69"/>
                      <a:pt x="258" y="72"/>
                    </a:cubicBezTo>
                    <a:cubicBezTo>
                      <a:pt x="265" y="74"/>
                      <a:pt x="281" y="77"/>
                      <a:pt x="286" y="83"/>
                    </a:cubicBezTo>
                    <a:cubicBezTo>
                      <a:pt x="293" y="90"/>
                      <a:pt x="286" y="99"/>
                      <a:pt x="288" y="107"/>
                    </a:cubicBezTo>
                    <a:cubicBezTo>
                      <a:pt x="289" y="116"/>
                      <a:pt x="300" y="116"/>
                      <a:pt x="309" y="119"/>
                    </a:cubicBezTo>
                    <a:cubicBezTo>
                      <a:pt x="320" y="123"/>
                      <a:pt x="326" y="130"/>
                      <a:pt x="335" y="138"/>
                    </a:cubicBezTo>
                    <a:cubicBezTo>
                      <a:pt x="346" y="147"/>
                      <a:pt x="362" y="145"/>
                      <a:pt x="374" y="136"/>
                    </a:cubicBezTo>
                    <a:cubicBezTo>
                      <a:pt x="380" y="132"/>
                      <a:pt x="384" y="126"/>
                      <a:pt x="390" y="122"/>
                    </a:cubicBezTo>
                    <a:cubicBezTo>
                      <a:pt x="396" y="119"/>
                      <a:pt x="403" y="118"/>
                      <a:pt x="406" y="113"/>
                    </a:cubicBezTo>
                    <a:cubicBezTo>
                      <a:pt x="398" y="109"/>
                      <a:pt x="386" y="111"/>
                      <a:pt x="376" y="109"/>
                    </a:cubicBezTo>
                    <a:cubicBezTo>
                      <a:pt x="367" y="106"/>
                      <a:pt x="359" y="104"/>
                      <a:pt x="353" y="97"/>
                    </a:cubicBezTo>
                    <a:cubicBezTo>
                      <a:pt x="347" y="90"/>
                      <a:pt x="347" y="82"/>
                      <a:pt x="342" y="75"/>
                    </a:cubicBezTo>
                    <a:cubicBezTo>
                      <a:pt x="336" y="68"/>
                      <a:pt x="326" y="63"/>
                      <a:pt x="318" y="59"/>
                    </a:cubicBezTo>
                    <a:cubicBezTo>
                      <a:pt x="298" y="48"/>
                      <a:pt x="284" y="30"/>
                      <a:pt x="264" y="22"/>
                    </a:cubicBezTo>
                    <a:cubicBezTo>
                      <a:pt x="242" y="12"/>
                      <a:pt x="221" y="21"/>
                      <a:pt x="199" y="18"/>
                    </a:cubicBezTo>
                    <a:cubicBezTo>
                      <a:pt x="176" y="14"/>
                      <a:pt x="149" y="0"/>
                      <a:pt x="126" y="4"/>
                    </a:cubicBezTo>
                    <a:cubicBezTo>
                      <a:pt x="116" y="5"/>
                      <a:pt x="115" y="15"/>
                      <a:pt x="106" y="20"/>
                    </a:cubicBezTo>
                    <a:cubicBezTo>
                      <a:pt x="96" y="25"/>
                      <a:pt x="80" y="25"/>
                      <a:pt x="73" y="33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8" name="Freeform 616"/>
              <p:cNvSpPr>
                <a:spLocks/>
              </p:cNvSpPr>
              <p:nvPr/>
            </p:nvSpPr>
            <p:spPr bwMode="auto">
              <a:xfrm>
                <a:off x="2593" y="2482"/>
                <a:ext cx="185" cy="115"/>
              </a:xfrm>
              <a:custGeom>
                <a:avLst/>
                <a:gdLst>
                  <a:gd name="T0" fmla="*/ 63 w 74"/>
                  <a:gd name="T1" fmla="*/ 5 h 46"/>
                  <a:gd name="T2" fmla="*/ 43 w 74"/>
                  <a:gd name="T3" fmla="*/ 83 h 46"/>
                  <a:gd name="T4" fmla="*/ 185 w 74"/>
                  <a:gd name="T5" fmla="*/ 113 h 46"/>
                  <a:gd name="T6" fmla="*/ 150 w 74"/>
                  <a:gd name="T7" fmla="*/ 85 h 46"/>
                  <a:gd name="T8" fmla="*/ 108 w 74"/>
                  <a:gd name="T9" fmla="*/ 48 h 46"/>
                  <a:gd name="T10" fmla="*/ 110 w 74"/>
                  <a:gd name="T11" fmla="*/ 18 h 46"/>
                  <a:gd name="T12" fmla="*/ 80 w 74"/>
                  <a:gd name="T13" fmla="*/ 5 h 46"/>
                  <a:gd name="T14" fmla="*/ 83 w 74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6">
                    <a:moveTo>
                      <a:pt x="25" y="2"/>
                    </a:moveTo>
                    <a:cubicBezTo>
                      <a:pt x="20" y="14"/>
                      <a:pt x="0" y="26"/>
                      <a:pt x="17" y="33"/>
                    </a:cubicBezTo>
                    <a:cubicBezTo>
                      <a:pt x="33" y="40"/>
                      <a:pt x="56" y="46"/>
                      <a:pt x="74" y="45"/>
                    </a:cubicBezTo>
                    <a:cubicBezTo>
                      <a:pt x="69" y="41"/>
                      <a:pt x="65" y="39"/>
                      <a:pt x="60" y="34"/>
                    </a:cubicBezTo>
                    <a:cubicBezTo>
                      <a:pt x="57" y="31"/>
                      <a:pt x="45" y="23"/>
                      <a:pt x="43" y="19"/>
                    </a:cubicBezTo>
                    <a:cubicBezTo>
                      <a:pt x="41" y="14"/>
                      <a:pt x="46" y="10"/>
                      <a:pt x="44" y="7"/>
                    </a:cubicBezTo>
                    <a:cubicBezTo>
                      <a:pt x="41" y="3"/>
                      <a:pt x="36" y="4"/>
                      <a:pt x="32" y="2"/>
                    </a:cubicBezTo>
                    <a:cubicBezTo>
                      <a:pt x="32" y="1"/>
                      <a:pt x="32" y="1"/>
                      <a:pt x="33" y="0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9" name="Freeform 617"/>
              <p:cNvSpPr>
                <a:spLocks/>
              </p:cNvSpPr>
              <p:nvPr/>
            </p:nvSpPr>
            <p:spPr bwMode="auto">
              <a:xfrm>
                <a:off x="1596" y="2180"/>
                <a:ext cx="577" cy="367"/>
              </a:xfrm>
              <a:custGeom>
                <a:avLst/>
                <a:gdLst>
                  <a:gd name="T0" fmla="*/ 262 w 231"/>
                  <a:gd name="T1" fmla="*/ 47 h 147"/>
                  <a:gd name="T2" fmla="*/ 337 w 231"/>
                  <a:gd name="T3" fmla="*/ 52 h 147"/>
                  <a:gd name="T4" fmla="*/ 387 w 231"/>
                  <a:gd name="T5" fmla="*/ 95 h 147"/>
                  <a:gd name="T6" fmla="*/ 522 w 231"/>
                  <a:gd name="T7" fmla="*/ 95 h 147"/>
                  <a:gd name="T8" fmla="*/ 480 w 231"/>
                  <a:gd name="T9" fmla="*/ 165 h 147"/>
                  <a:gd name="T10" fmla="*/ 495 w 231"/>
                  <a:gd name="T11" fmla="*/ 287 h 147"/>
                  <a:gd name="T12" fmla="*/ 435 w 231"/>
                  <a:gd name="T13" fmla="*/ 315 h 147"/>
                  <a:gd name="T14" fmla="*/ 387 w 231"/>
                  <a:gd name="T15" fmla="*/ 367 h 147"/>
                  <a:gd name="T16" fmla="*/ 370 w 231"/>
                  <a:gd name="T17" fmla="*/ 302 h 147"/>
                  <a:gd name="T18" fmla="*/ 390 w 231"/>
                  <a:gd name="T19" fmla="*/ 232 h 147"/>
                  <a:gd name="T20" fmla="*/ 357 w 231"/>
                  <a:gd name="T21" fmla="*/ 127 h 147"/>
                  <a:gd name="T22" fmla="*/ 247 w 231"/>
                  <a:gd name="T23" fmla="*/ 112 h 147"/>
                  <a:gd name="T24" fmla="*/ 255 w 231"/>
                  <a:gd name="T25" fmla="*/ 245 h 147"/>
                  <a:gd name="T26" fmla="*/ 190 w 231"/>
                  <a:gd name="T27" fmla="*/ 280 h 147"/>
                  <a:gd name="T28" fmla="*/ 107 w 231"/>
                  <a:gd name="T29" fmla="*/ 195 h 147"/>
                  <a:gd name="T30" fmla="*/ 205 w 231"/>
                  <a:gd name="T31" fmla="*/ 160 h 147"/>
                  <a:gd name="T32" fmla="*/ 197 w 231"/>
                  <a:gd name="T33" fmla="*/ 95 h 147"/>
                  <a:gd name="T34" fmla="*/ 165 w 231"/>
                  <a:gd name="T35" fmla="*/ 57 h 147"/>
                  <a:gd name="T36" fmla="*/ 35 w 231"/>
                  <a:gd name="T37" fmla="*/ 50 h 147"/>
                  <a:gd name="T38" fmla="*/ 7 w 231"/>
                  <a:gd name="T39" fmla="*/ 62 h 147"/>
                  <a:gd name="T40" fmla="*/ 22 w 231"/>
                  <a:gd name="T41" fmla="*/ 7 h 147"/>
                  <a:gd name="T42" fmla="*/ 82 w 231"/>
                  <a:gd name="T43" fmla="*/ 7 h 147"/>
                  <a:gd name="T44" fmla="*/ 152 w 231"/>
                  <a:gd name="T45" fmla="*/ 12 h 147"/>
                  <a:gd name="T46" fmla="*/ 202 w 231"/>
                  <a:gd name="T47" fmla="*/ 42 h 147"/>
                  <a:gd name="T48" fmla="*/ 262 w 231"/>
                  <a:gd name="T49" fmla="*/ 40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31" h="147">
                    <a:moveTo>
                      <a:pt x="105" y="19"/>
                    </a:moveTo>
                    <a:cubicBezTo>
                      <a:pt x="116" y="19"/>
                      <a:pt x="124" y="14"/>
                      <a:pt x="135" y="21"/>
                    </a:cubicBezTo>
                    <a:cubicBezTo>
                      <a:pt x="142" y="25"/>
                      <a:pt x="146" y="35"/>
                      <a:pt x="155" y="38"/>
                    </a:cubicBezTo>
                    <a:cubicBezTo>
                      <a:pt x="174" y="46"/>
                      <a:pt x="191" y="29"/>
                      <a:pt x="209" y="38"/>
                    </a:cubicBezTo>
                    <a:cubicBezTo>
                      <a:pt x="231" y="49"/>
                      <a:pt x="196" y="53"/>
                      <a:pt x="192" y="66"/>
                    </a:cubicBezTo>
                    <a:cubicBezTo>
                      <a:pt x="186" y="83"/>
                      <a:pt x="197" y="99"/>
                      <a:pt x="198" y="115"/>
                    </a:cubicBezTo>
                    <a:cubicBezTo>
                      <a:pt x="198" y="127"/>
                      <a:pt x="185" y="125"/>
                      <a:pt x="174" y="126"/>
                    </a:cubicBezTo>
                    <a:cubicBezTo>
                      <a:pt x="159" y="127"/>
                      <a:pt x="155" y="132"/>
                      <a:pt x="155" y="147"/>
                    </a:cubicBezTo>
                    <a:cubicBezTo>
                      <a:pt x="152" y="140"/>
                      <a:pt x="147" y="130"/>
                      <a:pt x="148" y="121"/>
                    </a:cubicBezTo>
                    <a:cubicBezTo>
                      <a:pt x="149" y="111"/>
                      <a:pt x="153" y="102"/>
                      <a:pt x="156" y="93"/>
                    </a:cubicBezTo>
                    <a:cubicBezTo>
                      <a:pt x="161" y="76"/>
                      <a:pt x="157" y="61"/>
                      <a:pt x="143" y="51"/>
                    </a:cubicBezTo>
                    <a:cubicBezTo>
                      <a:pt x="128" y="40"/>
                      <a:pt x="113" y="28"/>
                      <a:pt x="99" y="45"/>
                    </a:cubicBezTo>
                    <a:cubicBezTo>
                      <a:pt x="86" y="62"/>
                      <a:pt x="104" y="77"/>
                      <a:pt x="102" y="98"/>
                    </a:cubicBezTo>
                    <a:cubicBezTo>
                      <a:pt x="100" y="111"/>
                      <a:pt x="89" y="115"/>
                      <a:pt x="76" y="112"/>
                    </a:cubicBezTo>
                    <a:cubicBezTo>
                      <a:pt x="61" y="107"/>
                      <a:pt x="51" y="91"/>
                      <a:pt x="43" y="78"/>
                    </a:cubicBezTo>
                    <a:cubicBezTo>
                      <a:pt x="59" y="77"/>
                      <a:pt x="78" y="89"/>
                      <a:pt x="82" y="64"/>
                    </a:cubicBezTo>
                    <a:cubicBezTo>
                      <a:pt x="83" y="56"/>
                      <a:pt x="80" y="46"/>
                      <a:pt x="79" y="38"/>
                    </a:cubicBezTo>
                    <a:cubicBezTo>
                      <a:pt x="77" y="27"/>
                      <a:pt x="74" y="29"/>
                      <a:pt x="66" y="23"/>
                    </a:cubicBezTo>
                    <a:cubicBezTo>
                      <a:pt x="53" y="16"/>
                      <a:pt x="26" y="4"/>
                      <a:pt x="14" y="20"/>
                    </a:cubicBezTo>
                    <a:cubicBezTo>
                      <a:pt x="9" y="26"/>
                      <a:pt x="8" y="41"/>
                      <a:pt x="3" y="25"/>
                    </a:cubicBezTo>
                    <a:cubicBezTo>
                      <a:pt x="0" y="16"/>
                      <a:pt x="0" y="6"/>
                      <a:pt x="9" y="3"/>
                    </a:cubicBezTo>
                    <a:cubicBezTo>
                      <a:pt x="16" y="0"/>
                      <a:pt x="26" y="2"/>
                      <a:pt x="33" y="3"/>
                    </a:cubicBezTo>
                    <a:cubicBezTo>
                      <a:pt x="42" y="4"/>
                      <a:pt x="52" y="3"/>
                      <a:pt x="61" y="5"/>
                    </a:cubicBezTo>
                    <a:cubicBezTo>
                      <a:pt x="69" y="6"/>
                      <a:pt x="74" y="13"/>
                      <a:pt x="81" y="17"/>
                    </a:cubicBezTo>
                    <a:cubicBezTo>
                      <a:pt x="89" y="21"/>
                      <a:pt x="96" y="15"/>
                      <a:pt x="105" y="16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0" name="Freeform 618"/>
              <p:cNvSpPr>
                <a:spLocks/>
              </p:cNvSpPr>
              <p:nvPr/>
            </p:nvSpPr>
            <p:spPr bwMode="auto">
              <a:xfrm>
                <a:off x="2771" y="1407"/>
                <a:ext cx="1107" cy="890"/>
              </a:xfrm>
              <a:custGeom>
                <a:avLst/>
                <a:gdLst>
                  <a:gd name="T0" fmla="*/ 692 w 443"/>
                  <a:gd name="T1" fmla="*/ 283 h 356"/>
                  <a:gd name="T2" fmla="*/ 610 w 443"/>
                  <a:gd name="T3" fmla="*/ 95 h 356"/>
                  <a:gd name="T4" fmla="*/ 407 w 443"/>
                  <a:gd name="T5" fmla="*/ 13 h 356"/>
                  <a:gd name="T6" fmla="*/ 177 w 443"/>
                  <a:gd name="T7" fmla="*/ 123 h 356"/>
                  <a:gd name="T8" fmla="*/ 0 w 443"/>
                  <a:gd name="T9" fmla="*/ 205 h 356"/>
                  <a:gd name="T10" fmla="*/ 57 w 443"/>
                  <a:gd name="T11" fmla="*/ 275 h 356"/>
                  <a:gd name="T12" fmla="*/ 135 w 443"/>
                  <a:gd name="T13" fmla="*/ 343 h 356"/>
                  <a:gd name="T14" fmla="*/ 187 w 443"/>
                  <a:gd name="T15" fmla="*/ 333 h 356"/>
                  <a:gd name="T16" fmla="*/ 252 w 443"/>
                  <a:gd name="T17" fmla="*/ 133 h 356"/>
                  <a:gd name="T18" fmla="*/ 450 w 443"/>
                  <a:gd name="T19" fmla="*/ 53 h 356"/>
                  <a:gd name="T20" fmla="*/ 622 w 443"/>
                  <a:gd name="T21" fmla="*/ 245 h 356"/>
                  <a:gd name="T22" fmla="*/ 552 w 443"/>
                  <a:gd name="T23" fmla="*/ 358 h 356"/>
                  <a:gd name="T24" fmla="*/ 520 w 443"/>
                  <a:gd name="T25" fmla="*/ 403 h 356"/>
                  <a:gd name="T26" fmla="*/ 515 w 443"/>
                  <a:gd name="T27" fmla="*/ 450 h 356"/>
                  <a:gd name="T28" fmla="*/ 527 w 443"/>
                  <a:gd name="T29" fmla="*/ 555 h 356"/>
                  <a:gd name="T30" fmla="*/ 630 w 443"/>
                  <a:gd name="T31" fmla="*/ 760 h 356"/>
                  <a:gd name="T32" fmla="*/ 490 w 443"/>
                  <a:gd name="T33" fmla="*/ 833 h 356"/>
                  <a:gd name="T34" fmla="*/ 617 w 443"/>
                  <a:gd name="T35" fmla="*/ 873 h 356"/>
                  <a:gd name="T36" fmla="*/ 720 w 443"/>
                  <a:gd name="T37" fmla="*/ 838 h 356"/>
                  <a:gd name="T38" fmla="*/ 1017 w 443"/>
                  <a:gd name="T39" fmla="*/ 760 h 356"/>
                  <a:gd name="T40" fmla="*/ 782 w 443"/>
                  <a:gd name="T41" fmla="*/ 770 h 356"/>
                  <a:gd name="T42" fmla="*/ 627 w 443"/>
                  <a:gd name="T43" fmla="*/ 620 h 356"/>
                  <a:gd name="T44" fmla="*/ 565 w 443"/>
                  <a:gd name="T45" fmla="*/ 425 h 356"/>
                  <a:gd name="T46" fmla="*/ 727 w 443"/>
                  <a:gd name="T47" fmla="*/ 345 h 356"/>
                  <a:gd name="T48" fmla="*/ 785 w 443"/>
                  <a:gd name="T49" fmla="*/ 478 h 356"/>
                  <a:gd name="T50" fmla="*/ 757 w 443"/>
                  <a:gd name="T51" fmla="*/ 528 h 356"/>
                  <a:gd name="T52" fmla="*/ 755 w 443"/>
                  <a:gd name="T53" fmla="*/ 665 h 356"/>
                  <a:gd name="T54" fmla="*/ 792 w 443"/>
                  <a:gd name="T55" fmla="*/ 658 h 356"/>
                  <a:gd name="T56" fmla="*/ 952 w 443"/>
                  <a:gd name="T57" fmla="*/ 668 h 356"/>
                  <a:gd name="T58" fmla="*/ 1065 w 443"/>
                  <a:gd name="T59" fmla="*/ 678 h 356"/>
                  <a:gd name="T60" fmla="*/ 885 w 443"/>
                  <a:gd name="T61" fmla="*/ 565 h 356"/>
                  <a:gd name="T62" fmla="*/ 835 w 443"/>
                  <a:gd name="T63" fmla="*/ 343 h 356"/>
                  <a:gd name="T64" fmla="*/ 912 w 443"/>
                  <a:gd name="T65" fmla="*/ 173 h 356"/>
                  <a:gd name="T66" fmla="*/ 822 w 443"/>
                  <a:gd name="T67" fmla="*/ 260 h 3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3" h="356">
                    <a:moveTo>
                      <a:pt x="316" y="121"/>
                    </a:moveTo>
                    <a:cubicBezTo>
                      <a:pt x="304" y="130"/>
                      <a:pt x="288" y="118"/>
                      <a:pt x="277" y="113"/>
                    </a:cubicBezTo>
                    <a:cubicBezTo>
                      <a:pt x="264" y="107"/>
                      <a:pt x="262" y="92"/>
                      <a:pt x="260" y="78"/>
                    </a:cubicBezTo>
                    <a:cubicBezTo>
                      <a:pt x="257" y="63"/>
                      <a:pt x="255" y="50"/>
                      <a:pt x="244" y="38"/>
                    </a:cubicBezTo>
                    <a:cubicBezTo>
                      <a:pt x="233" y="27"/>
                      <a:pt x="217" y="18"/>
                      <a:pt x="204" y="13"/>
                    </a:cubicBezTo>
                    <a:cubicBezTo>
                      <a:pt x="192" y="8"/>
                      <a:pt x="175" y="0"/>
                      <a:pt x="163" y="5"/>
                    </a:cubicBezTo>
                    <a:cubicBezTo>
                      <a:pt x="148" y="11"/>
                      <a:pt x="133" y="20"/>
                      <a:pt x="118" y="27"/>
                    </a:cubicBezTo>
                    <a:cubicBezTo>
                      <a:pt x="102" y="35"/>
                      <a:pt x="87" y="43"/>
                      <a:pt x="71" y="49"/>
                    </a:cubicBezTo>
                    <a:cubicBezTo>
                      <a:pt x="55" y="56"/>
                      <a:pt x="40" y="58"/>
                      <a:pt x="26" y="67"/>
                    </a:cubicBezTo>
                    <a:cubicBezTo>
                      <a:pt x="17" y="73"/>
                      <a:pt x="10" y="77"/>
                      <a:pt x="0" y="82"/>
                    </a:cubicBezTo>
                    <a:cubicBezTo>
                      <a:pt x="6" y="79"/>
                      <a:pt x="10" y="87"/>
                      <a:pt x="12" y="92"/>
                    </a:cubicBezTo>
                    <a:cubicBezTo>
                      <a:pt x="16" y="101"/>
                      <a:pt x="16" y="103"/>
                      <a:pt x="23" y="110"/>
                    </a:cubicBezTo>
                    <a:cubicBezTo>
                      <a:pt x="28" y="115"/>
                      <a:pt x="31" y="122"/>
                      <a:pt x="36" y="126"/>
                    </a:cubicBezTo>
                    <a:cubicBezTo>
                      <a:pt x="41" y="131"/>
                      <a:pt x="48" y="133"/>
                      <a:pt x="54" y="137"/>
                    </a:cubicBezTo>
                    <a:cubicBezTo>
                      <a:pt x="76" y="155"/>
                      <a:pt x="86" y="195"/>
                      <a:pt x="82" y="221"/>
                    </a:cubicBezTo>
                    <a:cubicBezTo>
                      <a:pt x="100" y="197"/>
                      <a:pt x="95" y="154"/>
                      <a:pt x="75" y="133"/>
                    </a:cubicBezTo>
                    <a:cubicBezTo>
                      <a:pt x="58" y="115"/>
                      <a:pt x="12" y="81"/>
                      <a:pt x="59" y="67"/>
                    </a:cubicBezTo>
                    <a:cubicBezTo>
                      <a:pt x="73" y="62"/>
                      <a:pt x="86" y="60"/>
                      <a:pt x="101" y="53"/>
                    </a:cubicBezTo>
                    <a:cubicBezTo>
                      <a:pt x="114" y="48"/>
                      <a:pt x="126" y="42"/>
                      <a:pt x="139" y="34"/>
                    </a:cubicBezTo>
                    <a:cubicBezTo>
                      <a:pt x="151" y="26"/>
                      <a:pt x="165" y="18"/>
                      <a:pt x="180" y="21"/>
                    </a:cubicBezTo>
                    <a:cubicBezTo>
                      <a:pt x="196" y="24"/>
                      <a:pt x="210" y="42"/>
                      <a:pt x="222" y="51"/>
                    </a:cubicBezTo>
                    <a:cubicBezTo>
                      <a:pt x="236" y="63"/>
                      <a:pt x="247" y="78"/>
                      <a:pt x="249" y="98"/>
                    </a:cubicBezTo>
                    <a:cubicBezTo>
                      <a:pt x="250" y="109"/>
                      <a:pt x="243" y="111"/>
                      <a:pt x="235" y="117"/>
                    </a:cubicBezTo>
                    <a:cubicBezTo>
                      <a:pt x="226" y="124"/>
                      <a:pt x="224" y="132"/>
                      <a:pt x="221" y="143"/>
                    </a:cubicBezTo>
                    <a:cubicBezTo>
                      <a:pt x="215" y="143"/>
                      <a:pt x="211" y="138"/>
                      <a:pt x="206" y="141"/>
                    </a:cubicBezTo>
                    <a:cubicBezTo>
                      <a:pt x="206" y="150"/>
                      <a:pt x="212" y="152"/>
                      <a:pt x="208" y="161"/>
                    </a:cubicBezTo>
                    <a:cubicBezTo>
                      <a:pt x="208" y="164"/>
                      <a:pt x="204" y="166"/>
                      <a:pt x="204" y="169"/>
                    </a:cubicBezTo>
                    <a:cubicBezTo>
                      <a:pt x="203" y="172"/>
                      <a:pt x="206" y="176"/>
                      <a:pt x="206" y="180"/>
                    </a:cubicBezTo>
                    <a:cubicBezTo>
                      <a:pt x="206" y="187"/>
                      <a:pt x="201" y="195"/>
                      <a:pt x="202" y="203"/>
                    </a:cubicBezTo>
                    <a:cubicBezTo>
                      <a:pt x="202" y="211"/>
                      <a:pt x="206" y="215"/>
                      <a:pt x="211" y="222"/>
                    </a:cubicBezTo>
                    <a:cubicBezTo>
                      <a:pt x="221" y="236"/>
                      <a:pt x="215" y="253"/>
                      <a:pt x="225" y="267"/>
                    </a:cubicBezTo>
                    <a:cubicBezTo>
                      <a:pt x="233" y="280"/>
                      <a:pt x="245" y="290"/>
                      <a:pt x="252" y="304"/>
                    </a:cubicBezTo>
                    <a:cubicBezTo>
                      <a:pt x="261" y="320"/>
                      <a:pt x="250" y="324"/>
                      <a:pt x="236" y="328"/>
                    </a:cubicBezTo>
                    <a:cubicBezTo>
                      <a:pt x="223" y="331"/>
                      <a:pt x="209" y="335"/>
                      <a:pt x="196" y="333"/>
                    </a:cubicBezTo>
                    <a:cubicBezTo>
                      <a:pt x="196" y="341"/>
                      <a:pt x="202" y="348"/>
                      <a:pt x="202" y="356"/>
                    </a:cubicBezTo>
                    <a:cubicBezTo>
                      <a:pt x="216" y="350"/>
                      <a:pt x="232" y="351"/>
                      <a:pt x="247" y="349"/>
                    </a:cubicBezTo>
                    <a:cubicBezTo>
                      <a:pt x="256" y="348"/>
                      <a:pt x="261" y="345"/>
                      <a:pt x="268" y="340"/>
                    </a:cubicBezTo>
                    <a:cubicBezTo>
                      <a:pt x="276" y="334"/>
                      <a:pt x="277" y="334"/>
                      <a:pt x="288" y="335"/>
                    </a:cubicBezTo>
                    <a:cubicBezTo>
                      <a:pt x="321" y="336"/>
                      <a:pt x="346" y="327"/>
                      <a:pt x="374" y="310"/>
                    </a:cubicBezTo>
                    <a:cubicBezTo>
                      <a:pt x="385" y="302"/>
                      <a:pt x="394" y="304"/>
                      <a:pt x="407" y="304"/>
                    </a:cubicBezTo>
                    <a:cubicBezTo>
                      <a:pt x="403" y="287"/>
                      <a:pt x="374" y="298"/>
                      <a:pt x="364" y="300"/>
                    </a:cubicBezTo>
                    <a:cubicBezTo>
                      <a:pt x="347" y="303"/>
                      <a:pt x="330" y="306"/>
                      <a:pt x="313" y="308"/>
                    </a:cubicBezTo>
                    <a:cubicBezTo>
                      <a:pt x="296" y="310"/>
                      <a:pt x="279" y="312"/>
                      <a:pt x="271" y="294"/>
                    </a:cubicBezTo>
                    <a:cubicBezTo>
                      <a:pt x="264" y="279"/>
                      <a:pt x="262" y="263"/>
                      <a:pt x="251" y="248"/>
                    </a:cubicBezTo>
                    <a:cubicBezTo>
                      <a:pt x="242" y="235"/>
                      <a:pt x="232" y="226"/>
                      <a:pt x="225" y="212"/>
                    </a:cubicBezTo>
                    <a:cubicBezTo>
                      <a:pt x="216" y="196"/>
                      <a:pt x="219" y="186"/>
                      <a:pt x="226" y="170"/>
                    </a:cubicBezTo>
                    <a:cubicBezTo>
                      <a:pt x="230" y="159"/>
                      <a:pt x="239" y="135"/>
                      <a:pt x="249" y="129"/>
                    </a:cubicBezTo>
                    <a:cubicBezTo>
                      <a:pt x="260" y="124"/>
                      <a:pt x="280" y="134"/>
                      <a:pt x="291" y="138"/>
                    </a:cubicBezTo>
                    <a:cubicBezTo>
                      <a:pt x="308" y="143"/>
                      <a:pt x="310" y="153"/>
                      <a:pt x="314" y="171"/>
                    </a:cubicBezTo>
                    <a:cubicBezTo>
                      <a:pt x="315" y="179"/>
                      <a:pt x="319" y="184"/>
                      <a:pt x="314" y="191"/>
                    </a:cubicBezTo>
                    <a:cubicBezTo>
                      <a:pt x="310" y="197"/>
                      <a:pt x="302" y="197"/>
                      <a:pt x="297" y="201"/>
                    </a:cubicBezTo>
                    <a:cubicBezTo>
                      <a:pt x="287" y="208"/>
                      <a:pt x="295" y="208"/>
                      <a:pt x="303" y="211"/>
                    </a:cubicBezTo>
                    <a:cubicBezTo>
                      <a:pt x="310" y="215"/>
                      <a:pt x="314" y="218"/>
                      <a:pt x="315" y="227"/>
                    </a:cubicBezTo>
                    <a:cubicBezTo>
                      <a:pt x="315" y="240"/>
                      <a:pt x="305" y="253"/>
                      <a:pt x="302" y="266"/>
                    </a:cubicBezTo>
                    <a:cubicBezTo>
                      <a:pt x="302" y="270"/>
                      <a:pt x="302" y="274"/>
                      <a:pt x="302" y="277"/>
                    </a:cubicBezTo>
                    <a:cubicBezTo>
                      <a:pt x="309" y="272"/>
                      <a:pt x="307" y="266"/>
                      <a:pt x="317" y="263"/>
                    </a:cubicBezTo>
                    <a:cubicBezTo>
                      <a:pt x="324" y="260"/>
                      <a:pt x="333" y="260"/>
                      <a:pt x="340" y="259"/>
                    </a:cubicBezTo>
                    <a:cubicBezTo>
                      <a:pt x="356" y="256"/>
                      <a:pt x="365" y="264"/>
                      <a:pt x="381" y="267"/>
                    </a:cubicBezTo>
                    <a:cubicBezTo>
                      <a:pt x="389" y="268"/>
                      <a:pt x="396" y="268"/>
                      <a:pt x="404" y="271"/>
                    </a:cubicBezTo>
                    <a:cubicBezTo>
                      <a:pt x="411" y="273"/>
                      <a:pt x="420" y="277"/>
                      <a:pt x="426" y="271"/>
                    </a:cubicBezTo>
                    <a:cubicBezTo>
                      <a:pt x="443" y="255"/>
                      <a:pt x="402" y="256"/>
                      <a:pt x="395" y="253"/>
                    </a:cubicBezTo>
                    <a:cubicBezTo>
                      <a:pt x="379" y="248"/>
                      <a:pt x="366" y="238"/>
                      <a:pt x="354" y="226"/>
                    </a:cubicBezTo>
                    <a:cubicBezTo>
                      <a:pt x="342" y="213"/>
                      <a:pt x="341" y="201"/>
                      <a:pt x="337" y="185"/>
                    </a:cubicBezTo>
                    <a:cubicBezTo>
                      <a:pt x="334" y="169"/>
                      <a:pt x="331" y="154"/>
                      <a:pt x="334" y="137"/>
                    </a:cubicBezTo>
                    <a:cubicBezTo>
                      <a:pt x="336" y="120"/>
                      <a:pt x="348" y="112"/>
                      <a:pt x="354" y="97"/>
                    </a:cubicBezTo>
                    <a:cubicBezTo>
                      <a:pt x="358" y="90"/>
                      <a:pt x="357" y="73"/>
                      <a:pt x="365" y="69"/>
                    </a:cubicBezTo>
                    <a:cubicBezTo>
                      <a:pt x="358" y="63"/>
                      <a:pt x="344" y="83"/>
                      <a:pt x="339" y="88"/>
                    </a:cubicBezTo>
                    <a:cubicBezTo>
                      <a:pt x="336" y="93"/>
                      <a:pt x="333" y="100"/>
                      <a:pt x="329" y="104"/>
                    </a:cubicBezTo>
                    <a:cubicBezTo>
                      <a:pt x="325" y="110"/>
                      <a:pt x="316" y="113"/>
                      <a:pt x="315" y="121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1" name="Freeform 619"/>
              <p:cNvSpPr>
                <a:spLocks/>
              </p:cNvSpPr>
              <p:nvPr/>
            </p:nvSpPr>
            <p:spPr bwMode="auto">
              <a:xfrm>
                <a:off x="3283" y="1592"/>
                <a:ext cx="205" cy="295"/>
              </a:xfrm>
              <a:custGeom>
                <a:avLst/>
                <a:gdLst>
                  <a:gd name="T0" fmla="*/ 128 w 82"/>
                  <a:gd name="T1" fmla="*/ 0 h 118"/>
                  <a:gd name="T2" fmla="*/ 135 w 82"/>
                  <a:gd name="T3" fmla="*/ 58 h 118"/>
                  <a:gd name="T4" fmla="*/ 135 w 82"/>
                  <a:gd name="T5" fmla="*/ 83 h 118"/>
                  <a:gd name="T6" fmla="*/ 115 w 82"/>
                  <a:gd name="T7" fmla="*/ 100 h 118"/>
                  <a:gd name="T8" fmla="*/ 75 w 82"/>
                  <a:gd name="T9" fmla="*/ 133 h 118"/>
                  <a:gd name="T10" fmla="*/ 48 w 82"/>
                  <a:gd name="T11" fmla="*/ 168 h 118"/>
                  <a:gd name="T12" fmla="*/ 33 w 82"/>
                  <a:gd name="T13" fmla="*/ 185 h 118"/>
                  <a:gd name="T14" fmla="*/ 13 w 82"/>
                  <a:gd name="T15" fmla="*/ 188 h 118"/>
                  <a:gd name="T16" fmla="*/ 0 w 82"/>
                  <a:gd name="T17" fmla="*/ 295 h 118"/>
                  <a:gd name="T18" fmla="*/ 38 w 82"/>
                  <a:gd name="T19" fmla="*/ 255 h 118"/>
                  <a:gd name="T20" fmla="*/ 60 w 82"/>
                  <a:gd name="T21" fmla="*/ 200 h 118"/>
                  <a:gd name="T22" fmla="*/ 120 w 82"/>
                  <a:gd name="T23" fmla="*/ 130 h 118"/>
                  <a:gd name="T24" fmla="*/ 205 w 82"/>
                  <a:gd name="T25" fmla="*/ 130 h 118"/>
                  <a:gd name="T26" fmla="*/ 160 w 82"/>
                  <a:gd name="T27" fmla="*/ 85 h 118"/>
                  <a:gd name="T28" fmla="*/ 145 w 82"/>
                  <a:gd name="T29" fmla="*/ 55 h 118"/>
                  <a:gd name="T30" fmla="*/ 135 w 82"/>
                  <a:gd name="T31" fmla="*/ 18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118">
                    <a:moveTo>
                      <a:pt x="51" y="0"/>
                    </a:moveTo>
                    <a:cubicBezTo>
                      <a:pt x="51" y="8"/>
                      <a:pt x="54" y="15"/>
                      <a:pt x="54" y="23"/>
                    </a:cubicBezTo>
                    <a:cubicBezTo>
                      <a:pt x="55" y="26"/>
                      <a:pt x="55" y="30"/>
                      <a:pt x="54" y="33"/>
                    </a:cubicBezTo>
                    <a:cubicBezTo>
                      <a:pt x="52" y="36"/>
                      <a:pt x="49" y="38"/>
                      <a:pt x="46" y="40"/>
                    </a:cubicBezTo>
                    <a:cubicBezTo>
                      <a:pt x="41" y="45"/>
                      <a:pt x="35" y="49"/>
                      <a:pt x="30" y="53"/>
                    </a:cubicBezTo>
                    <a:cubicBezTo>
                      <a:pt x="24" y="57"/>
                      <a:pt x="22" y="61"/>
                      <a:pt x="19" y="67"/>
                    </a:cubicBezTo>
                    <a:cubicBezTo>
                      <a:pt x="18" y="70"/>
                      <a:pt x="16" y="73"/>
                      <a:pt x="13" y="74"/>
                    </a:cubicBezTo>
                    <a:cubicBezTo>
                      <a:pt x="11" y="75"/>
                      <a:pt x="8" y="73"/>
                      <a:pt x="5" y="75"/>
                    </a:cubicBezTo>
                    <a:cubicBezTo>
                      <a:pt x="16" y="74"/>
                      <a:pt x="1" y="113"/>
                      <a:pt x="0" y="118"/>
                    </a:cubicBezTo>
                    <a:cubicBezTo>
                      <a:pt x="6" y="115"/>
                      <a:pt x="11" y="106"/>
                      <a:pt x="15" y="102"/>
                    </a:cubicBezTo>
                    <a:cubicBezTo>
                      <a:pt x="20" y="95"/>
                      <a:pt x="23" y="87"/>
                      <a:pt x="24" y="80"/>
                    </a:cubicBezTo>
                    <a:cubicBezTo>
                      <a:pt x="28" y="65"/>
                      <a:pt x="33" y="56"/>
                      <a:pt x="48" y="52"/>
                    </a:cubicBezTo>
                    <a:cubicBezTo>
                      <a:pt x="58" y="49"/>
                      <a:pt x="71" y="50"/>
                      <a:pt x="82" y="52"/>
                    </a:cubicBezTo>
                    <a:cubicBezTo>
                      <a:pt x="72" y="53"/>
                      <a:pt x="67" y="41"/>
                      <a:pt x="64" y="34"/>
                    </a:cubicBezTo>
                    <a:cubicBezTo>
                      <a:pt x="62" y="30"/>
                      <a:pt x="59" y="26"/>
                      <a:pt x="58" y="22"/>
                    </a:cubicBezTo>
                    <a:cubicBezTo>
                      <a:pt x="57" y="18"/>
                      <a:pt x="54" y="11"/>
                      <a:pt x="54" y="7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2" name="Freeform 620"/>
              <p:cNvSpPr>
                <a:spLocks/>
              </p:cNvSpPr>
              <p:nvPr/>
            </p:nvSpPr>
            <p:spPr bwMode="auto">
              <a:xfrm>
                <a:off x="3446" y="1645"/>
                <a:ext cx="195" cy="402"/>
              </a:xfrm>
              <a:custGeom>
                <a:avLst/>
                <a:gdLst>
                  <a:gd name="T0" fmla="*/ 0 w 78"/>
                  <a:gd name="T1" fmla="*/ 62 h 161"/>
                  <a:gd name="T2" fmla="*/ 18 w 78"/>
                  <a:gd name="T3" fmla="*/ 77 h 161"/>
                  <a:gd name="T4" fmla="*/ 45 w 78"/>
                  <a:gd name="T5" fmla="*/ 90 h 161"/>
                  <a:gd name="T6" fmla="*/ 98 w 78"/>
                  <a:gd name="T7" fmla="*/ 125 h 161"/>
                  <a:gd name="T8" fmla="*/ 120 w 78"/>
                  <a:gd name="T9" fmla="*/ 182 h 161"/>
                  <a:gd name="T10" fmla="*/ 130 w 78"/>
                  <a:gd name="T11" fmla="*/ 232 h 161"/>
                  <a:gd name="T12" fmla="*/ 130 w 78"/>
                  <a:gd name="T13" fmla="*/ 255 h 161"/>
                  <a:gd name="T14" fmla="*/ 95 w 78"/>
                  <a:gd name="T15" fmla="*/ 252 h 161"/>
                  <a:gd name="T16" fmla="*/ 88 w 78"/>
                  <a:gd name="T17" fmla="*/ 277 h 161"/>
                  <a:gd name="T18" fmla="*/ 83 w 78"/>
                  <a:gd name="T19" fmla="*/ 285 h 161"/>
                  <a:gd name="T20" fmla="*/ 93 w 78"/>
                  <a:gd name="T21" fmla="*/ 292 h 161"/>
                  <a:gd name="T22" fmla="*/ 128 w 78"/>
                  <a:gd name="T23" fmla="*/ 340 h 161"/>
                  <a:gd name="T24" fmla="*/ 110 w 78"/>
                  <a:gd name="T25" fmla="*/ 395 h 161"/>
                  <a:gd name="T26" fmla="*/ 153 w 78"/>
                  <a:gd name="T27" fmla="*/ 382 h 161"/>
                  <a:gd name="T28" fmla="*/ 190 w 78"/>
                  <a:gd name="T29" fmla="*/ 355 h 161"/>
                  <a:gd name="T30" fmla="*/ 190 w 78"/>
                  <a:gd name="T31" fmla="*/ 347 h 161"/>
                  <a:gd name="T32" fmla="*/ 165 w 78"/>
                  <a:gd name="T33" fmla="*/ 310 h 161"/>
                  <a:gd name="T34" fmla="*/ 155 w 78"/>
                  <a:gd name="T35" fmla="*/ 257 h 161"/>
                  <a:gd name="T36" fmla="*/ 153 w 78"/>
                  <a:gd name="T37" fmla="*/ 200 h 161"/>
                  <a:gd name="T38" fmla="*/ 150 w 78"/>
                  <a:gd name="T39" fmla="*/ 150 h 161"/>
                  <a:gd name="T40" fmla="*/ 160 w 78"/>
                  <a:gd name="T41" fmla="*/ 72 h 161"/>
                  <a:gd name="T42" fmla="*/ 178 w 78"/>
                  <a:gd name="T43" fmla="*/ 37 h 161"/>
                  <a:gd name="T44" fmla="*/ 195 w 78"/>
                  <a:gd name="T45" fmla="*/ 0 h 161"/>
                  <a:gd name="T46" fmla="*/ 148 w 78"/>
                  <a:gd name="T47" fmla="*/ 55 h 161"/>
                  <a:gd name="T48" fmla="*/ 105 w 78"/>
                  <a:gd name="T49" fmla="*/ 82 h 161"/>
                  <a:gd name="T50" fmla="*/ 60 w 78"/>
                  <a:gd name="T51" fmla="*/ 80 h 161"/>
                  <a:gd name="T52" fmla="*/ 18 w 78"/>
                  <a:gd name="T53" fmla="*/ 65 h 1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8" h="161">
                    <a:moveTo>
                      <a:pt x="0" y="25"/>
                    </a:moveTo>
                    <a:cubicBezTo>
                      <a:pt x="3" y="26"/>
                      <a:pt x="5" y="29"/>
                      <a:pt x="7" y="31"/>
                    </a:cubicBezTo>
                    <a:cubicBezTo>
                      <a:pt x="11" y="33"/>
                      <a:pt x="15" y="35"/>
                      <a:pt x="18" y="36"/>
                    </a:cubicBezTo>
                    <a:cubicBezTo>
                      <a:pt x="26" y="40"/>
                      <a:pt x="34" y="43"/>
                      <a:pt x="39" y="50"/>
                    </a:cubicBezTo>
                    <a:cubicBezTo>
                      <a:pt x="43" y="58"/>
                      <a:pt x="46" y="65"/>
                      <a:pt x="48" y="73"/>
                    </a:cubicBezTo>
                    <a:cubicBezTo>
                      <a:pt x="50" y="80"/>
                      <a:pt x="52" y="86"/>
                      <a:pt x="52" y="93"/>
                    </a:cubicBezTo>
                    <a:cubicBezTo>
                      <a:pt x="52" y="95"/>
                      <a:pt x="53" y="100"/>
                      <a:pt x="52" y="102"/>
                    </a:cubicBezTo>
                    <a:cubicBezTo>
                      <a:pt x="50" y="104"/>
                      <a:pt x="41" y="100"/>
                      <a:pt x="38" y="101"/>
                    </a:cubicBezTo>
                    <a:cubicBezTo>
                      <a:pt x="36" y="102"/>
                      <a:pt x="34" y="108"/>
                      <a:pt x="35" y="111"/>
                    </a:cubicBezTo>
                    <a:cubicBezTo>
                      <a:pt x="35" y="113"/>
                      <a:pt x="32" y="114"/>
                      <a:pt x="33" y="114"/>
                    </a:cubicBezTo>
                    <a:cubicBezTo>
                      <a:pt x="35" y="116"/>
                      <a:pt x="36" y="116"/>
                      <a:pt x="37" y="117"/>
                    </a:cubicBezTo>
                    <a:cubicBezTo>
                      <a:pt x="42" y="123"/>
                      <a:pt x="53" y="127"/>
                      <a:pt x="51" y="136"/>
                    </a:cubicBezTo>
                    <a:cubicBezTo>
                      <a:pt x="49" y="140"/>
                      <a:pt x="41" y="154"/>
                      <a:pt x="44" y="158"/>
                    </a:cubicBezTo>
                    <a:cubicBezTo>
                      <a:pt x="46" y="161"/>
                      <a:pt x="58" y="155"/>
                      <a:pt x="61" y="153"/>
                    </a:cubicBezTo>
                    <a:cubicBezTo>
                      <a:pt x="65" y="151"/>
                      <a:pt x="74" y="148"/>
                      <a:pt x="76" y="142"/>
                    </a:cubicBezTo>
                    <a:cubicBezTo>
                      <a:pt x="75" y="141"/>
                      <a:pt x="75" y="141"/>
                      <a:pt x="76" y="139"/>
                    </a:cubicBezTo>
                    <a:cubicBezTo>
                      <a:pt x="69" y="139"/>
                      <a:pt x="68" y="128"/>
                      <a:pt x="66" y="124"/>
                    </a:cubicBezTo>
                    <a:cubicBezTo>
                      <a:pt x="63" y="117"/>
                      <a:pt x="63" y="110"/>
                      <a:pt x="62" y="103"/>
                    </a:cubicBezTo>
                    <a:cubicBezTo>
                      <a:pt x="62" y="95"/>
                      <a:pt x="62" y="87"/>
                      <a:pt x="61" y="80"/>
                    </a:cubicBezTo>
                    <a:cubicBezTo>
                      <a:pt x="60" y="73"/>
                      <a:pt x="59" y="67"/>
                      <a:pt x="60" y="60"/>
                    </a:cubicBezTo>
                    <a:cubicBezTo>
                      <a:pt x="60" y="50"/>
                      <a:pt x="61" y="38"/>
                      <a:pt x="64" y="29"/>
                    </a:cubicBezTo>
                    <a:cubicBezTo>
                      <a:pt x="66" y="24"/>
                      <a:pt x="68" y="19"/>
                      <a:pt x="71" y="15"/>
                    </a:cubicBezTo>
                    <a:cubicBezTo>
                      <a:pt x="74" y="11"/>
                      <a:pt x="78" y="6"/>
                      <a:pt x="78" y="0"/>
                    </a:cubicBezTo>
                    <a:cubicBezTo>
                      <a:pt x="72" y="7"/>
                      <a:pt x="67" y="15"/>
                      <a:pt x="59" y="22"/>
                    </a:cubicBezTo>
                    <a:cubicBezTo>
                      <a:pt x="55" y="26"/>
                      <a:pt x="48" y="30"/>
                      <a:pt x="42" y="33"/>
                    </a:cubicBezTo>
                    <a:cubicBezTo>
                      <a:pt x="35" y="35"/>
                      <a:pt x="30" y="33"/>
                      <a:pt x="24" y="32"/>
                    </a:cubicBezTo>
                    <a:cubicBezTo>
                      <a:pt x="18" y="30"/>
                      <a:pt x="12" y="30"/>
                      <a:pt x="7" y="26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3" name="Freeform 621"/>
              <p:cNvSpPr>
                <a:spLocks/>
              </p:cNvSpPr>
              <p:nvPr/>
            </p:nvSpPr>
            <p:spPr bwMode="auto">
              <a:xfrm>
                <a:off x="3651" y="1460"/>
                <a:ext cx="422" cy="587"/>
              </a:xfrm>
              <a:custGeom>
                <a:avLst/>
                <a:gdLst>
                  <a:gd name="T0" fmla="*/ 0 w 169"/>
                  <a:gd name="T1" fmla="*/ 185 h 235"/>
                  <a:gd name="T2" fmla="*/ 27 w 169"/>
                  <a:gd name="T3" fmla="*/ 140 h 235"/>
                  <a:gd name="T4" fmla="*/ 77 w 169"/>
                  <a:gd name="T5" fmla="*/ 125 h 235"/>
                  <a:gd name="T6" fmla="*/ 185 w 169"/>
                  <a:gd name="T7" fmla="*/ 107 h 235"/>
                  <a:gd name="T8" fmla="*/ 250 w 169"/>
                  <a:gd name="T9" fmla="*/ 192 h 235"/>
                  <a:gd name="T10" fmla="*/ 202 w 169"/>
                  <a:gd name="T11" fmla="*/ 270 h 235"/>
                  <a:gd name="T12" fmla="*/ 112 w 169"/>
                  <a:gd name="T13" fmla="*/ 327 h 235"/>
                  <a:gd name="T14" fmla="*/ 100 w 169"/>
                  <a:gd name="T15" fmla="*/ 375 h 235"/>
                  <a:gd name="T16" fmla="*/ 95 w 169"/>
                  <a:gd name="T17" fmla="*/ 435 h 235"/>
                  <a:gd name="T18" fmla="*/ 240 w 169"/>
                  <a:gd name="T19" fmla="*/ 512 h 235"/>
                  <a:gd name="T20" fmla="*/ 320 w 169"/>
                  <a:gd name="T21" fmla="*/ 540 h 235"/>
                  <a:gd name="T22" fmla="*/ 362 w 169"/>
                  <a:gd name="T23" fmla="*/ 552 h 235"/>
                  <a:gd name="T24" fmla="*/ 370 w 169"/>
                  <a:gd name="T25" fmla="*/ 587 h 235"/>
                  <a:gd name="T26" fmla="*/ 422 w 169"/>
                  <a:gd name="T27" fmla="*/ 495 h 235"/>
                  <a:gd name="T28" fmla="*/ 372 w 169"/>
                  <a:gd name="T29" fmla="*/ 505 h 235"/>
                  <a:gd name="T30" fmla="*/ 312 w 169"/>
                  <a:gd name="T31" fmla="*/ 492 h 235"/>
                  <a:gd name="T32" fmla="*/ 197 w 169"/>
                  <a:gd name="T33" fmla="*/ 445 h 235"/>
                  <a:gd name="T34" fmla="*/ 157 w 169"/>
                  <a:gd name="T35" fmla="*/ 350 h 235"/>
                  <a:gd name="T36" fmla="*/ 250 w 169"/>
                  <a:gd name="T37" fmla="*/ 287 h 235"/>
                  <a:gd name="T38" fmla="*/ 290 w 169"/>
                  <a:gd name="T39" fmla="*/ 140 h 235"/>
                  <a:gd name="T40" fmla="*/ 230 w 169"/>
                  <a:gd name="T41" fmla="*/ 82 h 235"/>
                  <a:gd name="T42" fmla="*/ 195 w 169"/>
                  <a:gd name="T43" fmla="*/ 0 h 235"/>
                  <a:gd name="T44" fmla="*/ 115 w 169"/>
                  <a:gd name="T45" fmla="*/ 72 h 235"/>
                  <a:gd name="T46" fmla="*/ 82 w 169"/>
                  <a:gd name="T47" fmla="*/ 72 h 235"/>
                  <a:gd name="T48" fmla="*/ 50 w 169"/>
                  <a:gd name="T49" fmla="*/ 82 h 235"/>
                  <a:gd name="T50" fmla="*/ 10 w 169"/>
                  <a:gd name="T51" fmla="*/ 125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" h="235">
                    <a:moveTo>
                      <a:pt x="0" y="74"/>
                    </a:moveTo>
                    <a:cubicBezTo>
                      <a:pt x="4" y="68"/>
                      <a:pt x="6" y="61"/>
                      <a:pt x="11" y="56"/>
                    </a:cubicBezTo>
                    <a:cubicBezTo>
                      <a:pt x="17" y="50"/>
                      <a:pt x="22" y="50"/>
                      <a:pt x="31" y="50"/>
                    </a:cubicBezTo>
                    <a:cubicBezTo>
                      <a:pt x="45" y="48"/>
                      <a:pt x="62" y="51"/>
                      <a:pt x="74" y="43"/>
                    </a:cubicBezTo>
                    <a:cubicBezTo>
                      <a:pt x="75" y="56"/>
                      <a:pt x="95" y="64"/>
                      <a:pt x="100" y="77"/>
                    </a:cubicBezTo>
                    <a:cubicBezTo>
                      <a:pt x="107" y="97"/>
                      <a:pt x="97" y="101"/>
                      <a:pt x="81" y="108"/>
                    </a:cubicBezTo>
                    <a:cubicBezTo>
                      <a:pt x="68" y="113"/>
                      <a:pt x="53" y="120"/>
                      <a:pt x="45" y="131"/>
                    </a:cubicBezTo>
                    <a:cubicBezTo>
                      <a:pt x="39" y="138"/>
                      <a:pt x="40" y="141"/>
                      <a:pt x="40" y="150"/>
                    </a:cubicBezTo>
                    <a:cubicBezTo>
                      <a:pt x="40" y="157"/>
                      <a:pt x="35" y="166"/>
                      <a:pt x="38" y="174"/>
                    </a:cubicBezTo>
                    <a:cubicBezTo>
                      <a:pt x="44" y="194"/>
                      <a:pt x="79" y="202"/>
                      <a:pt x="96" y="205"/>
                    </a:cubicBezTo>
                    <a:cubicBezTo>
                      <a:pt x="108" y="207"/>
                      <a:pt x="117" y="213"/>
                      <a:pt x="128" y="216"/>
                    </a:cubicBezTo>
                    <a:cubicBezTo>
                      <a:pt x="133" y="218"/>
                      <a:pt x="141" y="217"/>
                      <a:pt x="145" y="221"/>
                    </a:cubicBezTo>
                    <a:cubicBezTo>
                      <a:pt x="150" y="226"/>
                      <a:pt x="147" y="228"/>
                      <a:pt x="148" y="235"/>
                    </a:cubicBezTo>
                    <a:cubicBezTo>
                      <a:pt x="157" y="225"/>
                      <a:pt x="165" y="211"/>
                      <a:pt x="169" y="198"/>
                    </a:cubicBezTo>
                    <a:cubicBezTo>
                      <a:pt x="161" y="201"/>
                      <a:pt x="159" y="204"/>
                      <a:pt x="149" y="202"/>
                    </a:cubicBezTo>
                    <a:cubicBezTo>
                      <a:pt x="141" y="200"/>
                      <a:pt x="133" y="198"/>
                      <a:pt x="125" y="197"/>
                    </a:cubicBezTo>
                    <a:cubicBezTo>
                      <a:pt x="110" y="194"/>
                      <a:pt x="92" y="186"/>
                      <a:pt x="79" y="178"/>
                    </a:cubicBezTo>
                    <a:cubicBezTo>
                      <a:pt x="62" y="169"/>
                      <a:pt x="57" y="156"/>
                      <a:pt x="63" y="140"/>
                    </a:cubicBezTo>
                    <a:cubicBezTo>
                      <a:pt x="70" y="121"/>
                      <a:pt x="84" y="125"/>
                      <a:pt x="100" y="115"/>
                    </a:cubicBezTo>
                    <a:cubicBezTo>
                      <a:pt x="119" y="103"/>
                      <a:pt x="127" y="77"/>
                      <a:pt x="116" y="56"/>
                    </a:cubicBezTo>
                    <a:cubicBezTo>
                      <a:pt x="110" y="46"/>
                      <a:pt x="98" y="44"/>
                      <a:pt x="92" y="33"/>
                    </a:cubicBezTo>
                    <a:cubicBezTo>
                      <a:pt x="87" y="22"/>
                      <a:pt x="84" y="9"/>
                      <a:pt x="78" y="0"/>
                    </a:cubicBezTo>
                    <a:cubicBezTo>
                      <a:pt x="66" y="9"/>
                      <a:pt x="63" y="25"/>
                      <a:pt x="46" y="29"/>
                    </a:cubicBezTo>
                    <a:cubicBezTo>
                      <a:pt x="41" y="31"/>
                      <a:pt x="37" y="28"/>
                      <a:pt x="33" y="29"/>
                    </a:cubicBezTo>
                    <a:cubicBezTo>
                      <a:pt x="28" y="29"/>
                      <a:pt x="24" y="32"/>
                      <a:pt x="20" y="33"/>
                    </a:cubicBezTo>
                    <a:cubicBezTo>
                      <a:pt x="10" y="37"/>
                      <a:pt x="7" y="40"/>
                      <a:pt x="4" y="5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4" name="Freeform 622"/>
              <p:cNvSpPr>
                <a:spLocks/>
              </p:cNvSpPr>
              <p:nvPr/>
            </p:nvSpPr>
            <p:spPr bwMode="auto">
              <a:xfrm>
                <a:off x="3151" y="1107"/>
                <a:ext cx="692" cy="388"/>
              </a:xfrm>
              <a:custGeom>
                <a:avLst/>
                <a:gdLst>
                  <a:gd name="T0" fmla="*/ 102 w 277"/>
                  <a:gd name="T1" fmla="*/ 23 h 155"/>
                  <a:gd name="T2" fmla="*/ 22 w 277"/>
                  <a:gd name="T3" fmla="*/ 125 h 155"/>
                  <a:gd name="T4" fmla="*/ 80 w 277"/>
                  <a:gd name="T5" fmla="*/ 148 h 155"/>
                  <a:gd name="T6" fmla="*/ 112 w 277"/>
                  <a:gd name="T7" fmla="*/ 198 h 155"/>
                  <a:gd name="T8" fmla="*/ 237 w 277"/>
                  <a:gd name="T9" fmla="*/ 228 h 155"/>
                  <a:gd name="T10" fmla="*/ 360 w 277"/>
                  <a:gd name="T11" fmla="*/ 270 h 155"/>
                  <a:gd name="T12" fmla="*/ 425 w 277"/>
                  <a:gd name="T13" fmla="*/ 353 h 155"/>
                  <a:gd name="T14" fmla="*/ 450 w 277"/>
                  <a:gd name="T15" fmla="*/ 385 h 155"/>
                  <a:gd name="T16" fmla="*/ 490 w 277"/>
                  <a:gd name="T17" fmla="*/ 360 h 155"/>
                  <a:gd name="T18" fmla="*/ 585 w 277"/>
                  <a:gd name="T19" fmla="*/ 280 h 155"/>
                  <a:gd name="T20" fmla="*/ 632 w 277"/>
                  <a:gd name="T21" fmla="*/ 253 h 155"/>
                  <a:gd name="T22" fmla="*/ 690 w 277"/>
                  <a:gd name="T23" fmla="*/ 235 h 155"/>
                  <a:gd name="T24" fmla="*/ 690 w 277"/>
                  <a:gd name="T25" fmla="*/ 223 h 155"/>
                  <a:gd name="T26" fmla="*/ 592 w 277"/>
                  <a:gd name="T27" fmla="*/ 240 h 155"/>
                  <a:gd name="T28" fmla="*/ 497 w 277"/>
                  <a:gd name="T29" fmla="*/ 293 h 155"/>
                  <a:gd name="T30" fmla="*/ 440 w 277"/>
                  <a:gd name="T31" fmla="*/ 235 h 155"/>
                  <a:gd name="T32" fmla="*/ 345 w 277"/>
                  <a:gd name="T33" fmla="*/ 213 h 155"/>
                  <a:gd name="T34" fmla="*/ 252 w 277"/>
                  <a:gd name="T35" fmla="*/ 190 h 155"/>
                  <a:gd name="T36" fmla="*/ 170 w 277"/>
                  <a:gd name="T37" fmla="*/ 168 h 155"/>
                  <a:gd name="T38" fmla="*/ 172 w 277"/>
                  <a:gd name="T39" fmla="*/ 148 h 155"/>
                  <a:gd name="T40" fmla="*/ 130 w 277"/>
                  <a:gd name="T41" fmla="*/ 130 h 155"/>
                  <a:gd name="T42" fmla="*/ 92 w 277"/>
                  <a:gd name="T43" fmla="*/ 95 h 155"/>
                  <a:gd name="T44" fmla="*/ 132 w 277"/>
                  <a:gd name="T45" fmla="*/ 55 h 155"/>
                  <a:gd name="T46" fmla="*/ 125 w 277"/>
                  <a:gd name="T47" fmla="*/ 0 h 155"/>
                  <a:gd name="T48" fmla="*/ 110 w 277"/>
                  <a:gd name="T49" fmla="*/ 8 h 1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7" h="155">
                    <a:moveTo>
                      <a:pt x="41" y="9"/>
                    </a:moveTo>
                    <a:cubicBezTo>
                      <a:pt x="36" y="18"/>
                      <a:pt x="0" y="40"/>
                      <a:pt x="9" y="50"/>
                    </a:cubicBezTo>
                    <a:cubicBezTo>
                      <a:pt x="12" y="55"/>
                      <a:pt x="26" y="54"/>
                      <a:pt x="32" y="59"/>
                    </a:cubicBezTo>
                    <a:cubicBezTo>
                      <a:pt x="38" y="64"/>
                      <a:pt x="39" y="74"/>
                      <a:pt x="45" y="79"/>
                    </a:cubicBezTo>
                    <a:cubicBezTo>
                      <a:pt x="58" y="89"/>
                      <a:pt x="80" y="87"/>
                      <a:pt x="95" y="91"/>
                    </a:cubicBezTo>
                    <a:cubicBezTo>
                      <a:pt x="111" y="95"/>
                      <a:pt x="128" y="102"/>
                      <a:pt x="144" y="108"/>
                    </a:cubicBezTo>
                    <a:cubicBezTo>
                      <a:pt x="163" y="114"/>
                      <a:pt x="171" y="119"/>
                      <a:pt x="170" y="141"/>
                    </a:cubicBezTo>
                    <a:cubicBezTo>
                      <a:pt x="169" y="149"/>
                      <a:pt x="168" y="155"/>
                      <a:pt x="180" y="154"/>
                    </a:cubicBezTo>
                    <a:cubicBezTo>
                      <a:pt x="186" y="154"/>
                      <a:pt x="191" y="149"/>
                      <a:pt x="196" y="144"/>
                    </a:cubicBezTo>
                    <a:cubicBezTo>
                      <a:pt x="208" y="132"/>
                      <a:pt x="221" y="123"/>
                      <a:pt x="234" y="112"/>
                    </a:cubicBezTo>
                    <a:cubicBezTo>
                      <a:pt x="239" y="107"/>
                      <a:pt x="246" y="104"/>
                      <a:pt x="253" y="101"/>
                    </a:cubicBezTo>
                    <a:cubicBezTo>
                      <a:pt x="258" y="99"/>
                      <a:pt x="272" y="99"/>
                      <a:pt x="276" y="94"/>
                    </a:cubicBezTo>
                    <a:cubicBezTo>
                      <a:pt x="277" y="92"/>
                      <a:pt x="277" y="91"/>
                      <a:pt x="276" y="89"/>
                    </a:cubicBezTo>
                    <a:cubicBezTo>
                      <a:pt x="264" y="94"/>
                      <a:pt x="249" y="92"/>
                      <a:pt x="237" y="96"/>
                    </a:cubicBezTo>
                    <a:cubicBezTo>
                      <a:pt x="223" y="100"/>
                      <a:pt x="212" y="113"/>
                      <a:pt x="199" y="117"/>
                    </a:cubicBezTo>
                    <a:cubicBezTo>
                      <a:pt x="192" y="105"/>
                      <a:pt x="188" y="99"/>
                      <a:pt x="176" y="94"/>
                    </a:cubicBezTo>
                    <a:cubicBezTo>
                      <a:pt x="163" y="90"/>
                      <a:pt x="150" y="90"/>
                      <a:pt x="138" y="85"/>
                    </a:cubicBezTo>
                    <a:cubicBezTo>
                      <a:pt x="125" y="81"/>
                      <a:pt x="113" y="79"/>
                      <a:pt x="101" y="76"/>
                    </a:cubicBezTo>
                    <a:cubicBezTo>
                      <a:pt x="90" y="73"/>
                      <a:pt x="79" y="67"/>
                      <a:pt x="68" y="67"/>
                    </a:cubicBezTo>
                    <a:cubicBezTo>
                      <a:pt x="69" y="65"/>
                      <a:pt x="68" y="61"/>
                      <a:pt x="69" y="59"/>
                    </a:cubicBezTo>
                    <a:cubicBezTo>
                      <a:pt x="59" y="57"/>
                      <a:pt x="58" y="61"/>
                      <a:pt x="52" y="52"/>
                    </a:cubicBezTo>
                    <a:cubicBezTo>
                      <a:pt x="47" y="45"/>
                      <a:pt x="46" y="40"/>
                      <a:pt x="37" y="38"/>
                    </a:cubicBezTo>
                    <a:cubicBezTo>
                      <a:pt x="44" y="31"/>
                      <a:pt x="50" y="32"/>
                      <a:pt x="53" y="22"/>
                    </a:cubicBezTo>
                    <a:cubicBezTo>
                      <a:pt x="55" y="15"/>
                      <a:pt x="55" y="4"/>
                      <a:pt x="50" y="0"/>
                    </a:cubicBezTo>
                    <a:cubicBezTo>
                      <a:pt x="48" y="1"/>
                      <a:pt x="45" y="1"/>
                      <a:pt x="44" y="3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5" name="Freeform 623"/>
              <p:cNvSpPr>
                <a:spLocks/>
              </p:cNvSpPr>
              <p:nvPr/>
            </p:nvSpPr>
            <p:spPr bwMode="auto">
              <a:xfrm>
                <a:off x="3033" y="1002"/>
                <a:ext cx="753" cy="285"/>
              </a:xfrm>
              <a:custGeom>
                <a:avLst/>
                <a:gdLst>
                  <a:gd name="T0" fmla="*/ 0 w 301"/>
                  <a:gd name="T1" fmla="*/ 30 h 114"/>
                  <a:gd name="T2" fmla="*/ 145 w 301"/>
                  <a:gd name="T3" fmla="*/ 25 h 114"/>
                  <a:gd name="T4" fmla="*/ 200 w 301"/>
                  <a:gd name="T5" fmla="*/ 35 h 114"/>
                  <a:gd name="T6" fmla="*/ 250 w 301"/>
                  <a:gd name="T7" fmla="*/ 55 h 114"/>
                  <a:gd name="T8" fmla="*/ 333 w 301"/>
                  <a:gd name="T9" fmla="*/ 115 h 114"/>
                  <a:gd name="T10" fmla="*/ 528 w 301"/>
                  <a:gd name="T11" fmla="*/ 223 h 114"/>
                  <a:gd name="T12" fmla="*/ 625 w 301"/>
                  <a:gd name="T13" fmla="*/ 270 h 114"/>
                  <a:gd name="T14" fmla="*/ 730 w 301"/>
                  <a:gd name="T15" fmla="*/ 258 h 114"/>
                  <a:gd name="T16" fmla="*/ 680 w 301"/>
                  <a:gd name="T17" fmla="*/ 173 h 114"/>
                  <a:gd name="T18" fmla="*/ 558 w 301"/>
                  <a:gd name="T19" fmla="*/ 163 h 114"/>
                  <a:gd name="T20" fmla="*/ 650 w 301"/>
                  <a:gd name="T21" fmla="*/ 218 h 114"/>
                  <a:gd name="T22" fmla="*/ 548 w 301"/>
                  <a:gd name="T23" fmla="*/ 180 h 114"/>
                  <a:gd name="T24" fmla="*/ 480 w 301"/>
                  <a:gd name="T25" fmla="*/ 120 h 114"/>
                  <a:gd name="T26" fmla="*/ 435 w 301"/>
                  <a:gd name="T27" fmla="*/ 100 h 114"/>
                  <a:gd name="T28" fmla="*/ 408 w 301"/>
                  <a:gd name="T29" fmla="*/ 68 h 114"/>
                  <a:gd name="T30" fmla="*/ 313 w 301"/>
                  <a:gd name="T31" fmla="*/ 48 h 114"/>
                  <a:gd name="T32" fmla="*/ 273 w 301"/>
                  <a:gd name="T33" fmla="*/ 18 h 114"/>
                  <a:gd name="T34" fmla="*/ 233 w 301"/>
                  <a:gd name="T35" fmla="*/ 5 h 114"/>
                  <a:gd name="T36" fmla="*/ 120 w 301"/>
                  <a:gd name="T37" fmla="*/ 3 h 114"/>
                  <a:gd name="T38" fmla="*/ 10 w 301"/>
                  <a:gd name="T39" fmla="*/ 38 h 1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1" h="114">
                    <a:moveTo>
                      <a:pt x="0" y="12"/>
                    </a:moveTo>
                    <a:cubicBezTo>
                      <a:pt x="6" y="34"/>
                      <a:pt x="46" y="17"/>
                      <a:pt x="58" y="10"/>
                    </a:cubicBezTo>
                    <a:cubicBezTo>
                      <a:pt x="64" y="13"/>
                      <a:pt x="72" y="13"/>
                      <a:pt x="80" y="14"/>
                    </a:cubicBezTo>
                    <a:cubicBezTo>
                      <a:pt x="86" y="16"/>
                      <a:pt x="93" y="19"/>
                      <a:pt x="100" y="22"/>
                    </a:cubicBezTo>
                    <a:cubicBezTo>
                      <a:pt x="109" y="25"/>
                      <a:pt x="133" y="34"/>
                      <a:pt x="133" y="46"/>
                    </a:cubicBezTo>
                    <a:cubicBezTo>
                      <a:pt x="153" y="36"/>
                      <a:pt x="199" y="73"/>
                      <a:pt x="211" y="89"/>
                    </a:cubicBezTo>
                    <a:cubicBezTo>
                      <a:pt x="223" y="103"/>
                      <a:pt x="232" y="105"/>
                      <a:pt x="250" y="108"/>
                    </a:cubicBezTo>
                    <a:cubicBezTo>
                      <a:pt x="261" y="111"/>
                      <a:pt x="285" y="114"/>
                      <a:pt x="292" y="103"/>
                    </a:cubicBezTo>
                    <a:cubicBezTo>
                      <a:pt x="301" y="91"/>
                      <a:pt x="283" y="73"/>
                      <a:pt x="272" y="69"/>
                    </a:cubicBezTo>
                    <a:cubicBezTo>
                      <a:pt x="266" y="68"/>
                      <a:pt x="226" y="59"/>
                      <a:pt x="223" y="65"/>
                    </a:cubicBezTo>
                    <a:cubicBezTo>
                      <a:pt x="219" y="73"/>
                      <a:pt x="269" y="74"/>
                      <a:pt x="260" y="87"/>
                    </a:cubicBezTo>
                    <a:cubicBezTo>
                      <a:pt x="255" y="95"/>
                      <a:pt x="225" y="76"/>
                      <a:pt x="219" y="72"/>
                    </a:cubicBezTo>
                    <a:cubicBezTo>
                      <a:pt x="209" y="65"/>
                      <a:pt x="202" y="54"/>
                      <a:pt x="192" y="48"/>
                    </a:cubicBezTo>
                    <a:cubicBezTo>
                      <a:pt x="186" y="45"/>
                      <a:pt x="180" y="42"/>
                      <a:pt x="174" y="40"/>
                    </a:cubicBezTo>
                    <a:cubicBezTo>
                      <a:pt x="165" y="37"/>
                      <a:pt x="165" y="37"/>
                      <a:pt x="163" y="27"/>
                    </a:cubicBezTo>
                    <a:cubicBezTo>
                      <a:pt x="149" y="33"/>
                      <a:pt x="137" y="27"/>
                      <a:pt x="125" y="19"/>
                    </a:cubicBezTo>
                    <a:cubicBezTo>
                      <a:pt x="119" y="16"/>
                      <a:pt x="115" y="11"/>
                      <a:pt x="109" y="7"/>
                    </a:cubicBezTo>
                    <a:cubicBezTo>
                      <a:pt x="102" y="1"/>
                      <a:pt x="102" y="1"/>
                      <a:pt x="93" y="2"/>
                    </a:cubicBezTo>
                    <a:cubicBezTo>
                      <a:pt x="77" y="2"/>
                      <a:pt x="63" y="0"/>
                      <a:pt x="48" y="1"/>
                    </a:cubicBezTo>
                    <a:cubicBezTo>
                      <a:pt x="32" y="2"/>
                      <a:pt x="18" y="9"/>
                      <a:pt x="4" y="15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6" name="Freeform 624"/>
              <p:cNvSpPr>
                <a:spLocks/>
              </p:cNvSpPr>
              <p:nvPr/>
            </p:nvSpPr>
            <p:spPr bwMode="auto">
              <a:xfrm>
                <a:off x="2848" y="887"/>
                <a:ext cx="233" cy="82"/>
              </a:xfrm>
              <a:custGeom>
                <a:avLst/>
                <a:gdLst>
                  <a:gd name="T0" fmla="*/ 0 w 93"/>
                  <a:gd name="T1" fmla="*/ 17 h 33"/>
                  <a:gd name="T2" fmla="*/ 70 w 93"/>
                  <a:gd name="T3" fmla="*/ 17 h 33"/>
                  <a:gd name="T4" fmla="*/ 135 w 93"/>
                  <a:gd name="T5" fmla="*/ 52 h 33"/>
                  <a:gd name="T6" fmla="*/ 193 w 93"/>
                  <a:gd name="T7" fmla="*/ 77 h 33"/>
                  <a:gd name="T8" fmla="*/ 233 w 93"/>
                  <a:gd name="T9" fmla="*/ 32 h 33"/>
                  <a:gd name="T10" fmla="*/ 185 w 93"/>
                  <a:gd name="T11" fmla="*/ 35 h 33"/>
                  <a:gd name="T12" fmla="*/ 145 w 93"/>
                  <a:gd name="T13" fmla="*/ 15 h 33"/>
                  <a:gd name="T14" fmla="*/ 53 w 93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3" h="33">
                    <a:moveTo>
                      <a:pt x="0" y="7"/>
                    </a:moveTo>
                    <a:cubicBezTo>
                      <a:pt x="4" y="9"/>
                      <a:pt x="19" y="4"/>
                      <a:pt x="28" y="7"/>
                    </a:cubicBezTo>
                    <a:cubicBezTo>
                      <a:pt x="37" y="10"/>
                      <a:pt x="46" y="15"/>
                      <a:pt x="54" y="21"/>
                    </a:cubicBezTo>
                    <a:cubicBezTo>
                      <a:pt x="61" y="26"/>
                      <a:pt x="68" y="33"/>
                      <a:pt x="77" y="31"/>
                    </a:cubicBezTo>
                    <a:cubicBezTo>
                      <a:pt x="88" y="30"/>
                      <a:pt x="87" y="20"/>
                      <a:pt x="93" y="13"/>
                    </a:cubicBezTo>
                    <a:cubicBezTo>
                      <a:pt x="87" y="13"/>
                      <a:pt x="79" y="15"/>
                      <a:pt x="74" y="14"/>
                    </a:cubicBezTo>
                    <a:cubicBezTo>
                      <a:pt x="68" y="13"/>
                      <a:pt x="63" y="8"/>
                      <a:pt x="58" y="6"/>
                    </a:cubicBezTo>
                    <a:cubicBezTo>
                      <a:pt x="46" y="2"/>
                      <a:pt x="32" y="5"/>
                      <a:pt x="21" y="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7" name="Freeform 625"/>
              <p:cNvSpPr>
                <a:spLocks/>
              </p:cNvSpPr>
              <p:nvPr/>
            </p:nvSpPr>
            <p:spPr bwMode="auto">
              <a:xfrm>
                <a:off x="2726" y="782"/>
                <a:ext cx="152" cy="90"/>
              </a:xfrm>
              <a:custGeom>
                <a:avLst/>
                <a:gdLst>
                  <a:gd name="T0" fmla="*/ 0 w 61"/>
                  <a:gd name="T1" fmla="*/ 3 h 36"/>
                  <a:gd name="T2" fmla="*/ 75 w 61"/>
                  <a:gd name="T3" fmla="*/ 90 h 36"/>
                  <a:gd name="T4" fmla="*/ 152 w 61"/>
                  <a:gd name="T5" fmla="*/ 20 h 36"/>
                  <a:gd name="T6" fmla="*/ 92 w 61"/>
                  <a:gd name="T7" fmla="*/ 28 h 36"/>
                  <a:gd name="T8" fmla="*/ 50 w 61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0" y="1"/>
                    </a:moveTo>
                    <a:cubicBezTo>
                      <a:pt x="18" y="2"/>
                      <a:pt x="26" y="18"/>
                      <a:pt x="30" y="36"/>
                    </a:cubicBezTo>
                    <a:cubicBezTo>
                      <a:pt x="38" y="22"/>
                      <a:pt x="49" y="17"/>
                      <a:pt x="61" y="8"/>
                    </a:cubicBezTo>
                    <a:cubicBezTo>
                      <a:pt x="53" y="7"/>
                      <a:pt x="45" y="13"/>
                      <a:pt x="37" y="11"/>
                    </a:cubicBezTo>
                    <a:cubicBezTo>
                      <a:pt x="30" y="9"/>
                      <a:pt x="26" y="3"/>
                      <a:pt x="20" y="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8" name="Freeform 626"/>
              <p:cNvSpPr>
                <a:spLocks/>
              </p:cNvSpPr>
              <p:nvPr/>
            </p:nvSpPr>
            <p:spPr bwMode="auto">
              <a:xfrm>
                <a:off x="2208" y="832"/>
                <a:ext cx="800" cy="558"/>
              </a:xfrm>
              <a:custGeom>
                <a:avLst/>
                <a:gdLst>
                  <a:gd name="T0" fmla="*/ 410 w 320"/>
                  <a:gd name="T1" fmla="*/ 140 h 223"/>
                  <a:gd name="T2" fmla="*/ 535 w 320"/>
                  <a:gd name="T3" fmla="*/ 138 h 223"/>
                  <a:gd name="T4" fmla="*/ 585 w 320"/>
                  <a:gd name="T5" fmla="*/ 153 h 223"/>
                  <a:gd name="T6" fmla="*/ 608 w 320"/>
                  <a:gd name="T7" fmla="*/ 205 h 223"/>
                  <a:gd name="T8" fmla="*/ 685 w 320"/>
                  <a:gd name="T9" fmla="*/ 278 h 223"/>
                  <a:gd name="T10" fmla="*/ 783 w 320"/>
                  <a:gd name="T11" fmla="*/ 335 h 223"/>
                  <a:gd name="T12" fmla="*/ 783 w 320"/>
                  <a:gd name="T13" fmla="*/ 378 h 223"/>
                  <a:gd name="T14" fmla="*/ 788 w 320"/>
                  <a:gd name="T15" fmla="*/ 418 h 223"/>
                  <a:gd name="T16" fmla="*/ 750 w 320"/>
                  <a:gd name="T17" fmla="*/ 483 h 223"/>
                  <a:gd name="T18" fmla="*/ 798 w 320"/>
                  <a:gd name="T19" fmla="*/ 483 h 223"/>
                  <a:gd name="T20" fmla="*/ 800 w 320"/>
                  <a:gd name="T21" fmla="*/ 490 h 223"/>
                  <a:gd name="T22" fmla="*/ 740 w 320"/>
                  <a:gd name="T23" fmla="*/ 525 h 223"/>
                  <a:gd name="T24" fmla="*/ 680 w 320"/>
                  <a:gd name="T25" fmla="*/ 555 h 223"/>
                  <a:gd name="T26" fmla="*/ 713 w 320"/>
                  <a:gd name="T27" fmla="*/ 345 h 223"/>
                  <a:gd name="T28" fmla="*/ 528 w 320"/>
                  <a:gd name="T29" fmla="*/ 225 h 223"/>
                  <a:gd name="T30" fmla="*/ 448 w 320"/>
                  <a:gd name="T31" fmla="*/ 165 h 223"/>
                  <a:gd name="T32" fmla="*/ 330 w 320"/>
                  <a:gd name="T33" fmla="*/ 148 h 223"/>
                  <a:gd name="T34" fmla="*/ 173 w 320"/>
                  <a:gd name="T35" fmla="*/ 268 h 223"/>
                  <a:gd name="T36" fmla="*/ 155 w 320"/>
                  <a:gd name="T37" fmla="*/ 375 h 223"/>
                  <a:gd name="T38" fmla="*/ 63 w 320"/>
                  <a:gd name="T39" fmla="*/ 383 h 223"/>
                  <a:gd name="T40" fmla="*/ 25 w 320"/>
                  <a:gd name="T41" fmla="*/ 338 h 223"/>
                  <a:gd name="T42" fmla="*/ 15 w 320"/>
                  <a:gd name="T43" fmla="*/ 293 h 223"/>
                  <a:gd name="T44" fmla="*/ 40 w 320"/>
                  <a:gd name="T45" fmla="*/ 253 h 223"/>
                  <a:gd name="T46" fmla="*/ 63 w 320"/>
                  <a:gd name="T47" fmla="*/ 223 h 223"/>
                  <a:gd name="T48" fmla="*/ 93 w 320"/>
                  <a:gd name="T49" fmla="*/ 283 h 223"/>
                  <a:gd name="T50" fmla="*/ 80 w 320"/>
                  <a:gd name="T51" fmla="*/ 320 h 223"/>
                  <a:gd name="T52" fmla="*/ 115 w 320"/>
                  <a:gd name="T53" fmla="*/ 353 h 223"/>
                  <a:gd name="T54" fmla="*/ 143 w 320"/>
                  <a:gd name="T55" fmla="*/ 285 h 223"/>
                  <a:gd name="T56" fmla="*/ 115 w 320"/>
                  <a:gd name="T57" fmla="*/ 193 h 223"/>
                  <a:gd name="T58" fmla="*/ 133 w 320"/>
                  <a:gd name="T59" fmla="*/ 175 h 223"/>
                  <a:gd name="T60" fmla="*/ 158 w 320"/>
                  <a:gd name="T61" fmla="*/ 123 h 223"/>
                  <a:gd name="T62" fmla="*/ 215 w 320"/>
                  <a:gd name="T63" fmla="*/ 80 h 223"/>
                  <a:gd name="T64" fmla="*/ 348 w 320"/>
                  <a:gd name="T65" fmla="*/ 0 h 223"/>
                  <a:gd name="T66" fmla="*/ 298 w 320"/>
                  <a:gd name="T67" fmla="*/ 53 h 223"/>
                  <a:gd name="T68" fmla="*/ 310 w 320"/>
                  <a:gd name="T69" fmla="*/ 110 h 223"/>
                  <a:gd name="T70" fmla="*/ 380 w 320"/>
                  <a:gd name="T71" fmla="*/ 123 h 223"/>
                  <a:gd name="T72" fmla="*/ 453 w 320"/>
                  <a:gd name="T73" fmla="*/ 150 h 2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0" h="223">
                    <a:moveTo>
                      <a:pt x="164" y="56"/>
                    </a:moveTo>
                    <a:cubicBezTo>
                      <a:pt x="165" y="59"/>
                      <a:pt x="206" y="54"/>
                      <a:pt x="214" y="55"/>
                    </a:cubicBezTo>
                    <a:cubicBezTo>
                      <a:pt x="221" y="55"/>
                      <a:pt x="230" y="55"/>
                      <a:pt x="234" y="61"/>
                    </a:cubicBezTo>
                    <a:cubicBezTo>
                      <a:pt x="239" y="66"/>
                      <a:pt x="240" y="76"/>
                      <a:pt x="243" y="82"/>
                    </a:cubicBezTo>
                    <a:cubicBezTo>
                      <a:pt x="251" y="97"/>
                      <a:pt x="258" y="106"/>
                      <a:pt x="274" y="111"/>
                    </a:cubicBezTo>
                    <a:cubicBezTo>
                      <a:pt x="286" y="116"/>
                      <a:pt x="308" y="119"/>
                      <a:pt x="313" y="134"/>
                    </a:cubicBezTo>
                    <a:cubicBezTo>
                      <a:pt x="315" y="139"/>
                      <a:pt x="312" y="145"/>
                      <a:pt x="313" y="151"/>
                    </a:cubicBezTo>
                    <a:cubicBezTo>
                      <a:pt x="313" y="156"/>
                      <a:pt x="316" y="161"/>
                      <a:pt x="315" y="167"/>
                    </a:cubicBezTo>
                    <a:cubicBezTo>
                      <a:pt x="313" y="177"/>
                      <a:pt x="301" y="183"/>
                      <a:pt x="300" y="193"/>
                    </a:cubicBezTo>
                    <a:cubicBezTo>
                      <a:pt x="305" y="191"/>
                      <a:pt x="313" y="191"/>
                      <a:pt x="319" y="193"/>
                    </a:cubicBezTo>
                    <a:cubicBezTo>
                      <a:pt x="319" y="194"/>
                      <a:pt x="319" y="195"/>
                      <a:pt x="320" y="196"/>
                    </a:cubicBezTo>
                    <a:cubicBezTo>
                      <a:pt x="311" y="201"/>
                      <a:pt x="304" y="204"/>
                      <a:pt x="296" y="210"/>
                    </a:cubicBezTo>
                    <a:cubicBezTo>
                      <a:pt x="290" y="216"/>
                      <a:pt x="281" y="223"/>
                      <a:pt x="272" y="222"/>
                    </a:cubicBezTo>
                    <a:cubicBezTo>
                      <a:pt x="261" y="192"/>
                      <a:pt x="312" y="167"/>
                      <a:pt x="285" y="138"/>
                    </a:cubicBezTo>
                    <a:cubicBezTo>
                      <a:pt x="264" y="116"/>
                      <a:pt x="235" y="108"/>
                      <a:pt x="211" y="90"/>
                    </a:cubicBezTo>
                    <a:cubicBezTo>
                      <a:pt x="200" y="82"/>
                      <a:pt x="192" y="70"/>
                      <a:pt x="179" y="66"/>
                    </a:cubicBezTo>
                    <a:cubicBezTo>
                      <a:pt x="164" y="61"/>
                      <a:pt x="147" y="58"/>
                      <a:pt x="132" y="59"/>
                    </a:cubicBezTo>
                    <a:cubicBezTo>
                      <a:pt x="102" y="60"/>
                      <a:pt x="59" y="70"/>
                      <a:pt x="69" y="107"/>
                    </a:cubicBezTo>
                    <a:cubicBezTo>
                      <a:pt x="73" y="124"/>
                      <a:pt x="73" y="135"/>
                      <a:pt x="62" y="150"/>
                    </a:cubicBezTo>
                    <a:cubicBezTo>
                      <a:pt x="53" y="164"/>
                      <a:pt x="38" y="166"/>
                      <a:pt x="25" y="153"/>
                    </a:cubicBezTo>
                    <a:cubicBezTo>
                      <a:pt x="20" y="148"/>
                      <a:pt x="15" y="141"/>
                      <a:pt x="10" y="135"/>
                    </a:cubicBezTo>
                    <a:cubicBezTo>
                      <a:pt x="3" y="129"/>
                      <a:pt x="0" y="125"/>
                      <a:pt x="6" y="117"/>
                    </a:cubicBezTo>
                    <a:cubicBezTo>
                      <a:pt x="12" y="109"/>
                      <a:pt x="15" y="111"/>
                      <a:pt x="16" y="101"/>
                    </a:cubicBezTo>
                    <a:cubicBezTo>
                      <a:pt x="16" y="92"/>
                      <a:pt x="13" y="88"/>
                      <a:pt x="25" y="89"/>
                    </a:cubicBezTo>
                    <a:cubicBezTo>
                      <a:pt x="41" y="90"/>
                      <a:pt x="43" y="99"/>
                      <a:pt x="37" y="113"/>
                    </a:cubicBezTo>
                    <a:cubicBezTo>
                      <a:pt x="35" y="118"/>
                      <a:pt x="30" y="122"/>
                      <a:pt x="32" y="128"/>
                    </a:cubicBezTo>
                    <a:cubicBezTo>
                      <a:pt x="33" y="130"/>
                      <a:pt x="43" y="140"/>
                      <a:pt x="46" y="141"/>
                    </a:cubicBezTo>
                    <a:cubicBezTo>
                      <a:pt x="58" y="142"/>
                      <a:pt x="59" y="121"/>
                      <a:pt x="57" y="114"/>
                    </a:cubicBezTo>
                    <a:cubicBezTo>
                      <a:pt x="53" y="100"/>
                      <a:pt x="48" y="90"/>
                      <a:pt x="46" y="77"/>
                    </a:cubicBezTo>
                    <a:cubicBezTo>
                      <a:pt x="48" y="75"/>
                      <a:pt x="50" y="72"/>
                      <a:pt x="53" y="70"/>
                    </a:cubicBezTo>
                    <a:cubicBezTo>
                      <a:pt x="40" y="68"/>
                      <a:pt x="59" y="53"/>
                      <a:pt x="63" y="49"/>
                    </a:cubicBezTo>
                    <a:cubicBezTo>
                      <a:pt x="71" y="41"/>
                      <a:pt x="76" y="36"/>
                      <a:pt x="86" y="32"/>
                    </a:cubicBezTo>
                    <a:cubicBezTo>
                      <a:pt x="103" y="26"/>
                      <a:pt x="120" y="0"/>
                      <a:pt x="139" y="0"/>
                    </a:cubicBezTo>
                    <a:cubicBezTo>
                      <a:pt x="138" y="7"/>
                      <a:pt x="123" y="13"/>
                      <a:pt x="119" y="21"/>
                    </a:cubicBezTo>
                    <a:cubicBezTo>
                      <a:pt x="114" y="30"/>
                      <a:pt x="115" y="38"/>
                      <a:pt x="124" y="44"/>
                    </a:cubicBezTo>
                    <a:cubicBezTo>
                      <a:pt x="133" y="49"/>
                      <a:pt x="143" y="47"/>
                      <a:pt x="152" y="49"/>
                    </a:cubicBezTo>
                    <a:cubicBezTo>
                      <a:pt x="162" y="51"/>
                      <a:pt x="171" y="58"/>
                      <a:pt x="181" y="60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9" name="Freeform 627"/>
              <p:cNvSpPr>
                <a:spLocks/>
              </p:cNvSpPr>
              <p:nvPr/>
            </p:nvSpPr>
            <p:spPr bwMode="auto">
              <a:xfrm>
                <a:off x="2661" y="1052"/>
                <a:ext cx="122" cy="122"/>
              </a:xfrm>
              <a:custGeom>
                <a:avLst/>
                <a:gdLst>
                  <a:gd name="T0" fmla="*/ 5 w 49"/>
                  <a:gd name="T1" fmla="*/ 25 h 49"/>
                  <a:gd name="T2" fmla="*/ 62 w 49"/>
                  <a:gd name="T3" fmla="*/ 92 h 49"/>
                  <a:gd name="T4" fmla="*/ 87 w 49"/>
                  <a:gd name="T5" fmla="*/ 107 h 49"/>
                  <a:gd name="T6" fmla="*/ 122 w 49"/>
                  <a:gd name="T7" fmla="*/ 75 h 49"/>
                  <a:gd name="T8" fmla="*/ 75 w 49"/>
                  <a:gd name="T9" fmla="*/ 25 h 49"/>
                  <a:gd name="T10" fmla="*/ 0 w 49"/>
                  <a:gd name="T11" fmla="*/ 1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" y="10"/>
                    </a:moveTo>
                    <a:cubicBezTo>
                      <a:pt x="13" y="16"/>
                      <a:pt x="23" y="20"/>
                      <a:pt x="25" y="37"/>
                    </a:cubicBezTo>
                    <a:cubicBezTo>
                      <a:pt x="26" y="46"/>
                      <a:pt x="25" y="49"/>
                      <a:pt x="35" y="43"/>
                    </a:cubicBezTo>
                    <a:cubicBezTo>
                      <a:pt x="39" y="40"/>
                      <a:pt x="45" y="34"/>
                      <a:pt x="49" y="30"/>
                    </a:cubicBezTo>
                    <a:cubicBezTo>
                      <a:pt x="42" y="24"/>
                      <a:pt x="37" y="16"/>
                      <a:pt x="30" y="10"/>
                    </a:cubicBezTo>
                    <a:cubicBezTo>
                      <a:pt x="20" y="0"/>
                      <a:pt x="13" y="3"/>
                      <a:pt x="0" y="4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0" name="Freeform 628"/>
              <p:cNvSpPr>
                <a:spLocks/>
              </p:cNvSpPr>
              <p:nvPr/>
            </p:nvSpPr>
            <p:spPr bwMode="auto">
              <a:xfrm>
                <a:off x="2476" y="1052"/>
                <a:ext cx="362" cy="485"/>
              </a:xfrm>
              <a:custGeom>
                <a:avLst/>
                <a:gdLst>
                  <a:gd name="T0" fmla="*/ 0 w 145"/>
                  <a:gd name="T1" fmla="*/ 5 h 194"/>
                  <a:gd name="T2" fmla="*/ 45 w 145"/>
                  <a:gd name="T3" fmla="*/ 48 h 194"/>
                  <a:gd name="T4" fmla="*/ 37 w 145"/>
                  <a:gd name="T5" fmla="*/ 110 h 194"/>
                  <a:gd name="T6" fmla="*/ 135 w 145"/>
                  <a:gd name="T7" fmla="*/ 268 h 194"/>
                  <a:gd name="T8" fmla="*/ 232 w 145"/>
                  <a:gd name="T9" fmla="*/ 283 h 194"/>
                  <a:gd name="T10" fmla="*/ 295 w 145"/>
                  <a:gd name="T11" fmla="*/ 218 h 194"/>
                  <a:gd name="T12" fmla="*/ 280 w 145"/>
                  <a:gd name="T13" fmla="*/ 285 h 194"/>
                  <a:gd name="T14" fmla="*/ 265 w 145"/>
                  <a:gd name="T15" fmla="*/ 378 h 194"/>
                  <a:gd name="T16" fmla="*/ 205 w 145"/>
                  <a:gd name="T17" fmla="*/ 410 h 194"/>
                  <a:gd name="T18" fmla="*/ 110 w 145"/>
                  <a:gd name="T19" fmla="*/ 423 h 194"/>
                  <a:gd name="T20" fmla="*/ 180 w 145"/>
                  <a:gd name="T21" fmla="*/ 443 h 194"/>
                  <a:gd name="T22" fmla="*/ 237 w 145"/>
                  <a:gd name="T23" fmla="*/ 468 h 194"/>
                  <a:gd name="T24" fmla="*/ 297 w 145"/>
                  <a:gd name="T25" fmla="*/ 475 h 194"/>
                  <a:gd name="T26" fmla="*/ 312 w 145"/>
                  <a:gd name="T27" fmla="*/ 423 h 194"/>
                  <a:gd name="T28" fmla="*/ 315 w 145"/>
                  <a:gd name="T29" fmla="*/ 360 h 194"/>
                  <a:gd name="T30" fmla="*/ 337 w 145"/>
                  <a:gd name="T31" fmla="*/ 308 h 194"/>
                  <a:gd name="T32" fmla="*/ 360 w 145"/>
                  <a:gd name="T33" fmla="*/ 188 h 194"/>
                  <a:gd name="T34" fmla="*/ 312 w 145"/>
                  <a:gd name="T35" fmla="*/ 145 h 194"/>
                  <a:gd name="T36" fmla="*/ 252 w 145"/>
                  <a:gd name="T37" fmla="*/ 230 h 194"/>
                  <a:gd name="T38" fmla="*/ 190 w 145"/>
                  <a:gd name="T39" fmla="*/ 228 h 194"/>
                  <a:gd name="T40" fmla="*/ 132 w 145"/>
                  <a:gd name="T41" fmla="*/ 208 h 194"/>
                  <a:gd name="T42" fmla="*/ 122 w 145"/>
                  <a:gd name="T43" fmla="*/ 153 h 194"/>
                  <a:gd name="T44" fmla="*/ 97 w 145"/>
                  <a:gd name="T45" fmla="*/ 110 h 194"/>
                  <a:gd name="T46" fmla="*/ 55 w 145"/>
                  <a:gd name="T47" fmla="*/ 8 h 194"/>
                  <a:gd name="T48" fmla="*/ 12 w 145"/>
                  <a:gd name="T49" fmla="*/ 0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5" h="194">
                    <a:moveTo>
                      <a:pt x="0" y="2"/>
                    </a:moveTo>
                    <a:cubicBezTo>
                      <a:pt x="1" y="6"/>
                      <a:pt x="15" y="11"/>
                      <a:pt x="18" y="19"/>
                    </a:cubicBezTo>
                    <a:cubicBezTo>
                      <a:pt x="22" y="29"/>
                      <a:pt x="16" y="36"/>
                      <a:pt x="15" y="44"/>
                    </a:cubicBezTo>
                    <a:cubicBezTo>
                      <a:pt x="40" y="58"/>
                      <a:pt x="30" y="92"/>
                      <a:pt x="54" y="107"/>
                    </a:cubicBezTo>
                    <a:cubicBezTo>
                      <a:pt x="66" y="115"/>
                      <a:pt x="80" y="119"/>
                      <a:pt x="93" y="113"/>
                    </a:cubicBezTo>
                    <a:cubicBezTo>
                      <a:pt x="109" y="106"/>
                      <a:pt x="113" y="104"/>
                      <a:pt x="118" y="87"/>
                    </a:cubicBezTo>
                    <a:cubicBezTo>
                      <a:pt x="133" y="80"/>
                      <a:pt x="114" y="110"/>
                      <a:pt x="112" y="114"/>
                    </a:cubicBezTo>
                    <a:cubicBezTo>
                      <a:pt x="105" y="127"/>
                      <a:pt x="105" y="136"/>
                      <a:pt x="106" y="151"/>
                    </a:cubicBezTo>
                    <a:cubicBezTo>
                      <a:pt x="107" y="171"/>
                      <a:pt x="97" y="164"/>
                      <a:pt x="82" y="164"/>
                    </a:cubicBezTo>
                    <a:cubicBezTo>
                      <a:pt x="69" y="164"/>
                      <a:pt x="56" y="165"/>
                      <a:pt x="44" y="169"/>
                    </a:cubicBezTo>
                    <a:cubicBezTo>
                      <a:pt x="53" y="171"/>
                      <a:pt x="63" y="174"/>
                      <a:pt x="72" y="177"/>
                    </a:cubicBezTo>
                    <a:cubicBezTo>
                      <a:pt x="80" y="180"/>
                      <a:pt x="86" y="185"/>
                      <a:pt x="95" y="187"/>
                    </a:cubicBezTo>
                    <a:cubicBezTo>
                      <a:pt x="101" y="189"/>
                      <a:pt x="113" y="194"/>
                      <a:pt x="119" y="190"/>
                    </a:cubicBezTo>
                    <a:cubicBezTo>
                      <a:pt x="125" y="186"/>
                      <a:pt x="124" y="175"/>
                      <a:pt x="125" y="169"/>
                    </a:cubicBezTo>
                    <a:cubicBezTo>
                      <a:pt x="125" y="160"/>
                      <a:pt x="124" y="152"/>
                      <a:pt x="126" y="144"/>
                    </a:cubicBezTo>
                    <a:cubicBezTo>
                      <a:pt x="127" y="136"/>
                      <a:pt x="132" y="130"/>
                      <a:pt x="135" y="123"/>
                    </a:cubicBezTo>
                    <a:cubicBezTo>
                      <a:pt x="140" y="109"/>
                      <a:pt x="142" y="89"/>
                      <a:pt x="144" y="75"/>
                    </a:cubicBezTo>
                    <a:cubicBezTo>
                      <a:pt x="145" y="60"/>
                      <a:pt x="137" y="60"/>
                      <a:pt x="125" y="58"/>
                    </a:cubicBezTo>
                    <a:cubicBezTo>
                      <a:pt x="112" y="68"/>
                      <a:pt x="118" y="85"/>
                      <a:pt x="101" y="92"/>
                    </a:cubicBezTo>
                    <a:cubicBezTo>
                      <a:pt x="92" y="95"/>
                      <a:pt x="84" y="94"/>
                      <a:pt x="76" y="91"/>
                    </a:cubicBezTo>
                    <a:cubicBezTo>
                      <a:pt x="69" y="89"/>
                      <a:pt x="58" y="88"/>
                      <a:pt x="53" y="83"/>
                    </a:cubicBezTo>
                    <a:cubicBezTo>
                      <a:pt x="47" y="77"/>
                      <a:pt x="52" y="69"/>
                      <a:pt x="49" y="61"/>
                    </a:cubicBezTo>
                    <a:cubicBezTo>
                      <a:pt x="46" y="55"/>
                      <a:pt x="41" y="52"/>
                      <a:pt x="39" y="44"/>
                    </a:cubicBezTo>
                    <a:cubicBezTo>
                      <a:pt x="35" y="30"/>
                      <a:pt x="36" y="10"/>
                      <a:pt x="22" y="3"/>
                    </a:cubicBezTo>
                    <a:cubicBezTo>
                      <a:pt x="17" y="1"/>
                      <a:pt x="7" y="1"/>
                      <a:pt x="5" y="0"/>
                    </a:cubicBezTo>
                  </a:path>
                </a:pathLst>
              </a:custGeom>
              <a:solidFill>
                <a:srgbClr val="CCA0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1" name="Freeform 629"/>
              <p:cNvSpPr>
                <a:spLocks/>
              </p:cNvSpPr>
              <p:nvPr/>
            </p:nvSpPr>
            <p:spPr bwMode="auto">
              <a:xfrm>
                <a:off x="3473" y="1657"/>
                <a:ext cx="155" cy="195"/>
              </a:xfrm>
              <a:custGeom>
                <a:avLst/>
                <a:gdLst>
                  <a:gd name="T0" fmla="*/ 0 w 62"/>
                  <a:gd name="T1" fmla="*/ 65 h 78"/>
                  <a:gd name="T2" fmla="*/ 85 w 62"/>
                  <a:gd name="T3" fmla="*/ 103 h 78"/>
                  <a:gd name="T4" fmla="*/ 113 w 62"/>
                  <a:gd name="T5" fmla="*/ 195 h 78"/>
                  <a:gd name="T6" fmla="*/ 115 w 62"/>
                  <a:gd name="T7" fmla="*/ 138 h 78"/>
                  <a:gd name="T8" fmla="*/ 118 w 62"/>
                  <a:gd name="T9" fmla="*/ 83 h 78"/>
                  <a:gd name="T10" fmla="*/ 155 w 62"/>
                  <a:gd name="T11" fmla="*/ 0 h 78"/>
                  <a:gd name="T12" fmla="*/ 108 w 62"/>
                  <a:gd name="T13" fmla="*/ 48 h 78"/>
                  <a:gd name="T14" fmla="*/ 68 w 62"/>
                  <a:gd name="T15" fmla="*/ 78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78">
                    <a:moveTo>
                      <a:pt x="0" y="26"/>
                    </a:moveTo>
                    <a:cubicBezTo>
                      <a:pt x="11" y="25"/>
                      <a:pt x="28" y="31"/>
                      <a:pt x="34" y="41"/>
                    </a:cubicBezTo>
                    <a:cubicBezTo>
                      <a:pt x="41" y="52"/>
                      <a:pt x="44" y="65"/>
                      <a:pt x="45" y="78"/>
                    </a:cubicBezTo>
                    <a:cubicBezTo>
                      <a:pt x="48" y="74"/>
                      <a:pt x="46" y="61"/>
                      <a:pt x="46" y="55"/>
                    </a:cubicBezTo>
                    <a:cubicBezTo>
                      <a:pt x="46" y="48"/>
                      <a:pt x="46" y="41"/>
                      <a:pt x="47" y="33"/>
                    </a:cubicBezTo>
                    <a:cubicBezTo>
                      <a:pt x="48" y="21"/>
                      <a:pt x="56" y="11"/>
                      <a:pt x="62" y="0"/>
                    </a:cubicBezTo>
                    <a:cubicBezTo>
                      <a:pt x="57" y="8"/>
                      <a:pt x="50" y="13"/>
                      <a:pt x="43" y="19"/>
                    </a:cubicBezTo>
                    <a:cubicBezTo>
                      <a:pt x="39" y="22"/>
                      <a:pt x="33" y="37"/>
                      <a:pt x="27" y="3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2" name="Freeform 630"/>
              <p:cNvSpPr>
                <a:spLocks/>
              </p:cNvSpPr>
              <p:nvPr/>
            </p:nvSpPr>
            <p:spPr bwMode="auto">
              <a:xfrm>
                <a:off x="3293" y="1765"/>
                <a:ext cx="50" cy="110"/>
              </a:xfrm>
              <a:custGeom>
                <a:avLst/>
                <a:gdLst>
                  <a:gd name="T0" fmla="*/ 10 w 20"/>
                  <a:gd name="T1" fmla="*/ 15 h 44"/>
                  <a:gd name="T2" fmla="*/ 50 w 20"/>
                  <a:gd name="T3" fmla="*/ 0 h 44"/>
                  <a:gd name="T4" fmla="*/ 40 w 20"/>
                  <a:gd name="T5" fmla="*/ 30 h 44"/>
                  <a:gd name="T6" fmla="*/ 35 w 20"/>
                  <a:gd name="T7" fmla="*/ 60 h 44"/>
                  <a:gd name="T8" fmla="*/ 0 w 20"/>
                  <a:gd name="T9" fmla="*/ 110 h 44"/>
                  <a:gd name="T10" fmla="*/ 15 w 20"/>
                  <a:gd name="T11" fmla="*/ 2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">
                    <a:moveTo>
                      <a:pt x="4" y="6"/>
                    </a:moveTo>
                    <a:cubicBezTo>
                      <a:pt x="11" y="9"/>
                      <a:pt x="15" y="4"/>
                      <a:pt x="20" y="0"/>
                    </a:cubicBezTo>
                    <a:cubicBezTo>
                      <a:pt x="19" y="4"/>
                      <a:pt x="17" y="8"/>
                      <a:pt x="16" y="12"/>
                    </a:cubicBezTo>
                    <a:cubicBezTo>
                      <a:pt x="15" y="16"/>
                      <a:pt x="15" y="20"/>
                      <a:pt x="14" y="24"/>
                    </a:cubicBezTo>
                    <a:cubicBezTo>
                      <a:pt x="13" y="30"/>
                      <a:pt x="6" y="41"/>
                      <a:pt x="0" y="44"/>
                    </a:cubicBezTo>
                    <a:cubicBezTo>
                      <a:pt x="8" y="35"/>
                      <a:pt x="8" y="20"/>
                      <a:pt x="6" y="10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3" name="Freeform 631"/>
              <p:cNvSpPr>
                <a:spLocks/>
              </p:cNvSpPr>
              <p:nvPr/>
            </p:nvSpPr>
            <p:spPr bwMode="auto">
              <a:xfrm>
                <a:off x="3646" y="1652"/>
                <a:ext cx="170" cy="143"/>
              </a:xfrm>
              <a:custGeom>
                <a:avLst/>
                <a:gdLst>
                  <a:gd name="T0" fmla="*/ 78 w 68"/>
                  <a:gd name="T1" fmla="*/ 0 h 57"/>
                  <a:gd name="T2" fmla="*/ 25 w 68"/>
                  <a:gd name="T3" fmla="*/ 143 h 57"/>
                  <a:gd name="T4" fmla="*/ 88 w 68"/>
                  <a:gd name="T5" fmla="*/ 38 h 57"/>
                  <a:gd name="T6" fmla="*/ 115 w 68"/>
                  <a:gd name="T7" fmla="*/ 33 h 57"/>
                  <a:gd name="T8" fmla="*/ 138 w 68"/>
                  <a:gd name="T9" fmla="*/ 45 h 57"/>
                  <a:gd name="T10" fmla="*/ 170 w 68"/>
                  <a:gd name="T11" fmla="*/ 15 h 57"/>
                  <a:gd name="T12" fmla="*/ 95 w 68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57">
                    <a:moveTo>
                      <a:pt x="31" y="0"/>
                    </a:moveTo>
                    <a:cubicBezTo>
                      <a:pt x="18" y="18"/>
                      <a:pt x="0" y="35"/>
                      <a:pt x="10" y="57"/>
                    </a:cubicBezTo>
                    <a:cubicBezTo>
                      <a:pt x="20" y="45"/>
                      <a:pt x="20" y="23"/>
                      <a:pt x="35" y="15"/>
                    </a:cubicBezTo>
                    <a:cubicBezTo>
                      <a:pt x="37" y="14"/>
                      <a:pt x="43" y="12"/>
                      <a:pt x="46" y="13"/>
                    </a:cubicBezTo>
                    <a:cubicBezTo>
                      <a:pt x="50" y="13"/>
                      <a:pt x="51" y="18"/>
                      <a:pt x="55" y="18"/>
                    </a:cubicBezTo>
                    <a:cubicBezTo>
                      <a:pt x="65" y="21"/>
                      <a:pt x="63" y="13"/>
                      <a:pt x="68" y="6"/>
                    </a:cubicBezTo>
                    <a:cubicBezTo>
                      <a:pt x="62" y="11"/>
                      <a:pt x="37" y="4"/>
                      <a:pt x="38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4" name="Freeform 632"/>
              <p:cNvSpPr>
                <a:spLocks/>
              </p:cNvSpPr>
              <p:nvPr/>
            </p:nvSpPr>
            <p:spPr bwMode="auto">
              <a:xfrm>
                <a:off x="3643" y="1710"/>
                <a:ext cx="75" cy="222"/>
              </a:xfrm>
              <a:custGeom>
                <a:avLst/>
                <a:gdLst>
                  <a:gd name="T0" fmla="*/ 30 w 30"/>
                  <a:gd name="T1" fmla="*/ 57 h 89"/>
                  <a:gd name="T2" fmla="*/ 3 w 30"/>
                  <a:gd name="T3" fmla="*/ 97 h 89"/>
                  <a:gd name="T4" fmla="*/ 33 w 30"/>
                  <a:gd name="T5" fmla="*/ 132 h 89"/>
                  <a:gd name="T6" fmla="*/ 48 w 30"/>
                  <a:gd name="T7" fmla="*/ 222 h 89"/>
                  <a:gd name="T8" fmla="*/ 68 w 30"/>
                  <a:gd name="T9" fmla="*/ 222 h 89"/>
                  <a:gd name="T10" fmla="*/ 48 w 30"/>
                  <a:gd name="T11" fmla="*/ 122 h 89"/>
                  <a:gd name="T12" fmla="*/ 75 w 30"/>
                  <a:gd name="T13" fmla="*/ 50 h 89"/>
                  <a:gd name="T14" fmla="*/ 65 w 30"/>
                  <a:gd name="T15" fmla="*/ 0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89">
                    <a:moveTo>
                      <a:pt x="12" y="23"/>
                    </a:moveTo>
                    <a:cubicBezTo>
                      <a:pt x="9" y="26"/>
                      <a:pt x="0" y="35"/>
                      <a:pt x="1" y="39"/>
                    </a:cubicBezTo>
                    <a:cubicBezTo>
                      <a:pt x="2" y="43"/>
                      <a:pt x="11" y="47"/>
                      <a:pt x="13" y="53"/>
                    </a:cubicBezTo>
                    <a:cubicBezTo>
                      <a:pt x="17" y="62"/>
                      <a:pt x="19" y="78"/>
                      <a:pt x="19" y="89"/>
                    </a:cubicBezTo>
                    <a:cubicBezTo>
                      <a:pt x="21" y="89"/>
                      <a:pt x="25" y="89"/>
                      <a:pt x="27" y="89"/>
                    </a:cubicBezTo>
                    <a:cubicBezTo>
                      <a:pt x="18" y="84"/>
                      <a:pt x="20" y="58"/>
                      <a:pt x="19" y="49"/>
                    </a:cubicBezTo>
                    <a:cubicBezTo>
                      <a:pt x="17" y="36"/>
                      <a:pt x="16" y="26"/>
                      <a:pt x="30" y="20"/>
                    </a:cubicBezTo>
                    <a:cubicBezTo>
                      <a:pt x="21" y="15"/>
                      <a:pt x="18" y="8"/>
                      <a:pt x="26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5" name="Freeform 633"/>
              <p:cNvSpPr>
                <a:spLocks/>
              </p:cNvSpPr>
              <p:nvPr/>
            </p:nvSpPr>
            <p:spPr bwMode="auto">
              <a:xfrm>
                <a:off x="3678" y="1900"/>
                <a:ext cx="298" cy="207"/>
              </a:xfrm>
              <a:custGeom>
                <a:avLst/>
                <a:gdLst>
                  <a:gd name="T0" fmla="*/ 13 w 119"/>
                  <a:gd name="T1" fmla="*/ 0 h 83"/>
                  <a:gd name="T2" fmla="*/ 85 w 119"/>
                  <a:gd name="T3" fmla="*/ 45 h 83"/>
                  <a:gd name="T4" fmla="*/ 123 w 119"/>
                  <a:gd name="T5" fmla="*/ 75 h 83"/>
                  <a:gd name="T6" fmla="*/ 173 w 119"/>
                  <a:gd name="T7" fmla="*/ 95 h 83"/>
                  <a:gd name="T8" fmla="*/ 218 w 119"/>
                  <a:gd name="T9" fmla="*/ 115 h 83"/>
                  <a:gd name="T10" fmla="*/ 275 w 119"/>
                  <a:gd name="T11" fmla="*/ 122 h 83"/>
                  <a:gd name="T12" fmla="*/ 273 w 119"/>
                  <a:gd name="T13" fmla="*/ 165 h 83"/>
                  <a:gd name="T14" fmla="*/ 238 w 119"/>
                  <a:gd name="T15" fmla="*/ 207 h 83"/>
                  <a:gd name="T16" fmla="*/ 238 w 119"/>
                  <a:gd name="T17" fmla="*/ 172 h 83"/>
                  <a:gd name="T18" fmla="*/ 223 w 119"/>
                  <a:gd name="T19" fmla="*/ 137 h 83"/>
                  <a:gd name="T20" fmla="*/ 155 w 119"/>
                  <a:gd name="T21" fmla="*/ 85 h 83"/>
                  <a:gd name="T22" fmla="*/ 73 w 119"/>
                  <a:gd name="T23" fmla="*/ 77 h 83"/>
                  <a:gd name="T24" fmla="*/ 15 w 119"/>
                  <a:gd name="T25" fmla="*/ 7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9" h="83">
                    <a:moveTo>
                      <a:pt x="5" y="0"/>
                    </a:moveTo>
                    <a:cubicBezTo>
                      <a:pt x="0" y="11"/>
                      <a:pt x="28" y="15"/>
                      <a:pt x="34" y="18"/>
                    </a:cubicBezTo>
                    <a:cubicBezTo>
                      <a:pt x="40" y="21"/>
                      <a:pt x="44" y="27"/>
                      <a:pt x="49" y="30"/>
                    </a:cubicBezTo>
                    <a:cubicBezTo>
                      <a:pt x="55" y="33"/>
                      <a:pt x="63" y="35"/>
                      <a:pt x="69" y="38"/>
                    </a:cubicBezTo>
                    <a:cubicBezTo>
                      <a:pt x="75" y="40"/>
                      <a:pt x="80" y="44"/>
                      <a:pt x="87" y="46"/>
                    </a:cubicBezTo>
                    <a:cubicBezTo>
                      <a:pt x="94" y="48"/>
                      <a:pt x="103" y="46"/>
                      <a:pt x="110" y="49"/>
                    </a:cubicBezTo>
                    <a:cubicBezTo>
                      <a:pt x="119" y="53"/>
                      <a:pt x="114" y="58"/>
                      <a:pt x="109" y="66"/>
                    </a:cubicBezTo>
                    <a:cubicBezTo>
                      <a:pt x="105" y="71"/>
                      <a:pt x="101" y="79"/>
                      <a:pt x="95" y="83"/>
                    </a:cubicBezTo>
                    <a:cubicBezTo>
                      <a:pt x="89" y="79"/>
                      <a:pt x="94" y="74"/>
                      <a:pt x="95" y="69"/>
                    </a:cubicBezTo>
                    <a:cubicBezTo>
                      <a:pt x="96" y="59"/>
                      <a:pt x="95" y="61"/>
                      <a:pt x="89" y="55"/>
                    </a:cubicBezTo>
                    <a:cubicBezTo>
                      <a:pt x="81" y="48"/>
                      <a:pt x="72" y="37"/>
                      <a:pt x="62" y="34"/>
                    </a:cubicBezTo>
                    <a:cubicBezTo>
                      <a:pt x="52" y="30"/>
                      <a:pt x="39" y="34"/>
                      <a:pt x="29" y="31"/>
                    </a:cubicBezTo>
                    <a:cubicBezTo>
                      <a:pt x="13" y="25"/>
                      <a:pt x="16" y="11"/>
                      <a:pt x="6" y="3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6" name="Freeform 634"/>
              <p:cNvSpPr>
                <a:spLocks/>
              </p:cNvSpPr>
              <p:nvPr/>
            </p:nvSpPr>
            <p:spPr bwMode="auto">
              <a:xfrm>
                <a:off x="3108" y="1232"/>
                <a:ext cx="915" cy="408"/>
              </a:xfrm>
              <a:custGeom>
                <a:avLst/>
                <a:gdLst>
                  <a:gd name="T0" fmla="*/ 375 w 366"/>
                  <a:gd name="T1" fmla="*/ 295 h 163"/>
                  <a:gd name="T2" fmla="*/ 380 w 366"/>
                  <a:gd name="T3" fmla="*/ 358 h 163"/>
                  <a:gd name="T4" fmla="*/ 410 w 366"/>
                  <a:gd name="T5" fmla="*/ 400 h 163"/>
                  <a:gd name="T6" fmla="*/ 428 w 366"/>
                  <a:gd name="T7" fmla="*/ 353 h 163"/>
                  <a:gd name="T8" fmla="*/ 468 w 366"/>
                  <a:gd name="T9" fmla="*/ 340 h 163"/>
                  <a:gd name="T10" fmla="*/ 513 w 366"/>
                  <a:gd name="T11" fmla="*/ 300 h 163"/>
                  <a:gd name="T12" fmla="*/ 560 w 366"/>
                  <a:gd name="T13" fmla="*/ 260 h 163"/>
                  <a:gd name="T14" fmla="*/ 670 w 366"/>
                  <a:gd name="T15" fmla="*/ 238 h 163"/>
                  <a:gd name="T16" fmla="*/ 743 w 366"/>
                  <a:gd name="T17" fmla="*/ 165 h 163"/>
                  <a:gd name="T18" fmla="*/ 810 w 366"/>
                  <a:gd name="T19" fmla="*/ 233 h 163"/>
                  <a:gd name="T20" fmla="*/ 813 w 366"/>
                  <a:gd name="T21" fmla="*/ 275 h 163"/>
                  <a:gd name="T22" fmla="*/ 865 w 366"/>
                  <a:gd name="T23" fmla="*/ 308 h 163"/>
                  <a:gd name="T24" fmla="*/ 903 w 366"/>
                  <a:gd name="T25" fmla="*/ 405 h 163"/>
                  <a:gd name="T26" fmla="*/ 900 w 366"/>
                  <a:gd name="T27" fmla="*/ 338 h 163"/>
                  <a:gd name="T28" fmla="*/ 870 w 366"/>
                  <a:gd name="T29" fmla="*/ 273 h 163"/>
                  <a:gd name="T30" fmla="*/ 845 w 366"/>
                  <a:gd name="T31" fmla="*/ 223 h 163"/>
                  <a:gd name="T32" fmla="*/ 840 w 366"/>
                  <a:gd name="T33" fmla="*/ 165 h 163"/>
                  <a:gd name="T34" fmla="*/ 788 w 366"/>
                  <a:gd name="T35" fmla="*/ 73 h 163"/>
                  <a:gd name="T36" fmla="*/ 745 w 366"/>
                  <a:gd name="T37" fmla="*/ 43 h 163"/>
                  <a:gd name="T38" fmla="*/ 713 w 366"/>
                  <a:gd name="T39" fmla="*/ 0 h 163"/>
                  <a:gd name="T40" fmla="*/ 730 w 366"/>
                  <a:gd name="T41" fmla="*/ 58 h 163"/>
                  <a:gd name="T42" fmla="*/ 778 w 366"/>
                  <a:gd name="T43" fmla="*/ 110 h 163"/>
                  <a:gd name="T44" fmla="*/ 725 w 366"/>
                  <a:gd name="T45" fmla="*/ 145 h 163"/>
                  <a:gd name="T46" fmla="*/ 680 w 366"/>
                  <a:gd name="T47" fmla="*/ 173 h 163"/>
                  <a:gd name="T48" fmla="*/ 580 w 366"/>
                  <a:gd name="T49" fmla="*/ 243 h 163"/>
                  <a:gd name="T50" fmla="*/ 528 w 366"/>
                  <a:gd name="T51" fmla="*/ 258 h 163"/>
                  <a:gd name="T52" fmla="*/ 483 w 366"/>
                  <a:gd name="T53" fmla="*/ 290 h 163"/>
                  <a:gd name="T54" fmla="*/ 428 w 366"/>
                  <a:gd name="T55" fmla="*/ 295 h 163"/>
                  <a:gd name="T56" fmla="*/ 408 w 366"/>
                  <a:gd name="T57" fmla="*/ 255 h 163"/>
                  <a:gd name="T58" fmla="*/ 400 w 366"/>
                  <a:gd name="T59" fmla="*/ 203 h 163"/>
                  <a:gd name="T60" fmla="*/ 363 w 366"/>
                  <a:gd name="T61" fmla="*/ 170 h 163"/>
                  <a:gd name="T62" fmla="*/ 300 w 366"/>
                  <a:gd name="T63" fmla="*/ 180 h 163"/>
                  <a:gd name="T64" fmla="*/ 253 w 366"/>
                  <a:gd name="T65" fmla="*/ 148 h 163"/>
                  <a:gd name="T66" fmla="*/ 138 w 366"/>
                  <a:gd name="T67" fmla="*/ 113 h 163"/>
                  <a:gd name="T68" fmla="*/ 58 w 366"/>
                  <a:gd name="T69" fmla="*/ 100 h 163"/>
                  <a:gd name="T70" fmla="*/ 0 w 366"/>
                  <a:gd name="T71" fmla="*/ 155 h 163"/>
                  <a:gd name="T72" fmla="*/ 73 w 366"/>
                  <a:gd name="T73" fmla="*/ 130 h 163"/>
                  <a:gd name="T74" fmla="*/ 115 w 366"/>
                  <a:gd name="T75" fmla="*/ 140 h 163"/>
                  <a:gd name="T76" fmla="*/ 198 w 366"/>
                  <a:gd name="T77" fmla="*/ 190 h 163"/>
                  <a:gd name="T78" fmla="*/ 303 w 366"/>
                  <a:gd name="T79" fmla="*/ 208 h 163"/>
                  <a:gd name="T80" fmla="*/ 370 w 366"/>
                  <a:gd name="T81" fmla="*/ 28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6" h="163">
                    <a:moveTo>
                      <a:pt x="150" y="118"/>
                    </a:moveTo>
                    <a:cubicBezTo>
                      <a:pt x="153" y="127"/>
                      <a:pt x="153" y="134"/>
                      <a:pt x="152" y="143"/>
                    </a:cubicBezTo>
                    <a:cubicBezTo>
                      <a:pt x="152" y="152"/>
                      <a:pt x="152" y="163"/>
                      <a:pt x="164" y="160"/>
                    </a:cubicBezTo>
                    <a:cubicBezTo>
                      <a:pt x="176" y="156"/>
                      <a:pt x="168" y="148"/>
                      <a:pt x="171" y="141"/>
                    </a:cubicBezTo>
                    <a:cubicBezTo>
                      <a:pt x="175" y="129"/>
                      <a:pt x="182" y="137"/>
                      <a:pt x="187" y="136"/>
                    </a:cubicBezTo>
                    <a:cubicBezTo>
                      <a:pt x="192" y="134"/>
                      <a:pt x="200" y="124"/>
                      <a:pt x="205" y="120"/>
                    </a:cubicBezTo>
                    <a:cubicBezTo>
                      <a:pt x="212" y="116"/>
                      <a:pt x="217" y="108"/>
                      <a:pt x="224" y="104"/>
                    </a:cubicBezTo>
                    <a:cubicBezTo>
                      <a:pt x="239" y="95"/>
                      <a:pt x="257" y="112"/>
                      <a:pt x="268" y="95"/>
                    </a:cubicBezTo>
                    <a:cubicBezTo>
                      <a:pt x="276" y="83"/>
                      <a:pt x="280" y="67"/>
                      <a:pt x="297" y="66"/>
                    </a:cubicBezTo>
                    <a:cubicBezTo>
                      <a:pt x="312" y="65"/>
                      <a:pt x="326" y="77"/>
                      <a:pt x="324" y="93"/>
                    </a:cubicBezTo>
                    <a:cubicBezTo>
                      <a:pt x="323" y="102"/>
                      <a:pt x="316" y="104"/>
                      <a:pt x="325" y="110"/>
                    </a:cubicBezTo>
                    <a:cubicBezTo>
                      <a:pt x="332" y="115"/>
                      <a:pt x="339" y="116"/>
                      <a:pt x="346" y="123"/>
                    </a:cubicBezTo>
                    <a:cubicBezTo>
                      <a:pt x="353" y="130"/>
                      <a:pt x="366" y="154"/>
                      <a:pt x="361" y="162"/>
                    </a:cubicBezTo>
                    <a:cubicBezTo>
                      <a:pt x="360" y="153"/>
                      <a:pt x="363" y="144"/>
                      <a:pt x="360" y="135"/>
                    </a:cubicBezTo>
                    <a:cubicBezTo>
                      <a:pt x="358" y="126"/>
                      <a:pt x="352" y="117"/>
                      <a:pt x="348" y="109"/>
                    </a:cubicBezTo>
                    <a:cubicBezTo>
                      <a:pt x="346" y="101"/>
                      <a:pt x="342" y="96"/>
                      <a:pt x="338" y="89"/>
                    </a:cubicBezTo>
                    <a:cubicBezTo>
                      <a:pt x="333" y="79"/>
                      <a:pt x="334" y="76"/>
                      <a:pt x="336" y="66"/>
                    </a:cubicBezTo>
                    <a:cubicBezTo>
                      <a:pt x="338" y="47"/>
                      <a:pt x="330" y="40"/>
                      <a:pt x="315" y="29"/>
                    </a:cubicBezTo>
                    <a:cubicBezTo>
                      <a:pt x="310" y="25"/>
                      <a:pt x="303" y="22"/>
                      <a:pt x="298" y="17"/>
                    </a:cubicBezTo>
                    <a:cubicBezTo>
                      <a:pt x="294" y="11"/>
                      <a:pt x="292" y="2"/>
                      <a:pt x="285" y="0"/>
                    </a:cubicBezTo>
                    <a:cubicBezTo>
                      <a:pt x="286" y="7"/>
                      <a:pt x="287" y="17"/>
                      <a:pt x="292" y="23"/>
                    </a:cubicBezTo>
                    <a:cubicBezTo>
                      <a:pt x="297" y="30"/>
                      <a:pt x="312" y="33"/>
                      <a:pt x="311" y="44"/>
                    </a:cubicBezTo>
                    <a:cubicBezTo>
                      <a:pt x="310" y="54"/>
                      <a:pt x="297" y="55"/>
                      <a:pt x="290" y="58"/>
                    </a:cubicBezTo>
                    <a:cubicBezTo>
                      <a:pt x="282" y="60"/>
                      <a:pt x="279" y="63"/>
                      <a:pt x="272" y="69"/>
                    </a:cubicBezTo>
                    <a:cubicBezTo>
                      <a:pt x="261" y="79"/>
                      <a:pt x="246" y="90"/>
                      <a:pt x="232" y="97"/>
                    </a:cubicBezTo>
                    <a:cubicBezTo>
                      <a:pt x="226" y="101"/>
                      <a:pt x="218" y="101"/>
                      <a:pt x="211" y="103"/>
                    </a:cubicBezTo>
                    <a:cubicBezTo>
                      <a:pt x="204" y="106"/>
                      <a:pt x="199" y="112"/>
                      <a:pt x="193" y="116"/>
                    </a:cubicBezTo>
                    <a:cubicBezTo>
                      <a:pt x="184" y="121"/>
                      <a:pt x="179" y="121"/>
                      <a:pt x="171" y="118"/>
                    </a:cubicBezTo>
                    <a:cubicBezTo>
                      <a:pt x="160" y="114"/>
                      <a:pt x="159" y="113"/>
                      <a:pt x="163" y="102"/>
                    </a:cubicBezTo>
                    <a:cubicBezTo>
                      <a:pt x="167" y="91"/>
                      <a:pt x="169" y="89"/>
                      <a:pt x="160" y="81"/>
                    </a:cubicBezTo>
                    <a:cubicBezTo>
                      <a:pt x="157" y="78"/>
                      <a:pt x="150" y="69"/>
                      <a:pt x="145" y="68"/>
                    </a:cubicBezTo>
                    <a:cubicBezTo>
                      <a:pt x="138" y="66"/>
                      <a:pt x="128" y="72"/>
                      <a:pt x="120" y="72"/>
                    </a:cubicBezTo>
                    <a:cubicBezTo>
                      <a:pt x="109" y="71"/>
                      <a:pt x="108" y="66"/>
                      <a:pt x="101" y="59"/>
                    </a:cubicBezTo>
                    <a:cubicBezTo>
                      <a:pt x="88" y="46"/>
                      <a:pt x="71" y="51"/>
                      <a:pt x="55" y="45"/>
                    </a:cubicBezTo>
                    <a:cubicBezTo>
                      <a:pt x="42" y="39"/>
                      <a:pt x="38" y="33"/>
                      <a:pt x="23" y="40"/>
                    </a:cubicBezTo>
                    <a:cubicBezTo>
                      <a:pt x="14" y="43"/>
                      <a:pt x="2" y="53"/>
                      <a:pt x="0" y="62"/>
                    </a:cubicBezTo>
                    <a:cubicBezTo>
                      <a:pt x="9" y="62"/>
                      <a:pt x="19" y="54"/>
                      <a:pt x="29" y="52"/>
                    </a:cubicBezTo>
                    <a:cubicBezTo>
                      <a:pt x="38" y="50"/>
                      <a:pt x="39" y="51"/>
                      <a:pt x="46" y="56"/>
                    </a:cubicBezTo>
                    <a:cubicBezTo>
                      <a:pt x="56" y="64"/>
                      <a:pt x="67" y="73"/>
                      <a:pt x="79" y="76"/>
                    </a:cubicBezTo>
                    <a:cubicBezTo>
                      <a:pt x="92" y="81"/>
                      <a:pt x="107" y="77"/>
                      <a:pt x="121" y="83"/>
                    </a:cubicBezTo>
                    <a:cubicBezTo>
                      <a:pt x="136" y="89"/>
                      <a:pt x="140" y="100"/>
                      <a:pt x="148" y="112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7" name="Freeform 635"/>
              <p:cNvSpPr>
                <a:spLocks/>
              </p:cNvSpPr>
              <p:nvPr/>
            </p:nvSpPr>
            <p:spPr bwMode="auto">
              <a:xfrm>
                <a:off x="3366" y="1790"/>
                <a:ext cx="142" cy="377"/>
              </a:xfrm>
              <a:custGeom>
                <a:avLst/>
                <a:gdLst>
                  <a:gd name="T0" fmla="*/ 95 w 57"/>
                  <a:gd name="T1" fmla="*/ 0 h 151"/>
                  <a:gd name="T2" fmla="*/ 30 w 57"/>
                  <a:gd name="T3" fmla="*/ 47 h 151"/>
                  <a:gd name="T4" fmla="*/ 0 w 57"/>
                  <a:gd name="T5" fmla="*/ 107 h 151"/>
                  <a:gd name="T6" fmla="*/ 55 w 57"/>
                  <a:gd name="T7" fmla="*/ 165 h 151"/>
                  <a:gd name="T8" fmla="*/ 52 w 57"/>
                  <a:gd name="T9" fmla="*/ 195 h 151"/>
                  <a:gd name="T10" fmla="*/ 77 w 57"/>
                  <a:gd name="T11" fmla="*/ 235 h 151"/>
                  <a:gd name="T12" fmla="*/ 97 w 57"/>
                  <a:gd name="T13" fmla="*/ 317 h 151"/>
                  <a:gd name="T14" fmla="*/ 132 w 57"/>
                  <a:gd name="T15" fmla="*/ 342 h 151"/>
                  <a:gd name="T16" fmla="*/ 105 w 57"/>
                  <a:gd name="T17" fmla="*/ 210 h 151"/>
                  <a:gd name="T18" fmla="*/ 50 w 57"/>
                  <a:gd name="T19" fmla="*/ 100 h 151"/>
                  <a:gd name="T20" fmla="*/ 82 w 57"/>
                  <a:gd name="T21" fmla="*/ 52 h 151"/>
                  <a:gd name="T22" fmla="*/ 140 w 57"/>
                  <a:gd name="T23" fmla="*/ 32 h 151"/>
                  <a:gd name="T24" fmla="*/ 142 w 57"/>
                  <a:gd name="T25" fmla="*/ 5 h 151"/>
                  <a:gd name="T26" fmla="*/ 132 w 57"/>
                  <a:gd name="T27" fmla="*/ 0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51">
                    <a:moveTo>
                      <a:pt x="38" y="0"/>
                    </a:moveTo>
                    <a:cubicBezTo>
                      <a:pt x="26" y="6"/>
                      <a:pt x="18" y="4"/>
                      <a:pt x="12" y="19"/>
                    </a:cubicBezTo>
                    <a:cubicBezTo>
                      <a:pt x="8" y="27"/>
                      <a:pt x="4" y="35"/>
                      <a:pt x="0" y="43"/>
                    </a:cubicBezTo>
                    <a:cubicBezTo>
                      <a:pt x="12" y="48"/>
                      <a:pt x="22" y="51"/>
                      <a:pt x="22" y="66"/>
                    </a:cubicBezTo>
                    <a:cubicBezTo>
                      <a:pt x="22" y="71"/>
                      <a:pt x="20" y="73"/>
                      <a:pt x="21" y="78"/>
                    </a:cubicBezTo>
                    <a:cubicBezTo>
                      <a:pt x="23" y="84"/>
                      <a:pt x="28" y="88"/>
                      <a:pt x="31" y="94"/>
                    </a:cubicBezTo>
                    <a:cubicBezTo>
                      <a:pt x="36" y="104"/>
                      <a:pt x="36" y="116"/>
                      <a:pt x="39" y="127"/>
                    </a:cubicBezTo>
                    <a:cubicBezTo>
                      <a:pt x="41" y="134"/>
                      <a:pt x="45" y="151"/>
                      <a:pt x="53" y="137"/>
                    </a:cubicBezTo>
                    <a:cubicBezTo>
                      <a:pt x="40" y="139"/>
                      <a:pt x="33" y="91"/>
                      <a:pt x="42" y="84"/>
                    </a:cubicBezTo>
                    <a:cubicBezTo>
                      <a:pt x="29" y="77"/>
                      <a:pt x="21" y="53"/>
                      <a:pt x="20" y="40"/>
                    </a:cubicBezTo>
                    <a:cubicBezTo>
                      <a:pt x="19" y="30"/>
                      <a:pt x="24" y="24"/>
                      <a:pt x="33" y="21"/>
                    </a:cubicBezTo>
                    <a:cubicBezTo>
                      <a:pt x="40" y="19"/>
                      <a:pt x="48" y="14"/>
                      <a:pt x="56" y="13"/>
                    </a:cubicBezTo>
                    <a:cubicBezTo>
                      <a:pt x="55" y="9"/>
                      <a:pt x="55" y="5"/>
                      <a:pt x="57" y="2"/>
                    </a:cubicBezTo>
                    <a:cubicBezTo>
                      <a:pt x="54" y="3"/>
                      <a:pt x="54" y="0"/>
                      <a:pt x="53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8" name="Freeform 636"/>
              <p:cNvSpPr>
                <a:spLocks/>
              </p:cNvSpPr>
              <p:nvPr/>
            </p:nvSpPr>
            <p:spPr bwMode="auto">
              <a:xfrm>
                <a:off x="3503" y="2085"/>
                <a:ext cx="363" cy="75"/>
              </a:xfrm>
              <a:custGeom>
                <a:avLst/>
                <a:gdLst>
                  <a:gd name="T0" fmla="*/ 83 w 145"/>
                  <a:gd name="T1" fmla="*/ 48 h 30"/>
                  <a:gd name="T2" fmla="*/ 143 w 145"/>
                  <a:gd name="T3" fmla="*/ 3 h 30"/>
                  <a:gd name="T4" fmla="*/ 208 w 145"/>
                  <a:gd name="T5" fmla="*/ 18 h 30"/>
                  <a:gd name="T6" fmla="*/ 275 w 145"/>
                  <a:gd name="T7" fmla="*/ 25 h 30"/>
                  <a:gd name="T8" fmla="*/ 363 w 145"/>
                  <a:gd name="T9" fmla="*/ 23 h 30"/>
                  <a:gd name="T10" fmla="*/ 278 w 145"/>
                  <a:gd name="T11" fmla="*/ 33 h 30"/>
                  <a:gd name="T12" fmla="*/ 178 w 145"/>
                  <a:gd name="T13" fmla="*/ 28 h 30"/>
                  <a:gd name="T14" fmla="*/ 130 w 145"/>
                  <a:gd name="T15" fmla="*/ 28 h 30"/>
                  <a:gd name="T16" fmla="*/ 90 w 145"/>
                  <a:gd name="T17" fmla="*/ 50 h 30"/>
                  <a:gd name="T18" fmla="*/ 0 w 145"/>
                  <a:gd name="T19" fmla="*/ 7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30">
                    <a:moveTo>
                      <a:pt x="33" y="19"/>
                    </a:moveTo>
                    <a:cubicBezTo>
                      <a:pt x="35" y="12"/>
                      <a:pt x="49" y="1"/>
                      <a:pt x="57" y="1"/>
                    </a:cubicBezTo>
                    <a:cubicBezTo>
                      <a:pt x="63" y="0"/>
                      <a:pt x="75" y="6"/>
                      <a:pt x="83" y="7"/>
                    </a:cubicBezTo>
                    <a:cubicBezTo>
                      <a:pt x="92" y="8"/>
                      <a:pt x="101" y="9"/>
                      <a:pt x="110" y="10"/>
                    </a:cubicBezTo>
                    <a:cubicBezTo>
                      <a:pt x="120" y="10"/>
                      <a:pt x="136" y="5"/>
                      <a:pt x="145" y="9"/>
                    </a:cubicBezTo>
                    <a:cubicBezTo>
                      <a:pt x="142" y="25"/>
                      <a:pt x="119" y="14"/>
                      <a:pt x="111" y="13"/>
                    </a:cubicBezTo>
                    <a:cubicBezTo>
                      <a:pt x="98" y="10"/>
                      <a:pt x="84" y="11"/>
                      <a:pt x="71" y="11"/>
                    </a:cubicBezTo>
                    <a:cubicBezTo>
                      <a:pt x="65" y="10"/>
                      <a:pt x="57" y="9"/>
                      <a:pt x="52" y="11"/>
                    </a:cubicBezTo>
                    <a:cubicBezTo>
                      <a:pt x="45" y="12"/>
                      <a:pt x="43" y="16"/>
                      <a:pt x="36" y="20"/>
                    </a:cubicBezTo>
                    <a:cubicBezTo>
                      <a:pt x="27" y="27"/>
                      <a:pt x="11" y="30"/>
                      <a:pt x="0" y="28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9" name="Freeform 637"/>
              <p:cNvSpPr>
                <a:spLocks/>
              </p:cNvSpPr>
              <p:nvPr/>
            </p:nvSpPr>
            <p:spPr bwMode="auto">
              <a:xfrm>
                <a:off x="3413" y="1805"/>
                <a:ext cx="53" cy="40"/>
              </a:xfrm>
              <a:custGeom>
                <a:avLst/>
                <a:gdLst>
                  <a:gd name="T0" fmla="*/ 50 w 21"/>
                  <a:gd name="T1" fmla="*/ 0 h 16"/>
                  <a:gd name="T2" fmla="*/ 15 w 21"/>
                  <a:gd name="T3" fmla="*/ 13 h 16"/>
                  <a:gd name="T4" fmla="*/ 0 w 21"/>
                  <a:gd name="T5" fmla="*/ 40 h 16"/>
                  <a:gd name="T6" fmla="*/ 40 w 21"/>
                  <a:gd name="T7" fmla="*/ 23 h 16"/>
                  <a:gd name="T8" fmla="*/ 53 w 21"/>
                  <a:gd name="T9" fmla="*/ 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0" y="0"/>
                    </a:moveTo>
                    <a:cubicBezTo>
                      <a:pt x="16" y="1"/>
                      <a:pt x="9" y="2"/>
                      <a:pt x="6" y="5"/>
                    </a:cubicBezTo>
                    <a:cubicBezTo>
                      <a:pt x="1" y="8"/>
                      <a:pt x="1" y="11"/>
                      <a:pt x="0" y="16"/>
                    </a:cubicBezTo>
                    <a:cubicBezTo>
                      <a:pt x="5" y="12"/>
                      <a:pt x="9" y="6"/>
                      <a:pt x="16" y="9"/>
                    </a:cubicBezTo>
                    <a:cubicBezTo>
                      <a:pt x="17" y="6"/>
                      <a:pt x="19" y="2"/>
                      <a:pt x="21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0" name="Freeform 638"/>
              <p:cNvSpPr>
                <a:spLocks/>
              </p:cNvSpPr>
              <p:nvPr/>
            </p:nvSpPr>
            <p:spPr bwMode="auto">
              <a:xfrm>
                <a:off x="3698" y="1665"/>
                <a:ext cx="70" cy="40"/>
              </a:xfrm>
              <a:custGeom>
                <a:avLst/>
                <a:gdLst>
                  <a:gd name="T0" fmla="*/ 33 w 28"/>
                  <a:gd name="T1" fmla="*/ 5 h 16"/>
                  <a:gd name="T2" fmla="*/ 0 w 28"/>
                  <a:gd name="T3" fmla="*/ 40 h 16"/>
                  <a:gd name="T4" fmla="*/ 38 w 28"/>
                  <a:gd name="T5" fmla="*/ 8 h 16"/>
                  <a:gd name="T6" fmla="*/ 70 w 28"/>
                  <a:gd name="T7" fmla="*/ 18 h 16"/>
                  <a:gd name="T8" fmla="*/ 53 w 2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3" y="2"/>
                    </a:moveTo>
                    <a:cubicBezTo>
                      <a:pt x="7" y="3"/>
                      <a:pt x="1" y="10"/>
                      <a:pt x="0" y="16"/>
                    </a:cubicBezTo>
                    <a:cubicBezTo>
                      <a:pt x="6" y="12"/>
                      <a:pt x="9" y="7"/>
                      <a:pt x="15" y="3"/>
                    </a:cubicBezTo>
                    <a:cubicBezTo>
                      <a:pt x="18" y="8"/>
                      <a:pt x="24" y="5"/>
                      <a:pt x="28" y="7"/>
                    </a:cubicBezTo>
                    <a:cubicBezTo>
                      <a:pt x="26" y="5"/>
                      <a:pt x="23" y="0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1" name="Freeform 639"/>
              <p:cNvSpPr>
                <a:spLocks/>
              </p:cNvSpPr>
              <p:nvPr/>
            </p:nvSpPr>
            <p:spPr bwMode="auto">
              <a:xfrm>
                <a:off x="3663" y="1767"/>
                <a:ext cx="25" cy="43"/>
              </a:xfrm>
              <a:custGeom>
                <a:avLst/>
                <a:gdLst>
                  <a:gd name="T0" fmla="*/ 25 w 10"/>
                  <a:gd name="T1" fmla="*/ 0 h 17"/>
                  <a:gd name="T2" fmla="*/ 0 w 10"/>
                  <a:gd name="T3" fmla="*/ 33 h 17"/>
                  <a:gd name="T4" fmla="*/ 15 w 10"/>
                  <a:gd name="T5" fmla="*/ 43 h 17"/>
                  <a:gd name="T6" fmla="*/ 25 w 10"/>
                  <a:gd name="T7" fmla="*/ 15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0"/>
                    </a:moveTo>
                    <a:cubicBezTo>
                      <a:pt x="6" y="3"/>
                      <a:pt x="2" y="9"/>
                      <a:pt x="0" y="13"/>
                    </a:cubicBezTo>
                    <a:cubicBezTo>
                      <a:pt x="2" y="14"/>
                      <a:pt x="4" y="15"/>
                      <a:pt x="6" y="17"/>
                    </a:cubicBezTo>
                    <a:cubicBezTo>
                      <a:pt x="5" y="12"/>
                      <a:pt x="6" y="9"/>
                      <a:pt x="10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2" name="Freeform 640"/>
              <p:cNvSpPr>
                <a:spLocks/>
              </p:cNvSpPr>
              <p:nvPr/>
            </p:nvSpPr>
            <p:spPr bwMode="auto">
              <a:xfrm>
                <a:off x="3723" y="1930"/>
                <a:ext cx="35" cy="32"/>
              </a:xfrm>
              <a:custGeom>
                <a:avLst/>
                <a:gdLst>
                  <a:gd name="T0" fmla="*/ 0 w 14"/>
                  <a:gd name="T1" fmla="*/ 0 h 13"/>
                  <a:gd name="T2" fmla="*/ 5 w 14"/>
                  <a:gd name="T3" fmla="*/ 20 h 13"/>
                  <a:gd name="T4" fmla="*/ 18 w 14"/>
                  <a:gd name="T5" fmla="*/ 32 h 13"/>
                  <a:gd name="T6" fmla="*/ 35 w 14"/>
                  <a:gd name="T7" fmla="*/ 2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cubicBezTo>
                      <a:pt x="1" y="3"/>
                      <a:pt x="1" y="5"/>
                      <a:pt x="2" y="8"/>
                    </a:cubicBezTo>
                    <a:cubicBezTo>
                      <a:pt x="4" y="10"/>
                      <a:pt x="7" y="9"/>
                      <a:pt x="7" y="13"/>
                    </a:cubicBezTo>
                    <a:cubicBezTo>
                      <a:pt x="9" y="12"/>
                      <a:pt x="11" y="9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3" name="Freeform 641"/>
              <p:cNvSpPr>
                <a:spLocks/>
              </p:cNvSpPr>
              <p:nvPr/>
            </p:nvSpPr>
            <p:spPr bwMode="auto">
              <a:xfrm>
                <a:off x="3918" y="2027"/>
                <a:ext cx="28" cy="38"/>
              </a:xfrm>
              <a:custGeom>
                <a:avLst/>
                <a:gdLst>
                  <a:gd name="T0" fmla="*/ 5 w 11"/>
                  <a:gd name="T1" fmla="*/ 3 h 15"/>
                  <a:gd name="T2" fmla="*/ 28 w 11"/>
                  <a:gd name="T3" fmla="*/ 5 h 15"/>
                  <a:gd name="T4" fmla="*/ 15 w 11"/>
                  <a:gd name="T5" fmla="*/ 38 h 15"/>
                  <a:gd name="T6" fmla="*/ 5 w 11"/>
                  <a:gd name="T7" fmla="*/ 10 h 15"/>
                  <a:gd name="T8" fmla="*/ 5 w 11"/>
                  <a:gd name="T9" fmla="*/ 5 h 15"/>
                  <a:gd name="T10" fmla="*/ 0 w 11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2" y="1"/>
                    </a:moveTo>
                    <a:cubicBezTo>
                      <a:pt x="5" y="1"/>
                      <a:pt x="8" y="0"/>
                      <a:pt x="11" y="2"/>
                    </a:cubicBezTo>
                    <a:cubicBezTo>
                      <a:pt x="10" y="6"/>
                      <a:pt x="7" y="10"/>
                      <a:pt x="6" y="15"/>
                    </a:cubicBezTo>
                    <a:cubicBezTo>
                      <a:pt x="8" y="11"/>
                      <a:pt x="5" y="6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4" name="Freeform 642"/>
              <p:cNvSpPr>
                <a:spLocks/>
              </p:cNvSpPr>
              <p:nvPr/>
            </p:nvSpPr>
            <p:spPr bwMode="auto">
              <a:xfrm>
                <a:off x="3626" y="2090"/>
                <a:ext cx="42" cy="17"/>
              </a:xfrm>
              <a:custGeom>
                <a:avLst/>
                <a:gdLst>
                  <a:gd name="T0" fmla="*/ 0 w 17"/>
                  <a:gd name="T1" fmla="*/ 17 h 7"/>
                  <a:gd name="T2" fmla="*/ 20 w 17"/>
                  <a:gd name="T3" fmla="*/ 0 h 7"/>
                  <a:gd name="T4" fmla="*/ 42 w 17"/>
                  <a:gd name="T5" fmla="*/ 15 h 7"/>
                  <a:gd name="T6" fmla="*/ 7 w 17"/>
                  <a:gd name="T7" fmla="*/ 15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0" y="7"/>
                    </a:moveTo>
                    <a:cubicBezTo>
                      <a:pt x="2" y="6"/>
                      <a:pt x="6" y="0"/>
                      <a:pt x="8" y="0"/>
                    </a:cubicBezTo>
                    <a:cubicBezTo>
                      <a:pt x="10" y="0"/>
                      <a:pt x="15" y="5"/>
                      <a:pt x="17" y="6"/>
                    </a:cubicBezTo>
                    <a:cubicBezTo>
                      <a:pt x="12" y="5"/>
                      <a:pt x="7" y="2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5" name="Freeform 643"/>
              <p:cNvSpPr>
                <a:spLocks/>
              </p:cNvSpPr>
              <p:nvPr/>
            </p:nvSpPr>
            <p:spPr bwMode="auto">
              <a:xfrm>
                <a:off x="3431" y="1975"/>
                <a:ext cx="30" cy="75"/>
              </a:xfrm>
              <a:custGeom>
                <a:avLst/>
                <a:gdLst>
                  <a:gd name="T0" fmla="*/ 10 w 12"/>
                  <a:gd name="T1" fmla="*/ 0 h 30"/>
                  <a:gd name="T2" fmla="*/ 3 w 12"/>
                  <a:gd name="T3" fmla="*/ 20 h 30"/>
                  <a:gd name="T4" fmla="*/ 23 w 12"/>
                  <a:gd name="T5" fmla="*/ 30 h 30"/>
                  <a:gd name="T6" fmla="*/ 28 w 12"/>
                  <a:gd name="T7" fmla="*/ 75 h 30"/>
                  <a:gd name="T8" fmla="*/ 30 w 12"/>
                  <a:gd name="T9" fmla="*/ 25 h 30"/>
                  <a:gd name="T10" fmla="*/ 8 w 1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4" y="0"/>
                    </a:moveTo>
                    <a:cubicBezTo>
                      <a:pt x="3" y="0"/>
                      <a:pt x="0" y="5"/>
                      <a:pt x="1" y="8"/>
                    </a:cubicBezTo>
                    <a:cubicBezTo>
                      <a:pt x="2" y="9"/>
                      <a:pt x="7" y="10"/>
                      <a:pt x="9" y="12"/>
                    </a:cubicBezTo>
                    <a:cubicBezTo>
                      <a:pt x="4" y="18"/>
                      <a:pt x="7" y="25"/>
                      <a:pt x="11" y="30"/>
                    </a:cubicBezTo>
                    <a:cubicBezTo>
                      <a:pt x="8" y="24"/>
                      <a:pt x="9" y="15"/>
                      <a:pt x="12" y="10"/>
                    </a:cubicBezTo>
                    <a:cubicBezTo>
                      <a:pt x="10" y="6"/>
                      <a:pt x="2" y="5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6" name="Freeform 644"/>
              <p:cNvSpPr>
                <a:spLocks/>
              </p:cNvSpPr>
              <p:nvPr/>
            </p:nvSpPr>
            <p:spPr bwMode="auto">
              <a:xfrm>
                <a:off x="3708" y="1407"/>
                <a:ext cx="85" cy="63"/>
              </a:xfrm>
              <a:custGeom>
                <a:avLst/>
                <a:gdLst>
                  <a:gd name="T0" fmla="*/ 10 w 34"/>
                  <a:gd name="T1" fmla="*/ 58 h 25"/>
                  <a:gd name="T2" fmla="*/ 53 w 34"/>
                  <a:gd name="T3" fmla="*/ 55 h 25"/>
                  <a:gd name="T4" fmla="*/ 85 w 34"/>
                  <a:gd name="T5" fmla="*/ 0 h 25"/>
                  <a:gd name="T6" fmla="*/ 48 w 34"/>
                  <a:gd name="T7" fmla="*/ 33 h 25"/>
                  <a:gd name="T8" fmla="*/ 30 w 34"/>
                  <a:gd name="T9" fmla="*/ 48 h 25"/>
                  <a:gd name="T10" fmla="*/ 0 w 34"/>
                  <a:gd name="T11" fmla="*/ 5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5">
                    <a:moveTo>
                      <a:pt x="4" y="23"/>
                    </a:moveTo>
                    <a:cubicBezTo>
                      <a:pt x="8" y="25"/>
                      <a:pt x="16" y="22"/>
                      <a:pt x="21" y="22"/>
                    </a:cubicBezTo>
                    <a:cubicBezTo>
                      <a:pt x="20" y="10"/>
                      <a:pt x="29" y="8"/>
                      <a:pt x="34" y="0"/>
                    </a:cubicBezTo>
                    <a:cubicBezTo>
                      <a:pt x="25" y="0"/>
                      <a:pt x="24" y="8"/>
                      <a:pt x="19" y="13"/>
                    </a:cubicBezTo>
                    <a:cubicBezTo>
                      <a:pt x="18" y="14"/>
                      <a:pt x="12" y="19"/>
                      <a:pt x="12" y="19"/>
                    </a:cubicBezTo>
                    <a:cubicBezTo>
                      <a:pt x="9" y="21"/>
                      <a:pt x="3" y="20"/>
                      <a:pt x="0" y="2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7" name="Freeform 645"/>
              <p:cNvSpPr>
                <a:spLocks/>
              </p:cNvSpPr>
              <p:nvPr/>
            </p:nvSpPr>
            <p:spPr bwMode="auto">
              <a:xfrm>
                <a:off x="3876" y="1320"/>
                <a:ext cx="62" cy="160"/>
              </a:xfrm>
              <a:custGeom>
                <a:avLst/>
                <a:gdLst>
                  <a:gd name="T0" fmla="*/ 20 w 25"/>
                  <a:gd name="T1" fmla="*/ 40 h 64"/>
                  <a:gd name="T2" fmla="*/ 7 w 25"/>
                  <a:gd name="T3" fmla="*/ 73 h 64"/>
                  <a:gd name="T4" fmla="*/ 37 w 25"/>
                  <a:gd name="T5" fmla="*/ 88 h 64"/>
                  <a:gd name="T6" fmla="*/ 55 w 25"/>
                  <a:gd name="T7" fmla="*/ 125 h 64"/>
                  <a:gd name="T8" fmla="*/ 57 w 25"/>
                  <a:gd name="T9" fmla="*/ 160 h 64"/>
                  <a:gd name="T10" fmla="*/ 52 w 25"/>
                  <a:gd name="T11" fmla="*/ 88 h 64"/>
                  <a:gd name="T12" fmla="*/ 32 w 25"/>
                  <a:gd name="T13" fmla="*/ 63 h 64"/>
                  <a:gd name="T14" fmla="*/ 45 w 25"/>
                  <a:gd name="T15" fmla="*/ 35 h 64"/>
                  <a:gd name="T16" fmla="*/ 7 w 25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4">
                    <a:moveTo>
                      <a:pt x="8" y="16"/>
                    </a:moveTo>
                    <a:cubicBezTo>
                      <a:pt x="7" y="22"/>
                      <a:pt x="0" y="26"/>
                      <a:pt x="3" y="29"/>
                    </a:cubicBezTo>
                    <a:cubicBezTo>
                      <a:pt x="5" y="31"/>
                      <a:pt x="12" y="31"/>
                      <a:pt x="15" y="35"/>
                    </a:cubicBezTo>
                    <a:cubicBezTo>
                      <a:pt x="19" y="38"/>
                      <a:pt x="20" y="45"/>
                      <a:pt x="22" y="50"/>
                    </a:cubicBezTo>
                    <a:cubicBezTo>
                      <a:pt x="24" y="55"/>
                      <a:pt x="22" y="60"/>
                      <a:pt x="23" y="64"/>
                    </a:cubicBezTo>
                    <a:cubicBezTo>
                      <a:pt x="23" y="56"/>
                      <a:pt x="25" y="41"/>
                      <a:pt x="21" y="35"/>
                    </a:cubicBezTo>
                    <a:cubicBezTo>
                      <a:pt x="18" y="31"/>
                      <a:pt x="13" y="31"/>
                      <a:pt x="13" y="25"/>
                    </a:cubicBezTo>
                    <a:cubicBezTo>
                      <a:pt x="13" y="21"/>
                      <a:pt x="17" y="18"/>
                      <a:pt x="18" y="14"/>
                    </a:cubicBezTo>
                    <a:cubicBezTo>
                      <a:pt x="9" y="15"/>
                      <a:pt x="9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8" name="Freeform 646"/>
              <p:cNvSpPr>
                <a:spLocks/>
              </p:cNvSpPr>
              <p:nvPr/>
            </p:nvSpPr>
            <p:spPr bwMode="auto">
              <a:xfrm>
                <a:off x="3378" y="1425"/>
                <a:ext cx="198" cy="165"/>
              </a:xfrm>
              <a:custGeom>
                <a:avLst/>
                <a:gdLst>
                  <a:gd name="T0" fmla="*/ 98 w 79"/>
                  <a:gd name="T1" fmla="*/ 65 h 66"/>
                  <a:gd name="T2" fmla="*/ 125 w 79"/>
                  <a:gd name="T3" fmla="*/ 105 h 66"/>
                  <a:gd name="T4" fmla="*/ 138 w 79"/>
                  <a:gd name="T5" fmla="*/ 165 h 66"/>
                  <a:gd name="T6" fmla="*/ 198 w 79"/>
                  <a:gd name="T7" fmla="*/ 123 h 66"/>
                  <a:gd name="T8" fmla="*/ 130 w 79"/>
                  <a:gd name="T9" fmla="*/ 105 h 66"/>
                  <a:gd name="T10" fmla="*/ 120 w 79"/>
                  <a:gd name="T11" fmla="*/ 33 h 66"/>
                  <a:gd name="T12" fmla="*/ 70 w 79"/>
                  <a:gd name="T13" fmla="*/ 28 h 66"/>
                  <a:gd name="T14" fmla="*/ 38 w 79"/>
                  <a:gd name="T15" fmla="*/ 8 h 66"/>
                  <a:gd name="T16" fmla="*/ 0 w 79"/>
                  <a:gd name="T17" fmla="*/ 0 h 66"/>
                  <a:gd name="T18" fmla="*/ 43 w 79"/>
                  <a:gd name="T19" fmla="*/ 13 h 66"/>
                  <a:gd name="T20" fmla="*/ 75 w 79"/>
                  <a:gd name="T21" fmla="*/ 4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" h="66">
                    <a:moveTo>
                      <a:pt x="39" y="26"/>
                    </a:moveTo>
                    <a:cubicBezTo>
                      <a:pt x="44" y="32"/>
                      <a:pt x="48" y="35"/>
                      <a:pt x="50" y="42"/>
                    </a:cubicBezTo>
                    <a:cubicBezTo>
                      <a:pt x="53" y="50"/>
                      <a:pt x="53" y="59"/>
                      <a:pt x="55" y="66"/>
                    </a:cubicBezTo>
                    <a:cubicBezTo>
                      <a:pt x="56" y="47"/>
                      <a:pt x="69" y="58"/>
                      <a:pt x="79" y="49"/>
                    </a:cubicBezTo>
                    <a:cubicBezTo>
                      <a:pt x="67" y="50"/>
                      <a:pt x="60" y="53"/>
                      <a:pt x="52" y="42"/>
                    </a:cubicBezTo>
                    <a:cubicBezTo>
                      <a:pt x="45" y="31"/>
                      <a:pt x="49" y="24"/>
                      <a:pt x="48" y="13"/>
                    </a:cubicBezTo>
                    <a:cubicBezTo>
                      <a:pt x="41" y="23"/>
                      <a:pt x="35" y="15"/>
                      <a:pt x="28" y="11"/>
                    </a:cubicBezTo>
                    <a:cubicBezTo>
                      <a:pt x="24" y="8"/>
                      <a:pt x="21" y="4"/>
                      <a:pt x="15" y="3"/>
                    </a:cubicBezTo>
                    <a:cubicBezTo>
                      <a:pt x="10" y="1"/>
                      <a:pt x="4" y="1"/>
                      <a:pt x="0" y="0"/>
                    </a:cubicBezTo>
                    <a:cubicBezTo>
                      <a:pt x="4" y="3"/>
                      <a:pt x="12" y="2"/>
                      <a:pt x="17" y="5"/>
                    </a:cubicBezTo>
                    <a:cubicBezTo>
                      <a:pt x="22" y="8"/>
                      <a:pt x="26" y="15"/>
                      <a:pt x="30" y="1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9" name="Freeform 647"/>
              <p:cNvSpPr>
                <a:spLocks/>
              </p:cNvSpPr>
              <p:nvPr/>
            </p:nvSpPr>
            <p:spPr bwMode="auto">
              <a:xfrm>
                <a:off x="3663" y="1490"/>
                <a:ext cx="275" cy="175"/>
              </a:xfrm>
              <a:custGeom>
                <a:avLst/>
                <a:gdLst>
                  <a:gd name="T0" fmla="*/ 63 w 110"/>
                  <a:gd name="T1" fmla="*/ 65 h 70"/>
                  <a:gd name="T2" fmla="*/ 138 w 110"/>
                  <a:gd name="T3" fmla="*/ 53 h 70"/>
                  <a:gd name="T4" fmla="*/ 165 w 110"/>
                  <a:gd name="T5" fmla="*/ 28 h 70"/>
                  <a:gd name="T6" fmla="*/ 185 w 110"/>
                  <a:gd name="T7" fmla="*/ 0 h 70"/>
                  <a:gd name="T8" fmla="*/ 195 w 110"/>
                  <a:gd name="T9" fmla="*/ 20 h 70"/>
                  <a:gd name="T10" fmla="*/ 203 w 110"/>
                  <a:gd name="T11" fmla="*/ 43 h 70"/>
                  <a:gd name="T12" fmla="*/ 233 w 110"/>
                  <a:gd name="T13" fmla="*/ 75 h 70"/>
                  <a:gd name="T14" fmla="*/ 260 w 110"/>
                  <a:gd name="T15" fmla="*/ 118 h 70"/>
                  <a:gd name="T16" fmla="*/ 268 w 110"/>
                  <a:gd name="T17" fmla="*/ 175 h 70"/>
                  <a:gd name="T18" fmla="*/ 225 w 110"/>
                  <a:gd name="T19" fmla="*/ 118 h 70"/>
                  <a:gd name="T20" fmla="*/ 200 w 110"/>
                  <a:gd name="T21" fmla="*/ 100 h 70"/>
                  <a:gd name="T22" fmla="*/ 180 w 110"/>
                  <a:gd name="T23" fmla="*/ 78 h 70"/>
                  <a:gd name="T24" fmla="*/ 133 w 110"/>
                  <a:gd name="T25" fmla="*/ 80 h 70"/>
                  <a:gd name="T26" fmla="*/ 65 w 110"/>
                  <a:gd name="T27" fmla="*/ 83 h 70"/>
                  <a:gd name="T28" fmla="*/ 0 w 110"/>
                  <a:gd name="T29" fmla="*/ 95 h 70"/>
                  <a:gd name="T30" fmla="*/ 33 w 110"/>
                  <a:gd name="T31" fmla="*/ 70 h 70"/>
                  <a:gd name="T32" fmla="*/ 70 w 110"/>
                  <a:gd name="T33" fmla="*/ 63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70">
                    <a:moveTo>
                      <a:pt x="25" y="26"/>
                    </a:moveTo>
                    <a:cubicBezTo>
                      <a:pt x="35" y="24"/>
                      <a:pt x="46" y="25"/>
                      <a:pt x="55" y="21"/>
                    </a:cubicBezTo>
                    <a:cubicBezTo>
                      <a:pt x="60" y="19"/>
                      <a:pt x="62" y="15"/>
                      <a:pt x="66" y="11"/>
                    </a:cubicBezTo>
                    <a:cubicBezTo>
                      <a:pt x="69" y="8"/>
                      <a:pt x="73" y="5"/>
                      <a:pt x="74" y="0"/>
                    </a:cubicBezTo>
                    <a:cubicBezTo>
                      <a:pt x="77" y="1"/>
                      <a:pt x="77" y="5"/>
                      <a:pt x="78" y="8"/>
                    </a:cubicBezTo>
                    <a:cubicBezTo>
                      <a:pt x="79" y="11"/>
                      <a:pt x="80" y="14"/>
                      <a:pt x="81" y="17"/>
                    </a:cubicBezTo>
                    <a:cubicBezTo>
                      <a:pt x="83" y="23"/>
                      <a:pt x="88" y="26"/>
                      <a:pt x="93" y="30"/>
                    </a:cubicBezTo>
                    <a:cubicBezTo>
                      <a:pt x="98" y="34"/>
                      <a:pt x="102" y="40"/>
                      <a:pt x="104" y="47"/>
                    </a:cubicBezTo>
                    <a:cubicBezTo>
                      <a:pt x="106" y="52"/>
                      <a:pt x="110" y="66"/>
                      <a:pt x="107" y="70"/>
                    </a:cubicBezTo>
                    <a:cubicBezTo>
                      <a:pt x="101" y="63"/>
                      <a:pt x="97" y="54"/>
                      <a:pt x="90" y="47"/>
                    </a:cubicBezTo>
                    <a:cubicBezTo>
                      <a:pt x="87" y="44"/>
                      <a:pt x="83" y="42"/>
                      <a:pt x="80" y="40"/>
                    </a:cubicBezTo>
                    <a:cubicBezTo>
                      <a:pt x="77" y="37"/>
                      <a:pt x="75" y="34"/>
                      <a:pt x="72" y="31"/>
                    </a:cubicBezTo>
                    <a:cubicBezTo>
                      <a:pt x="67" y="26"/>
                      <a:pt x="60" y="30"/>
                      <a:pt x="53" y="32"/>
                    </a:cubicBezTo>
                    <a:cubicBezTo>
                      <a:pt x="44" y="34"/>
                      <a:pt x="35" y="34"/>
                      <a:pt x="26" y="33"/>
                    </a:cubicBezTo>
                    <a:cubicBezTo>
                      <a:pt x="18" y="32"/>
                      <a:pt x="7" y="33"/>
                      <a:pt x="0" y="38"/>
                    </a:cubicBezTo>
                    <a:cubicBezTo>
                      <a:pt x="2" y="34"/>
                      <a:pt x="8" y="30"/>
                      <a:pt x="13" y="28"/>
                    </a:cubicBezTo>
                    <a:cubicBezTo>
                      <a:pt x="18" y="27"/>
                      <a:pt x="23" y="27"/>
                      <a:pt x="28" y="25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0" name="Freeform 648"/>
              <p:cNvSpPr>
                <a:spLocks/>
              </p:cNvSpPr>
              <p:nvPr/>
            </p:nvSpPr>
            <p:spPr bwMode="auto">
              <a:xfrm>
                <a:off x="3796" y="1522"/>
                <a:ext cx="150" cy="195"/>
              </a:xfrm>
              <a:custGeom>
                <a:avLst/>
                <a:gdLst>
                  <a:gd name="T0" fmla="*/ 0 w 60"/>
                  <a:gd name="T1" fmla="*/ 43 h 78"/>
                  <a:gd name="T2" fmla="*/ 90 w 60"/>
                  <a:gd name="T3" fmla="*/ 80 h 78"/>
                  <a:gd name="T4" fmla="*/ 123 w 60"/>
                  <a:gd name="T5" fmla="*/ 125 h 78"/>
                  <a:gd name="T6" fmla="*/ 125 w 60"/>
                  <a:gd name="T7" fmla="*/ 195 h 78"/>
                  <a:gd name="T8" fmla="*/ 133 w 60"/>
                  <a:gd name="T9" fmla="*/ 80 h 78"/>
                  <a:gd name="T10" fmla="*/ 55 w 60"/>
                  <a:gd name="T11" fmla="*/ 0 h 78"/>
                  <a:gd name="T12" fmla="*/ 33 w 60"/>
                  <a:gd name="T13" fmla="*/ 28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0" y="17"/>
                    </a:moveTo>
                    <a:cubicBezTo>
                      <a:pt x="15" y="6"/>
                      <a:pt x="27" y="22"/>
                      <a:pt x="36" y="32"/>
                    </a:cubicBezTo>
                    <a:cubicBezTo>
                      <a:pt x="41" y="38"/>
                      <a:pt x="47" y="43"/>
                      <a:pt x="49" y="50"/>
                    </a:cubicBezTo>
                    <a:cubicBezTo>
                      <a:pt x="52" y="58"/>
                      <a:pt x="50" y="69"/>
                      <a:pt x="50" y="78"/>
                    </a:cubicBezTo>
                    <a:cubicBezTo>
                      <a:pt x="59" y="66"/>
                      <a:pt x="60" y="46"/>
                      <a:pt x="53" y="32"/>
                    </a:cubicBezTo>
                    <a:cubicBezTo>
                      <a:pt x="46" y="18"/>
                      <a:pt x="23" y="17"/>
                      <a:pt x="22" y="0"/>
                    </a:cubicBezTo>
                    <a:cubicBezTo>
                      <a:pt x="18" y="3"/>
                      <a:pt x="16" y="8"/>
                      <a:pt x="13" y="1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1" name="Freeform 649"/>
              <p:cNvSpPr>
                <a:spLocks/>
              </p:cNvSpPr>
              <p:nvPr/>
            </p:nvSpPr>
            <p:spPr bwMode="auto">
              <a:xfrm>
                <a:off x="3753" y="1772"/>
                <a:ext cx="188" cy="193"/>
              </a:xfrm>
              <a:custGeom>
                <a:avLst/>
                <a:gdLst>
                  <a:gd name="T0" fmla="*/ 58 w 75"/>
                  <a:gd name="T1" fmla="*/ 0 h 77"/>
                  <a:gd name="T2" fmla="*/ 25 w 75"/>
                  <a:gd name="T3" fmla="*/ 93 h 77"/>
                  <a:gd name="T4" fmla="*/ 63 w 75"/>
                  <a:gd name="T5" fmla="*/ 125 h 77"/>
                  <a:gd name="T6" fmla="*/ 95 w 75"/>
                  <a:gd name="T7" fmla="*/ 160 h 77"/>
                  <a:gd name="T8" fmla="*/ 125 w 75"/>
                  <a:gd name="T9" fmla="*/ 173 h 77"/>
                  <a:gd name="T10" fmla="*/ 150 w 75"/>
                  <a:gd name="T11" fmla="*/ 183 h 77"/>
                  <a:gd name="T12" fmla="*/ 188 w 75"/>
                  <a:gd name="T13" fmla="*/ 193 h 77"/>
                  <a:gd name="T14" fmla="*/ 65 w 75"/>
                  <a:gd name="T15" fmla="*/ 168 h 77"/>
                  <a:gd name="T16" fmla="*/ 18 w 75"/>
                  <a:gd name="T17" fmla="*/ 140 h 77"/>
                  <a:gd name="T18" fmla="*/ 0 w 75"/>
                  <a:gd name="T19" fmla="*/ 98 h 77"/>
                  <a:gd name="T20" fmla="*/ 13 w 75"/>
                  <a:gd name="T21" fmla="*/ 58 h 77"/>
                  <a:gd name="T22" fmla="*/ 20 w 75"/>
                  <a:gd name="T23" fmla="*/ 35 h 77"/>
                  <a:gd name="T24" fmla="*/ 38 w 75"/>
                  <a:gd name="T25" fmla="*/ 2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7">
                    <a:moveTo>
                      <a:pt x="23" y="0"/>
                    </a:moveTo>
                    <a:cubicBezTo>
                      <a:pt x="15" y="9"/>
                      <a:pt x="2" y="24"/>
                      <a:pt x="10" y="37"/>
                    </a:cubicBezTo>
                    <a:cubicBezTo>
                      <a:pt x="13" y="43"/>
                      <a:pt x="20" y="46"/>
                      <a:pt x="25" y="50"/>
                    </a:cubicBezTo>
                    <a:cubicBezTo>
                      <a:pt x="30" y="54"/>
                      <a:pt x="32" y="60"/>
                      <a:pt x="38" y="64"/>
                    </a:cubicBezTo>
                    <a:cubicBezTo>
                      <a:pt x="42" y="66"/>
                      <a:pt x="46" y="67"/>
                      <a:pt x="50" y="69"/>
                    </a:cubicBezTo>
                    <a:cubicBezTo>
                      <a:pt x="53" y="70"/>
                      <a:pt x="58" y="70"/>
                      <a:pt x="60" y="73"/>
                    </a:cubicBezTo>
                    <a:cubicBezTo>
                      <a:pt x="65" y="74"/>
                      <a:pt x="70" y="75"/>
                      <a:pt x="75" y="77"/>
                    </a:cubicBezTo>
                    <a:cubicBezTo>
                      <a:pt x="59" y="75"/>
                      <a:pt x="42" y="75"/>
                      <a:pt x="26" y="67"/>
                    </a:cubicBezTo>
                    <a:cubicBezTo>
                      <a:pt x="20" y="63"/>
                      <a:pt x="12" y="61"/>
                      <a:pt x="7" y="56"/>
                    </a:cubicBezTo>
                    <a:cubicBezTo>
                      <a:pt x="1" y="52"/>
                      <a:pt x="1" y="45"/>
                      <a:pt x="0" y="39"/>
                    </a:cubicBezTo>
                    <a:cubicBezTo>
                      <a:pt x="0" y="33"/>
                      <a:pt x="3" y="28"/>
                      <a:pt x="5" y="23"/>
                    </a:cubicBezTo>
                    <a:cubicBezTo>
                      <a:pt x="6" y="20"/>
                      <a:pt x="7" y="16"/>
                      <a:pt x="8" y="14"/>
                    </a:cubicBezTo>
                    <a:cubicBezTo>
                      <a:pt x="10" y="11"/>
                      <a:pt x="13" y="10"/>
                      <a:pt x="15" y="8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2" name="Freeform 650"/>
              <p:cNvSpPr>
                <a:spLocks/>
              </p:cNvSpPr>
              <p:nvPr/>
            </p:nvSpPr>
            <p:spPr bwMode="auto">
              <a:xfrm>
                <a:off x="3353" y="1762"/>
                <a:ext cx="78" cy="103"/>
              </a:xfrm>
              <a:custGeom>
                <a:avLst/>
                <a:gdLst>
                  <a:gd name="T0" fmla="*/ 25 w 31"/>
                  <a:gd name="T1" fmla="*/ 43 h 41"/>
                  <a:gd name="T2" fmla="*/ 10 w 31"/>
                  <a:gd name="T3" fmla="*/ 73 h 41"/>
                  <a:gd name="T4" fmla="*/ 0 w 31"/>
                  <a:gd name="T5" fmla="*/ 100 h 41"/>
                  <a:gd name="T6" fmla="*/ 30 w 31"/>
                  <a:gd name="T7" fmla="*/ 43 h 41"/>
                  <a:gd name="T8" fmla="*/ 48 w 31"/>
                  <a:gd name="T9" fmla="*/ 18 h 41"/>
                  <a:gd name="T10" fmla="*/ 78 w 31"/>
                  <a:gd name="T11" fmla="*/ 8 h 41"/>
                  <a:gd name="T12" fmla="*/ 58 w 31"/>
                  <a:gd name="T13" fmla="*/ 0 h 41"/>
                  <a:gd name="T14" fmla="*/ 35 w 31"/>
                  <a:gd name="T15" fmla="*/ 5 h 41"/>
                  <a:gd name="T16" fmla="*/ 35 w 31"/>
                  <a:gd name="T17" fmla="*/ 3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1">
                    <a:moveTo>
                      <a:pt x="10" y="17"/>
                    </a:moveTo>
                    <a:cubicBezTo>
                      <a:pt x="8" y="20"/>
                      <a:pt x="6" y="25"/>
                      <a:pt x="4" y="29"/>
                    </a:cubicBezTo>
                    <a:cubicBezTo>
                      <a:pt x="3" y="32"/>
                      <a:pt x="0" y="37"/>
                      <a:pt x="0" y="40"/>
                    </a:cubicBezTo>
                    <a:cubicBezTo>
                      <a:pt x="6" y="41"/>
                      <a:pt x="10" y="21"/>
                      <a:pt x="12" y="17"/>
                    </a:cubicBezTo>
                    <a:cubicBezTo>
                      <a:pt x="14" y="13"/>
                      <a:pt x="16" y="9"/>
                      <a:pt x="19" y="7"/>
                    </a:cubicBezTo>
                    <a:cubicBezTo>
                      <a:pt x="23" y="4"/>
                      <a:pt x="28" y="6"/>
                      <a:pt x="31" y="3"/>
                    </a:cubicBezTo>
                    <a:cubicBezTo>
                      <a:pt x="28" y="0"/>
                      <a:pt x="26" y="0"/>
                      <a:pt x="23" y="0"/>
                    </a:cubicBezTo>
                    <a:cubicBezTo>
                      <a:pt x="20" y="1"/>
                      <a:pt x="17" y="3"/>
                      <a:pt x="14" y="2"/>
                    </a:cubicBezTo>
                    <a:cubicBezTo>
                      <a:pt x="14" y="6"/>
                      <a:pt x="15" y="10"/>
                      <a:pt x="14" y="13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" name="Freeform 651"/>
              <p:cNvSpPr>
                <a:spLocks/>
              </p:cNvSpPr>
              <p:nvPr/>
            </p:nvSpPr>
            <p:spPr bwMode="auto">
              <a:xfrm>
                <a:off x="3363" y="1930"/>
                <a:ext cx="50" cy="65"/>
              </a:xfrm>
              <a:custGeom>
                <a:avLst/>
                <a:gdLst>
                  <a:gd name="T0" fmla="*/ 28 w 20"/>
                  <a:gd name="T1" fmla="*/ 35 h 26"/>
                  <a:gd name="T2" fmla="*/ 50 w 20"/>
                  <a:gd name="T3" fmla="*/ 65 h 26"/>
                  <a:gd name="T4" fmla="*/ 38 w 20"/>
                  <a:gd name="T5" fmla="*/ 23 h 26"/>
                  <a:gd name="T6" fmla="*/ 18 w 20"/>
                  <a:gd name="T7" fmla="*/ 15 h 26"/>
                  <a:gd name="T8" fmla="*/ 0 w 20"/>
                  <a:gd name="T9" fmla="*/ 0 h 26"/>
                  <a:gd name="T10" fmla="*/ 23 w 20"/>
                  <a:gd name="T11" fmla="*/ 2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6">
                    <a:moveTo>
                      <a:pt x="11" y="14"/>
                    </a:moveTo>
                    <a:cubicBezTo>
                      <a:pt x="15" y="18"/>
                      <a:pt x="17" y="21"/>
                      <a:pt x="20" y="26"/>
                    </a:cubicBezTo>
                    <a:cubicBezTo>
                      <a:pt x="20" y="23"/>
                      <a:pt x="17" y="11"/>
                      <a:pt x="15" y="9"/>
                    </a:cubicBezTo>
                    <a:cubicBezTo>
                      <a:pt x="13" y="6"/>
                      <a:pt x="11" y="8"/>
                      <a:pt x="7" y="6"/>
                    </a:cubicBezTo>
                    <a:cubicBezTo>
                      <a:pt x="5" y="5"/>
                      <a:pt x="2" y="2"/>
                      <a:pt x="0" y="0"/>
                    </a:cubicBezTo>
                    <a:cubicBezTo>
                      <a:pt x="3" y="3"/>
                      <a:pt x="6" y="7"/>
                      <a:pt x="9" y="10"/>
                    </a:cubicBezTo>
                  </a:path>
                </a:pathLst>
              </a:custGeom>
              <a:solidFill>
                <a:srgbClr val="B0B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4" name="Freeform 652"/>
              <p:cNvSpPr>
                <a:spLocks/>
              </p:cNvSpPr>
              <p:nvPr/>
            </p:nvSpPr>
            <p:spPr bwMode="auto">
              <a:xfrm>
                <a:off x="3723" y="1710"/>
                <a:ext cx="78" cy="87"/>
              </a:xfrm>
              <a:custGeom>
                <a:avLst/>
                <a:gdLst>
                  <a:gd name="T0" fmla="*/ 45 w 31"/>
                  <a:gd name="T1" fmla="*/ 10 h 35"/>
                  <a:gd name="T2" fmla="*/ 10 w 31"/>
                  <a:gd name="T3" fmla="*/ 50 h 35"/>
                  <a:gd name="T4" fmla="*/ 0 w 31"/>
                  <a:gd name="T5" fmla="*/ 87 h 35"/>
                  <a:gd name="T6" fmla="*/ 18 w 31"/>
                  <a:gd name="T7" fmla="*/ 12 h 35"/>
                  <a:gd name="T8" fmla="*/ 78 w 31"/>
                  <a:gd name="T9" fmla="*/ 2 h 35"/>
                  <a:gd name="T10" fmla="*/ 78 w 31"/>
                  <a:gd name="T11" fmla="*/ 5 h 35"/>
                  <a:gd name="T12" fmla="*/ 73 w 31"/>
                  <a:gd name="T13" fmla="*/ 7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18" y="4"/>
                    </a:moveTo>
                    <a:cubicBezTo>
                      <a:pt x="11" y="9"/>
                      <a:pt x="5" y="11"/>
                      <a:pt x="4" y="20"/>
                    </a:cubicBezTo>
                    <a:cubicBezTo>
                      <a:pt x="3" y="25"/>
                      <a:pt x="2" y="31"/>
                      <a:pt x="0" y="35"/>
                    </a:cubicBezTo>
                    <a:cubicBezTo>
                      <a:pt x="0" y="26"/>
                      <a:pt x="0" y="11"/>
                      <a:pt x="7" y="5"/>
                    </a:cubicBezTo>
                    <a:cubicBezTo>
                      <a:pt x="14" y="0"/>
                      <a:pt x="23" y="2"/>
                      <a:pt x="31" y="1"/>
                    </a:cubicBezTo>
                    <a:cubicBezTo>
                      <a:pt x="31" y="1"/>
                      <a:pt x="31" y="2"/>
                      <a:pt x="31" y="2"/>
                    </a:cubicBezTo>
                    <a:cubicBezTo>
                      <a:pt x="30" y="2"/>
                      <a:pt x="29" y="2"/>
                      <a:pt x="29" y="3"/>
                    </a:cubicBezTo>
                  </a:path>
                </a:pathLst>
              </a:custGeom>
              <a:solidFill>
                <a:srgbClr val="B0B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5" name="Freeform 653"/>
              <p:cNvSpPr>
                <a:spLocks/>
              </p:cNvSpPr>
              <p:nvPr/>
            </p:nvSpPr>
            <p:spPr bwMode="auto">
              <a:xfrm>
                <a:off x="3476" y="1997"/>
                <a:ext cx="25" cy="48"/>
              </a:xfrm>
              <a:custGeom>
                <a:avLst/>
                <a:gdLst>
                  <a:gd name="T0" fmla="*/ 5 w 10"/>
                  <a:gd name="T1" fmla="*/ 0 h 19"/>
                  <a:gd name="T2" fmla="*/ 3 w 10"/>
                  <a:gd name="T3" fmla="*/ 48 h 19"/>
                  <a:gd name="T4" fmla="*/ 0 w 10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10" y="7"/>
                      <a:pt x="2" y="10"/>
                      <a:pt x="1" y="19"/>
                    </a:cubicBezTo>
                    <a:cubicBezTo>
                      <a:pt x="4" y="14"/>
                      <a:pt x="0" y="7"/>
                      <a:pt x="0" y="2"/>
                    </a:cubicBezTo>
                  </a:path>
                </a:pathLst>
              </a:custGeom>
              <a:solidFill>
                <a:srgbClr val="B0B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6" name="Freeform 654"/>
              <p:cNvSpPr>
                <a:spLocks/>
              </p:cNvSpPr>
              <p:nvPr/>
            </p:nvSpPr>
            <p:spPr bwMode="auto">
              <a:xfrm>
                <a:off x="3341" y="1307"/>
                <a:ext cx="345" cy="175"/>
              </a:xfrm>
              <a:custGeom>
                <a:avLst/>
                <a:gdLst>
                  <a:gd name="T0" fmla="*/ 60 w 138"/>
                  <a:gd name="T1" fmla="*/ 13 h 70"/>
                  <a:gd name="T2" fmla="*/ 128 w 138"/>
                  <a:gd name="T3" fmla="*/ 30 h 70"/>
                  <a:gd name="T4" fmla="*/ 190 w 138"/>
                  <a:gd name="T5" fmla="*/ 58 h 70"/>
                  <a:gd name="T6" fmla="*/ 238 w 138"/>
                  <a:gd name="T7" fmla="*/ 93 h 70"/>
                  <a:gd name="T8" fmla="*/ 258 w 138"/>
                  <a:gd name="T9" fmla="*/ 150 h 70"/>
                  <a:gd name="T10" fmla="*/ 258 w 138"/>
                  <a:gd name="T11" fmla="*/ 175 h 70"/>
                  <a:gd name="T12" fmla="*/ 283 w 138"/>
                  <a:gd name="T13" fmla="*/ 160 h 70"/>
                  <a:gd name="T14" fmla="*/ 300 w 138"/>
                  <a:gd name="T15" fmla="*/ 133 h 70"/>
                  <a:gd name="T16" fmla="*/ 345 w 138"/>
                  <a:gd name="T17" fmla="*/ 83 h 70"/>
                  <a:gd name="T18" fmla="*/ 290 w 138"/>
                  <a:gd name="T19" fmla="*/ 113 h 70"/>
                  <a:gd name="T20" fmla="*/ 268 w 138"/>
                  <a:gd name="T21" fmla="*/ 55 h 70"/>
                  <a:gd name="T22" fmla="*/ 210 w 138"/>
                  <a:gd name="T23" fmla="*/ 38 h 70"/>
                  <a:gd name="T24" fmla="*/ 148 w 138"/>
                  <a:gd name="T25" fmla="*/ 25 h 70"/>
                  <a:gd name="T26" fmla="*/ 75 w 138"/>
                  <a:gd name="T27" fmla="*/ 8 h 70"/>
                  <a:gd name="T28" fmla="*/ 33 w 138"/>
                  <a:gd name="T29" fmla="*/ 5 h 70"/>
                  <a:gd name="T30" fmla="*/ 0 w 138"/>
                  <a:gd name="T31" fmla="*/ 0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8" h="70">
                    <a:moveTo>
                      <a:pt x="24" y="5"/>
                    </a:moveTo>
                    <a:cubicBezTo>
                      <a:pt x="32" y="8"/>
                      <a:pt x="42" y="8"/>
                      <a:pt x="51" y="12"/>
                    </a:cubicBezTo>
                    <a:cubicBezTo>
                      <a:pt x="59" y="15"/>
                      <a:pt x="67" y="20"/>
                      <a:pt x="76" y="23"/>
                    </a:cubicBezTo>
                    <a:cubicBezTo>
                      <a:pt x="84" y="26"/>
                      <a:pt x="90" y="30"/>
                      <a:pt x="95" y="37"/>
                    </a:cubicBezTo>
                    <a:cubicBezTo>
                      <a:pt x="101" y="45"/>
                      <a:pt x="103" y="50"/>
                      <a:pt x="103" y="60"/>
                    </a:cubicBezTo>
                    <a:cubicBezTo>
                      <a:pt x="103" y="63"/>
                      <a:pt x="103" y="67"/>
                      <a:pt x="103" y="70"/>
                    </a:cubicBezTo>
                    <a:cubicBezTo>
                      <a:pt x="109" y="70"/>
                      <a:pt x="109" y="69"/>
                      <a:pt x="113" y="64"/>
                    </a:cubicBezTo>
                    <a:cubicBezTo>
                      <a:pt x="116" y="60"/>
                      <a:pt x="118" y="56"/>
                      <a:pt x="120" y="53"/>
                    </a:cubicBezTo>
                    <a:cubicBezTo>
                      <a:pt x="125" y="45"/>
                      <a:pt x="132" y="40"/>
                      <a:pt x="138" y="33"/>
                    </a:cubicBezTo>
                    <a:cubicBezTo>
                      <a:pt x="130" y="34"/>
                      <a:pt x="122" y="42"/>
                      <a:pt x="116" y="45"/>
                    </a:cubicBezTo>
                    <a:cubicBezTo>
                      <a:pt x="118" y="38"/>
                      <a:pt x="113" y="26"/>
                      <a:pt x="107" y="22"/>
                    </a:cubicBezTo>
                    <a:cubicBezTo>
                      <a:pt x="100" y="17"/>
                      <a:pt x="92" y="17"/>
                      <a:pt x="84" y="15"/>
                    </a:cubicBezTo>
                    <a:cubicBezTo>
                      <a:pt x="75" y="14"/>
                      <a:pt x="68" y="11"/>
                      <a:pt x="59" y="10"/>
                    </a:cubicBezTo>
                    <a:cubicBezTo>
                      <a:pt x="49" y="9"/>
                      <a:pt x="40" y="5"/>
                      <a:pt x="30" y="3"/>
                    </a:cubicBezTo>
                    <a:cubicBezTo>
                      <a:pt x="24" y="2"/>
                      <a:pt x="19" y="3"/>
                      <a:pt x="13" y="2"/>
                    </a:cubicBezTo>
                    <a:cubicBezTo>
                      <a:pt x="9" y="1"/>
                      <a:pt x="4" y="0"/>
                      <a:pt x="0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7" name="Freeform 655"/>
              <p:cNvSpPr>
                <a:spLocks/>
              </p:cNvSpPr>
              <p:nvPr/>
            </p:nvSpPr>
            <p:spPr bwMode="auto">
              <a:xfrm>
                <a:off x="3181" y="1132"/>
                <a:ext cx="92" cy="95"/>
              </a:xfrm>
              <a:custGeom>
                <a:avLst/>
                <a:gdLst>
                  <a:gd name="T0" fmla="*/ 80 w 37"/>
                  <a:gd name="T1" fmla="*/ 33 h 38"/>
                  <a:gd name="T2" fmla="*/ 57 w 37"/>
                  <a:gd name="T3" fmla="*/ 63 h 38"/>
                  <a:gd name="T4" fmla="*/ 75 w 37"/>
                  <a:gd name="T5" fmla="*/ 95 h 38"/>
                  <a:gd name="T6" fmla="*/ 32 w 37"/>
                  <a:gd name="T7" fmla="*/ 83 h 38"/>
                  <a:gd name="T8" fmla="*/ 17 w 37"/>
                  <a:gd name="T9" fmla="*/ 90 h 38"/>
                  <a:gd name="T10" fmla="*/ 0 w 37"/>
                  <a:gd name="T11" fmla="*/ 78 h 38"/>
                  <a:gd name="T12" fmla="*/ 52 w 37"/>
                  <a:gd name="T13" fmla="*/ 38 h 38"/>
                  <a:gd name="T14" fmla="*/ 77 w 37"/>
                  <a:gd name="T15" fmla="*/ 20 h 38"/>
                  <a:gd name="T16" fmla="*/ 92 w 37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2" y="13"/>
                    </a:moveTo>
                    <a:cubicBezTo>
                      <a:pt x="29" y="16"/>
                      <a:pt x="23" y="20"/>
                      <a:pt x="23" y="25"/>
                    </a:cubicBezTo>
                    <a:cubicBezTo>
                      <a:pt x="22" y="30"/>
                      <a:pt x="28" y="34"/>
                      <a:pt x="30" y="38"/>
                    </a:cubicBezTo>
                    <a:cubicBezTo>
                      <a:pt x="26" y="36"/>
                      <a:pt x="18" y="32"/>
                      <a:pt x="13" y="33"/>
                    </a:cubicBezTo>
                    <a:cubicBezTo>
                      <a:pt x="11" y="33"/>
                      <a:pt x="9" y="36"/>
                      <a:pt x="7" y="36"/>
                    </a:cubicBezTo>
                    <a:cubicBezTo>
                      <a:pt x="5" y="36"/>
                      <a:pt x="1" y="33"/>
                      <a:pt x="0" y="31"/>
                    </a:cubicBezTo>
                    <a:cubicBezTo>
                      <a:pt x="3" y="25"/>
                      <a:pt x="14" y="19"/>
                      <a:pt x="21" y="15"/>
                    </a:cubicBezTo>
                    <a:cubicBezTo>
                      <a:pt x="24" y="13"/>
                      <a:pt x="28" y="12"/>
                      <a:pt x="31" y="8"/>
                    </a:cubicBezTo>
                    <a:cubicBezTo>
                      <a:pt x="33" y="6"/>
                      <a:pt x="34" y="2"/>
                      <a:pt x="37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8" name="Freeform 656"/>
              <p:cNvSpPr>
                <a:spLocks/>
              </p:cNvSpPr>
              <p:nvPr/>
            </p:nvSpPr>
            <p:spPr bwMode="auto">
              <a:xfrm>
                <a:off x="3543" y="1179"/>
                <a:ext cx="235" cy="93"/>
              </a:xfrm>
              <a:custGeom>
                <a:avLst/>
                <a:gdLst>
                  <a:gd name="T0" fmla="*/ 20 w 94"/>
                  <a:gd name="T1" fmla="*/ 23 h 37"/>
                  <a:gd name="T2" fmla="*/ 78 w 94"/>
                  <a:gd name="T3" fmla="*/ 68 h 37"/>
                  <a:gd name="T4" fmla="*/ 148 w 94"/>
                  <a:gd name="T5" fmla="*/ 83 h 37"/>
                  <a:gd name="T6" fmla="*/ 210 w 94"/>
                  <a:gd name="T7" fmla="*/ 83 h 37"/>
                  <a:gd name="T8" fmla="*/ 195 w 94"/>
                  <a:gd name="T9" fmla="*/ 28 h 37"/>
                  <a:gd name="T10" fmla="*/ 100 w 94"/>
                  <a:gd name="T11" fmla="*/ 0 h 37"/>
                  <a:gd name="T12" fmla="*/ 150 w 94"/>
                  <a:gd name="T13" fmla="*/ 33 h 37"/>
                  <a:gd name="T14" fmla="*/ 120 w 94"/>
                  <a:gd name="T15" fmla="*/ 53 h 37"/>
                  <a:gd name="T16" fmla="*/ 3 w 94"/>
                  <a:gd name="T17" fmla="*/ 5 h 37"/>
                  <a:gd name="T18" fmla="*/ 0 w 94"/>
                  <a:gd name="T19" fmla="*/ 3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37">
                    <a:moveTo>
                      <a:pt x="8" y="9"/>
                    </a:moveTo>
                    <a:cubicBezTo>
                      <a:pt x="17" y="12"/>
                      <a:pt x="23" y="23"/>
                      <a:pt x="31" y="27"/>
                    </a:cubicBezTo>
                    <a:cubicBezTo>
                      <a:pt x="39" y="31"/>
                      <a:pt x="50" y="32"/>
                      <a:pt x="59" y="33"/>
                    </a:cubicBezTo>
                    <a:cubicBezTo>
                      <a:pt x="65" y="34"/>
                      <a:pt x="79" y="37"/>
                      <a:pt x="84" y="33"/>
                    </a:cubicBezTo>
                    <a:cubicBezTo>
                      <a:pt x="94" y="26"/>
                      <a:pt x="84" y="15"/>
                      <a:pt x="78" y="11"/>
                    </a:cubicBezTo>
                    <a:cubicBezTo>
                      <a:pt x="66" y="2"/>
                      <a:pt x="54" y="0"/>
                      <a:pt x="40" y="0"/>
                    </a:cubicBezTo>
                    <a:cubicBezTo>
                      <a:pt x="49" y="3"/>
                      <a:pt x="54" y="6"/>
                      <a:pt x="60" y="13"/>
                    </a:cubicBezTo>
                    <a:cubicBezTo>
                      <a:pt x="69" y="23"/>
                      <a:pt x="55" y="22"/>
                      <a:pt x="48" y="21"/>
                    </a:cubicBezTo>
                    <a:cubicBezTo>
                      <a:pt x="32" y="17"/>
                      <a:pt x="15" y="11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9" name="Freeform 657"/>
              <p:cNvSpPr>
                <a:spLocks/>
              </p:cNvSpPr>
              <p:nvPr/>
            </p:nvSpPr>
            <p:spPr bwMode="auto">
              <a:xfrm>
                <a:off x="3246" y="1019"/>
                <a:ext cx="275" cy="158"/>
              </a:xfrm>
              <a:custGeom>
                <a:avLst/>
                <a:gdLst>
                  <a:gd name="T0" fmla="*/ 100 w 110"/>
                  <a:gd name="T1" fmla="*/ 43 h 63"/>
                  <a:gd name="T2" fmla="*/ 155 w 110"/>
                  <a:gd name="T3" fmla="*/ 68 h 63"/>
                  <a:gd name="T4" fmla="*/ 180 w 110"/>
                  <a:gd name="T5" fmla="*/ 70 h 63"/>
                  <a:gd name="T6" fmla="*/ 198 w 110"/>
                  <a:gd name="T7" fmla="*/ 83 h 63"/>
                  <a:gd name="T8" fmla="*/ 240 w 110"/>
                  <a:gd name="T9" fmla="*/ 108 h 63"/>
                  <a:gd name="T10" fmla="*/ 275 w 110"/>
                  <a:gd name="T11" fmla="*/ 158 h 63"/>
                  <a:gd name="T12" fmla="*/ 150 w 110"/>
                  <a:gd name="T13" fmla="*/ 90 h 63"/>
                  <a:gd name="T14" fmla="*/ 125 w 110"/>
                  <a:gd name="T15" fmla="*/ 85 h 63"/>
                  <a:gd name="T16" fmla="*/ 100 w 110"/>
                  <a:gd name="T17" fmla="*/ 65 h 63"/>
                  <a:gd name="T18" fmla="*/ 48 w 110"/>
                  <a:gd name="T19" fmla="*/ 35 h 63"/>
                  <a:gd name="T20" fmla="*/ 0 w 110"/>
                  <a:gd name="T21" fmla="*/ 8 h 63"/>
                  <a:gd name="T22" fmla="*/ 25 w 110"/>
                  <a:gd name="T23" fmla="*/ 5 h 63"/>
                  <a:gd name="T24" fmla="*/ 48 w 110"/>
                  <a:gd name="T25" fmla="*/ 10 h 63"/>
                  <a:gd name="T26" fmla="*/ 108 w 110"/>
                  <a:gd name="T27" fmla="*/ 48 h 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63">
                    <a:moveTo>
                      <a:pt x="40" y="17"/>
                    </a:moveTo>
                    <a:cubicBezTo>
                      <a:pt x="43" y="23"/>
                      <a:pt x="56" y="26"/>
                      <a:pt x="62" y="27"/>
                    </a:cubicBezTo>
                    <a:cubicBezTo>
                      <a:pt x="65" y="28"/>
                      <a:pt x="69" y="27"/>
                      <a:pt x="72" y="28"/>
                    </a:cubicBezTo>
                    <a:cubicBezTo>
                      <a:pt x="74" y="29"/>
                      <a:pt x="77" y="31"/>
                      <a:pt x="79" y="33"/>
                    </a:cubicBezTo>
                    <a:cubicBezTo>
                      <a:pt x="85" y="36"/>
                      <a:pt x="91" y="38"/>
                      <a:pt x="96" y="43"/>
                    </a:cubicBezTo>
                    <a:cubicBezTo>
                      <a:pt x="102" y="49"/>
                      <a:pt x="104" y="57"/>
                      <a:pt x="110" y="63"/>
                    </a:cubicBezTo>
                    <a:cubicBezTo>
                      <a:pt x="100" y="48"/>
                      <a:pt x="77" y="36"/>
                      <a:pt x="60" y="36"/>
                    </a:cubicBezTo>
                    <a:cubicBezTo>
                      <a:pt x="54" y="36"/>
                      <a:pt x="54" y="37"/>
                      <a:pt x="50" y="34"/>
                    </a:cubicBezTo>
                    <a:cubicBezTo>
                      <a:pt x="47" y="30"/>
                      <a:pt x="45" y="28"/>
                      <a:pt x="40" y="26"/>
                    </a:cubicBezTo>
                    <a:cubicBezTo>
                      <a:pt x="33" y="23"/>
                      <a:pt x="26" y="19"/>
                      <a:pt x="19" y="14"/>
                    </a:cubicBezTo>
                    <a:cubicBezTo>
                      <a:pt x="13" y="11"/>
                      <a:pt x="7" y="5"/>
                      <a:pt x="0" y="3"/>
                    </a:cubicBezTo>
                    <a:cubicBezTo>
                      <a:pt x="4" y="2"/>
                      <a:pt x="7" y="2"/>
                      <a:pt x="10" y="2"/>
                    </a:cubicBezTo>
                    <a:cubicBezTo>
                      <a:pt x="15" y="1"/>
                      <a:pt x="15" y="0"/>
                      <a:pt x="19" y="4"/>
                    </a:cubicBezTo>
                    <a:cubicBezTo>
                      <a:pt x="25" y="10"/>
                      <a:pt x="33" y="19"/>
                      <a:pt x="43" y="19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0" name="Freeform 658"/>
              <p:cNvSpPr>
                <a:spLocks/>
              </p:cNvSpPr>
              <p:nvPr/>
            </p:nvSpPr>
            <p:spPr bwMode="auto">
              <a:xfrm>
                <a:off x="3171" y="1437"/>
                <a:ext cx="255" cy="250"/>
              </a:xfrm>
              <a:custGeom>
                <a:avLst/>
                <a:gdLst>
                  <a:gd name="T0" fmla="*/ 95 w 102"/>
                  <a:gd name="T1" fmla="*/ 15 h 100"/>
                  <a:gd name="T2" fmla="*/ 153 w 102"/>
                  <a:gd name="T3" fmla="*/ 58 h 100"/>
                  <a:gd name="T4" fmla="*/ 183 w 102"/>
                  <a:gd name="T5" fmla="*/ 105 h 100"/>
                  <a:gd name="T6" fmla="*/ 223 w 102"/>
                  <a:gd name="T7" fmla="*/ 150 h 100"/>
                  <a:gd name="T8" fmla="*/ 250 w 102"/>
                  <a:gd name="T9" fmla="*/ 215 h 100"/>
                  <a:gd name="T10" fmla="*/ 255 w 102"/>
                  <a:gd name="T11" fmla="*/ 250 h 100"/>
                  <a:gd name="T12" fmla="*/ 228 w 102"/>
                  <a:gd name="T13" fmla="*/ 103 h 100"/>
                  <a:gd name="T14" fmla="*/ 133 w 102"/>
                  <a:gd name="T15" fmla="*/ 23 h 100"/>
                  <a:gd name="T16" fmla="*/ 65 w 102"/>
                  <a:gd name="T17" fmla="*/ 0 h 100"/>
                  <a:gd name="T18" fmla="*/ 0 w 102"/>
                  <a:gd name="T19" fmla="*/ 5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00">
                    <a:moveTo>
                      <a:pt x="38" y="6"/>
                    </a:moveTo>
                    <a:cubicBezTo>
                      <a:pt x="43" y="13"/>
                      <a:pt x="54" y="17"/>
                      <a:pt x="61" y="23"/>
                    </a:cubicBezTo>
                    <a:cubicBezTo>
                      <a:pt x="66" y="28"/>
                      <a:pt x="69" y="36"/>
                      <a:pt x="73" y="42"/>
                    </a:cubicBezTo>
                    <a:cubicBezTo>
                      <a:pt x="78" y="49"/>
                      <a:pt x="84" y="53"/>
                      <a:pt x="89" y="60"/>
                    </a:cubicBezTo>
                    <a:cubicBezTo>
                      <a:pt x="94" y="68"/>
                      <a:pt x="98" y="77"/>
                      <a:pt x="100" y="86"/>
                    </a:cubicBezTo>
                    <a:cubicBezTo>
                      <a:pt x="101" y="90"/>
                      <a:pt x="101" y="95"/>
                      <a:pt x="102" y="100"/>
                    </a:cubicBezTo>
                    <a:cubicBezTo>
                      <a:pt x="102" y="80"/>
                      <a:pt x="100" y="58"/>
                      <a:pt x="91" y="41"/>
                    </a:cubicBezTo>
                    <a:cubicBezTo>
                      <a:pt x="82" y="25"/>
                      <a:pt x="68" y="17"/>
                      <a:pt x="53" y="9"/>
                    </a:cubicBezTo>
                    <a:cubicBezTo>
                      <a:pt x="45" y="4"/>
                      <a:pt x="36" y="1"/>
                      <a:pt x="26" y="0"/>
                    </a:cubicBezTo>
                    <a:cubicBezTo>
                      <a:pt x="17" y="0"/>
                      <a:pt x="8" y="1"/>
                      <a:pt x="0" y="2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1" name="Freeform 659"/>
              <p:cNvSpPr>
                <a:spLocks/>
              </p:cNvSpPr>
              <p:nvPr/>
            </p:nvSpPr>
            <p:spPr bwMode="auto">
              <a:xfrm>
                <a:off x="2796" y="1532"/>
                <a:ext cx="205" cy="238"/>
              </a:xfrm>
              <a:custGeom>
                <a:avLst/>
                <a:gdLst>
                  <a:gd name="T0" fmla="*/ 123 w 82"/>
                  <a:gd name="T1" fmla="*/ 33 h 95"/>
                  <a:gd name="T2" fmla="*/ 60 w 82"/>
                  <a:gd name="T3" fmla="*/ 118 h 95"/>
                  <a:gd name="T4" fmla="*/ 138 w 82"/>
                  <a:gd name="T5" fmla="*/ 220 h 95"/>
                  <a:gd name="T6" fmla="*/ 148 w 82"/>
                  <a:gd name="T7" fmla="*/ 238 h 95"/>
                  <a:gd name="T8" fmla="*/ 100 w 82"/>
                  <a:gd name="T9" fmla="*/ 198 h 95"/>
                  <a:gd name="T10" fmla="*/ 60 w 82"/>
                  <a:gd name="T11" fmla="*/ 155 h 95"/>
                  <a:gd name="T12" fmla="*/ 35 w 82"/>
                  <a:gd name="T13" fmla="*/ 108 h 95"/>
                  <a:gd name="T14" fmla="*/ 0 w 82"/>
                  <a:gd name="T15" fmla="*/ 73 h 95"/>
                  <a:gd name="T16" fmla="*/ 45 w 82"/>
                  <a:gd name="T17" fmla="*/ 50 h 95"/>
                  <a:gd name="T18" fmla="*/ 85 w 82"/>
                  <a:gd name="T19" fmla="*/ 33 h 95"/>
                  <a:gd name="T20" fmla="*/ 205 w 8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95">
                    <a:moveTo>
                      <a:pt x="49" y="13"/>
                    </a:moveTo>
                    <a:cubicBezTo>
                      <a:pt x="33" y="11"/>
                      <a:pt x="19" y="33"/>
                      <a:pt x="24" y="47"/>
                    </a:cubicBezTo>
                    <a:cubicBezTo>
                      <a:pt x="29" y="65"/>
                      <a:pt x="45" y="74"/>
                      <a:pt x="55" y="88"/>
                    </a:cubicBezTo>
                    <a:cubicBezTo>
                      <a:pt x="57" y="90"/>
                      <a:pt x="58" y="92"/>
                      <a:pt x="59" y="95"/>
                    </a:cubicBezTo>
                    <a:cubicBezTo>
                      <a:pt x="57" y="89"/>
                      <a:pt x="45" y="84"/>
                      <a:pt x="40" y="79"/>
                    </a:cubicBezTo>
                    <a:cubicBezTo>
                      <a:pt x="34" y="74"/>
                      <a:pt x="29" y="68"/>
                      <a:pt x="24" y="62"/>
                    </a:cubicBezTo>
                    <a:cubicBezTo>
                      <a:pt x="20" y="56"/>
                      <a:pt x="17" y="49"/>
                      <a:pt x="14" y="43"/>
                    </a:cubicBezTo>
                    <a:cubicBezTo>
                      <a:pt x="11" y="35"/>
                      <a:pt x="7" y="33"/>
                      <a:pt x="0" y="29"/>
                    </a:cubicBezTo>
                    <a:cubicBezTo>
                      <a:pt x="6" y="25"/>
                      <a:pt x="12" y="23"/>
                      <a:pt x="18" y="20"/>
                    </a:cubicBezTo>
                    <a:cubicBezTo>
                      <a:pt x="24" y="18"/>
                      <a:pt x="29" y="14"/>
                      <a:pt x="34" y="13"/>
                    </a:cubicBezTo>
                    <a:cubicBezTo>
                      <a:pt x="50" y="7"/>
                      <a:pt x="66" y="6"/>
                      <a:pt x="82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2" name="Freeform 660"/>
              <p:cNvSpPr>
                <a:spLocks/>
              </p:cNvSpPr>
              <p:nvPr/>
            </p:nvSpPr>
            <p:spPr bwMode="auto">
              <a:xfrm>
                <a:off x="3296" y="2022"/>
                <a:ext cx="392" cy="250"/>
              </a:xfrm>
              <a:custGeom>
                <a:avLst/>
                <a:gdLst>
                  <a:gd name="T0" fmla="*/ 67 w 157"/>
                  <a:gd name="T1" fmla="*/ 25 h 100"/>
                  <a:gd name="T2" fmla="*/ 90 w 157"/>
                  <a:gd name="T3" fmla="*/ 78 h 100"/>
                  <a:gd name="T4" fmla="*/ 122 w 157"/>
                  <a:gd name="T5" fmla="*/ 135 h 100"/>
                  <a:gd name="T6" fmla="*/ 125 w 157"/>
                  <a:gd name="T7" fmla="*/ 190 h 100"/>
                  <a:gd name="T8" fmla="*/ 87 w 157"/>
                  <a:gd name="T9" fmla="*/ 225 h 100"/>
                  <a:gd name="T10" fmla="*/ 0 w 157"/>
                  <a:gd name="T11" fmla="*/ 238 h 100"/>
                  <a:gd name="T12" fmla="*/ 70 w 157"/>
                  <a:gd name="T13" fmla="*/ 248 h 100"/>
                  <a:gd name="T14" fmla="*/ 127 w 157"/>
                  <a:gd name="T15" fmla="*/ 233 h 100"/>
                  <a:gd name="T16" fmla="*/ 157 w 157"/>
                  <a:gd name="T17" fmla="*/ 220 h 100"/>
                  <a:gd name="T18" fmla="*/ 185 w 157"/>
                  <a:gd name="T19" fmla="*/ 208 h 100"/>
                  <a:gd name="T20" fmla="*/ 250 w 157"/>
                  <a:gd name="T21" fmla="*/ 203 h 100"/>
                  <a:gd name="T22" fmla="*/ 327 w 157"/>
                  <a:gd name="T23" fmla="*/ 180 h 100"/>
                  <a:gd name="T24" fmla="*/ 367 w 157"/>
                  <a:gd name="T25" fmla="*/ 160 h 100"/>
                  <a:gd name="T26" fmla="*/ 382 w 157"/>
                  <a:gd name="T27" fmla="*/ 153 h 100"/>
                  <a:gd name="T28" fmla="*/ 392 w 157"/>
                  <a:gd name="T29" fmla="*/ 140 h 100"/>
                  <a:gd name="T30" fmla="*/ 312 w 157"/>
                  <a:gd name="T31" fmla="*/ 165 h 100"/>
                  <a:gd name="T32" fmla="*/ 222 w 157"/>
                  <a:gd name="T33" fmla="*/ 175 h 100"/>
                  <a:gd name="T34" fmla="*/ 170 w 157"/>
                  <a:gd name="T35" fmla="*/ 153 h 100"/>
                  <a:gd name="T36" fmla="*/ 130 w 157"/>
                  <a:gd name="T37" fmla="*/ 100 h 100"/>
                  <a:gd name="T38" fmla="*/ 100 w 157"/>
                  <a:gd name="T39" fmla="*/ 48 h 100"/>
                  <a:gd name="T40" fmla="*/ 47 w 157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7" h="100">
                    <a:moveTo>
                      <a:pt x="27" y="10"/>
                    </a:moveTo>
                    <a:cubicBezTo>
                      <a:pt x="30" y="16"/>
                      <a:pt x="33" y="24"/>
                      <a:pt x="36" y="31"/>
                    </a:cubicBezTo>
                    <a:cubicBezTo>
                      <a:pt x="40" y="39"/>
                      <a:pt x="46" y="46"/>
                      <a:pt x="49" y="54"/>
                    </a:cubicBezTo>
                    <a:cubicBezTo>
                      <a:pt x="53" y="62"/>
                      <a:pt x="55" y="68"/>
                      <a:pt x="50" y="76"/>
                    </a:cubicBezTo>
                    <a:cubicBezTo>
                      <a:pt x="47" y="83"/>
                      <a:pt x="41" y="87"/>
                      <a:pt x="35" y="90"/>
                    </a:cubicBezTo>
                    <a:cubicBezTo>
                      <a:pt x="25" y="94"/>
                      <a:pt x="11" y="95"/>
                      <a:pt x="0" y="95"/>
                    </a:cubicBezTo>
                    <a:cubicBezTo>
                      <a:pt x="9" y="98"/>
                      <a:pt x="19" y="98"/>
                      <a:pt x="28" y="99"/>
                    </a:cubicBezTo>
                    <a:cubicBezTo>
                      <a:pt x="37" y="100"/>
                      <a:pt x="43" y="96"/>
                      <a:pt x="51" y="93"/>
                    </a:cubicBezTo>
                    <a:cubicBezTo>
                      <a:pt x="55" y="91"/>
                      <a:pt x="59" y="90"/>
                      <a:pt x="63" y="88"/>
                    </a:cubicBezTo>
                    <a:cubicBezTo>
                      <a:pt x="66" y="85"/>
                      <a:pt x="69" y="83"/>
                      <a:pt x="74" y="83"/>
                    </a:cubicBezTo>
                    <a:cubicBezTo>
                      <a:pt x="82" y="82"/>
                      <a:pt x="91" y="83"/>
                      <a:pt x="100" y="81"/>
                    </a:cubicBezTo>
                    <a:cubicBezTo>
                      <a:pt x="110" y="80"/>
                      <a:pt x="122" y="77"/>
                      <a:pt x="131" y="72"/>
                    </a:cubicBezTo>
                    <a:cubicBezTo>
                      <a:pt x="136" y="69"/>
                      <a:pt x="141" y="67"/>
                      <a:pt x="147" y="64"/>
                    </a:cubicBezTo>
                    <a:cubicBezTo>
                      <a:pt x="148" y="63"/>
                      <a:pt x="151" y="62"/>
                      <a:pt x="153" y="61"/>
                    </a:cubicBezTo>
                    <a:cubicBezTo>
                      <a:pt x="155" y="59"/>
                      <a:pt x="154" y="56"/>
                      <a:pt x="157" y="56"/>
                    </a:cubicBezTo>
                    <a:cubicBezTo>
                      <a:pt x="149" y="61"/>
                      <a:pt x="135" y="63"/>
                      <a:pt x="125" y="66"/>
                    </a:cubicBezTo>
                    <a:cubicBezTo>
                      <a:pt x="114" y="68"/>
                      <a:pt x="100" y="70"/>
                      <a:pt x="89" y="70"/>
                    </a:cubicBezTo>
                    <a:cubicBezTo>
                      <a:pt x="82" y="69"/>
                      <a:pt x="74" y="65"/>
                      <a:pt x="68" y="61"/>
                    </a:cubicBezTo>
                    <a:cubicBezTo>
                      <a:pt x="59" y="56"/>
                      <a:pt x="56" y="49"/>
                      <a:pt x="52" y="40"/>
                    </a:cubicBezTo>
                    <a:cubicBezTo>
                      <a:pt x="49" y="33"/>
                      <a:pt x="45" y="26"/>
                      <a:pt x="40" y="19"/>
                    </a:cubicBezTo>
                    <a:cubicBezTo>
                      <a:pt x="34" y="11"/>
                      <a:pt x="25" y="9"/>
                      <a:pt x="19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3" name="Freeform 661"/>
              <p:cNvSpPr>
                <a:spLocks/>
              </p:cNvSpPr>
              <p:nvPr/>
            </p:nvSpPr>
            <p:spPr bwMode="auto">
              <a:xfrm>
                <a:off x="2891" y="1147"/>
                <a:ext cx="110" cy="245"/>
              </a:xfrm>
              <a:custGeom>
                <a:avLst/>
                <a:gdLst>
                  <a:gd name="T0" fmla="*/ 23 w 44"/>
                  <a:gd name="T1" fmla="*/ 0 h 98"/>
                  <a:gd name="T2" fmla="*/ 65 w 44"/>
                  <a:gd name="T3" fmla="*/ 40 h 98"/>
                  <a:gd name="T4" fmla="*/ 58 w 44"/>
                  <a:gd name="T5" fmla="*/ 100 h 98"/>
                  <a:gd name="T6" fmla="*/ 25 w 44"/>
                  <a:gd name="T7" fmla="*/ 158 h 98"/>
                  <a:gd name="T8" fmla="*/ 13 w 44"/>
                  <a:gd name="T9" fmla="*/ 230 h 98"/>
                  <a:gd name="T10" fmla="*/ 45 w 44"/>
                  <a:gd name="T11" fmla="*/ 228 h 98"/>
                  <a:gd name="T12" fmla="*/ 43 w 44"/>
                  <a:gd name="T13" fmla="*/ 230 h 98"/>
                  <a:gd name="T14" fmla="*/ 55 w 44"/>
                  <a:gd name="T15" fmla="*/ 173 h 98"/>
                  <a:gd name="T16" fmla="*/ 83 w 44"/>
                  <a:gd name="T17" fmla="*/ 113 h 98"/>
                  <a:gd name="T18" fmla="*/ 63 w 44"/>
                  <a:gd name="T19" fmla="*/ 15 h 98"/>
                  <a:gd name="T20" fmla="*/ 45 w 44"/>
                  <a:gd name="T21" fmla="*/ 8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98">
                    <a:moveTo>
                      <a:pt x="9" y="0"/>
                    </a:moveTo>
                    <a:cubicBezTo>
                      <a:pt x="16" y="1"/>
                      <a:pt x="23" y="10"/>
                      <a:pt x="26" y="16"/>
                    </a:cubicBezTo>
                    <a:cubicBezTo>
                      <a:pt x="29" y="24"/>
                      <a:pt x="26" y="33"/>
                      <a:pt x="23" y="40"/>
                    </a:cubicBezTo>
                    <a:cubicBezTo>
                      <a:pt x="20" y="49"/>
                      <a:pt x="13" y="54"/>
                      <a:pt x="10" y="63"/>
                    </a:cubicBezTo>
                    <a:cubicBezTo>
                      <a:pt x="7" y="70"/>
                      <a:pt x="0" y="84"/>
                      <a:pt x="5" y="92"/>
                    </a:cubicBezTo>
                    <a:cubicBezTo>
                      <a:pt x="8" y="98"/>
                      <a:pt x="13" y="91"/>
                      <a:pt x="18" y="91"/>
                    </a:cubicBezTo>
                    <a:cubicBezTo>
                      <a:pt x="18" y="92"/>
                      <a:pt x="18" y="91"/>
                      <a:pt x="17" y="92"/>
                    </a:cubicBezTo>
                    <a:cubicBezTo>
                      <a:pt x="11" y="85"/>
                      <a:pt x="18" y="74"/>
                      <a:pt x="22" y="69"/>
                    </a:cubicBezTo>
                    <a:cubicBezTo>
                      <a:pt x="29" y="61"/>
                      <a:pt x="29" y="54"/>
                      <a:pt x="33" y="45"/>
                    </a:cubicBezTo>
                    <a:cubicBezTo>
                      <a:pt x="38" y="31"/>
                      <a:pt x="44" y="13"/>
                      <a:pt x="25" y="6"/>
                    </a:cubicBezTo>
                    <a:cubicBezTo>
                      <a:pt x="23" y="5"/>
                      <a:pt x="20" y="4"/>
                      <a:pt x="18" y="3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863"/>
            <p:cNvGrpSpPr>
              <a:grpSpLocks/>
            </p:cNvGrpSpPr>
            <p:nvPr/>
          </p:nvGrpSpPr>
          <p:grpSpPr bwMode="auto">
            <a:xfrm>
              <a:off x="3641006" y="997479"/>
              <a:ext cx="606958" cy="422500"/>
              <a:chOff x="1503" y="814"/>
              <a:chExt cx="2613" cy="1816"/>
            </a:xfrm>
          </p:grpSpPr>
          <p:sp>
            <p:nvSpPr>
              <p:cNvPr id="604" name="Freeform 663"/>
              <p:cNvSpPr>
                <a:spLocks/>
              </p:cNvSpPr>
              <p:nvPr/>
            </p:nvSpPr>
            <p:spPr bwMode="auto">
              <a:xfrm>
                <a:off x="2588" y="964"/>
                <a:ext cx="270" cy="150"/>
              </a:xfrm>
              <a:custGeom>
                <a:avLst/>
                <a:gdLst>
                  <a:gd name="T0" fmla="*/ 0 w 108"/>
                  <a:gd name="T1" fmla="*/ 8 h 60"/>
                  <a:gd name="T2" fmla="*/ 130 w 108"/>
                  <a:gd name="T3" fmla="*/ 55 h 60"/>
                  <a:gd name="T4" fmla="*/ 175 w 108"/>
                  <a:gd name="T5" fmla="*/ 98 h 60"/>
                  <a:gd name="T6" fmla="*/ 225 w 108"/>
                  <a:gd name="T7" fmla="*/ 135 h 60"/>
                  <a:gd name="T8" fmla="*/ 270 w 108"/>
                  <a:gd name="T9" fmla="*/ 150 h 60"/>
                  <a:gd name="T10" fmla="*/ 228 w 108"/>
                  <a:gd name="T11" fmla="*/ 103 h 60"/>
                  <a:gd name="T12" fmla="*/ 200 w 108"/>
                  <a:gd name="T13" fmla="*/ 45 h 60"/>
                  <a:gd name="T14" fmla="*/ 155 w 108"/>
                  <a:gd name="T15" fmla="*/ 13 h 60"/>
                  <a:gd name="T16" fmla="*/ 88 w 108"/>
                  <a:gd name="T17" fmla="*/ 15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60">
                    <a:moveTo>
                      <a:pt x="0" y="3"/>
                    </a:moveTo>
                    <a:cubicBezTo>
                      <a:pt x="18" y="0"/>
                      <a:pt x="38" y="10"/>
                      <a:pt x="52" y="22"/>
                    </a:cubicBezTo>
                    <a:cubicBezTo>
                      <a:pt x="59" y="27"/>
                      <a:pt x="64" y="33"/>
                      <a:pt x="70" y="39"/>
                    </a:cubicBezTo>
                    <a:cubicBezTo>
                      <a:pt x="76" y="45"/>
                      <a:pt x="82" y="50"/>
                      <a:pt x="90" y="54"/>
                    </a:cubicBezTo>
                    <a:cubicBezTo>
                      <a:pt x="95" y="56"/>
                      <a:pt x="102" y="59"/>
                      <a:pt x="108" y="60"/>
                    </a:cubicBezTo>
                    <a:cubicBezTo>
                      <a:pt x="102" y="54"/>
                      <a:pt x="96" y="48"/>
                      <a:pt x="91" y="41"/>
                    </a:cubicBezTo>
                    <a:cubicBezTo>
                      <a:pt x="86" y="34"/>
                      <a:pt x="84" y="26"/>
                      <a:pt x="80" y="18"/>
                    </a:cubicBezTo>
                    <a:cubicBezTo>
                      <a:pt x="76" y="11"/>
                      <a:pt x="69" y="7"/>
                      <a:pt x="62" y="5"/>
                    </a:cubicBezTo>
                    <a:cubicBezTo>
                      <a:pt x="52" y="3"/>
                      <a:pt x="45" y="7"/>
                      <a:pt x="35" y="6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" name="Freeform 664"/>
              <p:cNvSpPr>
                <a:spLocks/>
              </p:cNvSpPr>
              <p:nvPr/>
            </p:nvSpPr>
            <p:spPr bwMode="auto">
              <a:xfrm>
                <a:off x="2661" y="1239"/>
                <a:ext cx="165" cy="276"/>
              </a:xfrm>
              <a:custGeom>
                <a:avLst/>
                <a:gdLst>
                  <a:gd name="T0" fmla="*/ 100 w 66"/>
                  <a:gd name="T1" fmla="*/ 23 h 110"/>
                  <a:gd name="T2" fmla="*/ 138 w 66"/>
                  <a:gd name="T3" fmla="*/ 45 h 110"/>
                  <a:gd name="T4" fmla="*/ 113 w 66"/>
                  <a:gd name="T5" fmla="*/ 110 h 110"/>
                  <a:gd name="T6" fmla="*/ 90 w 66"/>
                  <a:gd name="T7" fmla="*/ 181 h 110"/>
                  <a:gd name="T8" fmla="*/ 63 w 66"/>
                  <a:gd name="T9" fmla="*/ 236 h 110"/>
                  <a:gd name="T10" fmla="*/ 0 w 66"/>
                  <a:gd name="T11" fmla="*/ 236 h 110"/>
                  <a:gd name="T12" fmla="*/ 60 w 66"/>
                  <a:gd name="T13" fmla="*/ 276 h 110"/>
                  <a:gd name="T14" fmla="*/ 118 w 66"/>
                  <a:gd name="T15" fmla="*/ 261 h 110"/>
                  <a:gd name="T16" fmla="*/ 118 w 66"/>
                  <a:gd name="T17" fmla="*/ 216 h 110"/>
                  <a:gd name="T18" fmla="*/ 120 w 66"/>
                  <a:gd name="T19" fmla="*/ 178 h 110"/>
                  <a:gd name="T20" fmla="*/ 148 w 66"/>
                  <a:gd name="T21" fmla="*/ 93 h 110"/>
                  <a:gd name="T22" fmla="*/ 155 w 66"/>
                  <a:gd name="T23" fmla="*/ 0 h 1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110">
                    <a:moveTo>
                      <a:pt x="40" y="9"/>
                    </a:moveTo>
                    <a:cubicBezTo>
                      <a:pt x="50" y="1"/>
                      <a:pt x="56" y="6"/>
                      <a:pt x="55" y="18"/>
                    </a:cubicBezTo>
                    <a:cubicBezTo>
                      <a:pt x="54" y="28"/>
                      <a:pt x="50" y="35"/>
                      <a:pt x="45" y="44"/>
                    </a:cubicBezTo>
                    <a:cubicBezTo>
                      <a:pt x="40" y="54"/>
                      <a:pt x="35" y="59"/>
                      <a:pt x="36" y="72"/>
                    </a:cubicBezTo>
                    <a:cubicBezTo>
                      <a:pt x="37" y="83"/>
                      <a:pt x="35" y="90"/>
                      <a:pt x="25" y="94"/>
                    </a:cubicBezTo>
                    <a:cubicBezTo>
                      <a:pt x="16" y="98"/>
                      <a:pt x="9" y="94"/>
                      <a:pt x="0" y="94"/>
                    </a:cubicBezTo>
                    <a:cubicBezTo>
                      <a:pt x="11" y="96"/>
                      <a:pt x="13" y="108"/>
                      <a:pt x="24" y="110"/>
                    </a:cubicBezTo>
                    <a:cubicBezTo>
                      <a:pt x="30" y="110"/>
                      <a:pt x="45" y="110"/>
                      <a:pt x="47" y="104"/>
                    </a:cubicBezTo>
                    <a:cubicBezTo>
                      <a:pt x="49" y="99"/>
                      <a:pt x="47" y="90"/>
                      <a:pt x="47" y="86"/>
                    </a:cubicBezTo>
                    <a:cubicBezTo>
                      <a:pt x="47" y="81"/>
                      <a:pt x="47" y="76"/>
                      <a:pt x="48" y="71"/>
                    </a:cubicBezTo>
                    <a:cubicBezTo>
                      <a:pt x="50" y="59"/>
                      <a:pt x="56" y="48"/>
                      <a:pt x="59" y="37"/>
                    </a:cubicBezTo>
                    <a:cubicBezTo>
                      <a:pt x="63" y="26"/>
                      <a:pt x="66" y="10"/>
                      <a:pt x="62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" name="Freeform 665"/>
              <p:cNvSpPr>
                <a:spLocks/>
              </p:cNvSpPr>
              <p:nvPr/>
            </p:nvSpPr>
            <p:spPr bwMode="auto">
              <a:xfrm>
                <a:off x="2556" y="1139"/>
                <a:ext cx="137" cy="183"/>
              </a:xfrm>
              <a:custGeom>
                <a:avLst/>
                <a:gdLst>
                  <a:gd name="T0" fmla="*/ 0 w 55"/>
                  <a:gd name="T1" fmla="*/ 0 h 73"/>
                  <a:gd name="T2" fmla="*/ 20 w 55"/>
                  <a:gd name="T3" fmla="*/ 50 h 73"/>
                  <a:gd name="T4" fmla="*/ 35 w 55"/>
                  <a:gd name="T5" fmla="*/ 113 h 73"/>
                  <a:gd name="T6" fmla="*/ 87 w 55"/>
                  <a:gd name="T7" fmla="*/ 153 h 73"/>
                  <a:gd name="T8" fmla="*/ 137 w 55"/>
                  <a:gd name="T9" fmla="*/ 183 h 73"/>
                  <a:gd name="T10" fmla="*/ 77 w 55"/>
                  <a:gd name="T11" fmla="*/ 175 h 73"/>
                  <a:gd name="T12" fmla="*/ 40 w 55"/>
                  <a:gd name="T13" fmla="*/ 143 h 73"/>
                  <a:gd name="T14" fmla="*/ 12 w 55"/>
                  <a:gd name="T15" fmla="*/ 100 h 73"/>
                  <a:gd name="T16" fmla="*/ 7 w 55"/>
                  <a:gd name="T17" fmla="*/ 18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73">
                    <a:moveTo>
                      <a:pt x="0" y="0"/>
                    </a:moveTo>
                    <a:cubicBezTo>
                      <a:pt x="0" y="6"/>
                      <a:pt x="6" y="14"/>
                      <a:pt x="8" y="20"/>
                    </a:cubicBezTo>
                    <a:cubicBezTo>
                      <a:pt x="10" y="28"/>
                      <a:pt x="10" y="37"/>
                      <a:pt x="14" y="45"/>
                    </a:cubicBezTo>
                    <a:cubicBezTo>
                      <a:pt x="18" y="52"/>
                      <a:pt x="27" y="58"/>
                      <a:pt x="35" y="61"/>
                    </a:cubicBezTo>
                    <a:cubicBezTo>
                      <a:pt x="43" y="63"/>
                      <a:pt x="51" y="65"/>
                      <a:pt x="55" y="73"/>
                    </a:cubicBezTo>
                    <a:cubicBezTo>
                      <a:pt x="48" y="72"/>
                      <a:pt x="38" y="72"/>
                      <a:pt x="31" y="70"/>
                    </a:cubicBezTo>
                    <a:cubicBezTo>
                      <a:pt x="24" y="68"/>
                      <a:pt x="21" y="62"/>
                      <a:pt x="16" y="57"/>
                    </a:cubicBezTo>
                    <a:cubicBezTo>
                      <a:pt x="12" y="52"/>
                      <a:pt x="7" y="47"/>
                      <a:pt x="5" y="40"/>
                    </a:cubicBezTo>
                    <a:cubicBezTo>
                      <a:pt x="3" y="30"/>
                      <a:pt x="3" y="17"/>
                      <a:pt x="3" y="7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Freeform 666"/>
              <p:cNvSpPr>
                <a:spLocks/>
              </p:cNvSpPr>
              <p:nvPr/>
            </p:nvSpPr>
            <p:spPr bwMode="auto">
              <a:xfrm>
                <a:off x="2413" y="814"/>
                <a:ext cx="145" cy="123"/>
              </a:xfrm>
              <a:custGeom>
                <a:avLst/>
                <a:gdLst>
                  <a:gd name="T0" fmla="*/ 0 w 58"/>
                  <a:gd name="T1" fmla="*/ 105 h 49"/>
                  <a:gd name="T2" fmla="*/ 53 w 58"/>
                  <a:gd name="T3" fmla="*/ 88 h 49"/>
                  <a:gd name="T4" fmla="*/ 75 w 58"/>
                  <a:gd name="T5" fmla="*/ 123 h 49"/>
                  <a:gd name="T6" fmla="*/ 88 w 58"/>
                  <a:gd name="T7" fmla="*/ 93 h 49"/>
                  <a:gd name="T8" fmla="*/ 108 w 58"/>
                  <a:gd name="T9" fmla="*/ 65 h 49"/>
                  <a:gd name="T10" fmla="*/ 145 w 58"/>
                  <a:gd name="T11" fmla="*/ 13 h 49"/>
                  <a:gd name="T12" fmla="*/ 75 w 58"/>
                  <a:gd name="T13" fmla="*/ 4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0" y="42"/>
                    </a:moveTo>
                    <a:cubicBezTo>
                      <a:pt x="5" y="39"/>
                      <a:pt x="14" y="35"/>
                      <a:pt x="21" y="35"/>
                    </a:cubicBezTo>
                    <a:cubicBezTo>
                      <a:pt x="30" y="36"/>
                      <a:pt x="26" y="43"/>
                      <a:pt x="30" y="49"/>
                    </a:cubicBezTo>
                    <a:cubicBezTo>
                      <a:pt x="33" y="46"/>
                      <a:pt x="33" y="41"/>
                      <a:pt x="35" y="37"/>
                    </a:cubicBezTo>
                    <a:cubicBezTo>
                      <a:pt x="37" y="33"/>
                      <a:pt x="40" y="29"/>
                      <a:pt x="43" y="26"/>
                    </a:cubicBezTo>
                    <a:cubicBezTo>
                      <a:pt x="47" y="19"/>
                      <a:pt x="54" y="12"/>
                      <a:pt x="58" y="5"/>
                    </a:cubicBezTo>
                    <a:cubicBezTo>
                      <a:pt x="50" y="0"/>
                      <a:pt x="33" y="10"/>
                      <a:pt x="30" y="16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Freeform 667"/>
              <p:cNvSpPr>
                <a:spLocks/>
              </p:cNvSpPr>
              <p:nvPr/>
            </p:nvSpPr>
            <p:spPr bwMode="auto">
              <a:xfrm>
                <a:off x="2323" y="962"/>
                <a:ext cx="175" cy="220"/>
              </a:xfrm>
              <a:custGeom>
                <a:avLst/>
                <a:gdLst>
                  <a:gd name="T0" fmla="*/ 175 w 70"/>
                  <a:gd name="T1" fmla="*/ 8 h 88"/>
                  <a:gd name="T2" fmla="*/ 33 w 70"/>
                  <a:gd name="T3" fmla="*/ 40 h 88"/>
                  <a:gd name="T4" fmla="*/ 40 w 70"/>
                  <a:gd name="T5" fmla="*/ 158 h 88"/>
                  <a:gd name="T6" fmla="*/ 45 w 70"/>
                  <a:gd name="T7" fmla="*/ 220 h 88"/>
                  <a:gd name="T8" fmla="*/ 63 w 70"/>
                  <a:gd name="T9" fmla="*/ 153 h 88"/>
                  <a:gd name="T10" fmla="*/ 53 w 70"/>
                  <a:gd name="T11" fmla="*/ 113 h 88"/>
                  <a:gd name="T12" fmla="*/ 55 w 70"/>
                  <a:gd name="T13" fmla="*/ 78 h 88"/>
                  <a:gd name="T14" fmla="*/ 83 w 70"/>
                  <a:gd name="T15" fmla="*/ 30 h 88"/>
                  <a:gd name="T16" fmla="*/ 140 w 70"/>
                  <a:gd name="T17" fmla="*/ 5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88">
                    <a:moveTo>
                      <a:pt x="70" y="3"/>
                    </a:moveTo>
                    <a:cubicBezTo>
                      <a:pt x="52" y="0"/>
                      <a:pt x="26" y="1"/>
                      <a:pt x="13" y="16"/>
                    </a:cubicBezTo>
                    <a:cubicBezTo>
                      <a:pt x="0" y="32"/>
                      <a:pt x="14" y="47"/>
                      <a:pt x="16" y="63"/>
                    </a:cubicBezTo>
                    <a:cubicBezTo>
                      <a:pt x="17" y="71"/>
                      <a:pt x="14" y="80"/>
                      <a:pt x="18" y="88"/>
                    </a:cubicBezTo>
                    <a:cubicBezTo>
                      <a:pt x="23" y="79"/>
                      <a:pt x="26" y="71"/>
                      <a:pt x="25" y="61"/>
                    </a:cubicBezTo>
                    <a:cubicBezTo>
                      <a:pt x="24" y="55"/>
                      <a:pt x="21" y="50"/>
                      <a:pt x="21" y="45"/>
                    </a:cubicBezTo>
                    <a:cubicBezTo>
                      <a:pt x="21" y="40"/>
                      <a:pt x="21" y="36"/>
                      <a:pt x="22" y="31"/>
                    </a:cubicBezTo>
                    <a:cubicBezTo>
                      <a:pt x="24" y="23"/>
                      <a:pt x="26" y="17"/>
                      <a:pt x="33" y="12"/>
                    </a:cubicBezTo>
                    <a:cubicBezTo>
                      <a:pt x="40" y="7"/>
                      <a:pt x="48" y="2"/>
                      <a:pt x="56" y="2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Freeform 668"/>
              <p:cNvSpPr>
                <a:spLocks/>
              </p:cNvSpPr>
              <p:nvPr/>
            </p:nvSpPr>
            <p:spPr bwMode="auto">
              <a:xfrm>
                <a:off x="2228" y="1059"/>
                <a:ext cx="85" cy="105"/>
              </a:xfrm>
              <a:custGeom>
                <a:avLst/>
                <a:gdLst>
                  <a:gd name="T0" fmla="*/ 28 w 34"/>
                  <a:gd name="T1" fmla="*/ 3 h 42"/>
                  <a:gd name="T2" fmla="*/ 45 w 34"/>
                  <a:gd name="T3" fmla="*/ 25 h 42"/>
                  <a:gd name="T4" fmla="*/ 28 w 34"/>
                  <a:gd name="T5" fmla="*/ 50 h 42"/>
                  <a:gd name="T6" fmla="*/ 10 w 34"/>
                  <a:gd name="T7" fmla="*/ 105 h 42"/>
                  <a:gd name="T8" fmla="*/ 30 w 34"/>
                  <a:gd name="T9" fmla="*/ 65 h 42"/>
                  <a:gd name="T10" fmla="*/ 68 w 34"/>
                  <a:gd name="T11" fmla="*/ 60 h 42"/>
                  <a:gd name="T12" fmla="*/ 85 w 34"/>
                  <a:gd name="T13" fmla="*/ 25 h 42"/>
                  <a:gd name="T14" fmla="*/ 50 w 34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42">
                    <a:moveTo>
                      <a:pt x="11" y="1"/>
                    </a:moveTo>
                    <a:cubicBezTo>
                      <a:pt x="16" y="0"/>
                      <a:pt x="18" y="6"/>
                      <a:pt x="18" y="10"/>
                    </a:cubicBezTo>
                    <a:cubicBezTo>
                      <a:pt x="17" y="14"/>
                      <a:pt x="15" y="17"/>
                      <a:pt x="11" y="20"/>
                    </a:cubicBezTo>
                    <a:cubicBezTo>
                      <a:pt x="3" y="26"/>
                      <a:pt x="0" y="31"/>
                      <a:pt x="4" y="42"/>
                    </a:cubicBezTo>
                    <a:cubicBezTo>
                      <a:pt x="4" y="37"/>
                      <a:pt x="7" y="28"/>
                      <a:pt x="12" y="26"/>
                    </a:cubicBezTo>
                    <a:cubicBezTo>
                      <a:pt x="18" y="24"/>
                      <a:pt x="21" y="29"/>
                      <a:pt x="27" y="24"/>
                    </a:cubicBezTo>
                    <a:cubicBezTo>
                      <a:pt x="29" y="21"/>
                      <a:pt x="34" y="14"/>
                      <a:pt x="34" y="10"/>
                    </a:cubicBezTo>
                    <a:cubicBezTo>
                      <a:pt x="33" y="5"/>
                      <a:pt x="24" y="2"/>
                      <a:pt x="20" y="0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Freeform 669"/>
              <p:cNvSpPr>
                <a:spLocks/>
              </p:cNvSpPr>
              <p:nvPr/>
            </p:nvSpPr>
            <p:spPr bwMode="auto">
              <a:xfrm>
                <a:off x="2981" y="914"/>
                <a:ext cx="70" cy="38"/>
              </a:xfrm>
              <a:custGeom>
                <a:avLst/>
                <a:gdLst>
                  <a:gd name="T0" fmla="*/ 0 w 28"/>
                  <a:gd name="T1" fmla="*/ 0 h 15"/>
                  <a:gd name="T2" fmla="*/ 33 w 28"/>
                  <a:gd name="T3" fmla="*/ 28 h 15"/>
                  <a:gd name="T4" fmla="*/ 70 w 28"/>
                  <a:gd name="T5" fmla="*/ 20 h 15"/>
                  <a:gd name="T6" fmla="*/ 10 w 28"/>
                  <a:gd name="T7" fmla="*/ 3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5">
                    <a:moveTo>
                      <a:pt x="0" y="0"/>
                    </a:moveTo>
                    <a:cubicBezTo>
                      <a:pt x="4" y="4"/>
                      <a:pt x="8" y="9"/>
                      <a:pt x="13" y="11"/>
                    </a:cubicBezTo>
                    <a:cubicBezTo>
                      <a:pt x="17" y="14"/>
                      <a:pt x="26" y="15"/>
                      <a:pt x="28" y="8"/>
                    </a:cubicBezTo>
                    <a:cubicBezTo>
                      <a:pt x="22" y="9"/>
                      <a:pt x="8" y="6"/>
                      <a:pt x="4" y="1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Freeform 670"/>
              <p:cNvSpPr>
                <a:spLocks/>
              </p:cNvSpPr>
              <p:nvPr/>
            </p:nvSpPr>
            <p:spPr bwMode="auto">
              <a:xfrm>
                <a:off x="2926" y="1282"/>
                <a:ext cx="182" cy="103"/>
              </a:xfrm>
              <a:custGeom>
                <a:avLst/>
                <a:gdLst>
                  <a:gd name="T0" fmla="*/ 57 w 73"/>
                  <a:gd name="T1" fmla="*/ 35 h 41"/>
                  <a:gd name="T2" fmla="*/ 135 w 73"/>
                  <a:gd name="T3" fmla="*/ 23 h 41"/>
                  <a:gd name="T4" fmla="*/ 170 w 73"/>
                  <a:gd name="T5" fmla="*/ 8 h 41"/>
                  <a:gd name="T6" fmla="*/ 152 w 73"/>
                  <a:gd name="T7" fmla="*/ 35 h 41"/>
                  <a:gd name="T8" fmla="*/ 75 w 73"/>
                  <a:gd name="T9" fmla="*/ 68 h 41"/>
                  <a:gd name="T10" fmla="*/ 0 w 73"/>
                  <a:gd name="T11" fmla="*/ 90 h 41"/>
                  <a:gd name="T12" fmla="*/ 0 w 73"/>
                  <a:gd name="T13" fmla="*/ 8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1">
                    <a:moveTo>
                      <a:pt x="23" y="14"/>
                    </a:moveTo>
                    <a:cubicBezTo>
                      <a:pt x="33" y="12"/>
                      <a:pt x="46" y="13"/>
                      <a:pt x="54" y="9"/>
                    </a:cubicBezTo>
                    <a:cubicBezTo>
                      <a:pt x="58" y="7"/>
                      <a:pt x="64" y="0"/>
                      <a:pt x="68" y="3"/>
                    </a:cubicBezTo>
                    <a:cubicBezTo>
                      <a:pt x="73" y="8"/>
                      <a:pt x="64" y="12"/>
                      <a:pt x="61" y="14"/>
                    </a:cubicBezTo>
                    <a:cubicBezTo>
                      <a:pt x="52" y="20"/>
                      <a:pt x="40" y="23"/>
                      <a:pt x="30" y="27"/>
                    </a:cubicBezTo>
                    <a:cubicBezTo>
                      <a:pt x="24" y="29"/>
                      <a:pt x="5" y="41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Freeform 671"/>
              <p:cNvSpPr>
                <a:spLocks/>
              </p:cNvSpPr>
              <p:nvPr/>
            </p:nvSpPr>
            <p:spPr bwMode="auto">
              <a:xfrm>
                <a:off x="3573" y="1405"/>
                <a:ext cx="65" cy="102"/>
              </a:xfrm>
              <a:custGeom>
                <a:avLst/>
                <a:gdLst>
                  <a:gd name="T0" fmla="*/ 45 w 26"/>
                  <a:gd name="T1" fmla="*/ 0 h 41"/>
                  <a:gd name="T2" fmla="*/ 65 w 26"/>
                  <a:gd name="T3" fmla="*/ 40 h 41"/>
                  <a:gd name="T4" fmla="*/ 18 w 26"/>
                  <a:gd name="T5" fmla="*/ 85 h 41"/>
                  <a:gd name="T6" fmla="*/ 43 w 26"/>
                  <a:gd name="T7" fmla="*/ 2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41">
                    <a:moveTo>
                      <a:pt x="18" y="0"/>
                    </a:moveTo>
                    <a:cubicBezTo>
                      <a:pt x="17" y="5"/>
                      <a:pt x="17" y="24"/>
                      <a:pt x="26" y="16"/>
                    </a:cubicBezTo>
                    <a:cubicBezTo>
                      <a:pt x="24" y="21"/>
                      <a:pt x="13" y="41"/>
                      <a:pt x="7" y="34"/>
                    </a:cubicBezTo>
                    <a:cubicBezTo>
                      <a:pt x="0" y="24"/>
                      <a:pt x="14" y="9"/>
                      <a:pt x="17" y="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3" name="Freeform 672"/>
              <p:cNvSpPr>
                <a:spLocks/>
              </p:cNvSpPr>
              <p:nvPr/>
            </p:nvSpPr>
            <p:spPr bwMode="auto">
              <a:xfrm>
                <a:off x="3701" y="1199"/>
                <a:ext cx="47" cy="63"/>
              </a:xfrm>
              <a:custGeom>
                <a:avLst/>
                <a:gdLst>
                  <a:gd name="T0" fmla="*/ 10 w 19"/>
                  <a:gd name="T1" fmla="*/ 0 h 25"/>
                  <a:gd name="T2" fmla="*/ 30 w 19"/>
                  <a:gd name="T3" fmla="*/ 28 h 25"/>
                  <a:gd name="T4" fmla="*/ 0 w 19"/>
                  <a:gd name="T5" fmla="*/ 53 h 25"/>
                  <a:gd name="T6" fmla="*/ 37 w 19"/>
                  <a:gd name="T7" fmla="*/ 55 h 25"/>
                  <a:gd name="T8" fmla="*/ 42 w 19"/>
                  <a:gd name="T9" fmla="*/ 1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4" y="0"/>
                    </a:moveTo>
                    <a:cubicBezTo>
                      <a:pt x="8" y="2"/>
                      <a:pt x="12" y="7"/>
                      <a:pt x="12" y="11"/>
                    </a:cubicBezTo>
                    <a:cubicBezTo>
                      <a:pt x="12" y="18"/>
                      <a:pt x="5" y="18"/>
                      <a:pt x="0" y="21"/>
                    </a:cubicBezTo>
                    <a:cubicBezTo>
                      <a:pt x="3" y="24"/>
                      <a:pt x="11" y="25"/>
                      <a:pt x="15" y="22"/>
                    </a:cubicBezTo>
                    <a:cubicBezTo>
                      <a:pt x="19" y="19"/>
                      <a:pt x="17" y="11"/>
                      <a:pt x="17" y="7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" name="Freeform 673"/>
              <p:cNvSpPr>
                <a:spLocks/>
              </p:cNvSpPr>
              <p:nvPr/>
            </p:nvSpPr>
            <p:spPr bwMode="auto">
              <a:xfrm>
                <a:off x="3203" y="1184"/>
                <a:ext cx="40" cy="28"/>
              </a:xfrm>
              <a:custGeom>
                <a:avLst/>
                <a:gdLst>
                  <a:gd name="T0" fmla="*/ 40 w 16"/>
                  <a:gd name="T1" fmla="*/ 0 h 11"/>
                  <a:gd name="T2" fmla="*/ 28 w 16"/>
                  <a:gd name="T3" fmla="*/ 25 h 11"/>
                  <a:gd name="T4" fmla="*/ 0 w 16"/>
                  <a:gd name="T5" fmla="*/ 2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16" y="0"/>
                    </a:moveTo>
                    <a:cubicBezTo>
                      <a:pt x="13" y="3"/>
                      <a:pt x="10" y="7"/>
                      <a:pt x="11" y="10"/>
                    </a:cubicBezTo>
                    <a:cubicBezTo>
                      <a:pt x="7" y="9"/>
                      <a:pt x="4" y="10"/>
                      <a:pt x="0" y="1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Freeform 674"/>
              <p:cNvSpPr>
                <a:spLocks/>
              </p:cNvSpPr>
              <p:nvPr/>
            </p:nvSpPr>
            <p:spPr bwMode="auto">
              <a:xfrm>
                <a:off x="2886" y="1332"/>
                <a:ext cx="45" cy="75"/>
              </a:xfrm>
              <a:custGeom>
                <a:avLst/>
                <a:gdLst>
                  <a:gd name="T0" fmla="*/ 28 w 18"/>
                  <a:gd name="T1" fmla="*/ 0 h 30"/>
                  <a:gd name="T2" fmla="*/ 45 w 18"/>
                  <a:gd name="T3" fmla="*/ 45 h 30"/>
                  <a:gd name="T4" fmla="*/ 15 w 18"/>
                  <a:gd name="T5" fmla="*/ 15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0">
                    <a:moveTo>
                      <a:pt x="11" y="0"/>
                    </a:moveTo>
                    <a:cubicBezTo>
                      <a:pt x="9" y="7"/>
                      <a:pt x="11" y="14"/>
                      <a:pt x="18" y="18"/>
                    </a:cubicBezTo>
                    <a:cubicBezTo>
                      <a:pt x="11" y="30"/>
                      <a:pt x="0" y="16"/>
                      <a:pt x="6" y="6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Freeform 675"/>
              <p:cNvSpPr>
                <a:spLocks/>
              </p:cNvSpPr>
              <p:nvPr/>
            </p:nvSpPr>
            <p:spPr bwMode="auto">
              <a:xfrm>
                <a:off x="2648" y="959"/>
                <a:ext cx="105" cy="50"/>
              </a:xfrm>
              <a:custGeom>
                <a:avLst/>
                <a:gdLst>
                  <a:gd name="T0" fmla="*/ 105 w 42"/>
                  <a:gd name="T1" fmla="*/ 20 h 20"/>
                  <a:gd name="T2" fmla="*/ 80 w 42"/>
                  <a:gd name="T3" fmla="*/ 50 h 20"/>
                  <a:gd name="T4" fmla="*/ 40 w 42"/>
                  <a:gd name="T5" fmla="*/ 35 h 20"/>
                  <a:gd name="T6" fmla="*/ 0 w 42"/>
                  <a:gd name="T7" fmla="*/ 20 h 20"/>
                  <a:gd name="T8" fmla="*/ 88 w 42"/>
                  <a:gd name="T9" fmla="*/ 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42" y="8"/>
                    </a:moveTo>
                    <a:cubicBezTo>
                      <a:pt x="33" y="7"/>
                      <a:pt x="22" y="10"/>
                      <a:pt x="32" y="20"/>
                    </a:cubicBezTo>
                    <a:cubicBezTo>
                      <a:pt x="28" y="17"/>
                      <a:pt x="22" y="16"/>
                      <a:pt x="16" y="14"/>
                    </a:cubicBezTo>
                    <a:cubicBezTo>
                      <a:pt x="11" y="12"/>
                      <a:pt x="6" y="9"/>
                      <a:pt x="0" y="8"/>
                    </a:cubicBezTo>
                    <a:cubicBezTo>
                      <a:pt x="6" y="6"/>
                      <a:pt x="30" y="0"/>
                      <a:pt x="35" y="3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Freeform 676"/>
              <p:cNvSpPr>
                <a:spLocks/>
              </p:cNvSpPr>
              <p:nvPr/>
            </p:nvSpPr>
            <p:spPr bwMode="auto">
              <a:xfrm>
                <a:off x="2718" y="1442"/>
                <a:ext cx="55" cy="65"/>
              </a:xfrm>
              <a:custGeom>
                <a:avLst/>
                <a:gdLst>
                  <a:gd name="T0" fmla="*/ 43 w 22"/>
                  <a:gd name="T1" fmla="*/ 0 h 26"/>
                  <a:gd name="T2" fmla="*/ 35 w 22"/>
                  <a:gd name="T3" fmla="*/ 35 h 26"/>
                  <a:gd name="T4" fmla="*/ 0 w 22"/>
                  <a:gd name="T5" fmla="*/ 48 h 26"/>
                  <a:gd name="T6" fmla="*/ 35 w 22"/>
                  <a:gd name="T7" fmla="*/ 60 h 26"/>
                  <a:gd name="T8" fmla="*/ 48 w 22"/>
                  <a:gd name="T9" fmla="*/ 2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17" y="0"/>
                    </a:moveTo>
                    <a:cubicBezTo>
                      <a:pt x="16" y="5"/>
                      <a:pt x="17" y="10"/>
                      <a:pt x="14" y="14"/>
                    </a:cubicBezTo>
                    <a:cubicBezTo>
                      <a:pt x="10" y="19"/>
                      <a:pt x="6" y="17"/>
                      <a:pt x="0" y="19"/>
                    </a:cubicBezTo>
                    <a:cubicBezTo>
                      <a:pt x="2" y="25"/>
                      <a:pt x="9" y="26"/>
                      <a:pt x="14" y="24"/>
                    </a:cubicBezTo>
                    <a:cubicBezTo>
                      <a:pt x="22" y="21"/>
                      <a:pt x="19" y="16"/>
                      <a:pt x="19" y="9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" name="Freeform 677"/>
              <p:cNvSpPr>
                <a:spLocks/>
              </p:cNvSpPr>
              <p:nvPr/>
            </p:nvSpPr>
            <p:spPr bwMode="auto">
              <a:xfrm>
                <a:off x="2778" y="1209"/>
                <a:ext cx="60" cy="63"/>
              </a:xfrm>
              <a:custGeom>
                <a:avLst/>
                <a:gdLst>
                  <a:gd name="T0" fmla="*/ 0 w 24"/>
                  <a:gd name="T1" fmla="*/ 30 h 25"/>
                  <a:gd name="T2" fmla="*/ 25 w 24"/>
                  <a:gd name="T3" fmla="*/ 30 h 25"/>
                  <a:gd name="T4" fmla="*/ 35 w 24"/>
                  <a:gd name="T5" fmla="*/ 63 h 25"/>
                  <a:gd name="T6" fmla="*/ 20 w 24"/>
                  <a:gd name="T7" fmla="*/ 2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5">
                    <a:moveTo>
                      <a:pt x="0" y="12"/>
                    </a:moveTo>
                    <a:cubicBezTo>
                      <a:pt x="3" y="12"/>
                      <a:pt x="7" y="9"/>
                      <a:pt x="10" y="12"/>
                    </a:cubicBezTo>
                    <a:cubicBezTo>
                      <a:pt x="13" y="14"/>
                      <a:pt x="14" y="22"/>
                      <a:pt x="14" y="25"/>
                    </a:cubicBezTo>
                    <a:cubicBezTo>
                      <a:pt x="24" y="21"/>
                      <a:pt x="17" y="0"/>
                      <a:pt x="8" y="8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" name="Freeform 678"/>
              <p:cNvSpPr>
                <a:spLocks/>
              </p:cNvSpPr>
              <p:nvPr/>
            </p:nvSpPr>
            <p:spPr bwMode="auto">
              <a:xfrm>
                <a:off x="3406" y="1670"/>
                <a:ext cx="35" cy="37"/>
              </a:xfrm>
              <a:custGeom>
                <a:avLst/>
                <a:gdLst>
                  <a:gd name="T0" fmla="*/ 23 w 14"/>
                  <a:gd name="T1" fmla="*/ 0 h 15"/>
                  <a:gd name="T2" fmla="*/ 0 w 14"/>
                  <a:gd name="T3" fmla="*/ 37 h 15"/>
                  <a:gd name="T4" fmla="*/ 35 w 14"/>
                  <a:gd name="T5" fmla="*/ 35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9" y="0"/>
                    </a:moveTo>
                    <a:cubicBezTo>
                      <a:pt x="7" y="8"/>
                      <a:pt x="8" y="11"/>
                      <a:pt x="0" y="15"/>
                    </a:cubicBezTo>
                    <a:cubicBezTo>
                      <a:pt x="4" y="15"/>
                      <a:pt x="9" y="14"/>
                      <a:pt x="14" y="14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Freeform 679"/>
              <p:cNvSpPr>
                <a:spLocks/>
              </p:cNvSpPr>
              <p:nvPr/>
            </p:nvSpPr>
            <p:spPr bwMode="auto">
              <a:xfrm>
                <a:off x="3036" y="1602"/>
                <a:ext cx="245" cy="370"/>
              </a:xfrm>
              <a:custGeom>
                <a:avLst/>
                <a:gdLst>
                  <a:gd name="T0" fmla="*/ 10 w 98"/>
                  <a:gd name="T1" fmla="*/ 25 h 148"/>
                  <a:gd name="T2" fmla="*/ 48 w 98"/>
                  <a:gd name="T3" fmla="*/ 65 h 148"/>
                  <a:gd name="T4" fmla="*/ 83 w 98"/>
                  <a:gd name="T5" fmla="*/ 95 h 148"/>
                  <a:gd name="T6" fmla="*/ 98 w 98"/>
                  <a:gd name="T7" fmla="*/ 133 h 148"/>
                  <a:gd name="T8" fmla="*/ 128 w 98"/>
                  <a:gd name="T9" fmla="*/ 205 h 148"/>
                  <a:gd name="T10" fmla="*/ 103 w 98"/>
                  <a:gd name="T11" fmla="*/ 278 h 148"/>
                  <a:gd name="T12" fmla="*/ 125 w 98"/>
                  <a:gd name="T13" fmla="*/ 370 h 148"/>
                  <a:gd name="T14" fmla="*/ 125 w 98"/>
                  <a:gd name="T15" fmla="*/ 338 h 148"/>
                  <a:gd name="T16" fmla="*/ 133 w 98"/>
                  <a:gd name="T17" fmla="*/ 303 h 148"/>
                  <a:gd name="T18" fmla="*/ 148 w 98"/>
                  <a:gd name="T19" fmla="*/ 268 h 148"/>
                  <a:gd name="T20" fmla="*/ 155 w 98"/>
                  <a:gd name="T21" fmla="*/ 230 h 148"/>
                  <a:gd name="T22" fmla="*/ 170 w 98"/>
                  <a:gd name="T23" fmla="*/ 198 h 148"/>
                  <a:gd name="T24" fmla="*/ 155 w 98"/>
                  <a:gd name="T25" fmla="*/ 163 h 148"/>
                  <a:gd name="T26" fmla="*/ 140 w 98"/>
                  <a:gd name="T27" fmla="*/ 95 h 148"/>
                  <a:gd name="T28" fmla="*/ 170 w 98"/>
                  <a:gd name="T29" fmla="*/ 70 h 148"/>
                  <a:gd name="T30" fmla="*/ 205 w 98"/>
                  <a:gd name="T31" fmla="*/ 40 h 148"/>
                  <a:gd name="T32" fmla="*/ 233 w 98"/>
                  <a:gd name="T33" fmla="*/ 15 h 148"/>
                  <a:gd name="T34" fmla="*/ 218 w 98"/>
                  <a:gd name="T35" fmla="*/ 8 h 148"/>
                  <a:gd name="T36" fmla="*/ 150 w 98"/>
                  <a:gd name="T37" fmla="*/ 35 h 148"/>
                  <a:gd name="T38" fmla="*/ 85 w 98"/>
                  <a:gd name="T39" fmla="*/ 53 h 148"/>
                  <a:gd name="T40" fmla="*/ 58 w 98"/>
                  <a:gd name="T41" fmla="*/ 30 h 148"/>
                  <a:gd name="T42" fmla="*/ 23 w 98"/>
                  <a:gd name="T43" fmla="*/ 5 h 148"/>
                  <a:gd name="T44" fmla="*/ 10 w 98"/>
                  <a:gd name="T45" fmla="*/ 25 h 1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8" h="148">
                    <a:moveTo>
                      <a:pt x="4" y="10"/>
                    </a:moveTo>
                    <a:cubicBezTo>
                      <a:pt x="8" y="16"/>
                      <a:pt x="13" y="21"/>
                      <a:pt x="19" y="26"/>
                    </a:cubicBezTo>
                    <a:cubicBezTo>
                      <a:pt x="23" y="29"/>
                      <a:pt x="29" y="33"/>
                      <a:pt x="33" y="38"/>
                    </a:cubicBezTo>
                    <a:cubicBezTo>
                      <a:pt x="37" y="42"/>
                      <a:pt x="37" y="47"/>
                      <a:pt x="39" y="53"/>
                    </a:cubicBezTo>
                    <a:cubicBezTo>
                      <a:pt x="42" y="62"/>
                      <a:pt x="52" y="72"/>
                      <a:pt x="51" y="82"/>
                    </a:cubicBezTo>
                    <a:cubicBezTo>
                      <a:pt x="51" y="92"/>
                      <a:pt x="42" y="101"/>
                      <a:pt x="41" y="111"/>
                    </a:cubicBezTo>
                    <a:cubicBezTo>
                      <a:pt x="40" y="120"/>
                      <a:pt x="41" y="143"/>
                      <a:pt x="50" y="148"/>
                    </a:cubicBezTo>
                    <a:cubicBezTo>
                      <a:pt x="52" y="145"/>
                      <a:pt x="50" y="139"/>
                      <a:pt x="50" y="135"/>
                    </a:cubicBezTo>
                    <a:cubicBezTo>
                      <a:pt x="50" y="131"/>
                      <a:pt x="51" y="126"/>
                      <a:pt x="53" y="121"/>
                    </a:cubicBezTo>
                    <a:cubicBezTo>
                      <a:pt x="54" y="116"/>
                      <a:pt x="58" y="112"/>
                      <a:pt x="59" y="107"/>
                    </a:cubicBezTo>
                    <a:cubicBezTo>
                      <a:pt x="60" y="102"/>
                      <a:pt x="60" y="98"/>
                      <a:pt x="62" y="92"/>
                    </a:cubicBezTo>
                    <a:cubicBezTo>
                      <a:pt x="65" y="87"/>
                      <a:pt x="68" y="85"/>
                      <a:pt x="68" y="79"/>
                    </a:cubicBezTo>
                    <a:cubicBezTo>
                      <a:pt x="68" y="74"/>
                      <a:pt x="65" y="70"/>
                      <a:pt x="62" y="65"/>
                    </a:cubicBezTo>
                    <a:cubicBezTo>
                      <a:pt x="58" y="58"/>
                      <a:pt x="52" y="46"/>
                      <a:pt x="56" y="38"/>
                    </a:cubicBezTo>
                    <a:cubicBezTo>
                      <a:pt x="59" y="34"/>
                      <a:pt x="64" y="31"/>
                      <a:pt x="68" y="28"/>
                    </a:cubicBezTo>
                    <a:cubicBezTo>
                      <a:pt x="73" y="24"/>
                      <a:pt x="77" y="20"/>
                      <a:pt x="82" y="16"/>
                    </a:cubicBezTo>
                    <a:cubicBezTo>
                      <a:pt x="85" y="13"/>
                      <a:pt x="90" y="10"/>
                      <a:pt x="93" y="6"/>
                    </a:cubicBezTo>
                    <a:cubicBezTo>
                      <a:pt x="98" y="0"/>
                      <a:pt x="93" y="1"/>
                      <a:pt x="87" y="3"/>
                    </a:cubicBezTo>
                    <a:cubicBezTo>
                      <a:pt x="78" y="7"/>
                      <a:pt x="68" y="9"/>
                      <a:pt x="60" y="14"/>
                    </a:cubicBezTo>
                    <a:cubicBezTo>
                      <a:pt x="52" y="20"/>
                      <a:pt x="44" y="25"/>
                      <a:pt x="34" y="21"/>
                    </a:cubicBezTo>
                    <a:cubicBezTo>
                      <a:pt x="30" y="19"/>
                      <a:pt x="27" y="15"/>
                      <a:pt x="23" y="12"/>
                    </a:cubicBezTo>
                    <a:cubicBezTo>
                      <a:pt x="20" y="10"/>
                      <a:pt x="12" y="5"/>
                      <a:pt x="9" y="2"/>
                    </a:cubicBezTo>
                    <a:cubicBezTo>
                      <a:pt x="5" y="1"/>
                      <a:pt x="0" y="4"/>
                      <a:pt x="4" y="1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Freeform 680"/>
              <p:cNvSpPr>
                <a:spLocks/>
              </p:cNvSpPr>
              <p:nvPr/>
            </p:nvSpPr>
            <p:spPr bwMode="auto">
              <a:xfrm>
                <a:off x="3091" y="1655"/>
                <a:ext cx="97" cy="100"/>
              </a:xfrm>
              <a:custGeom>
                <a:avLst/>
                <a:gdLst>
                  <a:gd name="T0" fmla="*/ 0 w 39"/>
                  <a:gd name="T1" fmla="*/ 0 h 40"/>
                  <a:gd name="T2" fmla="*/ 37 w 39"/>
                  <a:gd name="T3" fmla="*/ 45 h 40"/>
                  <a:gd name="T4" fmla="*/ 77 w 39"/>
                  <a:gd name="T5" fmla="*/ 100 h 40"/>
                  <a:gd name="T6" fmla="*/ 72 w 39"/>
                  <a:gd name="T7" fmla="*/ 43 h 40"/>
                  <a:gd name="T8" fmla="*/ 95 w 39"/>
                  <a:gd name="T9" fmla="*/ 3 h 40"/>
                  <a:gd name="T10" fmla="*/ 65 w 39"/>
                  <a:gd name="T11" fmla="*/ 20 h 40"/>
                  <a:gd name="T12" fmla="*/ 37 w 39"/>
                  <a:gd name="T13" fmla="*/ 8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cubicBezTo>
                      <a:pt x="5" y="6"/>
                      <a:pt x="11" y="11"/>
                      <a:pt x="15" y="18"/>
                    </a:cubicBezTo>
                    <a:cubicBezTo>
                      <a:pt x="19" y="26"/>
                      <a:pt x="21" y="38"/>
                      <a:pt x="31" y="40"/>
                    </a:cubicBezTo>
                    <a:cubicBezTo>
                      <a:pt x="26" y="34"/>
                      <a:pt x="26" y="25"/>
                      <a:pt x="29" y="17"/>
                    </a:cubicBezTo>
                    <a:cubicBezTo>
                      <a:pt x="31" y="12"/>
                      <a:pt x="39" y="6"/>
                      <a:pt x="38" y="1"/>
                    </a:cubicBezTo>
                    <a:cubicBezTo>
                      <a:pt x="36" y="3"/>
                      <a:pt x="30" y="8"/>
                      <a:pt x="26" y="8"/>
                    </a:cubicBezTo>
                    <a:cubicBezTo>
                      <a:pt x="22" y="7"/>
                      <a:pt x="20" y="3"/>
                      <a:pt x="15" y="3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Freeform 681"/>
              <p:cNvSpPr>
                <a:spLocks/>
              </p:cNvSpPr>
              <p:nvPr/>
            </p:nvSpPr>
            <p:spPr bwMode="auto">
              <a:xfrm>
                <a:off x="3138" y="1697"/>
                <a:ext cx="60" cy="198"/>
              </a:xfrm>
              <a:custGeom>
                <a:avLst/>
                <a:gdLst>
                  <a:gd name="T0" fmla="*/ 0 w 24"/>
                  <a:gd name="T1" fmla="*/ 23 h 79"/>
                  <a:gd name="T2" fmla="*/ 15 w 24"/>
                  <a:gd name="T3" fmla="*/ 63 h 79"/>
                  <a:gd name="T4" fmla="*/ 33 w 24"/>
                  <a:gd name="T5" fmla="*/ 110 h 79"/>
                  <a:gd name="T6" fmla="*/ 25 w 24"/>
                  <a:gd name="T7" fmla="*/ 153 h 79"/>
                  <a:gd name="T8" fmla="*/ 23 w 24"/>
                  <a:gd name="T9" fmla="*/ 198 h 79"/>
                  <a:gd name="T10" fmla="*/ 38 w 24"/>
                  <a:gd name="T11" fmla="*/ 148 h 79"/>
                  <a:gd name="T12" fmla="*/ 60 w 24"/>
                  <a:gd name="T13" fmla="*/ 100 h 79"/>
                  <a:gd name="T14" fmla="*/ 35 w 24"/>
                  <a:gd name="T15" fmla="*/ 55 h 79"/>
                  <a:gd name="T16" fmla="*/ 20 w 24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9">
                    <a:moveTo>
                      <a:pt x="0" y="9"/>
                    </a:moveTo>
                    <a:cubicBezTo>
                      <a:pt x="3" y="14"/>
                      <a:pt x="3" y="20"/>
                      <a:pt x="6" y="25"/>
                    </a:cubicBezTo>
                    <a:cubicBezTo>
                      <a:pt x="9" y="31"/>
                      <a:pt x="12" y="37"/>
                      <a:pt x="13" y="44"/>
                    </a:cubicBezTo>
                    <a:cubicBezTo>
                      <a:pt x="14" y="50"/>
                      <a:pt x="11" y="56"/>
                      <a:pt x="10" y="61"/>
                    </a:cubicBezTo>
                    <a:cubicBezTo>
                      <a:pt x="9" y="67"/>
                      <a:pt x="9" y="73"/>
                      <a:pt x="9" y="79"/>
                    </a:cubicBezTo>
                    <a:cubicBezTo>
                      <a:pt x="9" y="71"/>
                      <a:pt x="11" y="66"/>
                      <a:pt x="15" y="59"/>
                    </a:cubicBezTo>
                    <a:cubicBezTo>
                      <a:pt x="19" y="54"/>
                      <a:pt x="24" y="47"/>
                      <a:pt x="24" y="40"/>
                    </a:cubicBezTo>
                    <a:cubicBezTo>
                      <a:pt x="23" y="34"/>
                      <a:pt x="17" y="28"/>
                      <a:pt x="14" y="22"/>
                    </a:cubicBezTo>
                    <a:cubicBezTo>
                      <a:pt x="11" y="15"/>
                      <a:pt x="8" y="8"/>
                      <a:pt x="8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" name="Freeform 682"/>
              <p:cNvSpPr>
                <a:spLocks/>
              </p:cNvSpPr>
              <p:nvPr/>
            </p:nvSpPr>
            <p:spPr bwMode="auto">
              <a:xfrm>
                <a:off x="3126" y="1675"/>
                <a:ext cx="32" cy="47"/>
              </a:xfrm>
              <a:custGeom>
                <a:avLst/>
                <a:gdLst>
                  <a:gd name="T0" fmla="*/ 0 w 13"/>
                  <a:gd name="T1" fmla="*/ 0 h 19"/>
                  <a:gd name="T2" fmla="*/ 32 w 13"/>
                  <a:gd name="T3" fmla="*/ 10 h 19"/>
                  <a:gd name="T4" fmla="*/ 22 w 13"/>
                  <a:gd name="T5" fmla="*/ 47 h 19"/>
                  <a:gd name="T6" fmla="*/ 5 w 13"/>
                  <a:gd name="T7" fmla="*/ 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cubicBezTo>
                      <a:pt x="3" y="4"/>
                      <a:pt x="9" y="3"/>
                      <a:pt x="13" y="4"/>
                    </a:cubicBezTo>
                    <a:cubicBezTo>
                      <a:pt x="10" y="9"/>
                      <a:pt x="10" y="14"/>
                      <a:pt x="9" y="19"/>
                    </a:cubicBezTo>
                    <a:cubicBezTo>
                      <a:pt x="7" y="14"/>
                      <a:pt x="4" y="8"/>
                      <a:pt x="2" y="2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" name="Freeform 683"/>
              <p:cNvSpPr>
                <a:spLocks/>
              </p:cNvSpPr>
              <p:nvPr/>
            </p:nvSpPr>
            <p:spPr bwMode="auto">
              <a:xfrm>
                <a:off x="2926" y="1497"/>
                <a:ext cx="365" cy="455"/>
              </a:xfrm>
              <a:custGeom>
                <a:avLst/>
                <a:gdLst>
                  <a:gd name="T0" fmla="*/ 33 w 146"/>
                  <a:gd name="T1" fmla="*/ 130 h 182"/>
                  <a:gd name="T2" fmla="*/ 3 w 146"/>
                  <a:gd name="T3" fmla="*/ 163 h 182"/>
                  <a:gd name="T4" fmla="*/ 40 w 146"/>
                  <a:gd name="T5" fmla="*/ 188 h 182"/>
                  <a:gd name="T6" fmla="*/ 95 w 146"/>
                  <a:gd name="T7" fmla="*/ 243 h 182"/>
                  <a:gd name="T8" fmla="*/ 110 w 146"/>
                  <a:gd name="T9" fmla="*/ 265 h 182"/>
                  <a:gd name="T10" fmla="*/ 103 w 146"/>
                  <a:gd name="T11" fmla="*/ 278 h 182"/>
                  <a:gd name="T12" fmla="*/ 110 w 146"/>
                  <a:gd name="T13" fmla="*/ 295 h 182"/>
                  <a:gd name="T14" fmla="*/ 133 w 146"/>
                  <a:gd name="T15" fmla="*/ 365 h 182"/>
                  <a:gd name="T16" fmla="*/ 138 w 146"/>
                  <a:gd name="T17" fmla="*/ 423 h 182"/>
                  <a:gd name="T18" fmla="*/ 160 w 146"/>
                  <a:gd name="T19" fmla="*/ 438 h 182"/>
                  <a:gd name="T20" fmla="*/ 178 w 146"/>
                  <a:gd name="T21" fmla="*/ 453 h 182"/>
                  <a:gd name="T22" fmla="*/ 155 w 146"/>
                  <a:gd name="T23" fmla="*/ 370 h 182"/>
                  <a:gd name="T24" fmla="*/ 178 w 146"/>
                  <a:gd name="T25" fmla="*/ 285 h 182"/>
                  <a:gd name="T26" fmla="*/ 155 w 146"/>
                  <a:gd name="T27" fmla="*/ 258 h 182"/>
                  <a:gd name="T28" fmla="*/ 133 w 146"/>
                  <a:gd name="T29" fmla="*/ 225 h 182"/>
                  <a:gd name="T30" fmla="*/ 68 w 146"/>
                  <a:gd name="T31" fmla="*/ 165 h 182"/>
                  <a:gd name="T32" fmla="*/ 65 w 146"/>
                  <a:gd name="T33" fmla="*/ 138 h 182"/>
                  <a:gd name="T34" fmla="*/ 80 w 146"/>
                  <a:gd name="T35" fmla="*/ 100 h 182"/>
                  <a:gd name="T36" fmla="*/ 123 w 146"/>
                  <a:gd name="T37" fmla="*/ 83 h 182"/>
                  <a:gd name="T38" fmla="*/ 160 w 146"/>
                  <a:gd name="T39" fmla="*/ 68 h 182"/>
                  <a:gd name="T40" fmla="*/ 200 w 146"/>
                  <a:gd name="T41" fmla="*/ 75 h 182"/>
                  <a:gd name="T42" fmla="*/ 223 w 146"/>
                  <a:gd name="T43" fmla="*/ 98 h 182"/>
                  <a:gd name="T44" fmla="*/ 260 w 146"/>
                  <a:gd name="T45" fmla="*/ 88 h 182"/>
                  <a:gd name="T46" fmla="*/ 280 w 146"/>
                  <a:gd name="T47" fmla="*/ 60 h 182"/>
                  <a:gd name="T48" fmla="*/ 328 w 146"/>
                  <a:gd name="T49" fmla="*/ 45 h 182"/>
                  <a:gd name="T50" fmla="*/ 350 w 146"/>
                  <a:gd name="T51" fmla="*/ 48 h 182"/>
                  <a:gd name="T52" fmla="*/ 365 w 146"/>
                  <a:gd name="T53" fmla="*/ 63 h 182"/>
                  <a:gd name="T54" fmla="*/ 348 w 146"/>
                  <a:gd name="T55" fmla="*/ 33 h 182"/>
                  <a:gd name="T56" fmla="*/ 315 w 146"/>
                  <a:gd name="T57" fmla="*/ 20 h 182"/>
                  <a:gd name="T58" fmla="*/ 285 w 146"/>
                  <a:gd name="T59" fmla="*/ 3 h 182"/>
                  <a:gd name="T60" fmla="*/ 253 w 146"/>
                  <a:gd name="T61" fmla="*/ 3 h 182"/>
                  <a:gd name="T62" fmla="*/ 225 w 146"/>
                  <a:gd name="T63" fmla="*/ 38 h 182"/>
                  <a:gd name="T64" fmla="*/ 190 w 146"/>
                  <a:gd name="T65" fmla="*/ 45 h 182"/>
                  <a:gd name="T66" fmla="*/ 120 w 146"/>
                  <a:gd name="T67" fmla="*/ 65 h 182"/>
                  <a:gd name="T68" fmla="*/ 68 w 146"/>
                  <a:gd name="T69" fmla="*/ 98 h 182"/>
                  <a:gd name="T70" fmla="*/ 13 w 146"/>
                  <a:gd name="T71" fmla="*/ 120 h 182"/>
                  <a:gd name="T72" fmla="*/ 13 w 146"/>
                  <a:gd name="T73" fmla="*/ 145 h 1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6" h="182">
                    <a:moveTo>
                      <a:pt x="13" y="52"/>
                    </a:moveTo>
                    <a:cubicBezTo>
                      <a:pt x="9" y="54"/>
                      <a:pt x="0" y="59"/>
                      <a:pt x="1" y="65"/>
                    </a:cubicBezTo>
                    <a:cubicBezTo>
                      <a:pt x="3" y="71"/>
                      <a:pt x="11" y="72"/>
                      <a:pt x="16" y="75"/>
                    </a:cubicBezTo>
                    <a:cubicBezTo>
                      <a:pt x="27" y="80"/>
                      <a:pt x="30" y="88"/>
                      <a:pt x="38" y="97"/>
                    </a:cubicBezTo>
                    <a:cubicBezTo>
                      <a:pt x="42" y="101"/>
                      <a:pt x="45" y="101"/>
                      <a:pt x="44" y="106"/>
                    </a:cubicBezTo>
                    <a:cubicBezTo>
                      <a:pt x="44" y="108"/>
                      <a:pt x="41" y="109"/>
                      <a:pt x="41" y="111"/>
                    </a:cubicBezTo>
                    <a:cubicBezTo>
                      <a:pt x="40" y="115"/>
                      <a:pt x="42" y="115"/>
                      <a:pt x="44" y="118"/>
                    </a:cubicBezTo>
                    <a:cubicBezTo>
                      <a:pt x="49" y="126"/>
                      <a:pt x="51" y="136"/>
                      <a:pt x="53" y="146"/>
                    </a:cubicBezTo>
                    <a:cubicBezTo>
                      <a:pt x="54" y="152"/>
                      <a:pt x="50" y="165"/>
                      <a:pt x="55" y="169"/>
                    </a:cubicBezTo>
                    <a:cubicBezTo>
                      <a:pt x="57" y="172"/>
                      <a:pt x="61" y="171"/>
                      <a:pt x="64" y="175"/>
                    </a:cubicBezTo>
                    <a:cubicBezTo>
                      <a:pt x="67" y="177"/>
                      <a:pt x="67" y="182"/>
                      <a:pt x="71" y="181"/>
                    </a:cubicBezTo>
                    <a:cubicBezTo>
                      <a:pt x="65" y="173"/>
                      <a:pt x="60" y="159"/>
                      <a:pt x="62" y="148"/>
                    </a:cubicBezTo>
                    <a:cubicBezTo>
                      <a:pt x="64" y="137"/>
                      <a:pt x="73" y="127"/>
                      <a:pt x="71" y="114"/>
                    </a:cubicBezTo>
                    <a:cubicBezTo>
                      <a:pt x="70" y="109"/>
                      <a:pt x="65" y="107"/>
                      <a:pt x="62" y="103"/>
                    </a:cubicBezTo>
                    <a:cubicBezTo>
                      <a:pt x="59" y="98"/>
                      <a:pt x="58" y="94"/>
                      <a:pt x="53" y="90"/>
                    </a:cubicBezTo>
                    <a:cubicBezTo>
                      <a:pt x="44" y="82"/>
                      <a:pt x="35" y="76"/>
                      <a:pt x="27" y="66"/>
                    </a:cubicBezTo>
                    <a:cubicBezTo>
                      <a:pt x="23" y="61"/>
                      <a:pt x="24" y="61"/>
                      <a:pt x="26" y="55"/>
                    </a:cubicBezTo>
                    <a:cubicBezTo>
                      <a:pt x="27" y="50"/>
                      <a:pt x="28" y="44"/>
                      <a:pt x="32" y="40"/>
                    </a:cubicBezTo>
                    <a:cubicBezTo>
                      <a:pt x="36" y="36"/>
                      <a:pt x="44" y="35"/>
                      <a:pt x="49" y="33"/>
                    </a:cubicBezTo>
                    <a:cubicBezTo>
                      <a:pt x="54" y="30"/>
                      <a:pt x="59" y="28"/>
                      <a:pt x="64" y="27"/>
                    </a:cubicBezTo>
                    <a:cubicBezTo>
                      <a:pt x="69" y="26"/>
                      <a:pt x="77" y="26"/>
                      <a:pt x="80" y="30"/>
                    </a:cubicBezTo>
                    <a:cubicBezTo>
                      <a:pt x="85" y="34"/>
                      <a:pt x="81" y="39"/>
                      <a:pt x="89" y="39"/>
                    </a:cubicBezTo>
                    <a:cubicBezTo>
                      <a:pt x="92" y="39"/>
                      <a:pt x="101" y="37"/>
                      <a:pt x="104" y="35"/>
                    </a:cubicBezTo>
                    <a:cubicBezTo>
                      <a:pt x="108" y="33"/>
                      <a:pt x="107" y="28"/>
                      <a:pt x="112" y="24"/>
                    </a:cubicBezTo>
                    <a:cubicBezTo>
                      <a:pt x="117" y="20"/>
                      <a:pt x="125" y="18"/>
                      <a:pt x="131" y="18"/>
                    </a:cubicBezTo>
                    <a:cubicBezTo>
                      <a:pt x="133" y="17"/>
                      <a:pt x="138" y="18"/>
                      <a:pt x="140" y="19"/>
                    </a:cubicBezTo>
                    <a:cubicBezTo>
                      <a:pt x="143" y="21"/>
                      <a:pt x="143" y="25"/>
                      <a:pt x="146" y="25"/>
                    </a:cubicBezTo>
                    <a:cubicBezTo>
                      <a:pt x="145" y="22"/>
                      <a:pt x="142" y="16"/>
                      <a:pt x="139" y="13"/>
                    </a:cubicBezTo>
                    <a:cubicBezTo>
                      <a:pt x="135" y="9"/>
                      <a:pt x="130" y="10"/>
                      <a:pt x="126" y="8"/>
                    </a:cubicBezTo>
                    <a:cubicBezTo>
                      <a:pt x="121" y="6"/>
                      <a:pt x="118" y="2"/>
                      <a:pt x="114" y="1"/>
                    </a:cubicBezTo>
                    <a:cubicBezTo>
                      <a:pt x="111" y="1"/>
                      <a:pt x="103" y="0"/>
                      <a:pt x="101" y="1"/>
                    </a:cubicBezTo>
                    <a:cubicBezTo>
                      <a:pt x="95" y="3"/>
                      <a:pt x="94" y="11"/>
                      <a:pt x="90" y="15"/>
                    </a:cubicBezTo>
                    <a:cubicBezTo>
                      <a:pt x="86" y="19"/>
                      <a:pt x="82" y="18"/>
                      <a:pt x="76" y="18"/>
                    </a:cubicBezTo>
                    <a:cubicBezTo>
                      <a:pt x="67" y="19"/>
                      <a:pt x="58" y="24"/>
                      <a:pt x="48" y="26"/>
                    </a:cubicBezTo>
                    <a:cubicBezTo>
                      <a:pt x="40" y="28"/>
                      <a:pt x="34" y="33"/>
                      <a:pt x="27" y="39"/>
                    </a:cubicBezTo>
                    <a:cubicBezTo>
                      <a:pt x="20" y="44"/>
                      <a:pt x="12" y="44"/>
                      <a:pt x="5" y="48"/>
                    </a:cubicBezTo>
                    <a:cubicBezTo>
                      <a:pt x="5" y="52"/>
                      <a:pt x="6" y="55"/>
                      <a:pt x="5" y="58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Freeform 684"/>
              <p:cNvSpPr>
                <a:spLocks/>
              </p:cNvSpPr>
              <p:nvPr/>
            </p:nvSpPr>
            <p:spPr bwMode="auto">
              <a:xfrm>
                <a:off x="3221" y="1542"/>
                <a:ext cx="130" cy="208"/>
              </a:xfrm>
              <a:custGeom>
                <a:avLst/>
                <a:gdLst>
                  <a:gd name="T0" fmla="*/ 88 w 52"/>
                  <a:gd name="T1" fmla="*/ 40 h 83"/>
                  <a:gd name="T2" fmla="*/ 85 w 52"/>
                  <a:gd name="T3" fmla="*/ 93 h 83"/>
                  <a:gd name="T4" fmla="*/ 53 w 52"/>
                  <a:gd name="T5" fmla="*/ 128 h 83"/>
                  <a:gd name="T6" fmla="*/ 10 w 52"/>
                  <a:gd name="T7" fmla="*/ 158 h 83"/>
                  <a:gd name="T8" fmla="*/ 20 w 52"/>
                  <a:gd name="T9" fmla="*/ 208 h 83"/>
                  <a:gd name="T10" fmla="*/ 43 w 52"/>
                  <a:gd name="T11" fmla="*/ 155 h 83"/>
                  <a:gd name="T12" fmla="*/ 80 w 52"/>
                  <a:gd name="T13" fmla="*/ 180 h 83"/>
                  <a:gd name="T14" fmla="*/ 95 w 52"/>
                  <a:gd name="T15" fmla="*/ 140 h 83"/>
                  <a:gd name="T16" fmla="*/ 130 w 52"/>
                  <a:gd name="T17" fmla="*/ 100 h 83"/>
                  <a:gd name="T18" fmla="*/ 105 w 52"/>
                  <a:gd name="T19" fmla="*/ 83 h 83"/>
                  <a:gd name="T20" fmla="*/ 110 w 52"/>
                  <a:gd name="T21" fmla="*/ 48 h 83"/>
                  <a:gd name="T22" fmla="*/ 73 w 52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83">
                    <a:moveTo>
                      <a:pt x="35" y="16"/>
                    </a:moveTo>
                    <a:cubicBezTo>
                      <a:pt x="35" y="23"/>
                      <a:pt x="38" y="29"/>
                      <a:pt x="34" y="37"/>
                    </a:cubicBezTo>
                    <a:cubicBezTo>
                      <a:pt x="32" y="42"/>
                      <a:pt x="26" y="47"/>
                      <a:pt x="21" y="51"/>
                    </a:cubicBezTo>
                    <a:cubicBezTo>
                      <a:pt x="16" y="54"/>
                      <a:pt x="8" y="58"/>
                      <a:pt x="4" y="63"/>
                    </a:cubicBezTo>
                    <a:cubicBezTo>
                      <a:pt x="0" y="70"/>
                      <a:pt x="7" y="76"/>
                      <a:pt x="8" y="83"/>
                    </a:cubicBezTo>
                    <a:cubicBezTo>
                      <a:pt x="8" y="75"/>
                      <a:pt x="6" y="65"/>
                      <a:pt x="17" y="62"/>
                    </a:cubicBezTo>
                    <a:cubicBezTo>
                      <a:pt x="25" y="59"/>
                      <a:pt x="33" y="64"/>
                      <a:pt x="32" y="72"/>
                    </a:cubicBezTo>
                    <a:cubicBezTo>
                      <a:pt x="41" y="67"/>
                      <a:pt x="37" y="65"/>
                      <a:pt x="38" y="56"/>
                    </a:cubicBezTo>
                    <a:cubicBezTo>
                      <a:pt x="39" y="49"/>
                      <a:pt x="46" y="44"/>
                      <a:pt x="52" y="40"/>
                    </a:cubicBezTo>
                    <a:cubicBezTo>
                      <a:pt x="49" y="36"/>
                      <a:pt x="44" y="37"/>
                      <a:pt x="42" y="33"/>
                    </a:cubicBezTo>
                    <a:cubicBezTo>
                      <a:pt x="41" y="29"/>
                      <a:pt x="45" y="23"/>
                      <a:pt x="44" y="19"/>
                    </a:cubicBezTo>
                    <a:cubicBezTo>
                      <a:pt x="43" y="10"/>
                      <a:pt x="29" y="8"/>
                      <a:pt x="29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Freeform 685"/>
              <p:cNvSpPr>
                <a:spLocks/>
              </p:cNvSpPr>
              <p:nvPr/>
            </p:nvSpPr>
            <p:spPr bwMode="auto">
              <a:xfrm>
                <a:off x="3168" y="1792"/>
                <a:ext cx="183" cy="388"/>
              </a:xfrm>
              <a:custGeom>
                <a:avLst/>
                <a:gdLst>
                  <a:gd name="T0" fmla="*/ 68 w 73"/>
                  <a:gd name="T1" fmla="*/ 8 h 155"/>
                  <a:gd name="T2" fmla="*/ 80 w 73"/>
                  <a:gd name="T3" fmla="*/ 40 h 155"/>
                  <a:gd name="T4" fmla="*/ 68 w 73"/>
                  <a:gd name="T5" fmla="*/ 78 h 155"/>
                  <a:gd name="T6" fmla="*/ 73 w 73"/>
                  <a:gd name="T7" fmla="*/ 148 h 155"/>
                  <a:gd name="T8" fmla="*/ 60 w 73"/>
                  <a:gd name="T9" fmla="*/ 220 h 155"/>
                  <a:gd name="T10" fmla="*/ 30 w 73"/>
                  <a:gd name="T11" fmla="*/ 233 h 155"/>
                  <a:gd name="T12" fmla="*/ 0 w 73"/>
                  <a:gd name="T13" fmla="*/ 220 h 155"/>
                  <a:gd name="T14" fmla="*/ 58 w 73"/>
                  <a:gd name="T15" fmla="*/ 248 h 155"/>
                  <a:gd name="T16" fmla="*/ 115 w 73"/>
                  <a:gd name="T17" fmla="*/ 293 h 155"/>
                  <a:gd name="T18" fmla="*/ 128 w 73"/>
                  <a:gd name="T19" fmla="*/ 363 h 155"/>
                  <a:gd name="T20" fmla="*/ 153 w 73"/>
                  <a:gd name="T21" fmla="*/ 385 h 155"/>
                  <a:gd name="T22" fmla="*/ 180 w 73"/>
                  <a:gd name="T23" fmla="*/ 368 h 155"/>
                  <a:gd name="T24" fmla="*/ 180 w 73"/>
                  <a:gd name="T25" fmla="*/ 368 h 155"/>
                  <a:gd name="T26" fmla="*/ 160 w 73"/>
                  <a:gd name="T27" fmla="*/ 335 h 155"/>
                  <a:gd name="T28" fmla="*/ 143 w 73"/>
                  <a:gd name="T29" fmla="*/ 328 h 155"/>
                  <a:gd name="T30" fmla="*/ 140 w 73"/>
                  <a:gd name="T31" fmla="*/ 308 h 155"/>
                  <a:gd name="T32" fmla="*/ 123 w 73"/>
                  <a:gd name="T33" fmla="*/ 280 h 155"/>
                  <a:gd name="T34" fmla="*/ 103 w 73"/>
                  <a:gd name="T35" fmla="*/ 250 h 155"/>
                  <a:gd name="T36" fmla="*/ 80 w 73"/>
                  <a:gd name="T37" fmla="*/ 185 h 155"/>
                  <a:gd name="T38" fmla="*/ 83 w 73"/>
                  <a:gd name="T39" fmla="*/ 108 h 155"/>
                  <a:gd name="T40" fmla="*/ 85 w 73"/>
                  <a:gd name="T41" fmla="*/ 48 h 155"/>
                  <a:gd name="T42" fmla="*/ 85 w 73"/>
                  <a:gd name="T43" fmla="*/ 20 h 155"/>
                  <a:gd name="T44" fmla="*/ 68 w 73"/>
                  <a:gd name="T45" fmla="*/ 0 h 1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3" h="155">
                    <a:moveTo>
                      <a:pt x="27" y="3"/>
                    </a:moveTo>
                    <a:cubicBezTo>
                      <a:pt x="29" y="8"/>
                      <a:pt x="32" y="12"/>
                      <a:pt x="32" y="16"/>
                    </a:cubicBezTo>
                    <a:cubicBezTo>
                      <a:pt x="33" y="22"/>
                      <a:pt x="29" y="26"/>
                      <a:pt x="27" y="31"/>
                    </a:cubicBezTo>
                    <a:cubicBezTo>
                      <a:pt x="24" y="40"/>
                      <a:pt x="29" y="50"/>
                      <a:pt x="29" y="59"/>
                    </a:cubicBezTo>
                    <a:cubicBezTo>
                      <a:pt x="29" y="70"/>
                      <a:pt x="30" y="79"/>
                      <a:pt x="24" y="88"/>
                    </a:cubicBezTo>
                    <a:cubicBezTo>
                      <a:pt x="22" y="93"/>
                      <a:pt x="18" y="95"/>
                      <a:pt x="12" y="93"/>
                    </a:cubicBezTo>
                    <a:cubicBezTo>
                      <a:pt x="8" y="92"/>
                      <a:pt x="4" y="86"/>
                      <a:pt x="0" y="88"/>
                    </a:cubicBezTo>
                    <a:cubicBezTo>
                      <a:pt x="5" y="97"/>
                      <a:pt x="15" y="98"/>
                      <a:pt x="23" y="99"/>
                    </a:cubicBezTo>
                    <a:cubicBezTo>
                      <a:pt x="34" y="100"/>
                      <a:pt x="39" y="109"/>
                      <a:pt x="46" y="117"/>
                    </a:cubicBezTo>
                    <a:cubicBezTo>
                      <a:pt x="53" y="127"/>
                      <a:pt x="48" y="134"/>
                      <a:pt x="51" y="145"/>
                    </a:cubicBezTo>
                    <a:cubicBezTo>
                      <a:pt x="52" y="149"/>
                      <a:pt x="56" y="155"/>
                      <a:pt x="61" y="154"/>
                    </a:cubicBezTo>
                    <a:cubicBezTo>
                      <a:pt x="63" y="154"/>
                      <a:pt x="69" y="149"/>
                      <a:pt x="72" y="147"/>
                    </a:cubicBezTo>
                    <a:cubicBezTo>
                      <a:pt x="73" y="147"/>
                      <a:pt x="73" y="147"/>
                      <a:pt x="72" y="147"/>
                    </a:cubicBezTo>
                    <a:cubicBezTo>
                      <a:pt x="68" y="144"/>
                      <a:pt x="68" y="138"/>
                      <a:pt x="64" y="134"/>
                    </a:cubicBezTo>
                    <a:cubicBezTo>
                      <a:pt x="61" y="132"/>
                      <a:pt x="60" y="134"/>
                      <a:pt x="57" y="131"/>
                    </a:cubicBezTo>
                    <a:cubicBezTo>
                      <a:pt x="56" y="129"/>
                      <a:pt x="57" y="125"/>
                      <a:pt x="56" y="123"/>
                    </a:cubicBezTo>
                    <a:cubicBezTo>
                      <a:pt x="55" y="117"/>
                      <a:pt x="53" y="115"/>
                      <a:pt x="49" y="112"/>
                    </a:cubicBezTo>
                    <a:cubicBezTo>
                      <a:pt x="45" y="108"/>
                      <a:pt x="43" y="105"/>
                      <a:pt x="41" y="100"/>
                    </a:cubicBezTo>
                    <a:cubicBezTo>
                      <a:pt x="36" y="90"/>
                      <a:pt x="32" y="86"/>
                      <a:pt x="32" y="74"/>
                    </a:cubicBezTo>
                    <a:cubicBezTo>
                      <a:pt x="32" y="64"/>
                      <a:pt x="34" y="53"/>
                      <a:pt x="33" y="43"/>
                    </a:cubicBezTo>
                    <a:cubicBezTo>
                      <a:pt x="32" y="34"/>
                      <a:pt x="31" y="28"/>
                      <a:pt x="34" y="19"/>
                    </a:cubicBezTo>
                    <a:cubicBezTo>
                      <a:pt x="36" y="15"/>
                      <a:pt x="38" y="13"/>
                      <a:pt x="34" y="8"/>
                    </a:cubicBezTo>
                    <a:cubicBezTo>
                      <a:pt x="32" y="5"/>
                      <a:pt x="28" y="4"/>
                      <a:pt x="27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Freeform 686"/>
              <p:cNvSpPr>
                <a:spLocks/>
              </p:cNvSpPr>
              <p:nvPr/>
            </p:nvSpPr>
            <p:spPr bwMode="auto">
              <a:xfrm>
                <a:off x="3283" y="1655"/>
                <a:ext cx="40" cy="35"/>
              </a:xfrm>
              <a:custGeom>
                <a:avLst/>
                <a:gdLst>
                  <a:gd name="T0" fmla="*/ 40 w 16"/>
                  <a:gd name="T1" fmla="*/ 0 h 14"/>
                  <a:gd name="T2" fmla="*/ 13 w 16"/>
                  <a:gd name="T3" fmla="*/ 35 h 14"/>
                  <a:gd name="T4" fmla="*/ 0 w 16"/>
                  <a:gd name="T5" fmla="*/ 28 h 14"/>
                  <a:gd name="T6" fmla="*/ 23 w 16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2" y="5"/>
                      <a:pt x="8" y="7"/>
                      <a:pt x="5" y="14"/>
                    </a:cubicBezTo>
                    <a:cubicBezTo>
                      <a:pt x="4" y="12"/>
                      <a:pt x="2" y="11"/>
                      <a:pt x="0" y="11"/>
                    </a:cubicBezTo>
                    <a:cubicBezTo>
                      <a:pt x="2" y="7"/>
                      <a:pt x="6" y="3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" name="Freeform 687"/>
              <p:cNvSpPr>
                <a:spLocks/>
              </p:cNvSpPr>
              <p:nvPr/>
            </p:nvSpPr>
            <p:spPr bwMode="auto">
              <a:xfrm>
                <a:off x="3141" y="1517"/>
                <a:ext cx="100" cy="58"/>
              </a:xfrm>
              <a:custGeom>
                <a:avLst/>
                <a:gdLst>
                  <a:gd name="T0" fmla="*/ 0 w 40"/>
                  <a:gd name="T1" fmla="*/ 38 h 23"/>
                  <a:gd name="T2" fmla="*/ 65 w 40"/>
                  <a:gd name="T3" fmla="*/ 0 h 23"/>
                  <a:gd name="T4" fmla="*/ 100 w 40"/>
                  <a:gd name="T5" fmla="*/ 20 h 23"/>
                  <a:gd name="T6" fmla="*/ 40 w 40"/>
                  <a:gd name="T7" fmla="*/ 30 h 23"/>
                  <a:gd name="T8" fmla="*/ 30 w 40"/>
                  <a:gd name="T9" fmla="*/ 53 h 23"/>
                  <a:gd name="T10" fmla="*/ 5 w 40"/>
                  <a:gd name="T11" fmla="*/ 4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3">
                    <a:moveTo>
                      <a:pt x="0" y="15"/>
                    </a:moveTo>
                    <a:cubicBezTo>
                      <a:pt x="10" y="15"/>
                      <a:pt x="17" y="1"/>
                      <a:pt x="26" y="0"/>
                    </a:cubicBezTo>
                    <a:cubicBezTo>
                      <a:pt x="25" y="9"/>
                      <a:pt x="37" y="3"/>
                      <a:pt x="40" y="8"/>
                    </a:cubicBezTo>
                    <a:cubicBezTo>
                      <a:pt x="33" y="8"/>
                      <a:pt x="21" y="6"/>
                      <a:pt x="16" y="12"/>
                    </a:cubicBezTo>
                    <a:cubicBezTo>
                      <a:pt x="14" y="15"/>
                      <a:pt x="15" y="20"/>
                      <a:pt x="12" y="21"/>
                    </a:cubicBezTo>
                    <a:cubicBezTo>
                      <a:pt x="7" y="23"/>
                      <a:pt x="7" y="17"/>
                      <a:pt x="2" y="1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" name="Freeform 688"/>
              <p:cNvSpPr>
                <a:spLocks/>
              </p:cNvSpPr>
              <p:nvPr/>
            </p:nvSpPr>
            <p:spPr bwMode="auto">
              <a:xfrm>
                <a:off x="3036" y="1720"/>
                <a:ext cx="52" cy="142"/>
              </a:xfrm>
              <a:custGeom>
                <a:avLst/>
                <a:gdLst>
                  <a:gd name="T0" fmla="*/ 0 w 21"/>
                  <a:gd name="T1" fmla="*/ 0 h 57"/>
                  <a:gd name="T2" fmla="*/ 30 w 21"/>
                  <a:gd name="T3" fmla="*/ 27 h 57"/>
                  <a:gd name="T4" fmla="*/ 42 w 21"/>
                  <a:gd name="T5" fmla="*/ 65 h 57"/>
                  <a:gd name="T6" fmla="*/ 45 w 21"/>
                  <a:gd name="T7" fmla="*/ 100 h 57"/>
                  <a:gd name="T8" fmla="*/ 35 w 21"/>
                  <a:gd name="T9" fmla="*/ 142 h 57"/>
                  <a:gd name="T10" fmla="*/ 5 w 21"/>
                  <a:gd name="T11" fmla="*/ 55 h 57"/>
                  <a:gd name="T12" fmla="*/ 5 w 21"/>
                  <a:gd name="T13" fmla="*/ 55 h 57"/>
                  <a:gd name="T14" fmla="*/ 5 w 21"/>
                  <a:gd name="T15" fmla="*/ 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57">
                    <a:moveTo>
                      <a:pt x="0" y="0"/>
                    </a:moveTo>
                    <a:cubicBezTo>
                      <a:pt x="0" y="5"/>
                      <a:pt x="9" y="8"/>
                      <a:pt x="12" y="11"/>
                    </a:cubicBezTo>
                    <a:cubicBezTo>
                      <a:pt x="16" y="17"/>
                      <a:pt x="15" y="20"/>
                      <a:pt x="17" y="26"/>
                    </a:cubicBezTo>
                    <a:cubicBezTo>
                      <a:pt x="19" y="32"/>
                      <a:pt x="21" y="33"/>
                      <a:pt x="18" y="40"/>
                    </a:cubicBezTo>
                    <a:cubicBezTo>
                      <a:pt x="16" y="46"/>
                      <a:pt x="14" y="50"/>
                      <a:pt x="14" y="57"/>
                    </a:cubicBezTo>
                    <a:cubicBezTo>
                      <a:pt x="14" y="49"/>
                      <a:pt x="17" y="1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9" y="17"/>
                      <a:pt x="3" y="10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0" name="Freeform 689"/>
              <p:cNvSpPr>
                <a:spLocks/>
              </p:cNvSpPr>
              <p:nvPr/>
            </p:nvSpPr>
            <p:spPr bwMode="auto">
              <a:xfrm>
                <a:off x="2896" y="1577"/>
                <a:ext cx="97" cy="80"/>
              </a:xfrm>
              <a:custGeom>
                <a:avLst/>
                <a:gdLst>
                  <a:gd name="T0" fmla="*/ 5 w 39"/>
                  <a:gd name="T1" fmla="*/ 55 h 32"/>
                  <a:gd name="T2" fmla="*/ 0 w 39"/>
                  <a:gd name="T3" fmla="*/ 55 h 32"/>
                  <a:gd name="T4" fmla="*/ 7 w 39"/>
                  <a:gd name="T5" fmla="*/ 33 h 32"/>
                  <a:gd name="T6" fmla="*/ 35 w 39"/>
                  <a:gd name="T7" fmla="*/ 25 h 32"/>
                  <a:gd name="T8" fmla="*/ 97 w 39"/>
                  <a:gd name="T9" fmla="*/ 0 h 32"/>
                  <a:gd name="T10" fmla="*/ 42 w 39"/>
                  <a:gd name="T11" fmla="*/ 28 h 32"/>
                  <a:gd name="T12" fmla="*/ 22 w 39"/>
                  <a:gd name="T13" fmla="*/ 75 h 32"/>
                  <a:gd name="T14" fmla="*/ 7 w 39"/>
                  <a:gd name="T15" fmla="*/ 80 h 32"/>
                  <a:gd name="T16" fmla="*/ 5 w 39"/>
                  <a:gd name="T17" fmla="*/ 6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2">
                    <a:moveTo>
                      <a:pt x="2" y="22"/>
                    </a:moveTo>
                    <a:cubicBezTo>
                      <a:pt x="1" y="22"/>
                      <a:pt x="1" y="23"/>
                      <a:pt x="0" y="22"/>
                    </a:cubicBezTo>
                    <a:cubicBezTo>
                      <a:pt x="1" y="19"/>
                      <a:pt x="0" y="16"/>
                      <a:pt x="3" y="13"/>
                    </a:cubicBezTo>
                    <a:cubicBezTo>
                      <a:pt x="5" y="11"/>
                      <a:pt x="11" y="11"/>
                      <a:pt x="14" y="10"/>
                    </a:cubicBezTo>
                    <a:cubicBezTo>
                      <a:pt x="22" y="7"/>
                      <a:pt x="30" y="1"/>
                      <a:pt x="39" y="0"/>
                    </a:cubicBezTo>
                    <a:cubicBezTo>
                      <a:pt x="37" y="6"/>
                      <a:pt x="23" y="8"/>
                      <a:pt x="17" y="11"/>
                    </a:cubicBezTo>
                    <a:cubicBezTo>
                      <a:pt x="8" y="17"/>
                      <a:pt x="9" y="19"/>
                      <a:pt x="9" y="30"/>
                    </a:cubicBezTo>
                    <a:cubicBezTo>
                      <a:pt x="7" y="30"/>
                      <a:pt x="5" y="31"/>
                      <a:pt x="3" y="32"/>
                    </a:cubicBezTo>
                    <a:cubicBezTo>
                      <a:pt x="2" y="30"/>
                      <a:pt x="2" y="28"/>
                      <a:pt x="2" y="26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1" name="Freeform 690"/>
              <p:cNvSpPr>
                <a:spLocks/>
              </p:cNvSpPr>
              <p:nvPr/>
            </p:nvSpPr>
            <p:spPr bwMode="auto">
              <a:xfrm>
                <a:off x="3146" y="1470"/>
                <a:ext cx="87" cy="30"/>
              </a:xfrm>
              <a:custGeom>
                <a:avLst/>
                <a:gdLst>
                  <a:gd name="T0" fmla="*/ 0 w 35"/>
                  <a:gd name="T1" fmla="*/ 30 h 12"/>
                  <a:gd name="T2" fmla="*/ 52 w 35"/>
                  <a:gd name="T3" fmla="*/ 3 h 12"/>
                  <a:gd name="T4" fmla="*/ 87 w 35"/>
                  <a:gd name="T5" fmla="*/ 30 h 12"/>
                  <a:gd name="T6" fmla="*/ 12 w 35"/>
                  <a:gd name="T7" fmla="*/ 28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2">
                    <a:moveTo>
                      <a:pt x="0" y="12"/>
                    </a:moveTo>
                    <a:cubicBezTo>
                      <a:pt x="4" y="8"/>
                      <a:pt x="15" y="0"/>
                      <a:pt x="21" y="1"/>
                    </a:cubicBezTo>
                    <a:cubicBezTo>
                      <a:pt x="26" y="1"/>
                      <a:pt x="32" y="8"/>
                      <a:pt x="35" y="12"/>
                    </a:cubicBezTo>
                    <a:cubicBezTo>
                      <a:pt x="25" y="6"/>
                      <a:pt x="15" y="4"/>
                      <a:pt x="5" y="11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2" name="Freeform 691"/>
              <p:cNvSpPr>
                <a:spLocks/>
              </p:cNvSpPr>
              <p:nvPr/>
            </p:nvSpPr>
            <p:spPr bwMode="auto">
              <a:xfrm>
                <a:off x="3006" y="1602"/>
                <a:ext cx="40" cy="85"/>
              </a:xfrm>
              <a:custGeom>
                <a:avLst/>
                <a:gdLst>
                  <a:gd name="T0" fmla="*/ 8 w 16"/>
                  <a:gd name="T1" fmla="*/ 43 h 34"/>
                  <a:gd name="T2" fmla="*/ 40 w 16"/>
                  <a:gd name="T3" fmla="*/ 85 h 34"/>
                  <a:gd name="T4" fmla="*/ 18 w 16"/>
                  <a:gd name="T5" fmla="*/ 45 h 34"/>
                  <a:gd name="T6" fmla="*/ 35 w 16"/>
                  <a:gd name="T7" fmla="*/ 10 h 34"/>
                  <a:gd name="T8" fmla="*/ 0 w 16"/>
                  <a:gd name="T9" fmla="*/ 38 h 34"/>
                  <a:gd name="T10" fmla="*/ 3 w 16"/>
                  <a:gd name="T11" fmla="*/ 38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3" y="17"/>
                    </a:moveTo>
                    <a:cubicBezTo>
                      <a:pt x="2" y="23"/>
                      <a:pt x="11" y="31"/>
                      <a:pt x="16" y="34"/>
                    </a:cubicBezTo>
                    <a:cubicBezTo>
                      <a:pt x="11" y="29"/>
                      <a:pt x="7" y="25"/>
                      <a:pt x="7" y="18"/>
                    </a:cubicBezTo>
                    <a:cubicBezTo>
                      <a:pt x="6" y="11"/>
                      <a:pt x="9" y="9"/>
                      <a:pt x="14" y="4"/>
                    </a:cubicBezTo>
                    <a:cubicBezTo>
                      <a:pt x="10" y="0"/>
                      <a:pt x="1" y="11"/>
                      <a:pt x="0" y="15"/>
                    </a:cubicBezTo>
                    <a:cubicBezTo>
                      <a:pt x="0" y="16"/>
                      <a:pt x="0" y="15"/>
                      <a:pt x="1" y="15"/>
                    </a:cubicBezTo>
                  </a:path>
                </a:pathLst>
              </a:custGeom>
              <a:solidFill>
                <a:srgbClr val="B0B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3" name="Freeform 692"/>
              <p:cNvSpPr>
                <a:spLocks/>
              </p:cNvSpPr>
              <p:nvPr/>
            </p:nvSpPr>
            <p:spPr bwMode="auto">
              <a:xfrm>
                <a:off x="3106" y="1812"/>
                <a:ext cx="25" cy="130"/>
              </a:xfrm>
              <a:custGeom>
                <a:avLst/>
                <a:gdLst>
                  <a:gd name="T0" fmla="*/ 20 w 10"/>
                  <a:gd name="T1" fmla="*/ 13 h 52"/>
                  <a:gd name="T2" fmla="*/ 8 w 10"/>
                  <a:gd name="T3" fmla="*/ 73 h 52"/>
                  <a:gd name="T4" fmla="*/ 0 w 10"/>
                  <a:gd name="T5" fmla="*/ 100 h 52"/>
                  <a:gd name="T6" fmla="*/ 13 w 10"/>
                  <a:gd name="T7" fmla="*/ 130 h 52"/>
                  <a:gd name="T8" fmla="*/ 13 w 10"/>
                  <a:gd name="T9" fmla="*/ 95 h 52"/>
                  <a:gd name="T10" fmla="*/ 23 w 10"/>
                  <a:gd name="T11" fmla="*/ 63 h 52"/>
                  <a:gd name="T12" fmla="*/ 23 w 10"/>
                  <a:gd name="T13" fmla="*/ 33 h 52"/>
                  <a:gd name="T14" fmla="*/ 25 w 10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52">
                    <a:moveTo>
                      <a:pt x="8" y="5"/>
                    </a:moveTo>
                    <a:cubicBezTo>
                      <a:pt x="5" y="12"/>
                      <a:pt x="4" y="21"/>
                      <a:pt x="3" y="29"/>
                    </a:cubicBezTo>
                    <a:cubicBezTo>
                      <a:pt x="2" y="32"/>
                      <a:pt x="0" y="37"/>
                      <a:pt x="0" y="40"/>
                    </a:cubicBezTo>
                    <a:cubicBezTo>
                      <a:pt x="1" y="43"/>
                      <a:pt x="4" y="49"/>
                      <a:pt x="5" y="52"/>
                    </a:cubicBezTo>
                    <a:cubicBezTo>
                      <a:pt x="5" y="47"/>
                      <a:pt x="5" y="43"/>
                      <a:pt x="5" y="38"/>
                    </a:cubicBezTo>
                    <a:cubicBezTo>
                      <a:pt x="6" y="32"/>
                      <a:pt x="8" y="30"/>
                      <a:pt x="9" y="25"/>
                    </a:cubicBezTo>
                    <a:cubicBezTo>
                      <a:pt x="10" y="22"/>
                      <a:pt x="9" y="17"/>
                      <a:pt x="9" y="13"/>
                    </a:cubicBezTo>
                    <a:cubicBezTo>
                      <a:pt x="9" y="9"/>
                      <a:pt x="7" y="3"/>
                      <a:pt x="10" y="0"/>
                    </a:cubicBezTo>
                  </a:path>
                </a:pathLst>
              </a:custGeom>
              <a:solidFill>
                <a:srgbClr val="B0B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4" name="Freeform 693"/>
              <p:cNvSpPr>
                <a:spLocks/>
              </p:cNvSpPr>
              <p:nvPr/>
            </p:nvSpPr>
            <p:spPr bwMode="auto">
              <a:xfrm>
                <a:off x="2506" y="1445"/>
                <a:ext cx="215" cy="175"/>
              </a:xfrm>
              <a:custGeom>
                <a:avLst/>
                <a:gdLst>
                  <a:gd name="T0" fmla="*/ 73 w 86"/>
                  <a:gd name="T1" fmla="*/ 105 h 70"/>
                  <a:gd name="T2" fmla="*/ 83 w 86"/>
                  <a:gd name="T3" fmla="*/ 130 h 70"/>
                  <a:gd name="T4" fmla="*/ 58 w 86"/>
                  <a:gd name="T5" fmla="*/ 145 h 70"/>
                  <a:gd name="T6" fmla="*/ 13 w 86"/>
                  <a:gd name="T7" fmla="*/ 175 h 70"/>
                  <a:gd name="T8" fmla="*/ 120 w 86"/>
                  <a:gd name="T9" fmla="*/ 153 h 70"/>
                  <a:gd name="T10" fmla="*/ 215 w 86"/>
                  <a:gd name="T11" fmla="*/ 163 h 70"/>
                  <a:gd name="T12" fmla="*/ 140 w 86"/>
                  <a:gd name="T13" fmla="*/ 140 h 70"/>
                  <a:gd name="T14" fmla="*/ 95 w 86"/>
                  <a:gd name="T15" fmla="*/ 98 h 70"/>
                  <a:gd name="T16" fmla="*/ 55 w 86"/>
                  <a:gd name="T17" fmla="*/ 48 h 70"/>
                  <a:gd name="T18" fmla="*/ 0 w 86"/>
                  <a:gd name="T19" fmla="*/ 3 h 70"/>
                  <a:gd name="T20" fmla="*/ 38 w 86"/>
                  <a:gd name="T21" fmla="*/ 55 h 70"/>
                  <a:gd name="T22" fmla="*/ 73 w 86"/>
                  <a:gd name="T23" fmla="*/ 100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6" h="70">
                    <a:moveTo>
                      <a:pt x="29" y="42"/>
                    </a:moveTo>
                    <a:cubicBezTo>
                      <a:pt x="28" y="47"/>
                      <a:pt x="35" y="48"/>
                      <a:pt x="33" y="52"/>
                    </a:cubicBezTo>
                    <a:cubicBezTo>
                      <a:pt x="32" y="55"/>
                      <a:pt x="26" y="57"/>
                      <a:pt x="23" y="58"/>
                    </a:cubicBezTo>
                    <a:cubicBezTo>
                      <a:pt x="16" y="61"/>
                      <a:pt x="10" y="64"/>
                      <a:pt x="5" y="70"/>
                    </a:cubicBezTo>
                    <a:cubicBezTo>
                      <a:pt x="20" y="67"/>
                      <a:pt x="33" y="63"/>
                      <a:pt x="48" y="61"/>
                    </a:cubicBezTo>
                    <a:cubicBezTo>
                      <a:pt x="62" y="60"/>
                      <a:pt x="73" y="65"/>
                      <a:pt x="86" y="65"/>
                    </a:cubicBezTo>
                    <a:cubicBezTo>
                      <a:pt x="76" y="64"/>
                      <a:pt x="65" y="60"/>
                      <a:pt x="56" y="56"/>
                    </a:cubicBezTo>
                    <a:cubicBezTo>
                      <a:pt x="49" y="52"/>
                      <a:pt x="44" y="45"/>
                      <a:pt x="38" y="39"/>
                    </a:cubicBezTo>
                    <a:cubicBezTo>
                      <a:pt x="31" y="32"/>
                      <a:pt x="27" y="26"/>
                      <a:pt x="22" y="19"/>
                    </a:cubicBezTo>
                    <a:cubicBezTo>
                      <a:pt x="17" y="12"/>
                      <a:pt x="9" y="0"/>
                      <a:pt x="0" y="1"/>
                    </a:cubicBezTo>
                    <a:cubicBezTo>
                      <a:pt x="1" y="7"/>
                      <a:pt x="11" y="17"/>
                      <a:pt x="15" y="22"/>
                    </a:cubicBezTo>
                    <a:cubicBezTo>
                      <a:pt x="19" y="29"/>
                      <a:pt x="23" y="35"/>
                      <a:pt x="29" y="4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Freeform 694"/>
              <p:cNvSpPr>
                <a:spLocks/>
              </p:cNvSpPr>
              <p:nvPr/>
            </p:nvSpPr>
            <p:spPr bwMode="auto">
              <a:xfrm>
                <a:off x="2568" y="1677"/>
                <a:ext cx="75" cy="238"/>
              </a:xfrm>
              <a:custGeom>
                <a:avLst/>
                <a:gdLst>
                  <a:gd name="T0" fmla="*/ 75 w 30"/>
                  <a:gd name="T1" fmla="*/ 0 h 95"/>
                  <a:gd name="T2" fmla="*/ 10 w 30"/>
                  <a:gd name="T3" fmla="*/ 118 h 95"/>
                  <a:gd name="T4" fmla="*/ 15 w 30"/>
                  <a:gd name="T5" fmla="*/ 188 h 95"/>
                  <a:gd name="T6" fmla="*/ 35 w 30"/>
                  <a:gd name="T7" fmla="*/ 220 h 95"/>
                  <a:gd name="T8" fmla="*/ 58 w 30"/>
                  <a:gd name="T9" fmla="*/ 238 h 95"/>
                  <a:gd name="T10" fmla="*/ 30 w 30"/>
                  <a:gd name="T11" fmla="*/ 128 h 95"/>
                  <a:gd name="T12" fmla="*/ 43 w 30"/>
                  <a:gd name="T13" fmla="*/ 70 h 95"/>
                  <a:gd name="T14" fmla="*/ 70 w 30"/>
                  <a:gd name="T15" fmla="*/ 15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95">
                    <a:moveTo>
                      <a:pt x="30" y="0"/>
                    </a:moveTo>
                    <a:cubicBezTo>
                      <a:pt x="18" y="13"/>
                      <a:pt x="9" y="31"/>
                      <a:pt x="4" y="47"/>
                    </a:cubicBezTo>
                    <a:cubicBezTo>
                      <a:pt x="0" y="57"/>
                      <a:pt x="1" y="66"/>
                      <a:pt x="6" y="75"/>
                    </a:cubicBezTo>
                    <a:cubicBezTo>
                      <a:pt x="8" y="79"/>
                      <a:pt x="11" y="85"/>
                      <a:pt x="14" y="88"/>
                    </a:cubicBezTo>
                    <a:cubicBezTo>
                      <a:pt x="17" y="91"/>
                      <a:pt x="21" y="92"/>
                      <a:pt x="23" y="95"/>
                    </a:cubicBezTo>
                    <a:cubicBezTo>
                      <a:pt x="12" y="84"/>
                      <a:pt x="9" y="65"/>
                      <a:pt x="12" y="51"/>
                    </a:cubicBezTo>
                    <a:cubicBezTo>
                      <a:pt x="14" y="42"/>
                      <a:pt x="13" y="36"/>
                      <a:pt x="17" y="28"/>
                    </a:cubicBezTo>
                    <a:cubicBezTo>
                      <a:pt x="20" y="21"/>
                      <a:pt x="25" y="13"/>
                      <a:pt x="28" y="6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6" name="Freeform 695"/>
              <p:cNvSpPr>
                <a:spLocks/>
              </p:cNvSpPr>
              <p:nvPr/>
            </p:nvSpPr>
            <p:spPr bwMode="auto">
              <a:xfrm>
                <a:off x="2683" y="1780"/>
                <a:ext cx="183" cy="100"/>
              </a:xfrm>
              <a:custGeom>
                <a:avLst/>
                <a:gdLst>
                  <a:gd name="T0" fmla="*/ 0 w 73"/>
                  <a:gd name="T1" fmla="*/ 68 h 40"/>
                  <a:gd name="T2" fmla="*/ 33 w 73"/>
                  <a:gd name="T3" fmla="*/ 33 h 40"/>
                  <a:gd name="T4" fmla="*/ 78 w 73"/>
                  <a:gd name="T5" fmla="*/ 48 h 40"/>
                  <a:gd name="T6" fmla="*/ 125 w 73"/>
                  <a:gd name="T7" fmla="*/ 63 h 40"/>
                  <a:gd name="T8" fmla="*/ 133 w 73"/>
                  <a:gd name="T9" fmla="*/ 100 h 40"/>
                  <a:gd name="T10" fmla="*/ 160 w 73"/>
                  <a:gd name="T11" fmla="*/ 30 h 40"/>
                  <a:gd name="T12" fmla="*/ 115 w 73"/>
                  <a:gd name="T13" fmla="*/ 33 h 40"/>
                  <a:gd name="T14" fmla="*/ 35 w 73"/>
                  <a:gd name="T15" fmla="*/ 15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3" h="40">
                    <a:moveTo>
                      <a:pt x="0" y="27"/>
                    </a:moveTo>
                    <a:cubicBezTo>
                      <a:pt x="3" y="23"/>
                      <a:pt x="8" y="15"/>
                      <a:pt x="13" y="13"/>
                    </a:cubicBezTo>
                    <a:cubicBezTo>
                      <a:pt x="19" y="11"/>
                      <a:pt x="25" y="16"/>
                      <a:pt x="31" y="19"/>
                    </a:cubicBezTo>
                    <a:cubicBezTo>
                      <a:pt x="36" y="21"/>
                      <a:pt x="45" y="21"/>
                      <a:pt x="50" y="25"/>
                    </a:cubicBezTo>
                    <a:cubicBezTo>
                      <a:pt x="54" y="27"/>
                      <a:pt x="58" y="37"/>
                      <a:pt x="53" y="40"/>
                    </a:cubicBezTo>
                    <a:cubicBezTo>
                      <a:pt x="61" y="37"/>
                      <a:pt x="73" y="18"/>
                      <a:pt x="64" y="12"/>
                    </a:cubicBezTo>
                    <a:cubicBezTo>
                      <a:pt x="57" y="17"/>
                      <a:pt x="54" y="17"/>
                      <a:pt x="46" y="13"/>
                    </a:cubicBezTo>
                    <a:cubicBezTo>
                      <a:pt x="38" y="10"/>
                      <a:pt x="20" y="0"/>
                      <a:pt x="14" y="6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7" name="Freeform 696"/>
              <p:cNvSpPr>
                <a:spLocks/>
              </p:cNvSpPr>
              <p:nvPr/>
            </p:nvSpPr>
            <p:spPr bwMode="auto">
              <a:xfrm>
                <a:off x="2548" y="1910"/>
                <a:ext cx="218" cy="85"/>
              </a:xfrm>
              <a:custGeom>
                <a:avLst/>
                <a:gdLst>
                  <a:gd name="T0" fmla="*/ 75 w 87"/>
                  <a:gd name="T1" fmla="*/ 0 h 34"/>
                  <a:gd name="T2" fmla="*/ 83 w 87"/>
                  <a:gd name="T3" fmla="*/ 60 h 34"/>
                  <a:gd name="T4" fmla="*/ 40 w 87"/>
                  <a:gd name="T5" fmla="*/ 65 h 34"/>
                  <a:gd name="T6" fmla="*/ 0 w 87"/>
                  <a:gd name="T7" fmla="*/ 73 h 34"/>
                  <a:gd name="T8" fmla="*/ 55 w 87"/>
                  <a:gd name="T9" fmla="*/ 85 h 34"/>
                  <a:gd name="T10" fmla="*/ 115 w 87"/>
                  <a:gd name="T11" fmla="*/ 85 h 34"/>
                  <a:gd name="T12" fmla="*/ 165 w 87"/>
                  <a:gd name="T13" fmla="*/ 83 h 34"/>
                  <a:gd name="T14" fmla="*/ 218 w 87"/>
                  <a:gd name="T15" fmla="*/ 80 h 34"/>
                  <a:gd name="T16" fmla="*/ 185 w 87"/>
                  <a:gd name="T17" fmla="*/ 63 h 34"/>
                  <a:gd name="T18" fmla="*/ 165 w 87"/>
                  <a:gd name="T19" fmla="*/ 45 h 34"/>
                  <a:gd name="T20" fmla="*/ 93 w 87"/>
                  <a:gd name="T21" fmla="*/ 25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34">
                    <a:moveTo>
                      <a:pt x="30" y="0"/>
                    </a:moveTo>
                    <a:cubicBezTo>
                      <a:pt x="34" y="7"/>
                      <a:pt x="45" y="20"/>
                      <a:pt x="33" y="24"/>
                    </a:cubicBezTo>
                    <a:cubicBezTo>
                      <a:pt x="28" y="25"/>
                      <a:pt x="22" y="25"/>
                      <a:pt x="16" y="26"/>
                    </a:cubicBezTo>
                    <a:cubicBezTo>
                      <a:pt x="12" y="27"/>
                      <a:pt x="4" y="27"/>
                      <a:pt x="0" y="29"/>
                    </a:cubicBezTo>
                    <a:cubicBezTo>
                      <a:pt x="8" y="29"/>
                      <a:pt x="15" y="33"/>
                      <a:pt x="22" y="34"/>
                    </a:cubicBezTo>
                    <a:cubicBezTo>
                      <a:pt x="30" y="34"/>
                      <a:pt x="38" y="34"/>
                      <a:pt x="46" y="34"/>
                    </a:cubicBezTo>
                    <a:cubicBezTo>
                      <a:pt x="53" y="34"/>
                      <a:pt x="59" y="34"/>
                      <a:pt x="66" y="33"/>
                    </a:cubicBezTo>
                    <a:cubicBezTo>
                      <a:pt x="72" y="32"/>
                      <a:pt x="83" y="29"/>
                      <a:pt x="87" y="32"/>
                    </a:cubicBezTo>
                    <a:cubicBezTo>
                      <a:pt x="83" y="30"/>
                      <a:pt x="78" y="28"/>
                      <a:pt x="74" y="25"/>
                    </a:cubicBezTo>
                    <a:cubicBezTo>
                      <a:pt x="71" y="23"/>
                      <a:pt x="70" y="20"/>
                      <a:pt x="66" y="18"/>
                    </a:cubicBezTo>
                    <a:cubicBezTo>
                      <a:pt x="58" y="15"/>
                      <a:pt x="44" y="15"/>
                      <a:pt x="37" y="1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8" name="Freeform 697"/>
              <p:cNvSpPr>
                <a:spLocks/>
              </p:cNvSpPr>
              <p:nvPr/>
            </p:nvSpPr>
            <p:spPr bwMode="auto">
              <a:xfrm>
                <a:off x="2298" y="1690"/>
                <a:ext cx="193" cy="287"/>
              </a:xfrm>
              <a:custGeom>
                <a:avLst/>
                <a:gdLst>
                  <a:gd name="T0" fmla="*/ 45 w 77"/>
                  <a:gd name="T1" fmla="*/ 45 h 115"/>
                  <a:gd name="T2" fmla="*/ 40 w 77"/>
                  <a:gd name="T3" fmla="*/ 110 h 115"/>
                  <a:gd name="T4" fmla="*/ 25 w 77"/>
                  <a:gd name="T5" fmla="*/ 145 h 115"/>
                  <a:gd name="T6" fmla="*/ 0 w 77"/>
                  <a:gd name="T7" fmla="*/ 167 h 115"/>
                  <a:gd name="T8" fmla="*/ 35 w 77"/>
                  <a:gd name="T9" fmla="*/ 150 h 115"/>
                  <a:gd name="T10" fmla="*/ 55 w 77"/>
                  <a:gd name="T11" fmla="*/ 127 h 115"/>
                  <a:gd name="T12" fmla="*/ 90 w 77"/>
                  <a:gd name="T13" fmla="*/ 175 h 115"/>
                  <a:gd name="T14" fmla="*/ 80 w 77"/>
                  <a:gd name="T15" fmla="*/ 245 h 115"/>
                  <a:gd name="T16" fmla="*/ 33 w 77"/>
                  <a:gd name="T17" fmla="*/ 285 h 115"/>
                  <a:gd name="T18" fmla="*/ 68 w 77"/>
                  <a:gd name="T19" fmla="*/ 275 h 115"/>
                  <a:gd name="T20" fmla="*/ 110 w 77"/>
                  <a:gd name="T21" fmla="*/ 275 h 115"/>
                  <a:gd name="T22" fmla="*/ 150 w 77"/>
                  <a:gd name="T23" fmla="*/ 282 h 115"/>
                  <a:gd name="T24" fmla="*/ 193 w 77"/>
                  <a:gd name="T25" fmla="*/ 282 h 115"/>
                  <a:gd name="T26" fmla="*/ 140 w 77"/>
                  <a:gd name="T27" fmla="*/ 225 h 115"/>
                  <a:gd name="T28" fmla="*/ 110 w 77"/>
                  <a:gd name="T29" fmla="*/ 150 h 115"/>
                  <a:gd name="T30" fmla="*/ 80 w 77"/>
                  <a:gd name="T31" fmla="*/ 80 h 115"/>
                  <a:gd name="T32" fmla="*/ 60 w 77"/>
                  <a:gd name="T33" fmla="*/ 5 h 115"/>
                  <a:gd name="T34" fmla="*/ 60 w 77"/>
                  <a:gd name="T35" fmla="*/ 0 h 115"/>
                  <a:gd name="T36" fmla="*/ 50 w 77"/>
                  <a:gd name="T37" fmla="*/ 35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115">
                    <a:moveTo>
                      <a:pt x="18" y="18"/>
                    </a:moveTo>
                    <a:cubicBezTo>
                      <a:pt x="19" y="28"/>
                      <a:pt x="20" y="35"/>
                      <a:pt x="16" y="44"/>
                    </a:cubicBezTo>
                    <a:cubicBezTo>
                      <a:pt x="14" y="48"/>
                      <a:pt x="12" y="53"/>
                      <a:pt x="10" y="58"/>
                    </a:cubicBezTo>
                    <a:cubicBezTo>
                      <a:pt x="7" y="62"/>
                      <a:pt x="4" y="64"/>
                      <a:pt x="0" y="67"/>
                    </a:cubicBezTo>
                    <a:cubicBezTo>
                      <a:pt x="5" y="65"/>
                      <a:pt x="10" y="63"/>
                      <a:pt x="14" y="60"/>
                    </a:cubicBezTo>
                    <a:cubicBezTo>
                      <a:pt x="17" y="57"/>
                      <a:pt x="18" y="53"/>
                      <a:pt x="22" y="51"/>
                    </a:cubicBezTo>
                    <a:cubicBezTo>
                      <a:pt x="35" y="43"/>
                      <a:pt x="35" y="62"/>
                      <a:pt x="36" y="70"/>
                    </a:cubicBezTo>
                    <a:cubicBezTo>
                      <a:pt x="36" y="80"/>
                      <a:pt x="41" y="89"/>
                      <a:pt x="32" y="98"/>
                    </a:cubicBezTo>
                    <a:cubicBezTo>
                      <a:pt x="26" y="104"/>
                      <a:pt x="18" y="105"/>
                      <a:pt x="13" y="114"/>
                    </a:cubicBezTo>
                    <a:cubicBezTo>
                      <a:pt x="17" y="113"/>
                      <a:pt x="22" y="110"/>
                      <a:pt x="27" y="110"/>
                    </a:cubicBezTo>
                    <a:cubicBezTo>
                      <a:pt x="33" y="109"/>
                      <a:pt x="38" y="110"/>
                      <a:pt x="44" y="110"/>
                    </a:cubicBezTo>
                    <a:cubicBezTo>
                      <a:pt x="49" y="111"/>
                      <a:pt x="54" y="112"/>
                      <a:pt x="60" y="113"/>
                    </a:cubicBezTo>
                    <a:cubicBezTo>
                      <a:pt x="65" y="113"/>
                      <a:pt x="71" y="111"/>
                      <a:pt x="77" y="113"/>
                    </a:cubicBezTo>
                    <a:cubicBezTo>
                      <a:pt x="64" y="115"/>
                      <a:pt x="62" y="97"/>
                      <a:pt x="56" y="90"/>
                    </a:cubicBezTo>
                    <a:cubicBezTo>
                      <a:pt x="50" y="80"/>
                      <a:pt x="47" y="70"/>
                      <a:pt x="44" y="60"/>
                    </a:cubicBezTo>
                    <a:cubicBezTo>
                      <a:pt x="42" y="50"/>
                      <a:pt x="37" y="41"/>
                      <a:pt x="32" y="32"/>
                    </a:cubicBezTo>
                    <a:cubicBezTo>
                      <a:pt x="27" y="22"/>
                      <a:pt x="28" y="12"/>
                      <a:pt x="24" y="2"/>
                    </a:cubicBezTo>
                    <a:cubicBezTo>
                      <a:pt x="24" y="3"/>
                      <a:pt x="24" y="0"/>
                      <a:pt x="24" y="0"/>
                    </a:cubicBezTo>
                    <a:cubicBezTo>
                      <a:pt x="23" y="5"/>
                      <a:pt x="21" y="9"/>
                      <a:pt x="20" y="14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9" name="Freeform 698"/>
              <p:cNvSpPr>
                <a:spLocks/>
              </p:cNvSpPr>
              <p:nvPr/>
            </p:nvSpPr>
            <p:spPr bwMode="auto">
              <a:xfrm>
                <a:off x="2226" y="1370"/>
                <a:ext cx="162" cy="142"/>
              </a:xfrm>
              <a:custGeom>
                <a:avLst/>
                <a:gdLst>
                  <a:gd name="T0" fmla="*/ 57 w 65"/>
                  <a:gd name="T1" fmla="*/ 55 h 57"/>
                  <a:gd name="T2" fmla="*/ 5 w 65"/>
                  <a:gd name="T3" fmla="*/ 142 h 57"/>
                  <a:gd name="T4" fmla="*/ 90 w 65"/>
                  <a:gd name="T5" fmla="*/ 92 h 57"/>
                  <a:gd name="T6" fmla="*/ 55 w 65"/>
                  <a:gd name="T7" fmla="*/ 80 h 57"/>
                  <a:gd name="T8" fmla="*/ 90 w 65"/>
                  <a:gd name="T9" fmla="*/ 50 h 57"/>
                  <a:gd name="T10" fmla="*/ 162 w 65"/>
                  <a:gd name="T11" fmla="*/ 0 h 57"/>
                  <a:gd name="T12" fmla="*/ 115 w 65"/>
                  <a:gd name="T13" fmla="*/ 17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7">
                    <a:moveTo>
                      <a:pt x="23" y="22"/>
                    </a:moveTo>
                    <a:cubicBezTo>
                      <a:pt x="12" y="30"/>
                      <a:pt x="0" y="42"/>
                      <a:pt x="2" y="57"/>
                    </a:cubicBezTo>
                    <a:cubicBezTo>
                      <a:pt x="10" y="45"/>
                      <a:pt x="21" y="38"/>
                      <a:pt x="36" y="37"/>
                    </a:cubicBezTo>
                    <a:cubicBezTo>
                      <a:pt x="30" y="37"/>
                      <a:pt x="21" y="38"/>
                      <a:pt x="22" y="32"/>
                    </a:cubicBezTo>
                    <a:cubicBezTo>
                      <a:pt x="23" y="25"/>
                      <a:pt x="31" y="22"/>
                      <a:pt x="36" y="20"/>
                    </a:cubicBezTo>
                    <a:cubicBezTo>
                      <a:pt x="46" y="15"/>
                      <a:pt x="57" y="8"/>
                      <a:pt x="65" y="0"/>
                    </a:cubicBezTo>
                    <a:cubicBezTo>
                      <a:pt x="59" y="2"/>
                      <a:pt x="52" y="6"/>
                      <a:pt x="46" y="7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0" name="Freeform 699"/>
              <p:cNvSpPr>
                <a:spLocks/>
              </p:cNvSpPr>
              <p:nvPr/>
            </p:nvSpPr>
            <p:spPr bwMode="auto">
              <a:xfrm>
                <a:off x="2408" y="1132"/>
                <a:ext cx="105" cy="218"/>
              </a:xfrm>
              <a:custGeom>
                <a:avLst/>
                <a:gdLst>
                  <a:gd name="T0" fmla="*/ 88 w 42"/>
                  <a:gd name="T1" fmla="*/ 0 h 87"/>
                  <a:gd name="T2" fmla="*/ 35 w 42"/>
                  <a:gd name="T3" fmla="*/ 115 h 87"/>
                  <a:gd name="T4" fmla="*/ 33 w 42"/>
                  <a:gd name="T5" fmla="*/ 173 h 87"/>
                  <a:gd name="T6" fmla="*/ 0 w 42"/>
                  <a:gd name="T7" fmla="*/ 218 h 87"/>
                  <a:gd name="T8" fmla="*/ 55 w 42"/>
                  <a:gd name="T9" fmla="*/ 178 h 87"/>
                  <a:gd name="T10" fmla="*/ 65 w 42"/>
                  <a:gd name="T11" fmla="*/ 123 h 87"/>
                  <a:gd name="T12" fmla="*/ 90 w 42"/>
                  <a:gd name="T13" fmla="*/ 15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87">
                    <a:moveTo>
                      <a:pt x="35" y="0"/>
                    </a:moveTo>
                    <a:cubicBezTo>
                      <a:pt x="37" y="18"/>
                      <a:pt x="15" y="29"/>
                      <a:pt x="14" y="46"/>
                    </a:cubicBezTo>
                    <a:cubicBezTo>
                      <a:pt x="14" y="54"/>
                      <a:pt x="15" y="61"/>
                      <a:pt x="13" y="69"/>
                    </a:cubicBezTo>
                    <a:cubicBezTo>
                      <a:pt x="11" y="78"/>
                      <a:pt x="5" y="81"/>
                      <a:pt x="0" y="87"/>
                    </a:cubicBezTo>
                    <a:cubicBezTo>
                      <a:pt x="7" y="86"/>
                      <a:pt x="18" y="77"/>
                      <a:pt x="22" y="71"/>
                    </a:cubicBezTo>
                    <a:cubicBezTo>
                      <a:pt x="26" y="65"/>
                      <a:pt x="25" y="56"/>
                      <a:pt x="26" y="49"/>
                    </a:cubicBezTo>
                    <a:cubicBezTo>
                      <a:pt x="28" y="34"/>
                      <a:pt x="42" y="21"/>
                      <a:pt x="36" y="6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Freeform 700"/>
              <p:cNvSpPr>
                <a:spLocks/>
              </p:cNvSpPr>
              <p:nvPr/>
            </p:nvSpPr>
            <p:spPr bwMode="auto">
              <a:xfrm>
                <a:off x="2123" y="867"/>
                <a:ext cx="185" cy="107"/>
              </a:xfrm>
              <a:custGeom>
                <a:avLst/>
                <a:gdLst>
                  <a:gd name="T0" fmla="*/ 48 w 74"/>
                  <a:gd name="T1" fmla="*/ 45 h 43"/>
                  <a:gd name="T2" fmla="*/ 35 w 74"/>
                  <a:gd name="T3" fmla="*/ 105 h 43"/>
                  <a:gd name="T4" fmla="*/ 125 w 74"/>
                  <a:gd name="T5" fmla="*/ 80 h 43"/>
                  <a:gd name="T6" fmla="*/ 73 w 74"/>
                  <a:gd name="T7" fmla="*/ 77 h 43"/>
                  <a:gd name="T8" fmla="*/ 98 w 74"/>
                  <a:gd name="T9" fmla="*/ 37 h 43"/>
                  <a:gd name="T10" fmla="*/ 145 w 74"/>
                  <a:gd name="T11" fmla="*/ 15 h 43"/>
                  <a:gd name="T12" fmla="*/ 183 w 74"/>
                  <a:gd name="T13" fmla="*/ 2 h 43"/>
                  <a:gd name="T14" fmla="*/ 90 w 74"/>
                  <a:gd name="T15" fmla="*/ 22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3">
                    <a:moveTo>
                      <a:pt x="19" y="18"/>
                    </a:moveTo>
                    <a:cubicBezTo>
                      <a:pt x="13" y="23"/>
                      <a:pt x="0" y="41"/>
                      <a:pt x="14" y="42"/>
                    </a:cubicBezTo>
                    <a:cubicBezTo>
                      <a:pt x="24" y="43"/>
                      <a:pt x="41" y="36"/>
                      <a:pt x="50" y="32"/>
                    </a:cubicBezTo>
                    <a:cubicBezTo>
                      <a:pt x="45" y="34"/>
                      <a:pt x="32" y="37"/>
                      <a:pt x="29" y="31"/>
                    </a:cubicBezTo>
                    <a:cubicBezTo>
                      <a:pt x="26" y="24"/>
                      <a:pt x="35" y="18"/>
                      <a:pt x="39" y="15"/>
                    </a:cubicBezTo>
                    <a:cubicBezTo>
                      <a:pt x="45" y="11"/>
                      <a:pt x="51" y="7"/>
                      <a:pt x="58" y="6"/>
                    </a:cubicBezTo>
                    <a:cubicBezTo>
                      <a:pt x="63" y="5"/>
                      <a:pt x="74" y="9"/>
                      <a:pt x="73" y="1"/>
                    </a:cubicBezTo>
                    <a:cubicBezTo>
                      <a:pt x="61" y="0"/>
                      <a:pt x="46" y="2"/>
                      <a:pt x="36" y="9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Freeform 701"/>
              <p:cNvSpPr>
                <a:spLocks/>
              </p:cNvSpPr>
              <p:nvPr/>
            </p:nvSpPr>
            <p:spPr bwMode="auto">
              <a:xfrm>
                <a:off x="2011" y="1054"/>
                <a:ext cx="105" cy="190"/>
              </a:xfrm>
              <a:custGeom>
                <a:avLst/>
                <a:gdLst>
                  <a:gd name="T0" fmla="*/ 48 w 42"/>
                  <a:gd name="T1" fmla="*/ 5 h 76"/>
                  <a:gd name="T2" fmla="*/ 33 w 42"/>
                  <a:gd name="T3" fmla="*/ 55 h 76"/>
                  <a:gd name="T4" fmla="*/ 50 w 42"/>
                  <a:gd name="T5" fmla="*/ 103 h 76"/>
                  <a:gd name="T6" fmla="*/ 105 w 42"/>
                  <a:gd name="T7" fmla="*/ 190 h 76"/>
                  <a:gd name="T8" fmla="*/ 58 w 42"/>
                  <a:gd name="T9" fmla="*/ 145 h 76"/>
                  <a:gd name="T10" fmla="*/ 15 w 42"/>
                  <a:gd name="T11" fmla="*/ 108 h 76"/>
                  <a:gd name="T12" fmla="*/ 15 w 42"/>
                  <a:gd name="T13" fmla="*/ 50 h 76"/>
                  <a:gd name="T14" fmla="*/ 28 w 42"/>
                  <a:gd name="T15" fmla="*/ 23 h 76"/>
                  <a:gd name="T16" fmla="*/ 48 w 4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76">
                    <a:moveTo>
                      <a:pt x="19" y="2"/>
                    </a:moveTo>
                    <a:cubicBezTo>
                      <a:pt x="18" y="9"/>
                      <a:pt x="13" y="15"/>
                      <a:pt x="13" y="22"/>
                    </a:cubicBezTo>
                    <a:cubicBezTo>
                      <a:pt x="12" y="30"/>
                      <a:pt x="15" y="35"/>
                      <a:pt x="20" y="41"/>
                    </a:cubicBezTo>
                    <a:cubicBezTo>
                      <a:pt x="30" y="52"/>
                      <a:pt x="37" y="62"/>
                      <a:pt x="42" y="76"/>
                    </a:cubicBezTo>
                    <a:cubicBezTo>
                      <a:pt x="35" y="71"/>
                      <a:pt x="30" y="64"/>
                      <a:pt x="23" y="58"/>
                    </a:cubicBezTo>
                    <a:cubicBezTo>
                      <a:pt x="16" y="54"/>
                      <a:pt x="10" y="49"/>
                      <a:pt x="6" y="43"/>
                    </a:cubicBezTo>
                    <a:cubicBezTo>
                      <a:pt x="0" y="35"/>
                      <a:pt x="3" y="29"/>
                      <a:pt x="6" y="20"/>
                    </a:cubicBezTo>
                    <a:cubicBezTo>
                      <a:pt x="7" y="16"/>
                      <a:pt x="8" y="12"/>
                      <a:pt x="11" y="9"/>
                    </a:cubicBezTo>
                    <a:cubicBezTo>
                      <a:pt x="13" y="5"/>
                      <a:pt x="18" y="4"/>
                      <a:pt x="19" y="0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Freeform 702"/>
              <p:cNvSpPr>
                <a:spLocks/>
              </p:cNvSpPr>
              <p:nvPr/>
            </p:nvSpPr>
            <p:spPr bwMode="auto">
              <a:xfrm>
                <a:off x="2113" y="1234"/>
                <a:ext cx="123" cy="236"/>
              </a:xfrm>
              <a:custGeom>
                <a:avLst/>
                <a:gdLst>
                  <a:gd name="T0" fmla="*/ 0 w 49"/>
                  <a:gd name="T1" fmla="*/ 0 h 94"/>
                  <a:gd name="T2" fmla="*/ 38 w 49"/>
                  <a:gd name="T3" fmla="*/ 50 h 94"/>
                  <a:gd name="T4" fmla="*/ 48 w 49"/>
                  <a:gd name="T5" fmla="*/ 115 h 94"/>
                  <a:gd name="T6" fmla="*/ 10 w 49"/>
                  <a:gd name="T7" fmla="*/ 236 h 94"/>
                  <a:gd name="T8" fmla="*/ 50 w 49"/>
                  <a:gd name="T9" fmla="*/ 166 h 94"/>
                  <a:gd name="T10" fmla="*/ 98 w 49"/>
                  <a:gd name="T11" fmla="*/ 110 h 94"/>
                  <a:gd name="T12" fmla="*/ 3 w 49"/>
                  <a:gd name="T13" fmla="*/ 1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94">
                    <a:moveTo>
                      <a:pt x="0" y="0"/>
                    </a:moveTo>
                    <a:cubicBezTo>
                      <a:pt x="3" y="8"/>
                      <a:pt x="10" y="13"/>
                      <a:pt x="15" y="20"/>
                    </a:cubicBezTo>
                    <a:cubicBezTo>
                      <a:pt x="20" y="28"/>
                      <a:pt x="20" y="37"/>
                      <a:pt x="19" y="46"/>
                    </a:cubicBezTo>
                    <a:cubicBezTo>
                      <a:pt x="17" y="63"/>
                      <a:pt x="4" y="77"/>
                      <a:pt x="4" y="94"/>
                    </a:cubicBezTo>
                    <a:cubicBezTo>
                      <a:pt x="7" y="84"/>
                      <a:pt x="13" y="74"/>
                      <a:pt x="20" y="66"/>
                    </a:cubicBezTo>
                    <a:cubicBezTo>
                      <a:pt x="26" y="58"/>
                      <a:pt x="35" y="53"/>
                      <a:pt x="39" y="44"/>
                    </a:cubicBezTo>
                    <a:cubicBezTo>
                      <a:pt x="49" y="23"/>
                      <a:pt x="10" y="16"/>
                      <a:pt x="1" y="4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Freeform 703"/>
              <p:cNvSpPr>
                <a:spLocks/>
              </p:cNvSpPr>
              <p:nvPr/>
            </p:nvSpPr>
            <p:spPr bwMode="auto">
              <a:xfrm>
                <a:off x="2098" y="1465"/>
                <a:ext cx="50" cy="367"/>
              </a:xfrm>
              <a:custGeom>
                <a:avLst/>
                <a:gdLst>
                  <a:gd name="T0" fmla="*/ 20 w 20"/>
                  <a:gd name="T1" fmla="*/ 35 h 147"/>
                  <a:gd name="T2" fmla="*/ 48 w 20"/>
                  <a:gd name="T3" fmla="*/ 190 h 147"/>
                  <a:gd name="T4" fmla="*/ 33 w 20"/>
                  <a:gd name="T5" fmla="*/ 267 h 147"/>
                  <a:gd name="T6" fmla="*/ 20 w 20"/>
                  <a:gd name="T7" fmla="*/ 350 h 147"/>
                  <a:gd name="T8" fmla="*/ 20 w 20"/>
                  <a:gd name="T9" fmla="*/ 367 h 147"/>
                  <a:gd name="T10" fmla="*/ 13 w 20"/>
                  <a:gd name="T11" fmla="*/ 172 h 147"/>
                  <a:gd name="T12" fmla="*/ 0 w 20"/>
                  <a:gd name="T13" fmla="*/ 87 h 147"/>
                  <a:gd name="T14" fmla="*/ 23 w 2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47">
                    <a:moveTo>
                      <a:pt x="8" y="14"/>
                    </a:moveTo>
                    <a:cubicBezTo>
                      <a:pt x="2" y="37"/>
                      <a:pt x="18" y="55"/>
                      <a:pt x="19" y="76"/>
                    </a:cubicBezTo>
                    <a:cubicBezTo>
                      <a:pt x="20" y="86"/>
                      <a:pt x="15" y="97"/>
                      <a:pt x="13" y="107"/>
                    </a:cubicBezTo>
                    <a:cubicBezTo>
                      <a:pt x="11" y="117"/>
                      <a:pt x="8" y="129"/>
                      <a:pt x="8" y="140"/>
                    </a:cubicBezTo>
                    <a:cubicBezTo>
                      <a:pt x="8" y="142"/>
                      <a:pt x="8" y="145"/>
                      <a:pt x="8" y="147"/>
                    </a:cubicBezTo>
                    <a:cubicBezTo>
                      <a:pt x="3" y="122"/>
                      <a:pt x="9" y="95"/>
                      <a:pt x="5" y="69"/>
                    </a:cubicBezTo>
                    <a:cubicBezTo>
                      <a:pt x="3" y="58"/>
                      <a:pt x="0" y="47"/>
                      <a:pt x="0" y="35"/>
                    </a:cubicBezTo>
                    <a:cubicBezTo>
                      <a:pt x="1" y="22"/>
                      <a:pt x="6" y="13"/>
                      <a:pt x="9" y="0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Freeform 704"/>
              <p:cNvSpPr>
                <a:spLocks/>
              </p:cNvSpPr>
              <p:nvPr/>
            </p:nvSpPr>
            <p:spPr bwMode="auto">
              <a:xfrm>
                <a:off x="2338" y="1360"/>
                <a:ext cx="113" cy="330"/>
              </a:xfrm>
              <a:custGeom>
                <a:avLst/>
                <a:gdLst>
                  <a:gd name="T0" fmla="*/ 0 w 45"/>
                  <a:gd name="T1" fmla="*/ 95 h 132"/>
                  <a:gd name="T2" fmla="*/ 68 w 45"/>
                  <a:gd name="T3" fmla="*/ 198 h 132"/>
                  <a:gd name="T4" fmla="*/ 18 w 45"/>
                  <a:gd name="T5" fmla="*/ 330 h 132"/>
                  <a:gd name="T6" fmla="*/ 103 w 45"/>
                  <a:gd name="T7" fmla="*/ 183 h 132"/>
                  <a:gd name="T8" fmla="*/ 85 w 45"/>
                  <a:gd name="T9" fmla="*/ 25 h 132"/>
                  <a:gd name="T10" fmla="*/ 90 w 45"/>
                  <a:gd name="T11" fmla="*/ 0 h 132"/>
                  <a:gd name="T12" fmla="*/ 65 w 45"/>
                  <a:gd name="T13" fmla="*/ 65 h 132"/>
                  <a:gd name="T14" fmla="*/ 15 w 45"/>
                  <a:gd name="T15" fmla="*/ 90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132">
                    <a:moveTo>
                      <a:pt x="0" y="38"/>
                    </a:moveTo>
                    <a:cubicBezTo>
                      <a:pt x="17" y="44"/>
                      <a:pt x="38" y="58"/>
                      <a:pt x="27" y="79"/>
                    </a:cubicBezTo>
                    <a:cubicBezTo>
                      <a:pt x="18" y="96"/>
                      <a:pt x="7" y="113"/>
                      <a:pt x="7" y="132"/>
                    </a:cubicBezTo>
                    <a:cubicBezTo>
                      <a:pt x="14" y="110"/>
                      <a:pt x="37" y="96"/>
                      <a:pt x="41" y="73"/>
                    </a:cubicBezTo>
                    <a:cubicBezTo>
                      <a:pt x="45" y="51"/>
                      <a:pt x="30" y="32"/>
                      <a:pt x="34" y="10"/>
                    </a:cubicBezTo>
                    <a:cubicBezTo>
                      <a:pt x="34" y="6"/>
                      <a:pt x="35" y="3"/>
                      <a:pt x="36" y="0"/>
                    </a:cubicBezTo>
                    <a:cubicBezTo>
                      <a:pt x="30" y="8"/>
                      <a:pt x="28" y="16"/>
                      <a:pt x="26" y="26"/>
                    </a:cubicBezTo>
                    <a:cubicBezTo>
                      <a:pt x="25" y="38"/>
                      <a:pt x="16" y="40"/>
                      <a:pt x="6" y="36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Freeform 705"/>
              <p:cNvSpPr>
                <a:spLocks/>
              </p:cNvSpPr>
              <p:nvPr/>
            </p:nvSpPr>
            <p:spPr bwMode="auto">
              <a:xfrm>
                <a:off x="2063" y="1890"/>
                <a:ext cx="300" cy="122"/>
              </a:xfrm>
              <a:custGeom>
                <a:avLst/>
                <a:gdLst>
                  <a:gd name="T0" fmla="*/ 15 w 120"/>
                  <a:gd name="T1" fmla="*/ 95 h 49"/>
                  <a:gd name="T2" fmla="*/ 85 w 120"/>
                  <a:gd name="T3" fmla="*/ 107 h 49"/>
                  <a:gd name="T4" fmla="*/ 165 w 120"/>
                  <a:gd name="T5" fmla="*/ 100 h 49"/>
                  <a:gd name="T6" fmla="*/ 243 w 120"/>
                  <a:gd name="T7" fmla="*/ 105 h 49"/>
                  <a:gd name="T8" fmla="*/ 268 w 120"/>
                  <a:gd name="T9" fmla="*/ 80 h 49"/>
                  <a:gd name="T10" fmla="*/ 298 w 120"/>
                  <a:gd name="T11" fmla="*/ 60 h 49"/>
                  <a:gd name="T12" fmla="*/ 300 w 120"/>
                  <a:gd name="T13" fmla="*/ 60 h 49"/>
                  <a:gd name="T14" fmla="*/ 253 w 120"/>
                  <a:gd name="T15" fmla="*/ 52 h 49"/>
                  <a:gd name="T16" fmla="*/ 235 w 120"/>
                  <a:gd name="T17" fmla="*/ 0 h 49"/>
                  <a:gd name="T18" fmla="*/ 210 w 120"/>
                  <a:gd name="T19" fmla="*/ 65 h 49"/>
                  <a:gd name="T20" fmla="*/ 150 w 120"/>
                  <a:gd name="T21" fmla="*/ 90 h 49"/>
                  <a:gd name="T22" fmla="*/ 75 w 120"/>
                  <a:gd name="T23" fmla="*/ 87 h 49"/>
                  <a:gd name="T24" fmla="*/ 0 w 120"/>
                  <a:gd name="T25" fmla="*/ 92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49">
                    <a:moveTo>
                      <a:pt x="6" y="38"/>
                    </a:moveTo>
                    <a:cubicBezTo>
                      <a:pt x="15" y="44"/>
                      <a:pt x="24" y="44"/>
                      <a:pt x="34" y="43"/>
                    </a:cubicBezTo>
                    <a:cubicBezTo>
                      <a:pt x="44" y="42"/>
                      <a:pt x="56" y="38"/>
                      <a:pt x="66" y="40"/>
                    </a:cubicBezTo>
                    <a:cubicBezTo>
                      <a:pt x="76" y="43"/>
                      <a:pt x="87" y="49"/>
                      <a:pt x="97" y="42"/>
                    </a:cubicBezTo>
                    <a:cubicBezTo>
                      <a:pt x="101" y="39"/>
                      <a:pt x="103" y="35"/>
                      <a:pt x="107" y="32"/>
                    </a:cubicBezTo>
                    <a:cubicBezTo>
                      <a:pt x="109" y="30"/>
                      <a:pt x="118" y="27"/>
                      <a:pt x="119" y="24"/>
                    </a:cubicBezTo>
                    <a:cubicBezTo>
                      <a:pt x="119" y="24"/>
                      <a:pt x="120" y="23"/>
                      <a:pt x="120" y="24"/>
                    </a:cubicBezTo>
                    <a:cubicBezTo>
                      <a:pt x="112" y="25"/>
                      <a:pt x="107" y="26"/>
                      <a:pt x="101" y="21"/>
                    </a:cubicBezTo>
                    <a:cubicBezTo>
                      <a:pt x="94" y="15"/>
                      <a:pt x="94" y="9"/>
                      <a:pt x="94" y="0"/>
                    </a:cubicBezTo>
                    <a:cubicBezTo>
                      <a:pt x="85" y="1"/>
                      <a:pt x="86" y="20"/>
                      <a:pt x="84" y="26"/>
                    </a:cubicBezTo>
                    <a:cubicBezTo>
                      <a:pt x="79" y="37"/>
                      <a:pt x="70" y="37"/>
                      <a:pt x="60" y="36"/>
                    </a:cubicBezTo>
                    <a:cubicBezTo>
                      <a:pt x="51" y="35"/>
                      <a:pt x="40" y="35"/>
                      <a:pt x="30" y="35"/>
                    </a:cubicBezTo>
                    <a:cubicBezTo>
                      <a:pt x="23" y="35"/>
                      <a:pt x="5" y="43"/>
                      <a:pt x="0" y="37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7" name="Freeform 706"/>
              <p:cNvSpPr>
                <a:spLocks/>
              </p:cNvSpPr>
              <p:nvPr/>
            </p:nvSpPr>
            <p:spPr bwMode="auto">
              <a:xfrm>
                <a:off x="1736" y="1675"/>
                <a:ext cx="147" cy="185"/>
              </a:xfrm>
              <a:custGeom>
                <a:avLst/>
                <a:gdLst>
                  <a:gd name="T0" fmla="*/ 42 w 59"/>
                  <a:gd name="T1" fmla="*/ 80 h 74"/>
                  <a:gd name="T2" fmla="*/ 95 w 59"/>
                  <a:gd name="T3" fmla="*/ 58 h 74"/>
                  <a:gd name="T4" fmla="*/ 82 w 59"/>
                  <a:gd name="T5" fmla="*/ 0 h 74"/>
                  <a:gd name="T6" fmla="*/ 112 w 59"/>
                  <a:gd name="T7" fmla="*/ 95 h 74"/>
                  <a:gd name="T8" fmla="*/ 147 w 59"/>
                  <a:gd name="T9" fmla="*/ 185 h 74"/>
                  <a:gd name="T10" fmla="*/ 70 w 59"/>
                  <a:gd name="T11" fmla="*/ 130 h 74"/>
                  <a:gd name="T12" fmla="*/ 0 w 59"/>
                  <a:gd name="T13" fmla="*/ 75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4">
                    <a:moveTo>
                      <a:pt x="17" y="32"/>
                    </a:moveTo>
                    <a:cubicBezTo>
                      <a:pt x="26" y="34"/>
                      <a:pt x="35" y="33"/>
                      <a:pt x="38" y="23"/>
                    </a:cubicBezTo>
                    <a:cubicBezTo>
                      <a:pt x="41" y="15"/>
                      <a:pt x="34" y="7"/>
                      <a:pt x="33" y="0"/>
                    </a:cubicBezTo>
                    <a:cubicBezTo>
                      <a:pt x="41" y="12"/>
                      <a:pt x="47" y="23"/>
                      <a:pt x="45" y="38"/>
                    </a:cubicBezTo>
                    <a:cubicBezTo>
                      <a:pt x="44" y="53"/>
                      <a:pt x="52" y="61"/>
                      <a:pt x="59" y="74"/>
                    </a:cubicBezTo>
                    <a:cubicBezTo>
                      <a:pt x="49" y="73"/>
                      <a:pt x="33" y="61"/>
                      <a:pt x="28" y="52"/>
                    </a:cubicBezTo>
                    <a:cubicBezTo>
                      <a:pt x="21" y="40"/>
                      <a:pt x="16" y="31"/>
                      <a:pt x="0" y="3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8" name="Freeform 707"/>
              <p:cNvSpPr>
                <a:spLocks/>
              </p:cNvSpPr>
              <p:nvPr/>
            </p:nvSpPr>
            <p:spPr bwMode="auto">
              <a:xfrm>
                <a:off x="1841" y="1795"/>
                <a:ext cx="167" cy="155"/>
              </a:xfrm>
              <a:custGeom>
                <a:avLst/>
                <a:gdLst>
                  <a:gd name="T0" fmla="*/ 12 w 67"/>
                  <a:gd name="T1" fmla="*/ 48 h 62"/>
                  <a:gd name="T2" fmla="*/ 57 w 67"/>
                  <a:gd name="T3" fmla="*/ 120 h 62"/>
                  <a:gd name="T4" fmla="*/ 117 w 67"/>
                  <a:gd name="T5" fmla="*/ 130 h 62"/>
                  <a:gd name="T6" fmla="*/ 167 w 67"/>
                  <a:gd name="T7" fmla="*/ 155 h 62"/>
                  <a:gd name="T8" fmla="*/ 127 w 67"/>
                  <a:gd name="T9" fmla="*/ 120 h 62"/>
                  <a:gd name="T10" fmla="*/ 85 w 67"/>
                  <a:gd name="T11" fmla="*/ 85 h 62"/>
                  <a:gd name="T12" fmla="*/ 42 w 67"/>
                  <a:gd name="T13" fmla="*/ 48 h 62"/>
                  <a:gd name="T14" fmla="*/ 17 w 67"/>
                  <a:gd name="T15" fmla="*/ 28 h 62"/>
                  <a:gd name="T16" fmla="*/ 0 w 6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62">
                    <a:moveTo>
                      <a:pt x="5" y="19"/>
                    </a:moveTo>
                    <a:cubicBezTo>
                      <a:pt x="15" y="28"/>
                      <a:pt x="24" y="34"/>
                      <a:pt x="23" y="48"/>
                    </a:cubicBezTo>
                    <a:cubicBezTo>
                      <a:pt x="29" y="46"/>
                      <a:pt x="40" y="51"/>
                      <a:pt x="47" y="52"/>
                    </a:cubicBezTo>
                    <a:cubicBezTo>
                      <a:pt x="54" y="54"/>
                      <a:pt x="61" y="58"/>
                      <a:pt x="67" y="62"/>
                    </a:cubicBezTo>
                    <a:cubicBezTo>
                      <a:pt x="63" y="57"/>
                      <a:pt x="56" y="52"/>
                      <a:pt x="51" y="48"/>
                    </a:cubicBezTo>
                    <a:cubicBezTo>
                      <a:pt x="44" y="44"/>
                      <a:pt x="39" y="40"/>
                      <a:pt x="34" y="34"/>
                    </a:cubicBezTo>
                    <a:cubicBezTo>
                      <a:pt x="29" y="28"/>
                      <a:pt x="23" y="24"/>
                      <a:pt x="17" y="19"/>
                    </a:cubicBezTo>
                    <a:cubicBezTo>
                      <a:pt x="14" y="16"/>
                      <a:pt x="10" y="14"/>
                      <a:pt x="7" y="11"/>
                    </a:cubicBezTo>
                    <a:cubicBezTo>
                      <a:pt x="4" y="7"/>
                      <a:pt x="3" y="4"/>
                      <a:pt x="0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9" name="Freeform 708"/>
              <p:cNvSpPr>
                <a:spLocks/>
              </p:cNvSpPr>
              <p:nvPr/>
            </p:nvSpPr>
            <p:spPr bwMode="auto">
              <a:xfrm>
                <a:off x="1783" y="1415"/>
                <a:ext cx="90" cy="85"/>
              </a:xfrm>
              <a:custGeom>
                <a:avLst/>
                <a:gdLst>
                  <a:gd name="T0" fmla="*/ 18 w 36"/>
                  <a:gd name="T1" fmla="*/ 0 h 34"/>
                  <a:gd name="T2" fmla="*/ 0 w 36"/>
                  <a:gd name="T3" fmla="*/ 85 h 34"/>
                  <a:gd name="T4" fmla="*/ 90 w 36"/>
                  <a:gd name="T5" fmla="*/ 8 h 34"/>
                  <a:gd name="T6" fmla="*/ 40 w 36"/>
                  <a:gd name="T7" fmla="*/ 3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4">
                    <a:moveTo>
                      <a:pt x="7" y="0"/>
                    </a:moveTo>
                    <a:cubicBezTo>
                      <a:pt x="6" y="12"/>
                      <a:pt x="1" y="23"/>
                      <a:pt x="0" y="34"/>
                    </a:cubicBezTo>
                    <a:cubicBezTo>
                      <a:pt x="2" y="25"/>
                      <a:pt x="26" y="8"/>
                      <a:pt x="36" y="3"/>
                    </a:cubicBezTo>
                    <a:cubicBezTo>
                      <a:pt x="31" y="4"/>
                      <a:pt x="21" y="6"/>
                      <a:pt x="16" y="1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0" name="Freeform 709"/>
              <p:cNvSpPr>
                <a:spLocks/>
              </p:cNvSpPr>
              <p:nvPr/>
            </p:nvSpPr>
            <p:spPr bwMode="auto">
              <a:xfrm>
                <a:off x="1878" y="1300"/>
                <a:ext cx="158" cy="187"/>
              </a:xfrm>
              <a:custGeom>
                <a:avLst/>
                <a:gdLst>
                  <a:gd name="T0" fmla="*/ 48 w 63"/>
                  <a:gd name="T1" fmla="*/ 55 h 75"/>
                  <a:gd name="T2" fmla="*/ 88 w 63"/>
                  <a:gd name="T3" fmla="*/ 110 h 75"/>
                  <a:gd name="T4" fmla="*/ 85 w 63"/>
                  <a:gd name="T5" fmla="*/ 187 h 75"/>
                  <a:gd name="T6" fmla="*/ 110 w 63"/>
                  <a:gd name="T7" fmla="*/ 110 h 75"/>
                  <a:gd name="T8" fmla="*/ 158 w 63"/>
                  <a:gd name="T9" fmla="*/ 65 h 75"/>
                  <a:gd name="T10" fmla="*/ 73 w 63"/>
                  <a:gd name="T11" fmla="*/ 55 h 75"/>
                  <a:gd name="T12" fmla="*/ 0 w 63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75">
                    <a:moveTo>
                      <a:pt x="19" y="22"/>
                    </a:moveTo>
                    <a:cubicBezTo>
                      <a:pt x="23" y="30"/>
                      <a:pt x="32" y="35"/>
                      <a:pt x="35" y="44"/>
                    </a:cubicBezTo>
                    <a:cubicBezTo>
                      <a:pt x="38" y="54"/>
                      <a:pt x="34" y="65"/>
                      <a:pt x="34" y="75"/>
                    </a:cubicBezTo>
                    <a:cubicBezTo>
                      <a:pt x="37" y="66"/>
                      <a:pt x="38" y="53"/>
                      <a:pt x="44" y="44"/>
                    </a:cubicBezTo>
                    <a:cubicBezTo>
                      <a:pt x="49" y="37"/>
                      <a:pt x="57" y="33"/>
                      <a:pt x="63" y="26"/>
                    </a:cubicBezTo>
                    <a:cubicBezTo>
                      <a:pt x="52" y="30"/>
                      <a:pt x="39" y="28"/>
                      <a:pt x="29" y="22"/>
                    </a:cubicBezTo>
                    <a:cubicBezTo>
                      <a:pt x="18" y="15"/>
                      <a:pt x="9" y="7"/>
                      <a:pt x="0" y="0"/>
                    </a:cubicBezTo>
                  </a:path>
                </a:pathLst>
              </a:custGeom>
              <a:solidFill>
                <a:srgbClr val="A97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1" name="Freeform 710"/>
              <p:cNvSpPr>
                <a:spLocks/>
              </p:cNvSpPr>
              <p:nvPr/>
            </p:nvSpPr>
            <p:spPr bwMode="auto">
              <a:xfrm>
                <a:off x="1543" y="1457"/>
                <a:ext cx="138" cy="218"/>
              </a:xfrm>
              <a:custGeom>
                <a:avLst/>
                <a:gdLst>
                  <a:gd name="T0" fmla="*/ 0 w 55"/>
                  <a:gd name="T1" fmla="*/ 183 h 87"/>
                  <a:gd name="T2" fmla="*/ 68 w 55"/>
                  <a:gd name="T3" fmla="*/ 210 h 87"/>
                  <a:gd name="T4" fmla="*/ 125 w 55"/>
                  <a:gd name="T5" fmla="*/ 170 h 87"/>
                  <a:gd name="T6" fmla="*/ 123 w 55"/>
                  <a:gd name="T7" fmla="*/ 95 h 87"/>
                  <a:gd name="T8" fmla="*/ 128 w 55"/>
                  <a:gd name="T9" fmla="*/ 13 h 87"/>
                  <a:gd name="T10" fmla="*/ 133 w 55"/>
                  <a:gd name="T11" fmla="*/ 0 h 87"/>
                  <a:gd name="T12" fmla="*/ 98 w 55"/>
                  <a:gd name="T13" fmla="*/ 128 h 87"/>
                  <a:gd name="T14" fmla="*/ 68 w 55"/>
                  <a:gd name="T15" fmla="*/ 185 h 87"/>
                  <a:gd name="T16" fmla="*/ 5 w 55"/>
                  <a:gd name="T17" fmla="*/ 193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87">
                    <a:moveTo>
                      <a:pt x="0" y="73"/>
                    </a:moveTo>
                    <a:cubicBezTo>
                      <a:pt x="7" y="80"/>
                      <a:pt x="17" y="87"/>
                      <a:pt x="27" y="84"/>
                    </a:cubicBezTo>
                    <a:cubicBezTo>
                      <a:pt x="34" y="82"/>
                      <a:pt x="47" y="74"/>
                      <a:pt x="50" y="68"/>
                    </a:cubicBezTo>
                    <a:cubicBezTo>
                      <a:pt x="55" y="58"/>
                      <a:pt x="50" y="47"/>
                      <a:pt x="49" y="38"/>
                    </a:cubicBezTo>
                    <a:cubicBezTo>
                      <a:pt x="47" y="27"/>
                      <a:pt x="49" y="16"/>
                      <a:pt x="51" y="5"/>
                    </a:cubicBezTo>
                    <a:cubicBezTo>
                      <a:pt x="52" y="3"/>
                      <a:pt x="52" y="1"/>
                      <a:pt x="53" y="0"/>
                    </a:cubicBezTo>
                    <a:cubicBezTo>
                      <a:pt x="45" y="15"/>
                      <a:pt x="41" y="34"/>
                      <a:pt x="39" y="51"/>
                    </a:cubicBezTo>
                    <a:cubicBezTo>
                      <a:pt x="38" y="61"/>
                      <a:pt x="36" y="69"/>
                      <a:pt x="27" y="74"/>
                    </a:cubicBezTo>
                    <a:cubicBezTo>
                      <a:pt x="18" y="78"/>
                      <a:pt x="11" y="76"/>
                      <a:pt x="2" y="77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2" name="Freeform 711"/>
              <p:cNvSpPr>
                <a:spLocks/>
              </p:cNvSpPr>
              <p:nvPr/>
            </p:nvSpPr>
            <p:spPr bwMode="auto">
              <a:xfrm>
                <a:off x="3053" y="2002"/>
                <a:ext cx="173" cy="148"/>
              </a:xfrm>
              <a:custGeom>
                <a:avLst/>
                <a:gdLst>
                  <a:gd name="T0" fmla="*/ 55 w 69"/>
                  <a:gd name="T1" fmla="*/ 40 h 59"/>
                  <a:gd name="T2" fmla="*/ 75 w 69"/>
                  <a:gd name="T3" fmla="*/ 78 h 59"/>
                  <a:gd name="T4" fmla="*/ 108 w 69"/>
                  <a:gd name="T5" fmla="*/ 98 h 59"/>
                  <a:gd name="T6" fmla="*/ 173 w 69"/>
                  <a:gd name="T7" fmla="*/ 148 h 59"/>
                  <a:gd name="T8" fmla="*/ 135 w 69"/>
                  <a:gd name="T9" fmla="*/ 95 h 59"/>
                  <a:gd name="T10" fmla="*/ 93 w 69"/>
                  <a:gd name="T11" fmla="*/ 65 h 59"/>
                  <a:gd name="T12" fmla="*/ 0 w 69"/>
                  <a:gd name="T13" fmla="*/ 8 h 59"/>
                  <a:gd name="T14" fmla="*/ 40 w 69"/>
                  <a:gd name="T15" fmla="*/ 35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59">
                    <a:moveTo>
                      <a:pt x="22" y="16"/>
                    </a:moveTo>
                    <a:cubicBezTo>
                      <a:pt x="25" y="22"/>
                      <a:pt x="25" y="26"/>
                      <a:pt x="30" y="31"/>
                    </a:cubicBezTo>
                    <a:cubicBezTo>
                      <a:pt x="34" y="35"/>
                      <a:pt x="38" y="37"/>
                      <a:pt x="43" y="39"/>
                    </a:cubicBezTo>
                    <a:cubicBezTo>
                      <a:pt x="56" y="43"/>
                      <a:pt x="64" y="46"/>
                      <a:pt x="69" y="59"/>
                    </a:cubicBezTo>
                    <a:cubicBezTo>
                      <a:pt x="65" y="49"/>
                      <a:pt x="64" y="43"/>
                      <a:pt x="54" y="38"/>
                    </a:cubicBezTo>
                    <a:cubicBezTo>
                      <a:pt x="48" y="35"/>
                      <a:pt x="41" y="32"/>
                      <a:pt x="37" y="26"/>
                    </a:cubicBezTo>
                    <a:cubicBezTo>
                      <a:pt x="28" y="15"/>
                      <a:pt x="15" y="0"/>
                      <a:pt x="0" y="3"/>
                    </a:cubicBezTo>
                    <a:cubicBezTo>
                      <a:pt x="6" y="6"/>
                      <a:pt x="12" y="10"/>
                      <a:pt x="16" y="14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3" name="Freeform 712"/>
              <p:cNvSpPr>
                <a:spLocks/>
              </p:cNvSpPr>
              <p:nvPr/>
            </p:nvSpPr>
            <p:spPr bwMode="auto">
              <a:xfrm>
                <a:off x="2038" y="2120"/>
                <a:ext cx="443" cy="340"/>
              </a:xfrm>
              <a:custGeom>
                <a:avLst/>
                <a:gdLst>
                  <a:gd name="T0" fmla="*/ 95 w 177"/>
                  <a:gd name="T1" fmla="*/ 3 h 136"/>
                  <a:gd name="T2" fmla="*/ 93 w 177"/>
                  <a:gd name="T3" fmla="*/ 5 h 136"/>
                  <a:gd name="T4" fmla="*/ 68 w 177"/>
                  <a:gd name="T5" fmla="*/ 78 h 136"/>
                  <a:gd name="T6" fmla="*/ 0 w 177"/>
                  <a:gd name="T7" fmla="*/ 115 h 136"/>
                  <a:gd name="T8" fmla="*/ 155 w 177"/>
                  <a:gd name="T9" fmla="*/ 130 h 136"/>
                  <a:gd name="T10" fmla="*/ 113 w 177"/>
                  <a:gd name="T11" fmla="*/ 238 h 136"/>
                  <a:gd name="T12" fmla="*/ 78 w 177"/>
                  <a:gd name="T13" fmla="*/ 280 h 136"/>
                  <a:gd name="T14" fmla="*/ 108 w 177"/>
                  <a:gd name="T15" fmla="*/ 340 h 136"/>
                  <a:gd name="T16" fmla="*/ 175 w 177"/>
                  <a:gd name="T17" fmla="*/ 218 h 136"/>
                  <a:gd name="T18" fmla="*/ 225 w 177"/>
                  <a:gd name="T19" fmla="*/ 160 h 136"/>
                  <a:gd name="T20" fmla="*/ 238 w 177"/>
                  <a:gd name="T21" fmla="*/ 130 h 136"/>
                  <a:gd name="T22" fmla="*/ 275 w 177"/>
                  <a:gd name="T23" fmla="*/ 123 h 136"/>
                  <a:gd name="T24" fmla="*/ 360 w 177"/>
                  <a:gd name="T25" fmla="*/ 85 h 136"/>
                  <a:gd name="T26" fmla="*/ 443 w 177"/>
                  <a:gd name="T27" fmla="*/ 53 h 136"/>
                  <a:gd name="T28" fmla="*/ 355 w 177"/>
                  <a:gd name="T29" fmla="*/ 68 h 136"/>
                  <a:gd name="T30" fmla="*/ 238 w 177"/>
                  <a:gd name="T31" fmla="*/ 98 h 136"/>
                  <a:gd name="T32" fmla="*/ 165 w 177"/>
                  <a:gd name="T33" fmla="*/ 88 h 136"/>
                  <a:gd name="T34" fmla="*/ 118 w 177"/>
                  <a:gd name="T35" fmla="*/ 40 h 136"/>
                  <a:gd name="T36" fmla="*/ 95 w 177"/>
                  <a:gd name="T37" fmla="*/ 5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7" h="136">
                    <a:moveTo>
                      <a:pt x="38" y="1"/>
                    </a:moveTo>
                    <a:cubicBezTo>
                      <a:pt x="38" y="1"/>
                      <a:pt x="37" y="0"/>
                      <a:pt x="37" y="2"/>
                    </a:cubicBezTo>
                    <a:cubicBezTo>
                      <a:pt x="45" y="13"/>
                      <a:pt x="37" y="25"/>
                      <a:pt x="27" y="31"/>
                    </a:cubicBezTo>
                    <a:cubicBezTo>
                      <a:pt x="18" y="35"/>
                      <a:pt x="9" y="42"/>
                      <a:pt x="0" y="46"/>
                    </a:cubicBezTo>
                    <a:cubicBezTo>
                      <a:pt x="19" y="39"/>
                      <a:pt x="46" y="38"/>
                      <a:pt x="62" y="52"/>
                    </a:cubicBezTo>
                    <a:cubicBezTo>
                      <a:pt x="80" y="70"/>
                      <a:pt x="59" y="83"/>
                      <a:pt x="45" y="95"/>
                    </a:cubicBezTo>
                    <a:cubicBezTo>
                      <a:pt x="39" y="99"/>
                      <a:pt x="32" y="104"/>
                      <a:pt x="31" y="112"/>
                    </a:cubicBezTo>
                    <a:cubicBezTo>
                      <a:pt x="30" y="120"/>
                      <a:pt x="36" y="131"/>
                      <a:pt x="43" y="136"/>
                    </a:cubicBezTo>
                    <a:cubicBezTo>
                      <a:pt x="26" y="116"/>
                      <a:pt x="55" y="95"/>
                      <a:pt x="70" y="87"/>
                    </a:cubicBezTo>
                    <a:cubicBezTo>
                      <a:pt x="79" y="82"/>
                      <a:pt x="88" y="75"/>
                      <a:pt x="90" y="64"/>
                    </a:cubicBezTo>
                    <a:cubicBezTo>
                      <a:pt x="91" y="58"/>
                      <a:pt x="89" y="55"/>
                      <a:pt x="95" y="52"/>
                    </a:cubicBezTo>
                    <a:cubicBezTo>
                      <a:pt x="99" y="50"/>
                      <a:pt x="106" y="50"/>
                      <a:pt x="110" y="49"/>
                    </a:cubicBezTo>
                    <a:cubicBezTo>
                      <a:pt x="122" y="46"/>
                      <a:pt x="134" y="40"/>
                      <a:pt x="144" y="34"/>
                    </a:cubicBezTo>
                    <a:cubicBezTo>
                      <a:pt x="152" y="29"/>
                      <a:pt x="167" y="19"/>
                      <a:pt x="177" y="21"/>
                    </a:cubicBezTo>
                    <a:cubicBezTo>
                      <a:pt x="167" y="23"/>
                      <a:pt x="153" y="24"/>
                      <a:pt x="142" y="27"/>
                    </a:cubicBezTo>
                    <a:cubicBezTo>
                      <a:pt x="126" y="31"/>
                      <a:pt x="111" y="35"/>
                      <a:pt x="95" y="39"/>
                    </a:cubicBezTo>
                    <a:cubicBezTo>
                      <a:pt x="84" y="42"/>
                      <a:pt x="76" y="41"/>
                      <a:pt x="66" y="35"/>
                    </a:cubicBezTo>
                    <a:cubicBezTo>
                      <a:pt x="54" y="29"/>
                      <a:pt x="52" y="27"/>
                      <a:pt x="47" y="16"/>
                    </a:cubicBezTo>
                    <a:cubicBezTo>
                      <a:pt x="45" y="11"/>
                      <a:pt x="39" y="7"/>
                      <a:pt x="38" y="2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4" name="Freeform 713"/>
              <p:cNvSpPr>
                <a:spLocks/>
              </p:cNvSpPr>
              <p:nvPr/>
            </p:nvSpPr>
            <p:spPr bwMode="auto">
              <a:xfrm>
                <a:off x="2451" y="2150"/>
                <a:ext cx="395" cy="95"/>
              </a:xfrm>
              <a:custGeom>
                <a:avLst/>
                <a:gdLst>
                  <a:gd name="T0" fmla="*/ 80 w 158"/>
                  <a:gd name="T1" fmla="*/ 18 h 38"/>
                  <a:gd name="T2" fmla="*/ 123 w 158"/>
                  <a:gd name="T3" fmla="*/ 0 h 38"/>
                  <a:gd name="T4" fmla="*/ 185 w 158"/>
                  <a:gd name="T5" fmla="*/ 35 h 38"/>
                  <a:gd name="T6" fmla="*/ 258 w 158"/>
                  <a:gd name="T7" fmla="*/ 58 h 38"/>
                  <a:gd name="T8" fmla="*/ 293 w 158"/>
                  <a:gd name="T9" fmla="*/ 55 h 38"/>
                  <a:gd name="T10" fmla="*/ 320 w 158"/>
                  <a:gd name="T11" fmla="*/ 73 h 38"/>
                  <a:gd name="T12" fmla="*/ 395 w 158"/>
                  <a:gd name="T13" fmla="*/ 95 h 38"/>
                  <a:gd name="T14" fmla="*/ 313 w 158"/>
                  <a:gd name="T15" fmla="*/ 90 h 38"/>
                  <a:gd name="T16" fmla="*/ 233 w 158"/>
                  <a:gd name="T17" fmla="*/ 80 h 38"/>
                  <a:gd name="T18" fmla="*/ 153 w 158"/>
                  <a:gd name="T19" fmla="*/ 53 h 38"/>
                  <a:gd name="T20" fmla="*/ 65 w 158"/>
                  <a:gd name="T21" fmla="*/ 23 h 38"/>
                  <a:gd name="T22" fmla="*/ 0 w 158"/>
                  <a:gd name="T23" fmla="*/ 3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8" h="38">
                    <a:moveTo>
                      <a:pt x="32" y="7"/>
                    </a:moveTo>
                    <a:cubicBezTo>
                      <a:pt x="38" y="7"/>
                      <a:pt x="45" y="5"/>
                      <a:pt x="49" y="0"/>
                    </a:cubicBezTo>
                    <a:cubicBezTo>
                      <a:pt x="56" y="8"/>
                      <a:pt x="64" y="11"/>
                      <a:pt x="74" y="14"/>
                    </a:cubicBezTo>
                    <a:cubicBezTo>
                      <a:pt x="83" y="17"/>
                      <a:pt x="92" y="24"/>
                      <a:pt x="103" y="23"/>
                    </a:cubicBezTo>
                    <a:cubicBezTo>
                      <a:pt x="107" y="23"/>
                      <a:pt x="113" y="20"/>
                      <a:pt x="117" y="22"/>
                    </a:cubicBezTo>
                    <a:cubicBezTo>
                      <a:pt x="121" y="23"/>
                      <a:pt x="124" y="27"/>
                      <a:pt x="128" y="29"/>
                    </a:cubicBezTo>
                    <a:cubicBezTo>
                      <a:pt x="138" y="32"/>
                      <a:pt x="148" y="34"/>
                      <a:pt x="158" y="38"/>
                    </a:cubicBezTo>
                    <a:cubicBezTo>
                      <a:pt x="149" y="34"/>
                      <a:pt x="135" y="36"/>
                      <a:pt x="125" y="36"/>
                    </a:cubicBezTo>
                    <a:cubicBezTo>
                      <a:pt x="113" y="37"/>
                      <a:pt x="104" y="35"/>
                      <a:pt x="93" y="32"/>
                    </a:cubicBezTo>
                    <a:cubicBezTo>
                      <a:pt x="82" y="28"/>
                      <a:pt x="71" y="25"/>
                      <a:pt x="61" y="21"/>
                    </a:cubicBezTo>
                    <a:cubicBezTo>
                      <a:pt x="49" y="16"/>
                      <a:pt x="39" y="11"/>
                      <a:pt x="26" y="9"/>
                    </a:cubicBezTo>
                    <a:cubicBezTo>
                      <a:pt x="16" y="7"/>
                      <a:pt x="10" y="7"/>
                      <a:pt x="0" y="12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" name="Freeform 714"/>
              <p:cNvSpPr>
                <a:spLocks/>
              </p:cNvSpPr>
              <p:nvPr/>
            </p:nvSpPr>
            <p:spPr bwMode="auto">
              <a:xfrm>
                <a:off x="2773" y="2222"/>
                <a:ext cx="235" cy="160"/>
              </a:xfrm>
              <a:custGeom>
                <a:avLst/>
                <a:gdLst>
                  <a:gd name="T0" fmla="*/ 93 w 94"/>
                  <a:gd name="T1" fmla="*/ 20 h 64"/>
                  <a:gd name="T2" fmla="*/ 145 w 94"/>
                  <a:gd name="T3" fmla="*/ 38 h 64"/>
                  <a:gd name="T4" fmla="*/ 173 w 94"/>
                  <a:gd name="T5" fmla="*/ 43 h 64"/>
                  <a:gd name="T6" fmla="*/ 180 w 94"/>
                  <a:gd name="T7" fmla="*/ 68 h 64"/>
                  <a:gd name="T8" fmla="*/ 235 w 94"/>
                  <a:gd name="T9" fmla="*/ 160 h 64"/>
                  <a:gd name="T10" fmla="*/ 183 w 94"/>
                  <a:gd name="T11" fmla="*/ 98 h 64"/>
                  <a:gd name="T12" fmla="*/ 128 w 94"/>
                  <a:gd name="T13" fmla="*/ 55 h 64"/>
                  <a:gd name="T14" fmla="*/ 0 w 94"/>
                  <a:gd name="T15" fmla="*/ 13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64">
                    <a:moveTo>
                      <a:pt x="37" y="8"/>
                    </a:moveTo>
                    <a:cubicBezTo>
                      <a:pt x="45" y="8"/>
                      <a:pt x="51" y="13"/>
                      <a:pt x="58" y="15"/>
                    </a:cubicBezTo>
                    <a:cubicBezTo>
                      <a:pt x="61" y="16"/>
                      <a:pt x="68" y="16"/>
                      <a:pt x="69" y="17"/>
                    </a:cubicBezTo>
                    <a:cubicBezTo>
                      <a:pt x="71" y="18"/>
                      <a:pt x="71" y="24"/>
                      <a:pt x="72" y="27"/>
                    </a:cubicBezTo>
                    <a:cubicBezTo>
                      <a:pt x="77" y="41"/>
                      <a:pt x="87" y="52"/>
                      <a:pt x="94" y="64"/>
                    </a:cubicBezTo>
                    <a:cubicBezTo>
                      <a:pt x="85" y="59"/>
                      <a:pt x="79" y="46"/>
                      <a:pt x="73" y="39"/>
                    </a:cubicBezTo>
                    <a:cubicBezTo>
                      <a:pt x="66" y="33"/>
                      <a:pt x="59" y="26"/>
                      <a:pt x="51" y="22"/>
                    </a:cubicBezTo>
                    <a:cubicBezTo>
                      <a:pt x="39" y="15"/>
                      <a:pt x="14" y="0"/>
                      <a:pt x="0" y="5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" name="Freeform 715"/>
              <p:cNvSpPr>
                <a:spLocks/>
              </p:cNvSpPr>
              <p:nvPr/>
            </p:nvSpPr>
            <p:spPr bwMode="auto">
              <a:xfrm>
                <a:off x="3093" y="2385"/>
                <a:ext cx="55" cy="47"/>
              </a:xfrm>
              <a:custGeom>
                <a:avLst/>
                <a:gdLst>
                  <a:gd name="T0" fmla="*/ 5 w 22"/>
                  <a:gd name="T1" fmla="*/ 5 h 19"/>
                  <a:gd name="T2" fmla="*/ 0 w 22"/>
                  <a:gd name="T3" fmla="*/ 45 h 19"/>
                  <a:gd name="T4" fmla="*/ 43 w 22"/>
                  <a:gd name="T5" fmla="*/ 32 h 19"/>
                  <a:gd name="T6" fmla="*/ 25 w 22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9">
                    <a:moveTo>
                      <a:pt x="2" y="2"/>
                    </a:moveTo>
                    <a:cubicBezTo>
                      <a:pt x="11" y="5"/>
                      <a:pt x="8" y="18"/>
                      <a:pt x="0" y="18"/>
                    </a:cubicBezTo>
                    <a:cubicBezTo>
                      <a:pt x="6" y="18"/>
                      <a:pt x="13" y="19"/>
                      <a:pt x="17" y="13"/>
                    </a:cubicBezTo>
                    <a:cubicBezTo>
                      <a:pt x="22" y="6"/>
                      <a:pt x="18" y="1"/>
                      <a:pt x="10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7" name="Freeform 716"/>
              <p:cNvSpPr>
                <a:spLocks/>
              </p:cNvSpPr>
              <p:nvPr/>
            </p:nvSpPr>
            <p:spPr bwMode="auto">
              <a:xfrm>
                <a:off x="2573" y="2385"/>
                <a:ext cx="65" cy="87"/>
              </a:xfrm>
              <a:custGeom>
                <a:avLst/>
                <a:gdLst>
                  <a:gd name="T0" fmla="*/ 0 w 26"/>
                  <a:gd name="T1" fmla="*/ 2 h 35"/>
                  <a:gd name="T2" fmla="*/ 25 w 26"/>
                  <a:gd name="T3" fmla="*/ 87 h 35"/>
                  <a:gd name="T4" fmla="*/ 63 w 26"/>
                  <a:gd name="T5" fmla="*/ 50 h 35"/>
                  <a:gd name="T6" fmla="*/ 63 w 26"/>
                  <a:gd name="T7" fmla="*/ 50 h 35"/>
                  <a:gd name="T8" fmla="*/ 13 w 2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0" y="1"/>
                    </a:moveTo>
                    <a:cubicBezTo>
                      <a:pt x="2" y="12"/>
                      <a:pt x="9" y="23"/>
                      <a:pt x="10" y="35"/>
                    </a:cubicBezTo>
                    <a:cubicBezTo>
                      <a:pt x="13" y="31"/>
                      <a:pt x="21" y="19"/>
                      <a:pt x="25" y="20"/>
                    </a:cubicBezTo>
                    <a:cubicBezTo>
                      <a:pt x="26" y="20"/>
                      <a:pt x="26" y="20"/>
                      <a:pt x="25" y="20"/>
                    </a:cubicBezTo>
                    <a:cubicBezTo>
                      <a:pt x="18" y="13"/>
                      <a:pt x="11" y="8"/>
                      <a:pt x="5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8" name="Freeform 717"/>
              <p:cNvSpPr>
                <a:spLocks/>
              </p:cNvSpPr>
              <p:nvPr/>
            </p:nvSpPr>
            <p:spPr bwMode="auto">
              <a:xfrm>
                <a:off x="2313" y="2362"/>
                <a:ext cx="118" cy="173"/>
              </a:xfrm>
              <a:custGeom>
                <a:avLst/>
                <a:gdLst>
                  <a:gd name="T0" fmla="*/ 95 w 47"/>
                  <a:gd name="T1" fmla="*/ 93 h 69"/>
                  <a:gd name="T2" fmla="*/ 110 w 47"/>
                  <a:gd name="T3" fmla="*/ 20 h 69"/>
                  <a:gd name="T4" fmla="*/ 50 w 47"/>
                  <a:gd name="T5" fmla="*/ 38 h 69"/>
                  <a:gd name="T6" fmla="*/ 20 w 47"/>
                  <a:gd name="T7" fmla="*/ 98 h 69"/>
                  <a:gd name="T8" fmla="*/ 0 w 47"/>
                  <a:gd name="T9" fmla="*/ 173 h 69"/>
                  <a:gd name="T10" fmla="*/ 28 w 47"/>
                  <a:gd name="T11" fmla="*/ 123 h 69"/>
                  <a:gd name="T12" fmla="*/ 55 w 47"/>
                  <a:gd name="T13" fmla="*/ 58 h 69"/>
                  <a:gd name="T14" fmla="*/ 85 w 47"/>
                  <a:gd name="T15" fmla="*/ 63 h 69"/>
                  <a:gd name="T16" fmla="*/ 90 w 47"/>
                  <a:gd name="T17" fmla="*/ 108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69">
                    <a:moveTo>
                      <a:pt x="38" y="37"/>
                    </a:moveTo>
                    <a:cubicBezTo>
                      <a:pt x="41" y="30"/>
                      <a:pt x="47" y="15"/>
                      <a:pt x="44" y="8"/>
                    </a:cubicBezTo>
                    <a:cubicBezTo>
                      <a:pt x="40" y="0"/>
                      <a:pt x="24" y="12"/>
                      <a:pt x="20" y="15"/>
                    </a:cubicBezTo>
                    <a:cubicBezTo>
                      <a:pt x="13" y="21"/>
                      <a:pt x="9" y="30"/>
                      <a:pt x="8" y="39"/>
                    </a:cubicBezTo>
                    <a:cubicBezTo>
                      <a:pt x="6" y="49"/>
                      <a:pt x="2" y="59"/>
                      <a:pt x="0" y="69"/>
                    </a:cubicBezTo>
                    <a:cubicBezTo>
                      <a:pt x="4" y="66"/>
                      <a:pt x="8" y="54"/>
                      <a:pt x="11" y="49"/>
                    </a:cubicBezTo>
                    <a:cubicBezTo>
                      <a:pt x="14" y="41"/>
                      <a:pt x="16" y="30"/>
                      <a:pt x="22" y="23"/>
                    </a:cubicBezTo>
                    <a:cubicBezTo>
                      <a:pt x="27" y="17"/>
                      <a:pt x="32" y="17"/>
                      <a:pt x="34" y="25"/>
                    </a:cubicBezTo>
                    <a:cubicBezTo>
                      <a:pt x="35" y="29"/>
                      <a:pt x="38" y="39"/>
                      <a:pt x="36" y="43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9" name="Freeform 718"/>
              <p:cNvSpPr>
                <a:spLocks/>
              </p:cNvSpPr>
              <p:nvPr/>
            </p:nvSpPr>
            <p:spPr bwMode="auto">
              <a:xfrm>
                <a:off x="1841" y="2290"/>
                <a:ext cx="112" cy="270"/>
              </a:xfrm>
              <a:custGeom>
                <a:avLst/>
                <a:gdLst>
                  <a:gd name="T0" fmla="*/ 42 w 45"/>
                  <a:gd name="T1" fmla="*/ 5 h 108"/>
                  <a:gd name="T2" fmla="*/ 20 w 45"/>
                  <a:gd name="T3" fmla="*/ 18 h 108"/>
                  <a:gd name="T4" fmla="*/ 65 w 45"/>
                  <a:gd name="T5" fmla="*/ 53 h 108"/>
                  <a:gd name="T6" fmla="*/ 62 w 45"/>
                  <a:gd name="T7" fmla="*/ 110 h 108"/>
                  <a:gd name="T8" fmla="*/ 55 w 45"/>
                  <a:gd name="T9" fmla="*/ 188 h 108"/>
                  <a:gd name="T10" fmla="*/ 0 w 45"/>
                  <a:gd name="T11" fmla="*/ 245 h 108"/>
                  <a:gd name="T12" fmla="*/ 87 w 45"/>
                  <a:gd name="T13" fmla="*/ 270 h 108"/>
                  <a:gd name="T14" fmla="*/ 72 w 45"/>
                  <a:gd name="T15" fmla="*/ 195 h 108"/>
                  <a:gd name="T16" fmla="*/ 97 w 45"/>
                  <a:gd name="T17" fmla="*/ 115 h 108"/>
                  <a:gd name="T18" fmla="*/ 107 w 45"/>
                  <a:gd name="T19" fmla="*/ 80 h 108"/>
                  <a:gd name="T20" fmla="*/ 110 w 45"/>
                  <a:gd name="T21" fmla="*/ 60 h 108"/>
                  <a:gd name="T22" fmla="*/ 102 w 45"/>
                  <a:gd name="T23" fmla="*/ 50 h 108"/>
                  <a:gd name="T24" fmla="*/ 47 w 45"/>
                  <a:gd name="T25" fmla="*/ 3 h 108"/>
                  <a:gd name="T26" fmla="*/ 42 w 45"/>
                  <a:gd name="T27" fmla="*/ 0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" h="108">
                    <a:moveTo>
                      <a:pt x="17" y="2"/>
                    </a:moveTo>
                    <a:cubicBezTo>
                      <a:pt x="13" y="1"/>
                      <a:pt x="8" y="2"/>
                      <a:pt x="8" y="7"/>
                    </a:cubicBezTo>
                    <a:cubicBezTo>
                      <a:pt x="15" y="10"/>
                      <a:pt x="22" y="14"/>
                      <a:pt x="26" y="21"/>
                    </a:cubicBezTo>
                    <a:cubicBezTo>
                      <a:pt x="32" y="30"/>
                      <a:pt x="27" y="35"/>
                      <a:pt x="25" y="44"/>
                    </a:cubicBezTo>
                    <a:cubicBezTo>
                      <a:pt x="31" y="49"/>
                      <a:pt x="23" y="69"/>
                      <a:pt x="22" y="75"/>
                    </a:cubicBezTo>
                    <a:cubicBezTo>
                      <a:pt x="20" y="90"/>
                      <a:pt x="11" y="90"/>
                      <a:pt x="0" y="98"/>
                    </a:cubicBezTo>
                    <a:cubicBezTo>
                      <a:pt x="10" y="96"/>
                      <a:pt x="29" y="100"/>
                      <a:pt x="35" y="108"/>
                    </a:cubicBezTo>
                    <a:cubicBezTo>
                      <a:pt x="31" y="99"/>
                      <a:pt x="28" y="90"/>
                      <a:pt x="29" y="78"/>
                    </a:cubicBezTo>
                    <a:cubicBezTo>
                      <a:pt x="30" y="67"/>
                      <a:pt x="34" y="57"/>
                      <a:pt x="39" y="46"/>
                    </a:cubicBezTo>
                    <a:cubicBezTo>
                      <a:pt x="41" y="42"/>
                      <a:pt x="43" y="37"/>
                      <a:pt x="43" y="32"/>
                    </a:cubicBezTo>
                    <a:cubicBezTo>
                      <a:pt x="44" y="30"/>
                      <a:pt x="45" y="26"/>
                      <a:pt x="44" y="24"/>
                    </a:cubicBezTo>
                    <a:cubicBezTo>
                      <a:pt x="44" y="22"/>
                      <a:pt x="42" y="22"/>
                      <a:pt x="41" y="20"/>
                    </a:cubicBezTo>
                    <a:cubicBezTo>
                      <a:pt x="35" y="8"/>
                      <a:pt x="32" y="4"/>
                      <a:pt x="19" y="1"/>
                    </a:cubicBezTo>
                    <a:cubicBezTo>
                      <a:pt x="18" y="1"/>
                      <a:pt x="18" y="1"/>
                      <a:pt x="17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0" name="Freeform 719"/>
              <p:cNvSpPr>
                <a:spLocks/>
              </p:cNvSpPr>
              <p:nvPr/>
            </p:nvSpPr>
            <p:spPr bwMode="auto">
              <a:xfrm>
                <a:off x="1598" y="2240"/>
                <a:ext cx="193" cy="210"/>
              </a:xfrm>
              <a:custGeom>
                <a:avLst/>
                <a:gdLst>
                  <a:gd name="T0" fmla="*/ 110 w 77"/>
                  <a:gd name="T1" fmla="*/ 0 h 84"/>
                  <a:gd name="T2" fmla="*/ 125 w 77"/>
                  <a:gd name="T3" fmla="*/ 50 h 84"/>
                  <a:gd name="T4" fmla="*/ 83 w 77"/>
                  <a:gd name="T5" fmla="*/ 68 h 84"/>
                  <a:gd name="T6" fmla="*/ 55 w 77"/>
                  <a:gd name="T7" fmla="*/ 78 h 84"/>
                  <a:gd name="T8" fmla="*/ 43 w 77"/>
                  <a:gd name="T9" fmla="*/ 100 h 84"/>
                  <a:gd name="T10" fmla="*/ 0 w 77"/>
                  <a:gd name="T11" fmla="*/ 83 h 84"/>
                  <a:gd name="T12" fmla="*/ 50 w 77"/>
                  <a:gd name="T13" fmla="*/ 138 h 84"/>
                  <a:gd name="T14" fmla="*/ 68 w 77"/>
                  <a:gd name="T15" fmla="*/ 180 h 84"/>
                  <a:gd name="T16" fmla="*/ 108 w 77"/>
                  <a:gd name="T17" fmla="*/ 210 h 84"/>
                  <a:gd name="T18" fmla="*/ 70 w 77"/>
                  <a:gd name="T19" fmla="*/ 133 h 84"/>
                  <a:gd name="T20" fmla="*/ 105 w 77"/>
                  <a:gd name="T21" fmla="*/ 90 h 84"/>
                  <a:gd name="T22" fmla="*/ 168 w 77"/>
                  <a:gd name="T23" fmla="*/ 98 h 84"/>
                  <a:gd name="T24" fmla="*/ 155 w 77"/>
                  <a:gd name="T25" fmla="*/ 3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84">
                    <a:moveTo>
                      <a:pt x="44" y="0"/>
                    </a:moveTo>
                    <a:cubicBezTo>
                      <a:pt x="41" y="9"/>
                      <a:pt x="50" y="13"/>
                      <a:pt x="50" y="20"/>
                    </a:cubicBezTo>
                    <a:cubicBezTo>
                      <a:pt x="50" y="29"/>
                      <a:pt x="39" y="25"/>
                      <a:pt x="33" y="27"/>
                    </a:cubicBezTo>
                    <a:cubicBezTo>
                      <a:pt x="30" y="27"/>
                      <a:pt x="25" y="29"/>
                      <a:pt x="22" y="31"/>
                    </a:cubicBezTo>
                    <a:cubicBezTo>
                      <a:pt x="20" y="34"/>
                      <a:pt x="20" y="37"/>
                      <a:pt x="17" y="40"/>
                    </a:cubicBezTo>
                    <a:cubicBezTo>
                      <a:pt x="10" y="47"/>
                      <a:pt x="5" y="37"/>
                      <a:pt x="0" y="33"/>
                    </a:cubicBezTo>
                    <a:cubicBezTo>
                      <a:pt x="0" y="46"/>
                      <a:pt x="15" y="47"/>
                      <a:pt x="20" y="55"/>
                    </a:cubicBezTo>
                    <a:cubicBezTo>
                      <a:pt x="23" y="61"/>
                      <a:pt x="22" y="66"/>
                      <a:pt x="27" y="72"/>
                    </a:cubicBezTo>
                    <a:cubicBezTo>
                      <a:pt x="31" y="76"/>
                      <a:pt x="37" y="83"/>
                      <a:pt x="43" y="84"/>
                    </a:cubicBezTo>
                    <a:cubicBezTo>
                      <a:pt x="35" y="75"/>
                      <a:pt x="30" y="65"/>
                      <a:pt x="28" y="53"/>
                    </a:cubicBezTo>
                    <a:cubicBezTo>
                      <a:pt x="27" y="43"/>
                      <a:pt x="31" y="34"/>
                      <a:pt x="42" y="36"/>
                    </a:cubicBezTo>
                    <a:cubicBezTo>
                      <a:pt x="49" y="38"/>
                      <a:pt x="59" y="43"/>
                      <a:pt x="67" y="39"/>
                    </a:cubicBezTo>
                    <a:cubicBezTo>
                      <a:pt x="77" y="33"/>
                      <a:pt x="65" y="19"/>
                      <a:pt x="62" y="12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1" name="Freeform 720"/>
              <p:cNvSpPr>
                <a:spLocks/>
              </p:cNvSpPr>
              <p:nvPr/>
            </p:nvSpPr>
            <p:spPr bwMode="auto">
              <a:xfrm>
                <a:off x="1703" y="2130"/>
                <a:ext cx="285" cy="100"/>
              </a:xfrm>
              <a:custGeom>
                <a:avLst/>
                <a:gdLst>
                  <a:gd name="T0" fmla="*/ 0 w 114"/>
                  <a:gd name="T1" fmla="*/ 40 h 40"/>
                  <a:gd name="T2" fmla="*/ 105 w 114"/>
                  <a:gd name="T3" fmla="*/ 0 h 40"/>
                  <a:gd name="T4" fmla="*/ 163 w 114"/>
                  <a:gd name="T5" fmla="*/ 20 h 40"/>
                  <a:gd name="T6" fmla="*/ 190 w 114"/>
                  <a:gd name="T7" fmla="*/ 20 h 40"/>
                  <a:gd name="T8" fmla="*/ 218 w 114"/>
                  <a:gd name="T9" fmla="*/ 8 h 40"/>
                  <a:gd name="T10" fmla="*/ 248 w 114"/>
                  <a:gd name="T11" fmla="*/ 58 h 40"/>
                  <a:gd name="T12" fmla="*/ 285 w 114"/>
                  <a:gd name="T13" fmla="*/ 100 h 40"/>
                  <a:gd name="T14" fmla="*/ 228 w 114"/>
                  <a:gd name="T15" fmla="*/ 58 h 40"/>
                  <a:gd name="T16" fmla="*/ 195 w 114"/>
                  <a:gd name="T17" fmla="*/ 55 h 40"/>
                  <a:gd name="T18" fmla="*/ 158 w 114"/>
                  <a:gd name="T19" fmla="*/ 48 h 40"/>
                  <a:gd name="T20" fmla="*/ 130 w 114"/>
                  <a:gd name="T21" fmla="*/ 40 h 40"/>
                  <a:gd name="T22" fmla="*/ 100 w 114"/>
                  <a:gd name="T23" fmla="*/ 53 h 40"/>
                  <a:gd name="T24" fmla="*/ 65 w 114"/>
                  <a:gd name="T25" fmla="*/ 65 h 40"/>
                  <a:gd name="T26" fmla="*/ 23 w 114"/>
                  <a:gd name="T27" fmla="*/ 53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4" h="40">
                    <a:moveTo>
                      <a:pt x="0" y="16"/>
                    </a:moveTo>
                    <a:cubicBezTo>
                      <a:pt x="15" y="17"/>
                      <a:pt x="35" y="16"/>
                      <a:pt x="42" y="0"/>
                    </a:cubicBezTo>
                    <a:cubicBezTo>
                      <a:pt x="50" y="0"/>
                      <a:pt x="58" y="7"/>
                      <a:pt x="65" y="8"/>
                    </a:cubicBezTo>
                    <a:cubicBezTo>
                      <a:pt x="69" y="9"/>
                      <a:pt x="73" y="9"/>
                      <a:pt x="76" y="8"/>
                    </a:cubicBezTo>
                    <a:cubicBezTo>
                      <a:pt x="79" y="7"/>
                      <a:pt x="84" y="1"/>
                      <a:pt x="87" y="3"/>
                    </a:cubicBezTo>
                    <a:cubicBezTo>
                      <a:pt x="90" y="4"/>
                      <a:pt x="96" y="20"/>
                      <a:pt x="99" y="23"/>
                    </a:cubicBezTo>
                    <a:cubicBezTo>
                      <a:pt x="103" y="30"/>
                      <a:pt x="107" y="36"/>
                      <a:pt x="114" y="40"/>
                    </a:cubicBezTo>
                    <a:cubicBezTo>
                      <a:pt x="104" y="40"/>
                      <a:pt x="99" y="28"/>
                      <a:pt x="91" y="23"/>
                    </a:cubicBezTo>
                    <a:cubicBezTo>
                      <a:pt x="86" y="20"/>
                      <a:pt x="83" y="23"/>
                      <a:pt x="78" y="22"/>
                    </a:cubicBezTo>
                    <a:cubicBezTo>
                      <a:pt x="73" y="22"/>
                      <a:pt x="67" y="21"/>
                      <a:pt x="63" y="19"/>
                    </a:cubicBezTo>
                    <a:cubicBezTo>
                      <a:pt x="58" y="17"/>
                      <a:pt x="56" y="15"/>
                      <a:pt x="52" y="16"/>
                    </a:cubicBezTo>
                    <a:cubicBezTo>
                      <a:pt x="48" y="17"/>
                      <a:pt x="43" y="20"/>
                      <a:pt x="40" y="21"/>
                    </a:cubicBezTo>
                    <a:cubicBezTo>
                      <a:pt x="36" y="23"/>
                      <a:pt x="31" y="26"/>
                      <a:pt x="26" y="26"/>
                    </a:cubicBezTo>
                    <a:cubicBezTo>
                      <a:pt x="20" y="27"/>
                      <a:pt x="15" y="23"/>
                      <a:pt x="9" y="21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2" name="Freeform 721"/>
              <p:cNvSpPr>
                <a:spLocks/>
              </p:cNvSpPr>
              <p:nvPr/>
            </p:nvSpPr>
            <p:spPr bwMode="auto">
              <a:xfrm>
                <a:off x="2436" y="1685"/>
                <a:ext cx="52" cy="127"/>
              </a:xfrm>
              <a:custGeom>
                <a:avLst/>
                <a:gdLst>
                  <a:gd name="T0" fmla="*/ 40 w 21"/>
                  <a:gd name="T1" fmla="*/ 0 h 51"/>
                  <a:gd name="T2" fmla="*/ 52 w 21"/>
                  <a:gd name="T3" fmla="*/ 110 h 51"/>
                  <a:gd name="T4" fmla="*/ 7 w 21"/>
                  <a:gd name="T5" fmla="*/ 127 h 51"/>
                  <a:gd name="T6" fmla="*/ 27 w 21"/>
                  <a:gd name="T7" fmla="*/ 37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51">
                    <a:moveTo>
                      <a:pt x="16" y="0"/>
                    </a:moveTo>
                    <a:cubicBezTo>
                      <a:pt x="12" y="10"/>
                      <a:pt x="9" y="38"/>
                      <a:pt x="21" y="44"/>
                    </a:cubicBezTo>
                    <a:cubicBezTo>
                      <a:pt x="18" y="47"/>
                      <a:pt x="7" y="51"/>
                      <a:pt x="3" y="51"/>
                    </a:cubicBezTo>
                    <a:cubicBezTo>
                      <a:pt x="0" y="40"/>
                      <a:pt x="7" y="26"/>
                      <a:pt x="11" y="15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" name="Freeform 722"/>
              <p:cNvSpPr>
                <a:spLocks/>
              </p:cNvSpPr>
              <p:nvPr/>
            </p:nvSpPr>
            <p:spPr bwMode="auto">
              <a:xfrm>
                <a:off x="2443" y="1940"/>
                <a:ext cx="158" cy="47"/>
              </a:xfrm>
              <a:custGeom>
                <a:avLst/>
                <a:gdLst>
                  <a:gd name="T0" fmla="*/ 3 w 63"/>
                  <a:gd name="T1" fmla="*/ 0 h 19"/>
                  <a:gd name="T2" fmla="*/ 80 w 63"/>
                  <a:gd name="T3" fmla="*/ 25 h 19"/>
                  <a:gd name="T4" fmla="*/ 158 w 63"/>
                  <a:gd name="T5" fmla="*/ 40 h 19"/>
                  <a:gd name="T6" fmla="*/ 98 w 63"/>
                  <a:gd name="T7" fmla="*/ 45 h 19"/>
                  <a:gd name="T8" fmla="*/ 0 w 63"/>
                  <a:gd name="T9" fmla="*/ 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9">
                    <a:moveTo>
                      <a:pt x="1" y="0"/>
                    </a:moveTo>
                    <a:cubicBezTo>
                      <a:pt x="4" y="6"/>
                      <a:pt x="25" y="8"/>
                      <a:pt x="32" y="10"/>
                    </a:cubicBezTo>
                    <a:cubicBezTo>
                      <a:pt x="42" y="12"/>
                      <a:pt x="52" y="16"/>
                      <a:pt x="63" y="16"/>
                    </a:cubicBezTo>
                    <a:cubicBezTo>
                      <a:pt x="53" y="19"/>
                      <a:pt x="49" y="19"/>
                      <a:pt x="39" y="18"/>
                    </a:cubicBezTo>
                    <a:cubicBezTo>
                      <a:pt x="28" y="16"/>
                      <a:pt x="10" y="11"/>
                      <a:pt x="0" y="9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4" name="Freeform 723"/>
              <p:cNvSpPr>
                <a:spLocks/>
              </p:cNvSpPr>
              <p:nvPr/>
            </p:nvSpPr>
            <p:spPr bwMode="auto">
              <a:xfrm>
                <a:off x="2906" y="1792"/>
                <a:ext cx="142" cy="210"/>
              </a:xfrm>
              <a:custGeom>
                <a:avLst/>
                <a:gdLst>
                  <a:gd name="T0" fmla="*/ 65 w 57"/>
                  <a:gd name="T1" fmla="*/ 20 h 84"/>
                  <a:gd name="T2" fmla="*/ 72 w 57"/>
                  <a:gd name="T3" fmla="*/ 125 h 84"/>
                  <a:gd name="T4" fmla="*/ 42 w 57"/>
                  <a:gd name="T5" fmla="*/ 168 h 84"/>
                  <a:gd name="T6" fmla="*/ 0 w 57"/>
                  <a:gd name="T7" fmla="*/ 193 h 84"/>
                  <a:gd name="T8" fmla="*/ 142 w 57"/>
                  <a:gd name="T9" fmla="*/ 208 h 84"/>
                  <a:gd name="T10" fmla="*/ 97 w 57"/>
                  <a:gd name="T11" fmla="*/ 108 h 84"/>
                  <a:gd name="T12" fmla="*/ 57 w 5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84">
                    <a:moveTo>
                      <a:pt x="26" y="8"/>
                    </a:moveTo>
                    <a:cubicBezTo>
                      <a:pt x="36" y="18"/>
                      <a:pt x="33" y="38"/>
                      <a:pt x="29" y="50"/>
                    </a:cubicBezTo>
                    <a:cubicBezTo>
                      <a:pt x="26" y="56"/>
                      <a:pt x="22" y="63"/>
                      <a:pt x="17" y="67"/>
                    </a:cubicBezTo>
                    <a:cubicBezTo>
                      <a:pt x="14" y="71"/>
                      <a:pt x="0" y="72"/>
                      <a:pt x="0" y="77"/>
                    </a:cubicBezTo>
                    <a:cubicBezTo>
                      <a:pt x="19" y="76"/>
                      <a:pt x="39" y="76"/>
                      <a:pt x="57" y="83"/>
                    </a:cubicBezTo>
                    <a:cubicBezTo>
                      <a:pt x="41" y="84"/>
                      <a:pt x="39" y="54"/>
                      <a:pt x="39" y="43"/>
                    </a:cubicBezTo>
                    <a:cubicBezTo>
                      <a:pt x="39" y="24"/>
                      <a:pt x="36" y="13"/>
                      <a:pt x="23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" name="Freeform 724"/>
              <p:cNvSpPr>
                <a:spLocks/>
              </p:cNvSpPr>
              <p:nvPr/>
            </p:nvSpPr>
            <p:spPr bwMode="auto">
              <a:xfrm>
                <a:off x="2811" y="1812"/>
                <a:ext cx="42" cy="45"/>
              </a:xfrm>
              <a:custGeom>
                <a:avLst/>
                <a:gdLst>
                  <a:gd name="T0" fmla="*/ 0 w 17"/>
                  <a:gd name="T1" fmla="*/ 18 h 18"/>
                  <a:gd name="T2" fmla="*/ 20 w 17"/>
                  <a:gd name="T3" fmla="*/ 45 h 18"/>
                  <a:gd name="T4" fmla="*/ 37 w 17"/>
                  <a:gd name="T5" fmla="*/ 10 h 18"/>
                  <a:gd name="T6" fmla="*/ 2 w 17"/>
                  <a:gd name="T7" fmla="*/ 1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7"/>
                    </a:moveTo>
                    <a:cubicBezTo>
                      <a:pt x="5" y="8"/>
                      <a:pt x="8" y="13"/>
                      <a:pt x="8" y="18"/>
                    </a:cubicBezTo>
                    <a:cubicBezTo>
                      <a:pt x="11" y="16"/>
                      <a:pt x="17" y="8"/>
                      <a:pt x="15" y="4"/>
                    </a:cubicBezTo>
                    <a:cubicBezTo>
                      <a:pt x="12" y="0"/>
                      <a:pt x="5" y="6"/>
                      <a:pt x="1" y="6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" name="Freeform 725"/>
              <p:cNvSpPr>
                <a:spLocks/>
              </p:cNvSpPr>
              <p:nvPr/>
            </p:nvSpPr>
            <p:spPr bwMode="auto">
              <a:xfrm>
                <a:off x="2458" y="1762"/>
                <a:ext cx="18" cy="35"/>
              </a:xfrm>
              <a:custGeom>
                <a:avLst/>
                <a:gdLst>
                  <a:gd name="T0" fmla="*/ 0 w 7"/>
                  <a:gd name="T1" fmla="*/ 0 h 14"/>
                  <a:gd name="T2" fmla="*/ 18 w 7"/>
                  <a:gd name="T3" fmla="*/ 25 h 14"/>
                  <a:gd name="T4" fmla="*/ 0 w 7"/>
                  <a:gd name="T5" fmla="*/ 35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1" y="4"/>
                      <a:pt x="6" y="6"/>
                      <a:pt x="7" y="10"/>
                    </a:cubicBezTo>
                    <a:cubicBezTo>
                      <a:pt x="5" y="12"/>
                      <a:pt x="2" y="12"/>
                      <a:pt x="0" y="14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7" name="Freeform 726"/>
              <p:cNvSpPr>
                <a:spLocks/>
              </p:cNvSpPr>
              <p:nvPr/>
            </p:nvSpPr>
            <p:spPr bwMode="auto">
              <a:xfrm>
                <a:off x="2671" y="1945"/>
                <a:ext cx="65" cy="40"/>
              </a:xfrm>
              <a:custGeom>
                <a:avLst/>
                <a:gdLst>
                  <a:gd name="T0" fmla="*/ 0 w 26"/>
                  <a:gd name="T1" fmla="*/ 0 h 16"/>
                  <a:gd name="T2" fmla="*/ 20 w 26"/>
                  <a:gd name="T3" fmla="*/ 35 h 16"/>
                  <a:gd name="T4" fmla="*/ 55 w 26"/>
                  <a:gd name="T5" fmla="*/ 38 h 16"/>
                  <a:gd name="T6" fmla="*/ 18 w 26"/>
                  <a:gd name="T7" fmla="*/ 8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cubicBezTo>
                      <a:pt x="2" y="3"/>
                      <a:pt x="17" y="9"/>
                      <a:pt x="8" y="14"/>
                    </a:cubicBezTo>
                    <a:cubicBezTo>
                      <a:pt x="13" y="13"/>
                      <a:pt x="17" y="16"/>
                      <a:pt x="22" y="15"/>
                    </a:cubicBezTo>
                    <a:cubicBezTo>
                      <a:pt x="26" y="4"/>
                      <a:pt x="14" y="6"/>
                      <a:pt x="7" y="3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8" name="Freeform 727"/>
              <p:cNvSpPr>
                <a:spLocks/>
              </p:cNvSpPr>
              <p:nvPr/>
            </p:nvSpPr>
            <p:spPr bwMode="auto">
              <a:xfrm>
                <a:off x="2343" y="1762"/>
                <a:ext cx="40" cy="55"/>
              </a:xfrm>
              <a:custGeom>
                <a:avLst/>
                <a:gdLst>
                  <a:gd name="T0" fmla="*/ 0 w 16"/>
                  <a:gd name="T1" fmla="*/ 53 h 22"/>
                  <a:gd name="T2" fmla="*/ 10 w 16"/>
                  <a:gd name="T3" fmla="*/ 28 h 22"/>
                  <a:gd name="T4" fmla="*/ 15 w 16"/>
                  <a:gd name="T5" fmla="*/ 0 h 22"/>
                  <a:gd name="T6" fmla="*/ 40 w 16"/>
                  <a:gd name="T7" fmla="*/ 55 h 22"/>
                  <a:gd name="T8" fmla="*/ 0 w 16"/>
                  <a:gd name="T9" fmla="*/ 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21"/>
                    </a:moveTo>
                    <a:cubicBezTo>
                      <a:pt x="0" y="18"/>
                      <a:pt x="3" y="15"/>
                      <a:pt x="4" y="11"/>
                    </a:cubicBezTo>
                    <a:cubicBezTo>
                      <a:pt x="5" y="8"/>
                      <a:pt x="5" y="3"/>
                      <a:pt x="6" y="0"/>
                    </a:cubicBezTo>
                    <a:cubicBezTo>
                      <a:pt x="7" y="8"/>
                      <a:pt x="16" y="14"/>
                      <a:pt x="16" y="22"/>
                    </a:cubicBezTo>
                    <a:cubicBezTo>
                      <a:pt x="13" y="18"/>
                      <a:pt x="4" y="15"/>
                      <a:pt x="0" y="19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Freeform 728"/>
              <p:cNvSpPr>
                <a:spLocks/>
              </p:cNvSpPr>
              <p:nvPr/>
            </p:nvSpPr>
            <p:spPr bwMode="auto">
              <a:xfrm>
                <a:off x="2321" y="1895"/>
                <a:ext cx="107" cy="85"/>
              </a:xfrm>
              <a:custGeom>
                <a:avLst/>
                <a:gdLst>
                  <a:gd name="T0" fmla="*/ 85 w 43"/>
                  <a:gd name="T1" fmla="*/ 10 h 34"/>
                  <a:gd name="T2" fmla="*/ 107 w 43"/>
                  <a:gd name="T3" fmla="*/ 70 h 34"/>
                  <a:gd name="T4" fmla="*/ 0 w 43"/>
                  <a:gd name="T5" fmla="*/ 85 h 34"/>
                  <a:gd name="T6" fmla="*/ 70 w 43"/>
                  <a:gd name="T7" fmla="*/ 50 h 34"/>
                  <a:gd name="T8" fmla="*/ 87 w 4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4">
                    <a:moveTo>
                      <a:pt x="34" y="4"/>
                    </a:moveTo>
                    <a:cubicBezTo>
                      <a:pt x="38" y="12"/>
                      <a:pt x="43" y="18"/>
                      <a:pt x="43" y="28"/>
                    </a:cubicBezTo>
                    <a:cubicBezTo>
                      <a:pt x="27" y="27"/>
                      <a:pt x="15" y="23"/>
                      <a:pt x="0" y="34"/>
                    </a:cubicBezTo>
                    <a:cubicBezTo>
                      <a:pt x="8" y="27"/>
                      <a:pt x="18" y="24"/>
                      <a:pt x="28" y="20"/>
                    </a:cubicBezTo>
                    <a:cubicBezTo>
                      <a:pt x="38" y="16"/>
                      <a:pt x="35" y="10"/>
                      <a:pt x="35" y="0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0" name="Freeform 729"/>
              <p:cNvSpPr>
                <a:spLocks/>
              </p:cNvSpPr>
              <p:nvPr/>
            </p:nvSpPr>
            <p:spPr bwMode="auto">
              <a:xfrm>
                <a:off x="2236" y="1442"/>
                <a:ext cx="40" cy="45"/>
              </a:xfrm>
              <a:custGeom>
                <a:avLst/>
                <a:gdLst>
                  <a:gd name="T0" fmla="*/ 28 w 16"/>
                  <a:gd name="T1" fmla="*/ 0 h 18"/>
                  <a:gd name="T2" fmla="*/ 40 w 16"/>
                  <a:gd name="T3" fmla="*/ 25 h 18"/>
                  <a:gd name="T4" fmla="*/ 13 w 16"/>
                  <a:gd name="T5" fmla="*/ 45 h 18"/>
                  <a:gd name="T6" fmla="*/ 15 w 16"/>
                  <a:gd name="T7" fmla="*/ 13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11" y="0"/>
                    </a:moveTo>
                    <a:cubicBezTo>
                      <a:pt x="8" y="4"/>
                      <a:pt x="11" y="9"/>
                      <a:pt x="16" y="10"/>
                    </a:cubicBezTo>
                    <a:cubicBezTo>
                      <a:pt x="13" y="12"/>
                      <a:pt x="9" y="15"/>
                      <a:pt x="5" y="18"/>
                    </a:cubicBezTo>
                    <a:cubicBezTo>
                      <a:pt x="0" y="13"/>
                      <a:pt x="1" y="9"/>
                      <a:pt x="6" y="5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1" name="Freeform 730"/>
              <p:cNvSpPr>
                <a:spLocks/>
              </p:cNvSpPr>
              <p:nvPr/>
            </p:nvSpPr>
            <p:spPr bwMode="auto">
              <a:xfrm>
                <a:off x="2493" y="819"/>
                <a:ext cx="65" cy="45"/>
              </a:xfrm>
              <a:custGeom>
                <a:avLst/>
                <a:gdLst>
                  <a:gd name="T0" fmla="*/ 0 w 26"/>
                  <a:gd name="T1" fmla="*/ 25 h 18"/>
                  <a:gd name="T2" fmla="*/ 35 w 26"/>
                  <a:gd name="T3" fmla="*/ 45 h 18"/>
                  <a:gd name="T4" fmla="*/ 63 w 26"/>
                  <a:gd name="T5" fmla="*/ 18 h 18"/>
                  <a:gd name="T6" fmla="*/ 30 w 26"/>
                  <a:gd name="T7" fmla="*/ 1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0" y="10"/>
                    </a:moveTo>
                    <a:cubicBezTo>
                      <a:pt x="7" y="6"/>
                      <a:pt x="17" y="8"/>
                      <a:pt x="14" y="18"/>
                    </a:cubicBezTo>
                    <a:cubicBezTo>
                      <a:pt x="17" y="16"/>
                      <a:pt x="24" y="10"/>
                      <a:pt x="25" y="7"/>
                    </a:cubicBezTo>
                    <a:cubicBezTo>
                      <a:pt x="26" y="0"/>
                      <a:pt x="17" y="4"/>
                      <a:pt x="12" y="6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2" name="Freeform 731"/>
              <p:cNvSpPr>
                <a:spLocks/>
              </p:cNvSpPr>
              <p:nvPr/>
            </p:nvSpPr>
            <p:spPr bwMode="auto">
              <a:xfrm>
                <a:off x="2123" y="909"/>
                <a:ext cx="70" cy="65"/>
              </a:xfrm>
              <a:custGeom>
                <a:avLst/>
                <a:gdLst>
                  <a:gd name="T0" fmla="*/ 63 w 28"/>
                  <a:gd name="T1" fmla="*/ 0 h 26"/>
                  <a:gd name="T2" fmla="*/ 60 w 28"/>
                  <a:gd name="T3" fmla="*/ 35 h 26"/>
                  <a:gd name="T4" fmla="*/ 65 w 28"/>
                  <a:gd name="T5" fmla="*/ 50 h 26"/>
                  <a:gd name="T6" fmla="*/ 48 w 28"/>
                  <a:gd name="T7" fmla="*/ 58 h 26"/>
                  <a:gd name="T8" fmla="*/ 55 w 28"/>
                  <a:gd name="T9" fmla="*/ 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5" y="0"/>
                    </a:moveTo>
                    <a:cubicBezTo>
                      <a:pt x="20" y="6"/>
                      <a:pt x="22" y="9"/>
                      <a:pt x="24" y="14"/>
                    </a:cubicBezTo>
                    <a:cubicBezTo>
                      <a:pt x="25" y="17"/>
                      <a:pt x="28" y="16"/>
                      <a:pt x="26" y="20"/>
                    </a:cubicBezTo>
                    <a:cubicBezTo>
                      <a:pt x="25" y="21"/>
                      <a:pt x="21" y="23"/>
                      <a:pt x="19" y="23"/>
                    </a:cubicBezTo>
                    <a:cubicBezTo>
                      <a:pt x="0" y="26"/>
                      <a:pt x="16" y="9"/>
                      <a:pt x="22" y="5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3" name="Freeform 732"/>
              <p:cNvSpPr>
                <a:spLocks/>
              </p:cNvSpPr>
              <p:nvPr/>
            </p:nvSpPr>
            <p:spPr bwMode="auto">
              <a:xfrm>
                <a:off x="2168" y="1292"/>
                <a:ext cx="33" cy="75"/>
              </a:xfrm>
              <a:custGeom>
                <a:avLst/>
                <a:gdLst>
                  <a:gd name="T0" fmla="*/ 0 w 13"/>
                  <a:gd name="T1" fmla="*/ 0 h 30"/>
                  <a:gd name="T2" fmla="*/ 30 w 13"/>
                  <a:gd name="T3" fmla="*/ 33 h 30"/>
                  <a:gd name="T4" fmla="*/ 5 w 13"/>
                  <a:gd name="T5" fmla="*/ 75 h 30"/>
                  <a:gd name="T6" fmla="*/ 0 w 13"/>
                  <a:gd name="T7" fmla="*/ 8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0">
                    <a:moveTo>
                      <a:pt x="0" y="0"/>
                    </a:moveTo>
                    <a:cubicBezTo>
                      <a:pt x="5" y="4"/>
                      <a:pt x="11" y="7"/>
                      <a:pt x="12" y="13"/>
                    </a:cubicBezTo>
                    <a:cubicBezTo>
                      <a:pt x="13" y="19"/>
                      <a:pt x="8" y="28"/>
                      <a:pt x="2" y="30"/>
                    </a:cubicBezTo>
                    <a:cubicBezTo>
                      <a:pt x="7" y="20"/>
                      <a:pt x="4" y="12"/>
                      <a:pt x="0" y="3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4" name="Freeform 733"/>
              <p:cNvSpPr>
                <a:spLocks/>
              </p:cNvSpPr>
              <p:nvPr/>
            </p:nvSpPr>
            <p:spPr bwMode="auto">
              <a:xfrm>
                <a:off x="1966" y="1382"/>
                <a:ext cx="47" cy="28"/>
              </a:xfrm>
              <a:custGeom>
                <a:avLst/>
                <a:gdLst>
                  <a:gd name="T0" fmla="*/ 0 w 19"/>
                  <a:gd name="T1" fmla="*/ 5 h 11"/>
                  <a:gd name="T2" fmla="*/ 12 w 19"/>
                  <a:gd name="T3" fmla="*/ 28 h 11"/>
                  <a:gd name="T4" fmla="*/ 47 w 1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2"/>
                    </a:moveTo>
                    <a:cubicBezTo>
                      <a:pt x="2" y="5"/>
                      <a:pt x="6" y="7"/>
                      <a:pt x="5" y="11"/>
                    </a:cubicBezTo>
                    <a:cubicBezTo>
                      <a:pt x="9" y="8"/>
                      <a:pt x="18" y="2"/>
                      <a:pt x="19" y="0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5" name="Freeform 734"/>
              <p:cNvSpPr>
                <a:spLocks/>
              </p:cNvSpPr>
              <p:nvPr/>
            </p:nvSpPr>
            <p:spPr bwMode="auto">
              <a:xfrm>
                <a:off x="1791" y="1422"/>
                <a:ext cx="40" cy="55"/>
              </a:xfrm>
              <a:custGeom>
                <a:avLst/>
                <a:gdLst>
                  <a:gd name="T0" fmla="*/ 18 w 16"/>
                  <a:gd name="T1" fmla="*/ 0 h 22"/>
                  <a:gd name="T2" fmla="*/ 0 w 16"/>
                  <a:gd name="T3" fmla="*/ 55 h 22"/>
                  <a:gd name="T4" fmla="*/ 40 w 16"/>
                  <a:gd name="T5" fmla="*/ 28 h 22"/>
                  <a:gd name="T6" fmla="*/ 28 w 16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7" y="0"/>
                    </a:moveTo>
                    <a:cubicBezTo>
                      <a:pt x="3" y="7"/>
                      <a:pt x="5" y="16"/>
                      <a:pt x="0" y="22"/>
                    </a:cubicBezTo>
                    <a:cubicBezTo>
                      <a:pt x="5" y="18"/>
                      <a:pt x="11" y="14"/>
                      <a:pt x="16" y="11"/>
                    </a:cubicBezTo>
                    <a:cubicBezTo>
                      <a:pt x="11" y="14"/>
                      <a:pt x="6" y="5"/>
                      <a:pt x="11" y="1"/>
                    </a:cubicBezTo>
                  </a:path>
                </a:pathLst>
              </a:custGeom>
              <a:solidFill>
                <a:srgbClr val="916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6" name="Freeform 735"/>
              <p:cNvSpPr>
                <a:spLocks/>
              </p:cNvSpPr>
              <p:nvPr/>
            </p:nvSpPr>
            <p:spPr bwMode="auto">
              <a:xfrm>
                <a:off x="1806" y="1735"/>
                <a:ext cx="32" cy="62"/>
              </a:xfrm>
              <a:custGeom>
                <a:avLst/>
                <a:gdLst>
                  <a:gd name="T0" fmla="*/ 0 w 13"/>
                  <a:gd name="T1" fmla="*/ 30 h 25"/>
                  <a:gd name="T2" fmla="*/ 32 w 13"/>
                  <a:gd name="T3" fmla="*/ 0 h 25"/>
                  <a:gd name="T4" fmla="*/ 25 w 13"/>
                  <a:gd name="T5" fmla="*/ 62 h 25"/>
                  <a:gd name="T6" fmla="*/ 12 w 13"/>
                  <a:gd name="T7" fmla="*/ 3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5">
                    <a:moveTo>
                      <a:pt x="0" y="12"/>
                    </a:moveTo>
                    <a:cubicBezTo>
                      <a:pt x="6" y="19"/>
                      <a:pt x="12" y="3"/>
                      <a:pt x="13" y="0"/>
                    </a:cubicBezTo>
                    <a:cubicBezTo>
                      <a:pt x="13" y="8"/>
                      <a:pt x="13" y="18"/>
                      <a:pt x="10" y="25"/>
                    </a:cubicBezTo>
                    <a:cubicBezTo>
                      <a:pt x="9" y="21"/>
                      <a:pt x="6" y="17"/>
                      <a:pt x="5" y="12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7" name="Freeform 736"/>
              <p:cNvSpPr>
                <a:spLocks/>
              </p:cNvSpPr>
              <p:nvPr/>
            </p:nvSpPr>
            <p:spPr bwMode="auto">
              <a:xfrm>
                <a:off x="1893" y="1875"/>
                <a:ext cx="43" cy="42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40 h 17"/>
                  <a:gd name="T4" fmla="*/ 40 w 17"/>
                  <a:gd name="T5" fmla="*/ 42 h 17"/>
                  <a:gd name="T6" fmla="*/ 40 w 17"/>
                  <a:gd name="T7" fmla="*/ 42 h 17"/>
                  <a:gd name="T8" fmla="*/ 10 w 17"/>
                  <a:gd name="T9" fmla="*/ 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0"/>
                    </a:moveTo>
                    <a:cubicBezTo>
                      <a:pt x="2" y="5"/>
                      <a:pt x="6" y="10"/>
                      <a:pt x="0" y="16"/>
                    </a:cubicBezTo>
                    <a:cubicBezTo>
                      <a:pt x="6" y="16"/>
                      <a:pt x="10" y="15"/>
                      <a:pt x="16" y="17"/>
                    </a:cubicBezTo>
                    <a:cubicBezTo>
                      <a:pt x="17" y="17"/>
                      <a:pt x="17" y="17"/>
                      <a:pt x="16" y="17"/>
                    </a:cubicBezTo>
                    <a:cubicBezTo>
                      <a:pt x="12" y="12"/>
                      <a:pt x="7" y="8"/>
                      <a:pt x="4" y="2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8" name="Freeform 737"/>
              <p:cNvSpPr>
                <a:spLocks/>
              </p:cNvSpPr>
              <p:nvPr/>
            </p:nvSpPr>
            <p:spPr bwMode="auto">
              <a:xfrm>
                <a:off x="2238" y="1942"/>
                <a:ext cx="80" cy="68"/>
              </a:xfrm>
              <a:custGeom>
                <a:avLst/>
                <a:gdLst>
                  <a:gd name="T0" fmla="*/ 48 w 32"/>
                  <a:gd name="T1" fmla="*/ 0 h 27"/>
                  <a:gd name="T2" fmla="*/ 80 w 32"/>
                  <a:gd name="T3" fmla="*/ 38 h 27"/>
                  <a:gd name="T4" fmla="*/ 0 w 32"/>
                  <a:gd name="T5" fmla="*/ 53 h 27"/>
                  <a:gd name="T6" fmla="*/ 45 w 32"/>
                  <a:gd name="T7" fmla="*/ 40 h 27"/>
                  <a:gd name="T8" fmla="*/ 45 w 32"/>
                  <a:gd name="T9" fmla="*/ 8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19" y="0"/>
                    </a:moveTo>
                    <a:cubicBezTo>
                      <a:pt x="15" y="9"/>
                      <a:pt x="27" y="12"/>
                      <a:pt x="32" y="15"/>
                    </a:cubicBezTo>
                    <a:cubicBezTo>
                      <a:pt x="23" y="27"/>
                      <a:pt x="13" y="27"/>
                      <a:pt x="0" y="21"/>
                    </a:cubicBezTo>
                    <a:cubicBezTo>
                      <a:pt x="5" y="21"/>
                      <a:pt x="14" y="20"/>
                      <a:pt x="18" y="16"/>
                    </a:cubicBezTo>
                    <a:cubicBezTo>
                      <a:pt x="23" y="11"/>
                      <a:pt x="17" y="8"/>
                      <a:pt x="18" y="3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9" name="Freeform 738"/>
              <p:cNvSpPr>
                <a:spLocks/>
              </p:cNvSpPr>
              <p:nvPr/>
            </p:nvSpPr>
            <p:spPr bwMode="auto">
              <a:xfrm>
                <a:off x="2211" y="2237"/>
                <a:ext cx="67" cy="38"/>
              </a:xfrm>
              <a:custGeom>
                <a:avLst/>
                <a:gdLst>
                  <a:gd name="T0" fmla="*/ 67 w 27"/>
                  <a:gd name="T1" fmla="*/ 3 h 15"/>
                  <a:gd name="T2" fmla="*/ 32 w 27"/>
                  <a:gd name="T3" fmla="*/ 38 h 15"/>
                  <a:gd name="T4" fmla="*/ 0 w 27"/>
                  <a:gd name="T5" fmla="*/ 0 h 15"/>
                  <a:gd name="T6" fmla="*/ 57 w 27"/>
                  <a:gd name="T7" fmla="*/ 3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5">
                    <a:moveTo>
                      <a:pt x="27" y="1"/>
                    </a:moveTo>
                    <a:cubicBezTo>
                      <a:pt x="20" y="0"/>
                      <a:pt x="15" y="9"/>
                      <a:pt x="13" y="15"/>
                    </a:cubicBezTo>
                    <a:cubicBezTo>
                      <a:pt x="11" y="10"/>
                      <a:pt x="5" y="5"/>
                      <a:pt x="0" y="0"/>
                    </a:cubicBezTo>
                    <a:cubicBezTo>
                      <a:pt x="5" y="0"/>
                      <a:pt x="20" y="4"/>
                      <a:pt x="23" y="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0" name="Freeform 739"/>
              <p:cNvSpPr>
                <a:spLocks/>
              </p:cNvSpPr>
              <p:nvPr/>
            </p:nvSpPr>
            <p:spPr bwMode="auto">
              <a:xfrm>
                <a:off x="2121" y="2145"/>
                <a:ext cx="47" cy="60"/>
              </a:xfrm>
              <a:custGeom>
                <a:avLst/>
                <a:gdLst>
                  <a:gd name="T0" fmla="*/ 22 w 19"/>
                  <a:gd name="T1" fmla="*/ 0 h 24"/>
                  <a:gd name="T2" fmla="*/ 0 w 19"/>
                  <a:gd name="T3" fmla="*/ 60 h 24"/>
                  <a:gd name="T4" fmla="*/ 47 w 19"/>
                  <a:gd name="T5" fmla="*/ 60 h 24"/>
                  <a:gd name="T6" fmla="*/ 35 w 19"/>
                  <a:gd name="T7" fmla="*/ 3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9" y="0"/>
                    </a:moveTo>
                    <a:cubicBezTo>
                      <a:pt x="11" y="10"/>
                      <a:pt x="11" y="19"/>
                      <a:pt x="0" y="24"/>
                    </a:cubicBezTo>
                    <a:cubicBezTo>
                      <a:pt x="7" y="23"/>
                      <a:pt x="12" y="20"/>
                      <a:pt x="19" y="24"/>
                    </a:cubicBezTo>
                    <a:cubicBezTo>
                      <a:pt x="18" y="20"/>
                      <a:pt x="14" y="17"/>
                      <a:pt x="14" y="12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1" name="Freeform 740"/>
              <p:cNvSpPr>
                <a:spLocks/>
              </p:cNvSpPr>
              <p:nvPr/>
            </p:nvSpPr>
            <p:spPr bwMode="auto">
              <a:xfrm>
                <a:off x="1908" y="2147"/>
                <a:ext cx="33" cy="35"/>
              </a:xfrm>
              <a:custGeom>
                <a:avLst/>
                <a:gdLst>
                  <a:gd name="T0" fmla="*/ 0 w 13"/>
                  <a:gd name="T1" fmla="*/ 28 h 14"/>
                  <a:gd name="T2" fmla="*/ 33 w 13"/>
                  <a:gd name="T3" fmla="*/ 35 h 14"/>
                  <a:gd name="T4" fmla="*/ 20 w 1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0" y="11"/>
                    </a:moveTo>
                    <a:cubicBezTo>
                      <a:pt x="5" y="9"/>
                      <a:pt x="9" y="9"/>
                      <a:pt x="13" y="14"/>
                    </a:cubicBezTo>
                    <a:cubicBezTo>
                      <a:pt x="10" y="10"/>
                      <a:pt x="5" y="6"/>
                      <a:pt x="8" y="0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2" name="Freeform 741"/>
              <p:cNvSpPr>
                <a:spLocks/>
              </p:cNvSpPr>
              <p:nvPr/>
            </p:nvSpPr>
            <p:spPr bwMode="auto">
              <a:xfrm>
                <a:off x="1713" y="2270"/>
                <a:ext cx="75" cy="60"/>
              </a:xfrm>
              <a:custGeom>
                <a:avLst/>
                <a:gdLst>
                  <a:gd name="T0" fmla="*/ 18 w 30"/>
                  <a:gd name="T1" fmla="*/ 0 h 24"/>
                  <a:gd name="T2" fmla="*/ 0 w 30"/>
                  <a:gd name="T3" fmla="*/ 53 h 24"/>
                  <a:gd name="T4" fmla="*/ 53 w 30"/>
                  <a:gd name="T5" fmla="*/ 53 h 24"/>
                  <a:gd name="T6" fmla="*/ 40 w 30"/>
                  <a:gd name="T7" fmla="*/ 2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7" y="0"/>
                    </a:moveTo>
                    <a:cubicBezTo>
                      <a:pt x="19" y="9"/>
                      <a:pt x="14" y="21"/>
                      <a:pt x="0" y="21"/>
                    </a:cubicBezTo>
                    <a:cubicBezTo>
                      <a:pt x="6" y="21"/>
                      <a:pt x="16" y="24"/>
                      <a:pt x="21" y="21"/>
                    </a:cubicBezTo>
                    <a:cubicBezTo>
                      <a:pt x="30" y="17"/>
                      <a:pt x="19" y="12"/>
                      <a:pt x="16" y="8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3" name="Freeform 742"/>
              <p:cNvSpPr>
                <a:spLocks/>
              </p:cNvSpPr>
              <p:nvPr/>
            </p:nvSpPr>
            <p:spPr bwMode="auto">
              <a:xfrm>
                <a:off x="2358" y="2370"/>
                <a:ext cx="73" cy="65"/>
              </a:xfrm>
              <a:custGeom>
                <a:avLst/>
                <a:gdLst>
                  <a:gd name="T0" fmla="*/ 0 w 29"/>
                  <a:gd name="T1" fmla="*/ 33 h 26"/>
                  <a:gd name="T2" fmla="*/ 60 w 29"/>
                  <a:gd name="T3" fmla="*/ 65 h 26"/>
                  <a:gd name="T4" fmla="*/ 63 w 29"/>
                  <a:gd name="T5" fmla="*/ 18 h 26"/>
                  <a:gd name="T6" fmla="*/ 15 w 29"/>
                  <a:gd name="T7" fmla="*/ 2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6">
                    <a:moveTo>
                      <a:pt x="0" y="13"/>
                    </a:moveTo>
                    <a:cubicBezTo>
                      <a:pt x="11" y="6"/>
                      <a:pt x="26" y="12"/>
                      <a:pt x="24" y="26"/>
                    </a:cubicBezTo>
                    <a:cubicBezTo>
                      <a:pt x="25" y="20"/>
                      <a:pt x="29" y="13"/>
                      <a:pt x="25" y="7"/>
                    </a:cubicBezTo>
                    <a:cubicBezTo>
                      <a:pt x="21" y="0"/>
                      <a:pt x="10" y="4"/>
                      <a:pt x="6" y="8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4" name="Freeform 743"/>
              <p:cNvSpPr>
                <a:spLocks/>
              </p:cNvSpPr>
              <p:nvPr/>
            </p:nvSpPr>
            <p:spPr bwMode="auto">
              <a:xfrm>
                <a:off x="2578" y="2387"/>
                <a:ext cx="45" cy="68"/>
              </a:xfrm>
              <a:custGeom>
                <a:avLst/>
                <a:gdLst>
                  <a:gd name="T0" fmla="*/ 15 w 18"/>
                  <a:gd name="T1" fmla="*/ 68 h 27"/>
                  <a:gd name="T2" fmla="*/ 45 w 18"/>
                  <a:gd name="T3" fmla="*/ 38 h 27"/>
                  <a:gd name="T4" fmla="*/ 0 w 18"/>
                  <a:gd name="T5" fmla="*/ 0 h 27"/>
                  <a:gd name="T6" fmla="*/ 0 w 18"/>
                  <a:gd name="T7" fmla="*/ 3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7">
                    <a:moveTo>
                      <a:pt x="6" y="27"/>
                    </a:moveTo>
                    <a:cubicBezTo>
                      <a:pt x="8" y="22"/>
                      <a:pt x="9" y="11"/>
                      <a:pt x="18" y="15"/>
                    </a:cubicBezTo>
                    <a:cubicBezTo>
                      <a:pt x="11" y="12"/>
                      <a:pt x="7" y="3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5" name="Freeform 744"/>
              <p:cNvSpPr>
                <a:spLocks/>
              </p:cNvSpPr>
              <p:nvPr/>
            </p:nvSpPr>
            <p:spPr bwMode="auto">
              <a:xfrm>
                <a:off x="2708" y="2212"/>
                <a:ext cx="43" cy="23"/>
              </a:xfrm>
              <a:custGeom>
                <a:avLst/>
                <a:gdLst>
                  <a:gd name="T0" fmla="*/ 0 w 17"/>
                  <a:gd name="T1" fmla="*/ 10 h 9"/>
                  <a:gd name="T2" fmla="*/ 30 w 17"/>
                  <a:gd name="T3" fmla="*/ 0 h 9"/>
                  <a:gd name="T4" fmla="*/ 43 w 17"/>
                  <a:gd name="T5" fmla="*/ 18 h 9"/>
                  <a:gd name="T6" fmla="*/ 0 w 17"/>
                  <a:gd name="T7" fmla="*/ 1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0" y="4"/>
                    </a:moveTo>
                    <a:cubicBezTo>
                      <a:pt x="4" y="3"/>
                      <a:pt x="8" y="2"/>
                      <a:pt x="12" y="0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3" y="9"/>
                      <a:pt x="5" y="6"/>
                      <a:pt x="0" y="5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" name="Freeform 745"/>
              <p:cNvSpPr>
                <a:spLocks/>
              </p:cNvSpPr>
              <p:nvPr/>
            </p:nvSpPr>
            <p:spPr bwMode="auto">
              <a:xfrm>
                <a:off x="2546" y="2160"/>
                <a:ext cx="42" cy="17"/>
              </a:xfrm>
              <a:custGeom>
                <a:avLst/>
                <a:gdLst>
                  <a:gd name="T0" fmla="*/ 0 w 17"/>
                  <a:gd name="T1" fmla="*/ 7 h 7"/>
                  <a:gd name="T2" fmla="*/ 25 w 17"/>
                  <a:gd name="T3" fmla="*/ 0 h 7"/>
                  <a:gd name="T4" fmla="*/ 42 w 17"/>
                  <a:gd name="T5" fmla="*/ 17 h 7"/>
                  <a:gd name="T6" fmla="*/ 5 w 1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0" y="3"/>
                    </a:moveTo>
                    <a:cubicBezTo>
                      <a:pt x="3" y="4"/>
                      <a:pt x="7" y="2"/>
                      <a:pt x="10" y="0"/>
                    </a:cubicBezTo>
                    <a:cubicBezTo>
                      <a:pt x="12" y="3"/>
                      <a:pt x="16" y="5"/>
                      <a:pt x="17" y="7"/>
                    </a:cubicBezTo>
                    <a:cubicBezTo>
                      <a:pt x="13" y="5"/>
                      <a:pt x="7" y="5"/>
                      <a:pt x="2" y="3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" name="Freeform 746"/>
              <p:cNvSpPr>
                <a:spLocks/>
              </p:cNvSpPr>
              <p:nvPr/>
            </p:nvSpPr>
            <p:spPr bwMode="auto">
              <a:xfrm>
                <a:off x="1863" y="2502"/>
                <a:ext cx="63" cy="53"/>
              </a:xfrm>
              <a:custGeom>
                <a:avLst/>
                <a:gdLst>
                  <a:gd name="T0" fmla="*/ 0 w 25"/>
                  <a:gd name="T1" fmla="*/ 33 h 21"/>
                  <a:gd name="T2" fmla="*/ 48 w 25"/>
                  <a:gd name="T3" fmla="*/ 0 h 21"/>
                  <a:gd name="T4" fmla="*/ 63 w 25"/>
                  <a:gd name="T5" fmla="*/ 53 h 21"/>
                  <a:gd name="T6" fmla="*/ 10 w 25"/>
                  <a:gd name="T7" fmla="*/ 28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0" y="13"/>
                    </a:moveTo>
                    <a:cubicBezTo>
                      <a:pt x="2" y="14"/>
                      <a:pt x="16" y="3"/>
                      <a:pt x="19" y="0"/>
                    </a:cubicBezTo>
                    <a:cubicBezTo>
                      <a:pt x="20" y="6"/>
                      <a:pt x="21" y="15"/>
                      <a:pt x="25" y="21"/>
                    </a:cubicBezTo>
                    <a:cubicBezTo>
                      <a:pt x="17" y="16"/>
                      <a:pt x="15" y="7"/>
                      <a:pt x="4" y="11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8" name="Freeform 747"/>
              <p:cNvSpPr>
                <a:spLocks/>
              </p:cNvSpPr>
              <p:nvPr/>
            </p:nvSpPr>
            <p:spPr bwMode="auto">
              <a:xfrm>
                <a:off x="2798" y="1109"/>
                <a:ext cx="450" cy="453"/>
              </a:xfrm>
              <a:custGeom>
                <a:avLst/>
                <a:gdLst>
                  <a:gd name="T0" fmla="*/ 43 w 180"/>
                  <a:gd name="T1" fmla="*/ 250 h 181"/>
                  <a:gd name="T2" fmla="*/ 33 w 180"/>
                  <a:gd name="T3" fmla="*/ 310 h 181"/>
                  <a:gd name="T4" fmla="*/ 35 w 180"/>
                  <a:gd name="T5" fmla="*/ 365 h 181"/>
                  <a:gd name="T6" fmla="*/ 0 w 180"/>
                  <a:gd name="T7" fmla="*/ 443 h 181"/>
                  <a:gd name="T8" fmla="*/ 48 w 180"/>
                  <a:gd name="T9" fmla="*/ 423 h 181"/>
                  <a:gd name="T10" fmla="*/ 78 w 180"/>
                  <a:gd name="T11" fmla="*/ 388 h 181"/>
                  <a:gd name="T12" fmla="*/ 115 w 180"/>
                  <a:gd name="T13" fmla="*/ 395 h 181"/>
                  <a:gd name="T14" fmla="*/ 160 w 180"/>
                  <a:gd name="T15" fmla="*/ 385 h 181"/>
                  <a:gd name="T16" fmla="*/ 215 w 180"/>
                  <a:gd name="T17" fmla="*/ 360 h 181"/>
                  <a:gd name="T18" fmla="*/ 253 w 180"/>
                  <a:gd name="T19" fmla="*/ 333 h 181"/>
                  <a:gd name="T20" fmla="*/ 333 w 180"/>
                  <a:gd name="T21" fmla="*/ 285 h 181"/>
                  <a:gd name="T22" fmla="*/ 360 w 180"/>
                  <a:gd name="T23" fmla="*/ 258 h 181"/>
                  <a:gd name="T24" fmla="*/ 378 w 180"/>
                  <a:gd name="T25" fmla="*/ 250 h 181"/>
                  <a:gd name="T26" fmla="*/ 375 w 180"/>
                  <a:gd name="T27" fmla="*/ 230 h 181"/>
                  <a:gd name="T28" fmla="*/ 450 w 180"/>
                  <a:gd name="T29" fmla="*/ 243 h 181"/>
                  <a:gd name="T30" fmla="*/ 420 w 180"/>
                  <a:gd name="T31" fmla="*/ 205 h 181"/>
                  <a:gd name="T32" fmla="*/ 383 w 180"/>
                  <a:gd name="T33" fmla="*/ 178 h 181"/>
                  <a:gd name="T34" fmla="*/ 333 w 180"/>
                  <a:gd name="T35" fmla="*/ 90 h 181"/>
                  <a:gd name="T36" fmla="*/ 368 w 180"/>
                  <a:gd name="T37" fmla="*/ 48 h 181"/>
                  <a:gd name="T38" fmla="*/ 338 w 180"/>
                  <a:gd name="T39" fmla="*/ 20 h 181"/>
                  <a:gd name="T40" fmla="*/ 298 w 180"/>
                  <a:gd name="T41" fmla="*/ 10 h 181"/>
                  <a:gd name="T42" fmla="*/ 293 w 180"/>
                  <a:gd name="T43" fmla="*/ 60 h 181"/>
                  <a:gd name="T44" fmla="*/ 268 w 180"/>
                  <a:gd name="T45" fmla="*/ 105 h 181"/>
                  <a:gd name="T46" fmla="*/ 275 w 180"/>
                  <a:gd name="T47" fmla="*/ 130 h 181"/>
                  <a:gd name="T48" fmla="*/ 318 w 180"/>
                  <a:gd name="T49" fmla="*/ 138 h 181"/>
                  <a:gd name="T50" fmla="*/ 348 w 180"/>
                  <a:gd name="T51" fmla="*/ 185 h 181"/>
                  <a:gd name="T52" fmla="*/ 313 w 180"/>
                  <a:gd name="T53" fmla="*/ 225 h 181"/>
                  <a:gd name="T54" fmla="*/ 275 w 180"/>
                  <a:gd name="T55" fmla="*/ 270 h 181"/>
                  <a:gd name="T56" fmla="*/ 225 w 180"/>
                  <a:gd name="T57" fmla="*/ 310 h 181"/>
                  <a:gd name="T58" fmla="*/ 185 w 180"/>
                  <a:gd name="T59" fmla="*/ 305 h 181"/>
                  <a:gd name="T60" fmla="*/ 80 w 180"/>
                  <a:gd name="T61" fmla="*/ 345 h 181"/>
                  <a:gd name="T62" fmla="*/ 50 w 180"/>
                  <a:gd name="T63" fmla="*/ 310 h 181"/>
                  <a:gd name="T64" fmla="*/ 55 w 180"/>
                  <a:gd name="T65" fmla="*/ 285 h 181"/>
                  <a:gd name="T66" fmla="*/ 48 w 180"/>
                  <a:gd name="T67" fmla="*/ 260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0" h="181">
                    <a:moveTo>
                      <a:pt x="17" y="100"/>
                    </a:moveTo>
                    <a:cubicBezTo>
                      <a:pt x="17" y="108"/>
                      <a:pt x="14" y="116"/>
                      <a:pt x="13" y="124"/>
                    </a:cubicBezTo>
                    <a:cubicBezTo>
                      <a:pt x="12" y="132"/>
                      <a:pt x="14" y="139"/>
                      <a:pt x="14" y="146"/>
                    </a:cubicBezTo>
                    <a:cubicBezTo>
                      <a:pt x="14" y="154"/>
                      <a:pt x="10" y="175"/>
                      <a:pt x="0" y="177"/>
                    </a:cubicBezTo>
                    <a:cubicBezTo>
                      <a:pt x="5" y="181"/>
                      <a:pt x="16" y="172"/>
                      <a:pt x="19" y="169"/>
                    </a:cubicBezTo>
                    <a:cubicBezTo>
                      <a:pt x="23" y="165"/>
                      <a:pt x="25" y="157"/>
                      <a:pt x="31" y="155"/>
                    </a:cubicBezTo>
                    <a:cubicBezTo>
                      <a:pt x="36" y="154"/>
                      <a:pt x="41" y="158"/>
                      <a:pt x="46" y="158"/>
                    </a:cubicBezTo>
                    <a:cubicBezTo>
                      <a:pt x="52" y="157"/>
                      <a:pt x="58" y="155"/>
                      <a:pt x="64" y="154"/>
                    </a:cubicBezTo>
                    <a:cubicBezTo>
                      <a:pt x="72" y="152"/>
                      <a:pt x="80" y="149"/>
                      <a:pt x="86" y="144"/>
                    </a:cubicBezTo>
                    <a:cubicBezTo>
                      <a:pt x="91" y="140"/>
                      <a:pt x="94" y="135"/>
                      <a:pt x="101" y="133"/>
                    </a:cubicBezTo>
                    <a:cubicBezTo>
                      <a:pt x="115" y="128"/>
                      <a:pt x="126" y="130"/>
                      <a:pt x="133" y="114"/>
                    </a:cubicBezTo>
                    <a:cubicBezTo>
                      <a:pt x="136" y="108"/>
                      <a:pt x="138" y="106"/>
                      <a:pt x="144" y="103"/>
                    </a:cubicBezTo>
                    <a:cubicBezTo>
                      <a:pt x="146" y="102"/>
                      <a:pt x="149" y="102"/>
                      <a:pt x="151" y="100"/>
                    </a:cubicBezTo>
                    <a:cubicBezTo>
                      <a:pt x="153" y="96"/>
                      <a:pt x="149" y="96"/>
                      <a:pt x="150" y="92"/>
                    </a:cubicBezTo>
                    <a:cubicBezTo>
                      <a:pt x="152" y="82"/>
                      <a:pt x="175" y="93"/>
                      <a:pt x="180" y="97"/>
                    </a:cubicBezTo>
                    <a:cubicBezTo>
                      <a:pt x="175" y="93"/>
                      <a:pt x="172" y="87"/>
                      <a:pt x="168" y="82"/>
                    </a:cubicBezTo>
                    <a:cubicBezTo>
                      <a:pt x="164" y="76"/>
                      <a:pt x="159" y="75"/>
                      <a:pt x="153" y="71"/>
                    </a:cubicBezTo>
                    <a:cubicBezTo>
                      <a:pt x="143" y="65"/>
                      <a:pt x="127" y="49"/>
                      <a:pt x="133" y="36"/>
                    </a:cubicBezTo>
                    <a:cubicBezTo>
                      <a:pt x="135" y="29"/>
                      <a:pt x="145" y="26"/>
                      <a:pt x="147" y="19"/>
                    </a:cubicBezTo>
                    <a:cubicBezTo>
                      <a:pt x="149" y="12"/>
                      <a:pt x="141" y="11"/>
                      <a:pt x="135" y="8"/>
                    </a:cubicBezTo>
                    <a:cubicBezTo>
                      <a:pt x="131" y="6"/>
                      <a:pt x="124" y="0"/>
                      <a:pt x="119" y="4"/>
                    </a:cubicBezTo>
                    <a:cubicBezTo>
                      <a:pt x="115" y="7"/>
                      <a:pt x="118" y="18"/>
                      <a:pt x="117" y="24"/>
                    </a:cubicBezTo>
                    <a:cubicBezTo>
                      <a:pt x="116" y="31"/>
                      <a:pt x="111" y="36"/>
                      <a:pt x="107" y="42"/>
                    </a:cubicBezTo>
                    <a:cubicBezTo>
                      <a:pt x="103" y="48"/>
                      <a:pt x="101" y="51"/>
                      <a:pt x="110" y="52"/>
                    </a:cubicBezTo>
                    <a:cubicBezTo>
                      <a:pt x="116" y="52"/>
                      <a:pt x="122" y="51"/>
                      <a:pt x="127" y="55"/>
                    </a:cubicBezTo>
                    <a:cubicBezTo>
                      <a:pt x="132" y="59"/>
                      <a:pt x="139" y="68"/>
                      <a:pt x="139" y="74"/>
                    </a:cubicBezTo>
                    <a:cubicBezTo>
                      <a:pt x="139" y="81"/>
                      <a:pt x="129" y="85"/>
                      <a:pt x="125" y="90"/>
                    </a:cubicBezTo>
                    <a:cubicBezTo>
                      <a:pt x="120" y="96"/>
                      <a:pt x="115" y="103"/>
                      <a:pt x="110" y="108"/>
                    </a:cubicBezTo>
                    <a:cubicBezTo>
                      <a:pt x="105" y="113"/>
                      <a:pt x="96" y="121"/>
                      <a:pt x="90" y="124"/>
                    </a:cubicBezTo>
                    <a:cubicBezTo>
                      <a:pt x="84" y="126"/>
                      <a:pt x="79" y="123"/>
                      <a:pt x="74" y="122"/>
                    </a:cubicBezTo>
                    <a:cubicBezTo>
                      <a:pt x="58" y="119"/>
                      <a:pt x="49" y="140"/>
                      <a:pt x="32" y="138"/>
                    </a:cubicBezTo>
                    <a:cubicBezTo>
                      <a:pt x="25" y="137"/>
                      <a:pt x="19" y="132"/>
                      <a:pt x="20" y="124"/>
                    </a:cubicBezTo>
                    <a:cubicBezTo>
                      <a:pt x="20" y="120"/>
                      <a:pt x="23" y="118"/>
                      <a:pt x="22" y="114"/>
                    </a:cubicBezTo>
                    <a:cubicBezTo>
                      <a:pt x="21" y="110"/>
                      <a:pt x="18" y="108"/>
                      <a:pt x="19" y="104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9" name="Freeform 748"/>
              <p:cNvSpPr>
                <a:spLocks/>
              </p:cNvSpPr>
              <p:nvPr/>
            </p:nvSpPr>
            <p:spPr bwMode="auto">
              <a:xfrm>
                <a:off x="2768" y="1142"/>
                <a:ext cx="120" cy="240"/>
              </a:xfrm>
              <a:custGeom>
                <a:avLst/>
                <a:gdLst>
                  <a:gd name="T0" fmla="*/ 5 w 48"/>
                  <a:gd name="T1" fmla="*/ 38 h 96"/>
                  <a:gd name="T2" fmla="*/ 78 w 48"/>
                  <a:gd name="T3" fmla="*/ 15 h 96"/>
                  <a:gd name="T4" fmla="*/ 110 w 48"/>
                  <a:gd name="T5" fmla="*/ 43 h 96"/>
                  <a:gd name="T6" fmla="*/ 110 w 48"/>
                  <a:gd name="T7" fmla="*/ 78 h 96"/>
                  <a:gd name="T8" fmla="*/ 115 w 48"/>
                  <a:gd name="T9" fmla="*/ 110 h 96"/>
                  <a:gd name="T10" fmla="*/ 90 w 48"/>
                  <a:gd name="T11" fmla="*/ 153 h 96"/>
                  <a:gd name="T12" fmla="*/ 83 w 48"/>
                  <a:gd name="T13" fmla="*/ 240 h 96"/>
                  <a:gd name="T14" fmla="*/ 80 w 48"/>
                  <a:gd name="T15" fmla="*/ 148 h 96"/>
                  <a:gd name="T16" fmla="*/ 80 w 48"/>
                  <a:gd name="T17" fmla="*/ 75 h 96"/>
                  <a:gd name="T18" fmla="*/ 48 w 48"/>
                  <a:gd name="T19" fmla="*/ 35 h 96"/>
                  <a:gd name="T20" fmla="*/ 0 w 48"/>
                  <a:gd name="T21" fmla="*/ 50 h 96"/>
                  <a:gd name="T22" fmla="*/ 0 w 48"/>
                  <a:gd name="T23" fmla="*/ 45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96">
                    <a:moveTo>
                      <a:pt x="2" y="15"/>
                    </a:moveTo>
                    <a:cubicBezTo>
                      <a:pt x="9" y="7"/>
                      <a:pt x="21" y="0"/>
                      <a:pt x="31" y="6"/>
                    </a:cubicBezTo>
                    <a:cubicBezTo>
                      <a:pt x="34" y="8"/>
                      <a:pt x="42" y="13"/>
                      <a:pt x="44" y="17"/>
                    </a:cubicBezTo>
                    <a:cubicBezTo>
                      <a:pt x="46" y="21"/>
                      <a:pt x="43" y="26"/>
                      <a:pt x="44" y="31"/>
                    </a:cubicBezTo>
                    <a:cubicBezTo>
                      <a:pt x="46" y="37"/>
                      <a:pt x="48" y="38"/>
                      <a:pt x="46" y="44"/>
                    </a:cubicBezTo>
                    <a:cubicBezTo>
                      <a:pt x="43" y="50"/>
                      <a:pt x="39" y="55"/>
                      <a:pt x="36" y="61"/>
                    </a:cubicBezTo>
                    <a:cubicBezTo>
                      <a:pt x="32" y="71"/>
                      <a:pt x="34" y="85"/>
                      <a:pt x="33" y="96"/>
                    </a:cubicBezTo>
                    <a:cubicBezTo>
                      <a:pt x="22" y="94"/>
                      <a:pt x="29" y="66"/>
                      <a:pt x="32" y="59"/>
                    </a:cubicBezTo>
                    <a:cubicBezTo>
                      <a:pt x="35" y="49"/>
                      <a:pt x="36" y="41"/>
                      <a:pt x="32" y="30"/>
                    </a:cubicBezTo>
                    <a:cubicBezTo>
                      <a:pt x="29" y="23"/>
                      <a:pt x="28" y="14"/>
                      <a:pt x="19" y="14"/>
                    </a:cubicBezTo>
                    <a:cubicBezTo>
                      <a:pt x="15" y="14"/>
                      <a:pt x="3" y="18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0" name="Freeform 749"/>
              <p:cNvSpPr>
                <a:spLocks/>
              </p:cNvSpPr>
              <p:nvPr/>
            </p:nvSpPr>
            <p:spPr bwMode="auto">
              <a:xfrm>
                <a:off x="2546" y="1017"/>
                <a:ext cx="177" cy="245"/>
              </a:xfrm>
              <a:custGeom>
                <a:avLst/>
                <a:gdLst>
                  <a:gd name="T0" fmla="*/ 0 w 71"/>
                  <a:gd name="T1" fmla="*/ 0 h 98"/>
                  <a:gd name="T2" fmla="*/ 67 w 71"/>
                  <a:gd name="T3" fmla="*/ 68 h 98"/>
                  <a:gd name="T4" fmla="*/ 62 w 71"/>
                  <a:gd name="T5" fmla="*/ 140 h 98"/>
                  <a:gd name="T6" fmla="*/ 95 w 71"/>
                  <a:gd name="T7" fmla="*/ 170 h 98"/>
                  <a:gd name="T8" fmla="*/ 95 w 71"/>
                  <a:gd name="T9" fmla="*/ 213 h 98"/>
                  <a:gd name="T10" fmla="*/ 120 w 71"/>
                  <a:gd name="T11" fmla="*/ 235 h 98"/>
                  <a:gd name="T12" fmla="*/ 167 w 71"/>
                  <a:gd name="T13" fmla="*/ 238 h 98"/>
                  <a:gd name="T14" fmla="*/ 177 w 71"/>
                  <a:gd name="T15" fmla="*/ 203 h 98"/>
                  <a:gd name="T16" fmla="*/ 140 w 71"/>
                  <a:gd name="T17" fmla="*/ 208 h 98"/>
                  <a:gd name="T18" fmla="*/ 117 w 71"/>
                  <a:gd name="T19" fmla="*/ 168 h 98"/>
                  <a:gd name="T20" fmla="*/ 105 w 71"/>
                  <a:gd name="T21" fmla="*/ 130 h 98"/>
                  <a:gd name="T22" fmla="*/ 100 w 71"/>
                  <a:gd name="T23" fmla="*/ 93 h 98"/>
                  <a:gd name="T24" fmla="*/ 80 w 71"/>
                  <a:gd name="T25" fmla="*/ 33 h 98"/>
                  <a:gd name="T26" fmla="*/ 12 w 71"/>
                  <a:gd name="T27" fmla="*/ 0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98">
                    <a:moveTo>
                      <a:pt x="0" y="0"/>
                    </a:moveTo>
                    <a:cubicBezTo>
                      <a:pt x="17" y="0"/>
                      <a:pt x="24" y="11"/>
                      <a:pt x="27" y="27"/>
                    </a:cubicBezTo>
                    <a:cubicBezTo>
                      <a:pt x="29" y="37"/>
                      <a:pt x="17" y="48"/>
                      <a:pt x="25" y="56"/>
                    </a:cubicBezTo>
                    <a:cubicBezTo>
                      <a:pt x="29" y="60"/>
                      <a:pt x="35" y="62"/>
                      <a:pt x="38" y="68"/>
                    </a:cubicBezTo>
                    <a:cubicBezTo>
                      <a:pt x="40" y="74"/>
                      <a:pt x="37" y="79"/>
                      <a:pt x="38" y="85"/>
                    </a:cubicBezTo>
                    <a:cubicBezTo>
                      <a:pt x="39" y="92"/>
                      <a:pt x="42" y="93"/>
                      <a:pt x="48" y="94"/>
                    </a:cubicBezTo>
                    <a:cubicBezTo>
                      <a:pt x="52" y="95"/>
                      <a:pt x="63" y="98"/>
                      <a:pt x="67" y="95"/>
                    </a:cubicBezTo>
                    <a:cubicBezTo>
                      <a:pt x="71" y="93"/>
                      <a:pt x="70" y="85"/>
                      <a:pt x="71" y="81"/>
                    </a:cubicBezTo>
                    <a:cubicBezTo>
                      <a:pt x="66" y="82"/>
                      <a:pt x="62" y="86"/>
                      <a:pt x="56" y="83"/>
                    </a:cubicBezTo>
                    <a:cubicBezTo>
                      <a:pt x="49" y="80"/>
                      <a:pt x="48" y="73"/>
                      <a:pt x="47" y="67"/>
                    </a:cubicBezTo>
                    <a:cubicBezTo>
                      <a:pt x="46" y="61"/>
                      <a:pt x="45" y="56"/>
                      <a:pt x="42" y="52"/>
                    </a:cubicBezTo>
                    <a:cubicBezTo>
                      <a:pt x="38" y="45"/>
                      <a:pt x="38" y="45"/>
                      <a:pt x="40" y="37"/>
                    </a:cubicBezTo>
                    <a:cubicBezTo>
                      <a:pt x="42" y="27"/>
                      <a:pt x="35" y="21"/>
                      <a:pt x="32" y="13"/>
                    </a:cubicBezTo>
                    <a:cubicBezTo>
                      <a:pt x="28" y="4"/>
                      <a:pt x="14" y="2"/>
                      <a:pt x="5" y="0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1" name="Freeform 750"/>
              <p:cNvSpPr>
                <a:spLocks/>
              </p:cNvSpPr>
              <p:nvPr/>
            </p:nvSpPr>
            <p:spPr bwMode="auto">
              <a:xfrm>
                <a:off x="2583" y="819"/>
                <a:ext cx="350" cy="230"/>
              </a:xfrm>
              <a:custGeom>
                <a:avLst/>
                <a:gdLst>
                  <a:gd name="T0" fmla="*/ 43 w 140"/>
                  <a:gd name="T1" fmla="*/ 8 h 92"/>
                  <a:gd name="T2" fmla="*/ 35 w 140"/>
                  <a:gd name="T3" fmla="*/ 8 h 92"/>
                  <a:gd name="T4" fmla="*/ 30 w 140"/>
                  <a:gd name="T5" fmla="*/ 60 h 92"/>
                  <a:gd name="T6" fmla="*/ 5 w 140"/>
                  <a:gd name="T7" fmla="*/ 95 h 92"/>
                  <a:gd name="T8" fmla="*/ 53 w 140"/>
                  <a:gd name="T9" fmla="*/ 103 h 92"/>
                  <a:gd name="T10" fmla="*/ 100 w 140"/>
                  <a:gd name="T11" fmla="*/ 100 h 92"/>
                  <a:gd name="T12" fmla="*/ 215 w 140"/>
                  <a:gd name="T13" fmla="*/ 93 h 92"/>
                  <a:gd name="T14" fmla="*/ 258 w 140"/>
                  <a:gd name="T15" fmla="*/ 123 h 92"/>
                  <a:gd name="T16" fmla="*/ 280 w 140"/>
                  <a:gd name="T17" fmla="*/ 173 h 92"/>
                  <a:gd name="T18" fmla="*/ 305 w 140"/>
                  <a:gd name="T19" fmla="*/ 198 h 92"/>
                  <a:gd name="T20" fmla="*/ 310 w 140"/>
                  <a:gd name="T21" fmla="*/ 230 h 92"/>
                  <a:gd name="T22" fmla="*/ 343 w 140"/>
                  <a:gd name="T23" fmla="*/ 203 h 92"/>
                  <a:gd name="T24" fmla="*/ 330 w 140"/>
                  <a:gd name="T25" fmla="*/ 170 h 92"/>
                  <a:gd name="T26" fmla="*/ 283 w 140"/>
                  <a:gd name="T27" fmla="*/ 145 h 92"/>
                  <a:gd name="T28" fmla="*/ 270 w 140"/>
                  <a:gd name="T29" fmla="*/ 105 h 92"/>
                  <a:gd name="T30" fmla="*/ 238 w 140"/>
                  <a:gd name="T31" fmla="*/ 85 h 92"/>
                  <a:gd name="T32" fmla="*/ 200 w 140"/>
                  <a:gd name="T33" fmla="*/ 70 h 92"/>
                  <a:gd name="T34" fmla="*/ 165 w 140"/>
                  <a:gd name="T35" fmla="*/ 50 h 92"/>
                  <a:gd name="T36" fmla="*/ 130 w 140"/>
                  <a:gd name="T37" fmla="*/ 38 h 92"/>
                  <a:gd name="T38" fmla="*/ 75 w 140"/>
                  <a:gd name="T39" fmla="*/ 35 h 92"/>
                  <a:gd name="T40" fmla="*/ 65 w 140"/>
                  <a:gd name="T41" fmla="*/ 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92">
                    <a:moveTo>
                      <a:pt x="17" y="3"/>
                    </a:moveTo>
                    <a:cubicBezTo>
                      <a:pt x="16" y="3"/>
                      <a:pt x="15" y="3"/>
                      <a:pt x="14" y="3"/>
                    </a:cubicBezTo>
                    <a:cubicBezTo>
                      <a:pt x="15" y="10"/>
                      <a:pt x="18" y="17"/>
                      <a:pt x="12" y="24"/>
                    </a:cubicBezTo>
                    <a:cubicBezTo>
                      <a:pt x="8" y="29"/>
                      <a:pt x="0" y="30"/>
                      <a:pt x="2" y="38"/>
                    </a:cubicBezTo>
                    <a:cubicBezTo>
                      <a:pt x="4" y="47"/>
                      <a:pt x="14" y="43"/>
                      <a:pt x="21" y="41"/>
                    </a:cubicBezTo>
                    <a:cubicBezTo>
                      <a:pt x="28" y="39"/>
                      <a:pt x="34" y="40"/>
                      <a:pt x="40" y="40"/>
                    </a:cubicBezTo>
                    <a:cubicBezTo>
                      <a:pt x="55" y="41"/>
                      <a:pt x="71" y="33"/>
                      <a:pt x="86" y="37"/>
                    </a:cubicBezTo>
                    <a:cubicBezTo>
                      <a:pt x="92" y="39"/>
                      <a:pt x="100" y="43"/>
                      <a:pt x="103" y="49"/>
                    </a:cubicBezTo>
                    <a:cubicBezTo>
                      <a:pt x="107" y="57"/>
                      <a:pt x="106" y="62"/>
                      <a:pt x="112" y="69"/>
                    </a:cubicBezTo>
                    <a:cubicBezTo>
                      <a:pt x="115" y="72"/>
                      <a:pt x="120" y="75"/>
                      <a:pt x="122" y="79"/>
                    </a:cubicBezTo>
                    <a:cubicBezTo>
                      <a:pt x="123" y="83"/>
                      <a:pt x="123" y="88"/>
                      <a:pt x="124" y="92"/>
                    </a:cubicBezTo>
                    <a:cubicBezTo>
                      <a:pt x="127" y="91"/>
                      <a:pt x="135" y="84"/>
                      <a:pt x="137" y="81"/>
                    </a:cubicBezTo>
                    <a:cubicBezTo>
                      <a:pt x="140" y="75"/>
                      <a:pt x="137" y="71"/>
                      <a:pt x="132" y="68"/>
                    </a:cubicBezTo>
                    <a:cubicBezTo>
                      <a:pt x="125" y="65"/>
                      <a:pt x="116" y="67"/>
                      <a:pt x="113" y="58"/>
                    </a:cubicBezTo>
                    <a:cubicBezTo>
                      <a:pt x="110" y="52"/>
                      <a:pt x="113" y="47"/>
                      <a:pt x="108" y="42"/>
                    </a:cubicBezTo>
                    <a:cubicBezTo>
                      <a:pt x="104" y="39"/>
                      <a:pt x="99" y="37"/>
                      <a:pt x="95" y="34"/>
                    </a:cubicBezTo>
                    <a:cubicBezTo>
                      <a:pt x="89" y="28"/>
                      <a:pt x="88" y="29"/>
                      <a:pt x="80" y="28"/>
                    </a:cubicBezTo>
                    <a:cubicBezTo>
                      <a:pt x="71" y="28"/>
                      <a:pt x="69" y="27"/>
                      <a:pt x="66" y="20"/>
                    </a:cubicBezTo>
                    <a:cubicBezTo>
                      <a:pt x="62" y="11"/>
                      <a:pt x="60" y="12"/>
                      <a:pt x="52" y="15"/>
                    </a:cubicBezTo>
                    <a:cubicBezTo>
                      <a:pt x="46" y="17"/>
                      <a:pt x="33" y="23"/>
                      <a:pt x="30" y="14"/>
                    </a:cubicBezTo>
                    <a:cubicBezTo>
                      <a:pt x="28" y="5"/>
                      <a:pt x="38" y="1"/>
                      <a:pt x="26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2" name="Freeform 751"/>
              <p:cNvSpPr>
                <a:spLocks/>
              </p:cNvSpPr>
              <p:nvPr/>
            </p:nvSpPr>
            <p:spPr bwMode="auto">
              <a:xfrm>
                <a:off x="3003" y="864"/>
                <a:ext cx="568" cy="220"/>
              </a:xfrm>
              <a:custGeom>
                <a:avLst/>
                <a:gdLst>
                  <a:gd name="T0" fmla="*/ 0 w 227"/>
                  <a:gd name="T1" fmla="*/ 0 h 88"/>
                  <a:gd name="T2" fmla="*/ 205 w 227"/>
                  <a:gd name="T3" fmla="*/ 55 h 88"/>
                  <a:gd name="T4" fmla="*/ 245 w 227"/>
                  <a:gd name="T5" fmla="*/ 70 h 88"/>
                  <a:gd name="T6" fmla="*/ 288 w 227"/>
                  <a:gd name="T7" fmla="*/ 78 h 88"/>
                  <a:gd name="T8" fmla="*/ 355 w 227"/>
                  <a:gd name="T9" fmla="*/ 120 h 88"/>
                  <a:gd name="T10" fmla="*/ 388 w 227"/>
                  <a:gd name="T11" fmla="*/ 125 h 88"/>
                  <a:gd name="T12" fmla="*/ 410 w 227"/>
                  <a:gd name="T13" fmla="*/ 150 h 88"/>
                  <a:gd name="T14" fmla="*/ 445 w 227"/>
                  <a:gd name="T15" fmla="*/ 153 h 88"/>
                  <a:gd name="T16" fmla="*/ 478 w 227"/>
                  <a:gd name="T17" fmla="*/ 168 h 88"/>
                  <a:gd name="T18" fmla="*/ 545 w 227"/>
                  <a:gd name="T19" fmla="*/ 160 h 88"/>
                  <a:gd name="T20" fmla="*/ 568 w 227"/>
                  <a:gd name="T21" fmla="*/ 220 h 88"/>
                  <a:gd name="T22" fmla="*/ 483 w 227"/>
                  <a:gd name="T23" fmla="*/ 178 h 88"/>
                  <a:gd name="T24" fmla="*/ 395 w 227"/>
                  <a:gd name="T25" fmla="*/ 158 h 88"/>
                  <a:gd name="T26" fmla="*/ 318 w 227"/>
                  <a:gd name="T27" fmla="*/ 115 h 88"/>
                  <a:gd name="T28" fmla="*/ 243 w 227"/>
                  <a:gd name="T29" fmla="*/ 80 h 88"/>
                  <a:gd name="T30" fmla="*/ 183 w 227"/>
                  <a:gd name="T31" fmla="*/ 80 h 88"/>
                  <a:gd name="T32" fmla="*/ 130 w 227"/>
                  <a:gd name="T33" fmla="*/ 100 h 88"/>
                  <a:gd name="T34" fmla="*/ 140 w 227"/>
                  <a:gd name="T35" fmla="*/ 65 h 88"/>
                  <a:gd name="T36" fmla="*/ 110 w 227"/>
                  <a:gd name="T37" fmla="*/ 40 h 88"/>
                  <a:gd name="T38" fmla="*/ 83 w 227"/>
                  <a:gd name="T39" fmla="*/ 18 h 88"/>
                  <a:gd name="T40" fmla="*/ 45 w 227"/>
                  <a:gd name="T41" fmla="*/ 8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7" h="88">
                    <a:moveTo>
                      <a:pt x="0" y="0"/>
                    </a:moveTo>
                    <a:cubicBezTo>
                      <a:pt x="30" y="0"/>
                      <a:pt x="55" y="10"/>
                      <a:pt x="82" y="22"/>
                    </a:cubicBezTo>
                    <a:cubicBezTo>
                      <a:pt x="87" y="24"/>
                      <a:pt x="92" y="27"/>
                      <a:pt x="98" y="28"/>
                    </a:cubicBezTo>
                    <a:cubicBezTo>
                      <a:pt x="103" y="30"/>
                      <a:pt x="109" y="30"/>
                      <a:pt x="115" y="31"/>
                    </a:cubicBezTo>
                    <a:cubicBezTo>
                      <a:pt x="127" y="34"/>
                      <a:pt x="130" y="46"/>
                      <a:pt x="142" y="48"/>
                    </a:cubicBezTo>
                    <a:cubicBezTo>
                      <a:pt x="146" y="48"/>
                      <a:pt x="152" y="48"/>
                      <a:pt x="155" y="50"/>
                    </a:cubicBezTo>
                    <a:cubicBezTo>
                      <a:pt x="159" y="52"/>
                      <a:pt x="160" y="58"/>
                      <a:pt x="164" y="60"/>
                    </a:cubicBezTo>
                    <a:cubicBezTo>
                      <a:pt x="169" y="62"/>
                      <a:pt x="174" y="60"/>
                      <a:pt x="178" y="61"/>
                    </a:cubicBezTo>
                    <a:cubicBezTo>
                      <a:pt x="183" y="62"/>
                      <a:pt x="186" y="65"/>
                      <a:pt x="191" y="67"/>
                    </a:cubicBezTo>
                    <a:cubicBezTo>
                      <a:pt x="201" y="69"/>
                      <a:pt x="209" y="62"/>
                      <a:pt x="218" y="64"/>
                    </a:cubicBezTo>
                    <a:cubicBezTo>
                      <a:pt x="226" y="65"/>
                      <a:pt x="227" y="81"/>
                      <a:pt x="227" y="88"/>
                    </a:cubicBezTo>
                    <a:cubicBezTo>
                      <a:pt x="217" y="82"/>
                      <a:pt x="205" y="71"/>
                      <a:pt x="193" y="71"/>
                    </a:cubicBezTo>
                    <a:cubicBezTo>
                      <a:pt x="180" y="71"/>
                      <a:pt x="168" y="73"/>
                      <a:pt x="158" y="63"/>
                    </a:cubicBezTo>
                    <a:cubicBezTo>
                      <a:pt x="149" y="54"/>
                      <a:pt x="139" y="49"/>
                      <a:pt x="127" y="46"/>
                    </a:cubicBezTo>
                    <a:cubicBezTo>
                      <a:pt x="116" y="43"/>
                      <a:pt x="108" y="35"/>
                      <a:pt x="97" y="32"/>
                    </a:cubicBezTo>
                    <a:cubicBezTo>
                      <a:pt x="90" y="30"/>
                      <a:pt x="80" y="29"/>
                      <a:pt x="73" y="32"/>
                    </a:cubicBezTo>
                    <a:cubicBezTo>
                      <a:pt x="66" y="34"/>
                      <a:pt x="60" y="43"/>
                      <a:pt x="52" y="40"/>
                    </a:cubicBezTo>
                    <a:cubicBezTo>
                      <a:pt x="54" y="35"/>
                      <a:pt x="59" y="33"/>
                      <a:pt x="56" y="26"/>
                    </a:cubicBezTo>
                    <a:cubicBezTo>
                      <a:pt x="54" y="21"/>
                      <a:pt x="48" y="20"/>
                      <a:pt x="44" y="16"/>
                    </a:cubicBezTo>
                    <a:cubicBezTo>
                      <a:pt x="39" y="12"/>
                      <a:pt x="39" y="10"/>
                      <a:pt x="33" y="7"/>
                    </a:cubicBezTo>
                    <a:cubicBezTo>
                      <a:pt x="28" y="5"/>
                      <a:pt x="24" y="3"/>
                      <a:pt x="18" y="3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3" name="Freeform 752"/>
              <p:cNvSpPr>
                <a:spLocks/>
              </p:cNvSpPr>
              <p:nvPr/>
            </p:nvSpPr>
            <p:spPr bwMode="auto">
              <a:xfrm>
                <a:off x="2883" y="977"/>
                <a:ext cx="220" cy="245"/>
              </a:xfrm>
              <a:custGeom>
                <a:avLst/>
                <a:gdLst>
                  <a:gd name="T0" fmla="*/ 15 w 88"/>
                  <a:gd name="T1" fmla="*/ 18 h 98"/>
                  <a:gd name="T2" fmla="*/ 60 w 88"/>
                  <a:gd name="T3" fmla="*/ 23 h 98"/>
                  <a:gd name="T4" fmla="*/ 90 w 88"/>
                  <a:gd name="T5" fmla="*/ 3 h 98"/>
                  <a:gd name="T6" fmla="*/ 133 w 88"/>
                  <a:gd name="T7" fmla="*/ 3 h 98"/>
                  <a:gd name="T8" fmla="*/ 180 w 88"/>
                  <a:gd name="T9" fmla="*/ 8 h 98"/>
                  <a:gd name="T10" fmla="*/ 95 w 88"/>
                  <a:gd name="T11" fmla="*/ 55 h 98"/>
                  <a:gd name="T12" fmla="*/ 155 w 88"/>
                  <a:gd name="T13" fmla="*/ 105 h 98"/>
                  <a:gd name="T14" fmla="*/ 215 w 88"/>
                  <a:gd name="T15" fmla="*/ 155 h 98"/>
                  <a:gd name="T16" fmla="*/ 213 w 88"/>
                  <a:gd name="T17" fmla="*/ 200 h 98"/>
                  <a:gd name="T18" fmla="*/ 205 w 88"/>
                  <a:gd name="T19" fmla="*/ 218 h 98"/>
                  <a:gd name="T20" fmla="*/ 188 w 88"/>
                  <a:gd name="T21" fmla="*/ 225 h 98"/>
                  <a:gd name="T22" fmla="*/ 175 w 88"/>
                  <a:gd name="T23" fmla="*/ 245 h 98"/>
                  <a:gd name="T24" fmla="*/ 195 w 88"/>
                  <a:gd name="T25" fmla="*/ 168 h 98"/>
                  <a:gd name="T26" fmla="*/ 138 w 88"/>
                  <a:gd name="T27" fmla="*/ 128 h 98"/>
                  <a:gd name="T28" fmla="*/ 53 w 88"/>
                  <a:gd name="T29" fmla="*/ 98 h 98"/>
                  <a:gd name="T30" fmla="*/ 10 w 88"/>
                  <a:gd name="T31" fmla="*/ 45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" h="98">
                    <a:moveTo>
                      <a:pt x="6" y="7"/>
                    </a:moveTo>
                    <a:cubicBezTo>
                      <a:pt x="10" y="9"/>
                      <a:pt x="18" y="10"/>
                      <a:pt x="24" y="9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8" y="2"/>
                      <a:pt x="53" y="1"/>
                    </a:cubicBezTo>
                    <a:cubicBezTo>
                      <a:pt x="59" y="1"/>
                      <a:pt x="66" y="1"/>
                      <a:pt x="72" y="3"/>
                    </a:cubicBezTo>
                    <a:cubicBezTo>
                      <a:pt x="58" y="3"/>
                      <a:pt x="37" y="4"/>
                      <a:pt x="38" y="22"/>
                    </a:cubicBezTo>
                    <a:cubicBezTo>
                      <a:pt x="39" y="39"/>
                      <a:pt x="50" y="37"/>
                      <a:pt x="62" y="42"/>
                    </a:cubicBezTo>
                    <a:cubicBezTo>
                      <a:pt x="72" y="45"/>
                      <a:pt x="84" y="50"/>
                      <a:pt x="86" y="62"/>
                    </a:cubicBezTo>
                    <a:cubicBezTo>
                      <a:pt x="88" y="68"/>
                      <a:pt x="87" y="74"/>
                      <a:pt x="85" y="80"/>
                    </a:cubicBezTo>
                    <a:cubicBezTo>
                      <a:pt x="85" y="82"/>
                      <a:pt x="84" y="86"/>
                      <a:pt x="82" y="87"/>
                    </a:cubicBezTo>
                    <a:cubicBezTo>
                      <a:pt x="80" y="89"/>
                      <a:pt x="77" y="88"/>
                      <a:pt x="75" y="90"/>
                    </a:cubicBezTo>
                    <a:cubicBezTo>
                      <a:pt x="73" y="92"/>
                      <a:pt x="71" y="96"/>
                      <a:pt x="70" y="98"/>
                    </a:cubicBezTo>
                    <a:cubicBezTo>
                      <a:pt x="75" y="90"/>
                      <a:pt x="82" y="77"/>
                      <a:pt x="78" y="67"/>
                    </a:cubicBezTo>
                    <a:cubicBezTo>
                      <a:pt x="74" y="57"/>
                      <a:pt x="62" y="57"/>
                      <a:pt x="55" y="51"/>
                    </a:cubicBezTo>
                    <a:cubicBezTo>
                      <a:pt x="45" y="42"/>
                      <a:pt x="33" y="43"/>
                      <a:pt x="21" y="39"/>
                    </a:cubicBezTo>
                    <a:cubicBezTo>
                      <a:pt x="12" y="36"/>
                      <a:pt x="0" y="29"/>
                      <a:pt x="4" y="18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4" name="Freeform 753"/>
              <p:cNvSpPr>
                <a:spLocks/>
              </p:cNvSpPr>
              <p:nvPr/>
            </p:nvSpPr>
            <p:spPr bwMode="auto">
              <a:xfrm>
                <a:off x="3111" y="1057"/>
                <a:ext cx="117" cy="110"/>
              </a:xfrm>
              <a:custGeom>
                <a:avLst/>
                <a:gdLst>
                  <a:gd name="T0" fmla="*/ 0 w 47"/>
                  <a:gd name="T1" fmla="*/ 60 h 44"/>
                  <a:gd name="T2" fmla="*/ 70 w 47"/>
                  <a:gd name="T3" fmla="*/ 50 h 44"/>
                  <a:gd name="T4" fmla="*/ 112 w 47"/>
                  <a:gd name="T5" fmla="*/ 23 h 44"/>
                  <a:gd name="T6" fmla="*/ 70 w 47"/>
                  <a:gd name="T7" fmla="*/ 78 h 44"/>
                  <a:gd name="T8" fmla="*/ 67 w 47"/>
                  <a:gd name="T9" fmla="*/ 100 h 44"/>
                  <a:gd name="T10" fmla="*/ 22 w 47"/>
                  <a:gd name="T11" fmla="*/ 11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44">
                    <a:moveTo>
                      <a:pt x="0" y="24"/>
                    </a:moveTo>
                    <a:cubicBezTo>
                      <a:pt x="5" y="31"/>
                      <a:pt x="23" y="26"/>
                      <a:pt x="28" y="20"/>
                    </a:cubicBezTo>
                    <a:cubicBezTo>
                      <a:pt x="30" y="17"/>
                      <a:pt x="41" y="0"/>
                      <a:pt x="45" y="9"/>
                    </a:cubicBezTo>
                    <a:cubicBezTo>
                      <a:pt x="47" y="13"/>
                      <a:pt x="29" y="23"/>
                      <a:pt x="28" y="31"/>
                    </a:cubicBezTo>
                    <a:cubicBezTo>
                      <a:pt x="28" y="35"/>
                      <a:pt x="30" y="36"/>
                      <a:pt x="27" y="40"/>
                    </a:cubicBezTo>
                    <a:cubicBezTo>
                      <a:pt x="23" y="43"/>
                      <a:pt x="14" y="42"/>
                      <a:pt x="9" y="44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5" name="Freeform 754"/>
              <p:cNvSpPr>
                <a:spLocks/>
              </p:cNvSpPr>
              <p:nvPr/>
            </p:nvSpPr>
            <p:spPr bwMode="auto">
              <a:xfrm>
                <a:off x="3308" y="1134"/>
                <a:ext cx="323" cy="173"/>
              </a:xfrm>
              <a:custGeom>
                <a:avLst/>
                <a:gdLst>
                  <a:gd name="T0" fmla="*/ 30 w 129"/>
                  <a:gd name="T1" fmla="*/ 10 h 69"/>
                  <a:gd name="T2" fmla="*/ 25 w 129"/>
                  <a:gd name="T3" fmla="*/ 8 h 69"/>
                  <a:gd name="T4" fmla="*/ 53 w 129"/>
                  <a:gd name="T5" fmla="*/ 75 h 69"/>
                  <a:gd name="T6" fmla="*/ 95 w 129"/>
                  <a:gd name="T7" fmla="*/ 70 h 69"/>
                  <a:gd name="T8" fmla="*/ 108 w 129"/>
                  <a:gd name="T9" fmla="*/ 83 h 69"/>
                  <a:gd name="T10" fmla="*/ 128 w 129"/>
                  <a:gd name="T11" fmla="*/ 88 h 69"/>
                  <a:gd name="T12" fmla="*/ 198 w 129"/>
                  <a:gd name="T13" fmla="*/ 138 h 69"/>
                  <a:gd name="T14" fmla="*/ 295 w 129"/>
                  <a:gd name="T15" fmla="*/ 160 h 69"/>
                  <a:gd name="T16" fmla="*/ 323 w 129"/>
                  <a:gd name="T17" fmla="*/ 165 h 69"/>
                  <a:gd name="T18" fmla="*/ 280 w 129"/>
                  <a:gd name="T19" fmla="*/ 153 h 69"/>
                  <a:gd name="T20" fmla="*/ 243 w 129"/>
                  <a:gd name="T21" fmla="*/ 130 h 69"/>
                  <a:gd name="T22" fmla="*/ 205 w 129"/>
                  <a:gd name="T23" fmla="*/ 113 h 69"/>
                  <a:gd name="T24" fmla="*/ 180 w 129"/>
                  <a:gd name="T25" fmla="*/ 85 h 69"/>
                  <a:gd name="T26" fmla="*/ 135 w 129"/>
                  <a:gd name="T27" fmla="*/ 65 h 69"/>
                  <a:gd name="T28" fmla="*/ 118 w 129"/>
                  <a:gd name="T29" fmla="*/ 30 h 69"/>
                  <a:gd name="T30" fmla="*/ 50 w 129"/>
                  <a:gd name="T31" fmla="*/ 2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69">
                    <a:moveTo>
                      <a:pt x="12" y="4"/>
                    </a:moveTo>
                    <a:cubicBezTo>
                      <a:pt x="11" y="4"/>
                      <a:pt x="10" y="3"/>
                      <a:pt x="10" y="3"/>
                    </a:cubicBezTo>
                    <a:cubicBezTo>
                      <a:pt x="10" y="16"/>
                      <a:pt x="0" y="33"/>
                      <a:pt x="21" y="30"/>
                    </a:cubicBezTo>
                    <a:cubicBezTo>
                      <a:pt x="27" y="30"/>
                      <a:pt x="33" y="26"/>
                      <a:pt x="38" y="28"/>
                    </a:cubicBezTo>
                    <a:cubicBezTo>
                      <a:pt x="40" y="29"/>
                      <a:pt x="41" y="32"/>
                      <a:pt x="43" y="33"/>
                    </a:cubicBezTo>
                    <a:cubicBezTo>
                      <a:pt x="45" y="34"/>
                      <a:pt x="49" y="34"/>
                      <a:pt x="51" y="35"/>
                    </a:cubicBezTo>
                    <a:cubicBezTo>
                      <a:pt x="63" y="39"/>
                      <a:pt x="67" y="52"/>
                      <a:pt x="79" y="55"/>
                    </a:cubicBezTo>
                    <a:cubicBezTo>
                      <a:pt x="92" y="58"/>
                      <a:pt x="106" y="58"/>
                      <a:pt x="118" y="64"/>
                    </a:cubicBezTo>
                    <a:cubicBezTo>
                      <a:pt x="122" y="66"/>
                      <a:pt x="124" y="69"/>
                      <a:pt x="129" y="66"/>
                    </a:cubicBezTo>
                    <a:cubicBezTo>
                      <a:pt x="124" y="64"/>
                      <a:pt x="118" y="63"/>
                      <a:pt x="112" y="61"/>
                    </a:cubicBezTo>
                    <a:cubicBezTo>
                      <a:pt x="107" y="58"/>
                      <a:pt x="102" y="54"/>
                      <a:pt x="97" y="52"/>
                    </a:cubicBezTo>
                    <a:cubicBezTo>
                      <a:pt x="92" y="49"/>
                      <a:pt x="86" y="49"/>
                      <a:pt x="82" y="45"/>
                    </a:cubicBezTo>
                    <a:cubicBezTo>
                      <a:pt x="78" y="42"/>
                      <a:pt x="76" y="37"/>
                      <a:pt x="72" y="34"/>
                    </a:cubicBezTo>
                    <a:cubicBezTo>
                      <a:pt x="66" y="30"/>
                      <a:pt x="60" y="30"/>
                      <a:pt x="54" y="26"/>
                    </a:cubicBezTo>
                    <a:cubicBezTo>
                      <a:pt x="48" y="22"/>
                      <a:pt x="49" y="18"/>
                      <a:pt x="47" y="12"/>
                    </a:cubicBezTo>
                    <a:cubicBezTo>
                      <a:pt x="41" y="0"/>
                      <a:pt x="27" y="14"/>
                      <a:pt x="20" y="8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" name="Freeform 755"/>
              <p:cNvSpPr>
                <a:spLocks/>
              </p:cNvSpPr>
              <p:nvPr/>
            </p:nvSpPr>
            <p:spPr bwMode="auto">
              <a:xfrm>
                <a:off x="3596" y="1049"/>
                <a:ext cx="172" cy="133"/>
              </a:xfrm>
              <a:custGeom>
                <a:avLst/>
                <a:gdLst>
                  <a:gd name="T0" fmla="*/ 17 w 69"/>
                  <a:gd name="T1" fmla="*/ 15 h 53"/>
                  <a:gd name="T2" fmla="*/ 67 w 69"/>
                  <a:gd name="T3" fmla="*/ 15 h 53"/>
                  <a:gd name="T4" fmla="*/ 75 w 69"/>
                  <a:gd name="T5" fmla="*/ 40 h 53"/>
                  <a:gd name="T6" fmla="*/ 102 w 69"/>
                  <a:gd name="T7" fmla="*/ 60 h 53"/>
                  <a:gd name="T8" fmla="*/ 152 w 69"/>
                  <a:gd name="T9" fmla="*/ 88 h 53"/>
                  <a:gd name="T10" fmla="*/ 172 w 69"/>
                  <a:gd name="T11" fmla="*/ 133 h 53"/>
                  <a:gd name="T12" fmla="*/ 135 w 69"/>
                  <a:gd name="T13" fmla="*/ 98 h 53"/>
                  <a:gd name="T14" fmla="*/ 102 w 69"/>
                  <a:gd name="T15" fmla="*/ 73 h 53"/>
                  <a:gd name="T16" fmla="*/ 0 w 69"/>
                  <a:gd name="T17" fmla="*/ 38 h 53"/>
                  <a:gd name="T18" fmla="*/ 27 w 69"/>
                  <a:gd name="T19" fmla="*/ 15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53">
                    <a:moveTo>
                      <a:pt x="7" y="6"/>
                    </a:moveTo>
                    <a:cubicBezTo>
                      <a:pt x="15" y="6"/>
                      <a:pt x="22" y="0"/>
                      <a:pt x="27" y="6"/>
                    </a:cubicBezTo>
                    <a:cubicBezTo>
                      <a:pt x="29" y="8"/>
                      <a:pt x="28" y="13"/>
                      <a:pt x="30" y="16"/>
                    </a:cubicBezTo>
                    <a:cubicBezTo>
                      <a:pt x="33" y="19"/>
                      <a:pt x="37" y="22"/>
                      <a:pt x="41" y="24"/>
                    </a:cubicBezTo>
                    <a:cubicBezTo>
                      <a:pt x="49" y="27"/>
                      <a:pt x="56" y="28"/>
                      <a:pt x="61" y="35"/>
                    </a:cubicBezTo>
                    <a:cubicBezTo>
                      <a:pt x="65" y="41"/>
                      <a:pt x="66" y="48"/>
                      <a:pt x="69" y="53"/>
                    </a:cubicBezTo>
                    <a:cubicBezTo>
                      <a:pt x="64" y="48"/>
                      <a:pt x="61" y="44"/>
                      <a:pt x="54" y="39"/>
                    </a:cubicBezTo>
                    <a:cubicBezTo>
                      <a:pt x="49" y="36"/>
                      <a:pt x="47" y="31"/>
                      <a:pt x="41" y="29"/>
                    </a:cubicBezTo>
                    <a:cubicBezTo>
                      <a:pt x="28" y="25"/>
                      <a:pt x="14" y="19"/>
                      <a:pt x="0" y="15"/>
                    </a:cubicBezTo>
                    <a:cubicBezTo>
                      <a:pt x="3" y="11"/>
                      <a:pt x="8" y="9"/>
                      <a:pt x="11" y="6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" name="Freeform 756"/>
              <p:cNvSpPr>
                <a:spLocks/>
              </p:cNvSpPr>
              <p:nvPr/>
            </p:nvSpPr>
            <p:spPr bwMode="auto">
              <a:xfrm>
                <a:off x="3843" y="1747"/>
                <a:ext cx="138" cy="140"/>
              </a:xfrm>
              <a:custGeom>
                <a:avLst/>
                <a:gdLst>
                  <a:gd name="T0" fmla="*/ 90 w 55"/>
                  <a:gd name="T1" fmla="*/ 48 h 56"/>
                  <a:gd name="T2" fmla="*/ 50 w 55"/>
                  <a:gd name="T3" fmla="*/ 75 h 56"/>
                  <a:gd name="T4" fmla="*/ 10 w 55"/>
                  <a:gd name="T5" fmla="*/ 105 h 56"/>
                  <a:gd name="T6" fmla="*/ 70 w 55"/>
                  <a:gd name="T7" fmla="*/ 138 h 56"/>
                  <a:gd name="T8" fmla="*/ 45 w 55"/>
                  <a:gd name="T9" fmla="*/ 108 h 56"/>
                  <a:gd name="T10" fmla="*/ 68 w 55"/>
                  <a:gd name="T11" fmla="*/ 108 h 56"/>
                  <a:gd name="T12" fmla="*/ 95 w 55"/>
                  <a:gd name="T13" fmla="*/ 60 h 56"/>
                  <a:gd name="T14" fmla="*/ 105 w 55"/>
                  <a:gd name="T15" fmla="*/ 28 h 56"/>
                  <a:gd name="T16" fmla="*/ 138 w 55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6">
                    <a:moveTo>
                      <a:pt x="36" y="19"/>
                    </a:moveTo>
                    <a:cubicBezTo>
                      <a:pt x="31" y="21"/>
                      <a:pt x="25" y="26"/>
                      <a:pt x="20" y="30"/>
                    </a:cubicBezTo>
                    <a:cubicBezTo>
                      <a:pt x="17" y="32"/>
                      <a:pt x="5" y="38"/>
                      <a:pt x="4" y="42"/>
                    </a:cubicBezTo>
                    <a:cubicBezTo>
                      <a:pt x="0" y="53"/>
                      <a:pt x="23" y="54"/>
                      <a:pt x="28" y="55"/>
                    </a:cubicBezTo>
                    <a:cubicBezTo>
                      <a:pt x="22" y="56"/>
                      <a:pt x="15" y="50"/>
                      <a:pt x="18" y="43"/>
                    </a:cubicBezTo>
                    <a:cubicBezTo>
                      <a:pt x="22" y="43"/>
                      <a:pt x="24" y="44"/>
                      <a:pt x="27" y="43"/>
                    </a:cubicBezTo>
                    <a:cubicBezTo>
                      <a:pt x="21" y="36"/>
                      <a:pt x="37" y="31"/>
                      <a:pt x="38" y="24"/>
                    </a:cubicBezTo>
                    <a:cubicBezTo>
                      <a:pt x="39" y="19"/>
                      <a:pt x="38" y="16"/>
                      <a:pt x="42" y="11"/>
                    </a:cubicBezTo>
                    <a:cubicBezTo>
                      <a:pt x="46" y="7"/>
                      <a:pt x="52" y="5"/>
                      <a:pt x="55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8" name="Freeform 757"/>
              <p:cNvSpPr>
                <a:spLocks/>
              </p:cNvSpPr>
              <p:nvPr/>
            </p:nvSpPr>
            <p:spPr bwMode="auto">
              <a:xfrm>
                <a:off x="3878" y="1845"/>
                <a:ext cx="143" cy="85"/>
              </a:xfrm>
              <a:custGeom>
                <a:avLst/>
                <a:gdLst>
                  <a:gd name="T0" fmla="*/ 25 w 57"/>
                  <a:gd name="T1" fmla="*/ 0 h 34"/>
                  <a:gd name="T2" fmla="*/ 43 w 57"/>
                  <a:gd name="T3" fmla="*/ 30 h 34"/>
                  <a:gd name="T4" fmla="*/ 88 w 57"/>
                  <a:gd name="T5" fmla="*/ 45 h 34"/>
                  <a:gd name="T6" fmla="*/ 138 w 57"/>
                  <a:gd name="T7" fmla="*/ 85 h 34"/>
                  <a:gd name="T8" fmla="*/ 108 w 57"/>
                  <a:gd name="T9" fmla="*/ 65 h 34"/>
                  <a:gd name="T10" fmla="*/ 70 w 57"/>
                  <a:gd name="T11" fmla="*/ 58 h 34"/>
                  <a:gd name="T12" fmla="*/ 35 w 57"/>
                  <a:gd name="T13" fmla="*/ 40 h 34"/>
                  <a:gd name="T14" fmla="*/ 0 w 57"/>
                  <a:gd name="T15" fmla="*/ 3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4">
                    <a:moveTo>
                      <a:pt x="10" y="0"/>
                    </a:moveTo>
                    <a:cubicBezTo>
                      <a:pt x="13" y="2"/>
                      <a:pt x="13" y="9"/>
                      <a:pt x="17" y="12"/>
                    </a:cubicBezTo>
                    <a:cubicBezTo>
                      <a:pt x="22" y="15"/>
                      <a:pt x="29" y="16"/>
                      <a:pt x="35" y="18"/>
                    </a:cubicBezTo>
                    <a:cubicBezTo>
                      <a:pt x="44" y="21"/>
                      <a:pt x="57" y="21"/>
                      <a:pt x="55" y="34"/>
                    </a:cubicBezTo>
                    <a:cubicBezTo>
                      <a:pt x="51" y="31"/>
                      <a:pt x="49" y="28"/>
                      <a:pt x="43" y="26"/>
                    </a:cubicBezTo>
                    <a:cubicBezTo>
                      <a:pt x="38" y="24"/>
                      <a:pt x="32" y="24"/>
                      <a:pt x="28" y="23"/>
                    </a:cubicBezTo>
                    <a:cubicBezTo>
                      <a:pt x="23" y="20"/>
                      <a:pt x="21" y="17"/>
                      <a:pt x="14" y="16"/>
                    </a:cubicBezTo>
                    <a:cubicBezTo>
                      <a:pt x="9" y="15"/>
                      <a:pt x="4" y="15"/>
                      <a:pt x="0" y="12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9" name="Freeform 758"/>
              <p:cNvSpPr>
                <a:spLocks/>
              </p:cNvSpPr>
              <p:nvPr/>
            </p:nvSpPr>
            <p:spPr bwMode="auto">
              <a:xfrm>
                <a:off x="2466" y="1782"/>
                <a:ext cx="82" cy="153"/>
              </a:xfrm>
              <a:custGeom>
                <a:avLst/>
                <a:gdLst>
                  <a:gd name="T0" fmla="*/ 7 w 33"/>
                  <a:gd name="T1" fmla="*/ 83 h 61"/>
                  <a:gd name="T2" fmla="*/ 22 w 33"/>
                  <a:gd name="T3" fmla="*/ 143 h 61"/>
                  <a:gd name="T4" fmla="*/ 82 w 33"/>
                  <a:gd name="T5" fmla="*/ 143 h 61"/>
                  <a:gd name="T6" fmla="*/ 62 w 33"/>
                  <a:gd name="T7" fmla="*/ 98 h 61"/>
                  <a:gd name="T8" fmla="*/ 47 w 33"/>
                  <a:gd name="T9" fmla="*/ 63 h 61"/>
                  <a:gd name="T10" fmla="*/ 57 w 33"/>
                  <a:gd name="T11" fmla="*/ 0 h 61"/>
                  <a:gd name="T12" fmla="*/ 32 w 33"/>
                  <a:gd name="T13" fmla="*/ 60 h 61"/>
                  <a:gd name="T14" fmla="*/ 12 w 33"/>
                  <a:gd name="T15" fmla="*/ 105 h 61"/>
                  <a:gd name="T16" fmla="*/ 12 w 33"/>
                  <a:gd name="T17" fmla="*/ 103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61">
                    <a:moveTo>
                      <a:pt x="3" y="33"/>
                    </a:moveTo>
                    <a:cubicBezTo>
                      <a:pt x="0" y="38"/>
                      <a:pt x="3" y="54"/>
                      <a:pt x="9" y="57"/>
                    </a:cubicBezTo>
                    <a:cubicBezTo>
                      <a:pt x="15" y="61"/>
                      <a:pt x="26" y="58"/>
                      <a:pt x="33" y="57"/>
                    </a:cubicBezTo>
                    <a:cubicBezTo>
                      <a:pt x="29" y="51"/>
                      <a:pt x="28" y="45"/>
                      <a:pt x="25" y="39"/>
                    </a:cubicBezTo>
                    <a:cubicBezTo>
                      <a:pt x="14" y="41"/>
                      <a:pt x="17" y="31"/>
                      <a:pt x="19" y="25"/>
                    </a:cubicBezTo>
                    <a:cubicBezTo>
                      <a:pt x="22" y="17"/>
                      <a:pt x="23" y="9"/>
                      <a:pt x="23" y="0"/>
                    </a:cubicBezTo>
                    <a:cubicBezTo>
                      <a:pt x="20" y="8"/>
                      <a:pt x="18" y="16"/>
                      <a:pt x="13" y="24"/>
                    </a:cubicBezTo>
                    <a:cubicBezTo>
                      <a:pt x="11" y="29"/>
                      <a:pt x="10" y="41"/>
                      <a:pt x="5" y="42"/>
                    </a:cubicBezTo>
                    <a:cubicBezTo>
                      <a:pt x="4" y="42"/>
                      <a:pt x="6" y="41"/>
                      <a:pt x="5" y="41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0" name="Freeform 759"/>
              <p:cNvSpPr>
                <a:spLocks/>
              </p:cNvSpPr>
              <p:nvPr/>
            </p:nvSpPr>
            <p:spPr bwMode="auto">
              <a:xfrm>
                <a:off x="2633" y="1632"/>
                <a:ext cx="170" cy="125"/>
              </a:xfrm>
              <a:custGeom>
                <a:avLst/>
                <a:gdLst>
                  <a:gd name="T0" fmla="*/ 0 w 68"/>
                  <a:gd name="T1" fmla="*/ 3 h 50"/>
                  <a:gd name="T2" fmla="*/ 75 w 68"/>
                  <a:gd name="T3" fmla="*/ 5 h 50"/>
                  <a:gd name="T4" fmla="*/ 138 w 68"/>
                  <a:gd name="T5" fmla="*/ 33 h 50"/>
                  <a:gd name="T6" fmla="*/ 158 w 68"/>
                  <a:gd name="T7" fmla="*/ 98 h 50"/>
                  <a:gd name="T8" fmla="*/ 113 w 68"/>
                  <a:gd name="T9" fmla="*/ 68 h 50"/>
                  <a:gd name="T10" fmla="*/ 80 w 68"/>
                  <a:gd name="T11" fmla="*/ 93 h 50"/>
                  <a:gd name="T12" fmla="*/ 45 w 68"/>
                  <a:gd name="T13" fmla="*/ 118 h 50"/>
                  <a:gd name="T14" fmla="*/ 60 w 68"/>
                  <a:gd name="T15" fmla="*/ 80 h 50"/>
                  <a:gd name="T16" fmla="*/ 88 w 68"/>
                  <a:gd name="T17" fmla="*/ 58 h 50"/>
                  <a:gd name="T18" fmla="*/ 55 w 68"/>
                  <a:gd name="T19" fmla="*/ 13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50">
                    <a:moveTo>
                      <a:pt x="0" y="1"/>
                    </a:moveTo>
                    <a:cubicBezTo>
                      <a:pt x="8" y="0"/>
                      <a:pt x="20" y="0"/>
                      <a:pt x="30" y="2"/>
                    </a:cubicBezTo>
                    <a:cubicBezTo>
                      <a:pt x="39" y="4"/>
                      <a:pt x="48" y="10"/>
                      <a:pt x="55" y="13"/>
                    </a:cubicBezTo>
                    <a:cubicBezTo>
                      <a:pt x="64" y="17"/>
                      <a:pt x="68" y="30"/>
                      <a:pt x="63" y="39"/>
                    </a:cubicBezTo>
                    <a:cubicBezTo>
                      <a:pt x="57" y="50"/>
                      <a:pt x="47" y="33"/>
                      <a:pt x="45" y="27"/>
                    </a:cubicBezTo>
                    <a:cubicBezTo>
                      <a:pt x="39" y="26"/>
                      <a:pt x="36" y="34"/>
                      <a:pt x="32" y="37"/>
                    </a:cubicBezTo>
                    <a:cubicBezTo>
                      <a:pt x="28" y="41"/>
                      <a:pt x="22" y="44"/>
                      <a:pt x="18" y="47"/>
                    </a:cubicBezTo>
                    <a:cubicBezTo>
                      <a:pt x="18" y="42"/>
                      <a:pt x="21" y="36"/>
                      <a:pt x="24" y="32"/>
                    </a:cubicBezTo>
                    <a:cubicBezTo>
                      <a:pt x="27" y="29"/>
                      <a:pt x="34" y="27"/>
                      <a:pt x="35" y="23"/>
                    </a:cubicBezTo>
                    <a:cubicBezTo>
                      <a:pt x="38" y="13"/>
                      <a:pt x="21" y="9"/>
                      <a:pt x="22" y="5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1" name="Freeform 760"/>
              <p:cNvSpPr>
                <a:spLocks/>
              </p:cNvSpPr>
              <p:nvPr/>
            </p:nvSpPr>
            <p:spPr bwMode="auto">
              <a:xfrm>
                <a:off x="2751" y="1772"/>
                <a:ext cx="192" cy="200"/>
              </a:xfrm>
              <a:custGeom>
                <a:avLst/>
                <a:gdLst>
                  <a:gd name="T0" fmla="*/ 132 w 77"/>
                  <a:gd name="T1" fmla="*/ 0 h 80"/>
                  <a:gd name="T2" fmla="*/ 170 w 77"/>
                  <a:gd name="T3" fmla="*/ 40 h 80"/>
                  <a:gd name="T4" fmla="*/ 187 w 77"/>
                  <a:gd name="T5" fmla="*/ 88 h 80"/>
                  <a:gd name="T6" fmla="*/ 172 w 77"/>
                  <a:gd name="T7" fmla="*/ 163 h 80"/>
                  <a:gd name="T8" fmla="*/ 132 w 77"/>
                  <a:gd name="T9" fmla="*/ 175 h 80"/>
                  <a:gd name="T10" fmla="*/ 97 w 77"/>
                  <a:gd name="T11" fmla="*/ 198 h 80"/>
                  <a:gd name="T12" fmla="*/ 52 w 77"/>
                  <a:gd name="T13" fmla="*/ 190 h 80"/>
                  <a:gd name="T14" fmla="*/ 35 w 77"/>
                  <a:gd name="T15" fmla="*/ 158 h 80"/>
                  <a:gd name="T16" fmla="*/ 0 w 77"/>
                  <a:gd name="T17" fmla="*/ 128 h 80"/>
                  <a:gd name="T18" fmla="*/ 30 w 77"/>
                  <a:gd name="T19" fmla="*/ 105 h 80"/>
                  <a:gd name="T20" fmla="*/ 50 w 77"/>
                  <a:gd name="T21" fmla="*/ 170 h 80"/>
                  <a:gd name="T22" fmla="*/ 120 w 77"/>
                  <a:gd name="T23" fmla="*/ 163 h 80"/>
                  <a:gd name="T24" fmla="*/ 170 w 77"/>
                  <a:gd name="T25" fmla="*/ 110 h 80"/>
                  <a:gd name="T26" fmla="*/ 157 w 77"/>
                  <a:gd name="T27" fmla="*/ 78 h 80"/>
                  <a:gd name="T28" fmla="*/ 145 w 77"/>
                  <a:gd name="T29" fmla="*/ 28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80">
                    <a:moveTo>
                      <a:pt x="53" y="0"/>
                    </a:moveTo>
                    <a:cubicBezTo>
                      <a:pt x="57" y="6"/>
                      <a:pt x="64" y="9"/>
                      <a:pt x="68" y="16"/>
                    </a:cubicBezTo>
                    <a:cubicBezTo>
                      <a:pt x="72" y="22"/>
                      <a:pt x="75" y="28"/>
                      <a:pt x="75" y="35"/>
                    </a:cubicBezTo>
                    <a:cubicBezTo>
                      <a:pt x="76" y="44"/>
                      <a:pt x="77" y="62"/>
                      <a:pt x="69" y="65"/>
                    </a:cubicBezTo>
                    <a:cubicBezTo>
                      <a:pt x="64" y="67"/>
                      <a:pt x="58" y="68"/>
                      <a:pt x="53" y="70"/>
                    </a:cubicBezTo>
                    <a:cubicBezTo>
                      <a:pt x="48" y="72"/>
                      <a:pt x="44" y="77"/>
                      <a:pt x="39" y="79"/>
                    </a:cubicBezTo>
                    <a:cubicBezTo>
                      <a:pt x="33" y="80"/>
                      <a:pt x="26" y="80"/>
                      <a:pt x="21" y="76"/>
                    </a:cubicBezTo>
                    <a:cubicBezTo>
                      <a:pt x="17" y="72"/>
                      <a:pt x="18" y="67"/>
                      <a:pt x="14" y="63"/>
                    </a:cubicBezTo>
                    <a:cubicBezTo>
                      <a:pt x="11" y="59"/>
                      <a:pt x="5" y="52"/>
                      <a:pt x="0" y="51"/>
                    </a:cubicBezTo>
                    <a:cubicBezTo>
                      <a:pt x="2" y="47"/>
                      <a:pt x="8" y="43"/>
                      <a:pt x="12" y="42"/>
                    </a:cubicBezTo>
                    <a:cubicBezTo>
                      <a:pt x="12" y="51"/>
                      <a:pt x="12" y="62"/>
                      <a:pt x="20" y="68"/>
                    </a:cubicBezTo>
                    <a:cubicBezTo>
                      <a:pt x="28" y="74"/>
                      <a:pt x="39" y="68"/>
                      <a:pt x="48" y="65"/>
                    </a:cubicBezTo>
                    <a:cubicBezTo>
                      <a:pt x="61" y="60"/>
                      <a:pt x="64" y="57"/>
                      <a:pt x="68" y="44"/>
                    </a:cubicBezTo>
                    <a:cubicBezTo>
                      <a:pt x="70" y="36"/>
                      <a:pt x="67" y="36"/>
                      <a:pt x="63" y="31"/>
                    </a:cubicBezTo>
                    <a:cubicBezTo>
                      <a:pt x="58" y="25"/>
                      <a:pt x="58" y="19"/>
                      <a:pt x="58" y="11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2" name="Freeform 761"/>
              <p:cNvSpPr>
                <a:spLocks/>
              </p:cNvSpPr>
              <p:nvPr/>
            </p:nvSpPr>
            <p:spPr bwMode="auto">
              <a:xfrm>
                <a:off x="2228" y="2037"/>
                <a:ext cx="885" cy="235"/>
              </a:xfrm>
              <a:custGeom>
                <a:avLst/>
                <a:gdLst>
                  <a:gd name="T0" fmla="*/ 0 w 354"/>
                  <a:gd name="T1" fmla="*/ 48 h 94"/>
                  <a:gd name="T2" fmla="*/ 23 w 354"/>
                  <a:gd name="T3" fmla="*/ 80 h 94"/>
                  <a:gd name="T4" fmla="*/ 40 w 354"/>
                  <a:gd name="T5" fmla="*/ 113 h 94"/>
                  <a:gd name="T6" fmla="*/ 80 w 354"/>
                  <a:gd name="T7" fmla="*/ 103 h 94"/>
                  <a:gd name="T8" fmla="*/ 115 w 354"/>
                  <a:gd name="T9" fmla="*/ 93 h 94"/>
                  <a:gd name="T10" fmla="*/ 120 w 354"/>
                  <a:gd name="T11" fmla="*/ 58 h 94"/>
                  <a:gd name="T12" fmla="*/ 200 w 354"/>
                  <a:gd name="T13" fmla="*/ 25 h 94"/>
                  <a:gd name="T14" fmla="*/ 280 w 354"/>
                  <a:gd name="T15" fmla="*/ 13 h 94"/>
                  <a:gd name="T16" fmla="*/ 300 w 354"/>
                  <a:gd name="T17" fmla="*/ 23 h 94"/>
                  <a:gd name="T18" fmla="*/ 310 w 354"/>
                  <a:gd name="T19" fmla="*/ 35 h 94"/>
                  <a:gd name="T20" fmla="*/ 345 w 354"/>
                  <a:gd name="T21" fmla="*/ 23 h 94"/>
                  <a:gd name="T22" fmla="*/ 380 w 354"/>
                  <a:gd name="T23" fmla="*/ 48 h 94"/>
                  <a:gd name="T24" fmla="*/ 425 w 354"/>
                  <a:gd name="T25" fmla="*/ 53 h 94"/>
                  <a:gd name="T26" fmla="*/ 465 w 354"/>
                  <a:gd name="T27" fmla="*/ 58 h 94"/>
                  <a:gd name="T28" fmla="*/ 505 w 354"/>
                  <a:gd name="T29" fmla="*/ 53 h 94"/>
                  <a:gd name="T30" fmla="*/ 540 w 354"/>
                  <a:gd name="T31" fmla="*/ 68 h 94"/>
                  <a:gd name="T32" fmla="*/ 570 w 354"/>
                  <a:gd name="T33" fmla="*/ 88 h 94"/>
                  <a:gd name="T34" fmla="*/ 605 w 354"/>
                  <a:gd name="T35" fmla="*/ 68 h 94"/>
                  <a:gd name="T36" fmla="*/ 650 w 354"/>
                  <a:gd name="T37" fmla="*/ 60 h 94"/>
                  <a:gd name="T38" fmla="*/ 730 w 354"/>
                  <a:gd name="T39" fmla="*/ 83 h 94"/>
                  <a:gd name="T40" fmla="*/ 818 w 354"/>
                  <a:gd name="T41" fmla="*/ 140 h 94"/>
                  <a:gd name="T42" fmla="*/ 855 w 354"/>
                  <a:gd name="T43" fmla="*/ 235 h 94"/>
                  <a:gd name="T44" fmla="*/ 885 w 354"/>
                  <a:gd name="T45" fmla="*/ 180 h 94"/>
                  <a:gd name="T46" fmla="*/ 855 w 354"/>
                  <a:gd name="T47" fmla="*/ 153 h 94"/>
                  <a:gd name="T48" fmla="*/ 845 w 354"/>
                  <a:gd name="T49" fmla="*/ 113 h 94"/>
                  <a:gd name="T50" fmla="*/ 803 w 354"/>
                  <a:gd name="T51" fmla="*/ 108 h 94"/>
                  <a:gd name="T52" fmla="*/ 770 w 354"/>
                  <a:gd name="T53" fmla="*/ 88 h 94"/>
                  <a:gd name="T54" fmla="*/ 735 w 354"/>
                  <a:gd name="T55" fmla="*/ 63 h 94"/>
                  <a:gd name="T56" fmla="*/ 710 w 354"/>
                  <a:gd name="T57" fmla="*/ 35 h 94"/>
                  <a:gd name="T58" fmla="*/ 690 w 354"/>
                  <a:gd name="T59" fmla="*/ 48 h 94"/>
                  <a:gd name="T60" fmla="*/ 668 w 354"/>
                  <a:gd name="T61" fmla="*/ 50 h 94"/>
                  <a:gd name="T62" fmla="*/ 625 w 354"/>
                  <a:gd name="T63" fmla="*/ 48 h 94"/>
                  <a:gd name="T64" fmla="*/ 583 w 354"/>
                  <a:gd name="T65" fmla="*/ 53 h 94"/>
                  <a:gd name="T66" fmla="*/ 543 w 354"/>
                  <a:gd name="T67" fmla="*/ 45 h 94"/>
                  <a:gd name="T68" fmla="*/ 500 w 354"/>
                  <a:gd name="T69" fmla="*/ 43 h 94"/>
                  <a:gd name="T70" fmla="*/ 450 w 354"/>
                  <a:gd name="T71" fmla="*/ 33 h 94"/>
                  <a:gd name="T72" fmla="*/ 345 w 354"/>
                  <a:gd name="T73" fmla="*/ 20 h 94"/>
                  <a:gd name="T74" fmla="*/ 265 w 354"/>
                  <a:gd name="T75" fmla="*/ 0 h 94"/>
                  <a:gd name="T76" fmla="*/ 128 w 354"/>
                  <a:gd name="T77" fmla="*/ 20 h 94"/>
                  <a:gd name="T78" fmla="*/ 70 w 354"/>
                  <a:gd name="T79" fmla="*/ 58 h 94"/>
                  <a:gd name="T80" fmla="*/ 45 w 354"/>
                  <a:gd name="T81" fmla="*/ 68 h 94"/>
                  <a:gd name="T82" fmla="*/ 23 w 354"/>
                  <a:gd name="T83" fmla="*/ 53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4" h="94">
                    <a:moveTo>
                      <a:pt x="0" y="19"/>
                    </a:moveTo>
                    <a:cubicBezTo>
                      <a:pt x="3" y="23"/>
                      <a:pt x="6" y="27"/>
                      <a:pt x="9" y="32"/>
                    </a:cubicBezTo>
                    <a:cubicBezTo>
                      <a:pt x="11" y="37"/>
                      <a:pt x="11" y="43"/>
                      <a:pt x="16" y="45"/>
                    </a:cubicBezTo>
                    <a:cubicBezTo>
                      <a:pt x="20" y="46"/>
                      <a:pt x="28" y="42"/>
                      <a:pt x="32" y="41"/>
                    </a:cubicBezTo>
                    <a:cubicBezTo>
                      <a:pt x="36" y="39"/>
                      <a:pt x="42" y="39"/>
                      <a:pt x="46" y="37"/>
                    </a:cubicBezTo>
                    <a:cubicBezTo>
                      <a:pt x="45" y="33"/>
                      <a:pt x="47" y="28"/>
                      <a:pt x="48" y="23"/>
                    </a:cubicBezTo>
                    <a:cubicBezTo>
                      <a:pt x="55" y="26"/>
                      <a:pt x="72" y="13"/>
                      <a:pt x="80" y="10"/>
                    </a:cubicBezTo>
                    <a:cubicBezTo>
                      <a:pt x="89" y="5"/>
                      <a:pt x="101" y="2"/>
                      <a:pt x="112" y="5"/>
                    </a:cubicBezTo>
                    <a:cubicBezTo>
                      <a:pt x="114" y="5"/>
                      <a:pt x="118" y="7"/>
                      <a:pt x="120" y="9"/>
                    </a:cubicBezTo>
                    <a:cubicBezTo>
                      <a:pt x="121" y="10"/>
                      <a:pt x="122" y="13"/>
                      <a:pt x="124" y="14"/>
                    </a:cubicBezTo>
                    <a:cubicBezTo>
                      <a:pt x="128" y="15"/>
                      <a:pt x="133" y="8"/>
                      <a:pt x="138" y="9"/>
                    </a:cubicBezTo>
                    <a:cubicBezTo>
                      <a:pt x="143" y="11"/>
                      <a:pt x="147" y="17"/>
                      <a:pt x="152" y="19"/>
                    </a:cubicBezTo>
                    <a:cubicBezTo>
                      <a:pt x="158" y="20"/>
                      <a:pt x="164" y="20"/>
                      <a:pt x="170" y="21"/>
                    </a:cubicBezTo>
                    <a:cubicBezTo>
                      <a:pt x="175" y="22"/>
                      <a:pt x="180" y="23"/>
                      <a:pt x="186" y="23"/>
                    </a:cubicBezTo>
                    <a:cubicBezTo>
                      <a:pt x="191" y="22"/>
                      <a:pt x="196" y="21"/>
                      <a:pt x="202" y="21"/>
                    </a:cubicBezTo>
                    <a:cubicBezTo>
                      <a:pt x="206" y="22"/>
                      <a:pt x="212" y="24"/>
                      <a:pt x="216" y="27"/>
                    </a:cubicBezTo>
                    <a:cubicBezTo>
                      <a:pt x="220" y="29"/>
                      <a:pt x="223" y="35"/>
                      <a:pt x="228" y="35"/>
                    </a:cubicBezTo>
                    <a:cubicBezTo>
                      <a:pt x="234" y="35"/>
                      <a:pt x="237" y="28"/>
                      <a:pt x="242" y="27"/>
                    </a:cubicBezTo>
                    <a:cubicBezTo>
                      <a:pt x="248" y="25"/>
                      <a:pt x="254" y="25"/>
                      <a:pt x="260" y="24"/>
                    </a:cubicBezTo>
                    <a:cubicBezTo>
                      <a:pt x="272" y="22"/>
                      <a:pt x="281" y="29"/>
                      <a:pt x="292" y="33"/>
                    </a:cubicBezTo>
                    <a:cubicBezTo>
                      <a:pt x="306" y="38"/>
                      <a:pt x="318" y="45"/>
                      <a:pt x="327" y="56"/>
                    </a:cubicBezTo>
                    <a:cubicBezTo>
                      <a:pt x="335" y="65"/>
                      <a:pt x="343" y="81"/>
                      <a:pt x="342" y="94"/>
                    </a:cubicBezTo>
                    <a:cubicBezTo>
                      <a:pt x="347" y="87"/>
                      <a:pt x="350" y="78"/>
                      <a:pt x="354" y="72"/>
                    </a:cubicBezTo>
                    <a:cubicBezTo>
                      <a:pt x="350" y="68"/>
                      <a:pt x="344" y="66"/>
                      <a:pt x="342" y="61"/>
                    </a:cubicBezTo>
                    <a:cubicBezTo>
                      <a:pt x="339" y="56"/>
                      <a:pt x="342" y="48"/>
                      <a:pt x="338" y="45"/>
                    </a:cubicBezTo>
                    <a:cubicBezTo>
                      <a:pt x="334" y="41"/>
                      <a:pt x="326" y="44"/>
                      <a:pt x="321" y="43"/>
                    </a:cubicBezTo>
                    <a:cubicBezTo>
                      <a:pt x="316" y="41"/>
                      <a:pt x="312" y="38"/>
                      <a:pt x="308" y="35"/>
                    </a:cubicBezTo>
                    <a:cubicBezTo>
                      <a:pt x="303" y="31"/>
                      <a:pt x="298" y="28"/>
                      <a:pt x="294" y="25"/>
                    </a:cubicBezTo>
                    <a:cubicBezTo>
                      <a:pt x="291" y="21"/>
                      <a:pt x="289" y="14"/>
                      <a:pt x="284" y="14"/>
                    </a:cubicBezTo>
                    <a:cubicBezTo>
                      <a:pt x="282" y="14"/>
                      <a:pt x="279" y="18"/>
                      <a:pt x="276" y="19"/>
                    </a:cubicBezTo>
                    <a:cubicBezTo>
                      <a:pt x="273" y="20"/>
                      <a:pt x="270" y="20"/>
                      <a:pt x="267" y="20"/>
                    </a:cubicBezTo>
                    <a:cubicBezTo>
                      <a:pt x="261" y="20"/>
                      <a:pt x="256" y="18"/>
                      <a:pt x="250" y="19"/>
                    </a:cubicBezTo>
                    <a:cubicBezTo>
                      <a:pt x="244" y="19"/>
                      <a:pt x="239" y="21"/>
                      <a:pt x="233" y="21"/>
                    </a:cubicBezTo>
                    <a:cubicBezTo>
                      <a:pt x="227" y="22"/>
                      <a:pt x="223" y="20"/>
                      <a:pt x="217" y="18"/>
                    </a:cubicBezTo>
                    <a:cubicBezTo>
                      <a:pt x="211" y="16"/>
                      <a:pt x="206" y="17"/>
                      <a:pt x="200" y="17"/>
                    </a:cubicBezTo>
                    <a:cubicBezTo>
                      <a:pt x="193" y="16"/>
                      <a:pt x="187" y="14"/>
                      <a:pt x="180" y="13"/>
                    </a:cubicBezTo>
                    <a:cubicBezTo>
                      <a:pt x="166" y="10"/>
                      <a:pt x="151" y="12"/>
                      <a:pt x="138" y="8"/>
                    </a:cubicBezTo>
                    <a:cubicBezTo>
                      <a:pt x="127" y="5"/>
                      <a:pt x="119" y="0"/>
                      <a:pt x="106" y="0"/>
                    </a:cubicBezTo>
                    <a:cubicBezTo>
                      <a:pt x="88" y="0"/>
                      <a:pt x="69" y="3"/>
                      <a:pt x="51" y="8"/>
                    </a:cubicBezTo>
                    <a:cubicBezTo>
                      <a:pt x="41" y="11"/>
                      <a:pt x="35" y="16"/>
                      <a:pt x="28" y="23"/>
                    </a:cubicBezTo>
                    <a:cubicBezTo>
                      <a:pt x="25" y="25"/>
                      <a:pt x="22" y="28"/>
                      <a:pt x="18" y="27"/>
                    </a:cubicBezTo>
                    <a:cubicBezTo>
                      <a:pt x="14" y="26"/>
                      <a:pt x="14" y="21"/>
                      <a:pt x="9" y="21"/>
                    </a:cubicBezTo>
                  </a:path>
                </a:pathLst>
              </a:custGeom>
              <a:solidFill>
                <a:srgbClr val="F5E9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3" name="Freeform 762"/>
              <p:cNvSpPr>
                <a:spLocks/>
              </p:cNvSpPr>
              <p:nvPr/>
            </p:nvSpPr>
            <p:spPr bwMode="auto">
              <a:xfrm>
                <a:off x="2203" y="2262"/>
                <a:ext cx="305" cy="270"/>
              </a:xfrm>
              <a:custGeom>
                <a:avLst/>
                <a:gdLst>
                  <a:gd name="T0" fmla="*/ 30 w 122"/>
                  <a:gd name="T1" fmla="*/ 118 h 108"/>
                  <a:gd name="T2" fmla="*/ 25 w 122"/>
                  <a:gd name="T3" fmla="*/ 270 h 108"/>
                  <a:gd name="T4" fmla="*/ 23 w 122"/>
                  <a:gd name="T5" fmla="*/ 268 h 108"/>
                  <a:gd name="T6" fmla="*/ 55 w 122"/>
                  <a:gd name="T7" fmla="*/ 210 h 108"/>
                  <a:gd name="T8" fmla="*/ 53 w 122"/>
                  <a:gd name="T9" fmla="*/ 155 h 108"/>
                  <a:gd name="T10" fmla="*/ 115 w 122"/>
                  <a:gd name="T11" fmla="*/ 70 h 108"/>
                  <a:gd name="T12" fmla="*/ 228 w 122"/>
                  <a:gd name="T13" fmla="*/ 63 h 108"/>
                  <a:gd name="T14" fmla="*/ 265 w 122"/>
                  <a:gd name="T15" fmla="*/ 78 h 108"/>
                  <a:gd name="T16" fmla="*/ 280 w 122"/>
                  <a:gd name="T17" fmla="*/ 120 h 108"/>
                  <a:gd name="T18" fmla="*/ 280 w 122"/>
                  <a:gd name="T19" fmla="*/ 125 h 108"/>
                  <a:gd name="T20" fmla="*/ 273 w 122"/>
                  <a:gd name="T21" fmla="*/ 55 h 108"/>
                  <a:gd name="T22" fmla="*/ 280 w 122"/>
                  <a:gd name="T23" fmla="*/ 28 h 108"/>
                  <a:gd name="T24" fmla="*/ 305 w 122"/>
                  <a:gd name="T25" fmla="*/ 15 h 108"/>
                  <a:gd name="T26" fmla="*/ 275 w 122"/>
                  <a:gd name="T27" fmla="*/ 0 h 108"/>
                  <a:gd name="T28" fmla="*/ 248 w 122"/>
                  <a:gd name="T29" fmla="*/ 18 h 108"/>
                  <a:gd name="T30" fmla="*/ 183 w 122"/>
                  <a:gd name="T31" fmla="*/ 38 h 108"/>
                  <a:gd name="T32" fmla="*/ 118 w 122"/>
                  <a:gd name="T33" fmla="*/ 58 h 108"/>
                  <a:gd name="T34" fmla="*/ 43 w 122"/>
                  <a:gd name="T35" fmla="*/ 103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108">
                    <a:moveTo>
                      <a:pt x="12" y="47"/>
                    </a:moveTo>
                    <a:cubicBezTo>
                      <a:pt x="0" y="56"/>
                      <a:pt x="25" y="107"/>
                      <a:pt x="10" y="108"/>
                    </a:cubicBezTo>
                    <a:cubicBezTo>
                      <a:pt x="10" y="108"/>
                      <a:pt x="10" y="108"/>
                      <a:pt x="9" y="107"/>
                    </a:cubicBezTo>
                    <a:cubicBezTo>
                      <a:pt x="14" y="99"/>
                      <a:pt x="20" y="94"/>
                      <a:pt x="22" y="84"/>
                    </a:cubicBezTo>
                    <a:cubicBezTo>
                      <a:pt x="23" y="76"/>
                      <a:pt x="21" y="69"/>
                      <a:pt x="21" y="62"/>
                    </a:cubicBezTo>
                    <a:cubicBezTo>
                      <a:pt x="22" y="49"/>
                      <a:pt x="33" y="32"/>
                      <a:pt x="46" y="28"/>
                    </a:cubicBezTo>
                    <a:cubicBezTo>
                      <a:pt x="58" y="25"/>
                      <a:pt x="78" y="22"/>
                      <a:pt x="91" y="25"/>
                    </a:cubicBezTo>
                    <a:cubicBezTo>
                      <a:pt x="95" y="25"/>
                      <a:pt x="103" y="28"/>
                      <a:pt x="106" y="31"/>
                    </a:cubicBezTo>
                    <a:cubicBezTo>
                      <a:pt x="112" y="36"/>
                      <a:pt x="111" y="42"/>
                      <a:pt x="112" y="48"/>
                    </a:cubicBezTo>
                    <a:cubicBezTo>
                      <a:pt x="113" y="49"/>
                      <a:pt x="112" y="49"/>
                      <a:pt x="112" y="50"/>
                    </a:cubicBezTo>
                    <a:cubicBezTo>
                      <a:pt x="117" y="40"/>
                      <a:pt x="110" y="31"/>
                      <a:pt x="109" y="22"/>
                    </a:cubicBezTo>
                    <a:cubicBezTo>
                      <a:pt x="108" y="18"/>
                      <a:pt x="110" y="13"/>
                      <a:pt x="112" y="11"/>
                    </a:cubicBezTo>
                    <a:cubicBezTo>
                      <a:pt x="116" y="7"/>
                      <a:pt x="119" y="8"/>
                      <a:pt x="122" y="6"/>
                    </a:cubicBezTo>
                    <a:cubicBezTo>
                      <a:pt x="120" y="3"/>
                      <a:pt x="114" y="0"/>
                      <a:pt x="110" y="0"/>
                    </a:cubicBezTo>
                    <a:cubicBezTo>
                      <a:pt x="104" y="0"/>
                      <a:pt x="103" y="4"/>
                      <a:pt x="99" y="7"/>
                    </a:cubicBezTo>
                    <a:cubicBezTo>
                      <a:pt x="92" y="12"/>
                      <a:pt x="81" y="12"/>
                      <a:pt x="73" y="15"/>
                    </a:cubicBezTo>
                    <a:cubicBezTo>
                      <a:pt x="64" y="18"/>
                      <a:pt x="56" y="19"/>
                      <a:pt x="47" y="23"/>
                    </a:cubicBezTo>
                    <a:cubicBezTo>
                      <a:pt x="39" y="25"/>
                      <a:pt x="22" y="34"/>
                      <a:pt x="17" y="41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4" name="Freeform 763"/>
              <p:cNvSpPr>
                <a:spLocks/>
              </p:cNvSpPr>
              <p:nvPr/>
            </p:nvSpPr>
            <p:spPr bwMode="auto">
              <a:xfrm>
                <a:off x="2411" y="2445"/>
                <a:ext cx="110" cy="80"/>
              </a:xfrm>
              <a:custGeom>
                <a:avLst/>
                <a:gdLst>
                  <a:gd name="T0" fmla="*/ 15 w 44"/>
                  <a:gd name="T1" fmla="*/ 65 h 32"/>
                  <a:gd name="T2" fmla="*/ 25 w 44"/>
                  <a:gd name="T3" fmla="*/ 78 h 32"/>
                  <a:gd name="T4" fmla="*/ 68 w 44"/>
                  <a:gd name="T5" fmla="*/ 75 h 32"/>
                  <a:gd name="T6" fmla="*/ 95 w 44"/>
                  <a:gd name="T7" fmla="*/ 0 h 32"/>
                  <a:gd name="T8" fmla="*/ 38 w 44"/>
                  <a:gd name="T9" fmla="*/ 6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6" y="26"/>
                    </a:moveTo>
                    <a:cubicBezTo>
                      <a:pt x="0" y="30"/>
                      <a:pt x="6" y="32"/>
                      <a:pt x="10" y="31"/>
                    </a:cubicBezTo>
                    <a:cubicBezTo>
                      <a:pt x="16" y="30"/>
                      <a:pt x="20" y="29"/>
                      <a:pt x="27" y="30"/>
                    </a:cubicBezTo>
                    <a:cubicBezTo>
                      <a:pt x="44" y="31"/>
                      <a:pt x="37" y="10"/>
                      <a:pt x="38" y="0"/>
                    </a:cubicBezTo>
                    <a:cubicBezTo>
                      <a:pt x="36" y="11"/>
                      <a:pt x="30" y="28"/>
                      <a:pt x="15" y="26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5" name="Freeform 764"/>
              <p:cNvSpPr>
                <a:spLocks/>
              </p:cNvSpPr>
              <p:nvPr/>
            </p:nvSpPr>
            <p:spPr bwMode="auto">
              <a:xfrm>
                <a:off x="2608" y="2285"/>
                <a:ext cx="425" cy="260"/>
              </a:xfrm>
              <a:custGeom>
                <a:avLst/>
                <a:gdLst>
                  <a:gd name="T0" fmla="*/ 5 w 170"/>
                  <a:gd name="T1" fmla="*/ 0 h 104"/>
                  <a:gd name="T2" fmla="*/ 65 w 170"/>
                  <a:gd name="T3" fmla="*/ 8 h 104"/>
                  <a:gd name="T4" fmla="*/ 123 w 170"/>
                  <a:gd name="T5" fmla="*/ 18 h 104"/>
                  <a:gd name="T6" fmla="*/ 163 w 170"/>
                  <a:gd name="T7" fmla="*/ 23 h 104"/>
                  <a:gd name="T8" fmla="*/ 190 w 170"/>
                  <a:gd name="T9" fmla="*/ 53 h 104"/>
                  <a:gd name="T10" fmla="*/ 240 w 170"/>
                  <a:gd name="T11" fmla="*/ 68 h 104"/>
                  <a:gd name="T12" fmla="*/ 278 w 170"/>
                  <a:gd name="T13" fmla="*/ 93 h 104"/>
                  <a:gd name="T14" fmla="*/ 310 w 170"/>
                  <a:gd name="T15" fmla="*/ 123 h 104"/>
                  <a:gd name="T16" fmla="*/ 330 w 170"/>
                  <a:gd name="T17" fmla="*/ 165 h 104"/>
                  <a:gd name="T18" fmla="*/ 395 w 170"/>
                  <a:gd name="T19" fmla="*/ 200 h 104"/>
                  <a:gd name="T20" fmla="*/ 400 w 170"/>
                  <a:gd name="T21" fmla="*/ 260 h 104"/>
                  <a:gd name="T22" fmla="*/ 355 w 170"/>
                  <a:gd name="T23" fmla="*/ 240 h 104"/>
                  <a:gd name="T24" fmla="*/ 323 w 170"/>
                  <a:gd name="T25" fmla="*/ 210 h 104"/>
                  <a:gd name="T26" fmla="*/ 290 w 170"/>
                  <a:gd name="T27" fmla="*/ 193 h 104"/>
                  <a:gd name="T28" fmla="*/ 273 w 170"/>
                  <a:gd name="T29" fmla="*/ 165 h 104"/>
                  <a:gd name="T30" fmla="*/ 240 w 170"/>
                  <a:gd name="T31" fmla="*/ 95 h 104"/>
                  <a:gd name="T32" fmla="*/ 130 w 170"/>
                  <a:gd name="T33" fmla="*/ 63 h 104"/>
                  <a:gd name="T34" fmla="*/ 108 w 170"/>
                  <a:gd name="T35" fmla="*/ 55 h 104"/>
                  <a:gd name="T36" fmla="*/ 98 w 170"/>
                  <a:gd name="T37" fmla="*/ 68 h 104"/>
                  <a:gd name="T38" fmla="*/ 70 w 170"/>
                  <a:gd name="T39" fmla="*/ 50 h 104"/>
                  <a:gd name="T40" fmla="*/ 0 w 170"/>
                  <a:gd name="T41" fmla="*/ 8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0" h="104">
                    <a:moveTo>
                      <a:pt x="2" y="0"/>
                    </a:moveTo>
                    <a:cubicBezTo>
                      <a:pt x="8" y="3"/>
                      <a:pt x="18" y="1"/>
                      <a:pt x="26" y="3"/>
                    </a:cubicBezTo>
                    <a:cubicBezTo>
                      <a:pt x="35" y="6"/>
                      <a:pt x="39" y="9"/>
                      <a:pt x="49" y="7"/>
                    </a:cubicBezTo>
                    <a:cubicBezTo>
                      <a:pt x="56" y="5"/>
                      <a:pt x="59" y="6"/>
                      <a:pt x="65" y="9"/>
                    </a:cubicBezTo>
                    <a:cubicBezTo>
                      <a:pt x="71" y="12"/>
                      <a:pt x="71" y="17"/>
                      <a:pt x="76" y="21"/>
                    </a:cubicBezTo>
                    <a:cubicBezTo>
                      <a:pt x="82" y="25"/>
                      <a:pt x="90" y="25"/>
                      <a:pt x="96" y="27"/>
                    </a:cubicBezTo>
                    <a:cubicBezTo>
                      <a:pt x="101" y="30"/>
                      <a:pt x="106" y="33"/>
                      <a:pt x="111" y="37"/>
                    </a:cubicBezTo>
                    <a:cubicBezTo>
                      <a:pt x="115" y="40"/>
                      <a:pt x="121" y="44"/>
                      <a:pt x="124" y="49"/>
                    </a:cubicBezTo>
                    <a:cubicBezTo>
                      <a:pt x="127" y="54"/>
                      <a:pt x="129" y="60"/>
                      <a:pt x="132" y="66"/>
                    </a:cubicBezTo>
                    <a:cubicBezTo>
                      <a:pt x="138" y="76"/>
                      <a:pt x="148" y="76"/>
                      <a:pt x="158" y="80"/>
                    </a:cubicBezTo>
                    <a:cubicBezTo>
                      <a:pt x="170" y="83"/>
                      <a:pt x="164" y="94"/>
                      <a:pt x="160" y="104"/>
                    </a:cubicBezTo>
                    <a:cubicBezTo>
                      <a:pt x="154" y="98"/>
                      <a:pt x="150" y="97"/>
                      <a:pt x="142" y="96"/>
                    </a:cubicBezTo>
                    <a:cubicBezTo>
                      <a:pt x="133" y="96"/>
                      <a:pt x="132" y="92"/>
                      <a:pt x="129" y="84"/>
                    </a:cubicBezTo>
                    <a:cubicBezTo>
                      <a:pt x="125" y="76"/>
                      <a:pt x="124" y="78"/>
                      <a:pt x="116" y="77"/>
                    </a:cubicBezTo>
                    <a:cubicBezTo>
                      <a:pt x="109" y="76"/>
                      <a:pt x="110" y="73"/>
                      <a:pt x="109" y="66"/>
                    </a:cubicBezTo>
                    <a:cubicBezTo>
                      <a:pt x="108" y="56"/>
                      <a:pt x="106" y="44"/>
                      <a:pt x="96" y="38"/>
                    </a:cubicBezTo>
                    <a:cubicBezTo>
                      <a:pt x="83" y="32"/>
                      <a:pt x="67" y="29"/>
                      <a:pt x="52" y="25"/>
                    </a:cubicBezTo>
                    <a:cubicBezTo>
                      <a:pt x="50" y="24"/>
                      <a:pt x="45" y="21"/>
                      <a:pt x="43" y="22"/>
                    </a:cubicBezTo>
                    <a:cubicBezTo>
                      <a:pt x="40" y="23"/>
                      <a:pt x="42" y="26"/>
                      <a:pt x="39" y="27"/>
                    </a:cubicBezTo>
                    <a:cubicBezTo>
                      <a:pt x="34" y="30"/>
                      <a:pt x="31" y="24"/>
                      <a:pt x="28" y="20"/>
                    </a:cubicBezTo>
                    <a:cubicBezTo>
                      <a:pt x="21" y="12"/>
                      <a:pt x="10" y="7"/>
                      <a:pt x="0" y="3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" name="Freeform 765"/>
              <p:cNvSpPr>
                <a:spLocks/>
              </p:cNvSpPr>
              <p:nvPr/>
            </p:nvSpPr>
            <p:spPr bwMode="auto">
              <a:xfrm>
                <a:off x="2643" y="2505"/>
                <a:ext cx="55" cy="60"/>
              </a:xfrm>
              <a:custGeom>
                <a:avLst/>
                <a:gdLst>
                  <a:gd name="T0" fmla="*/ 30 w 22"/>
                  <a:gd name="T1" fmla="*/ 3 h 24"/>
                  <a:gd name="T2" fmla="*/ 15 w 22"/>
                  <a:gd name="T3" fmla="*/ 45 h 24"/>
                  <a:gd name="T4" fmla="*/ 55 w 22"/>
                  <a:gd name="T5" fmla="*/ 60 h 24"/>
                  <a:gd name="T6" fmla="*/ 30 w 22"/>
                  <a:gd name="T7" fmla="*/ 28 h 24"/>
                  <a:gd name="T8" fmla="*/ 4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2" y="1"/>
                    </a:moveTo>
                    <a:cubicBezTo>
                      <a:pt x="6" y="5"/>
                      <a:pt x="0" y="13"/>
                      <a:pt x="6" y="18"/>
                    </a:cubicBezTo>
                    <a:cubicBezTo>
                      <a:pt x="11" y="22"/>
                      <a:pt x="18" y="20"/>
                      <a:pt x="22" y="24"/>
                    </a:cubicBezTo>
                    <a:cubicBezTo>
                      <a:pt x="17" y="23"/>
                      <a:pt x="14" y="16"/>
                      <a:pt x="12" y="11"/>
                    </a:cubicBezTo>
                    <a:cubicBezTo>
                      <a:pt x="18" y="7"/>
                      <a:pt x="18" y="8"/>
                      <a:pt x="16" y="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" name="Freeform 766"/>
              <p:cNvSpPr>
                <a:spLocks/>
              </p:cNvSpPr>
              <p:nvPr/>
            </p:nvSpPr>
            <p:spPr bwMode="auto">
              <a:xfrm>
                <a:off x="1801" y="2232"/>
                <a:ext cx="290" cy="238"/>
              </a:xfrm>
              <a:custGeom>
                <a:avLst/>
                <a:gdLst>
                  <a:gd name="T0" fmla="*/ 28 w 116"/>
                  <a:gd name="T1" fmla="*/ 15 h 95"/>
                  <a:gd name="T2" fmla="*/ 125 w 116"/>
                  <a:gd name="T3" fmla="*/ 25 h 95"/>
                  <a:gd name="T4" fmla="*/ 160 w 116"/>
                  <a:gd name="T5" fmla="*/ 50 h 95"/>
                  <a:gd name="T6" fmla="*/ 178 w 116"/>
                  <a:gd name="T7" fmla="*/ 63 h 95"/>
                  <a:gd name="T8" fmla="*/ 188 w 116"/>
                  <a:gd name="T9" fmla="*/ 80 h 95"/>
                  <a:gd name="T10" fmla="*/ 250 w 116"/>
                  <a:gd name="T11" fmla="*/ 65 h 95"/>
                  <a:gd name="T12" fmla="*/ 288 w 116"/>
                  <a:gd name="T13" fmla="*/ 65 h 95"/>
                  <a:gd name="T14" fmla="*/ 258 w 116"/>
                  <a:gd name="T15" fmla="*/ 85 h 95"/>
                  <a:gd name="T16" fmla="*/ 250 w 116"/>
                  <a:gd name="T17" fmla="*/ 173 h 95"/>
                  <a:gd name="T18" fmla="*/ 258 w 116"/>
                  <a:gd name="T19" fmla="*/ 210 h 95"/>
                  <a:gd name="T20" fmla="*/ 218 w 116"/>
                  <a:gd name="T21" fmla="*/ 230 h 95"/>
                  <a:gd name="T22" fmla="*/ 203 w 116"/>
                  <a:gd name="T23" fmla="*/ 203 h 95"/>
                  <a:gd name="T24" fmla="*/ 228 w 116"/>
                  <a:gd name="T25" fmla="*/ 150 h 95"/>
                  <a:gd name="T26" fmla="*/ 178 w 116"/>
                  <a:gd name="T27" fmla="*/ 90 h 95"/>
                  <a:gd name="T28" fmla="*/ 90 w 116"/>
                  <a:gd name="T29" fmla="*/ 30 h 95"/>
                  <a:gd name="T30" fmla="*/ 43 w 116"/>
                  <a:gd name="T31" fmla="*/ 38 h 95"/>
                  <a:gd name="T32" fmla="*/ 23 w 116"/>
                  <a:gd name="T33" fmla="*/ 90 h 95"/>
                  <a:gd name="T34" fmla="*/ 5 w 116"/>
                  <a:gd name="T35" fmla="*/ 80 h 95"/>
                  <a:gd name="T36" fmla="*/ 5 w 116"/>
                  <a:gd name="T37" fmla="*/ 43 h 95"/>
                  <a:gd name="T38" fmla="*/ 23 w 116"/>
                  <a:gd name="T39" fmla="*/ 23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6" h="95">
                    <a:moveTo>
                      <a:pt x="11" y="6"/>
                    </a:moveTo>
                    <a:cubicBezTo>
                      <a:pt x="22" y="0"/>
                      <a:pt x="39" y="5"/>
                      <a:pt x="50" y="10"/>
                    </a:cubicBezTo>
                    <a:cubicBezTo>
                      <a:pt x="56" y="13"/>
                      <a:pt x="60" y="16"/>
                      <a:pt x="64" y="20"/>
                    </a:cubicBezTo>
                    <a:cubicBezTo>
                      <a:pt x="66" y="22"/>
                      <a:pt x="69" y="23"/>
                      <a:pt x="71" y="25"/>
                    </a:cubicBezTo>
                    <a:cubicBezTo>
                      <a:pt x="73" y="27"/>
                      <a:pt x="73" y="30"/>
                      <a:pt x="75" y="32"/>
                    </a:cubicBezTo>
                    <a:cubicBezTo>
                      <a:pt x="81" y="39"/>
                      <a:pt x="94" y="31"/>
                      <a:pt x="100" y="26"/>
                    </a:cubicBezTo>
                    <a:cubicBezTo>
                      <a:pt x="103" y="24"/>
                      <a:pt x="116" y="15"/>
                      <a:pt x="115" y="26"/>
                    </a:cubicBezTo>
                    <a:cubicBezTo>
                      <a:pt x="115" y="30"/>
                      <a:pt x="106" y="30"/>
                      <a:pt x="103" y="34"/>
                    </a:cubicBezTo>
                    <a:cubicBezTo>
                      <a:pt x="97" y="44"/>
                      <a:pt x="101" y="57"/>
                      <a:pt x="100" y="69"/>
                    </a:cubicBezTo>
                    <a:cubicBezTo>
                      <a:pt x="100" y="74"/>
                      <a:pt x="104" y="80"/>
                      <a:pt x="103" y="84"/>
                    </a:cubicBezTo>
                    <a:cubicBezTo>
                      <a:pt x="101" y="90"/>
                      <a:pt x="92" y="90"/>
                      <a:pt x="87" y="92"/>
                    </a:cubicBezTo>
                    <a:cubicBezTo>
                      <a:pt x="76" y="95"/>
                      <a:pt x="77" y="90"/>
                      <a:pt x="81" y="81"/>
                    </a:cubicBezTo>
                    <a:cubicBezTo>
                      <a:pt x="84" y="74"/>
                      <a:pt x="92" y="68"/>
                      <a:pt x="91" y="60"/>
                    </a:cubicBezTo>
                    <a:cubicBezTo>
                      <a:pt x="91" y="49"/>
                      <a:pt x="76" y="44"/>
                      <a:pt x="71" y="36"/>
                    </a:cubicBezTo>
                    <a:cubicBezTo>
                      <a:pt x="64" y="26"/>
                      <a:pt x="49" y="13"/>
                      <a:pt x="36" y="12"/>
                    </a:cubicBezTo>
                    <a:cubicBezTo>
                      <a:pt x="32" y="11"/>
                      <a:pt x="19" y="12"/>
                      <a:pt x="17" y="15"/>
                    </a:cubicBezTo>
                    <a:cubicBezTo>
                      <a:pt x="13" y="19"/>
                      <a:pt x="10" y="31"/>
                      <a:pt x="9" y="36"/>
                    </a:cubicBezTo>
                    <a:cubicBezTo>
                      <a:pt x="7" y="34"/>
                      <a:pt x="5" y="33"/>
                      <a:pt x="2" y="32"/>
                    </a:cubicBezTo>
                    <a:cubicBezTo>
                      <a:pt x="2" y="27"/>
                      <a:pt x="0" y="22"/>
                      <a:pt x="2" y="17"/>
                    </a:cubicBezTo>
                    <a:cubicBezTo>
                      <a:pt x="4" y="13"/>
                      <a:pt x="6" y="12"/>
                      <a:pt x="9" y="9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8" name="Freeform 767"/>
              <p:cNvSpPr>
                <a:spLocks/>
              </p:cNvSpPr>
              <p:nvPr/>
            </p:nvSpPr>
            <p:spPr bwMode="auto">
              <a:xfrm>
                <a:off x="1761" y="2345"/>
                <a:ext cx="70" cy="97"/>
              </a:xfrm>
              <a:custGeom>
                <a:avLst/>
                <a:gdLst>
                  <a:gd name="T0" fmla="*/ 3 w 28"/>
                  <a:gd name="T1" fmla="*/ 52 h 39"/>
                  <a:gd name="T2" fmla="*/ 25 w 28"/>
                  <a:gd name="T3" fmla="*/ 92 h 39"/>
                  <a:gd name="T4" fmla="*/ 70 w 28"/>
                  <a:gd name="T5" fmla="*/ 70 h 39"/>
                  <a:gd name="T6" fmla="*/ 60 w 28"/>
                  <a:gd name="T7" fmla="*/ 0 h 39"/>
                  <a:gd name="T8" fmla="*/ 43 w 28"/>
                  <a:gd name="T9" fmla="*/ 45 h 39"/>
                  <a:gd name="T10" fmla="*/ 43 w 28"/>
                  <a:gd name="T11" fmla="*/ 65 h 39"/>
                  <a:gd name="T12" fmla="*/ 20 w 28"/>
                  <a:gd name="T13" fmla="*/ 62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1" y="21"/>
                    </a:moveTo>
                    <a:cubicBezTo>
                      <a:pt x="0" y="23"/>
                      <a:pt x="6" y="35"/>
                      <a:pt x="10" y="37"/>
                    </a:cubicBezTo>
                    <a:cubicBezTo>
                      <a:pt x="15" y="39"/>
                      <a:pt x="25" y="33"/>
                      <a:pt x="28" y="28"/>
                    </a:cubicBezTo>
                    <a:cubicBezTo>
                      <a:pt x="22" y="20"/>
                      <a:pt x="26" y="10"/>
                      <a:pt x="24" y="0"/>
                    </a:cubicBezTo>
                    <a:cubicBezTo>
                      <a:pt x="20" y="2"/>
                      <a:pt x="17" y="13"/>
                      <a:pt x="17" y="18"/>
                    </a:cubicBezTo>
                    <a:cubicBezTo>
                      <a:pt x="17" y="21"/>
                      <a:pt x="20" y="23"/>
                      <a:pt x="17" y="26"/>
                    </a:cubicBezTo>
                    <a:cubicBezTo>
                      <a:pt x="14" y="27"/>
                      <a:pt x="10" y="26"/>
                      <a:pt x="8" y="25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9" name="Freeform 768"/>
              <p:cNvSpPr>
                <a:spLocks/>
              </p:cNvSpPr>
              <p:nvPr/>
            </p:nvSpPr>
            <p:spPr bwMode="auto">
              <a:xfrm>
                <a:off x="1593" y="1850"/>
                <a:ext cx="255" cy="227"/>
              </a:xfrm>
              <a:custGeom>
                <a:avLst/>
                <a:gdLst>
                  <a:gd name="T0" fmla="*/ 0 w 102"/>
                  <a:gd name="T1" fmla="*/ 10 h 91"/>
                  <a:gd name="T2" fmla="*/ 13 w 102"/>
                  <a:gd name="T3" fmla="*/ 65 h 91"/>
                  <a:gd name="T4" fmla="*/ 45 w 102"/>
                  <a:gd name="T5" fmla="*/ 82 h 91"/>
                  <a:gd name="T6" fmla="*/ 65 w 102"/>
                  <a:gd name="T7" fmla="*/ 152 h 91"/>
                  <a:gd name="T8" fmla="*/ 148 w 102"/>
                  <a:gd name="T9" fmla="*/ 192 h 91"/>
                  <a:gd name="T10" fmla="*/ 175 w 102"/>
                  <a:gd name="T11" fmla="*/ 225 h 91"/>
                  <a:gd name="T12" fmla="*/ 208 w 102"/>
                  <a:gd name="T13" fmla="*/ 205 h 91"/>
                  <a:gd name="T14" fmla="*/ 255 w 102"/>
                  <a:gd name="T15" fmla="*/ 205 h 91"/>
                  <a:gd name="T16" fmla="*/ 170 w 102"/>
                  <a:gd name="T17" fmla="*/ 177 h 91"/>
                  <a:gd name="T18" fmla="*/ 125 w 102"/>
                  <a:gd name="T19" fmla="*/ 117 h 91"/>
                  <a:gd name="T20" fmla="*/ 140 w 102"/>
                  <a:gd name="T21" fmla="*/ 55 h 91"/>
                  <a:gd name="T22" fmla="*/ 150 w 102"/>
                  <a:gd name="T23" fmla="*/ 35 h 91"/>
                  <a:gd name="T24" fmla="*/ 138 w 102"/>
                  <a:gd name="T25" fmla="*/ 0 h 91"/>
                  <a:gd name="T26" fmla="*/ 108 w 102"/>
                  <a:gd name="T27" fmla="*/ 22 h 91"/>
                  <a:gd name="T28" fmla="*/ 95 w 102"/>
                  <a:gd name="T29" fmla="*/ 62 h 91"/>
                  <a:gd name="T30" fmla="*/ 50 w 102"/>
                  <a:gd name="T31" fmla="*/ 50 h 91"/>
                  <a:gd name="T32" fmla="*/ 13 w 102"/>
                  <a:gd name="T33" fmla="*/ 2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91">
                    <a:moveTo>
                      <a:pt x="0" y="4"/>
                    </a:moveTo>
                    <a:cubicBezTo>
                      <a:pt x="2" y="10"/>
                      <a:pt x="1" y="20"/>
                      <a:pt x="5" y="26"/>
                    </a:cubicBezTo>
                    <a:cubicBezTo>
                      <a:pt x="10" y="31"/>
                      <a:pt x="14" y="26"/>
                      <a:pt x="18" y="33"/>
                    </a:cubicBezTo>
                    <a:cubicBezTo>
                      <a:pt x="24" y="44"/>
                      <a:pt x="11" y="58"/>
                      <a:pt x="26" y="61"/>
                    </a:cubicBezTo>
                    <a:cubicBezTo>
                      <a:pt x="38" y="64"/>
                      <a:pt x="52" y="67"/>
                      <a:pt x="59" y="77"/>
                    </a:cubicBezTo>
                    <a:cubicBezTo>
                      <a:pt x="62" y="81"/>
                      <a:pt x="65" y="89"/>
                      <a:pt x="70" y="90"/>
                    </a:cubicBezTo>
                    <a:cubicBezTo>
                      <a:pt x="76" y="91"/>
                      <a:pt x="78" y="84"/>
                      <a:pt x="83" y="82"/>
                    </a:cubicBezTo>
                    <a:cubicBezTo>
                      <a:pt x="89" y="80"/>
                      <a:pt x="99" y="86"/>
                      <a:pt x="102" y="82"/>
                    </a:cubicBezTo>
                    <a:cubicBezTo>
                      <a:pt x="92" y="75"/>
                      <a:pt x="77" y="79"/>
                      <a:pt x="68" y="71"/>
                    </a:cubicBezTo>
                    <a:cubicBezTo>
                      <a:pt x="60" y="65"/>
                      <a:pt x="49" y="59"/>
                      <a:pt x="50" y="47"/>
                    </a:cubicBezTo>
                    <a:cubicBezTo>
                      <a:pt x="50" y="39"/>
                      <a:pt x="51" y="27"/>
                      <a:pt x="56" y="22"/>
                    </a:cubicBezTo>
                    <a:cubicBezTo>
                      <a:pt x="61" y="18"/>
                      <a:pt x="62" y="21"/>
                      <a:pt x="60" y="14"/>
                    </a:cubicBezTo>
                    <a:cubicBezTo>
                      <a:pt x="59" y="9"/>
                      <a:pt x="58" y="2"/>
                      <a:pt x="55" y="0"/>
                    </a:cubicBezTo>
                    <a:cubicBezTo>
                      <a:pt x="51" y="3"/>
                      <a:pt x="46" y="5"/>
                      <a:pt x="43" y="9"/>
                    </a:cubicBezTo>
                    <a:cubicBezTo>
                      <a:pt x="40" y="14"/>
                      <a:pt x="39" y="20"/>
                      <a:pt x="38" y="25"/>
                    </a:cubicBezTo>
                    <a:cubicBezTo>
                      <a:pt x="31" y="24"/>
                      <a:pt x="26" y="25"/>
                      <a:pt x="20" y="20"/>
                    </a:cubicBezTo>
                    <a:cubicBezTo>
                      <a:pt x="17" y="18"/>
                      <a:pt x="5" y="11"/>
                      <a:pt x="5" y="8"/>
                    </a:cubicBezTo>
                  </a:path>
                </a:pathLst>
              </a:custGeom>
              <a:solidFill>
                <a:srgbClr val="F5E9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0" name="Freeform 769"/>
              <p:cNvSpPr>
                <a:spLocks/>
              </p:cNvSpPr>
              <p:nvPr/>
            </p:nvSpPr>
            <p:spPr bwMode="auto">
              <a:xfrm>
                <a:off x="1881" y="2007"/>
                <a:ext cx="100" cy="55"/>
              </a:xfrm>
              <a:custGeom>
                <a:avLst/>
                <a:gdLst>
                  <a:gd name="T0" fmla="*/ 0 w 40"/>
                  <a:gd name="T1" fmla="*/ 38 h 22"/>
                  <a:gd name="T2" fmla="*/ 63 w 40"/>
                  <a:gd name="T3" fmla="*/ 0 h 22"/>
                  <a:gd name="T4" fmla="*/ 78 w 40"/>
                  <a:gd name="T5" fmla="*/ 28 h 22"/>
                  <a:gd name="T6" fmla="*/ 98 w 40"/>
                  <a:gd name="T7" fmla="*/ 53 h 22"/>
                  <a:gd name="T8" fmla="*/ 63 w 40"/>
                  <a:gd name="T9" fmla="*/ 40 h 22"/>
                  <a:gd name="T10" fmla="*/ 33 w 40"/>
                  <a:gd name="T11" fmla="*/ 4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2">
                    <a:moveTo>
                      <a:pt x="0" y="15"/>
                    </a:moveTo>
                    <a:cubicBezTo>
                      <a:pt x="12" y="18"/>
                      <a:pt x="15" y="1"/>
                      <a:pt x="25" y="0"/>
                    </a:cubicBezTo>
                    <a:cubicBezTo>
                      <a:pt x="26" y="3"/>
                      <a:pt x="28" y="7"/>
                      <a:pt x="31" y="11"/>
                    </a:cubicBezTo>
                    <a:cubicBezTo>
                      <a:pt x="34" y="14"/>
                      <a:pt x="40" y="15"/>
                      <a:pt x="39" y="21"/>
                    </a:cubicBezTo>
                    <a:cubicBezTo>
                      <a:pt x="30" y="22"/>
                      <a:pt x="31" y="19"/>
                      <a:pt x="25" y="16"/>
                    </a:cubicBezTo>
                    <a:cubicBezTo>
                      <a:pt x="20" y="13"/>
                      <a:pt x="18" y="18"/>
                      <a:pt x="13" y="16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1" name="Freeform 770"/>
              <p:cNvSpPr>
                <a:spLocks/>
              </p:cNvSpPr>
              <p:nvPr/>
            </p:nvSpPr>
            <p:spPr bwMode="auto">
              <a:xfrm>
                <a:off x="1681" y="1532"/>
                <a:ext cx="70" cy="150"/>
              </a:xfrm>
              <a:custGeom>
                <a:avLst/>
                <a:gdLst>
                  <a:gd name="T0" fmla="*/ 38 w 28"/>
                  <a:gd name="T1" fmla="*/ 0 h 60"/>
                  <a:gd name="T2" fmla="*/ 28 w 28"/>
                  <a:gd name="T3" fmla="*/ 48 h 60"/>
                  <a:gd name="T4" fmla="*/ 35 w 28"/>
                  <a:gd name="T5" fmla="*/ 93 h 60"/>
                  <a:gd name="T6" fmla="*/ 28 w 28"/>
                  <a:gd name="T7" fmla="*/ 130 h 60"/>
                  <a:gd name="T8" fmla="*/ 0 w 28"/>
                  <a:gd name="T9" fmla="*/ 150 h 60"/>
                  <a:gd name="T10" fmla="*/ 38 w 28"/>
                  <a:gd name="T11" fmla="*/ 138 h 60"/>
                  <a:gd name="T12" fmla="*/ 68 w 28"/>
                  <a:gd name="T13" fmla="*/ 150 h 60"/>
                  <a:gd name="T14" fmla="*/ 70 w 28"/>
                  <a:gd name="T15" fmla="*/ 148 h 60"/>
                  <a:gd name="T16" fmla="*/ 53 w 28"/>
                  <a:gd name="T17" fmla="*/ 75 h 60"/>
                  <a:gd name="T18" fmla="*/ 48 w 28"/>
                  <a:gd name="T19" fmla="*/ 45 h 60"/>
                  <a:gd name="T20" fmla="*/ 40 w 28"/>
                  <a:gd name="T21" fmla="*/ 15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60">
                    <a:moveTo>
                      <a:pt x="15" y="0"/>
                    </a:moveTo>
                    <a:cubicBezTo>
                      <a:pt x="14" y="6"/>
                      <a:pt x="10" y="12"/>
                      <a:pt x="11" y="19"/>
                    </a:cubicBezTo>
                    <a:cubicBezTo>
                      <a:pt x="12" y="26"/>
                      <a:pt x="14" y="30"/>
                      <a:pt x="14" y="37"/>
                    </a:cubicBezTo>
                    <a:cubicBezTo>
                      <a:pt x="14" y="42"/>
                      <a:pt x="14" y="48"/>
                      <a:pt x="11" y="52"/>
                    </a:cubicBezTo>
                    <a:cubicBezTo>
                      <a:pt x="8" y="57"/>
                      <a:pt x="4" y="57"/>
                      <a:pt x="0" y="60"/>
                    </a:cubicBezTo>
                    <a:cubicBezTo>
                      <a:pt x="5" y="60"/>
                      <a:pt x="9" y="55"/>
                      <a:pt x="15" y="55"/>
                    </a:cubicBezTo>
                    <a:cubicBezTo>
                      <a:pt x="20" y="55"/>
                      <a:pt x="24" y="57"/>
                      <a:pt x="27" y="60"/>
                    </a:cubicBezTo>
                    <a:cubicBezTo>
                      <a:pt x="27" y="60"/>
                      <a:pt x="28" y="59"/>
                      <a:pt x="28" y="59"/>
                    </a:cubicBezTo>
                    <a:cubicBezTo>
                      <a:pt x="23" y="50"/>
                      <a:pt x="20" y="40"/>
                      <a:pt x="21" y="30"/>
                    </a:cubicBezTo>
                    <a:cubicBezTo>
                      <a:pt x="21" y="24"/>
                      <a:pt x="21" y="23"/>
                      <a:pt x="19" y="18"/>
                    </a:cubicBezTo>
                    <a:cubicBezTo>
                      <a:pt x="18" y="14"/>
                      <a:pt x="16" y="11"/>
                      <a:pt x="16" y="6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2" name="Freeform 771"/>
              <p:cNvSpPr>
                <a:spLocks/>
              </p:cNvSpPr>
              <p:nvPr/>
            </p:nvSpPr>
            <p:spPr bwMode="auto">
              <a:xfrm>
                <a:off x="1856" y="1457"/>
                <a:ext cx="52" cy="118"/>
              </a:xfrm>
              <a:custGeom>
                <a:avLst/>
                <a:gdLst>
                  <a:gd name="T0" fmla="*/ 42 w 21"/>
                  <a:gd name="T1" fmla="*/ 28 h 47"/>
                  <a:gd name="T2" fmla="*/ 2 w 21"/>
                  <a:gd name="T3" fmla="*/ 68 h 47"/>
                  <a:gd name="T4" fmla="*/ 20 w 21"/>
                  <a:gd name="T5" fmla="*/ 118 h 47"/>
                  <a:gd name="T6" fmla="*/ 42 w 21"/>
                  <a:gd name="T7" fmla="*/ 63 h 47"/>
                  <a:gd name="T8" fmla="*/ 52 w 21"/>
                  <a:gd name="T9" fmla="*/ 3 h 47"/>
                  <a:gd name="T10" fmla="*/ 47 w 21"/>
                  <a:gd name="T11" fmla="*/ 3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7">
                    <a:moveTo>
                      <a:pt x="17" y="11"/>
                    </a:moveTo>
                    <a:cubicBezTo>
                      <a:pt x="11" y="14"/>
                      <a:pt x="2" y="19"/>
                      <a:pt x="1" y="27"/>
                    </a:cubicBezTo>
                    <a:cubicBezTo>
                      <a:pt x="0" y="34"/>
                      <a:pt x="7" y="41"/>
                      <a:pt x="8" y="47"/>
                    </a:cubicBezTo>
                    <a:cubicBezTo>
                      <a:pt x="6" y="41"/>
                      <a:pt x="9" y="26"/>
                      <a:pt x="17" y="25"/>
                    </a:cubicBezTo>
                    <a:cubicBezTo>
                      <a:pt x="14" y="15"/>
                      <a:pt x="18" y="10"/>
                      <a:pt x="21" y="1"/>
                    </a:cubicBezTo>
                    <a:cubicBezTo>
                      <a:pt x="20" y="0"/>
                      <a:pt x="20" y="1"/>
                      <a:pt x="19" y="1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3" name="Freeform 772"/>
              <p:cNvSpPr>
                <a:spLocks/>
              </p:cNvSpPr>
              <p:nvPr/>
            </p:nvSpPr>
            <p:spPr bwMode="auto">
              <a:xfrm>
                <a:off x="1913" y="1472"/>
                <a:ext cx="153" cy="415"/>
              </a:xfrm>
              <a:custGeom>
                <a:avLst/>
                <a:gdLst>
                  <a:gd name="T0" fmla="*/ 123 w 61"/>
                  <a:gd name="T1" fmla="*/ 0 h 166"/>
                  <a:gd name="T2" fmla="*/ 110 w 61"/>
                  <a:gd name="T3" fmla="*/ 110 h 166"/>
                  <a:gd name="T4" fmla="*/ 108 w 61"/>
                  <a:gd name="T5" fmla="*/ 153 h 166"/>
                  <a:gd name="T6" fmla="*/ 115 w 61"/>
                  <a:gd name="T7" fmla="*/ 198 h 166"/>
                  <a:gd name="T8" fmla="*/ 88 w 61"/>
                  <a:gd name="T9" fmla="*/ 233 h 166"/>
                  <a:gd name="T10" fmla="*/ 75 w 61"/>
                  <a:gd name="T11" fmla="*/ 273 h 166"/>
                  <a:gd name="T12" fmla="*/ 35 w 61"/>
                  <a:gd name="T13" fmla="*/ 285 h 166"/>
                  <a:gd name="T14" fmla="*/ 0 w 61"/>
                  <a:gd name="T15" fmla="*/ 290 h 166"/>
                  <a:gd name="T16" fmla="*/ 48 w 61"/>
                  <a:gd name="T17" fmla="*/ 305 h 166"/>
                  <a:gd name="T18" fmla="*/ 70 w 61"/>
                  <a:gd name="T19" fmla="*/ 353 h 166"/>
                  <a:gd name="T20" fmla="*/ 100 w 61"/>
                  <a:gd name="T21" fmla="*/ 390 h 166"/>
                  <a:gd name="T22" fmla="*/ 128 w 61"/>
                  <a:gd name="T23" fmla="*/ 400 h 166"/>
                  <a:gd name="T24" fmla="*/ 153 w 61"/>
                  <a:gd name="T25" fmla="*/ 413 h 166"/>
                  <a:gd name="T26" fmla="*/ 90 w 61"/>
                  <a:gd name="T27" fmla="*/ 338 h 166"/>
                  <a:gd name="T28" fmla="*/ 85 w 61"/>
                  <a:gd name="T29" fmla="*/ 293 h 166"/>
                  <a:gd name="T30" fmla="*/ 118 w 61"/>
                  <a:gd name="T31" fmla="*/ 280 h 166"/>
                  <a:gd name="T32" fmla="*/ 128 w 61"/>
                  <a:gd name="T33" fmla="*/ 268 h 166"/>
                  <a:gd name="T34" fmla="*/ 140 w 61"/>
                  <a:gd name="T35" fmla="*/ 255 h 166"/>
                  <a:gd name="T36" fmla="*/ 135 w 61"/>
                  <a:gd name="T37" fmla="*/ 213 h 166"/>
                  <a:gd name="T38" fmla="*/ 143 w 61"/>
                  <a:gd name="T39" fmla="*/ 175 h 166"/>
                  <a:gd name="T40" fmla="*/ 128 w 61"/>
                  <a:gd name="T41" fmla="*/ 138 h 166"/>
                  <a:gd name="T42" fmla="*/ 130 w 61"/>
                  <a:gd name="T43" fmla="*/ 70 h 166"/>
                  <a:gd name="T44" fmla="*/ 125 w 61"/>
                  <a:gd name="T45" fmla="*/ 38 h 166"/>
                  <a:gd name="T46" fmla="*/ 120 w 61"/>
                  <a:gd name="T47" fmla="*/ 8 h 1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1" h="166">
                    <a:moveTo>
                      <a:pt x="49" y="0"/>
                    </a:moveTo>
                    <a:cubicBezTo>
                      <a:pt x="45" y="14"/>
                      <a:pt x="46" y="29"/>
                      <a:pt x="44" y="44"/>
                    </a:cubicBezTo>
                    <a:cubicBezTo>
                      <a:pt x="42" y="50"/>
                      <a:pt x="42" y="55"/>
                      <a:pt x="43" y="61"/>
                    </a:cubicBezTo>
                    <a:cubicBezTo>
                      <a:pt x="44" y="67"/>
                      <a:pt x="48" y="72"/>
                      <a:pt x="46" y="79"/>
                    </a:cubicBezTo>
                    <a:cubicBezTo>
                      <a:pt x="44" y="84"/>
                      <a:pt x="38" y="88"/>
                      <a:pt x="35" y="93"/>
                    </a:cubicBezTo>
                    <a:cubicBezTo>
                      <a:pt x="33" y="97"/>
                      <a:pt x="33" y="106"/>
                      <a:pt x="30" y="109"/>
                    </a:cubicBezTo>
                    <a:cubicBezTo>
                      <a:pt x="27" y="112"/>
                      <a:pt x="18" y="113"/>
                      <a:pt x="14" y="114"/>
                    </a:cubicBezTo>
                    <a:cubicBezTo>
                      <a:pt x="9" y="115"/>
                      <a:pt x="3" y="113"/>
                      <a:pt x="0" y="116"/>
                    </a:cubicBezTo>
                    <a:cubicBezTo>
                      <a:pt x="1" y="122"/>
                      <a:pt x="14" y="120"/>
                      <a:pt x="19" y="122"/>
                    </a:cubicBezTo>
                    <a:cubicBezTo>
                      <a:pt x="28" y="126"/>
                      <a:pt x="25" y="133"/>
                      <a:pt x="28" y="141"/>
                    </a:cubicBezTo>
                    <a:cubicBezTo>
                      <a:pt x="30" y="150"/>
                      <a:pt x="31" y="154"/>
                      <a:pt x="40" y="156"/>
                    </a:cubicBezTo>
                    <a:cubicBezTo>
                      <a:pt x="44" y="157"/>
                      <a:pt x="47" y="157"/>
                      <a:pt x="51" y="160"/>
                    </a:cubicBezTo>
                    <a:cubicBezTo>
                      <a:pt x="55" y="163"/>
                      <a:pt x="56" y="166"/>
                      <a:pt x="61" y="165"/>
                    </a:cubicBezTo>
                    <a:cubicBezTo>
                      <a:pt x="47" y="161"/>
                      <a:pt x="39" y="150"/>
                      <a:pt x="36" y="135"/>
                    </a:cubicBezTo>
                    <a:cubicBezTo>
                      <a:pt x="36" y="130"/>
                      <a:pt x="33" y="121"/>
                      <a:pt x="34" y="117"/>
                    </a:cubicBezTo>
                    <a:cubicBezTo>
                      <a:pt x="36" y="111"/>
                      <a:pt x="43" y="115"/>
                      <a:pt x="47" y="112"/>
                    </a:cubicBezTo>
                    <a:cubicBezTo>
                      <a:pt x="48" y="111"/>
                      <a:pt x="50" y="108"/>
                      <a:pt x="51" y="107"/>
                    </a:cubicBezTo>
                    <a:cubicBezTo>
                      <a:pt x="54" y="104"/>
                      <a:pt x="55" y="106"/>
                      <a:pt x="56" y="102"/>
                    </a:cubicBezTo>
                    <a:cubicBezTo>
                      <a:pt x="57" y="97"/>
                      <a:pt x="53" y="91"/>
                      <a:pt x="54" y="85"/>
                    </a:cubicBezTo>
                    <a:cubicBezTo>
                      <a:pt x="55" y="80"/>
                      <a:pt x="58" y="76"/>
                      <a:pt x="57" y="70"/>
                    </a:cubicBezTo>
                    <a:cubicBezTo>
                      <a:pt x="56" y="65"/>
                      <a:pt x="52" y="60"/>
                      <a:pt x="51" y="55"/>
                    </a:cubicBezTo>
                    <a:cubicBezTo>
                      <a:pt x="49" y="47"/>
                      <a:pt x="50" y="36"/>
                      <a:pt x="52" y="28"/>
                    </a:cubicBezTo>
                    <a:cubicBezTo>
                      <a:pt x="53" y="21"/>
                      <a:pt x="53" y="21"/>
                      <a:pt x="50" y="15"/>
                    </a:cubicBezTo>
                    <a:cubicBezTo>
                      <a:pt x="49" y="11"/>
                      <a:pt x="47" y="7"/>
                      <a:pt x="48" y="3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4" name="Freeform 773"/>
              <p:cNvSpPr>
                <a:spLocks/>
              </p:cNvSpPr>
              <p:nvPr/>
            </p:nvSpPr>
            <p:spPr bwMode="auto">
              <a:xfrm>
                <a:off x="1871" y="1089"/>
                <a:ext cx="227" cy="253"/>
              </a:xfrm>
              <a:custGeom>
                <a:avLst/>
                <a:gdLst>
                  <a:gd name="T0" fmla="*/ 77 w 91"/>
                  <a:gd name="T1" fmla="*/ 38 h 101"/>
                  <a:gd name="T2" fmla="*/ 20 w 91"/>
                  <a:gd name="T3" fmla="*/ 80 h 101"/>
                  <a:gd name="T4" fmla="*/ 7 w 91"/>
                  <a:gd name="T5" fmla="*/ 105 h 101"/>
                  <a:gd name="T6" fmla="*/ 47 w 91"/>
                  <a:gd name="T7" fmla="*/ 108 h 101"/>
                  <a:gd name="T8" fmla="*/ 77 w 91"/>
                  <a:gd name="T9" fmla="*/ 145 h 101"/>
                  <a:gd name="T10" fmla="*/ 80 w 91"/>
                  <a:gd name="T11" fmla="*/ 175 h 101"/>
                  <a:gd name="T12" fmla="*/ 107 w 91"/>
                  <a:gd name="T13" fmla="*/ 180 h 101"/>
                  <a:gd name="T14" fmla="*/ 132 w 91"/>
                  <a:gd name="T15" fmla="*/ 195 h 101"/>
                  <a:gd name="T16" fmla="*/ 172 w 91"/>
                  <a:gd name="T17" fmla="*/ 205 h 101"/>
                  <a:gd name="T18" fmla="*/ 227 w 91"/>
                  <a:gd name="T19" fmla="*/ 253 h 101"/>
                  <a:gd name="T20" fmla="*/ 202 w 91"/>
                  <a:gd name="T21" fmla="*/ 215 h 101"/>
                  <a:gd name="T22" fmla="*/ 172 w 91"/>
                  <a:gd name="T23" fmla="*/ 193 h 101"/>
                  <a:gd name="T24" fmla="*/ 132 w 91"/>
                  <a:gd name="T25" fmla="*/ 173 h 101"/>
                  <a:gd name="T26" fmla="*/ 117 w 91"/>
                  <a:gd name="T27" fmla="*/ 140 h 101"/>
                  <a:gd name="T28" fmla="*/ 100 w 91"/>
                  <a:gd name="T29" fmla="*/ 130 h 101"/>
                  <a:gd name="T30" fmla="*/ 92 w 91"/>
                  <a:gd name="T31" fmla="*/ 115 h 101"/>
                  <a:gd name="T32" fmla="*/ 87 w 91"/>
                  <a:gd name="T33" fmla="*/ 78 h 101"/>
                  <a:gd name="T34" fmla="*/ 97 w 91"/>
                  <a:gd name="T35" fmla="*/ 35 h 101"/>
                  <a:gd name="T36" fmla="*/ 115 w 91"/>
                  <a:gd name="T37" fmla="*/ 0 h 101"/>
                  <a:gd name="T38" fmla="*/ 85 w 91"/>
                  <a:gd name="T39" fmla="*/ 35 h 1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1" h="101">
                    <a:moveTo>
                      <a:pt x="31" y="15"/>
                    </a:moveTo>
                    <a:cubicBezTo>
                      <a:pt x="25" y="23"/>
                      <a:pt x="15" y="25"/>
                      <a:pt x="8" y="32"/>
                    </a:cubicBezTo>
                    <a:cubicBezTo>
                      <a:pt x="5" y="35"/>
                      <a:pt x="0" y="38"/>
                      <a:pt x="3" y="42"/>
                    </a:cubicBezTo>
                    <a:cubicBezTo>
                      <a:pt x="7" y="45"/>
                      <a:pt x="14" y="41"/>
                      <a:pt x="19" y="43"/>
                    </a:cubicBezTo>
                    <a:cubicBezTo>
                      <a:pt x="23" y="44"/>
                      <a:pt x="30" y="53"/>
                      <a:pt x="31" y="58"/>
                    </a:cubicBezTo>
                    <a:cubicBezTo>
                      <a:pt x="32" y="62"/>
                      <a:pt x="29" y="66"/>
                      <a:pt x="32" y="70"/>
                    </a:cubicBezTo>
                    <a:cubicBezTo>
                      <a:pt x="35" y="74"/>
                      <a:pt x="39" y="71"/>
                      <a:pt x="43" y="72"/>
                    </a:cubicBezTo>
                    <a:cubicBezTo>
                      <a:pt x="45" y="79"/>
                      <a:pt x="46" y="78"/>
                      <a:pt x="53" y="78"/>
                    </a:cubicBezTo>
                    <a:cubicBezTo>
                      <a:pt x="59" y="79"/>
                      <a:pt x="64" y="81"/>
                      <a:pt x="69" y="82"/>
                    </a:cubicBezTo>
                    <a:cubicBezTo>
                      <a:pt x="76" y="85"/>
                      <a:pt x="91" y="92"/>
                      <a:pt x="91" y="101"/>
                    </a:cubicBezTo>
                    <a:cubicBezTo>
                      <a:pt x="87" y="97"/>
                      <a:pt x="86" y="91"/>
                      <a:pt x="81" y="86"/>
                    </a:cubicBezTo>
                    <a:cubicBezTo>
                      <a:pt x="78" y="83"/>
                      <a:pt x="73" y="80"/>
                      <a:pt x="69" y="77"/>
                    </a:cubicBezTo>
                    <a:cubicBezTo>
                      <a:pt x="64" y="74"/>
                      <a:pt x="58" y="72"/>
                      <a:pt x="53" y="69"/>
                    </a:cubicBezTo>
                    <a:cubicBezTo>
                      <a:pt x="48" y="64"/>
                      <a:pt x="50" y="61"/>
                      <a:pt x="47" y="56"/>
                    </a:cubicBezTo>
                    <a:cubicBezTo>
                      <a:pt x="45" y="54"/>
                      <a:pt x="42" y="54"/>
                      <a:pt x="40" y="52"/>
                    </a:cubicBezTo>
                    <a:cubicBezTo>
                      <a:pt x="37" y="49"/>
                      <a:pt x="38" y="50"/>
                      <a:pt x="37" y="46"/>
                    </a:cubicBezTo>
                    <a:cubicBezTo>
                      <a:pt x="35" y="40"/>
                      <a:pt x="33" y="36"/>
                      <a:pt x="35" y="31"/>
                    </a:cubicBezTo>
                    <a:cubicBezTo>
                      <a:pt x="37" y="25"/>
                      <a:pt x="38" y="21"/>
                      <a:pt x="39" y="14"/>
                    </a:cubicBezTo>
                    <a:cubicBezTo>
                      <a:pt x="40" y="9"/>
                      <a:pt x="46" y="5"/>
                      <a:pt x="46" y="0"/>
                    </a:cubicBezTo>
                    <a:cubicBezTo>
                      <a:pt x="41" y="3"/>
                      <a:pt x="38" y="10"/>
                      <a:pt x="34" y="14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5" name="Freeform 774"/>
              <p:cNvSpPr>
                <a:spLocks/>
              </p:cNvSpPr>
              <p:nvPr/>
            </p:nvSpPr>
            <p:spPr bwMode="auto">
              <a:xfrm>
                <a:off x="1768" y="1172"/>
                <a:ext cx="155" cy="95"/>
              </a:xfrm>
              <a:custGeom>
                <a:avLst/>
                <a:gdLst>
                  <a:gd name="T0" fmla="*/ 115 w 62"/>
                  <a:gd name="T1" fmla="*/ 0 h 38"/>
                  <a:gd name="T2" fmla="*/ 55 w 62"/>
                  <a:gd name="T3" fmla="*/ 40 h 38"/>
                  <a:gd name="T4" fmla="*/ 33 w 62"/>
                  <a:gd name="T5" fmla="*/ 65 h 38"/>
                  <a:gd name="T6" fmla="*/ 0 w 62"/>
                  <a:gd name="T7" fmla="*/ 85 h 38"/>
                  <a:gd name="T8" fmla="*/ 78 w 62"/>
                  <a:gd name="T9" fmla="*/ 43 h 38"/>
                  <a:gd name="T10" fmla="*/ 138 w 62"/>
                  <a:gd name="T11" fmla="*/ 40 h 38"/>
                  <a:gd name="T12" fmla="*/ 155 w 62"/>
                  <a:gd name="T13" fmla="*/ 25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38">
                    <a:moveTo>
                      <a:pt x="46" y="0"/>
                    </a:moveTo>
                    <a:cubicBezTo>
                      <a:pt x="39" y="6"/>
                      <a:pt x="30" y="9"/>
                      <a:pt x="22" y="16"/>
                    </a:cubicBezTo>
                    <a:cubicBezTo>
                      <a:pt x="19" y="19"/>
                      <a:pt x="16" y="23"/>
                      <a:pt x="13" y="26"/>
                    </a:cubicBezTo>
                    <a:cubicBezTo>
                      <a:pt x="9" y="30"/>
                      <a:pt x="4" y="31"/>
                      <a:pt x="0" y="34"/>
                    </a:cubicBezTo>
                    <a:cubicBezTo>
                      <a:pt x="7" y="38"/>
                      <a:pt x="24" y="18"/>
                      <a:pt x="31" y="17"/>
                    </a:cubicBezTo>
                    <a:cubicBezTo>
                      <a:pt x="38" y="15"/>
                      <a:pt x="47" y="17"/>
                      <a:pt x="55" y="16"/>
                    </a:cubicBezTo>
                    <a:cubicBezTo>
                      <a:pt x="56" y="12"/>
                      <a:pt x="58" y="10"/>
                      <a:pt x="62" y="10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6" name="Freeform 775"/>
              <p:cNvSpPr>
                <a:spLocks/>
              </p:cNvSpPr>
              <p:nvPr/>
            </p:nvSpPr>
            <p:spPr bwMode="auto">
              <a:xfrm>
                <a:off x="2198" y="1565"/>
                <a:ext cx="135" cy="205"/>
              </a:xfrm>
              <a:custGeom>
                <a:avLst/>
                <a:gdLst>
                  <a:gd name="T0" fmla="*/ 18 w 54"/>
                  <a:gd name="T1" fmla="*/ 25 h 82"/>
                  <a:gd name="T2" fmla="*/ 3 w 54"/>
                  <a:gd name="T3" fmla="*/ 148 h 82"/>
                  <a:gd name="T4" fmla="*/ 35 w 54"/>
                  <a:gd name="T5" fmla="*/ 128 h 82"/>
                  <a:gd name="T6" fmla="*/ 60 w 54"/>
                  <a:gd name="T7" fmla="*/ 145 h 82"/>
                  <a:gd name="T8" fmla="*/ 90 w 54"/>
                  <a:gd name="T9" fmla="*/ 165 h 82"/>
                  <a:gd name="T10" fmla="*/ 88 w 54"/>
                  <a:gd name="T11" fmla="*/ 205 h 82"/>
                  <a:gd name="T12" fmla="*/ 95 w 54"/>
                  <a:gd name="T13" fmla="*/ 145 h 82"/>
                  <a:gd name="T14" fmla="*/ 75 w 54"/>
                  <a:gd name="T15" fmla="*/ 95 h 82"/>
                  <a:gd name="T16" fmla="*/ 95 w 54"/>
                  <a:gd name="T17" fmla="*/ 53 h 82"/>
                  <a:gd name="T18" fmla="*/ 120 w 54"/>
                  <a:gd name="T19" fmla="*/ 0 h 82"/>
                  <a:gd name="T20" fmla="*/ 55 w 54"/>
                  <a:gd name="T21" fmla="*/ 78 h 82"/>
                  <a:gd name="T22" fmla="*/ 30 w 54"/>
                  <a:gd name="T23" fmla="*/ 30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82">
                    <a:moveTo>
                      <a:pt x="7" y="10"/>
                    </a:moveTo>
                    <a:cubicBezTo>
                      <a:pt x="8" y="27"/>
                      <a:pt x="0" y="43"/>
                      <a:pt x="1" y="59"/>
                    </a:cubicBezTo>
                    <a:cubicBezTo>
                      <a:pt x="6" y="59"/>
                      <a:pt x="9" y="51"/>
                      <a:pt x="14" y="51"/>
                    </a:cubicBezTo>
                    <a:cubicBezTo>
                      <a:pt x="17" y="51"/>
                      <a:pt x="21" y="57"/>
                      <a:pt x="24" y="58"/>
                    </a:cubicBezTo>
                    <a:cubicBezTo>
                      <a:pt x="30" y="60"/>
                      <a:pt x="34" y="59"/>
                      <a:pt x="36" y="66"/>
                    </a:cubicBezTo>
                    <a:cubicBezTo>
                      <a:pt x="37" y="72"/>
                      <a:pt x="33" y="78"/>
                      <a:pt x="35" y="82"/>
                    </a:cubicBezTo>
                    <a:cubicBezTo>
                      <a:pt x="39" y="76"/>
                      <a:pt x="41" y="65"/>
                      <a:pt x="38" y="58"/>
                    </a:cubicBezTo>
                    <a:cubicBezTo>
                      <a:pt x="34" y="50"/>
                      <a:pt x="29" y="48"/>
                      <a:pt x="30" y="38"/>
                    </a:cubicBezTo>
                    <a:cubicBezTo>
                      <a:pt x="31" y="31"/>
                      <a:pt x="32" y="26"/>
                      <a:pt x="38" y="21"/>
                    </a:cubicBezTo>
                    <a:cubicBezTo>
                      <a:pt x="41" y="17"/>
                      <a:pt x="54" y="5"/>
                      <a:pt x="48" y="0"/>
                    </a:cubicBezTo>
                    <a:cubicBezTo>
                      <a:pt x="35" y="6"/>
                      <a:pt x="31" y="22"/>
                      <a:pt x="22" y="31"/>
                    </a:cubicBezTo>
                    <a:cubicBezTo>
                      <a:pt x="18" y="27"/>
                      <a:pt x="9" y="18"/>
                      <a:pt x="12" y="12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" name="Freeform 776"/>
              <p:cNvSpPr>
                <a:spLocks/>
              </p:cNvSpPr>
              <p:nvPr/>
            </p:nvSpPr>
            <p:spPr bwMode="auto">
              <a:xfrm>
                <a:off x="2236" y="1262"/>
                <a:ext cx="140" cy="118"/>
              </a:xfrm>
              <a:custGeom>
                <a:avLst/>
                <a:gdLst>
                  <a:gd name="T0" fmla="*/ 18 w 56"/>
                  <a:gd name="T1" fmla="*/ 33 h 47"/>
                  <a:gd name="T2" fmla="*/ 0 w 56"/>
                  <a:gd name="T3" fmla="*/ 118 h 47"/>
                  <a:gd name="T4" fmla="*/ 48 w 56"/>
                  <a:gd name="T5" fmla="*/ 80 h 47"/>
                  <a:gd name="T6" fmla="*/ 88 w 56"/>
                  <a:gd name="T7" fmla="*/ 73 h 47"/>
                  <a:gd name="T8" fmla="*/ 123 w 56"/>
                  <a:gd name="T9" fmla="*/ 55 h 47"/>
                  <a:gd name="T10" fmla="*/ 140 w 56"/>
                  <a:gd name="T11" fmla="*/ 0 h 47"/>
                  <a:gd name="T12" fmla="*/ 88 w 56"/>
                  <a:gd name="T13" fmla="*/ 48 h 47"/>
                  <a:gd name="T14" fmla="*/ 38 w 56"/>
                  <a:gd name="T15" fmla="*/ 38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47">
                    <a:moveTo>
                      <a:pt x="7" y="13"/>
                    </a:moveTo>
                    <a:cubicBezTo>
                      <a:pt x="14" y="17"/>
                      <a:pt x="0" y="40"/>
                      <a:pt x="0" y="47"/>
                    </a:cubicBezTo>
                    <a:cubicBezTo>
                      <a:pt x="7" y="43"/>
                      <a:pt x="12" y="35"/>
                      <a:pt x="19" y="32"/>
                    </a:cubicBezTo>
                    <a:cubicBezTo>
                      <a:pt x="23" y="29"/>
                      <a:pt x="29" y="30"/>
                      <a:pt x="35" y="29"/>
                    </a:cubicBezTo>
                    <a:cubicBezTo>
                      <a:pt x="40" y="27"/>
                      <a:pt x="46" y="27"/>
                      <a:pt x="49" y="22"/>
                    </a:cubicBezTo>
                    <a:cubicBezTo>
                      <a:pt x="52" y="16"/>
                      <a:pt x="54" y="7"/>
                      <a:pt x="56" y="0"/>
                    </a:cubicBezTo>
                    <a:cubicBezTo>
                      <a:pt x="50" y="8"/>
                      <a:pt x="45" y="17"/>
                      <a:pt x="35" y="19"/>
                    </a:cubicBezTo>
                    <a:cubicBezTo>
                      <a:pt x="29" y="20"/>
                      <a:pt x="18" y="21"/>
                      <a:pt x="15" y="15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" name="Freeform 777"/>
              <p:cNvSpPr>
                <a:spLocks/>
              </p:cNvSpPr>
              <p:nvPr/>
            </p:nvSpPr>
            <p:spPr bwMode="auto">
              <a:xfrm>
                <a:off x="2176" y="1387"/>
                <a:ext cx="52" cy="130"/>
              </a:xfrm>
              <a:custGeom>
                <a:avLst/>
                <a:gdLst>
                  <a:gd name="T0" fmla="*/ 17 w 21"/>
                  <a:gd name="T1" fmla="*/ 50 h 52"/>
                  <a:gd name="T2" fmla="*/ 20 w 21"/>
                  <a:gd name="T3" fmla="*/ 130 h 52"/>
                  <a:gd name="T4" fmla="*/ 22 w 21"/>
                  <a:gd name="T5" fmla="*/ 53 h 52"/>
                  <a:gd name="T6" fmla="*/ 52 w 21"/>
                  <a:gd name="T7" fmla="*/ 0 h 52"/>
                  <a:gd name="T8" fmla="*/ 32 w 21"/>
                  <a:gd name="T9" fmla="*/ 13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2">
                    <a:moveTo>
                      <a:pt x="7" y="20"/>
                    </a:moveTo>
                    <a:cubicBezTo>
                      <a:pt x="0" y="29"/>
                      <a:pt x="6" y="42"/>
                      <a:pt x="8" y="52"/>
                    </a:cubicBezTo>
                    <a:cubicBezTo>
                      <a:pt x="6" y="42"/>
                      <a:pt x="5" y="30"/>
                      <a:pt x="9" y="21"/>
                    </a:cubicBezTo>
                    <a:cubicBezTo>
                      <a:pt x="11" y="16"/>
                      <a:pt x="16" y="4"/>
                      <a:pt x="21" y="0"/>
                    </a:cubicBezTo>
                    <a:cubicBezTo>
                      <a:pt x="19" y="2"/>
                      <a:pt x="14" y="3"/>
                      <a:pt x="13" y="5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9" name="Freeform 778"/>
              <p:cNvSpPr>
                <a:spLocks/>
              </p:cNvSpPr>
              <p:nvPr/>
            </p:nvSpPr>
            <p:spPr bwMode="auto">
              <a:xfrm>
                <a:off x="2313" y="849"/>
                <a:ext cx="88" cy="108"/>
              </a:xfrm>
              <a:custGeom>
                <a:avLst/>
                <a:gdLst>
                  <a:gd name="T0" fmla="*/ 60 w 35"/>
                  <a:gd name="T1" fmla="*/ 10 h 43"/>
                  <a:gd name="T2" fmla="*/ 73 w 35"/>
                  <a:gd name="T3" fmla="*/ 23 h 43"/>
                  <a:gd name="T4" fmla="*/ 40 w 35"/>
                  <a:gd name="T5" fmla="*/ 45 h 43"/>
                  <a:gd name="T6" fmla="*/ 20 w 35"/>
                  <a:gd name="T7" fmla="*/ 80 h 43"/>
                  <a:gd name="T8" fmla="*/ 0 w 35"/>
                  <a:gd name="T9" fmla="*/ 108 h 43"/>
                  <a:gd name="T10" fmla="*/ 25 w 35"/>
                  <a:gd name="T11" fmla="*/ 50 h 43"/>
                  <a:gd name="T12" fmla="*/ 55 w 35"/>
                  <a:gd name="T13" fmla="*/ 1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3">
                    <a:moveTo>
                      <a:pt x="24" y="4"/>
                    </a:moveTo>
                    <a:cubicBezTo>
                      <a:pt x="29" y="0"/>
                      <a:pt x="35" y="3"/>
                      <a:pt x="29" y="9"/>
                    </a:cubicBezTo>
                    <a:cubicBezTo>
                      <a:pt x="25" y="13"/>
                      <a:pt x="19" y="13"/>
                      <a:pt x="16" y="18"/>
                    </a:cubicBezTo>
                    <a:cubicBezTo>
                      <a:pt x="13" y="22"/>
                      <a:pt x="12" y="28"/>
                      <a:pt x="8" y="32"/>
                    </a:cubicBezTo>
                    <a:cubicBezTo>
                      <a:pt x="5" y="36"/>
                      <a:pt x="0" y="38"/>
                      <a:pt x="0" y="43"/>
                    </a:cubicBezTo>
                    <a:cubicBezTo>
                      <a:pt x="5" y="38"/>
                      <a:pt x="6" y="26"/>
                      <a:pt x="10" y="20"/>
                    </a:cubicBezTo>
                    <a:cubicBezTo>
                      <a:pt x="13" y="14"/>
                      <a:pt x="20" y="12"/>
                      <a:pt x="22" y="6"/>
                    </a:cubicBezTo>
                  </a:path>
                </a:pathLst>
              </a:custGeom>
              <a:solidFill>
                <a:srgbClr val="F2E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0" name="Freeform 779"/>
              <p:cNvSpPr>
                <a:spLocks/>
              </p:cNvSpPr>
              <p:nvPr/>
            </p:nvSpPr>
            <p:spPr bwMode="auto">
              <a:xfrm>
                <a:off x="2113" y="1014"/>
                <a:ext cx="93" cy="208"/>
              </a:xfrm>
              <a:custGeom>
                <a:avLst/>
                <a:gdLst>
                  <a:gd name="T0" fmla="*/ 35 w 37"/>
                  <a:gd name="T1" fmla="*/ 8 h 83"/>
                  <a:gd name="T2" fmla="*/ 43 w 37"/>
                  <a:gd name="T3" fmla="*/ 33 h 83"/>
                  <a:gd name="T4" fmla="*/ 50 w 37"/>
                  <a:gd name="T5" fmla="*/ 60 h 83"/>
                  <a:gd name="T6" fmla="*/ 75 w 37"/>
                  <a:gd name="T7" fmla="*/ 100 h 83"/>
                  <a:gd name="T8" fmla="*/ 58 w 37"/>
                  <a:gd name="T9" fmla="*/ 148 h 83"/>
                  <a:gd name="T10" fmla="*/ 83 w 37"/>
                  <a:gd name="T11" fmla="*/ 208 h 83"/>
                  <a:gd name="T12" fmla="*/ 43 w 37"/>
                  <a:gd name="T13" fmla="*/ 150 h 83"/>
                  <a:gd name="T14" fmla="*/ 28 w 37"/>
                  <a:gd name="T15" fmla="*/ 123 h 83"/>
                  <a:gd name="T16" fmla="*/ 0 w 37"/>
                  <a:gd name="T17" fmla="*/ 118 h 83"/>
                  <a:gd name="T18" fmla="*/ 28 w 37"/>
                  <a:gd name="T19" fmla="*/ 88 h 83"/>
                  <a:gd name="T20" fmla="*/ 23 w 37"/>
                  <a:gd name="T21" fmla="*/ 60 h 83"/>
                  <a:gd name="T22" fmla="*/ 23 w 37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83">
                    <a:moveTo>
                      <a:pt x="14" y="3"/>
                    </a:moveTo>
                    <a:cubicBezTo>
                      <a:pt x="13" y="6"/>
                      <a:pt x="16" y="10"/>
                      <a:pt x="17" y="13"/>
                    </a:cubicBezTo>
                    <a:cubicBezTo>
                      <a:pt x="18" y="16"/>
                      <a:pt x="19" y="21"/>
                      <a:pt x="20" y="24"/>
                    </a:cubicBezTo>
                    <a:cubicBezTo>
                      <a:pt x="24" y="31"/>
                      <a:pt x="37" y="30"/>
                      <a:pt x="30" y="40"/>
                    </a:cubicBezTo>
                    <a:cubicBezTo>
                      <a:pt x="25" y="47"/>
                      <a:pt x="18" y="50"/>
                      <a:pt x="23" y="59"/>
                    </a:cubicBezTo>
                    <a:cubicBezTo>
                      <a:pt x="28" y="67"/>
                      <a:pt x="34" y="73"/>
                      <a:pt x="33" y="83"/>
                    </a:cubicBezTo>
                    <a:cubicBezTo>
                      <a:pt x="21" y="83"/>
                      <a:pt x="20" y="68"/>
                      <a:pt x="17" y="60"/>
                    </a:cubicBezTo>
                    <a:cubicBezTo>
                      <a:pt x="15" y="57"/>
                      <a:pt x="14" y="51"/>
                      <a:pt x="11" y="49"/>
                    </a:cubicBezTo>
                    <a:cubicBezTo>
                      <a:pt x="8" y="47"/>
                      <a:pt x="4" y="49"/>
                      <a:pt x="0" y="47"/>
                    </a:cubicBezTo>
                    <a:cubicBezTo>
                      <a:pt x="3" y="43"/>
                      <a:pt x="9" y="40"/>
                      <a:pt x="11" y="35"/>
                    </a:cubicBezTo>
                    <a:cubicBezTo>
                      <a:pt x="13" y="30"/>
                      <a:pt x="10" y="28"/>
                      <a:pt x="9" y="24"/>
                    </a:cubicBezTo>
                    <a:cubicBezTo>
                      <a:pt x="7" y="17"/>
                      <a:pt x="13" y="6"/>
                      <a:pt x="9" y="0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" name="Freeform 780"/>
              <p:cNvSpPr>
                <a:spLocks/>
              </p:cNvSpPr>
              <p:nvPr/>
            </p:nvSpPr>
            <p:spPr bwMode="auto">
              <a:xfrm>
                <a:off x="2516" y="1355"/>
                <a:ext cx="162" cy="65"/>
              </a:xfrm>
              <a:custGeom>
                <a:avLst/>
                <a:gdLst>
                  <a:gd name="T0" fmla="*/ 52 w 65"/>
                  <a:gd name="T1" fmla="*/ 5 h 26"/>
                  <a:gd name="T2" fmla="*/ 37 w 65"/>
                  <a:gd name="T3" fmla="*/ 28 h 26"/>
                  <a:gd name="T4" fmla="*/ 12 w 65"/>
                  <a:gd name="T5" fmla="*/ 38 h 26"/>
                  <a:gd name="T6" fmla="*/ 32 w 65"/>
                  <a:gd name="T7" fmla="*/ 45 h 26"/>
                  <a:gd name="T8" fmla="*/ 52 w 65"/>
                  <a:gd name="T9" fmla="*/ 65 h 26"/>
                  <a:gd name="T10" fmla="*/ 120 w 65"/>
                  <a:gd name="T11" fmla="*/ 50 h 26"/>
                  <a:gd name="T12" fmla="*/ 142 w 65"/>
                  <a:gd name="T13" fmla="*/ 63 h 26"/>
                  <a:gd name="T14" fmla="*/ 162 w 65"/>
                  <a:gd name="T15" fmla="*/ 30 h 26"/>
                  <a:gd name="T16" fmla="*/ 107 w 65"/>
                  <a:gd name="T17" fmla="*/ 38 h 26"/>
                  <a:gd name="T18" fmla="*/ 77 w 65"/>
                  <a:gd name="T19" fmla="*/ 25 h 26"/>
                  <a:gd name="T20" fmla="*/ 67 w 65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26">
                    <a:moveTo>
                      <a:pt x="21" y="2"/>
                    </a:moveTo>
                    <a:cubicBezTo>
                      <a:pt x="18" y="3"/>
                      <a:pt x="18" y="8"/>
                      <a:pt x="15" y="11"/>
                    </a:cubicBezTo>
                    <a:cubicBezTo>
                      <a:pt x="12" y="14"/>
                      <a:pt x="8" y="13"/>
                      <a:pt x="5" y="15"/>
                    </a:cubicBezTo>
                    <a:cubicBezTo>
                      <a:pt x="0" y="20"/>
                      <a:pt x="10" y="18"/>
                      <a:pt x="13" y="18"/>
                    </a:cubicBezTo>
                    <a:cubicBezTo>
                      <a:pt x="18" y="19"/>
                      <a:pt x="21" y="20"/>
                      <a:pt x="21" y="26"/>
                    </a:cubicBezTo>
                    <a:cubicBezTo>
                      <a:pt x="29" y="23"/>
                      <a:pt x="39" y="18"/>
                      <a:pt x="48" y="20"/>
                    </a:cubicBezTo>
                    <a:cubicBezTo>
                      <a:pt x="52" y="21"/>
                      <a:pt x="53" y="25"/>
                      <a:pt x="57" y="25"/>
                    </a:cubicBezTo>
                    <a:cubicBezTo>
                      <a:pt x="61" y="24"/>
                      <a:pt x="65" y="16"/>
                      <a:pt x="65" y="12"/>
                    </a:cubicBezTo>
                    <a:cubicBezTo>
                      <a:pt x="58" y="17"/>
                      <a:pt x="51" y="16"/>
                      <a:pt x="43" y="15"/>
                    </a:cubicBezTo>
                    <a:cubicBezTo>
                      <a:pt x="39" y="15"/>
                      <a:pt x="33" y="13"/>
                      <a:pt x="31" y="10"/>
                    </a:cubicBezTo>
                    <a:cubicBezTo>
                      <a:pt x="29" y="7"/>
                      <a:pt x="30" y="1"/>
                      <a:pt x="27" y="0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2" name="Freeform 781"/>
              <p:cNvSpPr>
                <a:spLocks/>
              </p:cNvSpPr>
              <p:nvPr/>
            </p:nvSpPr>
            <p:spPr bwMode="auto">
              <a:xfrm>
                <a:off x="2463" y="1522"/>
                <a:ext cx="55" cy="60"/>
              </a:xfrm>
              <a:custGeom>
                <a:avLst/>
                <a:gdLst>
                  <a:gd name="T0" fmla="*/ 25 w 22"/>
                  <a:gd name="T1" fmla="*/ 0 h 24"/>
                  <a:gd name="T2" fmla="*/ 23 w 22"/>
                  <a:gd name="T3" fmla="*/ 30 h 24"/>
                  <a:gd name="T4" fmla="*/ 0 w 22"/>
                  <a:gd name="T5" fmla="*/ 60 h 24"/>
                  <a:gd name="T6" fmla="*/ 25 w 22"/>
                  <a:gd name="T7" fmla="*/ 45 h 24"/>
                  <a:gd name="T8" fmla="*/ 55 w 22"/>
                  <a:gd name="T9" fmla="*/ 38 h 24"/>
                  <a:gd name="T10" fmla="*/ 30 w 22"/>
                  <a:gd name="T11" fmla="*/ 1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cubicBezTo>
                      <a:pt x="10" y="4"/>
                      <a:pt x="11" y="8"/>
                      <a:pt x="9" y="12"/>
                    </a:cubicBezTo>
                    <a:cubicBezTo>
                      <a:pt x="7" y="17"/>
                      <a:pt x="2" y="19"/>
                      <a:pt x="0" y="24"/>
                    </a:cubicBezTo>
                    <a:cubicBezTo>
                      <a:pt x="5" y="24"/>
                      <a:pt x="7" y="20"/>
                      <a:pt x="10" y="18"/>
                    </a:cubicBezTo>
                    <a:cubicBezTo>
                      <a:pt x="13" y="16"/>
                      <a:pt x="18" y="15"/>
                      <a:pt x="22" y="15"/>
                    </a:cubicBezTo>
                    <a:cubicBezTo>
                      <a:pt x="19" y="12"/>
                      <a:pt x="13" y="9"/>
                      <a:pt x="12" y="4"/>
                    </a:cubicBezTo>
                  </a:path>
                </a:pathLst>
              </a:custGeom>
              <a:solidFill>
                <a:srgbClr val="F4E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3" name="Freeform 782"/>
              <p:cNvSpPr>
                <a:spLocks/>
              </p:cNvSpPr>
              <p:nvPr/>
            </p:nvSpPr>
            <p:spPr bwMode="auto">
              <a:xfrm>
                <a:off x="1503" y="1645"/>
                <a:ext cx="120" cy="455"/>
              </a:xfrm>
              <a:custGeom>
                <a:avLst/>
                <a:gdLst>
                  <a:gd name="T0" fmla="*/ 40 w 48"/>
                  <a:gd name="T1" fmla="*/ 0 h 182"/>
                  <a:gd name="T2" fmla="*/ 8 w 48"/>
                  <a:gd name="T3" fmla="*/ 58 h 182"/>
                  <a:gd name="T4" fmla="*/ 3 w 48"/>
                  <a:gd name="T5" fmla="*/ 153 h 182"/>
                  <a:gd name="T6" fmla="*/ 10 w 48"/>
                  <a:gd name="T7" fmla="*/ 330 h 182"/>
                  <a:gd name="T8" fmla="*/ 45 w 48"/>
                  <a:gd name="T9" fmla="*/ 455 h 182"/>
                  <a:gd name="T10" fmla="*/ 120 w 48"/>
                  <a:gd name="T11" fmla="*/ 453 h 182"/>
                  <a:gd name="T12" fmla="*/ 103 w 48"/>
                  <a:gd name="T13" fmla="*/ 435 h 182"/>
                  <a:gd name="T14" fmla="*/ 83 w 48"/>
                  <a:gd name="T15" fmla="*/ 433 h 182"/>
                  <a:gd name="T16" fmla="*/ 58 w 48"/>
                  <a:gd name="T17" fmla="*/ 400 h 182"/>
                  <a:gd name="T18" fmla="*/ 40 w 48"/>
                  <a:gd name="T19" fmla="*/ 315 h 182"/>
                  <a:gd name="T20" fmla="*/ 23 w 48"/>
                  <a:gd name="T21" fmla="*/ 230 h 182"/>
                  <a:gd name="T22" fmla="*/ 20 w 48"/>
                  <a:gd name="T23" fmla="*/ 143 h 182"/>
                  <a:gd name="T24" fmla="*/ 18 w 48"/>
                  <a:gd name="T25" fmla="*/ 73 h 182"/>
                  <a:gd name="T26" fmla="*/ 30 w 48"/>
                  <a:gd name="T27" fmla="*/ 10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182">
                    <a:moveTo>
                      <a:pt x="16" y="0"/>
                    </a:moveTo>
                    <a:cubicBezTo>
                      <a:pt x="3" y="2"/>
                      <a:pt x="4" y="13"/>
                      <a:pt x="3" y="23"/>
                    </a:cubicBezTo>
                    <a:cubicBezTo>
                      <a:pt x="3" y="35"/>
                      <a:pt x="1" y="50"/>
                      <a:pt x="1" y="61"/>
                    </a:cubicBezTo>
                    <a:cubicBezTo>
                      <a:pt x="0" y="84"/>
                      <a:pt x="0" y="111"/>
                      <a:pt x="4" y="132"/>
                    </a:cubicBezTo>
                    <a:cubicBezTo>
                      <a:pt x="8" y="151"/>
                      <a:pt x="11" y="164"/>
                      <a:pt x="18" y="182"/>
                    </a:cubicBezTo>
                    <a:cubicBezTo>
                      <a:pt x="28" y="181"/>
                      <a:pt x="38" y="179"/>
                      <a:pt x="48" y="181"/>
                    </a:cubicBezTo>
                    <a:cubicBezTo>
                      <a:pt x="46" y="179"/>
                      <a:pt x="44" y="176"/>
                      <a:pt x="41" y="174"/>
                    </a:cubicBezTo>
                    <a:cubicBezTo>
                      <a:pt x="39" y="173"/>
                      <a:pt x="36" y="174"/>
                      <a:pt x="33" y="173"/>
                    </a:cubicBezTo>
                    <a:cubicBezTo>
                      <a:pt x="27" y="171"/>
                      <a:pt x="25" y="166"/>
                      <a:pt x="23" y="160"/>
                    </a:cubicBezTo>
                    <a:cubicBezTo>
                      <a:pt x="19" y="149"/>
                      <a:pt x="15" y="137"/>
                      <a:pt x="16" y="126"/>
                    </a:cubicBezTo>
                    <a:cubicBezTo>
                      <a:pt x="18" y="114"/>
                      <a:pt x="11" y="104"/>
                      <a:pt x="9" y="92"/>
                    </a:cubicBezTo>
                    <a:cubicBezTo>
                      <a:pt x="8" y="81"/>
                      <a:pt x="8" y="68"/>
                      <a:pt x="8" y="57"/>
                    </a:cubicBezTo>
                    <a:cubicBezTo>
                      <a:pt x="9" y="47"/>
                      <a:pt x="6" y="38"/>
                      <a:pt x="7" y="29"/>
                    </a:cubicBezTo>
                    <a:cubicBezTo>
                      <a:pt x="8" y="20"/>
                      <a:pt x="13" y="12"/>
                      <a:pt x="12" y="4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4" name="Freeform 783"/>
              <p:cNvSpPr>
                <a:spLocks/>
              </p:cNvSpPr>
              <p:nvPr/>
            </p:nvSpPr>
            <p:spPr bwMode="auto">
              <a:xfrm>
                <a:off x="1528" y="1475"/>
                <a:ext cx="50" cy="155"/>
              </a:xfrm>
              <a:custGeom>
                <a:avLst/>
                <a:gdLst>
                  <a:gd name="T0" fmla="*/ 35 w 20"/>
                  <a:gd name="T1" fmla="*/ 0 h 62"/>
                  <a:gd name="T2" fmla="*/ 3 w 20"/>
                  <a:gd name="T3" fmla="*/ 93 h 62"/>
                  <a:gd name="T4" fmla="*/ 8 w 20"/>
                  <a:gd name="T5" fmla="*/ 140 h 62"/>
                  <a:gd name="T6" fmla="*/ 50 w 20"/>
                  <a:gd name="T7" fmla="*/ 155 h 62"/>
                  <a:gd name="T8" fmla="*/ 15 w 20"/>
                  <a:gd name="T9" fmla="*/ 90 h 62"/>
                  <a:gd name="T10" fmla="*/ 18 w 20"/>
                  <a:gd name="T11" fmla="*/ 45 h 62"/>
                  <a:gd name="T12" fmla="*/ 28 w 20"/>
                  <a:gd name="T13" fmla="*/ 8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62">
                    <a:moveTo>
                      <a:pt x="14" y="0"/>
                    </a:moveTo>
                    <a:cubicBezTo>
                      <a:pt x="6" y="10"/>
                      <a:pt x="1" y="25"/>
                      <a:pt x="1" y="37"/>
                    </a:cubicBezTo>
                    <a:cubicBezTo>
                      <a:pt x="1" y="41"/>
                      <a:pt x="0" y="53"/>
                      <a:pt x="3" y="56"/>
                    </a:cubicBezTo>
                    <a:cubicBezTo>
                      <a:pt x="6" y="58"/>
                      <a:pt x="17" y="61"/>
                      <a:pt x="20" y="62"/>
                    </a:cubicBezTo>
                    <a:cubicBezTo>
                      <a:pt x="13" y="60"/>
                      <a:pt x="7" y="43"/>
                      <a:pt x="6" y="36"/>
                    </a:cubicBezTo>
                    <a:cubicBezTo>
                      <a:pt x="5" y="30"/>
                      <a:pt x="6" y="23"/>
                      <a:pt x="7" y="18"/>
                    </a:cubicBezTo>
                    <a:cubicBezTo>
                      <a:pt x="8" y="14"/>
                      <a:pt x="8" y="5"/>
                      <a:pt x="11" y="3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5" name="Freeform 784"/>
              <p:cNvSpPr>
                <a:spLocks/>
              </p:cNvSpPr>
              <p:nvPr/>
            </p:nvSpPr>
            <p:spPr bwMode="auto">
              <a:xfrm>
                <a:off x="2068" y="2482"/>
                <a:ext cx="245" cy="130"/>
              </a:xfrm>
              <a:custGeom>
                <a:avLst/>
                <a:gdLst>
                  <a:gd name="T0" fmla="*/ 28 w 98"/>
                  <a:gd name="T1" fmla="*/ 108 h 52"/>
                  <a:gd name="T2" fmla="*/ 108 w 98"/>
                  <a:gd name="T3" fmla="*/ 125 h 52"/>
                  <a:gd name="T4" fmla="*/ 173 w 98"/>
                  <a:gd name="T5" fmla="*/ 118 h 52"/>
                  <a:gd name="T6" fmla="*/ 245 w 98"/>
                  <a:gd name="T7" fmla="*/ 0 h 52"/>
                  <a:gd name="T8" fmla="*/ 198 w 98"/>
                  <a:gd name="T9" fmla="*/ 80 h 52"/>
                  <a:gd name="T10" fmla="*/ 128 w 98"/>
                  <a:gd name="T11" fmla="*/ 100 h 52"/>
                  <a:gd name="T12" fmla="*/ 60 w 98"/>
                  <a:gd name="T13" fmla="*/ 83 h 52"/>
                  <a:gd name="T14" fmla="*/ 0 w 98"/>
                  <a:gd name="T15" fmla="*/ 63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" h="52">
                    <a:moveTo>
                      <a:pt x="11" y="43"/>
                    </a:moveTo>
                    <a:cubicBezTo>
                      <a:pt x="19" y="48"/>
                      <a:pt x="34" y="48"/>
                      <a:pt x="43" y="50"/>
                    </a:cubicBezTo>
                    <a:cubicBezTo>
                      <a:pt x="52" y="52"/>
                      <a:pt x="61" y="51"/>
                      <a:pt x="69" y="47"/>
                    </a:cubicBezTo>
                    <a:cubicBezTo>
                      <a:pt x="87" y="38"/>
                      <a:pt x="94" y="18"/>
                      <a:pt x="98" y="0"/>
                    </a:cubicBezTo>
                    <a:cubicBezTo>
                      <a:pt x="92" y="11"/>
                      <a:pt x="88" y="23"/>
                      <a:pt x="79" y="32"/>
                    </a:cubicBezTo>
                    <a:cubicBezTo>
                      <a:pt x="71" y="40"/>
                      <a:pt x="61" y="41"/>
                      <a:pt x="51" y="40"/>
                    </a:cubicBezTo>
                    <a:cubicBezTo>
                      <a:pt x="41" y="39"/>
                      <a:pt x="34" y="35"/>
                      <a:pt x="24" y="33"/>
                    </a:cubicBezTo>
                    <a:cubicBezTo>
                      <a:pt x="17" y="32"/>
                      <a:pt x="5" y="33"/>
                      <a:pt x="0" y="25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" name="Freeform 785"/>
              <p:cNvSpPr>
                <a:spLocks/>
              </p:cNvSpPr>
              <p:nvPr/>
            </p:nvSpPr>
            <p:spPr bwMode="auto">
              <a:xfrm>
                <a:off x="3271" y="2270"/>
                <a:ext cx="205" cy="35"/>
              </a:xfrm>
              <a:custGeom>
                <a:avLst/>
                <a:gdLst>
                  <a:gd name="T0" fmla="*/ 13 w 82"/>
                  <a:gd name="T1" fmla="*/ 18 h 14"/>
                  <a:gd name="T2" fmla="*/ 38 w 82"/>
                  <a:gd name="T3" fmla="*/ 30 h 14"/>
                  <a:gd name="T4" fmla="*/ 93 w 82"/>
                  <a:gd name="T5" fmla="*/ 33 h 14"/>
                  <a:gd name="T6" fmla="*/ 205 w 82"/>
                  <a:gd name="T7" fmla="*/ 20 h 14"/>
                  <a:gd name="T8" fmla="*/ 153 w 82"/>
                  <a:gd name="T9" fmla="*/ 18 h 14"/>
                  <a:gd name="T10" fmla="*/ 125 w 82"/>
                  <a:gd name="T11" fmla="*/ 0 h 14"/>
                  <a:gd name="T12" fmla="*/ 83 w 82"/>
                  <a:gd name="T13" fmla="*/ 5 h 14"/>
                  <a:gd name="T14" fmla="*/ 28 w 82"/>
                  <a:gd name="T15" fmla="*/ 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2" h="14">
                    <a:moveTo>
                      <a:pt x="5" y="7"/>
                    </a:moveTo>
                    <a:cubicBezTo>
                      <a:pt x="0" y="12"/>
                      <a:pt x="12" y="12"/>
                      <a:pt x="15" y="12"/>
                    </a:cubicBezTo>
                    <a:cubicBezTo>
                      <a:pt x="22" y="12"/>
                      <a:pt x="29" y="14"/>
                      <a:pt x="37" y="13"/>
                    </a:cubicBezTo>
                    <a:cubicBezTo>
                      <a:pt x="51" y="12"/>
                      <a:pt x="68" y="12"/>
                      <a:pt x="82" y="8"/>
                    </a:cubicBezTo>
                    <a:cubicBezTo>
                      <a:pt x="75" y="7"/>
                      <a:pt x="68" y="6"/>
                      <a:pt x="61" y="7"/>
                    </a:cubicBezTo>
                    <a:cubicBezTo>
                      <a:pt x="57" y="8"/>
                      <a:pt x="45" y="8"/>
                      <a:pt x="50" y="0"/>
                    </a:cubicBezTo>
                    <a:cubicBezTo>
                      <a:pt x="45" y="0"/>
                      <a:pt x="38" y="2"/>
                      <a:pt x="33" y="2"/>
                    </a:cubicBezTo>
                    <a:cubicBezTo>
                      <a:pt x="25" y="2"/>
                      <a:pt x="18" y="3"/>
                      <a:pt x="11" y="3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7" name="Freeform 786"/>
              <p:cNvSpPr>
                <a:spLocks/>
              </p:cNvSpPr>
              <p:nvPr/>
            </p:nvSpPr>
            <p:spPr bwMode="auto">
              <a:xfrm>
                <a:off x="3691" y="2157"/>
                <a:ext cx="225" cy="88"/>
              </a:xfrm>
              <a:custGeom>
                <a:avLst/>
                <a:gdLst>
                  <a:gd name="T0" fmla="*/ 0 w 90"/>
                  <a:gd name="T1" fmla="*/ 85 h 35"/>
                  <a:gd name="T2" fmla="*/ 43 w 90"/>
                  <a:gd name="T3" fmla="*/ 60 h 35"/>
                  <a:gd name="T4" fmla="*/ 95 w 90"/>
                  <a:gd name="T5" fmla="*/ 45 h 35"/>
                  <a:gd name="T6" fmla="*/ 85 w 90"/>
                  <a:gd name="T7" fmla="*/ 23 h 35"/>
                  <a:gd name="T8" fmla="*/ 10 w 90"/>
                  <a:gd name="T9" fmla="*/ 15 h 35"/>
                  <a:gd name="T10" fmla="*/ 45 w 90"/>
                  <a:gd name="T11" fmla="*/ 5 h 35"/>
                  <a:gd name="T12" fmla="*/ 85 w 90"/>
                  <a:gd name="T13" fmla="*/ 0 h 35"/>
                  <a:gd name="T14" fmla="*/ 130 w 90"/>
                  <a:gd name="T15" fmla="*/ 13 h 35"/>
                  <a:gd name="T16" fmla="*/ 180 w 90"/>
                  <a:gd name="T17" fmla="*/ 13 h 35"/>
                  <a:gd name="T18" fmla="*/ 225 w 90"/>
                  <a:gd name="T19" fmla="*/ 5 h 35"/>
                  <a:gd name="T20" fmla="*/ 128 w 90"/>
                  <a:gd name="T21" fmla="*/ 75 h 35"/>
                  <a:gd name="T22" fmla="*/ 58 w 90"/>
                  <a:gd name="T23" fmla="*/ 88 h 35"/>
                  <a:gd name="T24" fmla="*/ 30 w 90"/>
                  <a:gd name="T25" fmla="*/ 85 h 35"/>
                  <a:gd name="T26" fmla="*/ 3 w 90"/>
                  <a:gd name="T27" fmla="*/ 88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0" h="35">
                    <a:moveTo>
                      <a:pt x="0" y="34"/>
                    </a:moveTo>
                    <a:cubicBezTo>
                      <a:pt x="5" y="33"/>
                      <a:pt x="12" y="27"/>
                      <a:pt x="17" y="24"/>
                    </a:cubicBezTo>
                    <a:cubicBezTo>
                      <a:pt x="24" y="21"/>
                      <a:pt x="31" y="21"/>
                      <a:pt x="38" y="18"/>
                    </a:cubicBezTo>
                    <a:cubicBezTo>
                      <a:pt x="47" y="13"/>
                      <a:pt x="42" y="11"/>
                      <a:pt x="34" y="9"/>
                    </a:cubicBezTo>
                    <a:cubicBezTo>
                      <a:pt x="24" y="7"/>
                      <a:pt x="14" y="8"/>
                      <a:pt x="4" y="6"/>
                    </a:cubicBezTo>
                    <a:cubicBezTo>
                      <a:pt x="6" y="3"/>
                      <a:pt x="14" y="3"/>
                      <a:pt x="18" y="2"/>
                    </a:cubicBezTo>
                    <a:cubicBezTo>
                      <a:pt x="23" y="1"/>
                      <a:pt x="29" y="0"/>
                      <a:pt x="34" y="0"/>
                    </a:cubicBezTo>
                    <a:cubicBezTo>
                      <a:pt x="41" y="1"/>
                      <a:pt x="45" y="5"/>
                      <a:pt x="52" y="5"/>
                    </a:cubicBezTo>
                    <a:cubicBezTo>
                      <a:pt x="59" y="5"/>
                      <a:pt x="65" y="5"/>
                      <a:pt x="72" y="5"/>
                    </a:cubicBezTo>
                    <a:cubicBezTo>
                      <a:pt x="78" y="4"/>
                      <a:pt x="84" y="1"/>
                      <a:pt x="90" y="2"/>
                    </a:cubicBezTo>
                    <a:cubicBezTo>
                      <a:pt x="78" y="13"/>
                      <a:pt x="67" y="25"/>
                      <a:pt x="51" y="30"/>
                    </a:cubicBezTo>
                    <a:cubicBezTo>
                      <a:pt x="42" y="32"/>
                      <a:pt x="32" y="35"/>
                      <a:pt x="23" y="35"/>
                    </a:cubicBezTo>
                    <a:cubicBezTo>
                      <a:pt x="19" y="35"/>
                      <a:pt x="16" y="34"/>
                      <a:pt x="12" y="34"/>
                    </a:cubicBezTo>
                    <a:cubicBezTo>
                      <a:pt x="8" y="34"/>
                      <a:pt x="5" y="35"/>
                      <a:pt x="1" y="35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" name="Freeform 787"/>
              <p:cNvSpPr>
                <a:spLocks/>
              </p:cNvSpPr>
              <p:nvPr/>
            </p:nvSpPr>
            <p:spPr bwMode="auto">
              <a:xfrm>
                <a:off x="3728" y="2170"/>
                <a:ext cx="153" cy="72"/>
              </a:xfrm>
              <a:custGeom>
                <a:avLst/>
                <a:gdLst>
                  <a:gd name="T0" fmla="*/ 0 w 61"/>
                  <a:gd name="T1" fmla="*/ 67 h 29"/>
                  <a:gd name="T2" fmla="*/ 45 w 61"/>
                  <a:gd name="T3" fmla="*/ 62 h 29"/>
                  <a:gd name="T4" fmla="*/ 93 w 61"/>
                  <a:gd name="T5" fmla="*/ 50 h 29"/>
                  <a:gd name="T6" fmla="*/ 153 w 61"/>
                  <a:gd name="T7" fmla="*/ 2 h 29"/>
                  <a:gd name="T8" fmla="*/ 133 w 61"/>
                  <a:gd name="T9" fmla="*/ 7 h 29"/>
                  <a:gd name="T10" fmla="*/ 113 w 61"/>
                  <a:gd name="T11" fmla="*/ 5 h 29"/>
                  <a:gd name="T12" fmla="*/ 65 w 61"/>
                  <a:gd name="T13" fmla="*/ 0 h 29"/>
                  <a:gd name="T14" fmla="*/ 93 w 61"/>
                  <a:gd name="T15" fmla="*/ 27 h 29"/>
                  <a:gd name="T16" fmla="*/ 53 w 61"/>
                  <a:gd name="T17" fmla="*/ 52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29">
                    <a:moveTo>
                      <a:pt x="0" y="27"/>
                    </a:moveTo>
                    <a:cubicBezTo>
                      <a:pt x="5" y="29"/>
                      <a:pt x="13" y="26"/>
                      <a:pt x="18" y="25"/>
                    </a:cubicBezTo>
                    <a:cubicBezTo>
                      <a:pt x="25" y="24"/>
                      <a:pt x="31" y="22"/>
                      <a:pt x="37" y="20"/>
                    </a:cubicBezTo>
                    <a:cubicBezTo>
                      <a:pt x="45" y="16"/>
                      <a:pt x="59" y="10"/>
                      <a:pt x="61" y="1"/>
                    </a:cubicBezTo>
                    <a:cubicBezTo>
                      <a:pt x="59" y="1"/>
                      <a:pt x="56" y="3"/>
                      <a:pt x="53" y="3"/>
                    </a:cubicBezTo>
                    <a:cubicBezTo>
                      <a:pt x="50" y="4"/>
                      <a:pt x="48" y="3"/>
                      <a:pt x="45" y="2"/>
                    </a:cubicBezTo>
                    <a:cubicBezTo>
                      <a:pt x="39" y="1"/>
                      <a:pt x="32" y="0"/>
                      <a:pt x="26" y="0"/>
                    </a:cubicBezTo>
                    <a:cubicBezTo>
                      <a:pt x="31" y="3"/>
                      <a:pt x="40" y="3"/>
                      <a:pt x="37" y="11"/>
                    </a:cubicBezTo>
                    <a:cubicBezTo>
                      <a:pt x="35" y="16"/>
                      <a:pt x="27" y="21"/>
                      <a:pt x="21" y="21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9" name="Freeform 788"/>
              <p:cNvSpPr>
                <a:spLocks/>
              </p:cNvSpPr>
              <p:nvPr/>
            </p:nvSpPr>
            <p:spPr bwMode="auto">
              <a:xfrm>
                <a:off x="3266" y="2260"/>
                <a:ext cx="82" cy="42"/>
              </a:xfrm>
              <a:custGeom>
                <a:avLst/>
                <a:gdLst>
                  <a:gd name="T0" fmla="*/ 2 w 33"/>
                  <a:gd name="T1" fmla="*/ 0 h 17"/>
                  <a:gd name="T2" fmla="*/ 12 w 33"/>
                  <a:gd name="T3" fmla="*/ 37 h 17"/>
                  <a:gd name="T4" fmla="*/ 27 w 33"/>
                  <a:gd name="T5" fmla="*/ 37 h 17"/>
                  <a:gd name="T6" fmla="*/ 52 w 33"/>
                  <a:gd name="T7" fmla="*/ 37 h 17"/>
                  <a:gd name="T8" fmla="*/ 35 w 33"/>
                  <a:gd name="T9" fmla="*/ 15 h 17"/>
                  <a:gd name="T10" fmla="*/ 82 w 33"/>
                  <a:gd name="T11" fmla="*/ 2 h 17"/>
                  <a:gd name="T12" fmla="*/ 45 w 33"/>
                  <a:gd name="T13" fmla="*/ 2 h 17"/>
                  <a:gd name="T14" fmla="*/ 25 w 33"/>
                  <a:gd name="T15" fmla="*/ 2 h 17"/>
                  <a:gd name="T16" fmla="*/ 10 w 33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17">
                    <a:moveTo>
                      <a:pt x="1" y="0"/>
                    </a:moveTo>
                    <a:cubicBezTo>
                      <a:pt x="0" y="1"/>
                      <a:pt x="3" y="13"/>
                      <a:pt x="5" y="15"/>
                    </a:cubicBezTo>
                    <a:cubicBezTo>
                      <a:pt x="7" y="17"/>
                      <a:pt x="8" y="15"/>
                      <a:pt x="11" y="15"/>
                    </a:cubicBezTo>
                    <a:cubicBezTo>
                      <a:pt x="14" y="14"/>
                      <a:pt x="17" y="15"/>
                      <a:pt x="21" y="15"/>
                    </a:cubicBezTo>
                    <a:cubicBezTo>
                      <a:pt x="18" y="14"/>
                      <a:pt x="9" y="11"/>
                      <a:pt x="14" y="6"/>
                    </a:cubicBezTo>
                    <a:cubicBezTo>
                      <a:pt x="18" y="2"/>
                      <a:pt x="28" y="3"/>
                      <a:pt x="33" y="1"/>
                    </a:cubicBezTo>
                    <a:cubicBezTo>
                      <a:pt x="28" y="2"/>
                      <a:pt x="23" y="0"/>
                      <a:pt x="18" y="1"/>
                    </a:cubicBezTo>
                    <a:cubicBezTo>
                      <a:pt x="15" y="1"/>
                      <a:pt x="13" y="2"/>
                      <a:pt x="10" y="1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0" name="Freeform 789"/>
              <p:cNvSpPr>
                <a:spLocks/>
              </p:cNvSpPr>
              <p:nvPr/>
            </p:nvSpPr>
            <p:spPr bwMode="auto">
              <a:xfrm>
                <a:off x="3483" y="2210"/>
                <a:ext cx="198" cy="52"/>
              </a:xfrm>
              <a:custGeom>
                <a:avLst/>
                <a:gdLst>
                  <a:gd name="T0" fmla="*/ 28 w 79"/>
                  <a:gd name="T1" fmla="*/ 52 h 21"/>
                  <a:gd name="T2" fmla="*/ 113 w 79"/>
                  <a:gd name="T3" fmla="*/ 42 h 21"/>
                  <a:gd name="T4" fmla="*/ 198 w 79"/>
                  <a:gd name="T5" fmla="*/ 0 h 21"/>
                  <a:gd name="T6" fmla="*/ 160 w 79"/>
                  <a:gd name="T7" fmla="*/ 20 h 21"/>
                  <a:gd name="T8" fmla="*/ 98 w 79"/>
                  <a:gd name="T9" fmla="*/ 37 h 21"/>
                  <a:gd name="T10" fmla="*/ 43 w 79"/>
                  <a:gd name="T11" fmla="*/ 45 h 21"/>
                  <a:gd name="T12" fmla="*/ 0 w 79"/>
                  <a:gd name="T13" fmla="*/ 5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21">
                    <a:moveTo>
                      <a:pt x="11" y="21"/>
                    </a:moveTo>
                    <a:cubicBezTo>
                      <a:pt x="23" y="21"/>
                      <a:pt x="34" y="21"/>
                      <a:pt x="45" y="17"/>
                    </a:cubicBezTo>
                    <a:cubicBezTo>
                      <a:pt x="56" y="15"/>
                      <a:pt x="72" y="9"/>
                      <a:pt x="79" y="0"/>
                    </a:cubicBezTo>
                    <a:cubicBezTo>
                      <a:pt x="74" y="3"/>
                      <a:pt x="69" y="6"/>
                      <a:pt x="64" y="8"/>
                    </a:cubicBezTo>
                    <a:cubicBezTo>
                      <a:pt x="56" y="10"/>
                      <a:pt x="47" y="13"/>
                      <a:pt x="39" y="15"/>
                    </a:cubicBezTo>
                    <a:cubicBezTo>
                      <a:pt x="32" y="16"/>
                      <a:pt x="24" y="16"/>
                      <a:pt x="17" y="18"/>
                    </a:cubicBezTo>
                    <a:cubicBezTo>
                      <a:pt x="12" y="19"/>
                      <a:pt x="5" y="21"/>
                      <a:pt x="0" y="21"/>
                    </a:cubicBezTo>
                  </a:path>
                </a:pathLst>
              </a:custGeom>
              <a:solidFill>
                <a:srgbClr val="EACD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Freeform 790"/>
              <p:cNvSpPr>
                <a:spLocks/>
              </p:cNvSpPr>
              <p:nvPr/>
            </p:nvSpPr>
            <p:spPr bwMode="auto">
              <a:xfrm>
                <a:off x="3978" y="1505"/>
                <a:ext cx="138" cy="347"/>
              </a:xfrm>
              <a:custGeom>
                <a:avLst/>
                <a:gdLst>
                  <a:gd name="T0" fmla="*/ 93 w 55"/>
                  <a:gd name="T1" fmla="*/ 0 h 139"/>
                  <a:gd name="T2" fmla="*/ 120 w 55"/>
                  <a:gd name="T3" fmla="*/ 75 h 139"/>
                  <a:gd name="T4" fmla="*/ 138 w 55"/>
                  <a:gd name="T5" fmla="*/ 152 h 139"/>
                  <a:gd name="T6" fmla="*/ 135 w 55"/>
                  <a:gd name="T7" fmla="*/ 212 h 139"/>
                  <a:gd name="T8" fmla="*/ 113 w 55"/>
                  <a:gd name="T9" fmla="*/ 302 h 139"/>
                  <a:gd name="T10" fmla="*/ 103 w 55"/>
                  <a:gd name="T11" fmla="*/ 327 h 139"/>
                  <a:gd name="T12" fmla="*/ 85 w 55"/>
                  <a:gd name="T13" fmla="*/ 325 h 139"/>
                  <a:gd name="T14" fmla="*/ 68 w 55"/>
                  <a:gd name="T15" fmla="*/ 335 h 139"/>
                  <a:gd name="T16" fmla="*/ 8 w 55"/>
                  <a:gd name="T17" fmla="*/ 312 h 139"/>
                  <a:gd name="T18" fmla="*/ 25 w 55"/>
                  <a:gd name="T19" fmla="*/ 270 h 139"/>
                  <a:gd name="T20" fmla="*/ 55 w 55"/>
                  <a:gd name="T21" fmla="*/ 262 h 139"/>
                  <a:gd name="T22" fmla="*/ 100 w 55"/>
                  <a:gd name="T23" fmla="*/ 247 h 139"/>
                  <a:gd name="T24" fmla="*/ 108 w 55"/>
                  <a:gd name="T25" fmla="*/ 152 h 139"/>
                  <a:gd name="T26" fmla="*/ 108 w 55"/>
                  <a:gd name="T27" fmla="*/ 85 h 139"/>
                  <a:gd name="T28" fmla="*/ 98 w 55"/>
                  <a:gd name="T29" fmla="*/ 25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139">
                    <a:moveTo>
                      <a:pt x="37" y="0"/>
                    </a:moveTo>
                    <a:cubicBezTo>
                      <a:pt x="39" y="10"/>
                      <a:pt x="45" y="20"/>
                      <a:pt x="48" y="30"/>
                    </a:cubicBezTo>
                    <a:cubicBezTo>
                      <a:pt x="50" y="41"/>
                      <a:pt x="55" y="50"/>
                      <a:pt x="55" y="61"/>
                    </a:cubicBezTo>
                    <a:cubicBezTo>
                      <a:pt x="54" y="71"/>
                      <a:pt x="54" y="75"/>
                      <a:pt x="54" y="85"/>
                    </a:cubicBezTo>
                    <a:cubicBezTo>
                      <a:pt x="54" y="94"/>
                      <a:pt x="45" y="113"/>
                      <a:pt x="45" y="121"/>
                    </a:cubicBezTo>
                    <a:cubicBezTo>
                      <a:pt x="45" y="126"/>
                      <a:pt x="48" y="129"/>
                      <a:pt x="41" y="131"/>
                    </a:cubicBezTo>
                    <a:cubicBezTo>
                      <a:pt x="39" y="131"/>
                      <a:pt x="37" y="130"/>
                      <a:pt x="34" y="130"/>
                    </a:cubicBezTo>
                    <a:cubicBezTo>
                      <a:pt x="32" y="130"/>
                      <a:pt x="29" y="133"/>
                      <a:pt x="27" y="134"/>
                    </a:cubicBezTo>
                    <a:cubicBezTo>
                      <a:pt x="18" y="138"/>
                      <a:pt x="0" y="139"/>
                      <a:pt x="3" y="125"/>
                    </a:cubicBezTo>
                    <a:cubicBezTo>
                      <a:pt x="5" y="120"/>
                      <a:pt x="7" y="114"/>
                      <a:pt x="10" y="108"/>
                    </a:cubicBezTo>
                    <a:cubicBezTo>
                      <a:pt x="13" y="103"/>
                      <a:pt x="16" y="102"/>
                      <a:pt x="22" y="105"/>
                    </a:cubicBezTo>
                    <a:cubicBezTo>
                      <a:pt x="30" y="109"/>
                      <a:pt x="40" y="114"/>
                      <a:pt x="40" y="99"/>
                    </a:cubicBezTo>
                    <a:cubicBezTo>
                      <a:pt x="40" y="86"/>
                      <a:pt x="44" y="74"/>
                      <a:pt x="43" y="61"/>
                    </a:cubicBezTo>
                    <a:cubicBezTo>
                      <a:pt x="43" y="51"/>
                      <a:pt x="44" y="43"/>
                      <a:pt x="43" y="34"/>
                    </a:cubicBezTo>
                    <a:cubicBezTo>
                      <a:pt x="42" y="27"/>
                      <a:pt x="42" y="16"/>
                      <a:pt x="39" y="1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Freeform 791"/>
              <p:cNvSpPr>
                <a:spLocks/>
              </p:cNvSpPr>
              <p:nvPr/>
            </p:nvSpPr>
            <p:spPr bwMode="auto">
              <a:xfrm>
                <a:off x="3983" y="1800"/>
                <a:ext cx="123" cy="187"/>
              </a:xfrm>
              <a:custGeom>
                <a:avLst/>
                <a:gdLst>
                  <a:gd name="T0" fmla="*/ 105 w 49"/>
                  <a:gd name="T1" fmla="*/ 10 h 75"/>
                  <a:gd name="T2" fmla="*/ 123 w 49"/>
                  <a:gd name="T3" fmla="*/ 55 h 75"/>
                  <a:gd name="T4" fmla="*/ 113 w 49"/>
                  <a:gd name="T5" fmla="*/ 102 h 75"/>
                  <a:gd name="T6" fmla="*/ 65 w 49"/>
                  <a:gd name="T7" fmla="*/ 187 h 75"/>
                  <a:gd name="T8" fmla="*/ 23 w 49"/>
                  <a:gd name="T9" fmla="*/ 180 h 75"/>
                  <a:gd name="T10" fmla="*/ 83 w 49"/>
                  <a:gd name="T11" fmla="*/ 142 h 75"/>
                  <a:gd name="T12" fmla="*/ 88 w 49"/>
                  <a:gd name="T13" fmla="*/ 70 h 75"/>
                  <a:gd name="T14" fmla="*/ 28 w 49"/>
                  <a:gd name="T15" fmla="*/ 47 h 75"/>
                  <a:gd name="T16" fmla="*/ 55 w 49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75">
                    <a:moveTo>
                      <a:pt x="42" y="4"/>
                    </a:moveTo>
                    <a:cubicBezTo>
                      <a:pt x="40" y="10"/>
                      <a:pt x="48" y="16"/>
                      <a:pt x="49" y="22"/>
                    </a:cubicBezTo>
                    <a:cubicBezTo>
                      <a:pt x="49" y="28"/>
                      <a:pt x="46" y="35"/>
                      <a:pt x="45" y="41"/>
                    </a:cubicBezTo>
                    <a:cubicBezTo>
                      <a:pt x="41" y="54"/>
                      <a:pt x="37" y="66"/>
                      <a:pt x="26" y="75"/>
                    </a:cubicBezTo>
                    <a:cubicBezTo>
                      <a:pt x="28" y="65"/>
                      <a:pt x="14" y="72"/>
                      <a:pt x="9" y="72"/>
                    </a:cubicBezTo>
                    <a:cubicBezTo>
                      <a:pt x="14" y="64"/>
                      <a:pt x="27" y="65"/>
                      <a:pt x="33" y="57"/>
                    </a:cubicBezTo>
                    <a:cubicBezTo>
                      <a:pt x="38" y="50"/>
                      <a:pt x="42" y="34"/>
                      <a:pt x="35" y="28"/>
                    </a:cubicBezTo>
                    <a:cubicBezTo>
                      <a:pt x="28" y="22"/>
                      <a:pt x="18" y="24"/>
                      <a:pt x="11" y="19"/>
                    </a:cubicBezTo>
                    <a:cubicBezTo>
                      <a:pt x="0" y="11"/>
                      <a:pt x="15" y="5"/>
                      <a:pt x="22" y="0"/>
                    </a:cubicBezTo>
                  </a:path>
                </a:pathLst>
              </a:custGeom>
              <a:solidFill>
                <a:srgbClr val="C694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Freeform 792"/>
              <p:cNvSpPr>
                <a:spLocks/>
              </p:cNvSpPr>
              <p:nvPr/>
            </p:nvSpPr>
            <p:spPr bwMode="auto">
              <a:xfrm>
                <a:off x="3986" y="1760"/>
                <a:ext cx="105" cy="72"/>
              </a:xfrm>
              <a:custGeom>
                <a:avLst/>
                <a:gdLst>
                  <a:gd name="T0" fmla="*/ 35 w 42"/>
                  <a:gd name="T1" fmla="*/ 15 h 29"/>
                  <a:gd name="T2" fmla="*/ 3 w 42"/>
                  <a:gd name="T3" fmla="*/ 55 h 29"/>
                  <a:gd name="T4" fmla="*/ 45 w 42"/>
                  <a:gd name="T5" fmla="*/ 70 h 29"/>
                  <a:gd name="T6" fmla="*/ 100 w 42"/>
                  <a:gd name="T7" fmla="*/ 42 h 29"/>
                  <a:gd name="T8" fmla="*/ 40 w 42"/>
                  <a:gd name="T9" fmla="*/ 2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14" y="6"/>
                    </a:moveTo>
                    <a:cubicBezTo>
                      <a:pt x="8" y="0"/>
                      <a:pt x="0" y="17"/>
                      <a:pt x="1" y="22"/>
                    </a:cubicBezTo>
                    <a:cubicBezTo>
                      <a:pt x="2" y="27"/>
                      <a:pt x="13" y="29"/>
                      <a:pt x="18" y="28"/>
                    </a:cubicBezTo>
                    <a:cubicBezTo>
                      <a:pt x="8" y="7"/>
                      <a:pt x="42" y="29"/>
                      <a:pt x="40" y="17"/>
                    </a:cubicBezTo>
                    <a:cubicBezTo>
                      <a:pt x="35" y="17"/>
                      <a:pt x="15" y="17"/>
                      <a:pt x="16" y="8"/>
                    </a:cubicBezTo>
                  </a:path>
                </a:pathLst>
              </a:custGeom>
              <a:solidFill>
                <a:srgbClr val="A16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4" name="Freeform 793"/>
              <p:cNvSpPr>
                <a:spLocks/>
              </p:cNvSpPr>
              <p:nvPr/>
            </p:nvSpPr>
            <p:spPr bwMode="auto">
              <a:xfrm>
                <a:off x="3993" y="1780"/>
                <a:ext cx="58" cy="27"/>
              </a:xfrm>
              <a:custGeom>
                <a:avLst/>
                <a:gdLst>
                  <a:gd name="T0" fmla="*/ 20 w 23"/>
                  <a:gd name="T1" fmla="*/ 0 h 11"/>
                  <a:gd name="T2" fmla="*/ 0 w 23"/>
                  <a:gd name="T3" fmla="*/ 27 h 11"/>
                  <a:gd name="T4" fmla="*/ 28 w 23"/>
                  <a:gd name="T5" fmla="*/ 10 h 11"/>
                  <a:gd name="T6" fmla="*/ 58 w 23"/>
                  <a:gd name="T7" fmla="*/ 15 h 11"/>
                  <a:gd name="T8" fmla="*/ 18 w 2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8" y="0"/>
                    </a:moveTo>
                    <a:cubicBezTo>
                      <a:pt x="3" y="1"/>
                      <a:pt x="0" y="7"/>
                      <a:pt x="0" y="11"/>
                    </a:cubicBezTo>
                    <a:cubicBezTo>
                      <a:pt x="4" y="10"/>
                      <a:pt x="7" y="6"/>
                      <a:pt x="11" y="4"/>
                    </a:cubicBezTo>
                    <a:cubicBezTo>
                      <a:pt x="16" y="3"/>
                      <a:pt x="19" y="6"/>
                      <a:pt x="23" y="6"/>
                    </a:cubicBezTo>
                    <a:cubicBezTo>
                      <a:pt x="19" y="3"/>
                      <a:pt x="12" y="2"/>
                      <a:pt x="7" y="0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Freeform 794"/>
              <p:cNvSpPr>
                <a:spLocks/>
              </p:cNvSpPr>
              <p:nvPr/>
            </p:nvSpPr>
            <p:spPr bwMode="auto">
              <a:xfrm>
                <a:off x="3563" y="1977"/>
                <a:ext cx="115" cy="63"/>
              </a:xfrm>
              <a:custGeom>
                <a:avLst/>
                <a:gdLst>
                  <a:gd name="T0" fmla="*/ 5 w 46"/>
                  <a:gd name="T1" fmla="*/ 60 h 25"/>
                  <a:gd name="T2" fmla="*/ 50 w 46"/>
                  <a:gd name="T3" fmla="*/ 63 h 25"/>
                  <a:gd name="T4" fmla="*/ 75 w 46"/>
                  <a:gd name="T5" fmla="*/ 58 h 25"/>
                  <a:gd name="T6" fmla="*/ 98 w 46"/>
                  <a:gd name="T7" fmla="*/ 55 h 25"/>
                  <a:gd name="T8" fmla="*/ 85 w 46"/>
                  <a:gd name="T9" fmla="*/ 28 h 25"/>
                  <a:gd name="T10" fmla="*/ 48 w 46"/>
                  <a:gd name="T11" fmla="*/ 0 h 25"/>
                  <a:gd name="T12" fmla="*/ 50 w 46"/>
                  <a:gd name="T13" fmla="*/ 40 h 25"/>
                  <a:gd name="T14" fmla="*/ 0 w 46"/>
                  <a:gd name="T15" fmla="*/ 6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25">
                    <a:moveTo>
                      <a:pt x="2" y="24"/>
                    </a:moveTo>
                    <a:cubicBezTo>
                      <a:pt x="7" y="24"/>
                      <a:pt x="14" y="25"/>
                      <a:pt x="20" y="25"/>
                    </a:cubicBezTo>
                    <a:cubicBezTo>
                      <a:pt x="24" y="25"/>
                      <a:pt x="26" y="24"/>
                      <a:pt x="30" y="23"/>
                    </a:cubicBezTo>
                    <a:cubicBezTo>
                      <a:pt x="33" y="21"/>
                      <a:pt x="36" y="23"/>
                      <a:pt x="39" y="22"/>
                    </a:cubicBezTo>
                    <a:cubicBezTo>
                      <a:pt x="46" y="20"/>
                      <a:pt x="39" y="14"/>
                      <a:pt x="34" y="11"/>
                    </a:cubicBezTo>
                    <a:cubicBezTo>
                      <a:pt x="30" y="7"/>
                      <a:pt x="24" y="5"/>
                      <a:pt x="19" y="0"/>
                    </a:cubicBezTo>
                    <a:cubicBezTo>
                      <a:pt x="25" y="7"/>
                      <a:pt x="29" y="11"/>
                      <a:pt x="20" y="16"/>
                    </a:cubicBezTo>
                    <a:cubicBezTo>
                      <a:pt x="15" y="19"/>
                      <a:pt x="3" y="18"/>
                      <a:pt x="0" y="24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6" name="Freeform 795"/>
              <p:cNvSpPr>
                <a:spLocks/>
              </p:cNvSpPr>
              <p:nvPr/>
            </p:nvSpPr>
            <p:spPr bwMode="auto">
              <a:xfrm>
                <a:off x="3498" y="1892"/>
                <a:ext cx="53" cy="55"/>
              </a:xfrm>
              <a:custGeom>
                <a:avLst/>
                <a:gdLst>
                  <a:gd name="T0" fmla="*/ 38 w 21"/>
                  <a:gd name="T1" fmla="*/ 10 h 22"/>
                  <a:gd name="T2" fmla="*/ 0 w 21"/>
                  <a:gd name="T3" fmla="*/ 30 h 22"/>
                  <a:gd name="T4" fmla="*/ 53 w 21"/>
                  <a:gd name="T5" fmla="*/ 55 h 22"/>
                  <a:gd name="T6" fmla="*/ 50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15" y="4"/>
                    </a:moveTo>
                    <a:cubicBezTo>
                      <a:pt x="9" y="5"/>
                      <a:pt x="4" y="8"/>
                      <a:pt x="0" y="12"/>
                    </a:cubicBezTo>
                    <a:cubicBezTo>
                      <a:pt x="2" y="19"/>
                      <a:pt x="15" y="22"/>
                      <a:pt x="21" y="22"/>
                    </a:cubicBezTo>
                    <a:cubicBezTo>
                      <a:pt x="12" y="18"/>
                      <a:pt x="12" y="7"/>
                      <a:pt x="20" y="0"/>
                    </a:cubicBezTo>
                  </a:path>
                </a:pathLst>
              </a:custGeom>
              <a:solidFill>
                <a:srgbClr val="814B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7" name="Freeform 796"/>
              <p:cNvSpPr>
                <a:spLocks/>
              </p:cNvSpPr>
              <p:nvPr/>
            </p:nvSpPr>
            <p:spPr bwMode="auto">
              <a:xfrm>
                <a:off x="2723" y="1660"/>
                <a:ext cx="50" cy="45"/>
              </a:xfrm>
              <a:custGeom>
                <a:avLst/>
                <a:gdLst>
                  <a:gd name="T0" fmla="*/ 0 w 20"/>
                  <a:gd name="T1" fmla="*/ 3 h 18"/>
                  <a:gd name="T2" fmla="*/ 13 w 20"/>
                  <a:gd name="T3" fmla="*/ 28 h 18"/>
                  <a:gd name="T4" fmla="*/ 50 w 20"/>
                  <a:gd name="T5" fmla="*/ 45 h 18"/>
                  <a:gd name="T6" fmla="*/ 35 w 20"/>
                  <a:gd name="T7" fmla="*/ 20 h 18"/>
                  <a:gd name="T8" fmla="*/ 15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1"/>
                    </a:moveTo>
                    <a:cubicBezTo>
                      <a:pt x="2" y="3"/>
                      <a:pt x="6" y="7"/>
                      <a:pt x="5" y="11"/>
                    </a:cubicBezTo>
                    <a:cubicBezTo>
                      <a:pt x="12" y="10"/>
                      <a:pt x="16" y="12"/>
                      <a:pt x="20" y="18"/>
                    </a:cubicBezTo>
                    <a:cubicBezTo>
                      <a:pt x="20" y="13"/>
                      <a:pt x="19" y="10"/>
                      <a:pt x="14" y="8"/>
                    </a:cubicBezTo>
                    <a:cubicBezTo>
                      <a:pt x="9" y="6"/>
                      <a:pt x="5" y="6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8" name="Freeform 797"/>
              <p:cNvSpPr>
                <a:spLocks/>
              </p:cNvSpPr>
              <p:nvPr/>
            </p:nvSpPr>
            <p:spPr bwMode="auto">
              <a:xfrm>
                <a:off x="2901" y="1815"/>
                <a:ext cx="50" cy="85"/>
              </a:xfrm>
              <a:custGeom>
                <a:avLst/>
                <a:gdLst>
                  <a:gd name="T0" fmla="*/ 5 w 20"/>
                  <a:gd name="T1" fmla="*/ 0 h 34"/>
                  <a:gd name="T2" fmla="*/ 28 w 20"/>
                  <a:gd name="T3" fmla="*/ 85 h 34"/>
                  <a:gd name="T4" fmla="*/ 18 w 20"/>
                  <a:gd name="T5" fmla="*/ 35 h 34"/>
                  <a:gd name="T6" fmla="*/ 10 w 2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4">
                    <a:moveTo>
                      <a:pt x="2" y="0"/>
                    </a:moveTo>
                    <a:cubicBezTo>
                      <a:pt x="7" y="10"/>
                      <a:pt x="20" y="20"/>
                      <a:pt x="11" y="34"/>
                    </a:cubicBezTo>
                    <a:cubicBezTo>
                      <a:pt x="11" y="27"/>
                      <a:pt x="12" y="19"/>
                      <a:pt x="7" y="14"/>
                    </a:cubicBezTo>
                    <a:cubicBezTo>
                      <a:pt x="2" y="9"/>
                      <a:pt x="0" y="7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9" name="Freeform 798"/>
              <p:cNvSpPr>
                <a:spLocks/>
              </p:cNvSpPr>
              <p:nvPr/>
            </p:nvSpPr>
            <p:spPr bwMode="auto">
              <a:xfrm>
                <a:off x="2886" y="1365"/>
                <a:ext cx="220" cy="117"/>
              </a:xfrm>
              <a:custGeom>
                <a:avLst/>
                <a:gdLst>
                  <a:gd name="T0" fmla="*/ 0 w 88"/>
                  <a:gd name="T1" fmla="*/ 102 h 47"/>
                  <a:gd name="T2" fmla="*/ 50 w 88"/>
                  <a:gd name="T3" fmla="*/ 77 h 47"/>
                  <a:gd name="T4" fmla="*/ 105 w 88"/>
                  <a:gd name="T5" fmla="*/ 75 h 47"/>
                  <a:gd name="T6" fmla="*/ 158 w 88"/>
                  <a:gd name="T7" fmla="*/ 57 h 47"/>
                  <a:gd name="T8" fmla="*/ 220 w 88"/>
                  <a:gd name="T9" fmla="*/ 0 h 47"/>
                  <a:gd name="T10" fmla="*/ 195 w 88"/>
                  <a:gd name="T11" fmla="*/ 52 h 47"/>
                  <a:gd name="T12" fmla="*/ 98 w 88"/>
                  <a:gd name="T13" fmla="*/ 102 h 47"/>
                  <a:gd name="T14" fmla="*/ 80 w 88"/>
                  <a:gd name="T15" fmla="*/ 115 h 47"/>
                  <a:gd name="T16" fmla="*/ 65 w 88"/>
                  <a:gd name="T17" fmla="*/ 102 h 47"/>
                  <a:gd name="T18" fmla="*/ 33 w 88"/>
                  <a:gd name="T19" fmla="*/ 9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47">
                    <a:moveTo>
                      <a:pt x="0" y="41"/>
                    </a:moveTo>
                    <a:cubicBezTo>
                      <a:pt x="9" y="45"/>
                      <a:pt x="15" y="34"/>
                      <a:pt x="20" y="31"/>
                    </a:cubicBezTo>
                    <a:cubicBezTo>
                      <a:pt x="27" y="26"/>
                      <a:pt x="35" y="33"/>
                      <a:pt x="42" y="30"/>
                    </a:cubicBezTo>
                    <a:cubicBezTo>
                      <a:pt x="49" y="27"/>
                      <a:pt x="56" y="26"/>
                      <a:pt x="63" y="23"/>
                    </a:cubicBezTo>
                    <a:cubicBezTo>
                      <a:pt x="75" y="18"/>
                      <a:pt x="78" y="7"/>
                      <a:pt x="88" y="0"/>
                    </a:cubicBezTo>
                    <a:cubicBezTo>
                      <a:pt x="85" y="7"/>
                      <a:pt x="79" y="13"/>
                      <a:pt x="78" y="21"/>
                    </a:cubicBezTo>
                    <a:cubicBezTo>
                      <a:pt x="63" y="21"/>
                      <a:pt x="50" y="34"/>
                      <a:pt x="39" y="41"/>
                    </a:cubicBezTo>
                    <a:cubicBezTo>
                      <a:pt x="37" y="43"/>
                      <a:pt x="34" y="45"/>
                      <a:pt x="32" y="46"/>
                    </a:cubicBezTo>
                    <a:cubicBezTo>
                      <a:pt x="26" y="47"/>
                      <a:pt x="28" y="44"/>
                      <a:pt x="26" y="41"/>
                    </a:cubicBezTo>
                    <a:cubicBezTo>
                      <a:pt x="23" y="32"/>
                      <a:pt x="19" y="43"/>
                      <a:pt x="13" y="3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Freeform 799"/>
              <p:cNvSpPr>
                <a:spLocks/>
              </p:cNvSpPr>
              <p:nvPr/>
            </p:nvSpPr>
            <p:spPr bwMode="auto">
              <a:xfrm>
                <a:off x="2876" y="977"/>
                <a:ext cx="92" cy="95"/>
              </a:xfrm>
              <a:custGeom>
                <a:avLst/>
                <a:gdLst>
                  <a:gd name="T0" fmla="*/ 32 w 37"/>
                  <a:gd name="T1" fmla="*/ 38 h 38"/>
                  <a:gd name="T2" fmla="*/ 77 w 37"/>
                  <a:gd name="T3" fmla="*/ 70 h 38"/>
                  <a:gd name="T4" fmla="*/ 72 w 37"/>
                  <a:gd name="T5" fmla="*/ 48 h 38"/>
                  <a:gd name="T6" fmla="*/ 92 w 37"/>
                  <a:gd name="T7" fmla="*/ 28 h 38"/>
                  <a:gd name="T8" fmla="*/ 60 w 37"/>
                  <a:gd name="T9" fmla="*/ 53 h 38"/>
                  <a:gd name="T10" fmla="*/ 0 w 37"/>
                  <a:gd name="T11" fmla="*/ 13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3" y="15"/>
                    </a:moveTo>
                    <a:cubicBezTo>
                      <a:pt x="15" y="17"/>
                      <a:pt x="27" y="38"/>
                      <a:pt x="31" y="28"/>
                    </a:cubicBezTo>
                    <a:cubicBezTo>
                      <a:pt x="32" y="25"/>
                      <a:pt x="28" y="22"/>
                      <a:pt x="29" y="19"/>
                    </a:cubicBezTo>
                    <a:cubicBezTo>
                      <a:pt x="30" y="16"/>
                      <a:pt x="34" y="13"/>
                      <a:pt x="37" y="11"/>
                    </a:cubicBezTo>
                    <a:cubicBezTo>
                      <a:pt x="32" y="14"/>
                      <a:pt x="27" y="16"/>
                      <a:pt x="24" y="21"/>
                    </a:cubicBezTo>
                    <a:cubicBezTo>
                      <a:pt x="20" y="18"/>
                      <a:pt x="3" y="0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Freeform 800"/>
              <p:cNvSpPr>
                <a:spLocks/>
              </p:cNvSpPr>
              <p:nvPr/>
            </p:nvSpPr>
            <p:spPr bwMode="auto">
              <a:xfrm>
                <a:off x="3091" y="1134"/>
                <a:ext cx="77" cy="78"/>
              </a:xfrm>
              <a:custGeom>
                <a:avLst/>
                <a:gdLst>
                  <a:gd name="T0" fmla="*/ 17 w 31"/>
                  <a:gd name="T1" fmla="*/ 3 h 31"/>
                  <a:gd name="T2" fmla="*/ 22 w 31"/>
                  <a:gd name="T3" fmla="*/ 40 h 31"/>
                  <a:gd name="T4" fmla="*/ 22 w 31"/>
                  <a:gd name="T5" fmla="*/ 68 h 31"/>
                  <a:gd name="T6" fmla="*/ 37 w 31"/>
                  <a:gd name="T7" fmla="*/ 20 h 31"/>
                  <a:gd name="T8" fmla="*/ 77 w 31"/>
                  <a:gd name="T9" fmla="*/ 3 h 31"/>
                  <a:gd name="T10" fmla="*/ 22 w 3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31">
                    <a:moveTo>
                      <a:pt x="7" y="1"/>
                    </a:moveTo>
                    <a:cubicBezTo>
                      <a:pt x="9" y="5"/>
                      <a:pt x="11" y="11"/>
                      <a:pt x="9" y="16"/>
                    </a:cubicBezTo>
                    <a:cubicBezTo>
                      <a:pt x="8" y="18"/>
                      <a:pt x="0" y="31"/>
                      <a:pt x="9" y="27"/>
                    </a:cubicBezTo>
                    <a:cubicBezTo>
                      <a:pt x="15" y="23"/>
                      <a:pt x="12" y="13"/>
                      <a:pt x="15" y="8"/>
                    </a:cubicBezTo>
                    <a:cubicBezTo>
                      <a:pt x="18" y="3"/>
                      <a:pt x="26" y="3"/>
                      <a:pt x="31" y="1"/>
                    </a:cubicBezTo>
                    <a:cubicBezTo>
                      <a:pt x="27" y="1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Freeform 801"/>
              <p:cNvSpPr>
                <a:spLocks/>
              </p:cNvSpPr>
              <p:nvPr/>
            </p:nvSpPr>
            <p:spPr bwMode="auto">
              <a:xfrm>
                <a:off x="3421" y="1184"/>
                <a:ext cx="72" cy="60"/>
              </a:xfrm>
              <a:custGeom>
                <a:avLst/>
                <a:gdLst>
                  <a:gd name="T0" fmla="*/ 0 w 29"/>
                  <a:gd name="T1" fmla="*/ 8 h 24"/>
                  <a:gd name="T2" fmla="*/ 12 w 29"/>
                  <a:gd name="T3" fmla="*/ 23 h 24"/>
                  <a:gd name="T4" fmla="*/ 35 w 29"/>
                  <a:gd name="T5" fmla="*/ 30 h 24"/>
                  <a:gd name="T6" fmla="*/ 67 w 29"/>
                  <a:gd name="T7" fmla="*/ 60 h 24"/>
                  <a:gd name="T8" fmla="*/ 2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0" y="3"/>
                    </a:moveTo>
                    <a:cubicBezTo>
                      <a:pt x="0" y="4"/>
                      <a:pt x="4" y="8"/>
                      <a:pt x="5" y="9"/>
                    </a:cubicBezTo>
                    <a:cubicBezTo>
                      <a:pt x="9" y="11"/>
                      <a:pt x="10" y="10"/>
                      <a:pt x="14" y="12"/>
                    </a:cubicBezTo>
                    <a:cubicBezTo>
                      <a:pt x="20" y="14"/>
                      <a:pt x="22" y="22"/>
                      <a:pt x="27" y="24"/>
                    </a:cubicBezTo>
                    <a:cubicBezTo>
                      <a:pt x="29" y="10"/>
                      <a:pt x="5" y="1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Freeform 802"/>
              <p:cNvSpPr>
                <a:spLocks/>
              </p:cNvSpPr>
              <p:nvPr/>
            </p:nvSpPr>
            <p:spPr bwMode="auto">
              <a:xfrm>
                <a:off x="3151" y="899"/>
                <a:ext cx="135" cy="63"/>
              </a:xfrm>
              <a:custGeom>
                <a:avLst/>
                <a:gdLst>
                  <a:gd name="T0" fmla="*/ 0 w 54"/>
                  <a:gd name="T1" fmla="*/ 10 h 25"/>
                  <a:gd name="T2" fmla="*/ 8 w 54"/>
                  <a:gd name="T3" fmla="*/ 43 h 25"/>
                  <a:gd name="T4" fmla="*/ 35 w 54"/>
                  <a:gd name="T5" fmla="*/ 30 h 25"/>
                  <a:gd name="T6" fmla="*/ 75 w 54"/>
                  <a:gd name="T7" fmla="*/ 40 h 25"/>
                  <a:gd name="T8" fmla="*/ 108 w 54"/>
                  <a:gd name="T9" fmla="*/ 43 h 25"/>
                  <a:gd name="T10" fmla="*/ 135 w 54"/>
                  <a:gd name="T11" fmla="*/ 58 h 25"/>
                  <a:gd name="T12" fmla="*/ 110 w 54"/>
                  <a:gd name="T13" fmla="*/ 38 h 25"/>
                  <a:gd name="T14" fmla="*/ 70 w 54"/>
                  <a:gd name="T15" fmla="*/ 35 h 25"/>
                  <a:gd name="T16" fmla="*/ 55 w 54"/>
                  <a:gd name="T17" fmla="*/ 28 h 25"/>
                  <a:gd name="T18" fmla="*/ 38 w 54"/>
                  <a:gd name="T19" fmla="*/ 23 h 25"/>
                  <a:gd name="T20" fmla="*/ 3 w 54"/>
                  <a:gd name="T21" fmla="*/ 8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5">
                    <a:moveTo>
                      <a:pt x="0" y="4"/>
                    </a:moveTo>
                    <a:cubicBezTo>
                      <a:pt x="5" y="6"/>
                      <a:pt x="5" y="12"/>
                      <a:pt x="3" y="17"/>
                    </a:cubicBezTo>
                    <a:cubicBezTo>
                      <a:pt x="7" y="15"/>
                      <a:pt x="9" y="11"/>
                      <a:pt x="14" y="12"/>
                    </a:cubicBezTo>
                    <a:cubicBezTo>
                      <a:pt x="19" y="12"/>
                      <a:pt x="25" y="15"/>
                      <a:pt x="30" y="16"/>
                    </a:cubicBezTo>
                    <a:cubicBezTo>
                      <a:pt x="35" y="17"/>
                      <a:pt x="38" y="15"/>
                      <a:pt x="43" y="17"/>
                    </a:cubicBezTo>
                    <a:cubicBezTo>
                      <a:pt x="46" y="18"/>
                      <a:pt x="51" y="25"/>
                      <a:pt x="54" y="23"/>
                    </a:cubicBezTo>
                    <a:cubicBezTo>
                      <a:pt x="49" y="21"/>
                      <a:pt x="49" y="16"/>
                      <a:pt x="44" y="15"/>
                    </a:cubicBezTo>
                    <a:cubicBezTo>
                      <a:pt x="39" y="14"/>
                      <a:pt x="33" y="16"/>
                      <a:pt x="28" y="14"/>
                    </a:cubicBezTo>
                    <a:cubicBezTo>
                      <a:pt x="26" y="13"/>
                      <a:pt x="24" y="12"/>
                      <a:pt x="22" y="11"/>
                    </a:cubicBezTo>
                    <a:cubicBezTo>
                      <a:pt x="20" y="10"/>
                      <a:pt x="17" y="10"/>
                      <a:pt x="15" y="9"/>
                    </a:cubicBezTo>
                    <a:cubicBezTo>
                      <a:pt x="11" y="8"/>
                      <a:pt x="6" y="0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Freeform 803"/>
              <p:cNvSpPr>
                <a:spLocks/>
              </p:cNvSpPr>
              <p:nvPr/>
            </p:nvSpPr>
            <p:spPr bwMode="auto">
              <a:xfrm>
                <a:off x="2628" y="857"/>
                <a:ext cx="128" cy="60"/>
              </a:xfrm>
              <a:custGeom>
                <a:avLst/>
                <a:gdLst>
                  <a:gd name="T0" fmla="*/ 15 w 51"/>
                  <a:gd name="T1" fmla="*/ 0 h 24"/>
                  <a:gd name="T2" fmla="*/ 10 w 51"/>
                  <a:gd name="T3" fmla="*/ 23 h 24"/>
                  <a:gd name="T4" fmla="*/ 3 w 51"/>
                  <a:gd name="T5" fmla="*/ 48 h 24"/>
                  <a:gd name="T6" fmla="*/ 45 w 51"/>
                  <a:gd name="T7" fmla="*/ 38 h 24"/>
                  <a:gd name="T8" fmla="*/ 83 w 51"/>
                  <a:gd name="T9" fmla="*/ 38 h 24"/>
                  <a:gd name="T10" fmla="*/ 128 w 51"/>
                  <a:gd name="T11" fmla="*/ 35 h 24"/>
                  <a:gd name="T12" fmla="*/ 100 w 51"/>
                  <a:gd name="T13" fmla="*/ 20 h 24"/>
                  <a:gd name="T14" fmla="*/ 63 w 51"/>
                  <a:gd name="T15" fmla="*/ 25 h 24"/>
                  <a:gd name="T16" fmla="*/ 45 w 51"/>
                  <a:gd name="T17" fmla="*/ 33 h 24"/>
                  <a:gd name="T18" fmla="*/ 20 w 51"/>
                  <a:gd name="T19" fmla="*/ 35 h 24"/>
                  <a:gd name="T20" fmla="*/ 20 w 51"/>
                  <a:gd name="T21" fmla="*/ 5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24">
                    <a:moveTo>
                      <a:pt x="6" y="0"/>
                    </a:moveTo>
                    <a:cubicBezTo>
                      <a:pt x="6" y="3"/>
                      <a:pt x="6" y="6"/>
                      <a:pt x="4" y="9"/>
                    </a:cubicBezTo>
                    <a:cubicBezTo>
                      <a:pt x="3" y="12"/>
                      <a:pt x="0" y="16"/>
                      <a:pt x="1" y="19"/>
                    </a:cubicBezTo>
                    <a:cubicBezTo>
                      <a:pt x="4" y="24"/>
                      <a:pt x="15" y="17"/>
                      <a:pt x="18" y="15"/>
                    </a:cubicBezTo>
                    <a:cubicBezTo>
                      <a:pt x="25" y="12"/>
                      <a:pt x="27" y="14"/>
                      <a:pt x="33" y="15"/>
                    </a:cubicBezTo>
                    <a:cubicBezTo>
                      <a:pt x="39" y="16"/>
                      <a:pt x="46" y="10"/>
                      <a:pt x="51" y="14"/>
                    </a:cubicBezTo>
                    <a:cubicBezTo>
                      <a:pt x="47" y="13"/>
                      <a:pt x="42" y="11"/>
                      <a:pt x="40" y="8"/>
                    </a:cubicBezTo>
                    <a:cubicBezTo>
                      <a:pt x="35" y="13"/>
                      <a:pt x="31" y="10"/>
                      <a:pt x="25" y="10"/>
                    </a:cubicBezTo>
                    <a:cubicBezTo>
                      <a:pt x="22" y="10"/>
                      <a:pt x="21" y="12"/>
                      <a:pt x="18" y="13"/>
                    </a:cubicBezTo>
                    <a:cubicBezTo>
                      <a:pt x="15" y="15"/>
                      <a:pt x="12" y="14"/>
                      <a:pt x="8" y="14"/>
                    </a:cubicBezTo>
                    <a:cubicBezTo>
                      <a:pt x="7" y="10"/>
                      <a:pt x="11" y="6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5" name="Freeform 804"/>
              <p:cNvSpPr>
                <a:spLocks/>
              </p:cNvSpPr>
              <p:nvPr/>
            </p:nvSpPr>
            <p:spPr bwMode="auto">
              <a:xfrm>
                <a:off x="2616" y="1094"/>
                <a:ext cx="37" cy="118"/>
              </a:xfrm>
              <a:custGeom>
                <a:avLst/>
                <a:gdLst>
                  <a:gd name="T0" fmla="*/ 12 w 15"/>
                  <a:gd name="T1" fmla="*/ 0 h 47"/>
                  <a:gd name="T2" fmla="*/ 2 w 15"/>
                  <a:gd name="T3" fmla="*/ 38 h 47"/>
                  <a:gd name="T4" fmla="*/ 20 w 15"/>
                  <a:gd name="T5" fmla="*/ 60 h 47"/>
                  <a:gd name="T6" fmla="*/ 37 w 15"/>
                  <a:gd name="T7" fmla="*/ 118 h 47"/>
                  <a:gd name="T8" fmla="*/ 25 w 15"/>
                  <a:gd name="T9" fmla="*/ 50 h 47"/>
                  <a:gd name="T10" fmla="*/ 15 w 15"/>
                  <a:gd name="T11" fmla="*/ 30 h 47"/>
                  <a:gd name="T12" fmla="*/ 17 w 15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7">
                    <a:moveTo>
                      <a:pt x="5" y="0"/>
                    </a:moveTo>
                    <a:cubicBezTo>
                      <a:pt x="3" y="3"/>
                      <a:pt x="2" y="12"/>
                      <a:pt x="1" y="15"/>
                    </a:cubicBezTo>
                    <a:cubicBezTo>
                      <a:pt x="0" y="22"/>
                      <a:pt x="4" y="19"/>
                      <a:pt x="8" y="24"/>
                    </a:cubicBezTo>
                    <a:cubicBezTo>
                      <a:pt x="14" y="30"/>
                      <a:pt x="11" y="41"/>
                      <a:pt x="15" y="47"/>
                    </a:cubicBezTo>
                    <a:cubicBezTo>
                      <a:pt x="14" y="40"/>
                      <a:pt x="15" y="26"/>
                      <a:pt x="10" y="20"/>
                    </a:cubicBezTo>
                    <a:cubicBezTo>
                      <a:pt x="7" y="16"/>
                      <a:pt x="6" y="18"/>
                      <a:pt x="6" y="12"/>
                    </a:cubicBezTo>
                    <a:cubicBezTo>
                      <a:pt x="7" y="8"/>
                      <a:pt x="7" y="5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6" name="Freeform 805"/>
              <p:cNvSpPr>
                <a:spLocks/>
              </p:cNvSpPr>
              <p:nvPr/>
            </p:nvSpPr>
            <p:spPr bwMode="auto">
              <a:xfrm>
                <a:off x="2826" y="1162"/>
                <a:ext cx="52" cy="77"/>
              </a:xfrm>
              <a:custGeom>
                <a:avLst/>
                <a:gdLst>
                  <a:gd name="T0" fmla="*/ 0 w 21"/>
                  <a:gd name="T1" fmla="*/ 0 h 31"/>
                  <a:gd name="T2" fmla="*/ 32 w 21"/>
                  <a:gd name="T3" fmla="*/ 22 h 31"/>
                  <a:gd name="T4" fmla="*/ 37 w 21"/>
                  <a:gd name="T5" fmla="*/ 77 h 31"/>
                  <a:gd name="T6" fmla="*/ 37 w 21"/>
                  <a:gd name="T7" fmla="*/ 45 h 31"/>
                  <a:gd name="T8" fmla="*/ 22 w 21"/>
                  <a:gd name="T9" fmla="*/ 32 h 31"/>
                  <a:gd name="T10" fmla="*/ 22 w 21"/>
                  <a:gd name="T11" fmla="*/ 10 h 31"/>
                  <a:gd name="T12" fmla="*/ 5 w 2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7" y="1"/>
                      <a:pt x="11" y="2"/>
                      <a:pt x="13" y="9"/>
                    </a:cubicBezTo>
                    <a:cubicBezTo>
                      <a:pt x="15" y="15"/>
                      <a:pt x="21" y="26"/>
                      <a:pt x="15" y="31"/>
                    </a:cubicBezTo>
                    <a:cubicBezTo>
                      <a:pt x="15" y="27"/>
                      <a:pt x="16" y="22"/>
                      <a:pt x="15" y="18"/>
                    </a:cubicBezTo>
                    <a:cubicBezTo>
                      <a:pt x="13" y="14"/>
                      <a:pt x="11" y="16"/>
                      <a:pt x="9" y="13"/>
                    </a:cubicBezTo>
                    <a:cubicBezTo>
                      <a:pt x="7" y="11"/>
                      <a:pt x="10" y="7"/>
                      <a:pt x="9" y="4"/>
                    </a:cubicBezTo>
                    <a:cubicBezTo>
                      <a:pt x="7" y="1"/>
                      <a:pt x="2" y="2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" name="Freeform 806"/>
              <p:cNvSpPr>
                <a:spLocks/>
              </p:cNvSpPr>
              <p:nvPr/>
            </p:nvSpPr>
            <p:spPr bwMode="auto">
              <a:xfrm>
                <a:off x="2551" y="1377"/>
                <a:ext cx="62" cy="25"/>
              </a:xfrm>
              <a:custGeom>
                <a:avLst/>
                <a:gdLst>
                  <a:gd name="T0" fmla="*/ 0 w 25"/>
                  <a:gd name="T1" fmla="*/ 13 h 10"/>
                  <a:gd name="T2" fmla="*/ 27 w 25"/>
                  <a:gd name="T3" fmla="*/ 0 h 10"/>
                  <a:gd name="T4" fmla="*/ 62 w 25"/>
                  <a:gd name="T5" fmla="*/ 23 h 10"/>
                  <a:gd name="T6" fmla="*/ 30 w 25"/>
                  <a:gd name="T7" fmla="*/ 25 h 10"/>
                  <a:gd name="T8" fmla="*/ 22 w 25"/>
                  <a:gd name="T9" fmla="*/ 8 h 10"/>
                  <a:gd name="T10" fmla="*/ 20 w 25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0">
                    <a:moveTo>
                      <a:pt x="0" y="5"/>
                    </a:moveTo>
                    <a:cubicBezTo>
                      <a:pt x="3" y="6"/>
                      <a:pt x="9" y="2"/>
                      <a:pt x="11" y="0"/>
                    </a:cubicBezTo>
                    <a:cubicBezTo>
                      <a:pt x="11" y="9"/>
                      <a:pt x="23" y="3"/>
                      <a:pt x="25" y="9"/>
                    </a:cubicBezTo>
                    <a:cubicBezTo>
                      <a:pt x="21" y="8"/>
                      <a:pt x="16" y="9"/>
                      <a:pt x="12" y="10"/>
                    </a:cubicBezTo>
                    <a:cubicBezTo>
                      <a:pt x="13" y="8"/>
                      <a:pt x="11" y="5"/>
                      <a:pt x="9" y="3"/>
                    </a:cubicBezTo>
                    <a:cubicBezTo>
                      <a:pt x="8" y="3"/>
                      <a:pt x="9" y="4"/>
                      <a:pt x="8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8" name="Freeform 807"/>
              <p:cNvSpPr>
                <a:spLocks/>
              </p:cNvSpPr>
              <p:nvPr/>
            </p:nvSpPr>
            <p:spPr bwMode="auto">
              <a:xfrm>
                <a:off x="2256" y="1312"/>
                <a:ext cx="77" cy="35"/>
              </a:xfrm>
              <a:custGeom>
                <a:avLst/>
                <a:gdLst>
                  <a:gd name="T0" fmla="*/ 12 w 31"/>
                  <a:gd name="T1" fmla="*/ 0 h 14"/>
                  <a:gd name="T2" fmla="*/ 0 w 31"/>
                  <a:gd name="T3" fmla="*/ 35 h 14"/>
                  <a:gd name="T4" fmla="*/ 35 w 31"/>
                  <a:gd name="T5" fmla="*/ 10 h 14"/>
                  <a:gd name="T6" fmla="*/ 77 w 31"/>
                  <a:gd name="T7" fmla="*/ 8 h 14"/>
                  <a:gd name="T8" fmla="*/ 42 w 31"/>
                  <a:gd name="T9" fmla="*/ 8 h 14"/>
                  <a:gd name="T10" fmla="*/ 27 w 31"/>
                  <a:gd name="T11" fmla="*/ 3 h 14"/>
                  <a:gd name="T12" fmla="*/ 10 w 31"/>
                  <a:gd name="T13" fmla="*/ 3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4">
                    <a:moveTo>
                      <a:pt x="5" y="0"/>
                    </a:moveTo>
                    <a:cubicBezTo>
                      <a:pt x="5" y="5"/>
                      <a:pt x="2" y="10"/>
                      <a:pt x="0" y="14"/>
                    </a:cubicBezTo>
                    <a:cubicBezTo>
                      <a:pt x="3" y="9"/>
                      <a:pt x="7" y="5"/>
                      <a:pt x="14" y="4"/>
                    </a:cubicBezTo>
                    <a:cubicBezTo>
                      <a:pt x="20" y="4"/>
                      <a:pt x="26" y="7"/>
                      <a:pt x="31" y="3"/>
                    </a:cubicBezTo>
                    <a:cubicBezTo>
                      <a:pt x="27" y="1"/>
                      <a:pt x="21" y="4"/>
                      <a:pt x="17" y="3"/>
                    </a:cubicBezTo>
                    <a:cubicBezTo>
                      <a:pt x="14" y="3"/>
                      <a:pt x="13" y="2"/>
                      <a:pt x="11" y="1"/>
                    </a:cubicBezTo>
                    <a:cubicBezTo>
                      <a:pt x="8" y="1"/>
                      <a:pt x="5" y="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9" name="Freeform 808"/>
              <p:cNvSpPr>
                <a:spLocks/>
              </p:cNvSpPr>
              <p:nvPr/>
            </p:nvSpPr>
            <p:spPr bwMode="auto">
              <a:xfrm>
                <a:off x="2141" y="1039"/>
                <a:ext cx="32" cy="128"/>
              </a:xfrm>
              <a:custGeom>
                <a:avLst/>
                <a:gdLst>
                  <a:gd name="T0" fmla="*/ 5 w 13"/>
                  <a:gd name="T1" fmla="*/ 40 h 51"/>
                  <a:gd name="T2" fmla="*/ 0 w 13"/>
                  <a:gd name="T3" fmla="*/ 85 h 51"/>
                  <a:gd name="T4" fmla="*/ 22 w 13"/>
                  <a:gd name="T5" fmla="*/ 128 h 51"/>
                  <a:gd name="T6" fmla="*/ 32 w 13"/>
                  <a:gd name="T7" fmla="*/ 68 h 51"/>
                  <a:gd name="T8" fmla="*/ 15 w 13"/>
                  <a:gd name="T9" fmla="*/ 45 h 51"/>
                  <a:gd name="T10" fmla="*/ 2 w 13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1">
                    <a:moveTo>
                      <a:pt x="2" y="16"/>
                    </a:moveTo>
                    <a:cubicBezTo>
                      <a:pt x="2" y="23"/>
                      <a:pt x="4" y="28"/>
                      <a:pt x="0" y="34"/>
                    </a:cubicBezTo>
                    <a:cubicBezTo>
                      <a:pt x="7" y="34"/>
                      <a:pt x="6" y="47"/>
                      <a:pt x="9" y="51"/>
                    </a:cubicBezTo>
                    <a:cubicBezTo>
                      <a:pt x="6" y="43"/>
                      <a:pt x="2" y="30"/>
                      <a:pt x="13" y="27"/>
                    </a:cubicBezTo>
                    <a:cubicBezTo>
                      <a:pt x="5" y="27"/>
                      <a:pt x="7" y="24"/>
                      <a:pt x="6" y="18"/>
                    </a:cubicBezTo>
                    <a:cubicBezTo>
                      <a:pt x="4" y="12"/>
                      <a:pt x="0" y="6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0" name="Freeform 809"/>
              <p:cNvSpPr>
                <a:spLocks/>
              </p:cNvSpPr>
              <p:nvPr/>
            </p:nvSpPr>
            <p:spPr bwMode="auto">
              <a:xfrm>
                <a:off x="2226" y="1627"/>
                <a:ext cx="52" cy="65"/>
              </a:xfrm>
              <a:custGeom>
                <a:avLst/>
                <a:gdLst>
                  <a:gd name="T0" fmla="*/ 5 w 21"/>
                  <a:gd name="T1" fmla="*/ 8 h 26"/>
                  <a:gd name="T2" fmla="*/ 2 w 21"/>
                  <a:gd name="T3" fmla="*/ 30 h 26"/>
                  <a:gd name="T4" fmla="*/ 10 w 21"/>
                  <a:gd name="T5" fmla="*/ 45 h 26"/>
                  <a:gd name="T6" fmla="*/ 27 w 21"/>
                  <a:gd name="T7" fmla="*/ 50 h 26"/>
                  <a:gd name="T8" fmla="*/ 45 w 21"/>
                  <a:gd name="T9" fmla="*/ 65 h 26"/>
                  <a:gd name="T10" fmla="*/ 52 w 21"/>
                  <a:gd name="T11" fmla="*/ 0 h 26"/>
                  <a:gd name="T12" fmla="*/ 25 w 21"/>
                  <a:gd name="T13" fmla="*/ 30 h 26"/>
                  <a:gd name="T14" fmla="*/ 10 w 21"/>
                  <a:gd name="T15" fmla="*/ 1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26">
                    <a:moveTo>
                      <a:pt x="2" y="3"/>
                    </a:moveTo>
                    <a:cubicBezTo>
                      <a:pt x="1" y="6"/>
                      <a:pt x="1" y="9"/>
                      <a:pt x="1" y="12"/>
                    </a:cubicBezTo>
                    <a:cubicBezTo>
                      <a:pt x="1" y="17"/>
                      <a:pt x="0" y="17"/>
                      <a:pt x="4" y="18"/>
                    </a:cubicBezTo>
                    <a:cubicBezTo>
                      <a:pt x="7" y="19"/>
                      <a:pt x="8" y="18"/>
                      <a:pt x="11" y="20"/>
                    </a:cubicBezTo>
                    <a:cubicBezTo>
                      <a:pt x="14" y="21"/>
                      <a:pt x="16" y="24"/>
                      <a:pt x="18" y="26"/>
                    </a:cubicBezTo>
                    <a:cubicBezTo>
                      <a:pt x="6" y="16"/>
                      <a:pt x="17" y="10"/>
                      <a:pt x="21" y="0"/>
                    </a:cubicBezTo>
                    <a:cubicBezTo>
                      <a:pt x="17" y="3"/>
                      <a:pt x="15" y="11"/>
                      <a:pt x="10" y="12"/>
                    </a:cubicBezTo>
                    <a:cubicBezTo>
                      <a:pt x="6" y="13"/>
                      <a:pt x="0" y="10"/>
                      <a:pt x="4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1" name="Freeform 810"/>
              <p:cNvSpPr>
                <a:spLocks/>
              </p:cNvSpPr>
              <p:nvPr/>
            </p:nvSpPr>
            <p:spPr bwMode="auto">
              <a:xfrm>
                <a:off x="2491" y="1550"/>
                <a:ext cx="15" cy="12"/>
              </a:xfrm>
              <a:custGeom>
                <a:avLst/>
                <a:gdLst>
                  <a:gd name="T0" fmla="*/ 0 w 6"/>
                  <a:gd name="T1" fmla="*/ 0 h 5"/>
                  <a:gd name="T2" fmla="*/ 15 w 6"/>
                  <a:gd name="T3" fmla="*/ 5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3"/>
                      <a:pt x="3" y="5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2" name="Freeform 811"/>
              <p:cNvSpPr>
                <a:spLocks/>
              </p:cNvSpPr>
              <p:nvPr/>
            </p:nvSpPr>
            <p:spPr bwMode="auto">
              <a:xfrm>
                <a:off x="2491" y="1850"/>
                <a:ext cx="32" cy="67"/>
              </a:xfrm>
              <a:custGeom>
                <a:avLst/>
                <a:gdLst>
                  <a:gd name="T0" fmla="*/ 15 w 13"/>
                  <a:gd name="T1" fmla="*/ 0 h 27"/>
                  <a:gd name="T2" fmla="*/ 0 w 13"/>
                  <a:gd name="T3" fmla="*/ 45 h 27"/>
                  <a:gd name="T4" fmla="*/ 32 w 13"/>
                  <a:gd name="T5" fmla="*/ 65 h 27"/>
                  <a:gd name="T6" fmla="*/ 10 w 13"/>
                  <a:gd name="T7" fmla="*/ 45 h 27"/>
                  <a:gd name="T8" fmla="*/ 12 w 13"/>
                  <a:gd name="T9" fmla="*/ 27 h 27"/>
                  <a:gd name="T10" fmla="*/ 15 w 13"/>
                  <a:gd name="T11" fmla="*/ 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7">
                    <a:moveTo>
                      <a:pt x="6" y="0"/>
                    </a:moveTo>
                    <a:cubicBezTo>
                      <a:pt x="4" y="0"/>
                      <a:pt x="0" y="15"/>
                      <a:pt x="0" y="18"/>
                    </a:cubicBezTo>
                    <a:cubicBezTo>
                      <a:pt x="0" y="25"/>
                      <a:pt x="7" y="27"/>
                      <a:pt x="13" y="26"/>
                    </a:cubicBezTo>
                    <a:cubicBezTo>
                      <a:pt x="9" y="25"/>
                      <a:pt x="3" y="23"/>
                      <a:pt x="4" y="18"/>
                    </a:cubicBezTo>
                    <a:cubicBezTo>
                      <a:pt x="4" y="15"/>
                      <a:pt x="5" y="13"/>
                      <a:pt x="5" y="11"/>
                    </a:cubicBezTo>
                    <a:cubicBezTo>
                      <a:pt x="5" y="8"/>
                      <a:pt x="4" y="6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3" name="Freeform 812"/>
              <p:cNvSpPr>
                <a:spLocks/>
              </p:cNvSpPr>
              <p:nvPr/>
            </p:nvSpPr>
            <p:spPr bwMode="auto">
              <a:xfrm>
                <a:off x="1966" y="1577"/>
                <a:ext cx="80" cy="220"/>
              </a:xfrm>
              <a:custGeom>
                <a:avLst/>
                <a:gdLst>
                  <a:gd name="T0" fmla="*/ 65 w 32"/>
                  <a:gd name="T1" fmla="*/ 3 h 88"/>
                  <a:gd name="T2" fmla="*/ 73 w 32"/>
                  <a:gd name="T3" fmla="*/ 70 h 88"/>
                  <a:gd name="T4" fmla="*/ 55 w 32"/>
                  <a:gd name="T5" fmla="*/ 118 h 88"/>
                  <a:gd name="T6" fmla="*/ 53 w 32"/>
                  <a:gd name="T7" fmla="*/ 143 h 88"/>
                  <a:gd name="T8" fmla="*/ 38 w 32"/>
                  <a:gd name="T9" fmla="*/ 165 h 88"/>
                  <a:gd name="T10" fmla="*/ 23 w 32"/>
                  <a:gd name="T11" fmla="*/ 183 h 88"/>
                  <a:gd name="T12" fmla="*/ 0 w 32"/>
                  <a:gd name="T13" fmla="*/ 190 h 88"/>
                  <a:gd name="T14" fmla="*/ 23 w 32"/>
                  <a:gd name="T15" fmla="*/ 220 h 88"/>
                  <a:gd name="T16" fmla="*/ 23 w 32"/>
                  <a:gd name="T17" fmla="*/ 188 h 88"/>
                  <a:gd name="T18" fmla="*/ 45 w 32"/>
                  <a:gd name="T19" fmla="*/ 168 h 88"/>
                  <a:gd name="T20" fmla="*/ 68 w 32"/>
                  <a:gd name="T21" fmla="*/ 150 h 88"/>
                  <a:gd name="T22" fmla="*/ 63 w 32"/>
                  <a:gd name="T23" fmla="*/ 140 h 88"/>
                  <a:gd name="T24" fmla="*/ 65 w 32"/>
                  <a:gd name="T25" fmla="*/ 125 h 88"/>
                  <a:gd name="T26" fmla="*/ 78 w 32"/>
                  <a:gd name="T27" fmla="*/ 73 h 88"/>
                  <a:gd name="T28" fmla="*/ 60 w 32"/>
                  <a:gd name="T29" fmla="*/ 0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88">
                    <a:moveTo>
                      <a:pt x="26" y="1"/>
                    </a:moveTo>
                    <a:cubicBezTo>
                      <a:pt x="26" y="11"/>
                      <a:pt x="28" y="19"/>
                      <a:pt x="29" y="28"/>
                    </a:cubicBezTo>
                    <a:cubicBezTo>
                      <a:pt x="29" y="36"/>
                      <a:pt x="26" y="40"/>
                      <a:pt x="22" y="47"/>
                    </a:cubicBezTo>
                    <a:cubicBezTo>
                      <a:pt x="20" y="51"/>
                      <a:pt x="21" y="54"/>
                      <a:pt x="21" y="57"/>
                    </a:cubicBezTo>
                    <a:cubicBezTo>
                      <a:pt x="20" y="61"/>
                      <a:pt x="17" y="63"/>
                      <a:pt x="15" y="66"/>
                    </a:cubicBezTo>
                    <a:cubicBezTo>
                      <a:pt x="13" y="68"/>
                      <a:pt x="12" y="71"/>
                      <a:pt x="9" y="73"/>
                    </a:cubicBezTo>
                    <a:cubicBezTo>
                      <a:pt x="6" y="74"/>
                      <a:pt x="3" y="74"/>
                      <a:pt x="0" y="76"/>
                    </a:cubicBezTo>
                    <a:cubicBezTo>
                      <a:pt x="6" y="79"/>
                      <a:pt x="10" y="80"/>
                      <a:pt x="9" y="88"/>
                    </a:cubicBezTo>
                    <a:cubicBezTo>
                      <a:pt x="8" y="83"/>
                      <a:pt x="7" y="79"/>
                      <a:pt x="9" y="75"/>
                    </a:cubicBezTo>
                    <a:cubicBezTo>
                      <a:pt x="11" y="70"/>
                      <a:pt x="14" y="69"/>
                      <a:pt x="18" y="67"/>
                    </a:cubicBezTo>
                    <a:cubicBezTo>
                      <a:pt x="19" y="66"/>
                      <a:pt x="27" y="62"/>
                      <a:pt x="27" y="60"/>
                    </a:cubicBezTo>
                    <a:cubicBezTo>
                      <a:pt x="28" y="59"/>
                      <a:pt x="25" y="57"/>
                      <a:pt x="25" y="56"/>
                    </a:cubicBezTo>
                    <a:cubicBezTo>
                      <a:pt x="24" y="53"/>
                      <a:pt x="25" y="53"/>
                      <a:pt x="26" y="50"/>
                    </a:cubicBezTo>
                    <a:cubicBezTo>
                      <a:pt x="28" y="44"/>
                      <a:pt x="32" y="36"/>
                      <a:pt x="31" y="29"/>
                    </a:cubicBezTo>
                    <a:cubicBezTo>
                      <a:pt x="30" y="20"/>
                      <a:pt x="28" y="8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4" name="Freeform 813"/>
              <p:cNvSpPr>
                <a:spLocks/>
              </p:cNvSpPr>
              <p:nvPr/>
            </p:nvSpPr>
            <p:spPr bwMode="auto">
              <a:xfrm>
                <a:off x="1876" y="1157"/>
                <a:ext cx="112" cy="103"/>
              </a:xfrm>
              <a:custGeom>
                <a:avLst/>
                <a:gdLst>
                  <a:gd name="T0" fmla="*/ 0 w 45"/>
                  <a:gd name="T1" fmla="*/ 40 h 41"/>
                  <a:gd name="T2" fmla="*/ 60 w 45"/>
                  <a:gd name="T3" fmla="*/ 35 h 41"/>
                  <a:gd name="T4" fmla="*/ 75 w 45"/>
                  <a:gd name="T5" fmla="*/ 63 h 41"/>
                  <a:gd name="T6" fmla="*/ 82 w 45"/>
                  <a:gd name="T7" fmla="*/ 90 h 41"/>
                  <a:gd name="T8" fmla="*/ 112 w 45"/>
                  <a:gd name="T9" fmla="*/ 103 h 41"/>
                  <a:gd name="T10" fmla="*/ 82 w 45"/>
                  <a:gd name="T11" fmla="*/ 55 h 41"/>
                  <a:gd name="T12" fmla="*/ 67 w 45"/>
                  <a:gd name="T13" fmla="*/ 0 h 41"/>
                  <a:gd name="T14" fmla="*/ 55 w 45"/>
                  <a:gd name="T15" fmla="*/ 15 h 41"/>
                  <a:gd name="T16" fmla="*/ 35 w 45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1">
                    <a:moveTo>
                      <a:pt x="0" y="16"/>
                    </a:moveTo>
                    <a:cubicBezTo>
                      <a:pt x="9" y="13"/>
                      <a:pt x="17" y="3"/>
                      <a:pt x="24" y="14"/>
                    </a:cubicBezTo>
                    <a:cubicBezTo>
                      <a:pt x="27" y="18"/>
                      <a:pt x="28" y="21"/>
                      <a:pt x="30" y="25"/>
                    </a:cubicBezTo>
                    <a:cubicBezTo>
                      <a:pt x="33" y="28"/>
                      <a:pt x="35" y="31"/>
                      <a:pt x="33" y="36"/>
                    </a:cubicBezTo>
                    <a:cubicBezTo>
                      <a:pt x="38" y="38"/>
                      <a:pt x="41" y="37"/>
                      <a:pt x="45" y="41"/>
                    </a:cubicBezTo>
                    <a:cubicBezTo>
                      <a:pt x="40" y="35"/>
                      <a:pt x="37" y="28"/>
                      <a:pt x="33" y="22"/>
                    </a:cubicBezTo>
                    <a:cubicBezTo>
                      <a:pt x="30" y="17"/>
                      <a:pt x="23" y="5"/>
                      <a:pt x="27" y="0"/>
                    </a:cubicBezTo>
                    <a:cubicBezTo>
                      <a:pt x="25" y="1"/>
                      <a:pt x="24" y="5"/>
                      <a:pt x="22" y="6"/>
                    </a:cubicBezTo>
                    <a:cubicBezTo>
                      <a:pt x="20" y="8"/>
                      <a:pt x="16" y="6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5" name="Freeform 814"/>
              <p:cNvSpPr>
                <a:spLocks/>
              </p:cNvSpPr>
              <p:nvPr/>
            </p:nvSpPr>
            <p:spPr bwMode="auto">
              <a:xfrm>
                <a:off x="1711" y="1577"/>
                <a:ext cx="32" cy="78"/>
              </a:xfrm>
              <a:custGeom>
                <a:avLst/>
                <a:gdLst>
                  <a:gd name="T0" fmla="*/ 5 w 13"/>
                  <a:gd name="T1" fmla="*/ 10 h 31"/>
                  <a:gd name="T2" fmla="*/ 12 w 13"/>
                  <a:gd name="T3" fmla="*/ 45 h 31"/>
                  <a:gd name="T4" fmla="*/ 10 w 13"/>
                  <a:gd name="T5" fmla="*/ 78 h 31"/>
                  <a:gd name="T6" fmla="*/ 17 w 13"/>
                  <a:gd name="T7" fmla="*/ 13 h 31"/>
                  <a:gd name="T8" fmla="*/ 10 w 1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2" y="4"/>
                    </a:moveTo>
                    <a:cubicBezTo>
                      <a:pt x="2" y="7"/>
                      <a:pt x="4" y="13"/>
                      <a:pt x="5" y="18"/>
                    </a:cubicBezTo>
                    <a:cubicBezTo>
                      <a:pt x="5" y="22"/>
                      <a:pt x="3" y="27"/>
                      <a:pt x="4" y="31"/>
                    </a:cubicBezTo>
                    <a:cubicBezTo>
                      <a:pt x="13" y="27"/>
                      <a:pt x="1" y="10"/>
                      <a:pt x="7" y="5"/>
                    </a:cubicBezTo>
                    <a:cubicBezTo>
                      <a:pt x="5" y="4"/>
                      <a:pt x="0" y="2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6" name="Freeform 815"/>
              <p:cNvSpPr>
                <a:spLocks/>
              </p:cNvSpPr>
              <p:nvPr/>
            </p:nvSpPr>
            <p:spPr bwMode="auto">
              <a:xfrm>
                <a:off x="1856" y="1507"/>
                <a:ext cx="40" cy="40"/>
              </a:xfrm>
              <a:custGeom>
                <a:avLst/>
                <a:gdLst>
                  <a:gd name="T0" fmla="*/ 28 w 16"/>
                  <a:gd name="T1" fmla="*/ 0 h 16"/>
                  <a:gd name="T2" fmla="*/ 15 w 16"/>
                  <a:gd name="T3" fmla="*/ 40 h 16"/>
                  <a:gd name="T4" fmla="*/ 20 w 16"/>
                  <a:gd name="T5" fmla="*/ 18 h 16"/>
                  <a:gd name="T6" fmla="*/ 40 w 16"/>
                  <a:gd name="T7" fmla="*/ 8 h 16"/>
                  <a:gd name="T8" fmla="*/ 35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0"/>
                    </a:moveTo>
                    <a:cubicBezTo>
                      <a:pt x="7" y="3"/>
                      <a:pt x="0" y="11"/>
                      <a:pt x="6" y="16"/>
                    </a:cubicBezTo>
                    <a:cubicBezTo>
                      <a:pt x="7" y="13"/>
                      <a:pt x="6" y="9"/>
                      <a:pt x="8" y="7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13" y="3"/>
                      <a:pt x="14" y="2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7" name="Freeform 816"/>
              <p:cNvSpPr>
                <a:spLocks/>
              </p:cNvSpPr>
              <p:nvPr/>
            </p:nvSpPr>
            <p:spPr bwMode="auto">
              <a:xfrm>
                <a:off x="1661" y="1892"/>
                <a:ext cx="65" cy="120"/>
              </a:xfrm>
              <a:custGeom>
                <a:avLst/>
                <a:gdLst>
                  <a:gd name="T0" fmla="*/ 53 w 26"/>
                  <a:gd name="T1" fmla="*/ 0 h 48"/>
                  <a:gd name="T2" fmla="*/ 38 w 26"/>
                  <a:gd name="T3" fmla="*/ 23 h 48"/>
                  <a:gd name="T4" fmla="*/ 28 w 26"/>
                  <a:gd name="T5" fmla="*/ 53 h 48"/>
                  <a:gd name="T6" fmla="*/ 0 w 26"/>
                  <a:gd name="T7" fmla="*/ 43 h 48"/>
                  <a:gd name="T8" fmla="*/ 3 w 26"/>
                  <a:gd name="T9" fmla="*/ 58 h 48"/>
                  <a:gd name="T10" fmla="*/ 13 w 26"/>
                  <a:gd name="T11" fmla="*/ 68 h 48"/>
                  <a:gd name="T12" fmla="*/ 15 w 26"/>
                  <a:gd name="T13" fmla="*/ 95 h 48"/>
                  <a:gd name="T14" fmla="*/ 65 w 26"/>
                  <a:gd name="T15" fmla="*/ 120 h 48"/>
                  <a:gd name="T16" fmla="*/ 30 w 26"/>
                  <a:gd name="T17" fmla="*/ 60 h 48"/>
                  <a:gd name="T18" fmla="*/ 43 w 26"/>
                  <a:gd name="T19" fmla="*/ 53 h 48"/>
                  <a:gd name="T20" fmla="*/ 45 w 26"/>
                  <a:gd name="T21" fmla="*/ 38 h 48"/>
                  <a:gd name="T22" fmla="*/ 53 w 26"/>
                  <a:gd name="T23" fmla="*/ 8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8">
                    <a:moveTo>
                      <a:pt x="21" y="0"/>
                    </a:moveTo>
                    <a:cubicBezTo>
                      <a:pt x="19" y="3"/>
                      <a:pt x="17" y="6"/>
                      <a:pt x="15" y="9"/>
                    </a:cubicBezTo>
                    <a:cubicBezTo>
                      <a:pt x="13" y="13"/>
                      <a:pt x="13" y="18"/>
                      <a:pt x="11" y="21"/>
                    </a:cubicBezTo>
                    <a:cubicBezTo>
                      <a:pt x="7" y="20"/>
                      <a:pt x="4" y="18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3" y="26"/>
                      <a:pt x="4" y="25"/>
                      <a:pt x="5" y="27"/>
                    </a:cubicBezTo>
                    <a:cubicBezTo>
                      <a:pt x="10" y="31"/>
                      <a:pt x="6" y="32"/>
                      <a:pt x="6" y="38"/>
                    </a:cubicBezTo>
                    <a:cubicBezTo>
                      <a:pt x="14" y="33"/>
                      <a:pt x="21" y="42"/>
                      <a:pt x="26" y="48"/>
                    </a:cubicBezTo>
                    <a:cubicBezTo>
                      <a:pt x="22" y="44"/>
                      <a:pt x="9" y="28"/>
                      <a:pt x="12" y="24"/>
                    </a:cubicBezTo>
                    <a:cubicBezTo>
                      <a:pt x="13" y="22"/>
                      <a:pt x="16" y="22"/>
                      <a:pt x="17" y="21"/>
                    </a:cubicBezTo>
                    <a:cubicBezTo>
                      <a:pt x="19" y="18"/>
                      <a:pt x="18" y="17"/>
                      <a:pt x="18" y="15"/>
                    </a:cubicBezTo>
                    <a:cubicBezTo>
                      <a:pt x="18" y="9"/>
                      <a:pt x="17" y="8"/>
                      <a:pt x="2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8" name="Freeform 817"/>
              <p:cNvSpPr>
                <a:spLocks/>
              </p:cNvSpPr>
              <p:nvPr/>
            </p:nvSpPr>
            <p:spPr bwMode="auto">
              <a:xfrm>
                <a:off x="1928" y="2022"/>
                <a:ext cx="25" cy="18"/>
              </a:xfrm>
              <a:custGeom>
                <a:avLst/>
                <a:gdLst>
                  <a:gd name="T0" fmla="*/ 10 w 10"/>
                  <a:gd name="T1" fmla="*/ 3 h 7"/>
                  <a:gd name="T2" fmla="*/ 0 w 10"/>
                  <a:gd name="T3" fmla="*/ 18 h 7"/>
                  <a:gd name="T4" fmla="*/ 25 w 10"/>
                  <a:gd name="T5" fmla="*/ 15 h 7"/>
                  <a:gd name="T6" fmla="*/ 18 w 10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4" y="1"/>
                    </a:moveTo>
                    <a:cubicBezTo>
                      <a:pt x="3" y="3"/>
                      <a:pt x="1" y="5"/>
                      <a:pt x="0" y="7"/>
                    </a:cubicBezTo>
                    <a:cubicBezTo>
                      <a:pt x="3" y="4"/>
                      <a:pt x="7" y="4"/>
                      <a:pt x="10" y="6"/>
                    </a:cubicBezTo>
                    <a:cubicBezTo>
                      <a:pt x="7" y="5"/>
                      <a:pt x="5" y="2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9" name="Freeform 818"/>
              <p:cNvSpPr>
                <a:spLocks/>
              </p:cNvSpPr>
              <p:nvPr/>
            </p:nvSpPr>
            <p:spPr bwMode="auto">
              <a:xfrm>
                <a:off x="2276" y="2060"/>
                <a:ext cx="135" cy="72"/>
              </a:xfrm>
              <a:custGeom>
                <a:avLst/>
                <a:gdLst>
                  <a:gd name="T0" fmla="*/ 3 w 54"/>
                  <a:gd name="T1" fmla="*/ 62 h 29"/>
                  <a:gd name="T2" fmla="*/ 15 w 54"/>
                  <a:gd name="T3" fmla="*/ 70 h 29"/>
                  <a:gd name="T4" fmla="*/ 43 w 54"/>
                  <a:gd name="T5" fmla="*/ 62 h 29"/>
                  <a:gd name="T6" fmla="*/ 63 w 54"/>
                  <a:gd name="T7" fmla="*/ 35 h 29"/>
                  <a:gd name="T8" fmla="*/ 75 w 54"/>
                  <a:gd name="T9" fmla="*/ 20 h 29"/>
                  <a:gd name="T10" fmla="*/ 93 w 54"/>
                  <a:gd name="T11" fmla="*/ 22 h 29"/>
                  <a:gd name="T12" fmla="*/ 135 w 54"/>
                  <a:gd name="T13" fmla="*/ 0 h 29"/>
                  <a:gd name="T14" fmla="*/ 103 w 54"/>
                  <a:gd name="T15" fmla="*/ 12 h 29"/>
                  <a:gd name="T16" fmla="*/ 70 w 54"/>
                  <a:gd name="T17" fmla="*/ 12 h 29"/>
                  <a:gd name="T18" fmla="*/ 53 w 54"/>
                  <a:gd name="T19" fmla="*/ 37 h 29"/>
                  <a:gd name="T20" fmla="*/ 25 w 54"/>
                  <a:gd name="T21" fmla="*/ 52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9">
                    <a:moveTo>
                      <a:pt x="1" y="25"/>
                    </a:moveTo>
                    <a:cubicBezTo>
                      <a:pt x="0" y="26"/>
                      <a:pt x="4" y="28"/>
                      <a:pt x="6" y="28"/>
                    </a:cubicBezTo>
                    <a:cubicBezTo>
                      <a:pt x="10" y="29"/>
                      <a:pt x="14" y="27"/>
                      <a:pt x="17" y="25"/>
                    </a:cubicBezTo>
                    <a:cubicBezTo>
                      <a:pt x="22" y="21"/>
                      <a:pt x="22" y="18"/>
                      <a:pt x="25" y="14"/>
                    </a:cubicBezTo>
                    <a:cubicBezTo>
                      <a:pt x="26" y="11"/>
                      <a:pt x="28" y="9"/>
                      <a:pt x="30" y="8"/>
                    </a:cubicBezTo>
                    <a:cubicBezTo>
                      <a:pt x="34" y="7"/>
                      <a:pt x="34" y="9"/>
                      <a:pt x="37" y="9"/>
                    </a:cubicBezTo>
                    <a:cubicBezTo>
                      <a:pt x="43" y="10"/>
                      <a:pt x="51" y="6"/>
                      <a:pt x="54" y="0"/>
                    </a:cubicBezTo>
                    <a:cubicBezTo>
                      <a:pt x="50" y="2"/>
                      <a:pt x="46" y="4"/>
                      <a:pt x="41" y="5"/>
                    </a:cubicBezTo>
                    <a:cubicBezTo>
                      <a:pt x="37" y="5"/>
                      <a:pt x="31" y="4"/>
                      <a:pt x="28" y="5"/>
                    </a:cubicBezTo>
                    <a:cubicBezTo>
                      <a:pt x="23" y="7"/>
                      <a:pt x="23" y="12"/>
                      <a:pt x="21" y="15"/>
                    </a:cubicBezTo>
                    <a:cubicBezTo>
                      <a:pt x="18" y="20"/>
                      <a:pt x="13" y="19"/>
                      <a:pt x="10" y="2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0" name="Freeform 819"/>
              <p:cNvSpPr>
                <a:spLocks/>
              </p:cNvSpPr>
              <p:nvPr/>
            </p:nvSpPr>
            <p:spPr bwMode="auto">
              <a:xfrm>
                <a:off x="2601" y="2070"/>
                <a:ext cx="90" cy="17"/>
              </a:xfrm>
              <a:custGeom>
                <a:avLst/>
                <a:gdLst>
                  <a:gd name="T0" fmla="*/ 23 w 36"/>
                  <a:gd name="T1" fmla="*/ 7 h 7"/>
                  <a:gd name="T2" fmla="*/ 58 w 36"/>
                  <a:gd name="T3" fmla="*/ 10 h 7"/>
                  <a:gd name="T4" fmla="*/ 90 w 36"/>
                  <a:gd name="T5" fmla="*/ 15 h 7"/>
                  <a:gd name="T6" fmla="*/ 90 w 36"/>
                  <a:gd name="T7" fmla="*/ 15 h 7"/>
                  <a:gd name="T8" fmla="*/ 43 w 36"/>
                  <a:gd name="T9" fmla="*/ 5 h 7"/>
                  <a:gd name="T10" fmla="*/ 0 w 36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7">
                    <a:moveTo>
                      <a:pt x="9" y="3"/>
                    </a:moveTo>
                    <a:cubicBezTo>
                      <a:pt x="14" y="3"/>
                      <a:pt x="19" y="3"/>
                      <a:pt x="23" y="4"/>
                    </a:cubicBezTo>
                    <a:cubicBezTo>
                      <a:pt x="26" y="5"/>
                      <a:pt x="33" y="7"/>
                      <a:pt x="36" y="6"/>
                    </a:cubicBezTo>
                    <a:cubicBezTo>
                      <a:pt x="36" y="5"/>
                      <a:pt x="36" y="5"/>
                      <a:pt x="36" y="6"/>
                    </a:cubicBezTo>
                    <a:cubicBezTo>
                      <a:pt x="30" y="5"/>
                      <a:pt x="24" y="2"/>
                      <a:pt x="17" y="2"/>
                    </a:cubicBezTo>
                    <a:cubicBezTo>
                      <a:pt x="14" y="2"/>
                      <a:pt x="1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1" name="Freeform 820"/>
              <p:cNvSpPr>
                <a:spLocks/>
              </p:cNvSpPr>
              <p:nvPr/>
            </p:nvSpPr>
            <p:spPr bwMode="auto">
              <a:xfrm>
                <a:off x="2926" y="2092"/>
                <a:ext cx="112" cy="65"/>
              </a:xfrm>
              <a:custGeom>
                <a:avLst/>
                <a:gdLst>
                  <a:gd name="T0" fmla="*/ 0 w 45"/>
                  <a:gd name="T1" fmla="*/ 5 h 26"/>
                  <a:gd name="T2" fmla="*/ 27 w 45"/>
                  <a:gd name="T3" fmla="*/ 0 h 26"/>
                  <a:gd name="T4" fmla="*/ 112 w 45"/>
                  <a:gd name="T5" fmla="*/ 65 h 26"/>
                  <a:gd name="T6" fmla="*/ 85 w 45"/>
                  <a:gd name="T7" fmla="*/ 48 h 26"/>
                  <a:gd name="T8" fmla="*/ 55 w 45"/>
                  <a:gd name="T9" fmla="*/ 43 h 26"/>
                  <a:gd name="T10" fmla="*/ 10 w 45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26">
                    <a:moveTo>
                      <a:pt x="0" y="2"/>
                    </a:moveTo>
                    <a:cubicBezTo>
                      <a:pt x="4" y="2"/>
                      <a:pt x="7" y="0"/>
                      <a:pt x="11" y="0"/>
                    </a:cubicBezTo>
                    <a:cubicBezTo>
                      <a:pt x="13" y="14"/>
                      <a:pt x="41" y="14"/>
                      <a:pt x="45" y="26"/>
                    </a:cubicBezTo>
                    <a:cubicBezTo>
                      <a:pt x="42" y="24"/>
                      <a:pt x="37" y="21"/>
                      <a:pt x="34" y="19"/>
                    </a:cubicBezTo>
                    <a:cubicBezTo>
                      <a:pt x="29" y="16"/>
                      <a:pt x="26" y="18"/>
                      <a:pt x="22" y="17"/>
                    </a:cubicBezTo>
                    <a:cubicBezTo>
                      <a:pt x="15" y="15"/>
                      <a:pt x="9" y="6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2" name="Freeform 821"/>
              <p:cNvSpPr>
                <a:spLocks/>
              </p:cNvSpPr>
              <p:nvPr/>
            </p:nvSpPr>
            <p:spPr bwMode="auto">
              <a:xfrm>
                <a:off x="2686" y="2312"/>
                <a:ext cx="175" cy="65"/>
              </a:xfrm>
              <a:custGeom>
                <a:avLst/>
                <a:gdLst>
                  <a:gd name="T0" fmla="*/ 3 w 70"/>
                  <a:gd name="T1" fmla="*/ 5 h 26"/>
                  <a:gd name="T2" fmla="*/ 20 w 70"/>
                  <a:gd name="T3" fmla="*/ 5 h 26"/>
                  <a:gd name="T4" fmla="*/ 50 w 70"/>
                  <a:gd name="T5" fmla="*/ 3 h 26"/>
                  <a:gd name="T6" fmla="*/ 88 w 70"/>
                  <a:gd name="T7" fmla="*/ 23 h 26"/>
                  <a:gd name="T8" fmla="*/ 138 w 70"/>
                  <a:gd name="T9" fmla="*/ 38 h 26"/>
                  <a:gd name="T10" fmla="*/ 175 w 70"/>
                  <a:gd name="T11" fmla="*/ 65 h 26"/>
                  <a:gd name="T12" fmla="*/ 85 w 70"/>
                  <a:gd name="T13" fmla="*/ 28 h 26"/>
                  <a:gd name="T14" fmla="*/ 45 w 70"/>
                  <a:gd name="T15" fmla="*/ 13 h 26"/>
                  <a:gd name="T16" fmla="*/ 15 w 70"/>
                  <a:gd name="T17" fmla="*/ 28 h 26"/>
                  <a:gd name="T18" fmla="*/ 0 w 70"/>
                  <a:gd name="T19" fmla="*/ 3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26">
                    <a:moveTo>
                      <a:pt x="1" y="2"/>
                    </a:moveTo>
                    <a:cubicBezTo>
                      <a:pt x="3" y="1"/>
                      <a:pt x="6" y="1"/>
                      <a:pt x="8" y="2"/>
                    </a:cubicBezTo>
                    <a:cubicBezTo>
                      <a:pt x="12" y="2"/>
                      <a:pt x="16" y="1"/>
                      <a:pt x="20" y="1"/>
                    </a:cubicBezTo>
                    <a:cubicBezTo>
                      <a:pt x="28" y="1"/>
                      <a:pt x="29" y="5"/>
                      <a:pt x="35" y="9"/>
                    </a:cubicBezTo>
                    <a:cubicBezTo>
                      <a:pt x="41" y="13"/>
                      <a:pt x="49" y="12"/>
                      <a:pt x="55" y="15"/>
                    </a:cubicBezTo>
                    <a:cubicBezTo>
                      <a:pt x="60" y="17"/>
                      <a:pt x="67" y="22"/>
                      <a:pt x="70" y="26"/>
                    </a:cubicBezTo>
                    <a:cubicBezTo>
                      <a:pt x="58" y="21"/>
                      <a:pt x="45" y="17"/>
                      <a:pt x="34" y="11"/>
                    </a:cubicBezTo>
                    <a:cubicBezTo>
                      <a:pt x="29" y="7"/>
                      <a:pt x="25" y="4"/>
                      <a:pt x="18" y="5"/>
                    </a:cubicBezTo>
                    <a:cubicBezTo>
                      <a:pt x="15" y="6"/>
                      <a:pt x="7" y="8"/>
                      <a:pt x="6" y="11"/>
                    </a:cubicBezTo>
                    <a:cubicBezTo>
                      <a:pt x="6" y="8"/>
                      <a:pt x="3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3" name="Freeform 822"/>
              <p:cNvSpPr>
                <a:spLocks/>
              </p:cNvSpPr>
              <p:nvPr/>
            </p:nvSpPr>
            <p:spPr bwMode="auto">
              <a:xfrm>
                <a:off x="2233" y="2310"/>
                <a:ext cx="113" cy="120"/>
              </a:xfrm>
              <a:custGeom>
                <a:avLst/>
                <a:gdLst>
                  <a:gd name="T0" fmla="*/ 8 w 45"/>
                  <a:gd name="T1" fmla="*/ 115 h 48"/>
                  <a:gd name="T2" fmla="*/ 10 w 45"/>
                  <a:gd name="T3" fmla="*/ 120 h 48"/>
                  <a:gd name="T4" fmla="*/ 5 w 45"/>
                  <a:gd name="T5" fmla="*/ 70 h 48"/>
                  <a:gd name="T6" fmla="*/ 40 w 45"/>
                  <a:gd name="T7" fmla="*/ 40 h 48"/>
                  <a:gd name="T8" fmla="*/ 75 w 45"/>
                  <a:gd name="T9" fmla="*/ 10 h 48"/>
                  <a:gd name="T10" fmla="*/ 113 w 45"/>
                  <a:gd name="T11" fmla="*/ 10 h 48"/>
                  <a:gd name="T12" fmla="*/ 28 w 45"/>
                  <a:gd name="T13" fmla="*/ 83 h 48"/>
                  <a:gd name="T14" fmla="*/ 13 w 45"/>
                  <a:gd name="T15" fmla="*/ 78 h 48"/>
                  <a:gd name="T16" fmla="*/ 10 w 45"/>
                  <a:gd name="T17" fmla="*/ 12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8">
                    <a:moveTo>
                      <a:pt x="3" y="46"/>
                    </a:moveTo>
                    <a:cubicBezTo>
                      <a:pt x="3" y="47"/>
                      <a:pt x="3" y="47"/>
                      <a:pt x="4" y="48"/>
                    </a:cubicBezTo>
                    <a:cubicBezTo>
                      <a:pt x="6" y="42"/>
                      <a:pt x="0" y="34"/>
                      <a:pt x="2" y="28"/>
                    </a:cubicBezTo>
                    <a:cubicBezTo>
                      <a:pt x="4" y="23"/>
                      <a:pt x="12" y="19"/>
                      <a:pt x="16" y="16"/>
                    </a:cubicBezTo>
                    <a:cubicBezTo>
                      <a:pt x="20" y="11"/>
                      <a:pt x="24" y="7"/>
                      <a:pt x="30" y="4"/>
                    </a:cubicBezTo>
                    <a:cubicBezTo>
                      <a:pt x="33" y="3"/>
                      <a:pt x="42" y="0"/>
                      <a:pt x="45" y="4"/>
                    </a:cubicBezTo>
                    <a:cubicBezTo>
                      <a:pt x="30" y="7"/>
                      <a:pt x="10" y="14"/>
                      <a:pt x="11" y="33"/>
                    </a:cubicBezTo>
                    <a:cubicBezTo>
                      <a:pt x="9" y="33"/>
                      <a:pt x="7" y="31"/>
                      <a:pt x="5" y="31"/>
                    </a:cubicBezTo>
                    <a:cubicBezTo>
                      <a:pt x="4" y="34"/>
                      <a:pt x="3" y="45"/>
                      <a:pt x="4" y="4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4" name="Freeform 823"/>
              <p:cNvSpPr>
                <a:spLocks/>
              </p:cNvSpPr>
              <p:nvPr/>
            </p:nvSpPr>
            <p:spPr bwMode="auto">
              <a:xfrm>
                <a:off x="1973" y="2307"/>
                <a:ext cx="80" cy="123"/>
              </a:xfrm>
              <a:custGeom>
                <a:avLst/>
                <a:gdLst>
                  <a:gd name="T0" fmla="*/ 20 w 32"/>
                  <a:gd name="T1" fmla="*/ 23 h 49"/>
                  <a:gd name="T2" fmla="*/ 40 w 32"/>
                  <a:gd name="T3" fmla="*/ 30 h 49"/>
                  <a:gd name="T4" fmla="*/ 55 w 32"/>
                  <a:gd name="T5" fmla="*/ 53 h 49"/>
                  <a:gd name="T6" fmla="*/ 60 w 32"/>
                  <a:gd name="T7" fmla="*/ 123 h 49"/>
                  <a:gd name="T8" fmla="*/ 65 w 32"/>
                  <a:gd name="T9" fmla="*/ 48 h 49"/>
                  <a:gd name="T10" fmla="*/ 60 w 32"/>
                  <a:gd name="T11" fmla="*/ 25 h 49"/>
                  <a:gd name="T12" fmla="*/ 80 w 32"/>
                  <a:gd name="T13" fmla="*/ 0 h 49"/>
                  <a:gd name="T14" fmla="*/ 38 w 32"/>
                  <a:gd name="T15" fmla="*/ 23 h 49"/>
                  <a:gd name="T16" fmla="*/ 0 w 32"/>
                  <a:gd name="T17" fmla="*/ 5 h 49"/>
                  <a:gd name="T18" fmla="*/ 3 w 32"/>
                  <a:gd name="T19" fmla="*/ 3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49">
                    <a:moveTo>
                      <a:pt x="8" y="9"/>
                    </a:moveTo>
                    <a:cubicBezTo>
                      <a:pt x="10" y="10"/>
                      <a:pt x="13" y="10"/>
                      <a:pt x="16" y="12"/>
                    </a:cubicBezTo>
                    <a:cubicBezTo>
                      <a:pt x="18" y="14"/>
                      <a:pt x="20" y="18"/>
                      <a:pt x="22" y="21"/>
                    </a:cubicBezTo>
                    <a:cubicBezTo>
                      <a:pt x="26" y="30"/>
                      <a:pt x="24" y="38"/>
                      <a:pt x="24" y="49"/>
                    </a:cubicBezTo>
                    <a:cubicBezTo>
                      <a:pt x="25" y="40"/>
                      <a:pt x="30" y="27"/>
                      <a:pt x="26" y="19"/>
                    </a:cubicBezTo>
                    <a:cubicBezTo>
                      <a:pt x="23" y="15"/>
                      <a:pt x="21" y="14"/>
                      <a:pt x="24" y="10"/>
                    </a:cubicBezTo>
                    <a:cubicBezTo>
                      <a:pt x="25" y="6"/>
                      <a:pt x="29" y="3"/>
                      <a:pt x="32" y="0"/>
                    </a:cubicBezTo>
                    <a:cubicBezTo>
                      <a:pt x="27" y="3"/>
                      <a:pt x="20" y="10"/>
                      <a:pt x="15" y="9"/>
                    </a:cubicBezTo>
                    <a:cubicBezTo>
                      <a:pt x="9" y="9"/>
                      <a:pt x="6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5" name="Freeform 824"/>
              <p:cNvSpPr>
                <a:spLocks/>
              </p:cNvSpPr>
              <p:nvPr/>
            </p:nvSpPr>
            <p:spPr bwMode="auto">
              <a:xfrm>
                <a:off x="1818" y="2247"/>
                <a:ext cx="65" cy="63"/>
              </a:xfrm>
              <a:custGeom>
                <a:avLst/>
                <a:gdLst>
                  <a:gd name="T0" fmla="*/ 20 w 26"/>
                  <a:gd name="T1" fmla="*/ 13 h 25"/>
                  <a:gd name="T2" fmla="*/ 5 w 26"/>
                  <a:gd name="T3" fmla="*/ 63 h 25"/>
                  <a:gd name="T4" fmla="*/ 23 w 26"/>
                  <a:gd name="T5" fmla="*/ 15 h 25"/>
                  <a:gd name="T6" fmla="*/ 65 w 26"/>
                  <a:gd name="T7" fmla="*/ 10 h 25"/>
                  <a:gd name="T8" fmla="*/ 20 w 26"/>
                  <a:gd name="T9" fmla="*/ 0 h 25"/>
                  <a:gd name="T10" fmla="*/ 18 w 26"/>
                  <a:gd name="T11" fmla="*/ 1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8" y="5"/>
                    </a:moveTo>
                    <a:cubicBezTo>
                      <a:pt x="1" y="8"/>
                      <a:pt x="0" y="18"/>
                      <a:pt x="2" y="25"/>
                    </a:cubicBezTo>
                    <a:cubicBezTo>
                      <a:pt x="5" y="20"/>
                      <a:pt x="4" y="10"/>
                      <a:pt x="9" y="6"/>
                    </a:cubicBezTo>
                    <a:cubicBezTo>
                      <a:pt x="13" y="3"/>
                      <a:pt x="21" y="5"/>
                      <a:pt x="26" y="4"/>
                    </a:cubicBezTo>
                    <a:cubicBezTo>
                      <a:pt x="21" y="4"/>
                      <a:pt x="11" y="4"/>
                      <a:pt x="8" y="0"/>
                    </a:cubicBezTo>
                    <a:cubicBezTo>
                      <a:pt x="8" y="2"/>
                      <a:pt x="7" y="4"/>
                      <a:pt x="7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6" name="Freeform 825"/>
              <p:cNvSpPr>
                <a:spLocks/>
              </p:cNvSpPr>
              <p:nvPr/>
            </p:nvSpPr>
            <p:spPr bwMode="auto">
              <a:xfrm>
                <a:off x="2043" y="1595"/>
                <a:ext cx="68" cy="255"/>
              </a:xfrm>
              <a:custGeom>
                <a:avLst/>
                <a:gdLst>
                  <a:gd name="T0" fmla="*/ 33 w 27"/>
                  <a:gd name="T1" fmla="*/ 0 h 102"/>
                  <a:gd name="T2" fmla="*/ 50 w 27"/>
                  <a:gd name="T3" fmla="*/ 78 h 102"/>
                  <a:gd name="T4" fmla="*/ 45 w 27"/>
                  <a:gd name="T5" fmla="*/ 148 h 102"/>
                  <a:gd name="T6" fmla="*/ 13 w 27"/>
                  <a:gd name="T7" fmla="*/ 198 h 102"/>
                  <a:gd name="T8" fmla="*/ 8 w 27"/>
                  <a:gd name="T9" fmla="*/ 225 h 102"/>
                  <a:gd name="T10" fmla="*/ 23 w 27"/>
                  <a:gd name="T11" fmla="*/ 255 h 102"/>
                  <a:gd name="T12" fmla="*/ 30 w 27"/>
                  <a:gd name="T13" fmla="*/ 223 h 102"/>
                  <a:gd name="T14" fmla="*/ 50 w 27"/>
                  <a:gd name="T15" fmla="*/ 205 h 102"/>
                  <a:gd name="T16" fmla="*/ 48 w 27"/>
                  <a:gd name="T17" fmla="*/ 175 h 102"/>
                  <a:gd name="T18" fmla="*/ 60 w 27"/>
                  <a:gd name="T19" fmla="*/ 145 h 102"/>
                  <a:gd name="T20" fmla="*/ 63 w 27"/>
                  <a:gd name="T21" fmla="*/ 80 h 102"/>
                  <a:gd name="T22" fmla="*/ 40 w 27"/>
                  <a:gd name="T23" fmla="*/ 0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2">
                    <a:moveTo>
                      <a:pt x="13" y="0"/>
                    </a:moveTo>
                    <a:cubicBezTo>
                      <a:pt x="13" y="10"/>
                      <a:pt x="19" y="21"/>
                      <a:pt x="20" y="31"/>
                    </a:cubicBezTo>
                    <a:cubicBezTo>
                      <a:pt x="22" y="41"/>
                      <a:pt x="19" y="49"/>
                      <a:pt x="18" y="59"/>
                    </a:cubicBezTo>
                    <a:cubicBezTo>
                      <a:pt x="17" y="70"/>
                      <a:pt x="13" y="71"/>
                      <a:pt x="5" y="79"/>
                    </a:cubicBezTo>
                    <a:cubicBezTo>
                      <a:pt x="1" y="84"/>
                      <a:pt x="0" y="84"/>
                      <a:pt x="3" y="90"/>
                    </a:cubicBezTo>
                    <a:cubicBezTo>
                      <a:pt x="5" y="94"/>
                      <a:pt x="8" y="96"/>
                      <a:pt x="9" y="102"/>
                    </a:cubicBezTo>
                    <a:cubicBezTo>
                      <a:pt x="11" y="98"/>
                      <a:pt x="9" y="93"/>
                      <a:pt x="12" y="89"/>
                    </a:cubicBezTo>
                    <a:cubicBezTo>
                      <a:pt x="13" y="86"/>
                      <a:pt x="19" y="85"/>
                      <a:pt x="20" y="82"/>
                    </a:cubicBezTo>
                    <a:cubicBezTo>
                      <a:pt x="20" y="80"/>
                      <a:pt x="18" y="73"/>
                      <a:pt x="19" y="70"/>
                    </a:cubicBezTo>
                    <a:cubicBezTo>
                      <a:pt x="20" y="66"/>
                      <a:pt x="23" y="62"/>
                      <a:pt x="24" y="58"/>
                    </a:cubicBezTo>
                    <a:cubicBezTo>
                      <a:pt x="27" y="51"/>
                      <a:pt x="26" y="39"/>
                      <a:pt x="25" y="32"/>
                    </a:cubicBezTo>
                    <a:cubicBezTo>
                      <a:pt x="23" y="22"/>
                      <a:pt x="15" y="12"/>
                      <a:pt x="16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7" name="Freeform 826"/>
              <p:cNvSpPr>
                <a:spLocks/>
              </p:cNvSpPr>
              <p:nvPr/>
            </p:nvSpPr>
            <p:spPr bwMode="auto">
              <a:xfrm>
                <a:off x="2173" y="1725"/>
                <a:ext cx="93" cy="235"/>
              </a:xfrm>
              <a:custGeom>
                <a:avLst/>
                <a:gdLst>
                  <a:gd name="T0" fmla="*/ 45 w 37"/>
                  <a:gd name="T1" fmla="*/ 55 h 94"/>
                  <a:gd name="T2" fmla="*/ 78 w 37"/>
                  <a:gd name="T3" fmla="*/ 20 h 94"/>
                  <a:gd name="T4" fmla="*/ 83 w 37"/>
                  <a:gd name="T5" fmla="*/ 63 h 94"/>
                  <a:gd name="T6" fmla="*/ 60 w 37"/>
                  <a:gd name="T7" fmla="*/ 85 h 94"/>
                  <a:gd name="T8" fmla="*/ 48 w 37"/>
                  <a:gd name="T9" fmla="*/ 138 h 94"/>
                  <a:gd name="T10" fmla="*/ 63 w 37"/>
                  <a:gd name="T11" fmla="*/ 150 h 94"/>
                  <a:gd name="T12" fmla="*/ 85 w 37"/>
                  <a:gd name="T13" fmla="*/ 135 h 94"/>
                  <a:gd name="T14" fmla="*/ 78 w 37"/>
                  <a:gd name="T15" fmla="*/ 175 h 94"/>
                  <a:gd name="T16" fmla="*/ 83 w 37"/>
                  <a:gd name="T17" fmla="*/ 215 h 94"/>
                  <a:gd name="T18" fmla="*/ 0 w 37"/>
                  <a:gd name="T19" fmla="*/ 235 h 94"/>
                  <a:gd name="T20" fmla="*/ 60 w 37"/>
                  <a:gd name="T21" fmla="*/ 208 h 94"/>
                  <a:gd name="T22" fmla="*/ 0 w 37"/>
                  <a:gd name="T23" fmla="*/ 200 h 94"/>
                  <a:gd name="T24" fmla="*/ 35 w 37"/>
                  <a:gd name="T25" fmla="*/ 198 h 94"/>
                  <a:gd name="T26" fmla="*/ 68 w 37"/>
                  <a:gd name="T27" fmla="*/ 183 h 94"/>
                  <a:gd name="T28" fmla="*/ 35 w 37"/>
                  <a:gd name="T29" fmla="*/ 160 h 94"/>
                  <a:gd name="T30" fmla="*/ 25 w 37"/>
                  <a:gd name="T31" fmla="*/ 123 h 94"/>
                  <a:gd name="T32" fmla="*/ 50 w 37"/>
                  <a:gd name="T33" fmla="*/ 60 h 94"/>
                  <a:gd name="T34" fmla="*/ 58 w 37"/>
                  <a:gd name="T35" fmla="*/ 50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94">
                    <a:moveTo>
                      <a:pt x="18" y="22"/>
                    </a:moveTo>
                    <a:cubicBezTo>
                      <a:pt x="19" y="16"/>
                      <a:pt x="25" y="0"/>
                      <a:pt x="31" y="8"/>
                    </a:cubicBezTo>
                    <a:cubicBezTo>
                      <a:pt x="33" y="11"/>
                      <a:pt x="34" y="22"/>
                      <a:pt x="33" y="25"/>
                    </a:cubicBezTo>
                    <a:cubicBezTo>
                      <a:pt x="32" y="30"/>
                      <a:pt x="27" y="30"/>
                      <a:pt x="24" y="34"/>
                    </a:cubicBezTo>
                    <a:cubicBezTo>
                      <a:pt x="20" y="38"/>
                      <a:pt x="19" y="49"/>
                      <a:pt x="19" y="55"/>
                    </a:cubicBezTo>
                    <a:cubicBezTo>
                      <a:pt x="19" y="61"/>
                      <a:pt x="19" y="61"/>
                      <a:pt x="25" y="60"/>
                    </a:cubicBezTo>
                    <a:cubicBezTo>
                      <a:pt x="29" y="59"/>
                      <a:pt x="32" y="57"/>
                      <a:pt x="34" y="54"/>
                    </a:cubicBezTo>
                    <a:cubicBezTo>
                      <a:pt x="37" y="61"/>
                      <a:pt x="32" y="63"/>
                      <a:pt x="31" y="70"/>
                    </a:cubicBezTo>
                    <a:cubicBezTo>
                      <a:pt x="29" y="75"/>
                      <a:pt x="34" y="81"/>
                      <a:pt x="33" y="86"/>
                    </a:cubicBezTo>
                    <a:cubicBezTo>
                      <a:pt x="31" y="94"/>
                      <a:pt x="7" y="93"/>
                      <a:pt x="0" y="94"/>
                    </a:cubicBezTo>
                    <a:cubicBezTo>
                      <a:pt x="2" y="92"/>
                      <a:pt x="28" y="90"/>
                      <a:pt x="24" y="83"/>
                    </a:cubicBezTo>
                    <a:cubicBezTo>
                      <a:pt x="21" y="80"/>
                      <a:pt x="4" y="80"/>
                      <a:pt x="0" y="80"/>
                    </a:cubicBezTo>
                    <a:cubicBezTo>
                      <a:pt x="3" y="75"/>
                      <a:pt x="10" y="78"/>
                      <a:pt x="14" y="79"/>
                    </a:cubicBezTo>
                    <a:cubicBezTo>
                      <a:pt x="21" y="80"/>
                      <a:pt x="23" y="79"/>
                      <a:pt x="27" y="73"/>
                    </a:cubicBezTo>
                    <a:cubicBezTo>
                      <a:pt x="22" y="71"/>
                      <a:pt x="17" y="70"/>
                      <a:pt x="14" y="64"/>
                    </a:cubicBezTo>
                    <a:cubicBezTo>
                      <a:pt x="13" y="61"/>
                      <a:pt x="10" y="52"/>
                      <a:pt x="10" y="49"/>
                    </a:cubicBezTo>
                    <a:cubicBezTo>
                      <a:pt x="11" y="43"/>
                      <a:pt x="34" y="30"/>
                      <a:pt x="20" y="24"/>
                    </a:cubicBezTo>
                    <a:cubicBezTo>
                      <a:pt x="21" y="23"/>
                      <a:pt x="22" y="21"/>
                      <a:pt x="23" y="2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8" name="Freeform 827"/>
              <p:cNvSpPr>
                <a:spLocks/>
              </p:cNvSpPr>
              <p:nvPr/>
            </p:nvSpPr>
            <p:spPr bwMode="auto">
              <a:xfrm>
                <a:off x="2333" y="1845"/>
                <a:ext cx="48" cy="72"/>
              </a:xfrm>
              <a:custGeom>
                <a:avLst/>
                <a:gdLst>
                  <a:gd name="T0" fmla="*/ 30 w 19"/>
                  <a:gd name="T1" fmla="*/ 7 h 29"/>
                  <a:gd name="T2" fmla="*/ 43 w 19"/>
                  <a:gd name="T3" fmla="*/ 42 h 29"/>
                  <a:gd name="T4" fmla="*/ 0 w 19"/>
                  <a:gd name="T5" fmla="*/ 72 h 29"/>
                  <a:gd name="T6" fmla="*/ 30 w 19"/>
                  <a:gd name="T7" fmla="*/ 30 h 29"/>
                  <a:gd name="T8" fmla="*/ 23 w 1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9">
                    <a:moveTo>
                      <a:pt x="12" y="3"/>
                    </a:moveTo>
                    <a:cubicBezTo>
                      <a:pt x="11" y="7"/>
                      <a:pt x="19" y="11"/>
                      <a:pt x="17" y="17"/>
                    </a:cubicBezTo>
                    <a:cubicBezTo>
                      <a:pt x="15" y="22"/>
                      <a:pt x="5" y="29"/>
                      <a:pt x="0" y="29"/>
                    </a:cubicBezTo>
                    <a:cubicBezTo>
                      <a:pt x="4" y="26"/>
                      <a:pt x="15" y="17"/>
                      <a:pt x="12" y="12"/>
                    </a:cubicBezTo>
                    <a:cubicBezTo>
                      <a:pt x="10" y="6"/>
                      <a:pt x="2" y="9"/>
                      <a:pt x="9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9" name="Freeform 828"/>
              <p:cNvSpPr>
                <a:spLocks/>
              </p:cNvSpPr>
              <p:nvPr/>
            </p:nvSpPr>
            <p:spPr bwMode="auto">
              <a:xfrm>
                <a:off x="2478" y="1482"/>
                <a:ext cx="100" cy="148"/>
              </a:xfrm>
              <a:custGeom>
                <a:avLst/>
                <a:gdLst>
                  <a:gd name="T0" fmla="*/ 35 w 40"/>
                  <a:gd name="T1" fmla="*/ 8 h 59"/>
                  <a:gd name="T2" fmla="*/ 78 w 40"/>
                  <a:gd name="T3" fmla="*/ 98 h 59"/>
                  <a:gd name="T4" fmla="*/ 35 w 40"/>
                  <a:gd name="T5" fmla="*/ 118 h 59"/>
                  <a:gd name="T6" fmla="*/ 0 w 40"/>
                  <a:gd name="T7" fmla="*/ 148 h 59"/>
                  <a:gd name="T8" fmla="*/ 30 w 40"/>
                  <a:gd name="T9" fmla="*/ 113 h 59"/>
                  <a:gd name="T10" fmla="*/ 60 w 40"/>
                  <a:gd name="T11" fmla="*/ 73 h 59"/>
                  <a:gd name="T12" fmla="*/ 40 w 40"/>
                  <a:gd name="T13" fmla="*/ 33 h 59"/>
                  <a:gd name="T14" fmla="*/ 13 w 4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59">
                    <a:moveTo>
                      <a:pt x="14" y="3"/>
                    </a:moveTo>
                    <a:cubicBezTo>
                      <a:pt x="25" y="10"/>
                      <a:pt x="40" y="25"/>
                      <a:pt x="31" y="39"/>
                    </a:cubicBezTo>
                    <a:cubicBezTo>
                      <a:pt x="27" y="45"/>
                      <a:pt x="20" y="41"/>
                      <a:pt x="14" y="47"/>
                    </a:cubicBezTo>
                    <a:cubicBezTo>
                      <a:pt x="9" y="51"/>
                      <a:pt x="8" y="58"/>
                      <a:pt x="0" y="59"/>
                    </a:cubicBezTo>
                    <a:cubicBezTo>
                      <a:pt x="4" y="50"/>
                      <a:pt x="3" y="48"/>
                      <a:pt x="12" y="45"/>
                    </a:cubicBezTo>
                    <a:cubicBezTo>
                      <a:pt x="20" y="42"/>
                      <a:pt x="25" y="37"/>
                      <a:pt x="24" y="29"/>
                    </a:cubicBezTo>
                    <a:cubicBezTo>
                      <a:pt x="24" y="21"/>
                      <a:pt x="24" y="17"/>
                      <a:pt x="16" y="13"/>
                    </a:cubicBezTo>
                    <a:cubicBezTo>
                      <a:pt x="7" y="10"/>
                      <a:pt x="9" y="8"/>
                      <a:pt x="5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0" name="Freeform 829"/>
              <p:cNvSpPr>
                <a:spLocks/>
              </p:cNvSpPr>
              <p:nvPr/>
            </p:nvSpPr>
            <p:spPr bwMode="auto">
              <a:xfrm>
                <a:off x="2698" y="1325"/>
                <a:ext cx="50" cy="137"/>
              </a:xfrm>
              <a:custGeom>
                <a:avLst/>
                <a:gdLst>
                  <a:gd name="T0" fmla="*/ 48 w 20"/>
                  <a:gd name="T1" fmla="*/ 20 h 55"/>
                  <a:gd name="T2" fmla="*/ 38 w 20"/>
                  <a:gd name="T3" fmla="*/ 95 h 55"/>
                  <a:gd name="T4" fmla="*/ 0 w 20"/>
                  <a:gd name="T5" fmla="*/ 130 h 55"/>
                  <a:gd name="T6" fmla="*/ 35 w 20"/>
                  <a:gd name="T7" fmla="*/ 105 h 55"/>
                  <a:gd name="T8" fmla="*/ 15 w 20"/>
                  <a:gd name="T9" fmla="*/ 87 h 55"/>
                  <a:gd name="T10" fmla="*/ 30 w 20"/>
                  <a:gd name="T11" fmla="*/ 55 h 55"/>
                  <a:gd name="T12" fmla="*/ 35 w 20"/>
                  <a:gd name="T13" fmla="*/ 22 h 55"/>
                  <a:gd name="T14" fmla="*/ 50 w 20"/>
                  <a:gd name="T15" fmla="*/ 5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19" y="8"/>
                    </a:moveTo>
                    <a:cubicBezTo>
                      <a:pt x="15" y="18"/>
                      <a:pt x="16" y="27"/>
                      <a:pt x="15" y="38"/>
                    </a:cubicBezTo>
                    <a:cubicBezTo>
                      <a:pt x="14" y="46"/>
                      <a:pt x="10" y="55"/>
                      <a:pt x="0" y="52"/>
                    </a:cubicBezTo>
                    <a:cubicBezTo>
                      <a:pt x="4" y="50"/>
                      <a:pt x="11" y="46"/>
                      <a:pt x="14" y="42"/>
                    </a:cubicBezTo>
                    <a:cubicBezTo>
                      <a:pt x="10" y="39"/>
                      <a:pt x="5" y="41"/>
                      <a:pt x="6" y="35"/>
                    </a:cubicBezTo>
                    <a:cubicBezTo>
                      <a:pt x="6" y="31"/>
                      <a:pt x="11" y="26"/>
                      <a:pt x="12" y="22"/>
                    </a:cubicBezTo>
                    <a:cubicBezTo>
                      <a:pt x="14" y="18"/>
                      <a:pt x="12" y="13"/>
                      <a:pt x="14" y="9"/>
                    </a:cubicBezTo>
                    <a:cubicBezTo>
                      <a:pt x="14" y="6"/>
                      <a:pt x="18" y="0"/>
                      <a:pt x="20" y="2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1" name="Freeform 830"/>
              <p:cNvSpPr>
                <a:spLocks/>
              </p:cNvSpPr>
              <p:nvPr/>
            </p:nvSpPr>
            <p:spPr bwMode="auto">
              <a:xfrm>
                <a:off x="2888" y="1087"/>
                <a:ext cx="150" cy="142"/>
              </a:xfrm>
              <a:custGeom>
                <a:avLst/>
                <a:gdLst>
                  <a:gd name="T0" fmla="*/ 93 w 60"/>
                  <a:gd name="T1" fmla="*/ 17 h 57"/>
                  <a:gd name="T2" fmla="*/ 148 w 60"/>
                  <a:gd name="T3" fmla="*/ 77 h 57"/>
                  <a:gd name="T4" fmla="*/ 113 w 60"/>
                  <a:gd name="T5" fmla="*/ 142 h 57"/>
                  <a:gd name="T6" fmla="*/ 113 w 60"/>
                  <a:gd name="T7" fmla="*/ 40 h 57"/>
                  <a:gd name="T8" fmla="*/ 85 w 60"/>
                  <a:gd name="T9" fmla="*/ 37 h 57"/>
                  <a:gd name="T10" fmla="*/ 60 w 60"/>
                  <a:gd name="T11" fmla="*/ 25 h 57"/>
                  <a:gd name="T12" fmla="*/ 0 w 60"/>
                  <a:gd name="T13" fmla="*/ 0 h 57"/>
                  <a:gd name="T14" fmla="*/ 60 w 60"/>
                  <a:gd name="T15" fmla="*/ 2 h 57"/>
                  <a:gd name="T16" fmla="*/ 83 w 60"/>
                  <a:gd name="T17" fmla="*/ 7 h 57"/>
                  <a:gd name="T18" fmla="*/ 90 w 60"/>
                  <a:gd name="T19" fmla="*/ 17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57">
                    <a:moveTo>
                      <a:pt x="37" y="7"/>
                    </a:moveTo>
                    <a:cubicBezTo>
                      <a:pt x="47" y="10"/>
                      <a:pt x="60" y="20"/>
                      <a:pt x="59" y="31"/>
                    </a:cubicBezTo>
                    <a:cubicBezTo>
                      <a:pt x="59" y="39"/>
                      <a:pt x="54" y="55"/>
                      <a:pt x="45" y="57"/>
                    </a:cubicBezTo>
                    <a:cubicBezTo>
                      <a:pt x="50" y="48"/>
                      <a:pt x="59" y="23"/>
                      <a:pt x="45" y="16"/>
                    </a:cubicBezTo>
                    <a:cubicBezTo>
                      <a:pt x="41" y="15"/>
                      <a:pt x="38" y="15"/>
                      <a:pt x="34" y="15"/>
                    </a:cubicBezTo>
                    <a:cubicBezTo>
                      <a:pt x="28" y="14"/>
                      <a:pt x="28" y="13"/>
                      <a:pt x="24" y="10"/>
                    </a:cubicBezTo>
                    <a:cubicBezTo>
                      <a:pt x="18" y="5"/>
                      <a:pt x="8" y="1"/>
                      <a:pt x="0" y="0"/>
                    </a:cubicBezTo>
                    <a:cubicBezTo>
                      <a:pt x="8" y="1"/>
                      <a:pt x="16" y="0"/>
                      <a:pt x="24" y="1"/>
                    </a:cubicBezTo>
                    <a:cubicBezTo>
                      <a:pt x="27" y="1"/>
                      <a:pt x="30" y="1"/>
                      <a:pt x="33" y="3"/>
                    </a:cubicBezTo>
                    <a:cubicBezTo>
                      <a:pt x="34" y="4"/>
                      <a:pt x="34" y="6"/>
                      <a:pt x="36" y="7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2" name="Freeform 831"/>
              <p:cNvSpPr>
                <a:spLocks/>
              </p:cNvSpPr>
              <p:nvPr/>
            </p:nvSpPr>
            <p:spPr bwMode="auto">
              <a:xfrm>
                <a:off x="2766" y="1805"/>
                <a:ext cx="115" cy="145"/>
              </a:xfrm>
              <a:custGeom>
                <a:avLst/>
                <a:gdLst>
                  <a:gd name="T0" fmla="*/ 103 w 46"/>
                  <a:gd name="T1" fmla="*/ 35 h 58"/>
                  <a:gd name="T2" fmla="*/ 103 w 46"/>
                  <a:gd name="T3" fmla="*/ 108 h 58"/>
                  <a:gd name="T4" fmla="*/ 50 w 46"/>
                  <a:gd name="T5" fmla="*/ 145 h 58"/>
                  <a:gd name="T6" fmla="*/ 20 w 46"/>
                  <a:gd name="T7" fmla="*/ 53 h 58"/>
                  <a:gd name="T8" fmla="*/ 43 w 46"/>
                  <a:gd name="T9" fmla="*/ 95 h 58"/>
                  <a:gd name="T10" fmla="*/ 68 w 46"/>
                  <a:gd name="T11" fmla="*/ 115 h 58"/>
                  <a:gd name="T12" fmla="*/ 90 w 46"/>
                  <a:gd name="T13" fmla="*/ 93 h 58"/>
                  <a:gd name="T14" fmla="*/ 83 w 46"/>
                  <a:gd name="T15" fmla="*/ 68 h 58"/>
                  <a:gd name="T16" fmla="*/ 95 w 46"/>
                  <a:gd name="T17" fmla="*/ 60 h 58"/>
                  <a:gd name="T18" fmla="*/ 95 w 46"/>
                  <a:gd name="T19" fmla="*/ 38 h 58"/>
                  <a:gd name="T20" fmla="*/ 88 w 46"/>
                  <a:gd name="T21" fmla="*/ 0 h 58"/>
                  <a:gd name="T22" fmla="*/ 110 w 46"/>
                  <a:gd name="T23" fmla="*/ 4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8">
                    <a:moveTo>
                      <a:pt x="41" y="14"/>
                    </a:moveTo>
                    <a:cubicBezTo>
                      <a:pt x="41" y="23"/>
                      <a:pt x="44" y="32"/>
                      <a:pt x="41" y="43"/>
                    </a:cubicBezTo>
                    <a:cubicBezTo>
                      <a:pt x="37" y="54"/>
                      <a:pt x="30" y="54"/>
                      <a:pt x="20" y="58"/>
                    </a:cubicBezTo>
                    <a:cubicBezTo>
                      <a:pt x="18" y="53"/>
                      <a:pt x="0" y="25"/>
                      <a:pt x="8" y="21"/>
                    </a:cubicBezTo>
                    <a:cubicBezTo>
                      <a:pt x="12" y="19"/>
                      <a:pt x="16" y="35"/>
                      <a:pt x="17" y="38"/>
                    </a:cubicBezTo>
                    <a:cubicBezTo>
                      <a:pt x="19" y="45"/>
                      <a:pt x="19" y="47"/>
                      <a:pt x="27" y="46"/>
                    </a:cubicBezTo>
                    <a:cubicBezTo>
                      <a:pt x="32" y="45"/>
                      <a:pt x="38" y="44"/>
                      <a:pt x="36" y="37"/>
                    </a:cubicBezTo>
                    <a:cubicBezTo>
                      <a:pt x="35" y="32"/>
                      <a:pt x="29" y="33"/>
                      <a:pt x="33" y="27"/>
                    </a:cubicBezTo>
                    <a:cubicBezTo>
                      <a:pt x="34" y="25"/>
                      <a:pt x="37" y="25"/>
                      <a:pt x="38" y="24"/>
                    </a:cubicBezTo>
                    <a:cubicBezTo>
                      <a:pt x="40" y="21"/>
                      <a:pt x="38" y="18"/>
                      <a:pt x="38" y="15"/>
                    </a:cubicBezTo>
                    <a:cubicBezTo>
                      <a:pt x="38" y="9"/>
                      <a:pt x="39" y="6"/>
                      <a:pt x="35" y="0"/>
                    </a:cubicBezTo>
                    <a:cubicBezTo>
                      <a:pt x="46" y="1"/>
                      <a:pt x="37" y="15"/>
                      <a:pt x="44" y="19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3" name="Freeform 832"/>
              <p:cNvSpPr>
                <a:spLocks/>
              </p:cNvSpPr>
              <p:nvPr/>
            </p:nvSpPr>
            <p:spPr bwMode="auto">
              <a:xfrm>
                <a:off x="2608" y="1720"/>
                <a:ext cx="100" cy="132"/>
              </a:xfrm>
              <a:custGeom>
                <a:avLst/>
                <a:gdLst>
                  <a:gd name="T0" fmla="*/ 28 w 40"/>
                  <a:gd name="T1" fmla="*/ 30 h 53"/>
                  <a:gd name="T2" fmla="*/ 8 w 40"/>
                  <a:gd name="T3" fmla="*/ 75 h 53"/>
                  <a:gd name="T4" fmla="*/ 43 w 40"/>
                  <a:gd name="T5" fmla="*/ 112 h 53"/>
                  <a:gd name="T6" fmla="*/ 50 w 40"/>
                  <a:gd name="T7" fmla="*/ 95 h 53"/>
                  <a:gd name="T8" fmla="*/ 75 w 40"/>
                  <a:gd name="T9" fmla="*/ 82 h 53"/>
                  <a:gd name="T10" fmla="*/ 98 w 40"/>
                  <a:gd name="T11" fmla="*/ 72 h 53"/>
                  <a:gd name="T12" fmla="*/ 93 w 40"/>
                  <a:gd name="T13" fmla="*/ 47 h 53"/>
                  <a:gd name="T14" fmla="*/ 23 w 40"/>
                  <a:gd name="T15" fmla="*/ 82 h 53"/>
                  <a:gd name="T16" fmla="*/ 30 w 40"/>
                  <a:gd name="T17" fmla="*/ 42 h 53"/>
                  <a:gd name="T18" fmla="*/ 55 w 40"/>
                  <a:gd name="T19" fmla="*/ 0 h 53"/>
                  <a:gd name="T20" fmla="*/ 35 w 40"/>
                  <a:gd name="T21" fmla="*/ 1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53">
                    <a:moveTo>
                      <a:pt x="11" y="12"/>
                    </a:moveTo>
                    <a:cubicBezTo>
                      <a:pt x="7" y="18"/>
                      <a:pt x="0" y="21"/>
                      <a:pt x="3" y="30"/>
                    </a:cubicBezTo>
                    <a:cubicBezTo>
                      <a:pt x="5" y="35"/>
                      <a:pt x="12" y="53"/>
                      <a:pt x="17" y="45"/>
                    </a:cubicBezTo>
                    <a:cubicBezTo>
                      <a:pt x="19" y="43"/>
                      <a:pt x="17" y="40"/>
                      <a:pt x="20" y="38"/>
                    </a:cubicBezTo>
                    <a:cubicBezTo>
                      <a:pt x="21" y="35"/>
                      <a:pt x="28" y="34"/>
                      <a:pt x="30" y="33"/>
                    </a:cubicBezTo>
                    <a:cubicBezTo>
                      <a:pt x="33" y="32"/>
                      <a:pt x="38" y="32"/>
                      <a:pt x="39" y="29"/>
                    </a:cubicBezTo>
                    <a:cubicBezTo>
                      <a:pt x="40" y="28"/>
                      <a:pt x="37" y="21"/>
                      <a:pt x="37" y="19"/>
                    </a:cubicBezTo>
                    <a:cubicBezTo>
                      <a:pt x="31" y="24"/>
                      <a:pt x="18" y="43"/>
                      <a:pt x="9" y="33"/>
                    </a:cubicBezTo>
                    <a:cubicBezTo>
                      <a:pt x="4" y="27"/>
                      <a:pt x="9" y="21"/>
                      <a:pt x="12" y="17"/>
                    </a:cubicBezTo>
                    <a:cubicBezTo>
                      <a:pt x="16" y="11"/>
                      <a:pt x="18" y="5"/>
                      <a:pt x="22" y="0"/>
                    </a:cubicBezTo>
                    <a:cubicBezTo>
                      <a:pt x="19" y="1"/>
                      <a:pt x="16" y="2"/>
                      <a:pt x="14" y="4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4" name="Freeform 833"/>
              <p:cNvSpPr>
                <a:spLocks/>
              </p:cNvSpPr>
              <p:nvPr/>
            </p:nvSpPr>
            <p:spPr bwMode="auto">
              <a:xfrm>
                <a:off x="2483" y="1642"/>
                <a:ext cx="80" cy="178"/>
              </a:xfrm>
              <a:custGeom>
                <a:avLst/>
                <a:gdLst>
                  <a:gd name="T0" fmla="*/ 28 w 32"/>
                  <a:gd name="T1" fmla="*/ 43 h 71"/>
                  <a:gd name="T2" fmla="*/ 10 w 32"/>
                  <a:gd name="T3" fmla="*/ 115 h 71"/>
                  <a:gd name="T4" fmla="*/ 0 w 32"/>
                  <a:gd name="T5" fmla="*/ 178 h 71"/>
                  <a:gd name="T6" fmla="*/ 30 w 32"/>
                  <a:gd name="T7" fmla="*/ 128 h 71"/>
                  <a:gd name="T8" fmla="*/ 25 w 32"/>
                  <a:gd name="T9" fmla="*/ 83 h 71"/>
                  <a:gd name="T10" fmla="*/ 43 w 32"/>
                  <a:gd name="T11" fmla="*/ 35 h 71"/>
                  <a:gd name="T12" fmla="*/ 80 w 32"/>
                  <a:gd name="T13" fmla="*/ 0 h 71"/>
                  <a:gd name="T14" fmla="*/ 35 w 32"/>
                  <a:gd name="T15" fmla="*/ 38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1">
                    <a:moveTo>
                      <a:pt x="11" y="17"/>
                    </a:moveTo>
                    <a:cubicBezTo>
                      <a:pt x="2" y="24"/>
                      <a:pt x="2" y="37"/>
                      <a:pt x="4" y="46"/>
                    </a:cubicBezTo>
                    <a:cubicBezTo>
                      <a:pt x="6" y="56"/>
                      <a:pt x="10" y="63"/>
                      <a:pt x="0" y="71"/>
                    </a:cubicBezTo>
                    <a:cubicBezTo>
                      <a:pt x="7" y="67"/>
                      <a:pt x="11" y="59"/>
                      <a:pt x="12" y="51"/>
                    </a:cubicBezTo>
                    <a:cubicBezTo>
                      <a:pt x="12" y="44"/>
                      <a:pt x="9" y="39"/>
                      <a:pt x="10" y="33"/>
                    </a:cubicBezTo>
                    <a:cubicBezTo>
                      <a:pt x="10" y="26"/>
                      <a:pt x="13" y="19"/>
                      <a:pt x="17" y="14"/>
                    </a:cubicBezTo>
                    <a:cubicBezTo>
                      <a:pt x="21" y="9"/>
                      <a:pt x="31" y="6"/>
                      <a:pt x="32" y="0"/>
                    </a:cubicBezTo>
                    <a:cubicBezTo>
                      <a:pt x="25" y="2"/>
                      <a:pt x="15" y="7"/>
                      <a:pt x="14" y="15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5" name="Freeform 834"/>
              <p:cNvSpPr>
                <a:spLocks/>
              </p:cNvSpPr>
              <p:nvPr/>
            </p:nvSpPr>
            <p:spPr bwMode="auto">
              <a:xfrm>
                <a:off x="1918" y="1390"/>
                <a:ext cx="135" cy="317"/>
              </a:xfrm>
              <a:custGeom>
                <a:avLst/>
                <a:gdLst>
                  <a:gd name="T0" fmla="*/ 103 w 54"/>
                  <a:gd name="T1" fmla="*/ 12 h 127"/>
                  <a:gd name="T2" fmla="*/ 75 w 54"/>
                  <a:gd name="T3" fmla="*/ 85 h 127"/>
                  <a:gd name="T4" fmla="*/ 70 w 54"/>
                  <a:gd name="T5" fmla="*/ 122 h 127"/>
                  <a:gd name="T6" fmla="*/ 68 w 54"/>
                  <a:gd name="T7" fmla="*/ 162 h 127"/>
                  <a:gd name="T8" fmla="*/ 53 w 54"/>
                  <a:gd name="T9" fmla="*/ 245 h 127"/>
                  <a:gd name="T10" fmla="*/ 33 w 54"/>
                  <a:gd name="T11" fmla="*/ 285 h 127"/>
                  <a:gd name="T12" fmla="*/ 0 w 54"/>
                  <a:gd name="T13" fmla="*/ 315 h 127"/>
                  <a:gd name="T14" fmla="*/ 68 w 54"/>
                  <a:gd name="T15" fmla="*/ 237 h 127"/>
                  <a:gd name="T16" fmla="*/ 75 w 54"/>
                  <a:gd name="T17" fmla="*/ 160 h 127"/>
                  <a:gd name="T18" fmla="*/ 90 w 54"/>
                  <a:gd name="T19" fmla="*/ 92 h 127"/>
                  <a:gd name="T20" fmla="*/ 100 w 54"/>
                  <a:gd name="T21" fmla="*/ 25 h 127"/>
                  <a:gd name="T22" fmla="*/ 135 w 54"/>
                  <a:gd name="T23" fmla="*/ 0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127">
                    <a:moveTo>
                      <a:pt x="41" y="5"/>
                    </a:moveTo>
                    <a:cubicBezTo>
                      <a:pt x="29" y="13"/>
                      <a:pt x="29" y="21"/>
                      <a:pt x="30" y="34"/>
                    </a:cubicBezTo>
                    <a:cubicBezTo>
                      <a:pt x="30" y="39"/>
                      <a:pt x="28" y="44"/>
                      <a:pt x="28" y="49"/>
                    </a:cubicBezTo>
                    <a:cubicBezTo>
                      <a:pt x="27" y="55"/>
                      <a:pt x="27" y="60"/>
                      <a:pt x="27" y="65"/>
                    </a:cubicBezTo>
                    <a:cubicBezTo>
                      <a:pt x="25" y="76"/>
                      <a:pt x="25" y="87"/>
                      <a:pt x="21" y="98"/>
                    </a:cubicBezTo>
                    <a:cubicBezTo>
                      <a:pt x="19" y="103"/>
                      <a:pt x="16" y="109"/>
                      <a:pt x="13" y="114"/>
                    </a:cubicBezTo>
                    <a:cubicBezTo>
                      <a:pt x="9" y="118"/>
                      <a:pt x="4" y="121"/>
                      <a:pt x="0" y="126"/>
                    </a:cubicBezTo>
                    <a:cubicBezTo>
                      <a:pt x="9" y="127"/>
                      <a:pt x="23" y="102"/>
                      <a:pt x="27" y="95"/>
                    </a:cubicBezTo>
                    <a:cubicBezTo>
                      <a:pt x="31" y="86"/>
                      <a:pt x="29" y="74"/>
                      <a:pt x="30" y="64"/>
                    </a:cubicBezTo>
                    <a:cubicBezTo>
                      <a:pt x="32" y="55"/>
                      <a:pt x="36" y="46"/>
                      <a:pt x="36" y="37"/>
                    </a:cubicBezTo>
                    <a:cubicBezTo>
                      <a:pt x="36" y="26"/>
                      <a:pt x="36" y="20"/>
                      <a:pt x="40" y="10"/>
                    </a:cubicBezTo>
                    <a:cubicBezTo>
                      <a:pt x="46" y="9"/>
                      <a:pt x="52" y="4"/>
                      <a:pt x="54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6" name="Freeform 835"/>
              <p:cNvSpPr>
                <a:spLocks/>
              </p:cNvSpPr>
              <p:nvPr/>
            </p:nvSpPr>
            <p:spPr bwMode="auto">
              <a:xfrm>
                <a:off x="2256" y="1214"/>
                <a:ext cx="105" cy="46"/>
              </a:xfrm>
              <a:custGeom>
                <a:avLst/>
                <a:gdLst>
                  <a:gd name="T0" fmla="*/ 3 w 42"/>
                  <a:gd name="T1" fmla="*/ 13 h 18"/>
                  <a:gd name="T2" fmla="*/ 48 w 42"/>
                  <a:gd name="T3" fmla="*/ 46 h 18"/>
                  <a:gd name="T4" fmla="*/ 105 w 42"/>
                  <a:gd name="T5" fmla="*/ 5 h 18"/>
                  <a:gd name="T6" fmla="*/ 48 w 42"/>
                  <a:gd name="T7" fmla="*/ 31 h 18"/>
                  <a:gd name="T8" fmla="*/ 3 w 4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" y="5"/>
                    </a:moveTo>
                    <a:cubicBezTo>
                      <a:pt x="5" y="10"/>
                      <a:pt x="12" y="18"/>
                      <a:pt x="19" y="18"/>
                    </a:cubicBezTo>
                    <a:cubicBezTo>
                      <a:pt x="24" y="18"/>
                      <a:pt x="42" y="8"/>
                      <a:pt x="42" y="2"/>
                    </a:cubicBezTo>
                    <a:cubicBezTo>
                      <a:pt x="35" y="5"/>
                      <a:pt x="29" y="14"/>
                      <a:pt x="19" y="12"/>
                    </a:cubicBezTo>
                    <a:cubicBezTo>
                      <a:pt x="15" y="12"/>
                      <a:pt x="0" y="5"/>
                      <a:pt x="1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7" name="Freeform 836"/>
              <p:cNvSpPr>
                <a:spLocks/>
              </p:cNvSpPr>
              <p:nvPr/>
            </p:nvSpPr>
            <p:spPr bwMode="auto">
              <a:xfrm>
                <a:off x="2371" y="982"/>
                <a:ext cx="110" cy="112"/>
              </a:xfrm>
              <a:custGeom>
                <a:avLst/>
                <a:gdLst>
                  <a:gd name="T0" fmla="*/ 43 w 44"/>
                  <a:gd name="T1" fmla="*/ 32 h 45"/>
                  <a:gd name="T2" fmla="*/ 18 w 44"/>
                  <a:gd name="T3" fmla="*/ 112 h 45"/>
                  <a:gd name="T4" fmla="*/ 25 w 44"/>
                  <a:gd name="T5" fmla="*/ 72 h 45"/>
                  <a:gd name="T6" fmla="*/ 50 w 44"/>
                  <a:gd name="T7" fmla="*/ 42 h 45"/>
                  <a:gd name="T8" fmla="*/ 73 w 44"/>
                  <a:gd name="T9" fmla="*/ 20 h 45"/>
                  <a:gd name="T10" fmla="*/ 110 w 44"/>
                  <a:gd name="T11" fmla="*/ 12 h 45"/>
                  <a:gd name="T12" fmla="*/ 53 w 44"/>
                  <a:gd name="T13" fmla="*/ 2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5">
                    <a:moveTo>
                      <a:pt x="17" y="13"/>
                    </a:moveTo>
                    <a:cubicBezTo>
                      <a:pt x="2" y="19"/>
                      <a:pt x="0" y="32"/>
                      <a:pt x="7" y="45"/>
                    </a:cubicBezTo>
                    <a:cubicBezTo>
                      <a:pt x="8" y="40"/>
                      <a:pt x="7" y="34"/>
                      <a:pt x="10" y="29"/>
                    </a:cubicBezTo>
                    <a:cubicBezTo>
                      <a:pt x="12" y="23"/>
                      <a:pt x="16" y="21"/>
                      <a:pt x="20" y="17"/>
                    </a:cubicBezTo>
                    <a:cubicBezTo>
                      <a:pt x="23" y="14"/>
                      <a:pt x="25" y="10"/>
                      <a:pt x="29" y="8"/>
                    </a:cubicBezTo>
                    <a:cubicBezTo>
                      <a:pt x="33" y="6"/>
                      <a:pt x="39" y="5"/>
                      <a:pt x="44" y="5"/>
                    </a:cubicBezTo>
                    <a:cubicBezTo>
                      <a:pt x="37" y="0"/>
                      <a:pt x="27" y="7"/>
                      <a:pt x="21" y="11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8" name="Freeform 837"/>
              <p:cNvSpPr>
                <a:spLocks/>
              </p:cNvSpPr>
              <p:nvPr/>
            </p:nvSpPr>
            <p:spPr bwMode="auto">
              <a:xfrm>
                <a:off x="2673" y="1092"/>
                <a:ext cx="68" cy="97"/>
              </a:xfrm>
              <a:custGeom>
                <a:avLst/>
                <a:gdLst>
                  <a:gd name="T0" fmla="*/ 28 w 27"/>
                  <a:gd name="T1" fmla="*/ 22 h 39"/>
                  <a:gd name="T2" fmla="*/ 43 w 27"/>
                  <a:gd name="T3" fmla="*/ 57 h 39"/>
                  <a:gd name="T4" fmla="*/ 68 w 27"/>
                  <a:gd name="T5" fmla="*/ 70 h 39"/>
                  <a:gd name="T6" fmla="*/ 45 w 27"/>
                  <a:gd name="T7" fmla="*/ 97 h 39"/>
                  <a:gd name="T8" fmla="*/ 28 w 27"/>
                  <a:gd name="T9" fmla="*/ 42 h 39"/>
                  <a:gd name="T10" fmla="*/ 20 w 27"/>
                  <a:gd name="T11" fmla="*/ 20 h 39"/>
                  <a:gd name="T12" fmla="*/ 3 w 27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9">
                    <a:moveTo>
                      <a:pt x="11" y="9"/>
                    </a:moveTo>
                    <a:cubicBezTo>
                      <a:pt x="17" y="13"/>
                      <a:pt x="16" y="16"/>
                      <a:pt x="17" y="23"/>
                    </a:cubicBezTo>
                    <a:cubicBezTo>
                      <a:pt x="18" y="32"/>
                      <a:pt x="20" y="31"/>
                      <a:pt x="27" y="28"/>
                    </a:cubicBezTo>
                    <a:cubicBezTo>
                      <a:pt x="26" y="32"/>
                      <a:pt x="21" y="36"/>
                      <a:pt x="18" y="39"/>
                    </a:cubicBezTo>
                    <a:cubicBezTo>
                      <a:pt x="13" y="31"/>
                      <a:pt x="10" y="25"/>
                      <a:pt x="11" y="17"/>
                    </a:cubicBezTo>
                    <a:cubicBezTo>
                      <a:pt x="12" y="11"/>
                      <a:pt x="13" y="12"/>
                      <a:pt x="8" y="8"/>
                    </a:cubicBezTo>
                    <a:cubicBezTo>
                      <a:pt x="6" y="5"/>
                      <a:pt x="0" y="3"/>
                      <a:pt x="1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9" name="Freeform 838"/>
              <p:cNvSpPr>
                <a:spLocks/>
              </p:cNvSpPr>
              <p:nvPr/>
            </p:nvSpPr>
            <p:spPr bwMode="auto">
              <a:xfrm>
                <a:off x="2683" y="942"/>
                <a:ext cx="128" cy="40"/>
              </a:xfrm>
              <a:custGeom>
                <a:avLst/>
                <a:gdLst>
                  <a:gd name="T0" fmla="*/ 75 w 51"/>
                  <a:gd name="T1" fmla="*/ 20 h 16"/>
                  <a:gd name="T2" fmla="*/ 100 w 51"/>
                  <a:gd name="T3" fmla="*/ 23 h 16"/>
                  <a:gd name="T4" fmla="*/ 118 w 51"/>
                  <a:gd name="T5" fmla="*/ 40 h 16"/>
                  <a:gd name="T6" fmla="*/ 123 w 51"/>
                  <a:gd name="T7" fmla="*/ 25 h 16"/>
                  <a:gd name="T8" fmla="*/ 98 w 51"/>
                  <a:gd name="T9" fmla="*/ 18 h 16"/>
                  <a:gd name="T10" fmla="*/ 50 w 51"/>
                  <a:gd name="T11" fmla="*/ 3 h 16"/>
                  <a:gd name="T12" fmla="*/ 0 w 51"/>
                  <a:gd name="T13" fmla="*/ 23 h 16"/>
                  <a:gd name="T14" fmla="*/ 25 w 51"/>
                  <a:gd name="T15" fmla="*/ 1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16">
                    <a:moveTo>
                      <a:pt x="30" y="8"/>
                    </a:moveTo>
                    <a:cubicBezTo>
                      <a:pt x="34" y="8"/>
                      <a:pt x="37" y="8"/>
                      <a:pt x="40" y="9"/>
                    </a:cubicBezTo>
                    <a:cubicBezTo>
                      <a:pt x="42" y="10"/>
                      <a:pt x="45" y="16"/>
                      <a:pt x="47" y="16"/>
                    </a:cubicBezTo>
                    <a:cubicBezTo>
                      <a:pt x="51" y="16"/>
                      <a:pt x="50" y="12"/>
                      <a:pt x="49" y="10"/>
                    </a:cubicBezTo>
                    <a:cubicBezTo>
                      <a:pt x="48" y="8"/>
                      <a:pt x="41" y="7"/>
                      <a:pt x="39" y="7"/>
                    </a:cubicBezTo>
                    <a:cubicBezTo>
                      <a:pt x="33" y="5"/>
                      <a:pt x="25" y="1"/>
                      <a:pt x="20" y="1"/>
                    </a:cubicBezTo>
                    <a:cubicBezTo>
                      <a:pt x="14" y="0"/>
                      <a:pt x="4" y="6"/>
                      <a:pt x="0" y="9"/>
                    </a:cubicBezTo>
                    <a:cubicBezTo>
                      <a:pt x="3" y="8"/>
                      <a:pt x="7" y="8"/>
                      <a:pt x="10" y="7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0" name="Freeform 839"/>
              <p:cNvSpPr>
                <a:spLocks/>
              </p:cNvSpPr>
              <p:nvPr/>
            </p:nvSpPr>
            <p:spPr bwMode="auto">
              <a:xfrm>
                <a:off x="2893" y="919"/>
                <a:ext cx="155" cy="50"/>
              </a:xfrm>
              <a:custGeom>
                <a:avLst/>
                <a:gdLst>
                  <a:gd name="T0" fmla="*/ 43 w 62"/>
                  <a:gd name="T1" fmla="*/ 13 h 20"/>
                  <a:gd name="T2" fmla="*/ 70 w 62"/>
                  <a:gd name="T3" fmla="*/ 25 h 20"/>
                  <a:gd name="T4" fmla="*/ 100 w 62"/>
                  <a:gd name="T5" fmla="*/ 45 h 20"/>
                  <a:gd name="T6" fmla="*/ 155 w 62"/>
                  <a:gd name="T7" fmla="*/ 45 h 20"/>
                  <a:gd name="T8" fmla="*/ 115 w 62"/>
                  <a:gd name="T9" fmla="*/ 43 h 20"/>
                  <a:gd name="T10" fmla="*/ 85 w 62"/>
                  <a:gd name="T11" fmla="*/ 15 h 20"/>
                  <a:gd name="T12" fmla="*/ 3 w 62"/>
                  <a:gd name="T13" fmla="*/ 8 h 20"/>
                  <a:gd name="T14" fmla="*/ 0 w 62"/>
                  <a:gd name="T15" fmla="*/ 5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20">
                    <a:moveTo>
                      <a:pt x="17" y="5"/>
                    </a:moveTo>
                    <a:cubicBezTo>
                      <a:pt x="20" y="8"/>
                      <a:pt x="25" y="8"/>
                      <a:pt x="28" y="10"/>
                    </a:cubicBezTo>
                    <a:cubicBezTo>
                      <a:pt x="32" y="13"/>
                      <a:pt x="35" y="17"/>
                      <a:pt x="40" y="18"/>
                    </a:cubicBezTo>
                    <a:cubicBezTo>
                      <a:pt x="44" y="20"/>
                      <a:pt x="57" y="19"/>
                      <a:pt x="62" y="18"/>
                    </a:cubicBezTo>
                    <a:cubicBezTo>
                      <a:pt x="56" y="17"/>
                      <a:pt x="52" y="19"/>
                      <a:pt x="46" y="17"/>
                    </a:cubicBezTo>
                    <a:cubicBezTo>
                      <a:pt x="40" y="14"/>
                      <a:pt x="39" y="9"/>
                      <a:pt x="34" y="6"/>
                    </a:cubicBezTo>
                    <a:cubicBezTo>
                      <a:pt x="23" y="0"/>
                      <a:pt x="12" y="0"/>
                      <a:pt x="1" y="3"/>
                    </a:cubicBezTo>
                    <a:cubicBezTo>
                      <a:pt x="0" y="3"/>
                      <a:pt x="1" y="2"/>
                      <a:pt x="0" y="2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1" name="Freeform 840"/>
              <p:cNvSpPr>
                <a:spLocks/>
              </p:cNvSpPr>
              <p:nvPr/>
            </p:nvSpPr>
            <p:spPr bwMode="auto">
              <a:xfrm>
                <a:off x="3098" y="1034"/>
                <a:ext cx="128" cy="50"/>
              </a:xfrm>
              <a:custGeom>
                <a:avLst/>
                <a:gdLst>
                  <a:gd name="T0" fmla="*/ 8 w 51"/>
                  <a:gd name="T1" fmla="*/ 40 h 20"/>
                  <a:gd name="T2" fmla="*/ 48 w 51"/>
                  <a:gd name="T3" fmla="*/ 48 h 20"/>
                  <a:gd name="T4" fmla="*/ 65 w 51"/>
                  <a:gd name="T5" fmla="*/ 45 h 20"/>
                  <a:gd name="T6" fmla="*/ 70 w 51"/>
                  <a:gd name="T7" fmla="*/ 33 h 20"/>
                  <a:gd name="T8" fmla="*/ 128 w 51"/>
                  <a:gd name="T9" fmla="*/ 10 h 20"/>
                  <a:gd name="T10" fmla="*/ 60 w 51"/>
                  <a:gd name="T11" fmla="*/ 20 h 20"/>
                  <a:gd name="T12" fmla="*/ 38 w 51"/>
                  <a:gd name="T13" fmla="*/ 38 h 20"/>
                  <a:gd name="T14" fmla="*/ 0 w 51"/>
                  <a:gd name="T15" fmla="*/ 4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3" y="16"/>
                    </a:moveTo>
                    <a:cubicBezTo>
                      <a:pt x="8" y="18"/>
                      <a:pt x="14" y="19"/>
                      <a:pt x="19" y="19"/>
                    </a:cubicBezTo>
                    <a:cubicBezTo>
                      <a:pt x="21" y="19"/>
                      <a:pt x="25" y="20"/>
                      <a:pt x="26" y="18"/>
                    </a:cubicBezTo>
                    <a:cubicBezTo>
                      <a:pt x="29" y="17"/>
                      <a:pt x="26" y="16"/>
                      <a:pt x="28" y="13"/>
                    </a:cubicBezTo>
                    <a:cubicBezTo>
                      <a:pt x="33" y="5"/>
                      <a:pt x="42" y="5"/>
                      <a:pt x="51" y="4"/>
                    </a:cubicBezTo>
                    <a:cubicBezTo>
                      <a:pt x="42" y="1"/>
                      <a:pt x="30" y="0"/>
                      <a:pt x="24" y="8"/>
                    </a:cubicBezTo>
                    <a:cubicBezTo>
                      <a:pt x="20" y="13"/>
                      <a:pt x="22" y="14"/>
                      <a:pt x="15" y="15"/>
                    </a:cubicBezTo>
                    <a:cubicBezTo>
                      <a:pt x="10" y="15"/>
                      <a:pt x="6" y="15"/>
                      <a:pt x="0" y="16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2" name="Freeform 841"/>
              <p:cNvSpPr>
                <a:spLocks/>
              </p:cNvSpPr>
              <p:nvPr/>
            </p:nvSpPr>
            <p:spPr bwMode="auto">
              <a:xfrm>
                <a:off x="2308" y="1049"/>
                <a:ext cx="35" cy="110"/>
              </a:xfrm>
              <a:custGeom>
                <a:avLst/>
                <a:gdLst>
                  <a:gd name="T0" fmla="*/ 10 w 14"/>
                  <a:gd name="T1" fmla="*/ 10 h 44"/>
                  <a:gd name="T2" fmla="*/ 18 w 14"/>
                  <a:gd name="T3" fmla="*/ 60 h 44"/>
                  <a:gd name="T4" fmla="*/ 0 w 14"/>
                  <a:gd name="T5" fmla="*/ 100 h 44"/>
                  <a:gd name="T6" fmla="*/ 30 w 14"/>
                  <a:gd name="T7" fmla="*/ 103 h 44"/>
                  <a:gd name="T8" fmla="*/ 28 w 14"/>
                  <a:gd name="T9" fmla="*/ 70 h 44"/>
                  <a:gd name="T10" fmla="*/ 5 w 1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44">
                    <a:moveTo>
                      <a:pt x="4" y="4"/>
                    </a:moveTo>
                    <a:cubicBezTo>
                      <a:pt x="1" y="12"/>
                      <a:pt x="6" y="17"/>
                      <a:pt x="7" y="24"/>
                    </a:cubicBezTo>
                    <a:cubicBezTo>
                      <a:pt x="9" y="32"/>
                      <a:pt x="3" y="34"/>
                      <a:pt x="0" y="40"/>
                    </a:cubicBezTo>
                    <a:cubicBezTo>
                      <a:pt x="3" y="42"/>
                      <a:pt x="10" y="44"/>
                      <a:pt x="12" y="41"/>
                    </a:cubicBezTo>
                    <a:cubicBezTo>
                      <a:pt x="14" y="39"/>
                      <a:pt x="11" y="30"/>
                      <a:pt x="11" y="28"/>
                    </a:cubicBezTo>
                    <a:cubicBezTo>
                      <a:pt x="9" y="17"/>
                      <a:pt x="3" y="10"/>
                      <a:pt x="2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3" name="Freeform 842"/>
              <p:cNvSpPr>
                <a:spLocks/>
              </p:cNvSpPr>
              <p:nvPr/>
            </p:nvSpPr>
            <p:spPr bwMode="auto">
              <a:xfrm>
                <a:off x="1766" y="1472"/>
                <a:ext cx="85" cy="170"/>
              </a:xfrm>
              <a:custGeom>
                <a:avLst/>
                <a:gdLst>
                  <a:gd name="T0" fmla="*/ 43 w 34"/>
                  <a:gd name="T1" fmla="*/ 43 h 68"/>
                  <a:gd name="T2" fmla="*/ 13 w 34"/>
                  <a:gd name="T3" fmla="*/ 65 h 68"/>
                  <a:gd name="T4" fmla="*/ 8 w 34"/>
                  <a:gd name="T5" fmla="*/ 98 h 68"/>
                  <a:gd name="T6" fmla="*/ 25 w 34"/>
                  <a:gd name="T7" fmla="*/ 170 h 68"/>
                  <a:gd name="T8" fmla="*/ 30 w 34"/>
                  <a:gd name="T9" fmla="*/ 70 h 68"/>
                  <a:gd name="T10" fmla="*/ 60 w 34"/>
                  <a:gd name="T11" fmla="*/ 53 h 68"/>
                  <a:gd name="T12" fmla="*/ 70 w 34"/>
                  <a:gd name="T13" fmla="*/ 100 h 68"/>
                  <a:gd name="T14" fmla="*/ 68 w 34"/>
                  <a:gd name="T15" fmla="*/ 48 h 68"/>
                  <a:gd name="T16" fmla="*/ 85 w 34"/>
                  <a:gd name="T17" fmla="*/ 0 h 68"/>
                  <a:gd name="T18" fmla="*/ 45 w 34"/>
                  <a:gd name="T19" fmla="*/ 4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68">
                    <a:moveTo>
                      <a:pt x="17" y="17"/>
                    </a:moveTo>
                    <a:cubicBezTo>
                      <a:pt x="14" y="21"/>
                      <a:pt x="9" y="23"/>
                      <a:pt x="5" y="26"/>
                    </a:cubicBezTo>
                    <a:cubicBezTo>
                      <a:pt x="0" y="31"/>
                      <a:pt x="2" y="32"/>
                      <a:pt x="3" y="39"/>
                    </a:cubicBezTo>
                    <a:cubicBezTo>
                      <a:pt x="5" y="49"/>
                      <a:pt x="2" y="61"/>
                      <a:pt x="10" y="68"/>
                    </a:cubicBezTo>
                    <a:cubicBezTo>
                      <a:pt x="6" y="55"/>
                      <a:pt x="4" y="40"/>
                      <a:pt x="12" y="28"/>
                    </a:cubicBezTo>
                    <a:cubicBezTo>
                      <a:pt x="14" y="25"/>
                      <a:pt x="20" y="19"/>
                      <a:pt x="24" y="21"/>
                    </a:cubicBezTo>
                    <a:cubicBezTo>
                      <a:pt x="29" y="25"/>
                      <a:pt x="25" y="36"/>
                      <a:pt x="28" y="40"/>
                    </a:cubicBezTo>
                    <a:cubicBezTo>
                      <a:pt x="30" y="33"/>
                      <a:pt x="28" y="25"/>
                      <a:pt x="27" y="19"/>
                    </a:cubicBezTo>
                    <a:cubicBezTo>
                      <a:pt x="26" y="11"/>
                      <a:pt x="32" y="7"/>
                      <a:pt x="34" y="0"/>
                    </a:cubicBezTo>
                    <a:cubicBezTo>
                      <a:pt x="29" y="6"/>
                      <a:pt x="24" y="12"/>
                      <a:pt x="18" y="16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4" name="Freeform 843"/>
              <p:cNvSpPr>
                <a:spLocks/>
              </p:cNvSpPr>
              <p:nvPr/>
            </p:nvSpPr>
            <p:spPr bwMode="auto">
              <a:xfrm>
                <a:off x="1916" y="2090"/>
                <a:ext cx="195" cy="102"/>
              </a:xfrm>
              <a:custGeom>
                <a:avLst/>
                <a:gdLst>
                  <a:gd name="T0" fmla="*/ 50 w 78"/>
                  <a:gd name="T1" fmla="*/ 65 h 41"/>
                  <a:gd name="T2" fmla="*/ 90 w 78"/>
                  <a:gd name="T3" fmla="*/ 95 h 41"/>
                  <a:gd name="T4" fmla="*/ 138 w 78"/>
                  <a:gd name="T5" fmla="*/ 95 h 41"/>
                  <a:gd name="T6" fmla="*/ 168 w 78"/>
                  <a:gd name="T7" fmla="*/ 35 h 41"/>
                  <a:gd name="T8" fmla="*/ 133 w 78"/>
                  <a:gd name="T9" fmla="*/ 85 h 41"/>
                  <a:gd name="T10" fmla="*/ 93 w 78"/>
                  <a:gd name="T11" fmla="*/ 60 h 41"/>
                  <a:gd name="T12" fmla="*/ 60 w 78"/>
                  <a:gd name="T13" fmla="*/ 5 h 41"/>
                  <a:gd name="T14" fmla="*/ 0 w 78"/>
                  <a:gd name="T15" fmla="*/ 10 h 41"/>
                  <a:gd name="T16" fmla="*/ 58 w 78"/>
                  <a:gd name="T17" fmla="*/ 25 h 41"/>
                  <a:gd name="T18" fmla="*/ 65 w 78"/>
                  <a:gd name="T19" fmla="*/ 50 h 41"/>
                  <a:gd name="T20" fmla="*/ 43 w 78"/>
                  <a:gd name="T21" fmla="*/ 60 h 41"/>
                  <a:gd name="T22" fmla="*/ 48 w 78"/>
                  <a:gd name="T23" fmla="*/ 62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1">
                    <a:moveTo>
                      <a:pt x="20" y="26"/>
                    </a:moveTo>
                    <a:cubicBezTo>
                      <a:pt x="25" y="29"/>
                      <a:pt x="30" y="35"/>
                      <a:pt x="36" y="38"/>
                    </a:cubicBezTo>
                    <a:cubicBezTo>
                      <a:pt x="42" y="41"/>
                      <a:pt x="48" y="39"/>
                      <a:pt x="55" y="38"/>
                    </a:cubicBezTo>
                    <a:cubicBezTo>
                      <a:pt x="64" y="36"/>
                      <a:pt x="78" y="24"/>
                      <a:pt x="67" y="14"/>
                    </a:cubicBezTo>
                    <a:cubicBezTo>
                      <a:pt x="66" y="24"/>
                      <a:pt x="64" y="32"/>
                      <a:pt x="53" y="34"/>
                    </a:cubicBezTo>
                    <a:cubicBezTo>
                      <a:pt x="46" y="36"/>
                      <a:pt x="41" y="30"/>
                      <a:pt x="37" y="24"/>
                    </a:cubicBezTo>
                    <a:cubicBezTo>
                      <a:pt x="32" y="18"/>
                      <a:pt x="32" y="4"/>
                      <a:pt x="24" y="2"/>
                    </a:cubicBezTo>
                    <a:cubicBezTo>
                      <a:pt x="18" y="0"/>
                      <a:pt x="6" y="3"/>
                      <a:pt x="0" y="4"/>
                    </a:cubicBezTo>
                    <a:cubicBezTo>
                      <a:pt x="7" y="3"/>
                      <a:pt x="19" y="5"/>
                      <a:pt x="23" y="10"/>
                    </a:cubicBezTo>
                    <a:cubicBezTo>
                      <a:pt x="24" y="12"/>
                      <a:pt x="27" y="18"/>
                      <a:pt x="26" y="20"/>
                    </a:cubicBezTo>
                    <a:cubicBezTo>
                      <a:pt x="24" y="23"/>
                      <a:pt x="19" y="22"/>
                      <a:pt x="17" y="24"/>
                    </a:cubicBezTo>
                    <a:cubicBezTo>
                      <a:pt x="18" y="25"/>
                      <a:pt x="18" y="25"/>
                      <a:pt x="19" y="25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5" name="Freeform 844"/>
              <p:cNvSpPr>
                <a:spLocks/>
              </p:cNvSpPr>
              <p:nvPr/>
            </p:nvSpPr>
            <p:spPr bwMode="auto">
              <a:xfrm>
                <a:off x="2013" y="2422"/>
                <a:ext cx="133" cy="138"/>
              </a:xfrm>
              <a:custGeom>
                <a:avLst/>
                <a:gdLst>
                  <a:gd name="T0" fmla="*/ 90 w 53"/>
                  <a:gd name="T1" fmla="*/ 10 h 55"/>
                  <a:gd name="T2" fmla="*/ 90 w 53"/>
                  <a:gd name="T3" fmla="*/ 98 h 55"/>
                  <a:gd name="T4" fmla="*/ 40 w 53"/>
                  <a:gd name="T5" fmla="*/ 90 h 55"/>
                  <a:gd name="T6" fmla="*/ 15 w 53"/>
                  <a:gd name="T7" fmla="*/ 138 h 55"/>
                  <a:gd name="T8" fmla="*/ 0 w 53"/>
                  <a:gd name="T9" fmla="*/ 105 h 55"/>
                  <a:gd name="T10" fmla="*/ 13 w 53"/>
                  <a:gd name="T11" fmla="*/ 88 h 55"/>
                  <a:gd name="T12" fmla="*/ 65 w 53"/>
                  <a:gd name="T13" fmla="*/ 70 h 55"/>
                  <a:gd name="T14" fmla="*/ 90 w 53"/>
                  <a:gd name="T15" fmla="*/ 68 h 55"/>
                  <a:gd name="T16" fmla="*/ 93 w 53"/>
                  <a:gd name="T17" fmla="*/ 43 h 55"/>
                  <a:gd name="T18" fmla="*/ 85 w 53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55">
                    <a:moveTo>
                      <a:pt x="36" y="4"/>
                    </a:moveTo>
                    <a:cubicBezTo>
                      <a:pt x="37" y="14"/>
                      <a:pt x="53" y="32"/>
                      <a:pt x="36" y="39"/>
                    </a:cubicBezTo>
                    <a:cubicBezTo>
                      <a:pt x="31" y="32"/>
                      <a:pt x="23" y="32"/>
                      <a:pt x="16" y="36"/>
                    </a:cubicBezTo>
                    <a:cubicBezTo>
                      <a:pt x="8" y="40"/>
                      <a:pt x="8" y="46"/>
                      <a:pt x="6" y="55"/>
                    </a:cubicBezTo>
                    <a:cubicBezTo>
                      <a:pt x="3" y="54"/>
                      <a:pt x="0" y="46"/>
                      <a:pt x="0" y="42"/>
                    </a:cubicBezTo>
                    <a:cubicBezTo>
                      <a:pt x="0" y="38"/>
                      <a:pt x="1" y="37"/>
                      <a:pt x="5" y="35"/>
                    </a:cubicBezTo>
                    <a:cubicBezTo>
                      <a:pt x="10" y="32"/>
                      <a:pt x="19" y="28"/>
                      <a:pt x="26" y="28"/>
                    </a:cubicBezTo>
                    <a:cubicBezTo>
                      <a:pt x="29" y="27"/>
                      <a:pt x="34" y="29"/>
                      <a:pt x="36" y="27"/>
                    </a:cubicBezTo>
                    <a:cubicBezTo>
                      <a:pt x="37" y="26"/>
                      <a:pt x="38" y="19"/>
                      <a:pt x="37" y="17"/>
                    </a:cubicBezTo>
                    <a:cubicBezTo>
                      <a:pt x="36" y="12"/>
                      <a:pt x="26" y="5"/>
                      <a:pt x="34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6" name="Freeform 845"/>
              <p:cNvSpPr>
                <a:spLocks/>
              </p:cNvSpPr>
              <p:nvPr/>
            </p:nvSpPr>
            <p:spPr bwMode="auto">
              <a:xfrm>
                <a:off x="2323" y="2345"/>
                <a:ext cx="158" cy="140"/>
              </a:xfrm>
              <a:custGeom>
                <a:avLst/>
                <a:gdLst>
                  <a:gd name="T0" fmla="*/ 0 w 63"/>
                  <a:gd name="T1" fmla="*/ 70 h 56"/>
                  <a:gd name="T2" fmla="*/ 43 w 63"/>
                  <a:gd name="T3" fmla="*/ 10 h 56"/>
                  <a:gd name="T4" fmla="*/ 100 w 63"/>
                  <a:gd name="T5" fmla="*/ 10 h 56"/>
                  <a:gd name="T6" fmla="*/ 140 w 63"/>
                  <a:gd name="T7" fmla="*/ 70 h 56"/>
                  <a:gd name="T8" fmla="*/ 118 w 63"/>
                  <a:gd name="T9" fmla="*/ 135 h 56"/>
                  <a:gd name="T10" fmla="*/ 135 w 63"/>
                  <a:gd name="T11" fmla="*/ 78 h 56"/>
                  <a:gd name="T12" fmla="*/ 120 w 63"/>
                  <a:gd name="T13" fmla="*/ 50 h 56"/>
                  <a:gd name="T14" fmla="*/ 100 w 63"/>
                  <a:gd name="T15" fmla="*/ 25 h 56"/>
                  <a:gd name="T16" fmla="*/ 38 w 63"/>
                  <a:gd name="T17" fmla="*/ 3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56">
                    <a:moveTo>
                      <a:pt x="0" y="28"/>
                    </a:moveTo>
                    <a:cubicBezTo>
                      <a:pt x="0" y="21"/>
                      <a:pt x="10" y="8"/>
                      <a:pt x="17" y="4"/>
                    </a:cubicBezTo>
                    <a:cubicBezTo>
                      <a:pt x="23" y="0"/>
                      <a:pt x="34" y="0"/>
                      <a:pt x="40" y="4"/>
                    </a:cubicBezTo>
                    <a:cubicBezTo>
                      <a:pt x="46" y="10"/>
                      <a:pt x="53" y="19"/>
                      <a:pt x="56" y="28"/>
                    </a:cubicBezTo>
                    <a:cubicBezTo>
                      <a:pt x="59" y="36"/>
                      <a:pt x="63" y="56"/>
                      <a:pt x="47" y="54"/>
                    </a:cubicBezTo>
                    <a:cubicBezTo>
                      <a:pt x="50" y="47"/>
                      <a:pt x="53" y="38"/>
                      <a:pt x="54" y="31"/>
                    </a:cubicBezTo>
                    <a:cubicBezTo>
                      <a:pt x="48" y="32"/>
                      <a:pt x="50" y="24"/>
                      <a:pt x="48" y="20"/>
                    </a:cubicBezTo>
                    <a:cubicBezTo>
                      <a:pt x="46" y="16"/>
                      <a:pt x="43" y="13"/>
                      <a:pt x="40" y="10"/>
                    </a:cubicBezTo>
                    <a:cubicBezTo>
                      <a:pt x="33" y="4"/>
                      <a:pt x="22" y="5"/>
                      <a:pt x="15" y="12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7" name="Freeform 846"/>
              <p:cNvSpPr>
                <a:spLocks/>
              </p:cNvSpPr>
              <p:nvPr/>
            </p:nvSpPr>
            <p:spPr bwMode="auto">
              <a:xfrm>
                <a:off x="2398" y="2395"/>
                <a:ext cx="185" cy="182"/>
              </a:xfrm>
              <a:custGeom>
                <a:avLst/>
                <a:gdLst>
                  <a:gd name="T0" fmla="*/ 180 w 74"/>
                  <a:gd name="T1" fmla="*/ 65 h 73"/>
                  <a:gd name="T2" fmla="*/ 123 w 74"/>
                  <a:gd name="T3" fmla="*/ 162 h 73"/>
                  <a:gd name="T4" fmla="*/ 70 w 74"/>
                  <a:gd name="T5" fmla="*/ 182 h 73"/>
                  <a:gd name="T6" fmla="*/ 0 w 74"/>
                  <a:gd name="T7" fmla="*/ 165 h 73"/>
                  <a:gd name="T8" fmla="*/ 40 w 74"/>
                  <a:gd name="T9" fmla="*/ 170 h 73"/>
                  <a:gd name="T10" fmla="*/ 85 w 74"/>
                  <a:gd name="T11" fmla="*/ 167 h 73"/>
                  <a:gd name="T12" fmla="*/ 145 w 74"/>
                  <a:gd name="T13" fmla="*/ 120 h 73"/>
                  <a:gd name="T14" fmla="*/ 168 w 74"/>
                  <a:gd name="T15" fmla="*/ 65 h 73"/>
                  <a:gd name="T16" fmla="*/ 163 w 74"/>
                  <a:gd name="T17" fmla="*/ 0 h 73"/>
                  <a:gd name="T18" fmla="*/ 173 w 74"/>
                  <a:gd name="T19" fmla="*/ 35 h 73"/>
                  <a:gd name="T20" fmla="*/ 180 w 74"/>
                  <a:gd name="T21" fmla="*/ 52 h 73"/>
                  <a:gd name="T22" fmla="*/ 183 w 74"/>
                  <a:gd name="T23" fmla="*/ 7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73">
                    <a:moveTo>
                      <a:pt x="72" y="26"/>
                    </a:moveTo>
                    <a:cubicBezTo>
                      <a:pt x="74" y="43"/>
                      <a:pt x="63" y="56"/>
                      <a:pt x="49" y="65"/>
                    </a:cubicBezTo>
                    <a:cubicBezTo>
                      <a:pt x="43" y="68"/>
                      <a:pt x="34" y="73"/>
                      <a:pt x="28" y="73"/>
                    </a:cubicBezTo>
                    <a:cubicBezTo>
                      <a:pt x="18" y="73"/>
                      <a:pt x="10" y="65"/>
                      <a:pt x="0" y="66"/>
                    </a:cubicBezTo>
                    <a:cubicBezTo>
                      <a:pt x="5" y="65"/>
                      <a:pt x="10" y="68"/>
                      <a:pt x="16" y="68"/>
                    </a:cubicBezTo>
                    <a:cubicBezTo>
                      <a:pt x="21" y="67"/>
                      <a:pt x="28" y="68"/>
                      <a:pt x="34" y="67"/>
                    </a:cubicBezTo>
                    <a:cubicBezTo>
                      <a:pt x="46" y="65"/>
                      <a:pt x="51" y="57"/>
                      <a:pt x="58" y="48"/>
                    </a:cubicBezTo>
                    <a:cubicBezTo>
                      <a:pt x="62" y="41"/>
                      <a:pt x="67" y="34"/>
                      <a:pt x="67" y="26"/>
                    </a:cubicBezTo>
                    <a:cubicBezTo>
                      <a:pt x="67" y="18"/>
                      <a:pt x="55" y="6"/>
                      <a:pt x="65" y="0"/>
                    </a:cubicBezTo>
                    <a:cubicBezTo>
                      <a:pt x="68" y="3"/>
                      <a:pt x="67" y="9"/>
                      <a:pt x="69" y="14"/>
                    </a:cubicBezTo>
                    <a:cubicBezTo>
                      <a:pt x="70" y="16"/>
                      <a:pt x="72" y="18"/>
                      <a:pt x="72" y="21"/>
                    </a:cubicBezTo>
                    <a:cubicBezTo>
                      <a:pt x="73" y="23"/>
                      <a:pt x="72" y="26"/>
                      <a:pt x="73" y="28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8" name="Freeform 847"/>
              <p:cNvSpPr>
                <a:spLocks/>
              </p:cNvSpPr>
              <p:nvPr/>
            </p:nvSpPr>
            <p:spPr bwMode="auto">
              <a:xfrm>
                <a:off x="2703" y="2540"/>
                <a:ext cx="108" cy="90"/>
              </a:xfrm>
              <a:custGeom>
                <a:avLst/>
                <a:gdLst>
                  <a:gd name="T0" fmla="*/ 0 w 43"/>
                  <a:gd name="T1" fmla="*/ 60 h 36"/>
                  <a:gd name="T2" fmla="*/ 95 w 43"/>
                  <a:gd name="T3" fmla="*/ 75 h 36"/>
                  <a:gd name="T4" fmla="*/ 73 w 43"/>
                  <a:gd name="T5" fmla="*/ 40 h 36"/>
                  <a:gd name="T6" fmla="*/ 40 w 43"/>
                  <a:gd name="T7" fmla="*/ 0 h 36"/>
                  <a:gd name="T8" fmla="*/ 70 w 43"/>
                  <a:gd name="T9" fmla="*/ 6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0" y="24"/>
                    </a:moveTo>
                    <a:cubicBezTo>
                      <a:pt x="8" y="23"/>
                      <a:pt x="31" y="36"/>
                      <a:pt x="38" y="30"/>
                    </a:cubicBezTo>
                    <a:cubicBezTo>
                      <a:pt x="43" y="24"/>
                      <a:pt x="33" y="18"/>
                      <a:pt x="29" y="16"/>
                    </a:cubicBezTo>
                    <a:cubicBezTo>
                      <a:pt x="23" y="11"/>
                      <a:pt x="21" y="5"/>
                      <a:pt x="16" y="0"/>
                    </a:cubicBezTo>
                    <a:cubicBezTo>
                      <a:pt x="9" y="6"/>
                      <a:pt x="39" y="19"/>
                      <a:pt x="28" y="26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9" name="Freeform 848"/>
              <p:cNvSpPr>
                <a:spLocks/>
              </p:cNvSpPr>
              <p:nvPr/>
            </p:nvSpPr>
            <p:spPr bwMode="auto">
              <a:xfrm>
                <a:off x="2806" y="2457"/>
                <a:ext cx="242" cy="138"/>
              </a:xfrm>
              <a:custGeom>
                <a:avLst/>
                <a:gdLst>
                  <a:gd name="T0" fmla="*/ 15 w 97"/>
                  <a:gd name="T1" fmla="*/ 55 h 55"/>
                  <a:gd name="T2" fmla="*/ 62 w 97"/>
                  <a:gd name="T3" fmla="*/ 103 h 55"/>
                  <a:gd name="T4" fmla="*/ 120 w 97"/>
                  <a:gd name="T5" fmla="*/ 118 h 55"/>
                  <a:gd name="T6" fmla="*/ 142 w 97"/>
                  <a:gd name="T7" fmla="*/ 130 h 55"/>
                  <a:gd name="T8" fmla="*/ 172 w 97"/>
                  <a:gd name="T9" fmla="*/ 135 h 55"/>
                  <a:gd name="T10" fmla="*/ 242 w 97"/>
                  <a:gd name="T11" fmla="*/ 123 h 55"/>
                  <a:gd name="T12" fmla="*/ 157 w 97"/>
                  <a:gd name="T13" fmla="*/ 123 h 55"/>
                  <a:gd name="T14" fmla="*/ 130 w 97"/>
                  <a:gd name="T15" fmla="*/ 108 h 55"/>
                  <a:gd name="T16" fmla="*/ 107 w 97"/>
                  <a:gd name="T17" fmla="*/ 88 h 55"/>
                  <a:gd name="T18" fmla="*/ 77 w 97"/>
                  <a:gd name="T19" fmla="*/ 83 h 55"/>
                  <a:gd name="T20" fmla="*/ 45 w 97"/>
                  <a:gd name="T21" fmla="*/ 63 h 55"/>
                  <a:gd name="T22" fmla="*/ 25 w 97"/>
                  <a:gd name="T23" fmla="*/ 0 h 55"/>
                  <a:gd name="T24" fmla="*/ 2 w 97"/>
                  <a:gd name="T25" fmla="*/ 20 h 55"/>
                  <a:gd name="T26" fmla="*/ 7 w 97"/>
                  <a:gd name="T27" fmla="*/ 48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7" h="55">
                    <a:moveTo>
                      <a:pt x="6" y="22"/>
                    </a:moveTo>
                    <a:cubicBezTo>
                      <a:pt x="4" y="28"/>
                      <a:pt x="21" y="37"/>
                      <a:pt x="25" y="41"/>
                    </a:cubicBezTo>
                    <a:cubicBezTo>
                      <a:pt x="33" y="46"/>
                      <a:pt x="39" y="45"/>
                      <a:pt x="48" y="47"/>
                    </a:cubicBezTo>
                    <a:cubicBezTo>
                      <a:pt x="52" y="48"/>
                      <a:pt x="53" y="50"/>
                      <a:pt x="57" y="52"/>
                    </a:cubicBezTo>
                    <a:cubicBezTo>
                      <a:pt x="61" y="54"/>
                      <a:pt x="64" y="54"/>
                      <a:pt x="69" y="54"/>
                    </a:cubicBezTo>
                    <a:cubicBezTo>
                      <a:pt x="78" y="54"/>
                      <a:pt x="89" y="55"/>
                      <a:pt x="97" y="49"/>
                    </a:cubicBezTo>
                    <a:cubicBezTo>
                      <a:pt x="86" y="54"/>
                      <a:pt x="75" y="53"/>
                      <a:pt x="63" y="49"/>
                    </a:cubicBezTo>
                    <a:cubicBezTo>
                      <a:pt x="59" y="47"/>
                      <a:pt x="56" y="45"/>
                      <a:pt x="52" y="43"/>
                    </a:cubicBezTo>
                    <a:cubicBezTo>
                      <a:pt x="49" y="41"/>
                      <a:pt x="45" y="37"/>
                      <a:pt x="43" y="35"/>
                    </a:cubicBezTo>
                    <a:cubicBezTo>
                      <a:pt x="39" y="34"/>
                      <a:pt x="35" y="35"/>
                      <a:pt x="31" y="33"/>
                    </a:cubicBezTo>
                    <a:cubicBezTo>
                      <a:pt x="26" y="31"/>
                      <a:pt x="22" y="28"/>
                      <a:pt x="18" y="25"/>
                    </a:cubicBezTo>
                    <a:cubicBezTo>
                      <a:pt x="8" y="16"/>
                      <a:pt x="10" y="12"/>
                      <a:pt x="10" y="0"/>
                    </a:cubicBezTo>
                    <a:cubicBezTo>
                      <a:pt x="8" y="1"/>
                      <a:pt x="2" y="5"/>
                      <a:pt x="1" y="8"/>
                    </a:cubicBezTo>
                    <a:cubicBezTo>
                      <a:pt x="0" y="12"/>
                      <a:pt x="4" y="15"/>
                      <a:pt x="3" y="19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0" name="Freeform 849"/>
              <p:cNvSpPr>
                <a:spLocks/>
              </p:cNvSpPr>
              <p:nvPr/>
            </p:nvSpPr>
            <p:spPr bwMode="auto">
              <a:xfrm>
                <a:off x="3108" y="2132"/>
                <a:ext cx="120" cy="268"/>
              </a:xfrm>
              <a:custGeom>
                <a:avLst/>
                <a:gdLst>
                  <a:gd name="T0" fmla="*/ 60 w 48"/>
                  <a:gd name="T1" fmla="*/ 0 h 107"/>
                  <a:gd name="T2" fmla="*/ 95 w 48"/>
                  <a:gd name="T3" fmla="*/ 30 h 107"/>
                  <a:gd name="T4" fmla="*/ 115 w 48"/>
                  <a:gd name="T5" fmla="*/ 95 h 107"/>
                  <a:gd name="T6" fmla="*/ 95 w 48"/>
                  <a:gd name="T7" fmla="*/ 210 h 107"/>
                  <a:gd name="T8" fmla="*/ 53 w 48"/>
                  <a:gd name="T9" fmla="*/ 233 h 107"/>
                  <a:gd name="T10" fmla="*/ 30 w 48"/>
                  <a:gd name="T11" fmla="*/ 223 h 107"/>
                  <a:gd name="T12" fmla="*/ 0 w 48"/>
                  <a:gd name="T13" fmla="*/ 238 h 107"/>
                  <a:gd name="T14" fmla="*/ 63 w 48"/>
                  <a:gd name="T15" fmla="*/ 203 h 107"/>
                  <a:gd name="T16" fmla="*/ 80 w 48"/>
                  <a:gd name="T17" fmla="*/ 195 h 107"/>
                  <a:gd name="T18" fmla="*/ 90 w 48"/>
                  <a:gd name="T19" fmla="*/ 148 h 107"/>
                  <a:gd name="T20" fmla="*/ 63 w 48"/>
                  <a:gd name="T21" fmla="*/ 1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107">
                    <a:moveTo>
                      <a:pt x="24" y="0"/>
                    </a:moveTo>
                    <a:cubicBezTo>
                      <a:pt x="27" y="5"/>
                      <a:pt x="34" y="6"/>
                      <a:pt x="38" y="12"/>
                    </a:cubicBezTo>
                    <a:cubicBezTo>
                      <a:pt x="42" y="19"/>
                      <a:pt x="45" y="30"/>
                      <a:pt x="46" y="38"/>
                    </a:cubicBezTo>
                    <a:cubicBezTo>
                      <a:pt x="48" y="53"/>
                      <a:pt x="42" y="69"/>
                      <a:pt x="38" y="84"/>
                    </a:cubicBezTo>
                    <a:cubicBezTo>
                      <a:pt x="35" y="93"/>
                      <a:pt x="27" y="107"/>
                      <a:pt x="21" y="93"/>
                    </a:cubicBezTo>
                    <a:cubicBezTo>
                      <a:pt x="18" y="87"/>
                      <a:pt x="19" y="86"/>
                      <a:pt x="12" y="89"/>
                    </a:cubicBezTo>
                    <a:cubicBezTo>
                      <a:pt x="8" y="90"/>
                      <a:pt x="4" y="93"/>
                      <a:pt x="0" y="95"/>
                    </a:cubicBezTo>
                    <a:cubicBezTo>
                      <a:pt x="5" y="88"/>
                      <a:pt x="16" y="80"/>
                      <a:pt x="25" y="81"/>
                    </a:cubicBezTo>
                    <a:cubicBezTo>
                      <a:pt x="30" y="81"/>
                      <a:pt x="30" y="87"/>
                      <a:pt x="32" y="78"/>
                    </a:cubicBezTo>
                    <a:cubicBezTo>
                      <a:pt x="34" y="72"/>
                      <a:pt x="35" y="65"/>
                      <a:pt x="36" y="59"/>
                    </a:cubicBezTo>
                    <a:cubicBezTo>
                      <a:pt x="40" y="41"/>
                      <a:pt x="41" y="16"/>
                      <a:pt x="25" y="4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1" name="Freeform 850"/>
              <p:cNvSpPr>
                <a:spLocks/>
              </p:cNvSpPr>
              <p:nvPr/>
            </p:nvSpPr>
            <p:spPr bwMode="auto">
              <a:xfrm>
                <a:off x="2791" y="2167"/>
                <a:ext cx="190" cy="73"/>
              </a:xfrm>
              <a:custGeom>
                <a:avLst/>
                <a:gdLst>
                  <a:gd name="T0" fmla="*/ 13 w 76"/>
                  <a:gd name="T1" fmla="*/ 5 h 29"/>
                  <a:gd name="T2" fmla="*/ 8 w 76"/>
                  <a:gd name="T3" fmla="*/ 28 h 29"/>
                  <a:gd name="T4" fmla="*/ 43 w 76"/>
                  <a:gd name="T5" fmla="*/ 28 h 29"/>
                  <a:gd name="T6" fmla="*/ 98 w 76"/>
                  <a:gd name="T7" fmla="*/ 50 h 29"/>
                  <a:gd name="T8" fmla="*/ 148 w 76"/>
                  <a:gd name="T9" fmla="*/ 63 h 29"/>
                  <a:gd name="T10" fmla="*/ 183 w 76"/>
                  <a:gd name="T11" fmla="*/ 28 h 29"/>
                  <a:gd name="T12" fmla="*/ 108 w 76"/>
                  <a:gd name="T13" fmla="*/ 35 h 29"/>
                  <a:gd name="T14" fmla="*/ 68 w 76"/>
                  <a:gd name="T15" fmla="*/ 25 h 29"/>
                  <a:gd name="T16" fmla="*/ 33 w 76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29">
                    <a:moveTo>
                      <a:pt x="5" y="2"/>
                    </a:moveTo>
                    <a:cubicBezTo>
                      <a:pt x="2" y="4"/>
                      <a:pt x="0" y="7"/>
                      <a:pt x="3" y="11"/>
                    </a:cubicBezTo>
                    <a:cubicBezTo>
                      <a:pt x="6" y="14"/>
                      <a:pt x="14" y="11"/>
                      <a:pt x="17" y="11"/>
                    </a:cubicBezTo>
                    <a:cubicBezTo>
                      <a:pt x="25" y="12"/>
                      <a:pt x="33" y="15"/>
                      <a:pt x="39" y="20"/>
                    </a:cubicBezTo>
                    <a:cubicBezTo>
                      <a:pt x="47" y="26"/>
                      <a:pt x="49" y="29"/>
                      <a:pt x="59" y="25"/>
                    </a:cubicBezTo>
                    <a:cubicBezTo>
                      <a:pt x="63" y="22"/>
                      <a:pt x="76" y="17"/>
                      <a:pt x="73" y="11"/>
                    </a:cubicBezTo>
                    <a:cubicBezTo>
                      <a:pt x="65" y="23"/>
                      <a:pt x="54" y="17"/>
                      <a:pt x="43" y="14"/>
                    </a:cubicBezTo>
                    <a:cubicBezTo>
                      <a:pt x="38" y="12"/>
                      <a:pt x="31" y="13"/>
                      <a:pt x="27" y="10"/>
                    </a:cubicBezTo>
                    <a:cubicBezTo>
                      <a:pt x="22" y="7"/>
                      <a:pt x="21" y="0"/>
                      <a:pt x="13" y="3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Freeform 851"/>
              <p:cNvSpPr>
                <a:spLocks/>
              </p:cNvSpPr>
              <p:nvPr/>
            </p:nvSpPr>
            <p:spPr bwMode="auto">
              <a:xfrm>
                <a:off x="2633" y="2140"/>
                <a:ext cx="95" cy="42"/>
              </a:xfrm>
              <a:custGeom>
                <a:avLst/>
                <a:gdLst>
                  <a:gd name="T0" fmla="*/ 0 w 38"/>
                  <a:gd name="T1" fmla="*/ 0 h 17"/>
                  <a:gd name="T2" fmla="*/ 45 w 38"/>
                  <a:gd name="T3" fmla="*/ 27 h 17"/>
                  <a:gd name="T4" fmla="*/ 90 w 38"/>
                  <a:gd name="T5" fmla="*/ 30 h 17"/>
                  <a:gd name="T6" fmla="*/ 95 w 38"/>
                  <a:gd name="T7" fmla="*/ 12 h 17"/>
                  <a:gd name="T8" fmla="*/ 30 w 38"/>
                  <a:gd name="T9" fmla="*/ 1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cubicBezTo>
                      <a:pt x="7" y="3"/>
                      <a:pt x="12" y="8"/>
                      <a:pt x="18" y="11"/>
                    </a:cubicBezTo>
                    <a:cubicBezTo>
                      <a:pt x="23" y="14"/>
                      <a:pt x="30" y="12"/>
                      <a:pt x="36" y="12"/>
                    </a:cubicBezTo>
                    <a:cubicBezTo>
                      <a:pt x="37" y="9"/>
                      <a:pt x="37" y="7"/>
                      <a:pt x="38" y="5"/>
                    </a:cubicBezTo>
                    <a:cubicBezTo>
                      <a:pt x="29" y="17"/>
                      <a:pt x="22" y="4"/>
                      <a:pt x="12" y="4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Freeform 852"/>
              <p:cNvSpPr>
                <a:spLocks/>
              </p:cNvSpPr>
              <p:nvPr/>
            </p:nvSpPr>
            <p:spPr bwMode="auto">
              <a:xfrm>
                <a:off x="2398" y="2070"/>
                <a:ext cx="130" cy="75"/>
              </a:xfrm>
              <a:custGeom>
                <a:avLst/>
                <a:gdLst>
                  <a:gd name="T0" fmla="*/ 0 w 52"/>
                  <a:gd name="T1" fmla="*/ 75 h 30"/>
                  <a:gd name="T2" fmla="*/ 60 w 52"/>
                  <a:gd name="T3" fmla="*/ 68 h 30"/>
                  <a:gd name="T4" fmla="*/ 115 w 52"/>
                  <a:gd name="T5" fmla="*/ 55 h 30"/>
                  <a:gd name="T6" fmla="*/ 60 w 52"/>
                  <a:gd name="T7" fmla="*/ 15 h 30"/>
                  <a:gd name="T8" fmla="*/ 93 w 52"/>
                  <a:gd name="T9" fmla="*/ 33 h 30"/>
                  <a:gd name="T10" fmla="*/ 73 w 52"/>
                  <a:gd name="T11" fmla="*/ 6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30">
                    <a:moveTo>
                      <a:pt x="0" y="30"/>
                    </a:moveTo>
                    <a:cubicBezTo>
                      <a:pt x="8" y="30"/>
                      <a:pt x="16" y="26"/>
                      <a:pt x="24" y="27"/>
                    </a:cubicBezTo>
                    <a:cubicBezTo>
                      <a:pt x="30" y="27"/>
                      <a:pt x="42" y="29"/>
                      <a:pt x="46" y="22"/>
                    </a:cubicBezTo>
                    <a:cubicBezTo>
                      <a:pt x="52" y="9"/>
                      <a:pt x="33" y="0"/>
                      <a:pt x="24" y="6"/>
                    </a:cubicBezTo>
                    <a:cubicBezTo>
                      <a:pt x="31" y="6"/>
                      <a:pt x="34" y="7"/>
                      <a:pt x="37" y="13"/>
                    </a:cubicBezTo>
                    <a:cubicBezTo>
                      <a:pt x="40" y="20"/>
                      <a:pt x="37" y="25"/>
                      <a:pt x="29" y="24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Freeform 853"/>
              <p:cNvSpPr>
                <a:spLocks/>
              </p:cNvSpPr>
              <p:nvPr/>
            </p:nvSpPr>
            <p:spPr bwMode="auto">
              <a:xfrm>
                <a:off x="1773" y="1910"/>
                <a:ext cx="130" cy="90"/>
              </a:xfrm>
              <a:custGeom>
                <a:avLst/>
                <a:gdLst>
                  <a:gd name="T0" fmla="*/ 23 w 52"/>
                  <a:gd name="T1" fmla="*/ 13 h 36"/>
                  <a:gd name="T2" fmla="*/ 13 w 52"/>
                  <a:gd name="T3" fmla="*/ 58 h 36"/>
                  <a:gd name="T4" fmla="*/ 63 w 52"/>
                  <a:gd name="T5" fmla="*/ 90 h 36"/>
                  <a:gd name="T6" fmla="*/ 130 w 52"/>
                  <a:gd name="T7" fmla="*/ 35 h 36"/>
                  <a:gd name="T8" fmla="*/ 110 w 52"/>
                  <a:gd name="T9" fmla="*/ 45 h 36"/>
                  <a:gd name="T10" fmla="*/ 98 w 52"/>
                  <a:gd name="T11" fmla="*/ 63 h 36"/>
                  <a:gd name="T12" fmla="*/ 50 w 52"/>
                  <a:gd name="T13" fmla="*/ 75 h 36"/>
                  <a:gd name="T14" fmla="*/ 28 w 52"/>
                  <a:gd name="T15" fmla="*/ 30 h 36"/>
                  <a:gd name="T16" fmla="*/ 65 w 52"/>
                  <a:gd name="T17" fmla="*/ 0 h 36"/>
                  <a:gd name="T18" fmla="*/ 50 w 52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" h="36">
                    <a:moveTo>
                      <a:pt x="9" y="5"/>
                    </a:moveTo>
                    <a:cubicBezTo>
                      <a:pt x="5" y="11"/>
                      <a:pt x="0" y="15"/>
                      <a:pt x="5" y="23"/>
                    </a:cubicBezTo>
                    <a:cubicBezTo>
                      <a:pt x="8" y="29"/>
                      <a:pt x="17" y="36"/>
                      <a:pt x="25" y="36"/>
                    </a:cubicBezTo>
                    <a:cubicBezTo>
                      <a:pt x="38" y="35"/>
                      <a:pt x="48" y="26"/>
                      <a:pt x="52" y="14"/>
                    </a:cubicBezTo>
                    <a:cubicBezTo>
                      <a:pt x="51" y="15"/>
                      <a:pt x="46" y="16"/>
                      <a:pt x="44" y="18"/>
                    </a:cubicBezTo>
                    <a:cubicBezTo>
                      <a:pt x="41" y="20"/>
                      <a:pt x="41" y="23"/>
                      <a:pt x="39" y="25"/>
                    </a:cubicBezTo>
                    <a:cubicBezTo>
                      <a:pt x="33" y="31"/>
                      <a:pt x="27" y="28"/>
                      <a:pt x="20" y="30"/>
                    </a:cubicBezTo>
                    <a:cubicBezTo>
                      <a:pt x="18" y="24"/>
                      <a:pt x="10" y="19"/>
                      <a:pt x="11" y="12"/>
                    </a:cubicBezTo>
                    <a:cubicBezTo>
                      <a:pt x="12" y="4"/>
                      <a:pt x="21" y="4"/>
                      <a:pt x="26" y="0"/>
                    </a:cubicBezTo>
                    <a:cubicBezTo>
                      <a:pt x="24" y="1"/>
                      <a:pt x="22" y="0"/>
                      <a:pt x="20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5" name="Freeform 854"/>
              <p:cNvSpPr>
                <a:spLocks/>
              </p:cNvSpPr>
              <p:nvPr/>
            </p:nvSpPr>
            <p:spPr bwMode="auto">
              <a:xfrm>
                <a:off x="1563" y="1960"/>
                <a:ext cx="108" cy="125"/>
              </a:xfrm>
              <a:custGeom>
                <a:avLst/>
                <a:gdLst>
                  <a:gd name="T0" fmla="*/ 20 w 43"/>
                  <a:gd name="T1" fmla="*/ 70 h 50"/>
                  <a:gd name="T2" fmla="*/ 55 w 43"/>
                  <a:gd name="T3" fmla="*/ 105 h 50"/>
                  <a:gd name="T4" fmla="*/ 108 w 43"/>
                  <a:gd name="T5" fmla="*/ 125 h 50"/>
                  <a:gd name="T6" fmla="*/ 43 w 43"/>
                  <a:gd name="T7" fmla="*/ 68 h 50"/>
                  <a:gd name="T8" fmla="*/ 8 w 43"/>
                  <a:gd name="T9" fmla="*/ 0 h 50"/>
                  <a:gd name="T10" fmla="*/ 20 w 43"/>
                  <a:gd name="T11" fmla="*/ 5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8" y="28"/>
                    </a:moveTo>
                    <a:cubicBezTo>
                      <a:pt x="7" y="36"/>
                      <a:pt x="16" y="40"/>
                      <a:pt x="22" y="42"/>
                    </a:cubicBezTo>
                    <a:cubicBezTo>
                      <a:pt x="28" y="44"/>
                      <a:pt x="38" y="50"/>
                      <a:pt x="43" y="50"/>
                    </a:cubicBezTo>
                    <a:cubicBezTo>
                      <a:pt x="35" y="42"/>
                      <a:pt x="23" y="37"/>
                      <a:pt x="17" y="27"/>
                    </a:cubicBezTo>
                    <a:cubicBezTo>
                      <a:pt x="11" y="18"/>
                      <a:pt x="7" y="9"/>
                      <a:pt x="3" y="0"/>
                    </a:cubicBezTo>
                    <a:cubicBezTo>
                      <a:pt x="6" y="8"/>
                      <a:pt x="0" y="16"/>
                      <a:pt x="8" y="22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6" name="Freeform 855"/>
              <p:cNvSpPr>
                <a:spLocks/>
              </p:cNvSpPr>
              <p:nvPr/>
            </p:nvSpPr>
            <p:spPr bwMode="auto">
              <a:xfrm>
                <a:off x="1611" y="2225"/>
                <a:ext cx="80" cy="85"/>
              </a:xfrm>
              <a:custGeom>
                <a:avLst/>
                <a:gdLst>
                  <a:gd name="T0" fmla="*/ 3 w 32"/>
                  <a:gd name="T1" fmla="*/ 43 h 34"/>
                  <a:gd name="T2" fmla="*/ 65 w 32"/>
                  <a:gd name="T3" fmla="*/ 55 h 34"/>
                  <a:gd name="T4" fmla="*/ 73 w 32"/>
                  <a:gd name="T5" fmla="*/ 33 h 34"/>
                  <a:gd name="T6" fmla="*/ 65 w 32"/>
                  <a:gd name="T7" fmla="*/ 0 h 34"/>
                  <a:gd name="T8" fmla="*/ 50 w 32"/>
                  <a:gd name="T9" fmla="*/ 30 h 34"/>
                  <a:gd name="T10" fmla="*/ 53 w 32"/>
                  <a:gd name="T11" fmla="*/ 45 h 34"/>
                  <a:gd name="T12" fmla="*/ 33 w 32"/>
                  <a:gd name="T13" fmla="*/ 55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1" y="17"/>
                    </a:moveTo>
                    <a:cubicBezTo>
                      <a:pt x="0" y="34"/>
                      <a:pt x="17" y="27"/>
                      <a:pt x="26" y="22"/>
                    </a:cubicBezTo>
                    <a:cubicBezTo>
                      <a:pt x="32" y="19"/>
                      <a:pt x="32" y="19"/>
                      <a:pt x="29" y="13"/>
                    </a:cubicBezTo>
                    <a:cubicBezTo>
                      <a:pt x="26" y="9"/>
                      <a:pt x="19" y="4"/>
                      <a:pt x="26" y="0"/>
                    </a:cubicBezTo>
                    <a:cubicBezTo>
                      <a:pt x="19" y="3"/>
                      <a:pt x="19" y="6"/>
                      <a:pt x="20" y="12"/>
                    </a:cubicBezTo>
                    <a:cubicBezTo>
                      <a:pt x="21" y="15"/>
                      <a:pt x="23" y="14"/>
                      <a:pt x="21" y="18"/>
                    </a:cubicBezTo>
                    <a:cubicBezTo>
                      <a:pt x="20" y="20"/>
                      <a:pt x="15" y="22"/>
                      <a:pt x="13" y="22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7" name="Freeform 856"/>
              <p:cNvSpPr>
                <a:spLocks/>
              </p:cNvSpPr>
              <p:nvPr/>
            </p:nvSpPr>
            <p:spPr bwMode="auto">
              <a:xfrm>
                <a:off x="1811" y="2370"/>
                <a:ext cx="82" cy="122"/>
              </a:xfrm>
              <a:custGeom>
                <a:avLst/>
                <a:gdLst>
                  <a:gd name="T0" fmla="*/ 0 w 33"/>
                  <a:gd name="T1" fmla="*/ 115 h 49"/>
                  <a:gd name="T2" fmla="*/ 65 w 33"/>
                  <a:gd name="T3" fmla="*/ 77 h 49"/>
                  <a:gd name="T4" fmla="*/ 55 w 33"/>
                  <a:gd name="T5" fmla="*/ 0 h 49"/>
                  <a:gd name="T6" fmla="*/ 57 w 33"/>
                  <a:gd name="T7" fmla="*/ 30 h 49"/>
                  <a:gd name="T8" fmla="*/ 55 w 33"/>
                  <a:gd name="T9" fmla="*/ 70 h 49"/>
                  <a:gd name="T10" fmla="*/ 17 w 33"/>
                  <a:gd name="T11" fmla="*/ 115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9">
                    <a:moveTo>
                      <a:pt x="0" y="46"/>
                    </a:moveTo>
                    <a:cubicBezTo>
                      <a:pt x="16" y="48"/>
                      <a:pt x="23" y="49"/>
                      <a:pt x="26" y="31"/>
                    </a:cubicBezTo>
                    <a:cubicBezTo>
                      <a:pt x="28" y="20"/>
                      <a:pt x="33" y="9"/>
                      <a:pt x="22" y="0"/>
                    </a:cubicBezTo>
                    <a:cubicBezTo>
                      <a:pt x="20" y="3"/>
                      <a:pt x="23" y="8"/>
                      <a:pt x="23" y="12"/>
                    </a:cubicBezTo>
                    <a:cubicBezTo>
                      <a:pt x="24" y="18"/>
                      <a:pt x="24" y="23"/>
                      <a:pt x="22" y="28"/>
                    </a:cubicBezTo>
                    <a:cubicBezTo>
                      <a:pt x="19" y="34"/>
                      <a:pt x="15" y="45"/>
                      <a:pt x="7" y="46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8" name="Freeform 857"/>
              <p:cNvSpPr>
                <a:spLocks/>
              </p:cNvSpPr>
              <p:nvPr/>
            </p:nvSpPr>
            <p:spPr bwMode="auto">
              <a:xfrm>
                <a:off x="3541" y="1410"/>
                <a:ext cx="35" cy="100"/>
              </a:xfrm>
              <a:custGeom>
                <a:avLst/>
                <a:gdLst>
                  <a:gd name="T0" fmla="*/ 15 w 14"/>
                  <a:gd name="T1" fmla="*/ 0 h 40"/>
                  <a:gd name="T2" fmla="*/ 33 w 14"/>
                  <a:gd name="T3" fmla="*/ 20 h 40"/>
                  <a:gd name="T4" fmla="*/ 23 w 14"/>
                  <a:gd name="T5" fmla="*/ 48 h 40"/>
                  <a:gd name="T6" fmla="*/ 23 w 14"/>
                  <a:gd name="T7" fmla="*/ 100 h 40"/>
                  <a:gd name="T8" fmla="*/ 5 w 14"/>
                  <a:gd name="T9" fmla="*/ 85 h 40"/>
                  <a:gd name="T10" fmla="*/ 10 w 14"/>
                  <a:gd name="T11" fmla="*/ 55 h 40"/>
                  <a:gd name="T12" fmla="*/ 8 w 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0">
                    <a:moveTo>
                      <a:pt x="6" y="0"/>
                    </a:moveTo>
                    <a:cubicBezTo>
                      <a:pt x="8" y="2"/>
                      <a:pt x="12" y="5"/>
                      <a:pt x="13" y="8"/>
                    </a:cubicBezTo>
                    <a:cubicBezTo>
                      <a:pt x="14" y="13"/>
                      <a:pt x="10" y="15"/>
                      <a:pt x="9" y="19"/>
                    </a:cubicBezTo>
                    <a:cubicBezTo>
                      <a:pt x="5" y="27"/>
                      <a:pt x="11" y="33"/>
                      <a:pt x="9" y="40"/>
                    </a:cubicBezTo>
                    <a:cubicBezTo>
                      <a:pt x="6" y="40"/>
                      <a:pt x="3" y="37"/>
                      <a:pt x="2" y="34"/>
                    </a:cubicBezTo>
                    <a:cubicBezTo>
                      <a:pt x="0" y="28"/>
                      <a:pt x="2" y="27"/>
                      <a:pt x="4" y="22"/>
                    </a:cubicBezTo>
                    <a:cubicBezTo>
                      <a:pt x="6" y="17"/>
                      <a:pt x="12" y="3"/>
                      <a:pt x="3" y="0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9" name="Freeform 858"/>
              <p:cNvSpPr>
                <a:spLocks/>
              </p:cNvSpPr>
              <p:nvPr/>
            </p:nvSpPr>
            <p:spPr bwMode="auto">
              <a:xfrm>
                <a:off x="3526" y="1104"/>
                <a:ext cx="102" cy="50"/>
              </a:xfrm>
              <a:custGeom>
                <a:avLst/>
                <a:gdLst>
                  <a:gd name="T0" fmla="*/ 0 w 41"/>
                  <a:gd name="T1" fmla="*/ 0 h 20"/>
                  <a:gd name="T2" fmla="*/ 50 w 41"/>
                  <a:gd name="T3" fmla="*/ 45 h 20"/>
                  <a:gd name="T4" fmla="*/ 67 w 41"/>
                  <a:gd name="T5" fmla="*/ 23 h 20"/>
                  <a:gd name="T6" fmla="*/ 102 w 41"/>
                  <a:gd name="T7" fmla="*/ 23 h 20"/>
                  <a:gd name="T8" fmla="*/ 52 w 41"/>
                  <a:gd name="T9" fmla="*/ 25 h 20"/>
                  <a:gd name="T10" fmla="*/ 10 w 41"/>
                  <a:gd name="T11" fmla="*/ 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20">
                    <a:moveTo>
                      <a:pt x="0" y="0"/>
                    </a:moveTo>
                    <a:cubicBezTo>
                      <a:pt x="6" y="3"/>
                      <a:pt x="11" y="20"/>
                      <a:pt x="20" y="18"/>
                    </a:cubicBezTo>
                    <a:cubicBezTo>
                      <a:pt x="25" y="17"/>
                      <a:pt x="23" y="12"/>
                      <a:pt x="27" y="9"/>
                    </a:cubicBezTo>
                    <a:cubicBezTo>
                      <a:pt x="30" y="6"/>
                      <a:pt x="37" y="8"/>
                      <a:pt x="41" y="9"/>
                    </a:cubicBezTo>
                    <a:cubicBezTo>
                      <a:pt x="32" y="4"/>
                      <a:pt x="28" y="7"/>
                      <a:pt x="21" y="10"/>
                    </a:cubicBezTo>
                    <a:cubicBezTo>
                      <a:pt x="12" y="15"/>
                      <a:pt x="12" y="3"/>
                      <a:pt x="4" y="2"/>
                    </a:cubicBezTo>
                  </a:path>
                </a:pathLst>
              </a:custGeom>
              <a:solidFill>
                <a:srgbClr val="E6A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Freeform 859"/>
              <p:cNvSpPr>
                <a:spLocks/>
              </p:cNvSpPr>
              <p:nvPr/>
            </p:nvSpPr>
            <p:spPr bwMode="auto">
              <a:xfrm>
                <a:off x="2146" y="1425"/>
                <a:ext cx="40" cy="140"/>
              </a:xfrm>
              <a:custGeom>
                <a:avLst/>
                <a:gdLst>
                  <a:gd name="T0" fmla="*/ 33 w 16"/>
                  <a:gd name="T1" fmla="*/ 0 h 56"/>
                  <a:gd name="T2" fmla="*/ 15 w 16"/>
                  <a:gd name="T3" fmla="*/ 68 h 56"/>
                  <a:gd name="T4" fmla="*/ 38 w 16"/>
                  <a:gd name="T5" fmla="*/ 140 h 56"/>
                  <a:gd name="T6" fmla="*/ 20 w 16"/>
                  <a:gd name="T7" fmla="*/ 105 h 56"/>
                  <a:gd name="T8" fmla="*/ 5 w 16"/>
                  <a:gd name="T9" fmla="*/ 70 h 56"/>
                  <a:gd name="T10" fmla="*/ 28 w 16"/>
                  <a:gd name="T11" fmla="*/ 8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56">
                    <a:moveTo>
                      <a:pt x="13" y="0"/>
                    </a:moveTo>
                    <a:cubicBezTo>
                      <a:pt x="7" y="7"/>
                      <a:pt x="5" y="18"/>
                      <a:pt x="6" y="27"/>
                    </a:cubicBezTo>
                    <a:cubicBezTo>
                      <a:pt x="8" y="36"/>
                      <a:pt x="16" y="47"/>
                      <a:pt x="15" y="56"/>
                    </a:cubicBezTo>
                    <a:cubicBezTo>
                      <a:pt x="11" y="53"/>
                      <a:pt x="9" y="47"/>
                      <a:pt x="8" y="42"/>
                    </a:cubicBezTo>
                    <a:cubicBezTo>
                      <a:pt x="6" y="37"/>
                      <a:pt x="3" y="33"/>
                      <a:pt x="2" y="28"/>
                    </a:cubicBezTo>
                    <a:cubicBezTo>
                      <a:pt x="0" y="20"/>
                      <a:pt x="9" y="10"/>
                      <a:pt x="11" y="3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1" name="Freeform 860"/>
              <p:cNvSpPr>
                <a:spLocks/>
              </p:cNvSpPr>
              <p:nvPr/>
            </p:nvSpPr>
            <p:spPr bwMode="auto">
              <a:xfrm>
                <a:off x="2268" y="1460"/>
                <a:ext cx="90" cy="102"/>
              </a:xfrm>
              <a:custGeom>
                <a:avLst/>
                <a:gdLst>
                  <a:gd name="T0" fmla="*/ 10 w 36"/>
                  <a:gd name="T1" fmla="*/ 90 h 41"/>
                  <a:gd name="T2" fmla="*/ 90 w 36"/>
                  <a:gd name="T3" fmla="*/ 45 h 41"/>
                  <a:gd name="T4" fmla="*/ 0 w 36"/>
                  <a:gd name="T5" fmla="*/ 102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41">
                    <a:moveTo>
                      <a:pt x="4" y="36"/>
                    </a:moveTo>
                    <a:cubicBezTo>
                      <a:pt x="11" y="23"/>
                      <a:pt x="21" y="13"/>
                      <a:pt x="36" y="18"/>
                    </a:cubicBezTo>
                    <a:cubicBezTo>
                      <a:pt x="22" y="0"/>
                      <a:pt x="2" y="28"/>
                      <a:pt x="0" y="41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2" name="Freeform 861"/>
              <p:cNvSpPr>
                <a:spLocks/>
              </p:cNvSpPr>
              <p:nvPr/>
            </p:nvSpPr>
            <p:spPr bwMode="auto">
              <a:xfrm>
                <a:off x="2158" y="1745"/>
                <a:ext cx="33" cy="95"/>
              </a:xfrm>
              <a:custGeom>
                <a:avLst/>
                <a:gdLst>
                  <a:gd name="T0" fmla="*/ 10 w 13"/>
                  <a:gd name="T1" fmla="*/ 10 h 38"/>
                  <a:gd name="T2" fmla="*/ 10 w 13"/>
                  <a:gd name="T3" fmla="*/ 45 h 38"/>
                  <a:gd name="T4" fmla="*/ 33 w 13"/>
                  <a:gd name="T5" fmla="*/ 70 h 38"/>
                  <a:gd name="T6" fmla="*/ 15 w 1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8">
                    <a:moveTo>
                      <a:pt x="4" y="4"/>
                    </a:moveTo>
                    <a:cubicBezTo>
                      <a:pt x="5" y="9"/>
                      <a:pt x="3" y="14"/>
                      <a:pt x="4" y="18"/>
                    </a:cubicBezTo>
                    <a:cubicBezTo>
                      <a:pt x="6" y="23"/>
                      <a:pt x="11" y="23"/>
                      <a:pt x="13" y="28"/>
                    </a:cubicBezTo>
                    <a:cubicBezTo>
                      <a:pt x="0" y="38"/>
                      <a:pt x="2" y="6"/>
                      <a:pt x="6" y="0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3" name="Freeform 862"/>
              <p:cNvSpPr>
                <a:spLocks/>
              </p:cNvSpPr>
              <p:nvPr/>
            </p:nvSpPr>
            <p:spPr bwMode="auto">
              <a:xfrm>
                <a:off x="2068" y="999"/>
                <a:ext cx="53" cy="143"/>
              </a:xfrm>
              <a:custGeom>
                <a:avLst/>
                <a:gdLst>
                  <a:gd name="T0" fmla="*/ 18 w 21"/>
                  <a:gd name="T1" fmla="*/ 13 h 57"/>
                  <a:gd name="T2" fmla="*/ 50 w 21"/>
                  <a:gd name="T3" fmla="*/ 73 h 57"/>
                  <a:gd name="T4" fmla="*/ 15 w 21"/>
                  <a:gd name="T5" fmla="*/ 143 h 57"/>
                  <a:gd name="T6" fmla="*/ 35 w 21"/>
                  <a:gd name="T7" fmla="*/ 80 h 57"/>
                  <a:gd name="T8" fmla="*/ 20 w 21"/>
                  <a:gd name="T9" fmla="*/ 1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7">
                    <a:moveTo>
                      <a:pt x="7" y="5"/>
                    </a:moveTo>
                    <a:cubicBezTo>
                      <a:pt x="19" y="0"/>
                      <a:pt x="21" y="21"/>
                      <a:pt x="20" y="29"/>
                    </a:cubicBezTo>
                    <a:cubicBezTo>
                      <a:pt x="18" y="39"/>
                      <a:pt x="5" y="46"/>
                      <a:pt x="6" y="57"/>
                    </a:cubicBezTo>
                    <a:cubicBezTo>
                      <a:pt x="0" y="45"/>
                      <a:pt x="11" y="42"/>
                      <a:pt x="14" y="32"/>
                    </a:cubicBezTo>
                    <a:cubicBezTo>
                      <a:pt x="16" y="24"/>
                      <a:pt x="14" y="12"/>
                      <a:pt x="8" y="6"/>
                    </a:cubicBezTo>
                  </a:path>
                </a:pathLst>
              </a:custGeom>
              <a:solidFill>
                <a:srgbClr val="B0CA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20" name="Freeform 864"/>
            <p:cNvSpPr>
              <a:spLocks/>
            </p:cNvSpPr>
            <p:nvPr/>
          </p:nvSpPr>
          <p:spPr bwMode="auto">
            <a:xfrm>
              <a:off x="3872129" y="1086585"/>
              <a:ext cx="10453" cy="37923"/>
            </a:xfrm>
            <a:custGeom>
              <a:avLst/>
              <a:gdLst>
                <a:gd name="T0" fmla="*/ 30 w 18"/>
                <a:gd name="T1" fmla="*/ 13 h 65"/>
                <a:gd name="T2" fmla="*/ 13 w 18"/>
                <a:gd name="T3" fmla="*/ 43 h 65"/>
                <a:gd name="T4" fmla="*/ 33 w 18"/>
                <a:gd name="T5" fmla="*/ 88 h 65"/>
                <a:gd name="T6" fmla="*/ 45 w 18"/>
                <a:gd name="T7" fmla="*/ 138 h 65"/>
                <a:gd name="T8" fmla="*/ 0 w 18"/>
                <a:gd name="T9" fmla="*/ 163 h 65"/>
                <a:gd name="T10" fmla="*/ 40 w 18"/>
                <a:gd name="T11" fmla="*/ 133 h 65"/>
                <a:gd name="T12" fmla="*/ 28 w 18"/>
                <a:gd name="T13" fmla="*/ 110 h 65"/>
                <a:gd name="T14" fmla="*/ 18 w 18"/>
                <a:gd name="T15" fmla="*/ 83 h 65"/>
                <a:gd name="T16" fmla="*/ 8 w 18"/>
                <a:gd name="T17" fmla="*/ 58 h 65"/>
                <a:gd name="T18" fmla="*/ 5 w 18"/>
                <a:gd name="T19" fmla="*/ 33 h 65"/>
                <a:gd name="T20" fmla="*/ 8 w 18"/>
                <a:gd name="T21" fmla="*/ 10 h 65"/>
                <a:gd name="T22" fmla="*/ 30 w 18"/>
                <a:gd name="T23" fmla="*/ 13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65">
                  <a:moveTo>
                    <a:pt x="12" y="5"/>
                  </a:moveTo>
                  <a:cubicBezTo>
                    <a:pt x="5" y="0"/>
                    <a:pt x="4" y="12"/>
                    <a:pt x="5" y="17"/>
                  </a:cubicBezTo>
                  <a:cubicBezTo>
                    <a:pt x="7" y="23"/>
                    <a:pt x="11" y="29"/>
                    <a:pt x="13" y="35"/>
                  </a:cubicBezTo>
                  <a:cubicBezTo>
                    <a:pt x="15" y="40"/>
                    <a:pt x="18" y="49"/>
                    <a:pt x="18" y="55"/>
                  </a:cubicBezTo>
                  <a:cubicBezTo>
                    <a:pt x="17" y="63"/>
                    <a:pt x="7" y="63"/>
                    <a:pt x="0" y="65"/>
                  </a:cubicBezTo>
                  <a:cubicBezTo>
                    <a:pt x="5" y="64"/>
                    <a:pt x="16" y="58"/>
                    <a:pt x="16" y="53"/>
                  </a:cubicBezTo>
                  <a:cubicBezTo>
                    <a:pt x="16" y="50"/>
                    <a:pt x="12" y="47"/>
                    <a:pt x="11" y="44"/>
                  </a:cubicBezTo>
                  <a:cubicBezTo>
                    <a:pt x="9" y="41"/>
                    <a:pt x="8" y="37"/>
                    <a:pt x="7" y="33"/>
                  </a:cubicBezTo>
                  <a:cubicBezTo>
                    <a:pt x="6" y="30"/>
                    <a:pt x="4" y="27"/>
                    <a:pt x="3" y="23"/>
                  </a:cubicBezTo>
                  <a:cubicBezTo>
                    <a:pt x="1" y="19"/>
                    <a:pt x="2" y="17"/>
                    <a:pt x="2" y="13"/>
                  </a:cubicBezTo>
                  <a:cubicBezTo>
                    <a:pt x="2" y="9"/>
                    <a:pt x="0" y="6"/>
                    <a:pt x="3" y="4"/>
                  </a:cubicBezTo>
                  <a:cubicBezTo>
                    <a:pt x="6" y="1"/>
                    <a:pt x="10" y="2"/>
                    <a:pt x="12" y="5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1" name="Freeform 865"/>
            <p:cNvSpPr>
              <a:spLocks/>
            </p:cNvSpPr>
            <p:nvPr/>
          </p:nvSpPr>
          <p:spPr bwMode="auto">
            <a:xfrm>
              <a:off x="4062601" y="1095892"/>
              <a:ext cx="42973" cy="12331"/>
            </a:xfrm>
            <a:custGeom>
              <a:avLst/>
              <a:gdLst>
                <a:gd name="T0" fmla="*/ 0 w 74"/>
                <a:gd name="T1" fmla="*/ 0 h 21"/>
                <a:gd name="T2" fmla="*/ 40 w 74"/>
                <a:gd name="T3" fmla="*/ 23 h 21"/>
                <a:gd name="T4" fmla="*/ 95 w 74"/>
                <a:gd name="T5" fmla="*/ 13 h 21"/>
                <a:gd name="T6" fmla="*/ 143 w 74"/>
                <a:gd name="T7" fmla="*/ 33 h 21"/>
                <a:gd name="T8" fmla="*/ 185 w 74"/>
                <a:gd name="T9" fmla="*/ 53 h 21"/>
                <a:gd name="T10" fmla="*/ 140 w 74"/>
                <a:gd name="T11" fmla="*/ 38 h 21"/>
                <a:gd name="T12" fmla="*/ 95 w 74"/>
                <a:gd name="T13" fmla="*/ 25 h 21"/>
                <a:gd name="T14" fmla="*/ 45 w 74"/>
                <a:gd name="T15" fmla="*/ 38 h 21"/>
                <a:gd name="T16" fmla="*/ 5 w 74"/>
                <a:gd name="T17" fmla="*/ 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21">
                  <a:moveTo>
                    <a:pt x="0" y="0"/>
                  </a:moveTo>
                  <a:cubicBezTo>
                    <a:pt x="8" y="4"/>
                    <a:pt x="7" y="9"/>
                    <a:pt x="16" y="9"/>
                  </a:cubicBezTo>
                  <a:cubicBezTo>
                    <a:pt x="24" y="9"/>
                    <a:pt x="30" y="5"/>
                    <a:pt x="38" y="5"/>
                  </a:cubicBezTo>
                  <a:cubicBezTo>
                    <a:pt x="45" y="6"/>
                    <a:pt x="51" y="9"/>
                    <a:pt x="57" y="13"/>
                  </a:cubicBezTo>
                  <a:cubicBezTo>
                    <a:pt x="63" y="17"/>
                    <a:pt x="68" y="18"/>
                    <a:pt x="74" y="21"/>
                  </a:cubicBezTo>
                  <a:cubicBezTo>
                    <a:pt x="67" y="21"/>
                    <a:pt x="62" y="17"/>
                    <a:pt x="56" y="15"/>
                  </a:cubicBezTo>
                  <a:cubicBezTo>
                    <a:pt x="49" y="13"/>
                    <a:pt x="44" y="10"/>
                    <a:pt x="38" y="10"/>
                  </a:cubicBezTo>
                  <a:cubicBezTo>
                    <a:pt x="32" y="10"/>
                    <a:pt x="24" y="16"/>
                    <a:pt x="18" y="15"/>
                  </a:cubicBezTo>
                  <a:cubicBezTo>
                    <a:pt x="11" y="14"/>
                    <a:pt x="8" y="9"/>
                    <a:pt x="2" y="7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" name="Freeform 866"/>
            <p:cNvSpPr>
              <a:spLocks/>
            </p:cNvSpPr>
            <p:nvPr/>
          </p:nvSpPr>
          <p:spPr bwMode="auto">
            <a:xfrm>
              <a:off x="3725790" y="1157545"/>
              <a:ext cx="15098" cy="42576"/>
            </a:xfrm>
            <a:custGeom>
              <a:avLst/>
              <a:gdLst>
                <a:gd name="T0" fmla="*/ 40 w 26"/>
                <a:gd name="T1" fmla="*/ 50 h 73"/>
                <a:gd name="T2" fmla="*/ 8 w 26"/>
                <a:gd name="T3" fmla="*/ 103 h 73"/>
                <a:gd name="T4" fmla="*/ 8 w 26"/>
                <a:gd name="T5" fmla="*/ 183 h 73"/>
                <a:gd name="T6" fmla="*/ 33 w 26"/>
                <a:gd name="T7" fmla="*/ 83 h 73"/>
                <a:gd name="T8" fmla="*/ 53 w 26"/>
                <a:gd name="T9" fmla="*/ 0 h 73"/>
                <a:gd name="T10" fmla="*/ 33 w 26"/>
                <a:gd name="T11" fmla="*/ 5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3">
                  <a:moveTo>
                    <a:pt x="16" y="20"/>
                  </a:moveTo>
                  <a:cubicBezTo>
                    <a:pt x="11" y="27"/>
                    <a:pt x="5" y="33"/>
                    <a:pt x="3" y="41"/>
                  </a:cubicBezTo>
                  <a:cubicBezTo>
                    <a:pt x="0" y="51"/>
                    <a:pt x="2" y="63"/>
                    <a:pt x="3" y="73"/>
                  </a:cubicBezTo>
                  <a:cubicBezTo>
                    <a:pt x="6" y="59"/>
                    <a:pt x="3" y="45"/>
                    <a:pt x="13" y="33"/>
                  </a:cubicBezTo>
                  <a:cubicBezTo>
                    <a:pt x="19" y="25"/>
                    <a:pt x="26" y="10"/>
                    <a:pt x="21" y="0"/>
                  </a:cubicBezTo>
                  <a:cubicBezTo>
                    <a:pt x="19" y="7"/>
                    <a:pt x="21" y="19"/>
                    <a:pt x="13" y="22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" name="Freeform 867"/>
            <p:cNvSpPr>
              <a:spLocks/>
            </p:cNvSpPr>
            <p:nvPr/>
          </p:nvSpPr>
          <p:spPr bwMode="auto">
            <a:xfrm>
              <a:off x="3678869" y="1184300"/>
              <a:ext cx="34146" cy="27918"/>
            </a:xfrm>
            <a:custGeom>
              <a:avLst/>
              <a:gdLst>
                <a:gd name="T0" fmla="*/ 100 w 59"/>
                <a:gd name="T1" fmla="*/ 35 h 48"/>
                <a:gd name="T2" fmla="*/ 85 w 59"/>
                <a:gd name="T3" fmla="*/ 103 h 48"/>
                <a:gd name="T4" fmla="*/ 47 w 59"/>
                <a:gd name="T5" fmla="*/ 80 h 48"/>
                <a:gd name="T6" fmla="*/ 0 w 59"/>
                <a:gd name="T7" fmla="*/ 93 h 48"/>
                <a:gd name="T8" fmla="*/ 62 w 59"/>
                <a:gd name="T9" fmla="*/ 98 h 48"/>
                <a:gd name="T10" fmla="*/ 120 w 59"/>
                <a:gd name="T11" fmla="*/ 105 h 48"/>
                <a:gd name="T12" fmla="*/ 92 w 59"/>
                <a:gd name="T13" fmla="*/ 0 h 48"/>
                <a:gd name="T14" fmla="*/ 92 w 59"/>
                <a:gd name="T15" fmla="*/ 3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48">
                  <a:moveTo>
                    <a:pt x="40" y="14"/>
                  </a:moveTo>
                  <a:cubicBezTo>
                    <a:pt x="44" y="23"/>
                    <a:pt x="52" y="46"/>
                    <a:pt x="34" y="41"/>
                  </a:cubicBezTo>
                  <a:cubicBezTo>
                    <a:pt x="28" y="39"/>
                    <a:pt x="25" y="33"/>
                    <a:pt x="19" y="32"/>
                  </a:cubicBezTo>
                  <a:cubicBezTo>
                    <a:pt x="14" y="32"/>
                    <a:pt x="5" y="36"/>
                    <a:pt x="0" y="37"/>
                  </a:cubicBezTo>
                  <a:cubicBezTo>
                    <a:pt x="6" y="33"/>
                    <a:pt x="20" y="36"/>
                    <a:pt x="25" y="39"/>
                  </a:cubicBezTo>
                  <a:cubicBezTo>
                    <a:pt x="31" y="41"/>
                    <a:pt x="43" y="48"/>
                    <a:pt x="48" y="42"/>
                  </a:cubicBezTo>
                  <a:cubicBezTo>
                    <a:pt x="59" y="30"/>
                    <a:pt x="39" y="11"/>
                    <a:pt x="37" y="0"/>
                  </a:cubicBezTo>
                  <a:cubicBezTo>
                    <a:pt x="36" y="0"/>
                    <a:pt x="37" y="1"/>
                    <a:pt x="37" y="1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4" name="Freeform 868"/>
            <p:cNvSpPr>
              <a:spLocks/>
            </p:cNvSpPr>
            <p:nvPr/>
          </p:nvSpPr>
          <p:spPr bwMode="auto">
            <a:xfrm>
              <a:off x="3657963" y="1212917"/>
              <a:ext cx="30197" cy="23731"/>
            </a:xfrm>
            <a:custGeom>
              <a:avLst/>
              <a:gdLst>
                <a:gd name="T0" fmla="*/ 5 w 52"/>
                <a:gd name="T1" fmla="*/ 45 h 41"/>
                <a:gd name="T2" fmla="*/ 55 w 52"/>
                <a:gd name="T3" fmla="*/ 100 h 41"/>
                <a:gd name="T4" fmla="*/ 93 w 52"/>
                <a:gd name="T5" fmla="*/ 95 h 41"/>
                <a:gd name="T6" fmla="*/ 130 w 52"/>
                <a:gd name="T7" fmla="*/ 87 h 41"/>
                <a:gd name="T8" fmla="*/ 38 w 52"/>
                <a:gd name="T9" fmla="*/ 72 h 41"/>
                <a:gd name="T10" fmla="*/ 18 w 52"/>
                <a:gd name="T11" fmla="*/ 32 h 41"/>
                <a:gd name="T12" fmla="*/ 43 w 52"/>
                <a:gd name="T13" fmla="*/ 0 h 41"/>
                <a:gd name="T14" fmla="*/ 0 w 52"/>
                <a:gd name="T15" fmla="*/ 4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41">
                  <a:moveTo>
                    <a:pt x="2" y="18"/>
                  </a:moveTo>
                  <a:cubicBezTo>
                    <a:pt x="0" y="27"/>
                    <a:pt x="14" y="38"/>
                    <a:pt x="22" y="40"/>
                  </a:cubicBezTo>
                  <a:cubicBezTo>
                    <a:pt x="28" y="41"/>
                    <a:pt x="32" y="40"/>
                    <a:pt x="37" y="38"/>
                  </a:cubicBezTo>
                  <a:cubicBezTo>
                    <a:pt x="42" y="36"/>
                    <a:pt x="48" y="37"/>
                    <a:pt x="52" y="35"/>
                  </a:cubicBezTo>
                  <a:cubicBezTo>
                    <a:pt x="40" y="39"/>
                    <a:pt x="24" y="38"/>
                    <a:pt x="15" y="29"/>
                  </a:cubicBezTo>
                  <a:cubicBezTo>
                    <a:pt x="9" y="24"/>
                    <a:pt x="7" y="21"/>
                    <a:pt x="7" y="13"/>
                  </a:cubicBezTo>
                  <a:cubicBezTo>
                    <a:pt x="8" y="5"/>
                    <a:pt x="10" y="4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5" name="Freeform 869"/>
            <p:cNvSpPr>
              <a:spLocks/>
            </p:cNvSpPr>
            <p:nvPr/>
          </p:nvSpPr>
          <p:spPr bwMode="auto">
            <a:xfrm>
              <a:off x="3728810" y="1260611"/>
              <a:ext cx="33681" cy="26755"/>
            </a:xfrm>
            <a:custGeom>
              <a:avLst/>
              <a:gdLst>
                <a:gd name="T0" fmla="*/ 55 w 58"/>
                <a:gd name="T1" fmla="*/ 3 h 46"/>
                <a:gd name="T2" fmla="*/ 93 w 58"/>
                <a:gd name="T3" fmla="*/ 13 h 46"/>
                <a:gd name="T4" fmla="*/ 98 w 58"/>
                <a:gd name="T5" fmla="*/ 50 h 46"/>
                <a:gd name="T6" fmla="*/ 145 w 58"/>
                <a:gd name="T7" fmla="*/ 115 h 46"/>
                <a:gd name="T8" fmla="*/ 78 w 58"/>
                <a:gd name="T9" fmla="*/ 35 h 46"/>
                <a:gd name="T10" fmla="*/ 0 w 58"/>
                <a:gd name="T11" fmla="*/ 55 h 46"/>
                <a:gd name="T12" fmla="*/ 55 w 58"/>
                <a:gd name="T13" fmla="*/ 5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6">
                  <a:moveTo>
                    <a:pt x="22" y="1"/>
                  </a:moveTo>
                  <a:cubicBezTo>
                    <a:pt x="27" y="0"/>
                    <a:pt x="33" y="0"/>
                    <a:pt x="37" y="5"/>
                  </a:cubicBezTo>
                  <a:cubicBezTo>
                    <a:pt x="39" y="9"/>
                    <a:pt x="38" y="15"/>
                    <a:pt x="39" y="20"/>
                  </a:cubicBezTo>
                  <a:cubicBezTo>
                    <a:pt x="42" y="29"/>
                    <a:pt x="58" y="38"/>
                    <a:pt x="58" y="46"/>
                  </a:cubicBezTo>
                  <a:cubicBezTo>
                    <a:pt x="44" y="40"/>
                    <a:pt x="40" y="25"/>
                    <a:pt x="31" y="14"/>
                  </a:cubicBezTo>
                  <a:cubicBezTo>
                    <a:pt x="19" y="1"/>
                    <a:pt x="11" y="19"/>
                    <a:pt x="0" y="22"/>
                  </a:cubicBezTo>
                  <a:cubicBezTo>
                    <a:pt x="7" y="15"/>
                    <a:pt x="13" y="7"/>
                    <a:pt x="22" y="2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" name="Freeform 870"/>
            <p:cNvSpPr>
              <a:spLocks/>
            </p:cNvSpPr>
            <p:nvPr/>
          </p:nvSpPr>
          <p:spPr bwMode="auto">
            <a:xfrm>
              <a:off x="3684676" y="1295974"/>
              <a:ext cx="26713" cy="9306"/>
            </a:xfrm>
            <a:custGeom>
              <a:avLst/>
              <a:gdLst>
                <a:gd name="T0" fmla="*/ 3 w 46"/>
                <a:gd name="T1" fmla="*/ 8 h 16"/>
                <a:gd name="T2" fmla="*/ 63 w 46"/>
                <a:gd name="T3" fmla="*/ 38 h 16"/>
                <a:gd name="T4" fmla="*/ 115 w 46"/>
                <a:gd name="T5" fmla="*/ 10 h 16"/>
                <a:gd name="T6" fmla="*/ 55 w 46"/>
                <a:gd name="T7" fmla="*/ 23 h 16"/>
                <a:gd name="T8" fmla="*/ 0 w 4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6">
                  <a:moveTo>
                    <a:pt x="1" y="3"/>
                  </a:moveTo>
                  <a:cubicBezTo>
                    <a:pt x="9" y="9"/>
                    <a:pt x="15" y="14"/>
                    <a:pt x="25" y="15"/>
                  </a:cubicBezTo>
                  <a:cubicBezTo>
                    <a:pt x="34" y="16"/>
                    <a:pt x="38" y="7"/>
                    <a:pt x="46" y="4"/>
                  </a:cubicBezTo>
                  <a:cubicBezTo>
                    <a:pt x="37" y="6"/>
                    <a:pt x="31" y="12"/>
                    <a:pt x="22" y="9"/>
                  </a:cubicBezTo>
                  <a:cubicBezTo>
                    <a:pt x="16" y="7"/>
                    <a:pt x="4" y="4"/>
                    <a:pt x="0" y="0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7" name="Freeform 871"/>
            <p:cNvSpPr>
              <a:spLocks/>
            </p:cNvSpPr>
            <p:nvPr/>
          </p:nvSpPr>
          <p:spPr bwMode="auto">
            <a:xfrm>
              <a:off x="3768762" y="1330872"/>
              <a:ext cx="26713" cy="29779"/>
            </a:xfrm>
            <a:custGeom>
              <a:avLst/>
              <a:gdLst>
                <a:gd name="T0" fmla="*/ 50 w 46"/>
                <a:gd name="T1" fmla="*/ 13 h 51"/>
                <a:gd name="T2" fmla="*/ 83 w 46"/>
                <a:gd name="T3" fmla="*/ 65 h 51"/>
                <a:gd name="T4" fmla="*/ 45 w 46"/>
                <a:gd name="T5" fmla="*/ 85 h 51"/>
                <a:gd name="T6" fmla="*/ 23 w 46"/>
                <a:gd name="T7" fmla="*/ 128 h 51"/>
                <a:gd name="T8" fmla="*/ 40 w 46"/>
                <a:gd name="T9" fmla="*/ 78 h 51"/>
                <a:gd name="T10" fmla="*/ 83 w 46"/>
                <a:gd name="T11" fmla="*/ 48 h 51"/>
                <a:gd name="T12" fmla="*/ 48 w 46"/>
                <a:gd name="T13" fmla="*/ 18 h 51"/>
                <a:gd name="T14" fmla="*/ 0 w 46"/>
                <a:gd name="T15" fmla="*/ 28 h 51"/>
                <a:gd name="T16" fmla="*/ 5 w 46"/>
                <a:gd name="T17" fmla="*/ 2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51">
                  <a:moveTo>
                    <a:pt x="20" y="5"/>
                  </a:moveTo>
                  <a:cubicBezTo>
                    <a:pt x="33" y="0"/>
                    <a:pt x="46" y="17"/>
                    <a:pt x="33" y="26"/>
                  </a:cubicBezTo>
                  <a:cubicBezTo>
                    <a:pt x="28" y="30"/>
                    <a:pt x="22" y="30"/>
                    <a:pt x="18" y="34"/>
                  </a:cubicBezTo>
                  <a:cubicBezTo>
                    <a:pt x="12" y="38"/>
                    <a:pt x="11" y="45"/>
                    <a:pt x="9" y="51"/>
                  </a:cubicBezTo>
                  <a:cubicBezTo>
                    <a:pt x="12" y="43"/>
                    <a:pt x="10" y="37"/>
                    <a:pt x="16" y="31"/>
                  </a:cubicBezTo>
                  <a:cubicBezTo>
                    <a:pt x="21" y="27"/>
                    <a:pt x="31" y="25"/>
                    <a:pt x="33" y="19"/>
                  </a:cubicBezTo>
                  <a:cubicBezTo>
                    <a:pt x="35" y="13"/>
                    <a:pt x="24" y="7"/>
                    <a:pt x="19" y="7"/>
                  </a:cubicBezTo>
                  <a:cubicBezTo>
                    <a:pt x="14" y="6"/>
                    <a:pt x="5" y="10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8" name="Freeform 872"/>
            <p:cNvSpPr>
              <a:spLocks/>
            </p:cNvSpPr>
            <p:nvPr/>
          </p:nvSpPr>
          <p:spPr bwMode="auto">
            <a:xfrm>
              <a:off x="3830318" y="1323893"/>
              <a:ext cx="47618" cy="16285"/>
            </a:xfrm>
            <a:custGeom>
              <a:avLst/>
              <a:gdLst>
                <a:gd name="T0" fmla="*/ 0 w 82"/>
                <a:gd name="T1" fmla="*/ 70 h 28"/>
                <a:gd name="T2" fmla="*/ 53 w 82"/>
                <a:gd name="T3" fmla="*/ 55 h 28"/>
                <a:gd name="T4" fmla="*/ 93 w 82"/>
                <a:gd name="T5" fmla="*/ 18 h 28"/>
                <a:gd name="T6" fmla="*/ 145 w 82"/>
                <a:gd name="T7" fmla="*/ 15 h 28"/>
                <a:gd name="T8" fmla="*/ 205 w 82"/>
                <a:gd name="T9" fmla="*/ 20 h 28"/>
                <a:gd name="T10" fmla="*/ 158 w 82"/>
                <a:gd name="T11" fmla="*/ 8 h 28"/>
                <a:gd name="T12" fmla="*/ 105 w 82"/>
                <a:gd name="T13" fmla="*/ 3 h 28"/>
                <a:gd name="T14" fmla="*/ 65 w 82"/>
                <a:gd name="T15" fmla="*/ 28 h 28"/>
                <a:gd name="T16" fmla="*/ 18 w 82"/>
                <a:gd name="T17" fmla="*/ 6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28">
                  <a:moveTo>
                    <a:pt x="0" y="28"/>
                  </a:moveTo>
                  <a:cubicBezTo>
                    <a:pt x="7" y="25"/>
                    <a:pt x="14" y="25"/>
                    <a:pt x="21" y="22"/>
                  </a:cubicBezTo>
                  <a:cubicBezTo>
                    <a:pt x="27" y="18"/>
                    <a:pt x="31" y="11"/>
                    <a:pt x="37" y="7"/>
                  </a:cubicBezTo>
                  <a:cubicBezTo>
                    <a:pt x="43" y="2"/>
                    <a:pt x="51" y="5"/>
                    <a:pt x="58" y="6"/>
                  </a:cubicBezTo>
                  <a:cubicBezTo>
                    <a:pt x="66" y="7"/>
                    <a:pt x="76" y="6"/>
                    <a:pt x="82" y="8"/>
                  </a:cubicBezTo>
                  <a:cubicBezTo>
                    <a:pt x="76" y="8"/>
                    <a:pt x="70" y="4"/>
                    <a:pt x="63" y="3"/>
                  </a:cubicBezTo>
                  <a:cubicBezTo>
                    <a:pt x="57" y="2"/>
                    <a:pt x="49" y="0"/>
                    <a:pt x="42" y="1"/>
                  </a:cubicBezTo>
                  <a:cubicBezTo>
                    <a:pt x="35" y="1"/>
                    <a:pt x="30" y="5"/>
                    <a:pt x="26" y="11"/>
                  </a:cubicBezTo>
                  <a:cubicBezTo>
                    <a:pt x="20" y="18"/>
                    <a:pt x="14" y="19"/>
                    <a:pt x="7" y="24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9" name="Freeform 873"/>
            <p:cNvSpPr>
              <a:spLocks/>
            </p:cNvSpPr>
            <p:nvPr/>
          </p:nvSpPr>
          <p:spPr bwMode="auto">
            <a:xfrm>
              <a:off x="3890711" y="1329709"/>
              <a:ext cx="61555" cy="15821"/>
            </a:xfrm>
            <a:custGeom>
              <a:avLst/>
              <a:gdLst>
                <a:gd name="T0" fmla="*/ 78 w 106"/>
                <a:gd name="T1" fmla="*/ 23 h 27"/>
                <a:gd name="T2" fmla="*/ 170 w 106"/>
                <a:gd name="T3" fmla="*/ 25 h 27"/>
                <a:gd name="T4" fmla="*/ 265 w 106"/>
                <a:gd name="T5" fmla="*/ 68 h 27"/>
                <a:gd name="T6" fmla="*/ 205 w 106"/>
                <a:gd name="T7" fmla="*/ 30 h 27"/>
                <a:gd name="T8" fmla="*/ 150 w 106"/>
                <a:gd name="T9" fmla="*/ 5 h 27"/>
                <a:gd name="T10" fmla="*/ 83 w 106"/>
                <a:gd name="T11" fmla="*/ 18 h 27"/>
                <a:gd name="T12" fmla="*/ 0 w 106"/>
                <a:gd name="T13" fmla="*/ 2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27">
                  <a:moveTo>
                    <a:pt x="31" y="9"/>
                  </a:moveTo>
                  <a:cubicBezTo>
                    <a:pt x="44" y="8"/>
                    <a:pt x="56" y="4"/>
                    <a:pt x="68" y="10"/>
                  </a:cubicBezTo>
                  <a:cubicBezTo>
                    <a:pt x="81" y="16"/>
                    <a:pt x="95" y="21"/>
                    <a:pt x="106" y="27"/>
                  </a:cubicBezTo>
                  <a:cubicBezTo>
                    <a:pt x="96" y="26"/>
                    <a:pt x="89" y="17"/>
                    <a:pt x="82" y="12"/>
                  </a:cubicBezTo>
                  <a:cubicBezTo>
                    <a:pt x="74" y="7"/>
                    <a:pt x="68" y="4"/>
                    <a:pt x="60" y="2"/>
                  </a:cubicBezTo>
                  <a:cubicBezTo>
                    <a:pt x="50" y="0"/>
                    <a:pt x="42" y="4"/>
                    <a:pt x="33" y="7"/>
                  </a:cubicBezTo>
                  <a:cubicBezTo>
                    <a:pt x="23" y="11"/>
                    <a:pt x="11" y="8"/>
                    <a:pt x="0" y="8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0" name="Freeform 874"/>
            <p:cNvSpPr>
              <a:spLocks/>
            </p:cNvSpPr>
            <p:nvPr/>
          </p:nvSpPr>
          <p:spPr bwMode="auto">
            <a:xfrm>
              <a:off x="3831014" y="1272244"/>
              <a:ext cx="50406" cy="10469"/>
            </a:xfrm>
            <a:custGeom>
              <a:avLst/>
              <a:gdLst>
                <a:gd name="T0" fmla="*/ 37 w 87"/>
                <a:gd name="T1" fmla="*/ 25 h 18"/>
                <a:gd name="T2" fmla="*/ 82 w 87"/>
                <a:gd name="T3" fmla="*/ 13 h 18"/>
                <a:gd name="T4" fmla="*/ 127 w 87"/>
                <a:gd name="T5" fmla="*/ 25 h 18"/>
                <a:gd name="T6" fmla="*/ 177 w 87"/>
                <a:gd name="T7" fmla="*/ 30 h 18"/>
                <a:gd name="T8" fmla="*/ 217 w 87"/>
                <a:gd name="T9" fmla="*/ 30 h 18"/>
                <a:gd name="T10" fmla="*/ 105 w 87"/>
                <a:gd name="T11" fmla="*/ 13 h 18"/>
                <a:gd name="T12" fmla="*/ 50 w 87"/>
                <a:gd name="T13" fmla="*/ 8 h 18"/>
                <a:gd name="T14" fmla="*/ 0 w 87"/>
                <a:gd name="T15" fmla="*/ 45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8">
                  <a:moveTo>
                    <a:pt x="15" y="10"/>
                  </a:moveTo>
                  <a:cubicBezTo>
                    <a:pt x="21" y="8"/>
                    <a:pt x="26" y="5"/>
                    <a:pt x="33" y="5"/>
                  </a:cubicBezTo>
                  <a:cubicBezTo>
                    <a:pt x="39" y="5"/>
                    <a:pt x="45" y="8"/>
                    <a:pt x="51" y="10"/>
                  </a:cubicBezTo>
                  <a:cubicBezTo>
                    <a:pt x="57" y="11"/>
                    <a:pt x="64" y="12"/>
                    <a:pt x="71" y="12"/>
                  </a:cubicBezTo>
                  <a:cubicBezTo>
                    <a:pt x="77" y="11"/>
                    <a:pt x="82" y="9"/>
                    <a:pt x="87" y="12"/>
                  </a:cubicBezTo>
                  <a:cubicBezTo>
                    <a:pt x="72" y="9"/>
                    <a:pt x="57" y="8"/>
                    <a:pt x="42" y="5"/>
                  </a:cubicBezTo>
                  <a:cubicBezTo>
                    <a:pt x="35" y="3"/>
                    <a:pt x="28" y="0"/>
                    <a:pt x="20" y="3"/>
                  </a:cubicBezTo>
                  <a:cubicBezTo>
                    <a:pt x="13" y="5"/>
                    <a:pt x="5" y="18"/>
                    <a:pt x="0" y="18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1" name="Freeform 875"/>
            <p:cNvSpPr>
              <a:spLocks/>
            </p:cNvSpPr>
            <p:nvPr/>
          </p:nvSpPr>
          <p:spPr bwMode="auto">
            <a:xfrm>
              <a:off x="3921605" y="1280851"/>
              <a:ext cx="44599" cy="7678"/>
            </a:xfrm>
            <a:custGeom>
              <a:avLst/>
              <a:gdLst>
                <a:gd name="T0" fmla="*/ 32 w 77"/>
                <a:gd name="T1" fmla="*/ 28 h 13"/>
                <a:gd name="T2" fmla="*/ 125 w 77"/>
                <a:gd name="T3" fmla="*/ 33 h 13"/>
                <a:gd name="T4" fmla="*/ 192 w 77"/>
                <a:gd name="T5" fmla="*/ 0 h 13"/>
                <a:gd name="T6" fmla="*/ 147 w 77"/>
                <a:gd name="T7" fmla="*/ 13 h 13"/>
                <a:gd name="T8" fmla="*/ 102 w 77"/>
                <a:gd name="T9" fmla="*/ 28 h 13"/>
                <a:gd name="T10" fmla="*/ 52 w 77"/>
                <a:gd name="T11" fmla="*/ 23 h 13"/>
                <a:gd name="T12" fmla="*/ 0 w 77"/>
                <a:gd name="T13" fmla="*/ 2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3">
                  <a:moveTo>
                    <a:pt x="13" y="11"/>
                  </a:moveTo>
                  <a:cubicBezTo>
                    <a:pt x="26" y="11"/>
                    <a:pt x="38" y="13"/>
                    <a:pt x="50" y="13"/>
                  </a:cubicBezTo>
                  <a:cubicBezTo>
                    <a:pt x="62" y="13"/>
                    <a:pt x="66" y="3"/>
                    <a:pt x="77" y="0"/>
                  </a:cubicBezTo>
                  <a:cubicBezTo>
                    <a:pt x="72" y="3"/>
                    <a:pt x="65" y="2"/>
                    <a:pt x="59" y="5"/>
                  </a:cubicBezTo>
                  <a:cubicBezTo>
                    <a:pt x="52" y="7"/>
                    <a:pt x="49" y="11"/>
                    <a:pt x="41" y="11"/>
                  </a:cubicBezTo>
                  <a:cubicBezTo>
                    <a:pt x="34" y="11"/>
                    <a:pt x="28" y="9"/>
                    <a:pt x="21" y="9"/>
                  </a:cubicBezTo>
                  <a:cubicBezTo>
                    <a:pt x="15" y="8"/>
                    <a:pt x="6" y="12"/>
                    <a:pt x="0" y="9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" name="Freeform 876"/>
            <p:cNvSpPr>
              <a:spLocks/>
            </p:cNvSpPr>
            <p:nvPr/>
          </p:nvSpPr>
          <p:spPr bwMode="auto">
            <a:xfrm>
              <a:off x="4008015" y="1300162"/>
              <a:ext cx="22067" cy="28384"/>
            </a:xfrm>
            <a:custGeom>
              <a:avLst/>
              <a:gdLst>
                <a:gd name="T0" fmla="*/ 3 w 38"/>
                <a:gd name="T1" fmla="*/ 22 h 49"/>
                <a:gd name="T2" fmla="*/ 53 w 38"/>
                <a:gd name="T3" fmla="*/ 5 h 49"/>
                <a:gd name="T4" fmla="*/ 95 w 38"/>
                <a:gd name="T5" fmla="*/ 52 h 49"/>
                <a:gd name="T6" fmla="*/ 33 w 38"/>
                <a:gd name="T7" fmla="*/ 20 h 49"/>
                <a:gd name="T8" fmla="*/ 68 w 38"/>
                <a:gd name="T9" fmla="*/ 60 h 49"/>
                <a:gd name="T10" fmla="*/ 60 w 38"/>
                <a:gd name="T11" fmla="*/ 122 h 49"/>
                <a:gd name="T12" fmla="*/ 60 w 38"/>
                <a:gd name="T13" fmla="*/ 60 h 49"/>
                <a:gd name="T14" fmla="*/ 13 w 38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49">
                  <a:moveTo>
                    <a:pt x="1" y="9"/>
                  </a:moveTo>
                  <a:cubicBezTo>
                    <a:pt x="0" y="0"/>
                    <a:pt x="15" y="1"/>
                    <a:pt x="21" y="2"/>
                  </a:cubicBezTo>
                  <a:cubicBezTo>
                    <a:pt x="30" y="5"/>
                    <a:pt x="33" y="14"/>
                    <a:pt x="38" y="21"/>
                  </a:cubicBezTo>
                  <a:cubicBezTo>
                    <a:pt x="32" y="15"/>
                    <a:pt x="22" y="4"/>
                    <a:pt x="13" y="8"/>
                  </a:cubicBezTo>
                  <a:cubicBezTo>
                    <a:pt x="15" y="14"/>
                    <a:pt x="24" y="19"/>
                    <a:pt x="27" y="24"/>
                  </a:cubicBezTo>
                  <a:cubicBezTo>
                    <a:pt x="31" y="31"/>
                    <a:pt x="32" y="45"/>
                    <a:pt x="24" y="49"/>
                  </a:cubicBezTo>
                  <a:cubicBezTo>
                    <a:pt x="25" y="41"/>
                    <a:pt x="29" y="32"/>
                    <a:pt x="24" y="24"/>
                  </a:cubicBezTo>
                  <a:cubicBezTo>
                    <a:pt x="19" y="15"/>
                    <a:pt x="7" y="15"/>
                    <a:pt x="5" y="6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3" name="Freeform 877"/>
            <p:cNvSpPr>
              <a:spLocks/>
            </p:cNvSpPr>
            <p:nvPr/>
          </p:nvSpPr>
          <p:spPr bwMode="auto">
            <a:xfrm>
              <a:off x="3896519" y="1363444"/>
              <a:ext cx="41347" cy="18612"/>
            </a:xfrm>
            <a:custGeom>
              <a:avLst/>
              <a:gdLst>
                <a:gd name="T0" fmla="*/ 18 w 71"/>
                <a:gd name="T1" fmla="*/ 23 h 32"/>
                <a:gd name="T2" fmla="*/ 85 w 71"/>
                <a:gd name="T3" fmla="*/ 60 h 32"/>
                <a:gd name="T4" fmla="*/ 178 w 71"/>
                <a:gd name="T5" fmla="*/ 63 h 32"/>
                <a:gd name="T6" fmla="*/ 78 w 71"/>
                <a:gd name="T7" fmla="*/ 45 h 32"/>
                <a:gd name="T8" fmla="*/ 38 w 71"/>
                <a:gd name="T9" fmla="*/ 18 h 32"/>
                <a:gd name="T10" fmla="*/ 20 w 71"/>
                <a:gd name="T11" fmla="*/ 18 h 32"/>
                <a:gd name="T12" fmla="*/ 0 w 7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2">
                  <a:moveTo>
                    <a:pt x="7" y="9"/>
                  </a:moveTo>
                  <a:cubicBezTo>
                    <a:pt x="13" y="15"/>
                    <a:pt x="25" y="22"/>
                    <a:pt x="34" y="24"/>
                  </a:cubicBezTo>
                  <a:cubicBezTo>
                    <a:pt x="44" y="27"/>
                    <a:pt x="62" y="32"/>
                    <a:pt x="71" y="25"/>
                  </a:cubicBezTo>
                  <a:cubicBezTo>
                    <a:pt x="56" y="28"/>
                    <a:pt x="45" y="23"/>
                    <a:pt x="31" y="18"/>
                  </a:cubicBezTo>
                  <a:cubicBezTo>
                    <a:pt x="25" y="16"/>
                    <a:pt x="21" y="10"/>
                    <a:pt x="15" y="7"/>
                  </a:cubicBezTo>
                  <a:cubicBezTo>
                    <a:pt x="12" y="6"/>
                    <a:pt x="10" y="8"/>
                    <a:pt x="8" y="7"/>
                  </a:cubicBezTo>
                  <a:cubicBezTo>
                    <a:pt x="5" y="5"/>
                    <a:pt x="2" y="2"/>
                    <a:pt x="0" y="0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4" name="Freeform 878"/>
            <p:cNvSpPr>
              <a:spLocks/>
            </p:cNvSpPr>
            <p:nvPr/>
          </p:nvSpPr>
          <p:spPr bwMode="auto">
            <a:xfrm>
              <a:off x="3981999" y="1330872"/>
              <a:ext cx="29500" cy="36760"/>
            </a:xfrm>
            <a:custGeom>
              <a:avLst/>
              <a:gdLst>
                <a:gd name="T0" fmla="*/ 17 w 51"/>
                <a:gd name="T1" fmla="*/ 0 h 63"/>
                <a:gd name="T2" fmla="*/ 52 w 51"/>
                <a:gd name="T3" fmla="*/ 88 h 63"/>
                <a:gd name="T4" fmla="*/ 127 w 51"/>
                <a:gd name="T5" fmla="*/ 145 h 63"/>
                <a:gd name="T6" fmla="*/ 117 w 51"/>
                <a:gd name="T7" fmla="*/ 128 h 63"/>
                <a:gd name="T8" fmla="*/ 57 w 51"/>
                <a:gd name="T9" fmla="*/ 80 h 63"/>
                <a:gd name="T10" fmla="*/ 27 w 51"/>
                <a:gd name="T11" fmla="*/ 45 h 63"/>
                <a:gd name="T12" fmla="*/ 15 w 51"/>
                <a:gd name="T13" fmla="*/ 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63">
                  <a:moveTo>
                    <a:pt x="7" y="0"/>
                  </a:moveTo>
                  <a:cubicBezTo>
                    <a:pt x="0" y="13"/>
                    <a:pt x="14" y="25"/>
                    <a:pt x="21" y="35"/>
                  </a:cubicBezTo>
                  <a:cubicBezTo>
                    <a:pt x="29" y="45"/>
                    <a:pt x="34" y="63"/>
                    <a:pt x="51" y="58"/>
                  </a:cubicBezTo>
                  <a:cubicBezTo>
                    <a:pt x="46" y="58"/>
                    <a:pt x="46" y="54"/>
                    <a:pt x="47" y="51"/>
                  </a:cubicBezTo>
                  <a:cubicBezTo>
                    <a:pt x="37" y="55"/>
                    <a:pt x="29" y="38"/>
                    <a:pt x="23" y="32"/>
                  </a:cubicBezTo>
                  <a:cubicBezTo>
                    <a:pt x="19" y="27"/>
                    <a:pt x="14" y="23"/>
                    <a:pt x="11" y="18"/>
                  </a:cubicBezTo>
                  <a:cubicBezTo>
                    <a:pt x="9" y="15"/>
                    <a:pt x="3" y="3"/>
                    <a:pt x="6" y="1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5" name="Freeform 879"/>
            <p:cNvSpPr>
              <a:spLocks/>
            </p:cNvSpPr>
            <p:nvPr/>
          </p:nvSpPr>
          <p:spPr bwMode="auto">
            <a:xfrm>
              <a:off x="3834963" y="1381590"/>
              <a:ext cx="30197" cy="24894"/>
            </a:xfrm>
            <a:custGeom>
              <a:avLst/>
              <a:gdLst>
                <a:gd name="T0" fmla="*/ 35 w 52"/>
                <a:gd name="T1" fmla="*/ 0 h 43"/>
                <a:gd name="T2" fmla="*/ 30 w 52"/>
                <a:gd name="T3" fmla="*/ 92 h 43"/>
                <a:gd name="T4" fmla="*/ 80 w 52"/>
                <a:gd name="T5" fmla="*/ 95 h 43"/>
                <a:gd name="T6" fmla="*/ 130 w 52"/>
                <a:gd name="T7" fmla="*/ 90 h 43"/>
                <a:gd name="T8" fmla="*/ 55 w 52"/>
                <a:gd name="T9" fmla="*/ 90 h 43"/>
                <a:gd name="T10" fmla="*/ 33 w 52"/>
                <a:gd name="T11" fmla="*/ 2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3">
                  <a:moveTo>
                    <a:pt x="14" y="0"/>
                  </a:moveTo>
                  <a:cubicBezTo>
                    <a:pt x="3" y="10"/>
                    <a:pt x="0" y="28"/>
                    <a:pt x="12" y="37"/>
                  </a:cubicBezTo>
                  <a:cubicBezTo>
                    <a:pt x="19" y="43"/>
                    <a:pt x="23" y="41"/>
                    <a:pt x="32" y="38"/>
                  </a:cubicBezTo>
                  <a:cubicBezTo>
                    <a:pt x="38" y="36"/>
                    <a:pt x="45" y="37"/>
                    <a:pt x="52" y="36"/>
                  </a:cubicBezTo>
                  <a:cubicBezTo>
                    <a:pt x="45" y="30"/>
                    <a:pt x="30" y="38"/>
                    <a:pt x="22" y="36"/>
                  </a:cubicBezTo>
                  <a:cubicBezTo>
                    <a:pt x="6" y="34"/>
                    <a:pt x="12" y="22"/>
                    <a:pt x="13" y="10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6" name="Freeform 880"/>
            <p:cNvSpPr>
              <a:spLocks/>
            </p:cNvSpPr>
            <p:nvPr/>
          </p:nvSpPr>
          <p:spPr bwMode="auto">
            <a:xfrm>
              <a:off x="3788507" y="1370423"/>
              <a:ext cx="17421" cy="24429"/>
            </a:xfrm>
            <a:custGeom>
              <a:avLst/>
              <a:gdLst>
                <a:gd name="T0" fmla="*/ 0 w 30"/>
                <a:gd name="T1" fmla="*/ 103 h 42"/>
                <a:gd name="T2" fmla="*/ 68 w 30"/>
                <a:gd name="T3" fmla="*/ 78 h 42"/>
                <a:gd name="T4" fmla="*/ 50 w 30"/>
                <a:gd name="T5" fmla="*/ 0 h 42"/>
                <a:gd name="T6" fmla="*/ 55 w 30"/>
                <a:gd name="T7" fmla="*/ 53 h 42"/>
                <a:gd name="T8" fmla="*/ 18 w 30"/>
                <a:gd name="T9" fmla="*/ 9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2">
                  <a:moveTo>
                    <a:pt x="0" y="41"/>
                  </a:moveTo>
                  <a:cubicBezTo>
                    <a:pt x="8" y="42"/>
                    <a:pt x="24" y="42"/>
                    <a:pt x="27" y="31"/>
                  </a:cubicBezTo>
                  <a:cubicBezTo>
                    <a:pt x="30" y="20"/>
                    <a:pt x="18" y="11"/>
                    <a:pt x="20" y="0"/>
                  </a:cubicBezTo>
                  <a:cubicBezTo>
                    <a:pt x="15" y="5"/>
                    <a:pt x="21" y="14"/>
                    <a:pt x="22" y="21"/>
                  </a:cubicBezTo>
                  <a:cubicBezTo>
                    <a:pt x="23" y="35"/>
                    <a:pt x="16" y="32"/>
                    <a:pt x="7" y="39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7" name="Freeform 881"/>
            <p:cNvSpPr>
              <a:spLocks/>
            </p:cNvSpPr>
            <p:nvPr/>
          </p:nvSpPr>
          <p:spPr bwMode="auto">
            <a:xfrm>
              <a:off x="3688160" y="1345995"/>
              <a:ext cx="20209" cy="16984"/>
            </a:xfrm>
            <a:custGeom>
              <a:avLst/>
              <a:gdLst>
                <a:gd name="T0" fmla="*/ 87 w 35"/>
                <a:gd name="T1" fmla="*/ 0 h 29"/>
                <a:gd name="T2" fmla="*/ 72 w 35"/>
                <a:gd name="T3" fmla="*/ 63 h 29"/>
                <a:gd name="T4" fmla="*/ 0 w 35"/>
                <a:gd name="T5" fmla="*/ 73 h 29"/>
                <a:gd name="T6" fmla="*/ 12 w 35"/>
                <a:gd name="T7" fmla="*/ 45 h 29"/>
                <a:gd name="T8" fmla="*/ 47 w 35"/>
                <a:gd name="T9" fmla="*/ 40 h 29"/>
                <a:gd name="T10" fmla="*/ 75 w 35"/>
                <a:gd name="T11" fmla="*/ 38 h 29"/>
                <a:gd name="T12" fmla="*/ 82 w 35"/>
                <a:gd name="T13" fmla="*/ 8 h 29"/>
                <a:gd name="T14" fmla="*/ 82 w 35"/>
                <a:gd name="T15" fmla="*/ 3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9">
                  <a:moveTo>
                    <a:pt x="35" y="0"/>
                  </a:moveTo>
                  <a:cubicBezTo>
                    <a:pt x="35" y="9"/>
                    <a:pt x="33" y="16"/>
                    <a:pt x="29" y="25"/>
                  </a:cubicBezTo>
                  <a:cubicBezTo>
                    <a:pt x="19" y="23"/>
                    <a:pt x="4" y="14"/>
                    <a:pt x="0" y="29"/>
                  </a:cubicBezTo>
                  <a:cubicBezTo>
                    <a:pt x="2" y="25"/>
                    <a:pt x="1" y="21"/>
                    <a:pt x="5" y="18"/>
                  </a:cubicBezTo>
                  <a:cubicBezTo>
                    <a:pt x="8" y="17"/>
                    <a:pt x="16" y="16"/>
                    <a:pt x="19" y="16"/>
                  </a:cubicBezTo>
                  <a:cubicBezTo>
                    <a:pt x="24" y="16"/>
                    <a:pt x="26" y="20"/>
                    <a:pt x="30" y="15"/>
                  </a:cubicBezTo>
                  <a:cubicBezTo>
                    <a:pt x="32" y="11"/>
                    <a:pt x="28" y="5"/>
                    <a:pt x="33" y="3"/>
                  </a:cubicBezTo>
                  <a:cubicBezTo>
                    <a:pt x="33" y="2"/>
                    <a:pt x="33" y="1"/>
                    <a:pt x="33" y="1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" name="Freeform 882"/>
            <p:cNvSpPr>
              <a:spLocks/>
            </p:cNvSpPr>
            <p:nvPr/>
          </p:nvSpPr>
          <p:spPr bwMode="auto">
            <a:xfrm>
              <a:off x="3711388" y="1316448"/>
              <a:ext cx="20906" cy="5816"/>
            </a:xfrm>
            <a:custGeom>
              <a:avLst/>
              <a:gdLst>
                <a:gd name="T0" fmla="*/ 0 w 36"/>
                <a:gd name="T1" fmla="*/ 20 h 10"/>
                <a:gd name="T2" fmla="*/ 40 w 36"/>
                <a:gd name="T3" fmla="*/ 5 h 10"/>
                <a:gd name="T4" fmla="*/ 65 w 36"/>
                <a:gd name="T5" fmla="*/ 13 h 10"/>
                <a:gd name="T6" fmla="*/ 90 w 36"/>
                <a:gd name="T7" fmla="*/ 10 h 10"/>
                <a:gd name="T8" fmla="*/ 18 w 36"/>
                <a:gd name="T9" fmla="*/ 1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0">
                  <a:moveTo>
                    <a:pt x="0" y="8"/>
                  </a:moveTo>
                  <a:cubicBezTo>
                    <a:pt x="8" y="7"/>
                    <a:pt x="7" y="0"/>
                    <a:pt x="16" y="2"/>
                  </a:cubicBezTo>
                  <a:cubicBezTo>
                    <a:pt x="19" y="3"/>
                    <a:pt x="23" y="5"/>
                    <a:pt x="26" y="5"/>
                  </a:cubicBezTo>
                  <a:cubicBezTo>
                    <a:pt x="30" y="5"/>
                    <a:pt x="33" y="4"/>
                    <a:pt x="36" y="4"/>
                  </a:cubicBezTo>
                  <a:cubicBezTo>
                    <a:pt x="26" y="10"/>
                    <a:pt x="17" y="1"/>
                    <a:pt x="7" y="5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9" name="Freeform 883"/>
            <p:cNvSpPr>
              <a:spLocks/>
            </p:cNvSpPr>
            <p:nvPr/>
          </p:nvSpPr>
          <p:spPr bwMode="auto">
            <a:xfrm>
              <a:off x="3716499" y="1239672"/>
              <a:ext cx="11614" cy="15122"/>
            </a:xfrm>
            <a:custGeom>
              <a:avLst/>
              <a:gdLst>
                <a:gd name="T0" fmla="*/ 3 w 20"/>
                <a:gd name="T1" fmla="*/ 3 h 26"/>
                <a:gd name="T2" fmla="*/ 48 w 20"/>
                <a:gd name="T3" fmla="*/ 35 h 26"/>
                <a:gd name="T4" fmla="*/ 0 w 20"/>
                <a:gd name="T5" fmla="*/ 65 h 26"/>
                <a:gd name="T6" fmla="*/ 30 w 20"/>
                <a:gd name="T7" fmla="*/ 35 h 26"/>
                <a:gd name="T8" fmla="*/ 8 w 20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6">
                  <a:moveTo>
                    <a:pt x="1" y="1"/>
                  </a:moveTo>
                  <a:cubicBezTo>
                    <a:pt x="7" y="0"/>
                    <a:pt x="18" y="8"/>
                    <a:pt x="19" y="14"/>
                  </a:cubicBezTo>
                  <a:cubicBezTo>
                    <a:pt x="20" y="23"/>
                    <a:pt x="6" y="23"/>
                    <a:pt x="0" y="26"/>
                  </a:cubicBezTo>
                  <a:cubicBezTo>
                    <a:pt x="5" y="24"/>
                    <a:pt x="12" y="19"/>
                    <a:pt x="12" y="14"/>
                  </a:cubicBezTo>
                  <a:cubicBezTo>
                    <a:pt x="13" y="7"/>
                    <a:pt x="7" y="5"/>
                    <a:pt x="3" y="2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0" name="Freeform 884"/>
            <p:cNvSpPr>
              <a:spLocks/>
            </p:cNvSpPr>
            <p:nvPr/>
          </p:nvSpPr>
          <p:spPr bwMode="auto">
            <a:xfrm>
              <a:off x="3847274" y="1200586"/>
              <a:ext cx="14402" cy="29779"/>
            </a:xfrm>
            <a:custGeom>
              <a:avLst/>
              <a:gdLst>
                <a:gd name="T0" fmla="*/ 62 w 25"/>
                <a:gd name="T1" fmla="*/ 0 h 51"/>
                <a:gd name="T2" fmla="*/ 47 w 25"/>
                <a:gd name="T3" fmla="*/ 90 h 51"/>
                <a:gd name="T4" fmla="*/ 7 w 25"/>
                <a:gd name="T5" fmla="*/ 38 h 51"/>
                <a:gd name="T6" fmla="*/ 32 w 25"/>
                <a:gd name="T7" fmla="*/ 80 h 51"/>
                <a:gd name="T8" fmla="*/ 47 w 25"/>
                <a:gd name="T9" fmla="*/ 6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1">
                  <a:moveTo>
                    <a:pt x="25" y="0"/>
                  </a:moveTo>
                  <a:cubicBezTo>
                    <a:pt x="18" y="11"/>
                    <a:pt x="23" y="25"/>
                    <a:pt x="19" y="36"/>
                  </a:cubicBezTo>
                  <a:cubicBezTo>
                    <a:pt x="14" y="51"/>
                    <a:pt x="0" y="22"/>
                    <a:pt x="3" y="15"/>
                  </a:cubicBezTo>
                  <a:cubicBezTo>
                    <a:pt x="3" y="22"/>
                    <a:pt x="7" y="28"/>
                    <a:pt x="13" y="32"/>
                  </a:cubicBezTo>
                  <a:cubicBezTo>
                    <a:pt x="16" y="30"/>
                    <a:pt x="17" y="27"/>
                    <a:pt x="19" y="24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1" name="Freeform 885"/>
            <p:cNvSpPr>
              <a:spLocks/>
            </p:cNvSpPr>
            <p:nvPr/>
          </p:nvSpPr>
          <p:spPr bwMode="auto">
            <a:xfrm>
              <a:off x="3995239" y="1103569"/>
              <a:ext cx="21602" cy="18612"/>
            </a:xfrm>
            <a:custGeom>
              <a:avLst/>
              <a:gdLst>
                <a:gd name="T0" fmla="*/ 45 w 37"/>
                <a:gd name="T1" fmla="*/ 25 h 32"/>
                <a:gd name="T2" fmla="*/ 65 w 37"/>
                <a:gd name="T3" fmla="*/ 43 h 32"/>
                <a:gd name="T4" fmla="*/ 0 w 37"/>
                <a:gd name="T5" fmla="*/ 80 h 32"/>
                <a:gd name="T6" fmla="*/ 85 w 37"/>
                <a:gd name="T7" fmla="*/ 30 h 32"/>
                <a:gd name="T8" fmla="*/ 78 w 37"/>
                <a:gd name="T9" fmla="*/ 3 h 32"/>
                <a:gd name="T10" fmla="*/ 35 w 37"/>
                <a:gd name="T11" fmla="*/ 23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2">
                  <a:moveTo>
                    <a:pt x="18" y="10"/>
                  </a:moveTo>
                  <a:cubicBezTo>
                    <a:pt x="23" y="0"/>
                    <a:pt x="32" y="8"/>
                    <a:pt x="26" y="17"/>
                  </a:cubicBezTo>
                  <a:cubicBezTo>
                    <a:pt x="19" y="25"/>
                    <a:pt x="8" y="27"/>
                    <a:pt x="0" y="32"/>
                  </a:cubicBezTo>
                  <a:cubicBezTo>
                    <a:pt x="12" y="30"/>
                    <a:pt x="28" y="22"/>
                    <a:pt x="34" y="12"/>
                  </a:cubicBezTo>
                  <a:cubicBezTo>
                    <a:pt x="37" y="7"/>
                    <a:pt x="37" y="2"/>
                    <a:pt x="31" y="1"/>
                  </a:cubicBezTo>
                  <a:cubicBezTo>
                    <a:pt x="25" y="0"/>
                    <a:pt x="18" y="6"/>
                    <a:pt x="14" y="9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" name="Freeform 886"/>
            <p:cNvSpPr>
              <a:spLocks/>
            </p:cNvSpPr>
            <p:nvPr/>
          </p:nvSpPr>
          <p:spPr bwMode="auto">
            <a:xfrm>
              <a:off x="3857030" y="1045173"/>
              <a:ext cx="31358" cy="20939"/>
            </a:xfrm>
            <a:custGeom>
              <a:avLst/>
              <a:gdLst>
                <a:gd name="T0" fmla="*/ 100 w 54"/>
                <a:gd name="T1" fmla="*/ 13 h 36"/>
                <a:gd name="T2" fmla="*/ 20 w 54"/>
                <a:gd name="T3" fmla="*/ 20 h 36"/>
                <a:gd name="T4" fmla="*/ 28 w 54"/>
                <a:gd name="T5" fmla="*/ 90 h 36"/>
                <a:gd name="T6" fmla="*/ 50 w 54"/>
                <a:gd name="T7" fmla="*/ 15 h 36"/>
                <a:gd name="T8" fmla="*/ 135 w 54"/>
                <a:gd name="T9" fmla="*/ 38 h 36"/>
                <a:gd name="T10" fmla="*/ 108 w 54"/>
                <a:gd name="T11" fmla="*/ 1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6">
                  <a:moveTo>
                    <a:pt x="40" y="5"/>
                  </a:moveTo>
                  <a:cubicBezTo>
                    <a:pt x="30" y="4"/>
                    <a:pt x="16" y="0"/>
                    <a:pt x="8" y="8"/>
                  </a:cubicBezTo>
                  <a:cubicBezTo>
                    <a:pt x="0" y="15"/>
                    <a:pt x="12" y="26"/>
                    <a:pt x="11" y="36"/>
                  </a:cubicBezTo>
                  <a:cubicBezTo>
                    <a:pt x="15" y="24"/>
                    <a:pt x="5" y="9"/>
                    <a:pt x="20" y="6"/>
                  </a:cubicBezTo>
                  <a:cubicBezTo>
                    <a:pt x="33" y="4"/>
                    <a:pt x="44" y="7"/>
                    <a:pt x="54" y="15"/>
                  </a:cubicBezTo>
                  <a:cubicBezTo>
                    <a:pt x="52" y="10"/>
                    <a:pt x="47" y="9"/>
                    <a:pt x="43" y="6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" name="Freeform 887"/>
            <p:cNvSpPr>
              <a:spLocks/>
            </p:cNvSpPr>
            <p:nvPr/>
          </p:nvSpPr>
          <p:spPr bwMode="auto">
            <a:xfrm>
              <a:off x="3718821" y="1197794"/>
              <a:ext cx="11150" cy="36527"/>
            </a:xfrm>
            <a:custGeom>
              <a:avLst/>
              <a:gdLst>
                <a:gd name="T0" fmla="*/ 5 w 19"/>
                <a:gd name="T1" fmla="*/ 5 h 63"/>
                <a:gd name="T2" fmla="*/ 15 w 19"/>
                <a:gd name="T3" fmla="*/ 40 h 63"/>
                <a:gd name="T4" fmla="*/ 18 w 19"/>
                <a:gd name="T5" fmla="*/ 82 h 63"/>
                <a:gd name="T6" fmla="*/ 20 w 19"/>
                <a:gd name="T7" fmla="*/ 125 h 63"/>
                <a:gd name="T8" fmla="*/ 48 w 19"/>
                <a:gd name="T9" fmla="*/ 157 h 63"/>
                <a:gd name="T10" fmla="*/ 25 w 19"/>
                <a:gd name="T11" fmla="*/ 67 h 63"/>
                <a:gd name="T12" fmla="*/ 23 w 19"/>
                <a:gd name="T13" fmla="*/ 27 h 63"/>
                <a:gd name="T14" fmla="*/ 0 w 19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63">
                  <a:moveTo>
                    <a:pt x="2" y="2"/>
                  </a:moveTo>
                  <a:cubicBezTo>
                    <a:pt x="3" y="7"/>
                    <a:pt x="5" y="11"/>
                    <a:pt x="6" y="16"/>
                  </a:cubicBezTo>
                  <a:cubicBezTo>
                    <a:pt x="7" y="22"/>
                    <a:pt x="7" y="27"/>
                    <a:pt x="7" y="33"/>
                  </a:cubicBezTo>
                  <a:cubicBezTo>
                    <a:pt x="7" y="38"/>
                    <a:pt x="6" y="45"/>
                    <a:pt x="8" y="50"/>
                  </a:cubicBezTo>
                  <a:cubicBezTo>
                    <a:pt x="10" y="56"/>
                    <a:pt x="16" y="58"/>
                    <a:pt x="19" y="63"/>
                  </a:cubicBezTo>
                  <a:cubicBezTo>
                    <a:pt x="10" y="54"/>
                    <a:pt x="10" y="39"/>
                    <a:pt x="10" y="27"/>
                  </a:cubicBezTo>
                  <a:cubicBezTo>
                    <a:pt x="10" y="22"/>
                    <a:pt x="12" y="15"/>
                    <a:pt x="9" y="11"/>
                  </a:cubicBezTo>
                  <a:cubicBezTo>
                    <a:pt x="7" y="7"/>
                    <a:pt x="3" y="4"/>
                    <a:pt x="0" y="0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4" name="Freeform 888"/>
            <p:cNvSpPr>
              <a:spLocks/>
            </p:cNvSpPr>
            <p:nvPr/>
          </p:nvSpPr>
          <p:spPr bwMode="auto">
            <a:xfrm>
              <a:off x="4239834" y="1207100"/>
              <a:ext cx="38327" cy="73286"/>
            </a:xfrm>
            <a:custGeom>
              <a:avLst/>
              <a:gdLst>
                <a:gd name="T0" fmla="*/ 35 w 66"/>
                <a:gd name="T1" fmla="*/ 193 h 126"/>
                <a:gd name="T2" fmla="*/ 3 w 66"/>
                <a:gd name="T3" fmla="*/ 315 h 126"/>
                <a:gd name="T4" fmla="*/ 93 w 66"/>
                <a:gd name="T5" fmla="*/ 273 h 126"/>
                <a:gd name="T6" fmla="*/ 158 w 66"/>
                <a:gd name="T7" fmla="*/ 208 h 126"/>
                <a:gd name="T8" fmla="*/ 163 w 66"/>
                <a:gd name="T9" fmla="*/ 105 h 126"/>
                <a:gd name="T10" fmla="*/ 160 w 66"/>
                <a:gd name="T11" fmla="*/ 48 h 126"/>
                <a:gd name="T12" fmla="*/ 155 w 66"/>
                <a:gd name="T13" fmla="*/ 0 h 126"/>
                <a:gd name="T14" fmla="*/ 98 w 66"/>
                <a:gd name="T15" fmla="*/ 95 h 126"/>
                <a:gd name="T16" fmla="*/ 103 w 66"/>
                <a:gd name="T17" fmla="*/ 153 h 126"/>
                <a:gd name="T18" fmla="*/ 123 w 66"/>
                <a:gd name="T19" fmla="*/ 208 h 126"/>
                <a:gd name="T20" fmla="*/ 83 w 66"/>
                <a:gd name="T21" fmla="*/ 238 h 126"/>
                <a:gd name="T22" fmla="*/ 53 w 66"/>
                <a:gd name="T23" fmla="*/ 188 h 126"/>
                <a:gd name="T24" fmla="*/ 33 w 66"/>
                <a:gd name="T25" fmla="*/ 78 h 126"/>
                <a:gd name="T26" fmla="*/ 43 w 66"/>
                <a:gd name="T27" fmla="*/ 148 h 126"/>
                <a:gd name="T28" fmla="*/ 33 w 66"/>
                <a:gd name="T29" fmla="*/ 220 h 1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126">
                  <a:moveTo>
                    <a:pt x="14" y="77"/>
                  </a:moveTo>
                  <a:cubicBezTo>
                    <a:pt x="10" y="92"/>
                    <a:pt x="0" y="110"/>
                    <a:pt x="1" y="126"/>
                  </a:cubicBezTo>
                  <a:cubicBezTo>
                    <a:pt x="11" y="125"/>
                    <a:pt x="27" y="114"/>
                    <a:pt x="37" y="109"/>
                  </a:cubicBezTo>
                  <a:cubicBezTo>
                    <a:pt x="50" y="102"/>
                    <a:pt x="60" y="98"/>
                    <a:pt x="63" y="83"/>
                  </a:cubicBezTo>
                  <a:cubicBezTo>
                    <a:pt x="65" y="69"/>
                    <a:pt x="64" y="56"/>
                    <a:pt x="65" y="42"/>
                  </a:cubicBezTo>
                  <a:cubicBezTo>
                    <a:pt x="65" y="34"/>
                    <a:pt x="64" y="27"/>
                    <a:pt x="64" y="19"/>
                  </a:cubicBezTo>
                  <a:cubicBezTo>
                    <a:pt x="63" y="13"/>
                    <a:pt x="66" y="3"/>
                    <a:pt x="62" y="0"/>
                  </a:cubicBezTo>
                  <a:cubicBezTo>
                    <a:pt x="46" y="10"/>
                    <a:pt x="41" y="18"/>
                    <a:pt x="39" y="38"/>
                  </a:cubicBezTo>
                  <a:cubicBezTo>
                    <a:pt x="38" y="46"/>
                    <a:pt x="39" y="53"/>
                    <a:pt x="41" y="61"/>
                  </a:cubicBezTo>
                  <a:cubicBezTo>
                    <a:pt x="43" y="67"/>
                    <a:pt x="49" y="77"/>
                    <a:pt x="49" y="83"/>
                  </a:cubicBezTo>
                  <a:cubicBezTo>
                    <a:pt x="50" y="90"/>
                    <a:pt x="40" y="96"/>
                    <a:pt x="33" y="95"/>
                  </a:cubicBezTo>
                  <a:cubicBezTo>
                    <a:pt x="24" y="94"/>
                    <a:pt x="22" y="83"/>
                    <a:pt x="21" y="75"/>
                  </a:cubicBezTo>
                  <a:cubicBezTo>
                    <a:pt x="19" y="65"/>
                    <a:pt x="27" y="33"/>
                    <a:pt x="13" y="31"/>
                  </a:cubicBezTo>
                  <a:cubicBezTo>
                    <a:pt x="11" y="40"/>
                    <a:pt x="16" y="49"/>
                    <a:pt x="17" y="59"/>
                  </a:cubicBezTo>
                  <a:cubicBezTo>
                    <a:pt x="17" y="66"/>
                    <a:pt x="9" y="83"/>
                    <a:pt x="13" y="88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5" name="Freeform 889"/>
            <p:cNvSpPr>
              <a:spLocks/>
            </p:cNvSpPr>
            <p:nvPr/>
          </p:nvSpPr>
          <p:spPr bwMode="auto">
            <a:xfrm>
              <a:off x="4264224" y="1176157"/>
              <a:ext cx="12776" cy="55372"/>
            </a:xfrm>
            <a:custGeom>
              <a:avLst/>
              <a:gdLst>
                <a:gd name="T0" fmla="*/ 0 w 22"/>
                <a:gd name="T1" fmla="*/ 183 h 95"/>
                <a:gd name="T2" fmla="*/ 45 w 22"/>
                <a:gd name="T3" fmla="*/ 0 h 95"/>
                <a:gd name="T4" fmla="*/ 50 w 22"/>
                <a:gd name="T5" fmla="*/ 113 h 95"/>
                <a:gd name="T6" fmla="*/ 55 w 22"/>
                <a:gd name="T7" fmla="*/ 165 h 95"/>
                <a:gd name="T8" fmla="*/ 43 w 22"/>
                <a:gd name="T9" fmla="*/ 238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95">
                  <a:moveTo>
                    <a:pt x="0" y="73"/>
                  </a:moveTo>
                  <a:cubicBezTo>
                    <a:pt x="8" y="51"/>
                    <a:pt x="20" y="26"/>
                    <a:pt x="18" y="0"/>
                  </a:cubicBezTo>
                  <a:cubicBezTo>
                    <a:pt x="20" y="14"/>
                    <a:pt x="21" y="30"/>
                    <a:pt x="20" y="45"/>
                  </a:cubicBezTo>
                  <a:cubicBezTo>
                    <a:pt x="20" y="52"/>
                    <a:pt x="22" y="58"/>
                    <a:pt x="22" y="66"/>
                  </a:cubicBezTo>
                  <a:cubicBezTo>
                    <a:pt x="22" y="76"/>
                    <a:pt x="18" y="85"/>
                    <a:pt x="17" y="95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6" name="Freeform 890"/>
            <p:cNvSpPr>
              <a:spLocks/>
            </p:cNvSpPr>
            <p:nvPr/>
          </p:nvSpPr>
          <p:spPr bwMode="auto">
            <a:xfrm>
              <a:off x="4173633" y="1045173"/>
              <a:ext cx="92217" cy="184029"/>
            </a:xfrm>
            <a:custGeom>
              <a:avLst/>
              <a:gdLst>
                <a:gd name="T0" fmla="*/ 325 w 159"/>
                <a:gd name="T1" fmla="*/ 363 h 316"/>
                <a:gd name="T2" fmla="*/ 252 w 159"/>
                <a:gd name="T3" fmla="*/ 290 h 316"/>
                <a:gd name="T4" fmla="*/ 235 w 159"/>
                <a:gd name="T5" fmla="*/ 238 h 316"/>
                <a:gd name="T6" fmla="*/ 240 w 159"/>
                <a:gd name="T7" fmla="*/ 175 h 316"/>
                <a:gd name="T8" fmla="*/ 155 w 159"/>
                <a:gd name="T9" fmla="*/ 78 h 316"/>
                <a:gd name="T10" fmla="*/ 112 w 159"/>
                <a:gd name="T11" fmla="*/ 40 h 316"/>
                <a:gd name="T12" fmla="*/ 132 w 159"/>
                <a:gd name="T13" fmla="*/ 88 h 316"/>
                <a:gd name="T14" fmla="*/ 175 w 159"/>
                <a:gd name="T15" fmla="*/ 168 h 316"/>
                <a:gd name="T16" fmla="*/ 107 w 159"/>
                <a:gd name="T17" fmla="*/ 138 h 316"/>
                <a:gd name="T18" fmla="*/ 90 w 159"/>
                <a:gd name="T19" fmla="*/ 60 h 316"/>
                <a:gd name="T20" fmla="*/ 42 w 159"/>
                <a:gd name="T21" fmla="*/ 0 h 316"/>
                <a:gd name="T22" fmla="*/ 32 w 159"/>
                <a:gd name="T23" fmla="*/ 0 h 316"/>
                <a:gd name="T24" fmla="*/ 67 w 159"/>
                <a:gd name="T25" fmla="*/ 85 h 316"/>
                <a:gd name="T26" fmla="*/ 77 w 159"/>
                <a:gd name="T27" fmla="*/ 125 h 316"/>
                <a:gd name="T28" fmla="*/ 92 w 159"/>
                <a:gd name="T29" fmla="*/ 160 h 316"/>
                <a:gd name="T30" fmla="*/ 145 w 159"/>
                <a:gd name="T31" fmla="*/ 203 h 316"/>
                <a:gd name="T32" fmla="*/ 182 w 159"/>
                <a:gd name="T33" fmla="*/ 250 h 316"/>
                <a:gd name="T34" fmla="*/ 245 w 159"/>
                <a:gd name="T35" fmla="*/ 343 h 316"/>
                <a:gd name="T36" fmla="*/ 277 w 159"/>
                <a:gd name="T37" fmla="*/ 461 h 316"/>
                <a:gd name="T38" fmla="*/ 330 w 159"/>
                <a:gd name="T39" fmla="*/ 593 h 316"/>
                <a:gd name="T40" fmla="*/ 335 w 159"/>
                <a:gd name="T41" fmla="*/ 701 h 316"/>
                <a:gd name="T42" fmla="*/ 310 w 159"/>
                <a:gd name="T43" fmla="*/ 768 h 316"/>
                <a:gd name="T44" fmla="*/ 337 w 159"/>
                <a:gd name="T45" fmla="*/ 748 h 316"/>
                <a:gd name="T46" fmla="*/ 352 w 159"/>
                <a:gd name="T47" fmla="*/ 611 h 316"/>
                <a:gd name="T48" fmla="*/ 342 w 159"/>
                <a:gd name="T49" fmla="*/ 543 h 316"/>
                <a:gd name="T50" fmla="*/ 315 w 159"/>
                <a:gd name="T51" fmla="*/ 486 h 316"/>
                <a:gd name="T52" fmla="*/ 350 w 159"/>
                <a:gd name="T53" fmla="*/ 448 h 316"/>
                <a:gd name="T54" fmla="*/ 397 w 159"/>
                <a:gd name="T55" fmla="*/ 463 h 316"/>
                <a:gd name="T56" fmla="*/ 327 w 159"/>
                <a:gd name="T57" fmla="*/ 423 h 316"/>
                <a:gd name="T58" fmla="*/ 325 w 159"/>
                <a:gd name="T59" fmla="*/ 363 h 3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9" h="316">
                  <a:moveTo>
                    <a:pt x="130" y="145"/>
                  </a:moveTo>
                  <a:cubicBezTo>
                    <a:pt x="121" y="135"/>
                    <a:pt x="109" y="127"/>
                    <a:pt x="101" y="116"/>
                  </a:cubicBezTo>
                  <a:cubicBezTo>
                    <a:pt x="96" y="109"/>
                    <a:pt x="93" y="104"/>
                    <a:pt x="94" y="95"/>
                  </a:cubicBezTo>
                  <a:cubicBezTo>
                    <a:pt x="94" y="86"/>
                    <a:pt x="99" y="78"/>
                    <a:pt x="96" y="70"/>
                  </a:cubicBezTo>
                  <a:cubicBezTo>
                    <a:pt x="91" y="56"/>
                    <a:pt x="71" y="43"/>
                    <a:pt x="62" y="31"/>
                  </a:cubicBezTo>
                  <a:cubicBezTo>
                    <a:pt x="59" y="27"/>
                    <a:pt x="51" y="14"/>
                    <a:pt x="45" y="16"/>
                  </a:cubicBezTo>
                  <a:cubicBezTo>
                    <a:pt x="37" y="17"/>
                    <a:pt x="50" y="32"/>
                    <a:pt x="53" y="35"/>
                  </a:cubicBezTo>
                  <a:cubicBezTo>
                    <a:pt x="60" y="44"/>
                    <a:pt x="74" y="54"/>
                    <a:pt x="70" y="67"/>
                  </a:cubicBezTo>
                  <a:cubicBezTo>
                    <a:pt x="66" y="82"/>
                    <a:pt x="48" y="63"/>
                    <a:pt x="43" y="55"/>
                  </a:cubicBezTo>
                  <a:cubicBezTo>
                    <a:pt x="38" y="45"/>
                    <a:pt x="42" y="34"/>
                    <a:pt x="36" y="24"/>
                  </a:cubicBezTo>
                  <a:cubicBezTo>
                    <a:pt x="31" y="18"/>
                    <a:pt x="15" y="8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6"/>
                    <a:pt x="23" y="26"/>
                    <a:pt x="27" y="34"/>
                  </a:cubicBezTo>
                  <a:cubicBezTo>
                    <a:pt x="30" y="39"/>
                    <a:pt x="31" y="45"/>
                    <a:pt x="31" y="50"/>
                  </a:cubicBezTo>
                  <a:cubicBezTo>
                    <a:pt x="35" y="56"/>
                    <a:pt x="37" y="59"/>
                    <a:pt x="37" y="64"/>
                  </a:cubicBezTo>
                  <a:cubicBezTo>
                    <a:pt x="37" y="68"/>
                    <a:pt x="51" y="76"/>
                    <a:pt x="58" y="81"/>
                  </a:cubicBezTo>
                  <a:cubicBezTo>
                    <a:pt x="65" y="86"/>
                    <a:pt x="68" y="95"/>
                    <a:pt x="73" y="100"/>
                  </a:cubicBezTo>
                  <a:cubicBezTo>
                    <a:pt x="83" y="113"/>
                    <a:pt x="91" y="125"/>
                    <a:pt x="98" y="137"/>
                  </a:cubicBezTo>
                  <a:cubicBezTo>
                    <a:pt x="106" y="151"/>
                    <a:pt x="105" y="168"/>
                    <a:pt x="111" y="184"/>
                  </a:cubicBezTo>
                  <a:cubicBezTo>
                    <a:pt x="120" y="205"/>
                    <a:pt x="130" y="220"/>
                    <a:pt x="132" y="237"/>
                  </a:cubicBezTo>
                  <a:cubicBezTo>
                    <a:pt x="132" y="248"/>
                    <a:pt x="134" y="269"/>
                    <a:pt x="134" y="280"/>
                  </a:cubicBezTo>
                  <a:cubicBezTo>
                    <a:pt x="133" y="287"/>
                    <a:pt x="127" y="298"/>
                    <a:pt x="124" y="307"/>
                  </a:cubicBezTo>
                  <a:cubicBezTo>
                    <a:pt x="129" y="316"/>
                    <a:pt x="135" y="305"/>
                    <a:pt x="135" y="299"/>
                  </a:cubicBezTo>
                  <a:cubicBezTo>
                    <a:pt x="138" y="281"/>
                    <a:pt x="142" y="262"/>
                    <a:pt x="141" y="244"/>
                  </a:cubicBezTo>
                  <a:cubicBezTo>
                    <a:pt x="140" y="235"/>
                    <a:pt x="140" y="225"/>
                    <a:pt x="137" y="217"/>
                  </a:cubicBezTo>
                  <a:cubicBezTo>
                    <a:pt x="135" y="209"/>
                    <a:pt x="126" y="202"/>
                    <a:pt x="126" y="194"/>
                  </a:cubicBezTo>
                  <a:cubicBezTo>
                    <a:pt x="126" y="187"/>
                    <a:pt x="133" y="177"/>
                    <a:pt x="140" y="179"/>
                  </a:cubicBezTo>
                  <a:cubicBezTo>
                    <a:pt x="145" y="180"/>
                    <a:pt x="152" y="197"/>
                    <a:pt x="159" y="185"/>
                  </a:cubicBezTo>
                  <a:cubicBezTo>
                    <a:pt x="149" y="180"/>
                    <a:pt x="139" y="174"/>
                    <a:pt x="131" y="169"/>
                  </a:cubicBezTo>
                  <a:cubicBezTo>
                    <a:pt x="122" y="163"/>
                    <a:pt x="123" y="154"/>
                    <a:pt x="130" y="145"/>
                  </a:cubicBezTo>
                </a:path>
              </a:pathLst>
            </a:custGeom>
            <a:solidFill>
              <a:srgbClr val="C6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7" name="Freeform 891"/>
            <p:cNvSpPr>
              <a:spLocks/>
            </p:cNvSpPr>
            <p:nvPr/>
          </p:nvSpPr>
          <p:spPr bwMode="auto">
            <a:xfrm>
              <a:off x="4186409" y="1276199"/>
              <a:ext cx="78280" cy="75147"/>
            </a:xfrm>
            <a:custGeom>
              <a:avLst/>
              <a:gdLst>
                <a:gd name="T0" fmla="*/ 180 w 135"/>
                <a:gd name="T1" fmla="*/ 60 h 129"/>
                <a:gd name="T2" fmla="*/ 257 w 135"/>
                <a:gd name="T3" fmla="*/ 38 h 129"/>
                <a:gd name="T4" fmla="*/ 337 w 135"/>
                <a:gd name="T5" fmla="*/ 0 h 129"/>
                <a:gd name="T6" fmla="*/ 275 w 135"/>
                <a:gd name="T7" fmla="*/ 110 h 129"/>
                <a:gd name="T8" fmla="*/ 210 w 135"/>
                <a:gd name="T9" fmla="*/ 195 h 129"/>
                <a:gd name="T10" fmla="*/ 205 w 135"/>
                <a:gd name="T11" fmla="*/ 120 h 129"/>
                <a:gd name="T12" fmla="*/ 162 w 135"/>
                <a:gd name="T13" fmla="*/ 193 h 129"/>
                <a:gd name="T14" fmla="*/ 107 w 135"/>
                <a:gd name="T15" fmla="*/ 270 h 129"/>
                <a:gd name="T16" fmla="*/ 2 w 135"/>
                <a:gd name="T17" fmla="*/ 320 h 129"/>
                <a:gd name="T18" fmla="*/ 102 w 135"/>
                <a:gd name="T19" fmla="*/ 210 h 129"/>
                <a:gd name="T20" fmla="*/ 0 w 135"/>
                <a:gd name="T21" fmla="*/ 235 h 129"/>
                <a:gd name="T22" fmla="*/ 115 w 135"/>
                <a:gd name="T23" fmla="*/ 153 h 129"/>
                <a:gd name="T24" fmla="*/ 155 w 135"/>
                <a:gd name="T25" fmla="*/ 120 h 129"/>
                <a:gd name="T26" fmla="*/ 180 w 135"/>
                <a:gd name="T27" fmla="*/ 65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29">
                  <a:moveTo>
                    <a:pt x="72" y="24"/>
                  </a:moveTo>
                  <a:cubicBezTo>
                    <a:pt x="81" y="22"/>
                    <a:pt x="93" y="18"/>
                    <a:pt x="103" y="15"/>
                  </a:cubicBezTo>
                  <a:cubicBezTo>
                    <a:pt x="114" y="11"/>
                    <a:pt x="123" y="0"/>
                    <a:pt x="135" y="0"/>
                  </a:cubicBezTo>
                  <a:cubicBezTo>
                    <a:pt x="135" y="13"/>
                    <a:pt x="117" y="33"/>
                    <a:pt x="110" y="44"/>
                  </a:cubicBezTo>
                  <a:cubicBezTo>
                    <a:pt x="103" y="55"/>
                    <a:pt x="96" y="71"/>
                    <a:pt x="84" y="78"/>
                  </a:cubicBezTo>
                  <a:cubicBezTo>
                    <a:pt x="89" y="70"/>
                    <a:pt x="98" y="42"/>
                    <a:pt x="82" y="48"/>
                  </a:cubicBezTo>
                  <a:cubicBezTo>
                    <a:pt x="72" y="53"/>
                    <a:pt x="69" y="68"/>
                    <a:pt x="65" y="77"/>
                  </a:cubicBezTo>
                  <a:cubicBezTo>
                    <a:pt x="60" y="87"/>
                    <a:pt x="53" y="101"/>
                    <a:pt x="43" y="108"/>
                  </a:cubicBezTo>
                  <a:cubicBezTo>
                    <a:pt x="32" y="119"/>
                    <a:pt x="10" y="119"/>
                    <a:pt x="1" y="128"/>
                  </a:cubicBezTo>
                  <a:cubicBezTo>
                    <a:pt x="12" y="129"/>
                    <a:pt x="53" y="98"/>
                    <a:pt x="41" y="84"/>
                  </a:cubicBezTo>
                  <a:cubicBezTo>
                    <a:pt x="30" y="72"/>
                    <a:pt x="12" y="96"/>
                    <a:pt x="0" y="94"/>
                  </a:cubicBezTo>
                  <a:cubicBezTo>
                    <a:pt x="16" y="85"/>
                    <a:pt x="28" y="68"/>
                    <a:pt x="46" y="61"/>
                  </a:cubicBezTo>
                  <a:cubicBezTo>
                    <a:pt x="55" y="58"/>
                    <a:pt x="59" y="58"/>
                    <a:pt x="62" y="48"/>
                  </a:cubicBezTo>
                  <a:cubicBezTo>
                    <a:pt x="65" y="40"/>
                    <a:pt x="66" y="32"/>
                    <a:pt x="72" y="26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8" name="Freeform 892"/>
            <p:cNvSpPr>
              <a:spLocks/>
            </p:cNvSpPr>
            <p:nvPr/>
          </p:nvSpPr>
          <p:spPr bwMode="auto">
            <a:xfrm>
              <a:off x="4055168" y="1343668"/>
              <a:ext cx="52264" cy="22800"/>
            </a:xfrm>
            <a:custGeom>
              <a:avLst/>
              <a:gdLst>
                <a:gd name="T0" fmla="*/ 0 w 90"/>
                <a:gd name="T1" fmla="*/ 15 h 39"/>
                <a:gd name="T2" fmla="*/ 3 w 90"/>
                <a:gd name="T3" fmla="*/ 98 h 39"/>
                <a:gd name="T4" fmla="*/ 33 w 90"/>
                <a:gd name="T5" fmla="*/ 45 h 39"/>
                <a:gd name="T6" fmla="*/ 100 w 90"/>
                <a:gd name="T7" fmla="*/ 45 h 39"/>
                <a:gd name="T8" fmla="*/ 225 w 90"/>
                <a:gd name="T9" fmla="*/ 0 h 39"/>
                <a:gd name="T10" fmla="*/ 115 w 90"/>
                <a:gd name="T11" fmla="*/ 20 h 39"/>
                <a:gd name="T12" fmla="*/ 13 w 90"/>
                <a:gd name="T13" fmla="*/ 2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0" y="6"/>
                  </a:moveTo>
                  <a:cubicBezTo>
                    <a:pt x="3" y="18"/>
                    <a:pt x="2" y="26"/>
                    <a:pt x="1" y="39"/>
                  </a:cubicBezTo>
                  <a:cubicBezTo>
                    <a:pt x="7" y="34"/>
                    <a:pt x="6" y="23"/>
                    <a:pt x="13" y="18"/>
                  </a:cubicBezTo>
                  <a:cubicBezTo>
                    <a:pt x="20" y="14"/>
                    <a:pt x="32" y="18"/>
                    <a:pt x="40" y="18"/>
                  </a:cubicBezTo>
                  <a:cubicBezTo>
                    <a:pt x="53" y="18"/>
                    <a:pt x="83" y="14"/>
                    <a:pt x="90" y="0"/>
                  </a:cubicBezTo>
                  <a:cubicBezTo>
                    <a:pt x="75" y="3"/>
                    <a:pt x="61" y="6"/>
                    <a:pt x="46" y="8"/>
                  </a:cubicBezTo>
                  <a:cubicBezTo>
                    <a:pt x="34" y="9"/>
                    <a:pt x="13" y="5"/>
                    <a:pt x="5" y="10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9" name="Freeform 893"/>
            <p:cNvSpPr>
              <a:spLocks/>
            </p:cNvSpPr>
            <p:nvPr/>
          </p:nvSpPr>
          <p:spPr bwMode="auto">
            <a:xfrm>
              <a:off x="4055633" y="1349484"/>
              <a:ext cx="73169" cy="19776"/>
            </a:xfrm>
            <a:custGeom>
              <a:avLst/>
              <a:gdLst>
                <a:gd name="T0" fmla="*/ 8 w 126"/>
                <a:gd name="T1" fmla="*/ 33 h 34"/>
                <a:gd name="T2" fmla="*/ 60 w 126"/>
                <a:gd name="T3" fmla="*/ 73 h 34"/>
                <a:gd name="T4" fmla="*/ 153 w 126"/>
                <a:gd name="T5" fmla="*/ 85 h 34"/>
                <a:gd name="T6" fmla="*/ 235 w 126"/>
                <a:gd name="T7" fmla="*/ 63 h 34"/>
                <a:gd name="T8" fmla="*/ 315 w 126"/>
                <a:gd name="T9" fmla="*/ 28 h 34"/>
                <a:gd name="T10" fmla="*/ 235 w 126"/>
                <a:gd name="T11" fmla="*/ 28 h 34"/>
                <a:gd name="T12" fmla="*/ 215 w 126"/>
                <a:gd name="T13" fmla="*/ 48 h 34"/>
                <a:gd name="T14" fmla="*/ 173 w 126"/>
                <a:gd name="T15" fmla="*/ 63 h 34"/>
                <a:gd name="T16" fmla="*/ 75 w 126"/>
                <a:gd name="T17" fmla="*/ 0 h 34"/>
                <a:gd name="T18" fmla="*/ 75 w 126"/>
                <a:gd name="T19" fmla="*/ 3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4">
                  <a:moveTo>
                    <a:pt x="3" y="13"/>
                  </a:moveTo>
                  <a:cubicBezTo>
                    <a:pt x="0" y="30"/>
                    <a:pt x="10" y="27"/>
                    <a:pt x="24" y="29"/>
                  </a:cubicBezTo>
                  <a:cubicBezTo>
                    <a:pt x="36" y="32"/>
                    <a:pt x="47" y="33"/>
                    <a:pt x="61" y="34"/>
                  </a:cubicBezTo>
                  <a:cubicBezTo>
                    <a:pt x="76" y="34"/>
                    <a:pt x="81" y="33"/>
                    <a:pt x="94" y="25"/>
                  </a:cubicBezTo>
                  <a:cubicBezTo>
                    <a:pt x="102" y="20"/>
                    <a:pt x="122" y="18"/>
                    <a:pt x="126" y="11"/>
                  </a:cubicBezTo>
                  <a:cubicBezTo>
                    <a:pt x="117" y="10"/>
                    <a:pt x="102" y="9"/>
                    <a:pt x="94" y="11"/>
                  </a:cubicBezTo>
                  <a:cubicBezTo>
                    <a:pt x="85" y="13"/>
                    <a:pt x="91" y="15"/>
                    <a:pt x="86" y="19"/>
                  </a:cubicBezTo>
                  <a:cubicBezTo>
                    <a:pt x="81" y="24"/>
                    <a:pt x="74" y="24"/>
                    <a:pt x="69" y="25"/>
                  </a:cubicBezTo>
                  <a:cubicBezTo>
                    <a:pt x="54" y="27"/>
                    <a:pt x="3" y="20"/>
                    <a:pt x="30" y="0"/>
                  </a:cubicBezTo>
                  <a:cubicBezTo>
                    <a:pt x="28" y="0"/>
                    <a:pt x="30" y="0"/>
                    <a:pt x="30" y="1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0" name="Freeform 894"/>
            <p:cNvSpPr>
              <a:spLocks/>
            </p:cNvSpPr>
            <p:nvPr/>
          </p:nvSpPr>
          <p:spPr bwMode="auto">
            <a:xfrm>
              <a:off x="4134145" y="1323427"/>
              <a:ext cx="83622" cy="41179"/>
            </a:xfrm>
            <a:custGeom>
              <a:avLst/>
              <a:gdLst>
                <a:gd name="T0" fmla="*/ 0 w 144"/>
                <a:gd name="T1" fmla="*/ 177 h 71"/>
                <a:gd name="T2" fmla="*/ 220 w 144"/>
                <a:gd name="T3" fmla="*/ 145 h 71"/>
                <a:gd name="T4" fmla="*/ 355 w 144"/>
                <a:gd name="T5" fmla="*/ 0 h 71"/>
                <a:gd name="T6" fmla="*/ 298 w 144"/>
                <a:gd name="T7" fmla="*/ 67 h 71"/>
                <a:gd name="T8" fmla="*/ 233 w 144"/>
                <a:gd name="T9" fmla="*/ 112 h 71"/>
                <a:gd name="T10" fmla="*/ 30 w 144"/>
                <a:gd name="T11" fmla="*/ 17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71">
                  <a:moveTo>
                    <a:pt x="0" y="71"/>
                  </a:moveTo>
                  <a:cubicBezTo>
                    <a:pt x="26" y="54"/>
                    <a:pt x="60" y="66"/>
                    <a:pt x="88" y="58"/>
                  </a:cubicBezTo>
                  <a:cubicBezTo>
                    <a:pt x="111" y="50"/>
                    <a:pt x="144" y="27"/>
                    <a:pt x="142" y="0"/>
                  </a:cubicBezTo>
                  <a:cubicBezTo>
                    <a:pt x="133" y="1"/>
                    <a:pt x="125" y="20"/>
                    <a:pt x="119" y="27"/>
                  </a:cubicBezTo>
                  <a:cubicBezTo>
                    <a:pt x="112" y="34"/>
                    <a:pt x="103" y="40"/>
                    <a:pt x="93" y="45"/>
                  </a:cubicBezTo>
                  <a:cubicBezTo>
                    <a:pt x="68" y="57"/>
                    <a:pt x="36" y="55"/>
                    <a:pt x="12" y="70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1" name="Freeform 895"/>
            <p:cNvSpPr>
              <a:spLocks/>
            </p:cNvSpPr>
            <p:nvPr/>
          </p:nvSpPr>
          <p:spPr bwMode="auto">
            <a:xfrm>
              <a:off x="4096979" y="1323893"/>
              <a:ext cx="92217" cy="24429"/>
            </a:xfrm>
            <a:custGeom>
              <a:avLst/>
              <a:gdLst>
                <a:gd name="T0" fmla="*/ 7 w 159"/>
                <a:gd name="T1" fmla="*/ 95 h 42"/>
                <a:gd name="T2" fmla="*/ 102 w 159"/>
                <a:gd name="T3" fmla="*/ 68 h 42"/>
                <a:gd name="T4" fmla="*/ 197 w 159"/>
                <a:gd name="T5" fmla="*/ 45 h 42"/>
                <a:gd name="T6" fmla="*/ 397 w 159"/>
                <a:gd name="T7" fmla="*/ 0 h 42"/>
                <a:gd name="T8" fmla="*/ 332 w 159"/>
                <a:gd name="T9" fmla="*/ 53 h 42"/>
                <a:gd name="T10" fmla="*/ 212 w 159"/>
                <a:gd name="T11" fmla="*/ 78 h 42"/>
                <a:gd name="T12" fmla="*/ 102 w 159"/>
                <a:gd name="T13" fmla="*/ 95 h 42"/>
                <a:gd name="T14" fmla="*/ 0 w 159"/>
                <a:gd name="T15" fmla="*/ 105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42">
                  <a:moveTo>
                    <a:pt x="3" y="38"/>
                  </a:moveTo>
                  <a:cubicBezTo>
                    <a:pt x="15" y="34"/>
                    <a:pt x="28" y="31"/>
                    <a:pt x="41" y="27"/>
                  </a:cubicBezTo>
                  <a:cubicBezTo>
                    <a:pt x="54" y="23"/>
                    <a:pt x="65" y="17"/>
                    <a:pt x="79" y="18"/>
                  </a:cubicBezTo>
                  <a:cubicBezTo>
                    <a:pt x="106" y="19"/>
                    <a:pt x="138" y="22"/>
                    <a:pt x="159" y="0"/>
                  </a:cubicBezTo>
                  <a:cubicBezTo>
                    <a:pt x="149" y="8"/>
                    <a:pt x="145" y="17"/>
                    <a:pt x="133" y="21"/>
                  </a:cubicBezTo>
                  <a:cubicBezTo>
                    <a:pt x="117" y="26"/>
                    <a:pt x="100" y="26"/>
                    <a:pt x="85" y="31"/>
                  </a:cubicBezTo>
                  <a:cubicBezTo>
                    <a:pt x="69" y="37"/>
                    <a:pt x="57" y="38"/>
                    <a:pt x="41" y="38"/>
                  </a:cubicBezTo>
                  <a:cubicBezTo>
                    <a:pt x="26" y="38"/>
                    <a:pt x="14" y="42"/>
                    <a:pt x="0" y="42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2" name="Freeform 896"/>
            <p:cNvSpPr>
              <a:spLocks/>
            </p:cNvSpPr>
            <p:nvPr/>
          </p:nvSpPr>
          <p:spPr bwMode="auto">
            <a:xfrm>
              <a:off x="4170149" y="1312957"/>
              <a:ext cx="37165" cy="24429"/>
            </a:xfrm>
            <a:custGeom>
              <a:avLst/>
              <a:gdLst>
                <a:gd name="T0" fmla="*/ 0 w 64"/>
                <a:gd name="T1" fmla="*/ 105 h 42"/>
                <a:gd name="T2" fmla="*/ 95 w 64"/>
                <a:gd name="T3" fmla="*/ 75 h 42"/>
                <a:gd name="T4" fmla="*/ 160 w 64"/>
                <a:gd name="T5" fmla="*/ 0 h 42"/>
                <a:gd name="T6" fmla="*/ 100 w 64"/>
                <a:gd name="T7" fmla="*/ 50 h 42"/>
                <a:gd name="T8" fmla="*/ 5 w 64"/>
                <a:gd name="T9" fmla="*/ 9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2">
                  <a:moveTo>
                    <a:pt x="0" y="42"/>
                  </a:moveTo>
                  <a:cubicBezTo>
                    <a:pt x="12" y="38"/>
                    <a:pt x="26" y="38"/>
                    <a:pt x="38" y="30"/>
                  </a:cubicBezTo>
                  <a:cubicBezTo>
                    <a:pt x="50" y="21"/>
                    <a:pt x="58" y="13"/>
                    <a:pt x="64" y="0"/>
                  </a:cubicBezTo>
                  <a:cubicBezTo>
                    <a:pt x="55" y="6"/>
                    <a:pt x="48" y="14"/>
                    <a:pt x="40" y="20"/>
                  </a:cubicBezTo>
                  <a:cubicBezTo>
                    <a:pt x="28" y="28"/>
                    <a:pt x="14" y="31"/>
                    <a:pt x="2" y="37"/>
                  </a:cubicBezTo>
                </a:path>
              </a:pathLst>
            </a:custGeom>
            <a:solidFill>
              <a:srgbClr val="BD8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" name="Freeform 897"/>
            <p:cNvSpPr>
              <a:spLocks/>
            </p:cNvSpPr>
            <p:nvPr/>
          </p:nvSpPr>
          <p:spPr bwMode="auto">
            <a:xfrm>
              <a:off x="4054472" y="1345995"/>
              <a:ext cx="25087" cy="18612"/>
            </a:xfrm>
            <a:custGeom>
              <a:avLst/>
              <a:gdLst>
                <a:gd name="T0" fmla="*/ 0 w 43"/>
                <a:gd name="T1" fmla="*/ 5 h 32"/>
                <a:gd name="T2" fmla="*/ 0 w 43"/>
                <a:gd name="T3" fmla="*/ 80 h 32"/>
                <a:gd name="T4" fmla="*/ 40 w 43"/>
                <a:gd name="T5" fmla="*/ 23 h 32"/>
                <a:gd name="T6" fmla="*/ 108 w 43"/>
                <a:gd name="T7" fmla="*/ 8 h 32"/>
                <a:gd name="T8" fmla="*/ 10 w 4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2">
                  <a:moveTo>
                    <a:pt x="0" y="2"/>
                  </a:moveTo>
                  <a:cubicBezTo>
                    <a:pt x="2" y="11"/>
                    <a:pt x="1" y="23"/>
                    <a:pt x="0" y="32"/>
                  </a:cubicBezTo>
                  <a:cubicBezTo>
                    <a:pt x="8" y="25"/>
                    <a:pt x="4" y="15"/>
                    <a:pt x="16" y="9"/>
                  </a:cubicBezTo>
                  <a:cubicBezTo>
                    <a:pt x="24" y="5"/>
                    <a:pt x="36" y="7"/>
                    <a:pt x="43" y="3"/>
                  </a:cubicBezTo>
                  <a:cubicBezTo>
                    <a:pt x="31" y="0"/>
                    <a:pt x="15" y="7"/>
                    <a:pt x="4" y="0"/>
                  </a:cubicBezTo>
                </a:path>
              </a:pathLst>
            </a:custGeom>
            <a:solidFill>
              <a:srgbClr val="A46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4" name="Freeform 898"/>
            <p:cNvSpPr>
              <a:spLocks/>
            </p:cNvSpPr>
            <p:nvPr/>
          </p:nvSpPr>
          <p:spPr bwMode="auto">
            <a:xfrm>
              <a:off x="4205456" y="1309468"/>
              <a:ext cx="19744" cy="21404"/>
            </a:xfrm>
            <a:custGeom>
              <a:avLst/>
              <a:gdLst>
                <a:gd name="T0" fmla="*/ 0 w 34"/>
                <a:gd name="T1" fmla="*/ 47 h 37"/>
                <a:gd name="T2" fmla="*/ 35 w 34"/>
                <a:gd name="T3" fmla="*/ 92 h 37"/>
                <a:gd name="T4" fmla="*/ 85 w 34"/>
                <a:gd name="T5" fmla="*/ 0 h 37"/>
                <a:gd name="T6" fmla="*/ 5 w 34"/>
                <a:gd name="T7" fmla="*/ 42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7">
                  <a:moveTo>
                    <a:pt x="0" y="19"/>
                  </a:moveTo>
                  <a:cubicBezTo>
                    <a:pt x="14" y="14"/>
                    <a:pt x="22" y="25"/>
                    <a:pt x="14" y="37"/>
                  </a:cubicBezTo>
                  <a:cubicBezTo>
                    <a:pt x="23" y="26"/>
                    <a:pt x="20" y="11"/>
                    <a:pt x="34" y="0"/>
                  </a:cubicBezTo>
                  <a:cubicBezTo>
                    <a:pt x="26" y="8"/>
                    <a:pt x="13" y="13"/>
                    <a:pt x="2" y="17"/>
                  </a:cubicBezTo>
                </a:path>
              </a:pathLst>
            </a:custGeom>
            <a:solidFill>
              <a:srgbClr val="A46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5" name="Freeform 899"/>
            <p:cNvSpPr>
              <a:spLocks/>
            </p:cNvSpPr>
            <p:nvPr/>
          </p:nvSpPr>
          <p:spPr bwMode="auto">
            <a:xfrm>
              <a:off x="4230543" y="1288529"/>
              <a:ext cx="21370" cy="18612"/>
            </a:xfrm>
            <a:custGeom>
              <a:avLst/>
              <a:gdLst>
                <a:gd name="T0" fmla="*/ 12 w 37"/>
                <a:gd name="T1" fmla="*/ 15 h 32"/>
                <a:gd name="T2" fmla="*/ 0 w 37"/>
                <a:gd name="T3" fmla="*/ 58 h 32"/>
                <a:gd name="T4" fmla="*/ 52 w 37"/>
                <a:gd name="T5" fmla="*/ 80 h 32"/>
                <a:gd name="T6" fmla="*/ 92 w 37"/>
                <a:gd name="T7" fmla="*/ 0 h 32"/>
                <a:gd name="T8" fmla="*/ 30 w 37"/>
                <a:gd name="T9" fmla="*/ 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2">
                  <a:moveTo>
                    <a:pt x="5" y="6"/>
                  </a:moveTo>
                  <a:cubicBezTo>
                    <a:pt x="3" y="10"/>
                    <a:pt x="1" y="18"/>
                    <a:pt x="0" y="23"/>
                  </a:cubicBezTo>
                  <a:cubicBezTo>
                    <a:pt x="9" y="11"/>
                    <a:pt x="26" y="16"/>
                    <a:pt x="21" y="32"/>
                  </a:cubicBezTo>
                  <a:cubicBezTo>
                    <a:pt x="26" y="20"/>
                    <a:pt x="22" y="7"/>
                    <a:pt x="37" y="0"/>
                  </a:cubicBezTo>
                  <a:cubicBezTo>
                    <a:pt x="30" y="4"/>
                    <a:pt x="20" y="9"/>
                    <a:pt x="12" y="10"/>
                  </a:cubicBezTo>
                </a:path>
              </a:pathLst>
            </a:custGeom>
            <a:solidFill>
              <a:srgbClr val="A46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6" name="Freeform 900"/>
            <p:cNvSpPr>
              <a:spLocks/>
            </p:cNvSpPr>
            <p:nvPr/>
          </p:nvSpPr>
          <p:spPr bwMode="auto">
            <a:xfrm>
              <a:off x="4258881" y="1202447"/>
              <a:ext cx="14634" cy="50486"/>
            </a:xfrm>
            <a:custGeom>
              <a:avLst/>
              <a:gdLst>
                <a:gd name="T0" fmla="*/ 50 w 25"/>
                <a:gd name="T1" fmla="*/ 17 h 87"/>
                <a:gd name="T2" fmla="*/ 50 w 25"/>
                <a:gd name="T3" fmla="*/ 217 h 87"/>
                <a:gd name="T4" fmla="*/ 28 w 25"/>
                <a:gd name="T5" fmla="*/ 147 h 87"/>
                <a:gd name="T6" fmla="*/ 43 w 25"/>
                <a:gd name="T7" fmla="*/ 82 h 87"/>
                <a:gd name="T8" fmla="*/ 63 w 25"/>
                <a:gd name="T9" fmla="*/ 87 h 87"/>
                <a:gd name="T10" fmla="*/ 43 w 25"/>
                <a:gd name="T11" fmla="*/ 52 h 87"/>
                <a:gd name="T12" fmla="*/ 55 w 2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87">
                  <a:moveTo>
                    <a:pt x="20" y="7"/>
                  </a:moveTo>
                  <a:cubicBezTo>
                    <a:pt x="0" y="24"/>
                    <a:pt x="5" y="68"/>
                    <a:pt x="20" y="87"/>
                  </a:cubicBezTo>
                  <a:cubicBezTo>
                    <a:pt x="16" y="78"/>
                    <a:pt x="11" y="69"/>
                    <a:pt x="11" y="59"/>
                  </a:cubicBezTo>
                  <a:cubicBezTo>
                    <a:pt x="10" y="50"/>
                    <a:pt x="15" y="42"/>
                    <a:pt x="17" y="33"/>
                  </a:cubicBezTo>
                  <a:cubicBezTo>
                    <a:pt x="21" y="32"/>
                    <a:pt x="23" y="32"/>
                    <a:pt x="25" y="35"/>
                  </a:cubicBezTo>
                  <a:cubicBezTo>
                    <a:pt x="23" y="31"/>
                    <a:pt x="17" y="24"/>
                    <a:pt x="17" y="21"/>
                  </a:cubicBezTo>
                  <a:cubicBezTo>
                    <a:pt x="15" y="15"/>
                    <a:pt x="20" y="7"/>
                    <a:pt x="22" y="0"/>
                  </a:cubicBezTo>
                </a:path>
              </a:pathLst>
            </a:custGeom>
            <a:solidFill>
              <a:srgbClr val="A46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7" name="Freeform 901"/>
            <p:cNvSpPr>
              <a:spLocks/>
            </p:cNvSpPr>
            <p:nvPr/>
          </p:nvSpPr>
          <p:spPr bwMode="auto">
            <a:xfrm>
              <a:off x="4240299" y="1255260"/>
              <a:ext cx="16260" cy="21637"/>
            </a:xfrm>
            <a:custGeom>
              <a:avLst/>
              <a:gdLst>
                <a:gd name="T0" fmla="*/ 28 w 28"/>
                <a:gd name="T1" fmla="*/ 0 h 37"/>
                <a:gd name="T2" fmla="*/ 0 w 28"/>
                <a:gd name="T3" fmla="*/ 93 h 37"/>
                <a:gd name="T4" fmla="*/ 70 w 28"/>
                <a:gd name="T5" fmla="*/ 58 h 37"/>
                <a:gd name="T6" fmla="*/ 20 w 28"/>
                <a:gd name="T7" fmla="*/ 60 h 37"/>
                <a:gd name="T8" fmla="*/ 23 w 28"/>
                <a:gd name="T9" fmla="*/ 4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cubicBezTo>
                    <a:pt x="12" y="13"/>
                    <a:pt x="5" y="25"/>
                    <a:pt x="0" y="37"/>
                  </a:cubicBezTo>
                  <a:cubicBezTo>
                    <a:pt x="6" y="35"/>
                    <a:pt x="23" y="27"/>
                    <a:pt x="28" y="23"/>
                  </a:cubicBezTo>
                  <a:cubicBezTo>
                    <a:pt x="21" y="24"/>
                    <a:pt x="14" y="24"/>
                    <a:pt x="8" y="24"/>
                  </a:cubicBezTo>
                  <a:cubicBezTo>
                    <a:pt x="7" y="21"/>
                    <a:pt x="8" y="19"/>
                    <a:pt x="9" y="17"/>
                  </a:cubicBezTo>
                </a:path>
              </a:pathLst>
            </a:custGeom>
            <a:solidFill>
              <a:srgbClr val="A46A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8" name="Freeform 902"/>
            <p:cNvSpPr>
              <a:spLocks/>
            </p:cNvSpPr>
            <p:nvPr/>
          </p:nvSpPr>
          <p:spPr bwMode="auto">
            <a:xfrm>
              <a:off x="4215909" y="1081933"/>
              <a:ext cx="9291" cy="23963"/>
            </a:xfrm>
            <a:custGeom>
              <a:avLst/>
              <a:gdLst>
                <a:gd name="T0" fmla="*/ 18 w 16"/>
                <a:gd name="T1" fmla="*/ 28 h 41"/>
                <a:gd name="T2" fmla="*/ 8 w 16"/>
                <a:gd name="T3" fmla="*/ 68 h 41"/>
                <a:gd name="T4" fmla="*/ 38 w 16"/>
                <a:gd name="T5" fmla="*/ 103 h 41"/>
                <a:gd name="T6" fmla="*/ 20 w 16"/>
                <a:gd name="T7" fmla="*/ 0 h 41"/>
                <a:gd name="T8" fmla="*/ 15 w 16"/>
                <a:gd name="T9" fmla="*/ 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1">
                  <a:moveTo>
                    <a:pt x="7" y="11"/>
                  </a:moveTo>
                  <a:cubicBezTo>
                    <a:pt x="5" y="17"/>
                    <a:pt x="1" y="21"/>
                    <a:pt x="3" y="27"/>
                  </a:cubicBezTo>
                  <a:cubicBezTo>
                    <a:pt x="6" y="32"/>
                    <a:pt x="16" y="34"/>
                    <a:pt x="15" y="41"/>
                  </a:cubicBezTo>
                  <a:cubicBezTo>
                    <a:pt x="0" y="34"/>
                    <a:pt x="16" y="9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</a:path>
              </a:pathLst>
            </a:custGeom>
            <a:solidFill>
              <a:srgbClr val="AC7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9" name="Freeform 903"/>
            <p:cNvSpPr>
              <a:spLocks/>
            </p:cNvSpPr>
            <p:nvPr/>
          </p:nvSpPr>
          <p:spPr bwMode="auto">
            <a:xfrm>
              <a:off x="4237511" y="1095892"/>
              <a:ext cx="22067" cy="25592"/>
            </a:xfrm>
            <a:custGeom>
              <a:avLst/>
              <a:gdLst>
                <a:gd name="T0" fmla="*/ 10 w 38"/>
                <a:gd name="T1" fmla="*/ 0 h 44"/>
                <a:gd name="T2" fmla="*/ 23 w 38"/>
                <a:gd name="T3" fmla="*/ 70 h 44"/>
                <a:gd name="T4" fmla="*/ 95 w 38"/>
                <a:gd name="T5" fmla="*/ 110 h 44"/>
                <a:gd name="T6" fmla="*/ 38 w 38"/>
                <a:gd name="T7" fmla="*/ 60 h 44"/>
                <a:gd name="T8" fmla="*/ 10 w 38"/>
                <a:gd name="T9" fmla="*/ 5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4">
                  <a:moveTo>
                    <a:pt x="4" y="0"/>
                  </a:moveTo>
                  <a:cubicBezTo>
                    <a:pt x="2" y="10"/>
                    <a:pt x="0" y="21"/>
                    <a:pt x="9" y="28"/>
                  </a:cubicBezTo>
                  <a:cubicBezTo>
                    <a:pt x="16" y="34"/>
                    <a:pt x="29" y="42"/>
                    <a:pt x="38" y="44"/>
                  </a:cubicBezTo>
                  <a:cubicBezTo>
                    <a:pt x="31" y="42"/>
                    <a:pt x="19" y="30"/>
                    <a:pt x="15" y="24"/>
                  </a:cubicBezTo>
                  <a:cubicBezTo>
                    <a:pt x="10" y="18"/>
                    <a:pt x="10" y="7"/>
                    <a:pt x="4" y="2"/>
                  </a:cubicBezTo>
                </a:path>
              </a:pathLst>
            </a:custGeom>
            <a:solidFill>
              <a:srgbClr val="AC7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0" name="Freeform 904"/>
            <p:cNvSpPr>
              <a:spLocks/>
            </p:cNvSpPr>
            <p:nvPr/>
          </p:nvSpPr>
          <p:spPr bwMode="auto">
            <a:xfrm>
              <a:off x="3945995" y="987010"/>
              <a:ext cx="234607" cy="74449"/>
            </a:xfrm>
            <a:custGeom>
              <a:avLst/>
              <a:gdLst>
                <a:gd name="T0" fmla="*/ 535 w 404"/>
                <a:gd name="T1" fmla="*/ 125 h 128"/>
                <a:gd name="T2" fmla="*/ 655 w 404"/>
                <a:gd name="T3" fmla="*/ 160 h 128"/>
                <a:gd name="T4" fmla="*/ 830 w 404"/>
                <a:gd name="T5" fmla="*/ 215 h 128"/>
                <a:gd name="T6" fmla="*/ 898 w 404"/>
                <a:gd name="T7" fmla="*/ 250 h 128"/>
                <a:gd name="T8" fmla="*/ 903 w 404"/>
                <a:gd name="T9" fmla="*/ 250 h 128"/>
                <a:gd name="T10" fmla="*/ 955 w 404"/>
                <a:gd name="T11" fmla="*/ 255 h 128"/>
                <a:gd name="T12" fmla="*/ 1010 w 404"/>
                <a:gd name="T13" fmla="*/ 320 h 128"/>
                <a:gd name="T14" fmla="*/ 990 w 404"/>
                <a:gd name="T15" fmla="*/ 250 h 128"/>
                <a:gd name="T16" fmla="*/ 960 w 404"/>
                <a:gd name="T17" fmla="*/ 235 h 128"/>
                <a:gd name="T18" fmla="*/ 938 w 404"/>
                <a:gd name="T19" fmla="*/ 213 h 128"/>
                <a:gd name="T20" fmla="*/ 868 w 404"/>
                <a:gd name="T21" fmla="*/ 178 h 128"/>
                <a:gd name="T22" fmla="*/ 818 w 404"/>
                <a:gd name="T23" fmla="*/ 145 h 128"/>
                <a:gd name="T24" fmla="*/ 793 w 404"/>
                <a:gd name="T25" fmla="*/ 135 h 128"/>
                <a:gd name="T26" fmla="*/ 788 w 404"/>
                <a:gd name="T27" fmla="*/ 158 h 128"/>
                <a:gd name="T28" fmla="*/ 745 w 404"/>
                <a:gd name="T29" fmla="*/ 165 h 128"/>
                <a:gd name="T30" fmla="*/ 728 w 404"/>
                <a:gd name="T31" fmla="*/ 128 h 128"/>
                <a:gd name="T32" fmla="*/ 698 w 404"/>
                <a:gd name="T33" fmla="*/ 110 h 128"/>
                <a:gd name="T34" fmla="*/ 725 w 404"/>
                <a:gd name="T35" fmla="*/ 153 h 128"/>
                <a:gd name="T36" fmla="*/ 640 w 404"/>
                <a:gd name="T37" fmla="*/ 143 h 128"/>
                <a:gd name="T38" fmla="*/ 625 w 404"/>
                <a:gd name="T39" fmla="*/ 105 h 128"/>
                <a:gd name="T40" fmla="*/ 530 w 404"/>
                <a:gd name="T41" fmla="*/ 55 h 128"/>
                <a:gd name="T42" fmla="*/ 435 w 404"/>
                <a:gd name="T43" fmla="*/ 63 h 128"/>
                <a:gd name="T44" fmla="*/ 413 w 404"/>
                <a:gd name="T45" fmla="*/ 50 h 128"/>
                <a:gd name="T46" fmla="*/ 400 w 404"/>
                <a:gd name="T47" fmla="*/ 28 h 128"/>
                <a:gd name="T48" fmla="*/ 355 w 404"/>
                <a:gd name="T49" fmla="*/ 15 h 128"/>
                <a:gd name="T50" fmla="*/ 290 w 404"/>
                <a:gd name="T51" fmla="*/ 35 h 128"/>
                <a:gd name="T52" fmla="*/ 200 w 404"/>
                <a:gd name="T53" fmla="*/ 5 h 128"/>
                <a:gd name="T54" fmla="*/ 103 w 404"/>
                <a:gd name="T55" fmla="*/ 10 h 128"/>
                <a:gd name="T56" fmla="*/ 0 w 404"/>
                <a:gd name="T57" fmla="*/ 10 h 128"/>
                <a:gd name="T58" fmla="*/ 33 w 404"/>
                <a:gd name="T59" fmla="*/ 23 h 128"/>
                <a:gd name="T60" fmla="*/ 208 w 404"/>
                <a:gd name="T61" fmla="*/ 38 h 128"/>
                <a:gd name="T62" fmla="*/ 408 w 404"/>
                <a:gd name="T63" fmla="*/ 70 h 128"/>
                <a:gd name="T64" fmla="*/ 535 w 404"/>
                <a:gd name="T65" fmla="*/ 125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4" h="128">
                  <a:moveTo>
                    <a:pt x="214" y="50"/>
                  </a:moveTo>
                  <a:cubicBezTo>
                    <a:pt x="231" y="54"/>
                    <a:pt x="247" y="59"/>
                    <a:pt x="262" y="64"/>
                  </a:cubicBezTo>
                  <a:cubicBezTo>
                    <a:pt x="287" y="72"/>
                    <a:pt x="310" y="76"/>
                    <a:pt x="332" y="86"/>
                  </a:cubicBezTo>
                  <a:cubicBezTo>
                    <a:pt x="341" y="90"/>
                    <a:pt x="350" y="95"/>
                    <a:pt x="359" y="100"/>
                  </a:cubicBezTo>
                  <a:cubicBezTo>
                    <a:pt x="359" y="100"/>
                    <a:pt x="360" y="100"/>
                    <a:pt x="361" y="100"/>
                  </a:cubicBezTo>
                  <a:cubicBezTo>
                    <a:pt x="369" y="100"/>
                    <a:pt x="375" y="98"/>
                    <a:pt x="382" y="102"/>
                  </a:cubicBezTo>
                  <a:cubicBezTo>
                    <a:pt x="391" y="108"/>
                    <a:pt x="395" y="125"/>
                    <a:pt x="404" y="128"/>
                  </a:cubicBezTo>
                  <a:cubicBezTo>
                    <a:pt x="403" y="122"/>
                    <a:pt x="400" y="104"/>
                    <a:pt x="396" y="100"/>
                  </a:cubicBezTo>
                  <a:cubicBezTo>
                    <a:pt x="392" y="95"/>
                    <a:pt x="388" y="97"/>
                    <a:pt x="384" y="94"/>
                  </a:cubicBezTo>
                  <a:cubicBezTo>
                    <a:pt x="380" y="92"/>
                    <a:pt x="378" y="87"/>
                    <a:pt x="375" y="85"/>
                  </a:cubicBezTo>
                  <a:cubicBezTo>
                    <a:pt x="368" y="79"/>
                    <a:pt x="355" y="74"/>
                    <a:pt x="347" y="71"/>
                  </a:cubicBezTo>
                  <a:cubicBezTo>
                    <a:pt x="341" y="70"/>
                    <a:pt x="319" y="70"/>
                    <a:pt x="327" y="58"/>
                  </a:cubicBezTo>
                  <a:cubicBezTo>
                    <a:pt x="325" y="55"/>
                    <a:pt x="320" y="52"/>
                    <a:pt x="317" y="54"/>
                  </a:cubicBezTo>
                  <a:cubicBezTo>
                    <a:pt x="312" y="57"/>
                    <a:pt x="317" y="59"/>
                    <a:pt x="315" y="63"/>
                  </a:cubicBezTo>
                  <a:cubicBezTo>
                    <a:pt x="310" y="70"/>
                    <a:pt x="304" y="69"/>
                    <a:pt x="298" y="66"/>
                  </a:cubicBezTo>
                  <a:cubicBezTo>
                    <a:pt x="289" y="61"/>
                    <a:pt x="293" y="58"/>
                    <a:pt x="291" y="51"/>
                  </a:cubicBezTo>
                  <a:cubicBezTo>
                    <a:pt x="290" y="45"/>
                    <a:pt x="286" y="39"/>
                    <a:pt x="279" y="44"/>
                  </a:cubicBezTo>
                  <a:cubicBezTo>
                    <a:pt x="283" y="49"/>
                    <a:pt x="287" y="55"/>
                    <a:pt x="290" y="61"/>
                  </a:cubicBezTo>
                  <a:cubicBezTo>
                    <a:pt x="285" y="65"/>
                    <a:pt x="262" y="60"/>
                    <a:pt x="256" y="57"/>
                  </a:cubicBezTo>
                  <a:cubicBezTo>
                    <a:pt x="248" y="55"/>
                    <a:pt x="232" y="43"/>
                    <a:pt x="250" y="42"/>
                  </a:cubicBezTo>
                  <a:cubicBezTo>
                    <a:pt x="250" y="30"/>
                    <a:pt x="220" y="23"/>
                    <a:pt x="212" y="22"/>
                  </a:cubicBezTo>
                  <a:cubicBezTo>
                    <a:pt x="213" y="45"/>
                    <a:pt x="186" y="31"/>
                    <a:pt x="174" y="25"/>
                  </a:cubicBezTo>
                  <a:cubicBezTo>
                    <a:pt x="171" y="24"/>
                    <a:pt x="167" y="22"/>
                    <a:pt x="165" y="20"/>
                  </a:cubicBezTo>
                  <a:cubicBezTo>
                    <a:pt x="162" y="17"/>
                    <a:pt x="163" y="13"/>
                    <a:pt x="160" y="11"/>
                  </a:cubicBezTo>
                  <a:cubicBezTo>
                    <a:pt x="155" y="6"/>
                    <a:pt x="148" y="7"/>
                    <a:pt x="142" y="6"/>
                  </a:cubicBezTo>
                  <a:cubicBezTo>
                    <a:pt x="159" y="19"/>
                    <a:pt x="123" y="15"/>
                    <a:pt x="116" y="14"/>
                  </a:cubicBezTo>
                  <a:cubicBezTo>
                    <a:pt x="101" y="11"/>
                    <a:pt x="96" y="0"/>
                    <a:pt x="80" y="2"/>
                  </a:cubicBezTo>
                  <a:cubicBezTo>
                    <a:pt x="65" y="4"/>
                    <a:pt x="56" y="7"/>
                    <a:pt x="41" y="4"/>
                  </a:cubicBezTo>
                  <a:cubicBezTo>
                    <a:pt x="26" y="1"/>
                    <a:pt x="15" y="1"/>
                    <a:pt x="0" y="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34" y="11"/>
                    <a:pt x="58" y="10"/>
                    <a:pt x="83" y="15"/>
                  </a:cubicBezTo>
                  <a:cubicBezTo>
                    <a:pt x="106" y="20"/>
                    <a:pt x="138" y="22"/>
                    <a:pt x="163" y="28"/>
                  </a:cubicBezTo>
                  <a:cubicBezTo>
                    <a:pt x="180" y="33"/>
                    <a:pt x="197" y="45"/>
                    <a:pt x="214" y="50"/>
                  </a:cubicBezTo>
                </a:path>
              </a:pathLst>
            </a:custGeom>
            <a:solidFill>
              <a:srgbClr val="C6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1" name="Freeform 905"/>
            <p:cNvSpPr>
              <a:spLocks/>
            </p:cNvSpPr>
            <p:nvPr/>
          </p:nvSpPr>
          <p:spPr bwMode="auto">
            <a:xfrm>
              <a:off x="4131822" y="1021443"/>
              <a:ext cx="21370" cy="16751"/>
            </a:xfrm>
            <a:custGeom>
              <a:avLst/>
              <a:gdLst>
                <a:gd name="T0" fmla="*/ 22 w 37"/>
                <a:gd name="T1" fmla="*/ 0 h 29"/>
                <a:gd name="T2" fmla="*/ 25 w 37"/>
                <a:gd name="T3" fmla="*/ 40 h 29"/>
                <a:gd name="T4" fmla="*/ 57 w 37"/>
                <a:gd name="T5" fmla="*/ 50 h 29"/>
                <a:gd name="T6" fmla="*/ 87 w 37"/>
                <a:gd name="T7" fmla="*/ 72 h 29"/>
                <a:gd name="T8" fmla="*/ 47 w 37"/>
                <a:gd name="T9" fmla="*/ 10 h 29"/>
                <a:gd name="T10" fmla="*/ 22 w 37"/>
                <a:gd name="T11" fmla="*/ 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9">
                  <a:moveTo>
                    <a:pt x="9" y="0"/>
                  </a:moveTo>
                  <a:cubicBezTo>
                    <a:pt x="1" y="7"/>
                    <a:pt x="0" y="12"/>
                    <a:pt x="10" y="16"/>
                  </a:cubicBezTo>
                  <a:cubicBezTo>
                    <a:pt x="14" y="18"/>
                    <a:pt x="19" y="18"/>
                    <a:pt x="23" y="20"/>
                  </a:cubicBezTo>
                  <a:cubicBezTo>
                    <a:pt x="27" y="22"/>
                    <a:pt x="29" y="28"/>
                    <a:pt x="35" y="29"/>
                  </a:cubicBezTo>
                  <a:cubicBezTo>
                    <a:pt x="37" y="17"/>
                    <a:pt x="8" y="17"/>
                    <a:pt x="19" y="4"/>
                  </a:cubicBezTo>
                  <a:cubicBezTo>
                    <a:pt x="16" y="3"/>
                    <a:pt x="10" y="2"/>
                    <a:pt x="9" y="3"/>
                  </a:cubicBezTo>
                </a:path>
              </a:pathLst>
            </a:custGeom>
            <a:solidFill>
              <a:srgbClr val="AC7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2" name="Freeform 906"/>
            <p:cNvSpPr>
              <a:spLocks/>
            </p:cNvSpPr>
            <p:nvPr/>
          </p:nvSpPr>
          <p:spPr bwMode="auto">
            <a:xfrm>
              <a:off x="4055168" y="1001667"/>
              <a:ext cx="34146" cy="20241"/>
            </a:xfrm>
            <a:custGeom>
              <a:avLst/>
              <a:gdLst>
                <a:gd name="T0" fmla="*/ 132 w 59"/>
                <a:gd name="T1" fmla="*/ 25 h 35"/>
                <a:gd name="T2" fmla="*/ 147 w 59"/>
                <a:gd name="T3" fmla="*/ 80 h 35"/>
                <a:gd name="T4" fmla="*/ 75 w 59"/>
                <a:gd name="T5" fmla="*/ 60 h 35"/>
                <a:gd name="T6" fmla="*/ 0 w 59"/>
                <a:gd name="T7" fmla="*/ 32 h 35"/>
                <a:gd name="T8" fmla="*/ 80 w 59"/>
                <a:gd name="T9" fmla="*/ 47 h 35"/>
                <a:gd name="T10" fmla="*/ 135 w 59"/>
                <a:gd name="T11" fmla="*/ 25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35">
                  <a:moveTo>
                    <a:pt x="53" y="10"/>
                  </a:moveTo>
                  <a:cubicBezTo>
                    <a:pt x="48" y="16"/>
                    <a:pt x="52" y="29"/>
                    <a:pt x="59" y="32"/>
                  </a:cubicBezTo>
                  <a:cubicBezTo>
                    <a:pt x="51" y="35"/>
                    <a:pt x="37" y="27"/>
                    <a:pt x="30" y="24"/>
                  </a:cubicBezTo>
                  <a:cubicBezTo>
                    <a:pt x="20" y="20"/>
                    <a:pt x="10" y="16"/>
                    <a:pt x="0" y="13"/>
                  </a:cubicBezTo>
                  <a:cubicBezTo>
                    <a:pt x="9" y="14"/>
                    <a:pt x="23" y="20"/>
                    <a:pt x="32" y="19"/>
                  </a:cubicBezTo>
                  <a:cubicBezTo>
                    <a:pt x="39" y="18"/>
                    <a:pt x="48" y="0"/>
                    <a:pt x="54" y="10"/>
                  </a:cubicBezTo>
                </a:path>
              </a:pathLst>
            </a:custGeom>
            <a:solidFill>
              <a:srgbClr val="AC7E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" name="Freeform 907"/>
            <p:cNvSpPr>
              <a:spLocks/>
            </p:cNvSpPr>
            <p:nvPr/>
          </p:nvSpPr>
          <p:spPr bwMode="auto">
            <a:xfrm>
              <a:off x="4031940" y="1253632"/>
              <a:ext cx="8130" cy="23266"/>
            </a:xfrm>
            <a:custGeom>
              <a:avLst/>
              <a:gdLst>
                <a:gd name="T0" fmla="*/ 25 w 14"/>
                <a:gd name="T1" fmla="*/ 5 h 40"/>
                <a:gd name="T2" fmla="*/ 0 w 14"/>
                <a:gd name="T3" fmla="*/ 80 h 40"/>
                <a:gd name="T4" fmla="*/ 18 w 14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0">
                  <a:moveTo>
                    <a:pt x="10" y="2"/>
                  </a:moveTo>
                  <a:cubicBezTo>
                    <a:pt x="7" y="9"/>
                    <a:pt x="14" y="40"/>
                    <a:pt x="0" y="32"/>
                  </a:cubicBezTo>
                  <a:cubicBezTo>
                    <a:pt x="10" y="23"/>
                    <a:pt x="5" y="11"/>
                    <a:pt x="7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" name="Freeform 908"/>
            <p:cNvSpPr>
              <a:spLocks/>
            </p:cNvSpPr>
            <p:nvPr/>
          </p:nvSpPr>
          <p:spPr bwMode="auto">
            <a:xfrm>
              <a:off x="3939026" y="1316448"/>
              <a:ext cx="33681" cy="13261"/>
            </a:xfrm>
            <a:custGeom>
              <a:avLst/>
              <a:gdLst>
                <a:gd name="T0" fmla="*/ 65 w 58"/>
                <a:gd name="T1" fmla="*/ 25 h 23"/>
                <a:gd name="T2" fmla="*/ 145 w 58"/>
                <a:gd name="T3" fmla="*/ 35 h 23"/>
                <a:gd name="T4" fmla="*/ 93 w 58"/>
                <a:gd name="T5" fmla="*/ 10 h 23"/>
                <a:gd name="T6" fmla="*/ 55 w 58"/>
                <a:gd name="T7" fmla="*/ 2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3">
                  <a:moveTo>
                    <a:pt x="26" y="10"/>
                  </a:moveTo>
                  <a:cubicBezTo>
                    <a:pt x="38" y="5"/>
                    <a:pt x="45" y="23"/>
                    <a:pt x="58" y="14"/>
                  </a:cubicBezTo>
                  <a:cubicBezTo>
                    <a:pt x="48" y="19"/>
                    <a:pt x="44" y="5"/>
                    <a:pt x="37" y="4"/>
                  </a:cubicBezTo>
                  <a:cubicBezTo>
                    <a:pt x="33" y="4"/>
                    <a:pt x="27" y="9"/>
                    <a:pt x="22" y="8"/>
                  </a:cubicBezTo>
                  <a:cubicBezTo>
                    <a:pt x="15" y="7"/>
                    <a:pt x="8" y="1"/>
                    <a:pt x="0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5" name="Freeform 909"/>
            <p:cNvSpPr>
              <a:spLocks/>
            </p:cNvSpPr>
            <p:nvPr/>
          </p:nvSpPr>
          <p:spPr bwMode="auto">
            <a:xfrm>
              <a:off x="4017306" y="1333199"/>
              <a:ext cx="23925" cy="32106"/>
            </a:xfrm>
            <a:custGeom>
              <a:avLst/>
              <a:gdLst>
                <a:gd name="T0" fmla="*/ 98 w 41"/>
                <a:gd name="T1" fmla="*/ 8 h 55"/>
                <a:gd name="T2" fmla="*/ 70 w 41"/>
                <a:gd name="T3" fmla="*/ 110 h 55"/>
                <a:gd name="T4" fmla="*/ 0 w 41"/>
                <a:gd name="T5" fmla="*/ 108 h 55"/>
                <a:gd name="T6" fmla="*/ 58 w 41"/>
                <a:gd name="T7" fmla="*/ 100 h 55"/>
                <a:gd name="T8" fmla="*/ 70 w 41"/>
                <a:gd name="T9" fmla="*/ 50 h 55"/>
                <a:gd name="T10" fmla="*/ 93 w 41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55">
                  <a:moveTo>
                    <a:pt x="39" y="3"/>
                  </a:moveTo>
                  <a:cubicBezTo>
                    <a:pt x="33" y="3"/>
                    <a:pt x="33" y="37"/>
                    <a:pt x="28" y="44"/>
                  </a:cubicBezTo>
                  <a:cubicBezTo>
                    <a:pt x="20" y="55"/>
                    <a:pt x="11" y="44"/>
                    <a:pt x="0" y="43"/>
                  </a:cubicBezTo>
                  <a:cubicBezTo>
                    <a:pt x="8" y="39"/>
                    <a:pt x="15" y="37"/>
                    <a:pt x="23" y="40"/>
                  </a:cubicBezTo>
                  <a:cubicBezTo>
                    <a:pt x="24" y="31"/>
                    <a:pt x="24" y="27"/>
                    <a:pt x="28" y="20"/>
                  </a:cubicBezTo>
                  <a:cubicBezTo>
                    <a:pt x="32" y="14"/>
                    <a:pt x="41" y="8"/>
                    <a:pt x="37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6" name="Freeform 910"/>
            <p:cNvSpPr>
              <a:spLocks/>
            </p:cNvSpPr>
            <p:nvPr/>
          </p:nvSpPr>
          <p:spPr bwMode="auto">
            <a:xfrm>
              <a:off x="4067247" y="1309933"/>
              <a:ext cx="22067" cy="15122"/>
            </a:xfrm>
            <a:custGeom>
              <a:avLst/>
              <a:gdLst>
                <a:gd name="T0" fmla="*/ 48 w 38"/>
                <a:gd name="T1" fmla="*/ 0 h 26"/>
                <a:gd name="T2" fmla="*/ 0 w 38"/>
                <a:gd name="T3" fmla="*/ 65 h 26"/>
                <a:gd name="T4" fmla="*/ 38 w 38"/>
                <a:gd name="T5" fmla="*/ 3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19" y="0"/>
                  </a:moveTo>
                  <a:cubicBezTo>
                    <a:pt x="38" y="12"/>
                    <a:pt x="9" y="23"/>
                    <a:pt x="0" y="26"/>
                  </a:cubicBezTo>
                  <a:cubicBezTo>
                    <a:pt x="7" y="22"/>
                    <a:pt x="19" y="10"/>
                    <a:pt x="15" y="1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7" name="Freeform 911"/>
            <p:cNvSpPr>
              <a:spLocks/>
            </p:cNvSpPr>
            <p:nvPr/>
          </p:nvSpPr>
          <p:spPr bwMode="auto">
            <a:xfrm>
              <a:off x="3753664" y="1131954"/>
              <a:ext cx="19280" cy="24429"/>
            </a:xfrm>
            <a:custGeom>
              <a:avLst/>
              <a:gdLst>
                <a:gd name="T0" fmla="*/ 35 w 33"/>
                <a:gd name="T1" fmla="*/ 25 h 42"/>
                <a:gd name="T2" fmla="*/ 18 w 33"/>
                <a:gd name="T3" fmla="*/ 105 h 42"/>
                <a:gd name="T4" fmla="*/ 35 w 33"/>
                <a:gd name="T5" fmla="*/ 33 h 42"/>
                <a:gd name="T6" fmla="*/ 70 w 33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42">
                  <a:moveTo>
                    <a:pt x="14" y="10"/>
                  </a:moveTo>
                  <a:cubicBezTo>
                    <a:pt x="0" y="14"/>
                    <a:pt x="3" y="31"/>
                    <a:pt x="7" y="42"/>
                  </a:cubicBezTo>
                  <a:cubicBezTo>
                    <a:pt x="7" y="32"/>
                    <a:pt x="6" y="20"/>
                    <a:pt x="14" y="13"/>
                  </a:cubicBezTo>
                  <a:cubicBezTo>
                    <a:pt x="19" y="9"/>
                    <a:pt x="33" y="10"/>
                    <a:pt x="28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8" name="Freeform 912"/>
            <p:cNvSpPr>
              <a:spLocks/>
            </p:cNvSpPr>
            <p:nvPr/>
          </p:nvSpPr>
          <p:spPr bwMode="auto">
            <a:xfrm>
              <a:off x="3841467" y="1043545"/>
              <a:ext cx="16724" cy="19776"/>
            </a:xfrm>
            <a:custGeom>
              <a:avLst/>
              <a:gdLst>
                <a:gd name="T0" fmla="*/ 57 w 29"/>
                <a:gd name="T1" fmla="*/ 13 h 34"/>
                <a:gd name="T2" fmla="*/ 27 w 29"/>
                <a:gd name="T3" fmla="*/ 85 h 34"/>
                <a:gd name="T4" fmla="*/ 72 w 29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4">
                  <a:moveTo>
                    <a:pt x="23" y="5"/>
                  </a:moveTo>
                  <a:cubicBezTo>
                    <a:pt x="12" y="8"/>
                    <a:pt x="0" y="24"/>
                    <a:pt x="11" y="34"/>
                  </a:cubicBezTo>
                  <a:cubicBezTo>
                    <a:pt x="12" y="19"/>
                    <a:pt x="10" y="5"/>
                    <a:pt x="29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9" name="Freeform 913"/>
            <p:cNvSpPr>
              <a:spLocks/>
            </p:cNvSpPr>
            <p:nvPr/>
          </p:nvSpPr>
          <p:spPr bwMode="auto">
            <a:xfrm>
              <a:off x="3989432" y="1066112"/>
              <a:ext cx="12311" cy="21637"/>
            </a:xfrm>
            <a:custGeom>
              <a:avLst/>
              <a:gdLst>
                <a:gd name="T0" fmla="*/ 0 w 21"/>
                <a:gd name="T1" fmla="*/ 0 h 37"/>
                <a:gd name="T2" fmla="*/ 10 w 21"/>
                <a:gd name="T3" fmla="*/ 93 h 37"/>
                <a:gd name="T4" fmla="*/ 10 w 21"/>
                <a:gd name="T5" fmla="*/ 93 h 37"/>
                <a:gd name="T6" fmla="*/ 0 w 21"/>
                <a:gd name="T7" fmla="*/ 3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7">
                  <a:moveTo>
                    <a:pt x="0" y="0"/>
                  </a:moveTo>
                  <a:cubicBezTo>
                    <a:pt x="16" y="9"/>
                    <a:pt x="20" y="26"/>
                    <a:pt x="4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21" y="28"/>
                    <a:pt x="1" y="11"/>
                    <a:pt x="0" y="1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0" name="Freeform 914"/>
            <p:cNvSpPr>
              <a:spLocks/>
            </p:cNvSpPr>
            <p:nvPr/>
          </p:nvSpPr>
          <p:spPr bwMode="auto">
            <a:xfrm>
              <a:off x="4188732" y="1188954"/>
              <a:ext cx="9291" cy="16285"/>
            </a:xfrm>
            <a:custGeom>
              <a:avLst/>
              <a:gdLst>
                <a:gd name="T0" fmla="*/ 15 w 16"/>
                <a:gd name="T1" fmla="*/ 0 h 28"/>
                <a:gd name="T2" fmla="*/ 0 w 16"/>
                <a:gd name="T3" fmla="*/ 70 h 28"/>
                <a:gd name="T4" fmla="*/ 3 w 16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8">
                  <a:moveTo>
                    <a:pt x="6" y="0"/>
                  </a:moveTo>
                  <a:cubicBezTo>
                    <a:pt x="14" y="8"/>
                    <a:pt x="16" y="26"/>
                    <a:pt x="0" y="28"/>
                  </a:cubicBezTo>
                  <a:cubicBezTo>
                    <a:pt x="8" y="19"/>
                    <a:pt x="8" y="11"/>
                    <a:pt x="1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1" name="Freeform 915"/>
            <p:cNvSpPr>
              <a:spLocks/>
            </p:cNvSpPr>
            <p:nvPr/>
          </p:nvSpPr>
          <p:spPr bwMode="auto">
            <a:xfrm>
              <a:off x="3750877" y="1309468"/>
              <a:ext cx="26016" cy="9772"/>
            </a:xfrm>
            <a:custGeom>
              <a:avLst/>
              <a:gdLst>
                <a:gd name="T0" fmla="*/ 0 w 45"/>
                <a:gd name="T1" fmla="*/ 2 h 17"/>
                <a:gd name="T2" fmla="*/ 55 w 45"/>
                <a:gd name="T3" fmla="*/ 40 h 17"/>
                <a:gd name="T4" fmla="*/ 112 w 45"/>
                <a:gd name="T5" fmla="*/ 2 h 17"/>
                <a:gd name="T6" fmla="*/ 55 w 45"/>
                <a:gd name="T7" fmla="*/ 30 h 17"/>
                <a:gd name="T8" fmla="*/ 45 w 45"/>
                <a:gd name="T9" fmla="*/ 17 h 17"/>
                <a:gd name="T10" fmla="*/ 25 w 45"/>
                <a:gd name="T11" fmla="*/ 20 h 17"/>
                <a:gd name="T12" fmla="*/ 2 w 4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7">
                  <a:moveTo>
                    <a:pt x="0" y="1"/>
                  </a:moveTo>
                  <a:cubicBezTo>
                    <a:pt x="5" y="11"/>
                    <a:pt x="10" y="16"/>
                    <a:pt x="22" y="16"/>
                  </a:cubicBezTo>
                  <a:cubicBezTo>
                    <a:pt x="31" y="17"/>
                    <a:pt x="44" y="12"/>
                    <a:pt x="45" y="1"/>
                  </a:cubicBezTo>
                  <a:cubicBezTo>
                    <a:pt x="38" y="7"/>
                    <a:pt x="33" y="15"/>
                    <a:pt x="22" y="12"/>
                  </a:cubicBezTo>
                  <a:cubicBezTo>
                    <a:pt x="21" y="11"/>
                    <a:pt x="20" y="8"/>
                    <a:pt x="18" y="7"/>
                  </a:cubicBezTo>
                  <a:cubicBezTo>
                    <a:pt x="15" y="6"/>
                    <a:pt x="12" y="8"/>
                    <a:pt x="10" y="8"/>
                  </a:cubicBezTo>
                  <a:cubicBezTo>
                    <a:pt x="6" y="6"/>
                    <a:pt x="3" y="4"/>
                    <a:pt x="1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2" name="Freeform 916"/>
            <p:cNvSpPr>
              <a:spLocks/>
            </p:cNvSpPr>
            <p:nvPr/>
          </p:nvSpPr>
          <p:spPr bwMode="auto">
            <a:xfrm>
              <a:off x="3798959" y="1138467"/>
              <a:ext cx="15098" cy="42343"/>
            </a:xfrm>
            <a:custGeom>
              <a:avLst/>
              <a:gdLst>
                <a:gd name="T0" fmla="*/ 43 w 26"/>
                <a:gd name="T1" fmla="*/ 2 h 73"/>
                <a:gd name="T2" fmla="*/ 28 w 26"/>
                <a:gd name="T3" fmla="*/ 85 h 73"/>
                <a:gd name="T4" fmla="*/ 65 w 26"/>
                <a:gd name="T5" fmla="*/ 162 h 73"/>
                <a:gd name="T6" fmla="*/ 20 w 26"/>
                <a:gd name="T7" fmla="*/ 87 h 73"/>
                <a:gd name="T8" fmla="*/ 3 w 26"/>
                <a:gd name="T9" fmla="*/ 40 h 73"/>
                <a:gd name="T10" fmla="*/ 38 w 26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3">
                  <a:moveTo>
                    <a:pt x="17" y="1"/>
                  </a:moveTo>
                  <a:cubicBezTo>
                    <a:pt x="6" y="8"/>
                    <a:pt x="8" y="24"/>
                    <a:pt x="11" y="34"/>
                  </a:cubicBezTo>
                  <a:cubicBezTo>
                    <a:pt x="14" y="42"/>
                    <a:pt x="15" y="66"/>
                    <a:pt x="26" y="65"/>
                  </a:cubicBezTo>
                  <a:cubicBezTo>
                    <a:pt x="16" y="73"/>
                    <a:pt x="9" y="41"/>
                    <a:pt x="8" y="35"/>
                  </a:cubicBezTo>
                  <a:cubicBezTo>
                    <a:pt x="7" y="29"/>
                    <a:pt x="0" y="22"/>
                    <a:pt x="1" y="16"/>
                  </a:cubicBezTo>
                  <a:cubicBezTo>
                    <a:pt x="1" y="12"/>
                    <a:pt x="11" y="1"/>
                    <a:pt x="15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" name="Freeform 917"/>
            <p:cNvSpPr>
              <a:spLocks/>
            </p:cNvSpPr>
            <p:nvPr/>
          </p:nvSpPr>
          <p:spPr bwMode="auto">
            <a:xfrm>
              <a:off x="3762491" y="1194770"/>
              <a:ext cx="16260" cy="44902"/>
            </a:xfrm>
            <a:custGeom>
              <a:avLst/>
              <a:gdLst>
                <a:gd name="T0" fmla="*/ 53 w 28"/>
                <a:gd name="T1" fmla="*/ 13 h 77"/>
                <a:gd name="T2" fmla="*/ 35 w 28"/>
                <a:gd name="T3" fmla="*/ 108 h 77"/>
                <a:gd name="T4" fmla="*/ 3 w 28"/>
                <a:gd name="T5" fmla="*/ 145 h 77"/>
                <a:gd name="T6" fmla="*/ 20 w 28"/>
                <a:gd name="T7" fmla="*/ 193 h 77"/>
                <a:gd name="T8" fmla="*/ 18 w 28"/>
                <a:gd name="T9" fmla="*/ 135 h 77"/>
                <a:gd name="T10" fmla="*/ 53 w 28"/>
                <a:gd name="T11" fmla="*/ 95 h 77"/>
                <a:gd name="T12" fmla="*/ 53 w 28"/>
                <a:gd name="T13" fmla="*/ 75 h 77"/>
                <a:gd name="T14" fmla="*/ 63 w 28"/>
                <a:gd name="T15" fmla="*/ 50 h 77"/>
                <a:gd name="T16" fmla="*/ 53 w 28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77">
                  <a:moveTo>
                    <a:pt x="21" y="5"/>
                  </a:moveTo>
                  <a:cubicBezTo>
                    <a:pt x="26" y="16"/>
                    <a:pt x="21" y="34"/>
                    <a:pt x="14" y="43"/>
                  </a:cubicBezTo>
                  <a:cubicBezTo>
                    <a:pt x="10" y="48"/>
                    <a:pt x="1" y="52"/>
                    <a:pt x="1" y="58"/>
                  </a:cubicBezTo>
                  <a:cubicBezTo>
                    <a:pt x="0" y="64"/>
                    <a:pt x="7" y="71"/>
                    <a:pt x="8" y="77"/>
                  </a:cubicBezTo>
                  <a:cubicBezTo>
                    <a:pt x="6" y="69"/>
                    <a:pt x="3" y="62"/>
                    <a:pt x="7" y="54"/>
                  </a:cubicBezTo>
                  <a:cubicBezTo>
                    <a:pt x="11" y="48"/>
                    <a:pt x="19" y="45"/>
                    <a:pt x="21" y="38"/>
                  </a:cubicBezTo>
                  <a:cubicBezTo>
                    <a:pt x="23" y="34"/>
                    <a:pt x="21" y="33"/>
                    <a:pt x="21" y="30"/>
                  </a:cubicBezTo>
                  <a:cubicBezTo>
                    <a:pt x="21" y="25"/>
                    <a:pt x="23" y="24"/>
                    <a:pt x="25" y="20"/>
                  </a:cubicBezTo>
                  <a:cubicBezTo>
                    <a:pt x="28" y="13"/>
                    <a:pt x="22" y="8"/>
                    <a:pt x="21" y="0"/>
                  </a:cubicBezTo>
                </a:path>
              </a:pathLst>
            </a:custGeom>
            <a:solidFill>
              <a:srgbClr val="E19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" name="Freeform 918"/>
            <p:cNvSpPr>
              <a:spLocks/>
            </p:cNvSpPr>
            <p:nvPr/>
          </p:nvSpPr>
          <p:spPr bwMode="auto">
            <a:xfrm>
              <a:off x="3824511" y="1420444"/>
              <a:ext cx="87106" cy="53045"/>
            </a:xfrm>
            <a:custGeom>
              <a:avLst/>
              <a:gdLst>
                <a:gd name="T0" fmla="*/ 375 w 150"/>
                <a:gd name="T1" fmla="*/ 0 h 91"/>
                <a:gd name="T2" fmla="*/ 125 w 150"/>
                <a:gd name="T3" fmla="*/ 195 h 91"/>
                <a:gd name="T4" fmla="*/ 0 w 150"/>
                <a:gd name="T5" fmla="*/ 218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91">
                  <a:moveTo>
                    <a:pt x="150" y="0"/>
                  </a:moveTo>
                  <a:cubicBezTo>
                    <a:pt x="133" y="41"/>
                    <a:pt x="87" y="65"/>
                    <a:pt x="50" y="78"/>
                  </a:cubicBezTo>
                  <a:cubicBezTo>
                    <a:pt x="13" y="91"/>
                    <a:pt x="12" y="85"/>
                    <a:pt x="0" y="87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5" name="Freeform 919"/>
            <p:cNvSpPr>
              <a:spLocks/>
            </p:cNvSpPr>
            <p:nvPr/>
          </p:nvSpPr>
          <p:spPr bwMode="auto">
            <a:xfrm>
              <a:off x="3800121" y="1416489"/>
              <a:ext cx="93610" cy="43506"/>
            </a:xfrm>
            <a:custGeom>
              <a:avLst/>
              <a:gdLst>
                <a:gd name="T0" fmla="*/ 403 w 161"/>
                <a:gd name="T1" fmla="*/ 0 h 75"/>
                <a:gd name="T2" fmla="*/ 0 w 161"/>
                <a:gd name="T3" fmla="*/ 187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" h="75">
                  <a:moveTo>
                    <a:pt x="161" y="0"/>
                  </a:moveTo>
                  <a:cubicBezTo>
                    <a:pt x="136" y="13"/>
                    <a:pt x="26" y="33"/>
                    <a:pt x="0" y="75"/>
                  </a:cubicBezTo>
                </a:path>
              </a:pathLst>
            </a:custGeom>
            <a:noFill/>
            <a:ln w="7938" cap="rnd">
              <a:solidFill>
                <a:srgbClr val="AB7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6" name="Freeform 920"/>
            <p:cNvSpPr>
              <a:spLocks/>
            </p:cNvSpPr>
            <p:nvPr/>
          </p:nvSpPr>
          <p:spPr bwMode="auto">
            <a:xfrm>
              <a:off x="3775731" y="1412301"/>
              <a:ext cx="78977" cy="32106"/>
            </a:xfrm>
            <a:custGeom>
              <a:avLst/>
              <a:gdLst>
                <a:gd name="T0" fmla="*/ 340 w 136"/>
                <a:gd name="T1" fmla="*/ 0 h 55"/>
                <a:gd name="T2" fmla="*/ 0 w 136"/>
                <a:gd name="T3" fmla="*/ 138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6" h="55">
                  <a:moveTo>
                    <a:pt x="136" y="0"/>
                  </a:moveTo>
                  <a:cubicBezTo>
                    <a:pt x="103" y="8"/>
                    <a:pt x="4" y="22"/>
                    <a:pt x="0" y="55"/>
                  </a:cubicBezTo>
                </a:path>
              </a:pathLst>
            </a:custGeom>
            <a:noFill/>
            <a:ln w="7938" cap="rnd">
              <a:solidFill>
                <a:srgbClr val="A4705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7" name="Freeform 921"/>
            <p:cNvSpPr>
              <a:spLocks/>
            </p:cNvSpPr>
            <p:nvPr/>
          </p:nvSpPr>
          <p:spPr bwMode="auto">
            <a:xfrm>
              <a:off x="3854243" y="1423468"/>
              <a:ext cx="63181" cy="57466"/>
            </a:xfrm>
            <a:custGeom>
              <a:avLst/>
              <a:gdLst>
                <a:gd name="T0" fmla="*/ 272 w 109"/>
                <a:gd name="T1" fmla="*/ 0 h 99"/>
                <a:gd name="T2" fmla="*/ 0 w 109"/>
                <a:gd name="T3" fmla="*/ 247 h 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9" h="99">
                  <a:moveTo>
                    <a:pt x="109" y="0"/>
                  </a:moveTo>
                  <a:cubicBezTo>
                    <a:pt x="105" y="32"/>
                    <a:pt x="36" y="94"/>
                    <a:pt x="0" y="99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8" name="Freeform 922"/>
            <p:cNvSpPr>
              <a:spLocks/>
            </p:cNvSpPr>
            <p:nvPr/>
          </p:nvSpPr>
          <p:spPr bwMode="auto">
            <a:xfrm>
              <a:off x="3842629" y="1436265"/>
              <a:ext cx="59697" cy="44670"/>
            </a:xfrm>
            <a:custGeom>
              <a:avLst/>
              <a:gdLst>
                <a:gd name="T0" fmla="*/ 257 w 103"/>
                <a:gd name="T1" fmla="*/ 0 h 77"/>
                <a:gd name="T2" fmla="*/ 0 w 103"/>
                <a:gd name="T3" fmla="*/ 192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3" h="77">
                  <a:moveTo>
                    <a:pt x="103" y="0"/>
                  </a:moveTo>
                  <a:cubicBezTo>
                    <a:pt x="95" y="22"/>
                    <a:pt x="25" y="74"/>
                    <a:pt x="0" y="77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9" name="Freeform 923"/>
            <p:cNvSpPr>
              <a:spLocks/>
            </p:cNvSpPr>
            <p:nvPr/>
          </p:nvSpPr>
          <p:spPr bwMode="auto">
            <a:xfrm>
              <a:off x="3819865" y="1418816"/>
              <a:ext cx="84319" cy="52347"/>
            </a:xfrm>
            <a:custGeom>
              <a:avLst/>
              <a:gdLst>
                <a:gd name="T0" fmla="*/ 363 w 145"/>
                <a:gd name="T1" fmla="*/ 0 h 90"/>
                <a:gd name="T2" fmla="*/ 0 w 145"/>
                <a:gd name="T3" fmla="*/ 225 h 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5" h="90">
                  <a:moveTo>
                    <a:pt x="145" y="0"/>
                  </a:moveTo>
                  <a:cubicBezTo>
                    <a:pt x="133" y="20"/>
                    <a:pt x="44" y="89"/>
                    <a:pt x="0" y="90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0" name="Freeform 924"/>
            <p:cNvSpPr>
              <a:spLocks/>
            </p:cNvSpPr>
            <p:nvPr/>
          </p:nvSpPr>
          <p:spPr bwMode="auto">
            <a:xfrm>
              <a:off x="3807089" y="1418117"/>
              <a:ext cx="93610" cy="52347"/>
            </a:xfrm>
            <a:custGeom>
              <a:avLst/>
              <a:gdLst>
                <a:gd name="T0" fmla="*/ 403 w 161"/>
                <a:gd name="T1" fmla="*/ 0 h 90"/>
                <a:gd name="T2" fmla="*/ 25 w 161"/>
                <a:gd name="T3" fmla="*/ 225 h 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" h="90">
                  <a:moveTo>
                    <a:pt x="161" y="0"/>
                  </a:moveTo>
                  <a:cubicBezTo>
                    <a:pt x="145" y="25"/>
                    <a:pt x="0" y="65"/>
                    <a:pt x="10" y="90"/>
                  </a:cubicBezTo>
                </a:path>
              </a:pathLst>
            </a:custGeom>
            <a:noFill/>
            <a:ln w="7938" cap="rnd">
              <a:solidFill>
                <a:srgbClr val="A4705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1" name="Freeform 925"/>
            <p:cNvSpPr>
              <a:spLocks/>
            </p:cNvSpPr>
            <p:nvPr/>
          </p:nvSpPr>
          <p:spPr bwMode="auto">
            <a:xfrm>
              <a:off x="3781073" y="1413465"/>
              <a:ext cx="91752" cy="42576"/>
            </a:xfrm>
            <a:custGeom>
              <a:avLst/>
              <a:gdLst>
                <a:gd name="T0" fmla="*/ 395 w 158"/>
                <a:gd name="T1" fmla="*/ 0 h 73"/>
                <a:gd name="T2" fmla="*/ 20 w 158"/>
                <a:gd name="T3" fmla="*/ 183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8" h="73">
                  <a:moveTo>
                    <a:pt x="158" y="0"/>
                  </a:moveTo>
                  <a:cubicBezTo>
                    <a:pt x="117" y="11"/>
                    <a:pt x="0" y="29"/>
                    <a:pt x="8" y="73"/>
                  </a:cubicBezTo>
                </a:path>
              </a:pathLst>
            </a:custGeom>
            <a:noFill/>
            <a:ln w="7938" cap="rnd">
              <a:solidFill>
                <a:srgbClr val="AB7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2" name="Freeform 926"/>
            <p:cNvSpPr>
              <a:spLocks/>
            </p:cNvSpPr>
            <p:nvPr/>
          </p:nvSpPr>
          <p:spPr bwMode="auto">
            <a:xfrm>
              <a:off x="3795475" y="1418816"/>
              <a:ext cx="54122" cy="39551"/>
            </a:xfrm>
            <a:custGeom>
              <a:avLst/>
              <a:gdLst>
                <a:gd name="T0" fmla="*/ 233 w 93"/>
                <a:gd name="T1" fmla="*/ 0 h 68"/>
                <a:gd name="T2" fmla="*/ 8 w 93"/>
                <a:gd name="T3" fmla="*/ 170 h 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" h="68">
                  <a:moveTo>
                    <a:pt x="93" y="0"/>
                  </a:moveTo>
                  <a:cubicBezTo>
                    <a:pt x="44" y="21"/>
                    <a:pt x="0" y="45"/>
                    <a:pt x="3" y="68"/>
                  </a:cubicBezTo>
                </a:path>
              </a:pathLst>
            </a:custGeom>
            <a:noFill/>
            <a:ln w="7938" cap="rnd">
              <a:solidFill>
                <a:srgbClr val="AB7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" name="Freeform 927"/>
            <p:cNvSpPr>
              <a:spLocks/>
            </p:cNvSpPr>
            <p:nvPr/>
          </p:nvSpPr>
          <p:spPr bwMode="auto">
            <a:xfrm>
              <a:off x="3769924" y="1416954"/>
              <a:ext cx="26713" cy="23266"/>
            </a:xfrm>
            <a:custGeom>
              <a:avLst/>
              <a:gdLst>
                <a:gd name="T0" fmla="*/ 115 w 46"/>
                <a:gd name="T1" fmla="*/ 0 h 40"/>
                <a:gd name="T2" fmla="*/ 3 w 46"/>
                <a:gd name="T3" fmla="*/ 10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40">
                  <a:moveTo>
                    <a:pt x="46" y="0"/>
                  </a:moveTo>
                  <a:cubicBezTo>
                    <a:pt x="21" y="9"/>
                    <a:pt x="0" y="17"/>
                    <a:pt x="1" y="40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" name="Freeform 928"/>
            <p:cNvSpPr>
              <a:spLocks/>
            </p:cNvSpPr>
            <p:nvPr/>
          </p:nvSpPr>
          <p:spPr bwMode="auto">
            <a:xfrm>
              <a:off x="3854707" y="1472791"/>
              <a:ext cx="39488" cy="22102"/>
            </a:xfrm>
            <a:custGeom>
              <a:avLst/>
              <a:gdLst>
                <a:gd name="T0" fmla="*/ 170 w 68"/>
                <a:gd name="T1" fmla="*/ 0 h 38"/>
                <a:gd name="T2" fmla="*/ 0 w 68"/>
                <a:gd name="T3" fmla="*/ 80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38">
                  <a:moveTo>
                    <a:pt x="68" y="0"/>
                  </a:moveTo>
                  <a:cubicBezTo>
                    <a:pt x="61" y="18"/>
                    <a:pt x="26" y="38"/>
                    <a:pt x="0" y="32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" name="Freeform 929"/>
            <p:cNvSpPr>
              <a:spLocks/>
            </p:cNvSpPr>
            <p:nvPr/>
          </p:nvSpPr>
          <p:spPr bwMode="auto">
            <a:xfrm>
              <a:off x="3877936" y="1472791"/>
              <a:ext cx="29035" cy="29082"/>
            </a:xfrm>
            <a:custGeom>
              <a:avLst/>
              <a:gdLst>
                <a:gd name="T0" fmla="*/ 125 w 50"/>
                <a:gd name="T1" fmla="*/ 0 h 50"/>
                <a:gd name="T2" fmla="*/ 0 w 50"/>
                <a:gd name="T3" fmla="*/ 125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50">
                  <a:moveTo>
                    <a:pt x="50" y="0"/>
                  </a:moveTo>
                  <a:cubicBezTo>
                    <a:pt x="46" y="27"/>
                    <a:pt x="31" y="50"/>
                    <a:pt x="0" y="50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" name="Freeform 930"/>
            <p:cNvSpPr>
              <a:spLocks/>
            </p:cNvSpPr>
            <p:nvPr/>
          </p:nvSpPr>
          <p:spPr bwMode="auto">
            <a:xfrm>
              <a:off x="3869806" y="1469999"/>
              <a:ext cx="29732" cy="34200"/>
            </a:xfrm>
            <a:custGeom>
              <a:avLst/>
              <a:gdLst>
                <a:gd name="T0" fmla="*/ 128 w 51"/>
                <a:gd name="T1" fmla="*/ 0 h 59"/>
                <a:gd name="T2" fmla="*/ 0 w 51"/>
                <a:gd name="T3" fmla="*/ 135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9">
                  <a:moveTo>
                    <a:pt x="51" y="0"/>
                  </a:moveTo>
                  <a:cubicBezTo>
                    <a:pt x="48" y="23"/>
                    <a:pt x="33" y="59"/>
                    <a:pt x="0" y="54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7" name="Freeform 931"/>
            <p:cNvSpPr>
              <a:spLocks/>
            </p:cNvSpPr>
            <p:nvPr/>
          </p:nvSpPr>
          <p:spPr bwMode="auto">
            <a:xfrm>
              <a:off x="4044019" y="1382754"/>
              <a:ext cx="34843" cy="12796"/>
            </a:xfrm>
            <a:custGeom>
              <a:avLst/>
              <a:gdLst>
                <a:gd name="T0" fmla="*/ 150 w 60"/>
                <a:gd name="T1" fmla="*/ 30 h 22"/>
                <a:gd name="T2" fmla="*/ 0 w 60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22">
                  <a:moveTo>
                    <a:pt x="60" y="12"/>
                  </a:moveTo>
                  <a:cubicBezTo>
                    <a:pt x="41" y="22"/>
                    <a:pt x="17" y="8"/>
                    <a:pt x="0" y="0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8" name="Freeform 932"/>
            <p:cNvSpPr>
              <a:spLocks/>
            </p:cNvSpPr>
            <p:nvPr/>
          </p:nvSpPr>
          <p:spPr bwMode="auto">
            <a:xfrm>
              <a:off x="4042393" y="1389734"/>
              <a:ext cx="23228" cy="16285"/>
            </a:xfrm>
            <a:custGeom>
              <a:avLst/>
              <a:gdLst>
                <a:gd name="T0" fmla="*/ 0 w 40"/>
                <a:gd name="T1" fmla="*/ 0 h 28"/>
                <a:gd name="T2" fmla="*/ 100 w 40"/>
                <a:gd name="T3" fmla="*/ 7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28">
                  <a:moveTo>
                    <a:pt x="0" y="0"/>
                  </a:moveTo>
                  <a:cubicBezTo>
                    <a:pt x="8" y="17"/>
                    <a:pt x="24" y="28"/>
                    <a:pt x="40" y="28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9" name="Freeform 933"/>
            <p:cNvSpPr>
              <a:spLocks/>
            </p:cNvSpPr>
            <p:nvPr/>
          </p:nvSpPr>
          <p:spPr bwMode="auto">
            <a:xfrm>
              <a:off x="4040535" y="1403693"/>
              <a:ext cx="8827" cy="13261"/>
            </a:xfrm>
            <a:custGeom>
              <a:avLst/>
              <a:gdLst>
                <a:gd name="T0" fmla="*/ 0 w 15"/>
                <a:gd name="T1" fmla="*/ 0 h 23"/>
                <a:gd name="T2" fmla="*/ 38 w 15"/>
                <a:gd name="T3" fmla="*/ 57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5" y="10"/>
                    <a:pt x="5" y="20"/>
                    <a:pt x="15" y="23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0" name="Freeform 934"/>
            <p:cNvSpPr>
              <a:spLocks/>
            </p:cNvSpPr>
            <p:nvPr/>
          </p:nvSpPr>
          <p:spPr bwMode="auto">
            <a:xfrm>
              <a:off x="4046342" y="1374611"/>
              <a:ext cx="34843" cy="8608"/>
            </a:xfrm>
            <a:custGeom>
              <a:avLst/>
              <a:gdLst>
                <a:gd name="T0" fmla="*/ 150 w 60"/>
                <a:gd name="T1" fmla="*/ 0 h 15"/>
                <a:gd name="T2" fmla="*/ 0 w 60"/>
                <a:gd name="T3" fmla="*/ 12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5">
                  <a:moveTo>
                    <a:pt x="60" y="0"/>
                  </a:moveTo>
                  <a:cubicBezTo>
                    <a:pt x="46" y="7"/>
                    <a:pt x="31" y="15"/>
                    <a:pt x="0" y="5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1" name="Freeform 935"/>
            <p:cNvSpPr>
              <a:spLocks/>
            </p:cNvSpPr>
            <p:nvPr/>
          </p:nvSpPr>
          <p:spPr bwMode="auto">
            <a:xfrm>
              <a:off x="3895357" y="1379729"/>
              <a:ext cx="148197" cy="266389"/>
            </a:xfrm>
            <a:custGeom>
              <a:avLst/>
              <a:gdLst>
                <a:gd name="T0" fmla="*/ 160 w 255"/>
                <a:gd name="T1" fmla="*/ 203 h 458"/>
                <a:gd name="T2" fmla="*/ 45 w 255"/>
                <a:gd name="T3" fmla="*/ 370 h 458"/>
                <a:gd name="T4" fmla="*/ 45 w 255"/>
                <a:gd name="T5" fmla="*/ 535 h 458"/>
                <a:gd name="T6" fmla="*/ 0 w 255"/>
                <a:gd name="T7" fmla="*/ 548 h 458"/>
                <a:gd name="T8" fmla="*/ 10 w 255"/>
                <a:gd name="T9" fmla="*/ 1025 h 458"/>
                <a:gd name="T10" fmla="*/ 248 w 255"/>
                <a:gd name="T11" fmla="*/ 1053 h 458"/>
                <a:gd name="T12" fmla="*/ 443 w 255"/>
                <a:gd name="T13" fmla="*/ 448 h 458"/>
                <a:gd name="T14" fmla="*/ 638 w 255"/>
                <a:gd name="T15" fmla="*/ 0 h 4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5" h="458">
                  <a:moveTo>
                    <a:pt x="64" y="81"/>
                  </a:moveTo>
                  <a:cubicBezTo>
                    <a:pt x="61" y="125"/>
                    <a:pt x="26" y="140"/>
                    <a:pt x="18" y="148"/>
                  </a:cubicBezTo>
                  <a:cubicBezTo>
                    <a:pt x="20" y="164"/>
                    <a:pt x="20" y="187"/>
                    <a:pt x="18" y="214"/>
                  </a:cubicBezTo>
                  <a:cubicBezTo>
                    <a:pt x="18" y="224"/>
                    <a:pt x="0" y="219"/>
                    <a:pt x="0" y="219"/>
                  </a:cubicBezTo>
                  <a:cubicBezTo>
                    <a:pt x="7" y="239"/>
                    <a:pt x="4" y="362"/>
                    <a:pt x="4" y="410"/>
                  </a:cubicBezTo>
                  <a:cubicBezTo>
                    <a:pt x="4" y="458"/>
                    <a:pt x="97" y="458"/>
                    <a:pt x="99" y="421"/>
                  </a:cubicBezTo>
                  <a:cubicBezTo>
                    <a:pt x="104" y="352"/>
                    <a:pt x="138" y="262"/>
                    <a:pt x="177" y="179"/>
                  </a:cubicBezTo>
                  <a:cubicBezTo>
                    <a:pt x="216" y="95"/>
                    <a:pt x="248" y="88"/>
                    <a:pt x="255" y="0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2" name="Freeform 936"/>
            <p:cNvSpPr>
              <a:spLocks/>
            </p:cNvSpPr>
            <p:nvPr/>
          </p:nvSpPr>
          <p:spPr bwMode="auto">
            <a:xfrm>
              <a:off x="3764117" y="1417652"/>
              <a:ext cx="131240" cy="89572"/>
            </a:xfrm>
            <a:custGeom>
              <a:avLst/>
              <a:gdLst>
                <a:gd name="T0" fmla="*/ 565 w 226"/>
                <a:gd name="T1" fmla="*/ 385 h 154"/>
                <a:gd name="T2" fmla="*/ 490 w 226"/>
                <a:gd name="T3" fmla="*/ 363 h 154"/>
                <a:gd name="T4" fmla="*/ 398 w 226"/>
                <a:gd name="T5" fmla="*/ 323 h 154"/>
                <a:gd name="T6" fmla="*/ 358 w 226"/>
                <a:gd name="T7" fmla="*/ 270 h 154"/>
                <a:gd name="T8" fmla="*/ 260 w 226"/>
                <a:gd name="T9" fmla="*/ 230 h 154"/>
                <a:gd name="T10" fmla="*/ 155 w 226"/>
                <a:gd name="T11" fmla="*/ 183 h 154"/>
                <a:gd name="T12" fmla="*/ 50 w 226"/>
                <a:gd name="T13" fmla="*/ 115 h 154"/>
                <a:gd name="T14" fmla="*/ 28 w 226"/>
                <a:gd name="T15" fmla="*/ 0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" h="154">
                  <a:moveTo>
                    <a:pt x="226" y="154"/>
                  </a:moveTo>
                  <a:cubicBezTo>
                    <a:pt x="207" y="154"/>
                    <a:pt x="202" y="152"/>
                    <a:pt x="196" y="145"/>
                  </a:cubicBezTo>
                  <a:cubicBezTo>
                    <a:pt x="173" y="147"/>
                    <a:pt x="161" y="135"/>
                    <a:pt x="159" y="129"/>
                  </a:cubicBezTo>
                  <a:cubicBezTo>
                    <a:pt x="140" y="128"/>
                    <a:pt x="143" y="108"/>
                    <a:pt x="143" y="108"/>
                  </a:cubicBezTo>
                  <a:cubicBezTo>
                    <a:pt x="126" y="112"/>
                    <a:pt x="110" y="103"/>
                    <a:pt x="104" y="92"/>
                  </a:cubicBezTo>
                  <a:cubicBezTo>
                    <a:pt x="78" y="92"/>
                    <a:pt x="67" y="91"/>
                    <a:pt x="62" y="73"/>
                  </a:cubicBezTo>
                  <a:cubicBezTo>
                    <a:pt x="34" y="68"/>
                    <a:pt x="16" y="59"/>
                    <a:pt x="20" y="46"/>
                  </a:cubicBezTo>
                  <a:cubicBezTo>
                    <a:pt x="2" y="41"/>
                    <a:pt x="0" y="17"/>
                    <a:pt x="11" y="0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3" name="Freeform 937"/>
            <p:cNvSpPr>
              <a:spLocks/>
            </p:cNvSpPr>
            <p:nvPr/>
          </p:nvSpPr>
          <p:spPr bwMode="auto">
            <a:xfrm>
              <a:off x="3885601" y="980728"/>
              <a:ext cx="398367" cy="310128"/>
            </a:xfrm>
            <a:custGeom>
              <a:avLst/>
              <a:gdLst>
                <a:gd name="T0" fmla="*/ 0 w 686"/>
                <a:gd name="T1" fmla="*/ 38 h 533"/>
                <a:gd name="T2" fmla="*/ 220 w 686"/>
                <a:gd name="T3" fmla="*/ 3 h 533"/>
                <a:gd name="T4" fmla="*/ 360 w 686"/>
                <a:gd name="T5" fmla="*/ 10 h 533"/>
                <a:gd name="T6" fmla="*/ 428 w 686"/>
                <a:gd name="T7" fmla="*/ 5 h 533"/>
                <a:gd name="T8" fmla="*/ 815 w 686"/>
                <a:gd name="T9" fmla="*/ 70 h 533"/>
                <a:gd name="T10" fmla="*/ 893 w 686"/>
                <a:gd name="T11" fmla="*/ 110 h 533"/>
                <a:gd name="T12" fmla="*/ 965 w 686"/>
                <a:gd name="T13" fmla="*/ 113 h 533"/>
                <a:gd name="T14" fmla="*/ 1028 w 686"/>
                <a:gd name="T15" fmla="*/ 145 h 533"/>
                <a:gd name="T16" fmla="*/ 1070 w 686"/>
                <a:gd name="T17" fmla="*/ 160 h 533"/>
                <a:gd name="T18" fmla="*/ 1133 w 686"/>
                <a:gd name="T19" fmla="*/ 180 h 533"/>
                <a:gd name="T20" fmla="*/ 1278 w 686"/>
                <a:gd name="T21" fmla="*/ 260 h 533"/>
                <a:gd name="T22" fmla="*/ 1320 w 686"/>
                <a:gd name="T23" fmla="*/ 283 h 533"/>
                <a:gd name="T24" fmla="*/ 1430 w 686"/>
                <a:gd name="T25" fmla="*/ 358 h 533"/>
                <a:gd name="T26" fmla="*/ 1463 w 686"/>
                <a:gd name="T27" fmla="*/ 405 h 533"/>
                <a:gd name="T28" fmla="*/ 1495 w 686"/>
                <a:gd name="T29" fmla="*/ 440 h 533"/>
                <a:gd name="T30" fmla="*/ 1563 w 686"/>
                <a:gd name="T31" fmla="*/ 548 h 533"/>
                <a:gd name="T32" fmla="*/ 1620 w 686"/>
                <a:gd name="T33" fmla="*/ 610 h 533"/>
                <a:gd name="T34" fmla="*/ 1673 w 686"/>
                <a:gd name="T35" fmla="*/ 748 h 533"/>
                <a:gd name="T36" fmla="*/ 1708 w 686"/>
                <a:gd name="T37" fmla="*/ 1008 h 533"/>
                <a:gd name="T38" fmla="*/ 1695 w 686"/>
                <a:gd name="T39" fmla="*/ 1195 h 533"/>
                <a:gd name="T40" fmla="*/ 1580 w 686"/>
                <a:gd name="T41" fmla="*/ 1288 h 533"/>
                <a:gd name="T42" fmla="*/ 1468 w 686"/>
                <a:gd name="T43" fmla="*/ 1333 h 5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6" h="533">
                  <a:moveTo>
                    <a:pt x="0" y="15"/>
                  </a:moveTo>
                  <a:cubicBezTo>
                    <a:pt x="32" y="9"/>
                    <a:pt x="67" y="1"/>
                    <a:pt x="88" y="1"/>
                  </a:cubicBezTo>
                  <a:cubicBezTo>
                    <a:pt x="104" y="0"/>
                    <a:pt x="121" y="3"/>
                    <a:pt x="144" y="4"/>
                  </a:cubicBezTo>
                  <a:cubicBezTo>
                    <a:pt x="152" y="5"/>
                    <a:pt x="162" y="2"/>
                    <a:pt x="171" y="2"/>
                  </a:cubicBezTo>
                  <a:cubicBezTo>
                    <a:pt x="216" y="6"/>
                    <a:pt x="269" y="13"/>
                    <a:pt x="326" y="28"/>
                  </a:cubicBezTo>
                  <a:cubicBezTo>
                    <a:pt x="333" y="30"/>
                    <a:pt x="350" y="43"/>
                    <a:pt x="357" y="44"/>
                  </a:cubicBezTo>
                  <a:cubicBezTo>
                    <a:pt x="367" y="45"/>
                    <a:pt x="376" y="44"/>
                    <a:pt x="386" y="45"/>
                  </a:cubicBezTo>
                  <a:cubicBezTo>
                    <a:pt x="398" y="47"/>
                    <a:pt x="399" y="54"/>
                    <a:pt x="411" y="58"/>
                  </a:cubicBezTo>
                  <a:cubicBezTo>
                    <a:pt x="415" y="59"/>
                    <a:pt x="424" y="63"/>
                    <a:pt x="428" y="64"/>
                  </a:cubicBezTo>
                  <a:cubicBezTo>
                    <a:pt x="437" y="67"/>
                    <a:pt x="445" y="69"/>
                    <a:pt x="453" y="72"/>
                  </a:cubicBezTo>
                  <a:cubicBezTo>
                    <a:pt x="477" y="80"/>
                    <a:pt x="490" y="94"/>
                    <a:pt x="511" y="104"/>
                  </a:cubicBezTo>
                  <a:cubicBezTo>
                    <a:pt x="515" y="106"/>
                    <a:pt x="523" y="111"/>
                    <a:pt x="528" y="113"/>
                  </a:cubicBezTo>
                  <a:cubicBezTo>
                    <a:pt x="544" y="120"/>
                    <a:pt x="559" y="132"/>
                    <a:pt x="572" y="143"/>
                  </a:cubicBezTo>
                  <a:cubicBezTo>
                    <a:pt x="576" y="147"/>
                    <a:pt x="581" y="158"/>
                    <a:pt x="585" y="162"/>
                  </a:cubicBezTo>
                  <a:cubicBezTo>
                    <a:pt x="589" y="167"/>
                    <a:pt x="594" y="172"/>
                    <a:pt x="598" y="176"/>
                  </a:cubicBezTo>
                  <a:cubicBezTo>
                    <a:pt x="609" y="189"/>
                    <a:pt x="616" y="208"/>
                    <a:pt x="625" y="219"/>
                  </a:cubicBezTo>
                  <a:cubicBezTo>
                    <a:pt x="633" y="230"/>
                    <a:pt x="642" y="234"/>
                    <a:pt x="648" y="244"/>
                  </a:cubicBezTo>
                  <a:cubicBezTo>
                    <a:pt x="658" y="260"/>
                    <a:pt x="661" y="281"/>
                    <a:pt x="669" y="299"/>
                  </a:cubicBezTo>
                  <a:cubicBezTo>
                    <a:pt x="686" y="344"/>
                    <a:pt x="685" y="357"/>
                    <a:pt x="683" y="403"/>
                  </a:cubicBezTo>
                  <a:cubicBezTo>
                    <a:pt x="683" y="434"/>
                    <a:pt x="685" y="465"/>
                    <a:pt x="678" y="478"/>
                  </a:cubicBezTo>
                  <a:cubicBezTo>
                    <a:pt x="671" y="490"/>
                    <a:pt x="657" y="504"/>
                    <a:pt x="632" y="515"/>
                  </a:cubicBezTo>
                  <a:cubicBezTo>
                    <a:pt x="607" y="525"/>
                    <a:pt x="598" y="524"/>
                    <a:pt x="587" y="53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" name="Freeform 938"/>
            <p:cNvSpPr>
              <a:spLocks/>
            </p:cNvSpPr>
            <p:nvPr/>
          </p:nvSpPr>
          <p:spPr bwMode="auto">
            <a:xfrm>
              <a:off x="3717195" y="1250606"/>
              <a:ext cx="334489" cy="94225"/>
            </a:xfrm>
            <a:custGeom>
              <a:avLst/>
              <a:gdLst>
                <a:gd name="T0" fmla="*/ 1440 w 576"/>
                <a:gd name="T1" fmla="*/ 405 h 162"/>
                <a:gd name="T2" fmla="*/ 1370 w 576"/>
                <a:gd name="T3" fmla="*/ 215 h 162"/>
                <a:gd name="T4" fmla="*/ 1300 w 576"/>
                <a:gd name="T5" fmla="*/ 188 h 162"/>
                <a:gd name="T6" fmla="*/ 1275 w 576"/>
                <a:gd name="T7" fmla="*/ 143 h 162"/>
                <a:gd name="T8" fmla="*/ 1073 w 576"/>
                <a:gd name="T9" fmla="*/ 83 h 162"/>
                <a:gd name="T10" fmla="*/ 1010 w 576"/>
                <a:gd name="T11" fmla="*/ 103 h 162"/>
                <a:gd name="T12" fmla="*/ 940 w 576"/>
                <a:gd name="T13" fmla="*/ 90 h 162"/>
                <a:gd name="T14" fmla="*/ 685 w 576"/>
                <a:gd name="T15" fmla="*/ 78 h 162"/>
                <a:gd name="T16" fmla="*/ 510 w 576"/>
                <a:gd name="T17" fmla="*/ 70 h 162"/>
                <a:gd name="T18" fmla="*/ 463 w 576"/>
                <a:gd name="T19" fmla="*/ 103 h 162"/>
                <a:gd name="T20" fmla="*/ 388 w 576"/>
                <a:gd name="T21" fmla="*/ 93 h 162"/>
                <a:gd name="T22" fmla="*/ 250 w 576"/>
                <a:gd name="T23" fmla="*/ 90 h 162"/>
                <a:gd name="T24" fmla="*/ 58 w 576"/>
                <a:gd name="T25" fmla="*/ 15 h 162"/>
                <a:gd name="T26" fmla="*/ 0 w 576"/>
                <a:gd name="T27" fmla="*/ 58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6" h="162">
                  <a:moveTo>
                    <a:pt x="576" y="162"/>
                  </a:moveTo>
                  <a:cubicBezTo>
                    <a:pt x="570" y="130"/>
                    <a:pt x="565" y="104"/>
                    <a:pt x="548" y="86"/>
                  </a:cubicBezTo>
                  <a:cubicBezTo>
                    <a:pt x="543" y="80"/>
                    <a:pt x="529" y="81"/>
                    <a:pt x="520" y="75"/>
                  </a:cubicBezTo>
                  <a:cubicBezTo>
                    <a:pt x="514" y="71"/>
                    <a:pt x="515" y="61"/>
                    <a:pt x="510" y="57"/>
                  </a:cubicBezTo>
                  <a:cubicBezTo>
                    <a:pt x="483" y="40"/>
                    <a:pt x="466" y="30"/>
                    <a:pt x="429" y="33"/>
                  </a:cubicBezTo>
                  <a:cubicBezTo>
                    <a:pt x="422" y="34"/>
                    <a:pt x="413" y="41"/>
                    <a:pt x="404" y="41"/>
                  </a:cubicBezTo>
                  <a:cubicBezTo>
                    <a:pt x="395" y="42"/>
                    <a:pt x="386" y="36"/>
                    <a:pt x="376" y="36"/>
                  </a:cubicBezTo>
                  <a:cubicBezTo>
                    <a:pt x="340" y="38"/>
                    <a:pt x="302" y="37"/>
                    <a:pt x="274" y="31"/>
                  </a:cubicBezTo>
                  <a:cubicBezTo>
                    <a:pt x="242" y="25"/>
                    <a:pt x="223" y="25"/>
                    <a:pt x="204" y="28"/>
                  </a:cubicBezTo>
                  <a:cubicBezTo>
                    <a:pt x="197" y="29"/>
                    <a:pt x="194" y="40"/>
                    <a:pt x="185" y="41"/>
                  </a:cubicBezTo>
                  <a:cubicBezTo>
                    <a:pt x="175" y="43"/>
                    <a:pt x="163" y="35"/>
                    <a:pt x="155" y="37"/>
                  </a:cubicBezTo>
                  <a:cubicBezTo>
                    <a:pt x="140" y="40"/>
                    <a:pt x="126" y="41"/>
                    <a:pt x="100" y="36"/>
                  </a:cubicBezTo>
                  <a:cubicBezTo>
                    <a:pt x="73" y="25"/>
                    <a:pt x="46" y="0"/>
                    <a:pt x="23" y="6"/>
                  </a:cubicBezTo>
                  <a:cubicBezTo>
                    <a:pt x="9" y="7"/>
                    <a:pt x="0" y="23"/>
                    <a:pt x="0" y="2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" name="Freeform 939"/>
            <p:cNvSpPr>
              <a:spLocks/>
            </p:cNvSpPr>
            <p:nvPr/>
          </p:nvSpPr>
          <p:spPr bwMode="auto">
            <a:xfrm>
              <a:off x="4050987" y="1268056"/>
              <a:ext cx="220205" cy="107718"/>
            </a:xfrm>
            <a:custGeom>
              <a:avLst/>
              <a:gdLst>
                <a:gd name="T0" fmla="*/ 948 w 379"/>
                <a:gd name="T1" fmla="*/ 0 h 185"/>
                <a:gd name="T2" fmla="*/ 763 w 379"/>
                <a:gd name="T3" fmla="*/ 270 h 185"/>
                <a:gd name="T4" fmla="*/ 608 w 379"/>
                <a:gd name="T5" fmla="*/ 378 h 185"/>
                <a:gd name="T6" fmla="*/ 430 w 379"/>
                <a:gd name="T7" fmla="*/ 408 h 185"/>
                <a:gd name="T8" fmla="*/ 258 w 379"/>
                <a:gd name="T9" fmla="*/ 445 h 185"/>
                <a:gd name="T10" fmla="*/ 108 w 379"/>
                <a:gd name="T11" fmla="*/ 453 h 185"/>
                <a:gd name="T12" fmla="*/ 0 w 379"/>
                <a:gd name="T13" fmla="*/ 433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9" h="185">
                  <a:moveTo>
                    <a:pt x="379" y="0"/>
                  </a:moveTo>
                  <a:cubicBezTo>
                    <a:pt x="376" y="46"/>
                    <a:pt x="333" y="88"/>
                    <a:pt x="305" y="108"/>
                  </a:cubicBezTo>
                  <a:cubicBezTo>
                    <a:pt x="277" y="127"/>
                    <a:pt x="274" y="137"/>
                    <a:pt x="243" y="151"/>
                  </a:cubicBezTo>
                  <a:cubicBezTo>
                    <a:pt x="211" y="165"/>
                    <a:pt x="212" y="156"/>
                    <a:pt x="172" y="163"/>
                  </a:cubicBezTo>
                  <a:cubicBezTo>
                    <a:pt x="122" y="172"/>
                    <a:pt x="122" y="178"/>
                    <a:pt x="103" y="178"/>
                  </a:cubicBezTo>
                  <a:cubicBezTo>
                    <a:pt x="75" y="178"/>
                    <a:pt x="64" y="185"/>
                    <a:pt x="43" y="181"/>
                  </a:cubicBezTo>
                  <a:cubicBezTo>
                    <a:pt x="22" y="178"/>
                    <a:pt x="0" y="173"/>
                    <a:pt x="0" y="17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" name="Freeform 940"/>
            <p:cNvSpPr>
              <a:spLocks/>
            </p:cNvSpPr>
            <p:nvPr/>
          </p:nvSpPr>
          <p:spPr bwMode="auto">
            <a:xfrm>
              <a:off x="4030082" y="1374611"/>
              <a:ext cx="55284" cy="53511"/>
            </a:xfrm>
            <a:custGeom>
              <a:avLst/>
              <a:gdLst>
                <a:gd name="T0" fmla="*/ 238 w 95"/>
                <a:gd name="T1" fmla="*/ 0 h 92"/>
                <a:gd name="T2" fmla="*/ 233 w 95"/>
                <a:gd name="T3" fmla="*/ 38 h 92"/>
                <a:gd name="T4" fmla="*/ 188 w 95"/>
                <a:gd name="T5" fmla="*/ 85 h 92"/>
                <a:gd name="T6" fmla="*/ 173 w 95"/>
                <a:gd name="T7" fmla="*/ 125 h 92"/>
                <a:gd name="T8" fmla="*/ 138 w 95"/>
                <a:gd name="T9" fmla="*/ 135 h 92"/>
                <a:gd name="T10" fmla="*/ 105 w 95"/>
                <a:gd name="T11" fmla="*/ 175 h 92"/>
                <a:gd name="T12" fmla="*/ 65 w 95"/>
                <a:gd name="T13" fmla="*/ 190 h 92"/>
                <a:gd name="T14" fmla="*/ 0 w 95"/>
                <a:gd name="T15" fmla="*/ 23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92">
                  <a:moveTo>
                    <a:pt x="95" y="0"/>
                  </a:moveTo>
                  <a:cubicBezTo>
                    <a:pt x="93" y="5"/>
                    <a:pt x="95" y="11"/>
                    <a:pt x="93" y="15"/>
                  </a:cubicBezTo>
                  <a:cubicBezTo>
                    <a:pt x="89" y="22"/>
                    <a:pt x="80" y="28"/>
                    <a:pt x="75" y="34"/>
                  </a:cubicBezTo>
                  <a:cubicBezTo>
                    <a:pt x="72" y="38"/>
                    <a:pt x="73" y="46"/>
                    <a:pt x="69" y="50"/>
                  </a:cubicBezTo>
                  <a:cubicBezTo>
                    <a:pt x="66" y="53"/>
                    <a:pt x="58" y="52"/>
                    <a:pt x="55" y="54"/>
                  </a:cubicBezTo>
                  <a:cubicBezTo>
                    <a:pt x="51" y="58"/>
                    <a:pt x="47" y="67"/>
                    <a:pt x="42" y="70"/>
                  </a:cubicBezTo>
                  <a:cubicBezTo>
                    <a:pt x="37" y="74"/>
                    <a:pt x="31" y="73"/>
                    <a:pt x="26" y="76"/>
                  </a:cubicBezTo>
                  <a:cubicBezTo>
                    <a:pt x="18" y="81"/>
                    <a:pt x="9" y="87"/>
                    <a:pt x="0" y="92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7" name="Freeform 941"/>
            <p:cNvSpPr>
              <a:spLocks/>
            </p:cNvSpPr>
            <p:nvPr/>
          </p:nvSpPr>
          <p:spPr bwMode="auto">
            <a:xfrm>
              <a:off x="3932523" y="1430913"/>
              <a:ext cx="49476" cy="184960"/>
            </a:xfrm>
            <a:custGeom>
              <a:avLst/>
              <a:gdLst>
                <a:gd name="T0" fmla="*/ 0 w 85"/>
                <a:gd name="T1" fmla="*/ 795 h 318"/>
                <a:gd name="T2" fmla="*/ 135 w 85"/>
                <a:gd name="T3" fmla="*/ 305 h 318"/>
                <a:gd name="T4" fmla="*/ 205 w 85"/>
                <a:gd name="T5" fmla="*/ 60 h 318"/>
                <a:gd name="T6" fmla="*/ 203 w 85"/>
                <a:gd name="T7" fmla="*/ 3 h 318"/>
                <a:gd name="T8" fmla="*/ 210 w 85"/>
                <a:gd name="T9" fmla="*/ 0 h 318"/>
                <a:gd name="T10" fmla="*/ 213 w 85"/>
                <a:gd name="T11" fmla="*/ 60 h 318"/>
                <a:gd name="T12" fmla="*/ 140 w 85"/>
                <a:gd name="T13" fmla="*/ 308 h 318"/>
                <a:gd name="T14" fmla="*/ 0 w 85"/>
                <a:gd name="T15" fmla="*/ 795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318">
                  <a:moveTo>
                    <a:pt x="0" y="318"/>
                  </a:moveTo>
                  <a:cubicBezTo>
                    <a:pt x="5" y="292"/>
                    <a:pt x="27" y="180"/>
                    <a:pt x="54" y="122"/>
                  </a:cubicBezTo>
                  <a:cubicBezTo>
                    <a:pt x="74" y="76"/>
                    <a:pt x="82" y="52"/>
                    <a:pt x="82" y="24"/>
                  </a:cubicBezTo>
                  <a:cubicBezTo>
                    <a:pt x="82" y="17"/>
                    <a:pt x="82" y="9"/>
                    <a:pt x="81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8"/>
                    <a:pt x="85" y="16"/>
                    <a:pt x="85" y="24"/>
                  </a:cubicBezTo>
                  <a:cubicBezTo>
                    <a:pt x="85" y="51"/>
                    <a:pt x="76" y="77"/>
                    <a:pt x="56" y="123"/>
                  </a:cubicBezTo>
                  <a:cubicBezTo>
                    <a:pt x="29" y="181"/>
                    <a:pt x="5" y="292"/>
                    <a:pt x="0" y="318"/>
                  </a:cubicBezTo>
                </a:path>
              </a:pathLst>
            </a:custGeom>
            <a:solidFill>
              <a:srgbClr val="9054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8" name="Freeform 942"/>
            <p:cNvSpPr>
              <a:spLocks/>
            </p:cNvSpPr>
            <p:nvPr/>
          </p:nvSpPr>
          <p:spPr bwMode="auto">
            <a:xfrm>
              <a:off x="3904648" y="1503734"/>
              <a:ext cx="3484" cy="84918"/>
            </a:xfrm>
            <a:custGeom>
              <a:avLst/>
              <a:gdLst>
                <a:gd name="T0" fmla="*/ 0 w 6"/>
                <a:gd name="T1" fmla="*/ 53 h 146"/>
                <a:gd name="T2" fmla="*/ 0 w 6"/>
                <a:gd name="T3" fmla="*/ 5 h 146"/>
                <a:gd name="T4" fmla="*/ 3 w 6"/>
                <a:gd name="T5" fmla="*/ 3 h 146"/>
                <a:gd name="T6" fmla="*/ 8 w 6"/>
                <a:gd name="T7" fmla="*/ 0 h 146"/>
                <a:gd name="T8" fmla="*/ 10 w 6"/>
                <a:gd name="T9" fmla="*/ 48 h 146"/>
                <a:gd name="T10" fmla="*/ 15 w 6"/>
                <a:gd name="T11" fmla="*/ 365 h 146"/>
                <a:gd name="T12" fmla="*/ 0 w 6"/>
                <a:gd name="T13" fmla="*/ 53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46">
                  <a:moveTo>
                    <a:pt x="0" y="21"/>
                  </a:moveTo>
                  <a:cubicBezTo>
                    <a:pt x="0" y="13"/>
                    <a:pt x="0" y="8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4" y="12"/>
                    <a:pt x="4" y="19"/>
                  </a:cubicBezTo>
                  <a:cubicBezTo>
                    <a:pt x="4" y="51"/>
                    <a:pt x="5" y="102"/>
                    <a:pt x="6" y="146"/>
                  </a:cubicBezTo>
                  <a:cubicBezTo>
                    <a:pt x="5" y="102"/>
                    <a:pt x="0" y="52"/>
                    <a:pt x="0" y="21"/>
                  </a:cubicBezTo>
                </a:path>
              </a:pathLst>
            </a:custGeom>
            <a:solidFill>
              <a:srgbClr val="9054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9" name="Freeform 943"/>
            <p:cNvSpPr>
              <a:spLocks/>
            </p:cNvSpPr>
            <p:nvPr/>
          </p:nvSpPr>
          <p:spPr bwMode="auto">
            <a:xfrm>
              <a:off x="3904648" y="1503734"/>
              <a:ext cx="2323" cy="22102"/>
            </a:xfrm>
            <a:custGeom>
              <a:avLst/>
              <a:gdLst>
                <a:gd name="T0" fmla="*/ 10 w 4"/>
                <a:gd name="T1" fmla="*/ 95 h 38"/>
                <a:gd name="T2" fmla="*/ 3 w 4"/>
                <a:gd name="T3" fmla="*/ 8 h 38"/>
                <a:gd name="T4" fmla="*/ 3 w 4"/>
                <a:gd name="T5" fmla="*/ 3 h 38"/>
                <a:gd name="T6" fmla="*/ 8 w 4"/>
                <a:gd name="T7" fmla="*/ 0 h 38"/>
                <a:gd name="T8" fmla="*/ 10 w 4"/>
                <a:gd name="T9" fmla="*/ 48 h 38"/>
                <a:gd name="T10" fmla="*/ 10 w 4"/>
                <a:gd name="T11" fmla="*/ 9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8">
                  <a:moveTo>
                    <a:pt x="4" y="38"/>
                  </a:moveTo>
                  <a:cubicBezTo>
                    <a:pt x="4" y="30"/>
                    <a:pt x="0" y="8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4" y="12"/>
                    <a:pt x="4" y="19"/>
                  </a:cubicBez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solidFill>
              <a:srgbClr val="490B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0" name="Freeform 944"/>
            <p:cNvSpPr>
              <a:spLocks/>
            </p:cNvSpPr>
            <p:nvPr/>
          </p:nvSpPr>
          <p:spPr bwMode="auto">
            <a:xfrm>
              <a:off x="3637057" y="987010"/>
              <a:ext cx="614391" cy="445067"/>
            </a:xfrm>
            <a:custGeom>
              <a:avLst/>
              <a:gdLst>
                <a:gd name="T0" fmla="*/ 2385 w 1058"/>
                <a:gd name="T1" fmla="*/ 370 h 765"/>
                <a:gd name="T2" fmla="*/ 2403 w 1058"/>
                <a:gd name="T3" fmla="*/ 410 h 765"/>
                <a:gd name="T4" fmla="*/ 2455 w 1058"/>
                <a:gd name="T5" fmla="*/ 453 h 765"/>
                <a:gd name="T6" fmla="*/ 2493 w 1058"/>
                <a:gd name="T7" fmla="*/ 500 h 765"/>
                <a:gd name="T8" fmla="*/ 2555 w 1058"/>
                <a:gd name="T9" fmla="*/ 593 h 765"/>
                <a:gd name="T10" fmla="*/ 2588 w 1058"/>
                <a:gd name="T11" fmla="*/ 710 h 765"/>
                <a:gd name="T12" fmla="*/ 2640 w 1058"/>
                <a:gd name="T13" fmla="*/ 843 h 765"/>
                <a:gd name="T14" fmla="*/ 2645 w 1058"/>
                <a:gd name="T15" fmla="*/ 950 h 765"/>
                <a:gd name="T16" fmla="*/ 2618 w 1058"/>
                <a:gd name="T17" fmla="*/ 1033 h 765"/>
                <a:gd name="T18" fmla="*/ 2630 w 1058"/>
                <a:gd name="T19" fmla="*/ 1075 h 765"/>
                <a:gd name="T20" fmla="*/ 2548 w 1058"/>
                <a:gd name="T21" fmla="*/ 1285 h 765"/>
                <a:gd name="T22" fmla="*/ 2495 w 1058"/>
                <a:gd name="T23" fmla="*/ 1363 h 765"/>
                <a:gd name="T24" fmla="*/ 2455 w 1058"/>
                <a:gd name="T25" fmla="*/ 1388 h 765"/>
                <a:gd name="T26" fmla="*/ 2303 w 1058"/>
                <a:gd name="T27" fmla="*/ 1480 h 765"/>
                <a:gd name="T28" fmla="*/ 2145 w 1058"/>
                <a:gd name="T29" fmla="*/ 1493 h 765"/>
                <a:gd name="T30" fmla="*/ 2033 w 1058"/>
                <a:gd name="T31" fmla="*/ 1523 h 765"/>
                <a:gd name="T32" fmla="*/ 1903 w 1058"/>
                <a:gd name="T33" fmla="*/ 1538 h 765"/>
                <a:gd name="T34" fmla="*/ 1788 w 1058"/>
                <a:gd name="T35" fmla="*/ 1543 h 765"/>
                <a:gd name="T36" fmla="*/ 1638 w 1058"/>
                <a:gd name="T37" fmla="*/ 1830 h 765"/>
                <a:gd name="T38" fmla="*/ 1370 w 1058"/>
                <a:gd name="T39" fmla="*/ 1905 h 765"/>
                <a:gd name="T40" fmla="*/ 1090 w 1058"/>
                <a:gd name="T41" fmla="*/ 1843 h 765"/>
                <a:gd name="T42" fmla="*/ 795 w 1058"/>
                <a:gd name="T43" fmla="*/ 1833 h 765"/>
                <a:gd name="T44" fmla="*/ 733 w 1058"/>
                <a:gd name="T45" fmla="*/ 1850 h 765"/>
                <a:gd name="T46" fmla="*/ 643 w 1058"/>
                <a:gd name="T47" fmla="*/ 1840 h 765"/>
                <a:gd name="T48" fmla="*/ 493 w 1058"/>
                <a:gd name="T49" fmla="*/ 1828 h 765"/>
                <a:gd name="T50" fmla="*/ 403 w 1058"/>
                <a:gd name="T51" fmla="*/ 1780 h 765"/>
                <a:gd name="T52" fmla="*/ 283 w 1058"/>
                <a:gd name="T53" fmla="*/ 1760 h 765"/>
                <a:gd name="T54" fmla="*/ 165 w 1058"/>
                <a:gd name="T55" fmla="*/ 1660 h 765"/>
                <a:gd name="T56" fmla="*/ 145 w 1058"/>
                <a:gd name="T57" fmla="*/ 1613 h 765"/>
                <a:gd name="T58" fmla="*/ 113 w 1058"/>
                <a:gd name="T59" fmla="*/ 1588 h 765"/>
                <a:gd name="T60" fmla="*/ 38 w 1058"/>
                <a:gd name="T61" fmla="*/ 1350 h 765"/>
                <a:gd name="T62" fmla="*/ 40 w 1058"/>
                <a:gd name="T63" fmla="*/ 1303 h 765"/>
                <a:gd name="T64" fmla="*/ 20 w 1058"/>
                <a:gd name="T65" fmla="*/ 1240 h 765"/>
                <a:gd name="T66" fmla="*/ 20 w 1058"/>
                <a:gd name="T67" fmla="*/ 890 h 765"/>
                <a:gd name="T68" fmla="*/ 40 w 1058"/>
                <a:gd name="T69" fmla="*/ 853 h 765"/>
                <a:gd name="T70" fmla="*/ 40 w 1058"/>
                <a:gd name="T71" fmla="*/ 770 h 765"/>
                <a:gd name="T72" fmla="*/ 253 w 1058"/>
                <a:gd name="T73" fmla="*/ 450 h 765"/>
                <a:gd name="T74" fmla="*/ 350 w 1058"/>
                <a:gd name="T75" fmla="*/ 378 h 765"/>
                <a:gd name="T76" fmla="*/ 500 w 1058"/>
                <a:gd name="T77" fmla="*/ 250 h 765"/>
                <a:gd name="T78" fmla="*/ 610 w 1058"/>
                <a:gd name="T79" fmla="*/ 155 h 765"/>
                <a:gd name="T80" fmla="*/ 853 w 1058"/>
                <a:gd name="T81" fmla="*/ 43 h 765"/>
                <a:gd name="T82" fmla="*/ 953 w 1058"/>
                <a:gd name="T83" fmla="*/ 38 h 765"/>
                <a:gd name="T84" fmla="*/ 1130 w 1058"/>
                <a:gd name="T85" fmla="*/ 0 h 765"/>
                <a:gd name="T86" fmla="*/ 1223 w 1058"/>
                <a:gd name="T87" fmla="*/ 0 h 765"/>
                <a:gd name="T88" fmla="*/ 1340 w 1058"/>
                <a:gd name="T89" fmla="*/ 20 h 765"/>
                <a:gd name="T90" fmla="*/ 1538 w 1058"/>
                <a:gd name="T91" fmla="*/ 38 h 765"/>
                <a:gd name="T92" fmla="*/ 1738 w 1058"/>
                <a:gd name="T93" fmla="*/ 70 h 765"/>
                <a:gd name="T94" fmla="*/ 1865 w 1058"/>
                <a:gd name="T95" fmla="*/ 125 h 765"/>
                <a:gd name="T96" fmla="*/ 1985 w 1058"/>
                <a:gd name="T97" fmla="*/ 160 h 765"/>
                <a:gd name="T98" fmla="*/ 2160 w 1058"/>
                <a:gd name="T99" fmla="*/ 215 h 765"/>
                <a:gd name="T100" fmla="*/ 2380 w 1058"/>
                <a:gd name="T101" fmla="*/ 368 h 7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58" h="765">
                  <a:moveTo>
                    <a:pt x="954" y="148"/>
                  </a:moveTo>
                  <a:cubicBezTo>
                    <a:pt x="959" y="155"/>
                    <a:pt x="961" y="158"/>
                    <a:pt x="961" y="164"/>
                  </a:cubicBezTo>
                  <a:cubicBezTo>
                    <a:pt x="961" y="168"/>
                    <a:pt x="975" y="176"/>
                    <a:pt x="982" y="181"/>
                  </a:cubicBezTo>
                  <a:cubicBezTo>
                    <a:pt x="989" y="186"/>
                    <a:pt x="992" y="195"/>
                    <a:pt x="997" y="200"/>
                  </a:cubicBezTo>
                  <a:cubicBezTo>
                    <a:pt x="1007" y="213"/>
                    <a:pt x="1015" y="225"/>
                    <a:pt x="1022" y="237"/>
                  </a:cubicBezTo>
                  <a:cubicBezTo>
                    <a:pt x="1030" y="251"/>
                    <a:pt x="1029" y="268"/>
                    <a:pt x="1035" y="284"/>
                  </a:cubicBezTo>
                  <a:cubicBezTo>
                    <a:pt x="1044" y="305"/>
                    <a:pt x="1054" y="320"/>
                    <a:pt x="1056" y="337"/>
                  </a:cubicBezTo>
                  <a:cubicBezTo>
                    <a:pt x="1056" y="348"/>
                    <a:pt x="1058" y="369"/>
                    <a:pt x="1058" y="380"/>
                  </a:cubicBezTo>
                  <a:cubicBezTo>
                    <a:pt x="1057" y="389"/>
                    <a:pt x="1048" y="402"/>
                    <a:pt x="1047" y="413"/>
                  </a:cubicBezTo>
                  <a:cubicBezTo>
                    <a:pt x="1047" y="424"/>
                    <a:pt x="1054" y="420"/>
                    <a:pt x="1052" y="430"/>
                  </a:cubicBezTo>
                  <a:cubicBezTo>
                    <a:pt x="1048" y="463"/>
                    <a:pt x="1038" y="491"/>
                    <a:pt x="1019" y="514"/>
                  </a:cubicBezTo>
                  <a:cubicBezTo>
                    <a:pt x="1010" y="526"/>
                    <a:pt x="1006" y="534"/>
                    <a:pt x="998" y="545"/>
                  </a:cubicBezTo>
                  <a:cubicBezTo>
                    <a:pt x="994" y="550"/>
                    <a:pt x="986" y="551"/>
                    <a:pt x="982" y="555"/>
                  </a:cubicBezTo>
                  <a:cubicBezTo>
                    <a:pt x="969" y="566"/>
                    <a:pt x="953" y="584"/>
                    <a:pt x="921" y="592"/>
                  </a:cubicBezTo>
                  <a:cubicBezTo>
                    <a:pt x="905" y="596"/>
                    <a:pt x="882" y="594"/>
                    <a:pt x="858" y="597"/>
                  </a:cubicBezTo>
                  <a:cubicBezTo>
                    <a:pt x="843" y="599"/>
                    <a:pt x="827" y="607"/>
                    <a:pt x="813" y="609"/>
                  </a:cubicBezTo>
                  <a:cubicBezTo>
                    <a:pt x="787" y="612"/>
                    <a:pt x="767" y="614"/>
                    <a:pt x="761" y="615"/>
                  </a:cubicBezTo>
                  <a:cubicBezTo>
                    <a:pt x="726" y="618"/>
                    <a:pt x="714" y="614"/>
                    <a:pt x="715" y="617"/>
                  </a:cubicBezTo>
                  <a:cubicBezTo>
                    <a:pt x="723" y="670"/>
                    <a:pt x="677" y="700"/>
                    <a:pt x="655" y="732"/>
                  </a:cubicBezTo>
                  <a:cubicBezTo>
                    <a:pt x="633" y="765"/>
                    <a:pt x="590" y="763"/>
                    <a:pt x="548" y="762"/>
                  </a:cubicBezTo>
                  <a:cubicBezTo>
                    <a:pt x="505" y="760"/>
                    <a:pt x="484" y="746"/>
                    <a:pt x="436" y="737"/>
                  </a:cubicBezTo>
                  <a:cubicBezTo>
                    <a:pt x="393" y="729"/>
                    <a:pt x="360" y="733"/>
                    <a:pt x="318" y="733"/>
                  </a:cubicBezTo>
                  <a:cubicBezTo>
                    <a:pt x="313" y="733"/>
                    <a:pt x="297" y="740"/>
                    <a:pt x="293" y="740"/>
                  </a:cubicBezTo>
                  <a:cubicBezTo>
                    <a:pt x="271" y="740"/>
                    <a:pt x="269" y="735"/>
                    <a:pt x="257" y="736"/>
                  </a:cubicBezTo>
                  <a:cubicBezTo>
                    <a:pt x="240" y="737"/>
                    <a:pt x="225" y="737"/>
                    <a:pt x="197" y="731"/>
                  </a:cubicBezTo>
                  <a:cubicBezTo>
                    <a:pt x="184" y="729"/>
                    <a:pt x="175" y="716"/>
                    <a:pt x="161" y="712"/>
                  </a:cubicBezTo>
                  <a:cubicBezTo>
                    <a:pt x="147" y="709"/>
                    <a:pt x="126" y="711"/>
                    <a:pt x="113" y="704"/>
                  </a:cubicBezTo>
                  <a:cubicBezTo>
                    <a:pt x="94" y="692"/>
                    <a:pt x="80" y="682"/>
                    <a:pt x="66" y="664"/>
                  </a:cubicBezTo>
                  <a:cubicBezTo>
                    <a:pt x="64" y="661"/>
                    <a:pt x="60" y="648"/>
                    <a:pt x="58" y="645"/>
                  </a:cubicBezTo>
                  <a:cubicBezTo>
                    <a:pt x="56" y="641"/>
                    <a:pt x="47" y="640"/>
                    <a:pt x="45" y="635"/>
                  </a:cubicBezTo>
                  <a:cubicBezTo>
                    <a:pt x="32" y="612"/>
                    <a:pt x="23" y="582"/>
                    <a:pt x="15" y="540"/>
                  </a:cubicBezTo>
                  <a:cubicBezTo>
                    <a:pt x="14" y="535"/>
                    <a:pt x="17" y="527"/>
                    <a:pt x="16" y="521"/>
                  </a:cubicBezTo>
                  <a:cubicBezTo>
                    <a:pt x="15" y="517"/>
                    <a:pt x="8" y="501"/>
                    <a:pt x="8" y="496"/>
                  </a:cubicBezTo>
                  <a:cubicBezTo>
                    <a:pt x="1" y="450"/>
                    <a:pt x="0" y="405"/>
                    <a:pt x="8" y="356"/>
                  </a:cubicBezTo>
                  <a:cubicBezTo>
                    <a:pt x="8" y="351"/>
                    <a:pt x="15" y="347"/>
                    <a:pt x="16" y="341"/>
                  </a:cubicBezTo>
                  <a:cubicBezTo>
                    <a:pt x="17" y="334"/>
                    <a:pt x="11" y="323"/>
                    <a:pt x="16" y="308"/>
                  </a:cubicBezTo>
                  <a:cubicBezTo>
                    <a:pt x="31" y="258"/>
                    <a:pt x="63" y="217"/>
                    <a:pt x="101" y="180"/>
                  </a:cubicBezTo>
                  <a:cubicBezTo>
                    <a:pt x="113" y="168"/>
                    <a:pt x="128" y="162"/>
                    <a:pt x="140" y="151"/>
                  </a:cubicBezTo>
                  <a:cubicBezTo>
                    <a:pt x="160" y="131"/>
                    <a:pt x="182" y="115"/>
                    <a:pt x="200" y="100"/>
                  </a:cubicBezTo>
                  <a:cubicBezTo>
                    <a:pt x="212" y="90"/>
                    <a:pt x="235" y="69"/>
                    <a:pt x="244" y="62"/>
                  </a:cubicBezTo>
                  <a:cubicBezTo>
                    <a:pt x="271" y="41"/>
                    <a:pt x="306" y="26"/>
                    <a:pt x="341" y="17"/>
                  </a:cubicBezTo>
                  <a:cubicBezTo>
                    <a:pt x="355" y="13"/>
                    <a:pt x="368" y="17"/>
                    <a:pt x="381" y="15"/>
                  </a:cubicBezTo>
                  <a:cubicBezTo>
                    <a:pt x="408" y="10"/>
                    <a:pt x="433" y="1"/>
                    <a:pt x="452" y="0"/>
                  </a:cubicBezTo>
                  <a:cubicBezTo>
                    <a:pt x="463" y="0"/>
                    <a:pt x="475" y="0"/>
                    <a:pt x="489" y="0"/>
                  </a:cubicBezTo>
                  <a:cubicBezTo>
                    <a:pt x="503" y="1"/>
                    <a:pt x="519" y="7"/>
                    <a:pt x="536" y="8"/>
                  </a:cubicBezTo>
                  <a:cubicBezTo>
                    <a:pt x="559" y="11"/>
                    <a:pt x="586" y="9"/>
                    <a:pt x="615" y="15"/>
                  </a:cubicBezTo>
                  <a:cubicBezTo>
                    <a:pt x="638" y="20"/>
                    <a:pt x="670" y="22"/>
                    <a:pt x="695" y="28"/>
                  </a:cubicBezTo>
                  <a:cubicBezTo>
                    <a:pt x="712" y="33"/>
                    <a:pt x="729" y="45"/>
                    <a:pt x="746" y="50"/>
                  </a:cubicBezTo>
                  <a:cubicBezTo>
                    <a:pt x="763" y="54"/>
                    <a:pt x="779" y="59"/>
                    <a:pt x="794" y="64"/>
                  </a:cubicBezTo>
                  <a:cubicBezTo>
                    <a:pt x="819" y="72"/>
                    <a:pt x="842" y="76"/>
                    <a:pt x="864" y="86"/>
                  </a:cubicBezTo>
                  <a:cubicBezTo>
                    <a:pt x="899" y="102"/>
                    <a:pt x="931" y="124"/>
                    <a:pt x="952" y="147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" name="Freeform 945"/>
            <p:cNvSpPr>
              <a:spLocks/>
            </p:cNvSpPr>
            <p:nvPr/>
          </p:nvSpPr>
          <p:spPr bwMode="auto">
            <a:xfrm>
              <a:off x="3718357" y="1224549"/>
              <a:ext cx="24854" cy="30710"/>
            </a:xfrm>
            <a:custGeom>
              <a:avLst/>
              <a:gdLst>
                <a:gd name="T0" fmla="*/ 0 w 43"/>
                <a:gd name="T1" fmla="*/ 0 h 53"/>
                <a:gd name="T2" fmla="*/ 52 w 43"/>
                <a:gd name="T3" fmla="*/ 72 h 53"/>
                <a:gd name="T4" fmla="*/ 107 w 43"/>
                <a:gd name="T5" fmla="*/ 132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53">
                  <a:moveTo>
                    <a:pt x="0" y="0"/>
                  </a:moveTo>
                  <a:cubicBezTo>
                    <a:pt x="3" y="14"/>
                    <a:pt x="12" y="19"/>
                    <a:pt x="21" y="29"/>
                  </a:cubicBezTo>
                  <a:cubicBezTo>
                    <a:pt x="27" y="35"/>
                    <a:pt x="35" y="51"/>
                    <a:pt x="43" y="5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2" name="Freeform 946"/>
            <p:cNvSpPr>
              <a:spLocks/>
            </p:cNvSpPr>
            <p:nvPr/>
          </p:nvSpPr>
          <p:spPr bwMode="auto">
            <a:xfrm>
              <a:off x="3847274" y="1465811"/>
              <a:ext cx="58536" cy="16984"/>
            </a:xfrm>
            <a:custGeom>
              <a:avLst/>
              <a:gdLst>
                <a:gd name="T0" fmla="*/ 0 w 101"/>
                <a:gd name="T1" fmla="*/ 63 h 29"/>
                <a:gd name="T2" fmla="*/ 252 w 101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1" h="29">
                  <a:moveTo>
                    <a:pt x="0" y="25"/>
                  </a:moveTo>
                  <a:cubicBezTo>
                    <a:pt x="34" y="29"/>
                    <a:pt x="85" y="13"/>
                    <a:pt x="101" y="0"/>
                  </a:cubicBezTo>
                </a:path>
              </a:pathLst>
            </a:custGeom>
            <a:noFill/>
            <a:ln w="7938" cap="rnd">
              <a:solidFill>
                <a:srgbClr val="490B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3" name="Freeform 947"/>
            <p:cNvSpPr>
              <a:spLocks/>
            </p:cNvSpPr>
            <p:nvPr/>
          </p:nvSpPr>
          <p:spPr bwMode="auto">
            <a:xfrm>
              <a:off x="3976656" y="1430913"/>
              <a:ext cx="5343" cy="42576"/>
            </a:xfrm>
            <a:custGeom>
              <a:avLst/>
              <a:gdLst>
                <a:gd name="T0" fmla="*/ 0 w 9"/>
                <a:gd name="T1" fmla="*/ 183 h 73"/>
                <a:gd name="T2" fmla="*/ 20 w 9"/>
                <a:gd name="T3" fmla="*/ 60 h 73"/>
                <a:gd name="T4" fmla="*/ 15 w 9"/>
                <a:gd name="T5" fmla="*/ 0 h 73"/>
                <a:gd name="T6" fmla="*/ 13 w 9"/>
                <a:gd name="T7" fmla="*/ 3 h 73"/>
                <a:gd name="T8" fmla="*/ 20 w 9"/>
                <a:gd name="T9" fmla="*/ 0 h 73"/>
                <a:gd name="T10" fmla="*/ 23 w 9"/>
                <a:gd name="T11" fmla="*/ 60 h 73"/>
                <a:gd name="T12" fmla="*/ 0 w 9"/>
                <a:gd name="T13" fmla="*/ 18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3">
                  <a:moveTo>
                    <a:pt x="0" y="73"/>
                  </a:moveTo>
                  <a:cubicBezTo>
                    <a:pt x="6" y="56"/>
                    <a:pt x="8" y="39"/>
                    <a:pt x="8" y="24"/>
                  </a:cubicBezTo>
                  <a:cubicBezTo>
                    <a:pt x="8" y="16"/>
                    <a:pt x="7" y="8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8"/>
                    <a:pt x="9" y="16"/>
                    <a:pt x="9" y="24"/>
                  </a:cubicBezTo>
                  <a:cubicBezTo>
                    <a:pt x="9" y="39"/>
                    <a:pt x="6" y="55"/>
                    <a:pt x="0" y="73"/>
                  </a:cubicBezTo>
                </a:path>
              </a:pathLst>
            </a:custGeom>
            <a:solidFill>
              <a:srgbClr val="490B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2" name="ZoneTexte 1171"/>
            <p:cNvSpPr txBox="1"/>
            <p:nvPr/>
          </p:nvSpPr>
          <p:spPr>
            <a:xfrm>
              <a:off x="581219" y="6381328"/>
              <a:ext cx="3414717" cy="40011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25000">
                  <a:schemeClr val="accent2">
                    <a:lumMod val="75000"/>
                  </a:schemeClr>
                </a:gs>
                <a:gs pos="75000">
                  <a:schemeClr val="accent2">
                    <a:lumMod val="50000"/>
                  </a:schemeClr>
                </a:gs>
                <a:gs pos="100000">
                  <a:srgbClr val="002060"/>
                </a:gs>
              </a:gsLst>
              <a:lin ang="5400000" scaled="0"/>
            </a:gra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chemeClr val="bg1"/>
                  </a:solidFill>
                </a:rPr>
                <a:t>Hepatic</a:t>
              </a:r>
              <a:r>
                <a:rPr lang="fr-FR" sz="2000" dirty="0" smtClean="0">
                  <a:solidFill>
                    <a:schemeClr val="bg1"/>
                  </a:solidFill>
                </a:rPr>
                <a:t> glucose production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8"/>
          <p:cNvGrpSpPr>
            <a:grpSpLocks/>
          </p:cNvGrpSpPr>
          <p:nvPr/>
        </p:nvGrpSpPr>
        <p:grpSpPr bwMode="auto">
          <a:xfrm>
            <a:off x="611560" y="4581128"/>
            <a:ext cx="3960440" cy="1759464"/>
            <a:chOff x="312517" y="8116222"/>
            <a:chExt cx="2447899" cy="932527"/>
          </a:xfrm>
        </p:grpSpPr>
        <p:grpSp>
          <p:nvGrpSpPr>
            <p:cNvPr id="3" name="Groupe 47"/>
            <p:cNvGrpSpPr>
              <a:grpSpLocks/>
            </p:cNvGrpSpPr>
            <p:nvPr/>
          </p:nvGrpSpPr>
          <p:grpSpPr bwMode="auto">
            <a:xfrm>
              <a:off x="620688" y="8116222"/>
              <a:ext cx="2139728" cy="932527"/>
              <a:chOff x="620688" y="8116222"/>
              <a:chExt cx="2139728" cy="932527"/>
            </a:xfrm>
          </p:grpSpPr>
          <p:pic>
            <p:nvPicPr>
              <p:cNvPr id="188" name="Picture 3" descr="J:\93 cristalline et avidin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7829" t="53664" r="12759" b="21294"/>
              <a:stretch>
                <a:fillRect/>
              </a:stretch>
            </p:blipFill>
            <p:spPr bwMode="auto">
              <a:xfrm>
                <a:off x="620688" y="8753766"/>
                <a:ext cx="623315" cy="2949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89" name="Picture 3" descr="J:\93 cristalline et avidin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608" t="35776" r="39217" b="32027"/>
              <a:stretch>
                <a:fillRect/>
              </a:stretch>
            </p:blipFill>
            <p:spPr bwMode="auto">
              <a:xfrm>
                <a:off x="620688" y="8415072"/>
                <a:ext cx="623315" cy="2709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90" name="ZoneTexte 306"/>
              <p:cNvSpPr txBox="1">
                <a:spLocks noChangeArrowheads="1"/>
              </p:cNvSpPr>
              <p:nvPr/>
            </p:nvSpPr>
            <p:spPr bwMode="auto">
              <a:xfrm>
                <a:off x="1192900" y="8130328"/>
                <a:ext cx="1567516" cy="130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000" b="1" dirty="0" err="1">
                    <a:latin typeface="Times New Roman" pitchFamily="18" charset="0"/>
                    <a:cs typeface="Times New Roman" pitchFamily="18" charset="0"/>
                  </a:rPr>
                  <a:t>GalNAz</a:t>
                </a:r>
                <a:r>
                  <a:rPr lang="fr-FR" sz="1000" b="1" dirty="0">
                    <a:latin typeface="Times New Roman" pitchFamily="18" charset="0"/>
                    <a:cs typeface="Times New Roman" pitchFamily="18" charset="0"/>
                  </a:rPr>
                  <a:t> / </a:t>
                </a:r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biotin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alkyn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" name="ZoneTexte 307"/>
              <p:cNvSpPr txBox="1">
                <a:spLocks noChangeArrowheads="1"/>
              </p:cNvSpPr>
              <p:nvPr/>
            </p:nvSpPr>
            <p:spPr bwMode="auto">
              <a:xfrm>
                <a:off x="645507" y="8116222"/>
                <a:ext cx="2279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 b="1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192" name="ZoneTexte 308"/>
              <p:cNvSpPr txBox="1">
                <a:spLocks noChangeArrowheads="1"/>
              </p:cNvSpPr>
              <p:nvPr/>
            </p:nvSpPr>
            <p:spPr bwMode="auto">
              <a:xfrm>
                <a:off x="939344" y="8122669"/>
                <a:ext cx="25840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 b="1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193" name="ZoneTexte 309"/>
              <p:cNvSpPr txBox="1">
                <a:spLocks noChangeArrowheads="1"/>
              </p:cNvSpPr>
              <p:nvPr/>
            </p:nvSpPr>
            <p:spPr bwMode="auto">
              <a:xfrm>
                <a:off x="1232128" y="8468265"/>
                <a:ext cx="633317" cy="130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 b="1" u="sng" dirty="0">
                    <a:latin typeface="Times New Roman" pitchFamily="18" charset="0"/>
                    <a:cs typeface="Times New Roman" pitchFamily="18" charset="0"/>
                  </a:rPr>
                  <a:t>WB:</a:t>
                </a:r>
                <a:r>
                  <a:rPr lang="fr-FR" sz="1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Cristallin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" name="ZoneTexte 310"/>
              <p:cNvSpPr txBox="1">
                <a:spLocks noChangeArrowheads="1"/>
              </p:cNvSpPr>
              <p:nvPr/>
            </p:nvSpPr>
            <p:spPr bwMode="auto">
              <a:xfrm>
                <a:off x="1236328" y="8862283"/>
                <a:ext cx="734378" cy="130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 b="1" u="sng" dirty="0">
                    <a:latin typeface="Times New Roman" pitchFamily="18" charset="0"/>
                    <a:cs typeface="Times New Roman" pitchFamily="18" charset="0"/>
                  </a:rPr>
                  <a:t>WB:</a:t>
                </a:r>
                <a:r>
                  <a:rPr lang="fr-FR" sz="1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Avidin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-HRP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ZoneTexte 297"/>
              <p:cNvSpPr txBox="1">
                <a:spLocks noChangeArrowheads="1"/>
              </p:cNvSpPr>
              <p:nvPr/>
            </p:nvSpPr>
            <p:spPr bwMode="auto">
              <a:xfrm>
                <a:off x="1232363" y="8314947"/>
                <a:ext cx="59374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000" b="1">
                    <a:latin typeface="Times New Roman" pitchFamily="18" charset="0"/>
                    <a:cs typeface="Times New Roman" pitchFamily="18" charset="0"/>
                  </a:rPr>
                  <a:t>Input</a:t>
                </a:r>
              </a:p>
            </p:txBody>
          </p:sp>
          <p:sp>
            <p:nvSpPr>
              <p:cNvPr id="196" name="Rectangle 298"/>
              <p:cNvSpPr>
                <a:spLocks noChangeArrowheads="1"/>
              </p:cNvSpPr>
              <p:nvPr/>
            </p:nvSpPr>
            <p:spPr bwMode="auto">
              <a:xfrm>
                <a:off x="1235673" y="8691672"/>
                <a:ext cx="1105444" cy="130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Avidin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000" b="1" dirty="0" err="1">
                    <a:latin typeface="Times New Roman" pitchFamily="18" charset="0"/>
                    <a:cs typeface="Times New Roman" pitchFamily="18" charset="0"/>
                  </a:rPr>
                  <a:t>beads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4" name="ZoneTexte 300"/>
            <p:cNvSpPr txBox="1">
              <a:spLocks noChangeArrowheads="1"/>
            </p:cNvSpPr>
            <p:nvPr/>
          </p:nvSpPr>
          <p:spPr bwMode="auto">
            <a:xfrm>
              <a:off x="312517" y="8332688"/>
              <a:ext cx="3561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20-</a:t>
              </a:r>
            </a:p>
          </p:txBody>
        </p:sp>
        <p:sp>
          <p:nvSpPr>
            <p:cNvPr id="187" name="ZoneTexte 302"/>
            <p:cNvSpPr txBox="1">
              <a:spLocks noChangeArrowheads="1"/>
            </p:cNvSpPr>
            <p:nvPr/>
          </p:nvSpPr>
          <p:spPr bwMode="auto">
            <a:xfrm>
              <a:off x="316620" y="8674100"/>
              <a:ext cx="3561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20-</a:t>
              </a:r>
            </a:p>
          </p:txBody>
        </p:sp>
      </p:grpSp>
      <p:sp>
        <p:nvSpPr>
          <p:cNvPr id="218" name="ZoneTexte 217"/>
          <p:cNvSpPr txBox="1"/>
          <p:nvPr/>
        </p:nvSpPr>
        <p:spPr>
          <a:xfrm>
            <a:off x="0" y="4077072"/>
            <a:ext cx="585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400" b="1" dirty="0" smtClean="0">
                <a:solidFill>
                  <a:srgbClr val="0070C0"/>
                </a:solidFill>
              </a:rPr>
              <a:t> click </a:t>
            </a:r>
            <a:r>
              <a:rPr lang="fr-FR" sz="1400" b="1" dirty="0" err="1" smtClean="0">
                <a:solidFill>
                  <a:srgbClr val="0070C0"/>
                </a:solidFill>
              </a:rPr>
              <a:t>chemistry</a:t>
            </a:r>
            <a:endParaRPr lang="fr-FR" sz="1400" b="1" dirty="0">
              <a:solidFill>
                <a:srgbClr val="0070C0"/>
              </a:solidFill>
            </a:endParaRPr>
          </a:p>
        </p:txBody>
      </p:sp>
      <p:grpSp>
        <p:nvGrpSpPr>
          <p:cNvPr id="4" name="Groupe 82"/>
          <p:cNvGrpSpPr/>
          <p:nvPr/>
        </p:nvGrpSpPr>
        <p:grpSpPr>
          <a:xfrm>
            <a:off x="4391796" y="4365104"/>
            <a:ext cx="3708596" cy="2080732"/>
            <a:chOff x="2123728" y="3666513"/>
            <a:chExt cx="3708596" cy="2080732"/>
          </a:xfrm>
        </p:grpSpPr>
        <p:grpSp>
          <p:nvGrpSpPr>
            <p:cNvPr id="5" name="Groupe 79"/>
            <p:cNvGrpSpPr/>
            <p:nvPr/>
          </p:nvGrpSpPr>
          <p:grpSpPr>
            <a:xfrm>
              <a:off x="2123728" y="3666513"/>
              <a:ext cx="3708596" cy="2080732"/>
              <a:chOff x="3054572" y="7853874"/>
              <a:chExt cx="2736409" cy="1221796"/>
            </a:xfrm>
          </p:grpSpPr>
          <p:pic>
            <p:nvPicPr>
              <p:cNvPr id="86" name="Picture 2" descr="J:\92 FAS click it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40000"/>
              </a:blip>
              <a:srcRect l="16063" t="49500" r="28285" b="27400"/>
              <a:stretch>
                <a:fillRect/>
              </a:stretch>
            </p:blipFill>
            <p:spPr bwMode="auto">
              <a:xfrm>
                <a:off x="3054572" y="8809545"/>
                <a:ext cx="1168893" cy="26612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  <p:sp>
            <p:nvSpPr>
              <p:cNvPr id="87" name="ZoneTexte 86"/>
              <p:cNvSpPr txBox="1"/>
              <p:nvPr/>
            </p:nvSpPr>
            <p:spPr>
              <a:xfrm>
                <a:off x="4223465" y="7890018"/>
                <a:ext cx="1567516" cy="16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GalNAz</a:t>
                </a:r>
                <a:r>
                  <a:rPr lang="fr-F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fr-FR" sz="1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biotin</a:t>
                </a:r>
                <a:r>
                  <a:rPr lang="fr-F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alkyne</a:t>
                </a:r>
                <a:endPara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>
                <a:off x="3055661" y="7853874"/>
                <a:ext cx="187117" cy="19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3789297" y="7870279"/>
                <a:ext cx="222601" cy="19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4239723" y="8514041"/>
                <a:ext cx="593746" cy="16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fr-F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nput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246728" y="8847831"/>
                <a:ext cx="1105444" cy="16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Avidin</a:t>
                </a:r>
                <a:r>
                  <a:rPr lang="fr-F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beads</a:t>
                </a:r>
                <a:endPara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3291155" y="8281030"/>
                <a:ext cx="327868" cy="162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Times New Roman" pitchFamily="18" charset="0"/>
                    <a:cs typeface="Times New Roman" pitchFamily="18" charset="0"/>
                  </a:rPr>
                  <a:t>CD 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3" name="Connecteur droit 92"/>
              <p:cNvCxnSpPr/>
              <p:nvPr/>
            </p:nvCxnSpPr>
            <p:spPr>
              <a:xfrm>
                <a:off x="3418814" y="8255228"/>
                <a:ext cx="3600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ZoneTexte 93"/>
              <p:cNvSpPr txBox="1"/>
              <p:nvPr/>
            </p:nvSpPr>
            <p:spPr>
              <a:xfrm>
                <a:off x="3345972" y="8088493"/>
                <a:ext cx="457974" cy="162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>
                    <a:latin typeface="Times New Roman" pitchFamily="18" charset="0"/>
                    <a:cs typeface="Times New Roman" pitchFamily="18" charset="0"/>
                  </a:rPr>
                  <a:t>Fasted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3851545" y="8088493"/>
                <a:ext cx="420125" cy="162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>
                    <a:latin typeface="Times New Roman" pitchFamily="18" charset="0"/>
                    <a:cs typeface="Times New Roman" pitchFamily="18" charset="0"/>
                  </a:rPr>
                  <a:t>Refed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525660" y="8283501"/>
                <a:ext cx="388190" cy="162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1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HCD</a:t>
                </a:r>
                <a:endParaRPr lang="fr-FR" sz="1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3891427" y="8282793"/>
                <a:ext cx="327868" cy="162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Times New Roman" pitchFamily="18" charset="0"/>
                    <a:cs typeface="Times New Roman" pitchFamily="18" charset="0"/>
                  </a:rPr>
                  <a:t>CD 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48"/>
              <p:cNvSpPr txBox="1">
                <a:spLocks noChangeArrowheads="1"/>
              </p:cNvSpPr>
              <p:nvPr/>
            </p:nvSpPr>
            <p:spPr bwMode="auto">
              <a:xfrm>
                <a:off x="5049183" y="8650067"/>
                <a:ext cx="597401" cy="16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200" b="1" u="sng" dirty="0">
                    <a:latin typeface="Times New Roman" pitchFamily="1" charset="0"/>
                  </a:rPr>
                  <a:t>WB:</a:t>
                </a:r>
                <a:r>
                  <a:rPr lang="fr-FR" sz="1200" b="1" i="1" dirty="0">
                    <a:latin typeface="Times New Roman" pitchFamily="1" charset="0"/>
                  </a:rPr>
                  <a:t> </a:t>
                </a:r>
                <a:r>
                  <a:rPr lang="fr-FR" sz="1200" b="1" dirty="0" smtClean="0">
                    <a:latin typeface="Times New Roman" pitchFamily="1" charset="0"/>
                  </a:rPr>
                  <a:t>FAS</a:t>
                </a:r>
                <a:endParaRPr lang="fr-FR" sz="1200" b="1" dirty="0">
                  <a:latin typeface="Times New Roman" pitchFamily="1" charset="0"/>
                </a:endParaRPr>
              </a:p>
            </p:txBody>
          </p:sp>
          <p:sp>
            <p:nvSpPr>
              <p:cNvPr id="99" name="Line 147"/>
              <p:cNvSpPr>
                <a:spLocks noChangeShapeType="1"/>
              </p:cNvSpPr>
              <p:nvPr/>
            </p:nvSpPr>
            <p:spPr bwMode="auto">
              <a:xfrm>
                <a:off x="5044824" y="8538966"/>
                <a:ext cx="0" cy="401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>
                <a:off x="3388895" y="8072077"/>
                <a:ext cx="7968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Picture 2" descr="G:\BROTHER\22111301.JPG"/>
            <p:cNvPicPr>
              <a:picLocks noChangeAspect="1" noChangeArrowheads="1"/>
            </p:cNvPicPr>
            <p:nvPr/>
          </p:nvPicPr>
          <p:blipFill>
            <a:blip r:embed="rId5" cstate="print"/>
            <a:srcRect l="41735" t="88216" r="46853" b="6088"/>
            <a:stretch>
              <a:fillRect/>
            </a:stretch>
          </p:blipFill>
          <p:spPr bwMode="auto">
            <a:xfrm>
              <a:off x="2123728" y="4675170"/>
              <a:ext cx="1584176" cy="5540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  <p:grpSp>
        <p:nvGrpSpPr>
          <p:cNvPr id="6" name="Groupe 46"/>
          <p:cNvGrpSpPr>
            <a:grpSpLocks/>
          </p:cNvGrpSpPr>
          <p:nvPr/>
        </p:nvGrpSpPr>
        <p:grpSpPr bwMode="auto">
          <a:xfrm>
            <a:off x="5076056" y="1268760"/>
            <a:ext cx="4176464" cy="2348880"/>
            <a:chOff x="236039" y="5796136"/>
            <a:chExt cx="3365952" cy="1711015"/>
          </a:xfrm>
        </p:grpSpPr>
        <p:sp>
          <p:nvSpPr>
            <p:cNvPr id="103" name="Text Box 25"/>
            <p:cNvSpPr txBox="1">
              <a:spLocks noChangeArrowheads="1"/>
            </p:cNvSpPr>
            <p:nvPr/>
          </p:nvSpPr>
          <p:spPr bwMode="auto">
            <a:xfrm rot="-5400000">
              <a:off x="607910" y="6173814"/>
              <a:ext cx="370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sp>
          <p:nvSpPr>
            <p:cNvPr id="104" name="Text Box 26"/>
            <p:cNvSpPr txBox="1">
              <a:spLocks noChangeArrowheads="1"/>
            </p:cNvSpPr>
            <p:nvPr/>
          </p:nvSpPr>
          <p:spPr bwMode="auto">
            <a:xfrm rot="-5400000">
              <a:off x="1045292" y="6111510"/>
              <a:ext cx="470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HCD</a:t>
              </a:r>
            </a:p>
          </p:txBody>
        </p:sp>
        <p:sp>
          <p:nvSpPr>
            <p:cNvPr id="105" name="Text Box 27"/>
            <p:cNvSpPr txBox="1">
              <a:spLocks noChangeArrowheads="1"/>
            </p:cNvSpPr>
            <p:nvPr/>
          </p:nvSpPr>
          <p:spPr bwMode="auto">
            <a:xfrm>
              <a:off x="662599" y="5796136"/>
              <a:ext cx="54854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Fasted</a:t>
              </a:r>
            </a:p>
          </p:txBody>
        </p:sp>
        <p:sp>
          <p:nvSpPr>
            <p:cNvPr id="106" name="Text Box 28"/>
            <p:cNvSpPr txBox="1">
              <a:spLocks noChangeArrowheads="1"/>
            </p:cNvSpPr>
            <p:nvPr/>
          </p:nvSpPr>
          <p:spPr bwMode="auto">
            <a:xfrm>
              <a:off x="1524603" y="5801635"/>
              <a:ext cx="5068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  <a:cs typeface="Times New Roman" pitchFamily="18" charset="0"/>
                </a:rPr>
                <a:t>Refed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712890" y="6016935"/>
              <a:ext cx="62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Text Box 25"/>
            <p:cNvSpPr txBox="1">
              <a:spLocks noChangeArrowheads="1"/>
            </p:cNvSpPr>
            <p:nvPr/>
          </p:nvSpPr>
          <p:spPr bwMode="auto">
            <a:xfrm rot="-5400000">
              <a:off x="1527049" y="6176846"/>
              <a:ext cx="370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pic>
          <p:nvPicPr>
            <p:cNvPr id="109" name="Picture 2" descr="J:\révélations\16 input fas wga.jpg"/>
            <p:cNvPicPr>
              <a:picLocks noChangeAspect="1" noChangeArrowheads="1"/>
            </p:cNvPicPr>
            <p:nvPr/>
          </p:nvPicPr>
          <p:blipFill>
            <a:blip r:embed="rId6" cstate="print"/>
            <a:srcRect l="23178" t="9904" r="23443" b="16795"/>
            <a:stretch>
              <a:fillRect/>
            </a:stretch>
          </p:blipFill>
          <p:spPr bwMode="auto">
            <a:xfrm>
              <a:off x="620228" y="6688780"/>
              <a:ext cx="1429442" cy="389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" name="Picture 3" descr="J:\révélations\17 ip fas wga.jpg"/>
            <p:cNvPicPr>
              <a:picLocks noChangeAspect="1" noChangeArrowheads="1"/>
            </p:cNvPicPr>
            <p:nvPr/>
          </p:nvPicPr>
          <p:blipFill>
            <a:blip r:embed="rId7" cstate="print"/>
            <a:srcRect l="4407" t="26813" r="26252" b="26667"/>
            <a:stretch>
              <a:fillRect/>
            </a:stretch>
          </p:blipFill>
          <p:spPr bwMode="auto">
            <a:xfrm>
              <a:off x="620228" y="7131985"/>
              <a:ext cx="1429442" cy="353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1" name="Line 29"/>
            <p:cNvSpPr>
              <a:spLocks noChangeShapeType="1"/>
            </p:cNvSpPr>
            <p:nvPr/>
          </p:nvSpPr>
          <p:spPr bwMode="auto">
            <a:xfrm>
              <a:off x="597021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30"/>
            <p:cNvSpPr>
              <a:spLocks noChangeShapeType="1"/>
            </p:cNvSpPr>
            <p:nvPr/>
          </p:nvSpPr>
          <p:spPr bwMode="auto">
            <a:xfrm>
              <a:off x="1066921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31"/>
            <p:cNvSpPr>
              <a:spLocks noChangeShapeType="1"/>
            </p:cNvSpPr>
            <p:nvPr/>
          </p:nvSpPr>
          <p:spPr bwMode="auto">
            <a:xfrm>
              <a:off x="1501896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2081687" y="6772060"/>
              <a:ext cx="501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115" name="Text Box 38"/>
            <p:cNvSpPr txBox="1">
              <a:spLocks noChangeArrowheads="1"/>
            </p:cNvSpPr>
            <p:nvPr/>
          </p:nvSpPr>
          <p:spPr bwMode="auto">
            <a:xfrm>
              <a:off x="579559" y="6394972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16" name="Text Box 39"/>
            <p:cNvSpPr txBox="1">
              <a:spLocks noChangeArrowheads="1"/>
            </p:cNvSpPr>
            <p:nvPr/>
          </p:nvSpPr>
          <p:spPr bwMode="auto">
            <a:xfrm>
              <a:off x="784346" y="6396560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17" name="Text Box 40"/>
            <p:cNvSpPr txBox="1">
              <a:spLocks noChangeArrowheads="1"/>
            </p:cNvSpPr>
            <p:nvPr/>
          </p:nvSpPr>
          <p:spPr bwMode="auto">
            <a:xfrm>
              <a:off x="2071015" y="6396560"/>
              <a:ext cx="9207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</a:rPr>
                <a:t>GlcNAc</a:t>
              </a:r>
              <a:r>
                <a:rPr lang="fr-FR" sz="1000" b="1" dirty="0">
                  <a:latin typeface="Times New Roman" pitchFamily="18" charset="0"/>
                </a:rPr>
                <a:t> 0.5M</a:t>
              </a:r>
            </a:p>
          </p:txBody>
        </p:sp>
        <p:sp>
          <p:nvSpPr>
            <p:cNvPr id="118" name="Text Box 41"/>
            <p:cNvSpPr txBox="1">
              <a:spLocks noChangeArrowheads="1"/>
            </p:cNvSpPr>
            <p:nvPr/>
          </p:nvSpPr>
          <p:spPr bwMode="auto">
            <a:xfrm>
              <a:off x="1516184" y="6382272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19" name="Text Box 43"/>
            <p:cNvSpPr txBox="1">
              <a:spLocks noChangeArrowheads="1"/>
            </p:cNvSpPr>
            <p:nvPr/>
          </p:nvSpPr>
          <p:spPr bwMode="auto">
            <a:xfrm>
              <a:off x="1238371" y="6396560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0" name="Text Box 45"/>
            <p:cNvSpPr txBox="1">
              <a:spLocks noChangeArrowheads="1"/>
            </p:cNvSpPr>
            <p:nvPr/>
          </p:nvSpPr>
          <p:spPr bwMode="auto">
            <a:xfrm>
              <a:off x="1038346" y="6385447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21" name="Text Box 46"/>
            <p:cNvSpPr txBox="1">
              <a:spLocks noChangeArrowheads="1"/>
            </p:cNvSpPr>
            <p:nvPr/>
          </p:nvSpPr>
          <p:spPr bwMode="auto">
            <a:xfrm>
              <a:off x="1713034" y="6404497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2" name="Text Box 47"/>
            <p:cNvSpPr txBox="1">
              <a:spLocks noChangeArrowheads="1"/>
            </p:cNvSpPr>
            <p:nvPr/>
          </p:nvSpPr>
          <p:spPr bwMode="auto">
            <a:xfrm>
              <a:off x="2081687" y="7193872"/>
              <a:ext cx="8499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</a:rPr>
                <a:t>WGA </a:t>
              </a:r>
              <a:r>
                <a:rPr lang="fr-FR" sz="1000" b="1" dirty="0" err="1">
                  <a:latin typeface="Times New Roman" pitchFamily="18" charset="0"/>
                </a:rPr>
                <a:t>beads</a:t>
              </a:r>
              <a:endParaRPr lang="fr-FR" sz="1000" b="1" dirty="0">
                <a:latin typeface="Times New Roman" pitchFamily="18" charset="0"/>
              </a:endParaRPr>
            </a:p>
          </p:txBody>
        </p:sp>
        <p:sp>
          <p:nvSpPr>
            <p:cNvPr id="123" name="Text Box 48"/>
            <p:cNvSpPr txBox="1">
              <a:spLocks noChangeArrowheads="1"/>
            </p:cNvSpPr>
            <p:nvPr/>
          </p:nvSpPr>
          <p:spPr bwMode="auto">
            <a:xfrm>
              <a:off x="2886731" y="6955178"/>
              <a:ext cx="7152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8" charset="0"/>
                </a:rPr>
                <a:t>WB:</a:t>
              </a:r>
              <a:r>
                <a:rPr lang="fr-FR" sz="1000" b="1" i="1" dirty="0">
                  <a:latin typeface="Times New Roman" pitchFamily="18" charset="0"/>
                </a:rPr>
                <a:t> </a:t>
              </a:r>
              <a:r>
                <a:rPr lang="fr-FR" sz="1000" b="1" dirty="0">
                  <a:latin typeface="Times New Roman" pitchFamily="18" charset="0"/>
                </a:rPr>
                <a:t>FAS</a:t>
              </a:r>
            </a:p>
          </p:txBody>
        </p:sp>
        <p:sp>
          <p:nvSpPr>
            <p:cNvPr id="124" name="Line 147"/>
            <p:cNvSpPr>
              <a:spLocks noChangeShapeType="1"/>
            </p:cNvSpPr>
            <p:nvPr/>
          </p:nvSpPr>
          <p:spPr bwMode="auto">
            <a:xfrm>
              <a:off x="2886731" y="678022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ZoneTexte 190"/>
            <p:cNvSpPr txBox="1">
              <a:spLocks noChangeArrowheads="1"/>
            </p:cNvSpPr>
            <p:nvPr/>
          </p:nvSpPr>
          <p:spPr bwMode="auto">
            <a:xfrm>
              <a:off x="238014" y="6931584"/>
              <a:ext cx="420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sp>
          <p:nvSpPr>
            <p:cNvPr id="126" name="ZoneTexte 191"/>
            <p:cNvSpPr txBox="1">
              <a:spLocks noChangeArrowheads="1"/>
            </p:cNvSpPr>
            <p:nvPr/>
          </p:nvSpPr>
          <p:spPr bwMode="auto">
            <a:xfrm>
              <a:off x="236039" y="7260930"/>
              <a:ext cx="420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</p:grpSp>
      <p:pic>
        <p:nvPicPr>
          <p:cNvPr id="130" name="Picture 10" descr="http://t2.gstatic.com/images?q=tbn:ANd9GcQKSY18UHwaJ2JtTIc9lTvgFb5Hxct9sLsopdAcZIMdiLxf1x6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52736"/>
            <a:ext cx="792088" cy="5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143"/>
          <p:cNvGrpSpPr/>
          <p:nvPr/>
        </p:nvGrpSpPr>
        <p:grpSpPr>
          <a:xfrm>
            <a:off x="827585" y="1196752"/>
            <a:ext cx="4032448" cy="2448272"/>
            <a:chOff x="4116101" y="3929147"/>
            <a:chExt cx="3213877" cy="1756293"/>
          </a:xfrm>
        </p:grpSpPr>
        <p:pic>
          <p:nvPicPr>
            <p:cNvPr id="68" name="Picture 10" descr="F:\Scans\manip obob\input FA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9" t="28165" r="31327" b="17051"/>
            <a:stretch/>
          </p:blipFill>
          <p:spPr bwMode="auto">
            <a:xfrm>
              <a:off x="4466554" y="4874886"/>
              <a:ext cx="1337095" cy="4350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1" descr="F:\Scans\manip obob\IP WGA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9" t="32183" r="32917" b="31735"/>
            <a:stretch/>
          </p:blipFill>
          <p:spPr bwMode="auto">
            <a:xfrm>
              <a:off x="4466554" y="5362087"/>
              <a:ext cx="1337095" cy="2842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 rot="16200000">
              <a:off x="4390144" y="4310263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 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 rot="16200000">
              <a:off x="4937128" y="4373228"/>
              <a:ext cx="4892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latin typeface="Times New Roman" pitchFamily="1" charset="0"/>
                </a:rPr>
                <a:t>o</a:t>
              </a:r>
              <a:r>
                <a:rPr lang="fr-FR" sz="1000" b="1" dirty="0" err="1" smtClean="0">
                  <a:latin typeface="Times New Roman" pitchFamily="1" charset="0"/>
                </a:rPr>
                <a:t>b</a:t>
              </a:r>
              <a:r>
                <a:rPr lang="fr-FR" sz="1000" b="1" dirty="0" smtClean="0">
                  <a:latin typeface="Times New Roman" pitchFamily="1" charset="0"/>
                </a:rPr>
                <a:t>/</a:t>
              </a:r>
              <a:r>
                <a:rPr lang="fr-FR" sz="1000" b="1" dirty="0" err="1" smtClean="0">
                  <a:latin typeface="Times New Roman" pitchFamily="1" charset="0"/>
                </a:rPr>
                <a:t>ob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4645171" y="3933056"/>
              <a:ext cx="5485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5366136" y="3929147"/>
              <a:ext cx="5068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Refed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>
              <a:off x="4548333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5018233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31"/>
            <p:cNvSpPr>
              <a:spLocks noChangeShapeType="1"/>
            </p:cNvSpPr>
            <p:nvPr/>
          </p:nvSpPr>
          <p:spPr bwMode="auto">
            <a:xfrm>
              <a:off x="5453208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 rot="16200000">
              <a:off x="5311050" y="4311850"/>
              <a:ext cx="6399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4688033" y="4128319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5814261" y="4943584"/>
              <a:ext cx="501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" charset="0"/>
                </a:rPr>
                <a:t>Input</a:t>
              </a: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4530871" y="4644511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81" name="Text Box 39"/>
            <p:cNvSpPr txBox="1">
              <a:spLocks noChangeArrowheads="1"/>
            </p:cNvSpPr>
            <p:nvPr/>
          </p:nvSpPr>
          <p:spPr bwMode="auto">
            <a:xfrm>
              <a:off x="4735658" y="4646099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5814261" y="4646099"/>
              <a:ext cx="920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" charset="0"/>
                </a:rPr>
                <a:t>GlcNAc</a:t>
              </a:r>
              <a:r>
                <a:rPr lang="fr-FR" sz="1000" b="1" dirty="0">
                  <a:latin typeface="Times New Roman" pitchFamily="1" charset="0"/>
                </a:rPr>
                <a:t> 0.5M</a:t>
              </a:r>
            </a:p>
          </p:txBody>
        </p:sp>
        <p:sp>
          <p:nvSpPr>
            <p:cNvPr id="128" name="Text Box 41"/>
            <p:cNvSpPr txBox="1">
              <a:spLocks noChangeArrowheads="1"/>
            </p:cNvSpPr>
            <p:nvPr/>
          </p:nvSpPr>
          <p:spPr bwMode="auto">
            <a:xfrm>
              <a:off x="5467496" y="4631811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129" name="Text Box 43"/>
            <p:cNvSpPr txBox="1">
              <a:spLocks noChangeArrowheads="1"/>
            </p:cNvSpPr>
            <p:nvPr/>
          </p:nvSpPr>
          <p:spPr bwMode="auto">
            <a:xfrm>
              <a:off x="5189683" y="4646099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135" name="Text Box 45"/>
            <p:cNvSpPr txBox="1">
              <a:spLocks noChangeArrowheads="1"/>
            </p:cNvSpPr>
            <p:nvPr/>
          </p:nvSpPr>
          <p:spPr bwMode="auto">
            <a:xfrm>
              <a:off x="4989658" y="4634986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137" name="Text Box 46"/>
            <p:cNvSpPr txBox="1">
              <a:spLocks noChangeArrowheads="1"/>
            </p:cNvSpPr>
            <p:nvPr/>
          </p:nvSpPr>
          <p:spPr bwMode="auto">
            <a:xfrm>
              <a:off x="5664346" y="4654036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138" name="Text Box 47"/>
            <p:cNvSpPr txBox="1">
              <a:spLocks noChangeArrowheads="1"/>
            </p:cNvSpPr>
            <p:nvPr/>
          </p:nvSpPr>
          <p:spPr bwMode="auto">
            <a:xfrm>
              <a:off x="5803649" y="5352663"/>
              <a:ext cx="8499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smtClean="0">
                  <a:latin typeface="Times New Roman" pitchFamily="1" charset="0"/>
                </a:rPr>
                <a:t>WGA </a:t>
              </a:r>
              <a:r>
                <a:rPr lang="fr-FR" sz="1000" b="1" dirty="0" err="1" smtClean="0">
                  <a:latin typeface="Times New Roman" pitchFamily="1" charset="0"/>
                </a:rPr>
                <a:t>beads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39" name="Text Box 48"/>
            <p:cNvSpPr txBox="1">
              <a:spLocks noChangeArrowheads="1"/>
            </p:cNvSpPr>
            <p:nvPr/>
          </p:nvSpPr>
          <p:spPr bwMode="auto">
            <a:xfrm>
              <a:off x="6614717" y="5126796"/>
              <a:ext cx="7152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u="sng" dirty="0">
                  <a:latin typeface="Times New Roman" pitchFamily="1" charset="0"/>
                </a:rPr>
                <a:t>WB:</a:t>
              </a:r>
              <a:r>
                <a:rPr lang="fr-FR" sz="1000" b="1" i="1" dirty="0">
                  <a:latin typeface="Times New Roman" pitchFamily="1" charset="0"/>
                </a:rPr>
                <a:t> </a:t>
              </a:r>
              <a:r>
                <a:rPr lang="fr-FR" sz="1000" b="1" dirty="0" smtClean="0">
                  <a:latin typeface="Times New Roman" pitchFamily="1" charset="0"/>
                </a:rPr>
                <a:t>FAS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40" name="Line 147"/>
            <p:cNvSpPr>
              <a:spLocks noChangeShapeType="1"/>
            </p:cNvSpPr>
            <p:nvPr/>
          </p:nvSpPr>
          <p:spPr bwMode="auto">
            <a:xfrm>
              <a:off x="6604102" y="5012235"/>
              <a:ext cx="0" cy="488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4118076" y="510987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4116101" y="543921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11" cstate="print"/>
          <a:srcRect l="42857"/>
          <a:stretch>
            <a:fillRect/>
          </a:stretch>
        </p:blipFill>
        <p:spPr bwMode="auto">
          <a:xfrm>
            <a:off x="395536" y="1181098"/>
            <a:ext cx="720080" cy="1095774"/>
          </a:xfrm>
          <a:prstGeom prst="rect">
            <a:avLst/>
          </a:prstGeom>
          <a:noFill/>
        </p:spPr>
      </p:pic>
      <p:sp>
        <p:nvSpPr>
          <p:cNvPr id="102" name="ZoneTexte 101"/>
          <p:cNvSpPr txBox="1"/>
          <p:nvPr/>
        </p:nvSpPr>
        <p:spPr>
          <a:xfrm>
            <a:off x="0" y="7647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400" b="1" dirty="0" smtClean="0">
                <a:solidFill>
                  <a:srgbClr val="0070C0"/>
                </a:solidFill>
              </a:rPr>
              <a:t> Use of </a:t>
            </a:r>
            <a:r>
              <a:rPr lang="fr-FR" sz="1400" b="1" dirty="0" err="1" smtClean="0">
                <a:solidFill>
                  <a:srgbClr val="0070C0"/>
                </a:solidFill>
              </a:rPr>
              <a:t>lectins</a:t>
            </a:r>
            <a:r>
              <a:rPr lang="fr-FR" sz="1400" b="1" dirty="0" smtClean="0">
                <a:solidFill>
                  <a:srgbClr val="0070C0"/>
                </a:solidFill>
              </a:rPr>
              <a:t> : </a:t>
            </a:r>
            <a:r>
              <a:rPr lang="fr-FR" sz="1400" b="1" dirty="0" err="1" smtClean="0">
                <a:solidFill>
                  <a:srgbClr val="0070C0"/>
                </a:solidFill>
              </a:rPr>
              <a:t>Wheat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Germ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Agglutinin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203848" y="332656"/>
            <a:ext cx="2278745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FAS </a:t>
            </a:r>
            <a:r>
              <a:rPr lang="fr-FR" sz="1200" i="1" dirty="0" smtClean="0"/>
              <a:t>O</a:t>
            </a:r>
            <a:r>
              <a:rPr lang="fr-FR" sz="1200" dirty="0" smtClean="0"/>
              <a:t>-</a:t>
            </a:r>
            <a:r>
              <a:rPr lang="fr-FR" sz="1200" dirty="0" err="1" smtClean="0"/>
              <a:t>GlcNAcylation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91376" y="1763524"/>
            <a:ext cx="895253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Model 3 : Use of </a:t>
            </a:r>
            <a:r>
              <a:rPr lang="fr-FR" b="1" dirty="0" err="1" smtClean="0"/>
              <a:t>mice</a:t>
            </a:r>
            <a:r>
              <a:rPr lang="fr-FR" b="1" dirty="0" smtClean="0"/>
              <a:t> C57BL6 </a:t>
            </a:r>
            <a:r>
              <a:rPr lang="fr-FR" b="1" dirty="0" err="1" smtClean="0"/>
              <a:t>presenting</a:t>
            </a:r>
            <a:r>
              <a:rPr lang="fr-FR" b="1" dirty="0" smtClean="0"/>
              <a:t> an inhibition of OGA </a:t>
            </a:r>
            <a:endParaRPr lang="fr-FR" b="1" dirty="0"/>
          </a:p>
        </p:txBody>
      </p:sp>
      <p:grpSp>
        <p:nvGrpSpPr>
          <p:cNvPr id="2" name="Groupe 36"/>
          <p:cNvGrpSpPr/>
          <p:nvPr/>
        </p:nvGrpSpPr>
        <p:grpSpPr>
          <a:xfrm>
            <a:off x="1475656" y="5112568"/>
            <a:ext cx="2592288" cy="1124744"/>
            <a:chOff x="2798652" y="1234893"/>
            <a:chExt cx="2779718" cy="1330011"/>
          </a:xfrm>
        </p:grpSpPr>
        <p:pic>
          <p:nvPicPr>
            <p:cNvPr id="38" name="Picture 14" descr="http://t3.gstatic.com/images?q=tbn:ANd9GcRXUCdJamUiFLPy-1jyd4ZKeFsU-hNJWhWpgq0l4REe-O9DFwy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234893"/>
              <a:ext cx="1654442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t1.gstatic.com/images?q=tbn:ANd9GcRJqAScgehxq8fRW6ZuLFSuYN_0O5E3uwtFwQ7ugLYK_BSPE7uhJ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8652" y="1628800"/>
              <a:ext cx="1202042" cy="936104"/>
            </a:xfrm>
            <a:prstGeom prst="rect">
              <a:avLst/>
            </a:prstGeom>
            <a:noFill/>
          </p:spPr>
        </p:pic>
      </p:grp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417411" y="4020564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99527" y="3657027"/>
            <a:ext cx="854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6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455511" y="4572744"/>
            <a:ext cx="1295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706336" y="4209207"/>
            <a:ext cx="788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800000"/>
                </a:solidFill>
                <a:latin typeface="Comic Sans MS" pitchFamily="1" charset="0"/>
              </a:rPr>
              <a:t>HCHO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282101" y="4209207"/>
            <a:ext cx="854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6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131911" y="3791964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srgbClr val="0000FF"/>
                </a:solidFill>
                <a:latin typeface="Comic Sans MS" pitchFamily="1" charset="0"/>
              </a:rPr>
              <a:t>Group1 </a:t>
            </a:r>
            <a:r>
              <a:rPr lang="fr-FR" sz="1800" b="1" dirty="0">
                <a:solidFill>
                  <a:srgbClr val="0000FF"/>
                </a:solidFill>
                <a:latin typeface="Comic Sans MS" pitchFamily="1" charset="0"/>
              </a:rPr>
              <a:t>: </a:t>
            </a:r>
            <a:r>
              <a:rPr lang="fr-FR" sz="1800" b="1" dirty="0" err="1" smtClean="0">
                <a:solidFill>
                  <a:srgbClr val="0000FF"/>
                </a:solidFill>
                <a:latin typeface="Comic Sans MS" pitchFamily="1" charset="0"/>
              </a:rPr>
              <a:t>Fasted</a:t>
            </a:r>
            <a:endParaRPr lang="fr-FR" sz="1800" b="1" dirty="0">
              <a:solidFill>
                <a:srgbClr val="0000FF"/>
              </a:solidFill>
              <a:latin typeface="Comic Sans MS" pitchFamily="1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144611" y="4331444"/>
            <a:ext cx="1917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srgbClr val="671B2C"/>
                </a:solidFill>
                <a:latin typeface="Comic Sans MS" pitchFamily="1" charset="0"/>
              </a:rPr>
              <a:t>Group2 </a:t>
            </a:r>
            <a:r>
              <a:rPr lang="fr-FR" sz="1800" b="1" dirty="0">
                <a:solidFill>
                  <a:srgbClr val="671B2C"/>
                </a:solidFill>
                <a:latin typeface="Comic Sans MS" pitchFamily="1" charset="0"/>
              </a:rPr>
              <a:t>: </a:t>
            </a:r>
            <a:r>
              <a:rPr lang="fr-FR" sz="1800" b="1" dirty="0" err="1" smtClean="0">
                <a:solidFill>
                  <a:srgbClr val="671B2C"/>
                </a:solidFill>
                <a:latin typeface="Comic Sans MS" pitchFamily="1" charset="0"/>
              </a:rPr>
              <a:t>Refed</a:t>
            </a:r>
            <a:endParaRPr lang="fr-FR" sz="1800" b="1" dirty="0">
              <a:solidFill>
                <a:srgbClr val="671B2C"/>
              </a:solidFill>
              <a:latin typeface="Comic Sans MS" pitchFamily="1" charset="0"/>
            </a:endParaRPr>
          </a:p>
        </p:txBody>
      </p:sp>
      <p:pic>
        <p:nvPicPr>
          <p:cNvPr id="30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0911" y="3893564"/>
            <a:ext cx="3841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0911" y="4455269"/>
            <a:ext cx="3841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334982" y="2852936"/>
            <a:ext cx="7632848" cy="457200"/>
          </a:xfrm>
          <a:prstGeom prst="rightArrow">
            <a:avLst>
              <a:gd name="adj1" fmla="val 50000"/>
              <a:gd name="adj2" fmla="val 25142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97146" y="2636912"/>
            <a:ext cx="7745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Day 0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563888" y="2636912"/>
            <a:ext cx="899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Day 14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-26776" y="3657798"/>
            <a:ext cx="3493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Daily injection of PBS/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ThiametG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20 mg/ kg/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4151406" y="4574159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0" y="7768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-GlcNAcylation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levels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and FAS expression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physiopathological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models</a:t>
            </a:r>
            <a:endParaRPr lang="fr-FR" sz="20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8"/>
          <p:cNvGrpSpPr/>
          <p:nvPr/>
        </p:nvGrpSpPr>
        <p:grpSpPr>
          <a:xfrm>
            <a:off x="2123728" y="980728"/>
            <a:ext cx="5040560" cy="2376264"/>
            <a:chOff x="723968" y="239645"/>
            <a:chExt cx="5990311" cy="2736304"/>
          </a:xfrm>
        </p:grpSpPr>
        <p:grpSp>
          <p:nvGrpSpPr>
            <p:cNvPr id="3" name="Groupe 4"/>
            <p:cNvGrpSpPr/>
            <p:nvPr/>
          </p:nvGrpSpPr>
          <p:grpSpPr>
            <a:xfrm>
              <a:off x="1196752" y="851335"/>
              <a:ext cx="4416238" cy="2064482"/>
              <a:chOff x="1746105" y="1343329"/>
              <a:chExt cx="3314960" cy="1572487"/>
            </a:xfrm>
          </p:grpSpPr>
          <p:pic>
            <p:nvPicPr>
              <p:cNvPr id="196" name="Picture 2" descr="F:\BROTHER\0402140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8528" t="90162" r="30892" b="6688"/>
              <a:stretch>
                <a:fillRect/>
              </a:stretch>
            </p:blipFill>
            <p:spPr bwMode="auto">
              <a:xfrm>
                <a:off x="1746105" y="1343329"/>
                <a:ext cx="3312368" cy="2944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97" name="Picture 2" descr="F:\BROTHER\0402140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629" t="76775" r="29756" b="14563"/>
              <a:stretch>
                <a:fillRect/>
              </a:stretch>
            </p:blipFill>
            <p:spPr bwMode="auto">
              <a:xfrm>
                <a:off x="1749065" y="1691680"/>
                <a:ext cx="3312000" cy="8090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98" name="Picture 2" descr="F:\BROTHER\04021401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776" t="70475" r="27520" b="25588"/>
              <a:stretch>
                <a:fillRect/>
              </a:stretch>
            </p:blipFill>
            <p:spPr bwMode="auto">
              <a:xfrm>
                <a:off x="1748308" y="2555776"/>
                <a:ext cx="3312368" cy="3600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</p:grpSp>
        <p:sp>
          <p:nvSpPr>
            <p:cNvPr id="171" name="ZoneTexte 170"/>
            <p:cNvSpPr txBox="1"/>
            <p:nvPr/>
          </p:nvSpPr>
          <p:spPr>
            <a:xfrm>
              <a:off x="5636740" y="1704313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fr-FR" sz="1000" b="1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GlcNAc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5625623" y="923342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FAS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ZoneTexte 172"/>
            <p:cNvSpPr txBox="1"/>
            <p:nvPr/>
          </p:nvSpPr>
          <p:spPr>
            <a:xfrm>
              <a:off x="5636740" y="2555776"/>
              <a:ext cx="9685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GAPDH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723968" y="1103741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130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728321" y="133164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800329" y="173349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70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799963" y="1985898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799963" y="2225672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40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9" name="Connecteur droit 178"/>
            <p:cNvCxnSpPr/>
            <p:nvPr/>
          </p:nvCxnSpPr>
          <p:spPr>
            <a:xfrm>
              <a:off x="1052736" y="1451906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>
              <a:off x="1052736" y="1835696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>
              <a:off x="1052736" y="2099978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/>
            <p:nvPr/>
          </p:nvCxnSpPr>
          <p:spPr>
            <a:xfrm>
              <a:off x="1052736" y="233975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/>
            <p:nvPr/>
          </p:nvCxnSpPr>
          <p:spPr>
            <a:xfrm>
              <a:off x="1052736" y="1224007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ZoneTexte 183"/>
            <p:cNvSpPr txBox="1"/>
            <p:nvPr/>
          </p:nvSpPr>
          <p:spPr>
            <a:xfrm>
              <a:off x="799963" y="2376135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40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5" name="Connecteur droit 184"/>
            <p:cNvCxnSpPr/>
            <p:nvPr/>
          </p:nvCxnSpPr>
          <p:spPr>
            <a:xfrm>
              <a:off x="1052736" y="249215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>
              <a:off x="1052736" y="2855683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ZoneTexte 186"/>
            <p:cNvSpPr txBox="1"/>
            <p:nvPr/>
          </p:nvSpPr>
          <p:spPr>
            <a:xfrm>
              <a:off x="800329" y="2729728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8" name="Connecteur droit 187"/>
            <p:cNvCxnSpPr/>
            <p:nvPr/>
          </p:nvCxnSpPr>
          <p:spPr>
            <a:xfrm>
              <a:off x="1233135" y="755576"/>
              <a:ext cx="136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>
              <a:off x="2745303" y="755576"/>
              <a:ext cx="136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>
              <a:off x="4221088" y="755576"/>
              <a:ext cx="136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ZoneTexte 190"/>
            <p:cNvSpPr txBox="1"/>
            <p:nvPr/>
          </p:nvSpPr>
          <p:spPr>
            <a:xfrm>
              <a:off x="1700808" y="503927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PBS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ZoneTexte 191"/>
            <p:cNvSpPr txBox="1"/>
            <p:nvPr/>
          </p:nvSpPr>
          <p:spPr>
            <a:xfrm>
              <a:off x="3068960" y="503169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ThiametG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ZoneTexte 192"/>
            <p:cNvSpPr txBox="1"/>
            <p:nvPr/>
          </p:nvSpPr>
          <p:spPr>
            <a:xfrm>
              <a:off x="4509120" y="503169"/>
              <a:ext cx="7729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Refed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PBS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4" name="Connecteur droit 193"/>
            <p:cNvCxnSpPr/>
            <p:nvPr/>
          </p:nvCxnSpPr>
          <p:spPr>
            <a:xfrm>
              <a:off x="1772816" y="492052"/>
              <a:ext cx="172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ZoneTexte 194"/>
            <p:cNvSpPr txBox="1"/>
            <p:nvPr/>
          </p:nvSpPr>
          <p:spPr>
            <a:xfrm>
              <a:off x="2410529" y="239645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Fasted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0" name="Graphique 199"/>
          <p:cNvGraphicFramePr/>
          <p:nvPr/>
        </p:nvGraphicFramePr>
        <p:xfrm>
          <a:off x="6161498" y="3948938"/>
          <a:ext cx="2691218" cy="237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1" name="ZoneTexte 200"/>
          <p:cNvSpPr txBox="1"/>
          <p:nvPr/>
        </p:nvSpPr>
        <p:spPr>
          <a:xfrm>
            <a:off x="5724128" y="4183923"/>
            <a:ext cx="593694" cy="17243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FAS /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cyclophilin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54"/>
          <p:cNvGrpSpPr/>
          <p:nvPr/>
        </p:nvGrpSpPr>
        <p:grpSpPr>
          <a:xfrm>
            <a:off x="8158208" y="3933056"/>
            <a:ext cx="878288" cy="575268"/>
            <a:chOff x="8158208" y="3933056"/>
            <a:chExt cx="878288" cy="575268"/>
          </a:xfrm>
        </p:grpSpPr>
        <p:sp>
          <p:nvSpPr>
            <p:cNvPr id="202" name="Rectangle 201"/>
            <p:cNvSpPr/>
            <p:nvPr/>
          </p:nvSpPr>
          <p:spPr>
            <a:xfrm>
              <a:off x="8158208" y="4063886"/>
              <a:ext cx="86813" cy="103056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8158208" y="4281997"/>
              <a:ext cx="86813" cy="1030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ZoneTexte 203"/>
            <p:cNvSpPr txBox="1"/>
            <p:nvPr/>
          </p:nvSpPr>
          <p:spPr>
            <a:xfrm>
              <a:off x="8183241" y="3933056"/>
              <a:ext cx="495131" cy="352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PBS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ZoneTexte 204"/>
            <p:cNvSpPr txBox="1"/>
            <p:nvPr/>
          </p:nvSpPr>
          <p:spPr>
            <a:xfrm>
              <a:off x="8185768" y="4155938"/>
              <a:ext cx="850728" cy="352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ThiametG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6" name="Connecteur droit 205"/>
          <p:cNvCxnSpPr/>
          <p:nvPr/>
        </p:nvCxnSpPr>
        <p:spPr>
          <a:xfrm>
            <a:off x="6926597" y="5551327"/>
            <a:ext cx="0" cy="3152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rot="5400000">
            <a:off x="7059523" y="5432481"/>
            <a:ext cx="0" cy="2604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>
            <a:off x="7183716" y="5573074"/>
            <a:ext cx="0" cy="103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ZoneTexte 208"/>
          <p:cNvSpPr txBox="1"/>
          <p:nvPr/>
        </p:nvSpPr>
        <p:spPr>
          <a:xfrm>
            <a:off x="6868459" y="5300921"/>
            <a:ext cx="383640" cy="303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Times New Roman" pitchFamily="18" charset="0"/>
                <a:cs typeface="Times New Roman" pitchFamily="18" charset="0"/>
              </a:rPr>
              <a:t>NS</a:t>
            </a:r>
            <a:endParaRPr lang="fr-FR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0" name="Connecteur droit 209"/>
          <p:cNvCxnSpPr/>
          <p:nvPr/>
        </p:nvCxnSpPr>
        <p:spPr>
          <a:xfrm>
            <a:off x="6833288" y="4356333"/>
            <a:ext cx="0" cy="1211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 rot="5400000">
            <a:off x="7376944" y="3840340"/>
            <a:ext cx="0" cy="10416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>
            <a:off x="7897767" y="4371550"/>
            <a:ext cx="0" cy="103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ZoneTexte 212"/>
          <p:cNvSpPr txBox="1"/>
          <p:nvPr/>
        </p:nvSpPr>
        <p:spPr>
          <a:xfrm>
            <a:off x="7230619" y="4094792"/>
            <a:ext cx="477737" cy="374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***</a:t>
            </a:r>
            <a:endParaRPr lang="fr-FR" sz="1100" dirty="0"/>
          </a:p>
        </p:txBody>
      </p:sp>
      <p:sp>
        <p:nvSpPr>
          <p:cNvPr id="214" name="Line 616"/>
          <p:cNvSpPr>
            <a:spLocks noChangeShapeType="1"/>
          </p:cNvSpPr>
          <p:nvPr/>
        </p:nvSpPr>
        <p:spPr bwMode="auto">
          <a:xfrm>
            <a:off x="6816879" y="6202045"/>
            <a:ext cx="4995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200">
              <a:latin typeface="Comic Sans MS" pitchFamily="66" charset="0"/>
            </a:endParaRPr>
          </a:p>
        </p:txBody>
      </p:sp>
      <p:sp>
        <p:nvSpPr>
          <p:cNvPr id="215" name="Text Box 27"/>
          <p:cNvSpPr txBox="1">
            <a:spLocks noChangeArrowheads="1"/>
          </p:cNvSpPr>
          <p:nvPr/>
        </p:nvSpPr>
        <p:spPr bwMode="auto">
          <a:xfrm>
            <a:off x="6733553" y="6160243"/>
            <a:ext cx="661334" cy="35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itchFamily="1" charset="0"/>
              </a:rPr>
              <a:t>Fasted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216" name="Text Box 27"/>
          <p:cNvSpPr txBox="1">
            <a:spLocks noChangeArrowheads="1"/>
          </p:cNvSpPr>
          <p:nvPr/>
        </p:nvSpPr>
        <p:spPr bwMode="auto">
          <a:xfrm>
            <a:off x="7694593" y="6172958"/>
            <a:ext cx="611087" cy="35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Refed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539552" y="3501008"/>
            <a:ext cx="135976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Quantification</a:t>
            </a:r>
            <a:endParaRPr lang="fr-FR" sz="12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 r="34466"/>
          <a:stretch>
            <a:fillRect/>
          </a:stretch>
        </p:blipFill>
        <p:spPr bwMode="auto">
          <a:xfrm>
            <a:off x="395536" y="4005064"/>
            <a:ext cx="242595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8" cstate="print"/>
          <a:srcRect r="34118"/>
          <a:stretch>
            <a:fillRect/>
          </a:stretch>
        </p:blipFill>
        <p:spPr bwMode="auto">
          <a:xfrm>
            <a:off x="3061722" y="4077072"/>
            <a:ext cx="2560103" cy="24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ZoneTexte 53"/>
          <p:cNvSpPr txBox="1"/>
          <p:nvPr/>
        </p:nvSpPr>
        <p:spPr>
          <a:xfrm>
            <a:off x="6516216" y="3501008"/>
            <a:ext cx="2278745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FAS </a:t>
            </a:r>
            <a:r>
              <a:rPr lang="fr-FR" sz="1200" dirty="0" err="1" smtClean="0"/>
              <a:t>ARNm</a:t>
            </a:r>
            <a:endParaRPr lang="fr-FR" sz="1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179512" y="548680"/>
            <a:ext cx="432048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O</a:t>
            </a:r>
            <a:r>
              <a:rPr lang="fr-FR" sz="1200" dirty="0" smtClean="0"/>
              <a:t>-</a:t>
            </a:r>
            <a:r>
              <a:rPr lang="fr-FR" sz="1200" dirty="0" err="1" smtClean="0"/>
              <a:t>GlcNAcylated</a:t>
            </a:r>
            <a:r>
              <a:rPr lang="fr-FR" sz="1200" dirty="0" smtClean="0"/>
              <a:t> </a:t>
            </a:r>
            <a:r>
              <a:rPr lang="fr-FR" sz="1200" dirty="0" err="1" smtClean="0"/>
              <a:t>protein</a:t>
            </a:r>
            <a:r>
              <a:rPr lang="fr-FR" sz="1200" dirty="0" smtClean="0"/>
              <a:t> </a:t>
            </a:r>
            <a:r>
              <a:rPr lang="fr-FR" sz="1200" dirty="0" err="1" smtClean="0"/>
              <a:t>levels</a:t>
            </a:r>
            <a:r>
              <a:rPr lang="fr-FR" sz="1200" dirty="0" smtClean="0"/>
              <a:t> and FAS expression</a:t>
            </a:r>
            <a:endParaRPr lang="fr-FR" sz="1200" dirty="0"/>
          </a:p>
        </p:txBody>
      </p:sp>
      <p:grpSp>
        <p:nvGrpSpPr>
          <p:cNvPr id="56" name="Groupe 36"/>
          <p:cNvGrpSpPr/>
          <p:nvPr/>
        </p:nvGrpSpPr>
        <p:grpSpPr>
          <a:xfrm>
            <a:off x="251520" y="1124744"/>
            <a:ext cx="1512168" cy="864096"/>
            <a:chOff x="2798652" y="1234893"/>
            <a:chExt cx="2779718" cy="1330011"/>
          </a:xfrm>
        </p:grpSpPr>
        <p:pic>
          <p:nvPicPr>
            <p:cNvPr id="57" name="Picture 14" descr="http://t3.gstatic.com/images?q=tbn:ANd9GcRXUCdJamUiFLPy-1jyd4ZKeFsU-hNJWhWpgq0l4REe-O9DFwy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234893"/>
              <a:ext cx="1654442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://t1.gstatic.com/images?q=tbn:ANd9GcRJqAScgehxq8fRW6ZuLFSuYN_0O5E3uwtFwQ7ugLYK_BSPE7uhJ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98652" y="1628800"/>
              <a:ext cx="1202042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Oval 2419"/>
          <p:cNvSpPr>
            <a:spLocks noChangeArrowheads="1"/>
          </p:cNvSpPr>
          <p:nvPr/>
        </p:nvSpPr>
        <p:spPr bwMode="auto">
          <a:xfrm>
            <a:off x="2195736" y="1429093"/>
            <a:ext cx="147465" cy="384249"/>
          </a:xfrm>
          <a:prstGeom prst="ellipse">
            <a:avLst/>
          </a:prstGeom>
          <a:solidFill>
            <a:srgbClr val="177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8" name="Freeform 2420"/>
          <p:cNvSpPr>
            <a:spLocks/>
          </p:cNvSpPr>
          <p:nvPr/>
        </p:nvSpPr>
        <p:spPr bwMode="auto">
          <a:xfrm>
            <a:off x="2222723" y="1447121"/>
            <a:ext cx="118550" cy="364161"/>
          </a:xfrm>
          <a:custGeom>
            <a:avLst/>
            <a:gdLst>
              <a:gd name="T0" fmla="*/ 80 w 52"/>
              <a:gd name="T1" fmla="*/ 0 h 299"/>
              <a:gd name="T2" fmla="*/ 99 w 52"/>
              <a:gd name="T3" fmla="*/ 255 h 299"/>
              <a:gd name="T4" fmla="*/ 28 w 52"/>
              <a:gd name="T5" fmla="*/ 624 h 299"/>
              <a:gd name="T6" fmla="*/ 0 w 52"/>
              <a:gd name="T7" fmla="*/ 594 h 299"/>
              <a:gd name="T8" fmla="*/ 52 w 52"/>
              <a:gd name="T9" fmla="*/ 707 h 299"/>
              <a:gd name="T10" fmla="*/ 123 w 52"/>
              <a:gd name="T11" fmla="*/ 338 h 299"/>
              <a:gd name="T12" fmla="*/ 80 w 52"/>
              <a:gd name="T13" fmla="*/ 0 h 2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299">
                <a:moveTo>
                  <a:pt x="34" y="0"/>
                </a:moveTo>
                <a:cubicBezTo>
                  <a:pt x="39" y="28"/>
                  <a:pt x="42" y="66"/>
                  <a:pt x="42" y="108"/>
                </a:cubicBezTo>
                <a:cubicBezTo>
                  <a:pt x="42" y="194"/>
                  <a:pt x="29" y="264"/>
                  <a:pt x="12" y="264"/>
                </a:cubicBezTo>
                <a:cubicBezTo>
                  <a:pt x="8" y="264"/>
                  <a:pt x="4" y="259"/>
                  <a:pt x="0" y="251"/>
                </a:cubicBezTo>
                <a:cubicBezTo>
                  <a:pt x="6" y="281"/>
                  <a:pt x="14" y="299"/>
                  <a:pt x="22" y="299"/>
                </a:cubicBezTo>
                <a:cubicBezTo>
                  <a:pt x="39" y="299"/>
                  <a:pt x="52" y="229"/>
                  <a:pt x="52" y="143"/>
                </a:cubicBezTo>
                <a:cubicBezTo>
                  <a:pt x="52" y="79"/>
                  <a:pt x="44" y="23"/>
                  <a:pt x="34" y="0"/>
                </a:cubicBezTo>
                <a:close/>
              </a:path>
            </a:pathLst>
          </a:custGeom>
          <a:solidFill>
            <a:srgbClr val="166B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" name="Freeform 2421"/>
          <p:cNvSpPr>
            <a:spLocks/>
          </p:cNvSpPr>
          <p:nvPr/>
        </p:nvSpPr>
        <p:spPr bwMode="auto">
          <a:xfrm>
            <a:off x="2241036" y="1437334"/>
            <a:ext cx="116623" cy="376008"/>
          </a:xfrm>
          <a:custGeom>
            <a:avLst/>
            <a:gdLst>
              <a:gd name="T0" fmla="*/ 62 w 51"/>
              <a:gd name="T1" fmla="*/ 0 h 309"/>
              <a:gd name="T2" fmla="*/ 107 w 51"/>
              <a:gd name="T3" fmla="*/ 335 h 309"/>
              <a:gd name="T4" fmla="*/ 28 w 51"/>
              <a:gd name="T5" fmla="*/ 716 h 309"/>
              <a:gd name="T6" fmla="*/ 0 w 51"/>
              <a:gd name="T7" fmla="*/ 692 h 309"/>
              <a:gd name="T8" fmla="*/ 36 w 51"/>
              <a:gd name="T9" fmla="*/ 730 h 309"/>
              <a:gd name="T10" fmla="*/ 121 w 51"/>
              <a:gd name="T11" fmla="*/ 357 h 309"/>
              <a:gd name="T12" fmla="*/ 62 w 51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309">
                <a:moveTo>
                  <a:pt x="26" y="0"/>
                </a:moveTo>
                <a:cubicBezTo>
                  <a:pt x="37" y="26"/>
                  <a:pt x="45" y="79"/>
                  <a:pt x="45" y="142"/>
                </a:cubicBezTo>
                <a:cubicBezTo>
                  <a:pt x="45" y="229"/>
                  <a:pt x="31" y="303"/>
                  <a:pt x="12" y="303"/>
                </a:cubicBezTo>
                <a:cubicBezTo>
                  <a:pt x="8" y="303"/>
                  <a:pt x="3" y="297"/>
                  <a:pt x="0" y="293"/>
                </a:cubicBezTo>
                <a:cubicBezTo>
                  <a:pt x="4" y="304"/>
                  <a:pt x="10" y="309"/>
                  <a:pt x="15" y="309"/>
                </a:cubicBezTo>
                <a:cubicBezTo>
                  <a:pt x="35" y="309"/>
                  <a:pt x="51" y="239"/>
                  <a:pt x="51" y="151"/>
                </a:cubicBezTo>
                <a:cubicBezTo>
                  <a:pt x="51" y="80"/>
                  <a:pt x="40" y="1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0" name="Freeform 2422"/>
          <p:cNvSpPr>
            <a:spLocks/>
          </p:cNvSpPr>
          <p:nvPr/>
        </p:nvSpPr>
        <p:spPr bwMode="auto">
          <a:xfrm>
            <a:off x="2207302" y="1432699"/>
            <a:ext cx="88672" cy="343042"/>
          </a:xfrm>
          <a:custGeom>
            <a:avLst/>
            <a:gdLst>
              <a:gd name="T0" fmla="*/ 21 w 39"/>
              <a:gd name="T1" fmla="*/ 612 h 282"/>
              <a:gd name="T2" fmla="*/ 17 w 39"/>
              <a:gd name="T3" fmla="*/ 364 h 282"/>
              <a:gd name="T4" fmla="*/ 83 w 39"/>
              <a:gd name="T5" fmla="*/ 5 h 282"/>
              <a:gd name="T6" fmla="*/ 92 w 39"/>
              <a:gd name="T7" fmla="*/ 14 h 282"/>
              <a:gd name="T8" fmla="*/ 73 w 39"/>
              <a:gd name="T9" fmla="*/ 0 h 282"/>
              <a:gd name="T10" fmla="*/ 0 w 39"/>
              <a:gd name="T11" fmla="*/ 352 h 282"/>
              <a:gd name="T12" fmla="*/ 19 w 39"/>
              <a:gd name="T13" fmla="*/ 619 h 282"/>
              <a:gd name="T14" fmla="*/ 21 w 39"/>
              <a:gd name="T15" fmla="*/ 612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" h="282">
                <a:moveTo>
                  <a:pt x="9" y="259"/>
                </a:moveTo>
                <a:cubicBezTo>
                  <a:pt x="4" y="231"/>
                  <a:pt x="7" y="194"/>
                  <a:pt x="7" y="154"/>
                </a:cubicBezTo>
                <a:cubicBezTo>
                  <a:pt x="7" y="74"/>
                  <a:pt x="17" y="2"/>
                  <a:pt x="35" y="2"/>
                </a:cubicBezTo>
                <a:cubicBezTo>
                  <a:pt x="36" y="2"/>
                  <a:pt x="39" y="5"/>
                  <a:pt x="39" y="6"/>
                </a:cubicBezTo>
                <a:cubicBezTo>
                  <a:pt x="37" y="2"/>
                  <a:pt x="34" y="0"/>
                  <a:pt x="31" y="0"/>
                </a:cubicBezTo>
                <a:cubicBezTo>
                  <a:pt x="13" y="0"/>
                  <a:pt x="0" y="69"/>
                  <a:pt x="0" y="149"/>
                </a:cubicBezTo>
                <a:cubicBezTo>
                  <a:pt x="0" y="194"/>
                  <a:pt x="3" y="234"/>
                  <a:pt x="8" y="262"/>
                </a:cubicBezTo>
                <a:cubicBezTo>
                  <a:pt x="13" y="282"/>
                  <a:pt x="12" y="277"/>
                  <a:pt x="9" y="25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1" name="Freeform 2423"/>
          <p:cNvSpPr>
            <a:spLocks/>
          </p:cNvSpPr>
          <p:nvPr/>
        </p:nvSpPr>
        <p:spPr bwMode="auto">
          <a:xfrm>
            <a:off x="2257421" y="1407975"/>
            <a:ext cx="347940" cy="405367"/>
          </a:xfrm>
          <a:custGeom>
            <a:avLst/>
            <a:gdLst>
              <a:gd name="T0" fmla="*/ 257 w 153"/>
              <a:gd name="T1" fmla="*/ 17 h 333"/>
              <a:gd name="T2" fmla="*/ 0 w 153"/>
              <a:gd name="T3" fmla="*/ 50 h 333"/>
              <a:gd name="T4" fmla="*/ 104 w 153"/>
              <a:gd name="T5" fmla="*/ 414 h 333"/>
              <a:gd name="T6" fmla="*/ 31 w 153"/>
              <a:gd name="T7" fmla="*/ 787 h 333"/>
              <a:gd name="T8" fmla="*/ 222 w 153"/>
              <a:gd name="T9" fmla="*/ 787 h 333"/>
              <a:gd name="T10" fmla="*/ 217 w 153"/>
              <a:gd name="T11" fmla="*/ 785 h 333"/>
              <a:gd name="T12" fmla="*/ 215 w 153"/>
              <a:gd name="T13" fmla="*/ 782 h 333"/>
              <a:gd name="T14" fmla="*/ 210 w 153"/>
              <a:gd name="T15" fmla="*/ 778 h 333"/>
              <a:gd name="T16" fmla="*/ 205 w 153"/>
              <a:gd name="T17" fmla="*/ 773 h 333"/>
              <a:gd name="T18" fmla="*/ 203 w 153"/>
              <a:gd name="T19" fmla="*/ 768 h 333"/>
              <a:gd name="T20" fmla="*/ 198 w 153"/>
              <a:gd name="T21" fmla="*/ 763 h 333"/>
              <a:gd name="T22" fmla="*/ 196 w 153"/>
              <a:gd name="T23" fmla="*/ 756 h 333"/>
              <a:gd name="T24" fmla="*/ 191 w 153"/>
              <a:gd name="T25" fmla="*/ 749 h 333"/>
              <a:gd name="T26" fmla="*/ 189 w 153"/>
              <a:gd name="T27" fmla="*/ 740 h 333"/>
              <a:gd name="T28" fmla="*/ 186 w 153"/>
              <a:gd name="T29" fmla="*/ 666 h 333"/>
              <a:gd name="T30" fmla="*/ 184 w 153"/>
              <a:gd name="T31" fmla="*/ 657 h 333"/>
              <a:gd name="T32" fmla="*/ 182 w 153"/>
              <a:gd name="T33" fmla="*/ 645 h 333"/>
              <a:gd name="T34" fmla="*/ 179 w 153"/>
              <a:gd name="T35" fmla="*/ 631 h 333"/>
              <a:gd name="T36" fmla="*/ 177 w 153"/>
              <a:gd name="T37" fmla="*/ 617 h 333"/>
              <a:gd name="T38" fmla="*/ 175 w 153"/>
              <a:gd name="T39" fmla="*/ 603 h 333"/>
              <a:gd name="T40" fmla="*/ 175 w 153"/>
              <a:gd name="T41" fmla="*/ 588 h 333"/>
              <a:gd name="T42" fmla="*/ 172 w 153"/>
              <a:gd name="T43" fmla="*/ 572 h 333"/>
              <a:gd name="T44" fmla="*/ 170 w 153"/>
              <a:gd name="T45" fmla="*/ 555 h 333"/>
              <a:gd name="T46" fmla="*/ 170 w 153"/>
              <a:gd name="T47" fmla="*/ 539 h 333"/>
              <a:gd name="T48" fmla="*/ 168 w 153"/>
              <a:gd name="T49" fmla="*/ 522 h 333"/>
              <a:gd name="T50" fmla="*/ 168 w 153"/>
              <a:gd name="T51" fmla="*/ 506 h 333"/>
              <a:gd name="T52" fmla="*/ 165 w 153"/>
              <a:gd name="T53" fmla="*/ 487 h 333"/>
              <a:gd name="T54" fmla="*/ 165 w 153"/>
              <a:gd name="T55" fmla="*/ 470 h 333"/>
              <a:gd name="T56" fmla="*/ 165 w 153"/>
              <a:gd name="T57" fmla="*/ 451 h 333"/>
              <a:gd name="T58" fmla="*/ 165 w 153"/>
              <a:gd name="T59" fmla="*/ 432 h 333"/>
              <a:gd name="T60" fmla="*/ 229 w 153"/>
              <a:gd name="T61" fmla="*/ 40 h 333"/>
              <a:gd name="T62" fmla="*/ 234 w 153"/>
              <a:gd name="T63" fmla="*/ 787 h 333"/>
              <a:gd name="T64" fmla="*/ 316 w 153"/>
              <a:gd name="T65" fmla="*/ 726 h 333"/>
              <a:gd name="T66" fmla="*/ 319 w 153"/>
              <a:gd name="T67" fmla="*/ 78 h 3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" h="333">
                <a:moveTo>
                  <a:pt x="135" y="33"/>
                </a:moveTo>
                <a:cubicBezTo>
                  <a:pt x="131" y="26"/>
                  <a:pt x="123" y="13"/>
                  <a:pt x="109" y="7"/>
                </a:cubicBezTo>
                <a:cubicBezTo>
                  <a:pt x="99" y="2"/>
                  <a:pt x="86" y="0"/>
                  <a:pt x="68" y="0"/>
                </a:cubicBezTo>
                <a:cubicBezTo>
                  <a:pt x="30" y="0"/>
                  <a:pt x="8" y="11"/>
                  <a:pt x="0" y="21"/>
                </a:cubicBezTo>
                <a:cubicBezTo>
                  <a:pt x="3" y="18"/>
                  <a:pt x="5" y="17"/>
                  <a:pt x="8" y="17"/>
                </a:cubicBezTo>
                <a:cubicBezTo>
                  <a:pt x="28" y="17"/>
                  <a:pt x="44" y="88"/>
                  <a:pt x="44" y="175"/>
                </a:cubicBezTo>
                <a:cubicBezTo>
                  <a:pt x="44" y="256"/>
                  <a:pt x="30" y="323"/>
                  <a:pt x="13" y="332"/>
                </a:cubicBezTo>
                <a:cubicBezTo>
                  <a:pt x="13" y="333"/>
                  <a:pt x="13" y="333"/>
                  <a:pt x="13" y="333"/>
                </a:cubicBezTo>
                <a:cubicBezTo>
                  <a:pt x="23" y="327"/>
                  <a:pt x="37" y="324"/>
                  <a:pt x="53" y="324"/>
                </a:cubicBezTo>
                <a:cubicBezTo>
                  <a:pt x="69" y="324"/>
                  <a:pt x="83" y="328"/>
                  <a:pt x="94" y="333"/>
                </a:cubicBezTo>
                <a:cubicBezTo>
                  <a:pt x="94" y="333"/>
                  <a:pt x="94" y="333"/>
                  <a:pt x="94" y="333"/>
                </a:cubicBezTo>
                <a:cubicBezTo>
                  <a:pt x="93" y="333"/>
                  <a:pt x="93" y="332"/>
                  <a:pt x="92" y="332"/>
                </a:cubicBezTo>
                <a:cubicBezTo>
                  <a:pt x="92" y="332"/>
                  <a:pt x="92" y="332"/>
                  <a:pt x="92" y="332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0" y="330"/>
                  <a:pt x="89" y="330"/>
                  <a:pt x="89" y="329"/>
                </a:cubicBezTo>
                <a:cubicBezTo>
                  <a:pt x="89" y="329"/>
                  <a:pt x="89" y="329"/>
                  <a:pt x="89" y="329"/>
                </a:cubicBezTo>
                <a:cubicBezTo>
                  <a:pt x="88" y="329"/>
                  <a:pt x="88" y="328"/>
                  <a:pt x="87" y="327"/>
                </a:cubicBezTo>
                <a:cubicBezTo>
                  <a:pt x="87" y="327"/>
                  <a:pt x="87" y="327"/>
                  <a:pt x="87" y="327"/>
                </a:cubicBezTo>
                <a:cubicBezTo>
                  <a:pt x="87" y="327"/>
                  <a:pt x="86" y="326"/>
                  <a:pt x="86" y="325"/>
                </a:cubicBezTo>
                <a:cubicBezTo>
                  <a:pt x="86" y="325"/>
                  <a:pt x="86" y="325"/>
                  <a:pt x="86" y="325"/>
                </a:cubicBezTo>
                <a:cubicBezTo>
                  <a:pt x="85" y="324"/>
                  <a:pt x="85" y="324"/>
                  <a:pt x="84" y="323"/>
                </a:cubicBezTo>
                <a:cubicBezTo>
                  <a:pt x="84" y="323"/>
                  <a:pt x="84" y="323"/>
                  <a:pt x="84" y="323"/>
                </a:cubicBezTo>
                <a:cubicBezTo>
                  <a:pt x="84" y="322"/>
                  <a:pt x="83" y="321"/>
                  <a:pt x="83" y="320"/>
                </a:cubicBezTo>
                <a:cubicBezTo>
                  <a:pt x="83" y="320"/>
                  <a:pt x="83" y="320"/>
                  <a:pt x="83" y="320"/>
                </a:cubicBezTo>
                <a:cubicBezTo>
                  <a:pt x="82" y="319"/>
                  <a:pt x="82" y="318"/>
                  <a:pt x="81" y="317"/>
                </a:cubicBezTo>
                <a:cubicBezTo>
                  <a:pt x="81" y="317"/>
                  <a:pt x="81" y="317"/>
                  <a:pt x="81" y="317"/>
                </a:cubicBezTo>
                <a:cubicBezTo>
                  <a:pt x="81" y="316"/>
                  <a:pt x="80" y="315"/>
                  <a:pt x="80" y="313"/>
                </a:cubicBezTo>
                <a:cubicBezTo>
                  <a:pt x="80" y="313"/>
                  <a:pt x="80" y="313"/>
                  <a:pt x="80" y="313"/>
                </a:cubicBezTo>
                <a:cubicBezTo>
                  <a:pt x="77" y="305"/>
                  <a:pt x="81" y="295"/>
                  <a:pt x="79" y="282"/>
                </a:cubicBezTo>
                <a:cubicBezTo>
                  <a:pt x="79" y="282"/>
                  <a:pt x="79" y="282"/>
                  <a:pt x="79" y="282"/>
                </a:cubicBezTo>
                <a:cubicBezTo>
                  <a:pt x="79" y="281"/>
                  <a:pt x="78" y="279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5"/>
                  <a:pt x="77" y="274"/>
                  <a:pt x="77" y="273"/>
                </a:cubicBezTo>
                <a:cubicBezTo>
                  <a:pt x="77" y="272"/>
                  <a:pt x="77" y="271"/>
                  <a:pt x="77" y="271"/>
                </a:cubicBezTo>
                <a:cubicBezTo>
                  <a:pt x="77" y="270"/>
                  <a:pt x="76" y="268"/>
                  <a:pt x="76" y="267"/>
                </a:cubicBezTo>
                <a:cubicBezTo>
                  <a:pt x="76" y="266"/>
                  <a:pt x="76" y="266"/>
                  <a:pt x="76" y="265"/>
                </a:cubicBezTo>
                <a:cubicBezTo>
                  <a:pt x="76" y="264"/>
                  <a:pt x="75" y="262"/>
                  <a:pt x="75" y="261"/>
                </a:cubicBezTo>
                <a:cubicBezTo>
                  <a:pt x="75" y="260"/>
                  <a:pt x="75" y="259"/>
                  <a:pt x="75" y="259"/>
                </a:cubicBezTo>
                <a:cubicBezTo>
                  <a:pt x="75" y="257"/>
                  <a:pt x="75" y="256"/>
                  <a:pt x="74" y="255"/>
                </a:cubicBezTo>
                <a:cubicBezTo>
                  <a:pt x="74" y="254"/>
                  <a:pt x="74" y="253"/>
                  <a:pt x="74" y="252"/>
                </a:cubicBezTo>
                <a:cubicBezTo>
                  <a:pt x="74" y="251"/>
                  <a:pt x="74" y="250"/>
                  <a:pt x="74" y="249"/>
                </a:cubicBezTo>
                <a:cubicBezTo>
                  <a:pt x="73" y="248"/>
                  <a:pt x="73" y="247"/>
                  <a:pt x="73" y="246"/>
                </a:cubicBezTo>
                <a:cubicBezTo>
                  <a:pt x="73" y="244"/>
                  <a:pt x="73" y="243"/>
                  <a:pt x="73" y="242"/>
                </a:cubicBezTo>
                <a:cubicBezTo>
                  <a:pt x="73" y="241"/>
                  <a:pt x="73" y="240"/>
                  <a:pt x="73" y="239"/>
                </a:cubicBezTo>
                <a:cubicBezTo>
                  <a:pt x="72" y="238"/>
                  <a:pt x="72" y="236"/>
                  <a:pt x="72" y="235"/>
                </a:cubicBezTo>
                <a:cubicBezTo>
                  <a:pt x="72" y="234"/>
                  <a:pt x="72" y="233"/>
                  <a:pt x="72" y="232"/>
                </a:cubicBezTo>
                <a:cubicBezTo>
                  <a:pt x="72" y="231"/>
                  <a:pt x="72" y="229"/>
                  <a:pt x="72" y="228"/>
                </a:cubicBezTo>
                <a:cubicBezTo>
                  <a:pt x="72" y="227"/>
                  <a:pt x="71" y="226"/>
                  <a:pt x="71" y="225"/>
                </a:cubicBezTo>
                <a:cubicBezTo>
                  <a:pt x="71" y="223"/>
                  <a:pt x="71" y="222"/>
                  <a:pt x="71" y="221"/>
                </a:cubicBezTo>
                <a:cubicBezTo>
                  <a:pt x="71" y="220"/>
                  <a:pt x="71" y="218"/>
                  <a:pt x="71" y="217"/>
                </a:cubicBezTo>
                <a:cubicBezTo>
                  <a:pt x="71" y="216"/>
                  <a:pt x="71" y="215"/>
                  <a:pt x="71" y="214"/>
                </a:cubicBezTo>
                <a:cubicBezTo>
                  <a:pt x="71" y="212"/>
                  <a:pt x="70" y="211"/>
                  <a:pt x="70" y="210"/>
                </a:cubicBezTo>
                <a:cubicBezTo>
                  <a:pt x="70" y="209"/>
                  <a:pt x="70" y="207"/>
                  <a:pt x="70" y="206"/>
                </a:cubicBezTo>
                <a:cubicBezTo>
                  <a:pt x="70" y="205"/>
                  <a:pt x="70" y="203"/>
                  <a:pt x="70" y="202"/>
                </a:cubicBezTo>
                <a:cubicBezTo>
                  <a:pt x="70" y="201"/>
                  <a:pt x="70" y="200"/>
                  <a:pt x="70" y="199"/>
                </a:cubicBezTo>
                <a:cubicBezTo>
                  <a:pt x="70" y="197"/>
                  <a:pt x="70" y="196"/>
                  <a:pt x="70" y="194"/>
                </a:cubicBezTo>
                <a:cubicBezTo>
                  <a:pt x="70" y="193"/>
                  <a:pt x="70" y="192"/>
                  <a:pt x="70" y="191"/>
                </a:cubicBezTo>
                <a:cubicBezTo>
                  <a:pt x="70" y="189"/>
                  <a:pt x="70" y="187"/>
                  <a:pt x="70" y="186"/>
                </a:cubicBezTo>
                <a:cubicBezTo>
                  <a:pt x="70" y="185"/>
                  <a:pt x="70" y="184"/>
                  <a:pt x="70" y="183"/>
                </a:cubicBezTo>
                <a:cubicBezTo>
                  <a:pt x="70" y="180"/>
                  <a:pt x="70" y="178"/>
                  <a:pt x="70" y="175"/>
                </a:cubicBezTo>
                <a:cubicBezTo>
                  <a:pt x="70" y="88"/>
                  <a:pt x="77" y="17"/>
                  <a:pt x="97" y="17"/>
                </a:cubicBezTo>
                <a:cubicBezTo>
                  <a:pt x="117" y="17"/>
                  <a:pt x="132" y="88"/>
                  <a:pt x="132" y="175"/>
                </a:cubicBezTo>
                <a:cubicBezTo>
                  <a:pt x="132" y="260"/>
                  <a:pt x="118" y="329"/>
                  <a:pt x="99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6" y="333"/>
                  <a:pt x="124" y="323"/>
                  <a:pt x="134" y="307"/>
                </a:cubicBezTo>
                <a:cubicBezTo>
                  <a:pt x="146" y="282"/>
                  <a:pt x="153" y="232"/>
                  <a:pt x="153" y="169"/>
                </a:cubicBezTo>
                <a:cubicBezTo>
                  <a:pt x="153" y="106"/>
                  <a:pt x="146" y="59"/>
                  <a:pt x="135" y="33"/>
                </a:cubicBezTo>
                <a:close/>
              </a:path>
            </a:pathLst>
          </a:custGeom>
          <a:solidFill>
            <a:srgbClr val="166D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2" name="Freeform 2424"/>
          <p:cNvSpPr>
            <a:spLocks/>
          </p:cNvSpPr>
          <p:nvPr/>
        </p:nvSpPr>
        <p:spPr bwMode="auto">
          <a:xfrm>
            <a:off x="2286335" y="1416731"/>
            <a:ext cx="195656" cy="396611"/>
          </a:xfrm>
          <a:custGeom>
            <a:avLst/>
            <a:gdLst>
              <a:gd name="T0" fmla="*/ 186 w 86"/>
              <a:gd name="T1" fmla="*/ 768 h 326"/>
              <a:gd name="T2" fmla="*/ 184 w 86"/>
              <a:gd name="T3" fmla="*/ 765 h 326"/>
              <a:gd name="T4" fmla="*/ 184 w 86"/>
              <a:gd name="T5" fmla="*/ 765 h 326"/>
              <a:gd name="T6" fmla="*/ 179 w 86"/>
              <a:gd name="T7" fmla="*/ 761 h 326"/>
              <a:gd name="T8" fmla="*/ 179 w 86"/>
              <a:gd name="T9" fmla="*/ 761 h 326"/>
              <a:gd name="T10" fmla="*/ 175 w 86"/>
              <a:gd name="T11" fmla="*/ 756 h 326"/>
              <a:gd name="T12" fmla="*/ 175 w 86"/>
              <a:gd name="T13" fmla="*/ 756 h 326"/>
              <a:gd name="T14" fmla="*/ 172 w 86"/>
              <a:gd name="T15" fmla="*/ 751 h 326"/>
              <a:gd name="T16" fmla="*/ 172 w 86"/>
              <a:gd name="T17" fmla="*/ 751 h 326"/>
              <a:gd name="T18" fmla="*/ 168 w 86"/>
              <a:gd name="T19" fmla="*/ 746 h 326"/>
              <a:gd name="T20" fmla="*/ 168 w 86"/>
              <a:gd name="T21" fmla="*/ 746 h 326"/>
              <a:gd name="T22" fmla="*/ 165 w 86"/>
              <a:gd name="T23" fmla="*/ 739 h 326"/>
              <a:gd name="T24" fmla="*/ 165 w 86"/>
              <a:gd name="T25" fmla="*/ 739 h 326"/>
              <a:gd name="T26" fmla="*/ 161 w 86"/>
              <a:gd name="T27" fmla="*/ 732 h 326"/>
              <a:gd name="T28" fmla="*/ 161 w 86"/>
              <a:gd name="T29" fmla="*/ 732 h 326"/>
              <a:gd name="T30" fmla="*/ 158 w 86"/>
              <a:gd name="T31" fmla="*/ 723 h 326"/>
              <a:gd name="T32" fmla="*/ 158 w 86"/>
              <a:gd name="T33" fmla="*/ 723 h 326"/>
              <a:gd name="T34" fmla="*/ 156 w 86"/>
              <a:gd name="T35" fmla="*/ 650 h 326"/>
              <a:gd name="T36" fmla="*/ 156 w 86"/>
              <a:gd name="T37" fmla="*/ 650 h 326"/>
              <a:gd name="T38" fmla="*/ 153 w 86"/>
              <a:gd name="T39" fmla="*/ 640 h 326"/>
              <a:gd name="T40" fmla="*/ 153 w 86"/>
              <a:gd name="T41" fmla="*/ 638 h 326"/>
              <a:gd name="T42" fmla="*/ 151 w 86"/>
              <a:gd name="T43" fmla="*/ 628 h 326"/>
              <a:gd name="T44" fmla="*/ 151 w 86"/>
              <a:gd name="T45" fmla="*/ 624 h 326"/>
              <a:gd name="T46" fmla="*/ 149 w 86"/>
              <a:gd name="T47" fmla="*/ 614 h 326"/>
              <a:gd name="T48" fmla="*/ 149 w 86"/>
              <a:gd name="T49" fmla="*/ 609 h 326"/>
              <a:gd name="T50" fmla="*/ 146 w 86"/>
              <a:gd name="T51" fmla="*/ 600 h 326"/>
              <a:gd name="T52" fmla="*/ 146 w 86"/>
              <a:gd name="T53" fmla="*/ 595 h 326"/>
              <a:gd name="T54" fmla="*/ 144 w 86"/>
              <a:gd name="T55" fmla="*/ 586 h 326"/>
              <a:gd name="T56" fmla="*/ 144 w 86"/>
              <a:gd name="T57" fmla="*/ 579 h 326"/>
              <a:gd name="T58" fmla="*/ 144 w 86"/>
              <a:gd name="T59" fmla="*/ 572 h 326"/>
              <a:gd name="T60" fmla="*/ 142 w 86"/>
              <a:gd name="T61" fmla="*/ 565 h 326"/>
              <a:gd name="T62" fmla="*/ 142 w 86"/>
              <a:gd name="T63" fmla="*/ 555 h 326"/>
              <a:gd name="T64" fmla="*/ 142 w 86"/>
              <a:gd name="T65" fmla="*/ 548 h 326"/>
              <a:gd name="T66" fmla="*/ 139 w 86"/>
              <a:gd name="T67" fmla="*/ 539 h 326"/>
              <a:gd name="T68" fmla="*/ 139 w 86"/>
              <a:gd name="T69" fmla="*/ 531 h 326"/>
              <a:gd name="T70" fmla="*/ 139 w 86"/>
              <a:gd name="T71" fmla="*/ 522 h 326"/>
              <a:gd name="T72" fmla="*/ 137 w 86"/>
              <a:gd name="T73" fmla="*/ 515 h 326"/>
              <a:gd name="T74" fmla="*/ 137 w 86"/>
              <a:gd name="T75" fmla="*/ 505 h 326"/>
              <a:gd name="T76" fmla="*/ 137 w 86"/>
              <a:gd name="T77" fmla="*/ 496 h 326"/>
              <a:gd name="T78" fmla="*/ 137 w 86"/>
              <a:gd name="T79" fmla="*/ 489 h 326"/>
              <a:gd name="T80" fmla="*/ 135 w 86"/>
              <a:gd name="T81" fmla="*/ 479 h 326"/>
              <a:gd name="T82" fmla="*/ 135 w 86"/>
              <a:gd name="T83" fmla="*/ 470 h 326"/>
              <a:gd name="T84" fmla="*/ 135 w 86"/>
              <a:gd name="T85" fmla="*/ 461 h 326"/>
              <a:gd name="T86" fmla="*/ 135 w 86"/>
              <a:gd name="T87" fmla="*/ 453 h 326"/>
              <a:gd name="T88" fmla="*/ 135 w 86"/>
              <a:gd name="T89" fmla="*/ 442 h 326"/>
              <a:gd name="T90" fmla="*/ 135 w 86"/>
              <a:gd name="T91" fmla="*/ 435 h 326"/>
              <a:gd name="T92" fmla="*/ 135 w 86"/>
              <a:gd name="T93" fmla="*/ 423 h 326"/>
              <a:gd name="T94" fmla="*/ 135 w 86"/>
              <a:gd name="T95" fmla="*/ 416 h 326"/>
              <a:gd name="T96" fmla="*/ 135 w 86"/>
              <a:gd name="T97" fmla="*/ 397 h 326"/>
              <a:gd name="T98" fmla="*/ 179 w 86"/>
              <a:gd name="T99" fmla="*/ 33 h 326"/>
              <a:gd name="T100" fmla="*/ 179 w 86"/>
              <a:gd name="T101" fmla="*/ 31 h 326"/>
              <a:gd name="T102" fmla="*/ 102 w 86"/>
              <a:gd name="T103" fmla="*/ 5 h 326"/>
              <a:gd name="T104" fmla="*/ 21 w 86"/>
              <a:gd name="T105" fmla="*/ 50 h 326"/>
              <a:gd name="T106" fmla="*/ 21 w 86"/>
              <a:gd name="T107" fmla="*/ 52 h 326"/>
              <a:gd name="T108" fmla="*/ 73 w 86"/>
              <a:gd name="T109" fmla="*/ 397 h 326"/>
              <a:gd name="T110" fmla="*/ 0 w 86"/>
              <a:gd name="T111" fmla="*/ 768 h 326"/>
              <a:gd name="T112" fmla="*/ 0 w 86"/>
              <a:gd name="T113" fmla="*/ 770 h 326"/>
              <a:gd name="T114" fmla="*/ 94 w 86"/>
              <a:gd name="T115" fmla="*/ 749 h 326"/>
              <a:gd name="T116" fmla="*/ 191 w 86"/>
              <a:gd name="T117" fmla="*/ 770 h 326"/>
              <a:gd name="T118" fmla="*/ 191 w 86"/>
              <a:gd name="T119" fmla="*/ 770 h 326"/>
              <a:gd name="T120" fmla="*/ 186 w 86"/>
              <a:gd name="T121" fmla="*/ 768 h 326"/>
              <a:gd name="T122" fmla="*/ 186 w 86"/>
              <a:gd name="T123" fmla="*/ 768 h 3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6" h="326">
                <a:moveTo>
                  <a:pt x="79" y="325"/>
                </a:moveTo>
                <a:cubicBezTo>
                  <a:pt x="78" y="324"/>
                  <a:pt x="78" y="324"/>
                  <a:pt x="78" y="324"/>
                </a:cubicBezTo>
                <a:cubicBezTo>
                  <a:pt x="78" y="324"/>
                  <a:pt x="78" y="324"/>
                  <a:pt x="78" y="324"/>
                </a:cubicBezTo>
                <a:cubicBezTo>
                  <a:pt x="77" y="323"/>
                  <a:pt x="76" y="323"/>
                  <a:pt x="76" y="322"/>
                </a:cubicBezTo>
                <a:cubicBezTo>
                  <a:pt x="76" y="322"/>
                  <a:pt x="76" y="322"/>
                  <a:pt x="76" y="322"/>
                </a:cubicBezTo>
                <a:cubicBezTo>
                  <a:pt x="75" y="322"/>
                  <a:pt x="75" y="321"/>
                  <a:pt x="74" y="320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3" y="319"/>
                  <a:pt x="73" y="318"/>
                </a:cubicBezTo>
                <a:cubicBezTo>
                  <a:pt x="73" y="318"/>
                  <a:pt x="73" y="318"/>
                  <a:pt x="73" y="318"/>
                </a:cubicBezTo>
                <a:cubicBezTo>
                  <a:pt x="72" y="317"/>
                  <a:pt x="72" y="317"/>
                  <a:pt x="71" y="316"/>
                </a:cubicBezTo>
                <a:cubicBezTo>
                  <a:pt x="71" y="316"/>
                  <a:pt x="71" y="316"/>
                  <a:pt x="71" y="316"/>
                </a:cubicBezTo>
                <a:cubicBezTo>
                  <a:pt x="71" y="315"/>
                  <a:pt x="70" y="314"/>
                  <a:pt x="70" y="313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69" y="312"/>
                  <a:pt x="69" y="311"/>
                  <a:pt x="68" y="310"/>
                </a:cubicBezTo>
                <a:cubicBezTo>
                  <a:pt x="68" y="310"/>
                  <a:pt x="68" y="310"/>
                  <a:pt x="68" y="310"/>
                </a:cubicBezTo>
                <a:cubicBezTo>
                  <a:pt x="68" y="309"/>
                  <a:pt x="67" y="308"/>
                  <a:pt x="67" y="306"/>
                </a:cubicBezTo>
                <a:cubicBezTo>
                  <a:pt x="67" y="306"/>
                  <a:pt x="67" y="306"/>
                  <a:pt x="67" y="306"/>
                </a:cubicBezTo>
                <a:cubicBezTo>
                  <a:pt x="64" y="298"/>
                  <a:pt x="68" y="288"/>
                  <a:pt x="66" y="275"/>
                </a:cubicBezTo>
                <a:cubicBezTo>
                  <a:pt x="66" y="275"/>
                  <a:pt x="66" y="275"/>
                  <a:pt x="66" y="275"/>
                </a:cubicBezTo>
                <a:cubicBezTo>
                  <a:pt x="66" y="274"/>
                  <a:pt x="65" y="272"/>
                  <a:pt x="65" y="271"/>
                </a:cubicBezTo>
                <a:cubicBezTo>
                  <a:pt x="65" y="270"/>
                  <a:pt x="65" y="270"/>
                  <a:pt x="65" y="270"/>
                </a:cubicBezTo>
                <a:cubicBezTo>
                  <a:pt x="65" y="268"/>
                  <a:pt x="64" y="267"/>
                  <a:pt x="64" y="266"/>
                </a:cubicBezTo>
                <a:cubicBezTo>
                  <a:pt x="64" y="265"/>
                  <a:pt x="64" y="264"/>
                  <a:pt x="64" y="264"/>
                </a:cubicBezTo>
                <a:cubicBezTo>
                  <a:pt x="64" y="263"/>
                  <a:pt x="63" y="261"/>
                  <a:pt x="63" y="260"/>
                </a:cubicBezTo>
                <a:cubicBezTo>
                  <a:pt x="63" y="259"/>
                  <a:pt x="63" y="259"/>
                  <a:pt x="63" y="258"/>
                </a:cubicBezTo>
                <a:cubicBezTo>
                  <a:pt x="63" y="257"/>
                  <a:pt x="62" y="255"/>
                  <a:pt x="62" y="254"/>
                </a:cubicBezTo>
                <a:cubicBezTo>
                  <a:pt x="62" y="253"/>
                  <a:pt x="62" y="252"/>
                  <a:pt x="62" y="252"/>
                </a:cubicBezTo>
                <a:cubicBezTo>
                  <a:pt x="62" y="250"/>
                  <a:pt x="62" y="249"/>
                  <a:pt x="61" y="248"/>
                </a:cubicBezTo>
                <a:cubicBezTo>
                  <a:pt x="61" y="247"/>
                  <a:pt x="61" y="246"/>
                  <a:pt x="61" y="245"/>
                </a:cubicBezTo>
                <a:cubicBezTo>
                  <a:pt x="61" y="244"/>
                  <a:pt x="61" y="243"/>
                  <a:pt x="61" y="242"/>
                </a:cubicBezTo>
                <a:cubicBezTo>
                  <a:pt x="60" y="241"/>
                  <a:pt x="60" y="240"/>
                  <a:pt x="60" y="239"/>
                </a:cubicBezTo>
                <a:cubicBezTo>
                  <a:pt x="60" y="237"/>
                  <a:pt x="60" y="236"/>
                  <a:pt x="60" y="235"/>
                </a:cubicBezTo>
                <a:cubicBezTo>
                  <a:pt x="60" y="234"/>
                  <a:pt x="60" y="233"/>
                  <a:pt x="60" y="232"/>
                </a:cubicBezTo>
                <a:cubicBezTo>
                  <a:pt x="59" y="231"/>
                  <a:pt x="59" y="229"/>
                  <a:pt x="59" y="228"/>
                </a:cubicBezTo>
                <a:cubicBezTo>
                  <a:pt x="59" y="227"/>
                  <a:pt x="59" y="226"/>
                  <a:pt x="59" y="225"/>
                </a:cubicBezTo>
                <a:cubicBezTo>
                  <a:pt x="59" y="224"/>
                  <a:pt x="59" y="222"/>
                  <a:pt x="59" y="221"/>
                </a:cubicBezTo>
                <a:cubicBezTo>
                  <a:pt x="59" y="220"/>
                  <a:pt x="58" y="219"/>
                  <a:pt x="58" y="218"/>
                </a:cubicBezTo>
                <a:cubicBezTo>
                  <a:pt x="58" y="216"/>
                  <a:pt x="58" y="215"/>
                  <a:pt x="58" y="214"/>
                </a:cubicBezTo>
                <a:cubicBezTo>
                  <a:pt x="58" y="213"/>
                  <a:pt x="58" y="211"/>
                  <a:pt x="58" y="210"/>
                </a:cubicBezTo>
                <a:cubicBezTo>
                  <a:pt x="58" y="209"/>
                  <a:pt x="58" y="208"/>
                  <a:pt x="58" y="207"/>
                </a:cubicBezTo>
                <a:cubicBezTo>
                  <a:pt x="58" y="205"/>
                  <a:pt x="57" y="204"/>
                  <a:pt x="57" y="203"/>
                </a:cubicBezTo>
                <a:cubicBezTo>
                  <a:pt x="57" y="202"/>
                  <a:pt x="57" y="200"/>
                  <a:pt x="57" y="199"/>
                </a:cubicBezTo>
                <a:cubicBezTo>
                  <a:pt x="57" y="198"/>
                  <a:pt x="57" y="196"/>
                  <a:pt x="57" y="195"/>
                </a:cubicBezTo>
                <a:cubicBezTo>
                  <a:pt x="57" y="194"/>
                  <a:pt x="57" y="193"/>
                  <a:pt x="57" y="192"/>
                </a:cubicBezTo>
                <a:cubicBezTo>
                  <a:pt x="57" y="190"/>
                  <a:pt x="57" y="189"/>
                  <a:pt x="57" y="187"/>
                </a:cubicBezTo>
                <a:cubicBezTo>
                  <a:pt x="57" y="186"/>
                  <a:pt x="57" y="185"/>
                  <a:pt x="57" y="184"/>
                </a:cubicBezTo>
                <a:cubicBezTo>
                  <a:pt x="57" y="182"/>
                  <a:pt x="57" y="180"/>
                  <a:pt x="57" y="179"/>
                </a:cubicBezTo>
                <a:cubicBezTo>
                  <a:pt x="57" y="178"/>
                  <a:pt x="57" y="177"/>
                  <a:pt x="57" y="176"/>
                </a:cubicBezTo>
                <a:cubicBezTo>
                  <a:pt x="57" y="173"/>
                  <a:pt x="57" y="171"/>
                  <a:pt x="57" y="168"/>
                </a:cubicBezTo>
                <a:cubicBezTo>
                  <a:pt x="57" y="93"/>
                  <a:pt x="60" y="30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86" y="4"/>
                  <a:pt x="58" y="0"/>
                  <a:pt x="43" y="2"/>
                </a:cubicBezTo>
                <a:cubicBezTo>
                  <a:pt x="20" y="4"/>
                  <a:pt x="9" y="13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22" y="45"/>
                  <a:pt x="31" y="102"/>
                  <a:pt x="31" y="168"/>
                </a:cubicBezTo>
                <a:cubicBezTo>
                  <a:pt x="31" y="249"/>
                  <a:pt x="17" y="316"/>
                  <a:pt x="0" y="325"/>
                </a:cubicBezTo>
                <a:cubicBezTo>
                  <a:pt x="0" y="326"/>
                  <a:pt x="0" y="326"/>
                  <a:pt x="0" y="326"/>
                </a:cubicBezTo>
                <a:cubicBezTo>
                  <a:pt x="10" y="320"/>
                  <a:pt x="24" y="317"/>
                  <a:pt x="40" y="317"/>
                </a:cubicBezTo>
                <a:cubicBezTo>
                  <a:pt x="56" y="317"/>
                  <a:pt x="70" y="321"/>
                  <a:pt x="81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0" y="326"/>
                  <a:pt x="80" y="325"/>
                  <a:pt x="79" y="325"/>
                </a:cubicBezTo>
                <a:cubicBezTo>
                  <a:pt x="79" y="325"/>
                  <a:pt x="79" y="325"/>
                  <a:pt x="79" y="325"/>
                </a:cubicBezTo>
                <a:close/>
              </a:path>
            </a:pathLst>
          </a:custGeom>
          <a:solidFill>
            <a:srgbClr val="175C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3" name="Freeform 2425"/>
          <p:cNvSpPr>
            <a:spLocks noEditPoints="1"/>
          </p:cNvSpPr>
          <p:nvPr/>
        </p:nvSpPr>
        <p:spPr bwMode="auto">
          <a:xfrm>
            <a:off x="2286335" y="1416731"/>
            <a:ext cx="195656" cy="396611"/>
          </a:xfrm>
          <a:custGeom>
            <a:avLst/>
            <a:gdLst>
              <a:gd name="T0" fmla="*/ 184 w 86"/>
              <a:gd name="T1" fmla="*/ 765 h 326"/>
              <a:gd name="T2" fmla="*/ 179 w 86"/>
              <a:gd name="T3" fmla="*/ 761 h 326"/>
              <a:gd name="T4" fmla="*/ 175 w 86"/>
              <a:gd name="T5" fmla="*/ 756 h 326"/>
              <a:gd name="T6" fmla="*/ 172 w 86"/>
              <a:gd name="T7" fmla="*/ 751 h 326"/>
              <a:gd name="T8" fmla="*/ 168 w 86"/>
              <a:gd name="T9" fmla="*/ 746 h 326"/>
              <a:gd name="T10" fmla="*/ 165 w 86"/>
              <a:gd name="T11" fmla="*/ 739 h 326"/>
              <a:gd name="T12" fmla="*/ 161 w 86"/>
              <a:gd name="T13" fmla="*/ 732 h 326"/>
              <a:gd name="T14" fmla="*/ 158 w 86"/>
              <a:gd name="T15" fmla="*/ 723 h 326"/>
              <a:gd name="T16" fmla="*/ 156 w 86"/>
              <a:gd name="T17" fmla="*/ 650 h 326"/>
              <a:gd name="T18" fmla="*/ 153 w 86"/>
              <a:gd name="T19" fmla="*/ 640 h 326"/>
              <a:gd name="T20" fmla="*/ 151 w 86"/>
              <a:gd name="T21" fmla="*/ 628 h 326"/>
              <a:gd name="T22" fmla="*/ 149 w 86"/>
              <a:gd name="T23" fmla="*/ 614 h 326"/>
              <a:gd name="T24" fmla="*/ 146 w 86"/>
              <a:gd name="T25" fmla="*/ 600 h 326"/>
              <a:gd name="T26" fmla="*/ 144 w 86"/>
              <a:gd name="T27" fmla="*/ 586 h 326"/>
              <a:gd name="T28" fmla="*/ 144 w 86"/>
              <a:gd name="T29" fmla="*/ 572 h 326"/>
              <a:gd name="T30" fmla="*/ 142 w 86"/>
              <a:gd name="T31" fmla="*/ 555 h 326"/>
              <a:gd name="T32" fmla="*/ 139 w 86"/>
              <a:gd name="T33" fmla="*/ 539 h 326"/>
              <a:gd name="T34" fmla="*/ 139 w 86"/>
              <a:gd name="T35" fmla="*/ 522 h 326"/>
              <a:gd name="T36" fmla="*/ 137 w 86"/>
              <a:gd name="T37" fmla="*/ 505 h 326"/>
              <a:gd name="T38" fmla="*/ 137 w 86"/>
              <a:gd name="T39" fmla="*/ 489 h 326"/>
              <a:gd name="T40" fmla="*/ 135 w 86"/>
              <a:gd name="T41" fmla="*/ 470 h 326"/>
              <a:gd name="T42" fmla="*/ 135 w 86"/>
              <a:gd name="T43" fmla="*/ 453 h 326"/>
              <a:gd name="T44" fmla="*/ 135 w 86"/>
              <a:gd name="T45" fmla="*/ 435 h 326"/>
              <a:gd name="T46" fmla="*/ 135 w 86"/>
              <a:gd name="T47" fmla="*/ 416 h 326"/>
              <a:gd name="T48" fmla="*/ 179 w 86"/>
              <a:gd name="T49" fmla="*/ 33 h 326"/>
              <a:gd name="T50" fmla="*/ 102 w 86"/>
              <a:gd name="T51" fmla="*/ 5 h 326"/>
              <a:gd name="T52" fmla="*/ 21 w 86"/>
              <a:gd name="T53" fmla="*/ 52 h 326"/>
              <a:gd name="T54" fmla="*/ 0 w 86"/>
              <a:gd name="T55" fmla="*/ 768 h 326"/>
              <a:gd name="T56" fmla="*/ 94 w 86"/>
              <a:gd name="T57" fmla="*/ 749 h 326"/>
              <a:gd name="T58" fmla="*/ 191 w 86"/>
              <a:gd name="T59" fmla="*/ 770 h 326"/>
              <a:gd name="T60" fmla="*/ 186 w 86"/>
              <a:gd name="T61" fmla="*/ 768 h 326"/>
              <a:gd name="T62" fmla="*/ 61 w 86"/>
              <a:gd name="T63" fmla="*/ 97 h 326"/>
              <a:gd name="T64" fmla="*/ 104 w 86"/>
              <a:gd name="T65" fmla="*/ 26 h 326"/>
              <a:gd name="T66" fmla="*/ 149 w 86"/>
              <a:gd name="T67" fmla="*/ 40 h 326"/>
              <a:gd name="T68" fmla="*/ 90 w 86"/>
              <a:gd name="T69" fmla="*/ 279 h 326"/>
              <a:gd name="T70" fmla="*/ 106 w 86"/>
              <a:gd name="T71" fmla="*/ 727 h 326"/>
              <a:gd name="T72" fmla="*/ 94 w 86"/>
              <a:gd name="T73" fmla="*/ 404 h 326"/>
              <a:gd name="T74" fmla="*/ 94 w 86"/>
              <a:gd name="T75" fmla="*/ 420 h 326"/>
              <a:gd name="T76" fmla="*/ 94 w 86"/>
              <a:gd name="T77" fmla="*/ 453 h 326"/>
              <a:gd name="T78" fmla="*/ 94 w 86"/>
              <a:gd name="T79" fmla="*/ 479 h 326"/>
              <a:gd name="T80" fmla="*/ 97 w 86"/>
              <a:gd name="T81" fmla="*/ 498 h 326"/>
              <a:gd name="T82" fmla="*/ 97 w 86"/>
              <a:gd name="T83" fmla="*/ 517 h 326"/>
              <a:gd name="T84" fmla="*/ 99 w 86"/>
              <a:gd name="T85" fmla="*/ 531 h 326"/>
              <a:gd name="T86" fmla="*/ 102 w 86"/>
              <a:gd name="T87" fmla="*/ 550 h 326"/>
              <a:gd name="T88" fmla="*/ 102 w 86"/>
              <a:gd name="T89" fmla="*/ 567 h 326"/>
              <a:gd name="T90" fmla="*/ 106 w 86"/>
              <a:gd name="T91" fmla="*/ 590 h 326"/>
              <a:gd name="T92" fmla="*/ 106 w 86"/>
              <a:gd name="T93" fmla="*/ 602 h 326"/>
              <a:gd name="T94" fmla="*/ 111 w 86"/>
              <a:gd name="T95" fmla="*/ 626 h 326"/>
              <a:gd name="T96" fmla="*/ 113 w 86"/>
              <a:gd name="T97" fmla="*/ 640 h 326"/>
              <a:gd name="T98" fmla="*/ 116 w 86"/>
              <a:gd name="T99" fmla="*/ 654 h 326"/>
              <a:gd name="T100" fmla="*/ 120 w 86"/>
              <a:gd name="T101" fmla="*/ 73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" h="326">
                <a:moveTo>
                  <a:pt x="79" y="325"/>
                </a:moveTo>
                <a:cubicBezTo>
                  <a:pt x="78" y="324"/>
                  <a:pt x="78" y="324"/>
                  <a:pt x="78" y="324"/>
                </a:cubicBezTo>
                <a:cubicBezTo>
                  <a:pt x="78" y="324"/>
                  <a:pt x="78" y="324"/>
                  <a:pt x="78" y="324"/>
                </a:cubicBezTo>
                <a:cubicBezTo>
                  <a:pt x="77" y="323"/>
                  <a:pt x="76" y="323"/>
                  <a:pt x="76" y="322"/>
                </a:cubicBezTo>
                <a:cubicBezTo>
                  <a:pt x="76" y="322"/>
                  <a:pt x="76" y="322"/>
                  <a:pt x="76" y="322"/>
                </a:cubicBezTo>
                <a:cubicBezTo>
                  <a:pt x="75" y="322"/>
                  <a:pt x="75" y="321"/>
                  <a:pt x="74" y="320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3" y="319"/>
                  <a:pt x="73" y="318"/>
                </a:cubicBezTo>
                <a:cubicBezTo>
                  <a:pt x="73" y="318"/>
                  <a:pt x="73" y="318"/>
                  <a:pt x="73" y="318"/>
                </a:cubicBezTo>
                <a:cubicBezTo>
                  <a:pt x="72" y="317"/>
                  <a:pt x="72" y="317"/>
                  <a:pt x="71" y="316"/>
                </a:cubicBezTo>
                <a:cubicBezTo>
                  <a:pt x="71" y="316"/>
                  <a:pt x="71" y="316"/>
                  <a:pt x="71" y="316"/>
                </a:cubicBezTo>
                <a:cubicBezTo>
                  <a:pt x="71" y="315"/>
                  <a:pt x="70" y="314"/>
                  <a:pt x="70" y="313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69" y="312"/>
                  <a:pt x="69" y="311"/>
                  <a:pt x="68" y="310"/>
                </a:cubicBezTo>
                <a:cubicBezTo>
                  <a:pt x="68" y="310"/>
                  <a:pt x="68" y="310"/>
                  <a:pt x="68" y="310"/>
                </a:cubicBezTo>
                <a:cubicBezTo>
                  <a:pt x="68" y="309"/>
                  <a:pt x="67" y="308"/>
                  <a:pt x="67" y="306"/>
                </a:cubicBezTo>
                <a:cubicBezTo>
                  <a:pt x="67" y="306"/>
                  <a:pt x="67" y="306"/>
                  <a:pt x="67" y="306"/>
                </a:cubicBezTo>
                <a:cubicBezTo>
                  <a:pt x="64" y="298"/>
                  <a:pt x="68" y="288"/>
                  <a:pt x="66" y="275"/>
                </a:cubicBezTo>
                <a:cubicBezTo>
                  <a:pt x="66" y="275"/>
                  <a:pt x="66" y="275"/>
                  <a:pt x="66" y="275"/>
                </a:cubicBezTo>
                <a:cubicBezTo>
                  <a:pt x="66" y="274"/>
                  <a:pt x="65" y="272"/>
                  <a:pt x="65" y="271"/>
                </a:cubicBezTo>
                <a:cubicBezTo>
                  <a:pt x="65" y="270"/>
                  <a:pt x="65" y="270"/>
                  <a:pt x="65" y="270"/>
                </a:cubicBezTo>
                <a:cubicBezTo>
                  <a:pt x="65" y="268"/>
                  <a:pt x="64" y="267"/>
                  <a:pt x="64" y="266"/>
                </a:cubicBezTo>
                <a:cubicBezTo>
                  <a:pt x="64" y="265"/>
                  <a:pt x="64" y="264"/>
                  <a:pt x="64" y="264"/>
                </a:cubicBezTo>
                <a:cubicBezTo>
                  <a:pt x="64" y="263"/>
                  <a:pt x="63" y="261"/>
                  <a:pt x="63" y="260"/>
                </a:cubicBezTo>
                <a:cubicBezTo>
                  <a:pt x="63" y="259"/>
                  <a:pt x="63" y="259"/>
                  <a:pt x="63" y="258"/>
                </a:cubicBezTo>
                <a:cubicBezTo>
                  <a:pt x="63" y="257"/>
                  <a:pt x="62" y="255"/>
                  <a:pt x="62" y="254"/>
                </a:cubicBezTo>
                <a:cubicBezTo>
                  <a:pt x="62" y="253"/>
                  <a:pt x="62" y="252"/>
                  <a:pt x="62" y="252"/>
                </a:cubicBezTo>
                <a:cubicBezTo>
                  <a:pt x="62" y="250"/>
                  <a:pt x="62" y="249"/>
                  <a:pt x="61" y="248"/>
                </a:cubicBezTo>
                <a:cubicBezTo>
                  <a:pt x="61" y="247"/>
                  <a:pt x="61" y="246"/>
                  <a:pt x="61" y="245"/>
                </a:cubicBezTo>
                <a:cubicBezTo>
                  <a:pt x="61" y="244"/>
                  <a:pt x="61" y="243"/>
                  <a:pt x="61" y="242"/>
                </a:cubicBezTo>
                <a:cubicBezTo>
                  <a:pt x="60" y="241"/>
                  <a:pt x="60" y="240"/>
                  <a:pt x="60" y="239"/>
                </a:cubicBezTo>
                <a:cubicBezTo>
                  <a:pt x="60" y="237"/>
                  <a:pt x="60" y="236"/>
                  <a:pt x="60" y="235"/>
                </a:cubicBezTo>
                <a:cubicBezTo>
                  <a:pt x="60" y="234"/>
                  <a:pt x="60" y="233"/>
                  <a:pt x="60" y="232"/>
                </a:cubicBezTo>
                <a:cubicBezTo>
                  <a:pt x="59" y="231"/>
                  <a:pt x="59" y="229"/>
                  <a:pt x="59" y="228"/>
                </a:cubicBezTo>
                <a:cubicBezTo>
                  <a:pt x="59" y="227"/>
                  <a:pt x="59" y="226"/>
                  <a:pt x="59" y="225"/>
                </a:cubicBezTo>
                <a:cubicBezTo>
                  <a:pt x="59" y="224"/>
                  <a:pt x="59" y="222"/>
                  <a:pt x="59" y="221"/>
                </a:cubicBezTo>
                <a:cubicBezTo>
                  <a:pt x="59" y="220"/>
                  <a:pt x="58" y="219"/>
                  <a:pt x="58" y="218"/>
                </a:cubicBezTo>
                <a:cubicBezTo>
                  <a:pt x="58" y="216"/>
                  <a:pt x="58" y="215"/>
                  <a:pt x="58" y="214"/>
                </a:cubicBezTo>
                <a:cubicBezTo>
                  <a:pt x="58" y="213"/>
                  <a:pt x="58" y="211"/>
                  <a:pt x="58" y="210"/>
                </a:cubicBezTo>
                <a:cubicBezTo>
                  <a:pt x="58" y="209"/>
                  <a:pt x="58" y="208"/>
                  <a:pt x="58" y="207"/>
                </a:cubicBezTo>
                <a:cubicBezTo>
                  <a:pt x="58" y="205"/>
                  <a:pt x="57" y="204"/>
                  <a:pt x="57" y="203"/>
                </a:cubicBezTo>
                <a:cubicBezTo>
                  <a:pt x="57" y="202"/>
                  <a:pt x="57" y="200"/>
                  <a:pt x="57" y="199"/>
                </a:cubicBezTo>
                <a:cubicBezTo>
                  <a:pt x="57" y="198"/>
                  <a:pt x="57" y="196"/>
                  <a:pt x="57" y="195"/>
                </a:cubicBezTo>
                <a:cubicBezTo>
                  <a:pt x="57" y="194"/>
                  <a:pt x="57" y="193"/>
                  <a:pt x="57" y="192"/>
                </a:cubicBezTo>
                <a:cubicBezTo>
                  <a:pt x="57" y="190"/>
                  <a:pt x="57" y="189"/>
                  <a:pt x="57" y="187"/>
                </a:cubicBezTo>
                <a:cubicBezTo>
                  <a:pt x="57" y="186"/>
                  <a:pt x="57" y="185"/>
                  <a:pt x="57" y="184"/>
                </a:cubicBezTo>
                <a:cubicBezTo>
                  <a:pt x="57" y="182"/>
                  <a:pt x="57" y="180"/>
                  <a:pt x="57" y="179"/>
                </a:cubicBezTo>
                <a:cubicBezTo>
                  <a:pt x="57" y="178"/>
                  <a:pt x="57" y="177"/>
                  <a:pt x="57" y="176"/>
                </a:cubicBezTo>
                <a:cubicBezTo>
                  <a:pt x="57" y="173"/>
                  <a:pt x="57" y="171"/>
                  <a:pt x="57" y="168"/>
                </a:cubicBezTo>
                <a:cubicBezTo>
                  <a:pt x="57" y="93"/>
                  <a:pt x="60" y="30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86" y="4"/>
                  <a:pt x="58" y="0"/>
                  <a:pt x="43" y="2"/>
                </a:cubicBezTo>
                <a:cubicBezTo>
                  <a:pt x="20" y="4"/>
                  <a:pt x="9" y="13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22" y="45"/>
                  <a:pt x="26" y="102"/>
                  <a:pt x="26" y="168"/>
                </a:cubicBezTo>
                <a:cubicBezTo>
                  <a:pt x="26" y="249"/>
                  <a:pt x="17" y="316"/>
                  <a:pt x="0" y="325"/>
                </a:cubicBezTo>
                <a:cubicBezTo>
                  <a:pt x="0" y="326"/>
                  <a:pt x="0" y="326"/>
                  <a:pt x="0" y="326"/>
                </a:cubicBezTo>
                <a:cubicBezTo>
                  <a:pt x="10" y="320"/>
                  <a:pt x="24" y="317"/>
                  <a:pt x="40" y="317"/>
                </a:cubicBezTo>
                <a:cubicBezTo>
                  <a:pt x="56" y="317"/>
                  <a:pt x="70" y="321"/>
                  <a:pt x="81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0" y="326"/>
                  <a:pt x="80" y="325"/>
                  <a:pt x="79" y="325"/>
                </a:cubicBezTo>
                <a:cubicBezTo>
                  <a:pt x="79" y="325"/>
                  <a:pt x="79" y="325"/>
                  <a:pt x="79" y="325"/>
                </a:cubicBezTo>
                <a:close/>
                <a:moveTo>
                  <a:pt x="38" y="118"/>
                </a:moveTo>
                <a:cubicBezTo>
                  <a:pt x="36" y="88"/>
                  <a:pt x="31" y="61"/>
                  <a:pt x="26" y="41"/>
                </a:cubicBezTo>
                <a:cubicBezTo>
                  <a:pt x="23" y="33"/>
                  <a:pt x="22" y="15"/>
                  <a:pt x="34" y="12"/>
                </a:cubicBezTo>
                <a:cubicBezTo>
                  <a:pt x="37" y="12"/>
                  <a:pt x="40" y="12"/>
                  <a:pt x="44" y="11"/>
                </a:cubicBezTo>
                <a:cubicBezTo>
                  <a:pt x="50" y="11"/>
                  <a:pt x="55" y="10"/>
                  <a:pt x="60" y="11"/>
                </a:cubicBezTo>
                <a:cubicBezTo>
                  <a:pt x="64" y="11"/>
                  <a:pt x="64" y="15"/>
                  <a:pt x="63" y="17"/>
                </a:cubicBezTo>
                <a:cubicBezTo>
                  <a:pt x="51" y="38"/>
                  <a:pt x="44" y="77"/>
                  <a:pt x="41" y="119"/>
                </a:cubicBezTo>
                <a:cubicBezTo>
                  <a:pt x="40" y="135"/>
                  <a:pt x="39" y="133"/>
                  <a:pt x="38" y="118"/>
                </a:cubicBezTo>
                <a:close/>
                <a:moveTo>
                  <a:pt x="51" y="309"/>
                </a:moveTo>
                <a:cubicBezTo>
                  <a:pt x="49" y="309"/>
                  <a:pt x="47" y="309"/>
                  <a:pt x="45" y="308"/>
                </a:cubicBezTo>
                <a:cubicBezTo>
                  <a:pt x="33" y="306"/>
                  <a:pt x="26" y="298"/>
                  <a:pt x="31" y="272"/>
                </a:cubicBezTo>
                <a:cubicBezTo>
                  <a:pt x="37" y="243"/>
                  <a:pt x="40" y="206"/>
                  <a:pt x="40" y="171"/>
                </a:cubicBezTo>
                <a:cubicBezTo>
                  <a:pt x="40" y="173"/>
                  <a:pt x="40" y="176"/>
                  <a:pt x="40" y="176"/>
                </a:cubicBezTo>
                <a:cubicBezTo>
                  <a:pt x="40" y="178"/>
                  <a:pt x="40" y="178"/>
                  <a:pt x="40" y="178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92"/>
                  <a:pt x="40" y="192"/>
                  <a:pt x="40" y="192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1" y="207"/>
                  <a:pt x="41" y="207"/>
                  <a:pt x="41" y="207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41" y="219"/>
                  <a:pt x="41" y="219"/>
                  <a:pt x="41" y="219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42" y="229"/>
                  <a:pt x="42" y="229"/>
                  <a:pt x="42" y="229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3" y="236"/>
                  <a:pt x="43" y="236"/>
                  <a:pt x="43" y="236"/>
                </a:cubicBezTo>
                <a:cubicBezTo>
                  <a:pt x="43" y="240"/>
                  <a:pt x="43" y="240"/>
                  <a:pt x="43" y="240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5" y="250"/>
                  <a:pt x="45" y="250"/>
                  <a:pt x="45" y="250"/>
                </a:cubicBezTo>
                <a:cubicBezTo>
                  <a:pt x="45" y="253"/>
                  <a:pt x="45" y="253"/>
                  <a:pt x="45" y="253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6" y="259"/>
                  <a:pt x="46" y="259"/>
                  <a:pt x="46" y="259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47" y="267"/>
                  <a:pt x="47" y="267"/>
                  <a:pt x="47" y="267"/>
                </a:cubicBezTo>
                <a:cubicBezTo>
                  <a:pt x="48" y="271"/>
                  <a:pt x="48" y="271"/>
                  <a:pt x="48" y="271"/>
                </a:cubicBezTo>
                <a:cubicBezTo>
                  <a:pt x="48" y="272"/>
                  <a:pt x="48" y="272"/>
                  <a:pt x="48" y="272"/>
                </a:cubicBezTo>
                <a:cubicBezTo>
                  <a:pt x="48" y="273"/>
                  <a:pt x="49" y="277"/>
                  <a:pt x="49" y="277"/>
                </a:cubicBezTo>
                <a:cubicBezTo>
                  <a:pt x="51" y="287"/>
                  <a:pt x="54" y="296"/>
                  <a:pt x="56" y="304"/>
                </a:cubicBezTo>
                <a:cubicBezTo>
                  <a:pt x="57" y="306"/>
                  <a:pt x="54" y="309"/>
                  <a:pt x="51" y="309"/>
                </a:cubicBezTo>
                <a:close/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4" name="Freeform 2426"/>
          <p:cNvSpPr>
            <a:spLocks/>
          </p:cNvSpPr>
          <p:nvPr/>
        </p:nvSpPr>
        <p:spPr bwMode="auto">
          <a:xfrm>
            <a:off x="2382718" y="1424973"/>
            <a:ext cx="52046" cy="48932"/>
          </a:xfrm>
          <a:custGeom>
            <a:avLst/>
            <a:gdLst>
              <a:gd name="T0" fmla="*/ 0 w 23"/>
              <a:gd name="T1" fmla="*/ 10 h 40"/>
              <a:gd name="T2" fmla="*/ 54 w 23"/>
              <a:gd name="T3" fmla="*/ 14 h 40"/>
              <a:gd name="T4" fmla="*/ 23 w 23"/>
              <a:gd name="T5" fmla="*/ 95 h 40"/>
              <a:gd name="T6" fmla="*/ 42 w 23"/>
              <a:gd name="T7" fmla="*/ 17 h 40"/>
              <a:gd name="T8" fmla="*/ 0 w 23"/>
              <a:gd name="T9" fmla="*/ 1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40">
                <a:moveTo>
                  <a:pt x="0" y="4"/>
                </a:moveTo>
                <a:cubicBezTo>
                  <a:pt x="10" y="3"/>
                  <a:pt x="23" y="0"/>
                  <a:pt x="23" y="6"/>
                </a:cubicBezTo>
                <a:cubicBezTo>
                  <a:pt x="23" y="13"/>
                  <a:pt x="13" y="23"/>
                  <a:pt x="10" y="40"/>
                </a:cubicBezTo>
                <a:cubicBezTo>
                  <a:pt x="12" y="23"/>
                  <a:pt x="20" y="9"/>
                  <a:pt x="18" y="7"/>
                </a:cubicBezTo>
                <a:cubicBezTo>
                  <a:pt x="15" y="3"/>
                  <a:pt x="2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5" name="Freeform 2427"/>
          <p:cNvSpPr>
            <a:spLocks/>
          </p:cNvSpPr>
          <p:nvPr/>
        </p:nvSpPr>
        <p:spPr bwMode="auto">
          <a:xfrm>
            <a:off x="2503196" y="1437334"/>
            <a:ext cx="75178" cy="374977"/>
          </a:xfrm>
          <a:custGeom>
            <a:avLst/>
            <a:gdLst>
              <a:gd name="T0" fmla="*/ 0 w 33"/>
              <a:gd name="T1" fmla="*/ 0 h 308"/>
              <a:gd name="T2" fmla="*/ 0 w 33"/>
              <a:gd name="T3" fmla="*/ 0 h 308"/>
              <a:gd name="T4" fmla="*/ 57 w 33"/>
              <a:gd name="T5" fmla="*/ 357 h 308"/>
              <a:gd name="T6" fmla="*/ 5 w 33"/>
              <a:gd name="T7" fmla="*/ 707 h 308"/>
              <a:gd name="T8" fmla="*/ 5 w 33"/>
              <a:gd name="T9" fmla="*/ 728 h 308"/>
              <a:gd name="T10" fmla="*/ 78 w 33"/>
              <a:gd name="T11" fmla="*/ 357 h 308"/>
              <a:gd name="T12" fmla="*/ 0 w 33"/>
              <a:gd name="T13" fmla="*/ 0 h 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" h="30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20"/>
                  <a:pt x="24" y="80"/>
                  <a:pt x="24" y="151"/>
                </a:cubicBezTo>
                <a:cubicBezTo>
                  <a:pt x="24" y="219"/>
                  <a:pt x="15" y="276"/>
                  <a:pt x="2" y="299"/>
                </a:cubicBezTo>
                <a:cubicBezTo>
                  <a:pt x="2" y="308"/>
                  <a:pt x="2" y="308"/>
                  <a:pt x="2" y="308"/>
                </a:cubicBezTo>
                <a:cubicBezTo>
                  <a:pt x="19" y="299"/>
                  <a:pt x="33" y="232"/>
                  <a:pt x="33" y="151"/>
                </a:cubicBezTo>
                <a:cubicBezTo>
                  <a:pt x="33" y="85"/>
                  <a:pt x="26" y="31"/>
                  <a:pt x="0" y="0"/>
                </a:cubicBezTo>
                <a:close/>
              </a:path>
            </a:pathLst>
          </a:custGeom>
          <a:solidFill>
            <a:srgbClr val="175C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6" name="Freeform 2428"/>
          <p:cNvSpPr>
            <a:spLocks/>
          </p:cNvSpPr>
          <p:nvPr/>
        </p:nvSpPr>
        <p:spPr bwMode="auto">
          <a:xfrm>
            <a:off x="2371152" y="1627399"/>
            <a:ext cx="18313" cy="75202"/>
          </a:xfrm>
          <a:custGeom>
            <a:avLst/>
            <a:gdLst>
              <a:gd name="T0" fmla="*/ 0 w 8"/>
              <a:gd name="T1" fmla="*/ 137 h 62"/>
              <a:gd name="T2" fmla="*/ 14 w 8"/>
              <a:gd name="T3" fmla="*/ 137 h 62"/>
              <a:gd name="T4" fmla="*/ 17 w 8"/>
              <a:gd name="T5" fmla="*/ 92 h 62"/>
              <a:gd name="T6" fmla="*/ 14 w 8"/>
              <a:gd name="T7" fmla="*/ 14 h 62"/>
              <a:gd name="T8" fmla="*/ 0 w 8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2">
                <a:moveTo>
                  <a:pt x="0" y="58"/>
                </a:moveTo>
                <a:cubicBezTo>
                  <a:pt x="2" y="49"/>
                  <a:pt x="4" y="55"/>
                  <a:pt x="6" y="58"/>
                </a:cubicBezTo>
                <a:cubicBezTo>
                  <a:pt x="8" y="62"/>
                  <a:pt x="7" y="39"/>
                  <a:pt x="7" y="39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7" name="Oval 2429"/>
          <p:cNvSpPr>
            <a:spLocks noChangeArrowheads="1"/>
          </p:cNvSpPr>
          <p:nvPr/>
        </p:nvSpPr>
        <p:spPr bwMode="auto">
          <a:xfrm>
            <a:off x="2409705" y="1429093"/>
            <a:ext cx="147465" cy="384249"/>
          </a:xfrm>
          <a:prstGeom prst="ellipse">
            <a:avLst/>
          </a:prstGeom>
          <a:solidFill>
            <a:srgbClr val="177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8" name="Freeform 2430"/>
          <p:cNvSpPr>
            <a:spLocks/>
          </p:cNvSpPr>
          <p:nvPr/>
        </p:nvSpPr>
        <p:spPr bwMode="auto">
          <a:xfrm>
            <a:off x="2428017" y="1443515"/>
            <a:ext cx="132044" cy="369827"/>
          </a:xfrm>
          <a:custGeom>
            <a:avLst/>
            <a:gdLst>
              <a:gd name="T0" fmla="*/ 85 w 58"/>
              <a:gd name="T1" fmla="*/ 0 h 304"/>
              <a:gd name="T2" fmla="*/ 109 w 58"/>
              <a:gd name="T3" fmla="*/ 260 h 304"/>
              <a:gd name="T4" fmla="*/ 26 w 58"/>
              <a:gd name="T5" fmla="*/ 633 h 304"/>
              <a:gd name="T6" fmla="*/ 0 w 58"/>
              <a:gd name="T7" fmla="*/ 605 h 304"/>
              <a:gd name="T8" fmla="*/ 52 w 58"/>
              <a:gd name="T9" fmla="*/ 718 h 304"/>
              <a:gd name="T10" fmla="*/ 137 w 58"/>
              <a:gd name="T11" fmla="*/ 345 h 304"/>
              <a:gd name="T12" fmla="*/ 85 w 58"/>
              <a:gd name="T13" fmla="*/ 0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" h="304">
                <a:moveTo>
                  <a:pt x="36" y="0"/>
                </a:moveTo>
                <a:cubicBezTo>
                  <a:pt x="42" y="29"/>
                  <a:pt x="46" y="67"/>
                  <a:pt x="46" y="110"/>
                </a:cubicBezTo>
                <a:cubicBezTo>
                  <a:pt x="46" y="198"/>
                  <a:pt x="30" y="268"/>
                  <a:pt x="11" y="268"/>
                </a:cubicBezTo>
                <a:cubicBezTo>
                  <a:pt x="6" y="268"/>
                  <a:pt x="4" y="264"/>
                  <a:pt x="0" y="256"/>
                </a:cubicBezTo>
                <a:cubicBezTo>
                  <a:pt x="6" y="286"/>
                  <a:pt x="12" y="304"/>
                  <a:pt x="22" y="304"/>
                </a:cubicBezTo>
                <a:cubicBezTo>
                  <a:pt x="42" y="304"/>
                  <a:pt x="58" y="234"/>
                  <a:pt x="58" y="146"/>
                </a:cubicBezTo>
                <a:cubicBezTo>
                  <a:pt x="58" y="81"/>
                  <a:pt x="49" y="24"/>
                  <a:pt x="36" y="0"/>
                </a:cubicBezTo>
                <a:close/>
              </a:path>
            </a:pathLst>
          </a:custGeom>
          <a:solidFill>
            <a:srgbClr val="166B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9" name="Freeform 2431"/>
          <p:cNvSpPr>
            <a:spLocks/>
          </p:cNvSpPr>
          <p:nvPr/>
        </p:nvSpPr>
        <p:spPr bwMode="auto">
          <a:xfrm>
            <a:off x="2443439" y="1437334"/>
            <a:ext cx="116623" cy="376008"/>
          </a:xfrm>
          <a:custGeom>
            <a:avLst/>
            <a:gdLst>
              <a:gd name="T0" fmla="*/ 62 w 51"/>
              <a:gd name="T1" fmla="*/ 0 h 309"/>
              <a:gd name="T2" fmla="*/ 107 w 51"/>
              <a:gd name="T3" fmla="*/ 335 h 309"/>
              <a:gd name="T4" fmla="*/ 28 w 51"/>
              <a:gd name="T5" fmla="*/ 716 h 309"/>
              <a:gd name="T6" fmla="*/ 0 w 51"/>
              <a:gd name="T7" fmla="*/ 692 h 309"/>
              <a:gd name="T8" fmla="*/ 36 w 51"/>
              <a:gd name="T9" fmla="*/ 730 h 309"/>
              <a:gd name="T10" fmla="*/ 121 w 51"/>
              <a:gd name="T11" fmla="*/ 357 h 309"/>
              <a:gd name="T12" fmla="*/ 62 w 51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309">
                <a:moveTo>
                  <a:pt x="26" y="0"/>
                </a:moveTo>
                <a:cubicBezTo>
                  <a:pt x="37" y="26"/>
                  <a:pt x="45" y="79"/>
                  <a:pt x="45" y="142"/>
                </a:cubicBezTo>
                <a:cubicBezTo>
                  <a:pt x="45" y="229"/>
                  <a:pt x="31" y="303"/>
                  <a:pt x="12" y="303"/>
                </a:cubicBezTo>
                <a:cubicBezTo>
                  <a:pt x="8" y="303"/>
                  <a:pt x="3" y="297"/>
                  <a:pt x="0" y="293"/>
                </a:cubicBezTo>
                <a:cubicBezTo>
                  <a:pt x="4" y="304"/>
                  <a:pt x="10" y="309"/>
                  <a:pt x="15" y="309"/>
                </a:cubicBezTo>
                <a:cubicBezTo>
                  <a:pt x="35" y="309"/>
                  <a:pt x="51" y="239"/>
                  <a:pt x="51" y="151"/>
                </a:cubicBezTo>
                <a:cubicBezTo>
                  <a:pt x="51" y="80"/>
                  <a:pt x="40" y="1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0" name="Freeform 2432"/>
          <p:cNvSpPr>
            <a:spLocks/>
          </p:cNvSpPr>
          <p:nvPr/>
        </p:nvSpPr>
        <p:spPr bwMode="auto">
          <a:xfrm>
            <a:off x="2416452" y="1431154"/>
            <a:ext cx="81925" cy="344588"/>
          </a:xfrm>
          <a:custGeom>
            <a:avLst/>
            <a:gdLst>
              <a:gd name="T0" fmla="*/ 21 w 36"/>
              <a:gd name="T1" fmla="*/ 615 h 283"/>
              <a:gd name="T2" fmla="*/ 17 w 36"/>
              <a:gd name="T3" fmla="*/ 366 h 283"/>
              <a:gd name="T4" fmla="*/ 73 w 36"/>
              <a:gd name="T5" fmla="*/ 2 h 283"/>
              <a:gd name="T6" fmla="*/ 85 w 36"/>
              <a:gd name="T7" fmla="*/ 12 h 283"/>
              <a:gd name="T8" fmla="*/ 68 w 36"/>
              <a:gd name="T9" fmla="*/ 0 h 283"/>
              <a:gd name="T10" fmla="*/ 0 w 36"/>
              <a:gd name="T11" fmla="*/ 355 h 283"/>
              <a:gd name="T12" fmla="*/ 21 w 36"/>
              <a:gd name="T13" fmla="*/ 622 h 283"/>
              <a:gd name="T14" fmla="*/ 21 w 36"/>
              <a:gd name="T15" fmla="*/ 615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" h="283">
                <a:moveTo>
                  <a:pt x="9" y="260"/>
                </a:moveTo>
                <a:cubicBezTo>
                  <a:pt x="5" y="232"/>
                  <a:pt x="7" y="195"/>
                  <a:pt x="7" y="155"/>
                </a:cubicBezTo>
                <a:cubicBezTo>
                  <a:pt x="7" y="75"/>
                  <a:pt x="13" y="1"/>
                  <a:pt x="31" y="1"/>
                </a:cubicBezTo>
                <a:cubicBezTo>
                  <a:pt x="32" y="1"/>
                  <a:pt x="36" y="5"/>
                  <a:pt x="36" y="5"/>
                </a:cubicBezTo>
                <a:cubicBezTo>
                  <a:pt x="33" y="2"/>
                  <a:pt x="32" y="0"/>
                  <a:pt x="29" y="0"/>
                </a:cubicBezTo>
                <a:cubicBezTo>
                  <a:pt x="11" y="0"/>
                  <a:pt x="0" y="70"/>
                  <a:pt x="0" y="150"/>
                </a:cubicBezTo>
                <a:cubicBezTo>
                  <a:pt x="0" y="195"/>
                  <a:pt x="3" y="235"/>
                  <a:pt x="9" y="263"/>
                </a:cubicBezTo>
                <a:cubicBezTo>
                  <a:pt x="13" y="283"/>
                  <a:pt x="12" y="278"/>
                  <a:pt x="9" y="26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1" name="Freeform 2433"/>
          <p:cNvSpPr>
            <a:spLocks/>
          </p:cNvSpPr>
          <p:nvPr/>
        </p:nvSpPr>
        <p:spPr bwMode="auto">
          <a:xfrm>
            <a:off x="2286335" y="1802525"/>
            <a:ext cx="185054" cy="10817"/>
          </a:xfrm>
          <a:custGeom>
            <a:avLst/>
            <a:gdLst>
              <a:gd name="T0" fmla="*/ 0 w 81"/>
              <a:gd name="T1" fmla="*/ 19 h 9"/>
              <a:gd name="T2" fmla="*/ 0 w 81"/>
              <a:gd name="T3" fmla="*/ 21 h 9"/>
              <a:gd name="T4" fmla="*/ 95 w 81"/>
              <a:gd name="T5" fmla="*/ 0 h 9"/>
              <a:gd name="T6" fmla="*/ 192 w 81"/>
              <a:gd name="T7" fmla="*/ 21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" h="9"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10" y="3"/>
                  <a:pt x="24" y="0"/>
                  <a:pt x="40" y="0"/>
                </a:cubicBezTo>
                <a:cubicBezTo>
                  <a:pt x="56" y="0"/>
                  <a:pt x="70" y="4"/>
                  <a:pt x="81" y="9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2" name="Freeform 2434"/>
          <p:cNvSpPr>
            <a:spLocks/>
          </p:cNvSpPr>
          <p:nvPr/>
        </p:nvSpPr>
        <p:spPr bwMode="auto">
          <a:xfrm>
            <a:off x="2307540" y="1416731"/>
            <a:ext cx="170597" cy="23179"/>
          </a:xfrm>
          <a:custGeom>
            <a:avLst/>
            <a:gdLst>
              <a:gd name="T0" fmla="*/ 160 w 75"/>
              <a:gd name="T1" fmla="*/ 28 h 19"/>
              <a:gd name="T2" fmla="*/ 80 w 75"/>
              <a:gd name="T3" fmla="*/ 5 h 19"/>
              <a:gd name="T4" fmla="*/ 0 w 75"/>
              <a:gd name="T5" fmla="*/ 45 h 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19">
                <a:moveTo>
                  <a:pt x="68" y="12"/>
                </a:moveTo>
                <a:cubicBezTo>
                  <a:pt x="75" y="4"/>
                  <a:pt x="49" y="0"/>
                  <a:pt x="34" y="2"/>
                </a:cubicBezTo>
                <a:cubicBezTo>
                  <a:pt x="12" y="4"/>
                  <a:pt x="2" y="12"/>
                  <a:pt x="0" y="19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3" name="Oval 2435"/>
          <p:cNvSpPr>
            <a:spLocks noChangeArrowheads="1"/>
          </p:cNvSpPr>
          <p:nvPr/>
        </p:nvSpPr>
        <p:spPr bwMode="auto">
          <a:xfrm>
            <a:off x="2409705" y="1429093"/>
            <a:ext cx="147465" cy="384249"/>
          </a:xfrm>
          <a:prstGeom prst="ellipse">
            <a:avLst/>
          </a:prstGeom>
          <a:noFill/>
          <a:ln w="7938" cap="rnd">
            <a:solidFill>
              <a:srgbClr val="00007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4" name="Oval 2436"/>
          <p:cNvSpPr>
            <a:spLocks noChangeArrowheads="1"/>
          </p:cNvSpPr>
          <p:nvPr/>
        </p:nvSpPr>
        <p:spPr bwMode="auto">
          <a:xfrm>
            <a:off x="2195736" y="1429093"/>
            <a:ext cx="147465" cy="384249"/>
          </a:xfrm>
          <a:prstGeom prst="ellipse">
            <a:avLst/>
          </a:prstGeom>
          <a:noFill/>
          <a:ln w="7938" cap="rnd">
            <a:solidFill>
              <a:srgbClr val="00007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5" name="Freeform 2437"/>
          <p:cNvSpPr>
            <a:spLocks/>
          </p:cNvSpPr>
          <p:nvPr/>
        </p:nvSpPr>
        <p:spPr bwMode="auto">
          <a:xfrm>
            <a:off x="2257421" y="1407975"/>
            <a:ext cx="347940" cy="405367"/>
          </a:xfrm>
          <a:custGeom>
            <a:avLst/>
            <a:gdLst>
              <a:gd name="T0" fmla="*/ 311 w 153"/>
              <a:gd name="T1" fmla="*/ 414 h 333"/>
              <a:gd name="T2" fmla="*/ 311 w 153"/>
              <a:gd name="T3" fmla="*/ 440 h 333"/>
              <a:gd name="T4" fmla="*/ 311 w 153"/>
              <a:gd name="T5" fmla="*/ 458 h 333"/>
              <a:gd name="T6" fmla="*/ 311 w 153"/>
              <a:gd name="T7" fmla="*/ 477 h 333"/>
              <a:gd name="T8" fmla="*/ 311 w 153"/>
              <a:gd name="T9" fmla="*/ 496 h 333"/>
              <a:gd name="T10" fmla="*/ 309 w 153"/>
              <a:gd name="T11" fmla="*/ 515 h 333"/>
              <a:gd name="T12" fmla="*/ 309 w 153"/>
              <a:gd name="T13" fmla="*/ 532 h 333"/>
              <a:gd name="T14" fmla="*/ 307 w 153"/>
              <a:gd name="T15" fmla="*/ 548 h 333"/>
              <a:gd name="T16" fmla="*/ 304 w 153"/>
              <a:gd name="T17" fmla="*/ 565 h 333"/>
              <a:gd name="T18" fmla="*/ 304 w 153"/>
              <a:gd name="T19" fmla="*/ 581 h 333"/>
              <a:gd name="T20" fmla="*/ 302 w 153"/>
              <a:gd name="T21" fmla="*/ 598 h 333"/>
              <a:gd name="T22" fmla="*/ 300 w 153"/>
              <a:gd name="T23" fmla="*/ 612 h 333"/>
              <a:gd name="T24" fmla="*/ 297 w 153"/>
              <a:gd name="T25" fmla="*/ 629 h 333"/>
              <a:gd name="T26" fmla="*/ 295 w 153"/>
              <a:gd name="T27" fmla="*/ 643 h 333"/>
              <a:gd name="T28" fmla="*/ 293 w 153"/>
              <a:gd name="T29" fmla="*/ 655 h 333"/>
              <a:gd name="T30" fmla="*/ 290 w 153"/>
              <a:gd name="T31" fmla="*/ 669 h 333"/>
              <a:gd name="T32" fmla="*/ 288 w 153"/>
              <a:gd name="T33" fmla="*/ 681 h 333"/>
              <a:gd name="T34" fmla="*/ 285 w 153"/>
              <a:gd name="T35" fmla="*/ 695 h 333"/>
              <a:gd name="T36" fmla="*/ 281 w 153"/>
              <a:gd name="T37" fmla="*/ 704 h 333"/>
              <a:gd name="T38" fmla="*/ 278 w 153"/>
              <a:gd name="T39" fmla="*/ 716 h 333"/>
              <a:gd name="T40" fmla="*/ 276 w 153"/>
              <a:gd name="T41" fmla="*/ 726 h 333"/>
              <a:gd name="T42" fmla="*/ 271 w 153"/>
              <a:gd name="T43" fmla="*/ 735 h 333"/>
              <a:gd name="T44" fmla="*/ 269 w 153"/>
              <a:gd name="T45" fmla="*/ 744 h 333"/>
              <a:gd name="T46" fmla="*/ 264 w 153"/>
              <a:gd name="T47" fmla="*/ 752 h 333"/>
              <a:gd name="T48" fmla="*/ 262 w 153"/>
              <a:gd name="T49" fmla="*/ 759 h 333"/>
              <a:gd name="T50" fmla="*/ 257 w 153"/>
              <a:gd name="T51" fmla="*/ 766 h 333"/>
              <a:gd name="T52" fmla="*/ 252 w 153"/>
              <a:gd name="T53" fmla="*/ 773 h 333"/>
              <a:gd name="T54" fmla="*/ 250 w 153"/>
              <a:gd name="T55" fmla="*/ 778 h 333"/>
              <a:gd name="T56" fmla="*/ 245 w 153"/>
              <a:gd name="T57" fmla="*/ 780 h 333"/>
              <a:gd name="T58" fmla="*/ 241 w 153"/>
              <a:gd name="T59" fmla="*/ 785 h 333"/>
              <a:gd name="T60" fmla="*/ 238 w 153"/>
              <a:gd name="T61" fmla="*/ 787 h 333"/>
              <a:gd name="T62" fmla="*/ 234 w 153"/>
              <a:gd name="T63" fmla="*/ 787 h 333"/>
              <a:gd name="T64" fmla="*/ 316 w 153"/>
              <a:gd name="T65" fmla="*/ 726 h 333"/>
              <a:gd name="T66" fmla="*/ 319 w 153"/>
              <a:gd name="T67" fmla="*/ 78 h 333"/>
              <a:gd name="T68" fmla="*/ 160 w 153"/>
              <a:gd name="T69" fmla="*/ 0 h 3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3" h="333">
                <a:moveTo>
                  <a:pt x="97" y="17"/>
                </a:moveTo>
                <a:cubicBezTo>
                  <a:pt x="117" y="17"/>
                  <a:pt x="132" y="88"/>
                  <a:pt x="132" y="175"/>
                </a:cubicBezTo>
                <a:cubicBezTo>
                  <a:pt x="132" y="178"/>
                  <a:pt x="132" y="181"/>
                  <a:pt x="132" y="183"/>
                </a:cubicBezTo>
                <a:cubicBezTo>
                  <a:pt x="132" y="184"/>
                  <a:pt x="132" y="185"/>
                  <a:pt x="132" y="186"/>
                </a:cubicBezTo>
                <a:cubicBezTo>
                  <a:pt x="132" y="188"/>
                  <a:pt x="132" y="189"/>
                  <a:pt x="132" y="191"/>
                </a:cubicBezTo>
                <a:cubicBezTo>
                  <a:pt x="132" y="192"/>
                  <a:pt x="132" y="193"/>
                  <a:pt x="132" y="194"/>
                </a:cubicBezTo>
                <a:cubicBezTo>
                  <a:pt x="132" y="196"/>
                  <a:pt x="132" y="197"/>
                  <a:pt x="132" y="199"/>
                </a:cubicBezTo>
                <a:cubicBezTo>
                  <a:pt x="132" y="200"/>
                  <a:pt x="132" y="201"/>
                  <a:pt x="132" y="202"/>
                </a:cubicBezTo>
                <a:cubicBezTo>
                  <a:pt x="132" y="204"/>
                  <a:pt x="132" y="205"/>
                  <a:pt x="132" y="207"/>
                </a:cubicBezTo>
                <a:cubicBezTo>
                  <a:pt x="132" y="208"/>
                  <a:pt x="132" y="209"/>
                  <a:pt x="132" y="210"/>
                </a:cubicBezTo>
                <a:cubicBezTo>
                  <a:pt x="132" y="211"/>
                  <a:pt x="131" y="213"/>
                  <a:pt x="131" y="214"/>
                </a:cubicBezTo>
                <a:cubicBezTo>
                  <a:pt x="131" y="215"/>
                  <a:pt x="131" y="216"/>
                  <a:pt x="131" y="218"/>
                </a:cubicBezTo>
                <a:cubicBezTo>
                  <a:pt x="131" y="219"/>
                  <a:pt x="131" y="220"/>
                  <a:pt x="131" y="222"/>
                </a:cubicBezTo>
                <a:cubicBezTo>
                  <a:pt x="131" y="223"/>
                  <a:pt x="131" y="224"/>
                  <a:pt x="131" y="225"/>
                </a:cubicBezTo>
                <a:cubicBezTo>
                  <a:pt x="131" y="226"/>
                  <a:pt x="130" y="228"/>
                  <a:pt x="130" y="229"/>
                </a:cubicBezTo>
                <a:cubicBezTo>
                  <a:pt x="130" y="230"/>
                  <a:pt x="130" y="231"/>
                  <a:pt x="130" y="232"/>
                </a:cubicBezTo>
                <a:cubicBezTo>
                  <a:pt x="130" y="233"/>
                  <a:pt x="130" y="235"/>
                  <a:pt x="130" y="236"/>
                </a:cubicBezTo>
                <a:cubicBezTo>
                  <a:pt x="130" y="237"/>
                  <a:pt x="130" y="238"/>
                  <a:pt x="129" y="239"/>
                </a:cubicBezTo>
                <a:cubicBezTo>
                  <a:pt x="129" y="240"/>
                  <a:pt x="129" y="242"/>
                  <a:pt x="129" y="243"/>
                </a:cubicBezTo>
                <a:cubicBezTo>
                  <a:pt x="129" y="244"/>
                  <a:pt x="129" y="245"/>
                  <a:pt x="129" y="246"/>
                </a:cubicBezTo>
                <a:cubicBezTo>
                  <a:pt x="129" y="247"/>
                  <a:pt x="128" y="248"/>
                  <a:pt x="128" y="250"/>
                </a:cubicBezTo>
                <a:cubicBezTo>
                  <a:pt x="128" y="251"/>
                  <a:pt x="128" y="252"/>
                  <a:pt x="128" y="253"/>
                </a:cubicBezTo>
                <a:cubicBezTo>
                  <a:pt x="128" y="254"/>
                  <a:pt x="128" y="255"/>
                  <a:pt x="127" y="256"/>
                </a:cubicBezTo>
                <a:cubicBezTo>
                  <a:pt x="127" y="257"/>
                  <a:pt x="127" y="258"/>
                  <a:pt x="127" y="259"/>
                </a:cubicBezTo>
                <a:cubicBezTo>
                  <a:pt x="127" y="260"/>
                  <a:pt x="127" y="261"/>
                  <a:pt x="127" y="263"/>
                </a:cubicBezTo>
                <a:cubicBezTo>
                  <a:pt x="126" y="264"/>
                  <a:pt x="126" y="265"/>
                  <a:pt x="126" y="266"/>
                </a:cubicBezTo>
                <a:cubicBezTo>
                  <a:pt x="126" y="267"/>
                  <a:pt x="126" y="268"/>
                  <a:pt x="126" y="269"/>
                </a:cubicBezTo>
                <a:cubicBezTo>
                  <a:pt x="125" y="270"/>
                  <a:pt x="125" y="271"/>
                  <a:pt x="125" y="272"/>
                </a:cubicBezTo>
                <a:cubicBezTo>
                  <a:pt x="125" y="273"/>
                  <a:pt x="125" y="274"/>
                  <a:pt x="125" y="275"/>
                </a:cubicBezTo>
                <a:cubicBezTo>
                  <a:pt x="124" y="276"/>
                  <a:pt x="124" y="277"/>
                  <a:pt x="124" y="277"/>
                </a:cubicBezTo>
                <a:cubicBezTo>
                  <a:pt x="124" y="278"/>
                  <a:pt x="124" y="279"/>
                  <a:pt x="124" y="280"/>
                </a:cubicBezTo>
                <a:cubicBezTo>
                  <a:pt x="123" y="281"/>
                  <a:pt x="123" y="282"/>
                  <a:pt x="123" y="283"/>
                </a:cubicBezTo>
                <a:cubicBezTo>
                  <a:pt x="123" y="284"/>
                  <a:pt x="123" y="285"/>
                  <a:pt x="122" y="286"/>
                </a:cubicBezTo>
                <a:cubicBezTo>
                  <a:pt x="122" y="287"/>
                  <a:pt x="122" y="288"/>
                  <a:pt x="122" y="288"/>
                </a:cubicBezTo>
                <a:cubicBezTo>
                  <a:pt x="122" y="289"/>
                  <a:pt x="121" y="290"/>
                  <a:pt x="121" y="291"/>
                </a:cubicBezTo>
                <a:cubicBezTo>
                  <a:pt x="121" y="292"/>
                  <a:pt x="121" y="293"/>
                  <a:pt x="121" y="294"/>
                </a:cubicBezTo>
                <a:cubicBezTo>
                  <a:pt x="120" y="294"/>
                  <a:pt x="120" y="295"/>
                  <a:pt x="120" y="296"/>
                </a:cubicBezTo>
                <a:cubicBezTo>
                  <a:pt x="120" y="297"/>
                  <a:pt x="119" y="298"/>
                  <a:pt x="119" y="298"/>
                </a:cubicBezTo>
                <a:cubicBezTo>
                  <a:pt x="119" y="299"/>
                  <a:pt x="119" y="300"/>
                  <a:pt x="119" y="301"/>
                </a:cubicBezTo>
                <a:cubicBezTo>
                  <a:pt x="118" y="301"/>
                  <a:pt x="118" y="302"/>
                  <a:pt x="118" y="303"/>
                </a:cubicBezTo>
                <a:cubicBezTo>
                  <a:pt x="118" y="304"/>
                  <a:pt x="117" y="304"/>
                  <a:pt x="117" y="305"/>
                </a:cubicBezTo>
                <a:cubicBezTo>
                  <a:pt x="117" y="306"/>
                  <a:pt x="117" y="307"/>
                  <a:pt x="117" y="307"/>
                </a:cubicBezTo>
                <a:cubicBezTo>
                  <a:pt x="116" y="308"/>
                  <a:pt x="116" y="309"/>
                  <a:pt x="116" y="309"/>
                </a:cubicBezTo>
                <a:cubicBezTo>
                  <a:pt x="116" y="310"/>
                  <a:pt x="115" y="311"/>
                  <a:pt x="115" y="311"/>
                </a:cubicBezTo>
                <a:cubicBezTo>
                  <a:pt x="115" y="312"/>
                  <a:pt x="115" y="312"/>
                  <a:pt x="114" y="313"/>
                </a:cubicBezTo>
                <a:cubicBezTo>
                  <a:pt x="114" y="314"/>
                  <a:pt x="114" y="314"/>
                  <a:pt x="114" y="315"/>
                </a:cubicBezTo>
                <a:cubicBezTo>
                  <a:pt x="113" y="316"/>
                  <a:pt x="113" y="316"/>
                  <a:pt x="113" y="317"/>
                </a:cubicBezTo>
                <a:cubicBezTo>
                  <a:pt x="112" y="318"/>
                  <a:pt x="112" y="318"/>
                  <a:pt x="112" y="318"/>
                </a:cubicBezTo>
                <a:cubicBezTo>
                  <a:pt x="112" y="319"/>
                  <a:pt x="112" y="319"/>
                  <a:pt x="111" y="320"/>
                </a:cubicBezTo>
                <a:cubicBezTo>
                  <a:pt x="111" y="321"/>
                  <a:pt x="111" y="321"/>
                  <a:pt x="111" y="321"/>
                </a:cubicBezTo>
                <a:cubicBezTo>
                  <a:pt x="110" y="322"/>
                  <a:pt x="110" y="322"/>
                  <a:pt x="110" y="323"/>
                </a:cubicBezTo>
                <a:cubicBezTo>
                  <a:pt x="109" y="324"/>
                  <a:pt x="109" y="324"/>
                  <a:pt x="109" y="324"/>
                </a:cubicBezTo>
                <a:cubicBezTo>
                  <a:pt x="109" y="325"/>
                  <a:pt x="109" y="325"/>
                  <a:pt x="108" y="325"/>
                </a:cubicBezTo>
                <a:cubicBezTo>
                  <a:pt x="108" y="326"/>
                  <a:pt x="108" y="326"/>
                  <a:pt x="107" y="327"/>
                </a:cubicBezTo>
                <a:cubicBezTo>
                  <a:pt x="107" y="327"/>
                  <a:pt x="107" y="327"/>
                  <a:pt x="107" y="327"/>
                </a:cubicBezTo>
                <a:cubicBezTo>
                  <a:pt x="106" y="328"/>
                  <a:pt x="106" y="328"/>
                  <a:pt x="106" y="329"/>
                </a:cubicBezTo>
                <a:cubicBezTo>
                  <a:pt x="105" y="329"/>
                  <a:pt x="105" y="329"/>
                  <a:pt x="105" y="329"/>
                </a:cubicBezTo>
                <a:cubicBezTo>
                  <a:pt x="105" y="330"/>
                  <a:pt x="104" y="330"/>
                  <a:pt x="104" y="330"/>
                </a:cubicBezTo>
                <a:cubicBezTo>
                  <a:pt x="104" y="331"/>
                  <a:pt x="104" y="331"/>
                  <a:pt x="103" y="331"/>
                </a:cubicBezTo>
                <a:cubicBezTo>
                  <a:pt x="103" y="331"/>
                  <a:pt x="103" y="331"/>
                  <a:pt x="102" y="332"/>
                </a:cubicBezTo>
                <a:cubicBezTo>
                  <a:pt x="102" y="332"/>
                  <a:pt x="102" y="332"/>
                  <a:pt x="102" y="332"/>
                </a:cubicBezTo>
                <a:cubicBezTo>
                  <a:pt x="101" y="332"/>
                  <a:pt x="101" y="333"/>
                  <a:pt x="101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99" y="333"/>
                  <a:pt x="99" y="333"/>
                  <a:pt x="99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6" y="333"/>
                  <a:pt x="124" y="323"/>
                  <a:pt x="134" y="307"/>
                </a:cubicBezTo>
                <a:cubicBezTo>
                  <a:pt x="146" y="282"/>
                  <a:pt x="153" y="232"/>
                  <a:pt x="153" y="169"/>
                </a:cubicBezTo>
                <a:cubicBezTo>
                  <a:pt x="153" y="106"/>
                  <a:pt x="146" y="59"/>
                  <a:pt x="135" y="33"/>
                </a:cubicBezTo>
                <a:cubicBezTo>
                  <a:pt x="131" y="26"/>
                  <a:pt x="123" y="13"/>
                  <a:pt x="109" y="7"/>
                </a:cubicBezTo>
                <a:cubicBezTo>
                  <a:pt x="99" y="2"/>
                  <a:pt x="86" y="0"/>
                  <a:pt x="68" y="0"/>
                </a:cubicBezTo>
                <a:cubicBezTo>
                  <a:pt x="30" y="0"/>
                  <a:pt x="8" y="11"/>
                  <a:pt x="0" y="21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404664"/>
            <a:ext cx="1141659" cy="248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i="1" dirty="0" smtClean="0">
                <a:solidFill>
                  <a:srgbClr val="00B0F0"/>
                </a:solidFill>
              </a:rPr>
              <a:t> Ex vivo</a:t>
            </a:r>
            <a:endParaRPr lang="fr-FR" sz="1600" b="1" i="1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496" y="668693"/>
            <a:ext cx="4031873" cy="383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400" dirty="0" smtClean="0"/>
              <a:t> Cancer </a:t>
            </a:r>
            <a:r>
              <a:rPr lang="fr-FR" sz="1400" dirty="0" err="1" smtClean="0"/>
              <a:t>human</a:t>
            </a:r>
            <a:r>
              <a:rPr lang="fr-FR" sz="1400" dirty="0" smtClean="0"/>
              <a:t> </a:t>
            </a:r>
            <a:r>
              <a:rPr lang="fr-FR" sz="1400" dirty="0" err="1" smtClean="0"/>
              <a:t>hepatocytes</a:t>
            </a:r>
            <a:r>
              <a:rPr lang="fr-FR" sz="1400" dirty="0" smtClean="0"/>
              <a:t> </a:t>
            </a:r>
            <a:r>
              <a:rPr lang="fr-FR" sz="1400" dirty="0" err="1" smtClean="0"/>
              <a:t>cell</a:t>
            </a:r>
            <a:r>
              <a:rPr lang="fr-FR" sz="1400" dirty="0" smtClean="0"/>
              <a:t> line : HepG2</a:t>
            </a:r>
          </a:p>
          <a:p>
            <a:pPr>
              <a:buFont typeface="Wingdings" pitchFamily="2" charset="2"/>
              <a:buChar char="q"/>
            </a:pPr>
            <a:r>
              <a:rPr lang="fr-FR" sz="1400" dirty="0" smtClean="0"/>
              <a:t> Mouse </a:t>
            </a:r>
            <a:r>
              <a:rPr lang="fr-FR" sz="1400" dirty="0" err="1" smtClean="0"/>
              <a:t>primary</a:t>
            </a:r>
            <a:r>
              <a:rPr lang="fr-FR" sz="1400" dirty="0" smtClean="0"/>
              <a:t> </a:t>
            </a:r>
            <a:r>
              <a:rPr lang="fr-FR" sz="1400" dirty="0" err="1" smtClean="0"/>
              <a:t>hepatocytes</a:t>
            </a:r>
            <a:r>
              <a:rPr lang="fr-FR" sz="1400" dirty="0" smtClean="0"/>
              <a:t> cultures</a:t>
            </a:r>
          </a:p>
        </p:txBody>
      </p:sp>
      <p:sp>
        <p:nvSpPr>
          <p:cNvPr id="808" name="Oval 2419"/>
          <p:cNvSpPr>
            <a:spLocks noChangeArrowheads="1"/>
          </p:cNvSpPr>
          <p:nvPr/>
        </p:nvSpPr>
        <p:spPr bwMode="auto">
          <a:xfrm>
            <a:off x="3802335" y="1429093"/>
            <a:ext cx="147465" cy="384249"/>
          </a:xfrm>
          <a:prstGeom prst="ellipse">
            <a:avLst/>
          </a:prstGeom>
          <a:solidFill>
            <a:srgbClr val="177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" name="Freeform 2420"/>
          <p:cNvSpPr>
            <a:spLocks/>
          </p:cNvSpPr>
          <p:nvPr/>
        </p:nvSpPr>
        <p:spPr bwMode="auto">
          <a:xfrm>
            <a:off x="3829322" y="1447121"/>
            <a:ext cx="118550" cy="364161"/>
          </a:xfrm>
          <a:custGeom>
            <a:avLst/>
            <a:gdLst>
              <a:gd name="T0" fmla="*/ 80 w 52"/>
              <a:gd name="T1" fmla="*/ 0 h 299"/>
              <a:gd name="T2" fmla="*/ 99 w 52"/>
              <a:gd name="T3" fmla="*/ 255 h 299"/>
              <a:gd name="T4" fmla="*/ 28 w 52"/>
              <a:gd name="T5" fmla="*/ 624 h 299"/>
              <a:gd name="T6" fmla="*/ 0 w 52"/>
              <a:gd name="T7" fmla="*/ 594 h 299"/>
              <a:gd name="T8" fmla="*/ 52 w 52"/>
              <a:gd name="T9" fmla="*/ 707 h 299"/>
              <a:gd name="T10" fmla="*/ 123 w 52"/>
              <a:gd name="T11" fmla="*/ 338 h 299"/>
              <a:gd name="T12" fmla="*/ 80 w 52"/>
              <a:gd name="T13" fmla="*/ 0 h 2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299">
                <a:moveTo>
                  <a:pt x="34" y="0"/>
                </a:moveTo>
                <a:cubicBezTo>
                  <a:pt x="39" y="28"/>
                  <a:pt x="42" y="66"/>
                  <a:pt x="42" y="108"/>
                </a:cubicBezTo>
                <a:cubicBezTo>
                  <a:pt x="42" y="194"/>
                  <a:pt x="29" y="264"/>
                  <a:pt x="12" y="264"/>
                </a:cubicBezTo>
                <a:cubicBezTo>
                  <a:pt x="8" y="264"/>
                  <a:pt x="4" y="259"/>
                  <a:pt x="0" y="251"/>
                </a:cubicBezTo>
                <a:cubicBezTo>
                  <a:pt x="6" y="281"/>
                  <a:pt x="14" y="299"/>
                  <a:pt x="22" y="299"/>
                </a:cubicBezTo>
                <a:cubicBezTo>
                  <a:pt x="39" y="299"/>
                  <a:pt x="52" y="229"/>
                  <a:pt x="52" y="143"/>
                </a:cubicBezTo>
                <a:cubicBezTo>
                  <a:pt x="52" y="79"/>
                  <a:pt x="44" y="23"/>
                  <a:pt x="34" y="0"/>
                </a:cubicBezTo>
                <a:close/>
              </a:path>
            </a:pathLst>
          </a:custGeom>
          <a:solidFill>
            <a:srgbClr val="166B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" name="Freeform 2421"/>
          <p:cNvSpPr>
            <a:spLocks/>
          </p:cNvSpPr>
          <p:nvPr/>
        </p:nvSpPr>
        <p:spPr bwMode="auto">
          <a:xfrm>
            <a:off x="3847635" y="1437334"/>
            <a:ext cx="116623" cy="376008"/>
          </a:xfrm>
          <a:custGeom>
            <a:avLst/>
            <a:gdLst>
              <a:gd name="T0" fmla="*/ 62 w 51"/>
              <a:gd name="T1" fmla="*/ 0 h 309"/>
              <a:gd name="T2" fmla="*/ 107 w 51"/>
              <a:gd name="T3" fmla="*/ 335 h 309"/>
              <a:gd name="T4" fmla="*/ 28 w 51"/>
              <a:gd name="T5" fmla="*/ 716 h 309"/>
              <a:gd name="T6" fmla="*/ 0 w 51"/>
              <a:gd name="T7" fmla="*/ 692 h 309"/>
              <a:gd name="T8" fmla="*/ 36 w 51"/>
              <a:gd name="T9" fmla="*/ 730 h 309"/>
              <a:gd name="T10" fmla="*/ 121 w 51"/>
              <a:gd name="T11" fmla="*/ 357 h 309"/>
              <a:gd name="T12" fmla="*/ 62 w 51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309">
                <a:moveTo>
                  <a:pt x="26" y="0"/>
                </a:moveTo>
                <a:cubicBezTo>
                  <a:pt x="37" y="26"/>
                  <a:pt x="45" y="79"/>
                  <a:pt x="45" y="142"/>
                </a:cubicBezTo>
                <a:cubicBezTo>
                  <a:pt x="45" y="229"/>
                  <a:pt x="31" y="303"/>
                  <a:pt x="12" y="303"/>
                </a:cubicBezTo>
                <a:cubicBezTo>
                  <a:pt x="8" y="303"/>
                  <a:pt x="3" y="297"/>
                  <a:pt x="0" y="293"/>
                </a:cubicBezTo>
                <a:cubicBezTo>
                  <a:pt x="4" y="304"/>
                  <a:pt x="10" y="309"/>
                  <a:pt x="15" y="309"/>
                </a:cubicBezTo>
                <a:cubicBezTo>
                  <a:pt x="35" y="309"/>
                  <a:pt x="51" y="239"/>
                  <a:pt x="51" y="151"/>
                </a:cubicBezTo>
                <a:cubicBezTo>
                  <a:pt x="51" y="80"/>
                  <a:pt x="40" y="1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1" name="Freeform 2422"/>
          <p:cNvSpPr>
            <a:spLocks/>
          </p:cNvSpPr>
          <p:nvPr/>
        </p:nvSpPr>
        <p:spPr bwMode="auto">
          <a:xfrm>
            <a:off x="3813901" y="1432699"/>
            <a:ext cx="88672" cy="343042"/>
          </a:xfrm>
          <a:custGeom>
            <a:avLst/>
            <a:gdLst>
              <a:gd name="T0" fmla="*/ 21 w 39"/>
              <a:gd name="T1" fmla="*/ 612 h 282"/>
              <a:gd name="T2" fmla="*/ 17 w 39"/>
              <a:gd name="T3" fmla="*/ 364 h 282"/>
              <a:gd name="T4" fmla="*/ 83 w 39"/>
              <a:gd name="T5" fmla="*/ 5 h 282"/>
              <a:gd name="T6" fmla="*/ 92 w 39"/>
              <a:gd name="T7" fmla="*/ 14 h 282"/>
              <a:gd name="T8" fmla="*/ 73 w 39"/>
              <a:gd name="T9" fmla="*/ 0 h 282"/>
              <a:gd name="T10" fmla="*/ 0 w 39"/>
              <a:gd name="T11" fmla="*/ 352 h 282"/>
              <a:gd name="T12" fmla="*/ 19 w 39"/>
              <a:gd name="T13" fmla="*/ 619 h 282"/>
              <a:gd name="T14" fmla="*/ 21 w 39"/>
              <a:gd name="T15" fmla="*/ 612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" h="282">
                <a:moveTo>
                  <a:pt x="9" y="259"/>
                </a:moveTo>
                <a:cubicBezTo>
                  <a:pt x="4" y="231"/>
                  <a:pt x="7" y="194"/>
                  <a:pt x="7" y="154"/>
                </a:cubicBezTo>
                <a:cubicBezTo>
                  <a:pt x="7" y="74"/>
                  <a:pt x="17" y="2"/>
                  <a:pt x="35" y="2"/>
                </a:cubicBezTo>
                <a:cubicBezTo>
                  <a:pt x="36" y="2"/>
                  <a:pt x="39" y="5"/>
                  <a:pt x="39" y="6"/>
                </a:cubicBezTo>
                <a:cubicBezTo>
                  <a:pt x="37" y="2"/>
                  <a:pt x="34" y="0"/>
                  <a:pt x="31" y="0"/>
                </a:cubicBezTo>
                <a:cubicBezTo>
                  <a:pt x="13" y="0"/>
                  <a:pt x="0" y="69"/>
                  <a:pt x="0" y="149"/>
                </a:cubicBezTo>
                <a:cubicBezTo>
                  <a:pt x="0" y="194"/>
                  <a:pt x="3" y="234"/>
                  <a:pt x="8" y="262"/>
                </a:cubicBezTo>
                <a:cubicBezTo>
                  <a:pt x="13" y="282"/>
                  <a:pt x="12" y="277"/>
                  <a:pt x="9" y="25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2" name="Freeform 2423"/>
          <p:cNvSpPr>
            <a:spLocks/>
          </p:cNvSpPr>
          <p:nvPr/>
        </p:nvSpPr>
        <p:spPr bwMode="auto">
          <a:xfrm>
            <a:off x="3864020" y="1407975"/>
            <a:ext cx="347940" cy="405367"/>
          </a:xfrm>
          <a:custGeom>
            <a:avLst/>
            <a:gdLst>
              <a:gd name="T0" fmla="*/ 257 w 153"/>
              <a:gd name="T1" fmla="*/ 17 h 333"/>
              <a:gd name="T2" fmla="*/ 0 w 153"/>
              <a:gd name="T3" fmla="*/ 50 h 333"/>
              <a:gd name="T4" fmla="*/ 104 w 153"/>
              <a:gd name="T5" fmla="*/ 414 h 333"/>
              <a:gd name="T6" fmla="*/ 31 w 153"/>
              <a:gd name="T7" fmla="*/ 787 h 333"/>
              <a:gd name="T8" fmla="*/ 222 w 153"/>
              <a:gd name="T9" fmla="*/ 787 h 333"/>
              <a:gd name="T10" fmla="*/ 217 w 153"/>
              <a:gd name="T11" fmla="*/ 785 h 333"/>
              <a:gd name="T12" fmla="*/ 215 w 153"/>
              <a:gd name="T13" fmla="*/ 782 h 333"/>
              <a:gd name="T14" fmla="*/ 210 w 153"/>
              <a:gd name="T15" fmla="*/ 778 h 333"/>
              <a:gd name="T16" fmla="*/ 205 w 153"/>
              <a:gd name="T17" fmla="*/ 773 h 333"/>
              <a:gd name="T18" fmla="*/ 203 w 153"/>
              <a:gd name="T19" fmla="*/ 768 h 333"/>
              <a:gd name="T20" fmla="*/ 198 w 153"/>
              <a:gd name="T21" fmla="*/ 763 h 333"/>
              <a:gd name="T22" fmla="*/ 196 w 153"/>
              <a:gd name="T23" fmla="*/ 756 h 333"/>
              <a:gd name="T24" fmla="*/ 191 w 153"/>
              <a:gd name="T25" fmla="*/ 749 h 333"/>
              <a:gd name="T26" fmla="*/ 189 w 153"/>
              <a:gd name="T27" fmla="*/ 740 h 333"/>
              <a:gd name="T28" fmla="*/ 186 w 153"/>
              <a:gd name="T29" fmla="*/ 666 h 333"/>
              <a:gd name="T30" fmla="*/ 184 w 153"/>
              <a:gd name="T31" fmla="*/ 657 h 333"/>
              <a:gd name="T32" fmla="*/ 182 w 153"/>
              <a:gd name="T33" fmla="*/ 645 h 333"/>
              <a:gd name="T34" fmla="*/ 179 w 153"/>
              <a:gd name="T35" fmla="*/ 631 h 333"/>
              <a:gd name="T36" fmla="*/ 177 w 153"/>
              <a:gd name="T37" fmla="*/ 617 h 333"/>
              <a:gd name="T38" fmla="*/ 175 w 153"/>
              <a:gd name="T39" fmla="*/ 603 h 333"/>
              <a:gd name="T40" fmla="*/ 175 w 153"/>
              <a:gd name="T41" fmla="*/ 588 h 333"/>
              <a:gd name="T42" fmla="*/ 172 w 153"/>
              <a:gd name="T43" fmla="*/ 572 h 333"/>
              <a:gd name="T44" fmla="*/ 170 w 153"/>
              <a:gd name="T45" fmla="*/ 555 h 333"/>
              <a:gd name="T46" fmla="*/ 170 w 153"/>
              <a:gd name="T47" fmla="*/ 539 h 333"/>
              <a:gd name="T48" fmla="*/ 168 w 153"/>
              <a:gd name="T49" fmla="*/ 522 h 333"/>
              <a:gd name="T50" fmla="*/ 168 w 153"/>
              <a:gd name="T51" fmla="*/ 506 h 333"/>
              <a:gd name="T52" fmla="*/ 165 w 153"/>
              <a:gd name="T53" fmla="*/ 487 h 333"/>
              <a:gd name="T54" fmla="*/ 165 w 153"/>
              <a:gd name="T55" fmla="*/ 470 h 333"/>
              <a:gd name="T56" fmla="*/ 165 w 153"/>
              <a:gd name="T57" fmla="*/ 451 h 333"/>
              <a:gd name="T58" fmla="*/ 165 w 153"/>
              <a:gd name="T59" fmla="*/ 432 h 333"/>
              <a:gd name="T60" fmla="*/ 229 w 153"/>
              <a:gd name="T61" fmla="*/ 40 h 333"/>
              <a:gd name="T62" fmla="*/ 234 w 153"/>
              <a:gd name="T63" fmla="*/ 787 h 333"/>
              <a:gd name="T64" fmla="*/ 316 w 153"/>
              <a:gd name="T65" fmla="*/ 726 h 333"/>
              <a:gd name="T66" fmla="*/ 319 w 153"/>
              <a:gd name="T67" fmla="*/ 78 h 3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" h="333">
                <a:moveTo>
                  <a:pt x="135" y="33"/>
                </a:moveTo>
                <a:cubicBezTo>
                  <a:pt x="131" y="26"/>
                  <a:pt x="123" y="13"/>
                  <a:pt x="109" y="7"/>
                </a:cubicBezTo>
                <a:cubicBezTo>
                  <a:pt x="99" y="2"/>
                  <a:pt x="86" y="0"/>
                  <a:pt x="68" y="0"/>
                </a:cubicBezTo>
                <a:cubicBezTo>
                  <a:pt x="30" y="0"/>
                  <a:pt x="8" y="11"/>
                  <a:pt x="0" y="21"/>
                </a:cubicBezTo>
                <a:cubicBezTo>
                  <a:pt x="3" y="18"/>
                  <a:pt x="5" y="17"/>
                  <a:pt x="8" y="17"/>
                </a:cubicBezTo>
                <a:cubicBezTo>
                  <a:pt x="28" y="17"/>
                  <a:pt x="44" y="88"/>
                  <a:pt x="44" y="175"/>
                </a:cubicBezTo>
                <a:cubicBezTo>
                  <a:pt x="44" y="256"/>
                  <a:pt x="30" y="323"/>
                  <a:pt x="13" y="332"/>
                </a:cubicBezTo>
                <a:cubicBezTo>
                  <a:pt x="13" y="333"/>
                  <a:pt x="13" y="333"/>
                  <a:pt x="13" y="333"/>
                </a:cubicBezTo>
                <a:cubicBezTo>
                  <a:pt x="23" y="327"/>
                  <a:pt x="37" y="324"/>
                  <a:pt x="53" y="324"/>
                </a:cubicBezTo>
                <a:cubicBezTo>
                  <a:pt x="69" y="324"/>
                  <a:pt x="83" y="328"/>
                  <a:pt x="94" y="333"/>
                </a:cubicBezTo>
                <a:cubicBezTo>
                  <a:pt x="94" y="333"/>
                  <a:pt x="94" y="333"/>
                  <a:pt x="94" y="333"/>
                </a:cubicBezTo>
                <a:cubicBezTo>
                  <a:pt x="93" y="333"/>
                  <a:pt x="93" y="332"/>
                  <a:pt x="92" y="332"/>
                </a:cubicBezTo>
                <a:cubicBezTo>
                  <a:pt x="92" y="332"/>
                  <a:pt x="92" y="332"/>
                  <a:pt x="92" y="332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0" y="330"/>
                  <a:pt x="89" y="330"/>
                  <a:pt x="89" y="329"/>
                </a:cubicBezTo>
                <a:cubicBezTo>
                  <a:pt x="89" y="329"/>
                  <a:pt x="89" y="329"/>
                  <a:pt x="89" y="329"/>
                </a:cubicBezTo>
                <a:cubicBezTo>
                  <a:pt x="88" y="329"/>
                  <a:pt x="88" y="328"/>
                  <a:pt x="87" y="327"/>
                </a:cubicBezTo>
                <a:cubicBezTo>
                  <a:pt x="87" y="327"/>
                  <a:pt x="87" y="327"/>
                  <a:pt x="87" y="327"/>
                </a:cubicBezTo>
                <a:cubicBezTo>
                  <a:pt x="87" y="327"/>
                  <a:pt x="86" y="326"/>
                  <a:pt x="86" y="325"/>
                </a:cubicBezTo>
                <a:cubicBezTo>
                  <a:pt x="86" y="325"/>
                  <a:pt x="86" y="325"/>
                  <a:pt x="86" y="325"/>
                </a:cubicBezTo>
                <a:cubicBezTo>
                  <a:pt x="85" y="324"/>
                  <a:pt x="85" y="324"/>
                  <a:pt x="84" y="323"/>
                </a:cubicBezTo>
                <a:cubicBezTo>
                  <a:pt x="84" y="323"/>
                  <a:pt x="84" y="323"/>
                  <a:pt x="84" y="323"/>
                </a:cubicBezTo>
                <a:cubicBezTo>
                  <a:pt x="84" y="322"/>
                  <a:pt x="83" y="321"/>
                  <a:pt x="83" y="320"/>
                </a:cubicBezTo>
                <a:cubicBezTo>
                  <a:pt x="83" y="320"/>
                  <a:pt x="83" y="320"/>
                  <a:pt x="83" y="320"/>
                </a:cubicBezTo>
                <a:cubicBezTo>
                  <a:pt x="82" y="319"/>
                  <a:pt x="82" y="318"/>
                  <a:pt x="81" y="317"/>
                </a:cubicBezTo>
                <a:cubicBezTo>
                  <a:pt x="81" y="317"/>
                  <a:pt x="81" y="317"/>
                  <a:pt x="81" y="317"/>
                </a:cubicBezTo>
                <a:cubicBezTo>
                  <a:pt x="81" y="316"/>
                  <a:pt x="80" y="315"/>
                  <a:pt x="80" y="313"/>
                </a:cubicBezTo>
                <a:cubicBezTo>
                  <a:pt x="80" y="313"/>
                  <a:pt x="80" y="313"/>
                  <a:pt x="80" y="313"/>
                </a:cubicBezTo>
                <a:cubicBezTo>
                  <a:pt x="77" y="305"/>
                  <a:pt x="81" y="295"/>
                  <a:pt x="79" y="282"/>
                </a:cubicBezTo>
                <a:cubicBezTo>
                  <a:pt x="79" y="282"/>
                  <a:pt x="79" y="282"/>
                  <a:pt x="79" y="282"/>
                </a:cubicBezTo>
                <a:cubicBezTo>
                  <a:pt x="79" y="281"/>
                  <a:pt x="78" y="279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5"/>
                  <a:pt x="77" y="274"/>
                  <a:pt x="77" y="273"/>
                </a:cubicBezTo>
                <a:cubicBezTo>
                  <a:pt x="77" y="272"/>
                  <a:pt x="77" y="271"/>
                  <a:pt x="77" y="271"/>
                </a:cubicBezTo>
                <a:cubicBezTo>
                  <a:pt x="77" y="270"/>
                  <a:pt x="76" y="268"/>
                  <a:pt x="76" y="267"/>
                </a:cubicBezTo>
                <a:cubicBezTo>
                  <a:pt x="76" y="266"/>
                  <a:pt x="76" y="266"/>
                  <a:pt x="76" y="265"/>
                </a:cubicBezTo>
                <a:cubicBezTo>
                  <a:pt x="76" y="264"/>
                  <a:pt x="75" y="262"/>
                  <a:pt x="75" y="261"/>
                </a:cubicBezTo>
                <a:cubicBezTo>
                  <a:pt x="75" y="260"/>
                  <a:pt x="75" y="259"/>
                  <a:pt x="75" y="259"/>
                </a:cubicBezTo>
                <a:cubicBezTo>
                  <a:pt x="75" y="257"/>
                  <a:pt x="75" y="256"/>
                  <a:pt x="74" y="255"/>
                </a:cubicBezTo>
                <a:cubicBezTo>
                  <a:pt x="74" y="254"/>
                  <a:pt x="74" y="253"/>
                  <a:pt x="74" y="252"/>
                </a:cubicBezTo>
                <a:cubicBezTo>
                  <a:pt x="74" y="251"/>
                  <a:pt x="74" y="250"/>
                  <a:pt x="74" y="249"/>
                </a:cubicBezTo>
                <a:cubicBezTo>
                  <a:pt x="73" y="248"/>
                  <a:pt x="73" y="247"/>
                  <a:pt x="73" y="246"/>
                </a:cubicBezTo>
                <a:cubicBezTo>
                  <a:pt x="73" y="244"/>
                  <a:pt x="73" y="243"/>
                  <a:pt x="73" y="242"/>
                </a:cubicBezTo>
                <a:cubicBezTo>
                  <a:pt x="73" y="241"/>
                  <a:pt x="73" y="240"/>
                  <a:pt x="73" y="239"/>
                </a:cubicBezTo>
                <a:cubicBezTo>
                  <a:pt x="72" y="238"/>
                  <a:pt x="72" y="236"/>
                  <a:pt x="72" y="235"/>
                </a:cubicBezTo>
                <a:cubicBezTo>
                  <a:pt x="72" y="234"/>
                  <a:pt x="72" y="233"/>
                  <a:pt x="72" y="232"/>
                </a:cubicBezTo>
                <a:cubicBezTo>
                  <a:pt x="72" y="231"/>
                  <a:pt x="72" y="229"/>
                  <a:pt x="72" y="228"/>
                </a:cubicBezTo>
                <a:cubicBezTo>
                  <a:pt x="72" y="227"/>
                  <a:pt x="71" y="226"/>
                  <a:pt x="71" y="225"/>
                </a:cubicBezTo>
                <a:cubicBezTo>
                  <a:pt x="71" y="223"/>
                  <a:pt x="71" y="222"/>
                  <a:pt x="71" y="221"/>
                </a:cubicBezTo>
                <a:cubicBezTo>
                  <a:pt x="71" y="220"/>
                  <a:pt x="71" y="218"/>
                  <a:pt x="71" y="217"/>
                </a:cubicBezTo>
                <a:cubicBezTo>
                  <a:pt x="71" y="216"/>
                  <a:pt x="71" y="215"/>
                  <a:pt x="71" y="214"/>
                </a:cubicBezTo>
                <a:cubicBezTo>
                  <a:pt x="71" y="212"/>
                  <a:pt x="70" y="211"/>
                  <a:pt x="70" y="210"/>
                </a:cubicBezTo>
                <a:cubicBezTo>
                  <a:pt x="70" y="209"/>
                  <a:pt x="70" y="207"/>
                  <a:pt x="70" y="206"/>
                </a:cubicBezTo>
                <a:cubicBezTo>
                  <a:pt x="70" y="205"/>
                  <a:pt x="70" y="203"/>
                  <a:pt x="70" y="202"/>
                </a:cubicBezTo>
                <a:cubicBezTo>
                  <a:pt x="70" y="201"/>
                  <a:pt x="70" y="200"/>
                  <a:pt x="70" y="199"/>
                </a:cubicBezTo>
                <a:cubicBezTo>
                  <a:pt x="70" y="197"/>
                  <a:pt x="70" y="196"/>
                  <a:pt x="70" y="194"/>
                </a:cubicBezTo>
                <a:cubicBezTo>
                  <a:pt x="70" y="193"/>
                  <a:pt x="70" y="192"/>
                  <a:pt x="70" y="191"/>
                </a:cubicBezTo>
                <a:cubicBezTo>
                  <a:pt x="70" y="189"/>
                  <a:pt x="70" y="187"/>
                  <a:pt x="70" y="186"/>
                </a:cubicBezTo>
                <a:cubicBezTo>
                  <a:pt x="70" y="185"/>
                  <a:pt x="70" y="184"/>
                  <a:pt x="70" y="183"/>
                </a:cubicBezTo>
                <a:cubicBezTo>
                  <a:pt x="70" y="180"/>
                  <a:pt x="70" y="178"/>
                  <a:pt x="70" y="175"/>
                </a:cubicBezTo>
                <a:cubicBezTo>
                  <a:pt x="70" y="88"/>
                  <a:pt x="77" y="17"/>
                  <a:pt x="97" y="17"/>
                </a:cubicBezTo>
                <a:cubicBezTo>
                  <a:pt x="117" y="17"/>
                  <a:pt x="132" y="88"/>
                  <a:pt x="132" y="175"/>
                </a:cubicBezTo>
                <a:cubicBezTo>
                  <a:pt x="132" y="260"/>
                  <a:pt x="118" y="329"/>
                  <a:pt x="99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6" y="333"/>
                  <a:pt x="124" y="323"/>
                  <a:pt x="134" y="307"/>
                </a:cubicBezTo>
                <a:cubicBezTo>
                  <a:pt x="146" y="282"/>
                  <a:pt x="153" y="232"/>
                  <a:pt x="153" y="169"/>
                </a:cubicBezTo>
                <a:cubicBezTo>
                  <a:pt x="153" y="106"/>
                  <a:pt x="146" y="59"/>
                  <a:pt x="135" y="33"/>
                </a:cubicBezTo>
                <a:close/>
              </a:path>
            </a:pathLst>
          </a:custGeom>
          <a:solidFill>
            <a:srgbClr val="166D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3" name="Freeform 2424"/>
          <p:cNvSpPr>
            <a:spLocks/>
          </p:cNvSpPr>
          <p:nvPr/>
        </p:nvSpPr>
        <p:spPr bwMode="auto">
          <a:xfrm>
            <a:off x="3892934" y="1416731"/>
            <a:ext cx="195656" cy="396611"/>
          </a:xfrm>
          <a:custGeom>
            <a:avLst/>
            <a:gdLst>
              <a:gd name="T0" fmla="*/ 186 w 86"/>
              <a:gd name="T1" fmla="*/ 768 h 326"/>
              <a:gd name="T2" fmla="*/ 184 w 86"/>
              <a:gd name="T3" fmla="*/ 765 h 326"/>
              <a:gd name="T4" fmla="*/ 184 w 86"/>
              <a:gd name="T5" fmla="*/ 765 h 326"/>
              <a:gd name="T6" fmla="*/ 179 w 86"/>
              <a:gd name="T7" fmla="*/ 761 h 326"/>
              <a:gd name="T8" fmla="*/ 179 w 86"/>
              <a:gd name="T9" fmla="*/ 761 h 326"/>
              <a:gd name="T10" fmla="*/ 175 w 86"/>
              <a:gd name="T11" fmla="*/ 756 h 326"/>
              <a:gd name="T12" fmla="*/ 175 w 86"/>
              <a:gd name="T13" fmla="*/ 756 h 326"/>
              <a:gd name="T14" fmla="*/ 172 w 86"/>
              <a:gd name="T15" fmla="*/ 751 h 326"/>
              <a:gd name="T16" fmla="*/ 172 w 86"/>
              <a:gd name="T17" fmla="*/ 751 h 326"/>
              <a:gd name="T18" fmla="*/ 168 w 86"/>
              <a:gd name="T19" fmla="*/ 746 h 326"/>
              <a:gd name="T20" fmla="*/ 168 w 86"/>
              <a:gd name="T21" fmla="*/ 746 h 326"/>
              <a:gd name="T22" fmla="*/ 165 w 86"/>
              <a:gd name="T23" fmla="*/ 739 h 326"/>
              <a:gd name="T24" fmla="*/ 165 w 86"/>
              <a:gd name="T25" fmla="*/ 739 h 326"/>
              <a:gd name="T26" fmla="*/ 161 w 86"/>
              <a:gd name="T27" fmla="*/ 732 h 326"/>
              <a:gd name="T28" fmla="*/ 161 w 86"/>
              <a:gd name="T29" fmla="*/ 732 h 326"/>
              <a:gd name="T30" fmla="*/ 158 w 86"/>
              <a:gd name="T31" fmla="*/ 723 h 326"/>
              <a:gd name="T32" fmla="*/ 158 w 86"/>
              <a:gd name="T33" fmla="*/ 723 h 326"/>
              <a:gd name="T34" fmla="*/ 156 w 86"/>
              <a:gd name="T35" fmla="*/ 650 h 326"/>
              <a:gd name="T36" fmla="*/ 156 w 86"/>
              <a:gd name="T37" fmla="*/ 650 h 326"/>
              <a:gd name="T38" fmla="*/ 153 w 86"/>
              <a:gd name="T39" fmla="*/ 640 h 326"/>
              <a:gd name="T40" fmla="*/ 153 w 86"/>
              <a:gd name="T41" fmla="*/ 638 h 326"/>
              <a:gd name="T42" fmla="*/ 151 w 86"/>
              <a:gd name="T43" fmla="*/ 628 h 326"/>
              <a:gd name="T44" fmla="*/ 151 w 86"/>
              <a:gd name="T45" fmla="*/ 624 h 326"/>
              <a:gd name="T46" fmla="*/ 149 w 86"/>
              <a:gd name="T47" fmla="*/ 614 h 326"/>
              <a:gd name="T48" fmla="*/ 149 w 86"/>
              <a:gd name="T49" fmla="*/ 609 h 326"/>
              <a:gd name="T50" fmla="*/ 146 w 86"/>
              <a:gd name="T51" fmla="*/ 600 h 326"/>
              <a:gd name="T52" fmla="*/ 146 w 86"/>
              <a:gd name="T53" fmla="*/ 595 h 326"/>
              <a:gd name="T54" fmla="*/ 144 w 86"/>
              <a:gd name="T55" fmla="*/ 586 h 326"/>
              <a:gd name="T56" fmla="*/ 144 w 86"/>
              <a:gd name="T57" fmla="*/ 579 h 326"/>
              <a:gd name="T58" fmla="*/ 144 w 86"/>
              <a:gd name="T59" fmla="*/ 572 h 326"/>
              <a:gd name="T60" fmla="*/ 142 w 86"/>
              <a:gd name="T61" fmla="*/ 565 h 326"/>
              <a:gd name="T62" fmla="*/ 142 w 86"/>
              <a:gd name="T63" fmla="*/ 555 h 326"/>
              <a:gd name="T64" fmla="*/ 142 w 86"/>
              <a:gd name="T65" fmla="*/ 548 h 326"/>
              <a:gd name="T66" fmla="*/ 139 w 86"/>
              <a:gd name="T67" fmla="*/ 539 h 326"/>
              <a:gd name="T68" fmla="*/ 139 w 86"/>
              <a:gd name="T69" fmla="*/ 531 h 326"/>
              <a:gd name="T70" fmla="*/ 139 w 86"/>
              <a:gd name="T71" fmla="*/ 522 h 326"/>
              <a:gd name="T72" fmla="*/ 137 w 86"/>
              <a:gd name="T73" fmla="*/ 515 h 326"/>
              <a:gd name="T74" fmla="*/ 137 w 86"/>
              <a:gd name="T75" fmla="*/ 505 h 326"/>
              <a:gd name="T76" fmla="*/ 137 w 86"/>
              <a:gd name="T77" fmla="*/ 496 h 326"/>
              <a:gd name="T78" fmla="*/ 137 w 86"/>
              <a:gd name="T79" fmla="*/ 489 h 326"/>
              <a:gd name="T80" fmla="*/ 135 w 86"/>
              <a:gd name="T81" fmla="*/ 479 h 326"/>
              <a:gd name="T82" fmla="*/ 135 w 86"/>
              <a:gd name="T83" fmla="*/ 470 h 326"/>
              <a:gd name="T84" fmla="*/ 135 w 86"/>
              <a:gd name="T85" fmla="*/ 461 h 326"/>
              <a:gd name="T86" fmla="*/ 135 w 86"/>
              <a:gd name="T87" fmla="*/ 453 h 326"/>
              <a:gd name="T88" fmla="*/ 135 w 86"/>
              <a:gd name="T89" fmla="*/ 442 h 326"/>
              <a:gd name="T90" fmla="*/ 135 w 86"/>
              <a:gd name="T91" fmla="*/ 435 h 326"/>
              <a:gd name="T92" fmla="*/ 135 w 86"/>
              <a:gd name="T93" fmla="*/ 423 h 326"/>
              <a:gd name="T94" fmla="*/ 135 w 86"/>
              <a:gd name="T95" fmla="*/ 416 h 326"/>
              <a:gd name="T96" fmla="*/ 135 w 86"/>
              <a:gd name="T97" fmla="*/ 397 h 326"/>
              <a:gd name="T98" fmla="*/ 179 w 86"/>
              <a:gd name="T99" fmla="*/ 33 h 326"/>
              <a:gd name="T100" fmla="*/ 179 w 86"/>
              <a:gd name="T101" fmla="*/ 31 h 326"/>
              <a:gd name="T102" fmla="*/ 102 w 86"/>
              <a:gd name="T103" fmla="*/ 5 h 326"/>
              <a:gd name="T104" fmla="*/ 21 w 86"/>
              <a:gd name="T105" fmla="*/ 50 h 326"/>
              <a:gd name="T106" fmla="*/ 21 w 86"/>
              <a:gd name="T107" fmla="*/ 52 h 326"/>
              <a:gd name="T108" fmla="*/ 73 w 86"/>
              <a:gd name="T109" fmla="*/ 397 h 326"/>
              <a:gd name="T110" fmla="*/ 0 w 86"/>
              <a:gd name="T111" fmla="*/ 768 h 326"/>
              <a:gd name="T112" fmla="*/ 0 w 86"/>
              <a:gd name="T113" fmla="*/ 770 h 326"/>
              <a:gd name="T114" fmla="*/ 94 w 86"/>
              <a:gd name="T115" fmla="*/ 749 h 326"/>
              <a:gd name="T116" fmla="*/ 191 w 86"/>
              <a:gd name="T117" fmla="*/ 770 h 326"/>
              <a:gd name="T118" fmla="*/ 191 w 86"/>
              <a:gd name="T119" fmla="*/ 770 h 326"/>
              <a:gd name="T120" fmla="*/ 186 w 86"/>
              <a:gd name="T121" fmla="*/ 768 h 326"/>
              <a:gd name="T122" fmla="*/ 186 w 86"/>
              <a:gd name="T123" fmla="*/ 768 h 3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6" h="326">
                <a:moveTo>
                  <a:pt x="79" y="325"/>
                </a:moveTo>
                <a:cubicBezTo>
                  <a:pt x="78" y="324"/>
                  <a:pt x="78" y="324"/>
                  <a:pt x="78" y="324"/>
                </a:cubicBezTo>
                <a:cubicBezTo>
                  <a:pt x="78" y="324"/>
                  <a:pt x="78" y="324"/>
                  <a:pt x="78" y="324"/>
                </a:cubicBezTo>
                <a:cubicBezTo>
                  <a:pt x="77" y="323"/>
                  <a:pt x="76" y="323"/>
                  <a:pt x="76" y="322"/>
                </a:cubicBezTo>
                <a:cubicBezTo>
                  <a:pt x="76" y="322"/>
                  <a:pt x="76" y="322"/>
                  <a:pt x="76" y="322"/>
                </a:cubicBezTo>
                <a:cubicBezTo>
                  <a:pt x="75" y="322"/>
                  <a:pt x="75" y="321"/>
                  <a:pt x="74" y="320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3" y="319"/>
                  <a:pt x="73" y="318"/>
                </a:cubicBezTo>
                <a:cubicBezTo>
                  <a:pt x="73" y="318"/>
                  <a:pt x="73" y="318"/>
                  <a:pt x="73" y="318"/>
                </a:cubicBezTo>
                <a:cubicBezTo>
                  <a:pt x="72" y="317"/>
                  <a:pt x="72" y="317"/>
                  <a:pt x="71" y="316"/>
                </a:cubicBezTo>
                <a:cubicBezTo>
                  <a:pt x="71" y="316"/>
                  <a:pt x="71" y="316"/>
                  <a:pt x="71" y="316"/>
                </a:cubicBezTo>
                <a:cubicBezTo>
                  <a:pt x="71" y="315"/>
                  <a:pt x="70" y="314"/>
                  <a:pt x="70" y="313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69" y="312"/>
                  <a:pt x="69" y="311"/>
                  <a:pt x="68" y="310"/>
                </a:cubicBezTo>
                <a:cubicBezTo>
                  <a:pt x="68" y="310"/>
                  <a:pt x="68" y="310"/>
                  <a:pt x="68" y="310"/>
                </a:cubicBezTo>
                <a:cubicBezTo>
                  <a:pt x="68" y="309"/>
                  <a:pt x="67" y="308"/>
                  <a:pt x="67" y="306"/>
                </a:cubicBezTo>
                <a:cubicBezTo>
                  <a:pt x="67" y="306"/>
                  <a:pt x="67" y="306"/>
                  <a:pt x="67" y="306"/>
                </a:cubicBezTo>
                <a:cubicBezTo>
                  <a:pt x="64" y="298"/>
                  <a:pt x="68" y="288"/>
                  <a:pt x="66" y="275"/>
                </a:cubicBezTo>
                <a:cubicBezTo>
                  <a:pt x="66" y="275"/>
                  <a:pt x="66" y="275"/>
                  <a:pt x="66" y="275"/>
                </a:cubicBezTo>
                <a:cubicBezTo>
                  <a:pt x="66" y="274"/>
                  <a:pt x="65" y="272"/>
                  <a:pt x="65" y="271"/>
                </a:cubicBezTo>
                <a:cubicBezTo>
                  <a:pt x="65" y="270"/>
                  <a:pt x="65" y="270"/>
                  <a:pt x="65" y="270"/>
                </a:cubicBezTo>
                <a:cubicBezTo>
                  <a:pt x="65" y="268"/>
                  <a:pt x="64" y="267"/>
                  <a:pt x="64" y="266"/>
                </a:cubicBezTo>
                <a:cubicBezTo>
                  <a:pt x="64" y="265"/>
                  <a:pt x="64" y="264"/>
                  <a:pt x="64" y="264"/>
                </a:cubicBezTo>
                <a:cubicBezTo>
                  <a:pt x="64" y="263"/>
                  <a:pt x="63" y="261"/>
                  <a:pt x="63" y="260"/>
                </a:cubicBezTo>
                <a:cubicBezTo>
                  <a:pt x="63" y="259"/>
                  <a:pt x="63" y="259"/>
                  <a:pt x="63" y="258"/>
                </a:cubicBezTo>
                <a:cubicBezTo>
                  <a:pt x="63" y="257"/>
                  <a:pt x="62" y="255"/>
                  <a:pt x="62" y="254"/>
                </a:cubicBezTo>
                <a:cubicBezTo>
                  <a:pt x="62" y="253"/>
                  <a:pt x="62" y="252"/>
                  <a:pt x="62" y="252"/>
                </a:cubicBezTo>
                <a:cubicBezTo>
                  <a:pt x="62" y="250"/>
                  <a:pt x="62" y="249"/>
                  <a:pt x="61" y="248"/>
                </a:cubicBezTo>
                <a:cubicBezTo>
                  <a:pt x="61" y="247"/>
                  <a:pt x="61" y="246"/>
                  <a:pt x="61" y="245"/>
                </a:cubicBezTo>
                <a:cubicBezTo>
                  <a:pt x="61" y="244"/>
                  <a:pt x="61" y="243"/>
                  <a:pt x="61" y="242"/>
                </a:cubicBezTo>
                <a:cubicBezTo>
                  <a:pt x="60" y="241"/>
                  <a:pt x="60" y="240"/>
                  <a:pt x="60" y="239"/>
                </a:cubicBezTo>
                <a:cubicBezTo>
                  <a:pt x="60" y="237"/>
                  <a:pt x="60" y="236"/>
                  <a:pt x="60" y="235"/>
                </a:cubicBezTo>
                <a:cubicBezTo>
                  <a:pt x="60" y="234"/>
                  <a:pt x="60" y="233"/>
                  <a:pt x="60" y="232"/>
                </a:cubicBezTo>
                <a:cubicBezTo>
                  <a:pt x="59" y="231"/>
                  <a:pt x="59" y="229"/>
                  <a:pt x="59" y="228"/>
                </a:cubicBezTo>
                <a:cubicBezTo>
                  <a:pt x="59" y="227"/>
                  <a:pt x="59" y="226"/>
                  <a:pt x="59" y="225"/>
                </a:cubicBezTo>
                <a:cubicBezTo>
                  <a:pt x="59" y="224"/>
                  <a:pt x="59" y="222"/>
                  <a:pt x="59" y="221"/>
                </a:cubicBezTo>
                <a:cubicBezTo>
                  <a:pt x="59" y="220"/>
                  <a:pt x="58" y="219"/>
                  <a:pt x="58" y="218"/>
                </a:cubicBezTo>
                <a:cubicBezTo>
                  <a:pt x="58" y="216"/>
                  <a:pt x="58" y="215"/>
                  <a:pt x="58" y="214"/>
                </a:cubicBezTo>
                <a:cubicBezTo>
                  <a:pt x="58" y="213"/>
                  <a:pt x="58" y="211"/>
                  <a:pt x="58" y="210"/>
                </a:cubicBezTo>
                <a:cubicBezTo>
                  <a:pt x="58" y="209"/>
                  <a:pt x="58" y="208"/>
                  <a:pt x="58" y="207"/>
                </a:cubicBezTo>
                <a:cubicBezTo>
                  <a:pt x="58" y="205"/>
                  <a:pt x="57" y="204"/>
                  <a:pt x="57" y="203"/>
                </a:cubicBezTo>
                <a:cubicBezTo>
                  <a:pt x="57" y="202"/>
                  <a:pt x="57" y="200"/>
                  <a:pt x="57" y="199"/>
                </a:cubicBezTo>
                <a:cubicBezTo>
                  <a:pt x="57" y="198"/>
                  <a:pt x="57" y="196"/>
                  <a:pt x="57" y="195"/>
                </a:cubicBezTo>
                <a:cubicBezTo>
                  <a:pt x="57" y="194"/>
                  <a:pt x="57" y="193"/>
                  <a:pt x="57" y="192"/>
                </a:cubicBezTo>
                <a:cubicBezTo>
                  <a:pt x="57" y="190"/>
                  <a:pt x="57" y="189"/>
                  <a:pt x="57" y="187"/>
                </a:cubicBezTo>
                <a:cubicBezTo>
                  <a:pt x="57" y="186"/>
                  <a:pt x="57" y="185"/>
                  <a:pt x="57" y="184"/>
                </a:cubicBezTo>
                <a:cubicBezTo>
                  <a:pt x="57" y="182"/>
                  <a:pt x="57" y="180"/>
                  <a:pt x="57" y="179"/>
                </a:cubicBezTo>
                <a:cubicBezTo>
                  <a:pt x="57" y="178"/>
                  <a:pt x="57" y="177"/>
                  <a:pt x="57" y="176"/>
                </a:cubicBezTo>
                <a:cubicBezTo>
                  <a:pt x="57" y="173"/>
                  <a:pt x="57" y="171"/>
                  <a:pt x="57" y="168"/>
                </a:cubicBezTo>
                <a:cubicBezTo>
                  <a:pt x="57" y="93"/>
                  <a:pt x="60" y="30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86" y="4"/>
                  <a:pt x="58" y="0"/>
                  <a:pt x="43" y="2"/>
                </a:cubicBezTo>
                <a:cubicBezTo>
                  <a:pt x="20" y="4"/>
                  <a:pt x="9" y="13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22" y="45"/>
                  <a:pt x="31" y="102"/>
                  <a:pt x="31" y="168"/>
                </a:cubicBezTo>
                <a:cubicBezTo>
                  <a:pt x="31" y="249"/>
                  <a:pt x="17" y="316"/>
                  <a:pt x="0" y="325"/>
                </a:cubicBezTo>
                <a:cubicBezTo>
                  <a:pt x="0" y="326"/>
                  <a:pt x="0" y="326"/>
                  <a:pt x="0" y="326"/>
                </a:cubicBezTo>
                <a:cubicBezTo>
                  <a:pt x="10" y="320"/>
                  <a:pt x="24" y="317"/>
                  <a:pt x="40" y="317"/>
                </a:cubicBezTo>
                <a:cubicBezTo>
                  <a:pt x="56" y="317"/>
                  <a:pt x="70" y="321"/>
                  <a:pt x="81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0" y="326"/>
                  <a:pt x="80" y="325"/>
                  <a:pt x="79" y="325"/>
                </a:cubicBezTo>
                <a:cubicBezTo>
                  <a:pt x="79" y="325"/>
                  <a:pt x="79" y="325"/>
                  <a:pt x="79" y="325"/>
                </a:cubicBezTo>
                <a:close/>
              </a:path>
            </a:pathLst>
          </a:custGeom>
          <a:solidFill>
            <a:srgbClr val="175C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4" name="Freeform 2425"/>
          <p:cNvSpPr>
            <a:spLocks noEditPoints="1"/>
          </p:cNvSpPr>
          <p:nvPr/>
        </p:nvSpPr>
        <p:spPr bwMode="auto">
          <a:xfrm>
            <a:off x="3892934" y="1416731"/>
            <a:ext cx="195656" cy="396611"/>
          </a:xfrm>
          <a:custGeom>
            <a:avLst/>
            <a:gdLst>
              <a:gd name="T0" fmla="*/ 184 w 86"/>
              <a:gd name="T1" fmla="*/ 765 h 326"/>
              <a:gd name="T2" fmla="*/ 179 w 86"/>
              <a:gd name="T3" fmla="*/ 761 h 326"/>
              <a:gd name="T4" fmla="*/ 175 w 86"/>
              <a:gd name="T5" fmla="*/ 756 h 326"/>
              <a:gd name="T6" fmla="*/ 172 w 86"/>
              <a:gd name="T7" fmla="*/ 751 h 326"/>
              <a:gd name="T8" fmla="*/ 168 w 86"/>
              <a:gd name="T9" fmla="*/ 746 h 326"/>
              <a:gd name="T10" fmla="*/ 165 w 86"/>
              <a:gd name="T11" fmla="*/ 739 h 326"/>
              <a:gd name="T12" fmla="*/ 161 w 86"/>
              <a:gd name="T13" fmla="*/ 732 h 326"/>
              <a:gd name="T14" fmla="*/ 158 w 86"/>
              <a:gd name="T15" fmla="*/ 723 h 326"/>
              <a:gd name="T16" fmla="*/ 156 w 86"/>
              <a:gd name="T17" fmla="*/ 650 h 326"/>
              <a:gd name="T18" fmla="*/ 153 w 86"/>
              <a:gd name="T19" fmla="*/ 640 h 326"/>
              <a:gd name="T20" fmla="*/ 151 w 86"/>
              <a:gd name="T21" fmla="*/ 628 h 326"/>
              <a:gd name="T22" fmla="*/ 149 w 86"/>
              <a:gd name="T23" fmla="*/ 614 h 326"/>
              <a:gd name="T24" fmla="*/ 146 w 86"/>
              <a:gd name="T25" fmla="*/ 600 h 326"/>
              <a:gd name="T26" fmla="*/ 144 w 86"/>
              <a:gd name="T27" fmla="*/ 586 h 326"/>
              <a:gd name="T28" fmla="*/ 144 w 86"/>
              <a:gd name="T29" fmla="*/ 572 h 326"/>
              <a:gd name="T30" fmla="*/ 142 w 86"/>
              <a:gd name="T31" fmla="*/ 555 h 326"/>
              <a:gd name="T32" fmla="*/ 139 w 86"/>
              <a:gd name="T33" fmla="*/ 539 h 326"/>
              <a:gd name="T34" fmla="*/ 139 w 86"/>
              <a:gd name="T35" fmla="*/ 522 h 326"/>
              <a:gd name="T36" fmla="*/ 137 w 86"/>
              <a:gd name="T37" fmla="*/ 505 h 326"/>
              <a:gd name="T38" fmla="*/ 137 w 86"/>
              <a:gd name="T39" fmla="*/ 489 h 326"/>
              <a:gd name="T40" fmla="*/ 135 w 86"/>
              <a:gd name="T41" fmla="*/ 470 h 326"/>
              <a:gd name="T42" fmla="*/ 135 w 86"/>
              <a:gd name="T43" fmla="*/ 453 h 326"/>
              <a:gd name="T44" fmla="*/ 135 w 86"/>
              <a:gd name="T45" fmla="*/ 435 h 326"/>
              <a:gd name="T46" fmla="*/ 135 w 86"/>
              <a:gd name="T47" fmla="*/ 416 h 326"/>
              <a:gd name="T48" fmla="*/ 179 w 86"/>
              <a:gd name="T49" fmla="*/ 33 h 326"/>
              <a:gd name="T50" fmla="*/ 102 w 86"/>
              <a:gd name="T51" fmla="*/ 5 h 326"/>
              <a:gd name="T52" fmla="*/ 21 w 86"/>
              <a:gd name="T53" fmla="*/ 52 h 326"/>
              <a:gd name="T54" fmla="*/ 0 w 86"/>
              <a:gd name="T55" fmla="*/ 768 h 326"/>
              <a:gd name="T56" fmla="*/ 94 w 86"/>
              <a:gd name="T57" fmla="*/ 749 h 326"/>
              <a:gd name="T58" fmla="*/ 191 w 86"/>
              <a:gd name="T59" fmla="*/ 770 h 326"/>
              <a:gd name="T60" fmla="*/ 186 w 86"/>
              <a:gd name="T61" fmla="*/ 768 h 326"/>
              <a:gd name="T62" fmla="*/ 61 w 86"/>
              <a:gd name="T63" fmla="*/ 97 h 326"/>
              <a:gd name="T64" fmla="*/ 104 w 86"/>
              <a:gd name="T65" fmla="*/ 26 h 326"/>
              <a:gd name="T66" fmla="*/ 149 w 86"/>
              <a:gd name="T67" fmla="*/ 40 h 326"/>
              <a:gd name="T68" fmla="*/ 90 w 86"/>
              <a:gd name="T69" fmla="*/ 279 h 326"/>
              <a:gd name="T70" fmla="*/ 106 w 86"/>
              <a:gd name="T71" fmla="*/ 727 h 326"/>
              <a:gd name="T72" fmla="*/ 94 w 86"/>
              <a:gd name="T73" fmla="*/ 404 h 326"/>
              <a:gd name="T74" fmla="*/ 94 w 86"/>
              <a:gd name="T75" fmla="*/ 420 h 326"/>
              <a:gd name="T76" fmla="*/ 94 w 86"/>
              <a:gd name="T77" fmla="*/ 453 h 326"/>
              <a:gd name="T78" fmla="*/ 94 w 86"/>
              <a:gd name="T79" fmla="*/ 479 h 326"/>
              <a:gd name="T80" fmla="*/ 97 w 86"/>
              <a:gd name="T81" fmla="*/ 498 h 326"/>
              <a:gd name="T82" fmla="*/ 97 w 86"/>
              <a:gd name="T83" fmla="*/ 517 h 326"/>
              <a:gd name="T84" fmla="*/ 99 w 86"/>
              <a:gd name="T85" fmla="*/ 531 h 326"/>
              <a:gd name="T86" fmla="*/ 102 w 86"/>
              <a:gd name="T87" fmla="*/ 550 h 326"/>
              <a:gd name="T88" fmla="*/ 102 w 86"/>
              <a:gd name="T89" fmla="*/ 567 h 326"/>
              <a:gd name="T90" fmla="*/ 106 w 86"/>
              <a:gd name="T91" fmla="*/ 590 h 326"/>
              <a:gd name="T92" fmla="*/ 106 w 86"/>
              <a:gd name="T93" fmla="*/ 602 h 326"/>
              <a:gd name="T94" fmla="*/ 111 w 86"/>
              <a:gd name="T95" fmla="*/ 626 h 326"/>
              <a:gd name="T96" fmla="*/ 113 w 86"/>
              <a:gd name="T97" fmla="*/ 640 h 326"/>
              <a:gd name="T98" fmla="*/ 116 w 86"/>
              <a:gd name="T99" fmla="*/ 654 h 326"/>
              <a:gd name="T100" fmla="*/ 120 w 86"/>
              <a:gd name="T101" fmla="*/ 73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" h="326">
                <a:moveTo>
                  <a:pt x="79" y="325"/>
                </a:moveTo>
                <a:cubicBezTo>
                  <a:pt x="78" y="324"/>
                  <a:pt x="78" y="324"/>
                  <a:pt x="78" y="324"/>
                </a:cubicBezTo>
                <a:cubicBezTo>
                  <a:pt x="78" y="324"/>
                  <a:pt x="78" y="324"/>
                  <a:pt x="78" y="324"/>
                </a:cubicBezTo>
                <a:cubicBezTo>
                  <a:pt x="77" y="323"/>
                  <a:pt x="76" y="323"/>
                  <a:pt x="76" y="322"/>
                </a:cubicBezTo>
                <a:cubicBezTo>
                  <a:pt x="76" y="322"/>
                  <a:pt x="76" y="322"/>
                  <a:pt x="76" y="322"/>
                </a:cubicBezTo>
                <a:cubicBezTo>
                  <a:pt x="75" y="322"/>
                  <a:pt x="75" y="321"/>
                  <a:pt x="74" y="320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3" y="319"/>
                  <a:pt x="73" y="318"/>
                </a:cubicBezTo>
                <a:cubicBezTo>
                  <a:pt x="73" y="318"/>
                  <a:pt x="73" y="318"/>
                  <a:pt x="73" y="318"/>
                </a:cubicBezTo>
                <a:cubicBezTo>
                  <a:pt x="72" y="317"/>
                  <a:pt x="72" y="317"/>
                  <a:pt x="71" y="316"/>
                </a:cubicBezTo>
                <a:cubicBezTo>
                  <a:pt x="71" y="316"/>
                  <a:pt x="71" y="316"/>
                  <a:pt x="71" y="316"/>
                </a:cubicBezTo>
                <a:cubicBezTo>
                  <a:pt x="71" y="315"/>
                  <a:pt x="70" y="314"/>
                  <a:pt x="70" y="313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69" y="312"/>
                  <a:pt x="69" y="311"/>
                  <a:pt x="68" y="310"/>
                </a:cubicBezTo>
                <a:cubicBezTo>
                  <a:pt x="68" y="310"/>
                  <a:pt x="68" y="310"/>
                  <a:pt x="68" y="310"/>
                </a:cubicBezTo>
                <a:cubicBezTo>
                  <a:pt x="68" y="309"/>
                  <a:pt x="67" y="308"/>
                  <a:pt x="67" y="306"/>
                </a:cubicBezTo>
                <a:cubicBezTo>
                  <a:pt x="67" y="306"/>
                  <a:pt x="67" y="306"/>
                  <a:pt x="67" y="306"/>
                </a:cubicBezTo>
                <a:cubicBezTo>
                  <a:pt x="64" y="298"/>
                  <a:pt x="68" y="288"/>
                  <a:pt x="66" y="275"/>
                </a:cubicBezTo>
                <a:cubicBezTo>
                  <a:pt x="66" y="275"/>
                  <a:pt x="66" y="275"/>
                  <a:pt x="66" y="275"/>
                </a:cubicBezTo>
                <a:cubicBezTo>
                  <a:pt x="66" y="274"/>
                  <a:pt x="65" y="272"/>
                  <a:pt x="65" y="271"/>
                </a:cubicBezTo>
                <a:cubicBezTo>
                  <a:pt x="65" y="270"/>
                  <a:pt x="65" y="270"/>
                  <a:pt x="65" y="270"/>
                </a:cubicBezTo>
                <a:cubicBezTo>
                  <a:pt x="65" y="268"/>
                  <a:pt x="64" y="267"/>
                  <a:pt x="64" y="266"/>
                </a:cubicBezTo>
                <a:cubicBezTo>
                  <a:pt x="64" y="265"/>
                  <a:pt x="64" y="264"/>
                  <a:pt x="64" y="264"/>
                </a:cubicBezTo>
                <a:cubicBezTo>
                  <a:pt x="64" y="263"/>
                  <a:pt x="63" y="261"/>
                  <a:pt x="63" y="260"/>
                </a:cubicBezTo>
                <a:cubicBezTo>
                  <a:pt x="63" y="259"/>
                  <a:pt x="63" y="259"/>
                  <a:pt x="63" y="258"/>
                </a:cubicBezTo>
                <a:cubicBezTo>
                  <a:pt x="63" y="257"/>
                  <a:pt x="62" y="255"/>
                  <a:pt x="62" y="254"/>
                </a:cubicBezTo>
                <a:cubicBezTo>
                  <a:pt x="62" y="253"/>
                  <a:pt x="62" y="252"/>
                  <a:pt x="62" y="252"/>
                </a:cubicBezTo>
                <a:cubicBezTo>
                  <a:pt x="62" y="250"/>
                  <a:pt x="62" y="249"/>
                  <a:pt x="61" y="248"/>
                </a:cubicBezTo>
                <a:cubicBezTo>
                  <a:pt x="61" y="247"/>
                  <a:pt x="61" y="246"/>
                  <a:pt x="61" y="245"/>
                </a:cubicBezTo>
                <a:cubicBezTo>
                  <a:pt x="61" y="244"/>
                  <a:pt x="61" y="243"/>
                  <a:pt x="61" y="242"/>
                </a:cubicBezTo>
                <a:cubicBezTo>
                  <a:pt x="60" y="241"/>
                  <a:pt x="60" y="240"/>
                  <a:pt x="60" y="239"/>
                </a:cubicBezTo>
                <a:cubicBezTo>
                  <a:pt x="60" y="237"/>
                  <a:pt x="60" y="236"/>
                  <a:pt x="60" y="235"/>
                </a:cubicBezTo>
                <a:cubicBezTo>
                  <a:pt x="60" y="234"/>
                  <a:pt x="60" y="233"/>
                  <a:pt x="60" y="232"/>
                </a:cubicBezTo>
                <a:cubicBezTo>
                  <a:pt x="59" y="231"/>
                  <a:pt x="59" y="229"/>
                  <a:pt x="59" y="228"/>
                </a:cubicBezTo>
                <a:cubicBezTo>
                  <a:pt x="59" y="227"/>
                  <a:pt x="59" y="226"/>
                  <a:pt x="59" y="225"/>
                </a:cubicBezTo>
                <a:cubicBezTo>
                  <a:pt x="59" y="224"/>
                  <a:pt x="59" y="222"/>
                  <a:pt x="59" y="221"/>
                </a:cubicBezTo>
                <a:cubicBezTo>
                  <a:pt x="59" y="220"/>
                  <a:pt x="58" y="219"/>
                  <a:pt x="58" y="218"/>
                </a:cubicBezTo>
                <a:cubicBezTo>
                  <a:pt x="58" y="216"/>
                  <a:pt x="58" y="215"/>
                  <a:pt x="58" y="214"/>
                </a:cubicBezTo>
                <a:cubicBezTo>
                  <a:pt x="58" y="213"/>
                  <a:pt x="58" y="211"/>
                  <a:pt x="58" y="210"/>
                </a:cubicBezTo>
                <a:cubicBezTo>
                  <a:pt x="58" y="209"/>
                  <a:pt x="58" y="208"/>
                  <a:pt x="58" y="207"/>
                </a:cubicBezTo>
                <a:cubicBezTo>
                  <a:pt x="58" y="205"/>
                  <a:pt x="57" y="204"/>
                  <a:pt x="57" y="203"/>
                </a:cubicBezTo>
                <a:cubicBezTo>
                  <a:pt x="57" y="202"/>
                  <a:pt x="57" y="200"/>
                  <a:pt x="57" y="199"/>
                </a:cubicBezTo>
                <a:cubicBezTo>
                  <a:pt x="57" y="198"/>
                  <a:pt x="57" y="196"/>
                  <a:pt x="57" y="195"/>
                </a:cubicBezTo>
                <a:cubicBezTo>
                  <a:pt x="57" y="194"/>
                  <a:pt x="57" y="193"/>
                  <a:pt x="57" y="192"/>
                </a:cubicBezTo>
                <a:cubicBezTo>
                  <a:pt x="57" y="190"/>
                  <a:pt x="57" y="189"/>
                  <a:pt x="57" y="187"/>
                </a:cubicBezTo>
                <a:cubicBezTo>
                  <a:pt x="57" y="186"/>
                  <a:pt x="57" y="185"/>
                  <a:pt x="57" y="184"/>
                </a:cubicBezTo>
                <a:cubicBezTo>
                  <a:pt x="57" y="182"/>
                  <a:pt x="57" y="180"/>
                  <a:pt x="57" y="179"/>
                </a:cubicBezTo>
                <a:cubicBezTo>
                  <a:pt x="57" y="178"/>
                  <a:pt x="57" y="177"/>
                  <a:pt x="57" y="176"/>
                </a:cubicBezTo>
                <a:cubicBezTo>
                  <a:pt x="57" y="173"/>
                  <a:pt x="57" y="171"/>
                  <a:pt x="57" y="168"/>
                </a:cubicBezTo>
                <a:cubicBezTo>
                  <a:pt x="57" y="93"/>
                  <a:pt x="60" y="30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86" y="4"/>
                  <a:pt x="58" y="0"/>
                  <a:pt x="43" y="2"/>
                </a:cubicBezTo>
                <a:cubicBezTo>
                  <a:pt x="20" y="4"/>
                  <a:pt x="9" y="13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22" y="45"/>
                  <a:pt x="26" y="102"/>
                  <a:pt x="26" y="168"/>
                </a:cubicBezTo>
                <a:cubicBezTo>
                  <a:pt x="26" y="249"/>
                  <a:pt x="17" y="316"/>
                  <a:pt x="0" y="325"/>
                </a:cubicBezTo>
                <a:cubicBezTo>
                  <a:pt x="0" y="326"/>
                  <a:pt x="0" y="326"/>
                  <a:pt x="0" y="326"/>
                </a:cubicBezTo>
                <a:cubicBezTo>
                  <a:pt x="10" y="320"/>
                  <a:pt x="24" y="317"/>
                  <a:pt x="40" y="317"/>
                </a:cubicBezTo>
                <a:cubicBezTo>
                  <a:pt x="56" y="317"/>
                  <a:pt x="70" y="321"/>
                  <a:pt x="81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0" y="326"/>
                  <a:pt x="80" y="325"/>
                  <a:pt x="79" y="325"/>
                </a:cubicBezTo>
                <a:cubicBezTo>
                  <a:pt x="79" y="325"/>
                  <a:pt x="79" y="325"/>
                  <a:pt x="79" y="325"/>
                </a:cubicBezTo>
                <a:close/>
                <a:moveTo>
                  <a:pt x="38" y="118"/>
                </a:moveTo>
                <a:cubicBezTo>
                  <a:pt x="36" y="88"/>
                  <a:pt x="31" y="61"/>
                  <a:pt x="26" y="41"/>
                </a:cubicBezTo>
                <a:cubicBezTo>
                  <a:pt x="23" y="33"/>
                  <a:pt x="22" y="15"/>
                  <a:pt x="34" y="12"/>
                </a:cubicBezTo>
                <a:cubicBezTo>
                  <a:pt x="37" y="12"/>
                  <a:pt x="40" y="12"/>
                  <a:pt x="44" y="11"/>
                </a:cubicBezTo>
                <a:cubicBezTo>
                  <a:pt x="50" y="11"/>
                  <a:pt x="55" y="10"/>
                  <a:pt x="60" y="11"/>
                </a:cubicBezTo>
                <a:cubicBezTo>
                  <a:pt x="64" y="11"/>
                  <a:pt x="64" y="15"/>
                  <a:pt x="63" y="17"/>
                </a:cubicBezTo>
                <a:cubicBezTo>
                  <a:pt x="51" y="38"/>
                  <a:pt x="44" y="77"/>
                  <a:pt x="41" y="119"/>
                </a:cubicBezTo>
                <a:cubicBezTo>
                  <a:pt x="40" y="135"/>
                  <a:pt x="39" y="133"/>
                  <a:pt x="38" y="118"/>
                </a:cubicBezTo>
                <a:close/>
                <a:moveTo>
                  <a:pt x="51" y="309"/>
                </a:moveTo>
                <a:cubicBezTo>
                  <a:pt x="49" y="309"/>
                  <a:pt x="47" y="309"/>
                  <a:pt x="45" y="308"/>
                </a:cubicBezTo>
                <a:cubicBezTo>
                  <a:pt x="33" y="306"/>
                  <a:pt x="26" y="298"/>
                  <a:pt x="31" y="272"/>
                </a:cubicBezTo>
                <a:cubicBezTo>
                  <a:pt x="37" y="243"/>
                  <a:pt x="40" y="206"/>
                  <a:pt x="40" y="171"/>
                </a:cubicBezTo>
                <a:cubicBezTo>
                  <a:pt x="40" y="173"/>
                  <a:pt x="40" y="176"/>
                  <a:pt x="40" y="176"/>
                </a:cubicBezTo>
                <a:cubicBezTo>
                  <a:pt x="40" y="178"/>
                  <a:pt x="40" y="178"/>
                  <a:pt x="40" y="178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92"/>
                  <a:pt x="40" y="192"/>
                  <a:pt x="40" y="192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1" y="207"/>
                  <a:pt x="41" y="207"/>
                  <a:pt x="41" y="207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41" y="219"/>
                  <a:pt x="41" y="219"/>
                  <a:pt x="41" y="219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42" y="229"/>
                  <a:pt x="42" y="229"/>
                  <a:pt x="42" y="229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3" y="236"/>
                  <a:pt x="43" y="236"/>
                  <a:pt x="43" y="236"/>
                </a:cubicBezTo>
                <a:cubicBezTo>
                  <a:pt x="43" y="240"/>
                  <a:pt x="43" y="240"/>
                  <a:pt x="43" y="240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5" y="250"/>
                  <a:pt x="45" y="250"/>
                  <a:pt x="45" y="250"/>
                </a:cubicBezTo>
                <a:cubicBezTo>
                  <a:pt x="45" y="253"/>
                  <a:pt x="45" y="253"/>
                  <a:pt x="45" y="253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6" y="259"/>
                  <a:pt x="46" y="259"/>
                  <a:pt x="46" y="259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47" y="267"/>
                  <a:pt x="47" y="267"/>
                  <a:pt x="47" y="267"/>
                </a:cubicBezTo>
                <a:cubicBezTo>
                  <a:pt x="48" y="271"/>
                  <a:pt x="48" y="271"/>
                  <a:pt x="48" y="271"/>
                </a:cubicBezTo>
                <a:cubicBezTo>
                  <a:pt x="48" y="272"/>
                  <a:pt x="48" y="272"/>
                  <a:pt x="48" y="272"/>
                </a:cubicBezTo>
                <a:cubicBezTo>
                  <a:pt x="48" y="273"/>
                  <a:pt x="49" y="277"/>
                  <a:pt x="49" y="277"/>
                </a:cubicBezTo>
                <a:cubicBezTo>
                  <a:pt x="51" y="287"/>
                  <a:pt x="54" y="296"/>
                  <a:pt x="56" y="304"/>
                </a:cubicBezTo>
                <a:cubicBezTo>
                  <a:pt x="57" y="306"/>
                  <a:pt x="54" y="309"/>
                  <a:pt x="51" y="309"/>
                </a:cubicBezTo>
                <a:close/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5" name="Freeform 2426"/>
          <p:cNvSpPr>
            <a:spLocks/>
          </p:cNvSpPr>
          <p:nvPr/>
        </p:nvSpPr>
        <p:spPr bwMode="auto">
          <a:xfrm>
            <a:off x="3989317" y="1424973"/>
            <a:ext cx="52046" cy="48932"/>
          </a:xfrm>
          <a:custGeom>
            <a:avLst/>
            <a:gdLst>
              <a:gd name="T0" fmla="*/ 0 w 23"/>
              <a:gd name="T1" fmla="*/ 10 h 40"/>
              <a:gd name="T2" fmla="*/ 54 w 23"/>
              <a:gd name="T3" fmla="*/ 14 h 40"/>
              <a:gd name="T4" fmla="*/ 23 w 23"/>
              <a:gd name="T5" fmla="*/ 95 h 40"/>
              <a:gd name="T6" fmla="*/ 42 w 23"/>
              <a:gd name="T7" fmla="*/ 17 h 40"/>
              <a:gd name="T8" fmla="*/ 0 w 23"/>
              <a:gd name="T9" fmla="*/ 1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40">
                <a:moveTo>
                  <a:pt x="0" y="4"/>
                </a:moveTo>
                <a:cubicBezTo>
                  <a:pt x="10" y="3"/>
                  <a:pt x="23" y="0"/>
                  <a:pt x="23" y="6"/>
                </a:cubicBezTo>
                <a:cubicBezTo>
                  <a:pt x="23" y="13"/>
                  <a:pt x="13" y="23"/>
                  <a:pt x="10" y="40"/>
                </a:cubicBezTo>
                <a:cubicBezTo>
                  <a:pt x="12" y="23"/>
                  <a:pt x="20" y="9"/>
                  <a:pt x="18" y="7"/>
                </a:cubicBezTo>
                <a:cubicBezTo>
                  <a:pt x="15" y="3"/>
                  <a:pt x="2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6" name="Freeform 2427"/>
          <p:cNvSpPr>
            <a:spLocks/>
          </p:cNvSpPr>
          <p:nvPr/>
        </p:nvSpPr>
        <p:spPr bwMode="auto">
          <a:xfrm>
            <a:off x="4109795" y="1437334"/>
            <a:ext cx="75178" cy="374977"/>
          </a:xfrm>
          <a:custGeom>
            <a:avLst/>
            <a:gdLst>
              <a:gd name="T0" fmla="*/ 0 w 33"/>
              <a:gd name="T1" fmla="*/ 0 h 308"/>
              <a:gd name="T2" fmla="*/ 0 w 33"/>
              <a:gd name="T3" fmla="*/ 0 h 308"/>
              <a:gd name="T4" fmla="*/ 57 w 33"/>
              <a:gd name="T5" fmla="*/ 357 h 308"/>
              <a:gd name="T6" fmla="*/ 5 w 33"/>
              <a:gd name="T7" fmla="*/ 707 h 308"/>
              <a:gd name="T8" fmla="*/ 5 w 33"/>
              <a:gd name="T9" fmla="*/ 728 h 308"/>
              <a:gd name="T10" fmla="*/ 78 w 33"/>
              <a:gd name="T11" fmla="*/ 357 h 308"/>
              <a:gd name="T12" fmla="*/ 0 w 33"/>
              <a:gd name="T13" fmla="*/ 0 h 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" h="30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20"/>
                  <a:pt x="24" y="80"/>
                  <a:pt x="24" y="151"/>
                </a:cubicBezTo>
                <a:cubicBezTo>
                  <a:pt x="24" y="219"/>
                  <a:pt x="15" y="276"/>
                  <a:pt x="2" y="299"/>
                </a:cubicBezTo>
                <a:cubicBezTo>
                  <a:pt x="2" y="308"/>
                  <a:pt x="2" y="308"/>
                  <a:pt x="2" y="308"/>
                </a:cubicBezTo>
                <a:cubicBezTo>
                  <a:pt x="19" y="299"/>
                  <a:pt x="33" y="232"/>
                  <a:pt x="33" y="151"/>
                </a:cubicBezTo>
                <a:cubicBezTo>
                  <a:pt x="33" y="85"/>
                  <a:pt x="26" y="31"/>
                  <a:pt x="0" y="0"/>
                </a:cubicBezTo>
                <a:close/>
              </a:path>
            </a:pathLst>
          </a:custGeom>
          <a:solidFill>
            <a:srgbClr val="175C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7" name="Freeform 2428"/>
          <p:cNvSpPr>
            <a:spLocks/>
          </p:cNvSpPr>
          <p:nvPr/>
        </p:nvSpPr>
        <p:spPr bwMode="auto">
          <a:xfrm>
            <a:off x="3977751" y="1627399"/>
            <a:ext cx="18313" cy="75202"/>
          </a:xfrm>
          <a:custGeom>
            <a:avLst/>
            <a:gdLst>
              <a:gd name="T0" fmla="*/ 0 w 8"/>
              <a:gd name="T1" fmla="*/ 137 h 62"/>
              <a:gd name="T2" fmla="*/ 14 w 8"/>
              <a:gd name="T3" fmla="*/ 137 h 62"/>
              <a:gd name="T4" fmla="*/ 17 w 8"/>
              <a:gd name="T5" fmla="*/ 92 h 62"/>
              <a:gd name="T6" fmla="*/ 14 w 8"/>
              <a:gd name="T7" fmla="*/ 14 h 62"/>
              <a:gd name="T8" fmla="*/ 0 w 8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2">
                <a:moveTo>
                  <a:pt x="0" y="58"/>
                </a:moveTo>
                <a:cubicBezTo>
                  <a:pt x="2" y="49"/>
                  <a:pt x="4" y="55"/>
                  <a:pt x="6" y="58"/>
                </a:cubicBezTo>
                <a:cubicBezTo>
                  <a:pt x="8" y="62"/>
                  <a:pt x="7" y="39"/>
                  <a:pt x="7" y="39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8" name="Oval 2429"/>
          <p:cNvSpPr>
            <a:spLocks noChangeArrowheads="1"/>
          </p:cNvSpPr>
          <p:nvPr/>
        </p:nvSpPr>
        <p:spPr bwMode="auto">
          <a:xfrm>
            <a:off x="4016304" y="1429093"/>
            <a:ext cx="147465" cy="384249"/>
          </a:xfrm>
          <a:prstGeom prst="ellipse">
            <a:avLst/>
          </a:prstGeom>
          <a:solidFill>
            <a:srgbClr val="177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9" name="Freeform 2430"/>
          <p:cNvSpPr>
            <a:spLocks/>
          </p:cNvSpPr>
          <p:nvPr/>
        </p:nvSpPr>
        <p:spPr bwMode="auto">
          <a:xfrm>
            <a:off x="4034616" y="1443515"/>
            <a:ext cx="132044" cy="369827"/>
          </a:xfrm>
          <a:custGeom>
            <a:avLst/>
            <a:gdLst>
              <a:gd name="T0" fmla="*/ 85 w 58"/>
              <a:gd name="T1" fmla="*/ 0 h 304"/>
              <a:gd name="T2" fmla="*/ 109 w 58"/>
              <a:gd name="T3" fmla="*/ 260 h 304"/>
              <a:gd name="T4" fmla="*/ 26 w 58"/>
              <a:gd name="T5" fmla="*/ 633 h 304"/>
              <a:gd name="T6" fmla="*/ 0 w 58"/>
              <a:gd name="T7" fmla="*/ 605 h 304"/>
              <a:gd name="T8" fmla="*/ 52 w 58"/>
              <a:gd name="T9" fmla="*/ 718 h 304"/>
              <a:gd name="T10" fmla="*/ 137 w 58"/>
              <a:gd name="T11" fmla="*/ 345 h 304"/>
              <a:gd name="T12" fmla="*/ 85 w 58"/>
              <a:gd name="T13" fmla="*/ 0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" h="304">
                <a:moveTo>
                  <a:pt x="36" y="0"/>
                </a:moveTo>
                <a:cubicBezTo>
                  <a:pt x="42" y="29"/>
                  <a:pt x="46" y="67"/>
                  <a:pt x="46" y="110"/>
                </a:cubicBezTo>
                <a:cubicBezTo>
                  <a:pt x="46" y="198"/>
                  <a:pt x="30" y="268"/>
                  <a:pt x="11" y="268"/>
                </a:cubicBezTo>
                <a:cubicBezTo>
                  <a:pt x="6" y="268"/>
                  <a:pt x="4" y="264"/>
                  <a:pt x="0" y="256"/>
                </a:cubicBezTo>
                <a:cubicBezTo>
                  <a:pt x="6" y="286"/>
                  <a:pt x="12" y="304"/>
                  <a:pt x="22" y="304"/>
                </a:cubicBezTo>
                <a:cubicBezTo>
                  <a:pt x="42" y="304"/>
                  <a:pt x="58" y="234"/>
                  <a:pt x="58" y="146"/>
                </a:cubicBezTo>
                <a:cubicBezTo>
                  <a:pt x="58" y="81"/>
                  <a:pt x="49" y="24"/>
                  <a:pt x="36" y="0"/>
                </a:cubicBezTo>
                <a:close/>
              </a:path>
            </a:pathLst>
          </a:custGeom>
          <a:solidFill>
            <a:srgbClr val="166B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0" name="Freeform 2431"/>
          <p:cNvSpPr>
            <a:spLocks/>
          </p:cNvSpPr>
          <p:nvPr/>
        </p:nvSpPr>
        <p:spPr bwMode="auto">
          <a:xfrm>
            <a:off x="4050038" y="1437334"/>
            <a:ext cx="116623" cy="376008"/>
          </a:xfrm>
          <a:custGeom>
            <a:avLst/>
            <a:gdLst>
              <a:gd name="T0" fmla="*/ 62 w 51"/>
              <a:gd name="T1" fmla="*/ 0 h 309"/>
              <a:gd name="T2" fmla="*/ 107 w 51"/>
              <a:gd name="T3" fmla="*/ 335 h 309"/>
              <a:gd name="T4" fmla="*/ 28 w 51"/>
              <a:gd name="T5" fmla="*/ 716 h 309"/>
              <a:gd name="T6" fmla="*/ 0 w 51"/>
              <a:gd name="T7" fmla="*/ 692 h 309"/>
              <a:gd name="T8" fmla="*/ 36 w 51"/>
              <a:gd name="T9" fmla="*/ 730 h 309"/>
              <a:gd name="T10" fmla="*/ 121 w 51"/>
              <a:gd name="T11" fmla="*/ 357 h 309"/>
              <a:gd name="T12" fmla="*/ 62 w 51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309">
                <a:moveTo>
                  <a:pt x="26" y="0"/>
                </a:moveTo>
                <a:cubicBezTo>
                  <a:pt x="37" y="26"/>
                  <a:pt x="45" y="79"/>
                  <a:pt x="45" y="142"/>
                </a:cubicBezTo>
                <a:cubicBezTo>
                  <a:pt x="45" y="229"/>
                  <a:pt x="31" y="303"/>
                  <a:pt x="12" y="303"/>
                </a:cubicBezTo>
                <a:cubicBezTo>
                  <a:pt x="8" y="303"/>
                  <a:pt x="3" y="297"/>
                  <a:pt x="0" y="293"/>
                </a:cubicBezTo>
                <a:cubicBezTo>
                  <a:pt x="4" y="304"/>
                  <a:pt x="10" y="309"/>
                  <a:pt x="15" y="309"/>
                </a:cubicBezTo>
                <a:cubicBezTo>
                  <a:pt x="35" y="309"/>
                  <a:pt x="51" y="239"/>
                  <a:pt x="51" y="151"/>
                </a:cubicBezTo>
                <a:cubicBezTo>
                  <a:pt x="51" y="80"/>
                  <a:pt x="40" y="1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1" name="Freeform 2432"/>
          <p:cNvSpPr>
            <a:spLocks/>
          </p:cNvSpPr>
          <p:nvPr/>
        </p:nvSpPr>
        <p:spPr bwMode="auto">
          <a:xfrm>
            <a:off x="4023051" y="1431154"/>
            <a:ext cx="81925" cy="344588"/>
          </a:xfrm>
          <a:custGeom>
            <a:avLst/>
            <a:gdLst>
              <a:gd name="T0" fmla="*/ 21 w 36"/>
              <a:gd name="T1" fmla="*/ 615 h 283"/>
              <a:gd name="T2" fmla="*/ 17 w 36"/>
              <a:gd name="T3" fmla="*/ 366 h 283"/>
              <a:gd name="T4" fmla="*/ 73 w 36"/>
              <a:gd name="T5" fmla="*/ 2 h 283"/>
              <a:gd name="T6" fmla="*/ 85 w 36"/>
              <a:gd name="T7" fmla="*/ 12 h 283"/>
              <a:gd name="T8" fmla="*/ 68 w 36"/>
              <a:gd name="T9" fmla="*/ 0 h 283"/>
              <a:gd name="T10" fmla="*/ 0 w 36"/>
              <a:gd name="T11" fmla="*/ 355 h 283"/>
              <a:gd name="T12" fmla="*/ 21 w 36"/>
              <a:gd name="T13" fmla="*/ 622 h 283"/>
              <a:gd name="T14" fmla="*/ 21 w 36"/>
              <a:gd name="T15" fmla="*/ 615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" h="283">
                <a:moveTo>
                  <a:pt x="9" y="260"/>
                </a:moveTo>
                <a:cubicBezTo>
                  <a:pt x="5" y="232"/>
                  <a:pt x="7" y="195"/>
                  <a:pt x="7" y="155"/>
                </a:cubicBezTo>
                <a:cubicBezTo>
                  <a:pt x="7" y="75"/>
                  <a:pt x="13" y="1"/>
                  <a:pt x="31" y="1"/>
                </a:cubicBezTo>
                <a:cubicBezTo>
                  <a:pt x="32" y="1"/>
                  <a:pt x="36" y="5"/>
                  <a:pt x="36" y="5"/>
                </a:cubicBezTo>
                <a:cubicBezTo>
                  <a:pt x="33" y="2"/>
                  <a:pt x="32" y="0"/>
                  <a:pt x="29" y="0"/>
                </a:cubicBezTo>
                <a:cubicBezTo>
                  <a:pt x="11" y="0"/>
                  <a:pt x="0" y="70"/>
                  <a:pt x="0" y="150"/>
                </a:cubicBezTo>
                <a:cubicBezTo>
                  <a:pt x="0" y="195"/>
                  <a:pt x="3" y="235"/>
                  <a:pt x="9" y="263"/>
                </a:cubicBezTo>
                <a:cubicBezTo>
                  <a:pt x="13" y="283"/>
                  <a:pt x="12" y="278"/>
                  <a:pt x="9" y="26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2" name="Freeform 2433"/>
          <p:cNvSpPr>
            <a:spLocks/>
          </p:cNvSpPr>
          <p:nvPr/>
        </p:nvSpPr>
        <p:spPr bwMode="auto">
          <a:xfrm>
            <a:off x="3892934" y="1802525"/>
            <a:ext cx="185054" cy="10817"/>
          </a:xfrm>
          <a:custGeom>
            <a:avLst/>
            <a:gdLst>
              <a:gd name="T0" fmla="*/ 0 w 81"/>
              <a:gd name="T1" fmla="*/ 19 h 9"/>
              <a:gd name="T2" fmla="*/ 0 w 81"/>
              <a:gd name="T3" fmla="*/ 21 h 9"/>
              <a:gd name="T4" fmla="*/ 95 w 81"/>
              <a:gd name="T5" fmla="*/ 0 h 9"/>
              <a:gd name="T6" fmla="*/ 192 w 81"/>
              <a:gd name="T7" fmla="*/ 21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" h="9"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10" y="3"/>
                  <a:pt x="24" y="0"/>
                  <a:pt x="40" y="0"/>
                </a:cubicBezTo>
                <a:cubicBezTo>
                  <a:pt x="56" y="0"/>
                  <a:pt x="70" y="4"/>
                  <a:pt x="81" y="9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3" name="Freeform 2434"/>
          <p:cNvSpPr>
            <a:spLocks/>
          </p:cNvSpPr>
          <p:nvPr/>
        </p:nvSpPr>
        <p:spPr bwMode="auto">
          <a:xfrm>
            <a:off x="3914139" y="1416731"/>
            <a:ext cx="170597" cy="23179"/>
          </a:xfrm>
          <a:custGeom>
            <a:avLst/>
            <a:gdLst>
              <a:gd name="T0" fmla="*/ 160 w 75"/>
              <a:gd name="T1" fmla="*/ 28 h 19"/>
              <a:gd name="T2" fmla="*/ 80 w 75"/>
              <a:gd name="T3" fmla="*/ 5 h 19"/>
              <a:gd name="T4" fmla="*/ 0 w 75"/>
              <a:gd name="T5" fmla="*/ 45 h 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19">
                <a:moveTo>
                  <a:pt x="68" y="12"/>
                </a:moveTo>
                <a:cubicBezTo>
                  <a:pt x="75" y="4"/>
                  <a:pt x="49" y="0"/>
                  <a:pt x="34" y="2"/>
                </a:cubicBezTo>
                <a:cubicBezTo>
                  <a:pt x="12" y="4"/>
                  <a:pt x="2" y="12"/>
                  <a:pt x="0" y="19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4" name="Oval 2435"/>
          <p:cNvSpPr>
            <a:spLocks noChangeArrowheads="1"/>
          </p:cNvSpPr>
          <p:nvPr/>
        </p:nvSpPr>
        <p:spPr bwMode="auto">
          <a:xfrm>
            <a:off x="4016304" y="1429093"/>
            <a:ext cx="147465" cy="384249"/>
          </a:xfrm>
          <a:prstGeom prst="ellipse">
            <a:avLst/>
          </a:prstGeom>
          <a:noFill/>
          <a:ln w="7938" cap="rnd">
            <a:solidFill>
              <a:srgbClr val="00007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5" name="Oval 2436"/>
          <p:cNvSpPr>
            <a:spLocks noChangeArrowheads="1"/>
          </p:cNvSpPr>
          <p:nvPr/>
        </p:nvSpPr>
        <p:spPr bwMode="auto">
          <a:xfrm>
            <a:off x="3802335" y="1429093"/>
            <a:ext cx="147465" cy="384249"/>
          </a:xfrm>
          <a:prstGeom prst="ellipse">
            <a:avLst/>
          </a:prstGeom>
          <a:noFill/>
          <a:ln w="7938" cap="rnd">
            <a:solidFill>
              <a:srgbClr val="00007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6" name="Freeform 2437"/>
          <p:cNvSpPr>
            <a:spLocks/>
          </p:cNvSpPr>
          <p:nvPr/>
        </p:nvSpPr>
        <p:spPr bwMode="auto">
          <a:xfrm>
            <a:off x="3864020" y="1407975"/>
            <a:ext cx="347940" cy="405367"/>
          </a:xfrm>
          <a:custGeom>
            <a:avLst/>
            <a:gdLst>
              <a:gd name="T0" fmla="*/ 311 w 153"/>
              <a:gd name="T1" fmla="*/ 414 h 333"/>
              <a:gd name="T2" fmla="*/ 311 w 153"/>
              <a:gd name="T3" fmla="*/ 440 h 333"/>
              <a:gd name="T4" fmla="*/ 311 w 153"/>
              <a:gd name="T5" fmla="*/ 458 h 333"/>
              <a:gd name="T6" fmla="*/ 311 w 153"/>
              <a:gd name="T7" fmla="*/ 477 h 333"/>
              <a:gd name="T8" fmla="*/ 311 w 153"/>
              <a:gd name="T9" fmla="*/ 496 h 333"/>
              <a:gd name="T10" fmla="*/ 309 w 153"/>
              <a:gd name="T11" fmla="*/ 515 h 333"/>
              <a:gd name="T12" fmla="*/ 309 w 153"/>
              <a:gd name="T13" fmla="*/ 532 h 333"/>
              <a:gd name="T14" fmla="*/ 307 w 153"/>
              <a:gd name="T15" fmla="*/ 548 h 333"/>
              <a:gd name="T16" fmla="*/ 304 w 153"/>
              <a:gd name="T17" fmla="*/ 565 h 333"/>
              <a:gd name="T18" fmla="*/ 304 w 153"/>
              <a:gd name="T19" fmla="*/ 581 h 333"/>
              <a:gd name="T20" fmla="*/ 302 w 153"/>
              <a:gd name="T21" fmla="*/ 598 h 333"/>
              <a:gd name="T22" fmla="*/ 300 w 153"/>
              <a:gd name="T23" fmla="*/ 612 h 333"/>
              <a:gd name="T24" fmla="*/ 297 w 153"/>
              <a:gd name="T25" fmla="*/ 629 h 333"/>
              <a:gd name="T26" fmla="*/ 295 w 153"/>
              <a:gd name="T27" fmla="*/ 643 h 333"/>
              <a:gd name="T28" fmla="*/ 293 w 153"/>
              <a:gd name="T29" fmla="*/ 655 h 333"/>
              <a:gd name="T30" fmla="*/ 290 w 153"/>
              <a:gd name="T31" fmla="*/ 669 h 333"/>
              <a:gd name="T32" fmla="*/ 288 w 153"/>
              <a:gd name="T33" fmla="*/ 681 h 333"/>
              <a:gd name="T34" fmla="*/ 285 w 153"/>
              <a:gd name="T35" fmla="*/ 695 h 333"/>
              <a:gd name="T36" fmla="*/ 281 w 153"/>
              <a:gd name="T37" fmla="*/ 704 h 333"/>
              <a:gd name="T38" fmla="*/ 278 w 153"/>
              <a:gd name="T39" fmla="*/ 716 h 333"/>
              <a:gd name="T40" fmla="*/ 276 w 153"/>
              <a:gd name="T41" fmla="*/ 726 h 333"/>
              <a:gd name="T42" fmla="*/ 271 w 153"/>
              <a:gd name="T43" fmla="*/ 735 h 333"/>
              <a:gd name="T44" fmla="*/ 269 w 153"/>
              <a:gd name="T45" fmla="*/ 744 h 333"/>
              <a:gd name="T46" fmla="*/ 264 w 153"/>
              <a:gd name="T47" fmla="*/ 752 h 333"/>
              <a:gd name="T48" fmla="*/ 262 w 153"/>
              <a:gd name="T49" fmla="*/ 759 h 333"/>
              <a:gd name="T50" fmla="*/ 257 w 153"/>
              <a:gd name="T51" fmla="*/ 766 h 333"/>
              <a:gd name="T52" fmla="*/ 252 w 153"/>
              <a:gd name="T53" fmla="*/ 773 h 333"/>
              <a:gd name="T54" fmla="*/ 250 w 153"/>
              <a:gd name="T55" fmla="*/ 778 h 333"/>
              <a:gd name="T56" fmla="*/ 245 w 153"/>
              <a:gd name="T57" fmla="*/ 780 h 333"/>
              <a:gd name="T58" fmla="*/ 241 w 153"/>
              <a:gd name="T59" fmla="*/ 785 h 333"/>
              <a:gd name="T60" fmla="*/ 238 w 153"/>
              <a:gd name="T61" fmla="*/ 787 h 333"/>
              <a:gd name="T62" fmla="*/ 234 w 153"/>
              <a:gd name="T63" fmla="*/ 787 h 333"/>
              <a:gd name="T64" fmla="*/ 316 w 153"/>
              <a:gd name="T65" fmla="*/ 726 h 333"/>
              <a:gd name="T66" fmla="*/ 319 w 153"/>
              <a:gd name="T67" fmla="*/ 78 h 333"/>
              <a:gd name="T68" fmla="*/ 160 w 153"/>
              <a:gd name="T69" fmla="*/ 0 h 3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3" h="333">
                <a:moveTo>
                  <a:pt x="97" y="17"/>
                </a:moveTo>
                <a:cubicBezTo>
                  <a:pt x="117" y="17"/>
                  <a:pt x="132" y="88"/>
                  <a:pt x="132" y="175"/>
                </a:cubicBezTo>
                <a:cubicBezTo>
                  <a:pt x="132" y="178"/>
                  <a:pt x="132" y="181"/>
                  <a:pt x="132" y="183"/>
                </a:cubicBezTo>
                <a:cubicBezTo>
                  <a:pt x="132" y="184"/>
                  <a:pt x="132" y="185"/>
                  <a:pt x="132" y="186"/>
                </a:cubicBezTo>
                <a:cubicBezTo>
                  <a:pt x="132" y="188"/>
                  <a:pt x="132" y="189"/>
                  <a:pt x="132" y="191"/>
                </a:cubicBezTo>
                <a:cubicBezTo>
                  <a:pt x="132" y="192"/>
                  <a:pt x="132" y="193"/>
                  <a:pt x="132" y="194"/>
                </a:cubicBezTo>
                <a:cubicBezTo>
                  <a:pt x="132" y="196"/>
                  <a:pt x="132" y="197"/>
                  <a:pt x="132" y="199"/>
                </a:cubicBezTo>
                <a:cubicBezTo>
                  <a:pt x="132" y="200"/>
                  <a:pt x="132" y="201"/>
                  <a:pt x="132" y="202"/>
                </a:cubicBezTo>
                <a:cubicBezTo>
                  <a:pt x="132" y="204"/>
                  <a:pt x="132" y="205"/>
                  <a:pt x="132" y="207"/>
                </a:cubicBezTo>
                <a:cubicBezTo>
                  <a:pt x="132" y="208"/>
                  <a:pt x="132" y="209"/>
                  <a:pt x="132" y="210"/>
                </a:cubicBezTo>
                <a:cubicBezTo>
                  <a:pt x="132" y="211"/>
                  <a:pt x="131" y="213"/>
                  <a:pt x="131" y="214"/>
                </a:cubicBezTo>
                <a:cubicBezTo>
                  <a:pt x="131" y="215"/>
                  <a:pt x="131" y="216"/>
                  <a:pt x="131" y="218"/>
                </a:cubicBezTo>
                <a:cubicBezTo>
                  <a:pt x="131" y="219"/>
                  <a:pt x="131" y="220"/>
                  <a:pt x="131" y="222"/>
                </a:cubicBezTo>
                <a:cubicBezTo>
                  <a:pt x="131" y="223"/>
                  <a:pt x="131" y="224"/>
                  <a:pt x="131" y="225"/>
                </a:cubicBezTo>
                <a:cubicBezTo>
                  <a:pt x="131" y="226"/>
                  <a:pt x="130" y="228"/>
                  <a:pt x="130" y="229"/>
                </a:cubicBezTo>
                <a:cubicBezTo>
                  <a:pt x="130" y="230"/>
                  <a:pt x="130" y="231"/>
                  <a:pt x="130" y="232"/>
                </a:cubicBezTo>
                <a:cubicBezTo>
                  <a:pt x="130" y="233"/>
                  <a:pt x="130" y="235"/>
                  <a:pt x="130" y="236"/>
                </a:cubicBezTo>
                <a:cubicBezTo>
                  <a:pt x="130" y="237"/>
                  <a:pt x="130" y="238"/>
                  <a:pt x="129" y="239"/>
                </a:cubicBezTo>
                <a:cubicBezTo>
                  <a:pt x="129" y="240"/>
                  <a:pt x="129" y="242"/>
                  <a:pt x="129" y="243"/>
                </a:cubicBezTo>
                <a:cubicBezTo>
                  <a:pt x="129" y="244"/>
                  <a:pt x="129" y="245"/>
                  <a:pt x="129" y="246"/>
                </a:cubicBezTo>
                <a:cubicBezTo>
                  <a:pt x="129" y="247"/>
                  <a:pt x="128" y="248"/>
                  <a:pt x="128" y="250"/>
                </a:cubicBezTo>
                <a:cubicBezTo>
                  <a:pt x="128" y="251"/>
                  <a:pt x="128" y="252"/>
                  <a:pt x="128" y="253"/>
                </a:cubicBezTo>
                <a:cubicBezTo>
                  <a:pt x="128" y="254"/>
                  <a:pt x="128" y="255"/>
                  <a:pt x="127" y="256"/>
                </a:cubicBezTo>
                <a:cubicBezTo>
                  <a:pt x="127" y="257"/>
                  <a:pt x="127" y="258"/>
                  <a:pt x="127" y="259"/>
                </a:cubicBezTo>
                <a:cubicBezTo>
                  <a:pt x="127" y="260"/>
                  <a:pt x="127" y="261"/>
                  <a:pt x="127" y="263"/>
                </a:cubicBezTo>
                <a:cubicBezTo>
                  <a:pt x="126" y="264"/>
                  <a:pt x="126" y="265"/>
                  <a:pt x="126" y="266"/>
                </a:cubicBezTo>
                <a:cubicBezTo>
                  <a:pt x="126" y="267"/>
                  <a:pt x="126" y="268"/>
                  <a:pt x="126" y="269"/>
                </a:cubicBezTo>
                <a:cubicBezTo>
                  <a:pt x="125" y="270"/>
                  <a:pt x="125" y="271"/>
                  <a:pt x="125" y="272"/>
                </a:cubicBezTo>
                <a:cubicBezTo>
                  <a:pt x="125" y="273"/>
                  <a:pt x="125" y="274"/>
                  <a:pt x="125" y="275"/>
                </a:cubicBezTo>
                <a:cubicBezTo>
                  <a:pt x="124" y="276"/>
                  <a:pt x="124" y="277"/>
                  <a:pt x="124" y="277"/>
                </a:cubicBezTo>
                <a:cubicBezTo>
                  <a:pt x="124" y="278"/>
                  <a:pt x="124" y="279"/>
                  <a:pt x="124" y="280"/>
                </a:cubicBezTo>
                <a:cubicBezTo>
                  <a:pt x="123" y="281"/>
                  <a:pt x="123" y="282"/>
                  <a:pt x="123" y="283"/>
                </a:cubicBezTo>
                <a:cubicBezTo>
                  <a:pt x="123" y="284"/>
                  <a:pt x="123" y="285"/>
                  <a:pt x="122" y="286"/>
                </a:cubicBezTo>
                <a:cubicBezTo>
                  <a:pt x="122" y="287"/>
                  <a:pt x="122" y="288"/>
                  <a:pt x="122" y="288"/>
                </a:cubicBezTo>
                <a:cubicBezTo>
                  <a:pt x="122" y="289"/>
                  <a:pt x="121" y="290"/>
                  <a:pt x="121" y="291"/>
                </a:cubicBezTo>
                <a:cubicBezTo>
                  <a:pt x="121" y="292"/>
                  <a:pt x="121" y="293"/>
                  <a:pt x="121" y="294"/>
                </a:cubicBezTo>
                <a:cubicBezTo>
                  <a:pt x="120" y="294"/>
                  <a:pt x="120" y="295"/>
                  <a:pt x="120" y="296"/>
                </a:cubicBezTo>
                <a:cubicBezTo>
                  <a:pt x="120" y="297"/>
                  <a:pt x="119" y="298"/>
                  <a:pt x="119" y="298"/>
                </a:cubicBezTo>
                <a:cubicBezTo>
                  <a:pt x="119" y="299"/>
                  <a:pt x="119" y="300"/>
                  <a:pt x="119" y="301"/>
                </a:cubicBezTo>
                <a:cubicBezTo>
                  <a:pt x="118" y="301"/>
                  <a:pt x="118" y="302"/>
                  <a:pt x="118" y="303"/>
                </a:cubicBezTo>
                <a:cubicBezTo>
                  <a:pt x="118" y="304"/>
                  <a:pt x="117" y="304"/>
                  <a:pt x="117" y="305"/>
                </a:cubicBezTo>
                <a:cubicBezTo>
                  <a:pt x="117" y="306"/>
                  <a:pt x="117" y="307"/>
                  <a:pt x="117" y="307"/>
                </a:cubicBezTo>
                <a:cubicBezTo>
                  <a:pt x="116" y="308"/>
                  <a:pt x="116" y="309"/>
                  <a:pt x="116" y="309"/>
                </a:cubicBezTo>
                <a:cubicBezTo>
                  <a:pt x="116" y="310"/>
                  <a:pt x="115" y="311"/>
                  <a:pt x="115" y="311"/>
                </a:cubicBezTo>
                <a:cubicBezTo>
                  <a:pt x="115" y="312"/>
                  <a:pt x="115" y="312"/>
                  <a:pt x="114" y="313"/>
                </a:cubicBezTo>
                <a:cubicBezTo>
                  <a:pt x="114" y="314"/>
                  <a:pt x="114" y="314"/>
                  <a:pt x="114" y="315"/>
                </a:cubicBezTo>
                <a:cubicBezTo>
                  <a:pt x="113" y="316"/>
                  <a:pt x="113" y="316"/>
                  <a:pt x="113" y="317"/>
                </a:cubicBezTo>
                <a:cubicBezTo>
                  <a:pt x="112" y="318"/>
                  <a:pt x="112" y="318"/>
                  <a:pt x="112" y="318"/>
                </a:cubicBezTo>
                <a:cubicBezTo>
                  <a:pt x="112" y="319"/>
                  <a:pt x="112" y="319"/>
                  <a:pt x="111" y="320"/>
                </a:cubicBezTo>
                <a:cubicBezTo>
                  <a:pt x="111" y="321"/>
                  <a:pt x="111" y="321"/>
                  <a:pt x="111" y="321"/>
                </a:cubicBezTo>
                <a:cubicBezTo>
                  <a:pt x="110" y="322"/>
                  <a:pt x="110" y="322"/>
                  <a:pt x="110" y="323"/>
                </a:cubicBezTo>
                <a:cubicBezTo>
                  <a:pt x="109" y="324"/>
                  <a:pt x="109" y="324"/>
                  <a:pt x="109" y="324"/>
                </a:cubicBezTo>
                <a:cubicBezTo>
                  <a:pt x="109" y="325"/>
                  <a:pt x="109" y="325"/>
                  <a:pt x="108" y="325"/>
                </a:cubicBezTo>
                <a:cubicBezTo>
                  <a:pt x="108" y="326"/>
                  <a:pt x="108" y="326"/>
                  <a:pt x="107" y="327"/>
                </a:cubicBezTo>
                <a:cubicBezTo>
                  <a:pt x="107" y="327"/>
                  <a:pt x="107" y="327"/>
                  <a:pt x="107" y="327"/>
                </a:cubicBezTo>
                <a:cubicBezTo>
                  <a:pt x="106" y="328"/>
                  <a:pt x="106" y="328"/>
                  <a:pt x="106" y="329"/>
                </a:cubicBezTo>
                <a:cubicBezTo>
                  <a:pt x="105" y="329"/>
                  <a:pt x="105" y="329"/>
                  <a:pt x="105" y="329"/>
                </a:cubicBezTo>
                <a:cubicBezTo>
                  <a:pt x="105" y="330"/>
                  <a:pt x="104" y="330"/>
                  <a:pt x="104" y="330"/>
                </a:cubicBezTo>
                <a:cubicBezTo>
                  <a:pt x="104" y="331"/>
                  <a:pt x="104" y="331"/>
                  <a:pt x="103" y="331"/>
                </a:cubicBezTo>
                <a:cubicBezTo>
                  <a:pt x="103" y="331"/>
                  <a:pt x="103" y="331"/>
                  <a:pt x="102" y="332"/>
                </a:cubicBezTo>
                <a:cubicBezTo>
                  <a:pt x="102" y="332"/>
                  <a:pt x="102" y="332"/>
                  <a:pt x="102" y="332"/>
                </a:cubicBezTo>
                <a:cubicBezTo>
                  <a:pt x="101" y="332"/>
                  <a:pt x="101" y="333"/>
                  <a:pt x="101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99" y="333"/>
                  <a:pt x="99" y="333"/>
                  <a:pt x="99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6" y="333"/>
                  <a:pt x="124" y="323"/>
                  <a:pt x="134" y="307"/>
                </a:cubicBezTo>
                <a:cubicBezTo>
                  <a:pt x="146" y="282"/>
                  <a:pt x="153" y="232"/>
                  <a:pt x="153" y="169"/>
                </a:cubicBezTo>
                <a:cubicBezTo>
                  <a:pt x="153" y="106"/>
                  <a:pt x="146" y="59"/>
                  <a:pt x="135" y="33"/>
                </a:cubicBezTo>
                <a:cubicBezTo>
                  <a:pt x="131" y="26"/>
                  <a:pt x="123" y="13"/>
                  <a:pt x="109" y="7"/>
                </a:cubicBezTo>
                <a:cubicBezTo>
                  <a:pt x="99" y="2"/>
                  <a:pt x="86" y="0"/>
                  <a:pt x="68" y="0"/>
                </a:cubicBezTo>
                <a:cubicBezTo>
                  <a:pt x="30" y="0"/>
                  <a:pt x="8" y="11"/>
                  <a:pt x="0" y="21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" name="Oval 2419"/>
          <p:cNvSpPr>
            <a:spLocks noChangeArrowheads="1"/>
          </p:cNvSpPr>
          <p:nvPr/>
        </p:nvSpPr>
        <p:spPr bwMode="auto">
          <a:xfrm>
            <a:off x="2866231" y="1429093"/>
            <a:ext cx="147465" cy="384249"/>
          </a:xfrm>
          <a:prstGeom prst="ellipse">
            <a:avLst/>
          </a:prstGeom>
          <a:solidFill>
            <a:srgbClr val="177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0" name="Freeform 2420"/>
          <p:cNvSpPr>
            <a:spLocks/>
          </p:cNvSpPr>
          <p:nvPr/>
        </p:nvSpPr>
        <p:spPr bwMode="auto">
          <a:xfrm>
            <a:off x="2893218" y="1447121"/>
            <a:ext cx="118550" cy="364161"/>
          </a:xfrm>
          <a:custGeom>
            <a:avLst/>
            <a:gdLst>
              <a:gd name="T0" fmla="*/ 80 w 52"/>
              <a:gd name="T1" fmla="*/ 0 h 299"/>
              <a:gd name="T2" fmla="*/ 99 w 52"/>
              <a:gd name="T3" fmla="*/ 255 h 299"/>
              <a:gd name="T4" fmla="*/ 28 w 52"/>
              <a:gd name="T5" fmla="*/ 624 h 299"/>
              <a:gd name="T6" fmla="*/ 0 w 52"/>
              <a:gd name="T7" fmla="*/ 594 h 299"/>
              <a:gd name="T8" fmla="*/ 52 w 52"/>
              <a:gd name="T9" fmla="*/ 707 h 299"/>
              <a:gd name="T10" fmla="*/ 123 w 52"/>
              <a:gd name="T11" fmla="*/ 338 h 299"/>
              <a:gd name="T12" fmla="*/ 80 w 52"/>
              <a:gd name="T13" fmla="*/ 0 h 2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299">
                <a:moveTo>
                  <a:pt x="34" y="0"/>
                </a:moveTo>
                <a:cubicBezTo>
                  <a:pt x="39" y="28"/>
                  <a:pt x="42" y="66"/>
                  <a:pt x="42" y="108"/>
                </a:cubicBezTo>
                <a:cubicBezTo>
                  <a:pt x="42" y="194"/>
                  <a:pt x="29" y="264"/>
                  <a:pt x="12" y="264"/>
                </a:cubicBezTo>
                <a:cubicBezTo>
                  <a:pt x="8" y="264"/>
                  <a:pt x="4" y="259"/>
                  <a:pt x="0" y="251"/>
                </a:cubicBezTo>
                <a:cubicBezTo>
                  <a:pt x="6" y="281"/>
                  <a:pt x="14" y="299"/>
                  <a:pt x="22" y="299"/>
                </a:cubicBezTo>
                <a:cubicBezTo>
                  <a:pt x="39" y="299"/>
                  <a:pt x="52" y="229"/>
                  <a:pt x="52" y="143"/>
                </a:cubicBezTo>
                <a:cubicBezTo>
                  <a:pt x="52" y="79"/>
                  <a:pt x="44" y="23"/>
                  <a:pt x="34" y="0"/>
                </a:cubicBezTo>
                <a:close/>
              </a:path>
            </a:pathLst>
          </a:custGeom>
          <a:solidFill>
            <a:srgbClr val="166B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1" name="Freeform 2421"/>
          <p:cNvSpPr>
            <a:spLocks/>
          </p:cNvSpPr>
          <p:nvPr/>
        </p:nvSpPr>
        <p:spPr bwMode="auto">
          <a:xfrm>
            <a:off x="2911531" y="1437334"/>
            <a:ext cx="116623" cy="376008"/>
          </a:xfrm>
          <a:custGeom>
            <a:avLst/>
            <a:gdLst>
              <a:gd name="T0" fmla="*/ 62 w 51"/>
              <a:gd name="T1" fmla="*/ 0 h 309"/>
              <a:gd name="T2" fmla="*/ 107 w 51"/>
              <a:gd name="T3" fmla="*/ 335 h 309"/>
              <a:gd name="T4" fmla="*/ 28 w 51"/>
              <a:gd name="T5" fmla="*/ 716 h 309"/>
              <a:gd name="T6" fmla="*/ 0 w 51"/>
              <a:gd name="T7" fmla="*/ 692 h 309"/>
              <a:gd name="T8" fmla="*/ 36 w 51"/>
              <a:gd name="T9" fmla="*/ 730 h 309"/>
              <a:gd name="T10" fmla="*/ 121 w 51"/>
              <a:gd name="T11" fmla="*/ 357 h 309"/>
              <a:gd name="T12" fmla="*/ 62 w 51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309">
                <a:moveTo>
                  <a:pt x="26" y="0"/>
                </a:moveTo>
                <a:cubicBezTo>
                  <a:pt x="37" y="26"/>
                  <a:pt x="45" y="79"/>
                  <a:pt x="45" y="142"/>
                </a:cubicBezTo>
                <a:cubicBezTo>
                  <a:pt x="45" y="229"/>
                  <a:pt x="31" y="303"/>
                  <a:pt x="12" y="303"/>
                </a:cubicBezTo>
                <a:cubicBezTo>
                  <a:pt x="8" y="303"/>
                  <a:pt x="3" y="297"/>
                  <a:pt x="0" y="293"/>
                </a:cubicBezTo>
                <a:cubicBezTo>
                  <a:pt x="4" y="304"/>
                  <a:pt x="10" y="309"/>
                  <a:pt x="15" y="309"/>
                </a:cubicBezTo>
                <a:cubicBezTo>
                  <a:pt x="35" y="309"/>
                  <a:pt x="51" y="239"/>
                  <a:pt x="51" y="151"/>
                </a:cubicBezTo>
                <a:cubicBezTo>
                  <a:pt x="51" y="80"/>
                  <a:pt x="40" y="1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2" name="Freeform 2422"/>
          <p:cNvSpPr>
            <a:spLocks/>
          </p:cNvSpPr>
          <p:nvPr/>
        </p:nvSpPr>
        <p:spPr bwMode="auto">
          <a:xfrm>
            <a:off x="2877797" y="1432699"/>
            <a:ext cx="88672" cy="343042"/>
          </a:xfrm>
          <a:custGeom>
            <a:avLst/>
            <a:gdLst>
              <a:gd name="T0" fmla="*/ 21 w 39"/>
              <a:gd name="T1" fmla="*/ 612 h 282"/>
              <a:gd name="T2" fmla="*/ 17 w 39"/>
              <a:gd name="T3" fmla="*/ 364 h 282"/>
              <a:gd name="T4" fmla="*/ 83 w 39"/>
              <a:gd name="T5" fmla="*/ 5 h 282"/>
              <a:gd name="T6" fmla="*/ 92 w 39"/>
              <a:gd name="T7" fmla="*/ 14 h 282"/>
              <a:gd name="T8" fmla="*/ 73 w 39"/>
              <a:gd name="T9" fmla="*/ 0 h 282"/>
              <a:gd name="T10" fmla="*/ 0 w 39"/>
              <a:gd name="T11" fmla="*/ 352 h 282"/>
              <a:gd name="T12" fmla="*/ 19 w 39"/>
              <a:gd name="T13" fmla="*/ 619 h 282"/>
              <a:gd name="T14" fmla="*/ 21 w 39"/>
              <a:gd name="T15" fmla="*/ 612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" h="282">
                <a:moveTo>
                  <a:pt x="9" y="259"/>
                </a:moveTo>
                <a:cubicBezTo>
                  <a:pt x="4" y="231"/>
                  <a:pt x="7" y="194"/>
                  <a:pt x="7" y="154"/>
                </a:cubicBezTo>
                <a:cubicBezTo>
                  <a:pt x="7" y="74"/>
                  <a:pt x="17" y="2"/>
                  <a:pt x="35" y="2"/>
                </a:cubicBezTo>
                <a:cubicBezTo>
                  <a:pt x="36" y="2"/>
                  <a:pt x="39" y="5"/>
                  <a:pt x="39" y="6"/>
                </a:cubicBezTo>
                <a:cubicBezTo>
                  <a:pt x="37" y="2"/>
                  <a:pt x="34" y="0"/>
                  <a:pt x="31" y="0"/>
                </a:cubicBezTo>
                <a:cubicBezTo>
                  <a:pt x="13" y="0"/>
                  <a:pt x="0" y="69"/>
                  <a:pt x="0" y="149"/>
                </a:cubicBezTo>
                <a:cubicBezTo>
                  <a:pt x="0" y="194"/>
                  <a:pt x="3" y="234"/>
                  <a:pt x="8" y="262"/>
                </a:cubicBezTo>
                <a:cubicBezTo>
                  <a:pt x="13" y="282"/>
                  <a:pt x="12" y="277"/>
                  <a:pt x="9" y="25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3" name="Freeform 2423"/>
          <p:cNvSpPr>
            <a:spLocks/>
          </p:cNvSpPr>
          <p:nvPr/>
        </p:nvSpPr>
        <p:spPr bwMode="auto">
          <a:xfrm>
            <a:off x="2927916" y="1407975"/>
            <a:ext cx="347940" cy="405367"/>
          </a:xfrm>
          <a:custGeom>
            <a:avLst/>
            <a:gdLst>
              <a:gd name="T0" fmla="*/ 257 w 153"/>
              <a:gd name="T1" fmla="*/ 17 h 333"/>
              <a:gd name="T2" fmla="*/ 0 w 153"/>
              <a:gd name="T3" fmla="*/ 50 h 333"/>
              <a:gd name="T4" fmla="*/ 104 w 153"/>
              <a:gd name="T5" fmla="*/ 414 h 333"/>
              <a:gd name="T6" fmla="*/ 31 w 153"/>
              <a:gd name="T7" fmla="*/ 787 h 333"/>
              <a:gd name="T8" fmla="*/ 222 w 153"/>
              <a:gd name="T9" fmla="*/ 787 h 333"/>
              <a:gd name="T10" fmla="*/ 217 w 153"/>
              <a:gd name="T11" fmla="*/ 785 h 333"/>
              <a:gd name="T12" fmla="*/ 215 w 153"/>
              <a:gd name="T13" fmla="*/ 782 h 333"/>
              <a:gd name="T14" fmla="*/ 210 w 153"/>
              <a:gd name="T15" fmla="*/ 778 h 333"/>
              <a:gd name="T16" fmla="*/ 205 w 153"/>
              <a:gd name="T17" fmla="*/ 773 h 333"/>
              <a:gd name="T18" fmla="*/ 203 w 153"/>
              <a:gd name="T19" fmla="*/ 768 h 333"/>
              <a:gd name="T20" fmla="*/ 198 w 153"/>
              <a:gd name="T21" fmla="*/ 763 h 333"/>
              <a:gd name="T22" fmla="*/ 196 w 153"/>
              <a:gd name="T23" fmla="*/ 756 h 333"/>
              <a:gd name="T24" fmla="*/ 191 w 153"/>
              <a:gd name="T25" fmla="*/ 749 h 333"/>
              <a:gd name="T26" fmla="*/ 189 w 153"/>
              <a:gd name="T27" fmla="*/ 740 h 333"/>
              <a:gd name="T28" fmla="*/ 186 w 153"/>
              <a:gd name="T29" fmla="*/ 666 h 333"/>
              <a:gd name="T30" fmla="*/ 184 w 153"/>
              <a:gd name="T31" fmla="*/ 657 h 333"/>
              <a:gd name="T32" fmla="*/ 182 w 153"/>
              <a:gd name="T33" fmla="*/ 645 h 333"/>
              <a:gd name="T34" fmla="*/ 179 w 153"/>
              <a:gd name="T35" fmla="*/ 631 h 333"/>
              <a:gd name="T36" fmla="*/ 177 w 153"/>
              <a:gd name="T37" fmla="*/ 617 h 333"/>
              <a:gd name="T38" fmla="*/ 175 w 153"/>
              <a:gd name="T39" fmla="*/ 603 h 333"/>
              <a:gd name="T40" fmla="*/ 175 w 153"/>
              <a:gd name="T41" fmla="*/ 588 h 333"/>
              <a:gd name="T42" fmla="*/ 172 w 153"/>
              <a:gd name="T43" fmla="*/ 572 h 333"/>
              <a:gd name="T44" fmla="*/ 170 w 153"/>
              <a:gd name="T45" fmla="*/ 555 h 333"/>
              <a:gd name="T46" fmla="*/ 170 w 153"/>
              <a:gd name="T47" fmla="*/ 539 h 333"/>
              <a:gd name="T48" fmla="*/ 168 w 153"/>
              <a:gd name="T49" fmla="*/ 522 h 333"/>
              <a:gd name="T50" fmla="*/ 168 w 153"/>
              <a:gd name="T51" fmla="*/ 506 h 333"/>
              <a:gd name="T52" fmla="*/ 165 w 153"/>
              <a:gd name="T53" fmla="*/ 487 h 333"/>
              <a:gd name="T54" fmla="*/ 165 w 153"/>
              <a:gd name="T55" fmla="*/ 470 h 333"/>
              <a:gd name="T56" fmla="*/ 165 w 153"/>
              <a:gd name="T57" fmla="*/ 451 h 333"/>
              <a:gd name="T58" fmla="*/ 165 w 153"/>
              <a:gd name="T59" fmla="*/ 432 h 333"/>
              <a:gd name="T60" fmla="*/ 229 w 153"/>
              <a:gd name="T61" fmla="*/ 40 h 333"/>
              <a:gd name="T62" fmla="*/ 234 w 153"/>
              <a:gd name="T63" fmla="*/ 787 h 333"/>
              <a:gd name="T64" fmla="*/ 316 w 153"/>
              <a:gd name="T65" fmla="*/ 726 h 333"/>
              <a:gd name="T66" fmla="*/ 319 w 153"/>
              <a:gd name="T67" fmla="*/ 78 h 3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" h="333">
                <a:moveTo>
                  <a:pt x="135" y="33"/>
                </a:moveTo>
                <a:cubicBezTo>
                  <a:pt x="131" y="26"/>
                  <a:pt x="123" y="13"/>
                  <a:pt x="109" y="7"/>
                </a:cubicBezTo>
                <a:cubicBezTo>
                  <a:pt x="99" y="2"/>
                  <a:pt x="86" y="0"/>
                  <a:pt x="68" y="0"/>
                </a:cubicBezTo>
                <a:cubicBezTo>
                  <a:pt x="30" y="0"/>
                  <a:pt x="8" y="11"/>
                  <a:pt x="0" y="21"/>
                </a:cubicBezTo>
                <a:cubicBezTo>
                  <a:pt x="3" y="18"/>
                  <a:pt x="5" y="17"/>
                  <a:pt x="8" y="17"/>
                </a:cubicBezTo>
                <a:cubicBezTo>
                  <a:pt x="28" y="17"/>
                  <a:pt x="44" y="88"/>
                  <a:pt x="44" y="175"/>
                </a:cubicBezTo>
                <a:cubicBezTo>
                  <a:pt x="44" y="256"/>
                  <a:pt x="30" y="323"/>
                  <a:pt x="13" y="332"/>
                </a:cubicBezTo>
                <a:cubicBezTo>
                  <a:pt x="13" y="333"/>
                  <a:pt x="13" y="333"/>
                  <a:pt x="13" y="333"/>
                </a:cubicBezTo>
                <a:cubicBezTo>
                  <a:pt x="23" y="327"/>
                  <a:pt x="37" y="324"/>
                  <a:pt x="53" y="324"/>
                </a:cubicBezTo>
                <a:cubicBezTo>
                  <a:pt x="69" y="324"/>
                  <a:pt x="83" y="328"/>
                  <a:pt x="94" y="333"/>
                </a:cubicBezTo>
                <a:cubicBezTo>
                  <a:pt x="94" y="333"/>
                  <a:pt x="94" y="333"/>
                  <a:pt x="94" y="333"/>
                </a:cubicBezTo>
                <a:cubicBezTo>
                  <a:pt x="93" y="333"/>
                  <a:pt x="93" y="332"/>
                  <a:pt x="92" y="332"/>
                </a:cubicBezTo>
                <a:cubicBezTo>
                  <a:pt x="92" y="332"/>
                  <a:pt x="92" y="332"/>
                  <a:pt x="92" y="332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0" y="330"/>
                  <a:pt x="89" y="330"/>
                  <a:pt x="89" y="329"/>
                </a:cubicBezTo>
                <a:cubicBezTo>
                  <a:pt x="89" y="329"/>
                  <a:pt x="89" y="329"/>
                  <a:pt x="89" y="329"/>
                </a:cubicBezTo>
                <a:cubicBezTo>
                  <a:pt x="88" y="329"/>
                  <a:pt x="88" y="328"/>
                  <a:pt x="87" y="327"/>
                </a:cubicBezTo>
                <a:cubicBezTo>
                  <a:pt x="87" y="327"/>
                  <a:pt x="87" y="327"/>
                  <a:pt x="87" y="327"/>
                </a:cubicBezTo>
                <a:cubicBezTo>
                  <a:pt x="87" y="327"/>
                  <a:pt x="86" y="326"/>
                  <a:pt x="86" y="325"/>
                </a:cubicBezTo>
                <a:cubicBezTo>
                  <a:pt x="86" y="325"/>
                  <a:pt x="86" y="325"/>
                  <a:pt x="86" y="325"/>
                </a:cubicBezTo>
                <a:cubicBezTo>
                  <a:pt x="85" y="324"/>
                  <a:pt x="85" y="324"/>
                  <a:pt x="84" y="323"/>
                </a:cubicBezTo>
                <a:cubicBezTo>
                  <a:pt x="84" y="323"/>
                  <a:pt x="84" y="323"/>
                  <a:pt x="84" y="323"/>
                </a:cubicBezTo>
                <a:cubicBezTo>
                  <a:pt x="84" y="322"/>
                  <a:pt x="83" y="321"/>
                  <a:pt x="83" y="320"/>
                </a:cubicBezTo>
                <a:cubicBezTo>
                  <a:pt x="83" y="320"/>
                  <a:pt x="83" y="320"/>
                  <a:pt x="83" y="320"/>
                </a:cubicBezTo>
                <a:cubicBezTo>
                  <a:pt x="82" y="319"/>
                  <a:pt x="82" y="318"/>
                  <a:pt x="81" y="317"/>
                </a:cubicBezTo>
                <a:cubicBezTo>
                  <a:pt x="81" y="317"/>
                  <a:pt x="81" y="317"/>
                  <a:pt x="81" y="317"/>
                </a:cubicBezTo>
                <a:cubicBezTo>
                  <a:pt x="81" y="316"/>
                  <a:pt x="80" y="315"/>
                  <a:pt x="80" y="313"/>
                </a:cubicBezTo>
                <a:cubicBezTo>
                  <a:pt x="80" y="313"/>
                  <a:pt x="80" y="313"/>
                  <a:pt x="80" y="313"/>
                </a:cubicBezTo>
                <a:cubicBezTo>
                  <a:pt x="77" y="305"/>
                  <a:pt x="81" y="295"/>
                  <a:pt x="79" y="282"/>
                </a:cubicBezTo>
                <a:cubicBezTo>
                  <a:pt x="79" y="282"/>
                  <a:pt x="79" y="282"/>
                  <a:pt x="79" y="282"/>
                </a:cubicBezTo>
                <a:cubicBezTo>
                  <a:pt x="79" y="281"/>
                  <a:pt x="78" y="279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5"/>
                  <a:pt x="77" y="274"/>
                  <a:pt x="77" y="273"/>
                </a:cubicBezTo>
                <a:cubicBezTo>
                  <a:pt x="77" y="272"/>
                  <a:pt x="77" y="271"/>
                  <a:pt x="77" y="271"/>
                </a:cubicBezTo>
                <a:cubicBezTo>
                  <a:pt x="77" y="270"/>
                  <a:pt x="76" y="268"/>
                  <a:pt x="76" y="267"/>
                </a:cubicBezTo>
                <a:cubicBezTo>
                  <a:pt x="76" y="266"/>
                  <a:pt x="76" y="266"/>
                  <a:pt x="76" y="265"/>
                </a:cubicBezTo>
                <a:cubicBezTo>
                  <a:pt x="76" y="264"/>
                  <a:pt x="75" y="262"/>
                  <a:pt x="75" y="261"/>
                </a:cubicBezTo>
                <a:cubicBezTo>
                  <a:pt x="75" y="260"/>
                  <a:pt x="75" y="259"/>
                  <a:pt x="75" y="259"/>
                </a:cubicBezTo>
                <a:cubicBezTo>
                  <a:pt x="75" y="257"/>
                  <a:pt x="75" y="256"/>
                  <a:pt x="74" y="255"/>
                </a:cubicBezTo>
                <a:cubicBezTo>
                  <a:pt x="74" y="254"/>
                  <a:pt x="74" y="253"/>
                  <a:pt x="74" y="252"/>
                </a:cubicBezTo>
                <a:cubicBezTo>
                  <a:pt x="74" y="251"/>
                  <a:pt x="74" y="250"/>
                  <a:pt x="74" y="249"/>
                </a:cubicBezTo>
                <a:cubicBezTo>
                  <a:pt x="73" y="248"/>
                  <a:pt x="73" y="247"/>
                  <a:pt x="73" y="246"/>
                </a:cubicBezTo>
                <a:cubicBezTo>
                  <a:pt x="73" y="244"/>
                  <a:pt x="73" y="243"/>
                  <a:pt x="73" y="242"/>
                </a:cubicBezTo>
                <a:cubicBezTo>
                  <a:pt x="73" y="241"/>
                  <a:pt x="73" y="240"/>
                  <a:pt x="73" y="239"/>
                </a:cubicBezTo>
                <a:cubicBezTo>
                  <a:pt x="72" y="238"/>
                  <a:pt x="72" y="236"/>
                  <a:pt x="72" y="235"/>
                </a:cubicBezTo>
                <a:cubicBezTo>
                  <a:pt x="72" y="234"/>
                  <a:pt x="72" y="233"/>
                  <a:pt x="72" y="232"/>
                </a:cubicBezTo>
                <a:cubicBezTo>
                  <a:pt x="72" y="231"/>
                  <a:pt x="72" y="229"/>
                  <a:pt x="72" y="228"/>
                </a:cubicBezTo>
                <a:cubicBezTo>
                  <a:pt x="72" y="227"/>
                  <a:pt x="71" y="226"/>
                  <a:pt x="71" y="225"/>
                </a:cubicBezTo>
                <a:cubicBezTo>
                  <a:pt x="71" y="223"/>
                  <a:pt x="71" y="222"/>
                  <a:pt x="71" y="221"/>
                </a:cubicBezTo>
                <a:cubicBezTo>
                  <a:pt x="71" y="220"/>
                  <a:pt x="71" y="218"/>
                  <a:pt x="71" y="217"/>
                </a:cubicBezTo>
                <a:cubicBezTo>
                  <a:pt x="71" y="216"/>
                  <a:pt x="71" y="215"/>
                  <a:pt x="71" y="214"/>
                </a:cubicBezTo>
                <a:cubicBezTo>
                  <a:pt x="71" y="212"/>
                  <a:pt x="70" y="211"/>
                  <a:pt x="70" y="210"/>
                </a:cubicBezTo>
                <a:cubicBezTo>
                  <a:pt x="70" y="209"/>
                  <a:pt x="70" y="207"/>
                  <a:pt x="70" y="206"/>
                </a:cubicBezTo>
                <a:cubicBezTo>
                  <a:pt x="70" y="205"/>
                  <a:pt x="70" y="203"/>
                  <a:pt x="70" y="202"/>
                </a:cubicBezTo>
                <a:cubicBezTo>
                  <a:pt x="70" y="201"/>
                  <a:pt x="70" y="200"/>
                  <a:pt x="70" y="199"/>
                </a:cubicBezTo>
                <a:cubicBezTo>
                  <a:pt x="70" y="197"/>
                  <a:pt x="70" y="196"/>
                  <a:pt x="70" y="194"/>
                </a:cubicBezTo>
                <a:cubicBezTo>
                  <a:pt x="70" y="193"/>
                  <a:pt x="70" y="192"/>
                  <a:pt x="70" y="191"/>
                </a:cubicBezTo>
                <a:cubicBezTo>
                  <a:pt x="70" y="189"/>
                  <a:pt x="70" y="187"/>
                  <a:pt x="70" y="186"/>
                </a:cubicBezTo>
                <a:cubicBezTo>
                  <a:pt x="70" y="185"/>
                  <a:pt x="70" y="184"/>
                  <a:pt x="70" y="183"/>
                </a:cubicBezTo>
                <a:cubicBezTo>
                  <a:pt x="70" y="180"/>
                  <a:pt x="70" y="178"/>
                  <a:pt x="70" y="175"/>
                </a:cubicBezTo>
                <a:cubicBezTo>
                  <a:pt x="70" y="88"/>
                  <a:pt x="77" y="17"/>
                  <a:pt x="97" y="17"/>
                </a:cubicBezTo>
                <a:cubicBezTo>
                  <a:pt x="117" y="17"/>
                  <a:pt x="132" y="88"/>
                  <a:pt x="132" y="175"/>
                </a:cubicBezTo>
                <a:cubicBezTo>
                  <a:pt x="132" y="260"/>
                  <a:pt x="118" y="329"/>
                  <a:pt x="99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6" y="333"/>
                  <a:pt x="124" y="323"/>
                  <a:pt x="134" y="307"/>
                </a:cubicBezTo>
                <a:cubicBezTo>
                  <a:pt x="146" y="282"/>
                  <a:pt x="153" y="232"/>
                  <a:pt x="153" y="169"/>
                </a:cubicBezTo>
                <a:cubicBezTo>
                  <a:pt x="153" y="106"/>
                  <a:pt x="146" y="59"/>
                  <a:pt x="135" y="33"/>
                </a:cubicBezTo>
                <a:close/>
              </a:path>
            </a:pathLst>
          </a:custGeom>
          <a:solidFill>
            <a:srgbClr val="166D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4" name="Freeform 2424"/>
          <p:cNvSpPr>
            <a:spLocks/>
          </p:cNvSpPr>
          <p:nvPr/>
        </p:nvSpPr>
        <p:spPr bwMode="auto">
          <a:xfrm>
            <a:off x="2956830" y="1416731"/>
            <a:ext cx="195656" cy="396611"/>
          </a:xfrm>
          <a:custGeom>
            <a:avLst/>
            <a:gdLst>
              <a:gd name="T0" fmla="*/ 186 w 86"/>
              <a:gd name="T1" fmla="*/ 768 h 326"/>
              <a:gd name="T2" fmla="*/ 184 w 86"/>
              <a:gd name="T3" fmla="*/ 765 h 326"/>
              <a:gd name="T4" fmla="*/ 184 w 86"/>
              <a:gd name="T5" fmla="*/ 765 h 326"/>
              <a:gd name="T6" fmla="*/ 179 w 86"/>
              <a:gd name="T7" fmla="*/ 761 h 326"/>
              <a:gd name="T8" fmla="*/ 179 w 86"/>
              <a:gd name="T9" fmla="*/ 761 h 326"/>
              <a:gd name="T10" fmla="*/ 175 w 86"/>
              <a:gd name="T11" fmla="*/ 756 h 326"/>
              <a:gd name="T12" fmla="*/ 175 w 86"/>
              <a:gd name="T13" fmla="*/ 756 h 326"/>
              <a:gd name="T14" fmla="*/ 172 w 86"/>
              <a:gd name="T15" fmla="*/ 751 h 326"/>
              <a:gd name="T16" fmla="*/ 172 w 86"/>
              <a:gd name="T17" fmla="*/ 751 h 326"/>
              <a:gd name="T18" fmla="*/ 168 w 86"/>
              <a:gd name="T19" fmla="*/ 746 h 326"/>
              <a:gd name="T20" fmla="*/ 168 w 86"/>
              <a:gd name="T21" fmla="*/ 746 h 326"/>
              <a:gd name="T22" fmla="*/ 165 w 86"/>
              <a:gd name="T23" fmla="*/ 739 h 326"/>
              <a:gd name="T24" fmla="*/ 165 w 86"/>
              <a:gd name="T25" fmla="*/ 739 h 326"/>
              <a:gd name="T26" fmla="*/ 161 w 86"/>
              <a:gd name="T27" fmla="*/ 732 h 326"/>
              <a:gd name="T28" fmla="*/ 161 w 86"/>
              <a:gd name="T29" fmla="*/ 732 h 326"/>
              <a:gd name="T30" fmla="*/ 158 w 86"/>
              <a:gd name="T31" fmla="*/ 723 h 326"/>
              <a:gd name="T32" fmla="*/ 158 w 86"/>
              <a:gd name="T33" fmla="*/ 723 h 326"/>
              <a:gd name="T34" fmla="*/ 156 w 86"/>
              <a:gd name="T35" fmla="*/ 650 h 326"/>
              <a:gd name="T36" fmla="*/ 156 w 86"/>
              <a:gd name="T37" fmla="*/ 650 h 326"/>
              <a:gd name="T38" fmla="*/ 153 w 86"/>
              <a:gd name="T39" fmla="*/ 640 h 326"/>
              <a:gd name="T40" fmla="*/ 153 w 86"/>
              <a:gd name="T41" fmla="*/ 638 h 326"/>
              <a:gd name="T42" fmla="*/ 151 w 86"/>
              <a:gd name="T43" fmla="*/ 628 h 326"/>
              <a:gd name="T44" fmla="*/ 151 w 86"/>
              <a:gd name="T45" fmla="*/ 624 h 326"/>
              <a:gd name="T46" fmla="*/ 149 w 86"/>
              <a:gd name="T47" fmla="*/ 614 h 326"/>
              <a:gd name="T48" fmla="*/ 149 w 86"/>
              <a:gd name="T49" fmla="*/ 609 h 326"/>
              <a:gd name="T50" fmla="*/ 146 w 86"/>
              <a:gd name="T51" fmla="*/ 600 h 326"/>
              <a:gd name="T52" fmla="*/ 146 w 86"/>
              <a:gd name="T53" fmla="*/ 595 h 326"/>
              <a:gd name="T54" fmla="*/ 144 w 86"/>
              <a:gd name="T55" fmla="*/ 586 h 326"/>
              <a:gd name="T56" fmla="*/ 144 w 86"/>
              <a:gd name="T57" fmla="*/ 579 h 326"/>
              <a:gd name="T58" fmla="*/ 144 w 86"/>
              <a:gd name="T59" fmla="*/ 572 h 326"/>
              <a:gd name="T60" fmla="*/ 142 w 86"/>
              <a:gd name="T61" fmla="*/ 565 h 326"/>
              <a:gd name="T62" fmla="*/ 142 w 86"/>
              <a:gd name="T63" fmla="*/ 555 h 326"/>
              <a:gd name="T64" fmla="*/ 142 w 86"/>
              <a:gd name="T65" fmla="*/ 548 h 326"/>
              <a:gd name="T66" fmla="*/ 139 w 86"/>
              <a:gd name="T67" fmla="*/ 539 h 326"/>
              <a:gd name="T68" fmla="*/ 139 w 86"/>
              <a:gd name="T69" fmla="*/ 531 h 326"/>
              <a:gd name="T70" fmla="*/ 139 w 86"/>
              <a:gd name="T71" fmla="*/ 522 h 326"/>
              <a:gd name="T72" fmla="*/ 137 w 86"/>
              <a:gd name="T73" fmla="*/ 515 h 326"/>
              <a:gd name="T74" fmla="*/ 137 w 86"/>
              <a:gd name="T75" fmla="*/ 505 h 326"/>
              <a:gd name="T76" fmla="*/ 137 w 86"/>
              <a:gd name="T77" fmla="*/ 496 h 326"/>
              <a:gd name="T78" fmla="*/ 137 w 86"/>
              <a:gd name="T79" fmla="*/ 489 h 326"/>
              <a:gd name="T80" fmla="*/ 135 w 86"/>
              <a:gd name="T81" fmla="*/ 479 h 326"/>
              <a:gd name="T82" fmla="*/ 135 w 86"/>
              <a:gd name="T83" fmla="*/ 470 h 326"/>
              <a:gd name="T84" fmla="*/ 135 w 86"/>
              <a:gd name="T85" fmla="*/ 461 h 326"/>
              <a:gd name="T86" fmla="*/ 135 w 86"/>
              <a:gd name="T87" fmla="*/ 453 h 326"/>
              <a:gd name="T88" fmla="*/ 135 w 86"/>
              <a:gd name="T89" fmla="*/ 442 h 326"/>
              <a:gd name="T90" fmla="*/ 135 w 86"/>
              <a:gd name="T91" fmla="*/ 435 h 326"/>
              <a:gd name="T92" fmla="*/ 135 w 86"/>
              <a:gd name="T93" fmla="*/ 423 h 326"/>
              <a:gd name="T94" fmla="*/ 135 w 86"/>
              <a:gd name="T95" fmla="*/ 416 h 326"/>
              <a:gd name="T96" fmla="*/ 135 w 86"/>
              <a:gd name="T97" fmla="*/ 397 h 326"/>
              <a:gd name="T98" fmla="*/ 179 w 86"/>
              <a:gd name="T99" fmla="*/ 33 h 326"/>
              <a:gd name="T100" fmla="*/ 179 w 86"/>
              <a:gd name="T101" fmla="*/ 31 h 326"/>
              <a:gd name="T102" fmla="*/ 102 w 86"/>
              <a:gd name="T103" fmla="*/ 5 h 326"/>
              <a:gd name="T104" fmla="*/ 21 w 86"/>
              <a:gd name="T105" fmla="*/ 50 h 326"/>
              <a:gd name="T106" fmla="*/ 21 w 86"/>
              <a:gd name="T107" fmla="*/ 52 h 326"/>
              <a:gd name="T108" fmla="*/ 73 w 86"/>
              <a:gd name="T109" fmla="*/ 397 h 326"/>
              <a:gd name="T110" fmla="*/ 0 w 86"/>
              <a:gd name="T111" fmla="*/ 768 h 326"/>
              <a:gd name="T112" fmla="*/ 0 w 86"/>
              <a:gd name="T113" fmla="*/ 770 h 326"/>
              <a:gd name="T114" fmla="*/ 94 w 86"/>
              <a:gd name="T115" fmla="*/ 749 h 326"/>
              <a:gd name="T116" fmla="*/ 191 w 86"/>
              <a:gd name="T117" fmla="*/ 770 h 326"/>
              <a:gd name="T118" fmla="*/ 191 w 86"/>
              <a:gd name="T119" fmla="*/ 770 h 326"/>
              <a:gd name="T120" fmla="*/ 186 w 86"/>
              <a:gd name="T121" fmla="*/ 768 h 326"/>
              <a:gd name="T122" fmla="*/ 186 w 86"/>
              <a:gd name="T123" fmla="*/ 768 h 3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6" h="326">
                <a:moveTo>
                  <a:pt x="79" y="325"/>
                </a:moveTo>
                <a:cubicBezTo>
                  <a:pt x="78" y="324"/>
                  <a:pt x="78" y="324"/>
                  <a:pt x="78" y="324"/>
                </a:cubicBezTo>
                <a:cubicBezTo>
                  <a:pt x="78" y="324"/>
                  <a:pt x="78" y="324"/>
                  <a:pt x="78" y="324"/>
                </a:cubicBezTo>
                <a:cubicBezTo>
                  <a:pt x="77" y="323"/>
                  <a:pt x="76" y="323"/>
                  <a:pt x="76" y="322"/>
                </a:cubicBezTo>
                <a:cubicBezTo>
                  <a:pt x="76" y="322"/>
                  <a:pt x="76" y="322"/>
                  <a:pt x="76" y="322"/>
                </a:cubicBezTo>
                <a:cubicBezTo>
                  <a:pt x="75" y="322"/>
                  <a:pt x="75" y="321"/>
                  <a:pt x="74" y="320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3" y="319"/>
                  <a:pt x="73" y="318"/>
                </a:cubicBezTo>
                <a:cubicBezTo>
                  <a:pt x="73" y="318"/>
                  <a:pt x="73" y="318"/>
                  <a:pt x="73" y="318"/>
                </a:cubicBezTo>
                <a:cubicBezTo>
                  <a:pt x="72" y="317"/>
                  <a:pt x="72" y="317"/>
                  <a:pt x="71" y="316"/>
                </a:cubicBezTo>
                <a:cubicBezTo>
                  <a:pt x="71" y="316"/>
                  <a:pt x="71" y="316"/>
                  <a:pt x="71" y="316"/>
                </a:cubicBezTo>
                <a:cubicBezTo>
                  <a:pt x="71" y="315"/>
                  <a:pt x="70" y="314"/>
                  <a:pt x="70" y="313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69" y="312"/>
                  <a:pt x="69" y="311"/>
                  <a:pt x="68" y="310"/>
                </a:cubicBezTo>
                <a:cubicBezTo>
                  <a:pt x="68" y="310"/>
                  <a:pt x="68" y="310"/>
                  <a:pt x="68" y="310"/>
                </a:cubicBezTo>
                <a:cubicBezTo>
                  <a:pt x="68" y="309"/>
                  <a:pt x="67" y="308"/>
                  <a:pt x="67" y="306"/>
                </a:cubicBezTo>
                <a:cubicBezTo>
                  <a:pt x="67" y="306"/>
                  <a:pt x="67" y="306"/>
                  <a:pt x="67" y="306"/>
                </a:cubicBezTo>
                <a:cubicBezTo>
                  <a:pt x="64" y="298"/>
                  <a:pt x="68" y="288"/>
                  <a:pt x="66" y="275"/>
                </a:cubicBezTo>
                <a:cubicBezTo>
                  <a:pt x="66" y="275"/>
                  <a:pt x="66" y="275"/>
                  <a:pt x="66" y="275"/>
                </a:cubicBezTo>
                <a:cubicBezTo>
                  <a:pt x="66" y="274"/>
                  <a:pt x="65" y="272"/>
                  <a:pt x="65" y="271"/>
                </a:cubicBezTo>
                <a:cubicBezTo>
                  <a:pt x="65" y="270"/>
                  <a:pt x="65" y="270"/>
                  <a:pt x="65" y="270"/>
                </a:cubicBezTo>
                <a:cubicBezTo>
                  <a:pt x="65" y="268"/>
                  <a:pt x="64" y="267"/>
                  <a:pt x="64" y="266"/>
                </a:cubicBezTo>
                <a:cubicBezTo>
                  <a:pt x="64" y="265"/>
                  <a:pt x="64" y="264"/>
                  <a:pt x="64" y="264"/>
                </a:cubicBezTo>
                <a:cubicBezTo>
                  <a:pt x="64" y="263"/>
                  <a:pt x="63" y="261"/>
                  <a:pt x="63" y="260"/>
                </a:cubicBezTo>
                <a:cubicBezTo>
                  <a:pt x="63" y="259"/>
                  <a:pt x="63" y="259"/>
                  <a:pt x="63" y="258"/>
                </a:cubicBezTo>
                <a:cubicBezTo>
                  <a:pt x="63" y="257"/>
                  <a:pt x="62" y="255"/>
                  <a:pt x="62" y="254"/>
                </a:cubicBezTo>
                <a:cubicBezTo>
                  <a:pt x="62" y="253"/>
                  <a:pt x="62" y="252"/>
                  <a:pt x="62" y="252"/>
                </a:cubicBezTo>
                <a:cubicBezTo>
                  <a:pt x="62" y="250"/>
                  <a:pt x="62" y="249"/>
                  <a:pt x="61" y="248"/>
                </a:cubicBezTo>
                <a:cubicBezTo>
                  <a:pt x="61" y="247"/>
                  <a:pt x="61" y="246"/>
                  <a:pt x="61" y="245"/>
                </a:cubicBezTo>
                <a:cubicBezTo>
                  <a:pt x="61" y="244"/>
                  <a:pt x="61" y="243"/>
                  <a:pt x="61" y="242"/>
                </a:cubicBezTo>
                <a:cubicBezTo>
                  <a:pt x="60" y="241"/>
                  <a:pt x="60" y="240"/>
                  <a:pt x="60" y="239"/>
                </a:cubicBezTo>
                <a:cubicBezTo>
                  <a:pt x="60" y="237"/>
                  <a:pt x="60" y="236"/>
                  <a:pt x="60" y="235"/>
                </a:cubicBezTo>
                <a:cubicBezTo>
                  <a:pt x="60" y="234"/>
                  <a:pt x="60" y="233"/>
                  <a:pt x="60" y="232"/>
                </a:cubicBezTo>
                <a:cubicBezTo>
                  <a:pt x="59" y="231"/>
                  <a:pt x="59" y="229"/>
                  <a:pt x="59" y="228"/>
                </a:cubicBezTo>
                <a:cubicBezTo>
                  <a:pt x="59" y="227"/>
                  <a:pt x="59" y="226"/>
                  <a:pt x="59" y="225"/>
                </a:cubicBezTo>
                <a:cubicBezTo>
                  <a:pt x="59" y="224"/>
                  <a:pt x="59" y="222"/>
                  <a:pt x="59" y="221"/>
                </a:cubicBezTo>
                <a:cubicBezTo>
                  <a:pt x="59" y="220"/>
                  <a:pt x="58" y="219"/>
                  <a:pt x="58" y="218"/>
                </a:cubicBezTo>
                <a:cubicBezTo>
                  <a:pt x="58" y="216"/>
                  <a:pt x="58" y="215"/>
                  <a:pt x="58" y="214"/>
                </a:cubicBezTo>
                <a:cubicBezTo>
                  <a:pt x="58" y="213"/>
                  <a:pt x="58" y="211"/>
                  <a:pt x="58" y="210"/>
                </a:cubicBezTo>
                <a:cubicBezTo>
                  <a:pt x="58" y="209"/>
                  <a:pt x="58" y="208"/>
                  <a:pt x="58" y="207"/>
                </a:cubicBezTo>
                <a:cubicBezTo>
                  <a:pt x="58" y="205"/>
                  <a:pt x="57" y="204"/>
                  <a:pt x="57" y="203"/>
                </a:cubicBezTo>
                <a:cubicBezTo>
                  <a:pt x="57" y="202"/>
                  <a:pt x="57" y="200"/>
                  <a:pt x="57" y="199"/>
                </a:cubicBezTo>
                <a:cubicBezTo>
                  <a:pt x="57" y="198"/>
                  <a:pt x="57" y="196"/>
                  <a:pt x="57" y="195"/>
                </a:cubicBezTo>
                <a:cubicBezTo>
                  <a:pt x="57" y="194"/>
                  <a:pt x="57" y="193"/>
                  <a:pt x="57" y="192"/>
                </a:cubicBezTo>
                <a:cubicBezTo>
                  <a:pt x="57" y="190"/>
                  <a:pt x="57" y="189"/>
                  <a:pt x="57" y="187"/>
                </a:cubicBezTo>
                <a:cubicBezTo>
                  <a:pt x="57" y="186"/>
                  <a:pt x="57" y="185"/>
                  <a:pt x="57" y="184"/>
                </a:cubicBezTo>
                <a:cubicBezTo>
                  <a:pt x="57" y="182"/>
                  <a:pt x="57" y="180"/>
                  <a:pt x="57" y="179"/>
                </a:cubicBezTo>
                <a:cubicBezTo>
                  <a:pt x="57" y="178"/>
                  <a:pt x="57" y="177"/>
                  <a:pt x="57" y="176"/>
                </a:cubicBezTo>
                <a:cubicBezTo>
                  <a:pt x="57" y="173"/>
                  <a:pt x="57" y="171"/>
                  <a:pt x="57" y="168"/>
                </a:cubicBezTo>
                <a:cubicBezTo>
                  <a:pt x="57" y="93"/>
                  <a:pt x="60" y="30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86" y="4"/>
                  <a:pt x="58" y="0"/>
                  <a:pt x="43" y="2"/>
                </a:cubicBezTo>
                <a:cubicBezTo>
                  <a:pt x="20" y="4"/>
                  <a:pt x="9" y="13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22" y="45"/>
                  <a:pt x="31" y="102"/>
                  <a:pt x="31" y="168"/>
                </a:cubicBezTo>
                <a:cubicBezTo>
                  <a:pt x="31" y="249"/>
                  <a:pt x="17" y="316"/>
                  <a:pt x="0" y="325"/>
                </a:cubicBezTo>
                <a:cubicBezTo>
                  <a:pt x="0" y="326"/>
                  <a:pt x="0" y="326"/>
                  <a:pt x="0" y="326"/>
                </a:cubicBezTo>
                <a:cubicBezTo>
                  <a:pt x="10" y="320"/>
                  <a:pt x="24" y="317"/>
                  <a:pt x="40" y="317"/>
                </a:cubicBezTo>
                <a:cubicBezTo>
                  <a:pt x="56" y="317"/>
                  <a:pt x="70" y="321"/>
                  <a:pt x="81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0" y="326"/>
                  <a:pt x="80" y="325"/>
                  <a:pt x="79" y="325"/>
                </a:cubicBezTo>
                <a:cubicBezTo>
                  <a:pt x="79" y="325"/>
                  <a:pt x="79" y="325"/>
                  <a:pt x="79" y="325"/>
                </a:cubicBezTo>
                <a:close/>
              </a:path>
            </a:pathLst>
          </a:custGeom>
          <a:solidFill>
            <a:srgbClr val="175C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5" name="Freeform 2425"/>
          <p:cNvSpPr>
            <a:spLocks noEditPoints="1"/>
          </p:cNvSpPr>
          <p:nvPr/>
        </p:nvSpPr>
        <p:spPr bwMode="auto">
          <a:xfrm>
            <a:off x="2956830" y="1416731"/>
            <a:ext cx="195656" cy="396611"/>
          </a:xfrm>
          <a:custGeom>
            <a:avLst/>
            <a:gdLst>
              <a:gd name="T0" fmla="*/ 184 w 86"/>
              <a:gd name="T1" fmla="*/ 765 h 326"/>
              <a:gd name="T2" fmla="*/ 179 w 86"/>
              <a:gd name="T3" fmla="*/ 761 h 326"/>
              <a:gd name="T4" fmla="*/ 175 w 86"/>
              <a:gd name="T5" fmla="*/ 756 h 326"/>
              <a:gd name="T6" fmla="*/ 172 w 86"/>
              <a:gd name="T7" fmla="*/ 751 h 326"/>
              <a:gd name="T8" fmla="*/ 168 w 86"/>
              <a:gd name="T9" fmla="*/ 746 h 326"/>
              <a:gd name="T10" fmla="*/ 165 w 86"/>
              <a:gd name="T11" fmla="*/ 739 h 326"/>
              <a:gd name="T12" fmla="*/ 161 w 86"/>
              <a:gd name="T13" fmla="*/ 732 h 326"/>
              <a:gd name="T14" fmla="*/ 158 w 86"/>
              <a:gd name="T15" fmla="*/ 723 h 326"/>
              <a:gd name="T16" fmla="*/ 156 w 86"/>
              <a:gd name="T17" fmla="*/ 650 h 326"/>
              <a:gd name="T18" fmla="*/ 153 w 86"/>
              <a:gd name="T19" fmla="*/ 640 h 326"/>
              <a:gd name="T20" fmla="*/ 151 w 86"/>
              <a:gd name="T21" fmla="*/ 628 h 326"/>
              <a:gd name="T22" fmla="*/ 149 w 86"/>
              <a:gd name="T23" fmla="*/ 614 h 326"/>
              <a:gd name="T24" fmla="*/ 146 w 86"/>
              <a:gd name="T25" fmla="*/ 600 h 326"/>
              <a:gd name="T26" fmla="*/ 144 w 86"/>
              <a:gd name="T27" fmla="*/ 586 h 326"/>
              <a:gd name="T28" fmla="*/ 144 w 86"/>
              <a:gd name="T29" fmla="*/ 572 h 326"/>
              <a:gd name="T30" fmla="*/ 142 w 86"/>
              <a:gd name="T31" fmla="*/ 555 h 326"/>
              <a:gd name="T32" fmla="*/ 139 w 86"/>
              <a:gd name="T33" fmla="*/ 539 h 326"/>
              <a:gd name="T34" fmla="*/ 139 w 86"/>
              <a:gd name="T35" fmla="*/ 522 h 326"/>
              <a:gd name="T36" fmla="*/ 137 w 86"/>
              <a:gd name="T37" fmla="*/ 505 h 326"/>
              <a:gd name="T38" fmla="*/ 137 w 86"/>
              <a:gd name="T39" fmla="*/ 489 h 326"/>
              <a:gd name="T40" fmla="*/ 135 w 86"/>
              <a:gd name="T41" fmla="*/ 470 h 326"/>
              <a:gd name="T42" fmla="*/ 135 w 86"/>
              <a:gd name="T43" fmla="*/ 453 h 326"/>
              <a:gd name="T44" fmla="*/ 135 w 86"/>
              <a:gd name="T45" fmla="*/ 435 h 326"/>
              <a:gd name="T46" fmla="*/ 135 w 86"/>
              <a:gd name="T47" fmla="*/ 416 h 326"/>
              <a:gd name="T48" fmla="*/ 179 w 86"/>
              <a:gd name="T49" fmla="*/ 33 h 326"/>
              <a:gd name="T50" fmla="*/ 102 w 86"/>
              <a:gd name="T51" fmla="*/ 5 h 326"/>
              <a:gd name="T52" fmla="*/ 21 w 86"/>
              <a:gd name="T53" fmla="*/ 52 h 326"/>
              <a:gd name="T54" fmla="*/ 0 w 86"/>
              <a:gd name="T55" fmla="*/ 768 h 326"/>
              <a:gd name="T56" fmla="*/ 94 w 86"/>
              <a:gd name="T57" fmla="*/ 749 h 326"/>
              <a:gd name="T58" fmla="*/ 191 w 86"/>
              <a:gd name="T59" fmla="*/ 770 h 326"/>
              <a:gd name="T60" fmla="*/ 186 w 86"/>
              <a:gd name="T61" fmla="*/ 768 h 326"/>
              <a:gd name="T62" fmla="*/ 61 w 86"/>
              <a:gd name="T63" fmla="*/ 97 h 326"/>
              <a:gd name="T64" fmla="*/ 104 w 86"/>
              <a:gd name="T65" fmla="*/ 26 h 326"/>
              <a:gd name="T66" fmla="*/ 149 w 86"/>
              <a:gd name="T67" fmla="*/ 40 h 326"/>
              <a:gd name="T68" fmla="*/ 90 w 86"/>
              <a:gd name="T69" fmla="*/ 279 h 326"/>
              <a:gd name="T70" fmla="*/ 106 w 86"/>
              <a:gd name="T71" fmla="*/ 727 h 326"/>
              <a:gd name="T72" fmla="*/ 94 w 86"/>
              <a:gd name="T73" fmla="*/ 404 h 326"/>
              <a:gd name="T74" fmla="*/ 94 w 86"/>
              <a:gd name="T75" fmla="*/ 420 h 326"/>
              <a:gd name="T76" fmla="*/ 94 w 86"/>
              <a:gd name="T77" fmla="*/ 453 h 326"/>
              <a:gd name="T78" fmla="*/ 94 w 86"/>
              <a:gd name="T79" fmla="*/ 479 h 326"/>
              <a:gd name="T80" fmla="*/ 97 w 86"/>
              <a:gd name="T81" fmla="*/ 498 h 326"/>
              <a:gd name="T82" fmla="*/ 97 w 86"/>
              <a:gd name="T83" fmla="*/ 517 h 326"/>
              <a:gd name="T84" fmla="*/ 99 w 86"/>
              <a:gd name="T85" fmla="*/ 531 h 326"/>
              <a:gd name="T86" fmla="*/ 102 w 86"/>
              <a:gd name="T87" fmla="*/ 550 h 326"/>
              <a:gd name="T88" fmla="*/ 102 w 86"/>
              <a:gd name="T89" fmla="*/ 567 h 326"/>
              <a:gd name="T90" fmla="*/ 106 w 86"/>
              <a:gd name="T91" fmla="*/ 590 h 326"/>
              <a:gd name="T92" fmla="*/ 106 w 86"/>
              <a:gd name="T93" fmla="*/ 602 h 326"/>
              <a:gd name="T94" fmla="*/ 111 w 86"/>
              <a:gd name="T95" fmla="*/ 626 h 326"/>
              <a:gd name="T96" fmla="*/ 113 w 86"/>
              <a:gd name="T97" fmla="*/ 640 h 326"/>
              <a:gd name="T98" fmla="*/ 116 w 86"/>
              <a:gd name="T99" fmla="*/ 654 h 326"/>
              <a:gd name="T100" fmla="*/ 120 w 86"/>
              <a:gd name="T101" fmla="*/ 73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" h="326">
                <a:moveTo>
                  <a:pt x="79" y="325"/>
                </a:moveTo>
                <a:cubicBezTo>
                  <a:pt x="78" y="324"/>
                  <a:pt x="78" y="324"/>
                  <a:pt x="78" y="324"/>
                </a:cubicBezTo>
                <a:cubicBezTo>
                  <a:pt x="78" y="324"/>
                  <a:pt x="78" y="324"/>
                  <a:pt x="78" y="324"/>
                </a:cubicBezTo>
                <a:cubicBezTo>
                  <a:pt x="77" y="323"/>
                  <a:pt x="76" y="323"/>
                  <a:pt x="76" y="322"/>
                </a:cubicBezTo>
                <a:cubicBezTo>
                  <a:pt x="76" y="322"/>
                  <a:pt x="76" y="322"/>
                  <a:pt x="76" y="322"/>
                </a:cubicBezTo>
                <a:cubicBezTo>
                  <a:pt x="75" y="322"/>
                  <a:pt x="75" y="321"/>
                  <a:pt x="74" y="320"/>
                </a:cubicBezTo>
                <a:cubicBezTo>
                  <a:pt x="74" y="320"/>
                  <a:pt x="74" y="320"/>
                  <a:pt x="74" y="320"/>
                </a:cubicBezTo>
                <a:cubicBezTo>
                  <a:pt x="74" y="320"/>
                  <a:pt x="73" y="319"/>
                  <a:pt x="73" y="318"/>
                </a:cubicBezTo>
                <a:cubicBezTo>
                  <a:pt x="73" y="318"/>
                  <a:pt x="73" y="318"/>
                  <a:pt x="73" y="318"/>
                </a:cubicBezTo>
                <a:cubicBezTo>
                  <a:pt x="72" y="317"/>
                  <a:pt x="72" y="317"/>
                  <a:pt x="71" y="316"/>
                </a:cubicBezTo>
                <a:cubicBezTo>
                  <a:pt x="71" y="316"/>
                  <a:pt x="71" y="316"/>
                  <a:pt x="71" y="316"/>
                </a:cubicBezTo>
                <a:cubicBezTo>
                  <a:pt x="71" y="315"/>
                  <a:pt x="70" y="314"/>
                  <a:pt x="70" y="313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69" y="312"/>
                  <a:pt x="69" y="311"/>
                  <a:pt x="68" y="310"/>
                </a:cubicBezTo>
                <a:cubicBezTo>
                  <a:pt x="68" y="310"/>
                  <a:pt x="68" y="310"/>
                  <a:pt x="68" y="310"/>
                </a:cubicBezTo>
                <a:cubicBezTo>
                  <a:pt x="68" y="309"/>
                  <a:pt x="67" y="308"/>
                  <a:pt x="67" y="306"/>
                </a:cubicBezTo>
                <a:cubicBezTo>
                  <a:pt x="67" y="306"/>
                  <a:pt x="67" y="306"/>
                  <a:pt x="67" y="306"/>
                </a:cubicBezTo>
                <a:cubicBezTo>
                  <a:pt x="64" y="298"/>
                  <a:pt x="68" y="288"/>
                  <a:pt x="66" y="275"/>
                </a:cubicBezTo>
                <a:cubicBezTo>
                  <a:pt x="66" y="275"/>
                  <a:pt x="66" y="275"/>
                  <a:pt x="66" y="275"/>
                </a:cubicBezTo>
                <a:cubicBezTo>
                  <a:pt x="66" y="274"/>
                  <a:pt x="65" y="272"/>
                  <a:pt x="65" y="271"/>
                </a:cubicBezTo>
                <a:cubicBezTo>
                  <a:pt x="65" y="270"/>
                  <a:pt x="65" y="270"/>
                  <a:pt x="65" y="270"/>
                </a:cubicBezTo>
                <a:cubicBezTo>
                  <a:pt x="65" y="268"/>
                  <a:pt x="64" y="267"/>
                  <a:pt x="64" y="266"/>
                </a:cubicBezTo>
                <a:cubicBezTo>
                  <a:pt x="64" y="265"/>
                  <a:pt x="64" y="264"/>
                  <a:pt x="64" y="264"/>
                </a:cubicBezTo>
                <a:cubicBezTo>
                  <a:pt x="64" y="263"/>
                  <a:pt x="63" y="261"/>
                  <a:pt x="63" y="260"/>
                </a:cubicBezTo>
                <a:cubicBezTo>
                  <a:pt x="63" y="259"/>
                  <a:pt x="63" y="259"/>
                  <a:pt x="63" y="258"/>
                </a:cubicBezTo>
                <a:cubicBezTo>
                  <a:pt x="63" y="257"/>
                  <a:pt x="62" y="255"/>
                  <a:pt x="62" y="254"/>
                </a:cubicBezTo>
                <a:cubicBezTo>
                  <a:pt x="62" y="253"/>
                  <a:pt x="62" y="252"/>
                  <a:pt x="62" y="252"/>
                </a:cubicBezTo>
                <a:cubicBezTo>
                  <a:pt x="62" y="250"/>
                  <a:pt x="62" y="249"/>
                  <a:pt x="61" y="248"/>
                </a:cubicBezTo>
                <a:cubicBezTo>
                  <a:pt x="61" y="247"/>
                  <a:pt x="61" y="246"/>
                  <a:pt x="61" y="245"/>
                </a:cubicBezTo>
                <a:cubicBezTo>
                  <a:pt x="61" y="244"/>
                  <a:pt x="61" y="243"/>
                  <a:pt x="61" y="242"/>
                </a:cubicBezTo>
                <a:cubicBezTo>
                  <a:pt x="60" y="241"/>
                  <a:pt x="60" y="240"/>
                  <a:pt x="60" y="239"/>
                </a:cubicBezTo>
                <a:cubicBezTo>
                  <a:pt x="60" y="237"/>
                  <a:pt x="60" y="236"/>
                  <a:pt x="60" y="235"/>
                </a:cubicBezTo>
                <a:cubicBezTo>
                  <a:pt x="60" y="234"/>
                  <a:pt x="60" y="233"/>
                  <a:pt x="60" y="232"/>
                </a:cubicBezTo>
                <a:cubicBezTo>
                  <a:pt x="59" y="231"/>
                  <a:pt x="59" y="229"/>
                  <a:pt x="59" y="228"/>
                </a:cubicBezTo>
                <a:cubicBezTo>
                  <a:pt x="59" y="227"/>
                  <a:pt x="59" y="226"/>
                  <a:pt x="59" y="225"/>
                </a:cubicBezTo>
                <a:cubicBezTo>
                  <a:pt x="59" y="224"/>
                  <a:pt x="59" y="222"/>
                  <a:pt x="59" y="221"/>
                </a:cubicBezTo>
                <a:cubicBezTo>
                  <a:pt x="59" y="220"/>
                  <a:pt x="58" y="219"/>
                  <a:pt x="58" y="218"/>
                </a:cubicBezTo>
                <a:cubicBezTo>
                  <a:pt x="58" y="216"/>
                  <a:pt x="58" y="215"/>
                  <a:pt x="58" y="214"/>
                </a:cubicBezTo>
                <a:cubicBezTo>
                  <a:pt x="58" y="213"/>
                  <a:pt x="58" y="211"/>
                  <a:pt x="58" y="210"/>
                </a:cubicBezTo>
                <a:cubicBezTo>
                  <a:pt x="58" y="209"/>
                  <a:pt x="58" y="208"/>
                  <a:pt x="58" y="207"/>
                </a:cubicBezTo>
                <a:cubicBezTo>
                  <a:pt x="58" y="205"/>
                  <a:pt x="57" y="204"/>
                  <a:pt x="57" y="203"/>
                </a:cubicBezTo>
                <a:cubicBezTo>
                  <a:pt x="57" y="202"/>
                  <a:pt x="57" y="200"/>
                  <a:pt x="57" y="199"/>
                </a:cubicBezTo>
                <a:cubicBezTo>
                  <a:pt x="57" y="198"/>
                  <a:pt x="57" y="196"/>
                  <a:pt x="57" y="195"/>
                </a:cubicBezTo>
                <a:cubicBezTo>
                  <a:pt x="57" y="194"/>
                  <a:pt x="57" y="193"/>
                  <a:pt x="57" y="192"/>
                </a:cubicBezTo>
                <a:cubicBezTo>
                  <a:pt x="57" y="190"/>
                  <a:pt x="57" y="189"/>
                  <a:pt x="57" y="187"/>
                </a:cubicBezTo>
                <a:cubicBezTo>
                  <a:pt x="57" y="186"/>
                  <a:pt x="57" y="185"/>
                  <a:pt x="57" y="184"/>
                </a:cubicBezTo>
                <a:cubicBezTo>
                  <a:pt x="57" y="182"/>
                  <a:pt x="57" y="180"/>
                  <a:pt x="57" y="179"/>
                </a:cubicBezTo>
                <a:cubicBezTo>
                  <a:pt x="57" y="178"/>
                  <a:pt x="57" y="177"/>
                  <a:pt x="57" y="176"/>
                </a:cubicBezTo>
                <a:cubicBezTo>
                  <a:pt x="57" y="173"/>
                  <a:pt x="57" y="171"/>
                  <a:pt x="57" y="168"/>
                </a:cubicBezTo>
                <a:cubicBezTo>
                  <a:pt x="57" y="93"/>
                  <a:pt x="60" y="30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86" y="4"/>
                  <a:pt x="58" y="0"/>
                  <a:pt x="43" y="2"/>
                </a:cubicBezTo>
                <a:cubicBezTo>
                  <a:pt x="20" y="4"/>
                  <a:pt x="9" y="13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22" y="45"/>
                  <a:pt x="26" y="102"/>
                  <a:pt x="26" y="168"/>
                </a:cubicBezTo>
                <a:cubicBezTo>
                  <a:pt x="26" y="249"/>
                  <a:pt x="17" y="316"/>
                  <a:pt x="0" y="325"/>
                </a:cubicBezTo>
                <a:cubicBezTo>
                  <a:pt x="0" y="326"/>
                  <a:pt x="0" y="326"/>
                  <a:pt x="0" y="326"/>
                </a:cubicBezTo>
                <a:cubicBezTo>
                  <a:pt x="10" y="320"/>
                  <a:pt x="24" y="317"/>
                  <a:pt x="40" y="317"/>
                </a:cubicBezTo>
                <a:cubicBezTo>
                  <a:pt x="56" y="317"/>
                  <a:pt x="70" y="321"/>
                  <a:pt x="81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0" y="326"/>
                  <a:pt x="80" y="325"/>
                  <a:pt x="79" y="325"/>
                </a:cubicBezTo>
                <a:cubicBezTo>
                  <a:pt x="79" y="325"/>
                  <a:pt x="79" y="325"/>
                  <a:pt x="79" y="325"/>
                </a:cubicBezTo>
                <a:close/>
                <a:moveTo>
                  <a:pt x="38" y="118"/>
                </a:moveTo>
                <a:cubicBezTo>
                  <a:pt x="36" y="88"/>
                  <a:pt x="31" y="61"/>
                  <a:pt x="26" y="41"/>
                </a:cubicBezTo>
                <a:cubicBezTo>
                  <a:pt x="23" y="33"/>
                  <a:pt x="22" y="15"/>
                  <a:pt x="34" y="12"/>
                </a:cubicBezTo>
                <a:cubicBezTo>
                  <a:pt x="37" y="12"/>
                  <a:pt x="40" y="12"/>
                  <a:pt x="44" y="11"/>
                </a:cubicBezTo>
                <a:cubicBezTo>
                  <a:pt x="50" y="11"/>
                  <a:pt x="55" y="10"/>
                  <a:pt x="60" y="11"/>
                </a:cubicBezTo>
                <a:cubicBezTo>
                  <a:pt x="64" y="11"/>
                  <a:pt x="64" y="15"/>
                  <a:pt x="63" y="17"/>
                </a:cubicBezTo>
                <a:cubicBezTo>
                  <a:pt x="51" y="38"/>
                  <a:pt x="44" y="77"/>
                  <a:pt x="41" y="119"/>
                </a:cubicBezTo>
                <a:cubicBezTo>
                  <a:pt x="40" y="135"/>
                  <a:pt x="39" y="133"/>
                  <a:pt x="38" y="118"/>
                </a:cubicBezTo>
                <a:close/>
                <a:moveTo>
                  <a:pt x="51" y="309"/>
                </a:moveTo>
                <a:cubicBezTo>
                  <a:pt x="49" y="309"/>
                  <a:pt x="47" y="309"/>
                  <a:pt x="45" y="308"/>
                </a:cubicBezTo>
                <a:cubicBezTo>
                  <a:pt x="33" y="306"/>
                  <a:pt x="26" y="298"/>
                  <a:pt x="31" y="272"/>
                </a:cubicBezTo>
                <a:cubicBezTo>
                  <a:pt x="37" y="243"/>
                  <a:pt x="40" y="206"/>
                  <a:pt x="40" y="171"/>
                </a:cubicBezTo>
                <a:cubicBezTo>
                  <a:pt x="40" y="173"/>
                  <a:pt x="40" y="176"/>
                  <a:pt x="40" y="176"/>
                </a:cubicBezTo>
                <a:cubicBezTo>
                  <a:pt x="40" y="178"/>
                  <a:pt x="40" y="178"/>
                  <a:pt x="40" y="178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92"/>
                  <a:pt x="40" y="192"/>
                  <a:pt x="40" y="192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1" y="207"/>
                  <a:pt x="41" y="207"/>
                  <a:pt x="41" y="207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41" y="219"/>
                  <a:pt x="41" y="219"/>
                  <a:pt x="41" y="219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2" y="225"/>
                  <a:pt x="42" y="225"/>
                  <a:pt x="42" y="225"/>
                </a:cubicBezTo>
                <a:cubicBezTo>
                  <a:pt x="42" y="229"/>
                  <a:pt x="42" y="229"/>
                  <a:pt x="42" y="229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3" y="236"/>
                  <a:pt x="43" y="236"/>
                  <a:pt x="43" y="236"/>
                </a:cubicBezTo>
                <a:cubicBezTo>
                  <a:pt x="43" y="240"/>
                  <a:pt x="43" y="240"/>
                  <a:pt x="43" y="240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5" y="250"/>
                  <a:pt x="45" y="250"/>
                  <a:pt x="45" y="250"/>
                </a:cubicBezTo>
                <a:cubicBezTo>
                  <a:pt x="45" y="253"/>
                  <a:pt x="45" y="253"/>
                  <a:pt x="45" y="253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6" y="259"/>
                  <a:pt x="46" y="259"/>
                  <a:pt x="46" y="259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47" y="267"/>
                  <a:pt x="47" y="267"/>
                  <a:pt x="47" y="267"/>
                </a:cubicBezTo>
                <a:cubicBezTo>
                  <a:pt x="48" y="271"/>
                  <a:pt x="48" y="271"/>
                  <a:pt x="48" y="271"/>
                </a:cubicBezTo>
                <a:cubicBezTo>
                  <a:pt x="48" y="272"/>
                  <a:pt x="48" y="272"/>
                  <a:pt x="48" y="272"/>
                </a:cubicBezTo>
                <a:cubicBezTo>
                  <a:pt x="48" y="273"/>
                  <a:pt x="49" y="277"/>
                  <a:pt x="49" y="277"/>
                </a:cubicBezTo>
                <a:cubicBezTo>
                  <a:pt x="51" y="287"/>
                  <a:pt x="54" y="296"/>
                  <a:pt x="56" y="304"/>
                </a:cubicBezTo>
                <a:cubicBezTo>
                  <a:pt x="57" y="306"/>
                  <a:pt x="54" y="309"/>
                  <a:pt x="51" y="309"/>
                </a:cubicBezTo>
                <a:close/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6" name="Freeform 2426"/>
          <p:cNvSpPr>
            <a:spLocks/>
          </p:cNvSpPr>
          <p:nvPr/>
        </p:nvSpPr>
        <p:spPr bwMode="auto">
          <a:xfrm>
            <a:off x="3053213" y="1424973"/>
            <a:ext cx="52046" cy="48932"/>
          </a:xfrm>
          <a:custGeom>
            <a:avLst/>
            <a:gdLst>
              <a:gd name="T0" fmla="*/ 0 w 23"/>
              <a:gd name="T1" fmla="*/ 10 h 40"/>
              <a:gd name="T2" fmla="*/ 54 w 23"/>
              <a:gd name="T3" fmla="*/ 14 h 40"/>
              <a:gd name="T4" fmla="*/ 23 w 23"/>
              <a:gd name="T5" fmla="*/ 95 h 40"/>
              <a:gd name="T6" fmla="*/ 42 w 23"/>
              <a:gd name="T7" fmla="*/ 17 h 40"/>
              <a:gd name="T8" fmla="*/ 0 w 23"/>
              <a:gd name="T9" fmla="*/ 1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40">
                <a:moveTo>
                  <a:pt x="0" y="4"/>
                </a:moveTo>
                <a:cubicBezTo>
                  <a:pt x="10" y="3"/>
                  <a:pt x="23" y="0"/>
                  <a:pt x="23" y="6"/>
                </a:cubicBezTo>
                <a:cubicBezTo>
                  <a:pt x="23" y="13"/>
                  <a:pt x="13" y="23"/>
                  <a:pt x="10" y="40"/>
                </a:cubicBezTo>
                <a:cubicBezTo>
                  <a:pt x="12" y="23"/>
                  <a:pt x="20" y="9"/>
                  <a:pt x="18" y="7"/>
                </a:cubicBezTo>
                <a:cubicBezTo>
                  <a:pt x="15" y="3"/>
                  <a:pt x="2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7" name="Freeform 2427"/>
          <p:cNvSpPr>
            <a:spLocks/>
          </p:cNvSpPr>
          <p:nvPr/>
        </p:nvSpPr>
        <p:spPr bwMode="auto">
          <a:xfrm>
            <a:off x="3173691" y="1437334"/>
            <a:ext cx="75178" cy="374977"/>
          </a:xfrm>
          <a:custGeom>
            <a:avLst/>
            <a:gdLst>
              <a:gd name="T0" fmla="*/ 0 w 33"/>
              <a:gd name="T1" fmla="*/ 0 h 308"/>
              <a:gd name="T2" fmla="*/ 0 w 33"/>
              <a:gd name="T3" fmla="*/ 0 h 308"/>
              <a:gd name="T4" fmla="*/ 57 w 33"/>
              <a:gd name="T5" fmla="*/ 357 h 308"/>
              <a:gd name="T6" fmla="*/ 5 w 33"/>
              <a:gd name="T7" fmla="*/ 707 h 308"/>
              <a:gd name="T8" fmla="*/ 5 w 33"/>
              <a:gd name="T9" fmla="*/ 728 h 308"/>
              <a:gd name="T10" fmla="*/ 78 w 33"/>
              <a:gd name="T11" fmla="*/ 357 h 308"/>
              <a:gd name="T12" fmla="*/ 0 w 33"/>
              <a:gd name="T13" fmla="*/ 0 h 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" h="30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20"/>
                  <a:pt x="24" y="80"/>
                  <a:pt x="24" y="151"/>
                </a:cubicBezTo>
                <a:cubicBezTo>
                  <a:pt x="24" y="219"/>
                  <a:pt x="15" y="276"/>
                  <a:pt x="2" y="299"/>
                </a:cubicBezTo>
                <a:cubicBezTo>
                  <a:pt x="2" y="308"/>
                  <a:pt x="2" y="308"/>
                  <a:pt x="2" y="308"/>
                </a:cubicBezTo>
                <a:cubicBezTo>
                  <a:pt x="19" y="299"/>
                  <a:pt x="33" y="232"/>
                  <a:pt x="33" y="151"/>
                </a:cubicBezTo>
                <a:cubicBezTo>
                  <a:pt x="33" y="85"/>
                  <a:pt x="26" y="31"/>
                  <a:pt x="0" y="0"/>
                </a:cubicBezTo>
                <a:close/>
              </a:path>
            </a:pathLst>
          </a:custGeom>
          <a:solidFill>
            <a:srgbClr val="175C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8" name="Freeform 2428"/>
          <p:cNvSpPr>
            <a:spLocks/>
          </p:cNvSpPr>
          <p:nvPr/>
        </p:nvSpPr>
        <p:spPr bwMode="auto">
          <a:xfrm>
            <a:off x="3041647" y="1627399"/>
            <a:ext cx="18313" cy="75202"/>
          </a:xfrm>
          <a:custGeom>
            <a:avLst/>
            <a:gdLst>
              <a:gd name="T0" fmla="*/ 0 w 8"/>
              <a:gd name="T1" fmla="*/ 137 h 62"/>
              <a:gd name="T2" fmla="*/ 14 w 8"/>
              <a:gd name="T3" fmla="*/ 137 h 62"/>
              <a:gd name="T4" fmla="*/ 17 w 8"/>
              <a:gd name="T5" fmla="*/ 92 h 62"/>
              <a:gd name="T6" fmla="*/ 14 w 8"/>
              <a:gd name="T7" fmla="*/ 14 h 62"/>
              <a:gd name="T8" fmla="*/ 0 w 8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2">
                <a:moveTo>
                  <a:pt x="0" y="58"/>
                </a:moveTo>
                <a:cubicBezTo>
                  <a:pt x="2" y="49"/>
                  <a:pt x="4" y="55"/>
                  <a:pt x="6" y="58"/>
                </a:cubicBezTo>
                <a:cubicBezTo>
                  <a:pt x="8" y="62"/>
                  <a:pt x="7" y="39"/>
                  <a:pt x="7" y="39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9" name="Oval 2429"/>
          <p:cNvSpPr>
            <a:spLocks noChangeArrowheads="1"/>
          </p:cNvSpPr>
          <p:nvPr/>
        </p:nvSpPr>
        <p:spPr bwMode="auto">
          <a:xfrm>
            <a:off x="3080200" y="1429093"/>
            <a:ext cx="147465" cy="384249"/>
          </a:xfrm>
          <a:prstGeom prst="ellipse">
            <a:avLst/>
          </a:prstGeom>
          <a:solidFill>
            <a:srgbClr val="177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0" name="Freeform 2430"/>
          <p:cNvSpPr>
            <a:spLocks/>
          </p:cNvSpPr>
          <p:nvPr/>
        </p:nvSpPr>
        <p:spPr bwMode="auto">
          <a:xfrm>
            <a:off x="3098512" y="1443515"/>
            <a:ext cx="132044" cy="369827"/>
          </a:xfrm>
          <a:custGeom>
            <a:avLst/>
            <a:gdLst>
              <a:gd name="T0" fmla="*/ 85 w 58"/>
              <a:gd name="T1" fmla="*/ 0 h 304"/>
              <a:gd name="T2" fmla="*/ 109 w 58"/>
              <a:gd name="T3" fmla="*/ 260 h 304"/>
              <a:gd name="T4" fmla="*/ 26 w 58"/>
              <a:gd name="T5" fmla="*/ 633 h 304"/>
              <a:gd name="T6" fmla="*/ 0 w 58"/>
              <a:gd name="T7" fmla="*/ 605 h 304"/>
              <a:gd name="T8" fmla="*/ 52 w 58"/>
              <a:gd name="T9" fmla="*/ 718 h 304"/>
              <a:gd name="T10" fmla="*/ 137 w 58"/>
              <a:gd name="T11" fmla="*/ 345 h 304"/>
              <a:gd name="T12" fmla="*/ 85 w 58"/>
              <a:gd name="T13" fmla="*/ 0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" h="304">
                <a:moveTo>
                  <a:pt x="36" y="0"/>
                </a:moveTo>
                <a:cubicBezTo>
                  <a:pt x="42" y="29"/>
                  <a:pt x="46" y="67"/>
                  <a:pt x="46" y="110"/>
                </a:cubicBezTo>
                <a:cubicBezTo>
                  <a:pt x="46" y="198"/>
                  <a:pt x="30" y="268"/>
                  <a:pt x="11" y="268"/>
                </a:cubicBezTo>
                <a:cubicBezTo>
                  <a:pt x="6" y="268"/>
                  <a:pt x="4" y="264"/>
                  <a:pt x="0" y="256"/>
                </a:cubicBezTo>
                <a:cubicBezTo>
                  <a:pt x="6" y="286"/>
                  <a:pt x="12" y="304"/>
                  <a:pt x="22" y="304"/>
                </a:cubicBezTo>
                <a:cubicBezTo>
                  <a:pt x="42" y="304"/>
                  <a:pt x="58" y="234"/>
                  <a:pt x="58" y="146"/>
                </a:cubicBezTo>
                <a:cubicBezTo>
                  <a:pt x="58" y="81"/>
                  <a:pt x="49" y="24"/>
                  <a:pt x="36" y="0"/>
                </a:cubicBezTo>
                <a:close/>
              </a:path>
            </a:pathLst>
          </a:custGeom>
          <a:solidFill>
            <a:srgbClr val="166B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1" name="Freeform 2431"/>
          <p:cNvSpPr>
            <a:spLocks/>
          </p:cNvSpPr>
          <p:nvPr/>
        </p:nvSpPr>
        <p:spPr bwMode="auto">
          <a:xfrm>
            <a:off x="3113934" y="1437334"/>
            <a:ext cx="116623" cy="376008"/>
          </a:xfrm>
          <a:custGeom>
            <a:avLst/>
            <a:gdLst>
              <a:gd name="T0" fmla="*/ 62 w 51"/>
              <a:gd name="T1" fmla="*/ 0 h 309"/>
              <a:gd name="T2" fmla="*/ 107 w 51"/>
              <a:gd name="T3" fmla="*/ 335 h 309"/>
              <a:gd name="T4" fmla="*/ 28 w 51"/>
              <a:gd name="T5" fmla="*/ 716 h 309"/>
              <a:gd name="T6" fmla="*/ 0 w 51"/>
              <a:gd name="T7" fmla="*/ 692 h 309"/>
              <a:gd name="T8" fmla="*/ 36 w 51"/>
              <a:gd name="T9" fmla="*/ 730 h 309"/>
              <a:gd name="T10" fmla="*/ 121 w 51"/>
              <a:gd name="T11" fmla="*/ 357 h 309"/>
              <a:gd name="T12" fmla="*/ 62 w 51"/>
              <a:gd name="T13" fmla="*/ 0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309">
                <a:moveTo>
                  <a:pt x="26" y="0"/>
                </a:moveTo>
                <a:cubicBezTo>
                  <a:pt x="37" y="26"/>
                  <a:pt x="45" y="79"/>
                  <a:pt x="45" y="142"/>
                </a:cubicBezTo>
                <a:cubicBezTo>
                  <a:pt x="45" y="229"/>
                  <a:pt x="31" y="303"/>
                  <a:pt x="12" y="303"/>
                </a:cubicBezTo>
                <a:cubicBezTo>
                  <a:pt x="8" y="303"/>
                  <a:pt x="3" y="297"/>
                  <a:pt x="0" y="293"/>
                </a:cubicBezTo>
                <a:cubicBezTo>
                  <a:pt x="4" y="304"/>
                  <a:pt x="10" y="309"/>
                  <a:pt x="15" y="309"/>
                </a:cubicBezTo>
                <a:cubicBezTo>
                  <a:pt x="35" y="309"/>
                  <a:pt x="51" y="239"/>
                  <a:pt x="51" y="151"/>
                </a:cubicBezTo>
                <a:cubicBezTo>
                  <a:pt x="51" y="80"/>
                  <a:pt x="40" y="1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2" name="Freeform 2432"/>
          <p:cNvSpPr>
            <a:spLocks/>
          </p:cNvSpPr>
          <p:nvPr/>
        </p:nvSpPr>
        <p:spPr bwMode="auto">
          <a:xfrm>
            <a:off x="3086947" y="1431154"/>
            <a:ext cx="81925" cy="344588"/>
          </a:xfrm>
          <a:custGeom>
            <a:avLst/>
            <a:gdLst>
              <a:gd name="T0" fmla="*/ 21 w 36"/>
              <a:gd name="T1" fmla="*/ 615 h 283"/>
              <a:gd name="T2" fmla="*/ 17 w 36"/>
              <a:gd name="T3" fmla="*/ 366 h 283"/>
              <a:gd name="T4" fmla="*/ 73 w 36"/>
              <a:gd name="T5" fmla="*/ 2 h 283"/>
              <a:gd name="T6" fmla="*/ 85 w 36"/>
              <a:gd name="T7" fmla="*/ 12 h 283"/>
              <a:gd name="T8" fmla="*/ 68 w 36"/>
              <a:gd name="T9" fmla="*/ 0 h 283"/>
              <a:gd name="T10" fmla="*/ 0 w 36"/>
              <a:gd name="T11" fmla="*/ 355 h 283"/>
              <a:gd name="T12" fmla="*/ 21 w 36"/>
              <a:gd name="T13" fmla="*/ 622 h 283"/>
              <a:gd name="T14" fmla="*/ 21 w 36"/>
              <a:gd name="T15" fmla="*/ 615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" h="283">
                <a:moveTo>
                  <a:pt x="9" y="260"/>
                </a:moveTo>
                <a:cubicBezTo>
                  <a:pt x="5" y="232"/>
                  <a:pt x="7" y="195"/>
                  <a:pt x="7" y="155"/>
                </a:cubicBezTo>
                <a:cubicBezTo>
                  <a:pt x="7" y="75"/>
                  <a:pt x="13" y="1"/>
                  <a:pt x="31" y="1"/>
                </a:cubicBezTo>
                <a:cubicBezTo>
                  <a:pt x="32" y="1"/>
                  <a:pt x="36" y="5"/>
                  <a:pt x="36" y="5"/>
                </a:cubicBezTo>
                <a:cubicBezTo>
                  <a:pt x="33" y="2"/>
                  <a:pt x="32" y="0"/>
                  <a:pt x="29" y="0"/>
                </a:cubicBezTo>
                <a:cubicBezTo>
                  <a:pt x="11" y="0"/>
                  <a:pt x="0" y="70"/>
                  <a:pt x="0" y="150"/>
                </a:cubicBezTo>
                <a:cubicBezTo>
                  <a:pt x="0" y="195"/>
                  <a:pt x="3" y="235"/>
                  <a:pt x="9" y="263"/>
                </a:cubicBezTo>
                <a:cubicBezTo>
                  <a:pt x="13" y="283"/>
                  <a:pt x="12" y="278"/>
                  <a:pt x="9" y="26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3" name="Freeform 2433"/>
          <p:cNvSpPr>
            <a:spLocks/>
          </p:cNvSpPr>
          <p:nvPr/>
        </p:nvSpPr>
        <p:spPr bwMode="auto">
          <a:xfrm>
            <a:off x="2956830" y="1802525"/>
            <a:ext cx="185054" cy="10817"/>
          </a:xfrm>
          <a:custGeom>
            <a:avLst/>
            <a:gdLst>
              <a:gd name="T0" fmla="*/ 0 w 81"/>
              <a:gd name="T1" fmla="*/ 19 h 9"/>
              <a:gd name="T2" fmla="*/ 0 w 81"/>
              <a:gd name="T3" fmla="*/ 21 h 9"/>
              <a:gd name="T4" fmla="*/ 95 w 81"/>
              <a:gd name="T5" fmla="*/ 0 h 9"/>
              <a:gd name="T6" fmla="*/ 192 w 81"/>
              <a:gd name="T7" fmla="*/ 21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" h="9"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10" y="3"/>
                  <a:pt x="24" y="0"/>
                  <a:pt x="40" y="0"/>
                </a:cubicBezTo>
                <a:cubicBezTo>
                  <a:pt x="56" y="0"/>
                  <a:pt x="70" y="4"/>
                  <a:pt x="81" y="9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4" name="Freeform 2434"/>
          <p:cNvSpPr>
            <a:spLocks/>
          </p:cNvSpPr>
          <p:nvPr/>
        </p:nvSpPr>
        <p:spPr bwMode="auto">
          <a:xfrm>
            <a:off x="2978035" y="1416731"/>
            <a:ext cx="170597" cy="23179"/>
          </a:xfrm>
          <a:custGeom>
            <a:avLst/>
            <a:gdLst>
              <a:gd name="T0" fmla="*/ 160 w 75"/>
              <a:gd name="T1" fmla="*/ 28 h 19"/>
              <a:gd name="T2" fmla="*/ 80 w 75"/>
              <a:gd name="T3" fmla="*/ 5 h 19"/>
              <a:gd name="T4" fmla="*/ 0 w 75"/>
              <a:gd name="T5" fmla="*/ 45 h 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19">
                <a:moveTo>
                  <a:pt x="68" y="12"/>
                </a:moveTo>
                <a:cubicBezTo>
                  <a:pt x="75" y="4"/>
                  <a:pt x="49" y="0"/>
                  <a:pt x="34" y="2"/>
                </a:cubicBezTo>
                <a:cubicBezTo>
                  <a:pt x="12" y="4"/>
                  <a:pt x="2" y="12"/>
                  <a:pt x="0" y="19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5" name="Oval 2435"/>
          <p:cNvSpPr>
            <a:spLocks noChangeArrowheads="1"/>
          </p:cNvSpPr>
          <p:nvPr/>
        </p:nvSpPr>
        <p:spPr bwMode="auto">
          <a:xfrm>
            <a:off x="3080200" y="1429093"/>
            <a:ext cx="147465" cy="384249"/>
          </a:xfrm>
          <a:prstGeom prst="ellipse">
            <a:avLst/>
          </a:prstGeom>
          <a:noFill/>
          <a:ln w="7938" cap="rnd">
            <a:solidFill>
              <a:srgbClr val="00007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6" name="Oval 2436"/>
          <p:cNvSpPr>
            <a:spLocks noChangeArrowheads="1"/>
          </p:cNvSpPr>
          <p:nvPr/>
        </p:nvSpPr>
        <p:spPr bwMode="auto">
          <a:xfrm>
            <a:off x="2866231" y="1429093"/>
            <a:ext cx="147465" cy="384249"/>
          </a:xfrm>
          <a:prstGeom prst="ellipse">
            <a:avLst/>
          </a:prstGeom>
          <a:noFill/>
          <a:ln w="7938" cap="rnd">
            <a:solidFill>
              <a:srgbClr val="00007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7" name="Freeform 2437"/>
          <p:cNvSpPr>
            <a:spLocks/>
          </p:cNvSpPr>
          <p:nvPr/>
        </p:nvSpPr>
        <p:spPr bwMode="auto">
          <a:xfrm>
            <a:off x="2927916" y="1407975"/>
            <a:ext cx="347940" cy="405367"/>
          </a:xfrm>
          <a:custGeom>
            <a:avLst/>
            <a:gdLst>
              <a:gd name="T0" fmla="*/ 311 w 153"/>
              <a:gd name="T1" fmla="*/ 414 h 333"/>
              <a:gd name="T2" fmla="*/ 311 w 153"/>
              <a:gd name="T3" fmla="*/ 440 h 333"/>
              <a:gd name="T4" fmla="*/ 311 w 153"/>
              <a:gd name="T5" fmla="*/ 458 h 333"/>
              <a:gd name="T6" fmla="*/ 311 w 153"/>
              <a:gd name="T7" fmla="*/ 477 h 333"/>
              <a:gd name="T8" fmla="*/ 311 w 153"/>
              <a:gd name="T9" fmla="*/ 496 h 333"/>
              <a:gd name="T10" fmla="*/ 309 w 153"/>
              <a:gd name="T11" fmla="*/ 515 h 333"/>
              <a:gd name="T12" fmla="*/ 309 w 153"/>
              <a:gd name="T13" fmla="*/ 532 h 333"/>
              <a:gd name="T14" fmla="*/ 307 w 153"/>
              <a:gd name="T15" fmla="*/ 548 h 333"/>
              <a:gd name="T16" fmla="*/ 304 w 153"/>
              <a:gd name="T17" fmla="*/ 565 h 333"/>
              <a:gd name="T18" fmla="*/ 304 w 153"/>
              <a:gd name="T19" fmla="*/ 581 h 333"/>
              <a:gd name="T20" fmla="*/ 302 w 153"/>
              <a:gd name="T21" fmla="*/ 598 h 333"/>
              <a:gd name="T22" fmla="*/ 300 w 153"/>
              <a:gd name="T23" fmla="*/ 612 h 333"/>
              <a:gd name="T24" fmla="*/ 297 w 153"/>
              <a:gd name="T25" fmla="*/ 629 h 333"/>
              <a:gd name="T26" fmla="*/ 295 w 153"/>
              <a:gd name="T27" fmla="*/ 643 h 333"/>
              <a:gd name="T28" fmla="*/ 293 w 153"/>
              <a:gd name="T29" fmla="*/ 655 h 333"/>
              <a:gd name="T30" fmla="*/ 290 w 153"/>
              <a:gd name="T31" fmla="*/ 669 h 333"/>
              <a:gd name="T32" fmla="*/ 288 w 153"/>
              <a:gd name="T33" fmla="*/ 681 h 333"/>
              <a:gd name="T34" fmla="*/ 285 w 153"/>
              <a:gd name="T35" fmla="*/ 695 h 333"/>
              <a:gd name="T36" fmla="*/ 281 w 153"/>
              <a:gd name="T37" fmla="*/ 704 h 333"/>
              <a:gd name="T38" fmla="*/ 278 w 153"/>
              <a:gd name="T39" fmla="*/ 716 h 333"/>
              <a:gd name="T40" fmla="*/ 276 w 153"/>
              <a:gd name="T41" fmla="*/ 726 h 333"/>
              <a:gd name="T42" fmla="*/ 271 w 153"/>
              <a:gd name="T43" fmla="*/ 735 h 333"/>
              <a:gd name="T44" fmla="*/ 269 w 153"/>
              <a:gd name="T45" fmla="*/ 744 h 333"/>
              <a:gd name="T46" fmla="*/ 264 w 153"/>
              <a:gd name="T47" fmla="*/ 752 h 333"/>
              <a:gd name="T48" fmla="*/ 262 w 153"/>
              <a:gd name="T49" fmla="*/ 759 h 333"/>
              <a:gd name="T50" fmla="*/ 257 w 153"/>
              <a:gd name="T51" fmla="*/ 766 h 333"/>
              <a:gd name="T52" fmla="*/ 252 w 153"/>
              <a:gd name="T53" fmla="*/ 773 h 333"/>
              <a:gd name="T54" fmla="*/ 250 w 153"/>
              <a:gd name="T55" fmla="*/ 778 h 333"/>
              <a:gd name="T56" fmla="*/ 245 w 153"/>
              <a:gd name="T57" fmla="*/ 780 h 333"/>
              <a:gd name="T58" fmla="*/ 241 w 153"/>
              <a:gd name="T59" fmla="*/ 785 h 333"/>
              <a:gd name="T60" fmla="*/ 238 w 153"/>
              <a:gd name="T61" fmla="*/ 787 h 333"/>
              <a:gd name="T62" fmla="*/ 234 w 153"/>
              <a:gd name="T63" fmla="*/ 787 h 333"/>
              <a:gd name="T64" fmla="*/ 316 w 153"/>
              <a:gd name="T65" fmla="*/ 726 h 333"/>
              <a:gd name="T66" fmla="*/ 319 w 153"/>
              <a:gd name="T67" fmla="*/ 78 h 333"/>
              <a:gd name="T68" fmla="*/ 160 w 153"/>
              <a:gd name="T69" fmla="*/ 0 h 3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3" h="333">
                <a:moveTo>
                  <a:pt x="97" y="17"/>
                </a:moveTo>
                <a:cubicBezTo>
                  <a:pt x="117" y="17"/>
                  <a:pt x="132" y="88"/>
                  <a:pt x="132" y="175"/>
                </a:cubicBezTo>
                <a:cubicBezTo>
                  <a:pt x="132" y="178"/>
                  <a:pt x="132" y="181"/>
                  <a:pt x="132" y="183"/>
                </a:cubicBezTo>
                <a:cubicBezTo>
                  <a:pt x="132" y="184"/>
                  <a:pt x="132" y="185"/>
                  <a:pt x="132" y="186"/>
                </a:cubicBezTo>
                <a:cubicBezTo>
                  <a:pt x="132" y="188"/>
                  <a:pt x="132" y="189"/>
                  <a:pt x="132" y="191"/>
                </a:cubicBezTo>
                <a:cubicBezTo>
                  <a:pt x="132" y="192"/>
                  <a:pt x="132" y="193"/>
                  <a:pt x="132" y="194"/>
                </a:cubicBezTo>
                <a:cubicBezTo>
                  <a:pt x="132" y="196"/>
                  <a:pt x="132" y="197"/>
                  <a:pt x="132" y="199"/>
                </a:cubicBezTo>
                <a:cubicBezTo>
                  <a:pt x="132" y="200"/>
                  <a:pt x="132" y="201"/>
                  <a:pt x="132" y="202"/>
                </a:cubicBezTo>
                <a:cubicBezTo>
                  <a:pt x="132" y="204"/>
                  <a:pt x="132" y="205"/>
                  <a:pt x="132" y="207"/>
                </a:cubicBezTo>
                <a:cubicBezTo>
                  <a:pt x="132" y="208"/>
                  <a:pt x="132" y="209"/>
                  <a:pt x="132" y="210"/>
                </a:cubicBezTo>
                <a:cubicBezTo>
                  <a:pt x="132" y="211"/>
                  <a:pt x="131" y="213"/>
                  <a:pt x="131" y="214"/>
                </a:cubicBezTo>
                <a:cubicBezTo>
                  <a:pt x="131" y="215"/>
                  <a:pt x="131" y="216"/>
                  <a:pt x="131" y="218"/>
                </a:cubicBezTo>
                <a:cubicBezTo>
                  <a:pt x="131" y="219"/>
                  <a:pt x="131" y="220"/>
                  <a:pt x="131" y="222"/>
                </a:cubicBezTo>
                <a:cubicBezTo>
                  <a:pt x="131" y="223"/>
                  <a:pt x="131" y="224"/>
                  <a:pt x="131" y="225"/>
                </a:cubicBezTo>
                <a:cubicBezTo>
                  <a:pt x="131" y="226"/>
                  <a:pt x="130" y="228"/>
                  <a:pt x="130" y="229"/>
                </a:cubicBezTo>
                <a:cubicBezTo>
                  <a:pt x="130" y="230"/>
                  <a:pt x="130" y="231"/>
                  <a:pt x="130" y="232"/>
                </a:cubicBezTo>
                <a:cubicBezTo>
                  <a:pt x="130" y="233"/>
                  <a:pt x="130" y="235"/>
                  <a:pt x="130" y="236"/>
                </a:cubicBezTo>
                <a:cubicBezTo>
                  <a:pt x="130" y="237"/>
                  <a:pt x="130" y="238"/>
                  <a:pt x="129" y="239"/>
                </a:cubicBezTo>
                <a:cubicBezTo>
                  <a:pt x="129" y="240"/>
                  <a:pt x="129" y="242"/>
                  <a:pt x="129" y="243"/>
                </a:cubicBezTo>
                <a:cubicBezTo>
                  <a:pt x="129" y="244"/>
                  <a:pt x="129" y="245"/>
                  <a:pt x="129" y="246"/>
                </a:cubicBezTo>
                <a:cubicBezTo>
                  <a:pt x="129" y="247"/>
                  <a:pt x="128" y="248"/>
                  <a:pt x="128" y="250"/>
                </a:cubicBezTo>
                <a:cubicBezTo>
                  <a:pt x="128" y="251"/>
                  <a:pt x="128" y="252"/>
                  <a:pt x="128" y="253"/>
                </a:cubicBezTo>
                <a:cubicBezTo>
                  <a:pt x="128" y="254"/>
                  <a:pt x="128" y="255"/>
                  <a:pt x="127" y="256"/>
                </a:cubicBezTo>
                <a:cubicBezTo>
                  <a:pt x="127" y="257"/>
                  <a:pt x="127" y="258"/>
                  <a:pt x="127" y="259"/>
                </a:cubicBezTo>
                <a:cubicBezTo>
                  <a:pt x="127" y="260"/>
                  <a:pt x="127" y="261"/>
                  <a:pt x="127" y="263"/>
                </a:cubicBezTo>
                <a:cubicBezTo>
                  <a:pt x="126" y="264"/>
                  <a:pt x="126" y="265"/>
                  <a:pt x="126" y="266"/>
                </a:cubicBezTo>
                <a:cubicBezTo>
                  <a:pt x="126" y="267"/>
                  <a:pt x="126" y="268"/>
                  <a:pt x="126" y="269"/>
                </a:cubicBezTo>
                <a:cubicBezTo>
                  <a:pt x="125" y="270"/>
                  <a:pt x="125" y="271"/>
                  <a:pt x="125" y="272"/>
                </a:cubicBezTo>
                <a:cubicBezTo>
                  <a:pt x="125" y="273"/>
                  <a:pt x="125" y="274"/>
                  <a:pt x="125" y="275"/>
                </a:cubicBezTo>
                <a:cubicBezTo>
                  <a:pt x="124" y="276"/>
                  <a:pt x="124" y="277"/>
                  <a:pt x="124" y="277"/>
                </a:cubicBezTo>
                <a:cubicBezTo>
                  <a:pt x="124" y="278"/>
                  <a:pt x="124" y="279"/>
                  <a:pt x="124" y="280"/>
                </a:cubicBezTo>
                <a:cubicBezTo>
                  <a:pt x="123" y="281"/>
                  <a:pt x="123" y="282"/>
                  <a:pt x="123" y="283"/>
                </a:cubicBezTo>
                <a:cubicBezTo>
                  <a:pt x="123" y="284"/>
                  <a:pt x="123" y="285"/>
                  <a:pt x="122" y="286"/>
                </a:cubicBezTo>
                <a:cubicBezTo>
                  <a:pt x="122" y="287"/>
                  <a:pt x="122" y="288"/>
                  <a:pt x="122" y="288"/>
                </a:cubicBezTo>
                <a:cubicBezTo>
                  <a:pt x="122" y="289"/>
                  <a:pt x="121" y="290"/>
                  <a:pt x="121" y="291"/>
                </a:cubicBezTo>
                <a:cubicBezTo>
                  <a:pt x="121" y="292"/>
                  <a:pt x="121" y="293"/>
                  <a:pt x="121" y="294"/>
                </a:cubicBezTo>
                <a:cubicBezTo>
                  <a:pt x="120" y="294"/>
                  <a:pt x="120" y="295"/>
                  <a:pt x="120" y="296"/>
                </a:cubicBezTo>
                <a:cubicBezTo>
                  <a:pt x="120" y="297"/>
                  <a:pt x="119" y="298"/>
                  <a:pt x="119" y="298"/>
                </a:cubicBezTo>
                <a:cubicBezTo>
                  <a:pt x="119" y="299"/>
                  <a:pt x="119" y="300"/>
                  <a:pt x="119" y="301"/>
                </a:cubicBezTo>
                <a:cubicBezTo>
                  <a:pt x="118" y="301"/>
                  <a:pt x="118" y="302"/>
                  <a:pt x="118" y="303"/>
                </a:cubicBezTo>
                <a:cubicBezTo>
                  <a:pt x="118" y="304"/>
                  <a:pt x="117" y="304"/>
                  <a:pt x="117" y="305"/>
                </a:cubicBezTo>
                <a:cubicBezTo>
                  <a:pt x="117" y="306"/>
                  <a:pt x="117" y="307"/>
                  <a:pt x="117" y="307"/>
                </a:cubicBezTo>
                <a:cubicBezTo>
                  <a:pt x="116" y="308"/>
                  <a:pt x="116" y="309"/>
                  <a:pt x="116" y="309"/>
                </a:cubicBezTo>
                <a:cubicBezTo>
                  <a:pt x="116" y="310"/>
                  <a:pt x="115" y="311"/>
                  <a:pt x="115" y="311"/>
                </a:cubicBezTo>
                <a:cubicBezTo>
                  <a:pt x="115" y="312"/>
                  <a:pt x="115" y="312"/>
                  <a:pt x="114" y="313"/>
                </a:cubicBezTo>
                <a:cubicBezTo>
                  <a:pt x="114" y="314"/>
                  <a:pt x="114" y="314"/>
                  <a:pt x="114" y="315"/>
                </a:cubicBezTo>
                <a:cubicBezTo>
                  <a:pt x="113" y="316"/>
                  <a:pt x="113" y="316"/>
                  <a:pt x="113" y="317"/>
                </a:cubicBezTo>
                <a:cubicBezTo>
                  <a:pt x="112" y="318"/>
                  <a:pt x="112" y="318"/>
                  <a:pt x="112" y="318"/>
                </a:cubicBezTo>
                <a:cubicBezTo>
                  <a:pt x="112" y="319"/>
                  <a:pt x="112" y="319"/>
                  <a:pt x="111" y="320"/>
                </a:cubicBezTo>
                <a:cubicBezTo>
                  <a:pt x="111" y="321"/>
                  <a:pt x="111" y="321"/>
                  <a:pt x="111" y="321"/>
                </a:cubicBezTo>
                <a:cubicBezTo>
                  <a:pt x="110" y="322"/>
                  <a:pt x="110" y="322"/>
                  <a:pt x="110" y="323"/>
                </a:cubicBezTo>
                <a:cubicBezTo>
                  <a:pt x="109" y="324"/>
                  <a:pt x="109" y="324"/>
                  <a:pt x="109" y="324"/>
                </a:cubicBezTo>
                <a:cubicBezTo>
                  <a:pt x="109" y="325"/>
                  <a:pt x="109" y="325"/>
                  <a:pt x="108" y="325"/>
                </a:cubicBezTo>
                <a:cubicBezTo>
                  <a:pt x="108" y="326"/>
                  <a:pt x="108" y="326"/>
                  <a:pt x="107" y="327"/>
                </a:cubicBezTo>
                <a:cubicBezTo>
                  <a:pt x="107" y="327"/>
                  <a:pt x="107" y="327"/>
                  <a:pt x="107" y="327"/>
                </a:cubicBezTo>
                <a:cubicBezTo>
                  <a:pt x="106" y="328"/>
                  <a:pt x="106" y="328"/>
                  <a:pt x="106" y="329"/>
                </a:cubicBezTo>
                <a:cubicBezTo>
                  <a:pt x="105" y="329"/>
                  <a:pt x="105" y="329"/>
                  <a:pt x="105" y="329"/>
                </a:cubicBezTo>
                <a:cubicBezTo>
                  <a:pt x="105" y="330"/>
                  <a:pt x="104" y="330"/>
                  <a:pt x="104" y="330"/>
                </a:cubicBezTo>
                <a:cubicBezTo>
                  <a:pt x="104" y="331"/>
                  <a:pt x="104" y="331"/>
                  <a:pt x="103" y="331"/>
                </a:cubicBezTo>
                <a:cubicBezTo>
                  <a:pt x="103" y="331"/>
                  <a:pt x="103" y="331"/>
                  <a:pt x="102" y="332"/>
                </a:cubicBezTo>
                <a:cubicBezTo>
                  <a:pt x="102" y="332"/>
                  <a:pt x="102" y="332"/>
                  <a:pt x="102" y="332"/>
                </a:cubicBezTo>
                <a:cubicBezTo>
                  <a:pt x="101" y="332"/>
                  <a:pt x="101" y="333"/>
                  <a:pt x="101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99" y="333"/>
                  <a:pt x="99" y="333"/>
                  <a:pt x="99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6" y="333"/>
                  <a:pt x="124" y="323"/>
                  <a:pt x="134" y="307"/>
                </a:cubicBezTo>
                <a:cubicBezTo>
                  <a:pt x="146" y="282"/>
                  <a:pt x="153" y="232"/>
                  <a:pt x="153" y="169"/>
                </a:cubicBezTo>
                <a:cubicBezTo>
                  <a:pt x="153" y="106"/>
                  <a:pt x="146" y="59"/>
                  <a:pt x="135" y="33"/>
                </a:cubicBezTo>
                <a:cubicBezTo>
                  <a:pt x="131" y="26"/>
                  <a:pt x="123" y="13"/>
                  <a:pt x="109" y="7"/>
                </a:cubicBezTo>
                <a:cubicBezTo>
                  <a:pt x="99" y="2"/>
                  <a:pt x="86" y="0"/>
                  <a:pt x="68" y="0"/>
                </a:cubicBezTo>
                <a:cubicBezTo>
                  <a:pt x="30" y="0"/>
                  <a:pt x="8" y="11"/>
                  <a:pt x="0" y="21"/>
                </a:cubicBezTo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565" name="Group 1836"/>
          <p:cNvGrpSpPr>
            <a:grpSpLocks noChangeAspect="1"/>
          </p:cNvGrpSpPr>
          <p:nvPr/>
        </p:nvGrpSpPr>
        <p:grpSpPr bwMode="auto">
          <a:xfrm>
            <a:off x="539552" y="1533353"/>
            <a:ext cx="152406" cy="64615"/>
            <a:chOff x="2693" y="2933"/>
            <a:chExt cx="175" cy="403"/>
          </a:xfrm>
        </p:grpSpPr>
        <p:sp>
          <p:nvSpPr>
            <p:cNvPr id="783" name="Oval 183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4" name="Oval 183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5" name="Freeform 183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6" name="Freeform 184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7" name="Freeform 184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8" name="Oval 184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6" name="Group 1843"/>
          <p:cNvGrpSpPr>
            <a:grpSpLocks noChangeAspect="1"/>
          </p:cNvGrpSpPr>
          <p:nvPr/>
        </p:nvGrpSpPr>
        <p:grpSpPr bwMode="auto">
          <a:xfrm rot="10800000">
            <a:off x="539552" y="1607390"/>
            <a:ext cx="152406" cy="64615"/>
            <a:chOff x="2693" y="2933"/>
            <a:chExt cx="175" cy="403"/>
          </a:xfrm>
        </p:grpSpPr>
        <p:sp>
          <p:nvSpPr>
            <p:cNvPr id="777" name="Oval 184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" name="Oval 184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9" name="Freeform 184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0" name="Freeform 184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1" name="Freeform 184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2" name="Oval 184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7" name="Group 1850"/>
          <p:cNvGrpSpPr>
            <a:grpSpLocks noChangeAspect="1"/>
          </p:cNvGrpSpPr>
          <p:nvPr/>
        </p:nvGrpSpPr>
        <p:grpSpPr bwMode="auto">
          <a:xfrm>
            <a:off x="701790" y="1533353"/>
            <a:ext cx="152406" cy="64615"/>
            <a:chOff x="2693" y="2933"/>
            <a:chExt cx="175" cy="403"/>
          </a:xfrm>
        </p:grpSpPr>
        <p:sp>
          <p:nvSpPr>
            <p:cNvPr id="771" name="Oval 185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2" name="Oval 185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3" name="Freeform 185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4" name="Freeform 185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5" name="Freeform 185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6" name="Oval 185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8" name="Group 1857"/>
          <p:cNvGrpSpPr>
            <a:grpSpLocks noChangeAspect="1"/>
          </p:cNvGrpSpPr>
          <p:nvPr/>
        </p:nvGrpSpPr>
        <p:grpSpPr bwMode="auto">
          <a:xfrm rot="10800000">
            <a:off x="701790" y="1607390"/>
            <a:ext cx="152406" cy="64615"/>
            <a:chOff x="2693" y="2933"/>
            <a:chExt cx="175" cy="403"/>
          </a:xfrm>
        </p:grpSpPr>
        <p:sp>
          <p:nvSpPr>
            <p:cNvPr id="765" name="Oval 185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6" name="Oval 185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7" name="Freeform 186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" name="Freeform 186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9" name="Freeform 186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0" name="Oval 186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9" name="Group 1864"/>
          <p:cNvGrpSpPr>
            <a:grpSpLocks noChangeAspect="1"/>
          </p:cNvGrpSpPr>
          <p:nvPr/>
        </p:nvGrpSpPr>
        <p:grpSpPr bwMode="auto">
          <a:xfrm>
            <a:off x="859112" y="1533353"/>
            <a:ext cx="152406" cy="64615"/>
            <a:chOff x="2693" y="2933"/>
            <a:chExt cx="175" cy="403"/>
          </a:xfrm>
        </p:grpSpPr>
        <p:sp>
          <p:nvSpPr>
            <p:cNvPr id="759" name="Oval 186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Oval 186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Freeform 186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186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186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Oval 187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0" name="Group 1871"/>
          <p:cNvGrpSpPr>
            <a:grpSpLocks noChangeAspect="1"/>
          </p:cNvGrpSpPr>
          <p:nvPr/>
        </p:nvGrpSpPr>
        <p:grpSpPr bwMode="auto">
          <a:xfrm rot="10800000">
            <a:off x="859112" y="1607390"/>
            <a:ext cx="152406" cy="64615"/>
            <a:chOff x="2693" y="2933"/>
            <a:chExt cx="175" cy="403"/>
          </a:xfrm>
        </p:grpSpPr>
        <p:sp>
          <p:nvSpPr>
            <p:cNvPr id="753" name="Oval 187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4" name="Oval 187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5" name="Freeform 187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187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Freeform 187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Oval 187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1" name="Group 1878"/>
          <p:cNvGrpSpPr>
            <a:grpSpLocks noChangeAspect="1"/>
          </p:cNvGrpSpPr>
          <p:nvPr/>
        </p:nvGrpSpPr>
        <p:grpSpPr bwMode="auto">
          <a:xfrm>
            <a:off x="1018892" y="1533353"/>
            <a:ext cx="152406" cy="64615"/>
            <a:chOff x="2693" y="2933"/>
            <a:chExt cx="175" cy="403"/>
          </a:xfrm>
        </p:grpSpPr>
        <p:sp>
          <p:nvSpPr>
            <p:cNvPr id="747" name="Oval 187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8" name="Oval 188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9" name="Freeform 188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0" name="Freeform 188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1" name="Freeform 188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2" name="Oval 188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2" name="Group 1885"/>
          <p:cNvGrpSpPr>
            <a:grpSpLocks noChangeAspect="1"/>
          </p:cNvGrpSpPr>
          <p:nvPr/>
        </p:nvGrpSpPr>
        <p:grpSpPr bwMode="auto">
          <a:xfrm rot="10800000">
            <a:off x="1018892" y="1607390"/>
            <a:ext cx="152406" cy="64615"/>
            <a:chOff x="2693" y="2933"/>
            <a:chExt cx="175" cy="403"/>
          </a:xfrm>
        </p:grpSpPr>
        <p:sp>
          <p:nvSpPr>
            <p:cNvPr id="741" name="Oval 188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2" name="Oval 188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3" name="Freeform 188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4" name="Freeform 188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5" name="Freeform 189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6" name="Oval 189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3" name="Group 1892"/>
          <p:cNvGrpSpPr>
            <a:grpSpLocks noChangeAspect="1"/>
          </p:cNvGrpSpPr>
          <p:nvPr/>
        </p:nvGrpSpPr>
        <p:grpSpPr bwMode="auto">
          <a:xfrm>
            <a:off x="1186047" y="1532455"/>
            <a:ext cx="152406" cy="64615"/>
            <a:chOff x="2693" y="2933"/>
            <a:chExt cx="175" cy="403"/>
          </a:xfrm>
        </p:grpSpPr>
        <p:sp>
          <p:nvSpPr>
            <p:cNvPr id="735" name="Oval 189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6" name="Oval 189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7" name="Freeform 189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8" name="Freeform 189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9" name="Freeform 189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0" name="Oval 189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4" name="Group 1899"/>
          <p:cNvGrpSpPr>
            <a:grpSpLocks noChangeAspect="1"/>
          </p:cNvGrpSpPr>
          <p:nvPr/>
        </p:nvGrpSpPr>
        <p:grpSpPr bwMode="auto">
          <a:xfrm rot="10800000">
            <a:off x="1186047" y="1606493"/>
            <a:ext cx="152406" cy="64615"/>
            <a:chOff x="2693" y="2933"/>
            <a:chExt cx="175" cy="403"/>
          </a:xfrm>
        </p:grpSpPr>
        <p:sp>
          <p:nvSpPr>
            <p:cNvPr id="729" name="Oval 190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0" name="Oval 190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1" name="Freeform 190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2" name="Freeform 190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3" name="Freeform 190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4" name="Oval 190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5" name="Group 1906"/>
          <p:cNvGrpSpPr>
            <a:grpSpLocks noChangeAspect="1"/>
          </p:cNvGrpSpPr>
          <p:nvPr/>
        </p:nvGrpSpPr>
        <p:grpSpPr bwMode="auto">
          <a:xfrm>
            <a:off x="1348285" y="1532455"/>
            <a:ext cx="152406" cy="64615"/>
            <a:chOff x="2693" y="2933"/>
            <a:chExt cx="175" cy="403"/>
          </a:xfrm>
        </p:grpSpPr>
        <p:sp>
          <p:nvSpPr>
            <p:cNvPr id="723" name="Oval 190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4" name="Oval 190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5" name="Freeform 190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6" name="Freeform 191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" name="Freeform 191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8" name="Oval 191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6" name="Group 1913"/>
          <p:cNvGrpSpPr>
            <a:grpSpLocks noChangeAspect="1"/>
          </p:cNvGrpSpPr>
          <p:nvPr/>
        </p:nvGrpSpPr>
        <p:grpSpPr bwMode="auto">
          <a:xfrm rot="10800000">
            <a:off x="1348285" y="1606493"/>
            <a:ext cx="152406" cy="64615"/>
            <a:chOff x="2693" y="2933"/>
            <a:chExt cx="175" cy="403"/>
          </a:xfrm>
        </p:grpSpPr>
        <p:sp>
          <p:nvSpPr>
            <p:cNvPr id="717" name="Oval 191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" name="Oval 191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" name="Freeform 191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" name="Freeform 191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1" name="Freeform 191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" name="Oval 191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7" name="Group 1920"/>
          <p:cNvGrpSpPr>
            <a:grpSpLocks noChangeAspect="1"/>
          </p:cNvGrpSpPr>
          <p:nvPr/>
        </p:nvGrpSpPr>
        <p:grpSpPr bwMode="auto">
          <a:xfrm>
            <a:off x="1505607" y="1532455"/>
            <a:ext cx="152406" cy="64615"/>
            <a:chOff x="2693" y="2933"/>
            <a:chExt cx="175" cy="403"/>
          </a:xfrm>
        </p:grpSpPr>
        <p:sp>
          <p:nvSpPr>
            <p:cNvPr id="711" name="Oval 192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2" name="Oval 192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3" name="Freeform 192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4" name="Freeform 192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5" name="Freeform 192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6" name="Oval 192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8" name="Group 1927"/>
          <p:cNvGrpSpPr>
            <a:grpSpLocks noChangeAspect="1"/>
          </p:cNvGrpSpPr>
          <p:nvPr/>
        </p:nvGrpSpPr>
        <p:grpSpPr bwMode="auto">
          <a:xfrm rot="10800000">
            <a:off x="1505607" y="1606493"/>
            <a:ext cx="152406" cy="64615"/>
            <a:chOff x="2693" y="2933"/>
            <a:chExt cx="175" cy="403"/>
          </a:xfrm>
        </p:grpSpPr>
        <p:sp>
          <p:nvSpPr>
            <p:cNvPr id="705" name="Oval 192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" name="Oval 192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7" name="Freeform 193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8" name="Freeform 193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9" name="Freeform 193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0" name="Oval 193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9" name="Group 1934"/>
          <p:cNvGrpSpPr>
            <a:grpSpLocks noChangeAspect="1"/>
          </p:cNvGrpSpPr>
          <p:nvPr/>
        </p:nvGrpSpPr>
        <p:grpSpPr bwMode="auto">
          <a:xfrm>
            <a:off x="1665387" y="1532455"/>
            <a:ext cx="152406" cy="64615"/>
            <a:chOff x="2693" y="2933"/>
            <a:chExt cx="175" cy="403"/>
          </a:xfrm>
        </p:grpSpPr>
        <p:sp>
          <p:nvSpPr>
            <p:cNvPr id="699" name="Oval 193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0" name="Oval 193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1" name="Freeform 193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2" name="Freeform 193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3" name="Freeform 193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4" name="Oval 194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0" name="Group 1941"/>
          <p:cNvGrpSpPr>
            <a:grpSpLocks noChangeAspect="1"/>
          </p:cNvGrpSpPr>
          <p:nvPr/>
        </p:nvGrpSpPr>
        <p:grpSpPr bwMode="auto">
          <a:xfrm rot="10800000">
            <a:off x="1665387" y="1606493"/>
            <a:ext cx="152406" cy="64615"/>
            <a:chOff x="2693" y="2933"/>
            <a:chExt cx="175" cy="403"/>
          </a:xfrm>
        </p:grpSpPr>
        <p:sp>
          <p:nvSpPr>
            <p:cNvPr id="693" name="Oval 194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4" name="Oval 194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5" name="Freeform 194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" name="Freeform 194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" name="Freeform 194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" name="Oval 194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1" name="Group 1948"/>
          <p:cNvGrpSpPr>
            <a:grpSpLocks noChangeAspect="1"/>
          </p:cNvGrpSpPr>
          <p:nvPr/>
        </p:nvGrpSpPr>
        <p:grpSpPr bwMode="auto">
          <a:xfrm>
            <a:off x="1832541" y="1532455"/>
            <a:ext cx="152406" cy="64615"/>
            <a:chOff x="2693" y="2933"/>
            <a:chExt cx="175" cy="403"/>
          </a:xfrm>
        </p:grpSpPr>
        <p:sp>
          <p:nvSpPr>
            <p:cNvPr id="687" name="Oval 194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" name="Oval 195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9" name="Freeform 195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0" name="Freeform 195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1" name="Freeform 195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2" name="Oval 195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2" name="Group 1955"/>
          <p:cNvGrpSpPr>
            <a:grpSpLocks noChangeAspect="1"/>
          </p:cNvGrpSpPr>
          <p:nvPr/>
        </p:nvGrpSpPr>
        <p:grpSpPr bwMode="auto">
          <a:xfrm rot="10800000">
            <a:off x="1832541" y="1606493"/>
            <a:ext cx="152406" cy="64615"/>
            <a:chOff x="2693" y="2933"/>
            <a:chExt cx="175" cy="403"/>
          </a:xfrm>
        </p:grpSpPr>
        <p:sp>
          <p:nvSpPr>
            <p:cNvPr id="681" name="Oval 195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2" name="Oval 195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3" name="Freeform 195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4" name="Freeform 195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5" name="Freeform 196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" name="Oval 196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3" name="Group 1962"/>
          <p:cNvGrpSpPr>
            <a:grpSpLocks noChangeAspect="1"/>
          </p:cNvGrpSpPr>
          <p:nvPr/>
        </p:nvGrpSpPr>
        <p:grpSpPr bwMode="auto">
          <a:xfrm>
            <a:off x="1994780" y="1532455"/>
            <a:ext cx="152406" cy="64615"/>
            <a:chOff x="2693" y="2933"/>
            <a:chExt cx="175" cy="403"/>
          </a:xfrm>
        </p:grpSpPr>
        <p:sp>
          <p:nvSpPr>
            <p:cNvPr id="675" name="Oval 196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" name="Oval 196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7" name="Freeform 196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8" name="Freeform 196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9" name="Freeform 196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0" name="Oval 196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4" name="Group 1969"/>
          <p:cNvGrpSpPr>
            <a:grpSpLocks noChangeAspect="1"/>
          </p:cNvGrpSpPr>
          <p:nvPr/>
        </p:nvGrpSpPr>
        <p:grpSpPr bwMode="auto">
          <a:xfrm rot="10800000">
            <a:off x="1994780" y="1606493"/>
            <a:ext cx="152406" cy="64615"/>
            <a:chOff x="2693" y="2933"/>
            <a:chExt cx="175" cy="403"/>
          </a:xfrm>
        </p:grpSpPr>
        <p:sp>
          <p:nvSpPr>
            <p:cNvPr id="669" name="Oval 197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0" name="Oval 197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1" name="Freeform 197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2" name="Freeform 197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3" name="Freeform 197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4" name="Oval 197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5" name="Group 1976"/>
          <p:cNvGrpSpPr>
            <a:grpSpLocks noChangeAspect="1"/>
          </p:cNvGrpSpPr>
          <p:nvPr/>
        </p:nvGrpSpPr>
        <p:grpSpPr bwMode="auto">
          <a:xfrm>
            <a:off x="2152102" y="1532455"/>
            <a:ext cx="152406" cy="64615"/>
            <a:chOff x="2693" y="2933"/>
            <a:chExt cx="175" cy="403"/>
          </a:xfrm>
        </p:grpSpPr>
        <p:sp>
          <p:nvSpPr>
            <p:cNvPr id="663" name="Oval 197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4" name="Oval 197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" name="Freeform 197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6" name="Freeform 198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7" name="Freeform 198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8" name="Oval 198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6" name="Group 1983"/>
          <p:cNvGrpSpPr>
            <a:grpSpLocks noChangeAspect="1"/>
          </p:cNvGrpSpPr>
          <p:nvPr/>
        </p:nvGrpSpPr>
        <p:grpSpPr bwMode="auto">
          <a:xfrm rot="10800000">
            <a:off x="2152102" y="1606493"/>
            <a:ext cx="152406" cy="64615"/>
            <a:chOff x="2693" y="2933"/>
            <a:chExt cx="175" cy="403"/>
          </a:xfrm>
        </p:grpSpPr>
        <p:sp>
          <p:nvSpPr>
            <p:cNvPr id="657" name="Oval 198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8" name="Oval 198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9" name="Freeform 198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0" name="Freeform 198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1" name="Freeform 198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2" name="Oval 198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7" name="Group 1990"/>
          <p:cNvGrpSpPr>
            <a:grpSpLocks noChangeAspect="1"/>
          </p:cNvGrpSpPr>
          <p:nvPr/>
        </p:nvGrpSpPr>
        <p:grpSpPr bwMode="auto">
          <a:xfrm>
            <a:off x="2311882" y="1532455"/>
            <a:ext cx="152406" cy="64615"/>
            <a:chOff x="2693" y="2933"/>
            <a:chExt cx="175" cy="403"/>
          </a:xfrm>
        </p:grpSpPr>
        <p:sp>
          <p:nvSpPr>
            <p:cNvPr id="651" name="Oval 199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2" name="Oval 199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3" name="Freeform 199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4" name="Freeform 199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" name="Freeform 199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" name="Oval 199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8" name="Group 1997"/>
          <p:cNvGrpSpPr>
            <a:grpSpLocks noChangeAspect="1"/>
          </p:cNvGrpSpPr>
          <p:nvPr/>
        </p:nvGrpSpPr>
        <p:grpSpPr bwMode="auto">
          <a:xfrm rot="10800000">
            <a:off x="2311882" y="1606493"/>
            <a:ext cx="152406" cy="64615"/>
            <a:chOff x="2693" y="2933"/>
            <a:chExt cx="175" cy="403"/>
          </a:xfrm>
        </p:grpSpPr>
        <p:sp>
          <p:nvSpPr>
            <p:cNvPr id="645" name="Oval 199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6" name="Oval 199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7" name="Freeform 200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8" name="Freeform 200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9" name="Freeform 200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0" name="Oval 200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9" name="Group 2004"/>
          <p:cNvGrpSpPr>
            <a:grpSpLocks noChangeAspect="1"/>
          </p:cNvGrpSpPr>
          <p:nvPr/>
        </p:nvGrpSpPr>
        <p:grpSpPr bwMode="auto">
          <a:xfrm>
            <a:off x="2479036" y="1531558"/>
            <a:ext cx="152406" cy="64615"/>
            <a:chOff x="2693" y="2933"/>
            <a:chExt cx="175" cy="403"/>
          </a:xfrm>
        </p:grpSpPr>
        <p:sp>
          <p:nvSpPr>
            <p:cNvPr id="639" name="Oval 200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0" name="Oval 200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1" name="Freeform 200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2" name="Freeform 200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3" name="Freeform 200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4" name="Oval 201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0" name="Group 2011"/>
          <p:cNvGrpSpPr>
            <a:grpSpLocks noChangeAspect="1"/>
          </p:cNvGrpSpPr>
          <p:nvPr/>
        </p:nvGrpSpPr>
        <p:grpSpPr bwMode="auto">
          <a:xfrm rot="10800000">
            <a:off x="2479036" y="1605596"/>
            <a:ext cx="152406" cy="64615"/>
            <a:chOff x="2693" y="2933"/>
            <a:chExt cx="175" cy="403"/>
          </a:xfrm>
        </p:grpSpPr>
        <p:sp>
          <p:nvSpPr>
            <p:cNvPr id="633" name="Oval 201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4" name="Oval 201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Freeform 201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Freeform 201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7" name="Freeform 201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" name="Oval 201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1" name="Group 2018"/>
          <p:cNvGrpSpPr>
            <a:grpSpLocks noChangeAspect="1"/>
          </p:cNvGrpSpPr>
          <p:nvPr/>
        </p:nvGrpSpPr>
        <p:grpSpPr bwMode="auto">
          <a:xfrm>
            <a:off x="2641274" y="1531558"/>
            <a:ext cx="152406" cy="64615"/>
            <a:chOff x="2693" y="2933"/>
            <a:chExt cx="175" cy="403"/>
          </a:xfrm>
        </p:grpSpPr>
        <p:sp>
          <p:nvSpPr>
            <p:cNvPr id="627" name="Oval 201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8" name="Oval 202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9" name="Freeform 202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0" name="Freeform 202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1" name="Freeform 202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2" name="Oval 202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2" name="Group 2025"/>
          <p:cNvGrpSpPr>
            <a:grpSpLocks noChangeAspect="1"/>
          </p:cNvGrpSpPr>
          <p:nvPr/>
        </p:nvGrpSpPr>
        <p:grpSpPr bwMode="auto">
          <a:xfrm rot="10800000">
            <a:off x="2641274" y="1605596"/>
            <a:ext cx="152406" cy="64615"/>
            <a:chOff x="2693" y="2933"/>
            <a:chExt cx="175" cy="403"/>
          </a:xfrm>
        </p:grpSpPr>
        <p:sp>
          <p:nvSpPr>
            <p:cNvPr id="621" name="Oval 202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2" name="Oval 202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3" name="Freeform 202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" name="Freeform 202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" name="Freeform 203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" name="Oval 203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3" name="Group 2032"/>
          <p:cNvGrpSpPr>
            <a:grpSpLocks noChangeAspect="1"/>
          </p:cNvGrpSpPr>
          <p:nvPr/>
        </p:nvGrpSpPr>
        <p:grpSpPr bwMode="auto">
          <a:xfrm>
            <a:off x="2798596" y="1531558"/>
            <a:ext cx="152406" cy="64615"/>
            <a:chOff x="2693" y="2933"/>
            <a:chExt cx="175" cy="403"/>
          </a:xfrm>
        </p:grpSpPr>
        <p:sp>
          <p:nvSpPr>
            <p:cNvPr id="615" name="Oval 203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" name="Oval 203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" name="Freeform 203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" name="Freeform 203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9" name="Freeform 203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0" name="Oval 203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4" name="Group 2039"/>
          <p:cNvGrpSpPr>
            <a:grpSpLocks noChangeAspect="1"/>
          </p:cNvGrpSpPr>
          <p:nvPr/>
        </p:nvGrpSpPr>
        <p:grpSpPr bwMode="auto">
          <a:xfrm rot="10800000">
            <a:off x="2798596" y="1605596"/>
            <a:ext cx="152406" cy="64615"/>
            <a:chOff x="2693" y="2933"/>
            <a:chExt cx="175" cy="403"/>
          </a:xfrm>
        </p:grpSpPr>
        <p:sp>
          <p:nvSpPr>
            <p:cNvPr id="609" name="Oval 204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0" name="Oval 204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1" name="Freeform 204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2" name="Freeform 204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3" name="Freeform 204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" name="Oval 204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5" name="Group 2046"/>
          <p:cNvGrpSpPr>
            <a:grpSpLocks noChangeAspect="1"/>
          </p:cNvGrpSpPr>
          <p:nvPr/>
        </p:nvGrpSpPr>
        <p:grpSpPr bwMode="auto">
          <a:xfrm>
            <a:off x="2958376" y="1531558"/>
            <a:ext cx="152406" cy="64615"/>
            <a:chOff x="2693" y="2933"/>
            <a:chExt cx="175" cy="403"/>
          </a:xfrm>
        </p:grpSpPr>
        <p:sp>
          <p:nvSpPr>
            <p:cNvPr id="603" name="Oval 204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" name="Oval 204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Freeform 204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Freeform 205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205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Oval 205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6" name="Group 2053"/>
          <p:cNvGrpSpPr>
            <a:grpSpLocks noChangeAspect="1"/>
          </p:cNvGrpSpPr>
          <p:nvPr/>
        </p:nvGrpSpPr>
        <p:grpSpPr bwMode="auto">
          <a:xfrm rot="10800000">
            <a:off x="2958376" y="1605596"/>
            <a:ext cx="152406" cy="64615"/>
            <a:chOff x="2693" y="2933"/>
            <a:chExt cx="175" cy="403"/>
          </a:xfrm>
        </p:grpSpPr>
        <p:sp>
          <p:nvSpPr>
            <p:cNvPr id="597" name="Oval 205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8" name="Oval 205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9" name="Freeform 205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0" name="Freeform 205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" name="Freeform 205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2" name="Oval 205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1" name="Group 1836"/>
          <p:cNvGrpSpPr>
            <a:grpSpLocks noChangeAspect="1"/>
          </p:cNvGrpSpPr>
          <p:nvPr/>
        </p:nvGrpSpPr>
        <p:grpSpPr bwMode="auto">
          <a:xfrm>
            <a:off x="3100472" y="1533168"/>
            <a:ext cx="152406" cy="64615"/>
            <a:chOff x="2693" y="2933"/>
            <a:chExt cx="175" cy="403"/>
          </a:xfrm>
        </p:grpSpPr>
        <p:sp>
          <p:nvSpPr>
            <p:cNvPr id="559" name="Oval 183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0" name="Oval 183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1" name="Freeform 183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2" name="Freeform 184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" name="Freeform 184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" name="Oval 184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2" name="Group 1843"/>
          <p:cNvGrpSpPr>
            <a:grpSpLocks noChangeAspect="1"/>
          </p:cNvGrpSpPr>
          <p:nvPr/>
        </p:nvGrpSpPr>
        <p:grpSpPr bwMode="auto">
          <a:xfrm rot="10800000">
            <a:off x="3100472" y="1607205"/>
            <a:ext cx="152406" cy="64615"/>
            <a:chOff x="2693" y="2933"/>
            <a:chExt cx="175" cy="403"/>
          </a:xfrm>
        </p:grpSpPr>
        <p:sp>
          <p:nvSpPr>
            <p:cNvPr id="553" name="Oval 184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4" name="Oval 184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5" name="Freeform 184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6" name="Freeform 184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7" name="Freeform 184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8" name="Oval 184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3" name="Group 1850"/>
          <p:cNvGrpSpPr>
            <a:grpSpLocks noChangeAspect="1"/>
          </p:cNvGrpSpPr>
          <p:nvPr/>
        </p:nvGrpSpPr>
        <p:grpSpPr bwMode="auto">
          <a:xfrm>
            <a:off x="3262710" y="1533168"/>
            <a:ext cx="152406" cy="64615"/>
            <a:chOff x="2693" y="2933"/>
            <a:chExt cx="175" cy="403"/>
          </a:xfrm>
        </p:grpSpPr>
        <p:sp>
          <p:nvSpPr>
            <p:cNvPr id="547" name="Oval 185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8" name="Oval 185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9" name="Freeform 185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0" name="Freeform 185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1" name="Freeform 185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2" name="Oval 185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4" name="Group 1857"/>
          <p:cNvGrpSpPr>
            <a:grpSpLocks noChangeAspect="1"/>
          </p:cNvGrpSpPr>
          <p:nvPr/>
        </p:nvGrpSpPr>
        <p:grpSpPr bwMode="auto">
          <a:xfrm rot="10800000">
            <a:off x="3262710" y="1607205"/>
            <a:ext cx="152406" cy="64615"/>
            <a:chOff x="2693" y="2933"/>
            <a:chExt cx="175" cy="403"/>
          </a:xfrm>
        </p:grpSpPr>
        <p:sp>
          <p:nvSpPr>
            <p:cNvPr id="541" name="Oval 185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" name="Oval 185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" name="Freeform 186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4" name="Freeform 186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5" name="Freeform 186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6" name="Oval 186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5" name="Group 1864"/>
          <p:cNvGrpSpPr>
            <a:grpSpLocks noChangeAspect="1"/>
          </p:cNvGrpSpPr>
          <p:nvPr/>
        </p:nvGrpSpPr>
        <p:grpSpPr bwMode="auto">
          <a:xfrm>
            <a:off x="3420032" y="1533168"/>
            <a:ext cx="152406" cy="64615"/>
            <a:chOff x="2693" y="2933"/>
            <a:chExt cx="175" cy="403"/>
          </a:xfrm>
        </p:grpSpPr>
        <p:sp>
          <p:nvSpPr>
            <p:cNvPr id="535" name="Oval 186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6" name="Oval 186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7" name="Freeform 186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" name="Freeform 186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9" name="Freeform 186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0" name="Oval 187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6" name="Group 1871"/>
          <p:cNvGrpSpPr>
            <a:grpSpLocks noChangeAspect="1"/>
          </p:cNvGrpSpPr>
          <p:nvPr/>
        </p:nvGrpSpPr>
        <p:grpSpPr bwMode="auto">
          <a:xfrm rot="10800000">
            <a:off x="3420032" y="1607205"/>
            <a:ext cx="152406" cy="64615"/>
            <a:chOff x="2693" y="2933"/>
            <a:chExt cx="175" cy="403"/>
          </a:xfrm>
        </p:grpSpPr>
        <p:sp>
          <p:nvSpPr>
            <p:cNvPr id="529" name="Oval 187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0" name="Oval 187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1" name="Freeform 187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" name="Freeform 187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3" name="Freeform 187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4" name="Oval 187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7" name="Group 1878"/>
          <p:cNvGrpSpPr>
            <a:grpSpLocks noChangeAspect="1"/>
          </p:cNvGrpSpPr>
          <p:nvPr/>
        </p:nvGrpSpPr>
        <p:grpSpPr bwMode="auto">
          <a:xfrm>
            <a:off x="3579812" y="1533168"/>
            <a:ext cx="152406" cy="64615"/>
            <a:chOff x="2693" y="2933"/>
            <a:chExt cx="175" cy="403"/>
          </a:xfrm>
        </p:grpSpPr>
        <p:sp>
          <p:nvSpPr>
            <p:cNvPr id="523" name="Oval 187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4" name="Oval 188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5" name="Freeform 188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" name="Freeform 188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7" name="Freeform 188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8" name="Oval 188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8" name="Group 1885"/>
          <p:cNvGrpSpPr>
            <a:grpSpLocks noChangeAspect="1"/>
          </p:cNvGrpSpPr>
          <p:nvPr/>
        </p:nvGrpSpPr>
        <p:grpSpPr bwMode="auto">
          <a:xfrm rot="10800000">
            <a:off x="3579812" y="1607205"/>
            <a:ext cx="152406" cy="64615"/>
            <a:chOff x="2693" y="2933"/>
            <a:chExt cx="175" cy="403"/>
          </a:xfrm>
        </p:grpSpPr>
        <p:sp>
          <p:nvSpPr>
            <p:cNvPr id="517" name="Oval 188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8" name="Oval 188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9" name="Freeform 188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0" name="Freeform 188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1" name="Freeform 189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" name="Oval 189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9" name="Group 1892"/>
          <p:cNvGrpSpPr>
            <a:grpSpLocks noChangeAspect="1"/>
          </p:cNvGrpSpPr>
          <p:nvPr/>
        </p:nvGrpSpPr>
        <p:grpSpPr bwMode="auto">
          <a:xfrm>
            <a:off x="3746967" y="1532270"/>
            <a:ext cx="152406" cy="64615"/>
            <a:chOff x="2693" y="2933"/>
            <a:chExt cx="175" cy="403"/>
          </a:xfrm>
        </p:grpSpPr>
        <p:sp>
          <p:nvSpPr>
            <p:cNvPr id="511" name="Oval 189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2" name="Oval 189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" name="Freeform 189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" name="Freeform 189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5" name="Freeform 189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6" name="Oval 189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0" name="Group 1899"/>
          <p:cNvGrpSpPr>
            <a:grpSpLocks noChangeAspect="1"/>
          </p:cNvGrpSpPr>
          <p:nvPr/>
        </p:nvGrpSpPr>
        <p:grpSpPr bwMode="auto">
          <a:xfrm rot="10800000">
            <a:off x="3746967" y="1606308"/>
            <a:ext cx="152406" cy="64615"/>
            <a:chOff x="2693" y="2933"/>
            <a:chExt cx="175" cy="403"/>
          </a:xfrm>
        </p:grpSpPr>
        <p:sp>
          <p:nvSpPr>
            <p:cNvPr id="505" name="Oval 190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6" name="Oval 190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7" name="Freeform 190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8" name="Freeform 190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9" name="Freeform 190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0" name="Oval 190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1" name="Group 1906"/>
          <p:cNvGrpSpPr>
            <a:grpSpLocks noChangeAspect="1"/>
          </p:cNvGrpSpPr>
          <p:nvPr/>
        </p:nvGrpSpPr>
        <p:grpSpPr bwMode="auto">
          <a:xfrm>
            <a:off x="3909205" y="1532270"/>
            <a:ext cx="152406" cy="64615"/>
            <a:chOff x="2693" y="2933"/>
            <a:chExt cx="175" cy="403"/>
          </a:xfrm>
        </p:grpSpPr>
        <p:sp>
          <p:nvSpPr>
            <p:cNvPr id="499" name="Oval 190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0" name="Oval 190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1" name="Freeform 190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" name="Freeform 191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" name="Freeform 191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4" name="Oval 191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2" name="Group 1913"/>
          <p:cNvGrpSpPr>
            <a:grpSpLocks noChangeAspect="1"/>
          </p:cNvGrpSpPr>
          <p:nvPr/>
        </p:nvGrpSpPr>
        <p:grpSpPr bwMode="auto">
          <a:xfrm rot="10800000">
            <a:off x="3909205" y="1606308"/>
            <a:ext cx="152406" cy="64615"/>
            <a:chOff x="2693" y="2933"/>
            <a:chExt cx="175" cy="403"/>
          </a:xfrm>
        </p:grpSpPr>
        <p:sp>
          <p:nvSpPr>
            <p:cNvPr id="493" name="Oval 191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4" name="Oval 191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5" name="Freeform 191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6" name="Freeform 191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7" name="Freeform 191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8" name="Oval 191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3" name="Group 1920"/>
          <p:cNvGrpSpPr>
            <a:grpSpLocks noChangeAspect="1"/>
          </p:cNvGrpSpPr>
          <p:nvPr/>
        </p:nvGrpSpPr>
        <p:grpSpPr bwMode="auto">
          <a:xfrm>
            <a:off x="4066527" y="1532270"/>
            <a:ext cx="152406" cy="64615"/>
            <a:chOff x="2693" y="2933"/>
            <a:chExt cx="175" cy="403"/>
          </a:xfrm>
        </p:grpSpPr>
        <p:sp>
          <p:nvSpPr>
            <p:cNvPr id="487" name="Oval 192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8" name="Oval 192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9" name="Freeform 192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0" name="Freeform 192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" name="Freeform 192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" name="Oval 192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4" name="Group 1927"/>
          <p:cNvGrpSpPr>
            <a:grpSpLocks noChangeAspect="1"/>
          </p:cNvGrpSpPr>
          <p:nvPr/>
        </p:nvGrpSpPr>
        <p:grpSpPr bwMode="auto">
          <a:xfrm rot="10800000">
            <a:off x="4066527" y="1606308"/>
            <a:ext cx="152406" cy="64615"/>
            <a:chOff x="2693" y="2933"/>
            <a:chExt cx="175" cy="403"/>
          </a:xfrm>
        </p:grpSpPr>
        <p:sp>
          <p:nvSpPr>
            <p:cNvPr id="481" name="Oval 192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" name="Oval 192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" name="Freeform 193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" name="Freeform 193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5" name="Freeform 193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6" name="Oval 193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5" name="Group 1934"/>
          <p:cNvGrpSpPr>
            <a:grpSpLocks noChangeAspect="1"/>
          </p:cNvGrpSpPr>
          <p:nvPr/>
        </p:nvGrpSpPr>
        <p:grpSpPr bwMode="auto">
          <a:xfrm>
            <a:off x="4226307" y="1532270"/>
            <a:ext cx="152406" cy="64615"/>
            <a:chOff x="2693" y="2933"/>
            <a:chExt cx="175" cy="403"/>
          </a:xfrm>
        </p:grpSpPr>
        <p:sp>
          <p:nvSpPr>
            <p:cNvPr id="475" name="Oval 193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6" name="Oval 193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7" name="Freeform 193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8" name="Freeform 193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9" name="Freeform 193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0" name="Oval 194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6" name="Group 1941"/>
          <p:cNvGrpSpPr>
            <a:grpSpLocks noChangeAspect="1"/>
          </p:cNvGrpSpPr>
          <p:nvPr/>
        </p:nvGrpSpPr>
        <p:grpSpPr bwMode="auto">
          <a:xfrm rot="10800000">
            <a:off x="4226307" y="1606308"/>
            <a:ext cx="152406" cy="64615"/>
            <a:chOff x="2693" y="2933"/>
            <a:chExt cx="175" cy="403"/>
          </a:xfrm>
        </p:grpSpPr>
        <p:sp>
          <p:nvSpPr>
            <p:cNvPr id="469" name="Oval 194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0" name="Oval 194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" name="Freeform 194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2" name="Freeform 194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3" name="Freeform 194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4" name="Oval 194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7" name="Group 1948"/>
          <p:cNvGrpSpPr>
            <a:grpSpLocks noChangeAspect="1"/>
          </p:cNvGrpSpPr>
          <p:nvPr/>
        </p:nvGrpSpPr>
        <p:grpSpPr bwMode="auto">
          <a:xfrm>
            <a:off x="4393461" y="1532270"/>
            <a:ext cx="152406" cy="64615"/>
            <a:chOff x="2693" y="2933"/>
            <a:chExt cx="175" cy="403"/>
          </a:xfrm>
        </p:grpSpPr>
        <p:sp>
          <p:nvSpPr>
            <p:cNvPr id="463" name="Oval 194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4" name="Oval 195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5" name="Freeform 195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6" name="Freeform 195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7" name="Freeform 195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8" name="Oval 195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8" name="Group 1955"/>
          <p:cNvGrpSpPr>
            <a:grpSpLocks noChangeAspect="1"/>
          </p:cNvGrpSpPr>
          <p:nvPr/>
        </p:nvGrpSpPr>
        <p:grpSpPr bwMode="auto">
          <a:xfrm rot="10800000">
            <a:off x="4393461" y="1606308"/>
            <a:ext cx="152406" cy="64615"/>
            <a:chOff x="2693" y="2933"/>
            <a:chExt cx="175" cy="403"/>
          </a:xfrm>
        </p:grpSpPr>
        <p:sp>
          <p:nvSpPr>
            <p:cNvPr id="457" name="Oval 195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" name="Oval 195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" name="Freeform 195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" name="Freeform 195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" name="Freeform 196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" name="Oval 196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9" name="Group 1962"/>
          <p:cNvGrpSpPr>
            <a:grpSpLocks noChangeAspect="1"/>
          </p:cNvGrpSpPr>
          <p:nvPr/>
        </p:nvGrpSpPr>
        <p:grpSpPr bwMode="auto">
          <a:xfrm>
            <a:off x="4555700" y="1532270"/>
            <a:ext cx="152406" cy="64615"/>
            <a:chOff x="2693" y="2933"/>
            <a:chExt cx="175" cy="403"/>
          </a:xfrm>
        </p:grpSpPr>
        <p:sp>
          <p:nvSpPr>
            <p:cNvPr id="451" name="Oval 196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" name="Oval 196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" name="Freeform 196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" name="Freeform 196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" name="Freeform 196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" name="Oval 196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0" name="Group 1969"/>
          <p:cNvGrpSpPr>
            <a:grpSpLocks noChangeAspect="1"/>
          </p:cNvGrpSpPr>
          <p:nvPr/>
        </p:nvGrpSpPr>
        <p:grpSpPr bwMode="auto">
          <a:xfrm rot="10800000">
            <a:off x="4555700" y="1606308"/>
            <a:ext cx="152406" cy="64615"/>
            <a:chOff x="2693" y="2933"/>
            <a:chExt cx="175" cy="403"/>
          </a:xfrm>
        </p:grpSpPr>
        <p:sp>
          <p:nvSpPr>
            <p:cNvPr id="445" name="Oval 197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6" name="Oval 197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7" name="Freeform 197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8" name="Freeform 197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9" name="Freeform 197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0" name="Oval 197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1" name="Group 1976"/>
          <p:cNvGrpSpPr>
            <a:grpSpLocks noChangeAspect="1"/>
          </p:cNvGrpSpPr>
          <p:nvPr/>
        </p:nvGrpSpPr>
        <p:grpSpPr bwMode="auto">
          <a:xfrm>
            <a:off x="4713022" y="1532270"/>
            <a:ext cx="152406" cy="64615"/>
            <a:chOff x="2693" y="2933"/>
            <a:chExt cx="175" cy="403"/>
          </a:xfrm>
        </p:grpSpPr>
        <p:sp>
          <p:nvSpPr>
            <p:cNvPr id="439" name="Oval 197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" name="Oval 197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" name="Freeform 197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2" name="Freeform 198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3" name="Freeform 198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4" name="Oval 198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2" name="Group 1983"/>
          <p:cNvGrpSpPr>
            <a:grpSpLocks noChangeAspect="1"/>
          </p:cNvGrpSpPr>
          <p:nvPr/>
        </p:nvGrpSpPr>
        <p:grpSpPr bwMode="auto">
          <a:xfrm rot="10800000">
            <a:off x="4713022" y="1606308"/>
            <a:ext cx="152406" cy="64615"/>
            <a:chOff x="2693" y="2933"/>
            <a:chExt cx="175" cy="403"/>
          </a:xfrm>
        </p:grpSpPr>
        <p:sp>
          <p:nvSpPr>
            <p:cNvPr id="433" name="Oval 198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" name="Oval 198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" name="Freeform 198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" name="Freeform 198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" name="Freeform 198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" name="Oval 198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3" name="Group 1990"/>
          <p:cNvGrpSpPr>
            <a:grpSpLocks noChangeAspect="1"/>
          </p:cNvGrpSpPr>
          <p:nvPr/>
        </p:nvGrpSpPr>
        <p:grpSpPr bwMode="auto">
          <a:xfrm>
            <a:off x="4872802" y="1532270"/>
            <a:ext cx="152406" cy="64615"/>
            <a:chOff x="2693" y="2933"/>
            <a:chExt cx="175" cy="403"/>
          </a:xfrm>
        </p:grpSpPr>
        <p:sp>
          <p:nvSpPr>
            <p:cNvPr id="427" name="Oval 199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8" name="Oval 199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9" name="Freeform 199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" name="Freeform 199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" name="Freeform 199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" name="Oval 199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4" name="Group 1997"/>
          <p:cNvGrpSpPr>
            <a:grpSpLocks noChangeAspect="1"/>
          </p:cNvGrpSpPr>
          <p:nvPr/>
        </p:nvGrpSpPr>
        <p:grpSpPr bwMode="auto">
          <a:xfrm rot="10800000">
            <a:off x="4872802" y="1606308"/>
            <a:ext cx="152406" cy="64615"/>
            <a:chOff x="2693" y="2933"/>
            <a:chExt cx="175" cy="403"/>
          </a:xfrm>
        </p:grpSpPr>
        <p:sp>
          <p:nvSpPr>
            <p:cNvPr id="421" name="Oval 199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2" name="Oval 199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3" name="Freeform 200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4" name="Freeform 200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5" name="Freeform 200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6" name="Oval 200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5" name="Group 2004"/>
          <p:cNvGrpSpPr>
            <a:grpSpLocks noChangeAspect="1"/>
          </p:cNvGrpSpPr>
          <p:nvPr/>
        </p:nvGrpSpPr>
        <p:grpSpPr bwMode="auto">
          <a:xfrm>
            <a:off x="5039956" y="1531373"/>
            <a:ext cx="152406" cy="64615"/>
            <a:chOff x="2693" y="2933"/>
            <a:chExt cx="175" cy="403"/>
          </a:xfrm>
        </p:grpSpPr>
        <p:sp>
          <p:nvSpPr>
            <p:cNvPr id="415" name="Oval 200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6" name="Oval 200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7" name="Freeform 200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8" name="Freeform 200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" name="Freeform 200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" name="Oval 201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6" name="Group 2011"/>
          <p:cNvGrpSpPr>
            <a:grpSpLocks noChangeAspect="1"/>
          </p:cNvGrpSpPr>
          <p:nvPr/>
        </p:nvGrpSpPr>
        <p:grpSpPr bwMode="auto">
          <a:xfrm rot="10800000">
            <a:off x="5039956" y="1605411"/>
            <a:ext cx="152406" cy="64615"/>
            <a:chOff x="2693" y="2933"/>
            <a:chExt cx="175" cy="403"/>
          </a:xfrm>
        </p:grpSpPr>
        <p:sp>
          <p:nvSpPr>
            <p:cNvPr id="409" name="Oval 201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" name="Oval 201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" name="Freeform 201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2" name="Freeform 201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3" name="Freeform 201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4" name="Oval 201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7" name="Group 2018"/>
          <p:cNvGrpSpPr>
            <a:grpSpLocks noChangeAspect="1"/>
          </p:cNvGrpSpPr>
          <p:nvPr/>
        </p:nvGrpSpPr>
        <p:grpSpPr bwMode="auto">
          <a:xfrm>
            <a:off x="5202194" y="1531373"/>
            <a:ext cx="152406" cy="64615"/>
            <a:chOff x="2693" y="2933"/>
            <a:chExt cx="175" cy="403"/>
          </a:xfrm>
        </p:grpSpPr>
        <p:sp>
          <p:nvSpPr>
            <p:cNvPr id="403" name="Oval 201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4" name="Oval 202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Freeform 202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6" name="Freeform 202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" name="Freeform 202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8" name="Oval 202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8" name="Group 2025"/>
          <p:cNvGrpSpPr>
            <a:grpSpLocks noChangeAspect="1"/>
          </p:cNvGrpSpPr>
          <p:nvPr/>
        </p:nvGrpSpPr>
        <p:grpSpPr bwMode="auto">
          <a:xfrm rot="10800000">
            <a:off x="5202194" y="1605411"/>
            <a:ext cx="152406" cy="64615"/>
            <a:chOff x="2693" y="2933"/>
            <a:chExt cx="175" cy="403"/>
          </a:xfrm>
        </p:grpSpPr>
        <p:sp>
          <p:nvSpPr>
            <p:cNvPr id="397" name="Oval 202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8" name="Oval 202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" name="Freeform 202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" name="Freeform 202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1" name="Freeform 203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2" name="Oval 203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" name="Group 2032"/>
          <p:cNvGrpSpPr>
            <a:grpSpLocks noChangeAspect="1"/>
          </p:cNvGrpSpPr>
          <p:nvPr/>
        </p:nvGrpSpPr>
        <p:grpSpPr bwMode="auto">
          <a:xfrm>
            <a:off x="5359516" y="1531373"/>
            <a:ext cx="152406" cy="64615"/>
            <a:chOff x="2693" y="2933"/>
            <a:chExt cx="175" cy="403"/>
          </a:xfrm>
        </p:grpSpPr>
        <p:sp>
          <p:nvSpPr>
            <p:cNvPr id="391" name="Oval 203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2" name="Oval 203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Freeform 203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4" name="Freeform 203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5" name="Freeform 203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6" name="Oval 203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0" name="Group 2039"/>
          <p:cNvGrpSpPr>
            <a:grpSpLocks noChangeAspect="1"/>
          </p:cNvGrpSpPr>
          <p:nvPr/>
        </p:nvGrpSpPr>
        <p:grpSpPr bwMode="auto">
          <a:xfrm rot="10800000">
            <a:off x="5359516" y="1605411"/>
            <a:ext cx="152406" cy="64615"/>
            <a:chOff x="2693" y="2933"/>
            <a:chExt cx="175" cy="403"/>
          </a:xfrm>
        </p:grpSpPr>
        <p:sp>
          <p:nvSpPr>
            <p:cNvPr id="385" name="Oval 204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Oval 204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7" name="Freeform 204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Freeform 204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Freeform 204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0" name="Oval 204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1" name="Group 2046"/>
          <p:cNvGrpSpPr>
            <a:grpSpLocks noChangeAspect="1"/>
          </p:cNvGrpSpPr>
          <p:nvPr/>
        </p:nvGrpSpPr>
        <p:grpSpPr bwMode="auto">
          <a:xfrm>
            <a:off x="5519296" y="1531373"/>
            <a:ext cx="152406" cy="64615"/>
            <a:chOff x="2693" y="2933"/>
            <a:chExt cx="175" cy="403"/>
          </a:xfrm>
        </p:grpSpPr>
        <p:sp>
          <p:nvSpPr>
            <p:cNvPr id="379" name="Oval 204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" name="Oval 204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Freeform 204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2" name="Freeform 205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3" name="Freeform 205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4" name="Oval 205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2" name="Group 2053"/>
          <p:cNvGrpSpPr>
            <a:grpSpLocks noChangeAspect="1"/>
          </p:cNvGrpSpPr>
          <p:nvPr/>
        </p:nvGrpSpPr>
        <p:grpSpPr bwMode="auto">
          <a:xfrm rot="10800000">
            <a:off x="5519296" y="1605411"/>
            <a:ext cx="152406" cy="64615"/>
            <a:chOff x="2693" y="2933"/>
            <a:chExt cx="175" cy="403"/>
          </a:xfrm>
        </p:grpSpPr>
        <p:sp>
          <p:nvSpPr>
            <p:cNvPr id="373" name="Oval 205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Oval 205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Freeform 205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Freeform 205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7" name="Freeform 205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8" name="Oval 205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7" name="Group 1836"/>
          <p:cNvGrpSpPr>
            <a:grpSpLocks noChangeAspect="1"/>
          </p:cNvGrpSpPr>
          <p:nvPr/>
        </p:nvGrpSpPr>
        <p:grpSpPr bwMode="auto">
          <a:xfrm>
            <a:off x="5673178" y="1532057"/>
            <a:ext cx="152406" cy="64615"/>
            <a:chOff x="2693" y="2933"/>
            <a:chExt cx="175" cy="403"/>
          </a:xfrm>
        </p:grpSpPr>
        <p:sp>
          <p:nvSpPr>
            <p:cNvPr id="335" name="Oval 183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Oval 183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183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Freeform 184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Freeform 184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Oval 184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8" name="Group 1843"/>
          <p:cNvGrpSpPr>
            <a:grpSpLocks noChangeAspect="1"/>
          </p:cNvGrpSpPr>
          <p:nvPr/>
        </p:nvGrpSpPr>
        <p:grpSpPr bwMode="auto">
          <a:xfrm rot="10800000">
            <a:off x="5673178" y="1606094"/>
            <a:ext cx="152406" cy="64615"/>
            <a:chOff x="2693" y="2933"/>
            <a:chExt cx="175" cy="403"/>
          </a:xfrm>
        </p:grpSpPr>
        <p:sp>
          <p:nvSpPr>
            <p:cNvPr id="329" name="Oval 184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0" name="Oval 184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1" name="Freeform 184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2" name="Freeform 184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Freeform 184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" name="Oval 184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9" name="Group 1850"/>
          <p:cNvGrpSpPr>
            <a:grpSpLocks noChangeAspect="1"/>
          </p:cNvGrpSpPr>
          <p:nvPr/>
        </p:nvGrpSpPr>
        <p:grpSpPr bwMode="auto">
          <a:xfrm>
            <a:off x="5835416" y="1532057"/>
            <a:ext cx="152406" cy="64615"/>
            <a:chOff x="2693" y="2933"/>
            <a:chExt cx="175" cy="403"/>
          </a:xfrm>
        </p:grpSpPr>
        <p:sp>
          <p:nvSpPr>
            <p:cNvPr id="323" name="Oval 185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4" name="Oval 185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Freeform 185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6" name="Freeform 185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Freeform 185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" name="Oval 185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0" name="Group 1857"/>
          <p:cNvGrpSpPr>
            <a:grpSpLocks noChangeAspect="1"/>
          </p:cNvGrpSpPr>
          <p:nvPr/>
        </p:nvGrpSpPr>
        <p:grpSpPr bwMode="auto">
          <a:xfrm rot="10800000">
            <a:off x="5835416" y="1606094"/>
            <a:ext cx="152406" cy="64615"/>
            <a:chOff x="2693" y="2933"/>
            <a:chExt cx="175" cy="403"/>
          </a:xfrm>
        </p:grpSpPr>
        <p:sp>
          <p:nvSpPr>
            <p:cNvPr id="317" name="Oval 185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8" name="Oval 185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9" name="Freeform 186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0" name="Freeform 186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1" name="Freeform 186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" name="Oval 186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1" name="Group 1864"/>
          <p:cNvGrpSpPr>
            <a:grpSpLocks noChangeAspect="1"/>
          </p:cNvGrpSpPr>
          <p:nvPr/>
        </p:nvGrpSpPr>
        <p:grpSpPr bwMode="auto">
          <a:xfrm>
            <a:off x="5992738" y="1532057"/>
            <a:ext cx="152406" cy="64615"/>
            <a:chOff x="2693" y="2933"/>
            <a:chExt cx="175" cy="403"/>
          </a:xfrm>
        </p:grpSpPr>
        <p:sp>
          <p:nvSpPr>
            <p:cNvPr id="311" name="Oval 186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Oval 186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Freeform 186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Freeform 186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Freeform 186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Oval 187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2" name="Group 1871"/>
          <p:cNvGrpSpPr>
            <a:grpSpLocks noChangeAspect="1"/>
          </p:cNvGrpSpPr>
          <p:nvPr/>
        </p:nvGrpSpPr>
        <p:grpSpPr bwMode="auto">
          <a:xfrm rot="10800000">
            <a:off x="5992738" y="1606094"/>
            <a:ext cx="152406" cy="64615"/>
            <a:chOff x="2693" y="2933"/>
            <a:chExt cx="175" cy="403"/>
          </a:xfrm>
        </p:grpSpPr>
        <p:sp>
          <p:nvSpPr>
            <p:cNvPr id="305" name="Oval 187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6" name="Oval 187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" name="Freeform 187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" name="Freeform 187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" name="Freeform 187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Oval 187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" name="Group 1878"/>
          <p:cNvGrpSpPr>
            <a:grpSpLocks noChangeAspect="1"/>
          </p:cNvGrpSpPr>
          <p:nvPr/>
        </p:nvGrpSpPr>
        <p:grpSpPr bwMode="auto">
          <a:xfrm>
            <a:off x="6152518" y="1532057"/>
            <a:ext cx="152406" cy="64615"/>
            <a:chOff x="2693" y="2933"/>
            <a:chExt cx="175" cy="403"/>
          </a:xfrm>
        </p:grpSpPr>
        <p:sp>
          <p:nvSpPr>
            <p:cNvPr id="299" name="Oval 187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Oval 188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Freeform 188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2" name="Freeform 188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3" name="Freeform 188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4" name="Oval 188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4" name="Group 1885"/>
          <p:cNvGrpSpPr>
            <a:grpSpLocks noChangeAspect="1"/>
          </p:cNvGrpSpPr>
          <p:nvPr/>
        </p:nvGrpSpPr>
        <p:grpSpPr bwMode="auto">
          <a:xfrm rot="10800000">
            <a:off x="6152518" y="1606094"/>
            <a:ext cx="152406" cy="64615"/>
            <a:chOff x="2693" y="2933"/>
            <a:chExt cx="175" cy="403"/>
          </a:xfrm>
        </p:grpSpPr>
        <p:sp>
          <p:nvSpPr>
            <p:cNvPr id="293" name="Oval 188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4" name="Oval 188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5" name="Freeform 188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Freeform 188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Freeform 189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Oval 189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" name="Group 1892"/>
          <p:cNvGrpSpPr>
            <a:grpSpLocks noChangeAspect="1"/>
          </p:cNvGrpSpPr>
          <p:nvPr/>
        </p:nvGrpSpPr>
        <p:grpSpPr bwMode="auto">
          <a:xfrm>
            <a:off x="6319673" y="1531159"/>
            <a:ext cx="152406" cy="64615"/>
            <a:chOff x="2693" y="2933"/>
            <a:chExt cx="175" cy="403"/>
          </a:xfrm>
        </p:grpSpPr>
        <p:sp>
          <p:nvSpPr>
            <p:cNvPr id="287" name="Oval 189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Oval 189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Freeform 189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" name="Freeform 189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" name="Freeform 189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Oval 189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6" name="Group 1899"/>
          <p:cNvGrpSpPr>
            <a:grpSpLocks noChangeAspect="1"/>
          </p:cNvGrpSpPr>
          <p:nvPr/>
        </p:nvGrpSpPr>
        <p:grpSpPr bwMode="auto">
          <a:xfrm rot="10800000">
            <a:off x="6319673" y="1605197"/>
            <a:ext cx="152406" cy="64615"/>
            <a:chOff x="2693" y="2933"/>
            <a:chExt cx="175" cy="403"/>
          </a:xfrm>
        </p:grpSpPr>
        <p:sp>
          <p:nvSpPr>
            <p:cNvPr id="281" name="Oval 190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Oval 190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90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190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Freeform 190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Oval 190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7" name="Group 1906"/>
          <p:cNvGrpSpPr>
            <a:grpSpLocks noChangeAspect="1"/>
          </p:cNvGrpSpPr>
          <p:nvPr/>
        </p:nvGrpSpPr>
        <p:grpSpPr bwMode="auto">
          <a:xfrm>
            <a:off x="6481911" y="1531159"/>
            <a:ext cx="152406" cy="64615"/>
            <a:chOff x="2693" y="2933"/>
            <a:chExt cx="175" cy="403"/>
          </a:xfrm>
        </p:grpSpPr>
        <p:sp>
          <p:nvSpPr>
            <p:cNvPr id="275" name="Oval 190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Oval 190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190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191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191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Oval 191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8" name="Group 1913"/>
          <p:cNvGrpSpPr>
            <a:grpSpLocks noChangeAspect="1"/>
          </p:cNvGrpSpPr>
          <p:nvPr/>
        </p:nvGrpSpPr>
        <p:grpSpPr bwMode="auto">
          <a:xfrm rot="10800000">
            <a:off x="6481911" y="1605197"/>
            <a:ext cx="152406" cy="64615"/>
            <a:chOff x="2693" y="2933"/>
            <a:chExt cx="175" cy="403"/>
          </a:xfrm>
        </p:grpSpPr>
        <p:sp>
          <p:nvSpPr>
            <p:cNvPr id="269" name="Oval 191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Oval 191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191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191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Freeform 191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4" name="Oval 191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9" name="Group 1920"/>
          <p:cNvGrpSpPr>
            <a:grpSpLocks noChangeAspect="1"/>
          </p:cNvGrpSpPr>
          <p:nvPr/>
        </p:nvGrpSpPr>
        <p:grpSpPr bwMode="auto">
          <a:xfrm>
            <a:off x="6639233" y="1531159"/>
            <a:ext cx="152406" cy="64615"/>
            <a:chOff x="2693" y="2933"/>
            <a:chExt cx="175" cy="403"/>
          </a:xfrm>
        </p:grpSpPr>
        <p:sp>
          <p:nvSpPr>
            <p:cNvPr id="263" name="Oval 192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Oval 192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192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192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192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Oval 192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0" name="Group 1927"/>
          <p:cNvGrpSpPr>
            <a:grpSpLocks noChangeAspect="1"/>
          </p:cNvGrpSpPr>
          <p:nvPr/>
        </p:nvGrpSpPr>
        <p:grpSpPr bwMode="auto">
          <a:xfrm rot="10800000">
            <a:off x="6639233" y="1605197"/>
            <a:ext cx="152406" cy="64615"/>
            <a:chOff x="2693" y="2933"/>
            <a:chExt cx="175" cy="403"/>
          </a:xfrm>
        </p:grpSpPr>
        <p:sp>
          <p:nvSpPr>
            <p:cNvPr id="257" name="Oval 192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Oval 192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Freeform 193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Freeform 193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1" name="Freeform 193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Oval 193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1" name="Group 1934"/>
          <p:cNvGrpSpPr>
            <a:grpSpLocks noChangeAspect="1"/>
          </p:cNvGrpSpPr>
          <p:nvPr/>
        </p:nvGrpSpPr>
        <p:grpSpPr bwMode="auto">
          <a:xfrm>
            <a:off x="6799013" y="1531159"/>
            <a:ext cx="152406" cy="64615"/>
            <a:chOff x="2693" y="2933"/>
            <a:chExt cx="175" cy="403"/>
          </a:xfrm>
        </p:grpSpPr>
        <p:sp>
          <p:nvSpPr>
            <p:cNvPr id="251" name="Oval 193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Oval 193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Freeform 193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193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Freeform 193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Oval 194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2" name="Group 1941"/>
          <p:cNvGrpSpPr>
            <a:grpSpLocks noChangeAspect="1"/>
          </p:cNvGrpSpPr>
          <p:nvPr/>
        </p:nvGrpSpPr>
        <p:grpSpPr bwMode="auto">
          <a:xfrm rot="10800000">
            <a:off x="6799013" y="1605197"/>
            <a:ext cx="152406" cy="64615"/>
            <a:chOff x="2693" y="2933"/>
            <a:chExt cx="175" cy="403"/>
          </a:xfrm>
        </p:grpSpPr>
        <p:sp>
          <p:nvSpPr>
            <p:cNvPr id="245" name="Oval 194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Oval 194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Freeform 194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194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Freeform 194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Oval 194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3" name="Group 1948"/>
          <p:cNvGrpSpPr>
            <a:grpSpLocks noChangeAspect="1"/>
          </p:cNvGrpSpPr>
          <p:nvPr/>
        </p:nvGrpSpPr>
        <p:grpSpPr bwMode="auto">
          <a:xfrm>
            <a:off x="6966167" y="1531159"/>
            <a:ext cx="152406" cy="64615"/>
            <a:chOff x="2693" y="2933"/>
            <a:chExt cx="175" cy="403"/>
          </a:xfrm>
        </p:grpSpPr>
        <p:sp>
          <p:nvSpPr>
            <p:cNvPr id="239" name="Oval 194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Oval 195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Freeform 195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2" name="Freeform 195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Freeform 195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Oval 195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4" name="Group 1955"/>
          <p:cNvGrpSpPr>
            <a:grpSpLocks noChangeAspect="1"/>
          </p:cNvGrpSpPr>
          <p:nvPr/>
        </p:nvGrpSpPr>
        <p:grpSpPr bwMode="auto">
          <a:xfrm rot="10800000">
            <a:off x="6966167" y="1605197"/>
            <a:ext cx="152406" cy="64615"/>
            <a:chOff x="2693" y="2933"/>
            <a:chExt cx="175" cy="403"/>
          </a:xfrm>
        </p:grpSpPr>
        <p:sp>
          <p:nvSpPr>
            <p:cNvPr id="233" name="Oval 195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Oval 195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Freeform 195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Freeform 195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Freeform 196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Oval 196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5" name="Group 1962"/>
          <p:cNvGrpSpPr>
            <a:grpSpLocks noChangeAspect="1"/>
          </p:cNvGrpSpPr>
          <p:nvPr/>
        </p:nvGrpSpPr>
        <p:grpSpPr bwMode="auto">
          <a:xfrm>
            <a:off x="7128406" y="1531159"/>
            <a:ext cx="152406" cy="64615"/>
            <a:chOff x="2693" y="2933"/>
            <a:chExt cx="175" cy="403"/>
          </a:xfrm>
        </p:grpSpPr>
        <p:sp>
          <p:nvSpPr>
            <p:cNvPr id="227" name="Oval 196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Oval 196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Freeform 196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Freeform 196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Freeform 196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Oval 196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6" name="Group 1969"/>
          <p:cNvGrpSpPr>
            <a:grpSpLocks noChangeAspect="1"/>
          </p:cNvGrpSpPr>
          <p:nvPr/>
        </p:nvGrpSpPr>
        <p:grpSpPr bwMode="auto">
          <a:xfrm rot="10800000">
            <a:off x="7128406" y="1605197"/>
            <a:ext cx="152406" cy="64615"/>
            <a:chOff x="2693" y="2933"/>
            <a:chExt cx="175" cy="403"/>
          </a:xfrm>
        </p:grpSpPr>
        <p:sp>
          <p:nvSpPr>
            <p:cNvPr id="221" name="Oval 197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Oval 197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197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197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Freeform 197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Oval 197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7" name="Group 1976"/>
          <p:cNvGrpSpPr>
            <a:grpSpLocks noChangeAspect="1"/>
          </p:cNvGrpSpPr>
          <p:nvPr/>
        </p:nvGrpSpPr>
        <p:grpSpPr bwMode="auto">
          <a:xfrm>
            <a:off x="7285728" y="1531159"/>
            <a:ext cx="152406" cy="64615"/>
            <a:chOff x="2693" y="2933"/>
            <a:chExt cx="175" cy="403"/>
          </a:xfrm>
        </p:grpSpPr>
        <p:sp>
          <p:nvSpPr>
            <p:cNvPr id="215" name="Oval 197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Oval 197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197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Freeform 198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Freeform 198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Oval 198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8" name="Group 1983"/>
          <p:cNvGrpSpPr>
            <a:grpSpLocks noChangeAspect="1"/>
          </p:cNvGrpSpPr>
          <p:nvPr/>
        </p:nvGrpSpPr>
        <p:grpSpPr bwMode="auto">
          <a:xfrm rot="10800000">
            <a:off x="7285728" y="1605197"/>
            <a:ext cx="152406" cy="64615"/>
            <a:chOff x="2693" y="2933"/>
            <a:chExt cx="175" cy="403"/>
          </a:xfrm>
        </p:grpSpPr>
        <p:sp>
          <p:nvSpPr>
            <p:cNvPr id="209" name="Oval 198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Oval 198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198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198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198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Oval 198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9" name="Group 1990"/>
          <p:cNvGrpSpPr>
            <a:grpSpLocks noChangeAspect="1"/>
          </p:cNvGrpSpPr>
          <p:nvPr/>
        </p:nvGrpSpPr>
        <p:grpSpPr bwMode="auto">
          <a:xfrm>
            <a:off x="7445508" y="1531159"/>
            <a:ext cx="152406" cy="64615"/>
            <a:chOff x="2693" y="2933"/>
            <a:chExt cx="175" cy="403"/>
          </a:xfrm>
        </p:grpSpPr>
        <p:sp>
          <p:nvSpPr>
            <p:cNvPr id="203" name="Oval 199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Oval 199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1993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1994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Freeform 1995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1996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0" name="Group 1997"/>
          <p:cNvGrpSpPr>
            <a:grpSpLocks noChangeAspect="1"/>
          </p:cNvGrpSpPr>
          <p:nvPr/>
        </p:nvGrpSpPr>
        <p:grpSpPr bwMode="auto">
          <a:xfrm rot="10800000">
            <a:off x="7445508" y="1605197"/>
            <a:ext cx="152406" cy="64615"/>
            <a:chOff x="2693" y="2933"/>
            <a:chExt cx="175" cy="403"/>
          </a:xfrm>
        </p:grpSpPr>
        <p:sp>
          <p:nvSpPr>
            <p:cNvPr id="197" name="Oval 199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199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2000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2001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2002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Oval 2003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1" name="Group 2004"/>
          <p:cNvGrpSpPr>
            <a:grpSpLocks noChangeAspect="1"/>
          </p:cNvGrpSpPr>
          <p:nvPr/>
        </p:nvGrpSpPr>
        <p:grpSpPr bwMode="auto">
          <a:xfrm>
            <a:off x="7612662" y="1530262"/>
            <a:ext cx="152406" cy="64615"/>
            <a:chOff x="2693" y="2933"/>
            <a:chExt cx="175" cy="403"/>
          </a:xfrm>
        </p:grpSpPr>
        <p:sp>
          <p:nvSpPr>
            <p:cNvPr id="191" name="Oval 200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Oval 200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2007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Freeform 2008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Freeform 2009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2010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2" name="Group 2011"/>
          <p:cNvGrpSpPr>
            <a:grpSpLocks noChangeAspect="1"/>
          </p:cNvGrpSpPr>
          <p:nvPr/>
        </p:nvGrpSpPr>
        <p:grpSpPr bwMode="auto">
          <a:xfrm rot="10800000">
            <a:off x="7612662" y="1604300"/>
            <a:ext cx="152406" cy="64615"/>
            <a:chOff x="2693" y="2933"/>
            <a:chExt cx="175" cy="403"/>
          </a:xfrm>
        </p:grpSpPr>
        <p:sp>
          <p:nvSpPr>
            <p:cNvPr id="185" name="Oval 2012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201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Freeform 2014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Freeform 2015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2016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Oval 2017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3" name="Group 2018"/>
          <p:cNvGrpSpPr>
            <a:grpSpLocks noChangeAspect="1"/>
          </p:cNvGrpSpPr>
          <p:nvPr/>
        </p:nvGrpSpPr>
        <p:grpSpPr bwMode="auto">
          <a:xfrm>
            <a:off x="7774900" y="1530262"/>
            <a:ext cx="152406" cy="64615"/>
            <a:chOff x="2693" y="2933"/>
            <a:chExt cx="175" cy="403"/>
          </a:xfrm>
        </p:grpSpPr>
        <p:sp>
          <p:nvSpPr>
            <p:cNvPr id="179" name="Oval 2019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Oval 202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Freeform 2021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Freeform 2022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Freeform 2023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Oval 2024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4" name="Group 2025"/>
          <p:cNvGrpSpPr>
            <a:grpSpLocks noChangeAspect="1"/>
          </p:cNvGrpSpPr>
          <p:nvPr/>
        </p:nvGrpSpPr>
        <p:grpSpPr bwMode="auto">
          <a:xfrm rot="10800000">
            <a:off x="7774900" y="1604300"/>
            <a:ext cx="152406" cy="64615"/>
            <a:chOff x="2693" y="2933"/>
            <a:chExt cx="175" cy="403"/>
          </a:xfrm>
        </p:grpSpPr>
        <p:sp>
          <p:nvSpPr>
            <p:cNvPr id="173" name="Oval 2026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Oval 202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Freeform 2028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2029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Freeform 2030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Oval 2031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" name="Group 2032"/>
          <p:cNvGrpSpPr>
            <a:grpSpLocks noChangeAspect="1"/>
          </p:cNvGrpSpPr>
          <p:nvPr/>
        </p:nvGrpSpPr>
        <p:grpSpPr bwMode="auto">
          <a:xfrm>
            <a:off x="7932222" y="1530262"/>
            <a:ext cx="152406" cy="64615"/>
            <a:chOff x="2693" y="2933"/>
            <a:chExt cx="175" cy="403"/>
          </a:xfrm>
        </p:grpSpPr>
        <p:sp>
          <p:nvSpPr>
            <p:cNvPr id="167" name="Oval 2033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Oval 203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2035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2036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Freeform 2037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Oval 2038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6" name="Group 2039"/>
          <p:cNvGrpSpPr>
            <a:grpSpLocks noChangeAspect="1"/>
          </p:cNvGrpSpPr>
          <p:nvPr/>
        </p:nvGrpSpPr>
        <p:grpSpPr bwMode="auto">
          <a:xfrm rot="10800000">
            <a:off x="7932222" y="1604300"/>
            <a:ext cx="152406" cy="64615"/>
            <a:chOff x="2693" y="2933"/>
            <a:chExt cx="175" cy="403"/>
          </a:xfrm>
        </p:grpSpPr>
        <p:sp>
          <p:nvSpPr>
            <p:cNvPr id="161" name="Oval 2040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Oval 2041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2042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Freeform 2043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Freeform 2044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Oval 2045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7" name="Group 2046"/>
          <p:cNvGrpSpPr>
            <a:grpSpLocks noChangeAspect="1"/>
          </p:cNvGrpSpPr>
          <p:nvPr/>
        </p:nvGrpSpPr>
        <p:grpSpPr bwMode="auto">
          <a:xfrm>
            <a:off x="8092002" y="1530262"/>
            <a:ext cx="152406" cy="64615"/>
            <a:chOff x="2693" y="2933"/>
            <a:chExt cx="175" cy="403"/>
          </a:xfrm>
        </p:grpSpPr>
        <p:sp>
          <p:nvSpPr>
            <p:cNvPr id="155" name="Oval 2047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Oval 2048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2049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2050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Freeform 2051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Oval 2052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8" name="Group 2053"/>
          <p:cNvGrpSpPr>
            <a:grpSpLocks noChangeAspect="1"/>
          </p:cNvGrpSpPr>
          <p:nvPr/>
        </p:nvGrpSpPr>
        <p:grpSpPr bwMode="auto">
          <a:xfrm rot="10800000">
            <a:off x="8092002" y="1604300"/>
            <a:ext cx="152406" cy="64615"/>
            <a:chOff x="2693" y="2933"/>
            <a:chExt cx="175" cy="403"/>
          </a:xfrm>
        </p:grpSpPr>
        <p:sp>
          <p:nvSpPr>
            <p:cNvPr id="149" name="Oval 2054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solidFill>
              <a:srgbClr val="FFDB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Oval 2055"/>
            <p:cNvSpPr>
              <a:spLocks noChangeAspect="1" noChangeArrowheads="1"/>
            </p:cNvSpPr>
            <p:nvPr/>
          </p:nvSpPr>
          <p:spPr bwMode="auto">
            <a:xfrm>
              <a:off x="2693" y="2933"/>
              <a:ext cx="175" cy="187"/>
            </a:xfrm>
            <a:prstGeom prst="ellipse">
              <a:avLst/>
            </a:prstGeom>
            <a:noFill/>
            <a:ln w="7938">
              <a:solidFill>
                <a:srgbClr val="AD6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2056"/>
            <p:cNvSpPr>
              <a:spLocks noChangeAspect="1"/>
            </p:cNvSpPr>
            <p:nvPr/>
          </p:nvSpPr>
          <p:spPr bwMode="auto">
            <a:xfrm>
              <a:off x="2736" y="3104"/>
              <a:ext cx="87" cy="232"/>
            </a:xfrm>
            <a:custGeom>
              <a:avLst/>
              <a:gdLst>
                <a:gd name="T0" fmla="*/ 199 w 35"/>
                <a:gd name="T1" fmla="*/ 213 h 87"/>
                <a:gd name="T2" fmla="*/ 204 w 35"/>
                <a:gd name="T3" fmla="*/ 221 h 87"/>
                <a:gd name="T4" fmla="*/ 211 w 35"/>
                <a:gd name="T5" fmla="*/ 235 h 87"/>
                <a:gd name="T6" fmla="*/ 211 w 35"/>
                <a:gd name="T7" fmla="*/ 243 h 87"/>
                <a:gd name="T8" fmla="*/ 216 w 35"/>
                <a:gd name="T9" fmla="*/ 248 h 87"/>
                <a:gd name="T10" fmla="*/ 216 w 35"/>
                <a:gd name="T11" fmla="*/ 269 h 87"/>
                <a:gd name="T12" fmla="*/ 216 w 35"/>
                <a:gd name="T13" fmla="*/ 584 h 87"/>
                <a:gd name="T14" fmla="*/ 186 w 35"/>
                <a:gd name="T15" fmla="*/ 619 h 87"/>
                <a:gd name="T16" fmla="*/ 154 w 35"/>
                <a:gd name="T17" fmla="*/ 584 h 87"/>
                <a:gd name="T18" fmla="*/ 154 w 35"/>
                <a:gd name="T19" fmla="*/ 269 h 87"/>
                <a:gd name="T20" fmla="*/ 112 w 35"/>
                <a:gd name="T21" fmla="*/ 227 h 87"/>
                <a:gd name="T22" fmla="*/ 62 w 35"/>
                <a:gd name="T23" fmla="*/ 269 h 87"/>
                <a:gd name="T24" fmla="*/ 62 w 35"/>
                <a:gd name="T25" fmla="*/ 584 h 87"/>
                <a:gd name="T26" fmla="*/ 30 w 35"/>
                <a:gd name="T27" fmla="*/ 619 h 87"/>
                <a:gd name="T28" fmla="*/ 0 w 35"/>
                <a:gd name="T29" fmla="*/ 584 h 87"/>
                <a:gd name="T30" fmla="*/ 0 w 35"/>
                <a:gd name="T31" fmla="*/ 269 h 87"/>
                <a:gd name="T32" fmla="*/ 5 w 35"/>
                <a:gd name="T33" fmla="*/ 248 h 87"/>
                <a:gd name="T34" fmla="*/ 5 w 35"/>
                <a:gd name="T35" fmla="*/ 243 h 87"/>
                <a:gd name="T36" fmla="*/ 12 w 35"/>
                <a:gd name="T37" fmla="*/ 235 h 87"/>
                <a:gd name="T38" fmla="*/ 12 w 35"/>
                <a:gd name="T39" fmla="*/ 227 h 87"/>
                <a:gd name="T40" fmla="*/ 17 w 35"/>
                <a:gd name="T41" fmla="*/ 213 h 87"/>
                <a:gd name="T42" fmla="*/ 25 w 35"/>
                <a:gd name="T43" fmla="*/ 205 h 87"/>
                <a:gd name="T44" fmla="*/ 37 w 35"/>
                <a:gd name="T45" fmla="*/ 192 h 87"/>
                <a:gd name="T46" fmla="*/ 42 w 35"/>
                <a:gd name="T47" fmla="*/ 179 h 87"/>
                <a:gd name="T48" fmla="*/ 50 w 35"/>
                <a:gd name="T49" fmla="*/ 179 h 87"/>
                <a:gd name="T50" fmla="*/ 62 w 35"/>
                <a:gd name="T51" fmla="*/ 171 h 87"/>
                <a:gd name="T52" fmla="*/ 62 w 35"/>
                <a:gd name="T53" fmla="*/ 163 h 87"/>
                <a:gd name="T54" fmla="*/ 75 w 35"/>
                <a:gd name="T55" fmla="*/ 157 h 87"/>
                <a:gd name="T56" fmla="*/ 75 w 35"/>
                <a:gd name="T57" fmla="*/ 35 h 87"/>
                <a:gd name="T58" fmla="*/ 104 w 35"/>
                <a:gd name="T59" fmla="*/ 0 h 87"/>
                <a:gd name="T60" fmla="*/ 137 w 35"/>
                <a:gd name="T61" fmla="*/ 35 h 87"/>
                <a:gd name="T62" fmla="*/ 137 w 35"/>
                <a:gd name="T63" fmla="*/ 157 h 87"/>
                <a:gd name="T64" fmla="*/ 137 w 35"/>
                <a:gd name="T65" fmla="*/ 157 h 87"/>
                <a:gd name="T66" fmla="*/ 191 w 35"/>
                <a:gd name="T67" fmla="*/ 200 h 87"/>
                <a:gd name="T68" fmla="*/ 191 w 35"/>
                <a:gd name="T69" fmla="*/ 205 h 87"/>
                <a:gd name="T70" fmla="*/ 199 w 35"/>
                <a:gd name="T71" fmla="*/ 213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" h="87">
                  <a:moveTo>
                    <a:pt x="32" y="30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6"/>
                    <a:pt x="35" y="37"/>
                    <a:pt x="35" y="38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5"/>
                    <a:pt x="33" y="87"/>
                    <a:pt x="30" y="87"/>
                  </a:cubicBezTo>
                  <a:cubicBezTo>
                    <a:pt x="27" y="87"/>
                    <a:pt x="25" y="85"/>
                    <a:pt x="25" y="8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2" y="32"/>
                    <a:pt x="18" y="32"/>
                  </a:cubicBezTo>
                  <a:cubicBezTo>
                    <a:pt x="13" y="32"/>
                    <a:pt x="10" y="36"/>
                    <a:pt x="10" y="3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8" y="87"/>
                    <a:pt x="5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6"/>
                    <a:pt x="7" y="26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20" y="0"/>
                    <a:pt x="22" y="3"/>
                    <a:pt x="22" y="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3"/>
                    <a:pt x="28" y="25"/>
                    <a:pt x="31" y="28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2" y="29"/>
                    <a:pt x="32" y="30"/>
                    <a:pt x="32" y="30"/>
                  </a:cubicBezTo>
                  <a:close/>
                </a:path>
              </a:pathLst>
            </a:custGeom>
            <a:solidFill>
              <a:srgbClr val="FF6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2057"/>
            <p:cNvSpPr>
              <a:spLocks noChangeAspect="1"/>
            </p:cNvSpPr>
            <p:nvPr/>
          </p:nvSpPr>
          <p:spPr bwMode="auto">
            <a:xfrm>
              <a:off x="2741" y="3200"/>
              <a:ext cx="5" cy="133"/>
            </a:xfrm>
            <a:custGeom>
              <a:avLst/>
              <a:gdLst>
                <a:gd name="T0" fmla="*/ 0 w 2"/>
                <a:gd name="T1" fmla="*/ 311 h 50"/>
                <a:gd name="T2" fmla="*/ 0 w 2"/>
                <a:gd name="T3" fmla="*/ 0 h 50"/>
                <a:gd name="T4" fmla="*/ 0 w 2"/>
                <a:gd name="T5" fmla="*/ 0 h 50"/>
                <a:gd name="T6" fmla="*/ 13 w 2"/>
                <a:gd name="T7" fmla="*/ 162 h 50"/>
                <a:gd name="T8" fmla="*/ 13 w 2"/>
                <a:gd name="T9" fmla="*/ 303 h 50"/>
                <a:gd name="T10" fmla="*/ 13 w 2"/>
                <a:gd name="T11" fmla="*/ 354 h 50"/>
                <a:gd name="T12" fmla="*/ 13 w 2"/>
                <a:gd name="T13" fmla="*/ 354 h 50"/>
                <a:gd name="T14" fmla="*/ 0 w 2"/>
                <a:gd name="T15" fmla="*/ 31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0">
                  <a:moveTo>
                    <a:pt x="0" y="4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5"/>
                    <a:pt x="2" y="23"/>
                  </a:cubicBezTo>
                  <a:cubicBezTo>
                    <a:pt x="2" y="30"/>
                    <a:pt x="2" y="43"/>
                    <a:pt x="2" y="43"/>
                  </a:cubicBezTo>
                  <a:cubicBezTo>
                    <a:pt x="2" y="44"/>
                    <a:pt x="2" y="49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2058"/>
            <p:cNvSpPr>
              <a:spLocks noChangeAspect="1"/>
            </p:cNvSpPr>
            <p:nvPr/>
          </p:nvSpPr>
          <p:spPr bwMode="auto">
            <a:xfrm>
              <a:off x="2788" y="3189"/>
              <a:ext cx="20" cy="144"/>
            </a:xfrm>
            <a:custGeom>
              <a:avLst/>
              <a:gdLst>
                <a:gd name="T0" fmla="*/ 38 w 8"/>
                <a:gd name="T1" fmla="*/ 341 h 54"/>
                <a:gd name="T2" fmla="*/ 50 w 8"/>
                <a:gd name="T3" fmla="*/ 384 h 54"/>
                <a:gd name="T4" fmla="*/ 33 w 8"/>
                <a:gd name="T5" fmla="*/ 341 h 54"/>
                <a:gd name="T6" fmla="*/ 33 w 8"/>
                <a:gd name="T7" fmla="*/ 277 h 54"/>
                <a:gd name="T8" fmla="*/ 33 w 8"/>
                <a:gd name="T9" fmla="*/ 43 h 54"/>
                <a:gd name="T10" fmla="*/ 0 w 8"/>
                <a:gd name="T11" fmla="*/ 0 h 54"/>
                <a:gd name="T12" fmla="*/ 45 w 8"/>
                <a:gd name="T13" fmla="*/ 56 h 54"/>
                <a:gd name="T14" fmla="*/ 38 w 8"/>
                <a:gd name="T15" fmla="*/ 34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54">
                  <a:moveTo>
                    <a:pt x="6" y="48"/>
                  </a:moveTo>
                  <a:cubicBezTo>
                    <a:pt x="6" y="50"/>
                    <a:pt x="7" y="53"/>
                    <a:pt x="8" y="54"/>
                  </a:cubicBezTo>
                  <a:cubicBezTo>
                    <a:pt x="6" y="52"/>
                    <a:pt x="5" y="50"/>
                    <a:pt x="5" y="4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6" y="0"/>
                    <a:pt x="7" y="5"/>
                    <a:pt x="7" y="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Oval 2059"/>
            <p:cNvSpPr>
              <a:spLocks noChangeAspect="1" noChangeArrowheads="1"/>
            </p:cNvSpPr>
            <p:nvPr/>
          </p:nvSpPr>
          <p:spPr bwMode="auto">
            <a:xfrm>
              <a:off x="2721" y="2971"/>
              <a:ext cx="57" cy="6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6" name="Freeform 2339"/>
          <p:cNvSpPr>
            <a:spLocks/>
          </p:cNvSpPr>
          <p:nvPr/>
        </p:nvSpPr>
        <p:spPr bwMode="auto">
          <a:xfrm>
            <a:off x="715063" y="1422079"/>
            <a:ext cx="201174" cy="381031"/>
          </a:xfrm>
          <a:custGeom>
            <a:avLst/>
            <a:gdLst>
              <a:gd name="T0" fmla="*/ 83 w 91"/>
              <a:gd name="T1" fmla="*/ 5 h 303"/>
              <a:gd name="T2" fmla="*/ 19 w 91"/>
              <a:gd name="T3" fmla="*/ 212 h 303"/>
              <a:gd name="T4" fmla="*/ 73 w 91"/>
              <a:gd name="T5" fmla="*/ 514 h 303"/>
              <a:gd name="T6" fmla="*/ 87 w 91"/>
              <a:gd name="T7" fmla="*/ 673 h 303"/>
              <a:gd name="T8" fmla="*/ 198 w 91"/>
              <a:gd name="T9" fmla="*/ 656 h 303"/>
              <a:gd name="T10" fmla="*/ 203 w 91"/>
              <a:gd name="T11" fmla="*/ 340 h 303"/>
              <a:gd name="T12" fmla="*/ 83 w 91"/>
              <a:gd name="T13" fmla="*/ 5 h 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" h="303">
                <a:moveTo>
                  <a:pt x="35" y="2"/>
                </a:moveTo>
                <a:cubicBezTo>
                  <a:pt x="14" y="0"/>
                  <a:pt x="0" y="48"/>
                  <a:pt x="8" y="90"/>
                </a:cubicBezTo>
                <a:cubicBezTo>
                  <a:pt x="16" y="132"/>
                  <a:pt x="36" y="184"/>
                  <a:pt x="31" y="218"/>
                </a:cubicBezTo>
                <a:cubicBezTo>
                  <a:pt x="25" y="251"/>
                  <a:pt x="22" y="266"/>
                  <a:pt x="37" y="285"/>
                </a:cubicBezTo>
                <a:cubicBezTo>
                  <a:pt x="52" y="303"/>
                  <a:pt x="76" y="297"/>
                  <a:pt x="84" y="278"/>
                </a:cubicBezTo>
                <a:cubicBezTo>
                  <a:pt x="91" y="260"/>
                  <a:pt x="86" y="162"/>
                  <a:pt x="86" y="144"/>
                </a:cubicBezTo>
                <a:cubicBezTo>
                  <a:pt x="86" y="126"/>
                  <a:pt x="73" y="2"/>
                  <a:pt x="35" y="2"/>
                </a:cubicBezTo>
                <a:close/>
              </a:path>
            </a:pathLst>
          </a:custGeom>
          <a:solidFill>
            <a:srgbClr val="003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2340"/>
          <p:cNvSpPr>
            <a:spLocks/>
          </p:cNvSpPr>
          <p:nvPr/>
        </p:nvSpPr>
        <p:spPr bwMode="auto">
          <a:xfrm>
            <a:off x="728163" y="1433270"/>
            <a:ext cx="79534" cy="316016"/>
          </a:xfrm>
          <a:custGeom>
            <a:avLst/>
            <a:gdLst>
              <a:gd name="T0" fmla="*/ 14 w 36"/>
              <a:gd name="T1" fmla="*/ 191 h 251"/>
              <a:gd name="T2" fmla="*/ 38 w 36"/>
              <a:gd name="T3" fmla="*/ 291 h 251"/>
              <a:gd name="T4" fmla="*/ 66 w 36"/>
              <a:gd name="T5" fmla="*/ 491 h 251"/>
              <a:gd name="T6" fmla="*/ 64 w 36"/>
              <a:gd name="T7" fmla="*/ 506 h 251"/>
              <a:gd name="T8" fmla="*/ 61 w 36"/>
              <a:gd name="T9" fmla="*/ 593 h 251"/>
              <a:gd name="T10" fmla="*/ 61 w 36"/>
              <a:gd name="T11" fmla="*/ 593 h 251"/>
              <a:gd name="T12" fmla="*/ 73 w 36"/>
              <a:gd name="T13" fmla="*/ 508 h 251"/>
              <a:gd name="T14" fmla="*/ 76 w 36"/>
              <a:gd name="T15" fmla="*/ 494 h 251"/>
              <a:gd name="T16" fmla="*/ 52 w 36"/>
              <a:gd name="T17" fmla="*/ 288 h 251"/>
              <a:gd name="T18" fmla="*/ 28 w 36"/>
              <a:gd name="T19" fmla="*/ 191 h 251"/>
              <a:gd name="T20" fmla="*/ 47 w 36"/>
              <a:gd name="T21" fmla="*/ 0 h 251"/>
              <a:gd name="T22" fmla="*/ 47 w 36"/>
              <a:gd name="T23" fmla="*/ 0 h 251"/>
              <a:gd name="T24" fmla="*/ 14 w 36"/>
              <a:gd name="T25" fmla="*/ 191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" h="251">
                <a:moveTo>
                  <a:pt x="6" y="81"/>
                </a:moveTo>
                <a:cubicBezTo>
                  <a:pt x="8" y="95"/>
                  <a:pt x="12" y="109"/>
                  <a:pt x="16" y="123"/>
                </a:cubicBezTo>
                <a:cubicBezTo>
                  <a:pt x="24" y="154"/>
                  <a:pt x="32" y="186"/>
                  <a:pt x="28" y="208"/>
                </a:cubicBezTo>
                <a:cubicBezTo>
                  <a:pt x="27" y="214"/>
                  <a:pt x="27" y="214"/>
                  <a:pt x="27" y="214"/>
                </a:cubicBezTo>
                <a:cubicBezTo>
                  <a:pt x="25" y="230"/>
                  <a:pt x="25" y="241"/>
                  <a:pt x="26" y="251"/>
                </a:cubicBezTo>
                <a:cubicBezTo>
                  <a:pt x="26" y="251"/>
                  <a:pt x="26" y="251"/>
                  <a:pt x="26" y="251"/>
                </a:cubicBezTo>
                <a:cubicBezTo>
                  <a:pt x="25" y="241"/>
                  <a:pt x="28" y="230"/>
                  <a:pt x="31" y="215"/>
                </a:cubicBezTo>
                <a:cubicBezTo>
                  <a:pt x="32" y="209"/>
                  <a:pt x="32" y="209"/>
                  <a:pt x="32" y="209"/>
                </a:cubicBezTo>
                <a:cubicBezTo>
                  <a:pt x="36" y="185"/>
                  <a:pt x="30" y="153"/>
                  <a:pt x="22" y="122"/>
                </a:cubicBezTo>
                <a:cubicBezTo>
                  <a:pt x="18" y="108"/>
                  <a:pt x="15" y="94"/>
                  <a:pt x="12" y="81"/>
                </a:cubicBezTo>
                <a:cubicBezTo>
                  <a:pt x="6" y="51"/>
                  <a:pt x="8" y="15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7" y="16"/>
                  <a:pt x="0" y="51"/>
                  <a:pt x="6" y="8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2341"/>
          <p:cNvSpPr>
            <a:spLocks/>
          </p:cNvSpPr>
          <p:nvPr/>
        </p:nvSpPr>
        <p:spPr bwMode="auto">
          <a:xfrm>
            <a:off x="774947" y="1442329"/>
            <a:ext cx="141289" cy="360781"/>
          </a:xfrm>
          <a:custGeom>
            <a:avLst/>
            <a:gdLst>
              <a:gd name="T0" fmla="*/ 139 w 64"/>
              <a:gd name="T1" fmla="*/ 302 h 287"/>
              <a:gd name="T2" fmla="*/ 68 w 64"/>
              <a:gd name="T3" fmla="*/ 0 h 287"/>
              <a:gd name="T4" fmla="*/ 123 w 64"/>
              <a:gd name="T5" fmla="*/ 252 h 287"/>
              <a:gd name="T6" fmla="*/ 116 w 64"/>
              <a:gd name="T7" fmla="*/ 568 h 287"/>
              <a:gd name="T8" fmla="*/ 0 w 64"/>
              <a:gd name="T9" fmla="*/ 587 h 287"/>
              <a:gd name="T10" fmla="*/ 24 w 64"/>
              <a:gd name="T11" fmla="*/ 635 h 287"/>
              <a:gd name="T12" fmla="*/ 134 w 64"/>
              <a:gd name="T13" fmla="*/ 618 h 287"/>
              <a:gd name="T14" fmla="*/ 139 w 64"/>
              <a:gd name="T15" fmla="*/ 302 h 2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4" h="287">
                <a:moveTo>
                  <a:pt x="59" y="128"/>
                </a:moveTo>
                <a:cubicBezTo>
                  <a:pt x="59" y="113"/>
                  <a:pt x="52" y="32"/>
                  <a:pt x="29" y="0"/>
                </a:cubicBezTo>
                <a:cubicBezTo>
                  <a:pt x="44" y="38"/>
                  <a:pt x="52" y="95"/>
                  <a:pt x="52" y="107"/>
                </a:cubicBezTo>
                <a:cubicBezTo>
                  <a:pt x="52" y="125"/>
                  <a:pt x="57" y="222"/>
                  <a:pt x="49" y="241"/>
                </a:cubicBezTo>
                <a:cubicBezTo>
                  <a:pt x="43" y="258"/>
                  <a:pt x="16" y="265"/>
                  <a:pt x="0" y="249"/>
                </a:cubicBezTo>
                <a:cubicBezTo>
                  <a:pt x="1" y="256"/>
                  <a:pt x="4" y="262"/>
                  <a:pt x="10" y="269"/>
                </a:cubicBezTo>
                <a:cubicBezTo>
                  <a:pt x="25" y="287"/>
                  <a:pt x="49" y="281"/>
                  <a:pt x="57" y="262"/>
                </a:cubicBezTo>
                <a:cubicBezTo>
                  <a:pt x="64" y="244"/>
                  <a:pt x="59" y="146"/>
                  <a:pt x="59" y="128"/>
                </a:cubicBezTo>
                <a:close/>
              </a:path>
            </a:pathLst>
          </a:custGeom>
          <a:solidFill>
            <a:srgbClr val="0024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2342"/>
          <p:cNvSpPr>
            <a:spLocks/>
          </p:cNvSpPr>
          <p:nvPr/>
        </p:nvSpPr>
        <p:spPr bwMode="auto">
          <a:xfrm>
            <a:off x="958343" y="1422079"/>
            <a:ext cx="199302" cy="381031"/>
          </a:xfrm>
          <a:custGeom>
            <a:avLst/>
            <a:gdLst>
              <a:gd name="T0" fmla="*/ 130 w 90"/>
              <a:gd name="T1" fmla="*/ 5 h 303"/>
              <a:gd name="T2" fmla="*/ 194 w 90"/>
              <a:gd name="T3" fmla="*/ 212 h 303"/>
              <a:gd name="T4" fmla="*/ 142 w 90"/>
              <a:gd name="T5" fmla="*/ 514 h 303"/>
              <a:gd name="T6" fmla="*/ 128 w 90"/>
              <a:gd name="T7" fmla="*/ 673 h 303"/>
              <a:gd name="T8" fmla="*/ 17 w 90"/>
              <a:gd name="T9" fmla="*/ 656 h 303"/>
              <a:gd name="T10" fmla="*/ 9 w 90"/>
              <a:gd name="T11" fmla="*/ 340 h 303"/>
              <a:gd name="T12" fmla="*/ 130 w 90"/>
              <a:gd name="T13" fmla="*/ 5 h 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303">
                <a:moveTo>
                  <a:pt x="55" y="2"/>
                </a:moveTo>
                <a:cubicBezTo>
                  <a:pt x="76" y="0"/>
                  <a:pt x="90" y="48"/>
                  <a:pt x="82" y="90"/>
                </a:cubicBezTo>
                <a:cubicBezTo>
                  <a:pt x="74" y="132"/>
                  <a:pt x="54" y="184"/>
                  <a:pt x="60" y="218"/>
                </a:cubicBezTo>
                <a:cubicBezTo>
                  <a:pt x="65" y="251"/>
                  <a:pt x="69" y="266"/>
                  <a:pt x="54" y="285"/>
                </a:cubicBezTo>
                <a:cubicBezTo>
                  <a:pt x="38" y="303"/>
                  <a:pt x="14" y="297"/>
                  <a:pt x="7" y="278"/>
                </a:cubicBezTo>
                <a:cubicBezTo>
                  <a:pt x="0" y="260"/>
                  <a:pt x="4" y="162"/>
                  <a:pt x="4" y="144"/>
                </a:cubicBezTo>
                <a:cubicBezTo>
                  <a:pt x="4" y="126"/>
                  <a:pt x="18" y="2"/>
                  <a:pt x="55" y="2"/>
                </a:cubicBezTo>
                <a:close/>
              </a:path>
            </a:pathLst>
          </a:custGeom>
          <a:solidFill>
            <a:srgbClr val="003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2343"/>
          <p:cNvSpPr>
            <a:spLocks/>
          </p:cNvSpPr>
          <p:nvPr/>
        </p:nvSpPr>
        <p:spPr bwMode="auto">
          <a:xfrm>
            <a:off x="765590" y="1353866"/>
            <a:ext cx="429483" cy="438053"/>
          </a:xfrm>
          <a:custGeom>
            <a:avLst/>
            <a:gdLst>
              <a:gd name="T0" fmla="*/ 414 w 194"/>
              <a:gd name="T1" fmla="*/ 118 h 348"/>
              <a:gd name="T2" fmla="*/ 0 w 194"/>
              <a:gd name="T3" fmla="*/ 144 h 348"/>
              <a:gd name="T4" fmla="*/ 0 w 194"/>
              <a:gd name="T5" fmla="*/ 144 h 348"/>
              <a:gd name="T6" fmla="*/ 28 w 194"/>
              <a:gd name="T7" fmla="*/ 132 h 348"/>
              <a:gd name="T8" fmla="*/ 149 w 194"/>
              <a:gd name="T9" fmla="*/ 468 h 348"/>
              <a:gd name="T10" fmla="*/ 144 w 194"/>
              <a:gd name="T11" fmla="*/ 784 h 348"/>
              <a:gd name="T12" fmla="*/ 111 w 194"/>
              <a:gd name="T13" fmla="*/ 822 h 348"/>
              <a:gd name="T14" fmla="*/ 111 w 194"/>
              <a:gd name="T15" fmla="*/ 822 h 348"/>
              <a:gd name="T16" fmla="*/ 182 w 194"/>
              <a:gd name="T17" fmla="*/ 815 h 348"/>
              <a:gd name="T18" fmla="*/ 253 w 194"/>
              <a:gd name="T19" fmla="*/ 822 h 348"/>
              <a:gd name="T20" fmla="*/ 253 w 194"/>
              <a:gd name="T21" fmla="*/ 822 h 348"/>
              <a:gd name="T22" fmla="*/ 222 w 194"/>
              <a:gd name="T23" fmla="*/ 784 h 348"/>
              <a:gd name="T24" fmla="*/ 215 w 194"/>
              <a:gd name="T25" fmla="*/ 468 h 348"/>
              <a:gd name="T26" fmla="*/ 336 w 194"/>
              <a:gd name="T27" fmla="*/ 132 h 348"/>
              <a:gd name="T28" fmla="*/ 400 w 194"/>
              <a:gd name="T29" fmla="*/ 340 h 348"/>
              <a:gd name="T30" fmla="*/ 348 w 194"/>
              <a:gd name="T31" fmla="*/ 642 h 348"/>
              <a:gd name="T32" fmla="*/ 334 w 194"/>
              <a:gd name="T33" fmla="*/ 801 h 348"/>
              <a:gd name="T34" fmla="*/ 298 w 194"/>
              <a:gd name="T35" fmla="*/ 822 h 348"/>
              <a:gd name="T36" fmla="*/ 367 w 194"/>
              <a:gd name="T37" fmla="*/ 779 h 348"/>
              <a:gd name="T38" fmla="*/ 390 w 194"/>
              <a:gd name="T39" fmla="*/ 609 h 348"/>
              <a:gd name="T40" fmla="*/ 445 w 194"/>
              <a:gd name="T41" fmla="*/ 309 h 348"/>
              <a:gd name="T42" fmla="*/ 414 w 194"/>
              <a:gd name="T43" fmla="*/ 118 h 3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4" h="348">
                <a:moveTo>
                  <a:pt x="175" y="50"/>
                </a:moveTo>
                <a:cubicBezTo>
                  <a:pt x="148" y="22"/>
                  <a:pt x="53" y="0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4" y="58"/>
                  <a:pt x="8" y="56"/>
                  <a:pt x="12" y="56"/>
                </a:cubicBezTo>
                <a:cubicBezTo>
                  <a:pt x="50" y="56"/>
                  <a:pt x="63" y="180"/>
                  <a:pt x="63" y="198"/>
                </a:cubicBezTo>
                <a:cubicBezTo>
                  <a:pt x="63" y="216"/>
                  <a:pt x="68" y="314"/>
                  <a:pt x="61" y="332"/>
                </a:cubicBezTo>
                <a:cubicBezTo>
                  <a:pt x="58" y="340"/>
                  <a:pt x="55" y="345"/>
                  <a:pt x="47" y="348"/>
                </a:cubicBezTo>
                <a:cubicBezTo>
                  <a:pt x="47" y="348"/>
                  <a:pt x="47" y="348"/>
                  <a:pt x="47" y="348"/>
                </a:cubicBezTo>
                <a:cubicBezTo>
                  <a:pt x="57" y="346"/>
                  <a:pt x="67" y="345"/>
                  <a:pt x="77" y="345"/>
                </a:cubicBezTo>
                <a:cubicBezTo>
                  <a:pt x="88" y="345"/>
                  <a:pt x="98" y="346"/>
                  <a:pt x="107" y="348"/>
                </a:cubicBezTo>
                <a:cubicBezTo>
                  <a:pt x="107" y="348"/>
                  <a:pt x="107" y="348"/>
                  <a:pt x="107" y="348"/>
                </a:cubicBezTo>
                <a:cubicBezTo>
                  <a:pt x="99" y="346"/>
                  <a:pt x="97" y="340"/>
                  <a:pt x="94" y="332"/>
                </a:cubicBezTo>
                <a:cubicBezTo>
                  <a:pt x="87" y="314"/>
                  <a:pt x="91" y="216"/>
                  <a:pt x="91" y="198"/>
                </a:cubicBezTo>
                <a:cubicBezTo>
                  <a:pt x="91" y="180"/>
                  <a:pt x="105" y="56"/>
                  <a:pt x="142" y="56"/>
                </a:cubicBezTo>
                <a:cubicBezTo>
                  <a:pt x="163" y="54"/>
                  <a:pt x="177" y="102"/>
                  <a:pt x="169" y="144"/>
                </a:cubicBezTo>
                <a:cubicBezTo>
                  <a:pt x="161" y="186"/>
                  <a:pt x="141" y="238"/>
                  <a:pt x="147" y="272"/>
                </a:cubicBezTo>
                <a:cubicBezTo>
                  <a:pt x="152" y="305"/>
                  <a:pt x="156" y="320"/>
                  <a:pt x="141" y="339"/>
                </a:cubicBezTo>
                <a:cubicBezTo>
                  <a:pt x="136" y="344"/>
                  <a:pt x="131" y="347"/>
                  <a:pt x="126" y="348"/>
                </a:cubicBezTo>
                <a:cubicBezTo>
                  <a:pt x="136" y="347"/>
                  <a:pt x="148" y="338"/>
                  <a:pt x="155" y="330"/>
                </a:cubicBezTo>
                <a:cubicBezTo>
                  <a:pt x="170" y="312"/>
                  <a:pt x="170" y="292"/>
                  <a:pt x="165" y="258"/>
                </a:cubicBezTo>
                <a:cubicBezTo>
                  <a:pt x="160" y="225"/>
                  <a:pt x="179" y="173"/>
                  <a:pt x="188" y="131"/>
                </a:cubicBezTo>
                <a:cubicBezTo>
                  <a:pt x="194" y="99"/>
                  <a:pt x="190" y="68"/>
                  <a:pt x="175" y="50"/>
                </a:cubicBezTo>
                <a:close/>
              </a:path>
            </a:pathLst>
          </a:custGeom>
          <a:solidFill>
            <a:srgbClr val="000B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2344"/>
          <p:cNvSpPr>
            <a:spLocks/>
          </p:cNvSpPr>
          <p:nvPr/>
        </p:nvSpPr>
        <p:spPr bwMode="auto">
          <a:xfrm>
            <a:off x="825475" y="1398098"/>
            <a:ext cx="256380" cy="393821"/>
          </a:xfrm>
          <a:custGeom>
            <a:avLst/>
            <a:gdLst>
              <a:gd name="T0" fmla="*/ 255 w 116"/>
              <a:gd name="T1" fmla="*/ 54 h 313"/>
              <a:gd name="T2" fmla="*/ 149 w 116"/>
              <a:gd name="T3" fmla="*/ 2 h 313"/>
              <a:gd name="T4" fmla="*/ 14 w 116"/>
              <a:gd name="T5" fmla="*/ 83 h 313"/>
              <a:gd name="T6" fmla="*/ 14 w 116"/>
              <a:gd name="T7" fmla="*/ 85 h 313"/>
              <a:gd name="T8" fmla="*/ 85 w 116"/>
              <a:gd name="T9" fmla="*/ 385 h 313"/>
              <a:gd name="T10" fmla="*/ 80 w 116"/>
              <a:gd name="T11" fmla="*/ 701 h 313"/>
              <a:gd name="T12" fmla="*/ 47 w 116"/>
              <a:gd name="T13" fmla="*/ 739 h 313"/>
              <a:gd name="T14" fmla="*/ 118 w 116"/>
              <a:gd name="T15" fmla="*/ 732 h 313"/>
              <a:gd name="T16" fmla="*/ 189 w 116"/>
              <a:gd name="T17" fmla="*/ 739 h 313"/>
              <a:gd name="T18" fmla="*/ 158 w 116"/>
              <a:gd name="T19" fmla="*/ 701 h 313"/>
              <a:gd name="T20" fmla="*/ 151 w 116"/>
              <a:gd name="T21" fmla="*/ 385 h 313"/>
              <a:gd name="T22" fmla="*/ 255 w 116"/>
              <a:gd name="T23" fmla="*/ 54 h 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6" h="313">
                <a:moveTo>
                  <a:pt x="108" y="23"/>
                </a:moveTo>
                <a:cubicBezTo>
                  <a:pt x="116" y="16"/>
                  <a:pt x="105" y="0"/>
                  <a:pt x="63" y="1"/>
                </a:cubicBezTo>
                <a:cubicBezTo>
                  <a:pt x="21" y="2"/>
                  <a:pt x="0" y="18"/>
                  <a:pt x="6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30" y="69"/>
                  <a:pt x="36" y="149"/>
                  <a:pt x="36" y="163"/>
                </a:cubicBezTo>
                <a:cubicBezTo>
                  <a:pt x="36" y="181"/>
                  <a:pt x="41" y="279"/>
                  <a:pt x="34" y="297"/>
                </a:cubicBezTo>
                <a:cubicBezTo>
                  <a:pt x="31" y="305"/>
                  <a:pt x="28" y="310"/>
                  <a:pt x="20" y="313"/>
                </a:cubicBezTo>
                <a:cubicBezTo>
                  <a:pt x="30" y="311"/>
                  <a:pt x="40" y="310"/>
                  <a:pt x="50" y="310"/>
                </a:cubicBezTo>
                <a:cubicBezTo>
                  <a:pt x="61" y="310"/>
                  <a:pt x="71" y="311"/>
                  <a:pt x="80" y="313"/>
                </a:cubicBezTo>
                <a:cubicBezTo>
                  <a:pt x="72" y="311"/>
                  <a:pt x="70" y="305"/>
                  <a:pt x="67" y="297"/>
                </a:cubicBezTo>
                <a:cubicBezTo>
                  <a:pt x="60" y="279"/>
                  <a:pt x="64" y="181"/>
                  <a:pt x="64" y="163"/>
                </a:cubicBezTo>
                <a:cubicBezTo>
                  <a:pt x="64" y="146"/>
                  <a:pt x="75" y="37"/>
                  <a:pt x="108" y="23"/>
                </a:cubicBezTo>
                <a:close/>
              </a:path>
            </a:pathLst>
          </a:custGeom>
          <a:solidFill>
            <a:srgbClr val="0000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2345"/>
          <p:cNvSpPr>
            <a:spLocks/>
          </p:cNvSpPr>
          <p:nvPr/>
        </p:nvSpPr>
        <p:spPr bwMode="auto">
          <a:xfrm>
            <a:off x="940565" y="1408223"/>
            <a:ext cx="97312" cy="195045"/>
          </a:xfrm>
          <a:custGeom>
            <a:avLst/>
            <a:gdLst>
              <a:gd name="T0" fmla="*/ 28 w 44"/>
              <a:gd name="T1" fmla="*/ 0 h 155"/>
              <a:gd name="T2" fmla="*/ 28 w 44"/>
              <a:gd name="T3" fmla="*/ 2 h 155"/>
              <a:gd name="T4" fmla="*/ 78 w 44"/>
              <a:gd name="T5" fmla="*/ 12 h 155"/>
              <a:gd name="T6" fmla="*/ 90 w 44"/>
              <a:gd name="T7" fmla="*/ 21 h 155"/>
              <a:gd name="T8" fmla="*/ 83 w 44"/>
              <a:gd name="T9" fmla="*/ 43 h 155"/>
              <a:gd name="T10" fmla="*/ 5 w 44"/>
              <a:gd name="T11" fmla="*/ 364 h 155"/>
              <a:gd name="T12" fmla="*/ 0 w 44"/>
              <a:gd name="T13" fmla="*/ 366 h 155"/>
              <a:gd name="T14" fmla="*/ 92 w 44"/>
              <a:gd name="T15" fmla="*/ 47 h 155"/>
              <a:gd name="T16" fmla="*/ 102 w 44"/>
              <a:gd name="T17" fmla="*/ 17 h 155"/>
              <a:gd name="T18" fmla="*/ 83 w 44"/>
              <a:gd name="T19" fmla="*/ 2 h 155"/>
              <a:gd name="T20" fmla="*/ 28 w 44"/>
              <a:gd name="T21" fmla="*/ 0 h 1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" h="155">
                <a:moveTo>
                  <a:pt x="12" y="0"/>
                </a:moveTo>
                <a:cubicBezTo>
                  <a:pt x="12" y="1"/>
                  <a:pt x="12" y="1"/>
                  <a:pt x="12" y="1"/>
                </a:cubicBezTo>
                <a:cubicBezTo>
                  <a:pt x="20" y="1"/>
                  <a:pt x="26" y="4"/>
                  <a:pt x="33" y="5"/>
                </a:cubicBezTo>
                <a:cubicBezTo>
                  <a:pt x="35" y="6"/>
                  <a:pt x="37" y="7"/>
                  <a:pt x="38" y="9"/>
                </a:cubicBezTo>
                <a:cubicBezTo>
                  <a:pt x="39" y="11"/>
                  <a:pt x="37" y="15"/>
                  <a:pt x="35" y="18"/>
                </a:cubicBezTo>
                <a:cubicBezTo>
                  <a:pt x="5" y="54"/>
                  <a:pt x="2" y="147"/>
                  <a:pt x="2" y="15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8"/>
                  <a:pt x="10" y="55"/>
                  <a:pt x="39" y="20"/>
                </a:cubicBezTo>
                <a:cubicBezTo>
                  <a:pt x="42" y="17"/>
                  <a:pt x="44" y="12"/>
                  <a:pt x="43" y="7"/>
                </a:cubicBezTo>
                <a:cubicBezTo>
                  <a:pt x="42" y="5"/>
                  <a:pt x="40" y="2"/>
                  <a:pt x="35" y="1"/>
                </a:cubicBezTo>
                <a:cubicBezTo>
                  <a:pt x="28" y="0"/>
                  <a:pt x="20" y="0"/>
                  <a:pt x="12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2346"/>
          <p:cNvSpPr>
            <a:spLocks noEditPoints="1"/>
          </p:cNvSpPr>
          <p:nvPr/>
        </p:nvSpPr>
        <p:spPr bwMode="auto">
          <a:xfrm>
            <a:off x="825475" y="1398098"/>
            <a:ext cx="256380" cy="393821"/>
          </a:xfrm>
          <a:custGeom>
            <a:avLst/>
            <a:gdLst>
              <a:gd name="T0" fmla="*/ 149 w 116"/>
              <a:gd name="T1" fmla="*/ 2 h 313"/>
              <a:gd name="T2" fmla="*/ 14 w 116"/>
              <a:gd name="T3" fmla="*/ 83 h 313"/>
              <a:gd name="T4" fmla="*/ 14 w 116"/>
              <a:gd name="T5" fmla="*/ 85 h 313"/>
              <a:gd name="T6" fmla="*/ 85 w 116"/>
              <a:gd name="T7" fmla="*/ 385 h 313"/>
              <a:gd name="T8" fmla="*/ 80 w 116"/>
              <a:gd name="T9" fmla="*/ 701 h 313"/>
              <a:gd name="T10" fmla="*/ 47 w 116"/>
              <a:gd name="T11" fmla="*/ 739 h 313"/>
              <a:gd name="T12" fmla="*/ 118 w 116"/>
              <a:gd name="T13" fmla="*/ 732 h 313"/>
              <a:gd name="T14" fmla="*/ 189 w 116"/>
              <a:gd name="T15" fmla="*/ 739 h 313"/>
              <a:gd name="T16" fmla="*/ 158 w 116"/>
              <a:gd name="T17" fmla="*/ 701 h 313"/>
              <a:gd name="T18" fmla="*/ 151 w 116"/>
              <a:gd name="T19" fmla="*/ 385 h 313"/>
              <a:gd name="T20" fmla="*/ 255 w 116"/>
              <a:gd name="T21" fmla="*/ 54 h 313"/>
              <a:gd name="T22" fmla="*/ 149 w 116"/>
              <a:gd name="T23" fmla="*/ 2 h 313"/>
              <a:gd name="T24" fmla="*/ 118 w 116"/>
              <a:gd name="T25" fmla="*/ 711 h 313"/>
              <a:gd name="T26" fmla="*/ 109 w 116"/>
              <a:gd name="T27" fmla="*/ 711 h 313"/>
              <a:gd name="T28" fmla="*/ 111 w 116"/>
              <a:gd name="T29" fmla="*/ 708 h 313"/>
              <a:gd name="T30" fmla="*/ 118 w 116"/>
              <a:gd name="T31" fmla="*/ 656 h 313"/>
              <a:gd name="T32" fmla="*/ 128 w 116"/>
              <a:gd name="T33" fmla="*/ 708 h 313"/>
              <a:gd name="T34" fmla="*/ 128 w 116"/>
              <a:gd name="T35" fmla="*/ 711 h 313"/>
              <a:gd name="T36" fmla="*/ 118 w 116"/>
              <a:gd name="T37" fmla="*/ 711 h 313"/>
              <a:gd name="T38" fmla="*/ 213 w 116"/>
              <a:gd name="T39" fmla="*/ 64 h 313"/>
              <a:gd name="T40" fmla="*/ 120 w 116"/>
              <a:gd name="T41" fmla="*/ 385 h 313"/>
              <a:gd name="T42" fmla="*/ 118 w 116"/>
              <a:gd name="T43" fmla="*/ 425 h 313"/>
              <a:gd name="T44" fmla="*/ 118 w 116"/>
              <a:gd name="T45" fmla="*/ 385 h 313"/>
              <a:gd name="T46" fmla="*/ 35 w 116"/>
              <a:gd name="T47" fmla="*/ 76 h 313"/>
              <a:gd name="T48" fmla="*/ 35 w 116"/>
              <a:gd name="T49" fmla="*/ 76 h 313"/>
              <a:gd name="T50" fmla="*/ 33 w 116"/>
              <a:gd name="T51" fmla="*/ 68 h 313"/>
              <a:gd name="T52" fmla="*/ 38 w 116"/>
              <a:gd name="T53" fmla="*/ 59 h 313"/>
              <a:gd name="T54" fmla="*/ 151 w 116"/>
              <a:gd name="T55" fmla="*/ 24 h 313"/>
              <a:gd name="T56" fmla="*/ 203 w 116"/>
              <a:gd name="T57" fmla="*/ 26 h 313"/>
              <a:gd name="T58" fmla="*/ 213 w 116"/>
              <a:gd name="T59" fmla="*/ 64 h 3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6" h="313">
                <a:moveTo>
                  <a:pt x="63" y="1"/>
                </a:moveTo>
                <a:cubicBezTo>
                  <a:pt x="21" y="2"/>
                  <a:pt x="0" y="18"/>
                  <a:pt x="6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30" y="69"/>
                  <a:pt x="36" y="149"/>
                  <a:pt x="36" y="163"/>
                </a:cubicBezTo>
                <a:cubicBezTo>
                  <a:pt x="36" y="181"/>
                  <a:pt x="41" y="279"/>
                  <a:pt x="34" y="297"/>
                </a:cubicBezTo>
                <a:cubicBezTo>
                  <a:pt x="31" y="305"/>
                  <a:pt x="28" y="310"/>
                  <a:pt x="20" y="313"/>
                </a:cubicBezTo>
                <a:cubicBezTo>
                  <a:pt x="30" y="311"/>
                  <a:pt x="40" y="310"/>
                  <a:pt x="50" y="310"/>
                </a:cubicBezTo>
                <a:cubicBezTo>
                  <a:pt x="61" y="310"/>
                  <a:pt x="71" y="311"/>
                  <a:pt x="80" y="313"/>
                </a:cubicBezTo>
                <a:cubicBezTo>
                  <a:pt x="72" y="311"/>
                  <a:pt x="70" y="305"/>
                  <a:pt x="67" y="297"/>
                </a:cubicBezTo>
                <a:cubicBezTo>
                  <a:pt x="60" y="279"/>
                  <a:pt x="64" y="181"/>
                  <a:pt x="64" y="163"/>
                </a:cubicBezTo>
                <a:cubicBezTo>
                  <a:pt x="64" y="146"/>
                  <a:pt x="75" y="37"/>
                  <a:pt x="108" y="23"/>
                </a:cubicBezTo>
                <a:cubicBezTo>
                  <a:pt x="116" y="16"/>
                  <a:pt x="105" y="0"/>
                  <a:pt x="63" y="1"/>
                </a:cubicBezTo>
                <a:close/>
                <a:moveTo>
                  <a:pt x="50" y="301"/>
                </a:moveTo>
                <a:cubicBezTo>
                  <a:pt x="49" y="301"/>
                  <a:pt x="48" y="301"/>
                  <a:pt x="46" y="301"/>
                </a:cubicBezTo>
                <a:cubicBezTo>
                  <a:pt x="46" y="301"/>
                  <a:pt x="46" y="301"/>
                  <a:pt x="47" y="300"/>
                </a:cubicBezTo>
                <a:cubicBezTo>
                  <a:pt x="48" y="296"/>
                  <a:pt x="49" y="288"/>
                  <a:pt x="50" y="278"/>
                </a:cubicBezTo>
                <a:cubicBezTo>
                  <a:pt x="51" y="288"/>
                  <a:pt x="52" y="296"/>
                  <a:pt x="54" y="300"/>
                </a:cubicBezTo>
                <a:cubicBezTo>
                  <a:pt x="54" y="301"/>
                  <a:pt x="54" y="301"/>
                  <a:pt x="54" y="301"/>
                </a:cubicBezTo>
                <a:cubicBezTo>
                  <a:pt x="53" y="301"/>
                  <a:pt x="51" y="301"/>
                  <a:pt x="50" y="301"/>
                </a:cubicBezTo>
                <a:close/>
                <a:moveTo>
                  <a:pt x="90" y="27"/>
                </a:moveTo>
                <a:cubicBezTo>
                  <a:pt x="60" y="62"/>
                  <a:pt x="51" y="154"/>
                  <a:pt x="51" y="163"/>
                </a:cubicBezTo>
                <a:cubicBezTo>
                  <a:pt x="51" y="163"/>
                  <a:pt x="50" y="176"/>
                  <a:pt x="50" y="180"/>
                </a:cubicBezTo>
                <a:cubicBezTo>
                  <a:pt x="50" y="176"/>
                  <a:pt x="50" y="163"/>
                  <a:pt x="50" y="163"/>
                </a:cubicBezTo>
                <a:cubicBezTo>
                  <a:pt x="50" y="147"/>
                  <a:pt x="39" y="68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1"/>
                  <a:pt x="14" y="30"/>
                  <a:pt x="14" y="29"/>
                </a:cubicBezTo>
                <a:cubicBezTo>
                  <a:pt x="14" y="28"/>
                  <a:pt x="15" y="26"/>
                  <a:pt x="16" y="25"/>
                </a:cubicBezTo>
                <a:cubicBezTo>
                  <a:pt x="20" y="18"/>
                  <a:pt x="35" y="10"/>
                  <a:pt x="64" y="10"/>
                </a:cubicBezTo>
                <a:cubicBezTo>
                  <a:pt x="73" y="9"/>
                  <a:pt x="81" y="10"/>
                  <a:pt x="86" y="11"/>
                </a:cubicBezTo>
                <a:cubicBezTo>
                  <a:pt x="96" y="13"/>
                  <a:pt x="93" y="23"/>
                  <a:pt x="90" y="27"/>
                </a:cubicBezTo>
                <a:close/>
              </a:path>
            </a:pathLst>
          </a:custGeom>
          <a:solidFill>
            <a:srgbClr val="000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2347"/>
          <p:cNvSpPr>
            <a:spLocks/>
          </p:cNvSpPr>
          <p:nvPr/>
        </p:nvSpPr>
        <p:spPr bwMode="auto">
          <a:xfrm>
            <a:off x="976121" y="1437000"/>
            <a:ext cx="81405" cy="337333"/>
          </a:xfrm>
          <a:custGeom>
            <a:avLst/>
            <a:gdLst>
              <a:gd name="T0" fmla="*/ 12 w 37"/>
              <a:gd name="T1" fmla="*/ 633 h 268"/>
              <a:gd name="T2" fmla="*/ 14 w 37"/>
              <a:gd name="T3" fmla="*/ 364 h 268"/>
              <a:gd name="T4" fmla="*/ 14 w 37"/>
              <a:gd name="T5" fmla="*/ 317 h 268"/>
              <a:gd name="T6" fmla="*/ 87 w 37"/>
              <a:gd name="T7" fmla="*/ 0 h 268"/>
              <a:gd name="T8" fmla="*/ 87 w 37"/>
              <a:gd name="T9" fmla="*/ 0 h 268"/>
              <a:gd name="T10" fmla="*/ 0 w 37"/>
              <a:gd name="T11" fmla="*/ 319 h 268"/>
              <a:gd name="T12" fmla="*/ 0 w 37"/>
              <a:gd name="T13" fmla="*/ 364 h 268"/>
              <a:gd name="T14" fmla="*/ 12 w 37"/>
              <a:gd name="T15" fmla="*/ 633 h 2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" h="268">
                <a:moveTo>
                  <a:pt x="5" y="268"/>
                </a:moveTo>
                <a:cubicBezTo>
                  <a:pt x="0" y="254"/>
                  <a:pt x="6" y="186"/>
                  <a:pt x="6" y="154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19"/>
                  <a:pt x="12" y="28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1" y="29"/>
                  <a:pt x="0" y="117"/>
                  <a:pt x="0" y="135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03"/>
                  <a:pt x="0" y="254"/>
                  <a:pt x="5" y="26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2348"/>
          <p:cNvSpPr>
            <a:spLocks/>
          </p:cNvSpPr>
          <p:nvPr/>
        </p:nvSpPr>
        <p:spPr bwMode="auto">
          <a:xfrm>
            <a:off x="1070626" y="1463646"/>
            <a:ext cx="72984" cy="308023"/>
          </a:xfrm>
          <a:custGeom>
            <a:avLst/>
            <a:gdLst>
              <a:gd name="T0" fmla="*/ 57 w 33"/>
              <a:gd name="T1" fmla="*/ 0 h 245"/>
              <a:gd name="T2" fmla="*/ 61 w 33"/>
              <a:gd name="T3" fmla="*/ 134 h 245"/>
              <a:gd name="T4" fmla="*/ 38 w 33"/>
              <a:gd name="T5" fmla="*/ 231 h 245"/>
              <a:gd name="T6" fmla="*/ 7 w 33"/>
              <a:gd name="T7" fmla="*/ 436 h 245"/>
              <a:gd name="T8" fmla="*/ 0 w 33"/>
              <a:gd name="T9" fmla="*/ 578 h 245"/>
              <a:gd name="T10" fmla="*/ 0 w 33"/>
              <a:gd name="T11" fmla="*/ 578 h 245"/>
              <a:gd name="T12" fmla="*/ 17 w 33"/>
              <a:gd name="T13" fmla="*/ 434 h 245"/>
              <a:gd name="T14" fmla="*/ 47 w 33"/>
              <a:gd name="T15" fmla="*/ 234 h 245"/>
              <a:gd name="T16" fmla="*/ 69 w 33"/>
              <a:gd name="T17" fmla="*/ 134 h 245"/>
              <a:gd name="T18" fmla="*/ 57 w 33"/>
              <a:gd name="T19" fmla="*/ 0 h 2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45">
                <a:moveTo>
                  <a:pt x="24" y="0"/>
                </a:moveTo>
                <a:cubicBezTo>
                  <a:pt x="29" y="17"/>
                  <a:pt x="30" y="38"/>
                  <a:pt x="26" y="57"/>
                </a:cubicBezTo>
                <a:cubicBezTo>
                  <a:pt x="23" y="70"/>
                  <a:pt x="20" y="84"/>
                  <a:pt x="16" y="98"/>
                </a:cubicBezTo>
                <a:cubicBezTo>
                  <a:pt x="8" y="129"/>
                  <a:pt x="0" y="161"/>
                  <a:pt x="3" y="185"/>
                </a:cubicBezTo>
                <a:cubicBezTo>
                  <a:pt x="8" y="214"/>
                  <a:pt x="9" y="230"/>
                  <a:pt x="0" y="245"/>
                </a:cubicBezTo>
                <a:cubicBezTo>
                  <a:pt x="0" y="245"/>
                  <a:pt x="0" y="245"/>
                  <a:pt x="0" y="245"/>
                </a:cubicBezTo>
                <a:cubicBezTo>
                  <a:pt x="9" y="229"/>
                  <a:pt x="12" y="215"/>
                  <a:pt x="7" y="184"/>
                </a:cubicBezTo>
                <a:cubicBezTo>
                  <a:pt x="3" y="162"/>
                  <a:pt x="12" y="130"/>
                  <a:pt x="20" y="99"/>
                </a:cubicBezTo>
                <a:cubicBezTo>
                  <a:pt x="23" y="85"/>
                  <a:pt x="27" y="71"/>
                  <a:pt x="29" y="57"/>
                </a:cubicBezTo>
                <a:cubicBezTo>
                  <a:pt x="33" y="37"/>
                  <a:pt x="29" y="18"/>
                  <a:pt x="2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2349"/>
          <p:cNvSpPr>
            <a:spLocks/>
          </p:cNvSpPr>
          <p:nvPr/>
        </p:nvSpPr>
        <p:spPr bwMode="auto">
          <a:xfrm>
            <a:off x="1055655" y="1444461"/>
            <a:ext cx="84212" cy="332536"/>
          </a:xfrm>
          <a:custGeom>
            <a:avLst/>
            <a:gdLst>
              <a:gd name="T0" fmla="*/ 66 w 38"/>
              <a:gd name="T1" fmla="*/ 0 h 264"/>
              <a:gd name="T2" fmla="*/ 64 w 38"/>
              <a:gd name="T3" fmla="*/ 173 h 264"/>
              <a:gd name="T4" fmla="*/ 40 w 38"/>
              <a:gd name="T5" fmla="*/ 269 h 264"/>
              <a:gd name="T6" fmla="*/ 9 w 38"/>
              <a:gd name="T7" fmla="*/ 477 h 264"/>
              <a:gd name="T8" fmla="*/ 12 w 38"/>
              <a:gd name="T9" fmla="*/ 489 h 264"/>
              <a:gd name="T10" fmla="*/ 9 w 38"/>
              <a:gd name="T11" fmla="*/ 624 h 264"/>
              <a:gd name="T12" fmla="*/ 9 w 38"/>
              <a:gd name="T13" fmla="*/ 624 h 264"/>
              <a:gd name="T14" fmla="*/ 28 w 38"/>
              <a:gd name="T15" fmla="*/ 487 h 264"/>
              <a:gd name="T16" fmla="*/ 26 w 38"/>
              <a:gd name="T17" fmla="*/ 475 h 264"/>
              <a:gd name="T18" fmla="*/ 57 w 38"/>
              <a:gd name="T19" fmla="*/ 274 h 264"/>
              <a:gd name="T20" fmla="*/ 81 w 38"/>
              <a:gd name="T21" fmla="*/ 175 h 264"/>
              <a:gd name="T22" fmla="*/ 66 w 38"/>
              <a:gd name="T23" fmla="*/ 0 h 2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" h="264">
                <a:moveTo>
                  <a:pt x="28" y="0"/>
                </a:moveTo>
                <a:cubicBezTo>
                  <a:pt x="35" y="18"/>
                  <a:pt x="31" y="51"/>
                  <a:pt x="27" y="73"/>
                </a:cubicBezTo>
                <a:cubicBezTo>
                  <a:pt x="24" y="86"/>
                  <a:pt x="20" y="100"/>
                  <a:pt x="17" y="114"/>
                </a:cubicBezTo>
                <a:cubicBezTo>
                  <a:pt x="9" y="145"/>
                  <a:pt x="0" y="178"/>
                  <a:pt x="4" y="202"/>
                </a:cubicBezTo>
                <a:cubicBezTo>
                  <a:pt x="5" y="207"/>
                  <a:pt x="5" y="207"/>
                  <a:pt x="5" y="207"/>
                </a:cubicBezTo>
                <a:cubicBezTo>
                  <a:pt x="9" y="234"/>
                  <a:pt x="15" y="250"/>
                  <a:pt x="4" y="264"/>
                </a:cubicBezTo>
                <a:cubicBezTo>
                  <a:pt x="4" y="264"/>
                  <a:pt x="4" y="264"/>
                  <a:pt x="4" y="264"/>
                </a:cubicBezTo>
                <a:cubicBezTo>
                  <a:pt x="16" y="248"/>
                  <a:pt x="17" y="234"/>
                  <a:pt x="12" y="206"/>
                </a:cubicBezTo>
                <a:cubicBezTo>
                  <a:pt x="11" y="201"/>
                  <a:pt x="11" y="201"/>
                  <a:pt x="11" y="201"/>
                </a:cubicBezTo>
                <a:cubicBezTo>
                  <a:pt x="8" y="178"/>
                  <a:pt x="16" y="146"/>
                  <a:pt x="24" y="116"/>
                </a:cubicBezTo>
                <a:cubicBezTo>
                  <a:pt x="27" y="102"/>
                  <a:pt x="31" y="87"/>
                  <a:pt x="34" y="74"/>
                </a:cubicBezTo>
                <a:cubicBezTo>
                  <a:pt x="38" y="51"/>
                  <a:pt x="35" y="19"/>
                  <a:pt x="28" y="0"/>
                </a:cubicBezTo>
                <a:close/>
              </a:path>
            </a:pathLst>
          </a:custGeom>
          <a:solidFill>
            <a:srgbClr val="0024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2350"/>
          <p:cNvSpPr>
            <a:spLocks/>
          </p:cNvSpPr>
          <p:nvPr/>
        </p:nvSpPr>
        <p:spPr bwMode="auto">
          <a:xfrm>
            <a:off x="1081854" y="1450856"/>
            <a:ext cx="79534" cy="324543"/>
          </a:xfrm>
          <a:custGeom>
            <a:avLst/>
            <a:gdLst>
              <a:gd name="T0" fmla="*/ 52 w 36"/>
              <a:gd name="T1" fmla="*/ 0 h 258"/>
              <a:gd name="T2" fmla="*/ 64 w 36"/>
              <a:gd name="T3" fmla="*/ 161 h 258"/>
              <a:gd name="T4" fmla="*/ 40 w 36"/>
              <a:gd name="T5" fmla="*/ 257 h 258"/>
              <a:gd name="T6" fmla="*/ 9 w 36"/>
              <a:gd name="T7" fmla="*/ 465 h 258"/>
              <a:gd name="T8" fmla="*/ 12 w 36"/>
              <a:gd name="T9" fmla="*/ 477 h 258"/>
              <a:gd name="T10" fmla="*/ 0 w 36"/>
              <a:gd name="T11" fmla="*/ 609 h 258"/>
              <a:gd name="T12" fmla="*/ 0 w 36"/>
              <a:gd name="T13" fmla="*/ 609 h 258"/>
              <a:gd name="T14" fmla="*/ 28 w 36"/>
              <a:gd name="T15" fmla="*/ 474 h 258"/>
              <a:gd name="T16" fmla="*/ 26 w 36"/>
              <a:gd name="T17" fmla="*/ 463 h 258"/>
              <a:gd name="T18" fmla="*/ 50 w 36"/>
              <a:gd name="T19" fmla="*/ 260 h 258"/>
              <a:gd name="T20" fmla="*/ 73 w 36"/>
              <a:gd name="T21" fmla="*/ 163 h 258"/>
              <a:gd name="T22" fmla="*/ 52 w 36"/>
              <a:gd name="T23" fmla="*/ 0 h 2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" h="258">
                <a:moveTo>
                  <a:pt x="22" y="0"/>
                </a:moveTo>
                <a:cubicBezTo>
                  <a:pt x="29" y="18"/>
                  <a:pt x="31" y="46"/>
                  <a:pt x="27" y="68"/>
                </a:cubicBezTo>
                <a:cubicBezTo>
                  <a:pt x="24" y="81"/>
                  <a:pt x="20" y="95"/>
                  <a:pt x="17" y="109"/>
                </a:cubicBezTo>
                <a:cubicBezTo>
                  <a:pt x="9" y="140"/>
                  <a:pt x="0" y="173"/>
                  <a:pt x="4" y="197"/>
                </a:cubicBezTo>
                <a:cubicBezTo>
                  <a:pt x="5" y="202"/>
                  <a:pt x="5" y="202"/>
                  <a:pt x="5" y="202"/>
                </a:cubicBezTo>
                <a:cubicBezTo>
                  <a:pt x="9" y="229"/>
                  <a:pt x="11" y="243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12" y="241"/>
                  <a:pt x="17" y="229"/>
                  <a:pt x="12" y="201"/>
                </a:cubicBezTo>
                <a:cubicBezTo>
                  <a:pt x="11" y="196"/>
                  <a:pt x="11" y="196"/>
                  <a:pt x="11" y="196"/>
                </a:cubicBezTo>
                <a:cubicBezTo>
                  <a:pt x="8" y="173"/>
                  <a:pt x="14" y="141"/>
                  <a:pt x="21" y="110"/>
                </a:cubicBezTo>
                <a:cubicBezTo>
                  <a:pt x="25" y="96"/>
                  <a:pt x="29" y="82"/>
                  <a:pt x="31" y="69"/>
                </a:cubicBezTo>
                <a:cubicBezTo>
                  <a:pt x="36" y="45"/>
                  <a:pt x="30" y="19"/>
                  <a:pt x="22" y="0"/>
                </a:cubicBezTo>
                <a:close/>
              </a:path>
            </a:pathLst>
          </a:custGeom>
          <a:solidFill>
            <a:srgbClr val="0000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2351"/>
          <p:cNvSpPr>
            <a:spLocks/>
          </p:cNvSpPr>
          <p:nvPr/>
        </p:nvSpPr>
        <p:spPr bwMode="auto">
          <a:xfrm>
            <a:off x="1044427" y="1736496"/>
            <a:ext cx="90762" cy="55423"/>
          </a:xfrm>
          <a:custGeom>
            <a:avLst/>
            <a:gdLst>
              <a:gd name="T0" fmla="*/ 80 w 41"/>
              <a:gd name="T1" fmla="*/ 21 h 44"/>
              <a:gd name="T2" fmla="*/ 71 w 41"/>
              <a:gd name="T3" fmla="*/ 7 h 44"/>
              <a:gd name="T4" fmla="*/ 59 w 41"/>
              <a:gd name="T5" fmla="*/ 7 h 44"/>
              <a:gd name="T6" fmla="*/ 35 w 41"/>
              <a:gd name="T7" fmla="*/ 83 h 44"/>
              <a:gd name="T8" fmla="*/ 0 w 41"/>
              <a:gd name="T9" fmla="*/ 104 h 44"/>
              <a:gd name="T10" fmla="*/ 69 w 41"/>
              <a:gd name="T11" fmla="*/ 61 h 44"/>
              <a:gd name="T12" fmla="*/ 97 w 41"/>
              <a:gd name="T13" fmla="*/ 0 h 44"/>
              <a:gd name="T14" fmla="*/ 80 w 41"/>
              <a:gd name="T15" fmla="*/ 21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" h="44">
                <a:moveTo>
                  <a:pt x="34" y="9"/>
                </a:moveTo>
                <a:cubicBezTo>
                  <a:pt x="32" y="10"/>
                  <a:pt x="29" y="7"/>
                  <a:pt x="30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6" y="15"/>
                  <a:pt x="23" y="24"/>
                  <a:pt x="15" y="35"/>
                </a:cubicBezTo>
                <a:cubicBezTo>
                  <a:pt x="10" y="40"/>
                  <a:pt x="5" y="43"/>
                  <a:pt x="0" y="44"/>
                </a:cubicBezTo>
                <a:cubicBezTo>
                  <a:pt x="10" y="43"/>
                  <a:pt x="22" y="34"/>
                  <a:pt x="29" y="26"/>
                </a:cubicBezTo>
                <a:cubicBezTo>
                  <a:pt x="35" y="18"/>
                  <a:pt x="39" y="10"/>
                  <a:pt x="41" y="0"/>
                </a:cubicBezTo>
                <a:cubicBezTo>
                  <a:pt x="39" y="4"/>
                  <a:pt x="37" y="8"/>
                  <a:pt x="34" y="9"/>
                </a:cubicBezTo>
                <a:close/>
              </a:path>
            </a:pathLst>
          </a:custGeom>
          <a:solidFill>
            <a:srgbClr val="0000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2352"/>
          <p:cNvSpPr>
            <a:spLocks/>
          </p:cNvSpPr>
          <p:nvPr/>
        </p:nvSpPr>
        <p:spPr bwMode="auto">
          <a:xfrm>
            <a:off x="925594" y="1544115"/>
            <a:ext cx="30878" cy="80470"/>
          </a:xfrm>
          <a:custGeom>
            <a:avLst/>
            <a:gdLst>
              <a:gd name="T0" fmla="*/ 0 w 14"/>
              <a:gd name="T1" fmla="*/ 17 h 64"/>
              <a:gd name="T2" fmla="*/ 26 w 14"/>
              <a:gd name="T3" fmla="*/ 17 h 64"/>
              <a:gd name="T4" fmla="*/ 28 w 14"/>
              <a:gd name="T5" fmla="*/ 40 h 64"/>
              <a:gd name="T6" fmla="*/ 14 w 14"/>
              <a:gd name="T7" fmla="*/ 149 h 64"/>
              <a:gd name="T8" fmla="*/ 0 w 14"/>
              <a:gd name="T9" fmla="*/ 11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4">
                <a:moveTo>
                  <a:pt x="0" y="7"/>
                </a:moveTo>
                <a:cubicBezTo>
                  <a:pt x="0" y="13"/>
                  <a:pt x="8" y="15"/>
                  <a:pt x="11" y="7"/>
                </a:cubicBezTo>
                <a:cubicBezTo>
                  <a:pt x="14" y="0"/>
                  <a:pt x="12" y="17"/>
                  <a:pt x="12" y="17"/>
                </a:cubicBezTo>
                <a:cubicBezTo>
                  <a:pt x="12" y="17"/>
                  <a:pt x="6" y="62"/>
                  <a:pt x="6" y="63"/>
                </a:cubicBezTo>
                <a:cubicBezTo>
                  <a:pt x="7" y="64"/>
                  <a:pt x="0" y="49"/>
                  <a:pt x="0" y="49"/>
                </a:cubicBezTo>
              </a:path>
            </a:pathLst>
          </a:custGeom>
          <a:solidFill>
            <a:srgbClr val="0000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2353"/>
          <p:cNvSpPr>
            <a:spLocks/>
          </p:cNvSpPr>
          <p:nvPr/>
        </p:nvSpPr>
        <p:spPr bwMode="auto">
          <a:xfrm>
            <a:off x="715063" y="1422079"/>
            <a:ext cx="201174" cy="381031"/>
          </a:xfrm>
          <a:custGeom>
            <a:avLst/>
            <a:gdLst>
              <a:gd name="T0" fmla="*/ 83 w 91"/>
              <a:gd name="T1" fmla="*/ 5 h 303"/>
              <a:gd name="T2" fmla="*/ 19 w 91"/>
              <a:gd name="T3" fmla="*/ 212 h 303"/>
              <a:gd name="T4" fmla="*/ 73 w 91"/>
              <a:gd name="T5" fmla="*/ 514 h 303"/>
              <a:gd name="T6" fmla="*/ 87 w 91"/>
              <a:gd name="T7" fmla="*/ 673 h 303"/>
              <a:gd name="T8" fmla="*/ 198 w 91"/>
              <a:gd name="T9" fmla="*/ 656 h 303"/>
              <a:gd name="T10" fmla="*/ 203 w 91"/>
              <a:gd name="T11" fmla="*/ 340 h 303"/>
              <a:gd name="T12" fmla="*/ 83 w 91"/>
              <a:gd name="T13" fmla="*/ 5 h 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" h="303">
                <a:moveTo>
                  <a:pt x="35" y="2"/>
                </a:moveTo>
                <a:cubicBezTo>
                  <a:pt x="14" y="0"/>
                  <a:pt x="0" y="48"/>
                  <a:pt x="8" y="90"/>
                </a:cubicBezTo>
                <a:cubicBezTo>
                  <a:pt x="16" y="132"/>
                  <a:pt x="36" y="184"/>
                  <a:pt x="31" y="218"/>
                </a:cubicBezTo>
                <a:cubicBezTo>
                  <a:pt x="25" y="251"/>
                  <a:pt x="22" y="266"/>
                  <a:pt x="37" y="285"/>
                </a:cubicBezTo>
                <a:cubicBezTo>
                  <a:pt x="52" y="303"/>
                  <a:pt x="76" y="297"/>
                  <a:pt x="84" y="278"/>
                </a:cubicBezTo>
                <a:cubicBezTo>
                  <a:pt x="91" y="260"/>
                  <a:pt x="86" y="162"/>
                  <a:pt x="86" y="144"/>
                </a:cubicBezTo>
                <a:cubicBezTo>
                  <a:pt x="86" y="126"/>
                  <a:pt x="73" y="2"/>
                  <a:pt x="35" y="2"/>
                </a:cubicBezTo>
                <a:close/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2354"/>
          <p:cNvSpPr>
            <a:spLocks/>
          </p:cNvSpPr>
          <p:nvPr/>
        </p:nvSpPr>
        <p:spPr bwMode="auto">
          <a:xfrm>
            <a:off x="958343" y="1422079"/>
            <a:ext cx="199302" cy="381031"/>
          </a:xfrm>
          <a:custGeom>
            <a:avLst/>
            <a:gdLst>
              <a:gd name="T0" fmla="*/ 130 w 90"/>
              <a:gd name="T1" fmla="*/ 5 h 303"/>
              <a:gd name="T2" fmla="*/ 194 w 90"/>
              <a:gd name="T3" fmla="*/ 212 h 303"/>
              <a:gd name="T4" fmla="*/ 142 w 90"/>
              <a:gd name="T5" fmla="*/ 514 h 303"/>
              <a:gd name="T6" fmla="*/ 128 w 90"/>
              <a:gd name="T7" fmla="*/ 673 h 303"/>
              <a:gd name="T8" fmla="*/ 17 w 90"/>
              <a:gd name="T9" fmla="*/ 656 h 303"/>
              <a:gd name="T10" fmla="*/ 9 w 90"/>
              <a:gd name="T11" fmla="*/ 340 h 303"/>
              <a:gd name="T12" fmla="*/ 130 w 90"/>
              <a:gd name="T13" fmla="*/ 5 h 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303">
                <a:moveTo>
                  <a:pt x="55" y="2"/>
                </a:moveTo>
                <a:cubicBezTo>
                  <a:pt x="76" y="0"/>
                  <a:pt x="90" y="48"/>
                  <a:pt x="82" y="90"/>
                </a:cubicBezTo>
                <a:cubicBezTo>
                  <a:pt x="74" y="132"/>
                  <a:pt x="54" y="184"/>
                  <a:pt x="60" y="218"/>
                </a:cubicBezTo>
                <a:cubicBezTo>
                  <a:pt x="65" y="251"/>
                  <a:pt x="69" y="266"/>
                  <a:pt x="54" y="285"/>
                </a:cubicBezTo>
                <a:cubicBezTo>
                  <a:pt x="38" y="303"/>
                  <a:pt x="14" y="297"/>
                  <a:pt x="7" y="278"/>
                </a:cubicBezTo>
                <a:cubicBezTo>
                  <a:pt x="0" y="260"/>
                  <a:pt x="4" y="162"/>
                  <a:pt x="4" y="144"/>
                </a:cubicBezTo>
                <a:cubicBezTo>
                  <a:pt x="4" y="126"/>
                  <a:pt x="18" y="2"/>
                  <a:pt x="55" y="2"/>
                </a:cubicBezTo>
                <a:close/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2355"/>
          <p:cNvSpPr>
            <a:spLocks/>
          </p:cNvSpPr>
          <p:nvPr/>
        </p:nvSpPr>
        <p:spPr bwMode="auto">
          <a:xfrm>
            <a:off x="765590" y="1353866"/>
            <a:ext cx="429483" cy="438053"/>
          </a:xfrm>
          <a:custGeom>
            <a:avLst/>
            <a:gdLst>
              <a:gd name="T0" fmla="*/ 414 w 194"/>
              <a:gd name="T1" fmla="*/ 118 h 348"/>
              <a:gd name="T2" fmla="*/ 0 w 194"/>
              <a:gd name="T3" fmla="*/ 144 h 348"/>
              <a:gd name="T4" fmla="*/ 0 w 194"/>
              <a:gd name="T5" fmla="*/ 144 h 348"/>
              <a:gd name="T6" fmla="*/ 28 w 194"/>
              <a:gd name="T7" fmla="*/ 132 h 348"/>
              <a:gd name="T8" fmla="*/ 149 w 194"/>
              <a:gd name="T9" fmla="*/ 468 h 348"/>
              <a:gd name="T10" fmla="*/ 144 w 194"/>
              <a:gd name="T11" fmla="*/ 784 h 348"/>
              <a:gd name="T12" fmla="*/ 111 w 194"/>
              <a:gd name="T13" fmla="*/ 822 h 348"/>
              <a:gd name="T14" fmla="*/ 111 w 194"/>
              <a:gd name="T15" fmla="*/ 822 h 348"/>
              <a:gd name="T16" fmla="*/ 182 w 194"/>
              <a:gd name="T17" fmla="*/ 815 h 348"/>
              <a:gd name="T18" fmla="*/ 253 w 194"/>
              <a:gd name="T19" fmla="*/ 822 h 348"/>
              <a:gd name="T20" fmla="*/ 253 w 194"/>
              <a:gd name="T21" fmla="*/ 822 h 348"/>
              <a:gd name="T22" fmla="*/ 222 w 194"/>
              <a:gd name="T23" fmla="*/ 784 h 348"/>
              <a:gd name="T24" fmla="*/ 215 w 194"/>
              <a:gd name="T25" fmla="*/ 468 h 348"/>
              <a:gd name="T26" fmla="*/ 336 w 194"/>
              <a:gd name="T27" fmla="*/ 132 h 348"/>
              <a:gd name="T28" fmla="*/ 400 w 194"/>
              <a:gd name="T29" fmla="*/ 340 h 348"/>
              <a:gd name="T30" fmla="*/ 348 w 194"/>
              <a:gd name="T31" fmla="*/ 642 h 348"/>
              <a:gd name="T32" fmla="*/ 334 w 194"/>
              <a:gd name="T33" fmla="*/ 801 h 348"/>
              <a:gd name="T34" fmla="*/ 298 w 194"/>
              <a:gd name="T35" fmla="*/ 822 h 348"/>
              <a:gd name="T36" fmla="*/ 367 w 194"/>
              <a:gd name="T37" fmla="*/ 779 h 348"/>
              <a:gd name="T38" fmla="*/ 390 w 194"/>
              <a:gd name="T39" fmla="*/ 609 h 348"/>
              <a:gd name="T40" fmla="*/ 445 w 194"/>
              <a:gd name="T41" fmla="*/ 309 h 348"/>
              <a:gd name="T42" fmla="*/ 414 w 194"/>
              <a:gd name="T43" fmla="*/ 118 h 3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4" h="348">
                <a:moveTo>
                  <a:pt x="175" y="50"/>
                </a:moveTo>
                <a:cubicBezTo>
                  <a:pt x="148" y="22"/>
                  <a:pt x="53" y="0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4" y="58"/>
                  <a:pt x="8" y="56"/>
                  <a:pt x="12" y="56"/>
                </a:cubicBezTo>
                <a:cubicBezTo>
                  <a:pt x="50" y="56"/>
                  <a:pt x="63" y="180"/>
                  <a:pt x="63" y="198"/>
                </a:cubicBezTo>
                <a:cubicBezTo>
                  <a:pt x="63" y="216"/>
                  <a:pt x="68" y="314"/>
                  <a:pt x="61" y="332"/>
                </a:cubicBezTo>
                <a:cubicBezTo>
                  <a:pt x="58" y="340"/>
                  <a:pt x="55" y="345"/>
                  <a:pt x="47" y="348"/>
                </a:cubicBezTo>
                <a:cubicBezTo>
                  <a:pt x="47" y="348"/>
                  <a:pt x="47" y="348"/>
                  <a:pt x="47" y="348"/>
                </a:cubicBezTo>
                <a:cubicBezTo>
                  <a:pt x="57" y="346"/>
                  <a:pt x="67" y="345"/>
                  <a:pt x="77" y="345"/>
                </a:cubicBezTo>
                <a:cubicBezTo>
                  <a:pt x="88" y="345"/>
                  <a:pt x="98" y="346"/>
                  <a:pt x="107" y="348"/>
                </a:cubicBezTo>
                <a:cubicBezTo>
                  <a:pt x="107" y="348"/>
                  <a:pt x="107" y="348"/>
                  <a:pt x="107" y="348"/>
                </a:cubicBezTo>
                <a:cubicBezTo>
                  <a:pt x="99" y="346"/>
                  <a:pt x="97" y="340"/>
                  <a:pt x="94" y="332"/>
                </a:cubicBezTo>
                <a:cubicBezTo>
                  <a:pt x="87" y="314"/>
                  <a:pt x="91" y="216"/>
                  <a:pt x="91" y="198"/>
                </a:cubicBezTo>
                <a:cubicBezTo>
                  <a:pt x="91" y="180"/>
                  <a:pt x="105" y="56"/>
                  <a:pt x="142" y="56"/>
                </a:cubicBezTo>
                <a:cubicBezTo>
                  <a:pt x="163" y="54"/>
                  <a:pt x="177" y="102"/>
                  <a:pt x="169" y="144"/>
                </a:cubicBezTo>
                <a:cubicBezTo>
                  <a:pt x="161" y="186"/>
                  <a:pt x="141" y="238"/>
                  <a:pt x="147" y="272"/>
                </a:cubicBezTo>
                <a:cubicBezTo>
                  <a:pt x="152" y="305"/>
                  <a:pt x="156" y="320"/>
                  <a:pt x="141" y="339"/>
                </a:cubicBezTo>
                <a:cubicBezTo>
                  <a:pt x="136" y="344"/>
                  <a:pt x="131" y="347"/>
                  <a:pt x="126" y="348"/>
                </a:cubicBezTo>
                <a:cubicBezTo>
                  <a:pt x="136" y="347"/>
                  <a:pt x="148" y="338"/>
                  <a:pt x="155" y="330"/>
                </a:cubicBezTo>
                <a:cubicBezTo>
                  <a:pt x="170" y="312"/>
                  <a:pt x="170" y="292"/>
                  <a:pt x="165" y="258"/>
                </a:cubicBezTo>
                <a:cubicBezTo>
                  <a:pt x="160" y="225"/>
                  <a:pt x="179" y="173"/>
                  <a:pt x="188" y="131"/>
                </a:cubicBezTo>
                <a:cubicBezTo>
                  <a:pt x="194" y="99"/>
                  <a:pt x="190" y="68"/>
                  <a:pt x="175" y="50"/>
                </a:cubicBezTo>
                <a:close/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2356"/>
          <p:cNvSpPr>
            <a:spLocks/>
          </p:cNvSpPr>
          <p:nvPr/>
        </p:nvSpPr>
        <p:spPr bwMode="auto">
          <a:xfrm>
            <a:off x="825475" y="1398098"/>
            <a:ext cx="256380" cy="393821"/>
          </a:xfrm>
          <a:custGeom>
            <a:avLst/>
            <a:gdLst>
              <a:gd name="T0" fmla="*/ 255 w 116"/>
              <a:gd name="T1" fmla="*/ 54 h 313"/>
              <a:gd name="T2" fmla="*/ 149 w 116"/>
              <a:gd name="T3" fmla="*/ 2 h 313"/>
              <a:gd name="T4" fmla="*/ 14 w 116"/>
              <a:gd name="T5" fmla="*/ 83 h 313"/>
              <a:gd name="T6" fmla="*/ 14 w 116"/>
              <a:gd name="T7" fmla="*/ 85 h 313"/>
              <a:gd name="T8" fmla="*/ 85 w 116"/>
              <a:gd name="T9" fmla="*/ 385 h 313"/>
              <a:gd name="T10" fmla="*/ 80 w 116"/>
              <a:gd name="T11" fmla="*/ 701 h 313"/>
              <a:gd name="T12" fmla="*/ 47 w 116"/>
              <a:gd name="T13" fmla="*/ 739 h 313"/>
              <a:gd name="T14" fmla="*/ 118 w 116"/>
              <a:gd name="T15" fmla="*/ 732 h 313"/>
              <a:gd name="T16" fmla="*/ 189 w 116"/>
              <a:gd name="T17" fmla="*/ 739 h 313"/>
              <a:gd name="T18" fmla="*/ 158 w 116"/>
              <a:gd name="T19" fmla="*/ 701 h 313"/>
              <a:gd name="T20" fmla="*/ 151 w 116"/>
              <a:gd name="T21" fmla="*/ 385 h 313"/>
              <a:gd name="T22" fmla="*/ 255 w 116"/>
              <a:gd name="T23" fmla="*/ 54 h 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6" h="313">
                <a:moveTo>
                  <a:pt x="108" y="23"/>
                </a:moveTo>
                <a:cubicBezTo>
                  <a:pt x="116" y="16"/>
                  <a:pt x="105" y="0"/>
                  <a:pt x="63" y="1"/>
                </a:cubicBezTo>
                <a:cubicBezTo>
                  <a:pt x="21" y="2"/>
                  <a:pt x="0" y="18"/>
                  <a:pt x="6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30" y="69"/>
                  <a:pt x="36" y="149"/>
                  <a:pt x="36" y="163"/>
                </a:cubicBezTo>
                <a:cubicBezTo>
                  <a:pt x="36" y="181"/>
                  <a:pt x="41" y="279"/>
                  <a:pt x="34" y="297"/>
                </a:cubicBezTo>
                <a:cubicBezTo>
                  <a:pt x="31" y="305"/>
                  <a:pt x="28" y="310"/>
                  <a:pt x="20" y="313"/>
                </a:cubicBezTo>
                <a:cubicBezTo>
                  <a:pt x="30" y="311"/>
                  <a:pt x="40" y="310"/>
                  <a:pt x="50" y="310"/>
                </a:cubicBezTo>
                <a:cubicBezTo>
                  <a:pt x="61" y="310"/>
                  <a:pt x="71" y="311"/>
                  <a:pt x="80" y="313"/>
                </a:cubicBezTo>
                <a:cubicBezTo>
                  <a:pt x="72" y="311"/>
                  <a:pt x="70" y="305"/>
                  <a:pt x="67" y="297"/>
                </a:cubicBezTo>
                <a:cubicBezTo>
                  <a:pt x="60" y="279"/>
                  <a:pt x="64" y="181"/>
                  <a:pt x="64" y="163"/>
                </a:cubicBezTo>
                <a:cubicBezTo>
                  <a:pt x="64" y="146"/>
                  <a:pt x="75" y="37"/>
                  <a:pt x="108" y="23"/>
                </a:cubicBezTo>
                <a:close/>
              </a:path>
            </a:pathLst>
          </a:custGeom>
          <a:noFill/>
          <a:ln w="7938" cap="rnd">
            <a:solidFill>
              <a:srgbClr val="0000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5602" y="1143946"/>
            <a:ext cx="418185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Glc</a:t>
            </a:r>
            <a:endParaRPr lang="fr-FR" sz="1400" dirty="0"/>
          </a:p>
        </p:txBody>
      </p:sp>
      <p:cxnSp>
        <p:nvCxnSpPr>
          <p:cNvPr id="11" name="Connecteur droit avec flèche 10"/>
          <p:cNvCxnSpPr>
            <a:endCxn id="14" idx="0"/>
          </p:cNvCxnSpPr>
          <p:nvPr/>
        </p:nvCxnSpPr>
        <p:spPr>
          <a:xfrm>
            <a:off x="926905" y="1332279"/>
            <a:ext cx="7968" cy="79477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666637" y="3077078"/>
            <a:ext cx="832892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5665196" y="3170189"/>
            <a:ext cx="832892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92"/>
          <p:cNvGrpSpPr>
            <a:grpSpLocks/>
          </p:cNvGrpSpPr>
          <p:nvPr/>
        </p:nvGrpSpPr>
        <p:grpSpPr bwMode="auto">
          <a:xfrm>
            <a:off x="5023057" y="2997750"/>
            <a:ext cx="377729" cy="221708"/>
            <a:chOff x="625" y="804"/>
            <a:chExt cx="853" cy="883"/>
          </a:xfrm>
        </p:grpSpPr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25" y="804"/>
              <a:ext cx="853" cy="883"/>
            </a:xfrm>
            <a:custGeom>
              <a:avLst/>
              <a:gdLst>
                <a:gd name="T0" fmla="*/ 11 w 377"/>
                <a:gd name="T1" fmla="*/ 878 h 366"/>
                <a:gd name="T2" fmla="*/ 77 w 377"/>
                <a:gd name="T3" fmla="*/ 606 h 366"/>
                <a:gd name="T4" fmla="*/ 52 w 377"/>
                <a:gd name="T5" fmla="*/ 362 h 366"/>
                <a:gd name="T6" fmla="*/ 199 w 377"/>
                <a:gd name="T7" fmla="*/ 239 h 366"/>
                <a:gd name="T8" fmla="*/ 369 w 377"/>
                <a:gd name="T9" fmla="*/ 70 h 366"/>
                <a:gd name="T10" fmla="*/ 860 w 377"/>
                <a:gd name="T11" fmla="*/ 273 h 366"/>
                <a:gd name="T12" fmla="*/ 1172 w 377"/>
                <a:gd name="T13" fmla="*/ 297 h 366"/>
                <a:gd name="T14" fmla="*/ 1489 w 377"/>
                <a:gd name="T15" fmla="*/ 540 h 366"/>
                <a:gd name="T16" fmla="*/ 1699 w 377"/>
                <a:gd name="T17" fmla="*/ 791 h 366"/>
                <a:gd name="T18" fmla="*/ 1751 w 377"/>
                <a:gd name="T19" fmla="*/ 1281 h 366"/>
                <a:gd name="T20" fmla="*/ 1905 w 377"/>
                <a:gd name="T21" fmla="*/ 1916 h 366"/>
                <a:gd name="T22" fmla="*/ 1844 w 377"/>
                <a:gd name="T23" fmla="*/ 2060 h 366"/>
                <a:gd name="T24" fmla="*/ 1715 w 377"/>
                <a:gd name="T25" fmla="*/ 2125 h 366"/>
                <a:gd name="T26" fmla="*/ 1536 w 377"/>
                <a:gd name="T27" fmla="*/ 2031 h 366"/>
                <a:gd name="T28" fmla="*/ 1382 w 377"/>
                <a:gd name="T29" fmla="*/ 1998 h 366"/>
                <a:gd name="T30" fmla="*/ 1315 w 377"/>
                <a:gd name="T31" fmla="*/ 1834 h 366"/>
                <a:gd name="T32" fmla="*/ 1192 w 377"/>
                <a:gd name="T33" fmla="*/ 1759 h 366"/>
                <a:gd name="T34" fmla="*/ 803 w 377"/>
                <a:gd name="T35" fmla="*/ 1595 h 366"/>
                <a:gd name="T36" fmla="*/ 410 w 377"/>
                <a:gd name="T37" fmla="*/ 1689 h 366"/>
                <a:gd name="T38" fmla="*/ 158 w 377"/>
                <a:gd name="T39" fmla="*/ 1281 h 366"/>
                <a:gd name="T40" fmla="*/ 11 w 377"/>
                <a:gd name="T41" fmla="*/ 878 h 3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7" h="366">
                  <a:moveTo>
                    <a:pt x="2" y="151"/>
                  </a:moveTo>
                  <a:cubicBezTo>
                    <a:pt x="0" y="136"/>
                    <a:pt x="11" y="120"/>
                    <a:pt x="15" y="104"/>
                  </a:cubicBezTo>
                  <a:cubicBezTo>
                    <a:pt x="17" y="95"/>
                    <a:pt x="6" y="74"/>
                    <a:pt x="10" y="62"/>
                  </a:cubicBezTo>
                  <a:cubicBezTo>
                    <a:pt x="14" y="51"/>
                    <a:pt x="33" y="51"/>
                    <a:pt x="39" y="41"/>
                  </a:cubicBezTo>
                  <a:cubicBezTo>
                    <a:pt x="48" y="27"/>
                    <a:pt x="59" y="15"/>
                    <a:pt x="72" y="12"/>
                  </a:cubicBezTo>
                  <a:cubicBezTo>
                    <a:pt x="114" y="0"/>
                    <a:pt x="133" y="34"/>
                    <a:pt x="168" y="47"/>
                  </a:cubicBezTo>
                  <a:cubicBezTo>
                    <a:pt x="189" y="56"/>
                    <a:pt x="208" y="50"/>
                    <a:pt x="229" y="51"/>
                  </a:cubicBezTo>
                  <a:cubicBezTo>
                    <a:pt x="258" y="53"/>
                    <a:pt x="275" y="71"/>
                    <a:pt x="291" y="93"/>
                  </a:cubicBezTo>
                  <a:cubicBezTo>
                    <a:pt x="303" y="110"/>
                    <a:pt x="325" y="116"/>
                    <a:pt x="332" y="136"/>
                  </a:cubicBezTo>
                  <a:cubicBezTo>
                    <a:pt x="341" y="160"/>
                    <a:pt x="334" y="197"/>
                    <a:pt x="342" y="220"/>
                  </a:cubicBezTo>
                  <a:cubicBezTo>
                    <a:pt x="352" y="252"/>
                    <a:pt x="377" y="295"/>
                    <a:pt x="372" y="329"/>
                  </a:cubicBezTo>
                  <a:cubicBezTo>
                    <a:pt x="370" y="340"/>
                    <a:pt x="366" y="348"/>
                    <a:pt x="360" y="354"/>
                  </a:cubicBezTo>
                  <a:cubicBezTo>
                    <a:pt x="353" y="360"/>
                    <a:pt x="344" y="364"/>
                    <a:pt x="335" y="365"/>
                  </a:cubicBezTo>
                  <a:cubicBezTo>
                    <a:pt x="322" y="366"/>
                    <a:pt x="313" y="354"/>
                    <a:pt x="300" y="349"/>
                  </a:cubicBezTo>
                  <a:cubicBezTo>
                    <a:pt x="291" y="345"/>
                    <a:pt x="277" y="349"/>
                    <a:pt x="270" y="343"/>
                  </a:cubicBezTo>
                  <a:cubicBezTo>
                    <a:pt x="262" y="337"/>
                    <a:pt x="263" y="322"/>
                    <a:pt x="257" y="315"/>
                  </a:cubicBezTo>
                  <a:cubicBezTo>
                    <a:pt x="251" y="308"/>
                    <a:pt x="239" y="309"/>
                    <a:pt x="233" y="302"/>
                  </a:cubicBezTo>
                  <a:cubicBezTo>
                    <a:pt x="215" y="281"/>
                    <a:pt x="197" y="265"/>
                    <a:pt x="157" y="274"/>
                  </a:cubicBezTo>
                  <a:cubicBezTo>
                    <a:pt x="133" y="280"/>
                    <a:pt x="105" y="295"/>
                    <a:pt x="80" y="290"/>
                  </a:cubicBezTo>
                  <a:cubicBezTo>
                    <a:pt x="48" y="283"/>
                    <a:pt x="37" y="248"/>
                    <a:pt x="31" y="220"/>
                  </a:cubicBezTo>
                  <a:cubicBezTo>
                    <a:pt x="26" y="199"/>
                    <a:pt x="6" y="176"/>
                    <a:pt x="2" y="151"/>
                  </a:cubicBezTo>
                  <a:close/>
                </a:path>
              </a:pathLst>
            </a:custGeom>
            <a:solidFill>
              <a:srgbClr val="BF62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6" y="828"/>
              <a:ext cx="615" cy="656"/>
            </a:xfrm>
            <a:custGeom>
              <a:avLst/>
              <a:gdLst>
                <a:gd name="T0" fmla="*/ 1110 w 272"/>
                <a:gd name="T1" fmla="*/ 285 h 272"/>
                <a:gd name="T2" fmla="*/ 814 w 272"/>
                <a:gd name="T3" fmla="*/ 263 h 272"/>
                <a:gd name="T4" fmla="*/ 353 w 272"/>
                <a:gd name="T5" fmla="*/ 65 h 272"/>
                <a:gd name="T6" fmla="*/ 190 w 272"/>
                <a:gd name="T7" fmla="*/ 227 h 272"/>
                <a:gd name="T8" fmla="*/ 52 w 272"/>
                <a:gd name="T9" fmla="*/ 342 h 272"/>
                <a:gd name="T10" fmla="*/ 77 w 272"/>
                <a:gd name="T11" fmla="*/ 569 h 272"/>
                <a:gd name="T12" fmla="*/ 16 w 272"/>
                <a:gd name="T13" fmla="*/ 832 h 272"/>
                <a:gd name="T14" fmla="*/ 154 w 272"/>
                <a:gd name="T15" fmla="*/ 1211 h 272"/>
                <a:gd name="T16" fmla="*/ 357 w 272"/>
                <a:gd name="T17" fmla="*/ 1582 h 272"/>
                <a:gd name="T18" fmla="*/ 219 w 272"/>
                <a:gd name="T19" fmla="*/ 1360 h 272"/>
                <a:gd name="T20" fmla="*/ 803 w 272"/>
                <a:gd name="T21" fmla="*/ 342 h 272"/>
                <a:gd name="T22" fmla="*/ 1212 w 272"/>
                <a:gd name="T23" fmla="*/ 362 h 272"/>
                <a:gd name="T24" fmla="*/ 1391 w 272"/>
                <a:gd name="T25" fmla="*/ 494 h 272"/>
                <a:gd name="T26" fmla="*/ 1110 w 272"/>
                <a:gd name="T27" fmla="*/ 285 h 2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2" h="272">
                  <a:moveTo>
                    <a:pt x="217" y="49"/>
                  </a:moveTo>
                  <a:cubicBezTo>
                    <a:pt x="196" y="47"/>
                    <a:pt x="179" y="53"/>
                    <a:pt x="159" y="45"/>
                  </a:cubicBezTo>
                  <a:cubicBezTo>
                    <a:pt x="126" y="32"/>
                    <a:pt x="108" y="0"/>
                    <a:pt x="69" y="11"/>
                  </a:cubicBezTo>
                  <a:cubicBezTo>
                    <a:pt x="56" y="15"/>
                    <a:pt x="46" y="26"/>
                    <a:pt x="37" y="39"/>
                  </a:cubicBezTo>
                  <a:cubicBezTo>
                    <a:pt x="32" y="48"/>
                    <a:pt x="14" y="49"/>
                    <a:pt x="10" y="59"/>
                  </a:cubicBezTo>
                  <a:cubicBezTo>
                    <a:pt x="6" y="70"/>
                    <a:pt x="17" y="90"/>
                    <a:pt x="15" y="98"/>
                  </a:cubicBezTo>
                  <a:cubicBezTo>
                    <a:pt x="11" y="113"/>
                    <a:pt x="0" y="128"/>
                    <a:pt x="3" y="143"/>
                  </a:cubicBezTo>
                  <a:cubicBezTo>
                    <a:pt x="6" y="166"/>
                    <a:pt x="26" y="188"/>
                    <a:pt x="30" y="208"/>
                  </a:cubicBezTo>
                  <a:cubicBezTo>
                    <a:pt x="35" y="232"/>
                    <a:pt x="44" y="263"/>
                    <a:pt x="70" y="272"/>
                  </a:cubicBezTo>
                  <a:cubicBezTo>
                    <a:pt x="59" y="265"/>
                    <a:pt x="46" y="246"/>
                    <a:pt x="43" y="234"/>
                  </a:cubicBezTo>
                  <a:cubicBezTo>
                    <a:pt x="14" y="135"/>
                    <a:pt x="97" y="29"/>
                    <a:pt x="157" y="59"/>
                  </a:cubicBezTo>
                  <a:cubicBezTo>
                    <a:pt x="178" y="67"/>
                    <a:pt x="216" y="60"/>
                    <a:pt x="237" y="62"/>
                  </a:cubicBezTo>
                  <a:cubicBezTo>
                    <a:pt x="247" y="63"/>
                    <a:pt x="264" y="80"/>
                    <a:pt x="272" y="85"/>
                  </a:cubicBezTo>
                  <a:cubicBezTo>
                    <a:pt x="258" y="65"/>
                    <a:pt x="242" y="51"/>
                    <a:pt x="217" y="49"/>
                  </a:cubicBezTo>
                  <a:close/>
                </a:path>
              </a:pathLst>
            </a:custGeom>
            <a:solidFill>
              <a:srgbClr val="D3A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845" y="1129"/>
              <a:ext cx="615" cy="524"/>
            </a:xfrm>
            <a:custGeom>
              <a:avLst/>
              <a:gdLst>
                <a:gd name="T0" fmla="*/ 0 w 272"/>
                <a:gd name="T1" fmla="*/ 874 h 217"/>
                <a:gd name="T2" fmla="*/ 491 w 272"/>
                <a:gd name="T3" fmla="*/ 734 h 217"/>
                <a:gd name="T4" fmla="*/ 726 w 272"/>
                <a:gd name="T5" fmla="*/ 927 h 217"/>
                <a:gd name="T6" fmla="*/ 880 w 272"/>
                <a:gd name="T7" fmla="*/ 1055 h 217"/>
                <a:gd name="T8" fmla="*/ 981 w 272"/>
                <a:gd name="T9" fmla="*/ 1171 h 217"/>
                <a:gd name="T10" fmla="*/ 1144 w 272"/>
                <a:gd name="T11" fmla="*/ 1232 h 217"/>
                <a:gd name="T12" fmla="*/ 1366 w 272"/>
                <a:gd name="T13" fmla="*/ 1149 h 217"/>
                <a:gd name="T14" fmla="*/ 1284 w 272"/>
                <a:gd name="T15" fmla="*/ 722 h 217"/>
                <a:gd name="T16" fmla="*/ 1180 w 272"/>
                <a:gd name="T17" fmla="*/ 285 h 217"/>
                <a:gd name="T18" fmla="*/ 1135 w 272"/>
                <a:gd name="T19" fmla="*/ 0 h 217"/>
                <a:gd name="T20" fmla="*/ 1131 w 272"/>
                <a:gd name="T21" fmla="*/ 309 h 217"/>
                <a:gd name="T22" fmla="*/ 1180 w 272"/>
                <a:gd name="T23" fmla="*/ 828 h 217"/>
                <a:gd name="T24" fmla="*/ 932 w 272"/>
                <a:gd name="T25" fmla="*/ 915 h 217"/>
                <a:gd name="T26" fmla="*/ 486 w 272"/>
                <a:gd name="T27" fmla="*/ 589 h 217"/>
                <a:gd name="T28" fmla="*/ 0 w 272"/>
                <a:gd name="T29" fmla="*/ 874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17">
                  <a:moveTo>
                    <a:pt x="0" y="150"/>
                  </a:moveTo>
                  <a:cubicBezTo>
                    <a:pt x="32" y="140"/>
                    <a:pt x="71" y="118"/>
                    <a:pt x="96" y="126"/>
                  </a:cubicBezTo>
                  <a:cubicBezTo>
                    <a:pt x="121" y="135"/>
                    <a:pt x="127" y="154"/>
                    <a:pt x="142" y="159"/>
                  </a:cubicBezTo>
                  <a:cubicBezTo>
                    <a:pt x="157" y="164"/>
                    <a:pt x="164" y="166"/>
                    <a:pt x="172" y="181"/>
                  </a:cubicBezTo>
                  <a:cubicBezTo>
                    <a:pt x="179" y="196"/>
                    <a:pt x="177" y="201"/>
                    <a:pt x="192" y="201"/>
                  </a:cubicBezTo>
                  <a:cubicBezTo>
                    <a:pt x="207" y="201"/>
                    <a:pt x="212" y="206"/>
                    <a:pt x="224" y="211"/>
                  </a:cubicBezTo>
                  <a:cubicBezTo>
                    <a:pt x="237" y="216"/>
                    <a:pt x="262" y="217"/>
                    <a:pt x="267" y="197"/>
                  </a:cubicBezTo>
                  <a:cubicBezTo>
                    <a:pt x="272" y="177"/>
                    <a:pt x="261" y="145"/>
                    <a:pt x="251" y="124"/>
                  </a:cubicBezTo>
                  <a:cubicBezTo>
                    <a:pt x="241" y="103"/>
                    <a:pt x="227" y="81"/>
                    <a:pt x="231" y="49"/>
                  </a:cubicBezTo>
                  <a:cubicBezTo>
                    <a:pt x="234" y="16"/>
                    <a:pt x="227" y="5"/>
                    <a:pt x="222" y="0"/>
                  </a:cubicBezTo>
                  <a:cubicBezTo>
                    <a:pt x="228" y="19"/>
                    <a:pt x="223" y="23"/>
                    <a:pt x="221" y="53"/>
                  </a:cubicBezTo>
                  <a:cubicBezTo>
                    <a:pt x="218" y="83"/>
                    <a:pt x="228" y="109"/>
                    <a:pt x="231" y="142"/>
                  </a:cubicBezTo>
                  <a:cubicBezTo>
                    <a:pt x="233" y="176"/>
                    <a:pt x="203" y="176"/>
                    <a:pt x="182" y="157"/>
                  </a:cubicBezTo>
                  <a:cubicBezTo>
                    <a:pt x="161" y="139"/>
                    <a:pt x="126" y="96"/>
                    <a:pt x="95" y="101"/>
                  </a:cubicBezTo>
                  <a:cubicBezTo>
                    <a:pt x="63" y="106"/>
                    <a:pt x="12" y="151"/>
                    <a:pt x="0" y="150"/>
                  </a:cubicBezTo>
                  <a:close/>
                </a:path>
              </a:pathLst>
            </a:custGeom>
            <a:solidFill>
              <a:srgbClr val="AD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686" y="883"/>
              <a:ext cx="233" cy="345"/>
            </a:xfrm>
            <a:custGeom>
              <a:avLst/>
              <a:gdLst>
                <a:gd name="T0" fmla="*/ 276 w 103"/>
                <a:gd name="T1" fmla="*/ 12 h 143"/>
                <a:gd name="T2" fmla="*/ 149 w 103"/>
                <a:gd name="T3" fmla="*/ 169 h 143"/>
                <a:gd name="T4" fmla="*/ 57 w 103"/>
                <a:gd name="T5" fmla="*/ 326 h 143"/>
                <a:gd name="T6" fmla="*/ 66 w 103"/>
                <a:gd name="T7" fmla="*/ 442 h 143"/>
                <a:gd name="T8" fmla="*/ 36 w 103"/>
                <a:gd name="T9" fmla="*/ 565 h 143"/>
                <a:gd name="T10" fmla="*/ 52 w 103"/>
                <a:gd name="T11" fmla="*/ 832 h 143"/>
                <a:gd name="T12" fmla="*/ 36 w 103"/>
                <a:gd name="T13" fmla="*/ 688 h 143"/>
                <a:gd name="T14" fmla="*/ 93 w 103"/>
                <a:gd name="T15" fmla="*/ 536 h 143"/>
                <a:gd name="T16" fmla="*/ 204 w 103"/>
                <a:gd name="T17" fmla="*/ 309 h 143"/>
                <a:gd name="T18" fmla="*/ 527 w 103"/>
                <a:gd name="T19" fmla="*/ 116 h 143"/>
                <a:gd name="T20" fmla="*/ 394 w 103"/>
                <a:gd name="T21" fmla="*/ 58 h 143"/>
                <a:gd name="T22" fmla="*/ 287 w 103"/>
                <a:gd name="T23" fmla="*/ 0 h 1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143">
                  <a:moveTo>
                    <a:pt x="54" y="2"/>
                  </a:moveTo>
                  <a:cubicBezTo>
                    <a:pt x="41" y="6"/>
                    <a:pt x="37" y="20"/>
                    <a:pt x="29" y="29"/>
                  </a:cubicBezTo>
                  <a:cubicBezTo>
                    <a:pt x="19" y="39"/>
                    <a:pt x="8" y="39"/>
                    <a:pt x="11" y="56"/>
                  </a:cubicBezTo>
                  <a:cubicBezTo>
                    <a:pt x="12" y="64"/>
                    <a:pt x="14" y="68"/>
                    <a:pt x="13" y="76"/>
                  </a:cubicBezTo>
                  <a:cubicBezTo>
                    <a:pt x="12" y="84"/>
                    <a:pt x="8" y="90"/>
                    <a:pt x="7" y="97"/>
                  </a:cubicBezTo>
                  <a:cubicBezTo>
                    <a:pt x="4" y="109"/>
                    <a:pt x="0" y="134"/>
                    <a:pt x="10" y="143"/>
                  </a:cubicBezTo>
                  <a:cubicBezTo>
                    <a:pt x="9" y="135"/>
                    <a:pt x="6" y="127"/>
                    <a:pt x="7" y="118"/>
                  </a:cubicBezTo>
                  <a:cubicBezTo>
                    <a:pt x="8" y="108"/>
                    <a:pt x="14" y="100"/>
                    <a:pt x="18" y="92"/>
                  </a:cubicBezTo>
                  <a:cubicBezTo>
                    <a:pt x="25" y="79"/>
                    <a:pt x="30" y="64"/>
                    <a:pt x="40" y="53"/>
                  </a:cubicBezTo>
                  <a:cubicBezTo>
                    <a:pt x="55" y="35"/>
                    <a:pt x="79" y="20"/>
                    <a:pt x="103" y="20"/>
                  </a:cubicBezTo>
                  <a:cubicBezTo>
                    <a:pt x="94" y="17"/>
                    <a:pt x="84" y="16"/>
                    <a:pt x="77" y="10"/>
                  </a:cubicBezTo>
                  <a:cubicBezTo>
                    <a:pt x="69" y="3"/>
                    <a:pt x="68" y="0"/>
                    <a:pt x="56" y="0"/>
                  </a:cubicBezTo>
                </a:path>
              </a:pathLst>
            </a:custGeom>
            <a:solidFill>
              <a:srgbClr val="E6C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729" y="910"/>
              <a:ext cx="134" cy="152"/>
            </a:xfrm>
            <a:custGeom>
              <a:avLst/>
              <a:gdLst>
                <a:gd name="T0" fmla="*/ 45 w 59"/>
                <a:gd name="T1" fmla="*/ 193 h 63"/>
                <a:gd name="T2" fmla="*/ 16 w 59"/>
                <a:gd name="T3" fmla="*/ 367 h 63"/>
                <a:gd name="T4" fmla="*/ 139 w 59"/>
                <a:gd name="T5" fmla="*/ 128 h 63"/>
                <a:gd name="T6" fmla="*/ 304 w 59"/>
                <a:gd name="T7" fmla="*/ 24 h 63"/>
                <a:gd name="T8" fmla="*/ 73 w 59"/>
                <a:gd name="T9" fmla="*/ 15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3">
                  <a:moveTo>
                    <a:pt x="9" y="33"/>
                  </a:moveTo>
                  <a:cubicBezTo>
                    <a:pt x="4" y="39"/>
                    <a:pt x="0" y="56"/>
                    <a:pt x="3" y="63"/>
                  </a:cubicBezTo>
                  <a:cubicBezTo>
                    <a:pt x="11" y="49"/>
                    <a:pt x="14" y="34"/>
                    <a:pt x="27" y="22"/>
                  </a:cubicBezTo>
                  <a:cubicBezTo>
                    <a:pt x="35" y="16"/>
                    <a:pt x="49" y="5"/>
                    <a:pt x="59" y="4"/>
                  </a:cubicBezTo>
                  <a:cubicBezTo>
                    <a:pt x="43" y="0"/>
                    <a:pt x="24" y="16"/>
                    <a:pt x="14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691" y="1074"/>
              <a:ext cx="52" cy="31"/>
            </a:xfrm>
            <a:custGeom>
              <a:avLst/>
              <a:gdLst>
                <a:gd name="T0" fmla="*/ 81 w 23"/>
                <a:gd name="T1" fmla="*/ 0 h 13"/>
                <a:gd name="T2" fmla="*/ 93 w 23"/>
                <a:gd name="T3" fmla="*/ 17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3">
                  <a:moveTo>
                    <a:pt x="16" y="0"/>
                  </a:moveTo>
                  <a:cubicBezTo>
                    <a:pt x="0" y="11"/>
                    <a:pt x="23" y="13"/>
                    <a:pt x="18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222" y="1489"/>
              <a:ext cx="238" cy="149"/>
            </a:xfrm>
            <a:custGeom>
              <a:avLst/>
              <a:gdLst>
                <a:gd name="T0" fmla="*/ 0 w 105"/>
                <a:gd name="T1" fmla="*/ 111 h 62"/>
                <a:gd name="T2" fmla="*/ 93 w 105"/>
                <a:gd name="T3" fmla="*/ 267 h 62"/>
                <a:gd name="T4" fmla="*/ 195 w 105"/>
                <a:gd name="T5" fmla="*/ 267 h 62"/>
                <a:gd name="T6" fmla="*/ 297 w 105"/>
                <a:gd name="T7" fmla="*/ 312 h 62"/>
                <a:gd name="T8" fmla="*/ 467 w 105"/>
                <a:gd name="T9" fmla="*/ 305 h 62"/>
                <a:gd name="T10" fmla="*/ 458 w 105"/>
                <a:gd name="T11" fmla="*/ 0 h 62"/>
                <a:gd name="T12" fmla="*/ 333 w 105"/>
                <a:gd name="T13" fmla="*/ 276 h 62"/>
                <a:gd name="T14" fmla="*/ 199 w 105"/>
                <a:gd name="T15" fmla="*/ 226 h 62"/>
                <a:gd name="T16" fmla="*/ 66 w 105"/>
                <a:gd name="T17" fmla="*/ 144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62">
                  <a:moveTo>
                    <a:pt x="0" y="19"/>
                  </a:moveTo>
                  <a:cubicBezTo>
                    <a:pt x="9" y="26"/>
                    <a:pt x="7" y="42"/>
                    <a:pt x="18" y="46"/>
                  </a:cubicBezTo>
                  <a:cubicBezTo>
                    <a:pt x="24" y="49"/>
                    <a:pt x="32" y="45"/>
                    <a:pt x="38" y="46"/>
                  </a:cubicBezTo>
                  <a:cubicBezTo>
                    <a:pt x="45" y="48"/>
                    <a:pt x="51" y="52"/>
                    <a:pt x="58" y="54"/>
                  </a:cubicBezTo>
                  <a:cubicBezTo>
                    <a:pt x="69" y="57"/>
                    <a:pt x="81" y="62"/>
                    <a:pt x="91" y="53"/>
                  </a:cubicBezTo>
                  <a:cubicBezTo>
                    <a:pt x="105" y="40"/>
                    <a:pt x="96" y="13"/>
                    <a:pt x="89" y="0"/>
                  </a:cubicBezTo>
                  <a:cubicBezTo>
                    <a:pt x="92" y="21"/>
                    <a:pt x="96" y="51"/>
                    <a:pt x="65" y="48"/>
                  </a:cubicBezTo>
                  <a:cubicBezTo>
                    <a:pt x="56" y="47"/>
                    <a:pt x="48" y="41"/>
                    <a:pt x="39" y="39"/>
                  </a:cubicBezTo>
                  <a:cubicBezTo>
                    <a:pt x="30" y="38"/>
                    <a:pt x="18" y="35"/>
                    <a:pt x="13" y="25"/>
                  </a:cubicBezTo>
                </a:path>
              </a:pathLst>
            </a:custGeom>
            <a:solidFill>
              <a:srgbClr val="940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625" y="804"/>
              <a:ext cx="853" cy="883"/>
            </a:xfrm>
            <a:custGeom>
              <a:avLst/>
              <a:gdLst>
                <a:gd name="T0" fmla="*/ 11 w 377"/>
                <a:gd name="T1" fmla="*/ 878 h 366"/>
                <a:gd name="T2" fmla="*/ 77 w 377"/>
                <a:gd name="T3" fmla="*/ 606 h 366"/>
                <a:gd name="T4" fmla="*/ 52 w 377"/>
                <a:gd name="T5" fmla="*/ 362 h 366"/>
                <a:gd name="T6" fmla="*/ 199 w 377"/>
                <a:gd name="T7" fmla="*/ 239 h 366"/>
                <a:gd name="T8" fmla="*/ 369 w 377"/>
                <a:gd name="T9" fmla="*/ 70 h 366"/>
                <a:gd name="T10" fmla="*/ 860 w 377"/>
                <a:gd name="T11" fmla="*/ 273 h 366"/>
                <a:gd name="T12" fmla="*/ 1172 w 377"/>
                <a:gd name="T13" fmla="*/ 297 h 366"/>
                <a:gd name="T14" fmla="*/ 1489 w 377"/>
                <a:gd name="T15" fmla="*/ 540 h 366"/>
                <a:gd name="T16" fmla="*/ 1699 w 377"/>
                <a:gd name="T17" fmla="*/ 791 h 366"/>
                <a:gd name="T18" fmla="*/ 1751 w 377"/>
                <a:gd name="T19" fmla="*/ 1281 h 366"/>
                <a:gd name="T20" fmla="*/ 1905 w 377"/>
                <a:gd name="T21" fmla="*/ 1916 h 366"/>
                <a:gd name="T22" fmla="*/ 1844 w 377"/>
                <a:gd name="T23" fmla="*/ 2060 h 366"/>
                <a:gd name="T24" fmla="*/ 1715 w 377"/>
                <a:gd name="T25" fmla="*/ 2125 h 366"/>
                <a:gd name="T26" fmla="*/ 1536 w 377"/>
                <a:gd name="T27" fmla="*/ 2031 h 366"/>
                <a:gd name="T28" fmla="*/ 1382 w 377"/>
                <a:gd name="T29" fmla="*/ 1998 h 366"/>
                <a:gd name="T30" fmla="*/ 1315 w 377"/>
                <a:gd name="T31" fmla="*/ 1834 h 366"/>
                <a:gd name="T32" fmla="*/ 1192 w 377"/>
                <a:gd name="T33" fmla="*/ 1759 h 366"/>
                <a:gd name="T34" fmla="*/ 803 w 377"/>
                <a:gd name="T35" fmla="*/ 1595 h 366"/>
                <a:gd name="T36" fmla="*/ 410 w 377"/>
                <a:gd name="T37" fmla="*/ 1689 h 366"/>
                <a:gd name="T38" fmla="*/ 158 w 377"/>
                <a:gd name="T39" fmla="*/ 1281 h 366"/>
                <a:gd name="T40" fmla="*/ 11 w 377"/>
                <a:gd name="T41" fmla="*/ 878 h 3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7" h="366">
                  <a:moveTo>
                    <a:pt x="2" y="151"/>
                  </a:moveTo>
                  <a:cubicBezTo>
                    <a:pt x="0" y="136"/>
                    <a:pt x="11" y="120"/>
                    <a:pt x="15" y="104"/>
                  </a:cubicBezTo>
                  <a:cubicBezTo>
                    <a:pt x="17" y="95"/>
                    <a:pt x="6" y="74"/>
                    <a:pt x="10" y="62"/>
                  </a:cubicBezTo>
                  <a:cubicBezTo>
                    <a:pt x="14" y="51"/>
                    <a:pt x="33" y="51"/>
                    <a:pt x="39" y="41"/>
                  </a:cubicBezTo>
                  <a:cubicBezTo>
                    <a:pt x="48" y="27"/>
                    <a:pt x="59" y="15"/>
                    <a:pt x="72" y="12"/>
                  </a:cubicBezTo>
                  <a:cubicBezTo>
                    <a:pt x="114" y="0"/>
                    <a:pt x="133" y="34"/>
                    <a:pt x="168" y="47"/>
                  </a:cubicBezTo>
                  <a:cubicBezTo>
                    <a:pt x="189" y="56"/>
                    <a:pt x="208" y="50"/>
                    <a:pt x="229" y="51"/>
                  </a:cubicBezTo>
                  <a:cubicBezTo>
                    <a:pt x="258" y="53"/>
                    <a:pt x="275" y="71"/>
                    <a:pt x="291" y="93"/>
                  </a:cubicBezTo>
                  <a:cubicBezTo>
                    <a:pt x="303" y="110"/>
                    <a:pt x="325" y="116"/>
                    <a:pt x="332" y="136"/>
                  </a:cubicBezTo>
                  <a:cubicBezTo>
                    <a:pt x="341" y="160"/>
                    <a:pt x="334" y="197"/>
                    <a:pt x="342" y="220"/>
                  </a:cubicBezTo>
                  <a:cubicBezTo>
                    <a:pt x="352" y="252"/>
                    <a:pt x="377" y="295"/>
                    <a:pt x="372" y="329"/>
                  </a:cubicBezTo>
                  <a:cubicBezTo>
                    <a:pt x="370" y="340"/>
                    <a:pt x="366" y="348"/>
                    <a:pt x="360" y="354"/>
                  </a:cubicBezTo>
                  <a:cubicBezTo>
                    <a:pt x="353" y="360"/>
                    <a:pt x="344" y="364"/>
                    <a:pt x="335" y="365"/>
                  </a:cubicBezTo>
                  <a:cubicBezTo>
                    <a:pt x="322" y="366"/>
                    <a:pt x="313" y="354"/>
                    <a:pt x="300" y="349"/>
                  </a:cubicBezTo>
                  <a:cubicBezTo>
                    <a:pt x="291" y="345"/>
                    <a:pt x="277" y="349"/>
                    <a:pt x="270" y="343"/>
                  </a:cubicBezTo>
                  <a:cubicBezTo>
                    <a:pt x="262" y="337"/>
                    <a:pt x="263" y="322"/>
                    <a:pt x="257" y="315"/>
                  </a:cubicBezTo>
                  <a:cubicBezTo>
                    <a:pt x="251" y="308"/>
                    <a:pt x="239" y="309"/>
                    <a:pt x="233" y="302"/>
                  </a:cubicBezTo>
                  <a:cubicBezTo>
                    <a:pt x="215" y="281"/>
                    <a:pt x="197" y="265"/>
                    <a:pt x="157" y="274"/>
                  </a:cubicBezTo>
                  <a:cubicBezTo>
                    <a:pt x="133" y="280"/>
                    <a:pt x="105" y="295"/>
                    <a:pt x="80" y="290"/>
                  </a:cubicBezTo>
                  <a:cubicBezTo>
                    <a:pt x="48" y="283"/>
                    <a:pt x="37" y="248"/>
                    <a:pt x="31" y="220"/>
                  </a:cubicBezTo>
                  <a:cubicBezTo>
                    <a:pt x="26" y="199"/>
                    <a:pt x="6" y="176"/>
                    <a:pt x="2" y="151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</p:grpSp>
      <p:grpSp>
        <p:nvGrpSpPr>
          <p:cNvPr id="48" name="Group 92"/>
          <p:cNvGrpSpPr>
            <a:grpSpLocks/>
          </p:cNvGrpSpPr>
          <p:nvPr/>
        </p:nvGrpSpPr>
        <p:grpSpPr bwMode="auto">
          <a:xfrm>
            <a:off x="6609519" y="2997750"/>
            <a:ext cx="377729" cy="221708"/>
            <a:chOff x="625" y="804"/>
            <a:chExt cx="853" cy="883"/>
          </a:xfrm>
        </p:grpSpPr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625" y="804"/>
              <a:ext cx="853" cy="883"/>
            </a:xfrm>
            <a:custGeom>
              <a:avLst/>
              <a:gdLst>
                <a:gd name="T0" fmla="*/ 11 w 377"/>
                <a:gd name="T1" fmla="*/ 878 h 366"/>
                <a:gd name="T2" fmla="*/ 77 w 377"/>
                <a:gd name="T3" fmla="*/ 606 h 366"/>
                <a:gd name="T4" fmla="*/ 52 w 377"/>
                <a:gd name="T5" fmla="*/ 362 h 366"/>
                <a:gd name="T6" fmla="*/ 199 w 377"/>
                <a:gd name="T7" fmla="*/ 239 h 366"/>
                <a:gd name="T8" fmla="*/ 369 w 377"/>
                <a:gd name="T9" fmla="*/ 70 h 366"/>
                <a:gd name="T10" fmla="*/ 860 w 377"/>
                <a:gd name="T11" fmla="*/ 273 h 366"/>
                <a:gd name="T12" fmla="*/ 1172 w 377"/>
                <a:gd name="T13" fmla="*/ 297 h 366"/>
                <a:gd name="T14" fmla="*/ 1489 w 377"/>
                <a:gd name="T15" fmla="*/ 540 h 366"/>
                <a:gd name="T16" fmla="*/ 1699 w 377"/>
                <a:gd name="T17" fmla="*/ 791 h 366"/>
                <a:gd name="T18" fmla="*/ 1751 w 377"/>
                <a:gd name="T19" fmla="*/ 1281 h 366"/>
                <a:gd name="T20" fmla="*/ 1905 w 377"/>
                <a:gd name="T21" fmla="*/ 1916 h 366"/>
                <a:gd name="T22" fmla="*/ 1844 w 377"/>
                <a:gd name="T23" fmla="*/ 2060 h 366"/>
                <a:gd name="T24" fmla="*/ 1715 w 377"/>
                <a:gd name="T25" fmla="*/ 2125 h 366"/>
                <a:gd name="T26" fmla="*/ 1536 w 377"/>
                <a:gd name="T27" fmla="*/ 2031 h 366"/>
                <a:gd name="T28" fmla="*/ 1382 w 377"/>
                <a:gd name="T29" fmla="*/ 1998 h 366"/>
                <a:gd name="T30" fmla="*/ 1315 w 377"/>
                <a:gd name="T31" fmla="*/ 1834 h 366"/>
                <a:gd name="T32" fmla="*/ 1192 w 377"/>
                <a:gd name="T33" fmla="*/ 1759 h 366"/>
                <a:gd name="T34" fmla="*/ 803 w 377"/>
                <a:gd name="T35" fmla="*/ 1595 h 366"/>
                <a:gd name="T36" fmla="*/ 410 w 377"/>
                <a:gd name="T37" fmla="*/ 1689 h 366"/>
                <a:gd name="T38" fmla="*/ 158 w 377"/>
                <a:gd name="T39" fmla="*/ 1281 h 366"/>
                <a:gd name="T40" fmla="*/ 11 w 377"/>
                <a:gd name="T41" fmla="*/ 878 h 3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7" h="366">
                  <a:moveTo>
                    <a:pt x="2" y="151"/>
                  </a:moveTo>
                  <a:cubicBezTo>
                    <a:pt x="0" y="136"/>
                    <a:pt x="11" y="120"/>
                    <a:pt x="15" y="104"/>
                  </a:cubicBezTo>
                  <a:cubicBezTo>
                    <a:pt x="17" y="95"/>
                    <a:pt x="6" y="74"/>
                    <a:pt x="10" y="62"/>
                  </a:cubicBezTo>
                  <a:cubicBezTo>
                    <a:pt x="14" y="51"/>
                    <a:pt x="33" y="51"/>
                    <a:pt x="39" y="41"/>
                  </a:cubicBezTo>
                  <a:cubicBezTo>
                    <a:pt x="48" y="27"/>
                    <a:pt x="59" y="15"/>
                    <a:pt x="72" y="12"/>
                  </a:cubicBezTo>
                  <a:cubicBezTo>
                    <a:pt x="114" y="0"/>
                    <a:pt x="133" y="34"/>
                    <a:pt x="168" y="47"/>
                  </a:cubicBezTo>
                  <a:cubicBezTo>
                    <a:pt x="189" y="56"/>
                    <a:pt x="208" y="50"/>
                    <a:pt x="229" y="51"/>
                  </a:cubicBezTo>
                  <a:cubicBezTo>
                    <a:pt x="258" y="53"/>
                    <a:pt x="275" y="71"/>
                    <a:pt x="291" y="93"/>
                  </a:cubicBezTo>
                  <a:cubicBezTo>
                    <a:pt x="303" y="110"/>
                    <a:pt x="325" y="116"/>
                    <a:pt x="332" y="136"/>
                  </a:cubicBezTo>
                  <a:cubicBezTo>
                    <a:pt x="341" y="160"/>
                    <a:pt x="334" y="197"/>
                    <a:pt x="342" y="220"/>
                  </a:cubicBezTo>
                  <a:cubicBezTo>
                    <a:pt x="352" y="252"/>
                    <a:pt x="377" y="295"/>
                    <a:pt x="372" y="329"/>
                  </a:cubicBezTo>
                  <a:cubicBezTo>
                    <a:pt x="370" y="340"/>
                    <a:pt x="366" y="348"/>
                    <a:pt x="360" y="354"/>
                  </a:cubicBezTo>
                  <a:cubicBezTo>
                    <a:pt x="353" y="360"/>
                    <a:pt x="344" y="364"/>
                    <a:pt x="335" y="365"/>
                  </a:cubicBezTo>
                  <a:cubicBezTo>
                    <a:pt x="322" y="366"/>
                    <a:pt x="313" y="354"/>
                    <a:pt x="300" y="349"/>
                  </a:cubicBezTo>
                  <a:cubicBezTo>
                    <a:pt x="291" y="345"/>
                    <a:pt x="277" y="349"/>
                    <a:pt x="270" y="343"/>
                  </a:cubicBezTo>
                  <a:cubicBezTo>
                    <a:pt x="262" y="337"/>
                    <a:pt x="263" y="322"/>
                    <a:pt x="257" y="315"/>
                  </a:cubicBezTo>
                  <a:cubicBezTo>
                    <a:pt x="251" y="308"/>
                    <a:pt x="239" y="309"/>
                    <a:pt x="233" y="302"/>
                  </a:cubicBezTo>
                  <a:cubicBezTo>
                    <a:pt x="215" y="281"/>
                    <a:pt x="197" y="265"/>
                    <a:pt x="157" y="274"/>
                  </a:cubicBezTo>
                  <a:cubicBezTo>
                    <a:pt x="133" y="280"/>
                    <a:pt x="105" y="295"/>
                    <a:pt x="80" y="290"/>
                  </a:cubicBezTo>
                  <a:cubicBezTo>
                    <a:pt x="48" y="283"/>
                    <a:pt x="37" y="248"/>
                    <a:pt x="31" y="220"/>
                  </a:cubicBezTo>
                  <a:cubicBezTo>
                    <a:pt x="26" y="199"/>
                    <a:pt x="6" y="176"/>
                    <a:pt x="2" y="151"/>
                  </a:cubicBezTo>
                  <a:close/>
                </a:path>
              </a:pathLst>
            </a:custGeom>
            <a:solidFill>
              <a:srgbClr val="BF62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646" y="828"/>
              <a:ext cx="615" cy="656"/>
            </a:xfrm>
            <a:custGeom>
              <a:avLst/>
              <a:gdLst>
                <a:gd name="T0" fmla="*/ 1110 w 272"/>
                <a:gd name="T1" fmla="*/ 285 h 272"/>
                <a:gd name="T2" fmla="*/ 814 w 272"/>
                <a:gd name="T3" fmla="*/ 263 h 272"/>
                <a:gd name="T4" fmla="*/ 353 w 272"/>
                <a:gd name="T5" fmla="*/ 65 h 272"/>
                <a:gd name="T6" fmla="*/ 190 w 272"/>
                <a:gd name="T7" fmla="*/ 227 h 272"/>
                <a:gd name="T8" fmla="*/ 52 w 272"/>
                <a:gd name="T9" fmla="*/ 342 h 272"/>
                <a:gd name="T10" fmla="*/ 77 w 272"/>
                <a:gd name="T11" fmla="*/ 569 h 272"/>
                <a:gd name="T12" fmla="*/ 16 w 272"/>
                <a:gd name="T13" fmla="*/ 832 h 272"/>
                <a:gd name="T14" fmla="*/ 154 w 272"/>
                <a:gd name="T15" fmla="*/ 1211 h 272"/>
                <a:gd name="T16" fmla="*/ 357 w 272"/>
                <a:gd name="T17" fmla="*/ 1582 h 272"/>
                <a:gd name="T18" fmla="*/ 219 w 272"/>
                <a:gd name="T19" fmla="*/ 1360 h 272"/>
                <a:gd name="T20" fmla="*/ 803 w 272"/>
                <a:gd name="T21" fmla="*/ 342 h 272"/>
                <a:gd name="T22" fmla="*/ 1212 w 272"/>
                <a:gd name="T23" fmla="*/ 362 h 272"/>
                <a:gd name="T24" fmla="*/ 1391 w 272"/>
                <a:gd name="T25" fmla="*/ 494 h 272"/>
                <a:gd name="T26" fmla="*/ 1110 w 272"/>
                <a:gd name="T27" fmla="*/ 285 h 2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2" h="272">
                  <a:moveTo>
                    <a:pt x="217" y="49"/>
                  </a:moveTo>
                  <a:cubicBezTo>
                    <a:pt x="196" y="47"/>
                    <a:pt x="179" y="53"/>
                    <a:pt x="159" y="45"/>
                  </a:cubicBezTo>
                  <a:cubicBezTo>
                    <a:pt x="126" y="32"/>
                    <a:pt x="108" y="0"/>
                    <a:pt x="69" y="11"/>
                  </a:cubicBezTo>
                  <a:cubicBezTo>
                    <a:pt x="56" y="15"/>
                    <a:pt x="46" y="26"/>
                    <a:pt x="37" y="39"/>
                  </a:cubicBezTo>
                  <a:cubicBezTo>
                    <a:pt x="32" y="48"/>
                    <a:pt x="14" y="49"/>
                    <a:pt x="10" y="59"/>
                  </a:cubicBezTo>
                  <a:cubicBezTo>
                    <a:pt x="6" y="70"/>
                    <a:pt x="17" y="90"/>
                    <a:pt x="15" y="98"/>
                  </a:cubicBezTo>
                  <a:cubicBezTo>
                    <a:pt x="11" y="113"/>
                    <a:pt x="0" y="128"/>
                    <a:pt x="3" y="143"/>
                  </a:cubicBezTo>
                  <a:cubicBezTo>
                    <a:pt x="6" y="166"/>
                    <a:pt x="26" y="188"/>
                    <a:pt x="30" y="208"/>
                  </a:cubicBezTo>
                  <a:cubicBezTo>
                    <a:pt x="35" y="232"/>
                    <a:pt x="44" y="263"/>
                    <a:pt x="70" y="272"/>
                  </a:cubicBezTo>
                  <a:cubicBezTo>
                    <a:pt x="59" y="265"/>
                    <a:pt x="46" y="246"/>
                    <a:pt x="43" y="234"/>
                  </a:cubicBezTo>
                  <a:cubicBezTo>
                    <a:pt x="14" y="135"/>
                    <a:pt x="97" y="29"/>
                    <a:pt x="157" y="59"/>
                  </a:cubicBezTo>
                  <a:cubicBezTo>
                    <a:pt x="178" y="67"/>
                    <a:pt x="216" y="60"/>
                    <a:pt x="237" y="62"/>
                  </a:cubicBezTo>
                  <a:cubicBezTo>
                    <a:pt x="247" y="63"/>
                    <a:pt x="264" y="80"/>
                    <a:pt x="272" y="85"/>
                  </a:cubicBezTo>
                  <a:cubicBezTo>
                    <a:pt x="258" y="65"/>
                    <a:pt x="242" y="51"/>
                    <a:pt x="217" y="49"/>
                  </a:cubicBezTo>
                  <a:close/>
                </a:path>
              </a:pathLst>
            </a:custGeom>
            <a:solidFill>
              <a:srgbClr val="D3A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845" y="1129"/>
              <a:ext cx="615" cy="524"/>
            </a:xfrm>
            <a:custGeom>
              <a:avLst/>
              <a:gdLst>
                <a:gd name="T0" fmla="*/ 0 w 272"/>
                <a:gd name="T1" fmla="*/ 874 h 217"/>
                <a:gd name="T2" fmla="*/ 491 w 272"/>
                <a:gd name="T3" fmla="*/ 734 h 217"/>
                <a:gd name="T4" fmla="*/ 726 w 272"/>
                <a:gd name="T5" fmla="*/ 927 h 217"/>
                <a:gd name="T6" fmla="*/ 880 w 272"/>
                <a:gd name="T7" fmla="*/ 1055 h 217"/>
                <a:gd name="T8" fmla="*/ 981 w 272"/>
                <a:gd name="T9" fmla="*/ 1171 h 217"/>
                <a:gd name="T10" fmla="*/ 1144 w 272"/>
                <a:gd name="T11" fmla="*/ 1232 h 217"/>
                <a:gd name="T12" fmla="*/ 1366 w 272"/>
                <a:gd name="T13" fmla="*/ 1149 h 217"/>
                <a:gd name="T14" fmla="*/ 1284 w 272"/>
                <a:gd name="T15" fmla="*/ 722 h 217"/>
                <a:gd name="T16" fmla="*/ 1180 w 272"/>
                <a:gd name="T17" fmla="*/ 285 h 217"/>
                <a:gd name="T18" fmla="*/ 1135 w 272"/>
                <a:gd name="T19" fmla="*/ 0 h 217"/>
                <a:gd name="T20" fmla="*/ 1131 w 272"/>
                <a:gd name="T21" fmla="*/ 309 h 217"/>
                <a:gd name="T22" fmla="*/ 1180 w 272"/>
                <a:gd name="T23" fmla="*/ 828 h 217"/>
                <a:gd name="T24" fmla="*/ 932 w 272"/>
                <a:gd name="T25" fmla="*/ 915 h 217"/>
                <a:gd name="T26" fmla="*/ 486 w 272"/>
                <a:gd name="T27" fmla="*/ 589 h 217"/>
                <a:gd name="T28" fmla="*/ 0 w 272"/>
                <a:gd name="T29" fmla="*/ 874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17">
                  <a:moveTo>
                    <a:pt x="0" y="150"/>
                  </a:moveTo>
                  <a:cubicBezTo>
                    <a:pt x="32" y="140"/>
                    <a:pt x="71" y="118"/>
                    <a:pt x="96" y="126"/>
                  </a:cubicBezTo>
                  <a:cubicBezTo>
                    <a:pt x="121" y="135"/>
                    <a:pt x="127" y="154"/>
                    <a:pt x="142" y="159"/>
                  </a:cubicBezTo>
                  <a:cubicBezTo>
                    <a:pt x="157" y="164"/>
                    <a:pt x="164" y="166"/>
                    <a:pt x="172" y="181"/>
                  </a:cubicBezTo>
                  <a:cubicBezTo>
                    <a:pt x="179" y="196"/>
                    <a:pt x="177" y="201"/>
                    <a:pt x="192" y="201"/>
                  </a:cubicBezTo>
                  <a:cubicBezTo>
                    <a:pt x="207" y="201"/>
                    <a:pt x="212" y="206"/>
                    <a:pt x="224" y="211"/>
                  </a:cubicBezTo>
                  <a:cubicBezTo>
                    <a:pt x="237" y="216"/>
                    <a:pt x="262" y="217"/>
                    <a:pt x="267" y="197"/>
                  </a:cubicBezTo>
                  <a:cubicBezTo>
                    <a:pt x="272" y="177"/>
                    <a:pt x="261" y="145"/>
                    <a:pt x="251" y="124"/>
                  </a:cubicBezTo>
                  <a:cubicBezTo>
                    <a:pt x="241" y="103"/>
                    <a:pt x="227" y="81"/>
                    <a:pt x="231" y="49"/>
                  </a:cubicBezTo>
                  <a:cubicBezTo>
                    <a:pt x="234" y="16"/>
                    <a:pt x="227" y="5"/>
                    <a:pt x="222" y="0"/>
                  </a:cubicBezTo>
                  <a:cubicBezTo>
                    <a:pt x="228" y="19"/>
                    <a:pt x="223" y="23"/>
                    <a:pt x="221" y="53"/>
                  </a:cubicBezTo>
                  <a:cubicBezTo>
                    <a:pt x="218" y="83"/>
                    <a:pt x="228" y="109"/>
                    <a:pt x="231" y="142"/>
                  </a:cubicBezTo>
                  <a:cubicBezTo>
                    <a:pt x="233" y="176"/>
                    <a:pt x="203" y="176"/>
                    <a:pt x="182" y="157"/>
                  </a:cubicBezTo>
                  <a:cubicBezTo>
                    <a:pt x="161" y="139"/>
                    <a:pt x="126" y="96"/>
                    <a:pt x="95" y="101"/>
                  </a:cubicBezTo>
                  <a:cubicBezTo>
                    <a:pt x="63" y="106"/>
                    <a:pt x="12" y="151"/>
                    <a:pt x="0" y="150"/>
                  </a:cubicBezTo>
                  <a:close/>
                </a:path>
              </a:pathLst>
            </a:custGeom>
            <a:solidFill>
              <a:srgbClr val="AD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3" name="Freeform 87"/>
            <p:cNvSpPr>
              <a:spLocks/>
            </p:cNvSpPr>
            <p:nvPr/>
          </p:nvSpPr>
          <p:spPr bwMode="auto">
            <a:xfrm>
              <a:off x="686" y="883"/>
              <a:ext cx="233" cy="345"/>
            </a:xfrm>
            <a:custGeom>
              <a:avLst/>
              <a:gdLst>
                <a:gd name="T0" fmla="*/ 276 w 103"/>
                <a:gd name="T1" fmla="*/ 12 h 143"/>
                <a:gd name="T2" fmla="*/ 149 w 103"/>
                <a:gd name="T3" fmla="*/ 169 h 143"/>
                <a:gd name="T4" fmla="*/ 57 w 103"/>
                <a:gd name="T5" fmla="*/ 326 h 143"/>
                <a:gd name="T6" fmla="*/ 66 w 103"/>
                <a:gd name="T7" fmla="*/ 442 h 143"/>
                <a:gd name="T8" fmla="*/ 36 w 103"/>
                <a:gd name="T9" fmla="*/ 565 h 143"/>
                <a:gd name="T10" fmla="*/ 52 w 103"/>
                <a:gd name="T11" fmla="*/ 832 h 143"/>
                <a:gd name="T12" fmla="*/ 36 w 103"/>
                <a:gd name="T13" fmla="*/ 688 h 143"/>
                <a:gd name="T14" fmla="*/ 93 w 103"/>
                <a:gd name="T15" fmla="*/ 536 h 143"/>
                <a:gd name="T16" fmla="*/ 204 w 103"/>
                <a:gd name="T17" fmla="*/ 309 h 143"/>
                <a:gd name="T18" fmla="*/ 527 w 103"/>
                <a:gd name="T19" fmla="*/ 116 h 143"/>
                <a:gd name="T20" fmla="*/ 394 w 103"/>
                <a:gd name="T21" fmla="*/ 58 h 143"/>
                <a:gd name="T22" fmla="*/ 287 w 103"/>
                <a:gd name="T23" fmla="*/ 0 h 1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143">
                  <a:moveTo>
                    <a:pt x="54" y="2"/>
                  </a:moveTo>
                  <a:cubicBezTo>
                    <a:pt x="41" y="6"/>
                    <a:pt x="37" y="20"/>
                    <a:pt x="29" y="29"/>
                  </a:cubicBezTo>
                  <a:cubicBezTo>
                    <a:pt x="19" y="39"/>
                    <a:pt x="8" y="39"/>
                    <a:pt x="11" y="56"/>
                  </a:cubicBezTo>
                  <a:cubicBezTo>
                    <a:pt x="12" y="64"/>
                    <a:pt x="14" y="68"/>
                    <a:pt x="13" y="76"/>
                  </a:cubicBezTo>
                  <a:cubicBezTo>
                    <a:pt x="12" y="84"/>
                    <a:pt x="8" y="90"/>
                    <a:pt x="7" y="97"/>
                  </a:cubicBezTo>
                  <a:cubicBezTo>
                    <a:pt x="4" y="109"/>
                    <a:pt x="0" y="134"/>
                    <a:pt x="10" y="143"/>
                  </a:cubicBezTo>
                  <a:cubicBezTo>
                    <a:pt x="9" y="135"/>
                    <a:pt x="6" y="127"/>
                    <a:pt x="7" y="118"/>
                  </a:cubicBezTo>
                  <a:cubicBezTo>
                    <a:pt x="8" y="108"/>
                    <a:pt x="14" y="100"/>
                    <a:pt x="18" y="92"/>
                  </a:cubicBezTo>
                  <a:cubicBezTo>
                    <a:pt x="25" y="79"/>
                    <a:pt x="30" y="64"/>
                    <a:pt x="40" y="53"/>
                  </a:cubicBezTo>
                  <a:cubicBezTo>
                    <a:pt x="55" y="35"/>
                    <a:pt x="79" y="20"/>
                    <a:pt x="103" y="20"/>
                  </a:cubicBezTo>
                  <a:cubicBezTo>
                    <a:pt x="94" y="17"/>
                    <a:pt x="84" y="16"/>
                    <a:pt x="77" y="10"/>
                  </a:cubicBezTo>
                  <a:cubicBezTo>
                    <a:pt x="69" y="3"/>
                    <a:pt x="68" y="0"/>
                    <a:pt x="56" y="0"/>
                  </a:cubicBezTo>
                </a:path>
              </a:pathLst>
            </a:custGeom>
            <a:solidFill>
              <a:srgbClr val="E6C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4" name="Freeform 88"/>
            <p:cNvSpPr>
              <a:spLocks/>
            </p:cNvSpPr>
            <p:nvPr/>
          </p:nvSpPr>
          <p:spPr bwMode="auto">
            <a:xfrm>
              <a:off x="729" y="910"/>
              <a:ext cx="134" cy="152"/>
            </a:xfrm>
            <a:custGeom>
              <a:avLst/>
              <a:gdLst>
                <a:gd name="T0" fmla="*/ 45 w 59"/>
                <a:gd name="T1" fmla="*/ 193 h 63"/>
                <a:gd name="T2" fmla="*/ 16 w 59"/>
                <a:gd name="T3" fmla="*/ 367 h 63"/>
                <a:gd name="T4" fmla="*/ 139 w 59"/>
                <a:gd name="T5" fmla="*/ 128 h 63"/>
                <a:gd name="T6" fmla="*/ 304 w 59"/>
                <a:gd name="T7" fmla="*/ 24 h 63"/>
                <a:gd name="T8" fmla="*/ 73 w 59"/>
                <a:gd name="T9" fmla="*/ 15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3">
                  <a:moveTo>
                    <a:pt x="9" y="33"/>
                  </a:moveTo>
                  <a:cubicBezTo>
                    <a:pt x="4" y="39"/>
                    <a:pt x="0" y="56"/>
                    <a:pt x="3" y="63"/>
                  </a:cubicBezTo>
                  <a:cubicBezTo>
                    <a:pt x="11" y="49"/>
                    <a:pt x="14" y="34"/>
                    <a:pt x="27" y="22"/>
                  </a:cubicBezTo>
                  <a:cubicBezTo>
                    <a:pt x="35" y="16"/>
                    <a:pt x="49" y="5"/>
                    <a:pt x="59" y="4"/>
                  </a:cubicBezTo>
                  <a:cubicBezTo>
                    <a:pt x="43" y="0"/>
                    <a:pt x="24" y="16"/>
                    <a:pt x="14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5" name="Freeform 89"/>
            <p:cNvSpPr>
              <a:spLocks/>
            </p:cNvSpPr>
            <p:nvPr/>
          </p:nvSpPr>
          <p:spPr bwMode="auto">
            <a:xfrm>
              <a:off x="691" y="1074"/>
              <a:ext cx="52" cy="31"/>
            </a:xfrm>
            <a:custGeom>
              <a:avLst/>
              <a:gdLst>
                <a:gd name="T0" fmla="*/ 81 w 23"/>
                <a:gd name="T1" fmla="*/ 0 h 13"/>
                <a:gd name="T2" fmla="*/ 93 w 23"/>
                <a:gd name="T3" fmla="*/ 17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3">
                  <a:moveTo>
                    <a:pt x="16" y="0"/>
                  </a:moveTo>
                  <a:cubicBezTo>
                    <a:pt x="0" y="11"/>
                    <a:pt x="23" y="13"/>
                    <a:pt x="18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6" name="Freeform 90"/>
            <p:cNvSpPr>
              <a:spLocks/>
            </p:cNvSpPr>
            <p:nvPr/>
          </p:nvSpPr>
          <p:spPr bwMode="auto">
            <a:xfrm>
              <a:off x="1222" y="1489"/>
              <a:ext cx="238" cy="149"/>
            </a:xfrm>
            <a:custGeom>
              <a:avLst/>
              <a:gdLst>
                <a:gd name="T0" fmla="*/ 0 w 105"/>
                <a:gd name="T1" fmla="*/ 111 h 62"/>
                <a:gd name="T2" fmla="*/ 93 w 105"/>
                <a:gd name="T3" fmla="*/ 267 h 62"/>
                <a:gd name="T4" fmla="*/ 195 w 105"/>
                <a:gd name="T5" fmla="*/ 267 h 62"/>
                <a:gd name="T6" fmla="*/ 297 w 105"/>
                <a:gd name="T7" fmla="*/ 312 h 62"/>
                <a:gd name="T8" fmla="*/ 467 w 105"/>
                <a:gd name="T9" fmla="*/ 305 h 62"/>
                <a:gd name="T10" fmla="*/ 458 w 105"/>
                <a:gd name="T11" fmla="*/ 0 h 62"/>
                <a:gd name="T12" fmla="*/ 333 w 105"/>
                <a:gd name="T13" fmla="*/ 276 h 62"/>
                <a:gd name="T14" fmla="*/ 199 w 105"/>
                <a:gd name="T15" fmla="*/ 226 h 62"/>
                <a:gd name="T16" fmla="*/ 66 w 105"/>
                <a:gd name="T17" fmla="*/ 144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62">
                  <a:moveTo>
                    <a:pt x="0" y="19"/>
                  </a:moveTo>
                  <a:cubicBezTo>
                    <a:pt x="9" y="26"/>
                    <a:pt x="7" y="42"/>
                    <a:pt x="18" y="46"/>
                  </a:cubicBezTo>
                  <a:cubicBezTo>
                    <a:pt x="24" y="49"/>
                    <a:pt x="32" y="45"/>
                    <a:pt x="38" y="46"/>
                  </a:cubicBezTo>
                  <a:cubicBezTo>
                    <a:pt x="45" y="48"/>
                    <a:pt x="51" y="52"/>
                    <a:pt x="58" y="54"/>
                  </a:cubicBezTo>
                  <a:cubicBezTo>
                    <a:pt x="69" y="57"/>
                    <a:pt x="81" y="62"/>
                    <a:pt x="91" y="53"/>
                  </a:cubicBezTo>
                  <a:cubicBezTo>
                    <a:pt x="105" y="40"/>
                    <a:pt x="96" y="13"/>
                    <a:pt x="89" y="0"/>
                  </a:cubicBezTo>
                  <a:cubicBezTo>
                    <a:pt x="92" y="21"/>
                    <a:pt x="96" y="51"/>
                    <a:pt x="65" y="48"/>
                  </a:cubicBezTo>
                  <a:cubicBezTo>
                    <a:pt x="56" y="47"/>
                    <a:pt x="48" y="41"/>
                    <a:pt x="39" y="39"/>
                  </a:cubicBezTo>
                  <a:cubicBezTo>
                    <a:pt x="30" y="38"/>
                    <a:pt x="18" y="35"/>
                    <a:pt x="13" y="25"/>
                  </a:cubicBezTo>
                </a:path>
              </a:pathLst>
            </a:custGeom>
            <a:solidFill>
              <a:srgbClr val="940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7" name="Freeform 91"/>
            <p:cNvSpPr>
              <a:spLocks/>
            </p:cNvSpPr>
            <p:nvPr/>
          </p:nvSpPr>
          <p:spPr bwMode="auto">
            <a:xfrm>
              <a:off x="625" y="804"/>
              <a:ext cx="853" cy="883"/>
            </a:xfrm>
            <a:custGeom>
              <a:avLst/>
              <a:gdLst>
                <a:gd name="T0" fmla="*/ 11 w 377"/>
                <a:gd name="T1" fmla="*/ 878 h 366"/>
                <a:gd name="T2" fmla="*/ 77 w 377"/>
                <a:gd name="T3" fmla="*/ 606 h 366"/>
                <a:gd name="T4" fmla="*/ 52 w 377"/>
                <a:gd name="T5" fmla="*/ 362 h 366"/>
                <a:gd name="T6" fmla="*/ 199 w 377"/>
                <a:gd name="T7" fmla="*/ 239 h 366"/>
                <a:gd name="T8" fmla="*/ 369 w 377"/>
                <a:gd name="T9" fmla="*/ 70 h 366"/>
                <a:gd name="T10" fmla="*/ 860 w 377"/>
                <a:gd name="T11" fmla="*/ 273 h 366"/>
                <a:gd name="T12" fmla="*/ 1172 w 377"/>
                <a:gd name="T13" fmla="*/ 297 h 366"/>
                <a:gd name="T14" fmla="*/ 1489 w 377"/>
                <a:gd name="T15" fmla="*/ 540 h 366"/>
                <a:gd name="T16" fmla="*/ 1699 w 377"/>
                <a:gd name="T17" fmla="*/ 791 h 366"/>
                <a:gd name="T18" fmla="*/ 1751 w 377"/>
                <a:gd name="T19" fmla="*/ 1281 h 366"/>
                <a:gd name="T20" fmla="*/ 1905 w 377"/>
                <a:gd name="T21" fmla="*/ 1916 h 366"/>
                <a:gd name="T22" fmla="*/ 1844 w 377"/>
                <a:gd name="T23" fmla="*/ 2060 h 366"/>
                <a:gd name="T24" fmla="*/ 1715 w 377"/>
                <a:gd name="T25" fmla="*/ 2125 h 366"/>
                <a:gd name="T26" fmla="*/ 1536 w 377"/>
                <a:gd name="T27" fmla="*/ 2031 h 366"/>
                <a:gd name="T28" fmla="*/ 1382 w 377"/>
                <a:gd name="T29" fmla="*/ 1998 h 366"/>
                <a:gd name="T30" fmla="*/ 1315 w 377"/>
                <a:gd name="T31" fmla="*/ 1834 h 366"/>
                <a:gd name="T32" fmla="*/ 1192 w 377"/>
                <a:gd name="T33" fmla="*/ 1759 h 366"/>
                <a:gd name="T34" fmla="*/ 803 w 377"/>
                <a:gd name="T35" fmla="*/ 1595 h 366"/>
                <a:gd name="T36" fmla="*/ 410 w 377"/>
                <a:gd name="T37" fmla="*/ 1689 h 366"/>
                <a:gd name="T38" fmla="*/ 158 w 377"/>
                <a:gd name="T39" fmla="*/ 1281 h 366"/>
                <a:gd name="T40" fmla="*/ 11 w 377"/>
                <a:gd name="T41" fmla="*/ 878 h 3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7" h="366">
                  <a:moveTo>
                    <a:pt x="2" y="151"/>
                  </a:moveTo>
                  <a:cubicBezTo>
                    <a:pt x="0" y="136"/>
                    <a:pt x="11" y="120"/>
                    <a:pt x="15" y="104"/>
                  </a:cubicBezTo>
                  <a:cubicBezTo>
                    <a:pt x="17" y="95"/>
                    <a:pt x="6" y="74"/>
                    <a:pt x="10" y="62"/>
                  </a:cubicBezTo>
                  <a:cubicBezTo>
                    <a:pt x="14" y="51"/>
                    <a:pt x="33" y="51"/>
                    <a:pt x="39" y="41"/>
                  </a:cubicBezTo>
                  <a:cubicBezTo>
                    <a:pt x="48" y="27"/>
                    <a:pt x="59" y="15"/>
                    <a:pt x="72" y="12"/>
                  </a:cubicBezTo>
                  <a:cubicBezTo>
                    <a:pt x="114" y="0"/>
                    <a:pt x="133" y="34"/>
                    <a:pt x="168" y="47"/>
                  </a:cubicBezTo>
                  <a:cubicBezTo>
                    <a:pt x="189" y="56"/>
                    <a:pt x="208" y="50"/>
                    <a:pt x="229" y="51"/>
                  </a:cubicBezTo>
                  <a:cubicBezTo>
                    <a:pt x="258" y="53"/>
                    <a:pt x="275" y="71"/>
                    <a:pt x="291" y="93"/>
                  </a:cubicBezTo>
                  <a:cubicBezTo>
                    <a:pt x="303" y="110"/>
                    <a:pt x="325" y="116"/>
                    <a:pt x="332" y="136"/>
                  </a:cubicBezTo>
                  <a:cubicBezTo>
                    <a:pt x="341" y="160"/>
                    <a:pt x="334" y="197"/>
                    <a:pt x="342" y="220"/>
                  </a:cubicBezTo>
                  <a:cubicBezTo>
                    <a:pt x="352" y="252"/>
                    <a:pt x="377" y="295"/>
                    <a:pt x="372" y="329"/>
                  </a:cubicBezTo>
                  <a:cubicBezTo>
                    <a:pt x="370" y="340"/>
                    <a:pt x="366" y="348"/>
                    <a:pt x="360" y="354"/>
                  </a:cubicBezTo>
                  <a:cubicBezTo>
                    <a:pt x="353" y="360"/>
                    <a:pt x="344" y="364"/>
                    <a:pt x="335" y="365"/>
                  </a:cubicBezTo>
                  <a:cubicBezTo>
                    <a:pt x="322" y="366"/>
                    <a:pt x="313" y="354"/>
                    <a:pt x="300" y="349"/>
                  </a:cubicBezTo>
                  <a:cubicBezTo>
                    <a:pt x="291" y="345"/>
                    <a:pt x="277" y="349"/>
                    <a:pt x="270" y="343"/>
                  </a:cubicBezTo>
                  <a:cubicBezTo>
                    <a:pt x="262" y="337"/>
                    <a:pt x="263" y="322"/>
                    <a:pt x="257" y="315"/>
                  </a:cubicBezTo>
                  <a:cubicBezTo>
                    <a:pt x="251" y="308"/>
                    <a:pt x="239" y="309"/>
                    <a:pt x="233" y="302"/>
                  </a:cubicBezTo>
                  <a:cubicBezTo>
                    <a:pt x="215" y="281"/>
                    <a:pt x="197" y="265"/>
                    <a:pt x="157" y="274"/>
                  </a:cubicBezTo>
                  <a:cubicBezTo>
                    <a:pt x="133" y="280"/>
                    <a:pt x="105" y="295"/>
                    <a:pt x="80" y="290"/>
                  </a:cubicBezTo>
                  <a:cubicBezTo>
                    <a:pt x="48" y="283"/>
                    <a:pt x="37" y="248"/>
                    <a:pt x="31" y="220"/>
                  </a:cubicBezTo>
                  <a:cubicBezTo>
                    <a:pt x="26" y="199"/>
                    <a:pt x="6" y="176"/>
                    <a:pt x="2" y="151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</p:grpSp>
      <p:cxnSp>
        <p:nvCxnSpPr>
          <p:cNvPr id="49" name="Connecteur droit 48"/>
          <p:cNvCxnSpPr/>
          <p:nvPr/>
        </p:nvCxnSpPr>
        <p:spPr>
          <a:xfrm flipV="1">
            <a:off x="5287467" y="2973116"/>
            <a:ext cx="75546" cy="73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5174149" y="2827495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 smtClean="0">
                <a:latin typeface="Comic Sans MS" pitchFamily="66" charset="0"/>
              </a:rPr>
              <a:t>Ser</a:t>
            </a:r>
            <a:r>
              <a:rPr lang="fr-FR" sz="800" dirty="0" smtClean="0">
                <a:latin typeface="Comic Sans MS" pitchFamily="66" charset="0"/>
              </a:rPr>
              <a:t>/</a:t>
            </a:r>
            <a:r>
              <a:rPr lang="fr-FR" sz="800" dirty="0" err="1" smtClean="0">
                <a:latin typeface="Comic Sans MS" pitchFamily="66" charset="0"/>
              </a:rPr>
              <a:t>Thr</a:t>
            </a:r>
            <a:endParaRPr lang="fr-FR" sz="800" dirty="0">
              <a:latin typeface="Comic Sans MS" pitchFamily="66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873929" y="2973116"/>
            <a:ext cx="75546" cy="73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760611" y="2827496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 smtClean="0">
                <a:latin typeface="Comic Sans MS" pitchFamily="66" charset="0"/>
              </a:rPr>
              <a:t>Ser</a:t>
            </a:r>
            <a:r>
              <a:rPr lang="fr-FR" sz="800" dirty="0" smtClean="0">
                <a:latin typeface="Comic Sans MS" pitchFamily="66" charset="0"/>
              </a:rPr>
              <a:t>/</a:t>
            </a:r>
            <a:r>
              <a:rPr lang="fr-FR" sz="800" dirty="0" err="1" smtClean="0">
                <a:latin typeface="Comic Sans MS" pitchFamily="66" charset="0"/>
              </a:rPr>
              <a:t>Thr</a:t>
            </a:r>
            <a:endParaRPr lang="fr-FR" sz="800" dirty="0">
              <a:latin typeface="Comic Sans MS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289432" y="2827495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>
                <a:latin typeface="Comic Sans MS" pitchFamily="66" charset="0"/>
              </a:rPr>
              <a:t>O</a:t>
            </a:r>
            <a:r>
              <a:rPr lang="fr-FR" sz="800" dirty="0" smtClean="0">
                <a:latin typeface="Comic Sans MS" pitchFamily="66" charset="0"/>
              </a:rPr>
              <a:t>-</a:t>
            </a:r>
            <a:r>
              <a:rPr lang="fr-FR" sz="800" dirty="0" err="1" smtClean="0">
                <a:latin typeface="Comic Sans MS" pitchFamily="66" charset="0"/>
              </a:rPr>
              <a:t>GlcNAc</a:t>
            </a:r>
            <a:endParaRPr lang="fr-FR" sz="800" dirty="0">
              <a:latin typeface="Comic Sans MS" pitchFamily="66" charset="0"/>
            </a:endParaRPr>
          </a:p>
        </p:txBody>
      </p:sp>
      <p:cxnSp>
        <p:nvCxnSpPr>
          <p:cNvPr id="54" name="Connecteur droit 53"/>
          <p:cNvCxnSpPr>
            <a:stCxn id="53" idx="1"/>
            <a:endCxn id="53" idx="1"/>
          </p:cNvCxnSpPr>
          <p:nvPr/>
        </p:nvCxnSpPr>
        <p:spPr>
          <a:xfrm>
            <a:off x="7289432" y="2935217"/>
            <a:ext cx="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1555"/>
          <p:cNvGrpSpPr/>
          <p:nvPr/>
        </p:nvGrpSpPr>
        <p:grpSpPr>
          <a:xfrm>
            <a:off x="5823238" y="2839731"/>
            <a:ext cx="734163" cy="293844"/>
            <a:chOff x="2736354" y="6894711"/>
            <a:chExt cx="936104" cy="453669"/>
          </a:xfrm>
        </p:grpSpPr>
        <p:grpSp>
          <p:nvGrpSpPr>
            <p:cNvPr id="70" name="Group 155"/>
            <p:cNvGrpSpPr>
              <a:grpSpLocks/>
            </p:cNvGrpSpPr>
            <p:nvPr/>
          </p:nvGrpSpPr>
          <p:grpSpPr bwMode="auto">
            <a:xfrm>
              <a:off x="2736354" y="6894711"/>
              <a:ext cx="936104" cy="418158"/>
              <a:chOff x="4305" y="1886"/>
              <a:chExt cx="1088" cy="717"/>
            </a:xfrm>
          </p:grpSpPr>
          <p:sp>
            <p:nvSpPr>
              <p:cNvPr id="72" name="Freeform 147"/>
              <p:cNvSpPr>
                <a:spLocks/>
              </p:cNvSpPr>
              <p:nvPr/>
            </p:nvSpPr>
            <p:spPr bwMode="auto">
              <a:xfrm>
                <a:off x="4305" y="1886"/>
                <a:ext cx="1088" cy="717"/>
              </a:xfrm>
              <a:custGeom>
                <a:avLst/>
                <a:gdLst>
                  <a:gd name="T0" fmla="*/ 373 w 531"/>
                  <a:gd name="T1" fmla="*/ 350 h 328"/>
                  <a:gd name="T2" fmla="*/ 420 w 531"/>
                  <a:gd name="T3" fmla="*/ 387 h 328"/>
                  <a:gd name="T4" fmla="*/ 533 w 531"/>
                  <a:gd name="T5" fmla="*/ 354 h 328"/>
                  <a:gd name="T6" fmla="*/ 832 w 531"/>
                  <a:gd name="T7" fmla="*/ 402 h 328"/>
                  <a:gd name="T8" fmla="*/ 1393 w 531"/>
                  <a:gd name="T9" fmla="*/ 713 h 328"/>
                  <a:gd name="T10" fmla="*/ 1977 w 531"/>
                  <a:gd name="T11" fmla="*/ 708 h 328"/>
                  <a:gd name="T12" fmla="*/ 2162 w 531"/>
                  <a:gd name="T13" fmla="*/ 1132 h 328"/>
                  <a:gd name="T14" fmla="*/ 1981 w 531"/>
                  <a:gd name="T15" fmla="*/ 1270 h 328"/>
                  <a:gd name="T16" fmla="*/ 1860 w 531"/>
                  <a:gd name="T17" fmla="*/ 1524 h 328"/>
                  <a:gd name="T18" fmla="*/ 1684 w 531"/>
                  <a:gd name="T19" fmla="*/ 1500 h 328"/>
                  <a:gd name="T20" fmla="*/ 1453 w 531"/>
                  <a:gd name="T21" fmla="*/ 1535 h 328"/>
                  <a:gd name="T22" fmla="*/ 1168 w 531"/>
                  <a:gd name="T23" fmla="*/ 1325 h 328"/>
                  <a:gd name="T24" fmla="*/ 897 w 531"/>
                  <a:gd name="T25" fmla="*/ 1362 h 328"/>
                  <a:gd name="T26" fmla="*/ 637 w 531"/>
                  <a:gd name="T27" fmla="*/ 1491 h 328"/>
                  <a:gd name="T28" fmla="*/ 365 w 531"/>
                  <a:gd name="T29" fmla="*/ 1458 h 328"/>
                  <a:gd name="T30" fmla="*/ 139 w 531"/>
                  <a:gd name="T31" fmla="*/ 1471 h 328"/>
                  <a:gd name="T32" fmla="*/ 68 w 531"/>
                  <a:gd name="T33" fmla="*/ 1071 h 328"/>
                  <a:gd name="T34" fmla="*/ 59 w 531"/>
                  <a:gd name="T35" fmla="*/ 479 h 328"/>
                  <a:gd name="T36" fmla="*/ 209 w 531"/>
                  <a:gd name="T37" fmla="*/ 4 h 328"/>
                  <a:gd name="T38" fmla="*/ 373 w 531"/>
                  <a:gd name="T39" fmla="*/ 350 h 3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31" h="328">
                    <a:moveTo>
                      <a:pt x="89" y="73"/>
                    </a:moveTo>
                    <a:cubicBezTo>
                      <a:pt x="93" y="82"/>
                      <a:pt x="97" y="81"/>
                      <a:pt x="100" y="81"/>
                    </a:cubicBezTo>
                    <a:cubicBezTo>
                      <a:pt x="109" y="79"/>
                      <a:pt x="118" y="77"/>
                      <a:pt x="127" y="74"/>
                    </a:cubicBezTo>
                    <a:cubicBezTo>
                      <a:pt x="150" y="69"/>
                      <a:pt x="176" y="76"/>
                      <a:pt x="198" y="84"/>
                    </a:cubicBezTo>
                    <a:cubicBezTo>
                      <a:pt x="244" y="101"/>
                      <a:pt x="284" y="138"/>
                      <a:pt x="332" y="149"/>
                    </a:cubicBezTo>
                    <a:cubicBezTo>
                      <a:pt x="378" y="158"/>
                      <a:pt x="425" y="136"/>
                      <a:pt x="471" y="148"/>
                    </a:cubicBezTo>
                    <a:cubicBezTo>
                      <a:pt x="516" y="160"/>
                      <a:pt x="531" y="194"/>
                      <a:pt x="515" y="237"/>
                    </a:cubicBezTo>
                    <a:cubicBezTo>
                      <a:pt x="508" y="256"/>
                      <a:pt x="483" y="252"/>
                      <a:pt x="472" y="266"/>
                    </a:cubicBezTo>
                    <a:cubicBezTo>
                      <a:pt x="459" y="280"/>
                      <a:pt x="460" y="312"/>
                      <a:pt x="443" y="319"/>
                    </a:cubicBezTo>
                    <a:cubicBezTo>
                      <a:pt x="430" y="326"/>
                      <a:pt x="417" y="313"/>
                      <a:pt x="401" y="314"/>
                    </a:cubicBezTo>
                    <a:cubicBezTo>
                      <a:pt x="384" y="314"/>
                      <a:pt x="364" y="328"/>
                      <a:pt x="346" y="321"/>
                    </a:cubicBezTo>
                    <a:cubicBezTo>
                      <a:pt x="320" y="312"/>
                      <a:pt x="302" y="292"/>
                      <a:pt x="278" y="277"/>
                    </a:cubicBezTo>
                    <a:cubicBezTo>
                      <a:pt x="253" y="262"/>
                      <a:pt x="238" y="273"/>
                      <a:pt x="214" y="285"/>
                    </a:cubicBezTo>
                    <a:cubicBezTo>
                      <a:pt x="195" y="294"/>
                      <a:pt x="174" y="309"/>
                      <a:pt x="152" y="312"/>
                    </a:cubicBezTo>
                    <a:cubicBezTo>
                      <a:pt x="130" y="314"/>
                      <a:pt x="108" y="301"/>
                      <a:pt x="87" y="305"/>
                    </a:cubicBezTo>
                    <a:cubicBezTo>
                      <a:pt x="66" y="310"/>
                      <a:pt x="56" y="322"/>
                      <a:pt x="33" y="308"/>
                    </a:cubicBezTo>
                    <a:cubicBezTo>
                      <a:pt x="0" y="287"/>
                      <a:pt x="13" y="259"/>
                      <a:pt x="16" y="224"/>
                    </a:cubicBezTo>
                    <a:cubicBezTo>
                      <a:pt x="18" y="183"/>
                      <a:pt x="23" y="141"/>
                      <a:pt x="14" y="100"/>
                    </a:cubicBezTo>
                    <a:cubicBezTo>
                      <a:pt x="6" y="69"/>
                      <a:pt x="1" y="0"/>
                      <a:pt x="50" y="1"/>
                    </a:cubicBezTo>
                    <a:cubicBezTo>
                      <a:pt x="82" y="1"/>
                      <a:pt x="83" y="49"/>
                      <a:pt x="89" y="73"/>
                    </a:cubicBezTo>
                    <a:close/>
                  </a:path>
                </a:pathLst>
              </a:custGeom>
              <a:solidFill>
                <a:srgbClr val="E9D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 dirty="0"/>
              </a:p>
            </p:txBody>
          </p:sp>
          <p:sp>
            <p:nvSpPr>
              <p:cNvPr id="73" name="Freeform 148"/>
              <p:cNvSpPr>
                <a:spLocks/>
              </p:cNvSpPr>
              <p:nvPr/>
            </p:nvSpPr>
            <p:spPr bwMode="auto">
              <a:xfrm>
                <a:off x="4325" y="1910"/>
                <a:ext cx="874" cy="481"/>
              </a:xfrm>
              <a:custGeom>
                <a:avLst/>
                <a:gdLst>
                  <a:gd name="T0" fmla="*/ 1793 w 426"/>
                  <a:gd name="T1" fmla="*/ 702 h 220"/>
                  <a:gd name="T2" fmla="*/ 1329 w 426"/>
                  <a:gd name="T3" fmla="*/ 722 h 220"/>
                  <a:gd name="T4" fmla="*/ 765 w 426"/>
                  <a:gd name="T5" fmla="*/ 411 h 220"/>
                  <a:gd name="T6" fmla="*/ 468 w 426"/>
                  <a:gd name="T7" fmla="*/ 367 h 220"/>
                  <a:gd name="T8" fmla="*/ 353 w 426"/>
                  <a:gd name="T9" fmla="*/ 396 h 220"/>
                  <a:gd name="T10" fmla="*/ 287 w 426"/>
                  <a:gd name="T11" fmla="*/ 359 h 220"/>
                  <a:gd name="T12" fmla="*/ 164 w 426"/>
                  <a:gd name="T13" fmla="*/ 4 h 220"/>
                  <a:gd name="T14" fmla="*/ 72 w 426"/>
                  <a:gd name="T15" fmla="*/ 444 h 220"/>
                  <a:gd name="T16" fmla="*/ 59 w 426"/>
                  <a:gd name="T17" fmla="*/ 1052 h 220"/>
                  <a:gd name="T18" fmla="*/ 224 w 426"/>
                  <a:gd name="T19" fmla="*/ 669 h 220"/>
                  <a:gd name="T20" fmla="*/ 601 w 426"/>
                  <a:gd name="T21" fmla="*/ 479 h 220"/>
                  <a:gd name="T22" fmla="*/ 1098 w 426"/>
                  <a:gd name="T23" fmla="*/ 697 h 220"/>
                  <a:gd name="T24" fmla="*/ 1793 w 426"/>
                  <a:gd name="T25" fmla="*/ 702 h 2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6" h="220">
                    <a:moveTo>
                      <a:pt x="426" y="147"/>
                    </a:moveTo>
                    <a:cubicBezTo>
                      <a:pt x="389" y="147"/>
                      <a:pt x="352" y="159"/>
                      <a:pt x="316" y="151"/>
                    </a:cubicBezTo>
                    <a:cubicBezTo>
                      <a:pt x="268" y="141"/>
                      <a:pt x="228" y="103"/>
                      <a:pt x="182" y="86"/>
                    </a:cubicBezTo>
                    <a:cubicBezTo>
                      <a:pt x="160" y="78"/>
                      <a:pt x="134" y="71"/>
                      <a:pt x="111" y="77"/>
                    </a:cubicBezTo>
                    <a:cubicBezTo>
                      <a:pt x="102" y="79"/>
                      <a:pt x="93" y="81"/>
                      <a:pt x="84" y="83"/>
                    </a:cubicBezTo>
                    <a:cubicBezTo>
                      <a:pt x="81" y="84"/>
                      <a:pt x="72" y="85"/>
                      <a:pt x="68" y="75"/>
                    </a:cubicBezTo>
                    <a:cubicBezTo>
                      <a:pt x="62" y="51"/>
                      <a:pt x="64" y="2"/>
                      <a:pt x="39" y="1"/>
                    </a:cubicBezTo>
                    <a:cubicBezTo>
                      <a:pt x="0" y="0"/>
                      <a:pt x="10" y="62"/>
                      <a:pt x="17" y="93"/>
                    </a:cubicBezTo>
                    <a:cubicBezTo>
                      <a:pt x="27" y="134"/>
                      <a:pt x="16" y="178"/>
                      <a:pt x="14" y="220"/>
                    </a:cubicBezTo>
                    <a:cubicBezTo>
                      <a:pt x="23" y="184"/>
                      <a:pt x="31" y="165"/>
                      <a:pt x="53" y="140"/>
                    </a:cubicBezTo>
                    <a:cubicBezTo>
                      <a:pt x="74" y="114"/>
                      <a:pt x="113" y="109"/>
                      <a:pt x="143" y="100"/>
                    </a:cubicBezTo>
                    <a:cubicBezTo>
                      <a:pt x="173" y="91"/>
                      <a:pt x="202" y="126"/>
                      <a:pt x="261" y="146"/>
                    </a:cubicBezTo>
                    <a:cubicBezTo>
                      <a:pt x="319" y="165"/>
                      <a:pt x="365" y="157"/>
                      <a:pt x="426" y="147"/>
                    </a:cubicBezTo>
                    <a:close/>
                  </a:path>
                </a:pathLst>
              </a:custGeom>
              <a:solidFill>
                <a:srgbClr val="F6F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74" name="Freeform 149"/>
              <p:cNvSpPr>
                <a:spLocks/>
              </p:cNvSpPr>
              <p:nvPr/>
            </p:nvSpPr>
            <p:spPr bwMode="auto">
              <a:xfrm>
                <a:off x="4473" y="2280"/>
                <a:ext cx="896" cy="299"/>
              </a:xfrm>
              <a:custGeom>
                <a:avLst/>
                <a:gdLst>
                  <a:gd name="T0" fmla="*/ 0 w 437"/>
                  <a:gd name="T1" fmla="*/ 567 h 137"/>
                  <a:gd name="T2" fmla="*/ 308 w 437"/>
                  <a:gd name="T3" fmla="*/ 591 h 137"/>
                  <a:gd name="T4" fmla="*/ 677 w 437"/>
                  <a:gd name="T5" fmla="*/ 395 h 137"/>
                  <a:gd name="T6" fmla="*/ 873 w 437"/>
                  <a:gd name="T7" fmla="*/ 458 h 137"/>
                  <a:gd name="T8" fmla="*/ 1148 w 437"/>
                  <a:gd name="T9" fmla="*/ 648 h 137"/>
                  <a:gd name="T10" fmla="*/ 1320 w 437"/>
                  <a:gd name="T11" fmla="*/ 605 h 137"/>
                  <a:gd name="T12" fmla="*/ 1505 w 437"/>
                  <a:gd name="T13" fmla="*/ 629 h 137"/>
                  <a:gd name="T14" fmla="*/ 1597 w 437"/>
                  <a:gd name="T15" fmla="*/ 406 h 137"/>
                  <a:gd name="T16" fmla="*/ 1778 w 437"/>
                  <a:gd name="T17" fmla="*/ 295 h 137"/>
                  <a:gd name="T18" fmla="*/ 1800 w 437"/>
                  <a:gd name="T19" fmla="*/ 0 h 137"/>
                  <a:gd name="T20" fmla="*/ 1698 w 437"/>
                  <a:gd name="T21" fmla="*/ 242 h 137"/>
                  <a:gd name="T22" fmla="*/ 1454 w 437"/>
                  <a:gd name="T23" fmla="*/ 371 h 137"/>
                  <a:gd name="T24" fmla="*/ 1296 w 437"/>
                  <a:gd name="T25" fmla="*/ 463 h 137"/>
                  <a:gd name="T26" fmla="*/ 1085 w 437"/>
                  <a:gd name="T27" fmla="*/ 399 h 137"/>
                  <a:gd name="T28" fmla="*/ 693 w 437"/>
                  <a:gd name="T29" fmla="*/ 295 h 137"/>
                  <a:gd name="T30" fmla="*/ 404 w 437"/>
                  <a:gd name="T31" fmla="*/ 491 h 137"/>
                  <a:gd name="T32" fmla="*/ 127 w 437"/>
                  <a:gd name="T33" fmla="*/ 539 h 137"/>
                  <a:gd name="T34" fmla="*/ 0 w 437"/>
                  <a:gd name="T35" fmla="*/ 567 h 1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37" h="137">
                    <a:moveTo>
                      <a:pt x="0" y="119"/>
                    </a:moveTo>
                    <a:cubicBezTo>
                      <a:pt x="16" y="112"/>
                      <a:pt x="58" y="130"/>
                      <a:pt x="73" y="124"/>
                    </a:cubicBezTo>
                    <a:cubicBezTo>
                      <a:pt x="89" y="118"/>
                      <a:pt x="139" y="91"/>
                      <a:pt x="161" y="83"/>
                    </a:cubicBezTo>
                    <a:cubicBezTo>
                      <a:pt x="183" y="76"/>
                      <a:pt x="188" y="81"/>
                      <a:pt x="208" y="96"/>
                    </a:cubicBezTo>
                    <a:cubicBezTo>
                      <a:pt x="229" y="110"/>
                      <a:pt x="257" y="135"/>
                      <a:pt x="273" y="136"/>
                    </a:cubicBezTo>
                    <a:cubicBezTo>
                      <a:pt x="288" y="137"/>
                      <a:pt x="297" y="131"/>
                      <a:pt x="314" y="127"/>
                    </a:cubicBezTo>
                    <a:cubicBezTo>
                      <a:pt x="331" y="124"/>
                      <a:pt x="349" y="137"/>
                      <a:pt x="358" y="132"/>
                    </a:cubicBezTo>
                    <a:cubicBezTo>
                      <a:pt x="366" y="127"/>
                      <a:pt x="370" y="98"/>
                      <a:pt x="380" y="85"/>
                    </a:cubicBezTo>
                    <a:cubicBezTo>
                      <a:pt x="389" y="72"/>
                      <a:pt x="413" y="68"/>
                      <a:pt x="423" y="62"/>
                    </a:cubicBezTo>
                    <a:cubicBezTo>
                      <a:pt x="437" y="52"/>
                      <a:pt x="436" y="7"/>
                      <a:pt x="428" y="0"/>
                    </a:cubicBezTo>
                    <a:cubicBezTo>
                      <a:pt x="430" y="20"/>
                      <a:pt x="429" y="41"/>
                      <a:pt x="404" y="51"/>
                    </a:cubicBezTo>
                    <a:cubicBezTo>
                      <a:pt x="378" y="60"/>
                      <a:pt x="354" y="57"/>
                      <a:pt x="346" y="78"/>
                    </a:cubicBezTo>
                    <a:cubicBezTo>
                      <a:pt x="337" y="99"/>
                      <a:pt x="328" y="88"/>
                      <a:pt x="308" y="97"/>
                    </a:cubicBezTo>
                    <a:cubicBezTo>
                      <a:pt x="289" y="106"/>
                      <a:pt x="284" y="105"/>
                      <a:pt x="258" y="84"/>
                    </a:cubicBezTo>
                    <a:cubicBezTo>
                      <a:pt x="232" y="64"/>
                      <a:pt x="191" y="49"/>
                      <a:pt x="165" y="62"/>
                    </a:cubicBezTo>
                    <a:cubicBezTo>
                      <a:pt x="141" y="74"/>
                      <a:pt x="120" y="91"/>
                      <a:pt x="96" y="103"/>
                    </a:cubicBezTo>
                    <a:cubicBezTo>
                      <a:pt x="74" y="115"/>
                      <a:pt x="44" y="114"/>
                      <a:pt x="30" y="113"/>
                    </a:cubicBezTo>
                    <a:cubicBezTo>
                      <a:pt x="17" y="113"/>
                      <a:pt x="0" y="119"/>
                      <a:pt x="0" y="119"/>
                    </a:cubicBezTo>
                    <a:close/>
                  </a:path>
                </a:pathLst>
              </a:custGeom>
              <a:solidFill>
                <a:srgbClr val="D4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75" name="Freeform 150"/>
              <p:cNvSpPr>
                <a:spLocks/>
              </p:cNvSpPr>
              <p:nvPr/>
            </p:nvSpPr>
            <p:spPr bwMode="auto">
              <a:xfrm>
                <a:off x="4362" y="1954"/>
                <a:ext cx="162" cy="265"/>
              </a:xfrm>
              <a:custGeom>
                <a:avLst/>
                <a:gdLst>
                  <a:gd name="T0" fmla="*/ 76 w 79"/>
                  <a:gd name="T1" fmla="*/ 0 h 121"/>
                  <a:gd name="T2" fmla="*/ 25 w 79"/>
                  <a:gd name="T3" fmla="*/ 210 h 121"/>
                  <a:gd name="T4" fmla="*/ 55 w 79"/>
                  <a:gd name="T5" fmla="*/ 335 h 121"/>
                  <a:gd name="T6" fmla="*/ 55 w 79"/>
                  <a:gd name="T7" fmla="*/ 495 h 121"/>
                  <a:gd name="T8" fmla="*/ 68 w 79"/>
                  <a:gd name="T9" fmla="*/ 580 h 121"/>
                  <a:gd name="T10" fmla="*/ 139 w 79"/>
                  <a:gd name="T11" fmla="*/ 471 h 121"/>
                  <a:gd name="T12" fmla="*/ 332 w 79"/>
                  <a:gd name="T13" fmla="*/ 364 h 121"/>
                  <a:gd name="T14" fmla="*/ 164 w 79"/>
                  <a:gd name="T15" fmla="*/ 346 h 121"/>
                  <a:gd name="T16" fmla="*/ 148 w 79"/>
                  <a:gd name="T17" fmla="*/ 221 h 121"/>
                  <a:gd name="T18" fmla="*/ 117 w 79"/>
                  <a:gd name="T19" fmla="*/ 7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" h="121">
                    <a:moveTo>
                      <a:pt x="18" y="0"/>
                    </a:moveTo>
                    <a:cubicBezTo>
                      <a:pt x="0" y="6"/>
                      <a:pt x="4" y="30"/>
                      <a:pt x="6" y="44"/>
                    </a:cubicBezTo>
                    <a:cubicBezTo>
                      <a:pt x="7" y="53"/>
                      <a:pt x="11" y="61"/>
                      <a:pt x="13" y="70"/>
                    </a:cubicBezTo>
                    <a:cubicBezTo>
                      <a:pt x="16" y="81"/>
                      <a:pt x="14" y="92"/>
                      <a:pt x="13" y="103"/>
                    </a:cubicBezTo>
                    <a:cubicBezTo>
                      <a:pt x="13" y="107"/>
                      <a:pt x="10" y="121"/>
                      <a:pt x="16" y="121"/>
                    </a:cubicBezTo>
                    <a:cubicBezTo>
                      <a:pt x="23" y="121"/>
                      <a:pt x="29" y="102"/>
                      <a:pt x="33" y="98"/>
                    </a:cubicBezTo>
                    <a:cubicBezTo>
                      <a:pt x="44" y="88"/>
                      <a:pt x="75" y="91"/>
                      <a:pt x="79" y="76"/>
                    </a:cubicBezTo>
                    <a:cubicBezTo>
                      <a:pt x="67" y="71"/>
                      <a:pt x="49" y="89"/>
                      <a:pt x="39" y="72"/>
                    </a:cubicBezTo>
                    <a:cubicBezTo>
                      <a:pt x="35" y="66"/>
                      <a:pt x="36" y="53"/>
                      <a:pt x="35" y="46"/>
                    </a:cubicBezTo>
                    <a:cubicBezTo>
                      <a:pt x="34" y="34"/>
                      <a:pt x="31" y="25"/>
                      <a:pt x="28" y="15"/>
                    </a:cubicBezTo>
                  </a:path>
                </a:pathLst>
              </a:custGeom>
              <a:solidFill>
                <a:srgbClr val="F9F6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76" name="Freeform 151"/>
              <p:cNvSpPr>
                <a:spLocks/>
              </p:cNvSpPr>
              <p:nvPr/>
            </p:nvSpPr>
            <p:spPr bwMode="auto">
              <a:xfrm>
                <a:off x="4397" y="2116"/>
                <a:ext cx="61" cy="74"/>
              </a:xfrm>
              <a:custGeom>
                <a:avLst/>
                <a:gdLst>
                  <a:gd name="T0" fmla="*/ 20 w 30"/>
                  <a:gd name="T1" fmla="*/ 81 h 34"/>
                  <a:gd name="T2" fmla="*/ 8 w 30"/>
                  <a:gd name="T3" fmla="*/ 161 h 34"/>
                  <a:gd name="T4" fmla="*/ 49 w 30"/>
                  <a:gd name="T5" fmla="*/ 100 h 34"/>
                  <a:gd name="T6" fmla="*/ 124 w 30"/>
                  <a:gd name="T7" fmla="*/ 57 h 34"/>
                  <a:gd name="T8" fmla="*/ 33 w 30"/>
                  <a:gd name="T9" fmla="*/ 6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5" y="17"/>
                    </a:moveTo>
                    <a:cubicBezTo>
                      <a:pt x="1" y="22"/>
                      <a:pt x="0" y="29"/>
                      <a:pt x="2" y="34"/>
                    </a:cubicBezTo>
                    <a:cubicBezTo>
                      <a:pt x="7" y="33"/>
                      <a:pt x="7" y="25"/>
                      <a:pt x="12" y="21"/>
                    </a:cubicBezTo>
                    <a:cubicBezTo>
                      <a:pt x="17" y="17"/>
                      <a:pt x="25" y="18"/>
                      <a:pt x="30" y="12"/>
                    </a:cubicBezTo>
                    <a:cubicBezTo>
                      <a:pt x="27" y="0"/>
                      <a:pt x="13" y="8"/>
                      <a:pt x="8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77" name="Freeform 152"/>
              <p:cNvSpPr>
                <a:spLocks/>
              </p:cNvSpPr>
              <p:nvPr/>
            </p:nvSpPr>
            <p:spPr bwMode="auto">
              <a:xfrm>
                <a:off x="4471" y="2123"/>
                <a:ext cx="20" cy="15"/>
              </a:xfrm>
              <a:custGeom>
                <a:avLst/>
                <a:gdLst>
                  <a:gd name="T0" fmla="*/ 16 w 10"/>
                  <a:gd name="T1" fmla="*/ 9 h 7"/>
                  <a:gd name="T2" fmla="*/ 0 w 10"/>
                  <a:gd name="T3" fmla="*/ 28 h 7"/>
                  <a:gd name="T4" fmla="*/ 40 w 10"/>
                  <a:gd name="T5" fmla="*/ 9 h 7"/>
                  <a:gd name="T6" fmla="*/ 16 w 10"/>
                  <a:gd name="T7" fmla="*/ 9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4" y="2"/>
                    </a:moveTo>
                    <a:cubicBezTo>
                      <a:pt x="2" y="3"/>
                      <a:pt x="0" y="4"/>
                      <a:pt x="0" y="6"/>
                    </a:cubicBezTo>
                    <a:cubicBezTo>
                      <a:pt x="4" y="7"/>
                      <a:pt x="7" y="5"/>
                      <a:pt x="10" y="2"/>
                    </a:cubicBezTo>
                    <a:cubicBezTo>
                      <a:pt x="7" y="0"/>
                      <a:pt x="6" y="1"/>
                      <a:pt x="4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78" name="Freeform 153"/>
              <p:cNvSpPr>
                <a:spLocks/>
              </p:cNvSpPr>
              <p:nvPr/>
            </p:nvSpPr>
            <p:spPr bwMode="auto">
              <a:xfrm>
                <a:off x="4994" y="2444"/>
                <a:ext cx="272" cy="140"/>
              </a:xfrm>
              <a:custGeom>
                <a:avLst/>
                <a:gdLst>
                  <a:gd name="T0" fmla="*/ 16 w 133"/>
                  <a:gd name="T1" fmla="*/ 254 h 64"/>
                  <a:gd name="T2" fmla="*/ 176 w 133"/>
                  <a:gd name="T3" fmla="*/ 254 h 64"/>
                  <a:gd name="T4" fmla="*/ 360 w 133"/>
                  <a:gd name="T5" fmla="*/ 249 h 64"/>
                  <a:gd name="T6" fmla="*/ 464 w 133"/>
                  <a:gd name="T7" fmla="*/ 162 h 64"/>
                  <a:gd name="T8" fmla="*/ 556 w 133"/>
                  <a:gd name="T9" fmla="*/ 0 h 64"/>
                  <a:gd name="T10" fmla="*/ 432 w 133"/>
                  <a:gd name="T11" fmla="*/ 92 h 64"/>
                  <a:gd name="T12" fmla="*/ 321 w 133"/>
                  <a:gd name="T13" fmla="*/ 206 h 64"/>
                  <a:gd name="T14" fmla="*/ 143 w 133"/>
                  <a:gd name="T15" fmla="*/ 234 h 64"/>
                  <a:gd name="T16" fmla="*/ 0 w 133"/>
                  <a:gd name="T17" fmla="*/ 234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64">
                    <a:moveTo>
                      <a:pt x="4" y="53"/>
                    </a:moveTo>
                    <a:cubicBezTo>
                      <a:pt x="15" y="64"/>
                      <a:pt x="31" y="57"/>
                      <a:pt x="42" y="53"/>
                    </a:cubicBezTo>
                    <a:cubicBezTo>
                      <a:pt x="57" y="47"/>
                      <a:pt x="71" y="48"/>
                      <a:pt x="86" y="52"/>
                    </a:cubicBezTo>
                    <a:cubicBezTo>
                      <a:pt x="103" y="57"/>
                      <a:pt x="107" y="50"/>
                      <a:pt x="111" y="34"/>
                    </a:cubicBezTo>
                    <a:cubicBezTo>
                      <a:pt x="116" y="19"/>
                      <a:pt x="119" y="8"/>
                      <a:pt x="133" y="0"/>
                    </a:cubicBezTo>
                    <a:cubicBezTo>
                      <a:pt x="123" y="1"/>
                      <a:pt x="108" y="10"/>
                      <a:pt x="103" y="19"/>
                    </a:cubicBezTo>
                    <a:cubicBezTo>
                      <a:pt x="96" y="34"/>
                      <a:pt x="96" y="40"/>
                      <a:pt x="77" y="43"/>
                    </a:cubicBezTo>
                    <a:cubicBezTo>
                      <a:pt x="62" y="45"/>
                      <a:pt x="49" y="44"/>
                      <a:pt x="34" y="49"/>
                    </a:cubicBezTo>
                    <a:cubicBezTo>
                      <a:pt x="23" y="52"/>
                      <a:pt x="10" y="58"/>
                      <a:pt x="0" y="49"/>
                    </a:cubicBezTo>
                  </a:path>
                </a:pathLst>
              </a:custGeom>
              <a:solidFill>
                <a:srgbClr val="B7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79" name="Freeform 154"/>
              <p:cNvSpPr>
                <a:spLocks/>
              </p:cNvSpPr>
              <p:nvPr/>
            </p:nvSpPr>
            <p:spPr bwMode="auto">
              <a:xfrm>
                <a:off x="4305" y="1886"/>
                <a:ext cx="1088" cy="717"/>
              </a:xfrm>
              <a:custGeom>
                <a:avLst/>
                <a:gdLst>
                  <a:gd name="T0" fmla="*/ 373 w 531"/>
                  <a:gd name="T1" fmla="*/ 350 h 328"/>
                  <a:gd name="T2" fmla="*/ 420 w 531"/>
                  <a:gd name="T3" fmla="*/ 387 h 328"/>
                  <a:gd name="T4" fmla="*/ 533 w 531"/>
                  <a:gd name="T5" fmla="*/ 354 h 328"/>
                  <a:gd name="T6" fmla="*/ 832 w 531"/>
                  <a:gd name="T7" fmla="*/ 402 h 328"/>
                  <a:gd name="T8" fmla="*/ 1393 w 531"/>
                  <a:gd name="T9" fmla="*/ 713 h 328"/>
                  <a:gd name="T10" fmla="*/ 1977 w 531"/>
                  <a:gd name="T11" fmla="*/ 708 h 328"/>
                  <a:gd name="T12" fmla="*/ 2162 w 531"/>
                  <a:gd name="T13" fmla="*/ 1132 h 328"/>
                  <a:gd name="T14" fmla="*/ 1981 w 531"/>
                  <a:gd name="T15" fmla="*/ 1270 h 328"/>
                  <a:gd name="T16" fmla="*/ 1860 w 531"/>
                  <a:gd name="T17" fmla="*/ 1524 h 328"/>
                  <a:gd name="T18" fmla="*/ 1684 w 531"/>
                  <a:gd name="T19" fmla="*/ 1500 h 328"/>
                  <a:gd name="T20" fmla="*/ 1453 w 531"/>
                  <a:gd name="T21" fmla="*/ 1535 h 328"/>
                  <a:gd name="T22" fmla="*/ 1168 w 531"/>
                  <a:gd name="T23" fmla="*/ 1325 h 328"/>
                  <a:gd name="T24" fmla="*/ 897 w 531"/>
                  <a:gd name="T25" fmla="*/ 1362 h 328"/>
                  <a:gd name="T26" fmla="*/ 637 w 531"/>
                  <a:gd name="T27" fmla="*/ 1491 h 328"/>
                  <a:gd name="T28" fmla="*/ 365 w 531"/>
                  <a:gd name="T29" fmla="*/ 1458 h 328"/>
                  <a:gd name="T30" fmla="*/ 139 w 531"/>
                  <a:gd name="T31" fmla="*/ 1471 h 328"/>
                  <a:gd name="T32" fmla="*/ 68 w 531"/>
                  <a:gd name="T33" fmla="*/ 1071 h 328"/>
                  <a:gd name="T34" fmla="*/ 59 w 531"/>
                  <a:gd name="T35" fmla="*/ 479 h 328"/>
                  <a:gd name="T36" fmla="*/ 209 w 531"/>
                  <a:gd name="T37" fmla="*/ 4 h 328"/>
                  <a:gd name="T38" fmla="*/ 373 w 531"/>
                  <a:gd name="T39" fmla="*/ 350 h 3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31" h="328">
                    <a:moveTo>
                      <a:pt x="89" y="73"/>
                    </a:moveTo>
                    <a:cubicBezTo>
                      <a:pt x="93" y="82"/>
                      <a:pt x="97" y="81"/>
                      <a:pt x="100" y="81"/>
                    </a:cubicBezTo>
                    <a:cubicBezTo>
                      <a:pt x="109" y="79"/>
                      <a:pt x="118" y="77"/>
                      <a:pt x="127" y="74"/>
                    </a:cubicBezTo>
                    <a:cubicBezTo>
                      <a:pt x="150" y="69"/>
                      <a:pt x="176" y="76"/>
                      <a:pt x="198" y="84"/>
                    </a:cubicBezTo>
                    <a:cubicBezTo>
                      <a:pt x="244" y="101"/>
                      <a:pt x="284" y="138"/>
                      <a:pt x="332" y="149"/>
                    </a:cubicBezTo>
                    <a:cubicBezTo>
                      <a:pt x="378" y="158"/>
                      <a:pt x="425" y="136"/>
                      <a:pt x="471" y="148"/>
                    </a:cubicBezTo>
                    <a:cubicBezTo>
                      <a:pt x="516" y="160"/>
                      <a:pt x="531" y="194"/>
                      <a:pt x="515" y="237"/>
                    </a:cubicBezTo>
                    <a:cubicBezTo>
                      <a:pt x="508" y="256"/>
                      <a:pt x="483" y="252"/>
                      <a:pt x="472" y="266"/>
                    </a:cubicBezTo>
                    <a:cubicBezTo>
                      <a:pt x="459" y="280"/>
                      <a:pt x="460" y="312"/>
                      <a:pt x="443" y="319"/>
                    </a:cubicBezTo>
                    <a:cubicBezTo>
                      <a:pt x="430" y="326"/>
                      <a:pt x="417" y="313"/>
                      <a:pt x="401" y="314"/>
                    </a:cubicBezTo>
                    <a:cubicBezTo>
                      <a:pt x="384" y="314"/>
                      <a:pt x="364" y="328"/>
                      <a:pt x="346" y="321"/>
                    </a:cubicBezTo>
                    <a:cubicBezTo>
                      <a:pt x="320" y="312"/>
                      <a:pt x="302" y="292"/>
                      <a:pt x="278" y="277"/>
                    </a:cubicBezTo>
                    <a:cubicBezTo>
                      <a:pt x="253" y="262"/>
                      <a:pt x="238" y="273"/>
                      <a:pt x="214" y="285"/>
                    </a:cubicBezTo>
                    <a:cubicBezTo>
                      <a:pt x="195" y="294"/>
                      <a:pt x="174" y="309"/>
                      <a:pt x="152" y="312"/>
                    </a:cubicBezTo>
                    <a:cubicBezTo>
                      <a:pt x="130" y="314"/>
                      <a:pt x="108" y="301"/>
                      <a:pt x="87" y="305"/>
                    </a:cubicBezTo>
                    <a:cubicBezTo>
                      <a:pt x="66" y="310"/>
                      <a:pt x="56" y="322"/>
                      <a:pt x="33" y="308"/>
                    </a:cubicBezTo>
                    <a:cubicBezTo>
                      <a:pt x="0" y="287"/>
                      <a:pt x="13" y="259"/>
                      <a:pt x="16" y="224"/>
                    </a:cubicBezTo>
                    <a:cubicBezTo>
                      <a:pt x="18" y="183"/>
                      <a:pt x="23" y="141"/>
                      <a:pt x="14" y="100"/>
                    </a:cubicBezTo>
                    <a:cubicBezTo>
                      <a:pt x="6" y="69"/>
                      <a:pt x="1" y="0"/>
                      <a:pt x="50" y="1"/>
                    </a:cubicBezTo>
                    <a:cubicBezTo>
                      <a:pt x="82" y="1"/>
                      <a:pt x="83" y="49"/>
                      <a:pt x="89" y="73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</p:grpSp>
        <p:sp>
          <p:nvSpPr>
            <p:cNvPr id="71" name="ZoneTexte 70"/>
            <p:cNvSpPr txBox="1"/>
            <p:nvPr/>
          </p:nvSpPr>
          <p:spPr>
            <a:xfrm>
              <a:off x="2837014" y="6968237"/>
              <a:ext cx="587016" cy="380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Comic Sans MS" pitchFamily="66" charset="0"/>
                </a:rPr>
                <a:t>OGT</a:t>
              </a:r>
              <a:endParaRPr lang="fr-FR" sz="1000" dirty="0">
                <a:latin typeface="Comic Sans MS" pitchFamily="66" charset="0"/>
              </a:endParaRPr>
            </a:p>
          </p:txBody>
        </p:sp>
      </p:grpSp>
      <p:grpSp>
        <p:nvGrpSpPr>
          <p:cNvPr id="56" name="Groupe 1569"/>
          <p:cNvGrpSpPr/>
          <p:nvPr/>
        </p:nvGrpSpPr>
        <p:grpSpPr>
          <a:xfrm>
            <a:off x="5816287" y="3186758"/>
            <a:ext cx="771937" cy="334754"/>
            <a:chOff x="2160291" y="6678687"/>
            <a:chExt cx="1080120" cy="476771"/>
          </a:xfrm>
        </p:grpSpPr>
        <p:grpSp>
          <p:nvGrpSpPr>
            <p:cNvPr id="57" name="Group 191"/>
            <p:cNvGrpSpPr>
              <a:grpSpLocks/>
            </p:cNvGrpSpPr>
            <p:nvPr/>
          </p:nvGrpSpPr>
          <p:grpSpPr bwMode="auto">
            <a:xfrm>
              <a:off x="2160291" y="6678687"/>
              <a:ext cx="1080120" cy="476771"/>
              <a:chOff x="3081" y="2848"/>
              <a:chExt cx="1034" cy="890"/>
            </a:xfrm>
          </p:grpSpPr>
          <p:sp>
            <p:nvSpPr>
              <p:cNvPr id="59" name="Freeform 180"/>
              <p:cNvSpPr>
                <a:spLocks/>
              </p:cNvSpPr>
              <p:nvPr/>
            </p:nvSpPr>
            <p:spPr bwMode="auto">
              <a:xfrm>
                <a:off x="3081" y="2848"/>
                <a:ext cx="1034" cy="890"/>
              </a:xfrm>
              <a:custGeom>
                <a:avLst/>
                <a:gdLst>
                  <a:gd name="T0" fmla="*/ 57 w 457"/>
                  <a:gd name="T1" fmla="*/ 1204 h 369"/>
                  <a:gd name="T2" fmla="*/ 32 w 457"/>
                  <a:gd name="T3" fmla="*/ 1389 h 369"/>
                  <a:gd name="T4" fmla="*/ 0 w 457"/>
                  <a:gd name="T5" fmla="*/ 1541 h 369"/>
                  <a:gd name="T6" fmla="*/ 129 w 457"/>
                  <a:gd name="T7" fmla="*/ 1698 h 369"/>
                  <a:gd name="T8" fmla="*/ 235 w 457"/>
                  <a:gd name="T9" fmla="*/ 1932 h 369"/>
                  <a:gd name="T10" fmla="*/ 767 w 457"/>
                  <a:gd name="T11" fmla="*/ 1983 h 369"/>
                  <a:gd name="T12" fmla="*/ 1192 w 457"/>
                  <a:gd name="T13" fmla="*/ 1507 h 369"/>
                  <a:gd name="T14" fmla="*/ 1812 w 457"/>
                  <a:gd name="T15" fmla="*/ 1413 h 369"/>
                  <a:gd name="T16" fmla="*/ 2145 w 457"/>
                  <a:gd name="T17" fmla="*/ 478 h 369"/>
                  <a:gd name="T18" fmla="*/ 1545 w 457"/>
                  <a:gd name="T19" fmla="*/ 58 h 369"/>
                  <a:gd name="T20" fmla="*/ 1459 w 457"/>
                  <a:gd name="T21" fmla="*/ 140 h 369"/>
                  <a:gd name="T22" fmla="*/ 1351 w 457"/>
                  <a:gd name="T23" fmla="*/ 152 h 369"/>
                  <a:gd name="T24" fmla="*/ 1290 w 457"/>
                  <a:gd name="T25" fmla="*/ 239 h 369"/>
                  <a:gd name="T26" fmla="*/ 1177 w 457"/>
                  <a:gd name="T27" fmla="*/ 251 h 369"/>
                  <a:gd name="T28" fmla="*/ 753 w 457"/>
                  <a:gd name="T29" fmla="*/ 164 h 369"/>
                  <a:gd name="T30" fmla="*/ 369 w 457"/>
                  <a:gd name="T31" fmla="*/ 687 h 369"/>
                  <a:gd name="T32" fmla="*/ 348 w 457"/>
                  <a:gd name="T33" fmla="*/ 1054 h 369"/>
                  <a:gd name="T34" fmla="*/ 267 w 457"/>
                  <a:gd name="T35" fmla="*/ 1112 h 369"/>
                  <a:gd name="T36" fmla="*/ 219 w 457"/>
                  <a:gd name="T37" fmla="*/ 1199 h 369"/>
                  <a:gd name="T38" fmla="*/ 57 w 457"/>
                  <a:gd name="T39" fmla="*/ 1204 h 3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57" h="369">
                    <a:moveTo>
                      <a:pt x="11" y="207"/>
                    </a:moveTo>
                    <a:cubicBezTo>
                      <a:pt x="3" y="213"/>
                      <a:pt x="11" y="231"/>
                      <a:pt x="6" y="239"/>
                    </a:cubicBezTo>
                    <a:cubicBezTo>
                      <a:pt x="3" y="246"/>
                      <a:pt x="1" y="254"/>
                      <a:pt x="0" y="265"/>
                    </a:cubicBezTo>
                    <a:cubicBezTo>
                      <a:pt x="0" y="277"/>
                      <a:pt x="18" y="282"/>
                      <a:pt x="25" y="292"/>
                    </a:cubicBezTo>
                    <a:cubicBezTo>
                      <a:pt x="35" y="306"/>
                      <a:pt x="37" y="325"/>
                      <a:pt x="46" y="332"/>
                    </a:cubicBezTo>
                    <a:cubicBezTo>
                      <a:pt x="79" y="360"/>
                      <a:pt x="114" y="369"/>
                      <a:pt x="150" y="341"/>
                    </a:cubicBezTo>
                    <a:cubicBezTo>
                      <a:pt x="181" y="316"/>
                      <a:pt x="197" y="279"/>
                      <a:pt x="233" y="259"/>
                    </a:cubicBezTo>
                    <a:cubicBezTo>
                      <a:pt x="272" y="237"/>
                      <a:pt x="312" y="247"/>
                      <a:pt x="354" y="243"/>
                    </a:cubicBezTo>
                    <a:cubicBezTo>
                      <a:pt x="440" y="236"/>
                      <a:pt x="457" y="147"/>
                      <a:pt x="419" y="82"/>
                    </a:cubicBezTo>
                    <a:cubicBezTo>
                      <a:pt x="397" y="44"/>
                      <a:pt x="350" y="0"/>
                      <a:pt x="302" y="10"/>
                    </a:cubicBezTo>
                    <a:cubicBezTo>
                      <a:pt x="295" y="11"/>
                      <a:pt x="292" y="21"/>
                      <a:pt x="285" y="24"/>
                    </a:cubicBezTo>
                    <a:cubicBezTo>
                      <a:pt x="279" y="27"/>
                      <a:pt x="270" y="23"/>
                      <a:pt x="264" y="26"/>
                    </a:cubicBezTo>
                    <a:cubicBezTo>
                      <a:pt x="259" y="30"/>
                      <a:pt x="257" y="39"/>
                      <a:pt x="252" y="41"/>
                    </a:cubicBezTo>
                    <a:cubicBezTo>
                      <a:pt x="246" y="44"/>
                      <a:pt x="236" y="41"/>
                      <a:pt x="230" y="43"/>
                    </a:cubicBezTo>
                    <a:cubicBezTo>
                      <a:pt x="199" y="53"/>
                      <a:pt x="175" y="35"/>
                      <a:pt x="147" y="28"/>
                    </a:cubicBezTo>
                    <a:cubicBezTo>
                      <a:pt x="84" y="13"/>
                      <a:pt x="58" y="63"/>
                      <a:pt x="72" y="118"/>
                    </a:cubicBezTo>
                    <a:cubicBezTo>
                      <a:pt x="78" y="142"/>
                      <a:pt x="78" y="163"/>
                      <a:pt x="68" y="181"/>
                    </a:cubicBezTo>
                    <a:cubicBezTo>
                      <a:pt x="65" y="186"/>
                      <a:pt x="57" y="186"/>
                      <a:pt x="52" y="191"/>
                    </a:cubicBezTo>
                    <a:cubicBezTo>
                      <a:pt x="49" y="195"/>
                      <a:pt x="49" y="203"/>
                      <a:pt x="43" y="206"/>
                    </a:cubicBezTo>
                    <a:cubicBezTo>
                      <a:pt x="33" y="214"/>
                      <a:pt x="16" y="203"/>
                      <a:pt x="11" y="207"/>
                    </a:cubicBezTo>
                    <a:close/>
                  </a:path>
                </a:pathLst>
              </a:custGeom>
              <a:solidFill>
                <a:srgbClr val="68C8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 dirty="0"/>
              </a:p>
            </p:txBody>
          </p:sp>
          <p:sp>
            <p:nvSpPr>
              <p:cNvPr id="60" name="Freeform 181"/>
              <p:cNvSpPr>
                <a:spLocks/>
              </p:cNvSpPr>
              <p:nvPr/>
            </p:nvSpPr>
            <p:spPr bwMode="auto">
              <a:xfrm>
                <a:off x="3344" y="2963"/>
                <a:ext cx="739" cy="717"/>
              </a:xfrm>
              <a:custGeom>
                <a:avLst/>
                <a:gdLst>
                  <a:gd name="T0" fmla="*/ 1297 w 327"/>
                  <a:gd name="T1" fmla="*/ 881 h 297"/>
                  <a:gd name="T2" fmla="*/ 603 w 327"/>
                  <a:gd name="T3" fmla="*/ 1026 h 297"/>
                  <a:gd name="T4" fmla="*/ 224 w 327"/>
                  <a:gd name="T5" fmla="*/ 1509 h 297"/>
                  <a:gd name="T6" fmla="*/ 0 w 327"/>
                  <a:gd name="T7" fmla="*/ 1731 h 297"/>
                  <a:gd name="T8" fmla="*/ 169 w 327"/>
                  <a:gd name="T9" fmla="*/ 1637 h 297"/>
                  <a:gd name="T10" fmla="*/ 563 w 327"/>
                  <a:gd name="T11" fmla="*/ 1178 h 297"/>
                  <a:gd name="T12" fmla="*/ 1211 w 327"/>
                  <a:gd name="T13" fmla="*/ 1084 h 297"/>
                  <a:gd name="T14" fmla="*/ 1492 w 327"/>
                  <a:gd name="T15" fmla="*/ 181 h 297"/>
                  <a:gd name="T16" fmla="*/ 1370 w 327"/>
                  <a:gd name="T17" fmla="*/ 0 h 297"/>
                  <a:gd name="T18" fmla="*/ 1297 w 327"/>
                  <a:gd name="T19" fmla="*/ 881 h 2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7" h="297">
                    <a:moveTo>
                      <a:pt x="254" y="151"/>
                    </a:moveTo>
                    <a:cubicBezTo>
                      <a:pt x="227" y="172"/>
                      <a:pt x="155" y="159"/>
                      <a:pt x="118" y="176"/>
                    </a:cubicBezTo>
                    <a:cubicBezTo>
                      <a:pt x="81" y="193"/>
                      <a:pt x="61" y="236"/>
                      <a:pt x="44" y="259"/>
                    </a:cubicBezTo>
                    <a:cubicBezTo>
                      <a:pt x="27" y="282"/>
                      <a:pt x="22" y="289"/>
                      <a:pt x="0" y="297"/>
                    </a:cubicBezTo>
                    <a:cubicBezTo>
                      <a:pt x="11" y="295"/>
                      <a:pt x="22" y="290"/>
                      <a:pt x="33" y="281"/>
                    </a:cubicBezTo>
                    <a:cubicBezTo>
                      <a:pt x="62" y="258"/>
                      <a:pt x="77" y="221"/>
                      <a:pt x="110" y="202"/>
                    </a:cubicBezTo>
                    <a:cubicBezTo>
                      <a:pt x="146" y="181"/>
                      <a:pt x="197" y="190"/>
                      <a:pt x="237" y="186"/>
                    </a:cubicBezTo>
                    <a:cubicBezTo>
                      <a:pt x="317" y="179"/>
                      <a:pt x="327" y="92"/>
                      <a:pt x="292" y="31"/>
                    </a:cubicBezTo>
                    <a:cubicBezTo>
                      <a:pt x="286" y="21"/>
                      <a:pt x="278" y="10"/>
                      <a:pt x="268" y="0"/>
                    </a:cubicBezTo>
                    <a:cubicBezTo>
                      <a:pt x="288" y="40"/>
                      <a:pt x="305" y="110"/>
                      <a:pt x="254" y="151"/>
                    </a:cubicBezTo>
                    <a:close/>
                  </a:path>
                </a:pathLst>
              </a:custGeom>
              <a:solidFill>
                <a:srgbClr val="00AB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1" name="Freeform 182"/>
              <p:cNvSpPr>
                <a:spLocks/>
              </p:cNvSpPr>
              <p:nvPr/>
            </p:nvSpPr>
            <p:spPr bwMode="auto">
              <a:xfrm>
                <a:off x="3108" y="2874"/>
                <a:ext cx="826" cy="801"/>
              </a:xfrm>
              <a:custGeom>
                <a:avLst/>
                <a:gdLst>
                  <a:gd name="T0" fmla="*/ 183 w 365"/>
                  <a:gd name="T1" fmla="*/ 1583 h 332"/>
                  <a:gd name="T2" fmla="*/ 235 w 365"/>
                  <a:gd name="T3" fmla="*/ 1252 h 332"/>
                  <a:gd name="T4" fmla="*/ 518 w 365"/>
                  <a:gd name="T5" fmla="*/ 955 h 332"/>
                  <a:gd name="T6" fmla="*/ 645 w 365"/>
                  <a:gd name="T7" fmla="*/ 478 h 332"/>
                  <a:gd name="T8" fmla="*/ 1107 w 365"/>
                  <a:gd name="T9" fmla="*/ 343 h 332"/>
                  <a:gd name="T10" fmla="*/ 1491 w 365"/>
                  <a:gd name="T11" fmla="*/ 157 h 332"/>
                  <a:gd name="T12" fmla="*/ 1869 w 365"/>
                  <a:gd name="T13" fmla="*/ 174 h 332"/>
                  <a:gd name="T14" fmla="*/ 1496 w 365"/>
                  <a:gd name="T15" fmla="*/ 34 h 332"/>
                  <a:gd name="T16" fmla="*/ 1414 w 365"/>
                  <a:gd name="T17" fmla="*/ 116 h 332"/>
                  <a:gd name="T18" fmla="*/ 1310 w 365"/>
                  <a:gd name="T19" fmla="*/ 128 h 332"/>
                  <a:gd name="T20" fmla="*/ 1254 w 365"/>
                  <a:gd name="T21" fmla="*/ 210 h 332"/>
                  <a:gd name="T22" fmla="*/ 1102 w 365"/>
                  <a:gd name="T23" fmla="*/ 239 h 332"/>
                  <a:gd name="T24" fmla="*/ 702 w 365"/>
                  <a:gd name="T25" fmla="*/ 152 h 332"/>
                  <a:gd name="T26" fmla="*/ 344 w 365"/>
                  <a:gd name="T27" fmla="*/ 647 h 332"/>
                  <a:gd name="T28" fmla="*/ 317 w 365"/>
                  <a:gd name="T29" fmla="*/ 1013 h 332"/>
                  <a:gd name="T30" fmla="*/ 240 w 365"/>
                  <a:gd name="T31" fmla="*/ 1066 h 332"/>
                  <a:gd name="T32" fmla="*/ 199 w 365"/>
                  <a:gd name="T33" fmla="*/ 1187 h 332"/>
                  <a:gd name="T34" fmla="*/ 41 w 365"/>
                  <a:gd name="T35" fmla="*/ 1194 h 332"/>
                  <a:gd name="T36" fmla="*/ 32 w 365"/>
                  <a:gd name="T37" fmla="*/ 1310 h 332"/>
                  <a:gd name="T38" fmla="*/ 0 w 365"/>
                  <a:gd name="T39" fmla="*/ 1450 h 332"/>
                  <a:gd name="T40" fmla="*/ 118 w 365"/>
                  <a:gd name="T41" fmla="*/ 1595 h 332"/>
                  <a:gd name="T42" fmla="*/ 220 w 365"/>
                  <a:gd name="T43" fmla="*/ 1817 h 332"/>
                  <a:gd name="T44" fmla="*/ 389 w 365"/>
                  <a:gd name="T45" fmla="*/ 1933 h 332"/>
                  <a:gd name="T46" fmla="*/ 183 w 365"/>
                  <a:gd name="T47" fmla="*/ 1583 h 3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5" h="332">
                    <a:moveTo>
                      <a:pt x="36" y="272"/>
                    </a:moveTo>
                    <a:cubicBezTo>
                      <a:pt x="36" y="262"/>
                      <a:pt x="29" y="227"/>
                      <a:pt x="46" y="215"/>
                    </a:cubicBezTo>
                    <a:cubicBezTo>
                      <a:pt x="49" y="212"/>
                      <a:pt x="80" y="192"/>
                      <a:pt x="101" y="164"/>
                    </a:cubicBezTo>
                    <a:cubicBezTo>
                      <a:pt x="118" y="142"/>
                      <a:pt x="109" y="98"/>
                      <a:pt x="126" y="82"/>
                    </a:cubicBezTo>
                    <a:cubicBezTo>
                      <a:pt x="138" y="70"/>
                      <a:pt x="184" y="75"/>
                      <a:pt x="216" y="59"/>
                    </a:cubicBezTo>
                    <a:cubicBezTo>
                      <a:pt x="241" y="46"/>
                      <a:pt x="268" y="34"/>
                      <a:pt x="291" y="27"/>
                    </a:cubicBezTo>
                    <a:cubicBezTo>
                      <a:pt x="331" y="14"/>
                      <a:pt x="352" y="23"/>
                      <a:pt x="365" y="30"/>
                    </a:cubicBezTo>
                    <a:cubicBezTo>
                      <a:pt x="343" y="10"/>
                      <a:pt x="320" y="0"/>
                      <a:pt x="292" y="6"/>
                    </a:cubicBezTo>
                    <a:cubicBezTo>
                      <a:pt x="286" y="8"/>
                      <a:pt x="282" y="17"/>
                      <a:pt x="276" y="20"/>
                    </a:cubicBezTo>
                    <a:cubicBezTo>
                      <a:pt x="270" y="23"/>
                      <a:pt x="262" y="19"/>
                      <a:pt x="256" y="22"/>
                    </a:cubicBezTo>
                    <a:cubicBezTo>
                      <a:pt x="251" y="25"/>
                      <a:pt x="250" y="33"/>
                      <a:pt x="245" y="36"/>
                    </a:cubicBezTo>
                    <a:cubicBezTo>
                      <a:pt x="239" y="39"/>
                      <a:pt x="221" y="39"/>
                      <a:pt x="215" y="41"/>
                    </a:cubicBezTo>
                    <a:cubicBezTo>
                      <a:pt x="186" y="50"/>
                      <a:pt x="164" y="33"/>
                      <a:pt x="137" y="26"/>
                    </a:cubicBezTo>
                    <a:cubicBezTo>
                      <a:pt x="79" y="12"/>
                      <a:pt x="54" y="59"/>
                      <a:pt x="67" y="111"/>
                    </a:cubicBezTo>
                    <a:cubicBezTo>
                      <a:pt x="73" y="133"/>
                      <a:pt x="72" y="157"/>
                      <a:pt x="62" y="174"/>
                    </a:cubicBezTo>
                    <a:cubicBezTo>
                      <a:pt x="60" y="179"/>
                      <a:pt x="52" y="179"/>
                      <a:pt x="47" y="183"/>
                    </a:cubicBezTo>
                    <a:cubicBezTo>
                      <a:pt x="44" y="187"/>
                      <a:pt x="44" y="201"/>
                      <a:pt x="39" y="204"/>
                    </a:cubicBezTo>
                    <a:cubicBezTo>
                      <a:pt x="29" y="211"/>
                      <a:pt x="13" y="201"/>
                      <a:pt x="8" y="205"/>
                    </a:cubicBezTo>
                    <a:cubicBezTo>
                      <a:pt x="1" y="210"/>
                      <a:pt x="10" y="217"/>
                      <a:pt x="6" y="225"/>
                    </a:cubicBezTo>
                    <a:cubicBezTo>
                      <a:pt x="3" y="231"/>
                      <a:pt x="1" y="239"/>
                      <a:pt x="0" y="249"/>
                    </a:cubicBezTo>
                    <a:cubicBezTo>
                      <a:pt x="0" y="260"/>
                      <a:pt x="17" y="264"/>
                      <a:pt x="23" y="274"/>
                    </a:cubicBezTo>
                    <a:cubicBezTo>
                      <a:pt x="33" y="287"/>
                      <a:pt x="35" y="305"/>
                      <a:pt x="43" y="312"/>
                    </a:cubicBezTo>
                    <a:cubicBezTo>
                      <a:pt x="54" y="321"/>
                      <a:pt x="65" y="328"/>
                      <a:pt x="76" y="332"/>
                    </a:cubicBezTo>
                    <a:cubicBezTo>
                      <a:pt x="38" y="306"/>
                      <a:pt x="36" y="283"/>
                      <a:pt x="36" y="272"/>
                    </a:cubicBezTo>
                    <a:close/>
                  </a:path>
                </a:pathLst>
              </a:custGeom>
              <a:solidFill>
                <a:srgbClr val="B5E1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2" name="Freeform 183"/>
              <p:cNvSpPr>
                <a:spLocks/>
              </p:cNvSpPr>
              <p:nvPr/>
            </p:nvSpPr>
            <p:spPr bwMode="auto">
              <a:xfrm>
                <a:off x="3262" y="2954"/>
                <a:ext cx="281" cy="354"/>
              </a:xfrm>
              <a:custGeom>
                <a:avLst/>
                <a:gdLst>
                  <a:gd name="T0" fmla="*/ 159 w 124"/>
                  <a:gd name="T1" fmla="*/ 24 h 147"/>
                  <a:gd name="T2" fmla="*/ 52 w 124"/>
                  <a:gd name="T3" fmla="*/ 407 h 147"/>
                  <a:gd name="T4" fmla="*/ 61 w 124"/>
                  <a:gd name="T5" fmla="*/ 626 h 147"/>
                  <a:gd name="T6" fmla="*/ 0 w 124"/>
                  <a:gd name="T7" fmla="*/ 852 h 147"/>
                  <a:gd name="T8" fmla="*/ 134 w 124"/>
                  <a:gd name="T9" fmla="*/ 597 h 147"/>
                  <a:gd name="T10" fmla="*/ 154 w 124"/>
                  <a:gd name="T11" fmla="*/ 243 h 147"/>
                  <a:gd name="T12" fmla="*/ 360 w 124"/>
                  <a:gd name="T13" fmla="*/ 132 h 147"/>
                  <a:gd name="T14" fmla="*/ 637 w 124"/>
                  <a:gd name="T15" fmla="*/ 87 h 147"/>
                  <a:gd name="T16" fmla="*/ 442 w 124"/>
                  <a:gd name="T17" fmla="*/ 46 h 147"/>
                  <a:gd name="T18" fmla="*/ 220 w 124"/>
                  <a:gd name="T19" fmla="*/ 0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" h="147">
                    <a:moveTo>
                      <a:pt x="31" y="4"/>
                    </a:moveTo>
                    <a:cubicBezTo>
                      <a:pt x="4" y="10"/>
                      <a:pt x="7" y="50"/>
                      <a:pt x="10" y="70"/>
                    </a:cubicBezTo>
                    <a:cubicBezTo>
                      <a:pt x="13" y="83"/>
                      <a:pt x="14" y="94"/>
                      <a:pt x="12" y="108"/>
                    </a:cubicBezTo>
                    <a:cubicBezTo>
                      <a:pt x="11" y="122"/>
                      <a:pt x="3" y="133"/>
                      <a:pt x="0" y="147"/>
                    </a:cubicBezTo>
                    <a:cubicBezTo>
                      <a:pt x="13" y="134"/>
                      <a:pt x="24" y="122"/>
                      <a:pt x="26" y="103"/>
                    </a:cubicBezTo>
                    <a:cubicBezTo>
                      <a:pt x="29" y="83"/>
                      <a:pt x="24" y="60"/>
                      <a:pt x="30" y="42"/>
                    </a:cubicBezTo>
                    <a:cubicBezTo>
                      <a:pt x="37" y="24"/>
                      <a:pt x="54" y="23"/>
                      <a:pt x="70" y="23"/>
                    </a:cubicBezTo>
                    <a:cubicBezTo>
                      <a:pt x="89" y="22"/>
                      <a:pt x="106" y="17"/>
                      <a:pt x="124" y="15"/>
                    </a:cubicBezTo>
                    <a:cubicBezTo>
                      <a:pt x="109" y="15"/>
                      <a:pt x="99" y="14"/>
                      <a:pt x="86" y="8"/>
                    </a:cubicBezTo>
                    <a:cubicBezTo>
                      <a:pt x="71" y="2"/>
                      <a:pt x="59" y="0"/>
                      <a:pt x="43" y="0"/>
                    </a:cubicBezTo>
                  </a:path>
                </a:pathLst>
              </a:custGeom>
              <a:solidFill>
                <a:srgbClr val="DDF1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3" name="Freeform 184"/>
              <p:cNvSpPr>
                <a:spLocks/>
              </p:cNvSpPr>
              <p:nvPr/>
            </p:nvSpPr>
            <p:spPr bwMode="auto">
              <a:xfrm>
                <a:off x="3298" y="2978"/>
                <a:ext cx="61" cy="104"/>
              </a:xfrm>
              <a:custGeom>
                <a:avLst/>
                <a:gdLst>
                  <a:gd name="T0" fmla="*/ 93 w 27"/>
                  <a:gd name="T1" fmla="*/ 0 h 43"/>
                  <a:gd name="T2" fmla="*/ 20 w 27"/>
                  <a:gd name="T3" fmla="*/ 252 h 43"/>
                  <a:gd name="T4" fmla="*/ 56 w 27"/>
                  <a:gd name="T5" fmla="*/ 87 h 43"/>
                  <a:gd name="T6" fmla="*/ 138 w 27"/>
                  <a:gd name="T7" fmla="*/ 29 h 43"/>
                  <a:gd name="T8" fmla="*/ 117 w 27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3">
                    <a:moveTo>
                      <a:pt x="18" y="0"/>
                    </a:moveTo>
                    <a:cubicBezTo>
                      <a:pt x="0" y="9"/>
                      <a:pt x="1" y="25"/>
                      <a:pt x="4" y="43"/>
                    </a:cubicBezTo>
                    <a:cubicBezTo>
                      <a:pt x="7" y="34"/>
                      <a:pt x="5" y="23"/>
                      <a:pt x="11" y="15"/>
                    </a:cubicBezTo>
                    <a:cubicBezTo>
                      <a:pt x="15" y="10"/>
                      <a:pt x="22" y="10"/>
                      <a:pt x="27" y="5"/>
                    </a:cubicBezTo>
                    <a:cubicBezTo>
                      <a:pt x="26" y="3"/>
                      <a:pt x="25" y="2"/>
                      <a:pt x="23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4" name="Freeform 185"/>
              <p:cNvSpPr>
                <a:spLocks/>
              </p:cNvSpPr>
              <p:nvPr/>
            </p:nvSpPr>
            <p:spPr bwMode="auto">
              <a:xfrm>
                <a:off x="3362" y="2971"/>
                <a:ext cx="31" cy="21"/>
              </a:xfrm>
              <a:custGeom>
                <a:avLst/>
                <a:gdLst>
                  <a:gd name="T0" fmla="*/ 60 w 14"/>
                  <a:gd name="T1" fmla="*/ 12 h 9"/>
                  <a:gd name="T2" fmla="*/ 9 w 14"/>
                  <a:gd name="T3" fmla="*/ 49 h 9"/>
                  <a:gd name="T4" fmla="*/ 69 w 14"/>
                  <a:gd name="T5" fmla="*/ 33 h 9"/>
                  <a:gd name="T6" fmla="*/ 60 w 14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2" y="2"/>
                    </a:moveTo>
                    <a:cubicBezTo>
                      <a:pt x="6" y="0"/>
                      <a:pt x="0" y="3"/>
                      <a:pt x="2" y="9"/>
                    </a:cubicBezTo>
                    <a:cubicBezTo>
                      <a:pt x="7" y="9"/>
                      <a:pt x="11" y="8"/>
                      <a:pt x="14" y="6"/>
                    </a:cubicBezTo>
                    <a:cubicBezTo>
                      <a:pt x="14" y="4"/>
                      <a:pt x="13" y="4"/>
                      <a:pt x="12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5" name="Freeform 186"/>
              <p:cNvSpPr>
                <a:spLocks/>
              </p:cNvSpPr>
              <p:nvPr/>
            </p:nvSpPr>
            <p:spPr bwMode="auto">
              <a:xfrm>
                <a:off x="3303" y="3094"/>
                <a:ext cx="13" cy="26"/>
              </a:xfrm>
              <a:custGeom>
                <a:avLst/>
                <a:gdLst>
                  <a:gd name="T0" fmla="*/ 4 w 6"/>
                  <a:gd name="T1" fmla="*/ 5 h 11"/>
                  <a:gd name="T2" fmla="*/ 15 w 6"/>
                  <a:gd name="T3" fmla="*/ 61 h 11"/>
                  <a:gd name="T4" fmla="*/ 20 w 6"/>
                  <a:gd name="T5" fmla="*/ 5 h 11"/>
                  <a:gd name="T6" fmla="*/ 9 w 6"/>
                  <a:gd name="T7" fmla="*/ 1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1" y="1"/>
                    </a:moveTo>
                    <a:cubicBezTo>
                      <a:pt x="0" y="5"/>
                      <a:pt x="1" y="9"/>
                      <a:pt x="3" y="11"/>
                    </a:cubicBezTo>
                    <a:cubicBezTo>
                      <a:pt x="6" y="8"/>
                      <a:pt x="6" y="4"/>
                      <a:pt x="4" y="1"/>
                    </a:cubicBezTo>
                    <a:cubicBezTo>
                      <a:pt x="3" y="0"/>
                      <a:pt x="3" y="2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6" name="Freeform 187"/>
              <p:cNvSpPr>
                <a:spLocks/>
              </p:cNvSpPr>
              <p:nvPr/>
            </p:nvSpPr>
            <p:spPr bwMode="auto">
              <a:xfrm>
                <a:off x="3138" y="3407"/>
                <a:ext cx="36" cy="58"/>
              </a:xfrm>
              <a:custGeom>
                <a:avLst/>
                <a:gdLst>
                  <a:gd name="T0" fmla="*/ 32 w 16"/>
                  <a:gd name="T1" fmla="*/ 5 h 24"/>
                  <a:gd name="T2" fmla="*/ 20 w 16"/>
                  <a:gd name="T3" fmla="*/ 140 h 24"/>
                  <a:gd name="T4" fmla="*/ 45 w 16"/>
                  <a:gd name="T5" fmla="*/ 36 h 24"/>
                  <a:gd name="T6" fmla="*/ 41 w 16"/>
                  <a:gd name="T7" fmla="*/ 5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6" y="1"/>
                    </a:moveTo>
                    <a:cubicBezTo>
                      <a:pt x="2" y="7"/>
                      <a:pt x="0" y="18"/>
                      <a:pt x="4" y="24"/>
                    </a:cubicBezTo>
                    <a:cubicBezTo>
                      <a:pt x="7" y="21"/>
                      <a:pt x="9" y="10"/>
                      <a:pt x="9" y="6"/>
                    </a:cubicBezTo>
                    <a:cubicBezTo>
                      <a:pt x="10" y="3"/>
                      <a:pt x="16" y="0"/>
                      <a:pt x="8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7" name="Freeform 188"/>
              <p:cNvSpPr>
                <a:spLocks/>
              </p:cNvSpPr>
              <p:nvPr/>
            </p:nvSpPr>
            <p:spPr bwMode="auto">
              <a:xfrm>
                <a:off x="3158" y="3388"/>
                <a:ext cx="11" cy="12"/>
              </a:xfrm>
              <a:custGeom>
                <a:avLst/>
                <a:gdLst>
                  <a:gd name="T0" fmla="*/ 15 w 5"/>
                  <a:gd name="T1" fmla="*/ 5 h 5"/>
                  <a:gd name="T2" fmla="*/ 0 w 5"/>
                  <a:gd name="T3" fmla="*/ 29 h 5"/>
                  <a:gd name="T4" fmla="*/ 24 w 5"/>
                  <a:gd name="T5" fmla="*/ 5 h 5"/>
                  <a:gd name="T6" fmla="*/ 15 w 5"/>
                  <a:gd name="T7" fmla="*/ 1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1"/>
                    </a:moveTo>
                    <a:cubicBezTo>
                      <a:pt x="1" y="3"/>
                      <a:pt x="0" y="3"/>
                      <a:pt x="0" y="5"/>
                    </a:cubicBezTo>
                    <a:cubicBezTo>
                      <a:pt x="2" y="4"/>
                      <a:pt x="3" y="3"/>
                      <a:pt x="5" y="1"/>
                    </a:cubicBezTo>
                    <a:cubicBezTo>
                      <a:pt x="3" y="0"/>
                      <a:pt x="3" y="2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8" name="Freeform 189"/>
              <p:cNvSpPr>
                <a:spLocks/>
              </p:cNvSpPr>
              <p:nvPr/>
            </p:nvSpPr>
            <p:spPr bwMode="auto">
              <a:xfrm>
                <a:off x="3742" y="3106"/>
                <a:ext cx="330" cy="330"/>
              </a:xfrm>
              <a:custGeom>
                <a:avLst/>
                <a:gdLst>
                  <a:gd name="T0" fmla="*/ 0 w 146"/>
                  <a:gd name="T1" fmla="*/ 749 h 137"/>
                  <a:gd name="T2" fmla="*/ 617 w 146"/>
                  <a:gd name="T3" fmla="*/ 528 h 137"/>
                  <a:gd name="T4" fmla="*/ 644 w 146"/>
                  <a:gd name="T5" fmla="*/ 0 h 137"/>
                  <a:gd name="T6" fmla="*/ 502 w 146"/>
                  <a:gd name="T7" fmla="*/ 593 h 137"/>
                  <a:gd name="T8" fmla="*/ 0 w 146"/>
                  <a:gd name="T9" fmla="*/ 749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" h="137">
                    <a:moveTo>
                      <a:pt x="0" y="129"/>
                    </a:moveTo>
                    <a:cubicBezTo>
                      <a:pt x="25" y="129"/>
                      <a:pt x="95" y="137"/>
                      <a:pt x="121" y="91"/>
                    </a:cubicBezTo>
                    <a:cubicBezTo>
                      <a:pt x="146" y="45"/>
                      <a:pt x="126" y="0"/>
                      <a:pt x="126" y="0"/>
                    </a:cubicBezTo>
                    <a:cubicBezTo>
                      <a:pt x="130" y="34"/>
                      <a:pt x="122" y="78"/>
                      <a:pt x="98" y="102"/>
                    </a:cubicBezTo>
                    <a:cubicBezTo>
                      <a:pt x="70" y="129"/>
                      <a:pt x="11" y="130"/>
                      <a:pt x="0" y="129"/>
                    </a:cubicBezTo>
                    <a:close/>
                  </a:path>
                </a:pathLst>
              </a:custGeom>
              <a:solidFill>
                <a:srgbClr val="009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  <p:sp>
            <p:nvSpPr>
              <p:cNvPr id="69" name="Freeform 190"/>
              <p:cNvSpPr>
                <a:spLocks/>
              </p:cNvSpPr>
              <p:nvPr/>
            </p:nvSpPr>
            <p:spPr bwMode="auto">
              <a:xfrm>
                <a:off x="3081" y="2848"/>
                <a:ext cx="1034" cy="890"/>
              </a:xfrm>
              <a:custGeom>
                <a:avLst/>
                <a:gdLst>
                  <a:gd name="T0" fmla="*/ 57 w 457"/>
                  <a:gd name="T1" fmla="*/ 1204 h 369"/>
                  <a:gd name="T2" fmla="*/ 32 w 457"/>
                  <a:gd name="T3" fmla="*/ 1389 h 369"/>
                  <a:gd name="T4" fmla="*/ 0 w 457"/>
                  <a:gd name="T5" fmla="*/ 1541 h 369"/>
                  <a:gd name="T6" fmla="*/ 129 w 457"/>
                  <a:gd name="T7" fmla="*/ 1698 h 369"/>
                  <a:gd name="T8" fmla="*/ 235 w 457"/>
                  <a:gd name="T9" fmla="*/ 1932 h 369"/>
                  <a:gd name="T10" fmla="*/ 767 w 457"/>
                  <a:gd name="T11" fmla="*/ 1983 h 369"/>
                  <a:gd name="T12" fmla="*/ 1192 w 457"/>
                  <a:gd name="T13" fmla="*/ 1507 h 369"/>
                  <a:gd name="T14" fmla="*/ 1812 w 457"/>
                  <a:gd name="T15" fmla="*/ 1413 h 369"/>
                  <a:gd name="T16" fmla="*/ 2145 w 457"/>
                  <a:gd name="T17" fmla="*/ 478 h 369"/>
                  <a:gd name="T18" fmla="*/ 1545 w 457"/>
                  <a:gd name="T19" fmla="*/ 58 h 369"/>
                  <a:gd name="T20" fmla="*/ 1459 w 457"/>
                  <a:gd name="T21" fmla="*/ 140 h 369"/>
                  <a:gd name="T22" fmla="*/ 1351 w 457"/>
                  <a:gd name="T23" fmla="*/ 152 h 369"/>
                  <a:gd name="T24" fmla="*/ 1290 w 457"/>
                  <a:gd name="T25" fmla="*/ 239 h 369"/>
                  <a:gd name="T26" fmla="*/ 1177 w 457"/>
                  <a:gd name="T27" fmla="*/ 251 h 369"/>
                  <a:gd name="T28" fmla="*/ 753 w 457"/>
                  <a:gd name="T29" fmla="*/ 164 h 369"/>
                  <a:gd name="T30" fmla="*/ 369 w 457"/>
                  <a:gd name="T31" fmla="*/ 687 h 369"/>
                  <a:gd name="T32" fmla="*/ 348 w 457"/>
                  <a:gd name="T33" fmla="*/ 1054 h 369"/>
                  <a:gd name="T34" fmla="*/ 267 w 457"/>
                  <a:gd name="T35" fmla="*/ 1112 h 369"/>
                  <a:gd name="T36" fmla="*/ 219 w 457"/>
                  <a:gd name="T37" fmla="*/ 1199 h 369"/>
                  <a:gd name="T38" fmla="*/ 57 w 457"/>
                  <a:gd name="T39" fmla="*/ 1204 h 3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57" h="369">
                    <a:moveTo>
                      <a:pt x="11" y="207"/>
                    </a:moveTo>
                    <a:cubicBezTo>
                      <a:pt x="3" y="213"/>
                      <a:pt x="11" y="231"/>
                      <a:pt x="6" y="239"/>
                    </a:cubicBezTo>
                    <a:cubicBezTo>
                      <a:pt x="3" y="246"/>
                      <a:pt x="1" y="254"/>
                      <a:pt x="0" y="265"/>
                    </a:cubicBezTo>
                    <a:cubicBezTo>
                      <a:pt x="0" y="277"/>
                      <a:pt x="18" y="282"/>
                      <a:pt x="25" y="292"/>
                    </a:cubicBezTo>
                    <a:cubicBezTo>
                      <a:pt x="35" y="306"/>
                      <a:pt x="37" y="325"/>
                      <a:pt x="46" y="332"/>
                    </a:cubicBezTo>
                    <a:cubicBezTo>
                      <a:pt x="79" y="360"/>
                      <a:pt x="114" y="369"/>
                      <a:pt x="150" y="341"/>
                    </a:cubicBezTo>
                    <a:cubicBezTo>
                      <a:pt x="181" y="316"/>
                      <a:pt x="197" y="279"/>
                      <a:pt x="233" y="259"/>
                    </a:cubicBezTo>
                    <a:cubicBezTo>
                      <a:pt x="272" y="237"/>
                      <a:pt x="312" y="247"/>
                      <a:pt x="354" y="243"/>
                    </a:cubicBezTo>
                    <a:cubicBezTo>
                      <a:pt x="440" y="236"/>
                      <a:pt x="457" y="147"/>
                      <a:pt x="419" y="82"/>
                    </a:cubicBezTo>
                    <a:cubicBezTo>
                      <a:pt x="397" y="44"/>
                      <a:pt x="350" y="0"/>
                      <a:pt x="302" y="10"/>
                    </a:cubicBezTo>
                    <a:cubicBezTo>
                      <a:pt x="295" y="11"/>
                      <a:pt x="292" y="21"/>
                      <a:pt x="285" y="24"/>
                    </a:cubicBezTo>
                    <a:cubicBezTo>
                      <a:pt x="279" y="27"/>
                      <a:pt x="270" y="23"/>
                      <a:pt x="264" y="26"/>
                    </a:cubicBezTo>
                    <a:cubicBezTo>
                      <a:pt x="259" y="30"/>
                      <a:pt x="257" y="39"/>
                      <a:pt x="252" y="41"/>
                    </a:cubicBezTo>
                    <a:cubicBezTo>
                      <a:pt x="246" y="44"/>
                      <a:pt x="236" y="41"/>
                      <a:pt x="230" y="43"/>
                    </a:cubicBezTo>
                    <a:cubicBezTo>
                      <a:pt x="199" y="53"/>
                      <a:pt x="175" y="35"/>
                      <a:pt x="147" y="28"/>
                    </a:cubicBezTo>
                    <a:cubicBezTo>
                      <a:pt x="84" y="13"/>
                      <a:pt x="58" y="63"/>
                      <a:pt x="72" y="118"/>
                    </a:cubicBezTo>
                    <a:cubicBezTo>
                      <a:pt x="78" y="142"/>
                      <a:pt x="78" y="163"/>
                      <a:pt x="68" y="181"/>
                    </a:cubicBezTo>
                    <a:cubicBezTo>
                      <a:pt x="65" y="186"/>
                      <a:pt x="57" y="186"/>
                      <a:pt x="52" y="191"/>
                    </a:cubicBezTo>
                    <a:cubicBezTo>
                      <a:pt x="49" y="195"/>
                      <a:pt x="49" y="203"/>
                      <a:pt x="43" y="206"/>
                    </a:cubicBezTo>
                    <a:cubicBezTo>
                      <a:pt x="33" y="214"/>
                      <a:pt x="16" y="203"/>
                      <a:pt x="11" y="207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 b="1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2308988" y="6702285"/>
              <a:ext cx="655398" cy="35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Comic Sans MS" pitchFamily="66" charset="0"/>
                </a:rPr>
                <a:t>OGA</a:t>
              </a:r>
              <a:endParaRPr lang="fr-FR" sz="1000" dirty="0">
                <a:latin typeface="Comic Sans MS" pitchFamily="66" charset="0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4834193" y="3391897"/>
            <a:ext cx="171991" cy="18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5816" y="2252869"/>
            <a:ext cx="525642" cy="17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</a:rPr>
              <a:t>GFAT</a:t>
            </a:r>
            <a:endParaRPr lang="fr-FR" sz="1100" b="1" dirty="0"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5780" y="2127048"/>
            <a:ext cx="418185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Glc</a:t>
            </a:r>
            <a:endParaRPr lang="fr-FR" sz="1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154572" y="2247297"/>
            <a:ext cx="324000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410349" y="2121690"/>
            <a:ext cx="473406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G6P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35696" y="2252869"/>
            <a:ext cx="360000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123728" y="2121690"/>
            <a:ext cx="461466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F6P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627784" y="2223060"/>
            <a:ext cx="900000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63888" y="2121690"/>
            <a:ext cx="936065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GlcNH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6P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560359" y="2264156"/>
            <a:ext cx="536335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064156" y="2121690"/>
            <a:ext cx="948004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GlcNAc6P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012192" y="2253882"/>
            <a:ext cx="288000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223218" y="2123187"/>
            <a:ext cx="921140" cy="201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GlcNAc1P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6424344" y="2346985"/>
            <a:ext cx="5499" cy="34320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698289" y="2660837"/>
            <a:ext cx="1430228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UDP-</a:t>
            </a:r>
            <a:r>
              <a:rPr lang="fr-FR" sz="1400" dirty="0" err="1" smtClean="0"/>
              <a:t>GlcNAc</a:t>
            </a:r>
            <a:endParaRPr lang="fr-FR" sz="1400" dirty="0" smtClean="0"/>
          </a:p>
        </p:txBody>
      </p:sp>
      <p:sp>
        <p:nvSpPr>
          <p:cNvPr id="27" name="ZoneTexte 26"/>
          <p:cNvSpPr txBox="1"/>
          <p:nvPr/>
        </p:nvSpPr>
        <p:spPr>
          <a:xfrm>
            <a:off x="2871748" y="1862739"/>
            <a:ext cx="348039" cy="160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>
                <a:solidFill>
                  <a:srgbClr val="00B0F0"/>
                </a:solidFill>
              </a:rPr>
              <a:t>Gln</a:t>
            </a:r>
            <a:endParaRPr lang="fr-FR" sz="1000" b="1" dirty="0">
              <a:solidFill>
                <a:srgbClr val="00B0F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172340" y="1874511"/>
            <a:ext cx="348039" cy="160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00B0F0"/>
                </a:solidFill>
              </a:rPr>
              <a:t>Glu</a:t>
            </a:r>
            <a:endParaRPr lang="fr-FR" sz="1000" b="1" dirty="0">
              <a:solidFill>
                <a:srgbClr val="00B0F0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 rot="10800000">
            <a:off x="3059832" y="2041645"/>
            <a:ext cx="288032" cy="186986"/>
          </a:xfrm>
          <a:custGeom>
            <a:avLst/>
            <a:gdLst>
              <a:gd name="connsiteX0" fmla="*/ 0 w 275422"/>
              <a:gd name="connsiteY0" fmla="*/ 345195 h 367229"/>
              <a:gd name="connsiteX1" fmla="*/ 143219 w 275422"/>
              <a:gd name="connsiteY1" fmla="*/ 3672 h 367229"/>
              <a:gd name="connsiteX2" fmla="*/ 275422 w 275422"/>
              <a:gd name="connsiteY2" fmla="*/ 367229 h 3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422" h="367229">
                <a:moveTo>
                  <a:pt x="0" y="345195"/>
                </a:moveTo>
                <a:cubicBezTo>
                  <a:pt x="48657" y="172597"/>
                  <a:pt x="97315" y="0"/>
                  <a:pt x="143219" y="3672"/>
                </a:cubicBezTo>
                <a:cubicBezTo>
                  <a:pt x="189123" y="7344"/>
                  <a:pt x="232272" y="187286"/>
                  <a:pt x="275422" y="367229"/>
                </a:cubicBezTo>
              </a:path>
            </a:pathLst>
          </a:custGeom>
          <a:ln w="2222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842015" y="1176263"/>
            <a:ext cx="450764" cy="225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F0"/>
                </a:solidFill>
              </a:rPr>
              <a:t>Gln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3923928" y="1407975"/>
            <a:ext cx="144016" cy="686476"/>
          </a:xfrm>
          <a:prstGeom prst="downArrow">
            <a:avLst/>
          </a:prstGeom>
          <a:solidFill>
            <a:srgbClr val="FB09EA"/>
          </a:solidFill>
          <a:ln>
            <a:solidFill>
              <a:srgbClr val="FB09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88302" y="1182272"/>
            <a:ext cx="806631" cy="225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B09EA"/>
                </a:solidFill>
              </a:rPr>
              <a:t>GlcNH</a:t>
            </a:r>
            <a:r>
              <a:rPr lang="fr-FR" sz="1400" b="1" baseline="-25000" dirty="0" smtClean="0">
                <a:solidFill>
                  <a:srgbClr val="FB09EA"/>
                </a:solidFill>
              </a:rPr>
              <a:t>2</a:t>
            </a:r>
            <a:endParaRPr lang="fr-FR" sz="1400" b="1" dirty="0">
              <a:solidFill>
                <a:srgbClr val="FB09EA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30137" y="3308987"/>
            <a:ext cx="1224136" cy="52806"/>
          </a:xfrm>
          <a:prstGeom prst="rect">
            <a:avLst/>
          </a:prstGeom>
          <a:solidFill>
            <a:srgbClr val="F46710"/>
          </a:solidFill>
          <a:ln>
            <a:solidFill>
              <a:srgbClr val="F46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554273" y="3203783"/>
            <a:ext cx="72008" cy="264029"/>
          </a:xfrm>
          <a:prstGeom prst="rect">
            <a:avLst/>
          </a:prstGeom>
          <a:solidFill>
            <a:srgbClr val="F46710"/>
          </a:solidFill>
          <a:ln>
            <a:solidFill>
              <a:srgbClr val="F46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247916" y="3097763"/>
            <a:ext cx="1010213" cy="383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46710"/>
                </a:solidFill>
              </a:rPr>
              <a:t>ThiametG</a:t>
            </a:r>
            <a:endParaRPr lang="fr-FR" sz="1400" b="1" dirty="0" smtClean="0">
              <a:solidFill>
                <a:srgbClr val="F46710"/>
              </a:solidFill>
            </a:endParaRPr>
          </a:p>
          <a:p>
            <a:r>
              <a:rPr lang="fr-FR" sz="1400" b="1" dirty="0" err="1" smtClean="0">
                <a:solidFill>
                  <a:srgbClr val="F46710"/>
                </a:solidFill>
              </a:rPr>
              <a:t>NButGT</a:t>
            </a:r>
            <a:endParaRPr lang="fr-FR" sz="1400" b="1" dirty="0">
              <a:solidFill>
                <a:srgbClr val="F46710"/>
              </a:solidFill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2987824" y="1407975"/>
            <a:ext cx="144016" cy="47525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Freeform 2422"/>
          <p:cNvSpPr>
            <a:spLocks/>
          </p:cNvSpPr>
          <p:nvPr/>
        </p:nvSpPr>
        <p:spPr bwMode="auto">
          <a:xfrm>
            <a:off x="2207302" y="1432699"/>
            <a:ext cx="88672" cy="343043"/>
          </a:xfrm>
          <a:custGeom>
            <a:avLst/>
            <a:gdLst>
              <a:gd name="T0" fmla="*/ 21 w 39"/>
              <a:gd name="T1" fmla="*/ 612 h 282"/>
              <a:gd name="T2" fmla="*/ 17 w 39"/>
              <a:gd name="T3" fmla="*/ 364 h 282"/>
              <a:gd name="T4" fmla="*/ 83 w 39"/>
              <a:gd name="T5" fmla="*/ 5 h 282"/>
              <a:gd name="T6" fmla="*/ 92 w 39"/>
              <a:gd name="T7" fmla="*/ 14 h 282"/>
              <a:gd name="T8" fmla="*/ 73 w 39"/>
              <a:gd name="T9" fmla="*/ 0 h 282"/>
              <a:gd name="T10" fmla="*/ 0 w 39"/>
              <a:gd name="T11" fmla="*/ 352 h 282"/>
              <a:gd name="T12" fmla="*/ 19 w 39"/>
              <a:gd name="T13" fmla="*/ 619 h 282"/>
              <a:gd name="T14" fmla="*/ 21 w 39"/>
              <a:gd name="T15" fmla="*/ 612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" h="282">
                <a:moveTo>
                  <a:pt x="9" y="259"/>
                </a:moveTo>
                <a:cubicBezTo>
                  <a:pt x="4" y="231"/>
                  <a:pt x="7" y="194"/>
                  <a:pt x="7" y="154"/>
                </a:cubicBezTo>
                <a:cubicBezTo>
                  <a:pt x="7" y="74"/>
                  <a:pt x="17" y="2"/>
                  <a:pt x="35" y="2"/>
                </a:cubicBezTo>
                <a:cubicBezTo>
                  <a:pt x="36" y="2"/>
                  <a:pt x="39" y="5"/>
                  <a:pt x="39" y="6"/>
                </a:cubicBezTo>
                <a:cubicBezTo>
                  <a:pt x="37" y="2"/>
                  <a:pt x="34" y="0"/>
                  <a:pt x="31" y="0"/>
                </a:cubicBezTo>
                <a:cubicBezTo>
                  <a:pt x="13" y="0"/>
                  <a:pt x="0" y="69"/>
                  <a:pt x="0" y="149"/>
                </a:cubicBezTo>
                <a:cubicBezTo>
                  <a:pt x="0" y="194"/>
                  <a:pt x="3" y="234"/>
                  <a:pt x="8" y="262"/>
                </a:cubicBezTo>
                <a:cubicBezTo>
                  <a:pt x="13" y="282"/>
                  <a:pt x="12" y="277"/>
                  <a:pt x="9" y="25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2426"/>
          <p:cNvSpPr>
            <a:spLocks/>
          </p:cNvSpPr>
          <p:nvPr/>
        </p:nvSpPr>
        <p:spPr bwMode="auto">
          <a:xfrm>
            <a:off x="2382718" y="1424973"/>
            <a:ext cx="52046" cy="48933"/>
          </a:xfrm>
          <a:custGeom>
            <a:avLst/>
            <a:gdLst>
              <a:gd name="T0" fmla="*/ 0 w 23"/>
              <a:gd name="T1" fmla="*/ 10 h 40"/>
              <a:gd name="T2" fmla="*/ 54 w 23"/>
              <a:gd name="T3" fmla="*/ 14 h 40"/>
              <a:gd name="T4" fmla="*/ 23 w 23"/>
              <a:gd name="T5" fmla="*/ 95 h 40"/>
              <a:gd name="T6" fmla="*/ 42 w 23"/>
              <a:gd name="T7" fmla="*/ 17 h 40"/>
              <a:gd name="T8" fmla="*/ 0 w 23"/>
              <a:gd name="T9" fmla="*/ 1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40">
                <a:moveTo>
                  <a:pt x="0" y="4"/>
                </a:moveTo>
                <a:cubicBezTo>
                  <a:pt x="10" y="3"/>
                  <a:pt x="23" y="0"/>
                  <a:pt x="23" y="6"/>
                </a:cubicBezTo>
                <a:cubicBezTo>
                  <a:pt x="23" y="13"/>
                  <a:pt x="13" y="23"/>
                  <a:pt x="10" y="40"/>
                </a:cubicBezTo>
                <a:cubicBezTo>
                  <a:pt x="12" y="23"/>
                  <a:pt x="20" y="9"/>
                  <a:pt x="18" y="7"/>
                </a:cubicBezTo>
                <a:cubicBezTo>
                  <a:pt x="15" y="3"/>
                  <a:pt x="2" y="5"/>
                  <a:pt x="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2428"/>
          <p:cNvSpPr>
            <a:spLocks/>
          </p:cNvSpPr>
          <p:nvPr/>
        </p:nvSpPr>
        <p:spPr bwMode="auto">
          <a:xfrm>
            <a:off x="2371152" y="1627399"/>
            <a:ext cx="18313" cy="75202"/>
          </a:xfrm>
          <a:custGeom>
            <a:avLst/>
            <a:gdLst>
              <a:gd name="T0" fmla="*/ 0 w 8"/>
              <a:gd name="T1" fmla="*/ 137 h 62"/>
              <a:gd name="T2" fmla="*/ 14 w 8"/>
              <a:gd name="T3" fmla="*/ 137 h 62"/>
              <a:gd name="T4" fmla="*/ 17 w 8"/>
              <a:gd name="T5" fmla="*/ 92 h 62"/>
              <a:gd name="T6" fmla="*/ 14 w 8"/>
              <a:gd name="T7" fmla="*/ 14 h 62"/>
              <a:gd name="T8" fmla="*/ 0 w 8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62">
                <a:moveTo>
                  <a:pt x="0" y="58"/>
                </a:moveTo>
                <a:cubicBezTo>
                  <a:pt x="2" y="49"/>
                  <a:pt x="4" y="55"/>
                  <a:pt x="6" y="58"/>
                </a:cubicBezTo>
                <a:cubicBezTo>
                  <a:pt x="8" y="62"/>
                  <a:pt x="7" y="39"/>
                  <a:pt x="7" y="39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3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2311812" y="1407975"/>
            <a:ext cx="144016" cy="68647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45762" y="1168184"/>
            <a:ext cx="473206" cy="225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accent1"/>
                </a:solidFill>
              </a:rPr>
              <a:t>Fru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846" name="ZoneTexte 845"/>
          <p:cNvSpPr txBox="1"/>
          <p:nvPr/>
        </p:nvSpPr>
        <p:spPr>
          <a:xfrm>
            <a:off x="3586291" y="3923541"/>
            <a:ext cx="1633781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Expression of FAS </a:t>
            </a:r>
            <a:endParaRPr lang="fr-FR" sz="1200" dirty="0"/>
          </a:p>
        </p:txBody>
      </p:sp>
      <p:sp>
        <p:nvSpPr>
          <p:cNvPr id="847" name="ZoneTexte 846"/>
          <p:cNvSpPr txBox="1"/>
          <p:nvPr/>
        </p:nvSpPr>
        <p:spPr>
          <a:xfrm>
            <a:off x="107504" y="3605625"/>
            <a:ext cx="3695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Mouse </a:t>
            </a:r>
            <a:r>
              <a:rPr lang="fr-FR" sz="1600" b="1" dirty="0" err="1" smtClean="0">
                <a:solidFill>
                  <a:srgbClr val="0070C0"/>
                </a:solidFill>
              </a:rPr>
              <a:t>primary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hepatocytes</a:t>
            </a:r>
            <a:r>
              <a:rPr lang="fr-FR" sz="1600" b="1" dirty="0" smtClean="0">
                <a:solidFill>
                  <a:srgbClr val="0070C0"/>
                </a:solidFill>
              </a:rPr>
              <a:t> culture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345" y="4254593"/>
            <a:ext cx="3800896" cy="25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ZoneTexte 175"/>
          <p:cNvSpPr txBox="1"/>
          <p:nvPr/>
        </p:nvSpPr>
        <p:spPr>
          <a:xfrm>
            <a:off x="2445" y="3522494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70C0"/>
                </a:solidFill>
              </a:rPr>
              <a:t>Liver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mice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6070" y="435486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HepG2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grpSp>
        <p:nvGrpSpPr>
          <p:cNvPr id="2" name="Groupe 325"/>
          <p:cNvGrpSpPr/>
          <p:nvPr/>
        </p:nvGrpSpPr>
        <p:grpSpPr>
          <a:xfrm>
            <a:off x="539552" y="4221088"/>
            <a:ext cx="3040532" cy="2592288"/>
            <a:chOff x="4318298" y="3769295"/>
            <a:chExt cx="3494062" cy="3044081"/>
          </a:xfrm>
        </p:grpSpPr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6588224" y="4221088"/>
              <a:ext cx="1152128" cy="720080"/>
              <a:chOff x="625" y="804"/>
              <a:chExt cx="853" cy="883"/>
            </a:xfrm>
          </p:grpSpPr>
          <p:sp>
            <p:nvSpPr>
              <p:cNvPr id="564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7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8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9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0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92"/>
            <p:cNvGrpSpPr>
              <a:grpSpLocks/>
            </p:cNvGrpSpPr>
            <p:nvPr/>
          </p:nvGrpSpPr>
          <p:grpSpPr bwMode="auto">
            <a:xfrm>
              <a:off x="6660232" y="6093296"/>
              <a:ext cx="1152128" cy="720080"/>
              <a:chOff x="625" y="804"/>
              <a:chExt cx="853" cy="883"/>
            </a:xfrm>
          </p:grpSpPr>
          <p:sp>
            <p:nvSpPr>
              <p:cNvPr id="573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5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8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9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0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81" name="Flèche vers le bas 580"/>
            <p:cNvSpPr/>
            <p:nvPr/>
          </p:nvSpPr>
          <p:spPr>
            <a:xfrm>
              <a:off x="7020272" y="5085184"/>
              <a:ext cx="288032" cy="864096"/>
            </a:xfrm>
            <a:prstGeom prst="downArrow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5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2" name="ZoneTexte 581"/>
            <p:cNvSpPr txBox="1"/>
            <p:nvPr/>
          </p:nvSpPr>
          <p:spPr>
            <a:xfrm>
              <a:off x="4318298" y="5206778"/>
              <a:ext cx="1744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2060"/>
                  </a:solidFill>
                </a:rPr>
                <a:t>Glucosaminidase</a:t>
              </a:r>
              <a:endParaRPr lang="fr-FR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83" name="Connecteur droit 582"/>
            <p:cNvCxnSpPr/>
            <p:nvPr/>
          </p:nvCxnSpPr>
          <p:spPr>
            <a:xfrm flipV="1">
              <a:off x="6346248" y="5435923"/>
              <a:ext cx="661917" cy="0"/>
            </a:xfrm>
            <a:prstGeom prst="line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Connecteur droit 585"/>
            <p:cNvCxnSpPr/>
            <p:nvPr/>
          </p:nvCxnSpPr>
          <p:spPr>
            <a:xfrm>
              <a:off x="6300192" y="4077072"/>
              <a:ext cx="144016" cy="14401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7" name="ZoneTexte 586"/>
            <p:cNvSpPr txBox="1"/>
            <p:nvPr/>
          </p:nvSpPr>
          <p:spPr>
            <a:xfrm>
              <a:off x="6425492" y="4175502"/>
              <a:ext cx="450764" cy="261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S/T</a:t>
              </a:r>
              <a:endParaRPr lang="fr-FR" sz="1100" b="1" dirty="0"/>
            </a:p>
          </p:txBody>
        </p:sp>
        <p:sp>
          <p:nvSpPr>
            <p:cNvPr id="588" name="ZoneTexte 587"/>
            <p:cNvSpPr txBox="1"/>
            <p:nvPr/>
          </p:nvSpPr>
          <p:spPr>
            <a:xfrm>
              <a:off x="5580112" y="3769295"/>
              <a:ext cx="1071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dirty="0" smtClean="0"/>
                <a:t>O</a:t>
              </a:r>
              <a:r>
                <a:rPr lang="fr-FR" sz="1400" b="1" dirty="0" smtClean="0"/>
                <a:t>-</a:t>
              </a:r>
              <a:r>
                <a:rPr lang="fr-FR" sz="1400" b="1" dirty="0" err="1" smtClean="0"/>
                <a:t>GlcNAc</a:t>
              </a:r>
              <a:endParaRPr lang="fr-FR" sz="1400" b="1" dirty="0"/>
            </a:p>
          </p:txBody>
        </p:sp>
        <p:sp>
          <p:nvSpPr>
            <p:cNvPr id="589" name="ZoneTexte 588"/>
            <p:cNvSpPr txBox="1"/>
            <p:nvPr/>
          </p:nvSpPr>
          <p:spPr>
            <a:xfrm>
              <a:off x="6433191" y="6047710"/>
              <a:ext cx="450764" cy="261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S/T</a:t>
              </a:r>
              <a:endParaRPr lang="fr-FR" sz="1100" b="1" dirty="0"/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144016" y="1772816"/>
            <a:ext cx="3235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251"/>
          <p:cNvGrpSpPr/>
          <p:nvPr/>
        </p:nvGrpSpPr>
        <p:grpSpPr>
          <a:xfrm>
            <a:off x="3707904" y="1124744"/>
            <a:ext cx="5472608" cy="2334453"/>
            <a:chOff x="251520" y="586780"/>
            <a:chExt cx="5634939" cy="2872417"/>
          </a:xfrm>
        </p:grpSpPr>
        <p:grpSp>
          <p:nvGrpSpPr>
            <p:cNvPr id="6" name="Groupe 1"/>
            <p:cNvGrpSpPr/>
            <p:nvPr/>
          </p:nvGrpSpPr>
          <p:grpSpPr>
            <a:xfrm>
              <a:off x="251520" y="586780"/>
              <a:ext cx="5634939" cy="2872417"/>
              <a:chOff x="251520" y="586780"/>
              <a:chExt cx="5634939" cy="2872417"/>
            </a:xfrm>
          </p:grpSpPr>
          <p:grpSp>
            <p:nvGrpSpPr>
              <p:cNvPr id="7" name="Groupe 56"/>
              <p:cNvGrpSpPr/>
              <p:nvPr/>
            </p:nvGrpSpPr>
            <p:grpSpPr>
              <a:xfrm>
                <a:off x="251520" y="586780"/>
                <a:ext cx="5634939" cy="2872417"/>
                <a:chOff x="251520" y="586780"/>
                <a:chExt cx="5634939" cy="2872417"/>
              </a:xfrm>
            </p:grpSpPr>
            <p:grpSp>
              <p:nvGrpSpPr>
                <p:cNvPr id="8" name="Groupe 53"/>
                <p:cNvGrpSpPr/>
                <p:nvPr/>
              </p:nvGrpSpPr>
              <p:grpSpPr>
                <a:xfrm>
                  <a:off x="806694" y="586780"/>
                  <a:ext cx="5079765" cy="2842218"/>
                  <a:chOff x="806694" y="582018"/>
                  <a:chExt cx="4594592" cy="2486943"/>
                </a:xfrm>
              </p:grpSpPr>
              <p:pic>
                <p:nvPicPr>
                  <p:cNvPr id="270" name="Picture 5" descr="G:\révélations\43 fas 44 rl2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2645" t="43953" r="61078" b="19618"/>
                  <a:stretch>
                    <a:fillRect/>
                  </a:stretch>
                </p:blipFill>
                <p:spPr bwMode="auto">
                  <a:xfrm>
                    <a:off x="806694" y="1575135"/>
                    <a:ext cx="1803530" cy="101851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</p:pic>
              <p:pic>
                <p:nvPicPr>
                  <p:cNvPr id="271" name="Picture 3" descr="G:\révélations\43fas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9995" t="29708" r="61340" b="16042"/>
                  <a:stretch>
                    <a:fillRect/>
                  </a:stretch>
                </p:blipFill>
                <p:spPr bwMode="auto">
                  <a:xfrm>
                    <a:off x="806694" y="1099828"/>
                    <a:ext cx="1803530" cy="40740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</p:pic>
              <p:pic>
                <p:nvPicPr>
                  <p:cNvPr id="272" name="Picture 4" descr="G:\révélations\44 gapdh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2492" t="30983" r="60540" b="13998"/>
                  <a:stretch>
                    <a:fillRect/>
                  </a:stretch>
                </p:blipFill>
                <p:spPr bwMode="auto">
                  <a:xfrm>
                    <a:off x="806694" y="2643708"/>
                    <a:ext cx="1803530" cy="42525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</p:pic>
              <p:sp>
                <p:nvSpPr>
                  <p:cNvPr id="273" name="ZoneTexte 272"/>
                  <p:cNvSpPr txBox="1"/>
                  <p:nvPr/>
                </p:nvSpPr>
                <p:spPr>
                  <a:xfrm>
                    <a:off x="2660542" y="852048"/>
                    <a:ext cx="225024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4" name="ZoneTexte 273"/>
                  <p:cNvSpPr txBox="1"/>
                  <p:nvPr/>
                </p:nvSpPr>
                <p:spPr>
                  <a:xfrm>
                    <a:off x="2913677" y="852048"/>
                    <a:ext cx="225024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75" name="ZoneTexte 274"/>
                  <p:cNvSpPr txBox="1"/>
                  <p:nvPr/>
                </p:nvSpPr>
                <p:spPr>
                  <a:xfrm>
                    <a:off x="3214550" y="852048"/>
                    <a:ext cx="225024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6" name="ZoneTexte 275"/>
                  <p:cNvSpPr txBox="1"/>
                  <p:nvPr/>
                </p:nvSpPr>
                <p:spPr>
                  <a:xfrm>
                    <a:off x="3491554" y="852048"/>
                    <a:ext cx="225024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277" name="ZoneTexte 276"/>
                  <p:cNvSpPr txBox="1"/>
                  <p:nvPr/>
                </p:nvSpPr>
                <p:spPr>
                  <a:xfrm>
                    <a:off x="3762269" y="852048"/>
                    <a:ext cx="283020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8" name="ZoneTexte 277"/>
                  <p:cNvSpPr txBox="1"/>
                  <p:nvPr/>
                </p:nvSpPr>
                <p:spPr>
                  <a:xfrm>
                    <a:off x="4108526" y="852048"/>
                    <a:ext cx="283020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79" name="Connecteur droit 278"/>
                  <p:cNvCxnSpPr/>
                  <p:nvPr/>
                </p:nvCxnSpPr>
                <p:spPr>
                  <a:xfrm>
                    <a:off x="2705924" y="818710"/>
                    <a:ext cx="159277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" name="Groupe 129"/>
                  <p:cNvGrpSpPr/>
                  <p:nvPr/>
                </p:nvGrpSpPr>
                <p:grpSpPr>
                  <a:xfrm>
                    <a:off x="860013" y="590352"/>
                    <a:ext cx="1713426" cy="485474"/>
                    <a:chOff x="458546" y="872485"/>
                    <a:chExt cx="1630182" cy="514837"/>
                  </a:xfrm>
                </p:grpSpPr>
                <p:sp>
                  <p:nvSpPr>
                    <p:cNvPr id="288" name="ZoneTexte 287"/>
                    <p:cNvSpPr txBox="1"/>
                    <p:nvPr/>
                  </p:nvSpPr>
                  <p:spPr>
                    <a:xfrm>
                      <a:off x="458546" y="1158848"/>
                      <a:ext cx="214092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fr-F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9" name="ZoneTexte 23"/>
                    <p:cNvSpPr txBox="1"/>
                    <p:nvPr/>
                  </p:nvSpPr>
                  <p:spPr>
                    <a:xfrm>
                      <a:off x="699385" y="1158848"/>
                      <a:ext cx="214092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90" name="ZoneTexte 289"/>
                    <p:cNvSpPr txBox="1"/>
                    <p:nvPr/>
                  </p:nvSpPr>
                  <p:spPr>
                    <a:xfrm>
                      <a:off x="985639" y="1158848"/>
                      <a:ext cx="214092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1" name="ZoneTexte 290"/>
                    <p:cNvSpPr txBox="1"/>
                    <p:nvPr/>
                  </p:nvSpPr>
                  <p:spPr>
                    <a:xfrm>
                      <a:off x="1292364" y="1158848"/>
                      <a:ext cx="214092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292" name="ZoneTexte 291"/>
                    <p:cNvSpPr txBox="1"/>
                    <p:nvPr/>
                  </p:nvSpPr>
                  <p:spPr>
                    <a:xfrm>
                      <a:off x="1506751" y="1158848"/>
                      <a:ext cx="269270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fr-F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3" name="ZoneTexte 292"/>
                    <p:cNvSpPr txBox="1"/>
                    <p:nvPr/>
                  </p:nvSpPr>
                  <p:spPr>
                    <a:xfrm>
                      <a:off x="1819458" y="1158848"/>
                      <a:ext cx="269270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fr-F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294" name="Connecteur droit 293"/>
                    <p:cNvCxnSpPr/>
                    <p:nvPr/>
                  </p:nvCxnSpPr>
                  <p:spPr>
                    <a:xfrm>
                      <a:off x="501724" y="1114656"/>
                      <a:ext cx="1515393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5" name="ZoneTexte 294"/>
                    <p:cNvSpPr txBox="1"/>
                    <p:nvPr/>
                  </p:nvSpPr>
                  <p:spPr>
                    <a:xfrm>
                      <a:off x="1074646" y="872485"/>
                      <a:ext cx="404457" cy="228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CHX</a:t>
                      </a:r>
                      <a:endParaRPr lang="fr-F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81" name="ZoneTexte 280"/>
                  <p:cNvSpPr txBox="1"/>
                  <p:nvPr/>
                </p:nvSpPr>
                <p:spPr>
                  <a:xfrm>
                    <a:off x="2988300" y="582018"/>
                    <a:ext cx="980422" cy="3500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CHX + </a:t>
                    </a:r>
                    <a:r>
                      <a:rPr lang="fr-FR" sz="1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NButGT</a:t>
                    </a:r>
                    <a:endParaRPr lang="fr-FR" sz="10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2" name="ZoneTexte 281"/>
                  <p:cNvSpPr txBox="1"/>
                  <p:nvPr/>
                </p:nvSpPr>
                <p:spPr>
                  <a:xfrm>
                    <a:off x="4426664" y="1982543"/>
                    <a:ext cx="974622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u="sng" dirty="0" smtClean="0">
                        <a:latin typeface="Times New Roman" pitchFamily="18" charset="0"/>
                        <a:cs typeface="Times New Roman" pitchFamily="18" charset="0"/>
                      </a:rPr>
                      <a:t>WB</a:t>
                    </a:r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: </a:t>
                    </a:r>
                    <a:r>
                      <a:rPr lang="fr-FR" sz="1000" b="1" i="1" dirty="0" smtClean="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fr-FR" sz="1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GlcNAc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3" name="ZoneTexte 282"/>
                  <p:cNvSpPr txBox="1"/>
                  <p:nvPr/>
                </p:nvSpPr>
                <p:spPr>
                  <a:xfrm>
                    <a:off x="4426664" y="1167729"/>
                    <a:ext cx="675943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u="sng" dirty="0" smtClean="0">
                        <a:latin typeface="Times New Roman" pitchFamily="18" charset="0"/>
                        <a:cs typeface="Times New Roman" pitchFamily="18" charset="0"/>
                      </a:rPr>
                      <a:t>WB</a:t>
                    </a:r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: FAS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4" name="ZoneTexte 283"/>
                  <p:cNvSpPr txBox="1"/>
                  <p:nvPr/>
                </p:nvSpPr>
                <p:spPr>
                  <a:xfrm>
                    <a:off x="4426664" y="2729455"/>
                    <a:ext cx="876029" cy="215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u="sng" dirty="0" smtClean="0">
                        <a:latin typeface="Times New Roman" pitchFamily="18" charset="0"/>
                        <a:cs typeface="Times New Roman" pitchFamily="18" charset="0"/>
                      </a:rPr>
                      <a:t>WB</a:t>
                    </a:r>
                    <a:r>
                      <a:rPr lang="fr-FR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: GAPDH</a:t>
                    </a:r>
                    <a:endParaRPr lang="fr-FR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pic>
                <p:nvPicPr>
                  <p:cNvPr id="285" name="Picture 3" descr="G:\révélations\43fas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68055" t="27125" r="4887" b="18626"/>
                  <a:stretch>
                    <a:fillRect/>
                  </a:stretch>
                </p:blipFill>
                <p:spPr bwMode="auto">
                  <a:xfrm>
                    <a:off x="2685909" y="1099828"/>
                    <a:ext cx="1740755" cy="41659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</p:pic>
              <p:pic>
                <p:nvPicPr>
                  <p:cNvPr id="286" name="Picture 5" descr="G:\révélations\43 fas 44 rl2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4472" t="43953" r="9099" b="20458"/>
                  <a:stretch>
                    <a:fillRect/>
                  </a:stretch>
                </p:blipFill>
                <p:spPr bwMode="auto">
                  <a:xfrm>
                    <a:off x="2685909" y="1575135"/>
                    <a:ext cx="1740755" cy="101851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</p:pic>
              <p:pic>
                <p:nvPicPr>
                  <p:cNvPr id="287" name="Picture 4" descr="G:\révélations\44 gapdh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68011" t="30983" r="4820" b="13998"/>
                  <a:stretch>
                    <a:fillRect/>
                  </a:stretch>
                </p:blipFill>
                <p:spPr bwMode="auto">
                  <a:xfrm>
                    <a:off x="2685909" y="2661554"/>
                    <a:ext cx="1740755" cy="40740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</p:pic>
            </p:grpSp>
            <p:grpSp>
              <p:nvGrpSpPr>
                <p:cNvPr id="10" name="Groupe 52"/>
                <p:cNvGrpSpPr/>
                <p:nvPr/>
              </p:nvGrpSpPr>
              <p:grpSpPr>
                <a:xfrm>
                  <a:off x="351706" y="1825644"/>
                  <a:ext cx="394439" cy="1633553"/>
                  <a:chOff x="412608" y="1606766"/>
                  <a:chExt cx="394439" cy="1633553"/>
                </a:xfrm>
              </p:grpSpPr>
              <p:sp>
                <p:nvSpPr>
                  <p:cNvPr id="265" name="ZoneTexte 264"/>
                  <p:cNvSpPr txBox="1"/>
                  <p:nvPr/>
                </p:nvSpPr>
                <p:spPr>
                  <a:xfrm>
                    <a:off x="494141" y="2368657"/>
                    <a:ext cx="31290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dirty="0" smtClean="0">
                        <a:latin typeface="Times New Roman" pitchFamily="18" charset="0"/>
                        <a:cs typeface="Times New Roman" pitchFamily="18" charset="0"/>
                      </a:rPr>
                      <a:t>55</a:t>
                    </a:r>
                    <a:endParaRPr lang="fr-FR" sz="1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6" name="ZoneTexte 9"/>
                  <p:cNvSpPr txBox="1"/>
                  <p:nvPr/>
                </p:nvSpPr>
                <p:spPr>
                  <a:xfrm>
                    <a:off x="484125" y="2038814"/>
                    <a:ext cx="31290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dirty="0" smtClean="0">
                        <a:latin typeface="Times New Roman" pitchFamily="18" charset="0"/>
                        <a:cs typeface="Times New Roman" pitchFamily="18" charset="0"/>
                      </a:rPr>
                      <a:t>70</a:t>
                    </a:r>
                    <a:endParaRPr lang="fr-FR" sz="1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7" name="ZoneTexte 266"/>
                  <p:cNvSpPr txBox="1"/>
                  <p:nvPr/>
                </p:nvSpPr>
                <p:spPr>
                  <a:xfrm>
                    <a:off x="422133" y="1822790"/>
                    <a:ext cx="3770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dirty="0" smtClean="0">
                        <a:latin typeface="Times New Roman" pitchFamily="18" charset="0"/>
                        <a:cs typeface="Times New Roman" pitchFamily="18" charset="0"/>
                      </a:rPr>
                      <a:t>100</a:t>
                    </a:r>
                    <a:endParaRPr lang="fr-FR" sz="1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8" name="ZoneTexte 11"/>
                  <p:cNvSpPr txBox="1"/>
                  <p:nvPr/>
                </p:nvSpPr>
                <p:spPr>
                  <a:xfrm>
                    <a:off x="412608" y="1606766"/>
                    <a:ext cx="3770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dirty="0" smtClean="0">
                        <a:latin typeface="Times New Roman" pitchFamily="18" charset="0"/>
                        <a:cs typeface="Times New Roman" pitchFamily="18" charset="0"/>
                      </a:rPr>
                      <a:t>130</a:t>
                    </a:r>
                    <a:endParaRPr lang="fr-FR" sz="1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9" name="ZoneTexte 12"/>
                  <p:cNvSpPr txBox="1"/>
                  <p:nvPr/>
                </p:nvSpPr>
                <p:spPr>
                  <a:xfrm>
                    <a:off x="484616" y="2994098"/>
                    <a:ext cx="31290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dirty="0" smtClean="0"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endParaRPr lang="fr-FR" sz="1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64" name="ZoneTexte 263"/>
                <p:cNvSpPr txBox="1"/>
                <p:nvPr/>
              </p:nvSpPr>
              <p:spPr>
                <a:xfrm>
                  <a:off x="251520" y="884253"/>
                  <a:ext cx="72008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latin typeface="Times New Roman" pitchFamily="18" charset="0"/>
                      <a:cs typeface="Times New Roman" pitchFamily="18" charset="0"/>
                    </a:rPr>
                    <a:t>Time (h)</a:t>
                  </a:r>
                  <a:endParaRPr lang="fr-FR" sz="1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61" name="ZoneTexte 260"/>
              <p:cNvSpPr txBox="1"/>
              <p:nvPr/>
            </p:nvSpPr>
            <p:spPr>
              <a:xfrm>
                <a:off x="356151" y="1277777"/>
                <a:ext cx="3770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270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54" name="Connecteur droit 253"/>
            <p:cNvCxnSpPr/>
            <p:nvPr/>
          </p:nvCxnSpPr>
          <p:spPr>
            <a:xfrm>
              <a:off x="683171" y="1403648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/>
            <p:cNvCxnSpPr/>
            <p:nvPr/>
          </p:nvCxnSpPr>
          <p:spPr>
            <a:xfrm>
              <a:off x="683171" y="1955329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>
              <a:off x="683171" y="2171353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/>
            <p:cNvCxnSpPr/>
            <p:nvPr/>
          </p:nvCxnSpPr>
          <p:spPr>
            <a:xfrm>
              <a:off x="673646" y="239271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/>
            <p:cNvCxnSpPr/>
            <p:nvPr/>
          </p:nvCxnSpPr>
          <p:spPr>
            <a:xfrm>
              <a:off x="673646" y="271884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/>
            <p:nvPr/>
          </p:nvCxnSpPr>
          <p:spPr>
            <a:xfrm>
              <a:off x="668321" y="33478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295"/>
          <p:cNvGrpSpPr/>
          <p:nvPr/>
        </p:nvGrpSpPr>
        <p:grpSpPr>
          <a:xfrm>
            <a:off x="5004048" y="4293096"/>
            <a:ext cx="2894432" cy="2434135"/>
            <a:chOff x="571332" y="4217295"/>
            <a:chExt cx="2894432" cy="2434135"/>
          </a:xfrm>
        </p:grpSpPr>
        <p:sp>
          <p:nvSpPr>
            <p:cNvPr id="214" name="Rectangle 213"/>
            <p:cNvSpPr/>
            <p:nvPr/>
          </p:nvSpPr>
          <p:spPr>
            <a:xfrm>
              <a:off x="864096" y="4797152"/>
              <a:ext cx="32352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9" name="Picture 7" descr="G:\révélations\52 rl2 gapdh.jpg"/>
            <p:cNvPicPr>
              <a:picLocks noChangeAspect="1" noChangeArrowheads="1"/>
            </p:cNvPicPr>
            <p:nvPr/>
          </p:nvPicPr>
          <p:blipFill>
            <a:blip r:embed="rId6" cstate="print"/>
            <a:srcRect l="54224" t="15197" r="25754" b="35185"/>
            <a:stretch>
              <a:fillRect/>
            </a:stretch>
          </p:blipFill>
          <p:spPr bwMode="auto">
            <a:xfrm>
              <a:off x="1622014" y="5157193"/>
              <a:ext cx="576000" cy="10080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300" name="ZoneTexte 299"/>
            <p:cNvSpPr txBox="1"/>
            <p:nvPr/>
          </p:nvSpPr>
          <p:spPr>
            <a:xfrm>
              <a:off x="1633389" y="4221088"/>
              <a:ext cx="6454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Refed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1" name="Picture 2" descr="F:\52 FAS.jpg"/>
            <p:cNvPicPr>
              <a:picLocks noChangeAspect="1" noChangeArrowheads="1"/>
            </p:cNvPicPr>
            <p:nvPr/>
          </p:nvPicPr>
          <p:blipFill>
            <a:blip r:embed="rId7" cstate="print"/>
            <a:srcRect l="50000" t="25382" r="13636" b="-1525"/>
            <a:stretch>
              <a:fillRect/>
            </a:stretch>
          </p:blipFill>
          <p:spPr bwMode="auto">
            <a:xfrm>
              <a:off x="1614472" y="4664711"/>
              <a:ext cx="576064" cy="432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02" name="Picture 6" descr="G:\révélations\51 fas.jpg"/>
            <p:cNvPicPr>
              <a:picLocks noChangeAspect="1" noChangeArrowheads="1"/>
            </p:cNvPicPr>
            <p:nvPr/>
          </p:nvPicPr>
          <p:blipFill>
            <a:blip r:embed="rId8" cstate="print"/>
            <a:srcRect l="39955" t="36000" r="40410" b="20979"/>
            <a:stretch>
              <a:fillRect/>
            </a:stretch>
          </p:blipFill>
          <p:spPr bwMode="auto">
            <a:xfrm>
              <a:off x="1001125" y="4664711"/>
              <a:ext cx="576064" cy="432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03" name="Picture 7" descr="G:\révélations\52 rl2 gapdh.jpg"/>
            <p:cNvPicPr>
              <a:picLocks noChangeAspect="1" noChangeArrowheads="1"/>
            </p:cNvPicPr>
            <p:nvPr/>
          </p:nvPicPr>
          <p:blipFill>
            <a:blip r:embed="rId6" cstate="print"/>
            <a:srcRect l="34202" t="15197" r="45777" b="35185"/>
            <a:stretch>
              <a:fillRect/>
            </a:stretch>
          </p:blipFill>
          <p:spPr bwMode="auto">
            <a:xfrm>
              <a:off x="1001125" y="5157192"/>
              <a:ext cx="576064" cy="1008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04" name="Picture 7" descr="G:\révélations\52 rl2 gapdh.jpg"/>
            <p:cNvPicPr>
              <a:picLocks noChangeAspect="1" noChangeArrowheads="1"/>
            </p:cNvPicPr>
            <p:nvPr/>
          </p:nvPicPr>
          <p:blipFill>
            <a:blip r:embed="rId6" cstate="print"/>
            <a:srcRect l="35174" t="78517" r="43749" b="-903"/>
            <a:stretch>
              <a:fillRect/>
            </a:stretch>
          </p:blipFill>
          <p:spPr bwMode="auto">
            <a:xfrm>
              <a:off x="1001125" y="6219382"/>
              <a:ext cx="576064" cy="432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305" name="Picture 7" descr="G:\révélations\52 rl2 gapdh.jpg"/>
            <p:cNvPicPr>
              <a:picLocks noChangeAspect="1" noChangeArrowheads="1"/>
            </p:cNvPicPr>
            <p:nvPr/>
          </p:nvPicPr>
          <p:blipFill>
            <a:blip r:embed="rId6" cstate="print"/>
            <a:srcRect l="53616" t="78517" r="25306" b="-903"/>
            <a:stretch>
              <a:fillRect/>
            </a:stretch>
          </p:blipFill>
          <p:spPr bwMode="auto">
            <a:xfrm>
              <a:off x="1619672" y="6219382"/>
              <a:ext cx="576064" cy="432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grpSp>
          <p:nvGrpSpPr>
            <p:cNvPr id="12" name="Groupe 44"/>
            <p:cNvGrpSpPr/>
            <p:nvPr/>
          </p:nvGrpSpPr>
          <p:grpSpPr>
            <a:xfrm>
              <a:off x="571332" y="4509120"/>
              <a:ext cx="428475" cy="2136359"/>
              <a:chOff x="1274578" y="1238563"/>
              <a:chExt cx="428475" cy="2136359"/>
            </a:xfrm>
          </p:grpSpPr>
          <p:sp>
            <p:nvSpPr>
              <p:cNvPr id="319" name="ZoneTexte 318"/>
              <p:cNvSpPr txBox="1"/>
              <p:nvPr/>
            </p:nvSpPr>
            <p:spPr>
              <a:xfrm>
                <a:off x="1346866" y="2773362"/>
                <a:ext cx="3561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55-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" name="ZoneTexte 319"/>
              <p:cNvSpPr txBox="1"/>
              <p:nvPr/>
            </p:nvSpPr>
            <p:spPr>
              <a:xfrm>
                <a:off x="1346866" y="2443519"/>
                <a:ext cx="3561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70-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" name="ZoneTexte 320"/>
              <p:cNvSpPr txBox="1"/>
              <p:nvPr/>
            </p:nvSpPr>
            <p:spPr>
              <a:xfrm>
                <a:off x="1282072" y="2227495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100-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ZoneTexte 321"/>
              <p:cNvSpPr txBox="1"/>
              <p:nvPr/>
            </p:nvSpPr>
            <p:spPr>
              <a:xfrm>
                <a:off x="1282072" y="2011471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130-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3" name="ZoneTexte 322"/>
              <p:cNvSpPr txBox="1"/>
              <p:nvPr/>
            </p:nvSpPr>
            <p:spPr>
              <a:xfrm>
                <a:off x="1345537" y="3128701"/>
                <a:ext cx="3561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35-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4" name="ZoneTexte 323"/>
              <p:cNvSpPr txBox="1"/>
              <p:nvPr/>
            </p:nvSpPr>
            <p:spPr>
              <a:xfrm>
                <a:off x="1274578" y="1238563"/>
                <a:ext cx="41710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kDa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7" name="ZoneTexte 306"/>
            <p:cNvSpPr txBox="1"/>
            <p:nvPr/>
          </p:nvSpPr>
          <p:spPr>
            <a:xfrm>
              <a:off x="1000175" y="4217295"/>
              <a:ext cx="6454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Fasted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" name="ZoneTexte 307"/>
            <p:cNvSpPr txBox="1"/>
            <p:nvPr/>
          </p:nvSpPr>
          <p:spPr>
            <a:xfrm>
              <a:off x="1012700" y="4437112"/>
              <a:ext cx="227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09" name="ZoneTexte 308"/>
            <p:cNvSpPr txBox="1"/>
            <p:nvPr/>
          </p:nvSpPr>
          <p:spPr>
            <a:xfrm>
              <a:off x="1637622" y="4439670"/>
              <a:ext cx="227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0" name="ZoneTexte 309"/>
            <p:cNvSpPr txBox="1"/>
            <p:nvPr/>
          </p:nvSpPr>
          <p:spPr>
            <a:xfrm>
              <a:off x="1314865" y="4448687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" name="ZoneTexte 310"/>
            <p:cNvSpPr txBox="1"/>
            <p:nvPr/>
          </p:nvSpPr>
          <p:spPr>
            <a:xfrm>
              <a:off x="1895540" y="4450612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2" name="Connecteur droit 311"/>
            <p:cNvCxnSpPr/>
            <p:nvPr/>
          </p:nvCxnSpPr>
          <p:spPr>
            <a:xfrm>
              <a:off x="1111723" y="4448687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/>
            <p:cNvCxnSpPr/>
            <p:nvPr/>
          </p:nvCxnSpPr>
          <p:spPr>
            <a:xfrm>
              <a:off x="1719962" y="4448687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e 60"/>
            <p:cNvGrpSpPr/>
            <p:nvPr/>
          </p:nvGrpSpPr>
          <p:grpSpPr>
            <a:xfrm>
              <a:off x="2225261" y="4460931"/>
              <a:ext cx="1240503" cy="2139723"/>
              <a:chOff x="3907562" y="1244043"/>
              <a:chExt cx="1240503" cy="2139723"/>
            </a:xfrm>
          </p:grpSpPr>
          <p:sp>
            <p:nvSpPr>
              <p:cNvPr id="315" name="ZoneTexte 314"/>
              <p:cNvSpPr txBox="1"/>
              <p:nvPr/>
            </p:nvSpPr>
            <p:spPr>
              <a:xfrm>
                <a:off x="3911747" y="1244043"/>
                <a:ext cx="1236318" cy="25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Glucosaminidase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ZoneTexte 315"/>
              <p:cNvSpPr txBox="1"/>
              <p:nvPr/>
            </p:nvSpPr>
            <p:spPr>
              <a:xfrm>
                <a:off x="3911747" y="1570331"/>
                <a:ext cx="7473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u="sng" dirty="0" smtClean="0">
                    <a:latin typeface="Times New Roman" pitchFamily="18" charset="0"/>
                    <a:cs typeface="Times New Roman" pitchFamily="18" charset="0"/>
                  </a:rPr>
                  <a:t>WB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 : FAS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ZoneTexte 316"/>
              <p:cNvSpPr txBox="1"/>
              <p:nvPr/>
            </p:nvSpPr>
            <p:spPr>
              <a:xfrm>
                <a:off x="3907562" y="2323374"/>
                <a:ext cx="10775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u="sng" dirty="0" smtClean="0">
                    <a:latin typeface="Times New Roman" pitchFamily="18" charset="0"/>
                    <a:cs typeface="Times New Roman" pitchFamily="18" charset="0"/>
                  </a:rPr>
                  <a:t>WB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fr-FR" sz="1000" b="1" i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fr-FR" sz="1000" b="1" dirty="0" err="1" smtClean="0">
                    <a:latin typeface="Times New Roman" pitchFamily="18" charset="0"/>
                    <a:cs typeface="Times New Roman" pitchFamily="18" charset="0"/>
                  </a:rPr>
                  <a:t>GlcNAc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ZoneTexte 317"/>
              <p:cNvSpPr txBox="1"/>
              <p:nvPr/>
            </p:nvSpPr>
            <p:spPr>
              <a:xfrm>
                <a:off x="3907562" y="3137545"/>
                <a:ext cx="9685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u="sng" dirty="0" smtClean="0">
                    <a:latin typeface="Times New Roman" pitchFamily="18" charset="0"/>
                    <a:cs typeface="Times New Roman" pitchFamily="18" charset="0"/>
                  </a:rPr>
                  <a:t>WB</a:t>
                </a:r>
                <a:r>
                  <a:rPr lang="fr-FR" sz="1000" b="1" dirty="0" smtClean="0">
                    <a:latin typeface="Times New Roman" pitchFamily="18" charset="0"/>
                    <a:cs typeface="Times New Roman" pitchFamily="18" charset="0"/>
                  </a:rPr>
                  <a:t> : GAPDH</a:t>
                </a:r>
                <a:endParaRPr lang="fr-FR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8" name="ZoneTexte 297"/>
            <p:cNvSpPr txBox="1"/>
            <p:nvPr/>
          </p:nvSpPr>
          <p:spPr>
            <a:xfrm>
              <a:off x="582643" y="4750852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270-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e 324"/>
          <p:cNvGrpSpPr/>
          <p:nvPr/>
        </p:nvGrpSpPr>
        <p:grpSpPr>
          <a:xfrm>
            <a:off x="35496" y="1340768"/>
            <a:ext cx="3838457" cy="2016224"/>
            <a:chOff x="5198039" y="1340768"/>
            <a:chExt cx="3838457" cy="2016224"/>
          </a:xfrm>
        </p:grpSpPr>
        <p:grpSp>
          <p:nvGrpSpPr>
            <p:cNvPr id="15" name="Group 1611"/>
            <p:cNvGrpSpPr>
              <a:grpSpLocks/>
            </p:cNvGrpSpPr>
            <p:nvPr/>
          </p:nvGrpSpPr>
          <p:grpSpPr bwMode="auto">
            <a:xfrm rot="5400000">
              <a:off x="5949365" y="755491"/>
              <a:ext cx="297547" cy="1800200"/>
              <a:chOff x="4461" y="915"/>
              <a:chExt cx="579" cy="2952"/>
            </a:xfrm>
          </p:grpSpPr>
          <p:sp>
            <p:nvSpPr>
              <p:cNvPr id="381" name="Freeform 1448"/>
              <p:cNvSpPr>
                <a:spLocks/>
              </p:cNvSpPr>
              <p:nvPr/>
            </p:nvSpPr>
            <p:spPr bwMode="auto">
              <a:xfrm>
                <a:off x="4607" y="179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9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Freeform 1449"/>
              <p:cNvSpPr>
                <a:spLocks/>
              </p:cNvSpPr>
              <p:nvPr/>
            </p:nvSpPr>
            <p:spPr bwMode="auto">
              <a:xfrm>
                <a:off x="4484" y="1853"/>
                <a:ext cx="210" cy="35"/>
              </a:xfrm>
              <a:custGeom>
                <a:avLst/>
                <a:gdLst>
                  <a:gd name="T0" fmla="*/ 38 w 84"/>
                  <a:gd name="T1" fmla="*/ 0 h 13"/>
                  <a:gd name="T2" fmla="*/ 0 w 84"/>
                  <a:gd name="T3" fmla="*/ 51 h 13"/>
                  <a:gd name="T4" fmla="*/ 38 w 84"/>
                  <a:gd name="T5" fmla="*/ 94 h 13"/>
                  <a:gd name="T6" fmla="*/ 525 w 84"/>
                  <a:gd name="T7" fmla="*/ 94 h 13"/>
                  <a:gd name="T8" fmla="*/ 508 w 84"/>
                  <a:gd name="T9" fmla="*/ 51 h 13"/>
                  <a:gd name="T10" fmla="*/ 525 w 84"/>
                  <a:gd name="T11" fmla="*/ 0 h 13"/>
                  <a:gd name="T12" fmla="*/ 38 w 8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3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0" name="Freeform 1450"/>
              <p:cNvSpPr>
                <a:spLocks/>
              </p:cNvSpPr>
              <p:nvPr/>
            </p:nvSpPr>
            <p:spPr bwMode="auto">
              <a:xfrm>
                <a:off x="4484" y="1853"/>
                <a:ext cx="210" cy="35"/>
              </a:xfrm>
              <a:custGeom>
                <a:avLst/>
                <a:gdLst>
                  <a:gd name="T0" fmla="*/ 38 w 84"/>
                  <a:gd name="T1" fmla="*/ 0 h 13"/>
                  <a:gd name="T2" fmla="*/ 0 w 84"/>
                  <a:gd name="T3" fmla="*/ 51 h 13"/>
                  <a:gd name="T4" fmla="*/ 38 w 84"/>
                  <a:gd name="T5" fmla="*/ 94 h 13"/>
                  <a:gd name="T6" fmla="*/ 525 w 84"/>
                  <a:gd name="T7" fmla="*/ 94 h 13"/>
                  <a:gd name="T8" fmla="*/ 508 w 84"/>
                  <a:gd name="T9" fmla="*/ 51 h 13"/>
                  <a:gd name="T10" fmla="*/ 525 w 84"/>
                  <a:gd name="T11" fmla="*/ 0 h 13"/>
                  <a:gd name="T12" fmla="*/ 38 w 8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3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" name="Freeform 1451"/>
              <p:cNvSpPr>
                <a:spLocks/>
              </p:cNvSpPr>
              <p:nvPr/>
            </p:nvSpPr>
            <p:spPr bwMode="auto">
              <a:xfrm>
                <a:off x="4754" y="1725"/>
                <a:ext cx="118" cy="32"/>
              </a:xfrm>
              <a:custGeom>
                <a:avLst/>
                <a:gdLst>
                  <a:gd name="T0" fmla="*/ 75 w 47"/>
                  <a:gd name="T1" fmla="*/ 0 h 12"/>
                  <a:gd name="T2" fmla="*/ 0 w 47"/>
                  <a:gd name="T3" fmla="*/ 85 h 12"/>
                  <a:gd name="T4" fmla="*/ 296 w 47"/>
                  <a:gd name="T5" fmla="*/ 85 h 12"/>
                  <a:gd name="T6" fmla="*/ 284 w 47"/>
                  <a:gd name="T7" fmla="*/ 43 h 12"/>
                  <a:gd name="T8" fmla="*/ 296 w 47"/>
                  <a:gd name="T9" fmla="*/ 0 h 12"/>
                  <a:gd name="T10" fmla="*/ 75 w 4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" name="Freeform 1452"/>
              <p:cNvSpPr>
                <a:spLocks/>
              </p:cNvSpPr>
              <p:nvPr/>
            </p:nvSpPr>
            <p:spPr bwMode="auto">
              <a:xfrm>
                <a:off x="4481" y="1859"/>
                <a:ext cx="201" cy="24"/>
              </a:xfrm>
              <a:custGeom>
                <a:avLst/>
                <a:gdLst>
                  <a:gd name="T0" fmla="*/ 45 w 80"/>
                  <a:gd name="T1" fmla="*/ 0 h 9"/>
                  <a:gd name="T2" fmla="*/ 497 w 80"/>
                  <a:gd name="T3" fmla="*/ 0 h 9"/>
                  <a:gd name="T4" fmla="*/ 259 w 80"/>
                  <a:gd name="T5" fmla="*/ 29 h 9"/>
                  <a:gd name="T6" fmla="*/ 25 w 80"/>
                  <a:gd name="T7" fmla="*/ 51 h 9"/>
                  <a:gd name="T8" fmla="*/ 45 w 8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9">
                    <a:moveTo>
                      <a:pt x="7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80" y="2"/>
                      <a:pt x="41" y="4"/>
                    </a:cubicBezTo>
                    <a:cubicBezTo>
                      <a:pt x="16" y="4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0" name="Freeform 1453"/>
              <p:cNvSpPr>
                <a:spLocks/>
              </p:cNvSpPr>
              <p:nvPr/>
            </p:nvSpPr>
            <p:spPr bwMode="auto">
              <a:xfrm>
                <a:off x="4607" y="1795"/>
                <a:ext cx="197" cy="24"/>
              </a:xfrm>
              <a:custGeom>
                <a:avLst/>
                <a:gdLst>
                  <a:gd name="T0" fmla="*/ 42 w 79"/>
                  <a:gd name="T1" fmla="*/ 0 h 9"/>
                  <a:gd name="T2" fmla="*/ 491 w 79"/>
                  <a:gd name="T3" fmla="*/ 0 h 9"/>
                  <a:gd name="T4" fmla="*/ 237 w 79"/>
                  <a:gd name="T5" fmla="*/ 13 h 9"/>
                  <a:gd name="T6" fmla="*/ 17 w 79"/>
                  <a:gd name="T7" fmla="*/ 51 h 9"/>
                  <a:gd name="T8" fmla="*/ 42 w 7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7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78" y="1"/>
                      <a:pt x="38" y="2"/>
                    </a:cubicBezTo>
                    <a:cubicBezTo>
                      <a:pt x="13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1" name="Freeform 1454"/>
              <p:cNvSpPr>
                <a:spLocks/>
              </p:cNvSpPr>
              <p:nvPr/>
            </p:nvSpPr>
            <p:spPr bwMode="auto">
              <a:xfrm>
                <a:off x="4607" y="179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9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2" name="Freeform 1455"/>
              <p:cNvSpPr>
                <a:spLocks/>
              </p:cNvSpPr>
              <p:nvPr/>
            </p:nvSpPr>
            <p:spPr bwMode="auto">
              <a:xfrm>
                <a:off x="4754" y="1725"/>
                <a:ext cx="118" cy="32"/>
              </a:xfrm>
              <a:custGeom>
                <a:avLst/>
                <a:gdLst>
                  <a:gd name="T0" fmla="*/ 75 w 47"/>
                  <a:gd name="T1" fmla="*/ 0 h 12"/>
                  <a:gd name="T2" fmla="*/ 0 w 47"/>
                  <a:gd name="T3" fmla="*/ 85 h 12"/>
                  <a:gd name="T4" fmla="*/ 296 w 47"/>
                  <a:gd name="T5" fmla="*/ 85 h 12"/>
                  <a:gd name="T6" fmla="*/ 284 w 47"/>
                  <a:gd name="T7" fmla="*/ 43 h 12"/>
                  <a:gd name="T8" fmla="*/ 296 w 47"/>
                  <a:gd name="T9" fmla="*/ 0 h 12"/>
                  <a:gd name="T10" fmla="*/ 75 w 4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3" name="Freeform 1456"/>
              <p:cNvSpPr>
                <a:spLocks/>
              </p:cNvSpPr>
              <p:nvPr/>
            </p:nvSpPr>
            <p:spPr bwMode="auto">
              <a:xfrm>
                <a:off x="4474" y="2499"/>
                <a:ext cx="563" cy="416"/>
              </a:xfrm>
              <a:custGeom>
                <a:avLst/>
                <a:gdLst>
                  <a:gd name="T0" fmla="*/ 1409 w 225"/>
                  <a:gd name="T1" fmla="*/ 883 h 156"/>
                  <a:gd name="T2" fmla="*/ 676 w 225"/>
                  <a:gd name="T3" fmla="*/ 491 h 156"/>
                  <a:gd name="T4" fmla="*/ 0 w 225"/>
                  <a:gd name="T5" fmla="*/ 0 h 156"/>
                  <a:gd name="T6" fmla="*/ 0 w 225"/>
                  <a:gd name="T7" fmla="*/ 227 h 156"/>
                  <a:gd name="T8" fmla="*/ 676 w 225"/>
                  <a:gd name="T9" fmla="*/ 725 h 156"/>
                  <a:gd name="T10" fmla="*/ 1409 w 225"/>
                  <a:gd name="T11" fmla="*/ 1109 h 156"/>
                  <a:gd name="T12" fmla="*/ 1409 w 225"/>
                  <a:gd name="T13" fmla="*/ 883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7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7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00ACE5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" name="Freeform 1457"/>
              <p:cNvSpPr>
                <a:spLocks/>
              </p:cNvSpPr>
              <p:nvPr/>
            </p:nvSpPr>
            <p:spPr bwMode="auto">
              <a:xfrm>
                <a:off x="4474" y="1859"/>
                <a:ext cx="563" cy="416"/>
              </a:xfrm>
              <a:custGeom>
                <a:avLst/>
                <a:gdLst>
                  <a:gd name="T0" fmla="*/ 1409 w 225"/>
                  <a:gd name="T1" fmla="*/ 883 h 156"/>
                  <a:gd name="T2" fmla="*/ 676 w 225"/>
                  <a:gd name="T3" fmla="*/ 483 h 156"/>
                  <a:gd name="T4" fmla="*/ 0 w 225"/>
                  <a:gd name="T5" fmla="*/ 0 h 156"/>
                  <a:gd name="T6" fmla="*/ 0 w 225"/>
                  <a:gd name="T7" fmla="*/ 227 h 156"/>
                  <a:gd name="T8" fmla="*/ 676 w 225"/>
                  <a:gd name="T9" fmla="*/ 725 h 156"/>
                  <a:gd name="T10" fmla="*/ 1409 w 225"/>
                  <a:gd name="T11" fmla="*/ 1109 h 156"/>
                  <a:gd name="T12" fmla="*/ 1409 w 225"/>
                  <a:gd name="T13" fmla="*/ 883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7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7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00ACE5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5" name="Freeform 1458"/>
              <p:cNvSpPr>
                <a:spLocks/>
              </p:cNvSpPr>
              <p:nvPr/>
            </p:nvSpPr>
            <p:spPr bwMode="auto">
              <a:xfrm>
                <a:off x="4474" y="1219"/>
                <a:ext cx="563" cy="416"/>
              </a:xfrm>
              <a:custGeom>
                <a:avLst/>
                <a:gdLst>
                  <a:gd name="T0" fmla="*/ 1409 w 225"/>
                  <a:gd name="T1" fmla="*/ 883 h 156"/>
                  <a:gd name="T2" fmla="*/ 676 w 225"/>
                  <a:gd name="T3" fmla="*/ 483 h 156"/>
                  <a:gd name="T4" fmla="*/ 0 w 225"/>
                  <a:gd name="T5" fmla="*/ 0 h 156"/>
                  <a:gd name="T6" fmla="*/ 0 w 225"/>
                  <a:gd name="T7" fmla="*/ 227 h 156"/>
                  <a:gd name="T8" fmla="*/ 676 w 225"/>
                  <a:gd name="T9" fmla="*/ 717 h 156"/>
                  <a:gd name="T10" fmla="*/ 1409 w 225"/>
                  <a:gd name="T11" fmla="*/ 1109 h 156"/>
                  <a:gd name="T12" fmla="*/ 1409 w 225"/>
                  <a:gd name="T13" fmla="*/ 883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7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7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00ACE5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6" name="Freeform 1459"/>
              <p:cNvSpPr>
                <a:spLocks/>
              </p:cNvSpPr>
              <p:nvPr/>
            </p:nvSpPr>
            <p:spPr bwMode="auto">
              <a:xfrm>
                <a:off x="4474" y="3141"/>
                <a:ext cx="563" cy="416"/>
              </a:xfrm>
              <a:custGeom>
                <a:avLst/>
                <a:gdLst>
                  <a:gd name="T0" fmla="*/ 1409 w 225"/>
                  <a:gd name="T1" fmla="*/ 883 h 156"/>
                  <a:gd name="T2" fmla="*/ 676 w 225"/>
                  <a:gd name="T3" fmla="*/ 483 h 156"/>
                  <a:gd name="T4" fmla="*/ 0 w 225"/>
                  <a:gd name="T5" fmla="*/ 0 h 156"/>
                  <a:gd name="T6" fmla="*/ 0 w 225"/>
                  <a:gd name="T7" fmla="*/ 227 h 156"/>
                  <a:gd name="T8" fmla="*/ 676 w 225"/>
                  <a:gd name="T9" fmla="*/ 717 h 156"/>
                  <a:gd name="T10" fmla="*/ 1409 w 225"/>
                  <a:gd name="T11" fmla="*/ 1109 h 156"/>
                  <a:gd name="T12" fmla="*/ 1409 w 225"/>
                  <a:gd name="T13" fmla="*/ 883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7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7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00ACE5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7" name="Freeform 1460"/>
              <p:cNvSpPr>
                <a:spLocks/>
              </p:cNvSpPr>
              <p:nvPr/>
            </p:nvSpPr>
            <p:spPr bwMode="auto">
              <a:xfrm>
                <a:off x="4469" y="2549"/>
                <a:ext cx="273" cy="174"/>
              </a:xfrm>
              <a:custGeom>
                <a:avLst/>
                <a:gdLst>
                  <a:gd name="T0" fmla="*/ 83 w 109"/>
                  <a:gd name="T1" fmla="*/ 13 h 65"/>
                  <a:gd name="T2" fmla="*/ 308 w 109"/>
                  <a:gd name="T3" fmla="*/ 193 h 65"/>
                  <a:gd name="T4" fmla="*/ 225 w 109"/>
                  <a:gd name="T5" fmla="*/ 222 h 65"/>
                  <a:gd name="T6" fmla="*/ 351 w 109"/>
                  <a:gd name="T7" fmla="*/ 359 h 65"/>
                  <a:gd name="T8" fmla="*/ 684 w 109"/>
                  <a:gd name="T9" fmla="*/ 372 h 65"/>
                  <a:gd name="T10" fmla="*/ 476 w 109"/>
                  <a:gd name="T11" fmla="*/ 402 h 65"/>
                  <a:gd name="T12" fmla="*/ 438 w 109"/>
                  <a:gd name="T13" fmla="*/ 466 h 65"/>
                  <a:gd name="T14" fmla="*/ 296 w 109"/>
                  <a:gd name="T15" fmla="*/ 388 h 65"/>
                  <a:gd name="T16" fmla="*/ 150 w 109"/>
                  <a:gd name="T17" fmla="*/ 294 h 65"/>
                  <a:gd name="T18" fmla="*/ 50 w 109"/>
                  <a:gd name="T19" fmla="*/ 179 h 65"/>
                  <a:gd name="T20" fmla="*/ 63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7" y="31"/>
                      <a:pt x="38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4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69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4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8" name="Freeform 1461"/>
              <p:cNvSpPr>
                <a:spLocks/>
              </p:cNvSpPr>
              <p:nvPr/>
            </p:nvSpPr>
            <p:spPr bwMode="auto">
              <a:xfrm>
                <a:off x="4632" y="2712"/>
                <a:ext cx="222" cy="61"/>
              </a:xfrm>
              <a:custGeom>
                <a:avLst/>
                <a:gdLst>
                  <a:gd name="T0" fmla="*/ 0 w 89"/>
                  <a:gd name="T1" fmla="*/ 13 h 23"/>
                  <a:gd name="T2" fmla="*/ 349 w 89"/>
                  <a:gd name="T3" fmla="*/ 162 h 23"/>
                  <a:gd name="T4" fmla="*/ 554 w 89"/>
                  <a:gd name="T5" fmla="*/ 162 h 23"/>
                  <a:gd name="T6" fmla="*/ 287 w 89"/>
                  <a:gd name="T7" fmla="*/ 106 h 23"/>
                  <a:gd name="T8" fmla="*/ 254 w 89"/>
                  <a:gd name="T9" fmla="*/ 50 h 23"/>
                  <a:gd name="T10" fmla="*/ 37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9" name="Freeform 1462"/>
              <p:cNvSpPr>
                <a:spLocks/>
              </p:cNvSpPr>
              <p:nvPr/>
            </p:nvSpPr>
            <p:spPr bwMode="auto">
              <a:xfrm>
                <a:off x="4967" y="2805"/>
                <a:ext cx="73" cy="67"/>
              </a:xfrm>
              <a:custGeom>
                <a:avLst/>
                <a:gdLst>
                  <a:gd name="T0" fmla="*/ 0 w 29"/>
                  <a:gd name="T1" fmla="*/ 123 h 25"/>
                  <a:gd name="T2" fmla="*/ 96 w 29"/>
                  <a:gd name="T3" fmla="*/ 172 h 25"/>
                  <a:gd name="T4" fmla="*/ 164 w 29"/>
                  <a:gd name="T5" fmla="*/ 64 h 25"/>
                  <a:gd name="T6" fmla="*/ 58 w 29"/>
                  <a:gd name="T7" fmla="*/ 129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0" name="Freeform 1463"/>
              <p:cNvSpPr>
                <a:spLocks/>
              </p:cNvSpPr>
              <p:nvPr/>
            </p:nvSpPr>
            <p:spPr bwMode="auto">
              <a:xfrm>
                <a:off x="4587" y="2656"/>
                <a:ext cx="42" cy="29"/>
              </a:xfrm>
              <a:custGeom>
                <a:avLst/>
                <a:gdLst>
                  <a:gd name="T0" fmla="*/ 12 w 17"/>
                  <a:gd name="T1" fmla="*/ 69 h 11"/>
                  <a:gd name="T2" fmla="*/ 62 w 17"/>
                  <a:gd name="T3" fmla="*/ 63 h 11"/>
                  <a:gd name="T4" fmla="*/ 86 w 17"/>
                  <a:gd name="T5" fmla="*/ 0 h 11"/>
                  <a:gd name="T6" fmla="*/ 0 w 17"/>
                  <a:gd name="T7" fmla="*/ 4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4" y="11"/>
                      <a:pt x="8" y="10"/>
                      <a:pt x="10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2" y="7"/>
                      <a:pt x="5" y="6"/>
                      <a:pt x="0" y="6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" name="Freeform 1464"/>
              <p:cNvSpPr>
                <a:spLocks/>
              </p:cNvSpPr>
              <p:nvPr/>
            </p:nvSpPr>
            <p:spPr bwMode="auto">
              <a:xfrm>
                <a:off x="4729" y="2709"/>
                <a:ext cx="13" cy="38"/>
              </a:xfrm>
              <a:custGeom>
                <a:avLst/>
                <a:gdLst>
                  <a:gd name="T0" fmla="*/ 13 w 5"/>
                  <a:gd name="T1" fmla="*/ 0 h 14"/>
                  <a:gd name="T2" fmla="*/ 0 w 5"/>
                  <a:gd name="T3" fmla="*/ 103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4">
                    <a:moveTo>
                      <a:pt x="2" y="0"/>
                    </a:moveTo>
                    <a:cubicBezTo>
                      <a:pt x="5" y="5"/>
                      <a:pt x="5" y="11"/>
                      <a:pt x="0" y="14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2" name="Freeform 1465"/>
              <p:cNvSpPr>
                <a:spLocks/>
              </p:cNvSpPr>
              <p:nvPr/>
            </p:nvSpPr>
            <p:spPr bwMode="auto">
              <a:xfrm>
                <a:off x="4844" y="2781"/>
                <a:ext cx="60" cy="32"/>
              </a:xfrm>
              <a:custGeom>
                <a:avLst/>
                <a:gdLst>
                  <a:gd name="T0" fmla="*/ 0 w 24"/>
                  <a:gd name="T1" fmla="*/ 64 h 12"/>
                  <a:gd name="T2" fmla="*/ 95 w 24"/>
                  <a:gd name="T3" fmla="*/ 85 h 12"/>
                  <a:gd name="T4" fmla="*/ 138 w 24"/>
                  <a:gd name="T5" fmla="*/ 64 h 12"/>
                  <a:gd name="T6" fmla="*/ 138 w 24"/>
                  <a:gd name="T7" fmla="*/ 0 h 12"/>
                  <a:gd name="T8" fmla="*/ 108 w 24"/>
                  <a:gd name="T9" fmla="*/ 43 h 12"/>
                  <a:gd name="T10" fmla="*/ 75 w 24"/>
                  <a:gd name="T11" fmla="*/ 43 h 12"/>
                  <a:gd name="T12" fmla="*/ 33 w 24"/>
                  <a:gd name="T13" fmla="*/ 5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1"/>
                      <a:pt x="15" y="12"/>
                    </a:cubicBezTo>
                    <a:cubicBezTo>
                      <a:pt x="18" y="12"/>
                      <a:pt x="21" y="12"/>
                      <a:pt x="22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1" y="5"/>
                      <a:pt x="17" y="6"/>
                    </a:cubicBezTo>
                    <a:cubicBezTo>
                      <a:pt x="16" y="6"/>
                      <a:pt x="14" y="6"/>
                      <a:pt x="12" y="6"/>
                    </a:cubicBezTo>
                    <a:cubicBezTo>
                      <a:pt x="10" y="6"/>
                      <a:pt x="7" y="7"/>
                      <a:pt x="5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3" name="Freeform 1466"/>
              <p:cNvSpPr>
                <a:spLocks/>
              </p:cNvSpPr>
              <p:nvPr/>
            </p:nvSpPr>
            <p:spPr bwMode="auto">
              <a:xfrm>
                <a:off x="4469" y="1907"/>
                <a:ext cx="273" cy="173"/>
              </a:xfrm>
              <a:custGeom>
                <a:avLst/>
                <a:gdLst>
                  <a:gd name="T0" fmla="*/ 83 w 109"/>
                  <a:gd name="T1" fmla="*/ 13 h 65"/>
                  <a:gd name="T2" fmla="*/ 308 w 109"/>
                  <a:gd name="T3" fmla="*/ 192 h 65"/>
                  <a:gd name="T4" fmla="*/ 225 w 109"/>
                  <a:gd name="T5" fmla="*/ 226 h 65"/>
                  <a:gd name="T6" fmla="*/ 351 w 109"/>
                  <a:gd name="T7" fmla="*/ 354 h 65"/>
                  <a:gd name="T8" fmla="*/ 684 w 109"/>
                  <a:gd name="T9" fmla="*/ 367 h 65"/>
                  <a:gd name="T10" fmla="*/ 476 w 109"/>
                  <a:gd name="T11" fmla="*/ 397 h 65"/>
                  <a:gd name="T12" fmla="*/ 438 w 109"/>
                  <a:gd name="T13" fmla="*/ 460 h 65"/>
                  <a:gd name="T14" fmla="*/ 296 w 109"/>
                  <a:gd name="T15" fmla="*/ 383 h 65"/>
                  <a:gd name="T16" fmla="*/ 150 w 109"/>
                  <a:gd name="T17" fmla="*/ 298 h 65"/>
                  <a:gd name="T18" fmla="*/ 50 w 109"/>
                  <a:gd name="T19" fmla="*/ 178 h 65"/>
                  <a:gd name="T20" fmla="*/ 63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7" y="31"/>
                      <a:pt x="38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4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69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4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" name="Freeform 1467"/>
              <p:cNvSpPr>
                <a:spLocks/>
              </p:cNvSpPr>
              <p:nvPr/>
            </p:nvSpPr>
            <p:spPr bwMode="auto">
              <a:xfrm>
                <a:off x="4632" y="2072"/>
                <a:ext cx="222" cy="61"/>
              </a:xfrm>
              <a:custGeom>
                <a:avLst/>
                <a:gdLst>
                  <a:gd name="T0" fmla="*/ 0 w 89"/>
                  <a:gd name="T1" fmla="*/ 13 h 23"/>
                  <a:gd name="T2" fmla="*/ 349 w 89"/>
                  <a:gd name="T3" fmla="*/ 162 h 23"/>
                  <a:gd name="T4" fmla="*/ 554 w 89"/>
                  <a:gd name="T5" fmla="*/ 154 h 23"/>
                  <a:gd name="T6" fmla="*/ 287 w 89"/>
                  <a:gd name="T7" fmla="*/ 98 h 23"/>
                  <a:gd name="T8" fmla="*/ 254 w 89"/>
                  <a:gd name="T9" fmla="*/ 50 h 23"/>
                  <a:gd name="T10" fmla="*/ 37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" name="Freeform 1468"/>
              <p:cNvSpPr>
                <a:spLocks/>
              </p:cNvSpPr>
              <p:nvPr/>
            </p:nvSpPr>
            <p:spPr bwMode="auto">
              <a:xfrm>
                <a:off x="4967" y="2165"/>
                <a:ext cx="73" cy="67"/>
              </a:xfrm>
              <a:custGeom>
                <a:avLst/>
                <a:gdLst>
                  <a:gd name="T0" fmla="*/ 0 w 29"/>
                  <a:gd name="T1" fmla="*/ 115 h 25"/>
                  <a:gd name="T2" fmla="*/ 96 w 29"/>
                  <a:gd name="T3" fmla="*/ 166 h 25"/>
                  <a:gd name="T4" fmla="*/ 164 w 29"/>
                  <a:gd name="T5" fmla="*/ 56 h 25"/>
                  <a:gd name="T6" fmla="*/ 58 w 29"/>
                  <a:gd name="T7" fmla="*/ 123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" name="Freeform 1469"/>
              <p:cNvSpPr>
                <a:spLocks/>
              </p:cNvSpPr>
              <p:nvPr/>
            </p:nvSpPr>
            <p:spPr bwMode="auto">
              <a:xfrm>
                <a:off x="4587" y="2013"/>
                <a:ext cx="42" cy="30"/>
              </a:xfrm>
              <a:custGeom>
                <a:avLst/>
                <a:gdLst>
                  <a:gd name="T0" fmla="*/ 12 w 17"/>
                  <a:gd name="T1" fmla="*/ 82 h 11"/>
                  <a:gd name="T2" fmla="*/ 62 w 17"/>
                  <a:gd name="T3" fmla="*/ 74 h 11"/>
                  <a:gd name="T4" fmla="*/ 86 w 17"/>
                  <a:gd name="T5" fmla="*/ 0 h 11"/>
                  <a:gd name="T6" fmla="*/ 0 w 17"/>
                  <a:gd name="T7" fmla="*/ 5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1"/>
                    </a:moveTo>
                    <a:cubicBezTo>
                      <a:pt x="4" y="11"/>
                      <a:pt x="8" y="11"/>
                      <a:pt x="10" y="10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2" y="7"/>
                      <a:pt x="5" y="7"/>
                      <a:pt x="0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Freeform 1470"/>
              <p:cNvSpPr>
                <a:spLocks/>
              </p:cNvSpPr>
              <p:nvPr/>
            </p:nvSpPr>
            <p:spPr bwMode="auto">
              <a:xfrm>
                <a:off x="4844" y="2139"/>
                <a:ext cx="60" cy="32"/>
              </a:xfrm>
              <a:custGeom>
                <a:avLst/>
                <a:gdLst>
                  <a:gd name="T0" fmla="*/ 0 w 24"/>
                  <a:gd name="T1" fmla="*/ 64 h 12"/>
                  <a:gd name="T2" fmla="*/ 95 w 24"/>
                  <a:gd name="T3" fmla="*/ 85 h 12"/>
                  <a:gd name="T4" fmla="*/ 138 w 24"/>
                  <a:gd name="T5" fmla="*/ 64 h 12"/>
                  <a:gd name="T6" fmla="*/ 138 w 24"/>
                  <a:gd name="T7" fmla="*/ 0 h 12"/>
                  <a:gd name="T8" fmla="*/ 108 w 24"/>
                  <a:gd name="T9" fmla="*/ 51 h 12"/>
                  <a:gd name="T10" fmla="*/ 75 w 24"/>
                  <a:gd name="T11" fmla="*/ 51 h 12"/>
                  <a:gd name="T12" fmla="*/ 33 w 24"/>
                  <a:gd name="T13" fmla="*/ 5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2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1" y="5"/>
                      <a:pt x="17" y="7"/>
                    </a:cubicBezTo>
                    <a:cubicBezTo>
                      <a:pt x="16" y="7"/>
                      <a:pt x="14" y="7"/>
                      <a:pt x="12" y="7"/>
                    </a:cubicBezTo>
                    <a:cubicBezTo>
                      <a:pt x="10" y="7"/>
                      <a:pt x="7" y="8"/>
                      <a:pt x="5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Freeform 1471"/>
              <p:cNvSpPr>
                <a:spLocks/>
              </p:cNvSpPr>
              <p:nvPr/>
            </p:nvSpPr>
            <p:spPr bwMode="auto">
              <a:xfrm>
                <a:off x="4469" y="1267"/>
                <a:ext cx="273" cy="173"/>
              </a:xfrm>
              <a:custGeom>
                <a:avLst/>
                <a:gdLst>
                  <a:gd name="T0" fmla="*/ 83 w 109"/>
                  <a:gd name="T1" fmla="*/ 13 h 65"/>
                  <a:gd name="T2" fmla="*/ 308 w 109"/>
                  <a:gd name="T3" fmla="*/ 192 h 65"/>
                  <a:gd name="T4" fmla="*/ 225 w 109"/>
                  <a:gd name="T5" fmla="*/ 221 h 65"/>
                  <a:gd name="T6" fmla="*/ 351 w 109"/>
                  <a:gd name="T7" fmla="*/ 354 h 65"/>
                  <a:gd name="T8" fmla="*/ 684 w 109"/>
                  <a:gd name="T9" fmla="*/ 367 h 65"/>
                  <a:gd name="T10" fmla="*/ 476 w 109"/>
                  <a:gd name="T11" fmla="*/ 397 h 65"/>
                  <a:gd name="T12" fmla="*/ 438 w 109"/>
                  <a:gd name="T13" fmla="*/ 460 h 65"/>
                  <a:gd name="T14" fmla="*/ 296 w 109"/>
                  <a:gd name="T15" fmla="*/ 383 h 65"/>
                  <a:gd name="T16" fmla="*/ 150 w 109"/>
                  <a:gd name="T17" fmla="*/ 290 h 65"/>
                  <a:gd name="T18" fmla="*/ 50 w 109"/>
                  <a:gd name="T19" fmla="*/ 178 h 65"/>
                  <a:gd name="T20" fmla="*/ 63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7" y="31"/>
                      <a:pt x="38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4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69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4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Freeform 1472"/>
              <p:cNvSpPr>
                <a:spLocks/>
              </p:cNvSpPr>
              <p:nvPr/>
            </p:nvSpPr>
            <p:spPr bwMode="auto">
              <a:xfrm>
                <a:off x="4632" y="1429"/>
                <a:ext cx="222" cy="62"/>
              </a:xfrm>
              <a:custGeom>
                <a:avLst/>
                <a:gdLst>
                  <a:gd name="T0" fmla="*/ 0 w 89"/>
                  <a:gd name="T1" fmla="*/ 13 h 23"/>
                  <a:gd name="T2" fmla="*/ 349 w 89"/>
                  <a:gd name="T3" fmla="*/ 167 h 23"/>
                  <a:gd name="T4" fmla="*/ 554 w 89"/>
                  <a:gd name="T5" fmla="*/ 167 h 23"/>
                  <a:gd name="T6" fmla="*/ 287 w 89"/>
                  <a:gd name="T7" fmla="*/ 108 h 23"/>
                  <a:gd name="T8" fmla="*/ 254 w 89"/>
                  <a:gd name="T9" fmla="*/ 51 h 23"/>
                  <a:gd name="T10" fmla="*/ 37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Freeform 1473"/>
              <p:cNvSpPr>
                <a:spLocks/>
              </p:cNvSpPr>
              <p:nvPr/>
            </p:nvSpPr>
            <p:spPr bwMode="auto">
              <a:xfrm>
                <a:off x="4967" y="1523"/>
                <a:ext cx="73" cy="66"/>
              </a:xfrm>
              <a:custGeom>
                <a:avLst/>
                <a:gdLst>
                  <a:gd name="T0" fmla="*/ 0 w 29"/>
                  <a:gd name="T1" fmla="*/ 119 h 25"/>
                  <a:gd name="T2" fmla="*/ 96 w 29"/>
                  <a:gd name="T3" fmla="*/ 166 h 25"/>
                  <a:gd name="T4" fmla="*/ 164 w 29"/>
                  <a:gd name="T5" fmla="*/ 63 h 25"/>
                  <a:gd name="T6" fmla="*/ 58 w 29"/>
                  <a:gd name="T7" fmla="*/ 1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Freeform 1474"/>
              <p:cNvSpPr>
                <a:spLocks/>
              </p:cNvSpPr>
              <p:nvPr/>
            </p:nvSpPr>
            <p:spPr bwMode="auto">
              <a:xfrm>
                <a:off x="4587" y="1373"/>
                <a:ext cx="42" cy="30"/>
              </a:xfrm>
              <a:custGeom>
                <a:avLst/>
                <a:gdLst>
                  <a:gd name="T0" fmla="*/ 12 w 17"/>
                  <a:gd name="T1" fmla="*/ 74 h 11"/>
                  <a:gd name="T2" fmla="*/ 62 w 17"/>
                  <a:gd name="T3" fmla="*/ 68 h 11"/>
                  <a:gd name="T4" fmla="*/ 86 w 17"/>
                  <a:gd name="T5" fmla="*/ 0 h 11"/>
                  <a:gd name="T6" fmla="*/ 0 w 17"/>
                  <a:gd name="T7" fmla="*/ 4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4" y="11"/>
                      <a:pt x="8" y="10"/>
                      <a:pt x="10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2" y="7"/>
                      <a:pt x="5" y="6"/>
                      <a:pt x="0" y="6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Freeform 1475"/>
              <p:cNvSpPr>
                <a:spLocks/>
              </p:cNvSpPr>
              <p:nvPr/>
            </p:nvSpPr>
            <p:spPr bwMode="auto">
              <a:xfrm>
                <a:off x="4729" y="1427"/>
                <a:ext cx="13" cy="37"/>
              </a:xfrm>
              <a:custGeom>
                <a:avLst/>
                <a:gdLst>
                  <a:gd name="T0" fmla="*/ 13 w 5"/>
                  <a:gd name="T1" fmla="*/ 0 h 14"/>
                  <a:gd name="T2" fmla="*/ 0 w 5"/>
                  <a:gd name="T3" fmla="*/ 98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4">
                    <a:moveTo>
                      <a:pt x="2" y="0"/>
                    </a:moveTo>
                    <a:cubicBezTo>
                      <a:pt x="5" y="5"/>
                      <a:pt x="5" y="11"/>
                      <a:pt x="0" y="14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3" name="Freeform 1476"/>
              <p:cNvSpPr>
                <a:spLocks/>
              </p:cNvSpPr>
              <p:nvPr/>
            </p:nvSpPr>
            <p:spPr bwMode="auto">
              <a:xfrm>
                <a:off x="4844" y="1499"/>
                <a:ext cx="60" cy="32"/>
              </a:xfrm>
              <a:custGeom>
                <a:avLst/>
                <a:gdLst>
                  <a:gd name="T0" fmla="*/ 0 w 24"/>
                  <a:gd name="T1" fmla="*/ 64 h 12"/>
                  <a:gd name="T2" fmla="*/ 95 w 24"/>
                  <a:gd name="T3" fmla="*/ 85 h 12"/>
                  <a:gd name="T4" fmla="*/ 138 w 24"/>
                  <a:gd name="T5" fmla="*/ 64 h 12"/>
                  <a:gd name="T6" fmla="*/ 138 w 24"/>
                  <a:gd name="T7" fmla="*/ 0 h 12"/>
                  <a:gd name="T8" fmla="*/ 108 w 24"/>
                  <a:gd name="T9" fmla="*/ 43 h 12"/>
                  <a:gd name="T10" fmla="*/ 75 w 24"/>
                  <a:gd name="T11" fmla="*/ 43 h 12"/>
                  <a:gd name="T12" fmla="*/ 33 w 24"/>
                  <a:gd name="T13" fmla="*/ 5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1"/>
                      <a:pt x="15" y="12"/>
                    </a:cubicBezTo>
                    <a:cubicBezTo>
                      <a:pt x="18" y="12"/>
                      <a:pt x="21" y="12"/>
                      <a:pt x="22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1" y="5"/>
                      <a:pt x="17" y="6"/>
                    </a:cubicBezTo>
                    <a:cubicBezTo>
                      <a:pt x="16" y="6"/>
                      <a:pt x="14" y="6"/>
                      <a:pt x="12" y="6"/>
                    </a:cubicBezTo>
                    <a:cubicBezTo>
                      <a:pt x="10" y="6"/>
                      <a:pt x="7" y="7"/>
                      <a:pt x="5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" name="Freeform 1477"/>
              <p:cNvSpPr>
                <a:spLocks/>
              </p:cNvSpPr>
              <p:nvPr/>
            </p:nvSpPr>
            <p:spPr bwMode="auto">
              <a:xfrm>
                <a:off x="4469" y="3189"/>
                <a:ext cx="273" cy="174"/>
              </a:xfrm>
              <a:custGeom>
                <a:avLst/>
                <a:gdLst>
                  <a:gd name="T0" fmla="*/ 83 w 109"/>
                  <a:gd name="T1" fmla="*/ 13 h 65"/>
                  <a:gd name="T2" fmla="*/ 308 w 109"/>
                  <a:gd name="T3" fmla="*/ 193 h 65"/>
                  <a:gd name="T4" fmla="*/ 225 w 109"/>
                  <a:gd name="T5" fmla="*/ 222 h 65"/>
                  <a:gd name="T6" fmla="*/ 351 w 109"/>
                  <a:gd name="T7" fmla="*/ 359 h 65"/>
                  <a:gd name="T8" fmla="*/ 684 w 109"/>
                  <a:gd name="T9" fmla="*/ 372 h 65"/>
                  <a:gd name="T10" fmla="*/ 476 w 109"/>
                  <a:gd name="T11" fmla="*/ 402 h 65"/>
                  <a:gd name="T12" fmla="*/ 438 w 109"/>
                  <a:gd name="T13" fmla="*/ 466 h 65"/>
                  <a:gd name="T14" fmla="*/ 296 w 109"/>
                  <a:gd name="T15" fmla="*/ 388 h 65"/>
                  <a:gd name="T16" fmla="*/ 150 w 109"/>
                  <a:gd name="T17" fmla="*/ 294 h 65"/>
                  <a:gd name="T18" fmla="*/ 50 w 109"/>
                  <a:gd name="T19" fmla="*/ 179 h 65"/>
                  <a:gd name="T20" fmla="*/ 63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7" y="31"/>
                      <a:pt x="38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4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69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4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Freeform 1478"/>
              <p:cNvSpPr>
                <a:spLocks/>
              </p:cNvSpPr>
              <p:nvPr/>
            </p:nvSpPr>
            <p:spPr bwMode="auto">
              <a:xfrm>
                <a:off x="4632" y="3352"/>
                <a:ext cx="222" cy="61"/>
              </a:xfrm>
              <a:custGeom>
                <a:avLst/>
                <a:gdLst>
                  <a:gd name="T0" fmla="*/ 0 w 89"/>
                  <a:gd name="T1" fmla="*/ 13 h 23"/>
                  <a:gd name="T2" fmla="*/ 349 w 89"/>
                  <a:gd name="T3" fmla="*/ 162 h 23"/>
                  <a:gd name="T4" fmla="*/ 554 w 89"/>
                  <a:gd name="T5" fmla="*/ 162 h 23"/>
                  <a:gd name="T6" fmla="*/ 287 w 89"/>
                  <a:gd name="T7" fmla="*/ 106 h 23"/>
                  <a:gd name="T8" fmla="*/ 254 w 89"/>
                  <a:gd name="T9" fmla="*/ 50 h 23"/>
                  <a:gd name="T10" fmla="*/ 37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Freeform 1479"/>
              <p:cNvSpPr>
                <a:spLocks/>
              </p:cNvSpPr>
              <p:nvPr/>
            </p:nvSpPr>
            <p:spPr bwMode="auto">
              <a:xfrm>
                <a:off x="4967" y="3445"/>
                <a:ext cx="73" cy="67"/>
              </a:xfrm>
              <a:custGeom>
                <a:avLst/>
                <a:gdLst>
                  <a:gd name="T0" fmla="*/ 0 w 29"/>
                  <a:gd name="T1" fmla="*/ 123 h 25"/>
                  <a:gd name="T2" fmla="*/ 96 w 29"/>
                  <a:gd name="T3" fmla="*/ 172 h 25"/>
                  <a:gd name="T4" fmla="*/ 164 w 29"/>
                  <a:gd name="T5" fmla="*/ 64 h 25"/>
                  <a:gd name="T6" fmla="*/ 58 w 29"/>
                  <a:gd name="T7" fmla="*/ 129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Freeform 1480"/>
              <p:cNvSpPr>
                <a:spLocks/>
              </p:cNvSpPr>
              <p:nvPr/>
            </p:nvSpPr>
            <p:spPr bwMode="auto">
              <a:xfrm>
                <a:off x="4587" y="3296"/>
                <a:ext cx="42" cy="29"/>
              </a:xfrm>
              <a:custGeom>
                <a:avLst/>
                <a:gdLst>
                  <a:gd name="T0" fmla="*/ 12 w 17"/>
                  <a:gd name="T1" fmla="*/ 69 h 11"/>
                  <a:gd name="T2" fmla="*/ 62 w 17"/>
                  <a:gd name="T3" fmla="*/ 63 h 11"/>
                  <a:gd name="T4" fmla="*/ 86 w 17"/>
                  <a:gd name="T5" fmla="*/ 0 h 11"/>
                  <a:gd name="T6" fmla="*/ 0 w 17"/>
                  <a:gd name="T7" fmla="*/ 4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4" y="11"/>
                      <a:pt x="8" y="10"/>
                      <a:pt x="10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2" y="7"/>
                      <a:pt x="5" y="6"/>
                      <a:pt x="0" y="6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" name="Freeform 1481"/>
              <p:cNvSpPr>
                <a:spLocks/>
              </p:cNvSpPr>
              <p:nvPr/>
            </p:nvSpPr>
            <p:spPr bwMode="auto">
              <a:xfrm>
                <a:off x="4729" y="3349"/>
                <a:ext cx="13" cy="38"/>
              </a:xfrm>
              <a:custGeom>
                <a:avLst/>
                <a:gdLst>
                  <a:gd name="T0" fmla="*/ 13 w 5"/>
                  <a:gd name="T1" fmla="*/ 0 h 14"/>
                  <a:gd name="T2" fmla="*/ 0 w 5"/>
                  <a:gd name="T3" fmla="*/ 103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4">
                    <a:moveTo>
                      <a:pt x="2" y="0"/>
                    </a:moveTo>
                    <a:cubicBezTo>
                      <a:pt x="5" y="5"/>
                      <a:pt x="5" y="11"/>
                      <a:pt x="0" y="14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" name="Freeform 1482"/>
              <p:cNvSpPr>
                <a:spLocks/>
              </p:cNvSpPr>
              <p:nvPr/>
            </p:nvSpPr>
            <p:spPr bwMode="auto">
              <a:xfrm>
                <a:off x="4844" y="3421"/>
                <a:ext cx="60" cy="32"/>
              </a:xfrm>
              <a:custGeom>
                <a:avLst/>
                <a:gdLst>
                  <a:gd name="T0" fmla="*/ 0 w 24"/>
                  <a:gd name="T1" fmla="*/ 64 h 12"/>
                  <a:gd name="T2" fmla="*/ 95 w 24"/>
                  <a:gd name="T3" fmla="*/ 85 h 12"/>
                  <a:gd name="T4" fmla="*/ 138 w 24"/>
                  <a:gd name="T5" fmla="*/ 64 h 12"/>
                  <a:gd name="T6" fmla="*/ 138 w 24"/>
                  <a:gd name="T7" fmla="*/ 0 h 12"/>
                  <a:gd name="T8" fmla="*/ 108 w 24"/>
                  <a:gd name="T9" fmla="*/ 43 h 12"/>
                  <a:gd name="T10" fmla="*/ 75 w 24"/>
                  <a:gd name="T11" fmla="*/ 43 h 12"/>
                  <a:gd name="T12" fmla="*/ 33 w 24"/>
                  <a:gd name="T13" fmla="*/ 5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1"/>
                      <a:pt x="15" y="12"/>
                    </a:cubicBezTo>
                    <a:cubicBezTo>
                      <a:pt x="18" y="12"/>
                      <a:pt x="21" y="12"/>
                      <a:pt x="22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1" y="5"/>
                      <a:pt x="17" y="6"/>
                    </a:cubicBezTo>
                    <a:cubicBezTo>
                      <a:pt x="16" y="6"/>
                      <a:pt x="14" y="6"/>
                      <a:pt x="12" y="6"/>
                    </a:cubicBezTo>
                    <a:cubicBezTo>
                      <a:pt x="10" y="6"/>
                      <a:pt x="7" y="7"/>
                      <a:pt x="5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Freeform 1483"/>
              <p:cNvSpPr>
                <a:spLocks/>
              </p:cNvSpPr>
              <p:nvPr/>
            </p:nvSpPr>
            <p:spPr bwMode="auto">
              <a:xfrm>
                <a:off x="4612" y="115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4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Freeform 1484"/>
              <p:cNvSpPr>
                <a:spLocks/>
              </p:cNvSpPr>
              <p:nvPr/>
            </p:nvSpPr>
            <p:spPr bwMode="auto">
              <a:xfrm>
                <a:off x="4486" y="1216"/>
                <a:ext cx="211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30 w 84"/>
                  <a:gd name="T7" fmla="*/ 85 h 12"/>
                  <a:gd name="T8" fmla="*/ 517 w 84"/>
                  <a:gd name="T9" fmla="*/ 43 h 12"/>
                  <a:gd name="T10" fmla="*/ 530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Freeform 1485"/>
              <p:cNvSpPr>
                <a:spLocks/>
              </p:cNvSpPr>
              <p:nvPr/>
            </p:nvSpPr>
            <p:spPr bwMode="auto">
              <a:xfrm>
                <a:off x="4486" y="1216"/>
                <a:ext cx="211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30 w 84"/>
                  <a:gd name="T7" fmla="*/ 85 h 12"/>
                  <a:gd name="T8" fmla="*/ 517 w 84"/>
                  <a:gd name="T9" fmla="*/ 43 h 12"/>
                  <a:gd name="T10" fmla="*/ 530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" name="Freeform 1486"/>
              <p:cNvSpPr>
                <a:spLocks/>
              </p:cNvSpPr>
              <p:nvPr/>
            </p:nvSpPr>
            <p:spPr bwMode="auto">
              <a:xfrm>
                <a:off x="4494" y="1280"/>
                <a:ext cx="120" cy="35"/>
              </a:xfrm>
              <a:custGeom>
                <a:avLst/>
                <a:gdLst>
                  <a:gd name="T0" fmla="*/ 38 w 48"/>
                  <a:gd name="T1" fmla="*/ 0 h 13"/>
                  <a:gd name="T2" fmla="*/ 0 w 48"/>
                  <a:gd name="T3" fmla="*/ 43 h 13"/>
                  <a:gd name="T4" fmla="*/ 38 w 48"/>
                  <a:gd name="T5" fmla="*/ 94 h 13"/>
                  <a:gd name="T6" fmla="*/ 300 w 48"/>
                  <a:gd name="T7" fmla="*/ 94 h 13"/>
                  <a:gd name="T8" fmla="*/ 283 w 48"/>
                  <a:gd name="T9" fmla="*/ 51 h 13"/>
                  <a:gd name="T10" fmla="*/ 300 w 48"/>
                  <a:gd name="T11" fmla="*/ 0 h 13"/>
                  <a:gd name="T12" fmla="*/ 38 w 48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" name="Freeform 1487"/>
              <p:cNvSpPr>
                <a:spLocks/>
              </p:cNvSpPr>
              <p:nvPr/>
            </p:nvSpPr>
            <p:spPr bwMode="auto">
              <a:xfrm>
                <a:off x="4757" y="1085"/>
                <a:ext cx="120" cy="32"/>
              </a:xfrm>
              <a:custGeom>
                <a:avLst/>
                <a:gdLst>
                  <a:gd name="T0" fmla="*/ 83 w 48"/>
                  <a:gd name="T1" fmla="*/ 0 h 12"/>
                  <a:gd name="T2" fmla="*/ 0 w 48"/>
                  <a:gd name="T3" fmla="*/ 85 h 12"/>
                  <a:gd name="T4" fmla="*/ 300 w 48"/>
                  <a:gd name="T5" fmla="*/ 85 h 12"/>
                  <a:gd name="T6" fmla="*/ 283 w 48"/>
                  <a:gd name="T7" fmla="*/ 43 h 12"/>
                  <a:gd name="T8" fmla="*/ 300 w 48"/>
                  <a:gd name="T9" fmla="*/ 0 h 12"/>
                  <a:gd name="T10" fmla="*/ 83 w 48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13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Freeform 1488"/>
              <p:cNvSpPr>
                <a:spLocks/>
              </p:cNvSpPr>
              <p:nvPr/>
            </p:nvSpPr>
            <p:spPr bwMode="auto">
              <a:xfrm>
                <a:off x="4486" y="1219"/>
                <a:ext cx="201" cy="26"/>
              </a:xfrm>
              <a:custGeom>
                <a:avLst/>
                <a:gdLst>
                  <a:gd name="T0" fmla="*/ 38 w 80"/>
                  <a:gd name="T1" fmla="*/ 8 h 10"/>
                  <a:gd name="T2" fmla="*/ 492 w 80"/>
                  <a:gd name="T3" fmla="*/ 8 h 10"/>
                  <a:gd name="T4" fmla="*/ 254 w 80"/>
                  <a:gd name="T5" fmla="*/ 26 h 10"/>
                  <a:gd name="T6" fmla="*/ 20 w 80"/>
                  <a:gd name="T7" fmla="*/ 55 h 10"/>
                  <a:gd name="T8" fmla="*/ 38 w 80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10">
                    <a:moveTo>
                      <a:pt x="6" y="1"/>
                    </a:moveTo>
                    <a:cubicBezTo>
                      <a:pt x="78" y="1"/>
                      <a:pt x="78" y="1"/>
                      <a:pt x="78" y="1"/>
                    </a:cubicBezTo>
                    <a:cubicBezTo>
                      <a:pt x="72" y="0"/>
                      <a:pt x="80" y="2"/>
                      <a:pt x="40" y="4"/>
                    </a:cubicBezTo>
                    <a:cubicBezTo>
                      <a:pt x="15" y="5"/>
                      <a:pt x="4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Freeform 1489"/>
              <p:cNvSpPr>
                <a:spLocks/>
              </p:cNvSpPr>
              <p:nvPr/>
            </p:nvSpPr>
            <p:spPr bwMode="auto">
              <a:xfrm>
                <a:off x="4612" y="1155"/>
                <a:ext cx="197" cy="24"/>
              </a:xfrm>
              <a:custGeom>
                <a:avLst/>
                <a:gdLst>
                  <a:gd name="T0" fmla="*/ 37 w 79"/>
                  <a:gd name="T1" fmla="*/ 0 h 9"/>
                  <a:gd name="T2" fmla="*/ 491 w 79"/>
                  <a:gd name="T3" fmla="*/ 0 h 9"/>
                  <a:gd name="T4" fmla="*/ 237 w 79"/>
                  <a:gd name="T5" fmla="*/ 21 h 9"/>
                  <a:gd name="T6" fmla="*/ 17 w 79"/>
                  <a:gd name="T7" fmla="*/ 51 h 9"/>
                  <a:gd name="T8" fmla="*/ 37 w 7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6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77" y="1"/>
                      <a:pt x="38" y="3"/>
                    </a:cubicBezTo>
                    <a:cubicBezTo>
                      <a:pt x="13" y="4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Freeform 1490"/>
              <p:cNvSpPr>
                <a:spLocks/>
              </p:cNvSpPr>
              <p:nvPr/>
            </p:nvSpPr>
            <p:spPr bwMode="auto">
              <a:xfrm>
                <a:off x="4494" y="1285"/>
                <a:ext cx="108" cy="24"/>
              </a:xfrm>
              <a:custGeom>
                <a:avLst/>
                <a:gdLst>
                  <a:gd name="T0" fmla="*/ 45 w 43"/>
                  <a:gd name="T1" fmla="*/ 0 h 9"/>
                  <a:gd name="T2" fmla="*/ 271 w 43"/>
                  <a:gd name="T3" fmla="*/ 0 h 9"/>
                  <a:gd name="T4" fmla="*/ 25 w 43"/>
                  <a:gd name="T5" fmla="*/ 51 h 9"/>
                  <a:gd name="T6" fmla="*/ 45 w 4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9">
                    <a:moveTo>
                      <a:pt x="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7" y="0"/>
                      <a:pt x="4" y="1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" name="Freeform 1491"/>
              <p:cNvSpPr>
                <a:spLocks/>
              </p:cNvSpPr>
              <p:nvPr/>
            </p:nvSpPr>
            <p:spPr bwMode="auto">
              <a:xfrm>
                <a:off x="4612" y="115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4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" name="Freeform 1492"/>
              <p:cNvSpPr>
                <a:spLocks/>
              </p:cNvSpPr>
              <p:nvPr/>
            </p:nvSpPr>
            <p:spPr bwMode="auto">
              <a:xfrm>
                <a:off x="4757" y="1085"/>
                <a:ext cx="120" cy="32"/>
              </a:xfrm>
              <a:custGeom>
                <a:avLst/>
                <a:gdLst>
                  <a:gd name="T0" fmla="*/ 83 w 48"/>
                  <a:gd name="T1" fmla="*/ 0 h 12"/>
                  <a:gd name="T2" fmla="*/ 0 w 48"/>
                  <a:gd name="T3" fmla="*/ 85 h 12"/>
                  <a:gd name="T4" fmla="*/ 300 w 48"/>
                  <a:gd name="T5" fmla="*/ 85 h 12"/>
                  <a:gd name="T6" fmla="*/ 283 w 48"/>
                  <a:gd name="T7" fmla="*/ 43 h 12"/>
                  <a:gd name="T8" fmla="*/ 300 w 48"/>
                  <a:gd name="T9" fmla="*/ 0 h 12"/>
                  <a:gd name="T10" fmla="*/ 83 w 48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13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0" name="Freeform 1493"/>
              <p:cNvSpPr>
                <a:spLocks/>
              </p:cNvSpPr>
              <p:nvPr/>
            </p:nvSpPr>
            <p:spPr bwMode="auto">
              <a:xfrm>
                <a:off x="4494" y="1280"/>
                <a:ext cx="120" cy="35"/>
              </a:xfrm>
              <a:custGeom>
                <a:avLst/>
                <a:gdLst>
                  <a:gd name="T0" fmla="*/ 38 w 48"/>
                  <a:gd name="T1" fmla="*/ 0 h 13"/>
                  <a:gd name="T2" fmla="*/ 0 w 48"/>
                  <a:gd name="T3" fmla="*/ 43 h 13"/>
                  <a:gd name="T4" fmla="*/ 38 w 48"/>
                  <a:gd name="T5" fmla="*/ 94 h 13"/>
                  <a:gd name="T6" fmla="*/ 300 w 48"/>
                  <a:gd name="T7" fmla="*/ 94 h 13"/>
                  <a:gd name="T8" fmla="*/ 283 w 48"/>
                  <a:gd name="T9" fmla="*/ 51 h 13"/>
                  <a:gd name="T10" fmla="*/ 300 w 48"/>
                  <a:gd name="T11" fmla="*/ 0 h 13"/>
                  <a:gd name="T12" fmla="*/ 38 w 48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1" name="Freeform 1494"/>
              <p:cNvSpPr>
                <a:spLocks/>
              </p:cNvSpPr>
              <p:nvPr/>
            </p:nvSpPr>
            <p:spPr bwMode="auto">
              <a:xfrm>
                <a:off x="4479" y="1355"/>
                <a:ext cx="140" cy="34"/>
              </a:xfrm>
              <a:custGeom>
                <a:avLst/>
                <a:gdLst>
                  <a:gd name="T0" fmla="*/ 313 w 56"/>
                  <a:gd name="T1" fmla="*/ 0 h 13"/>
                  <a:gd name="T2" fmla="*/ 350 w 56"/>
                  <a:gd name="T3" fmla="*/ 42 h 13"/>
                  <a:gd name="T4" fmla="*/ 313 w 56"/>
                  <a:gd name="T5" fmla="*/ 89 h 13"/>
                  <a:gd name="T6" fmla="*/ 0 w 56"/>
                  <a:gd name="T7" fmla="*/ 89 h 13"/>
                  <a:gd name="T8" fmla="*/ 25 w 56"/>
                  <a:gd name="T9" fmla="*/ 47 h 13"/>
                  <a:gd name="T10" fmla="*/ 0 w 56"/>
                  <a:gd name="T11" fmla="*/ 0 h 13"/>
                  <a:gd name="T12" fmla="*/ 313 w 5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3">
                    <a:moveTo>
                      <a:pt x="50" y="0"/>
                    </a:moveTo>
                    <a:cubicBezTo>
                      <a:pt x="53" y="0"/>
                      <a:pt x="56" y="3"/>
                      <a:pt x="56" y="6"/>
                    </a:cubicBezTo>
                    <a:cubicBezTo>
                      <a:pt x="56" y="10"/>
                      <a:pt x="53" y="13"/>
                      <a:pt x="5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2" name="Freeform 1495"/>
              <p:cNvSpPr>
                <a:spLocks/>
              </p:cNvSpPr>
              <p:nvPr/>
            </p:nvSpPr>
            <p:spPr bwMode="auto">
              <a:xfrm>
                <a:off x="4461" y="1360"/>
                <a:ext cx="158" cy="24"/>
              </a:xfrm>
              <a:custGeom>
                <a:avLst/>
                <a:gdLst>
                  <a:gd name="T0" fmla="*/ 351 w 63"/>
                  <a:gd name="T1" fmla="*/ 0 h 9"/>
                  <a:gd name="T2" fmla="*/ 0 w 63"/>
                  <a:gd name="T3" fmla="*/ 0 h 9"/>
                  <a:gd name="T4" fmla="*/ 371 w 63"/>
                  <a:gd name="T5" fmla="*/ 51 h 9"/>
                  <a:gd name="T6" fmla="*/ 351 w 6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9">
                    <a:moveTo>
                      <a:pt x="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0" y="1"/>
                      <a:pt x="59" y="7"/>
                    </a:cubicBezTo>
                    <a:cubicBezTo>
                      <a:pt x="61" y="9"/>
                      <a:pt x="63" y="0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3" name="Freeform 1496"/>
              <p:cNvSpPr>
                <a:spLocks/>
              </p:cNvSpPr>
              <p:nvPr/>
            </p:nvSpPr>
            <p:spPr bwMode="auto">
              <a:xfrm>
                <a:off x="4479" y="1355"/>
                <a:ext cx="140" cy="34"/>
              </a:xfrm>
              <a:custGeom>
                <a:avLst/>
                <a:gdLst>
                  <a:gd name="T0" fmla="*/ 313 w 56"/>
                  <a:gd name="T1" fmla="*/ 0 h 13"/>
                  <a:gd name="T2" fmla="*/ 350 w 56"/>
                  <a:gd name="T3" fmla="*/ 42 h 13"/>
                  <a:gd name="T4" fmla="*/ 313 w 56"/>
                  <a:gd name="T5" fmla="*/ 89 h 13"/>
                  <a:gd name="T6" fmla="*/ 0 w 56"/>
                  <a:gd name="T7" fmla="*/ 89 h 13"/>
                  <a:gd name="T8" fmla="*/ 25 w 56"/>
                  <a:gd name="T9" fmla="*/ 47 h 13"/>
                  <a:gd name="T10" fmla="*/ 0 w 56"/>
                  <a:gd name="T11" fmla="*/ 0 h 13"/>
                  <a:gd name="T12" fmla="*/ 313 w 5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3">
                    <a:moveTo>
                      <a:pt x="50" y="0"/>
                    </a:moveTo>
                    <a:cubicBezTo>
                      <a:pt x="53" y="0"/>
                      <a:pt x="56" y="3"/>
                      <a:pt x="56" y="6"/>
                    </a:cubicBezTo>
                    <a:cubicBezTo>
                      <a:pt x="56" y="10"/>
                      <a:pt x="53" y="13"/>
                      <a:pt x="5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4" name="Freeform 1497"/>
              <p:cNvSpPr>
                <a:spLocks/>
              </p:cNvSpPr>
              <p:nvPr/>
            </p:nvSpPr>
            <p:spPr bwMode="auto">
              <a:xfrm>
                <a:off x="4699" y="1485"/>
                <a:ext cx="198" cy="35"/>
              </a:xfrm>
              <a:custGeom>
                <a:avLst/>
                <a:gdLst>
                  <a:gd name="T0" fmla="*/ 459 w 79"/>
                  <a:gd name="T1" fmla="*/ 94 h 13"/>
                  <a:gd name="T2" fmla="*/ 496 w 79"/>
                  <a:gd name="T3" fmla="*/ 51 h 13"/>
                  <a:gd name="T4" fmla="*/ 459 w 79"/>
                  <a:gd name="T5" fmla="*/ 0 h 13"/>
                  <a:gd name="T6" fmla="*/ 0 w 79"/>
                  <a:gd name="T7" fmla="*/ 0 h 13"/>
                  <a:gd name="T8" fmla="*/ 20 w 79"/>
                  <a:gd name="T9" fmla="*/ 51 h 13"/>
                  <a:gd name="T10" fmla="*/ 0 w 79"/>
                  <a:gd name="T11" fmla="*/ 94 h 13"/>
                  <a:gd name="T12" fmla="*/ 459 w 79"/>
                  <a:gd name="T13" fmla="*/ 9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Freeform 1498"/>
              <p:cNvSpPr>
                <a:spLocks/>
              </p:cNvSpPr>
              <p:nvPr/>
            </p:nvSpPr>
            <p:spPr bwMode="auto">
              <a:xfrm>
                <a:off x="4807" y="1549"/>
                <a:ext cx="212" cy="35"/>
              </a:xfrm>
              <a:custGeom>
                <a:avLst/>
                <a:gdLst>
                  <a:gd name="T0" fmla="*/ 0 w 85"/>
                  <a:gd name="T1" fmla="*/ 0 h 13"/>
                  <a:gd name="T2" fmla="*/ 17 w 85"/>
                  <a:gd name="T3" fmla="*/ 43 h 13"/>
                  <a:gd name="T4" fmla="*/ 0 w 85"/>
                  <a:gd name="T5" fmla="*/ 94 h 13"/>
                  <a:gd name="T6" fmla="*/ 486 w 85"/>
                  <a:gd name="T7" fmla="*/ 94 h 13"/>
                  <a:gd name="T8" fmla="*/ 529 w 85"/>
                  <a:gd name="T9" fmla="*/ 43 h 13"/>
                  <a:gd name="T10" fmla="*/ 486 w 85"/>
                  <a:gd name="T11" fmla="*/ 0 h 13"/>
                  <a:gd name="T12" fmla="*/ 0 w 85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6" name="Freeform 1499"/>
              <p:cNvSpPr>
                <a:spLocks/>
              </p:cNvSpPr>
              <p:nvPr/>
            </p:nvSpPr>
            <p:spPr bwMode="auto">
              <a:xfrm>
                <a:off x="4852" y="1616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25 w 41"/>
                  <a:gd name="T3" fmla="*/ 51 h 12"/>
                  <a:gd name="T4" fmla="*/ 0 w 41"/>
                  <a:gd name="T5" fmla="*/ 85 h 12"/>
                  <a:gd name="T6" fmla="*/ 0 w 41"/>
                  <a:gd name="T7" fmla="*/ 85 h 12"/>
                  <a:gd name="T8" fmla="*/ 254 w 41"/>
                  <a:gd name="T9" fmla="*/ 0 h 12"/>
                  <a:gd name="T10" fmla="*/ 0 w 4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5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7" name="Freeform 1500"/>
              <p:cNvSpPr>
                <a:spLocks/>
              </p:cNvSpPr>
              <p:nvPr/>
            </p:nvSpPr>
            <p:spPr bwMode="auto">
              <a:xfrm>
                <a:off x="4562" y="1419"/>
                <a:ext cx="175" cy="34"/>
              </a:xfrm>
              <a:custGeom>
                <a:avLst/>
                <a:gdLst>
                  <a:gd name="T0" fmla="*/ 25 w 70"/>
                  <a:gd name="T1" fmla="*/ 47 h 13"/>
                  <a:gd name="T2" fmla="*/ 0 w 70"/>
                  <a:gd name="T3" fmla="*/ 89 h 13"/>
                  <a:gd name="T4" fmla="*/ 395 w 70"/>
                  <a:gd name="T5" fmla="*/ 89 h 13"/>
                  <a:gd name="T6" fmla="*/ 438 w 70"/>
                  <a:gd name="T7" fmla="*/ 47 h 13"/>
                  <a:gd name="T8" fmla="*/ 395 w 70"/>
                  <a:gd name="T9" fmla="*/ 0 h 13"/>
                  <a:gd name="T10" fmla="*/ 0 w 70"/>
                  <a:gd name="T11" fmla="*/ 0 h 13"/>
                  <a:gd name="T12" fmla="*/ 25 w 70"/>
                  <a:gd name="T13" fmla="*/ 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3">
                    <a:moveTo>
                      <a:pt x="4" y="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7" y="13"/>
                      <a:pt x="70" y="10"/>
                      <a:pt x="70" y="7"/>
                    </a:cubicBezTo>
                    <a:cubicBezTo>
                      <a:pt x="70" y="3"/>
                      <a:pt x="67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8" name="Freeform 1501"/>
              <p:cNvSpPr>
                <a:spLocks/>
              </p:cNvSpPr>
              <p:nvPr/>
            </p:nvSpPr>
            <p:spPr bwMode="auto">
              <a:xfrm>
                <a:off x="4474" y="1549"/>
                <a:ext cx="563" cy="395"/>
              </a:xfrm>
              <a:custGeom>
                <a:avLst/>
                <a:gdLst>
                  <a:gd name="T0" fmla="*/ 0 w 225"/>
                  <a:gd name="T1" fmla="*/ 1054 h 148"/>
                  <a:gd name="T2" fmla="*/ 751 w 225"/>
                  <a:gd name="T3" fmla="*/ 555 h 148"/>
                  <a:gd name="T4" fmla="*/ 1409 w 225"/>
                  <a:gd name="T5" fmla="*/ 222 h 148"/>
                  <a:gd name="T6" fmla="*/ 1409 w 225"/>
                  <a:gd name="T7" fmla="*/ 0 h 148"/>
                  <a:gd name="T8" fmla="*/ 751 w 225"/>
                  <a:gd name="T9" fmla="*/ 334 h 148"/>
                  <a:gd name="T10" fmla="*/ 0 w 225"/>
                  <a:gd name="T11" fmla="*/ 833 h 148"/>
                  <a:gd name="T12" fmla="*/ 0 w 225"/>
                  <a:gd name="T13" fmla="*/ 1054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8">
                    <a:moveTo>
                      <a:pt x="0" y="148"/>
                    </a:moveTo>
                    <a:cubicBezTo>
                      <a:pt x="0" y="120"/>
                      <a:pt x="66" y="97"/>
                      <a:pt x="120" y="78"/>
                    </a:cubicBezTo>
                    <a:cubicBezTo>
                      <a:pt x="176" y="59"/>
                      <a:pt x="225" y="51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0" y="47"/>
                    </a:cubicBezTo>
                    <a:cubicBezTo>
                      <a:pt x="66" y="66"/>
                      <a:pt x="0" y="89"/>
                      <a:pt x="0" y="11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89D2F1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9" name="Freeform 1502"/>
              <p:cNvSpPr>
                <a:spLocks/>
              </p:cNvSpPr>
              <p:nvPr/>
            </p:nvSpPr>
            <p:spPr bwMode="auto">
              <a:xfrm>
                <a:off x="4474" y="915"/>
                <a:ext cx="563" cy="397"/>
              </a:xfrm>
              <a:custGeom>
                <a:avLst/>
                <a:gdLst>
                  <a:gd name="T0" fmla="*/ 0 w 225"/>
                  <a:gd name="T1" fmla="*/ 1058 h 149"/>
                  <a:gd name="T2" fmla="*/ 751 w 225"/>
                  <a:gd name="T3" fmla="*/ 560 h 149"/>
                  <a:gd name="T4" fmla="*/ 1409 w 225"/>
                  <a:gd name="T5" fmla="*/ 221 h 149"/>
                  <a:gd name="T6" fmla="*/ 1409 w 225"/>
                  <a:gd name="T7" fmla="*/ 0 h 149"/>
                  <a:gd name="T8" fmla="*/ 751 w 225"/>
                  <a:gd name="T9" fmla="*/ 341 h 149"/>
                  <a:gd name="T10" fmla="*/ 0 w 225"/>
                  <a:gd name="T11" fmla="*/ 837 h 149"/>
                  <a:gd name="T12" fmla="*/ 0 w 225"/>
                  <a:gd name="T13" fmla="*/ 1058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6" y="98"/>
                      <a:pt x="120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0" y="48"/>
                    </a:cubicBezTo>
                    <a:cubicBezTo>
                      <a:pt x="66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9D2F1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0" name="Freeform 1503"/>
              <p:cNvSpPr>
                <a:spLocks/>
              </p:cNvSpPr>
              <p:nvPr/>
            </p:nvSpPr>
            <p:spPr bwMode="auto">
              <a:xfrm>
                <a:off x="4489" y="1592"/>
                <a:ext cx="533" cy="243"/>
              </a:xfrm>
              <a:custGeom>
                <a:avLst/>
                <a:gdLst>
                  <a:gd name="T0" fmla="*/ 1334 w 213"/>
                  <a:gd name="T1" fmla="*/ 0 h 91"/>
                  <a:gd name="T2" fmla="*/ 721 w 213"/>
                  <a:gd name="T3" fmla="*/ 286 h 91"/>
                  <a:gd name="T4" fmla="*/ 0 w 213"/>
                  <a:gd name="T5" fmla="*/ 649 h 91"/>
                  <a:gd name="T6" fmla="*/ 721 w 213"/>
                  <a:gd name="T7" fmla="*/ 256 h 91"/>
                  <a:gd name="T8" fmla="*/ 1334 w 21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91">
                    <a:moveTo>
                      <a:pt x="213" y="0"/>
                    </a:moveTo>
                    <a:cubicBezTo>
                      <a:pt x="197" y="13"/>
                      <a:pt x="158" y="24"/>
                      <a:pt x="115" y="40"/>
                    </a:cubicBezTo>
                    <a:cubicBezTo>
                      <a:pt x="71" y="55"/>
                      <a:pt x="18" y="70"/>
                      <a:pt x="0" y="91"/>
                    </a:cubicBezTo>
                    <a:cubicBezTo>
                      <a:pt x="18" y="70"/>
                      <a:pt x="71" y="51"/>
                      <a:pt x="115" y="36"/>
                    </a:cubicBezTo>
                    <a:cubicBezTo>
                      <a:pt x="158" y="21"/>
                      <a:pt x="197" y="13"/>
                      <a:pt x="21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Freeform 1504"/>
              <p:cNvSpPr>
                <a:spLocks/>
              </p:cNvSpPr>
              <p:nvPr/>
            </p:nvSpPr>
            <p:spPr bwMode="auto">
              <a:xfrm>
                <a:off x="4489" y="960"/>
                <a:ext cx="533" cy="243"/>
              </a:xfrm>
              <a:custGeom>
                <a:avLst/>
                <a:gdLst>
                  <a:gd name="T0" fmla="*/ 1334 w 213"/>
                  <a:gd name="T1" fmla="*/ 0 h 91"/>
                  <a:gd name="T2" fmla="*/ 721 w 213"/>
                  <a:gd name="T3" fmla="*/ 278 h 91"/>
                  <a:gd name="T4" fmla="*/ 0 w 213"/>
                  <a:gd name="T5" fmla="*/ 649 h 91"/>
                  <a:gd name="T6" fmla="*/ 721 w 213"/>
                  <a:gd name="T7" fmla="*/ 256 h 91"/>
                  <a:gd name="T8" fmla="*/ 1334 w 21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91">
                    <a:moveTo>
                      <a:pt x="213" y="0"/>
                    </a:moveTo>
                    <a:cubicBezTo>
                      <a:pt x="197" y="13"/>
                      <a:pt x="158" y="24"/>
                      <a:pt x="115" y="39"/>
                    </a:cubicBezTo>
                    <a:cubicBezTo>
                      <a:pt x="71" y="55"/>
                      <a:pt x="18" y="69"/>
                      <a:pt x="0" y="91"/>
                    </a:cubicBezTo>
                    <a:cubicBezTo>
                      <a:pt x="18" y="69"/>
                      <a:pt x="71" y="51"/>
                      <a:pt x="115" y="36"/>
                    </a:cubicBezTo>
                    <a:cubicBezTo>
                      <a:pt x="158" y="20"/>
                      <a:pt x="197" y="13"/>
                      <a:pt x="21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Freeform 1505"/>
              <p:cNvSpPr>
                <a:spLocks/>
              </p:cNvSpPr>
              <p:nvPr/>
            </p:nvSpPr>
            <p:spPr bwMode="auto">
              <a:xfrm>
                <a:off x="4824" y="1440"/>
                <a:ext cx="193" cy="91"/>
              </a:xfrm>
              <a:custGeom>
                <a:avLst/>
                <a:gdLst>
                  <a:gd name="T0" fmla="*/ 0 w 77"/>
                  <a:gd name="T1" fmla="*/ 0 h 34"/>
                  <a:gd name="T2" fmla="*/ 484 w 77"/>
                  <a:gd name="T3" fmla="*/ 244 h 34"/>
                  <a:gd name="T4" fmla="*/ 283 w 77"/>
                  <a:gd name="T5" fmla="*/ 128 h 34"/>
                  <a:gd name="T6" fmla="*/ 0 w 7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4">
                    <a:moveTo>
                      <a:pt x="0" y="0"/>
                    </a:moveTo>
                    <a:cubicBezTo>
                      <a:pt x="10" y="3"/>
                      <a:pt x="66" y="22"/>
                      <a:pt x="77" y="34"/>
                    </a:cubicBezTo>
                    <a:cubicBezTo>
                      <a:pt x="70" y="30"/>
                      <a:pt x="50" y="20"/>
                      <a:pt x="45" y="18"/>
                    </a:cubicBezTo>
                    <a:cubicBezTo>
                      <a:pt x="41" y="1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Freeform 1506"/>
              <p:cNvSpPr>
                <a:spLocks/>
              </p:cNvSpPr>
              <p:nvPr/>
            </p:nvSpPr>
            <p:spPr bwMode="auto">
              <a:xfrm>
                <a:off x="4824" y="2077"/>
                <a:ext cx="193" cy="91"/>
              </a:xfrm>
              <a:custGeom>
                <a:avLst/>
                <a:gdLst>
                  <a:gd name="T0" fmla="*/ 0 w 77"/>
                  <a:gd name="T1" fmla="*/ 0 h 34"/>
                  <a:gd name="T2" fmla="*/ 484 w 77"/>
                  <a:gd name="T3" fmla="*/ 244 h 34"/>
                  <a:gd name="T4" fmla="*/ 283 w 77"/>
                  <a:gd name="T5" fmla="*/ 128 h 34"/>
                  <a:gd name="T6" fmla="*/ 0 w 7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4">
                    <a:moveTo>
                      <a:pt x="0" y="0"/>
                    </a:moveTo>
                    <a:cubicBezTo>
                      <a:pt x="10" y="3"/>
                      <a:pt x="66" y="22"/>
                      <a:pt x="77" y="34"/>
                    </a:cubicBezTo>
                    <a:cubicBezTo>
                      <a:pt x="70" y="30"/>
                      <a:pt x="50" y="20"/>
                      <a:pt x="45" y="18"/>
                    </a:cubicBezTo>
                    <a:cubicBezTo>
                      <a:pt x="41" y="1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Freeform 1507"/>
              <p:cNvSpPr>
                <a:spLocks/>
              </p:cNvSpPr>
              <p:nvPr/>
            </p:nvSpPr>
            <p:spPr bwMode="auto">
              <a:xfrm>
                <a:off x="4824" y="2717"/>
                <a:ext cx="193" cy="91"/>
              </a:xfrm>
              <a:custGeom>
                <a:avLst/>
                <a:gdLst>
                  <a:gd name="T0" fmla="*/ 0 w 77"/>
                  <a:gd name="T1" fmla="*/ 0 h 34"/>
                  <a:gd name="T2" fmla="*/ 484 w 77"/>
                  <a:gd name="T3" fmla="*/ 244 h 34"/>
                  <a:gd name="T4" fmla="*/ 283 w 77"/>
                  <a:gd name="T5" fmla="*/ 137 h 34"/>
                  <a:gd name="T6" fmla="*/ 0 w 7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4">
                    <a:moveTo>
                      <a:pt x="0" y="0"/>
                    </a:moveTo>
                    <a:cubicBezTo>
                      <a:pt x="10" y="3"/>
                      <a:pt x="66" y="23"/>
                      <a:pt x="77" y="34"/>
                    </a:cubicBezTo>
                    <a:cubicBezTo>
                      <a:pt x="70" y="31"/>
                      <a:pt x="50" y="21"/>
                      <a:pt x="45" y="19"/>
                    </a:cubicBezTo>
                    <a:cubicBezTo>
                      <a:pt x="41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Freeform 1508"/>
              <p:cNvSpPr>
                <a:spLocks/>
              </p:cNvSpPr>
              <p:nvPr/>
            </p:nvSpPr>
            <p:spPr bwMode="auto">
              <a:xfrm>
                <a:off x="4824" y="3360"/>
                <a:ext cx="193" cy="91"/>
              </a:xfrm>
              <a:custGeom>
                <a:avLst/>
                <a:gdLst>
                  <a:gd name="T0" fmla="*/ 0 w 77"/>
                  <a:gd name="T1" fmla="*/ 0 h 34"/>
                  <a:gd name="T2" fmla="*/ 484 w 77"/>
                  <a:gd name="T3" fmla="*/ 244 h 34"/>
                  <a:gd name="T4" fmla="*/ 283 w 77"/>
                  <a:gd name="T5" fmla="*/ 137 h 34"/>
                  <a:gd name="T6" fmla="*/ 0 w 7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34">
                    <a:moveTo>
                      <a:pt x="0" y="0"/>
                    </a:moveTo>
                    <a:cubicBezTo>
                      <a:pt x="10" y="3"/>
                      <a:pt x="66" y="23"/>
                      <a:pt x="77" y="34"/>
                    </a:cubicBezTo>
                    <a:cubicBezTo>
                      <a:pt x="70" y="31"/>
                      <a:pt x="50" y="21"/>
                      <a:pt x="45" y="19"/>
                    </a:cubicBezTo>
                    <a:cubicBezTo>
                      <a:pt x="41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Freeform 1509"/>
              <p:cNvSpPr>
                <a:spLocks/>
              </p:cNvSpPr>
              <p:nvPr/>
            </p:nvSpPr>
            <p:spPr bwMode="auto">
              <a:xfrm>
                <a:off x="4699" y="1485"/>
                <a:ext cx="198" cy="35"/>
              </a:xfrm>
              <a:custGeom>
                <a:avLst/>
                <a:gdLst>
                  <a:gd name="T0" fmla="*/ 459 w 79"/>
                  <a:gd name="T1" fmla="*/ 94 h 13"/>
                  <a:gd name="T2" fmla="*/ 496 w 79"/>
                  <a:gd name="T3" fmla="*/ 51 h 13"/>
                  <a:gd name="T4" fmla="*/ 459 w 79"/>
                  <a:gd name="T5" fmla="*/ 0 h 13"/>
                  <a:gd name="T6" fmla="*/ 0 w 79"/>
                  <a:gd name="T7" fmla="*/ 0 h 13"/>
                  <a:gd name="T8" fmla="*/ 20 w 79"/>
                  <a:gd name="T9" fmla="*/ 51 h 13"/>
                  <a:gd name="T10" fmla="*/ 0 w 79"/>
                  <a:gd name="T11" fmla="*/ 94 h 13"/>
                  <a:gd name="T12" fmla="*/ 459 w 79"/>
                  <a:gd name="T13" fmla="*/ 9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7" name="Freeform 1510"/>
              <p:cNvSpPr>
                <a:spLocks/>
              </p:cNvSpPr>
              <p:nvPr/>
            </p:nvSpPr>
            <p:spPr bwMode="auto">
              <a:xfrm>
                <a:off x="4562" y="1419"/>
                <a:ext cx="175" cy="34"/>
              </a:xfrm>
              <a:custGeom>
                <a:avLst/>
                <a:gdLst>
                  <a:gd name="T0" fmla="*/ 25 w 70"/>
                  <a:gd name="T1" fmla="*/ 47 h 13"/>
                  <a:gd name="T2" fmla="*/ 0 w 70"/>
                  <a:gd name="T3" fmla="*/ 89 h 13"/>
                  <a:gd name="T4" fmla="*/ 395 w 70"/>
                  <a:gd name="T5" fmla="*/ 89 h 13"/>
                  <a:gd name="T6" fmla="*/ 438 w 70"/>
                  <a:gd name="T7" fmla="*/ 47 h 13"/>
                  <a:gd name="T8" fmla="*/ 395 w 70"/>
                  <a:gd name="T9" fmla="*/ 0 h 13"/>
                  <a:gd name="T10" fmla="*/ 0 w 70"/>
                  <a:gd name="T11" fmla="*/ 0 h 13"/>
                  <a:gd name="T12" fmla="*/ 25 w 70"/>
                  <a:gd name="T13" fmla="*/ 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3">
                    <a:moveTo>
                      <a:pt x="4" y="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7" y="13"/>
                      <a:pt x="70" y="10"/>
                      <a:pt x="70" y="7"/>
                    </a:cubicBezTo>
                    <a:cubicBezTo>
                      <a:pt x="70" y="3"/>
                      <a:pt x="67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8" name="Freeform 1511"/>
              <p:cNvSpPr>
                <a:spLocks/>
              </p:cNvSpPr>
              <p:nvPr/>
            </p:nvSpPr>
            <p:spPr bwMode="auto">
              <a:xfrm>
                <a:off x="4572" y="1424"/>
                <a:ext cx="142" cy="11"/>
              </a:xfrm>
              <a:custGeom>
                <a:avLst/>
                <a:gdLst>
                  <a:gd name="T0" fmla="*/ 0 w 57"/>
                  <a:gd name="T1" fmla="*/ 0 h 4"/>
                  <a:gd name="T2" fmla="*/ 354 w 57"/>
                  <a:gd name="T3" fmla="*/ 0 h 4"/>
                  <a:gd name="T4" fmla="*/ 12 w 57"/>
                  <a:gd name="T5" fmla="*/ 3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4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9" y="1"/>
                      <a:pt x="2" y="3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9" name="Freeform 1512"/>
              <p:cNvSpPr>
                <a:spLocks/>
              </p:cNvSpPr>
              <p:nvPr/>
            </p:nvSpPr>
            <p:spPr bwMode="auto">
              <a:xfrm>
                <a:off x="4707" y="1491"/>
                <a:ext cx="162" cy="10"/>
              </a:xfrm>
              <a:custGeom>
                <a:avLst/>
                <a:gdLst>
                  <a:gd name="T0" fmla="*/ 0 w 65"/>
                  <a:gd name="T1" fmla="*/ 0 h 4"/>
                  <a:gd name="T2" fmla="*/ 404 w 65"/>
                  <a:gd name="T3" fmla="*/ 0 h 4"/>
                  <a:gd name="T4" fmla="*/ 5 w 65"/>
                  <a:gd name="T5" fmla="*/ 2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0"/>
                      <a:pt x="2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0" name="Freeform 1513"/>
              <p:cNvSpPr>
                <a:spLocks/>
              </p:cNvSpPr>
              <p:nvPr/>
            </p:nvSpPr>
            <p:spPr bwMode="auto">
              <a:xfrm>
                <a:off x="4817" y="1555"/>
                <a:ext cx="162" cy="10"/>
              </a:xfrm>
              <a:custGeom>
                <a:avLst/>
                <a:gdLst>
                  <a:gd name="T0" fmla="*/ 0 w 65"/>
                  <a:gd name="T1" fmla="*/ 0 h 4"/>
                  <a:gd name="T2" fmla="*/ 404 w 65"/>
                  <a:gd name="T3" fmla="*/ 0 h 4"/>
                  <a:gd name="T4" fmla="*/ 5 w 65"/>
                  <a:gd name="T5" fmla="*/ 2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0"/>
                      <a:pt x="1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1" name="Freeform 1514"/>
              <p:cNvSpPr>
                <a:spLocks/>
              </p:cNvSpPr>
              <p:nvPr/>
            </p:nvSpPr>
            <p:spPr bwMode="auto">
              <a:xfrm>
                <a:off x="4862" y="1621"/>
                <a:ext cx="60" cy="8"/>
              </a:xfrm>
              <a:custGeom>
                <a:avLst/>
                <a:gdLst>
                  <a:gd name="T0" fmla="*/ 0 w 24"/>
                  <a:gd name="T1" fmla="*/ 0 h 3"/>
                  <a:gd name="T2" fmla="*/ 150 w 24"/>
                  <a:gd name="T3" fmla="*/ 0 h 3"/>
                  <a:gd name="T4" fmla="*/ 13 w 24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2" y="2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2" name="Freeform 1515"/>
              <p:cNvSpPr>
                <a:spLocks/>
              </p:cNvSpPr>
              <p:nvPr/>
            </p:nvSpPr>
            <p:spPr bwMode="auto">
              <a:xfrm>
                <a:off x="4807" y="1549"/>
                <a:ext cx="212" cy="35"/>
              </a:xfrm>
              <a:custGeom>
                <a:avLst/>
                <a:gdLst>
                  <a:gd name="T0" fmla="*/ 0 w 85"/>
                  <a:gd name="T1" fmla="*/ 0 h 13"/>
                  <a:gd name="T2" fmla="*/ 17 w 85"/>
                  <a:gd name="T3" fmla="*/ 43 h 13"/>
                  <a:gd name="T4" fmla="*/ 0 w 85"/>
                  <a:gd name="T5" fmla="*/ 94 h 13"/>
                  <a:gd name="T6" fmla="*/ 486 w 85"/>
                  <a:gd name="T7" fmla="*/ 94 h 13"/>
                  <a:gd name="T8" fmla="*/ 529 w 85"/>
                  <a:gd name="T9" fmla="*/ 43 h 13"/>
                  <a:gd name="T10" fmla="*/ 486 w 85"/>
                  <a:gd name="T11" fmla="*/ 0 h 13"/>
                  <a:gd name="T12" fmla="*/ 0 w 85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3" name="Freeform 1516"/>
              <p:cNvSpPr>
                <a:spLocks/>
              </p:cNvSpPr>
              <p:nvPr/>
            </p:nvSpPr>
            <p:spPr bwMode="auto">
              <a:xfrm>
                <a:off x="4852" y="1616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25 w 41"/>
                  <a:gd name="T3" fmla="*/ 51 h 12"/>
                  <a:gd name="T4" fmla="*/ 0 w 41"/>
                  <a:gd name="T5" fmla="*/ 85 h 12"/>
                  <a:gd name="T6" fmla="*/ 0 w 41"/>
                  <a:gd name="T7" fmla="*/ 85 h 12"/>
                  <a:gd name="T8" fmla="*/ 254 w 41"/>
                  <a:gd name="T9" fmla="*/ 0 h 12"/>
                  <a:gd name="T10" fmla="*/ 0 w 4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5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4" name="Freeform 1517"/>
              <p:cNvSpPr>
                <a:spLocks/>
              </p:cNvSpPr>
              <p:nvPr/>
            </p:nvSpPr>
            <p:spPr bwMode="auto">
              <a:xfrm>
                <a:off x="4582" y="2013"/>
                <a:ext cx="42" cy="30"/>
              </a:xfrm>
              <a:custGeom>
                <a:avLst/>
                <a:gdLst>
                  <a:gd name="T0" fmla="*/ 12 w 17"/>
                  <a:gd name="T1" fmla="*/ 74 h 11"/>
                  <a:gd name="T2" fmla="*/ 67 w 17"/>
                  <a:gd name="T3" fmla="*/ 68 h 11"/>
                  <a:gd name="T4" fmla="*/ 86 w 17"/>
                  <a:gd name="T5" fmla="*/ 0 h 11"/>
                  <a:gd name="T6" fmla="*/ 0 w 17"/>
                  <a:gd name="T7" fmla="*/ 4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9" y="10"/>
                      <a:pt x="11" y="9"/>
                    </a:cubicBezTo>
                    <a:cubicBezTo>
                      <a:pt x="13" y="7"/>
                      <a:pt x="17" y="2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" name="Freeform 1518"/>
              <p:cNvSpPr>
                <a:spLocks/>
              </p:cNvSpPr>
              <p:nvPr/>
            </p:nvSpPr>
            <p:spPr bwMode="auto">
              <a:xfrm>
                <a:off x="4489" y="1920"/>
                <a:ext cx="123" cy="32"/>
              </a:xfrm>
              <a:custGeom>
                <a:avLst/>
                <a:gdLst>
                  <a:gd name="T0" fmla="*/ 45 w 49"/>
                  <a:gd name="T1" fmla="*/ 0 h 12"/>
                  <a:gd name="T2" fmla="*/ 0 w 49"/>
                  <a:gd name="T3" fmla="*/ 43 h 12"/>
                  <a:gd name="T4" fmla="*/ 45 w 49"/>
                  <a:gd name="T5" fmla="*/ 85 h 12"/>
                  <a:gd name="T6" fmla="*/ 309 w 49"/>
                  <a:gd name="T7" fmla="*/ 85 h 12"/>
                  <a:gd name="T8" fmla="*/ 284 w 49"/>
                  <a:gd name="T9" fmla="*/ 51 h 12"/>
                  <a:gd name="T10" fmla="*/ 309 w 49"/>
                  <a:gd name="T11" fmla="*/ 0 h 12"/>
                  <a:gd name="T12" fmla="*/ 45 w 4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12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" name="Freeform 1519"/>
              <p:cNvSpPr>
                <a:spLocks/>
              </p:cNvSpPr>
              <p:nvPr/>
            </p:nvSpPr>
            <p:spPr bwMode="auto">
              <a:xfrm>
                <a:off x="4491" y="1925"/>
                <a:ext cx="108" cy="24"/>
              </a:xfrm>
              <a:custGeom>
                <a:avLst/>
                <a:gdLst>
                  <a:gd name="T0" fmla="*/ 45 w 43"/>
                  <a:gd name="T1" fmla="*/ 0 h 9"/>
                  <a:gd name="T2" fmla="*/ 271 w 43"/>
                  <a:gd name="T3" fmla="*/ 0 h 9"/>
                  <a:gd name="T4" fmla="*/ 20 w 43"/>
                  <a:gd name="T5" fmla="*/ 51 h 9"/>
                  <a:gd name="T6" fmla="*/ 45 w 4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9">
                    <a:moveTo>
                      <a:pt x="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7" y="0"/>
                      <a:pt x="3" y="1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7" name="Freeform 1520"/>
              <p:cNvSpPr>
                <a:spLocks/>
              </p:cNvSpPr>
              <p:nvPr/>
            </p:nvSpPr>
            <p:spPr bwMode="auto">
              <a:xfrm>
                <a:off x="4489" y="1920"/>
                <a:ext cx="123" cy="32"/>
              </a:xfrm>
              <a:custGeom>
                <a:avLst/>
                <a:gdLst>
                  <a:gd name="T0" fmla="*/ 45 w 49"/>
                  <a:gd name="T1" fmla="*/ 0 h 12"/>
                  <a:gd name="T2" fmla="*/ 0 w 49"/>
                  <a:gd name="T3" fmla="*/ 43 h 12"/>
                  <a:gd name="T4" fmla="*/ 45 w 49"/>
                  <a:gd name="T5" fmla="*/ 85 h 12"/>
                  <a:gd name="T6" fmla="*/ 309 w 49"/>
                  <a:gd name="T7" fmla="*/ 85 h 12"/>
                  <a:gd name="T8" fmla="*/ 284 w 49"/>
                  <a:gd name="T9" fmla="*/ 51 h 12"/>
                  <a:gd name="T10" fmla="*/ 309 w 49"/>
                  <a:gd name="T11" fmla="*/ 0 h 12"/>
                  <a:gd name="T12" fmla="*/ 45 w 4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12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8" name="Freeform 1521"/>
              <p:cNvSpPr>
                <a:spLocks/>
              </p:cNvSpPr>
              <p:nvPr/>
            </p:nvSpPr>
            <p:spPr bwMode="auto">
              <a:xfrm>
                <a:off x="4476" y="1995"/>
                <a:ext cx="141" cy="32"/>
              </a:xfrm>
              <a:custGeom>
                <a:avLst/>
                <a:gdLst>
                  <a:gd name="T0" fmla="*/ 317 w 56"/>
                  <a:gd name="T1" fmla="*/ 0 h 12"/>
                  <a:gd name="T2" fmla="*/ 355 w 56"/>
                  <a:gd name="T3" fmla="*/ 43 h 12"/>
                  <a:gd name="T4" fmla="*/ 317 w 56"/>
                  <a:gd name="T5" fmla="*/ 85 h 12"/>
                  <a:gd name="T6" fmla="*/ 0 w 56"/>
                  <a:gd name="T7" fmla="*/ 85 h 12"/>
                  <a:gd name="T8" fmla="*/ 20 w 56"/>
                  <a:gd name="T9" fmla="*/ 51 h 12"/>
                  <a:gd name="T10" fmla="*/ 0 w 56"/>
                  <a:gd name="T11" fmla="*/ 0 h 12"/>
                  <a:gd name="T12" fmla="*/ 317 w 5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2">
                    <a:moveTo>
                      <a:pt x="50" y="0"/>
                    </a:moveTo>
                    <a:cubicBezTo>
                      <a:pt x="53" y="0"/>
                      <a:pt x="56" y="3"/>
                      <a:pt x="56" y="6"/>
                    </a:cubicBezTo>
                    <a:cubicBezTo>
                      <a:pt x="56" y="10"/>
                      <a:pt x="53" y="12"/>
                      <a:pt x="5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9" name="Freeform 1522"/>
              <p:cNvSpPr>
                <a:spLocks/>
              </p:cNvSpPr>
              <p:nvPr/>
            </p:nvSpPr>
            <p:spPr bwMode="auto">
              <a:xfrm>
                <a:off x="4489" y="2000"/>
                <a:ext cx="125" cy="24"/>
              </a:xfrm>
              <a:custGeom>
                <a:avLst/>
                <a:gdLst>
                  <a:gd name="T0" fmla="*/ 275 w 50"/>
                  <a:gd name="T1" fmla="*/ 0 h 9"/>
                  <a:gd name="T2" fmla="*/ 0 w 50"/>
                  <a:gd name="T3" fmla="*/ 0 h 9"/>
                  <a:gd name="T4" fmla="*/ 295 w 50"/>
                  <a:gd name="T5" fmla="*/ 51 h 9"/>
                  <a:gd name="T6" fmla="*/ 275 w 5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47" y="1"/>
                      <a:pt x="47" y="7"/>
                    </a:cubicBezTo>
                    <a:cubicBezTo>
                      <a:pt x="48" y="9"/>
                      <a:pt x="50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0" name="Freeform 1523"/>
              <p:cNvSpPr>
                <a:spLocks/>
              </p:cNvSpPr>
              <p:nvPr/>
            </p:nvSpPr>
            <p:spPr bwMode="auto">
              <a:xfrm>
                <a:off x="4476" y="1995"/>
                <a:ext cx="141" cy="32"/>
              </a:xfrm>
              <a:custGeom>
                <a:avLst/>
                <a:gdLst>
                  <a:gd name="T0" fmla="*/ 317 w 56"/>
                  <a:gd name="T1" fmla="*/ 0 h 12"/>
                  <a:gd name="T2" fmla="*/ 355 w 56"/>
                  <a:gd name="T3" fmla="*/ 43 h 12"/>
                  <a:gd name="T4" fmla="*/ 317 w 56"/>
                  <a:gd name="T5" fmla="*/ 85 h 12"/>
                  <a:gd name="T6" fmla="*/ 0 w 56"/>
                  <a:gd name="T7" fmla="*/ 85 h 12"/>
                  <a:gd name="T8" fmla="*/ 20 w 56"/>
                  <a:gd name="T9" fmla="*/ 51 h 12"/>
                  <a:gd name="T10" fmla="*/ 0 w 56"/>
                  <a:gd name="T11" fmla="*/ 0 h 12"/>
                  <a:gd name="T12" fmla="*/ 317 w 5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2">
                    <a:moveTo>
                      <a:pt x="50" y="0"/>
                    </a:moveTo>
                    <a:cubicBezTo>
                      <a:pt x="53" y="0"/>
                      <a:pt x="56" y="3"/>
                      <a:pt x="56" y="6"/>
                    </a:cubicBezTo>
                    <a:cubicBezTo>
                      <a:pt x="56" y="10"/>
                      <a:pt x="53" y="12"/>
                      <a:pt x="5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1" name="Freeform 1524"/>
              <p:cNvSpPr>
                <a:spLocks/>
              </p:cNvSpPr>
              <p:nvPr/>
            </p:nvSpPr>
            <p:spPr bwMode="auto">
              <a:xfrm>
                <a:off x="4694" y="2125"/>
                <a:ext cx="198" cy="35"/>
              </a:xfrm>
              <a:custGeom>
                <a:avLst/>
                <a:gdLst>
                  <a:gd name="T0" fmla="*/ 459 w 79"/>
                  <a:gd name="T1" fmla="*/ 94 h 13"/>
                  <a:gd name="T2" fmla="*/ 496 w 79"/>
                  <a:gd name="T3" fmla="*/ 43 h 13"/>
                  <a:gd name="T4" fmla="*/ 459 w 79"/>
                  <a:gd name="T5" fmla="*/ 0 h 13"/>
                  <a:gd name="T6" fmla="*/ 0 w 79"/>
                  <a:gd name="T7" fmla="*/ 0 h 13"/>
                  <a:gd name="T8" fmla="*/ 25 w 79"/>
                  <a:gd name="T9" fmla="*/ 51 h 13"/>
                  <a:gd name="T10" fmla="*/ 0 w 79"/>
                  <a:gd name="T11" fmla="*/ 94 h 13"/>
                  <a:gd name="T12" fmla="*/ 459 w 79"/>
                  <a:gd name="T13" fmla="*/ 9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2" name="Freeform 1525"/>
              <p:cNvSpPr>
                <a:spLocks/>
              </p:cNvSpPr>
              <p:nvPr/>
            </p:nvSpPr>
            <p:spPr bwMode="auto">
              <a:xfrm>
                <a:off x="4804" y="2189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20 w 84"/>
                  <a:gd name="T3" fmla="*/ 43 h 12"/>
                  <a:gd name="T4" fmla="*/ 0 w 84"/>
                  <a:gd name="T5" fmla="*/ 85 h 12"/>
                  <a:gd name="T6" fmla="*/ 488 w 84"/>
                  <a:gd name="T7" fmla="*/ 85 h 12"/>
                  <a:gd name="T8" fmla="*/ 525 w 84"/>
                  <a:gd name="T9" fmla="*/ 43 h 12"/>
                  <a:gd name="T10" fmla="*/ 488 w 84"/>
                  <a:gd name="T11" fmla="*/ 0 h 12"/>
                  <a:gd name="T12" fmla="*/ 0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" name="Freeform 1526"/>
              <p:cNvSpPr>
                <a:spLocks/>
              </p:cNvSpPr>
              <p:nvPr/>
            </p:nvSpPr>
            <p:spPr bwMode="auto">
              <a:xfrm>
                <a:off x="4849" y="2253"/>
                <a:ext cx="100" cy="35"/>
              </a:xfrm>
              <a:custGeom>
                <a:avLst/>
                <a:gdLst>
                  <a:gd name="T0" fmla="*/ 0 w 40"/>
                  <a:gd name="T1" fmla="*/ 0 h 13"/>
                  <a:gd name="T2" fmla="*/ 20 w 40"/>
                  <a:gd name="T3" fmla="*/ 51 h 13"/>
                  <a:gd name="T4" fmla="*/ 0 w 40"/>
                  <a:gd name="T5" fmla="*/ 94 h 13"/>
                  <a:gd name="T6" fmla="*/ 0 w 40"/>
                  <a:gd name="T7" fmla="*/ 94 h 13"/>
                  <a:gd name="T8" fmla="*/ 250 w 40"/>
                  <a:gd name="T9" fmla="*/ 0 h 13"/>
                  <a:gd name="T10" fmla="*/ 0 w 4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0" y="0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5" y="8"/>
                      <a:pt x="29" y="4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4" name="Freeform 1527"/>
              <p:cNvSpPr>
                <a:spLocks/>
              </p:cNvSpPr>
              <p:nvPr/>
            </p:nvSpPr>
            <p:spPr bwMode="auto">
              <a:xfrm>
                <a:off x="4557" y="2059"/>
                <a:ext cx="175" cy="34"/>
              </a:xfrm>
              <a:custGeom>
                <a:avLst/>
                <a:gdLst>
                  <a:gd name="T0" fmla="*/ 25 w 70"/>
                  <a:gd name="T1" fmla="*/ 47 h 13"/>
                  <a:gd name="T2" fmla="*/ 0 w 70"/>
                  <a:gd name="T3" fmla="*/ 89 h 13"/>
                  <a:gd name="T4" fmla="*/ 400 w 70"/>
                  <a:gd name="T5" fmla="*/ 89 h 13"/>
                  <a:gd name="T6" fmla="*/ 438 w 70"/>
                  <a:gd name="T7" fmla="*/ 42 h 13"/>
                  <a:gd name="T8" fmla="*/ 400 w 70"/>
                  <a:gd name="T9" fmla="*/ 0 h 13"/>
                  <a:gd name="T10" fmla="*/ 0 w 70"/>
                  <a:gd name="T11" fmla="*/ 0 h 13"/>
                  <a:gd name="T12" fmla="*/ 25 w 70"/>
                  <a:gd name="T13" fmla="*/ 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3">
                    <a:moveTo>
                      <a:pt x="4" y="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7" y="13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" name="Freeform 1528"/>
              <p:cNvSpPr>
                <a:spLocks/>
              </p:cNvSpPr>
              <p:nvPr/>
            </p:nvSpPr>
            <p:spPr bwMode="auto">
              <a:xfrm>
                <a:off x="4694" y="2125"/>
                <a:ext cx="198" cy="35"/>
              </a:xfrm>
              <a:custGeom>
                <a:avLst/>
                <a:gdLst>
                  <a:gd name="T0" fmla="*/ 459 w 79"/>
                  <a:gd name="T1" fmla="*/ 94 h 13"/>
                  <a:gd name="T2" fmla="*/ 496 w 79"/>
                  <a:gd name="T3" fmla="*/ 43 h 13"/>
                  <a:gd name="T4" fmla="*/ 459 w 79"/>
                  <a:gd name="T5" fmla="*/ 0 h 13"/>
                  <a:gd name="T6" fmla="*/ 0 w 79"/>
                  <a:gd name="T7" fmla="*/ 0 h 13"/>
                  <a:gd name="T8" fmla="*/ 25 w 79"/>
                  <a:gd name="T9" fmla="*/ 51 h 13"/>
                  <a:gd name="T10" fmla="*/ 0 w 79"/>
                  <a:gd name="T11" fmla="*/ 94 h 13"/>
                  <a:gd name="T12" fmla="*/ 459 w 79"/>
                  <a:gd name="T13" fmla="*/ 9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" name="Freeform 1529"/>
              <p:cNvSpPr>
                <a:spLocks/>
              </p:cNvSpPr>
              <p:nvPr/>
            </p:nvSpPr>
            <p:spPr bwMode="auto">
              <a:xfrm>
                <a:off x="4557" y="2059"/>
                <a:ext cx="175" cy="34"/>
              </a:xfrm>
              <a:custGeom>
                <a:avLst/>
                <a:gdLst>
                  <a:gd name="T0" fmla="*/ 25 w 70"/>
                  <a:gd name="T1" fmla="*/ 47 h 13"/>
                  <a:gd name="T2" fmla="*/ 0 w 70"/>
                  <a:gd name="T3" fmla="*/ 89 h 13"/>
                  <a:gd name="T4" fmla="*/ 400 w 70"/>
                  <a:gd name="T5" fmla="*/ 89 h 13"/>
                  <a:gd name="T6" fmla="*/ 438 w 70"/>
                  <a:gd name="T7" fmla="*/ 42 h 13"/>
                  <a:gd name="T8" fmla="*/ 400 w 70"/>
                  <a:gd name="T9" fmla="*/ 0 h 13"/>
                  <a:gd name="T10" fmla="*/ 0 w 70"/>
                  <a:gd name="T11" fmla="*/ 0 h 13"/>
                  <a:gd name="T12" fmla="*/ 25 w 70"/>
                  <a:gd name="T13" fmla="*/ 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3">
                    <a:moveTo>
                      <a:pt x="4" y="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7" y="13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7" name="Freeform 1530"/>
              <p:cNvSpPr>
                <a:spLocks/>
              </p:cNvSpPr>
              <p:nvPr/>
            </p:nvSpPr>
            <p:spPr bwMode="auto">
              <a:xfrm>
                <a:off x="4569" y="2064"/>
                <a:ext cx="140" cy="11"/>
              </a:xfrm>
              <a:custGeom>
                <a:avLst/>
                <a:gdLst>
                  <a:gd name="T0" fmla="*/ 0 w 56"/>
                  <a:gd name="T1" fmla="*/ 0 h 4"/>
                  <a:gd name="T2" fmla="*/ 350 w 56"/>
                  <a:gd name="T3" fmla="*/ 0 h 4"/>
                  <a:gd name="T4" fmla="*/ 8 w 56"/>
                  <a:gd name="T5" fmla="*/ 3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4">
                    <a:moveTo>
                      <a:pt x="0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2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8" name="Freeform 1531"/>
              <p:cNvSpPr>
                <a:spLocks/>
              </p:cNvSpPr>
              <p:nvPr/>
            </p:nvSpPr>
            <p:spPr bwMode="auto">
              <a:xfrm>
                <a:off x="4702" y="2131"/>
                <a:ext cx="165" cy="8"/>
              </a:xfrm>
              <a:custGeom>
                <a:avLst/>
                <a:gdLst>
                  <a:gd name="T0" fmla="*/ 0 w 66"/>
                  <a:gd name="T1" fmla="*/ 0 h 3"/>
                  <a:gd name="T2" fmla="*/ 413 w 66"/>
                  <a:gd name="T3" fmla="*/ 0 h 3"/>
                  <a:gd name="T4" fmla="*/ 13 w 66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">
                    <a:moveTo>
                      <a:pt x="0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58" y="0"/>
                      <a:pt x="2" y="2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Freeform 1532"/>
              <p:cNvSpPr>
                <a:spLocks/>
              </p:cNvSpPr>
              <p:nvPr/>
            </p:nvSpPr>
            <p:spPr bwMode="auto">
              <a:xfrm>
                <a:off x="4812" y="2195"/>
                <a:ext cx="162" cy="8"/>
              </a:xfrm>
              <a:custGeom>
                <a:avLst/>
                <a:gdLst>
                  <a:gd name="T0" fmla="*/ 0 w 65"/>
                  <a:gd name="T1" fmla="*/ 0 h 3"/>
                  <a:gd name="T2" fmla="*/ 404 w 65"/>
                  <a:gd name="T3" fmla="*/ 0 h 3"/>
                  <a:gd name="T4" fmla="*/ 5 w 65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3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0"/>
                      <a:pt x="2" y="2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0" name="Freeform 1533"/>
              <p:cNvSpPr>
                <a:spLocks/>
              </p:cNvSpPr>
              <p:nvPr/>
            </p:nvSpPr>
            <p:spPr bwMode="auto">
              <a:xfrm>
                <a:off x="4859" y="2259"/>
                <a:ext cx="60" cy="10"/>
              </a:xfrm>
              <a:custGeom>
                <a:avLst/>
                <a:gdLst>
                  <a:gd name="T0" fmla="*/ 0 w 24"/>
                  <a:gd name="T1" fmla="*/ 0 h 4"/>
                  <a:gd name="T2" fmla="*/ 150 w 24"/>
                  <a:gd name="T3" fmla="*/ 0 h 4"/>
                  <a:gd name="T4" fmla="*/ 8 w 24"/>
                  <a:gd name="T5" fmla="*/ 2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1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1" name="Freeform 1534"/>
              <p:cNvSpPr>
                <a:spLocks/>
              </p:cNvSpPr>
              <p:nvPr/>
            </p:nvSpPr>
            <p:spPr bwMode="auto">
              <a:xfrm>
                <a:off x="4804" y="2189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20 w 84"/>
                  <a:gd name="T3" fmla="*/ 43 h 12"/>
                  <a:gd name="T4" fmla="*/ 0 w 84"/>
                  <a:gd name="T5" fmla="*/ 85 h 12"/>
                  <a:gd name="T6" fmla="*/ 488 w 84"/>
                  <a:gd name="T7" fmla="*/ 85 h 12"/>
                  <a:gd name="T8" fmla="*/ 525 w 84"/>
                  <a:gd name="T9" fmla="*/ 43 h 12"/>
                  <a:gd name="T10" fmla="*/ 488 w 84"/>
                  <a:gd name="T11" fmla="*/ 0 h 12"/>
                  <a:gd name="T12" fmla="*/ 0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2" name="Freeform 1535"/>
              <p:cNvSpPr>
                <a:spLocks/>
              </p:cNvSpPr>
              <p:nvPr/>
            </p:nvSpPr>
            <p:spPr bwMode="auto">
              <a:xfrm>
                <a:off x="4849" y="2253"/>
                <a:ext cx="100" cy="35"/>
              </a:xfrm>
              <a:custGeom>
                <a:avLst/>
                <a:gdLst>
                  <a:gd name="T0" fmla="*/ 0 w 40"/>
                  <a:gd name="T1" fmla="*/ 0 h 13"/>
                  <a:gd name="T2" fmla="*/ 20 w 40"/>
                  <a:gd name="T3" fmla="*/ 51 h 13"/>
                  <a:gd name="T4" fmla="*/ 0 w 40"/>
                  <a:gd name="T5" fmla="*/ 94 h 13"/>
                  <a:gd name="T6" fmla="*/ 0 w 40"/>
                  <a:gd name="T7" fmla="*/ 94 h 13"/>
                  <a:gd name="T8" fmla="*/ 250 w 40"/>
                  <a:gd name="T9" fmla="*/ 0 h 13"/>
                  <a:gd name="T10" fmla="*/ 0 w 4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0" y="0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5" y="8"/>
                      <a:pt x="29" y="4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3" name="Freeform 1536"/>
              <p:cNvSpPr>
                <a:spLocks/>
              </p:cNvSpPr>
              <p:nvPr/>
            </p:nvSpPr>
            <p:spPr bwMode="auto">
              <a:xfrm>
                <a:off x="4607" y="307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9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4" name="Freeform 1537"/>
              <p:cNvSpPr>
                <a:spLocks/>
              </p:cNvSpPr>
              <p:nvPr/>
            </p:nvSpPr>
            <p:spPr bwMode="auto">
              <a:xfrm>
                <a:off x="4484" y="3136"/>
                <a:ext cx="210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25 w 84"/>
                  <a:gd name="T7" fmla="*/ 85 h 12"/>
                  <a:gd name="T8" fmla="*/ 508 w 84"/>
                  <a:gd name="T9" fmla="*/ 43 h 12"/>
                  <a:gd name="T10" fmla="*/ 525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5" name="Freeform 1538"/>
              <p:cNvSpPr>
                <a:spLocks/>
              </p:cNvSpPr>
              <p:nvPr/>
            </p:nvSpPr>
            <p:spPr bwMode="auto">
              <a:xfrm>
                <a:off x="4484" y="3136"/>
                <a:ext cx="210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25 w 84"/>
                  <a:gd name="T7" fmla="*/ 85 h 12"/>
                  <a:gd name="T8" fmla="*/ 508 w 84"/>
                  <a:gd name="T9" fmla="*/ 43 h 12"/>
                  <a:gd name="T10" fmla="*/ 525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6" name="Freeform 1539"/>
              <p:cNvSpPr>
                <a:spLocks/>
              </p:cNvSpPr>
              <p:nvPr/>
            </p:nvSpPr>
            <p:spPr bwMode="auto">
              <a:xfrm>
                <a:off x="4754" y="3005"/>
                <a:ext cx="118" cy="32"/>
              </a:xfrm>
              <a:custGeom>
                <a:avLst/>
                <a:gdLst>
                  <a:gd name="T0" fmla="*/ 75 w 47"/>
                  <a:gd name="T1" fmla="*/ 0 h 12"/>
                  <a:gd name="T2" fmla="*/ 0 w 47"/>
                  <a:gd name="T3" fmla="*/ 85 h 12"/>
                  <a:gd name="T4" fmla="*/ 296 w 47"/>
                  <a:gd name="T5" fmla="*/ 85 h 12"/>
                  <a:gd name="T6" fmla="*/ 284 w 47"/>
                  <a:gd name="T7" fmla="*/ 43 h 12"/>
                  <a:gd name="T8" fmla="*/ 296 w 47"/>
                  <a:gd name="T9" fmla="*/ 0 h 12"/>
                  <a:gd name="T10" fmla="*/ 75 w 4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7" name="Freeform 1540"/>
              <p:cNvSpPr>
                <a:spLocks/>
              </p:cNvSpPr>
              <p:nvPr/>
            </p:nvSpPr>
            <p:spPr bwMode="auto">
              <a:xfrm>
                <a:off x="4481" y="3141"/>
                <a:ext cx="201" cy="24"/>
              </a:xfrm>
              <a:custGeom>
                <a:avLst/>
                <a:gdLst>
                  <a:gd name="T0" fmla="*/ 45 w 80"/>
                  <a:gd name="T1" fmla="*/ 0 h 9"/>
                  <a:gd name="T2" fmla="*/ 497 w 80"/>
                  <a:gd name="T3" fmla="*/ 0 h 9"/>
                  <a:gd name="T4" fmla="*/ 259 w 80"/>
                  <a:gd name="T5" fmla="*/ 21 h 9"/>
                  <a:gd name="T6" fmla="*/ 25 w 80"/>
                  <a:gd name="T7" fmla="*/ 51 h 9"/>
                  <a:gd name="T8" fmla="*/ 45 w 8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9">
                    <a:moveTo>
                      <a:pt x="7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80" y="1"/>
                      <a:pt x="41" y="3"/>
                    </a:cubicBezTo>
                    <a:cubicBezTo>
                      <a:pt x="16" y="4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8" name="Freeform 1541"/>
              <p:cNvSpPr>
                <a:spLocks/>
              </p:cNvSpPr>
              <p:nvPr/>
            </p:nvSpPr>
            <p:spPr bwMode="auto">
              <a:xfrm>
                <a:off x="4607" y="3075"/>
                <a:ext cx="197" cy="24"/>
              </a:xfrm>
              <a:custGeom>
                <a:avLst/>
                <a:gdLst>
                  <a:gd name="T0" fmla="*/ 42 w 79"/>
                  <a:gd name="T1" fmla="*/ 0 h 9"/>
                  <a:gd name="T2" fmla="*/ 491 w 79"/>
                  <a:gd name="T3" fmla="*/ 0 h 9"/>
                  <a:gd name="T4" fmla="*/ 237 w 79"/>
                  <a:gd name="T5" fmla="*/ 21 h 9"/>
                  <a:gd name="T6" fmla="*/ 17 w 79"/>
                  <a:gd name="T7" fmla="*/ 56 h 9"/>
                  <a:gd name="T8" fmla="*/ 42 w 7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7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78" y="1"/>
                      <a:pt x="38" y="3"/>
                    </a:cubicBezTo>
                    <a:cubicBezTo>
                      <a:pt x="13" y="4"/>
                      <a:pt x="4" y="5"/>
                      <a:pt x="3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9" name="Freeform 1542"/>
              <p:cNvSpPr>
                <a:spLocks/>
              </p:cNvSpPr>
              <p:nvPr/>
            </p:nvSpPr>
            <p:spPr bwMode="auto">
              <a:xfrm>
                <a:off x="4607" y="307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9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0" name="Freeform 1543"/>
              <p:cNvSpPr>
                <a:spLocks/>
              </p:cNvSpPr>
              <p:nvPr/>
            </p:nvSpPr>
            <p:spPr bwMode="auto">
              <a:xfrm>
                <a:off x="4754" y="3005"/>
                <a:ext cx="118" cy="32"/>
              </a:xfrm>
              <a:custGeom>
                <a:avLst/>
                <a:gdLst>
                  <a:gd name="T0" fmla="*/ 75 w 47"/>
                  <a:gd name="T1" fmla="*/ 0 h 12"/>
                  <a:gd name="T2" fmla="*/ 0 w 47"/>
                  <a:gd name="T3" fmla="*/ 85 h 12"/>
                  <a:gd name="T4" fmla="*/ 296 w 47"/>
                  <a:gd name="T5" fmla="*/ 85 h 12"/>
                  <a:gd name="T6" fmla="*/ 284 w 47"/>
                  <a:gd name="T7" fmla="*/ 43 h 12"/>
                  <a:gd name="T8" fmla="*/ 296 w 47"/>
                  <a:gd name="T9" fmla="*/ 0 h 12"/>
                  <a:gd name="T10" fmla="*/ 75 w 4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1" name="Freeform 1544"/>
              <p:cNvSpPr>
                <a:spLocks/>
              </p:cNvSpPr>
              <p:nvPr/>
            </p:nvSpPr>
            <p:spPr bwMode="auto">
              <a:xfrm>
                <a:off x="4469" y="2547"/>
                <a:ext cx="273" cy="173"/>
              </a:xfrm>
              <a:custGeom>
                <a:avLst/>
                <a:gdLst>
                  <a:gd name="T0" fmla="*/ 83 w 109"/>
                  <a:gd name="T1" fmla="*/ 13 h 65"/>
                  <a:gd name="T2" fmla="*/ 308 w 109"/>
                  <a:gd name="T3" fmla="*/ 192 h 65"/>
                  <a:gd name="T4" fmla="*/ 225 w 109"/>
                  <a:gd name="T5" fmla="*/ 226 h 65"/>
                  <a:gd name="T6" fmla="*/ 351 w 109"/>
                  <a:gd name="T7" fmla="*/ 354 h 65"/>
                  <a:gd name="T8" fmla="*/ 684 w 109"/>
                  <a:gd name="T9" fmla="*/ 367 h 65"/>
                  <a:gd name="T10" fmla="*/ 476 w 109"/>
                  <a:gd name="T11" fmla="*/ 397 h 65"/>
                  <a:gd name="T12" fmla="*/ 438 w 109"/>
                  <a:gd name="T13" fmla="*/ 460 h 65"/>
                  <a:gd name="T14" fmla="*/ 296 w 109"/>
                  <a:gd name="T15" fmla="*/ 383 h 65"/>
                  <a:gd name="T16" fmla="*/ 150 w 109"/>
                  <a:gd name="T17" fmla="*/ 298 h 65"/>
                  <a:gd name="T18" fmla="*/ 50 w 109"/>
                  <a:gd name="T19" fmla="*/ 178 h 65"/>
                  <a:gd name="T20" fmla="*/ 63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7" y="31"/>
                      <a:pt x="38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4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69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4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2" name="Freeform 1545"/>
              <p:cNvSpPr>
                <a:spLocks/>
              </p:cNvSpPr>
              <p:nvPr/>
            </p:nvSpPr>
            <p:spPr bwMode="auto">
              <a:xfrm>
                <a:off x="4632" y="2712"/>
                <a:ext cx="222" cy="61"/>
              </a:xfrm>
              <a:custGeom>
                <a:avLst/>
                <a:gdLst>
                  <a:gd name="T0" fmla="*/ 0 w 89"/>
                  <a:gd name="T1" fmla="*/ 13 h 23"/>
                  <a:gd name="T2" fmla="*/ 349 w 89"/>
                  <a:gd name="T3" fmla="*/ 162 h 23"/>
                  <a:gd name="T4" fmla="*/ 554 w 89"/>
                  <a:gd name="T5" fmla="*/ 154 h 23"/>
                  <a:gd name="T6" fmla="*/ 287 w 89"/>
                  <a:gd name="T7" fmla="*/ 98 h 23"/>
                  <a:gd name="T8" fmla="*/ 254 w 89"/>
                  <a:gd name="T9" fmla="*/ 50 h 23"/>
                  <a:gd name="T10" fmla="*/ 37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3" name="Freeform 1546"/>
              <p:cNvSpPr>
                <a:spLocks/>
              </p:cNvSpPr>
              <p:nvPr/>
            </p:nvSpPr>
            <p:spPr bwMode="auto">
              <a:xfrm>
                <a:off x="4967" y="2805"/>
                <a:ext cx="73" cy="67"/>
              </a:xfrm>
              <a:custGeom>
                <a:avLst/>
                <a:gdLst>
                  <a:gd name="T0" fmla="*/ 0 w 29"/>
                  <a:gd name="T1" fmla="*/ 115 h 25"/>
                  <a:gd name="T2" fmla="*/ 96 w 29"/>
                  <a:gd name="T3" fmla="*/ 166 h 25"/>
                  <a:gd name="T4" fmla="*/ 164 w 29"/>
                  <a:gd name="T5" fmla="*/ 56 h 25"/>
                  <a:gd name="T6" fmla="*/ 58 w 29"/>
                  <a:gd name="T7" fmla="*/ 123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4" name="Freeform 1547"/>
              <p:cNvSpPr>
                <a:spLocks/>
              </p:cNvSpPr>
              <p:nvPr/>
            </p:nvSpPr>
            <p:spPr bwMode="auto">
              <a:xfrm>
                <a:off x="4587" y="2653"/>
                <a:ext cx="42" cy="30"/>
              </a:xfrm>
              <a:custGeom>
                <a:avLst/>
                <a:gdLst>
                  <a:gd name="T0" fmla="*/ 12 w 17"/>
                  <a:gd name="T1" fmla="*/ 74 h 11"/>
                  <a:gd name="T2" fmla="*/ 62 w 17"/>
                  <a:gd name="T3" fmla="*/ 68 h 11"/>
                  <a:gd name="T4" fmla="*/ 86 w 17"/>
                  <a:gd name="T5" fmla="*/ 0 h 11"/>
                  <a:gd name="T6" fmla="*/ 0 w 17"/>
                  <a:gd name="T7" fmla="*/ 5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4" y="11"/>
                      <a:pt x="8" y="11"/>
                      <a:pt x="10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2" y="7"/>
                      <a:pt x="5" y="7"/>
                      <a:pt x="0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5" name="Freeform 1548"/>
              <p:cNvSpPr>
                <a:spLocks/>
              </p:cNvSpPr>
              <p:nvPr/>
            </p:nvSpPr>
            <p:spPr bwMode="auto">
              <a:xfrm>
                <a:off x="4729" y="2707"/>
                <a:ext cx="13" cy="40"/>
              </a:xfrm>
              <a:custGeom>
                <a:avLst/>
                <a:gdLst>
                  <a:gd name="T0" fmla="*/ 13 w 5"/>
                  <a:gd name="T1" fmla="*/ 0 h 15"/>
                  <a:gd name="T2" fmla="*/ 0 w 5"/>
                  <a:gd name="T3" fmla="*/ 107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5">
                    <a:moveTo>
                      <a:pt x="2" y="0"/>
                    </a:moveTo>
                    <a:cubicBezTo>
                      <a:pt x="5" y="6"/>
                      <a:pt x="5" y="12"/>
                      <a:pt x="0" y="15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" name="Freeform 1549"/>
              <p:cNvSpPr>
                <a:spLocks/>
              </p:cNvSpPr>
              <p:nvPr/>
            </p:nvSpPr>
            <p:spPr bwMode="auto">
              <a:xfrm>
                <a:off x="4844" y="2779"/>
                <a:ext cx="60" cy="32"/>
              </a:xfrm>
              <a:custGeom>
                <a:avLst/>
                <a:gdLst>
                  <a:gd name="T0" fmla="*/ 0 w 24"/>
                  <a:gd name="T1" fmla="*/ 64 h 12"/>
                  <a:gd name="T2" fmla="*/ 95 w 24"/>
                  <a:gd name="T3" fmla="*/ 85 h 12"/>
                  <a:gd name="T4" fmla="*/ 138 w 24"/>
                  <a:gd name="T5" fmla="*/ 64 h 12"/>
                  <a:gd name="T6" fmla="*/ 138 w 24"/>
                  <a:gd name="T7" fmla="*/ 0 h 12"/>
                  <a:gd name="T8" fmla="*/ 108 w 24"/>
                  <a:gd name="T9" fmla="*/ 43 h 12"/>
                  <a:gd name="T10" fmla="*/ 75 w 24"/>
                  <a:gd name="T11" fmla="*/ 51 h 12"/>
                  <a:gd name="T12" fmla="*/ 33 w 24"/>
                  <a:gd name="T13" fmla="*/ 5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2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1" y="5"/>
                      <a:pt x="17" y="6"/>
                    </a:cubicBezTo>
                    <a:cubicBezTo>
                      <a:pt x="16" y="7"/>
                      <a:pt x="14" y="7"/>
                      <a:pt x="12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" name="Freeform 1550"/>
              <p:cNvSpPr>
                <a:spLocks/>
              </p:cNvSpPr>
              <p:nvPr/>
            </p:nvSpPr>
            <p:spPr bwMode="auto">
              <a:xfrm>
                <a:off x="4612" y="2432"/>
                <a:ext cx="197" cy="35"/>
              </a:xfrm>
              <a:custGeom>
                <a:avLst/>
                <a:gdLst>
                  <a:gd name="T0" fmla="*/ 37 w 79"/>
                  <a:gd name="T1" fmla="*/ 0 h 13"/>
                  <a:gd name="T2" fmla="*/ 0 w 79"/>
                  <a:gd name="T3" fmla="*/ 43 h 13"/>
                  <a:gd name="T4" fmla="*/ 37 w 79"/>
                  <a:gd name="T5" fmla="*/ 94 h 13"/>
                  <a:gd name="T6" fmla="*/ 491 w 79"/>
                  <a:gd name="T7" fmla="*/ 94 h 13"/>
                  <a:gd name="T8" fmla="*/ 474 w 79"/>
                  <a:gd name="T9" fmla="*/ 51 h 13"/>
                  <a:gd name="T10" fmla="*/ 491 w 79"/>
                  <a:gd name="T11" fmla="*/ 0 h 13"/>
                  <a:gd name="T12" fmla="*/ 37 w 7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8" name="Freeform 1551"/>
              <p:cNvSpPr>
                <a:spLocks/>
              </p:cNvSpPr>
              <p:nvPr/>
            </p:nvSpPr>
            <p:spPr bwMode="auto">
              <a:xfrm>
                <a:off x="4486" y="2496"/>
                <a:ext cx="211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30 w 84"/>
                  <a:gd name="T7" fmla="*/ 85 h 12"/>
                  <a:gd name="T8" fmla="*/ 517 w 84"/>
                  <a:gd name="T9" fmla="*/ 43 h 12"/>
                  <a:gd name="T10" fmla="*/ 530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9" name="Freeform 1552"/>
              <p:cNvSpPr>
                <a:spLocks/>
              </p:cNvSpPr>
              <p:nvPr/>
            </p:nvSpPr>
            <p:spPr bwMode="auto">
              <a:xfrm>
                <a:off x="4486" y="2496"/>
                <a:ext cx="211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30 w 84"/>
                  <a:gd name="T7" fmla="*/ 85 h 12"/>
                  <a:gd name="T8" fmla="*/ 517 w 84"/>
                  <a:gd name="T9" fmla="*/ 43 h 12"/>
                  <a:gd name="T10" fmla="*/ 530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E8002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0" name="Freeform 1553"/>
              <p:cNvSpPr>
                <a:spLocks/>
              </p:cNvSpPr>
              <p:nvPr/>
            </p:nvSpPr>
            <p:spPr bwMode="auto">
              <a:xfrm>
                <a:off x="4494" y="2563"/>
                <a:ext cx="120" cy="32"/>
              </a:xfrm>
              <a:custGeom>
                <a:avLst/>
                <a:gdLst>
                  <a:gd name="T0" fmla="*/ 38 w 48"/>
                  <a:gd name="T1" fmla="*/ 0 h 12"/>
                  <a:gd name="T2" fmla="*/ 0 w 48"/>
                  <a:gd name="T3" fmla="*/ 43 h 12"/>
                  <a:gd name="T4" fmla="*/ 38 w 48"/>
                  <a:gd name="T5" fmla="*/ 85 h 12"/>
                  <a:gd name="T6" fmla="*/ 300 w 48"/>
                  <a:gd name="T7" fmla="*/ 85 h 12"/>
                  <a:gd name="T8" fmla="*/ 283 w 48"/>
                  <a:gd name="T9" fmla="*/ 43 h 12"/>
                  <a:gd name="T10" fmla="*/ 300 w 48"/>
                  <a:gd name="T11" fmla="*/ 0 h 12"/>
                  <a:gd name="T12" fmla="*/ 38 w 4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6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1" name="Freeform 1554"/>
              <p:cNvSpPr>
                <a:spLocks/>
              </p:cNvSpPr>
              <p:nvPr/>
            </p:nvSpPr>
            <p:spPr bwMode="auto">
              <a:xfrm>
                <a:off x="4757" y="2365"/>
                <a:ext cx="120" cy="35"/>
              </a:xfrm>
              <a:custGeom>
                <a:avLst/>
                <a:gdLst>
                  <a:gd name="T0" fmla="*/ 83 w 48"/>
                  <a:gd name="T1" fmla="*/ 0 h 13"/>
                  <a:gd name="T2" fmla="*/ 0 w 48"/>
                  <a:gd name="T3" fmla="*/ 94 h 13"/>
                  <a:gd name="T4" fmla="*/ 300 w 48"/>
                  <a:gd name="T5" fmla="*/ 94 h 13"/>
                  <a:gd name="T6" fmla="*/ 283 w 48"/>
                  <a:gd name="T7" fmla="*/ 51 h 13"/>
                  <a:gd name="T8" fmla="*/ 300 w 48"/>
                  <a:gd name="T9" fmla="*/ 0 h 13"/>
                  <a:gd name="T10" fmla="*/ 83 w 4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3">
                    <a:moveTo>
                      <a:pt x="13" y="0"/>
                    </a:moveTo>
                    <a:cubicBezTo>
                      <a:pt x="7" y="4"/>
                      <a:pt x="3" y="8"/>
                      <a:pt x="0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2" name="Freeform 1555"/>
              <p:cNvSpPr>
                <a:spLocks/>
              </p:cNvSpPr>
              <p:nvPr/>
            </p:nvSpPr>
            <p:spPr bwMode="auto">
              <a:xfrm>
                <a:off x="4486" y="2501"/>
                <a:ext cx="201" cy="24"/>
              </a:xfrm>
              <a:custGeom>
                <a:avLst/>
                <a:gdLst>
                  <a:gd name="T0" fmla="*/ 38 w 80"/>
                  <a:gd name="T1" fmla="*/ 0 h 9"/>
                  <a:gd name="T2" fmla="*/ 492 w 80"/>
                  <a:gd name="T3" fmla="*/ 0 h 9"/>
                  <a:gd name="T4" fmla="*/ 254 w 80"/>
                  <a:gd name="T5" fmla="*/ 21 h 9"/>
                  <a:gd name="T6" fmla="*/ 20 w 80"/>
                  <a:gd name="T7" fmla="*/ 51 h 9"/>
                  <a:gd name="T8" fmla="*/ 38 w 8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9">
                    <a:moveTo>
                      <a:pt x="6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2" y="0"/>
                      <a:pt x="80" y="2"/>
                      <a:pt x="40" y="3"/>
                    </a:cubicBezTo>
                    <a:cubicBezTo>
                      <a:pt x="15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3" name="Freeform 1556"/>
              <p:cNvSpPr>
                <a:spLocks/>
              </p:cNvSpPr>
              <p:nvPr/>
            </p:nvSpPr>
            <p:spPr bwMode="auto">
              <a:xfrm>
                <a:off x="4612" y="2435"/>
                <a:ext cx="197" cy="26"/>
              </a:xfrm>
              <a:custGeom>
                <a:avLst/>
                <a:gdLst>
                  <a:gd name="T0" fmla="*/ 37 w 79"/>
                  <a:gd name="T1" fmla="*/ 8 h 10"/>
                  <a:gd name="T2" fmla="*/ 491 w 79"/>
                  <a:gd name="T3" fmla="*/ 8 h 10"/>
                  <a:gd name="T4" fmla="*/ 237 w 79"/>
                  <a:gd name="T5" fmla="*/ 21 h 10"/>
                  <a:gd name="T6" fmla="*/ 17 w 79"/>
                  <a:gd name="T7" fmla="*/ 55 h 10"/>
                  <a:gd name="T8" fmla="*/ 37 w 79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10">
                    <a:moveTo>
                      <a:pt x="6" y="1"/>
                    </a:moveTo>
                    <a:cubicBezTo>
                      <a:pt x="79" y="1"/>
                      <a:pt x="79" y="1"/>
                      <a:pt x="79" y="1"/>
                    </a:cubicBezTo>
                    <a:cubicBezTo>
                      <a:pt x="73" y="0"/>
                      <a:pt x="77" y="1"/>
                      <a:pt x="38" y="3"/>
                    </a:cubicBezTo>
                    <a:cubicBezTo>
                      <a:pt x="13" y="4"/>
                      <a:pt x="3" y="6"/>
                      <a:pt x="3" y="8"/>
                    </a:cubicBezTo>
                    <a:cubicBezTo>
                      <a:pt x="1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4" name="Freeform 1557"/>
              <p:cNvSpPr>
                <a:spLocks/>
              </p:cNvSpPr>
              <p:nvPr/>
            </p:nvSpPr>
            <p:spPr bwMode="auto">
              <a:xfrm>
                <a:off x="4494" y="2565"/>
                <a:ext cx="108" cy="24"/>
              </a:xfrm>
              <a:custGeom>
                <a:avLst/>
                <a:gdLst>
                  <a:gd name="T0" fmla="*/ 45 w 43"/>
                  <a:gd name="T1" fmla="*/ 0 h 9"/>
                  <a:gd name="T2" fmla="*/ 271 w 43"/>
                  <a:gd name="T3" fmla="*/ 0 h 9"/>
                  <a:gd name="T4" fmla="*/ 25 w 43"/>
                  <a:gd name="T5" fmla="*/ 56 h 9"/>
                  <a:gd name="T6" fmla="*/ 45 w 4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9">
                    <a:moveTo>
                      <a:pt x="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7" y="0"/>
                      <a:pt x="4" y="2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5" name="Freeform 1558"/>
              <p:cNvSpPr>
                <a:spLocks/>
              </p:cNvSpPr>
              <p:nvPr/>
            </p:nvSpPr>
            <p:spPr bwMode="auto">
              <a:xfrm>
                <a:off x="4612" y="2432"/>
                <a:ext cx="197" cy="35"/>
              </a:xfrm>
              <a:custGeom>
                <a:avLst/>
                <a:gdLst>
                  <a:gd name="T0" fmla="*/ 37 w 79"/>
                  <a:gd name="T1" fmla="*/ 0 h 13"/>
                  <a:gd name="T2" fmla="*/ 0 w 79"/>
                  <a:gd name="T3" fmla="*/ 43 h 13"/>
                  <a:gd name="T4" fmla="*/ 37 w 79"/>
                  <a:gd name="T5" fmla="*/ 94 h 13"/>
                  <a:gd name="T6" fmla="*/ 491 w 79"/>
                  <a:gd name="T7" fmla="*/ 94 h 13"/>
                  <a:gd name="T8" fmla="*/ 474 w 79"/>
                  <a:gd name="T9" fmla="*/ 51 h 13"/>
                  <a:gd name="T10" fmla="*/ 491 w 79"/>
                  <a:gd name="T11" fmla="*/ 0 h 13"/>
                  <a:gd name="T12" fmla="*/ 37 w 7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" name="Freeform 1559"/>
              <p:cNvSpPr>
                <a:spLocks/>
              </p:cNvSpPr>
              <p:nvPr/>
            </p:nvSpPr>
            <p:spPr bwMode="auto">
              <a:xfrm>
                <a:off x="4757" y="2365"/>
                <a:ext cx="120" cy="35"/>
              </a:xfrm>
              <a:custGeom>
                <a:avLst/>
                <a:gdLst>
                  <a:gd name="T0" fmla="*/ 83 w 48"/>
                  <a:gd name="T1" fmla="*/ 0 h 13"/>
                  <a:gd name="T2" fmla="*/ 0 w 48"/>
                  <a:gd name="T3" fmla="*/ 94 h 13"/>
                  <a:gd name="T4" fmla="*/ 300 w 48"/>
                  <a:gd name="T5" fmla="*/ 94 h 13"/>
                  <a:gd name="T6" fmla="*/ 283 w 48"/>
                  <a:gd name="T7" fmla="*/ 51 h 13"/>
                  <a:gd name="T8" fmla="*/ 300 w 48"/>
                  <a:gd name="T9" fmla="*/ 0 h 13"/>
                  <a:gd name="T10" fmla="*/ 83 w 4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3">
                    <a:moveTo>
                      <a:pt x="13" y="0"/>
                    </a:moveTo>
                    <a:cubicBezTo>
                      <a:pt x="7" y="4"/>
                      <a:pt x="3" y="8"/>
                      <a:pt x="0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" name="Freeform 1560"/>
              <p:cNvSpPr>
                <a:spLocks/>
              </p:cNvSpPr>
              <p:nvPr/>
            </p:nvSpPr>
            <p:spPr bwMode="auto">
              <a:xfrm>
                <a:off x="4494" y="2563"/>
                <a:ext cx="120" cy="32"/>
              </a:xfrm>
              <a:custGeom>
                <a:avLst/>
                <a:gdLst>
                  <a:gd name="T0" fmla="*/ 38 w 48"/>
                  <a:gd name="T1" fmla="*/ 0 h 12"/>
                  <a:gd name="T2" fmla="*/ 0 w 48"/>
                  <a:gd name="T3" fmla="*/ 43 h 12"/>
                  <a:gd name="T4" fmla="*/ 38 w 48"/>
                  <a:gd name="T5" fmla="*/ 85 h 12"/>
                  <a:gd name="T6" fmla="*/ 300 w 48"/>
                  <a:gd name="T7" fmla="*/ 85 h 12"/>
                  <a:gd name="T8" fmla="*/ 283 w 48"/>
                  <a:gd name="T9" fmla="*/ 43 h 12"/>
                  <a:gd name="T10" fmla="*/ 300 w 48"/>
                  <a:gd name="T11" fmla="*/ 0 h 12"/>
                  <a:gd name="T12" fmla="*/ 38 w 4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6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8" name="Freeform 1561"/>
              <p:cNvSpPr>
                <a:spLocks/>
              </p:cNvSpPr>
              <p:nvPr/>
            </p:nvSpPr>
            <p:spPr bwMode="auto">
              <a:xfrm>
                <a:off x="4479" y="2637"/>
                <a:ext cx="140" cy="32"/>
              </a:xfrm>
              <a:custGeom>
                <a:avLst/>
                <a:gdLst>
                  <a:gd name="T0" fmla="*/ 313 w 56"/>
                  <a:gd name="T1" fmla="*/ 0 h 12"/>
                  <a:gd name="T2" fmla="*/ 350 w 56"/>
                  <a:gd name="T3" fmla="*/ 43 h 12"/>
                  <a:gd name="T4" fmla="*/ 313 w 56"/>
                  <a:gd name="T5" fmla="*/ 85 h 12"/>
                  <a:gd name="T6" fmla="*/ 0 w 56"/>
                  <a:gd name="T7" fmla="*/ 85 h 12"/>
                  <a:gd name="T8" fmla="*/ 25 w 56"/>
                  <a:gd name="T9" fmla="*/ 43 h 12"/>
                  <a:gd name="T10" fmla="*/ 0 w 56"/>
                  <a:gd name="T11" fmla="*/ 0 h 12"/>
                  <a:gd name="T12" fmla="*/ 313 w 5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2">
                    <a:moveTo>
                      <a:pt x="50" y="0"/>
                    </a:moveTo>
                    <a:cubicBezTo>
                      <a:pt x="53" y="0"/>
                      <a:pt x="56" y="2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9" name="Freeform 1563"/>
              <p:cNvSpPr>
                <a:spLocks/>
              </p:cNvSpPr>
              <p:nvPr/>
            </p:nvSpPr>
            <p:spPr bwMode="auto">
              <a:xfrm>
                <a:off x="4479" y="2637"/>
                <a:ext cx="140" cy="32"/>
              </a:xfrm>
              <a:custGeom>
                <a:avLst/>
                <a:gdLst>
                  <a:gd name="T0" fmla="*/ 313 w 56"/>
                  <a:gd name="T1" fmla="*/ 0 h 12"/>
                  <a:gd name="T2" fmla="*/ 350 w 56"/>
                  <a:gd name="T3" fmla="*/ 43 h 12"/>
                  <a:gd name="T4" fmla="*/ 313 w 56"/>
                  <a:gd name="T5" fmla="*/ 85 h 12"/>
                  <a:gd name="T6" fmla="*/ 0 w 56"/>
                  <a:gd name="T7" fmla="*/ 85 h 12"/>
                  <a:gd name="T8" fmla="*/ 25 w 56"/>
                  <a:gd name="T9" fmla="*/ 43 h 12"/>
                  <a:gd name="T10" fmla="*/ 0 w 56"/>
                  <a:gd name="T11" fmla="*/ 0 h 12"/>
                  <a:gd name="T12" fmla="*/ 313 w 5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2">
                    <a:moveTo>
                      <a:pt x="50" y="0"/>
                    </a:moveTo>
                    <a:cubicBezTo>
                      <a:pt x="53" y="0"/>
                      <a:pt x="56" y="2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0" name="Freeform 1564"/>
              <p:cNvSpPr>
                <a:spLocks/>
              </p:cNvSpPr>
              <p:nvPr/>
            </p:nvSpPr>
            <p:spPr bwMode="auto">
              <a:xfrm>
                <a:off x="4699" y="2768"/>
                <a:ext cx="198" cy="32"/>
              </a:xfrm>
              <a:custGeom>
                <a:avLst/>
                <a:gdLst>
                  <a:gd name="T0" fmla="*/ 459 w 79"/>
                  <a:gd name="T1" fmla="*/ 85 h 12"/>
                  <a:gd name="T2" fmla="*/ 496 w 79"/>
                  <a:gd name="T3" fmla="*/ 43 h 12"/>
                  <a:gd name="T4" fmla="*/ 459 w 79"/>
                  <a:gd name="T5" fmla="*/ 0 h 12"/>
                  <a:gd name="T6" fmla="*/ 0 w 79"/>
                  <a:gd name="T7" fmla="*/ 0 h 12"/>
                  <a:gd name="T8" fmla="*/ 20 w 79"/>
                  <a:gd name="T9" fmla="*/ 43 h 12"/>
                  <a:gd name="T10" fmla="*/ 0 w 79"/>
                  <a:gd name="T11" fmla="*/ 85 h 12"/>
                  <a:gd name="T12" fmla="*/ 459 w 79"/>
                  <a:gd name="T13" fmla="*/ 8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9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1" name="Freeform 1565"/>
              <p:cNvSpPr>
                <a:spLocks/>
              </p:cNvSpPr>
              <p:nvPr/>
            </p:nvSpPr>
            <p:spPr bwMode="auto">
              <a:xfrm>
                <a:off x="4807" y="2832"/>
                <a:ext cx="212" cy="32"/>
              </a:xfrm>
              <a:custGeom>
                <a:avLst/>
                <a:gdLst>
                  <a:gd name="T0" fmla="*/ 0 w 85"/>
                  <a:gd name="T1" fmla="*/ 0 h 12"/>
                  <a:gd name="T2" fmla="*/ 17 w 85"/>
                  <a:gd name="T3" fmla="*/ 43 h 12"/>
                  <a:gd name="T4" fmla="*/ 0 w 85"/>
                  <a:gd name="T5" fmla="*/ 85 h 12"/>
                  <a:gd name="T6" fmla="*/ 486 w 85"/>
                  <a:gd name="T7" fmla="*/ 85 h 12"/>
                  <a:gd name="T8" fmla="*/ 529 w 85"/>
                  <a:gd name="T9" fmla="*/ 43 h 12"/>
                  <a:gd name="T10" fmla="*/ 486 w 85"/>
                  <a:gd name="T11" fmla="*/ 0 h 12"/>
                  <a:gd name="T12" fmla="*/ 0 w 8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2" name="Freeform 1566"/>
              <p:cNvSpPr>
                <a:spLocks/>
              </p:cNvSpPr>
              <p:nvPr/>
            </p:nvSpPr>
            <p:spPr bwMode="auto">
              <a:xfrm>
                <a:off x="4852" y="2896"/>
                <a:ext cx="102" cy="35"/>
              </a:xfrm>
              <a:custGeom>
                <a:avLst/>
                <a:gdLst>
                  <a:gd name="T0" fmla="*/ 0 w 41"/>
                  <a:gd name="T1" fmla="*/ 0 h 13"/>
                  <a:gd name="T2" fmla="*/ 25 w 41"/>
                  <a:gd name="T3" fmla="*/ 51 h 13"/>
                  <a:gd name="T4" fmla="*/ 0 w 41"/>
                  <a:gd name="T5" fmla="*/ 94 h 13"/>
                  <a:gd name="T6" fmla="*/ 0 w 41"/>
                  <a:gd name="T7" fmla="*/ 94 h 13"/>
                  <a:gd name="T8" fmla="*/ 254 w 41"/>
                  <a:gd name="T9" fmla="*/ 0 h 13"/>
                  <a:gd name="T10" fmla="*/ 0 w 41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5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3" name="Freeform 1567"/>
              <p:cNvSpPr>
                <a:spLocks/>
              </p:cNvSpPr>
              <p:nvPr/>
            </p:nvSpPr>
            <p:spPr bwMode="auto">
              <a:xfrm>
                <a:off x="4562" y="2701"/>
                <a:ext cx="175" cy="32"/>
              </a:xfrm>
              <a:custGeom>
                <a:avLst/>
                <a:gdLst>
                  <a:gd name="T0" fmla="*/ 25 w 70"/>
                  <a:gd name="T1" fmla="*/ 43 h 12"/>
                  <a:gd name="T2" fmla="*/ 0 w 70"/>
                  <a:gd name="T3" fmla="*/ 85 h 12"/>
                  <a:gd name="T4" fmla="*/ 395 w 70"/>
                  <a:gd name="T5" fmla="*/ 85 h 12"/>
                  <a:gd name="T6" fmla="*/ 438 w 70"/>
                  <a:gd name="T7" fmla="*/ 43 h 12"/>
                  <a:gd name="T8" fmla="*/ 395 w 70"/>
                  <a:gd name="T9" fmla="*/ 0 h 12"/>
                  <a:gd name="T10" fmla="*/ 0 w 70"/>
                  <a:gd name="T11" fmla="*/ 0 h 12"/>
                  <a:gd name="T12" fmla="*/ 25 w 70"/>
                  <a:gd name="T13" fmla="*/ 4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4" y="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7" y="12"/>
                      <a:pt x="70" y="9"/>
                      <a:pt x="70" y="6"/>
                    </a:cubicBezTo>
                    <a:cubicBezTo>
                      <a:pt x="70" y="3"/>
                      <a:pt x="67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4" name="Freeform 1568"/>
              <p:cNvSpPr>
                <a:spLocks/>
              </p:cNvSpPr>
              <p:nvPr/>
            </p:nvSpPr>
            <p:spPr bwMode="auto">
              <a:xfrm>
                <a:off x="4699" y="2768"/>
                <a:ext cx="198" cy="32"/>
              </a:xfrm>
              <a:custGeom>
                <a:avLst/>
                <a:gdLst>
                  <a:gd name="T0" fmla="*/ 459 w 79"/>
                  <a:gd name="T1" fmla="*/ 85 h 12"/>
                  <a:gd name="T2" fmla="*/ 496 w 79"/>
                  <a:gd name="T3" fmla="*/ 43 h 12"/>
                  <a:gd name="T4" fmla="*/ 459 w 79"/>
                  <a:gd name="T5" fmla="*/ 0 h 12"/>
                  <a:gd name="T6" fmla="*/ 0 w 79"/>
                  <a:gd name="T7" fmla="*/ 0 h 12"/>
                  <a:gd name="T8" fmla="*/ 20 w 79"/>
                  <a:gd name="T9" fmla="*/ 43 h 12"/>
                  <a:gd name="T10" fmla="*/ 0 w 79"/>
                  <a:gd name="T11" fmla="*/ 85 h 12"/>
                  <a:gd name="T12" fmla="*/ 459 w 79"/>
                  <a:gd name="T13" fmla="*/ 8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9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5" name="Freeform 1569"/>
              <p:cNvSpPr>
                <a:spLocks/>
              </p:cNvSpPr>
              <p:nvPr/>
            </p:nvSpPr>
            <p:spPr bwMode="auto">
              <a:xfrm>
                <a:off x="4562" y="2701"/>
                <a:ext cx="175" cy="32"/>
              </a:xfrm>
              <a:custGeom>
                <a:avLst/>
                <a:gdLst>
                  <a:gd name="T0" fmla="*/ 25 w 70"/>
                  <a:gd name="T1" fmla="*/ 43 h 12"/>
                  <a:gd name="T2" fmla="*/ 0 w 70"/>
                  <a:gd name="T3" fmla="*/ 85 h 12"/>
                  <a:gd name="T4" fmla="*/ 395 w 70"/>
                  <a:gd name="T5" fmla="*/ 85 h 12"/>
                  <a:gd name="T6" fmla="*/ 438 w 70"/>
                  <a:gd name="T7" fmla="*/ 43 h 12"/>
                  <a:gd name="T8" fmla="*/ 395 w 70"/>
                  <a:gd name="T9" fmla="*/ 0 h 12"/>
                  <a:gd name="T10" fmla="*/ 0 w 70"/>
                  <a:gd name="T11" fmla="*/ 0 h 12"/>
                  <a:gd name="T12" fmla="*/ 25 w 70"/>
                  <a:gd name="T13" fmla="*/ 4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4" y="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7" y="12"/>
                      <a:pt x="70" y="9"/>
                      <a:pt x="70" y="6"/>
                    </a:cubicBezTo>
                    <a:cubicBezTo>
                      <a:pt x="70" y="3"/>
                      <a:pt x="67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" name="Freeform 1570"/>
              <p:cNvSpPr>
                <a:spLocks/>
              </p:cNvSpPr>
              <p:nvPr/>
            </p:nvSpPr>
            <p:spPr bwMode="auto">
              <a:xfrm>
                <a:off x="4572" y="2707"/>
                <a:ext cx="142" cy="8"/>
              </a:xfrm>
              <a:custGeom>
                <a:avLst/>
                <a:gdLst>
                  <a:gd name="T0" fmla="*/ 0 w 57"/>
                  <a:gd name="T1" fmla="*/ 0 h 3"/>
                  <a:gd name="T2" fmla="*/ 354 w 57"/>
                  <a:gd name="T3" fmla="*/ 0 h 3"/>
                  <a:gd name="T4" fmla="*/ 12 w 57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9" y="0"/>
                      <a:pt x="2" y="2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" name="Freeform 1571"/>
              <p:cNvSpPr>
                <a:spLocks/>
              </p:cNvSpPr>
              <p:nvPr/>
            </p:nvSpPr>
            <p:spPr bwMode="auto">
              <a:xfrm>
                <a:off x="4707" y="2773"/>
                <a:ext cx="162" cy="8"/>
              </a:xfrm>
              <a:custGeom>
                <a:avLst/>
                <a:gdLst>
                  <a:gd name="T0" fmla="*/ 0 w 65"/>
                  <a:gd name="T1" fmla="*/ 0 h 3"/>
                  <a:gd name="T2" fmla="*/ 404 w 65"/>
                  <a:gd name="T3" fmla="*/ 0 h 3"/>
                  <a:gd name="T4" fmla="*/ 5 w 65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3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0"/>
                      <a:pt x="2" y="2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8" name="Freeform 1572"/>
              <p:cNvSpPr>
                <a:spLocks/>
              </p:cNvSpPr>
              <p:nvPr/>
            </p:nvSpPr>
            <p:spPr bwMode="auto">
              <a:xfrm>
                <a:off x="4817" y="2837"/>
                <a:ext cx="162" cy="8"/>
              </a:xfrm>
              <a:custGeom>
                <a:avLst/>
                <a:gdLst>
                  <a:gd name="T0" fmla="*/ 0 w 65"/>
                  <a:gd name="T1" fmla="*/ 0 h 3"/>
                  <a:gd name="T2" fmla="*/ 404 w 65"/>
                  <a:gd name="T3" fmla="*/ 0 h 3"/>
                  <a:gd name="T4" fmla="*/ 5 w 65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3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0"/>
                      <a:pt x="1" y="2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9" name="Freeform 1573"/>
              <p:cNvSpPr>
                <a:spLocks/>
              </p:cNvSpPr>
              <p:nvPr/>
            </p:nvSpPr>
            <p:spPr bwMode="auto">
              <a:xfrm>
                <a:off x="4862" y="2901"/>
                <a:ext cx="60" cy="8"/>
              </a:xfrm>
              <a:custGeom>
                <a:avLst/>
                <a:gdLst>
                  <a:gd name="T0" fmla="*/ 0 w 24"/>
                  <a:gd name="T1" fmla="*/ 0 h 3"/>
                  <a:gd name="T2" fmla="*/ 150 w 24"/>
                  <a:gd name="T3" fmla="*/ 0 h 3"/>
                  <a:gd name="T4" fmla="*/ 13 w 24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2" y="2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0" name="Freeform 1574"/>
              <p:cNvSpPr>
                <a:spLocks/>
              </p:cNvSpPr>
              <p:nvPr/>
            </p:nvSpPr>
            <p:spPr bwMode="auto">
              <a:xfrm>
                <a:off x="4807" y="2832"/>
                <a:ext cx="212" cy="32"/>
              </a:xfrm>
              <a:custGeom>
                <a:avLst/>
                <a:gdLst>
                  <a:gd name="T0" fmla="*/ 0 w 85"/>
                  <a:gd name="T1" fmla="*/ 0 h 12"/>
                  <a:gd name="T2" fmla="*/ 17 w 85"/>
                  <a:gd name="T3" fmla="*/ 43 h 12"/>
                  <a:gd name="T4" fmla="*/ 0 w 85"/>
                  <a:gd name="T5" fmla="*/ 85 h 12"/>
                  <a:gd name="T6" fmla="*/ 486 w 85"/>
                  <a:gd name="T7" fmla="*/ 85 h 12"/>
                  <a:gd name="T8" fmla="*/ 529 w 85"/>
                  <a:gd name="T9" fmla="*/ 43 h 12"/>
                  <a:gd name="T10" fmla="*/ 486 w 85"/>
                  <a:gd name="T11" fmla="*/ 0 h 12"/>
                  <a:gd name="T12" fmla="*/ 0 w 8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1" name="Freeform 1575"/>
              <p:cNvSpPr>
                <a:spLocks/>
              </p:cNvSpPr>
              <p:nvPr/>
            </p:nvSpPr>
            <p:spPr bwMode="auto">
              <a:xfrm>
                <a:off x="4852" y="2896"/>
                <a:ext cx="102" cy="35"/>
              </a:xfrm>
              <a:custGeom>
                <a:avLst/>
                <a:gdLst>
                  <a:gd name="T0" fmla="*/ 0 w 41"/>
                  <a:gd name="T1" fmla="*/ 0 h 13"/>
                  <a:gd name="T2" fmla="*/ 25 w 41"/>
                  <a:gd name="T3" fmla="*/ 51 h 13"/>
                  <a:gd name="T4" fmla="*/ 0 w 41"/>
                  <a:gd name="T5" fmla="*/ 94 h 13"/>
                  <a:gd name="T6" fmla="*/ 0 w 41"/>
                  <a:gd name="T7" fmla="*/ 94 h 13"/>
                  <a:gd name="T8" fmla="*/ 254 w 41"/>
                  <a:gd name="T9" fmla="*/ 0 h 13"/>
                  <a:gd name="T10" fmla="*/ 0 w 41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5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2" name="Freeform 1576"/>
              <p:cNvSpPr>
                <a:spLocks/>
              </p:cNvSpPr>
              <p:nvPr/>
            </p:nvSpPr>
            <p:spPr bwMode="auto">
              <a:xfrm>
                <a:off x="4582" y="3293"/>
                <a:ext cx="42" cy="30"/>
              </a:xfrm>
              <a:custGeom>
                <a:avLst/>
                <a:gdLst>
                  <a:gd name="T0" fmla="*/ 12 w 17"/>
                  <a:gd name="T1" fmla="*/ 74 h 11"/>
                  <a:gd name="T2" fmla="*/ 67 w 17"/>
                  <a:gd name="T3" fmla="*/ 68 h 11"/>
                  <a:gd name="T4" fmla="*/ 86 w 17"/>
                  <a:gd name="T5" fmla="*/ 0 h 11"/>
                  <a:gd name="T6" fmla="*/ 0 w 17"/>
                  <a:gd name="T7" fmla="*/ 4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9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0091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3" name="Freeform 1577"/>
              <p:cNvSpPr>
                <a:spLocks/>
              </p:cNvSpPr>
              <p:nvPr/>
            </p:nvSpPr>
            <p:spPr bwMode="auto">
              <a:xfrm>
                <a:off x="4489" y="3200"/>
                <a:ext cx="123" cy="35"/>
              </a:xfrm>
              <a:custGeom>
                <a:avLst/>
                <a:gdLst>
                  <a:gd name="T0" fmla="*/ 45 w 49"/>
                  <a:gd name="T1" fmla="*/ 0 h 13"/>
                  <a:gd name="T2" fmla="*/ 0 w 49"/>
                  <a:gd name="T3" fmla="*/ 51 h 13"/>
                  <a:gd name="T4" fmla="*/ 45 w 49"/>
                  <a:gd name="T5" fmla="*/ 94 h 13"/>
                  <a:gd name="T6" fmla="*/ 309 w 49"/>
                  <a:gd name="T7" fmla="*/ 94 h 13"/>
                  <a:gd name="T8" fmla="*/ 284 w 49"/>
                  <a:gd name="T9" fmla="*/ 51 h 13"/>
                  <a:gd name="T10" fmla="*/ 309 w 49"/>
                  <a:gd name="T11" fmla="*/ 0 h 13"/>
                  <a:gd name="T12" fmla="*/ 45 w 4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13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4" name="Freeform 1578"/>
              <p:cNvSpPr>
                <a:spLocks/>
              </p:cNvSpPr>
              <p:nvPr/>
            </p:nvSpPr>
            <p:spPr bwMode="auto">
              <a:xfrm>
                <a:off x="4491" y="3205"/>
                <a:ext cx="108" cy="24"/>
              </a:xfrm>
              <a:custGeom>
                <a:avLst/>
                <a:gdLst>
                  <a:gd name="T0" fmla="*/ 45 w 43"/>
                  <a:gd name="T1" fmla="*/ 0 h 9"/>
                  <a:gd name="T2" fmla="*/ 271 w 43"/>
                  <a:gd name="T3" fmla="*/ 0 h 9"/>
                  <a:gd name="T4" fmla="*/ 20 w 43"/>
                  <a:gd name="T5" fmla="*/ 51 h 9"/>
                  <a:gd name="T6" fmla="*/ 45 w 4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9">
                    <a:moveTo>
                      <a:pt x="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7" y="0"/>
                      <a:pt x="3" y="1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5" name="Freeform 1579"/>
              <p:cNvSpPr>
                <a:spLocks/>
              </p:cNvSpPr>
              <p:nvPr/>
            </p:nvSpPr>
            <p:spPr bwMode="auto">
              <a:xfrm>
                <a:off x="4489" y="3200"/>
                <a:ext cx="123" cy="35"/>
              </a:xfrm>
              <a:custGeom>
                <a:avLst/>
                <a:gdLst>
                  <a:gd name="T0" fmla="*/ 45 w 49"/>
                  <a:gd name="T1" fmla="*/ 0 h 13"/>
                  <a:gd name="T2" fmla="*/ 0 w 49"/>
                  <a:gd name="T3" fmla="*/ 51 h 13"/>
                  <a:gd name="T4" fmla="*/ 45 w 49"/>
                  <a:gd name="T5" fmla="*/ 94 h 13"/>
                  <a:gd name="T6" fmla="*/ 309 w 49"/>
                  <a:gd name="T7" fmla="*/ 94 h 13"/>
                  <a:gd name="T8" fmla="*/ 284 w 49"/>
                  <a:gd name="T9" fmla="*/ 51 h 13"/>
                  <a:gd name="T10" fmla="*/ 309 w 49"/>
                  <a:gd name="T11" fmla="*/ 0 h 13"/>
                  <a:gd name="T12" fmla="*/ 45 w 4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13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6" name="Freeform 1580"/>
              <p:cNvSpPr>
                <a:spLocks/>
              </p:cNvSpPr>
              <p:nvPr/>
            </p:nvSpPr>
            <p:spPr bwMode="auto">
              <a:xfrm>
                <a:off x="4476" y="3275"/>
                <a:ext cx="141" cy="34"/>
              </a:xfrm>
              <a:custGeom>
                <a:avLst/>
                <a:gdLst>
                  <a:gd name="T0" fmla="*/ 317 w 56"/>
                  <a:gd name="T1" fmla="*/ 0 h 13"/>
                  <a:gd name="T2" fmla="*/ 355 w 56"/>
                  <a:gd name="T3" fmla="*/ 47 h 13"/>
                  <a:gd name="T4" fmla="*/ 317 w 56"/>
                  <a:gd name="T5" fmla="*/ 89 h 13"/>
                  <a:gd name="T6" fmla="*/ 0 w 56"/>
                  <a:gd name="T7" fmla="*/ 89 h 13"/>
                  <a:gd name="T8" fmla="*/ 20 w 56"/>
                  <a:gd name="T9" fmla="*/ 47 h 13"/>
                  <a:gd name="T10" fmla="*/ 0 w 56"/>
                  <a:gd name="T11" fmla="*/ 0 h 13"/>
                  <a:gd name="T12" fmla="*/ 317 w 5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3">
                    <a:moveTo>
                      <a:pt x="50" y="0"/>
                    </a:moveTo>
                    <a:cubicBezTo>
                      <a:pt x="53" y="0"/>
                      <a:pt x="56" y="3"/>
                      <a:pt x="56" y="7"/>
                    </a:cubicBezTo>
                    <a:cubicBezTo>
                      <a:pt x="56" y="10"/>
                      <a:pt x="53" y="13"/>
                      <a:pt x="5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" name="Freeform 1581"/>
              <p:cNvSpPr>
                <a:spLocks/>
              </p:cNvSpPr>
              <p:nvPr/>
            </p:nvSpPr>
            <p:spPr bwMode="auto">
              <a:xfrm>
                <a:off x="4489" y="3280"/>
                <a:ext cx="125" cy="24"/>
              </a:xfrm>
              <a:custGeom>
                <a:avLst/>
                <a:gdLst>
                  <a:gd name="T0" fmla="*/ 275 w 50"/>
                  <a:gd name="T1" fmla="*/ 0 h 9"/>
                  <a:gd name="T2" fmla="*/ 0 w 50"/>
                  <a:gd name="T3" fmla="*/ 0 h 9"/>
                  <a:gd name="T4" fmla="*/ 295 w 50"/>
                  <a:gd name="T5" fmla="*/ 51 h 9"/>
                  <a:gd name="T6" fmla="*/ 275 w 5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47" y="1"/>
                      <a:pt x="47" y="7"/>
                    </a:cubicBezTo>
                    <a:cubicBezTo>
                      <a:pt x="48" y="9"/>
                      <a:pt x="50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" name="Freeform 1582"/>
              <p:cNvSpPr>
                <a:spLocks/>
              </p:cNvSpPr>
              <p:nvPr/>
            </p:nvSpPr>
            <p:spPr bwMode="auto">
              <a:xfrm>
                <a:off x="4476" y="3275"/>
                <a:ext cx="141" cy="34"/>
              </a:xfrm>
              <a:custGeom>
                <a:avLst/>
                <a:gdLst>
                  <a:gd name="T0" fmla="*/ 317 w 56"/>
                  <a:gd name="T1" fmla="*/ 0 h 13"/>
                  <a:gd name="T2" fmla="*/ 355 w 56"/>
                  <a:gd name="T3" fmla="*/ 47 h 13"/>
                  <a:gd name="T4" fmla="*/ 317 w 56"/>
                  <a:gd name="T5" fmla="*/ 89 h 13"/>
                  <a:gd name="T6" fmla="*/ 0 w 56"/>
                  <a:gd name="T7" fmla="*/ 89 h 13"/>
                  <a:gd name="T8" fmla="*/ 20 w 56"/>
                  <a:gd name="T9" fmla="*/ 47 h 13"/>
                  <a:gd name="T10" fmla="*/ 0 w 56"/>
                  <a:gd name="T11" fmla="*/ 0 h 13"/>
                  <a:gd name="T12" fmla="*/ 317 w 5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3">
                    <a:moveTo>
                      <a:pt x="50" y="0"/>
                    </a:moveTo>
                    <a:cubicBezTo>
                      <a:pt x="53" y="0"/>
                      <a:pt x="56" y="3"/>
                      <a:pt x="56" y="7"/>
                    </a:cubicBezTo>
                    <a:cubicBezTo>
                      <a:pt x="56" y="10"/>
                      <a:pt x="53" y="13"/>
                      <a:pt x="5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9" name="Freeform 1583"/>
              <p:cNvSpPr>
                <a:spLocks/>
              </p:cNvSpPr>
              <p:nvPr/>
            </p:nvSpPr>
            <p:spPr bwMode="auto">
              <a:xfrm>
                <a:off x="4694" y="3405"/>
                <a:ext cx="198" cy="35"/>
              </a:xfrm>
              <a:custGeom>
                <a:avLst/>
                <a:gdLst>
                  <a:gd name="T0" fmla="*/ 459 w 79"/>
                  <a:gd name="T1" fmla="*/ 94 h 13"/>
                  <a:gd name="T2" fmla="*/ 496 w 79"/>
                  <a:gd name="T3" fmla="*/ 51 h 13"/>
                  <a:gd name="T4" fmla="*/ 459 w 79"/>
                  <a:gd name="T5" fmla="*/ 0 h 13"/>
                  <a:gd name="T6" fmla="*/ 0 w 79"/>
                  <a:gd name="T7" fmla="*/ 0 h 13"/>
                  <a:gd name="T8" fmla="*/ 25 w 79"/>
                  <a:gd name="T9" fmla="*/ 51 h 13"/>
                  <a:gd name="T10" fmla="*/ 0 w 79"/>
                  <a:gd name="T11" fmla="*/ 94 h 13"/>
                  <a:gd name="T12" fmla="*/ 459 w 79"/>
                  <a:gd name="T13" fmla="*/ 9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0" name="Freeform 1584"/>
              <p:cNvSpPr>
                <a:spLocks/>
              </p:cNvSpPr>
              <p:nvPr/>
            </p:nvSpPr>
            <p:spPr bwMode="auto">
              <a:xfrm>
                <a:off x="4804" y="3469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20 w 84"/>
                  <a:gd name="T3" fmla="*/ 43 h 13"/>
                  <a:gd name="T4" fmla="*/ 0 w 84"/>
                  <a:gd name="T5" fmla="*/ 94 h 13"/>
                  <a:gd name="T6" fmla="*/ 488 w 84"/>
                  <a:gd name="T7" fmla="*/ 94 h 13"/>
                  <a:gd name="T8" fmla="*/ 525 w 84"/>
                  <a:gd name="T9" fmla="*/ 43 h 13"/>
                  <a:gd name="T10" fmla="*/ 488 w 84"/>
                  <a:gd name="T11" fmla="*/ 0 h 13"/>
                  <a:gd name="T12" fmla="*/ 0 w 8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3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00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" name="Freeform 1585"/>
              <p:cNvSpPr>
                <a:spLocks/>
              </p:cNvSpPr>
              <p:nvPr/>
            </p:nvSpPr>
            <p:spPr bwMode="auto">
              <a:xfrm>
                <a:off x="4849" y="3539"/>
                <a:ext cx="100" cy="32"/>
              </a:xfrm>
              <a:custGeom>
                <a:avLst/>
                <a:gdLst>
                  <a:gd name="T0" fmla="*/ 0 w 40"/>
                  <a:gd name="T1" fmla="*/ 0 h 12"/>
                  <a:gd name="T2" fmla="*/ 20 w 40"/>
                  <a:gd name="T3" fmla="*/ 51 h 12"/>
                  <a:gd name="T4" fmla="*/ 0 w 40"/>
                  <a:gd name="T5" fmla="*/ 85 h 12"/>
                  <a:gd name="T6" fmla="*/ 0 w 40"/>
                  <a:gd name="T7" fmla="*/ 85 h 12"/>
                  <a:gd name="T8" fmla="*/ 250 w 40"/>
                  <a:gd name="T9" fmla="*/ 0 h 12"/>
                  <a:gd name="T10" fmla="*/ 0 w 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0" y="0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5" y="8"/>
                      <a:pt x="29" y="4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2" name="Freeform 1586"/>
              <p:cNvSpPr>
                <a:spLocks/>
              </p:cNvSpPr>
              <p:nvPr/>
            </p:nvSpPr>
            <p:spPr bwMode="auto">
              <a:xfrm>
                <a:off x="4557" y="3341"/>
                <a:ext cx="175" cy="32"/>
              </a:xfrm>
              <a:custGeom>
                <a:avLst/>
                <a:gdLst>
                  <a:gd name="T0" fmla="*/ 25 w 70"/>
                  <a:gd name="T1" fmla="*/ 43 h 12"/>
                  <a:gd name="T2" fmla="*/ 0 w 70"/>
                  <a:gd name="T3" fmla="*/ 85 h 12"/>
                  <a:gd name="T4" fmla="*/ 400 w 70"/>
                  <a:gd name="T5" fmla="*/ 85 h 12"/>
                  <a:gd name="T6" fmla="*/ 438 w 70"/>
                  <a:gd name="T7" fmla="*/ 43 h 12"/>
                  <a:gd name="T8" fmla="*/ 400 w 70"/>
                  <a:gd name="T9" fmla="*/ 0 h 12"/>
                  <a:gd name="T10" fmla="*/ 0 w 70"/>
                  <a:gd name="T11" fmla="*/ 0 h 12"/>
                  <a:gd name="T12" fmla="*/ 25 w 70"/>
                  <a:gd name="T13" fmla="*/ 4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4" y="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9"/>
                      <a:pt x="70" y="6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3" name="Freeform 1587"/>
              <p:cNvSpPr>
                <a:spLocks/>
              </p:cNvSpPr>
              <p:nvPr/>
            </p:nvSpPr>
            <p:spPr bwMode="auto">
              <a:xfrm>
                <a:off x="4694" y="3405"/>
                <a:ext cx="198" cy="35"/>
              </a:xfrm>
              <a:custGeom>
                <a:avLst/>
                <a:gdLst>
                  <a:gd name="T0" fmla="*/ 459 w 79"/>
                  <a:gd name="T1" fmla="*/ 94 h 13"/>
                  <a:gd name="T2" fmla="*/ 496 w 79"/>
                  <a:gd name="T3" fmla="*/ 51 h 13"/>
                  <a:gd name="T4" fmla="*/ 459 w 79"/>
                  <a:gd name="T5" fmla="*/ 0 h 13"/>
                  <a:gd name="T6" fmla="*/ 0 w 79"/>
                  <a:gd name="T7" fmla="*/ 0 h 13"/>
                  <a:gd name="T8" fmla="*/ 25 w 79"/>
                  <a:gd name="T9" fmla="*/ 51 h 13"/>
                  <a:gd name="T10" fmla="*/ 0 w 79"/>
                  <a:gd name="T11" fmla="*/ 94 h 13"/>
                  <a:gd name="T12" fmla="*/ 459 w 79"/>
                  <a:gd name="T13" fmla="*/ 9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4" name="Freeform 1588"/>
              <p:cNvSpPr>
                <a:spLocks/>
              </p:cNvSpPr>
              <p:nvPr/>
            </p:nvSpPr>
            <p:spPr bwMode="auto">
              <a:xfrm>
                <a:off x="4557" y="3341"/>
                <a:ext cx="175" cy="32"/>
              </a:xfrm>
              <a:custGeom>
                <a:avLst/>
                <a:gdLst>
                  <a:gd name="T0" fmla="*/ 25 w 70"/>
                  <a:gd name="T1" fmla="*/ 43 h 12"/>
                  <a:gd name="T2" fmla="*/ 0 w 70"/>
                  <a:gd name="T3" fmla="*/ 85 h 12"/>
                  <a:gd name="T4" fmla="*/ 400 w 70"/>
                  <a:gd name="T5" fmla="*/ 85 h 12"/>
                  <a:gd name="T6" fmla="*/ 438 w 70"/>
                  <a:gd name="T7" fmla="*/ 43 h 12"/>
                  <a:gd name="T8" fmla="*/ 400 w 70"/>
                  <a:gd name="T9" fmla="*/ 0 h 12"/>
                  <a:gd name="T10" fmla="*/ 0 w 70"/>
                  <a:gd name="T11" fmla="*/ 0 h 12"/>
                  <a:gd name="T12" fmla="*/ 25 w 70"/>
                  <a:gd name="T13" fmla="*/ 4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4" y="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9"/>
                      <a:pt x="70" y="6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5" name="Freeform 1589"/>
              <p:cNvSpPr>
                <a:spLocks/>
              </p:cNvSpPr>
              <p:nvPr/>
            </p:nvSpPr>
            <p:spPr bwMode="auto">
              <a:xfrm>
                <a:off x="4569" y="3347"/>
                <a:ext cx="140" cy="8"/>
              </a:xfrm>
              <a:custGeom>
                <a:avLst/>
                <a:gdLst>
                  <a:gd name="T0" fmla="*/ 0 w 56"/>
                  <a:gd name="T1" fmla="*/ 0 h 3"/>
                  <a:gd name="T2" fmla="*/ 350 w 56"/>
                  <a:gd name="T3" fmla="*/ 0 h 3"/>
                  <a:gd name="T4" fmla="*/ 8 w 56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3">
                    <a:moveTo>
                      <a:pt x="0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2" y="2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6" name="Freeform 1590"/>
              <p:cNvSpPr>
                <a:spLocks/>
              </p:cNvSpPr>
              <p:nvPr/>
            </p:nvSpPr>
            <p:spPr bwMode="auto">
              <a:xfrm>
                <a:off x="4702" y="3411"/>
                <a:ext cx="165" cy="10"/>
              </a:xfrm>
              <a:custGeom>
                <a:avLst/>
                <a:gdLst>
                  <a:gd name="T0" fmla="*/ 0 w 66"/>
                  <a:gd name="T1" fmla="*/ 0 h 4"/>
                  <a:gd name="T2" fmla="*/ 413 w 66"/>
                  <a:gd name="T3" fmla="*/ 0 h 4"/>
                  <a:gd name="T4" fmla="*/ 13 w 66"/>
                  <a:gd name="T5" fmla="*/ 2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4">
                    <a:moveTo>
                      <a:pt x="0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58" y="1"/>
                      <a:pt x="2" y="3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7" name="Freeform 1591"/>
              <p:cNvSpPr>
                <a:spLocks/>
              </p:cNvSpPr>
              <p:nvPr/>
            </p:nvSpPr>
            <p:spPr bwMode="auto">
              <a:xfrm>
                <a:off x="4812" y="3475"/>
                <a:ext cx="162" cy="10"/>
              </a:xfrm>
              <a:custGeom>
                <a:avLst/>
                <a:gdLst>
                  <a:gd name="T0" fmla="*/ 0 w 65"/>
                  <a:gd name="T1" fmla="*/ 0 h 4"/>
                  <a:gd name="T2" fmla="*/ 404 w 65"/>
                  <a:gd name="T3" fmla="*/ 0 h 4"/>
                  <a:gd name="T4" fmla="*/ 5 w 65"/>
                  <a:gd name="T5" fmla="*/ 2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1"/>
                      <a:pt x="2" y="3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" name="Freeform 1592"/>
              <p:cNvSpPr>
                <a:spLocks/>
              </p:cNvSpPr>
              <p:nvPr/>
            </p:nvSpPr>
            <p:spPr bwMode="auto">
              <a:xfrm>
                <a:off x="4859" y="3544"/>
                <a:ext cx="60" cy="8"/>
              </a:xfrm>
              <a:custGeom>
                <a:avLst/>
                <a:gdLst>
                  <a:gd name="T0" fmla="*/ 0 w 24"/>
                  <a:gd name="T1" fmla="*/ 0 h 3"/>
                  <a:gd name="T2" fmla="*/ 150 w 24"/>
                  <a:gd name="T3" fmla="*/ 0 h 3"/>
                  <a:gd name="T4" fmla="*/ 8 w 24"/>
                  <a:gd name="T5" fmla="*/ 2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1" y="2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9" name="Freeform 1593"/>
              <p:cNvSpPr>
                <a:spLocks/>
              </p:cNvSpPr>
              <p:nvPr/>
            </p:nvSpPr>
            <p:spPr bwMode="auto">
              <a:xfrm>
                <a:off x="4804" y="3469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20 w 84"/>
                  <a:gd name="T3" fmla="*/ 43 h 13"/>
                  <a:gd name="T4" fmla="*/ 0 w 84"/>
                  <a:gd name="T5" fmla="*/ 94 h 13"/>
                  <a:gd name="T6" fmla="*/ 488 w 84"/>
                  <a:gd name="T7" fmla="*/ 94 h 13"/>
                  <a:gd name="T8" fmla="*/ 525 w 84"/>
                  <a:gd name="T9" fmla="*/ 43 h 13"/>
                  <a:gd name="T10" fmla="*/ 488 w 84"/>
                  <a:gd name="T11" fmla="*/ 0 h 13"/>
                  <a:gd name="T12" fmla="*/ 0 w 8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3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0" name="Freeform 1594"/>
              <p:cNvSpPr>
                <a:spLocks/>
              </p:cNvSpPr>
              <p:nvPr/>
            </p:nvSpPr>
            <p:spPr bwMode="auto">
              <a:xfrm>
                <a:off x="4849" y="3539"/>
                <a:ext cx="100" cy="32"/>
              </a:xfrm>
              <a:custGeom>
                <a:avLst/>
                <a:gdLst>
                  <a:gd name="T0" fmla="*/ 0 w 40"/>
                  <a:gd name="T1" fmla="*/ 0 h 12"/>
                  <a:gd name="T2" fmla="*/ 20 w 40"/>
                  <a:gd name="T3" fmla="*/ 51 h 12"/>
                  <a:gd name="T4" fmla="*/ 0 w 40"/>
                  <a:gd name="T5" fmla="*/ 85 h 12"/>
                  <a:gd name="T6" fmla="*/ 0 w 40"/>
                  <a:gd name="T7" fmla="*/ 85 h 12"/>
                  <a:gd name="T8" fmla="*/ 250 w 40"/>
                  <a:gd name="T9" fmla="*/ 0 h 12"/>
                  <a:gd name="T10" fmla="*/ 0 w 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0" y="0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5" y="8"/>
                      <a:pt x="29" y="4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1" name="Freeform 1595"/>
              <p:cNvSpPr>
                <a:spLocks/>
              </p:cNvSpPr>
              <p:nvPr/>
            </p:nvSpPr>
            <p:spPr bwMode="auto">
              <a:xfrm>
                <a:off x="4474" y="2189"/>
                <a:ext cx="563" cy="398"/>
              </a:xfrm>
              <a:custGeom>
                <a:avLst/>
                <a:gdLst>
                  <a:gd name="T0" fmla="*/ 0 w 225"/>
                  <a:gd name="T1" fmla="*/ 1063 h 149"/>
                  <a:gd name="T2" fmla="*/ 751 w 225"/>
                  <a:gd name="T3" fmla="*/ 564 h 149"/>
                  <a:gd name="T4" fmla="*/ 1409 w 225"/>
                  <a:gd name="T5" fmla="*/ 222 h 149"/>
                  <a:gd name="T6" fmla="*/ 1409 w 225"/>
                  <a:gd name="T7" fmla="*/ 0 h 149"/>
                  <a:gd name="T8" fmla="*/ 751 w 225"/>
                  <a:gd name="T9" fmla="*/ 342 h 149"/>
                  <a:gd name="T10" fmla="*/ 0 w 225"/>
                  <a:gd name="T11" fmla="*/ 841 h 149"/>
                  <a:gd name="T12" fmla="*/ 0 w 225"/>
                  <a:gd name="T13" fmla="*/ 1063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6" y="98"/>
                      <a:pt x="120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0" y="48"/>
                    </a:cubicBezTo>
                    <a:cubicBezTo>
                      <a:pt x="66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9D2F1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2" name="Freeform 1596"/>
              <p:cNvSpPr>
                <a:spLocks/>
              </p:cNvSpPr>
              <p:nvPr/>
            </p:nvSpPr>
            <p:spPr bwMode="auto">
              <a:xfrm>
                <a:off x="4489" y="2232"/>
                <a:ext cx="533" cy="243"/>
              </a:xfrm>
              <a:custGeom>
                <a:avLst/>
                <a:gdLst>
                  <a:gd name="T0" fmla="*/ 1334 w 213"/>
                  <a:gd name="T1" fmla="*/ 0 h 91"/>
                  <a:gd name="T2" fmla="*/ 721 w 213"/>
                  <a:gd name="T3" fmla="*/ 286 h 91"/>
                  <a:gd name="T4" fmla="*/ 0 w 213"/>
                  <a:gd name="T5" fmla="*/ 649 h 91"/>
                  <a:gd name="T6" fmla="*/ 721 w 213"/>
                  <a:gd name="T7" fmla="*/ 256 h 91"/>
                  <a:gd name="T8" fmla="*/ 1334 w 21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91">
                    <a:moveTo>
                      <a:pt x="213" y="0"/>
                    </a:moveTo>
                    <a:cubicBezTo>
                      <a:pt x="197" y="13"/>
                      <a:pt x="158" y="24"/>
                      <a:pt x="115" y="40"/>
                    </a:cubicBezTo>
                    <a:cubicBezTo>
                      <a:pt x="71" y="55"/>
                      <a:pt x="18" y="70"/>
                      <a:pt x="0" y="91"/>
                    </a:cubicBezTo>
                    <a:cubicBezTo>
                      <a:pt x="18" y="70"/>
                      <a:pt x="71" y="51"/>
                      <a:pt x="115" y="36"/>
                    </a:cubicBezTo>
                    <a:cubicBezTo>
                      <a:pt x="158" y="21"/>
                      <a:pt x="197" y="13"/>
                      <a:pt x="21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3" name="Freeform 1597"/>
              <p:cNvSpPr>
                <a:spLocks/>
              </p:cNvSpPr>
              <p:nvPr/>
            </p:nvSpPr>
            <p:spPr bwMode="auto">
              <a:xfrm>
                <a:off x="4474" y="2829"/>
                <a:ext cx="563" cy="398"/>
              </a:xfrm>
              <a:custGeom>
                <a:avLst/>
                <a:gdLst>
                  <a:gd name="T0" fmla="*/ 0 w 225"/>
                  <a:gd name="T1" fmla="*/ 1063 h 149"/>
                  <a:gd name="T2" fmla="*/ 751 w 225"/>
                  <a:gd name="T3" fmla="*/ 564 h 149"/>
                  <a:gd name="T4" fmla="*/ 1409 w 225"/>
                  <a:gd name="T5" fmla="*/ 222 h 149"/>
                  <a:gd name="T6" fmla="*/ 1409 w 225"/>
                  <a:gd name="T7" fmla="*/ 0 h 149"/>
                  <a:gd name="T8" fmla="*/ 751 w 225"/>
                  <a:gd name="T9" fmla="*/ 342 h 149"/>
                  <a:gd name="T10" fmla="*/ 0 w 225"/>
                  <a:gd name="T11" fmla="*/ 841 h 149"/>
                  <a:gd name="T12" fmla="*/ 0 w 225"/>
                  <a:gd name="T13" fmla="*/ 1063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6" y="98"/>
                      <a:pt x="120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0" y="48"/>
                    </a:cubicBezTo>
                    <a:cubicBezTo>
                      <a:pt x="66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9D2F1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4" name="Freeform 1598"/>
              <p:cNvSpPr>
                <a:spLocks/>
              </p:cNvSpPr>
              <p:nvPr/>
            </p:nvSpPr>
            <p:spPr bwMode="auto">
              <a:xfrm>
                <a:off x="4607" y="371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9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DB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Freeform 1599"/>
              <p:cNvSpPr>
                <a:spLocks/>
              </p:cNvSpPr>
              <p:nvPr/>
            </p:nvSpPr>
            <p:spPr bwMode="auto">
              <a:xfrm>
                <a:off x="4484" y="3776"/>
                <a:ext cx="210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25 w 84"/>
                  <a:gd name="T7" fmla="*/ 85 h 12"/>
                  <a:gd name="T8" fmla="*/ 508 w 84"/>
                  <a:gd name="T9" fmla="*/ 43 h 12"/>
                  <a:gd name="T10" fmla="*/ 525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6" name="Freeform 1600"/>
              <p:cNvSpPr>
                <a:spLocks/>
              </p:cNvSpPr>
              <p:nvPr/>
            </p:nvSpPr>
            <p:spPr bwMode="auto">
              <a:xfrm>
                <a:off x="4484" y="3776"/>
                <a:ext cx="210" cy="32"/>
              </a:xfrm>
              <a:custGeom>
                <a:avLst/>
                <a:gdLst>
                  <a:gd name="T0" fmla="*/ 38 w 84"/>
                  <a:gd name="T1" fmla="*/ 0 h 12"/>
                  <a:gd name="T2" fmla="*/ 0 w 84"/>
                  <a:gd name="T3" fmla="*/ 43 h 12"/>
                  <a:gd name="T4" fmla="*/ 38 w 84"/>
                  <a:gd name="T5" fmla="*/ 85 h 12"/>
                  <a:gd name="T6" fmla="*/ 525 w 84"/>
                  <a:gd name="T7" fmla="*/ 85 h 12"/>
                  <a:gd name="T8" fmla="*/ 508 w 84"/>
                  <a:gd name="T9" fmla="*/ 43 h 12"/>
                  <a:gd name="T10" fmla="*/ 525 w 84"/>
                  <a:gd name="T11" fmla="*/ 0 h 12"/>
                  <a:gd name="T12" fmla="*/ 38 w 8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6" y="0"/>
                    </a:move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7" name="Freeform 1601"/>
              <p:cNvSpPr>
                <a:spLocks/>
              </p:cNvSpPr>
              <p:nvPr/>
            </p:nvSpPr>
            <p:spPr bwMode="auto">
              <a:xfrm>
                <a:off x="4754" y="3645"/>
                <a:ext cx="118" cy="32"/>
              </a:xfrm>
              <a:custGeom>
                <a:avLst/>
                <a:gdLst>
                  <a:gd name="T0" fmla="*/ 75 w 47"/>
                  <a:gd name="T1" fmla="*/ 0 h 12"/>
                  <a:gd name="T2" fmla="*/ 0 w 47"/>
                  <a:gd name="T3" fmla="*/ 85 h 12"/>
                  <a:gd name="T4" fmla="*/ 296 w 47"/>
                  <a:gd name="T5" fmla="*/ 85 h 12"/>
                  <a:gd name="T6" fmla="*/ 284 w 47"/>
                  <a:gd name="T7" fmla="*/ 43 h 12"/>
                  <a:gd name="T8" fmla="*/ 296 w 47"/>
                  <a:gd name="T9" fmla="*/ 0 h 12"/>
                  <a:gd name="T10" fmla="*/ 75 w 4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E8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8" name="Freeform 1602"/>
              <p:cNvSpPr>
                <a:spLocks/>
              </p:cNvSpPr>
              <p:nvPr/>
            </p:nvSpPr>
            <p:spPr bwMode="auto">
              <a:xfrm>
                <a:off x="4481" y="3781"/>
                <a:ext cx="201" cy="24"/>
              </a:xfrm>
              <a:custGeom>
                <a:avLst/>
                <a:gdLst>
                  <a:gd name="T0" fmla="*/ 45 w 80"/>
                  <a:gd name="T1" fmla="*/ 0 h 9"/>
                  <a:gd name="T2" fmla="*/ 497 w 80"/>
                  <a:gd name="T3" fmla="*/ 0 h 9"/>
                  <a:gd name="T4" fmla="*/ 259 w 80"/>
                  <a:gd name="T5" fmla="*/ 21 h 9"/>
                  <a:gd name="T6" fmla="*/ 25 w 80"/>
                  <a:gd name="T7" fmla="*/ 51 h 9"/>
                  <a:gd name="T8" fmla="*/ 45 w 8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9">
                    <a:moveTo>
                      <a:pt x="7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80" y="1"/>
                      <a:pt x="41" y="3"/>
                    </a:cubicBezTo>
                    <a:cubicBezTo>
                      <a:pt x="16" y="4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9" name="Freeform 1603"/>
              <p:cNvSpPr>
                <a:spLocks/>
              </p:cNvSpPr>
              <p:nvPr/>
            </p:nvSpPr>
            <p:spPr bwMode="auto">
              <a:xfrm>
                <a:off x="4607" y="3715"/>
                <a:ext cx="197" cy="24"/>
              </a:xfrm>
              <a:custGeom>
                <a:avLst/>
                <a:gdLst>
                  <a:gd name="T0" fmla="*/ 42 w 79"/>
                  <a:gd name="T1" fmla="*/ 0 h 9"/>
                  <a:gd name="T2" fmla="*/ 491 w 79"/>
                  <a:gd name="T3" fmla="*/ 0 h 9"/>
                  <a:gd name="T4" fmla="*/ 237 w 79"/>
                  <a:gd name="T5" fmla="*/ 21 h 9"/>
                  <a:gd name="T6" fmla="*/ 17 w 79"/>
                  <a:gd name="T7" fmla="*/ 56 h 9"/>
                  <a:gd name="T8" fmla="*/ 42 w 7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7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3" y="0"/>
                      <a:pt x="78" y="1"/>
                      <a:pt x="38" y="3"/>
                    </a:cubicBezTo>
                    <a:cubicBezTo>
                      <a:pt x="13" y="4"/>
                      <a:pt x="4" y="5"/>
                      <a:pt x="3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Freeform 1604"/>
              <p:cNvSpPr>
                <a:spLocks/>
              </p:cNvSpPr>
              <p:nvPr/>
            </p:nvSpPr>
            <p:spPr bwMode="auto">
              <a:xfrm>
                <a:off x="4607" y="3712"/>
                <a:ext cx="197" cy="32"/>
              </a:xfrm>
              <a:custGeom>
                <a:avLst/>
                <a:gdLst>
                  <a:gd name="T0" fmla="*/ 37 w 79"/>
                  <a:gd name="T1" fmla="*/ 0 h 12"/>
                  <a:gd name="T2" fmla="*/ 0 w 79"/>
                  <a:gd name="T3" fmla="*/ 43 h 12"/>
                  <a:gd name="T4" fmla="*/ 37 w 79"/>
                  <a:gd name="T5" fmla="*/ 85 h 12"/>
                  <a:gd name="T6" fmla="*/ 491 w 79"/>
                  <a:gd name="T7" fmla="*/ 85 h 12"/>
                  <a:gd name="T8" fmla="*/ 479 w 79"/>
                  <a:gd name="T9" fmla="*/ 43 h 12"/>
                  <a:gd name="T10" fmla="*/ 491 w 79"/>
                  <a:gd name="T11" fmla="*/ 0 h 12"/>
                  <a:gd name="T12" fmla="*/ 37 w 7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Freeform 1605"/>
              <p:cNvSpPr>
                <a:spLocks/>
              </p:cNvSpPr>
              <p:nvPr/>
            </p:nvSpPr>
            <p:spPr bwMode="auto">
              <a:xfrm>
                <a:off x="4754" y="3645"/>
                <a:ext cx="118" cy="32"/>
              </a:xfrm>
              <a:custGeom>
                <a:avLst/>
                <a:gdLst>
                  <a:gd name="T0" fmla="*/ 75 w 47"/>
                  <a:gd name="T1" fmla="*/ 0 h 12"/>
                  <a:gd name="T2" fmla="*/ 0 w 47"/>
                  <a:gd name="T3" fmla="*/ 85 h 12"/>
                  <a:gd name="T4" fmla="*/ 296 w 47"/>
                  <a:gd name="T5" fmla="*/ 85 h 12"/>
                  <a:gd name="T6" fmla="*/ 284 w 47"/>
                  <a:gd name="T7" fmla="*/ 43 h 12"/>
                  <a:gd name="T8" fmla="*/ 296 w 47"/>
                  <a:gd name="T9" fmla="*/ 0 h 12"/>
                  <a:gd name="T10" fmla="*/ 75 w 4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12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Freeform 1606"/>
              <p:cNvSpPr>
                <a:spLocks/>
              </p:cNvSpPr>
              <p:nvPr/>
            </p:nvSpPr>
            <p:spPr bwMode="auto">
              <a:xfrm>
                <a:off x="4489" y="2872"/>
                <a:ext cx="533" cy="243"/>
              </a:xfrm>
              <a:custGeom>
                <a:avLst/>
                <a:gdLst>
                  <a:gd name="T0" fmla="*/ 1334 w 213"/>
                  <a:gd name="T1" fmla="*/ 0 h 91"/>
                  <a:gd name="T2" fmla="*/ 721 w 213"/>
                  <a:gd name="T3" fmla="*/ 286 h 91"/>
                  <a:gd name="T4" fmla="*/ 0 w 213"/>
                  <a:gd name="T5" fmla="*/ 649 h 91"/>
                  <a:gd name="T6" fmla="*/ 721 w 213"/>
                  <a:gd name="T7" fmla="*/ 256 h 91"/>
                  <a:gd name="T8" fmla="*/ 1334 w 21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91">
                    <a:moveTo>
                      <a:pt x="213" y="0"/>
                    </a:moveTo>
                    <a:cubicBezTo>
                      <a:pt x="197" y="13"/>
                      <a:pt x="158" y="24"/>
                      <a:pt x="115" y="40"/>
                    </a:cubicBezTo>
                    <a:cubicBezTo>
                      <a:pt x="71" y="55"/>
                      <a:pt x="18" y="70"/>
                      <a:pt x="0" y="91"/>
                    </a:cubicBezTo>
                    <a:cubicBezTo>
                      <a:pt x="18" y="70"/>
                      <a:pt x="71" y="51"/>
                      <a:pt x="115" y="36"/>
                    </a:cubicBezTo>
                    <a:cubicBezTo>
                      <a:pt x="158" y="21"/>
                      <a:pt x="197" y="13"/>
                      <a:pt x="21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Freeform 1607"/>
              <p:cNvSpPr>
                <a:spLocks/>
              </p:cNvSpPr>
              <p:nvPr/>
            </p:nvSpPr>
            <p:spPr bwMode="auto">
              <a:xfrm>
                <a:off x="4474" y="3472"/>
                <a:ext cx="563" cy="395"/>
              </a:xfrm>
              <a:custGeom>
                <a:avLst/>
                <a:gdLst>
                  <a:gd name="T0" fmla="*/ 0 w 225"/>
                  <a:gd name="T1" fmla="*/ 1054 h 148"/>
                  <a:gd name="T2" fmla="*/ 751 w 225"/>
                  <a:gd name="T3" fmla="*/ 555 h 148"/>
                  <a:gd name="T4" fmla="*/ 1409 w 225"/>
                  <a:gd name="T5" fmla="*/ 214 h 148"/>
                  <a:gd name="T6" fmla="*/ 1409 w 225"/>
                  <a:gd name="T7" fmla="*/ 0 h 148"/>
                  <a:gd name="T8" fmla="*/ 751 w 225"/>
                  <a:gd name="T9" fmla="*/ 334 h 148"/>
                  <a:gd name="T10" fmla="*/ 0 w 225"/>
                  <a:gd name="T11" fmla="*/ 833 h 148"/>
                  <a:gd name="T12" fmla="*/ 0 w 225"/>
                  <a:gd name="T13" fmla="*/ 1054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8">
                    <a:moveTo>
                      <a:pt x="0" y="148"/>
                    </a:moveTo>
                    <a:cubicBezTo>
                      <a:pt x="0" y="120"/>
                      <a:pt x="66" y="97"/>
                      <a:pt x="120" y="78"/>
                    </a:cubicBezTo>
                    <a:cubicBezTo>
                      <a:pt x="176" y="58"/>
                      <a:pt x="225" y="51"/>
                      <a:pt x="225" y="3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0"/>
                      <a:pt x="176" y="28"/>
                      <a:pt x="120" y="47"/>
                    </a:cubicBezTo>
                    <a:cubicBezTo>
                      <a:pt x="66" y="66"/>
                      <a:pt x="0" y="89"/>
                      <a:pt x="0" y="11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89D2F1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Freeform 1608"/>
              <p:cNvSpPr>
                <a:spLocks/>
              </p:cNvSpPr>
              <p:nvPr/>
            </p:nvSpPr>
            <p:spPr bwMode="auto">
              <a:xfrm>
                <a:off x="4489" y="3515"/>
                <a:ext cx="533" cy="240"/>
              </a:xfrm>
              <a:custGeom>
                <a:avLst/>
                <a:gdLst>
                  <a:gd name="T0" fmla="*/ 1334 w 213"/>
                  <a:gd name="T1" fmla="*/ 0 h 90"/>
                  <a:gd name="T2" fmla="*/ 721 w 213"/>
                  <a:gd name="T3" fmla="*/ 277 h 90"/>
                  <a:gd name="T4" fmla="*/ 0 w 213"/>
                  <a:gd name="T5" fmla="*/ 640 h 90"/>
                  <a:gd name="T6" fmla="*/ 721 w 213"/>
                  <a:gd name="T7" fmla="*/ 256 h 90"/>
                  <a:gd name="T8" fmla="*/ 1334 w 213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90">
                    <a:moveTo>
                      <a:pt x="213" y="0"/>
                    </a:moveTo>
                    <a:cubicBezTo>
                      <a:pt x="197" y="13"/>
                      <a:pt x="158" y="24"/>
                      <a:pt x="115" y="39"/>
                    </a:cubicBezTo>
                    <a:cubicBezTo>
                      <a:pt x="71" y="55"/>
                      <a:pt x="18" y="69"/>
                      <a:pt x="0" y="90"/>
                    </a:cubicBezTo>
                    <a:cubicBezTo>
                      <a:pt x="18" y="69"/>
                      <a:pt x="71" y="51"/>
                      <a:pt x="115" y="36"/>
                    </a:cubicBezTo>
                    <a:cubicBezTo>
                      <a:pt x="158" y="20"/>
                      <a:pt x="197" y="13"/>
                      <a:pt x="21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5" name="Freeform 1610"/>
              <p:cNvSpPr>
                <a:spLocks/>
              </p:cNvSpPr>
              <p:nvPr/>
            </p:nvSpPr>
            <p:spPr bwMode="auto">
              <a:xfrm>
                <a:off x="4492" y="2642"/>
                <a:ext cx="125" cy="24"/>
              </a:xfrm>
              <a:custGeom>
                <a:avLst/>
                <a:gdLst>
                  <a:gd name="T0" fmla="*/ 275 w 50"/>
                  <a:gd name="T1" fmla="*/ 0 h 9"/>
                  <a:gd name="T2" fmla="*/ 0 w 50"/>
                  <a:gd name="T3" fmla="*/ 0 h 9"/>
                  <a:gd name="T4" fmla="*/ 295 w 50"/>
                  <a:gd name="T5" fmla="*/ 51 h 9"/>
                  <a:gd name="T6" fmla="*/ 275 w 5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47" y="1"/>
                      <a:pt x="47" y="7"/>
                    </a:cubicBezTo>
                    <a:cubicBezTo>
                      <a:pt x="48" y="9"/>
                      <a:pt x="50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e 553"/>
            <p:cNvGrpSpPr/>
            <p:nvPr/>
          </p:nvGrpSpPr>
          <p:grpSpPr>
            <a:xfrm>
              <a:off x="5654210" y="2773727"/>
              <a:ext cx="1127629" cy="583265"/>
              <a:chOff x="6228184" y="3149600"/>
              <a:chExt cx="2333204" cy="1071488"/>
            </a:xfrm>
          </p:grpSpPr>
          <p:grpSp>
            <p:nvGrpSpPr>
              <p:cNvPr id="17" name="Group 155"/>
              <p:cNvGrpSpPr>
                <a:grpSpLocks/>
              </p:cNvGrpSpPr>
              <p:nvPr/>
            </p:nvGrpSpPr>
            <p:grpSpPr bwMode="auto">
              <a:xfrm>
                <a:off x="6228184" y="3149600"/>
                <a:ext cx="2333204" cy="1071488"/>
                <a:chOff x="4305" y="1886"/>
                <a:chExt cx="1088" cy="717"/>
              </a:xfrm>
            </p:grpSpPr>
            <p:sp>
              <p:nvSpPr>
                <p:cNvPr id="373" name="Freeform 147"/>
                <p:cNvSpPr>
                  <a:spLocks/>
                </p:cNvSpPr>
                <p:nvPr/>
              </p:nvSpPr>
              <p:spPr bwMode="auto">
                <a:xfrm>
                  <a:off x="4305" y="1886"/>
                  <a:ext cx="1088" cy="717"/>
                </a:xfrm>
                <a:custGeom>
                  <a:avLst/>
                  <a:gdLst>
                    <a:gd name="T0" fmla="*/ 373 w 531"/>
                    <a:gd name="T1" fmla="*/ 350 h 328"/>
                    <a:gd name="T2" fmla="*/ 420 w 531"/>
                    <a:gd name="T3" fmla="*/ 387 h 328"/>
                    <a:gd name="T4" fmla="*/ 533 w 531"/>
                    <a:gd name="T5" fmla="*/ 354 h 328"/>
                    <a:gd name="T6" fmla="*/ 832 w 531"/>
                    <a:gd name="T7" fmla="*/ 402 h 328"/>
                    <a:gd name="T8" fmla="*/ 1393 w 531"/>
                    <a:gd name="T9" fmla="*/ 713 h 328"/>
                    <a:gd name="T10" fmla="*/ 1977 w 531"/>
                    <a:gd name="T11" fmla="*/ 708 h 328"/>
                    <a:gd name="T12" fmla="*/ 2162 w 531"/>
                    <a:gd name="T13" fmla="*/ 1132 h 328"/>
                    <a:gd name="T14" fmla="*/ 1981 w 531"/>
                    <a:gd name="T15" fmla="*/ 1270 h 328"/>
                    <a:gd name="T16" fmla="*/ 1860 w 531"/>
                    <a:gd name="T17" fmla="*/ 1524 h 328"/>
                    <a:gd name="T18" fmla="*/ 1684 w 531"/>
                    <a:gd name="T19" fmla="*/ 1500 h 328"/>
                    <a:gd name="T20" fmla="*/ 1453 w 531"/>
                    <a:gd name="T21" fmla="*/ 1535 h 328"/>
                    <a:gd name="T22" fmla="*/ 1168 w 531"/>
                    <a:gd name="T23" fmla="*/ 1325 h 328"/>
                    <a:gd name="T24" fmla="*/ 897 w 531"/>
                    <a:gd name="T25" fmla="*/ 1362 h 328"/>
                    <a:gd name="T26" fmla="*/ 637 w 531"/>
                    <a:gd name="T27" fmla="*/ 1491 h 328"/>
                    <a:gd name="T28" fmla="*/ 365 w 531"/>
                    <a:gd name="T29" fmla="*/ 1458 h 328"/>
                    <a:gd name="T30" fmla="*/ 139 w 531"/>
                    <a:gd name="T31" fmla="*/ 1471 h 328"/>
                    <a:gd name="T32" fmla="*/ 68 w 531"/>
                    <a:gd name="T33" fmla="*/ 1071 h 328"/>
                    <a:gd name="T34" fmla="*/ 59 w 531"/>
                    <a:gd name="T35" fmla="*/ 479 h 328"/>
                    <a:gd name="T36" fmla="*/ 209 w 531"/>
                    <a:gd name="T37" fmla="*/ 4 h 328"/>
                    <a:gd name="T38" fmla="*/ 373 w 531"/>
                    <a:gd name="T39" fmla="*/ 35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31" h="328">
                      <a:moveTo>
                        <a:pt x="89" y="73"/>
                      </a:moveTo>
                      <a:cubicBezTo>
                        <a:pt x="93" y="82"/>
                        <a:pt x="97" y="81"/>
                        <a:pt x="100" y="81"/>
                      </a:cubicBezTo>
                      <a:cubicBezTo>
                        <a:pt x="109" y="79"/>
                        <a:pt x="118" y="77"/>
                        <a:pt x="127" y="74"/>
                      </a:cubicBezTo>
                      <a:cubicBezTo>
                        <a:pt x="150" y="69"/>
                        <a:pt x="176" y="76"/>
                        <a:pt x="198" y="84"/>
                      </a:cubicBezTo>
                      <a:cubicBezTo>
                        <a:pt x="244" y="101"/>
                        <a:pt x="284" y="138"/>
                        <a:pt x="332" y="149"/>
                      </a:cubicBezTo>
                      <a:cubicBezTo>
                        <a:pt x="378" y="158"/>
                        <a:pt x="425" y="136"/>
                        <a:pt x="471" y="148"/>
                      </a:cubicBezTo>
                      <a:cubicBezTo>
                        <a:pt x="516" y="160"/>
                        <a:pt x="531" y="194"/>
                        <a:pt x="515" y="237"/>
                      </a:cubicBezTo>
                      <a:cubicBezTo>
                        <a:pt x="508" y="256"/>
                        <a:pt x="483" y="252"/>
                        <a:pt x="472" y="266"/>
                      </a:cubicBezTo>
                      <a:cubicBezTo>
                        <a:pt x="459" y="280"/>
                        <a:pt x="460" y="312"/>
                        <a:pt x="443" y="319"/>
                      </a:cubicBezTo>
                      <a:cubicBezTo>
                        <a:pt x="430" y="326"/>
                        <a:pt x="417" y="313"/>
                        <a:pt x="401" y="314"/>
                      </a:cubicBezTo>
                      <a:cubicBezTo>
                        <a:pt x="384" y="314"/>
                        <a:pt x="364" y="328"/>
                        <a:pt x="346" y="321"/>
                      </a:cubicBezTo>
                      <a:cubicBezTo>
                        <a:pt x="320" y="312"/>
                        <a:pt x="302" y="292"/>
                        <a:pt x="278" y="277"/>
                      </a:cubicBezTo>
                      <a:cubicBezTo>
                        <a:pt x="253" y="262"/>
                        <a:pt x="238" y="273"/>
                        <a:pt x="214" y="285"/>
                      </a:cubicBezTo>
                      <a:cubicBezTo>
                        <a:pt x="195" y="294"/>
                        <a:pt x="174" y="309"/>
                        <a:pt x="152" y="312"/>
                      </a:cubicBezTo>
                      <a:cubicBezTo>
                        <a:pt x="130" y="314"/>
                        <a:pt x="108" y="301"/>
                        <a:pt x="87" y="305"/>
                      </a:cubicBezTo>
                      <a:cubicBezTo>
                        <a:pt x="66" y="310"/>
                        <a:pt x="56" y="322"/>
                        <a:pt x="33" y="308"/>
                      </a:cubicBezTo>
                      <a:cubicBezTo>
                        <a:pt x="0" y="287"/>
                        <a:pt x="13" y="259"/>
                        <a:pt x="16" y="224"/>
                      </a:cubicBezTo>
                      <a:cubicBezTo>
                        <a:pt x="18" y="183"/>
                        <a:pt x="23" y="141"/>
                        <a:pt x="14" y="100"/>
                      </a:cubicBezTo>
                      <a:cubicBezTo>
                        <a:pt x="6" y="69"/>
                        <a:pt x="1" y="0"/>
                        <a:pt x="50" y="1"/>
                      </a:cubicBezTo>
                      <a:cubicBezTo>
                        <a:pt x="82" y="1"/>
                        <a:pt x="83" y="49"/>
                        <a:pt x="89" y="73"/>
                      </a:cubicBezTo>
                      <a:close/>
                    </a:path>
                  </a:pathLst>
                </a:custGeom>
                <a:solidFill>
                  <a:srgbClr val="E9DD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" name="Freeform 148"/>
                <p:cNvSpPr>
                  <a:spLocks/>
                </p:cNvSpPr>
                <p:nvPr/>
              </p:nvSpPr>
              <p:spPr bwMode="auto">
                <a:xfrm>
                  <a:off x="4325" y="1910"/>
                  <a:ext cx="874" cy="481"/>
                </a:xfrm>
                <a:custGeom>
                  <a:avLst/>
                  <a:gdLst>
                    <a:gd name="T0" fmla="*/ 1793 w 426"/>
                    <a:gd name="T1" fmla="*/ 702 h 220"/>
                    <a:gd name="T2" fmla="*/ 1329 w 426"/>
                    <a:gd name="T3" fmla="*/ 722 h 220"/>
                    <a:gd name="T4" fmla="*/ 765 w 426"/>
                    <a:gd name="T5" fmla="*/ 411 h 220"/>
                    <a:gd name="T6" fmla="*/ 468 w 426"/>
                    <a:gd name="T7" fmla="*/ 367 h 220"/>
                    <a:gd name="T8" fmla="*/ 353 w 426"/>
                    <a:gd name="T9" fmla="*/ 396 h 220"/>
                    <a:gd name="T10" fmla="*/ 287 w 426"/>
                    <a:gd name="T11" fmla="*/ 359 h 220"/>
                    <a:gd name="T12" fmla="*/ 164 w 426"/>
                    <a:gd name="T13" fmla="*/ 4 h 220"/>
                    <a:gd name="T14" fmla="*/ 72 w 426"/>
                    <a:gd name="T15" fmla="*/ 444 h 220"/>
                    <a:gd name="T16" fmla="*/ 59 w 426"/>
                    <a:gd name="T17" fmla="*/ 1052 h 220"/>
                    <a:gd name="T18" fmla="*/ 224 w 426"/>
                    <a:gd name="T19" fmla="*/ 669 h 220"/>
                    <a:gd name="T20" fmla="*/ 601 w 426"/>
                    <a:gd name="T21" fmla="*/ 479 h 220"/>
                    <a:gd name="T22" fmla="*/ 1098 w 426"/>
                    <a:gd name="T23" fmla="*/ 697 h 220"/>
                    <a:gd name="T24" fmla="*/ 1793 w 426"/>
                    <a:gd name="T25" fmla="*/ 702 h 2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26" h="220">
                      <a:moveTo>
                        <a:pt x="426" y="147"/>
                      </a:moveTo>
                      <a:cubicBezTo>
                        <a:pt x="389" y="147"/>
                        <a:pt x="352" y="159"/>
                        <a:pt x="316" y="151"/>
                      </a:cubicBezTo>
                      <a:cubicBezTo>
                        <a:pt x="268" y="141"/>
                        <a:pt x="228" y="103"/>
                        <a:pt x="182" y="86"/>
                      </a:cubicBezTo>
                      <a:cubicBezTo>
                        <a:pt x="160" y="78"/>
                        <a:pt x="134" y="71"/>
                        <a:pt x="111" y="77"/>
                      </a:cubicBezTo>
                      <a:cubicBezTo>
                        <a:pt x="102" y="79"/>
                        <a:pt x="93" y="81"/>
                        <a:pt x="84" y="83"/>
                      </a:cubicBezTo>
                      <a:cubicBezTo>
                        <a:pt x="81" y="84"/>
                        <a:pt x="72" y="85"/>
                        <a:pt x="68" y="75"/>
                      </a:cubicBezTo>
                      <a:cubicBezTo>
                        <a:pt x="62" y="51"/>
                        <a:pt x="64" y="2"/>
                        <a:pt x="39" y="1"/>
                      </a:cubicBezTo>
                      <a:cubicBezTo>
                        <a:pt x="0" y="0"/>
                        <a:pt x="10" y="62"/>
                        <a:pt x="17" y="93"/>
                      </a:cubicBezTo>
                      <a:cubicBezTo>
                        <a:pt x="27" y="134"/>
                        <a:pt x="16" y="178"/>
                        <a:pt x="14" y="220"/>
                      </a:cubicBezTo>
                      <a:cubicBezTo>
                        <a:pt x="23" y="184"/>
                        <a:pt x="31" y="165"/>
                        <a:pt x="53" y="140"/>
                      </a:cubicBezTo>
                      <a:cubicBezTo>
                        <a:pt x="74" y="114"/>
                        <a:pt x="113" y="109"/>
                        <a:pt x="143" y="100"/>
                      </a:cubicBezTo>
                      <a:cubicBezTo>
                        <a:pt x="173" y="91"/>
                        <a:pt x="202" y="126"/>
                        <a:pt x="261" y="146"/>
                      </a:cubicBezTo>
                      <a:cubicBezTo>
                        <a:pt x="319" y="165"/>
                        <a:pt x="365" y="157"/>
                        <a:pt x="426" y="147"/>
                      </a:cubicBezTo>
                      <a:close/>
                    </a:path>
                  </a:pathLst>
                </a:custGeom>
                <a:solidFill>
                  <a:srgbClr val="F6F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" name="Freeform 149"/>
                <p:cNvSpPr>
                  <a:spLocks/>
                </p:cNvSpPr>
                <p:nvPr/>
              </p:nvSpPr>
              <p:spPr bwMode="auto">
                <a:xfrm>
                  <a:off x="4473" y="2280"/>
                  <a:ext cx="896" cy="299"/>
                </a:xfrm>
                <a:custGeom>
                  <a:avLst/>
                  <a:gdLst>
                    <a:gd name="T0" fmla="*/ 0 w 437"/>
                    <a:gd name="T1" fmla="*/ 567 h 137"/>
                    <a:gd name="T2" fmla="*/ 308 w 437"/>
                    <a:gd name="T3" fmla="*/ 591 h 137"/>
                    <a:gd name="T4" fmla="*/ 677 w 437"/>
                    <a:gd name="T5" fmla="*/ 395 h 137"/>
                    <a:gd name="T6" fmla="*/ 873 w 437"/>
                    <a:gd name="T7" fmla="*/ 458 h 137"/>
                    <a:gd name="T8" fmla="*/ 1148 w 437"/>
                    <a:gd name="T9" fmla="*/ 648 h 137"/>
                    <a:gd name="T10" fmla="*/ 1320 w 437"/>
                    <a:gd name="T11" fmla="*/ 605 h 137"/>
                    <a:gd name="T12" fmla="*/ 1505 w 437"/>
                    <a:gd name="T13" fmla="*/ 629 h 137"/>
                    <a:gd name="T14" fmla="*/ 1597 w 437"/>
                    <a:gd name="T15" fmla="*/ 406 h 137"/>
                    <a:gd name="T16" fmla="*/ 1778 w 437"/>
                    <a:gd name="T17" fmla="*/ 295 h 137"/>
                    <a:gd name="T18" fmla="*/ 1800 w 437"/>
                    <a:gd name="T19" fmla="*/ 0 h 137"/>
                    <a:gd name="T20" fmla="*/ 1698 w 437"/>
                    <a:gd name="T21" fmla="*/ 242 h 137"/>
                    <a:gd name="T22" fmla="*/ 1454 w 437"/>
                    <a:gd name="T23" fmla="*/ 371 h 137"/>
                    <a:gd name="T24" fmla="*/ 1296 w 437"/>
                    <a:gd name="T25" fmla="*/ 463 h 137"/>
                    <a:gd name="T26" fmla="*/ 1085 w 437"/>
                    <a:gd name="T27" fmla="*/ 399 h 137"/>
                    <a:gd name="T28" fmla="*/ 693 w 437"/>
                    <a:gd name="T29" fmla="*/ 295 h 137"/>
                    <a:gd name="T30" fmla="*/ 404 w 437"/>
                    <a:gd name="T31" fmla="*/ 491 h 137"/>
                    <a:gd name="T32" fmla="*/ 127 w 437"/>
                    <a:gd name="T33" fmla="*/ 539 h 137"/>
                    <a:gd name="T34" fmla="*/ 0 w 437"/>
                    <a:gd name="T35" fmla="*/ 567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37" h="137">
                      <a:moveTo>
                        <a:pt x="0" y="119"/>
                      </a:moveTo>
                      <a:cubicBezTo>
                        <a:pt x="16" y="112"/>
                        <a:pt x="58" y="130"/>
                        <a:pt x="73" y="124"/>
                      </a:cubicBezTo>
                      <a:cubicBezTo>
                        <a:pt x="89" y="118"/>
                        <a:pt x="139" y="91"/>
                        <a:pt x="161" y="83"/>
                      </a:cubicBezTo>
                      <a:cubicBezTo>
                        <a:pt x="183" y="76"/>
                        <a:pt x="188" y="81"/>
                        <a:pt x="208" y="96"/>
                      </a:cubicBezTo>
                      <a:cubicBezTo>
                        <a:pt x="229" y="110"/>
                        <a:pt x="257" y="135"/>
                        <a:pt x="273" y="136"/>
                      </a:cubicBezTo>
                      <a:cubicBezTo>
                        <a:pt x="288" y="137"/>
                        <a:pt x="297" y="131"/>
                        <a:pt x="314" y="127"/>
                      </a:cubicBezTo>
                      <a:cubicBezTo>
                        <a:pt x="331" y="124"/>
                        <a:pt x="349" y="137"/>
                        <a:pt x="358" y="132"/>
                      </a:cubicBezTo>
                      <a:cubicBezTo>
                        <a:pt x="366" y="127"/>
                        <a:pt x="370" y="98"/>
                        <a:pt x="380" y="85"/>
                      </a:cubicBezTo>
                      <a:cubicBezTo>
                        <a:pt x="389" y="72"/>
                        <a:pt x="413" y="68"/>
                        <a:pt x="423" y="62"/>
                      </a:cubicBezTo>
                      <a:cubicBezTo>
                        <a:pt x="437" y="52"/>
                        <a:pt x="436" y="7"/>
                        <a:pt x="428" y="0"/>
                      </a:cubicBezTo>
                      <a:cubicBezTo>
                        <a:pt x="430" y="20"/>
                        <a:pt x="429" y="41"/>
                        <a:pt x="404" y="51"/>
                      </a:cubicBezTo>
                      <a:cubicBezTo>
                        <a:pt x="378" y="60"/>
                        <a:pt x="354" y="57"/>
                        <a:pt x="346" y="78"/>
                      </a:cubicBezTo>
                      <a:cubicBezTo>
                        <a:pt x="337" y="99"/>
                        <a:pt x="328" y="88"/>
                        <a:pt x="308" y="97"/>
                      </a:cubicBezTo>
                      <a:cubicBezTo>
                        <a:pt x="289" y="106"/>
                        <a:pt x="284" y="105"/>
                        <a:pt x="258" y="84"/>
                      </a:cubicBezTo>
                      <a:cubicBezTo>
                        <a:pt x="232" y="64"/>
                        <a:pt x="191" y="49"/>
                        <a:pt x="165" y="62"/>
                      </a:cubicBezTo>
                      <a:cubicBezTo>
                        <a:pt x="141" y="74"/>
                        <a:pt x="120" y="91"/>
                        <a:pt x="96" y="103"/>
                      </a:cubicBezTo>
                      <a:cubicBezTo>
                        <a:pt x="74" y="115"/>
                        <a:pt x="44" y="114"/>
                        <a:pt x="30" y="113"/>
                      </a:cubicBezTo>
                      <a:cubicBezTo>
                        <a:pt x="17" y="113"/>
                        <a:pt x="0" y="119"/>
                        <a:pt x="0" y="119"/>
                      </a:cubicBezTo>
                      <a:close/>
                    </a:path>
                  </a:pathLst>
                </a:custGeom>
                <a:solidFill>
                  <a:srgbClr val="D4C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6" name="Freeform 150"/>
                <p:cNvSpPr>
                  <a:spLocks/>
                </p:cNvSpPr>
                <p:nvPr/>
              </p:nvSpPr>
              <p:spPr bwMode="auto">
                <a:xfrm>
                  <a:off x="4362" y="1954"/>
                  <a:ext cx="162" cy="265"/>
                </a:xfrm>
                <a:custGeom>
                  <a:avLst/>
                  <a:gdLst>
                    <a:gd name="T0" fmla="*/ 76 w 79"/>
                    <a:gd name="T1" fmla="*/ 0 h 121"/>
                    <a:gd name="T2" fmla="*/ 25 w 79"/>
                    <a:gd name="T3" fmla="*/ 210 h 121"/>
                    <a:gd name="T4" fmla="*/ 55 w 79"/>
                    <a:gd name="T5" fmla="*/ 335 h 121"/>
                    <a:gd name="T6" fmla="*/ 55 w 79"/>
                    <a:gd name="T7" fmla="*/ 495 h 121"/>
                    <a:gd name="T8" fmla="*/ 68 w 79"/>
                    <a:gd name="T9" fmla="*/ 580 h 121"/>
                    <a:gd name="T10" fmla="*/ 139 w 79"/>
                    <a:gd name="T11" fmla="*/ 471 h 121"/>
                    <a:gd name="T12" fmla="*/ 332 w 79"/>
                    <a:gd name="T13" fmla="*/ 364 h 121"/>
                    <a:gd name="T14" fmla="*/ 164 w 79"/>
                    <a:gd name="T15" fmla="*/ 346 h 121"/>
                    <a:gd name="T16" fmla="*/ 148 w 79"/>
                    <a:gd name="T17" fmla="*/ 221 h 121"/>
                    <a:gd name="T18" fmla="*/ 117 w 79"/>
                    <a:gd name="T19" fmla="*/ 72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9" h="121">
                      <a:moveTo>
                        <a:pt x="18" y="0"/>
                      </a:moveTo>
                      <a:cubicBezTo>
                        <a:pt x="0" y="6"/>
                        <a:pt x="4" y="30"/>
                        <a:pt x="6" y="44"/>
                      </a:cubicBezTo>
                      <a:cubicBezTo>
                        <a:pt x="7" y="53"/>
                        <a:pt x="11" y="61"/>
                        <a:pt x="13" y="70"/>
                      </a:cubicBezTo>
                      <a:cubicBezTo>
                        <a:pt x="16" y="81"/>
                        <a:pt x="14" y="92"/>
                        <a:pt x="13" y="103"/>
                      </a:cubicBezTo>
                      <a:cubicBezTo>
                        <a:pt x="13" y="107"/>
                        <a:pt x="10" y="121"/>
                        <a:pt x="16" y="121"/>
                      </a:cubicBezTo>
                      <a:cubicBezTo>
                        <a:pt x="23" y="121"/>
                        <a:pt x="29" y="102"/>
                        <a:pt x="33" y="98"/>
                      </a:cubicBezTo>
                      <a:cubicBezTo>
                        <a:pt x="44" y="88"/>
                        <a:pt x="75" y="91"/>
                        <a:pt x="79" y="76"/>
                      </a:cubicBezTo>
                      <a:cubicBezTo>
                        <a:pt x="67" y="71"/>
                        <a:pt x="49" y="89"/>
                        <a:pt x="39" y="72"/>
                      </a:cubicBezTo>
                      <a:cubicBezTo>
                        <a:pt x="35" y="66"/>
                        <a:pt x="36" y="53"/>
                        <a:pt x="35" y="46"/>
                      </a:cubicBezTo>
                      <a:cubicBezTo>
                        <a:pt x="34" y="34"/>
                        <a:pt x="31" y="25"/>
                        <a:pt x="28" y="15"/>
                      </a:cubicBezTo>
                    </a:path>
                  </a:pathLst>
                </a:custGeom>
                <a:solidFill>
                  <a:srgbClr val="F9F6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" name="Freeform 151"/>
                <p:cNvSpPr>
                  <a:spLocks/>
                </p:cNvSpPr>
                <p:nvPr/>
              </p:nvSpPr>
              <p:spPr bwMode="auto">
                <a:xfrm>
                  <a:off x="4397" y="2116"/>
                  <a:ext cx="61" cy="74"/>
                </a:xfrm>
                <a:custGeom>
                  <a:avLst/>
                  <a:gdLst>
                    <a:gd name="T0" fmla="*/ 20 w 30"/>
                    <a:gd name="T1" fmla="*/ 81 h 34"/>
                    <a:gd name="T2" fmla="*/ 8 w 30"/>
                    <a:gd name="T3" fmla="*/ 161 h 34"/>
                    <a:gd name="T4" fmla="*/ 49 w 30"/>
                    <a:gd name="T5" fmla="*/ 100 h 34"/>
                    <a:gd name="T6" fmla="*/ 124 w 30"/>
                    <a:gd name="T7" fmla="*/ 57 h 34"/>
                    <a:gd name="T8" fmla="*/ 33 w 30"/>
                    <a:gd name="T9" fmla="*/ 65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34">
                      <a:moveTo>
                        <a:pt x="5" y="17"/>
                      </a:moveTo>
                      <a:cubicBezTo>
                        <a:pt x="1" y="22"/>
                        <a:pt x="0" y="29"/>
                        <a:pt x="2" y="34"/>
                      </a:cubicBezTo>
                      <a:cubicBezTo>
                        <a:pt x="7" y="33"/>
                        <a:pt x="7" y="25"/>
                        <a:pt x="12" y="21"/>
                      </a:cubicBezTo>
                      <a:cubicBezTo>
                        <a:pt x="17" y="17"/>
                        <a:pt x="25" y="18"/>
                        <a:pt x="30" y="12"/>
                      </a:cubicBezTo>
                      <a:cubicBezTo>
                        <a:pt x="27" y="0"/>
                        <a:pt x="13" y="8"/>
                        <a:pt x="8" y="14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152"/>
                <p:cNvSpPr>
                  <a:spLocks/>
                </p:cNvSpPr>
                <p:nvPr/>
              </p:nvSpPr>
              <p:spPr bwMode="auto">
                <a:xfrm>
                  <a:off x="4471" y="2123"/>
                  <a:ext cx="20" cy="15"/>
                </a:xfrm>
                <a:custGeom>
                  <a:avLst/>
                  <a:gdLst>
                    <a:gd name="T0" fmla="*/ 16 w 10"/>
                    <a:gd name="T1" fmla="*/ 9 h 7"/>
                    <a:gd name="T2" fmla="*/ 0 w 10"/>
                    <a:gd name="T3" fmla="*/ 28 h 7"/>
                    <a:gd name="T4" fmla="*/ 40 w 10"/>
                    <a:gd name="T5" fmla="*/ 9 h 7"/>
                    <a:gd name="T6" fmla="*/ 16 w 10"/>
                    <a:gd name="T7" fmla="*/ 9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7">
                      <a:moveTo>
                        <a:pt x="4" y="2"/>
                      </a:moveTo>
                      <a:cubicBezTo>
                        <a:pt x="2" y="3"/>
                        <a:pt x="0" y="4"/>
                        <a:pt x="0" y="6"/>
                      </a:cubicBezTo>
                      <a:cubicBezTo>
                        <a:pt x="4" y="7"/>
                        <a:pt x="7" y="5"/>
                        <a:pt x="10" y="2"/>
                      </a:cubicBezTo>
                      <a:cubicBezTo>
                        <a:pt x="7" y="0"/>
                        <a:pt x="6" y="1"/>
                        <a:pt x="4" y="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153"/>
                <p:cNvSpPr>
                  <a:spLocks/>
                </p:cNvSpPr>
                <p:nvPr/>
              </p:nvSpPr>
              <p:spPr bwMode="auto">
                <a:xfrm>
                  <a:off x="4994" y="2444"/>
                  <a:ext cx="272" cy="140"/>
                </a:xfrm>
                <a:custGeom>
                  <a:avLst/>
                  <a:gdLst>
                    <a:gd name="T0" fmla="*/ 16 w 133"/>
                    <a:gd name="T1" fmla="*/ 254 h 64"/>
                    <a:gd name="T2" fmla="*/ 176 w 133"/>
                    <a:gd name="T3" fmla="*/ 254 h 64"/>
                    <a:gd name="T4" fmla="*/ 360 w 133"/>
                    <a:gd name="T5" fmla="*/ 249 h 64"/>
                    <a:gd name="T6" fmla="*/ 464 w 133"/>
                    <a:gd name="T7" fmla="*/ 162 h 64"/>
                    <a:gd name="T8" fmla="*/ 556 w 133"/>
                    <a:gd name="T9" fmla="*/ 0 h 64"/>
                    <a:gd name="T10" fmla="*/ 432 w 133"/>
                    <a:gd name="T11" fmla="*/ 92 h 64"/>
                    <a:gd name="T12" fmla="*/ 321 w 133"/>
                    <a:gd name="T13" fmla="*/ 206 h 64"/>
                    <a:gd name="T14" fmla="*/ 143 w 133"/>
                    <a:gd name="T15" fmla="*/ 234 h 64"/>
                    <a:gd name="T16" fmla="*/ 0 w 133"/>
                    <a:gd name="T17" fmla="*/ 234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3" h="64">
                      <a:moveTo>
                        <a:pt x="4" y="53"/>
                      </a:moveTo>
                      <a:cubicBezTo>
                        <a:pt x="15" y="64"/>
                        <a:pt x="31" y="57"/>
                        <a:pt x="42" y="53"/>
                      </a:cubicBezTo>
                      <a:cubicBezTo>
                        <a:pt x="57" y="47"/>
                        <a:pt x="71" y="48"/>
                        <a:pt x="86" y="52"/>
                      </a:cubicBezTo>
                      <a:cubicBezTo>
                        <a:pt x="103" y="57"/>
                        <a:pt x="107" y="50"/>
                        <a:pt x="111" y="34"/>
                      </a:cubicBezTo>
                      <a:cubicBezTo>
                        <a:pt x="116" y="19"/>
                        <a:pt x="119" y="8"/>
                        <a:pt x="133" y="0"/>
                      </a:cubicBezTo>
                      <a:cubicBezTo>
                        <a:pt x="123" y="1"/>
                        <a:pt x="108" y="10"/>
                        <a:pt x="103" y="19"/>
                      </a:cubicBezTo>
                      <a:cubicBezTo>
                        <a:pt x="96" y="34"/>
                        <a:pt x="96" y="40"/>
                        <a:pt x="77" y="43"/>
                      </a:cubicBezTo>
                      <a:cubicBezTo>
                        <a:pt x="62" y="45"/>
                        <a:pt x="49" y="44"/>
                        <a:pt x="34" y="49"/>
                      </a:cubicBezTo>
                      <a:cubicBezTo>
                        <a:pt x="23" y="52"/>
                        <a:pt x="10" y="58"/>
                        <a:pt x="0" y="49"/>
                      </a:cubicBezTo>
                    </a:path>
                  </a:pathLst>
                </a:custGeom>
                <a:solidFill>
                  <a:srgbClr val="B7A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Freeform 154"/>
                <p:cNvSpPr>
                  <a:spLocks/>
                </p:cNvSpPr>
                <p:nvPr/>
              </p:nvSpPr>
              <p:spPr bwMode="auto">
                <a:xfrm>
                  <a:off x="4305" y="1886"/>
                  <a:ext cx="1088" cy="717"/>
                </a:xfrm>
                <a:custGeom>
                  <a:avLst/>
                  <a:gdLst>
                    <a:gd name="T0" fmla="*/ 373 w 531"/>
                    <a:gd name="T1" fmla="*/ 350 h 328"/>
                    <a:gd name="T2" fmla="*/ 420 w 531"/>
                    <a:gd name="T3" fmla="*/ 387 h 328"/>
                    <a:gd name="T4" fmla="*/ 533 w 531"/>
                    <a:gd name="T5" fmla="*/ 354 h 328"/>
                    <a:gd name="T6" fmla="*/ 832 w 531"/>
                    <a:gd name="T7" fmla="*/ 402 h 328"/>
                    <a:gd name="T8" fmla="*/ 1393 w 531"/>
                    <a:gd name="T9" fmla="*/ 713 h 328"/>
                    <a:gd name="T10" fmla="*/ 1977 w 531"/>
                    <a:gd name="T11" fmla="*/ 708 h 328"/>
                    <a:gd name="T12" fmla="*/ 2162 w 531"/>
                    <a:gd name="T13" fmla="*/ 1132 h 328"/>
                    <a:gd name="T14" fmla="*/ 1981 w 531"/>
                    <a:gd name="T15" fmla="*/ 1270 h 328"/>
                    <a:gd name="T16" fmla="*/ 1860 w 531"/>
                    <a:gd name="T17" fmla="*/ 1524 h 328"/>
                    <a:gd name="T18" fmla="*/ 1684 w 531"/>
                    <a:gd name="T19" fmla="*/ 1500 h 328"/>
                    <a:gd name="T20" fmla="*/ 1453 w 531"/>
                    <a:gd name="T21" fmla="*/ 1535 h 328"/>
                    <a:gd name="T22" fmla="*/ 1168 w 531"/>
                    <a:gd name="T23" fmla="*/ 1325 h 328"/>
                    <a:gd name="T24" fmla="*/ 897 w 531"/>
                    <a:gd name="T25" fmla="*/ 1362 h 328"/>
                    <a:gd name="T26" fmla="*/ 637 w 531"/>
                    <a:gd name="T27" fmla="*/ 1491 h 328"/>
                    <a:gd name="T28" fmla="*/ 365 w 531"/>
                    <a:gd name="T29" fmla="*/ 1458 h 328"/>
                    <a:gd name="T30" fmla="*/ 139 w 531"/>
                    <a:gd name="T31" fmla="*/ 1471 h 328"/>
                    <a:gd name="T32" fmla="*/ 68 w 531"/>
                    <a:gd name="T33" fmla="*/ 1071 h 328"/>
                    <a:gd name="T34" fmla="*/ 59 w 531"/>
                    <a:gd name="T35" fmla="*/ 479 h 328"/>
                    <a:gd name="T36" fmla="*/ 209 w 531"/>
                    <a:gd name="T37" fmla="*/ 4 h 328"/>
                    <a:gd name="T38" fmla="*/ 373 w 531"/>
                    <a:gd name="T39" fmla="*/ 35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31" h="328">
                      <a:moveTo>
                        <a:pt x="89" y="73"/>
                      </a:moveTo>
                      <a:cubicBezTo>
                        <a:pt x="93" y="82"/>
                        <a:pt x="97" y="81"/>
                        <a:pt x="100" y="81"/>
                      </a:cubicBezTo>
                      <a:cubicBezTo>
                        <a:pt x="109" y="79"/>
                        <a:pt x="118" y="77"/>
                        <a:pt x="127" y="74"/>
                      </a:cubicBezTo>
                      <a:cubicBezTo>
                        <a:pt x="150" y="69"/>
                        <a:pt x="176" y="76"/>
                        <a:pt x="198" y="84"/>
                      </a:cubicBezTo>
                      <a:cubicBezTo>
                        <a:pt x="244" y="101"/>
                        <a:pt x="284" y="138"/>
                        <a:pt x="332" y="149"/>
                      </a:cubicBezTo>
                      <a:cubicBezTo>
                        <a:pt x="378" y="158"/>
                        <a:pt x="425" y="136"/>
                        <a:pt x="471" y="148"/>
                      </a:cubicBezTo>
                      <a:cubicBezTo>
                        <a:pt x="516" y="160"/>
                        <a:pt x="531" y="194"/>
                        <a:pt x="515" y="237"/>
                      </a:cubicBezTo>
                      <a:cubicBezTo>
                        <a:pt x="508" y="256"/>
                        <a:pt x="483" y="252"/>
                        <a:pt x="472" y="266"/>
                      </a:cubicBezTo>
                      <a:cubicBezTo>
                        <a:pt x="459" y="280"/>
                        <a:pt x="460" y="312"/>
                        <a:pt x="443" y="319"/>
                      </a:cubicBezTo>
                      <a:cubicBezTo>
                        <a:pt x="430" y="326"/>
                        <a:pt x="417" y="313"/>
                        <a:pt x="401" y="314"/>
                      </a:cubicBezTo>
                      <a:cubicBezTo>
                        <a:pt x="384" y="314"/>
                        <a:pt x="364" y="328"/>
                        <a:pt x="346" y="321"/>
                      </a:cubicBezTo>
                      <a:cubicBezTo>
                        <a:pt x="320" y="312"/>
                        <a:pt x="302" y="292"/>
                        <a:pt x="278" y="277"/>
                      </a:cubicBezTo>
                      <a:cubicBezTo>
                        <a:pt x="253" y="262"/>
                        <a:pt x="238" y="273"/>
                        <a:pt x="214" y="285"/>
                      </a:cubicBezTo>
                      <a:cubicBezTo>
                        <a:pt x="195" y="294"/>
                        <a:pt x="174" y="309"/>
                        <a:pt x="152" y="312"/>
                      </a:cubicBezTo>
                      <a:cubicBezTo>
                        <a:pt x="130" y="314"/>
                        <a:pt x="108" y="301"/>
                        <a:pt x="87" y="305"/>
                      </a:cubicBezTo>
                      <a:cubicBezTo>
                        <a:pt x="66" y="310"/>
                        <a:pt x="56" y="322"/>
                        <a:pt x="33" y="308"/>
                      </a:cubicBezTo>
                      <a:cubicBezTo>
                        <a:pt x="0" y="287"/>
                        <a:pt x="13" y="259"/>
                        <a:pt x="16" y="224"/>
                      </a:cubicBezTo>
                      <a:cubicBezTo>
                        <a:pt x="18" y="183"/>
                        <a:pt x="23" y="141"/>
                        <a:pt x="14" y="100"/>
                      </a:cubicBezTo>
                      <a:cubicBezTo>
                        <a:pt x="6" y="69"/>
                        <a:pt x="1" y="0"/>
                        <a:pt x="50" y="1"/>
                      </a:cubicBezTo>
                      <a:cubicBezTo>
                        <a:pt x="82" y="1"/>
                        <a:pt x="83" y="49"/>
                        <a:pt x="89" y="73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2" name="ZoneTexte 371"/>
              <p:cNvSpPr txBox="1"/>
              <p:nvPr/>
            </p:nvSpPr>
            <p:spPr>
              <a:xfrm>
                <a:off x="6523998" y="3623291"/>
                <a:ext cx="1619269" cy="45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/>
                  <a:t>PROTEIN</a:t>
                </a:r>
                <a:endParaRPr lang="fr-FR" sz="1000" b="1" dirty="0"/>
              </a:p>
            </p:txBody>
          </p:sp>
        </p:grpSp>
        <p:sp>
          <p:nvSpPr>
            <p:cNvPr id="366" name="Flèche vers le bas 365"/>
            <p:cNvSpPr/>
            <p:nvPr/>
          </p:nvSpPr>
          <p:spPr>
            <a:xfrm>
              <a:off x="6006560" y="1931234"/>
              <a:ext cx="201344" cy="777686"/>
            </a:xfrm>
            <a:prstGeom prst="downArrow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5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7" name="ZoneTexte 366"/>
            <p:cNvSpPr txBox="1"/>
            <p:nvPr/>
          </p:nvSpPr>
          <p:spPr>
            <a:xfrm>
              <a:off x="6195994" y="2190056"/>
              <a:ext cx="968294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translation</a:t>
              </a:r>
              <a:endParaRPr lang="fr-FR" sz="1100" b="1" dirty="0"/>
            </a:p>
          </p:txBody>
        </p:sp>
        <p:sp>
          <p:nvSpPr>
            <p:cNvPr id="368" name="ZoneTexte 367"/>
            <p:cNvSpPr txBox="1"/>
            <p:nvPr/>
          </p:nvSpPr>
          <p:spPr>
            <a:xfrm>
              <a:off x="5292121" y="2161350"/>
              <a:ext cx="504015" cy="265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rgbClr val="002060"/>
                  </a:solidFill>
                </a:rPr>
                <a:t>CHX</a:t>
              </a:r>
              <a:endParaRPr lang="fr-FR" sz="1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69" name="Connecteur droit 368"/>
            <p:cNvCxnSpPr/>
            <p:nvPr/>
          </p:nvCxnSpPr>
          <p:spPr>
            <a:xfrm flipV="1">
              <a:off x="5710186" y="2294931"/>
              <a:ext cx="252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/>
            <p:cNvCxnSpPr/>
            <p:nvPr/>
          </p:nvCxnSpPr>
          <p:spPr>
            <a:xfrm>
              <a:off x="5967498" y="2195062"/>
              <a:ext cx="0" cy="1944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8261747" y="1629322"/>
              <a:ext cx="678175" cy="459906"/>
              <a:chOff x="625" y="804"/>
              <a:chExt cx="853" cy="883"/>
            </a:xfrm>
          </p:grpSpPr>
          <p:sp>
            <p:nvSpPr>
              <p:cNvPr id="356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" name="Group 92"/>
            <p:cNvGrpSpPr>
              <a:grpSpLocks/>
            </p:cNvGrpSpPr>
            <p:nvPr/>
          </p:nvGrpSpPr>
          <p:grpSpPr bwMode="auto">
            <a:xfrm>
              <a:off x="8304133" y="2825078"/>
              <a:ext cx="678175" cy="459906"/>
              <a:chOff x="625" y="804"/>
              <a:chExt cx="853" cy="883"/>
            </a:xfrm>
          </p:grpSpPr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3" name="Flèche vers le bas 342"/>
            <p:cNvSpPr/>
            <p:nvPr/>
          </p:nvSpPr>
          <p:spPr>
            <a:xfrm>
              <a:off x="8516063" y="2181210"/>
              <a:ext cx="169544" cy="551887"/>
            </a:xfrm>
            <a:prstGeom prst="downArrow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5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4" name="Connecteur droit 343"/>
            <p:cNvCxnSpPr/>
            <p:nvPr/>
          </p:nvCxnSpPr>
          <p:spPr>
            <a:xfrm>
              <a:off x="8092203" y="1537341"/>
              <a:ext cx="84772" cy="9198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ZoneTexte 344"/>
            <p:cNvSpPr txBox="1"/>
            <p:nvPr/>
          </p:nvSpPr>
          <p:spPr>
            <a:xfrm>
              <a:off x="8165958" y="1600207"/>
              <a:ext cx="428322" cy="2462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S/T</a:t>
              </a:r>
              <a:endParaRPr lang="fr-FR" sz="1000" b="1" dirty="0"/>
            </a:p>
          </p:txBody>
        </p:sp>
        <p:sp>
          <p:nvSpPr>
            <p:cNvPr id="346" name="ZoneTexte 345"/>
            <p:cNvSpPr txBox="1"/>
            <p:nvPr/>
          </p:nvSpPr>
          <p:spPr>
            <a:xfrm>
              <a:off x="7668344" y="1340768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i="1" dirty="0" smtClean="0"/>
                <a:t>O</a:t>
              </a:r>
              <a:r>
                <a:rPr lang="fr-FR" sz="1000" b="1" dirty="0" smtClean="0"/>
                <a:t>-</a:t>
              </a:r>
              <a:r>
                <a:rPr lang="fr-FR" sz="1000" b="1" dirty="0" err="1" smtClean="0"/>
                <a:t>GlcNAc</a:t>
              </a:r>
              <a:endParaRPr lang="fr-FR" sz="1000" b="1" dirty="0"/>
            </a:p>
          </p:txBody>
        </p:sp>
        <p:sp>
          <p:nvSpPr>
            <p:cNvPr id="347" name="ZoneTexte 346"/>
            <p:cNvSpPr txBox="1"/>
            <p:nvPr/>
          </p:nvSpPr>
          <p:spPr>
            <a:xfrm>
              <a:off x="8170489" y="2795963"/>
              <a:ext cx="428322" cy="2462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S/T</a:t>
              </a:r>
              <a:endParaRPr lang="fr-FR" sz="1000" b="1" dirty="0"/>
            </a:p>
          </p:txBody>
        </p:sp>
        <p:sp>
          <p:nvSpPr>
            <p:cNvPr id="327" name="ZoneTexte 326"/>
            <p:cNvSpPr txBox="1"/>
            <p:nvPr/>
          </p:nvSpPr>
          <p:spPr>
            <a:xfrm>
              <a:off x="7282794" y="2246675"/>
              <a:ext cx="6735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err="1" smtClean="0">
                  <a:solidFill>
                    <a:srgbClr val="002060"/>
                  </a:solidFill>
                </a:rPr>
                <a:t>NButGT</a:t>
              </a:r>
              <a:endParaRPr lang="fr-FR" sz="1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28" name="Connecteur droit 327"/>
            <p:cNvCxnSpPr/>
            <p:nvPr/>
          </p:nvCxnSpPr>
          <p:spPr>
            <a:xfrm flipV="1">
              <a:off x="7956376" y="2398365"/>
              <a:ext cx="528469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/>
            <p:cNvCxnSpPr/>
            <p:nvPr/>
          </p:nvCxnSpPr>
          <p:spPr>
            <a:xfrm>
              <a:off x="8478711" y="2298496"/>
              <a:ext cx="0" cy="1944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55"/>
            <p:cNvGrpSpPr>
              <a:grpSpLocks/>
            </p:cNvGrpSpPr>
            <p:nvPr/>
          </p:nvGrpSpPr>
          <p:grpSpPr bwMode="auto">
            <a:xfrm>
              <a:off x="8532440" y="2218754"/>
              <a:ext cx="504056" cy="346150"/>
              <a:chOff x="4305" y="1886"/>
              <a:chExt cx="1088" cy="717"/>
            </a:xfrm>
          </p:grpSpPr>
          <p:sp>
            <p:nvSpPr>
              <p:cNvPr id="333" name="Freeform 147"/>
              <p:cNvSpPr>
                <a:spLocks/>
              </p:cNvSpPr>
              <p:nvPr/>
            </p:nvSpPr>
            <p:spPr bwMode="auto">
              <a:xfrm>
                <a:off x="4305" y="1886"/>
                <a:ext cx="1088" cy="717"/>
              </a:xfrm>
              <a:custGeom>
                <a:avLst/>
                <a:gdLst>
                  <a:gd name="T0" fmla="*/ 373 w 531"/>
                  <a:gd name="T1" fmla="*/ 350 h 328"/>
                  <a:gd name="T2" fmla="*/ 420 w 531"/>
                  <a:gd name="T3" fmla="*/ 387 h 328"/>
                  <a:gd name="T4" fmla="*/ 533 w 531"/>
                  <a:gd name="T5" fmla="*/ 354 h 328"/>
                  <a:gd name="T6" fmla="*/ 832 w 531"/>
                  <a:gd name="T7" fmla="*/ 402 h 328"/>
                  <a:gd name="T8" fmla="*/ 1393 w 531"/>
                  <a:gd name="T9" fmla="*/ 713 h 328"/>
                  <a:gd name="T10" fmla="*/ 1977 w 531"/>
                  <a:gd name="T11" fmla="*/ 708 h 328"/>
                  <a:gd name="T12" fmla="*/ 2162 w 531"/>
                  <a:gd name="T13" fmla="*/ 1132 h 328"/>
                  <a:gd name="T14" fmla="*/ 1981 w 531"/>
                  <a:gd name="T15" fmla="*/ 1270 h 328"/>
                  <a:gd name="T16" fmla="*/ 1860 w 531"/>
                  <a:gd name="T17" fmla="*/ 1524 h 328"/>
                  <a:gd name="T18" fmla="*/ 1684 w 531"/>
                  <a:gd name="T19" fmla="*/ 1500 h 328"/>
                  <a:gd name="T20" fmla="*/ 1453 w 531"/>
                  <a:gd name="T21" fmla="*/ 1535 h 328"/>
                  <a:gd name="T22" fmla="*/ 1168 w 531"/>
                  <a:gd name="T23" fmla="*/ 1325 h 328"/>
                  <a:gd name="T24" fmla="*/ 897 w 531"/>
                  <a:gd name="T25" fmla="*/ 1362 h 328"/>
                  <a:gd name="T26" fmla="*/ 637 w 531"/>
                  <a:gd name="T27" fmla="*/ 1491 h 328"/>
                  <a:gd name="T28" fmla="*/ 365 w 531"/>
                  <a:gd name="T29" fmla="*/ 1458 h 328"/>
                  <a:gd name="T30" fmla="*/ 139 w 531"/>
                  <a:gd name="T31" fmla="*/ 1471 h 328"/>
                  <a:gd name="T32" fmla="*/ 68 w 531"/>
                  <a:gd name="T33" fmla="*/ 1071 h 328"/>
                  <a:gd name="T34" fmla="*/ 59 w 531"/>
                  <a:gd name="T35" fmla="*/ 479 h 328"/>
                  <a:gd name="T36" fmla="*/ 209 w 531"/>
                  <a:gd name="T37" fmla="*/ 4 h 328"/>
                  <a:gd name="T38" fmla="*/ 373 w 531"/>
                  <a:gd name="T39" fmla="*/ 350 h 3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31" h="328">
                    <a:moveTo>
                      <a:pt x="89" y="73"/>
                    </a:moveTo>
                    <a:cubicBezTo>
                      <a:pt x="93" y="82"/>
                      <a:pt x="97" y="81"/>
                      <a:pt x="100" y="81"/>
                    </a:cubicBezTo>
                    <a:cubicBezTo>
                      <a:pt x="109" y="79"/>
                      <a:pt x="118" y="77"/>
                      <a:pt x="127" y="74"/>
                    </a:cubicBezTo>
                    <a:cubicBezTo>
                      <a:pt x="150" y="69"/>
                      <a:pt x="176" y="76"/>
                      <a:pt x="198" y="84"/>
                    </a:cubicBezTo>
                    <a:cubicBezTo>
                      <a:pt x="244" y="101"/>
                      <a:pt x="284" y="138"/>
                      <a:pt x="332" y="149"/>
                    </a:cubicBezTo>
                    <a:cubicBezTo>
                      <a:pt x="378" y="158"/>
                      <a:pt x="425" y="136"/>
                      <a:pt x="471" y="148"/>
                    </a:cubicBezTo>
                    <a:cubicBezTo>
                      <a:pt x="516" y="160"/>
                      <a:pt x="531" y="194"/>
                      <a:pt x="515" y="237"/>
                    </a:cubicBezTo>
                    <a:cubicBezTo>
                      <a:pt x="508" y="256"/>
                      <a:pt x="483" y="252"/>
                      <a:pt x="472" y="266"/>
                    </a:cubicBezTo>
                    <a:cubicBezTo>
                      <a:pt x="459" y="280"/>
                      <a:pt x="460" y="312"/>
                      <a:pt x="443" y="319"/>
                    </a:cubicBezTo>
                    <a:cubicBezTo>
                      <a:pt x="430" y="326"/>
                      <a:pt x="417" y="313"/>
                      <a:pt x="401" y="314"/>
                    </a:cubicBezTo>
                    <a:cubicBezTo>
                      <a:pt x="384" y="314"/>
                      <a:pt x="364" y="328"/>
                      <a:pt x="346" y="321"/>
                    </a:cubicBezTo>
                    <a:cubicBezTo>
                      <a:pt x="320" y="312"/>
                      <a:pt x="302" y="292"/>
                      <a:pt x="278" y="277"/>
                    </a:cubicBezTo>
                    <a:cubicBezTo>
                      <a:pt x="253" y="262"/>
                      <a:pt x="238" y="273"/>
                      <a:pt x="214" y="285"/>
                    </a:cubicBezTo>
                    <a:cubicBezTo>
                      <a:pt x="195" y="294"/>
                      <a:pt x="174" y="309"/>
                      <a:pt x="152" y="312"/>
                    </a:cubicBezTo>
                    <a:cubicBezTo>
                      <a:pt x="130" y="314"/>
                      <a:pt x="108" y="301"/>
                      <a:pt x="87" y="305"/>
                    </a:cubicBezTo>
                    <a:cubicBezTo>
                      <a:pt x="66" y="310"/>
                      <a:pt x="56" y="322"/>
                      <a:pt x="33" y="308"/>
                    </a:cubicBezTo>
                    <a:cubicBezTo>
                      <a:pt x="0" y="287"/>
                      <a:pt x="13" y="259"/>
                      <a:pt x="16" y="224"/>
                    </a:cubicBezTo>
                    <a:cubicBezTo>
                      <a:pt x="18" y="183"/>
                      <a:pt x="23" y="141"/>
                      <a:pt x="14" y="100"/>
                    </a:cubicBezTo>
                    <a:cubicBezTo>
                      <a:pt x="6" y="69"/>
                      <a:pt x="1" y="0"/>
                      <a:pt x="50" y="1"/>
                    </a:cubicBezTo>
                    <a:cubicBezTo>
                      <a:pt x="82" y="1"/>
                      <a:pt x="83" y="49"/>
                      <a:pt x="89" y="73"/>
                    </a:cubicBezTo>
                    <a:close/>
                  </a:path>
                </a:pathLst>
              </a:custGeom>
              <a:solidFill>
                <a:srgbClr val="E9D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 dirty="0"/>
              </a:p>
            </p:txBody>
          </p:sp>
          <p:sp>
            <p:nvSpPr>
              <p:cNvPr id="334" name="Freeform 148"/>
              <p:cNvSpPr>
                <a:spLocks/>
              </p:cNvSpPr>
              <p:nvPr/>
            </p:nvSpPr>
            <p:spPr bwMode="auto">
              <a:xfrm>
                <a:off x="4325" y="1910"/>
                <a:ext cx="874" cy="481"/>
              </a:xfrm>
              <a:custGeom>
                <a:avLst/>
                <a:gdLst>
                  <a:gd name="T0" fmla="*/ 1793 w 426"/>
                  <a:gd name="T1" fmla="*/ 702 h 220"/>
                  <a:gd name="T2" fmla="*/ 1329 w 426"/>
                  <a:gd name="T3" fmla="*/ 722 h 220"/>
                  <a:gd name="T4" fmla="*/ 765 w 426"/>
                  <a:gd name="T5" fmla="*/ 411 h 220"/>
                  <a:gd name="T6" fmla="*/ 468 w 426"/>
                  <a:gd name="T7" fmla="*/ 367 h 220"/>
                  <a:gd name="T8" fmla="*/ 353 w 426"/>
                  <a:gd name="T9" fmla="*/ 396 h 220"/>
                  <a:gd name="T10" fmla="*/ 287 w 426"/>
                  <a:gd name="T11" fmla="*/ 359 h 220"/>
                  <a:gd name="T12" fmla="*/ 164 w 426"/>
                  <a:gd name="T13" fmla="*/ 4 h 220"/>
                  <a:gd name="T14" fmla="*/ 72 w 426"/>
                  <a:gd name="T15" fmla="*/ 444 h 220"/>
                  <a:gd name="T16" fmla="*/ 59 w 426"/>
                  <a:gd name="T17" fmla="*/ 1052 h 220"/>
                  <a:gd name="T18" fmla="*/ 224 w 426"/>
                  <a:gd name="T19" fmla="*/ 669 h 220"/>
                  <a:gd name="T20" fmla="*/ 601 w 426"/>
                  <a:gd name="T21" fmla="*/ 479 h 220"/>
                  <a:gd name="T22" fmla="*/ 1098 w 426"/>
                  <a:gd name="T23" fmla="*/ 697 h 220"/>
                  <a:gd name="T24" fmla="*/ 1793 w 426"/>
                  <a:gd name="T25" fmla="*/ 702 h 2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6" h="220">
                    <a:moveTo>
                      <a:pt x="426" y="147"/>
                    </a:moveTo>
                    <a:cubicBezTo>
                      <a:pt x="389" y="147"/>
                      <a:pt x="352" y="159"/>
                      <a:pt x="316" y="151"/>
                    </a:cubicBezTo>
                    <a:cubicBezTo>
                      <a:pt x="268" y="141"/>
                      <a:pt x="228" y="103"/>
                      <a:pt x="182" y="86"/>
                    </a:cubicBezTo>
                    <a:cubicBezTo>
                      <a:pt x="160" y="78"/>
                      <a:pt x="134" y="71"/>
                      <a:pt x="111" y="77"/>
                    </a:cubicBezTo>
                    <a:cubicBezTo>
                      <a:pt x="102" y="79"/>
                      <a:pt x="93" y="81"/>
                      <a:pt x="84" y="83"/>
                    </a:cubicBezTo>
                    <a:cubicBezTo>
                      <a:pt x="81" y="84"/>
                      <a:pt x="72" y="85"/>
                      <a:pt x="68" y="75"/>
                    </a:cubicBezTo>
                    <a:cubicBezTo>
                      <a:pt x="62" y="51"/>
                      <a:pt x="64" y="2"/>
                      <a:pt x="39" y="1"/>
                    </a:cubicBezTo>
                    <a:cubicBezTo>
                      <a:pt x="0" y="0"/>
                      <a:pt x="10" y="62"/>
                      <a:pt x="17" y="93"/>
                    </a:cubicBezTo>
                    <a:cubicBezTo>
                      <a:pt x="27" y="134"/>
                      <a:pt x="16" y="178"/>
                      <a:pt x="14" y="220"/>
                    </a:cubicBezTo>
                    <a:cubicBezTo>
                      <a:pt x="23" y="184"/>
                      <a:pt x="31" y="165"/>
                      <a:pt x="53" y="140"/>
                    </a:cubicBezTo>
                    <a:cubicBezTo>
                      <a:pt x="74" y="114"/>
                      <a:pt x="113" y="109"/>
                      <a:pt x="143" y="100"/>
                    </a:cubicBezTo>
                    <a:cubicBezTo>
                      <a:pt x="173" y="91"/>
                      <a:pt x="202" y="126"/>
                      <a:pt x="261" y="146"/>
                    </a:cubicBezTo>
                    <a:cubicBezTo>
                      <a:pt x="319" y="165"/>
                      <a:pt x="365" y="157"/>
                      <a:pt x="426" y="147"/>
                    </a:cubicBezTo>
                    <a:close/>
                  </a:path>
                </a:pathLst>
              </a:custGeom>
              <a:solidFill>
                <a:srgbClr val="F6F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35" name="Freeform 149"/>
              <p:cNvSpPr>
                <a:spLocks/>
              </p:cNvSpPr>
              <p:nvPr/>
            </p:nvSpPr>
            <p:spPr bwMode="auto">
              <a:xfrm>
                <a:off x="4473" y="2280"/>
                <a:ext cx="896" cy="299"/>
              </a:xfrm>
              <a:custGeom>
                <a:avLst/>
                <a:gdLst>
                  <a:gd name="T0" fmla="*/ 0 w 437"/>
                  <a:gd name="T1" fmla="*/ 567 h 137"/>
                  <a:gd name="T2" fmla="*/ 308 w 437"/>
                  <a:gd name="T3" fmla="*/ 591 h 137"/>
                  <a:gd name="T4" fmla="*/ 677 w 437"/>
                  <a:gd name="T5" fmla="*/ 395 h 137"/>
                  <a:gd name="T6" fmla="*/ 873 w 437"/>
                  <a:gd name="T7" fmla="*/ 458 h 137"/>
                  <a:gd name="T8" fmla="*/ 1148 w 437"/>
                  <a:gd name="T9" fmla="*/ 648 h 137"/>
                  <a:gd name="T10" fmla="*/ 1320 w 437"/>
                  <a:gd name="T11" fmla="*/ 605 h 137"/>
                  <a:gd name="T12" fmla="*/ 1505 w 437"/>
                  <a:gd name="T13" fmla="*/ 629 h 137"/>
                  <a:gd name="T14" fmla="*/ 1597 w 437"/>
                  <a:gd name="T15" fmla="*/ 406 h 137"/>
                  <a:gd name="T16" fmla="*/ 1778 w 437"/>
                  <a:gd name="T17" fmla="*/ 295 h 137"/>
                  <a:gd name="T18" fmla="*/ 1800 w 437"/>
                  <a:gd name="T19" fmla="*/ 0 h 137"/>
                  <a:gd name="T20" fmla="*/ 1698 w 437"/>
                  <a:gd name="T21" fmla="*/ 242 h 137"/>
                  <a:gd name="T22" fmla="*/ 1454 w 437"/>
                  <a:gd name="T23" fmla="*/ 371 h 137"/>
                  <a:gd name="T24" fmla="*/ 1296 w 437"/>
                  <a:gd name="T25" fmla="*/ 463 h 137"/>
                  <a:gd name="T26" fmla="*/ 1085 w 437"/>
                  <a:gd name="T27" fmla="*/ 399 h 137"/>
                  <a:gd name="T28" fmla="*/ 693 w 437"/>
                  <a:gd name="T29" fmla="*/ 295 h 137"/>
                  <a:gd name="T30" fmla="*/ 404 w 437"/>
                  <a:gd name="T31" fmla="*/ 491 h 137"/>
                  <a:gd name="T32" fmla="*/ 127 w 437"/>
                  <a:gd name="T33" fmla="*/ 539 h 137"/>
                  <a:gd name="T34" fmla="*/ 0 w 437"/>
                  <a:gd name="T35" fmla="*/ 567 h 1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37" h="137">
                    <a:moveTo>
                      <a:pt x="0" y="119"/>
                    </a:moveTo>
                    <a:cubicBezTo>
                      <a:pt x="16" y="112"/>
                      <a:pt x="58" y="130"/>
                      <a:pt x="73" y="124"/>
                    </a:cubicBezTo>
                    <a:cubicBezTo>
                      <a:pt x="89" y="118"/>
                      <a:pt x="139" y="91"/>
                      <a:pt x="161" y="83"/>
                    </a:cubicBezTo>
                    <a:cubicBezTo>
                      <a:pt x="183" y="76"/>
                      <a:pt x="188" y="81"/>
                      <a:pt x="208" y="96"/>
                    </a:cubicBezTo>
                    <a:cubicBezTo>
                      <a:pt x="229" y="110"/>
                      <a:pt x="257" y="135"/>
                      <a:pt x="273" y="136"/>
                    </a:cubicBezTo>
                    <a:cubicBezTo>
                      <a:pt x="288" y="137"/>
                      <a:pt x="297" y="131"/>
                      <a:pt x="314" y="127"/>
                    </a:cubicBezTo>
                    <a:cubicBezTo>
                      <a:pt x="331" y="124"/>
                      <a:pt x="349" y="137"/>
                      <a:pt x="358" y="132"/>
                    </a:cubicBezTo>
                    <a:cubicBezTo>
                      <a:pt x="366" y="127"/>
                      <a:pt x="370" y="98"/>
                      <a:pt x="380" y="85"/>
                    </a:cubicBezTo>
                    <a:cubicBezTo>
                      <a:pt x="389" y="72"/>
                      <a:pt x="413" y="68"/>
                      <a:pt x="423" y="62"/>
                    </a:cubicBezTo>
                    <a:cubicBezTo>
                      <a:pt x="437" y="52"/>
                      <a:pt x="436" y="7"/>
                      <a:pt x="428" y="0"/>
                    </a:cubicBezTo>
                    <a:cubicBezTo>
                      <a:pt x="430" y="20"/>
                      <a:pt x="429" y="41"/>
                      <a:pt x="404" y="51"/>
                    </a:cubicBezTo>
                    <a:cubicBezTo>
                      <a:pt x="378" y="60"/>
                      <a:pt x="354" y="57"/>
                      <a:pt x="346" y="78"/>
                    </a:cubicBezTo>
                    <a:cubicBezTo>
                      <a:pt x="337" y="99"/>
                      <a:pt x="328" y="88"/>
                      <a:pt x="308" y="97"/>
                    </a:cubicBezTo>
                    <a:cubicBezTo>
                      <a:pt x="289" y="106"/>
                      <a:pt x="284" y="105"/>
                      <a:pt x="258" y="84"/>
                    </a:cubicBezTo>
                    <a:cubicBezTo>
                      <a:pt x="232" y="64"/>
                      <a:pt x="191" y="49"/>
                      <a:pt x="165" y="62"/>
                    </a:cubicBezTo>
                    <a:cubicBezTo>
                      <a:pt x="141" y="74"/>
                      <a:pt x="120" y="91"/>
                      <a:pt x="96" y="103"/>
                    </a:cubicBezTo>
                    <a:cubicBezTo>
                      <a:pt x="74" y="115"/>
                      <a:pt x="44" y="114"/>
                      <a:pt x="30" y="113"/>
                    </a:cubicBezTo>
                    <a:cubicBezTo>
                      <a:pt x="17" y="113"/>
                      <a:pt x="0" y="119"/>
                      <a:pt x="0" y="119"/>
                    </a:cubicBezTo>
                    <a:close/>
                  </a:path>
                </a:pathLst>
              </a:custGeom>
              <a:solidFill>
                <a:srgbClr val="D4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36" name="Freeform 150"/>
              <p:cNvSpPr>
                <a:spLocks/>
              </p:cNvSpPr>
              <p:nvPr/>
            </p:nvSpPr>
            <p:spPr bwMode="auto">
              <a:xfrm>
                <a:off x="4362" y="1954"/>
                <a:ext cx="162" cy="265"/>
              </a:xfrm>
              <a:custGeom>
                <a:avLst/>
                <a:gdLst>
                  <a:gd name="T0" fmla="*/ 76 w 79"/>
                  <a:gd name="T1" fmla="*/ 0 h 121"/>
                  <a:gd name="T2" fmla="*/ 25 w 79"/>
                  <a:gd name="T3" fmla="*/ 210 h 121"/>
                  <a:gd name="T4" fmla="*/ 55 w 79"/>
                  <a:gd name="T5" fmla="*/ 335 h 121"/>
                  <a:gd name="T6" fmla="*/ 55 w 79"/>
                  <a:gd name="T7" fmla="*/ 495 h 121"/>
                  <a:gd name="T8" fmla="*/ 68 w 79"/>
                  <a:gd name="T9" fmla="*/ 580 h 121"/>
                  <a:gd name="T10" fmla="*/ 139 w 79"/>
                  <a:gd name="T11" fmla="*/ 471 h 121"/>
                  <a:gd name="T12" fmla="*/ 332 w 79"/>
                  <a:gd name="T13" fmla="*/ 364 h 121"/>
                  <a:gd name="T14" fmla="*/ 164 w 79"/>
                  <a:gd name="T15" fmla="*/ 346 h 121"/>
                  <a:gd name="T16" fmla="*/ 148 w 79"/>
                  <a:gd name="T17" fmla="*/ 221 h 121"/>
                  <a:gd name="T18" fmla="*/ 117 w 79"/>
                  <a:gd name="T19" fmla="*/ 7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" h="121">
                    <a:moveTo>
                      <a:pt x="18" y="0"/>
                    </a:moveTo>
                    <a:cubicBezTo>
                      <a:pt x="0" y="6"/>
                      <a:pt x="4" y="30"/>
                      <a:pt x="6" y="44"/>
                    </a:cubicBezTo>
                    <a:cubicBezTo>
                      <a:pt x="7" y="53"/>
                      <a:pt x="11" y="61"/>
                      <a:pt x="13" y="70"/>
                    </a:cubicBezTo>
                    <a:cubicBezTo>
                      <a:pt x="16" y="81"/>
                      <a:pt x="14" y="92"/>
                      <a:pt x="13" y="103"/>
                    </a:cubicBezTo>
                    <a:cubicBezTo>
                      <a:pt x="13" y="107"/>
                      <a:pt x="10" y="121"/>
                      <a:pt x="16" y="121"/>
                    </a:cubicBezTo>
                    <a:cubicBezTo>
                      <a:pt x="23" y="121"/>
                      <a:pt x="29" y="102"/>
                      <a:pt x="33" y="98"/>
                    </a:cubicBezTo>
                    <a:cubicBezTo>
                      <a:pt x="44" y="88"/>
                      <a:pt x="75" y="91"/>
                      <a:pt x="79" y="76"/>
                    </a:cubicBezTo>
                    <a:cubicBezTo>
                      <a:pt x="67" y="71"/>
                      <a:pt x="49" y="89"/>
                      <a:pt x="39" y="72"/>
                    </a:cubicBezTo>
                    <a:cubicBezTo>
                      <a:pt x="35" y="66"/>
                      <a:pt x="36" y="53"/>
                      <a:pt x="35" y="46"/>
                    </a:cubicBezTo>
                    <a:cubicBezTo>
                      <a:pt x="34" y="34"/>
                      <a:pt x="31" y="25"/>
                      <a:pt x="28" y="15"/>
                    </a:cubicBezTo>
                  </a:path>
                </a:pathLst>
              </a:custGeom>
              <a:solidFill>
                <a:srgbClr val="F9F6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37" name="Freeform 151"/>
              <p:cNvSpPr>
                <a:spLocks/>
              </p:cNvSpPr>
              <p:nvPr/>
            </p:nvSpPr>
            <p:spPr bwMode="auto">
              <a:xfrm>
                <a:off x="4397" y="2116"/>
                <a:ext cx="61" cy="74"/>
              </a:xfrm>
              <a:custGeom>
                <a:avLst/>
                <a:gdLst>
                  <a:gd name="T0" fmla="*/ 20 w 30"/>
                  <a:gd name="T1" fmla="*/ 81 h 34"/>
                  <a:gd name="T2" fmla="*/ 8 w 30"/>
                  <a:gd name="T3" fmla="*/ 161 h 34"/>
                  <a:gd name="T4" fmla="*/ 49 w 30"/>
                  <a:gd name="T5" fmla="*/ 100 h 34"/>
                  <a:gd name="T6" fmla="*/ 124 w 30"/>
                  <a:gd name="T7" fmla="*/ 57 h 34"/>
                  <a:gd name="T8" fmla="*/ 33 w 30"/>
                  <a:gd name="T9" fmla="*/ 6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5" y="17"/>
                    </a:moveTo>
                    <a:cubicBezTo>
                      <a:pt x="1" y="22"/>
                      <a:pt x="0" y="29"/>
                      <a:pt x="2" y="34"/>
                    </a:cubicBezTo>
                    <a:cubicBezTo>
                      <a:pt x="7" y="33"/>
                      <a:pt x="7" y="25"/>
                      <a:pt x="12" y="21"/>
                    </a:cubicBezTo>
                    <a:cubicBezTo>
                      <a:pt x="17" y="17"/>
                      <a:pt x="25" y="18"/>
                      <a:pt x="30" y="12"/>
                    </a:cubicBezTo>
                    <a:cubicBezTo>
                      <a:pt x="27" y="0"/>
                      <a:pt x="13" y="8"/>
                      <a:pt x="8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38" name="Freeform 152"/>
              <p:cNvSpPr>
                <a:spLocks/>
              </p:cNvSpPr>
              <p:nvPr/>
            </p:nvSpPr>
            <p:spPr bwMode="auto">
              <a:xfrm>
                <a:off x="4471" y="2123"/>
                <a:ext cx="20" cy="15"/>
              </a:xfrm>
              <a:custGeom>
                <a:avLst/>
                <a:gdLst>
                  <a:gd name="T0" fmla="*/ 16 w 10"/>
                  <a:gd name="T1" fmla="*/ 9 h 7"/>
                  <a:gd name="T2" fmla="*/ 0 w 10"/>
                  <a:gd name="T3" fmla="*/ 28 h 7"/>
                  <a:gd name="T4" fmla="*/ 40 w 10"/>
                  <a:gd name="T5" fmla="*/ 9 h 7"/>
                  <a:gd name="T6" fmla="*/ 16 w 10"/>
                  <a:gd name="T7" fmla="*/ 9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4" y="2"/>
                    </a:moveTo>
                    <a:cubicBezTo>
                      <a:pt x="2" y="3"/>
                      <a:pt x="0" y="4"/>
                      <a:pt x="0" y="6"/>
                    </a:cubicBezTo>
                    <a:cubicBezTo>
                      <a:pt x="4" y="7"/>
                      <a:pt x="7" y="5"/>
                      <a:pt x="10" y="2"/>
                    </a:cubicBezTo>
                    <a:cubicBezTo>
                      <a:pt x="7" y="0"/>
                      <a:pt x="6" y="1"/>
                      <a:pt x="4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39" name="Freeform 153"/>
              <p:cNvSpPr>
                <a:spLocks/>
              </p:cNvSpPr>
              <p:nvPr/>
            </p:nvSpPr>
            <p:spPr bwMode="auto">
              <a:xfrm>
                <a:off x="4994" y="2444"/>
                <a:ext cx="272" cy="140"/>
              </a:xfrm>
              <a:custGeom>
                <a:avLst/>
                <a:gdLst>
                  <a:gd name="T0" fmla="*/ 16 w 133"/>
                  <a:gd name="T1" fmla="*/ 254 h 64"/>
                  <a:gd name="T2" fmla="*/ 176 w 133"/>
                  <a:gd name="T3" fmla="*/ 254 h 64"/>
                  <a:gd name="T4" fmla="*/ 360 w 133"/>
                  <a:gd name="T5" fmla="*/ 249 h 64"/>
                  <a:gd name="T6" fmla="*/ 464 w 133"/>
                  <a:gd name="T7" fmla="*/ 162 h 64"/>
                  <a:gd name="T8" fmla="*/ 556 w 133"/>
                  <a:gd name="T9" fmla="*/ 0 h 64"/>
                  <a:gd name="T10" fmla="*/ 432 w 133"/>
                  <a:gd name="T11" fmla="*/ 92 h 64"/>
                  <a:gd name="T12" fmla="*/ 321 w 133"/>
                  <a:gd name="T13" fmla="*/ 206 h 64"/>
                  <a:gd name="T14" fmla="*/ 143 w 133"/>
                  <a:gd name="T15" fmla="*/ 234 h 64"/>
                  <a:gd name="T16" fmla="*/ 0 w 133"/>
                  <a:gd name="T17" fmla="*/ 234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64">
                    <a:moveTo>
                      <a:pt x="4" y="53"/>
                    </a:moveTo>
                    <a:cubicBezTo>
                      <a:pt x="15" y="64"/>
                      <a:pt x="31" y="57"/>
                      <a:pt x="42" y="53"/>
                    </a:cubicBezTo>
                    <a:cubicBezTo>
                      <a:pt x="57" y="47"/>
                      <a:pt x="71" y="48"/>
                      <a:pt x="86" y="52"/>
                    </a:cubicBezTo>
                    <a:cubicBezTo>
                      <a:pt x="103" y="57"/>
                      <a:pt x="107" y="50"/>
                      <a:pt x="111" y="34"/>
                    </a:cubicBezTo>
                    <a:cubicBezTo>
                      <a:pt x="116" y="19"/>
                      <a:pt x="119" y="8"/>
                      <a:pt x="133" y="0"/>
                    </a:cubicBezTo>
                    <a:cubicBezTo>
                      <a:pt x="123" y="1"/>
                      <a:pt x="108" y="10"/>
                      <a:pt x="103" y="19"/>
                    </a:cubicBezTo>
                    <a:cubicBezTo>
                      <a:pt x="96" y="34"/>
                      <a:pt x="96" y="40"/>
                      <a:pt x="77" y="43"/>
                    </a:cubicBezTo>
                    <a:cubicBezTo>
                      <a:pt x="62" y="45"/>
                      <a:pt x="49" y="44"/>
                      <a:pt x="34" y="49"/>
                    </a:cubicBezTo>
                    <a:cubicBezTo>
                      <a:pt x="23" y="52"/>
                      <a:pt x="10" y="58"/>
                      <a:pt x="0" y="49"/>
                    </a:cubicBezTo>
                  </a:path>
                </a:pathLst>
              </a:custGeom>
              <a:solidFill>
                <a:srgbClr val="B7A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340" name="Freeform 154"/>
              <p:cNvSpPr>
                <a:spLocks/>
              </p:cNvSpPr>
              <p:nvPr/>
            </p:nvSpPr>
            <p:spPr bwMode="auto">
              <a:xfrm>
                <a:off x="4305" y="1886"/>
                <a:ext cx="1088" cy="717"/>
              </a:xfrm>
              <a:custGeom>
                <a:avLst/>
                <a:gdLst>
                  <a:gd name="T0" fmla="*/ 373 w 531"/>
                  <a:gd name="T1" fmla="*/ 350 h 328"/>
                  <a:gd name="T2" fmla="*/ 420 w 531"/>
                  <a:gd name="T3" fmla="*/ 387 h 328"/>
                  <a:gd name="T4" fmla="*/ 533 w 531"/>
                  <a:gd name="T5" fmla="*/ 354 h 328"/>
                  <a:gd name="T6" fmla="*/ 832 w 531"/>
                  <a:gd name="T7" fmla="*/ 402 h 328"/>
                  <a:gd name="T8" fmla="*/ 1393 w 531"/>
                  <a:gd name="T9" fmla="*/ 713 h 328"/>
                  <a:gd name="T10" fmla="*/ 1977 w 531"/>
                  <a:gd name="T11" fmla="*/ 708 h 328"/>
                  <a:gd name="T12" fmla="*/ 2162 w 531"/>
                  <a:gd name="T13" fmla="*/ 1132 h 328"/>
                  <a:gd name="T14" fmla="*/ 1981 w 531"/>
                  <a:gd name="T15" fmla="*/ 1270 h 328"/>
                  <a:gd name="T16" fmla="*/ 1860 w 531"/>
                  <a:gd name="T17" fmla="*/ 1524 h 328"/>
                  <a:gd name="T18" fmla="*/ 1684 w 531"/>
                  <a:gd name="T19" fmla="*/ 1500 h 328"/>
                  <a:gd name="T20" fmla="*/ 1453 w 531"/>
                  <a:gd name="T21" fmla="*/ 1535 h 328"/>
                  <a:gd name="T22" fmla="*/ 1168 w 531"/>
                  <a:gd name="T23" fmla="*/ 1325 h 328"/>
                  <a:gd name="T24" fmla="*/ 897 w 531"/>
                  <a:gd name="T25" fmla="*/ 1362 h 328"/>
                  <a:gd name="T26" fmla="*/ 637 w 531"/>
                  <a:gd name="T27" fmla="*/ 1491 h 328"/>
                  <a:gd name="T28" fmla="*/ 365 w 531"/>
                  <a:gd name="T29" fmla="*/ 1458 h 328"/>
                  <a:gd name="T30" fmla="*/ 139 w 531"/>
                  <a:gd name="T31" fmla="*/ 1471 h 328"/>
                  <a:gd name="T32" fmla="*/ 68 w 531"/>
                  <a:gd name="T33" fmla="*/ 1071 h 328"/>
                  <a:gd name="T34" fmla="*/ 59 w 531"/>
                  <a:gd name="T35" fmla="*/ 479 h 328"/>
                  <a:gd name="T36" fmla="*/ 209 w 531"/>
                  <a:gd name="T37" fmla="*/ 4 h 328"/>
                  <a:gd name="T38" fmla="*/ 373 w 531"/>
                  <a:gd name="T39" fmla="*/ 350 h 3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31" h="328">
                    <a:moveTo>
                      <a:pt x="89" y="73"/>
                    </a:moveTo>
                    <a:cubicBezTo>
                      <a:pt x="93" y="82"/>
                      <a:pt x="97" y="81"/>
                      <a:pt x="100" y="81"/>
                    </a:cubicBezTo>
                    <a:cubicBezTo>
                      <a:pt x="109" y="79"/>
                      <a:pt x="118" y="77"/>
                      <a:pt x="127" y="74"/>
                    </a:cubicBezTo>
                    <a:cubicBezTo>
                      <a:pt x="150" y="69"/>
                      <a:pt x="176" y="76"/>
                      <a:pt x="198" y="84"/>
                    </a:cubicBezTo>
                    <a:cubicBezTo>
                      <a:pt x="244" y="101"/>
                      <a:pt x="284" y="138"/>
                      <a:pt x="332" y="149"/>
                    </a:cubicBezTo>
                    <a:cubicBezTo>
                      <a:pt x="378" y="158"/>
                      <a:pt x="425" y="136"/>
                      <a:pt x="471" y="148"/>
                    </a:cubicBezTo>
                    <a:cubicBezTo>
                      <a:pt x="516" y="160"/>
                      <a:pt x="531" y="194"/>
                      <a:pt x="515" y="237"/>
                    </a:cubicBezTo>
                    <a:cubicBezTo>
                      <a:pt x="508" y="256"/>
                      <a:pt x="483" y="252"/>
                      <a:pt x="472" y="266"/>
                    </a:cubicBezTo>
                    <a:cubicBezTo>
                      <a:pt x="459" y="280"/>
                      <a:pt x="460" y="312"/>
                      <a:pt x="443" y="319"/>
                    </a:cubicBezTo>
                    <a:cubicBezTo>
                      <a:pt x="430" y="326"/>
                      <a:pt x="417" y="313"/>
                      <a:pt x="401" y="314"/>
                    </a:cubicBezTo>
                    <a:cubicBezTo>
                      <a:pt x="384" y="314"/>
                      <a:pt x="364" y="328"/>
                      <a:pt x="346" y="321"/>
                    </a:cubicBezTo>
                    <a:cubicBezTo>
                      <a:pt x="320" y="312"/>
                      <a:pt x="302" y="292"/>
                      <a:pt x="278" y="277"/>
                    </a:cubicBezTo>
                    <a:cubicBezTo>
                      <a:pt x="253" y="262"/>
                      <a:pt x="238" y="273"/>
                      <a:pt x="214" y="285"/>
                    </a:cubicBezTo>
                    <a:cubicBezTo>
                      <a:pt x="195" y="294"/>
                      <a:pt x="174" y="309"/>
                      <a:pt x="152" y="312"/>
                    </a:cubicBezTo>
                    <a:cubicBezTo>
                      <a:pt x="130" y="314"/>
                      <a:pt x="108" y="301"/>
                      <a:pt x="87" y="305"/>
                    </a:cubicBezTo>
                    <a:cubicBezTo>
                      <a:pt x="66" y="310"/>
                      <a:pt x="56" y="322"/>
                      <a:pt x="33" y="308"/>
                    </a:cubicBezTo>
                    <a:cubicBezTo>
                      <a:pt x="0" y="287"/>
                      <a:pt x="13" y="259"/>
                      <a:pt x="16" y="224"/>
                    </a:cubicBezTo>
                    <a:cubicBezTo>
                      <a:pt x="18" y="183"/>
                      <a:pt x="23" y="141"/>
                      <a:pt x="14" y="100"/>
                    </a:cubicBezTo>
                    <a:cubicBezTo>
                      <a:pt x="6" y="69"/>
                      <a:pt x="1" y="0"/>
                      <a:pt x="50" y="1"/>
                    </a:cubicBezTo>
                    <a:cubicBezTo>
                      <a:pt x="82" y="1"/>
                      <a:pt x="83" y="49"/>
                      <a:pt x="89" y="73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332" name="ZoneTexte 331"/>
            <p:cNvSpPr txBox="1"/>
            <p:nvPr/>
          </p:nvSpPr>
          <p:spPr>
            <a:xfrm>
              <a:off x="8532440" y="2312796"/>
              <a:ext cx="4683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Comic Sans MS" pitchFamily="66" charset="0"/>
                </a:rPr>
                <a:t>OGA</a:t>
              </a:r>
              <a:endParaRPr lang="fr-FR" sz="1000" b="1" dirty="0">
                <a:latin typeface="Comic Sans MS" pitchFamily="66" charset="0"/>
              </a:endParaRPr>
            </a:p>
          </p:txBody>
        </p:sp>
      </p:grpSp>
      <p:sp>
        <p:nvSpPr>
          <p:cNvPr id="325" name="ZoneTexte 32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Role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of </a:t>
            </a:r>
            <a:r>
              <a:rPr lang="fr-FR" b="1" i="1" dirty="0" smtClean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-GlcNAcylation on FAS stabilisation 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6" name="ZoneTexte 325"/>
          <p:cNvSpPr txBox="1"/>
          <p:nvPr/>
        </p:nvSpPr>
        <p:spPr>
          <a:xfrm>
            <a:off x="611560" y="775737"/>
            <a:ext cx="2089033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err="1" smtClean="0"/>
              <a:t>Kinetic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cycloheximide</a:t>
            </a:r>
            <a:endParaRPr lang="fr-FR" sz="1200" dirty="0"/>
          </a:p>
        </p:txBody>
      </p:sp>
      <p:sp>
        <p:nvSpPr>
          <p:cNvPr id="330" name="ZoneTexte 329"/>
          <p:cNvSpPr txBox="1"/>
          <p:nvPr/>
        </p:nvSpPr>
        <p:spPr>
          <a:xfrm>
            <a:off x="539552" y="3861048"/>
            <a:ext cx="3267241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err="1" smtClean="0"/>
              <a:t>Treatment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el-GR" sz="1200" dirty="0" smtClean="0"/>
              <a:t>β</a:t>
            </a:r>
            <a:r>
              <a:rPr lang="fr-FR" sz="1200" dirty="0" smtClean="0"/>
              <a:t>-N-</a:t>
            </a:r>
            <a:r>
              <a:rPr lang="fr-FR" sz="1200" dirty="0" err="1" smtClean="0"/>
              <a:t>acetylglucosaminidase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http://www.vetopsy.fr/chat/etho_ct/alimbois/images/obesite_souris.gif"/>
          <p:cNvPicPr>
            <a:picLocks noChangeAspect="1" noChangeArrowheads="1"/>
          </p:cNvPicPr>
          <p:nvPr/>
        </p:nvPicPr>
        <p:blipFill>
          <a:blip r:embed="rId3" cstate="print"/>
          <a:srcRect l="42857"/>
          <a:stretch>
            <a:fillRect/>
          </a:stretch>
        </p:blipFill>
        <p:spPr bwMode="auto">
          <a:xfrm>
            <a:off x="899592" y="777346"/>
            <a:ext cx="432048" cy="657464"/>
          </a:xfrm>
          <a:prstGeom prst="rect">
            <a:avLst/>
          </a:prstGeom>
          <a:noFill/>
        </p:spPr>
      </p:pic>
      <p:grpSp>
        <p:nvGrpSpPr>
          <p:cNvPr id="2" name="Groupe 143"/>
          <p:cNvGrpSpPr/>
          <p:nvPr/>
        </p:nvGrpSpPr>
        <p:grpSpPr>
          <a:xfrm>
            <a:off x="218751" y="1412776"/>
            <a:ext cx="2337025" cy="2005191"/>
            <a:chOff x="4103302" y="3929147"/>
            <a:chExt cx="2631709" cy="1756293"/>
          </a:xfrm>
        </p:grpSpPr>
        <p:pic>
          <p:nvPicPr>
            <p:cNvPr id="82" name="Picture 10" descr="F:\Scans\manip obob\input FA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9" t="28165" r="31327" b="17051"/>
            <a:stretch/>
          </p:blipFill>
          <p:spPr bwMode="auto">
            <a:xfrm>
              <a:off x="4466554" y="4874886"/>
              <a:ext cx="1337095" cy="4350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1" descr="F:\Scans\manip obob\IP WG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9" t="32183" r="32917" b="31735"/>
            <a:stretch/>
          </p:blipFill>
          <p:spPr bwMode="auto">
            <a:xfrm>
              <a:off x="4466554" y="5362087"/>
              <a:ext cx="1337095" cy="2842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 Box 25"/>
            <p:cNvSpPr txBox="1">
              <a:spLocks noChangeArrowheads="1"/>
            </p:cNvSpPr>
            <p:nvPr/>
          </p:nvSpPr>
          <p:spPr bwMode="auto">
            <a:xfrm rot="16200000">
              <a:off x="4390144" y="4310263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 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 rot="16200000">
              <a:off x="4937128" y="4373228"/>
              <a:ext cx="4892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latin typeface="Times New Roman" pitchFamily="1" charset="0"/>
                </a:rPr>
                <a:t>o</a:t>
              </a:r>
              <a:r>
                <a:rPr lang="fr-FR" sz="1000" b="1" dirty="0" err="1" smtClean="0">
                  <a:latin typeface="Times New Roman" pitchFamily="1" charset="0"/>
                </a:rPr>
                <a:t>b</a:t>
              </a:r>
              <a:r>
                <a:rPr lang="fr-FR" sz="1000" b="1" dirty="0" smtClean="0">
                  <a:latin typeface="Times New Roman" pitchFamily="1" charset="0"/>
                </a:rPr>
                <a:t>/</a:t>
              </a:r>
              <a:r>
                <a:rPr lang="fr-FR" sz="1000" b="1" dirty="0" err="1" smtClean="0">
                  <a:latin typeface="Times New Roman" pitchFamily="1" charset="0"/>
                </a:rPr>
                <a:t>ob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86" name="Text Box 27"/>
            <p:cNvSpPr txBox="1">
              <a:spLocks noChangeArrowheads="1"/>
            </p:cNvSpPr>
            <p:nvPr/>
          </p:nvSpPr>
          <p:spPr bwMode="auto">
            <a:xfrm>
              <a:off x="4645171" y="3933056"/>
              <a:ext cx="5485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87" name="Text Box 28"/>
            <p:cNvSpPr txBox="1">
              <a:spLocks noChangeArrowheads="1"/>
            </p:cNvSpPr>
            <p:nvPr/>
          </p:nvSpPr>
          <p:spPr bwMode="auto">
            <a:xfrm>
              <a:off x="5366136" y="3929147"/>
              <a:ext cx="5068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Refed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>
              <a:off x="4548333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>
              <a:off x="5018233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>
              <a:off x="5453208" y="4684199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 rot="16200000">
              <a:off x="5311050" y="4311850"/>
              <a:ext cx="6399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smtClean="0">
                  <a:latin typeface="Times New Roman" pitchFamily="1" charset="0"/>
                </a:rPr>
                <a:t>C57BL6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92" name="Line 35"/>
            <p:cNvSpPr>
              <a:spLocks noChangeShapeType="1"/>
            </p:cNvSpPr>
            <p:nvPr/>
          </p:nvSpPr>
          <p:spPr bwMode="auto">
            <a:xfrm>
              <a:off x="4688033" y="4128319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Text Box 37"/>
            <p:cNvSpPr txBox="1">
              <a:spLocks noChangeArrowheads="1"/>
            </p:cNvSpPr>
            <p:nvPr/>
          </p:nvSpPr>
          <p:spPr bwMode="auto">
            <a:xfrm>
              <a:off x="5814261" y="4943584"/>
              <a:ext cx="5016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" charset="0"/>
                </a:rPr>
                <a:t>Input</a:t>
              </a:r>
            </a:p>
          </p:txBody>
        </p:sp>
        <p:sp>
          <p:nvSpPr>
            <p:cNvPr id="94" name="Text Box 38"/>
            <p:cNvSpPr txBox="1">
              <a:spLocks noChangeArrowheads="1"/>
            </p:cNvSpPr>
            <p:nvPr/>
          </p:nvSpPr>
          <p:spPr bwMode="auto">
            <a:xfrm>
              <a:off x="4530871" y="4644511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4735658" y="4646099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5814261" y="4646099"/>
              <a:ext cx="920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" charset="0"/>
                </a:rPr>
                <a:t>GlcNAc</a:t>
              </a:r>
              <a:r>
                <a:rPr lang="fr-FR" sz="1000" b="1" dirty="0">
                  <a:latin typeface="Times New Roman" pitchFamily="1" charset="0"/>
                </a:rPr>
                <a:t> 0.5M</a:t>
              </a:r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5467496" y="4631811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98" name="Text Box 43"/>
            <p:cNvSpPr txBox="1">
              <a:spLocks noChangeArrowheads="1"/>
            </p:cNvSpPr>
            <p:nvPr/>
          </p:nvSpPr>
          <p:spPr bwMode="auto">
            <a:xfrm>
              <a:off x="5189683" y="4646099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99" name="Text Box 45"/>
            <p:cNvSpPr txBox="1">
              <a:spLocks noChangeArrowheads="1"/>
            </p:cNvSpPr>
            <p:nvPr/>
          </p:nvSpPr>
          <p:spPr bwMode="auto">
            <a:xfrm>
              <a:off x="4989658" y="4634986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-</a:t>
              </a:r>
            </a:p>
          </p:txBody>
        </p:sp>
        <p:sp>
          <p:nvSpPr>
            <p:cNvPr id="100" name="Text Box 46"/>
            <p:cNvSpPr txBox="1">
              <a:spLocks noChangeArrowheads="1"/>
            </p:cNvSpPr>
            <p:nvPr/>
          </p:nvSpPr>
          <p:spPr bwMode="auto">
            <a:xfrm>
              <a:off x="5664346" y="4654036"/>
              <a:ext cx="260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" charset="0"/>
                  <a:ea typeface="ヒラギノ角ゴ Pro W3" pitchFamily="1" charset="-128"/>
                </a:rPr>
                <a:t>+</a:t>
              </a:r>
            </a:p>
          </p:txBody>
        </p:sp>
        <p:sp>
          <p:nvSpPr>
            <p:cNvPr id="101" name="Text Box 47"/>
            <p:cNvSpPr txBox="1">
              <a:spLocks noChangeArrowheads="1"/>
            </p:cNvSpPr>
            <p:nvPr/>
          </p:nvSpPr>
          <p:spPr bwMode="auto">
            <a:xfrm>
              <a:off x="5803649" y="5352663"/>
              <a:ext cx="8499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smtClean="0">
                  <a:latin typeface="Times New Roman" pitchFamily="1" charset="0"/>
                </a:rPr>
                <a:t>WGA </a:t>
              </a:r>
              <a:r>
                <a:rPr lang="fr-FR" sz="1000" b="1" dirty="0" err="1" smtClean="0">
                  <a:latin typeface="Times New Roman" pitchFamily="1" charset="0"/>
                </a:rPr>
                <a:t>beads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103303" y="510987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4103302" y="543921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e 46"/>
          <p:cNvGrpSpPr>
            <a:grpSpLocks/>
          </p:cNvGrpSpPr>
          <p:nvPr/>
        </p:nvGrpSpPr>
        <p:grpSpPr bwMode="auto">
          <a:xfrm>
            <a:off x="3529110" y="1484784"/>
            <a:ext cx="2267026" cy="1927866"/>
            <a:chOff x="236039" y="5796136"/>
            <a:chExt cx="2755726" cy="1711015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 rot="-5400000">
              <a:off x="607910" y="6173814"/>
              <a:ext cx="370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sp>
          <p:nvSpPr>
            <p:cNvPr id="108" name="Text Box 26"/>
            <p:cNvSpPr txBox="1">
              <a:spLocks noChangeArrowheads="1"/>
            </p:cNvSpPr>
            <p:nvPr/>
          </p:nvSpPr>
          <p:spPr bwMode="auto">
            <a:xfrm rot="-5400000">
              <a:off x="1045292" y="6111510"/>
              <a:ext cx="470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HCD</a:t>
              </a:r>
            </a:p>
          </p:txBody>
        </p:sp>
        <p:sp>
          <p:nvSpPr>
            <p:cNvPr id="109" name="Text Box 27"/>
            <p:cNvSpPr txBox="1">
              <a:spLocks noChangeArrowheads="1"/>
            </p:cNvSpPr>
            <p:nvPr/>
          </p:nvSpPr>
          <p:spPr bwMode="auto">
            <a:xfrm>
              <a:off x="662599" y="5796136"/>
              <a:ext cx="54854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Fasted</a:t>
              </a:r>
            </a:p>
          </p:txBody>
        </p:sp>
        <p:sp>
          <p:nvSpPr>
            <p:cNvPr id="110" name="Text Box 28"/>
            <p:cNvSpPr txBox="1">
              <a:spLocks noChangeArrowheads="1"/>
            </p:cNvSpPr>
            <p:nvPr/>
          </p:nvSpPr>
          <p:spPr bwMode="auto">
            <a:xfrm>
              <a:off x="1524603" y="5801635"/>
              <a:ext cx="5068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  <a:cs typeface="Times New Roman" pitchFamily="18" charset="0"/>
                </a:rPr>
                <a:t>Refed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Line 35"/>
            <p:cNvSpPr>
              <a:spLocks noChangeShapeType="1"/>
            </p:cNvSpPr>
            <p:nvPr/>
          </p:nvSpPr>
          <p:spPr bwMode="auto">
            <a:xfrm>
              <a:off x="712890" y="6016935"/>
              <a:ext cx="62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Text Box 25"/>
            <p:cNvSpPr txBox="1">
              <a:spLocks noChangeArrowheads="1"/>
            </p:cNvSpPr>
            <p:nvPr/>
          </p:nvSpPr>
          <p:spPr bwMode="auto">
            <a:xfrm rot="-5400000">
              <a:off x="1527049" y="6176846"/>
              <a:ext cx="370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pic>
          <p:nvPicPr>
            <p:cNvPr id="113" name="Picture 2" descr="J:\révélations\16 input fas wga.jpg"/>
            <p:cNvPicPr>
              <a:picLocks noChangeAspect="1" noChangeArrowheads="1"/>
            </p:cNvPicPr>
            <p:nvPr/>
          </p:nvPicPr>
          <p:blipFill>
            <a:blip r:embed="rId6" cstate="print"/>
            <a:srcRect l="23178" t="9904" r="23443" b="16795"/>
            <a:stretch>
              <a:fillRect/>
            </a:stretch>
          </p:blipFill>
          <p:spPr bwMode="auto">
            <a:xfrm>
              <a:off x="620228" y="6688780"/>
              <a:ext cx="1429442" cy="389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4" name="Picture 3" descr="J:\révélations\17 ip fas wga.jpg"/>
            <p:cNvPicPr>
              <a:picLocks noChangeAspect="1" noChangeArrowheads="1"/>
            </p:cNvPicPr>
            <p:nvPr/>
          </p:nvPicPr>
          <p:blipFill>
            <a:blip r:embed="rId7" cstate="print"/>
            <a:srcRect l="4407" t="26813" r="26252" b="26667"/>
            <a:stretch>
              <a:fillRect/>
            </a:stretch>
          </p:blipFill>
          <p:spPr bwMode="auto">
            <a:xfrm>
              <a:off x="620228" y="7131985"/>
              <a:ext cx="1429442" cy="353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597021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1066921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1501896" y="643466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Text Box 37"/>
            <p:cNvSpPr txBox="1">
              <a:spLocks noChangeArrowheads="1"/>
            </p:cNvSpPr>
            <p:nvPr/>
          </p:nvSpPr>
          <p:spPr bwMode="auto">
            <a:xfrm>
              <a:off x="2081687" y="6772060"/>
              <a:ext cx="501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119" name="Text Box 38"/>
            <p:cNvSpPr txBox="1">
              <a:spLocks noChangeArrowheads="1"/>
            </p:cNvSpPr>
            <p:nvPr/>
          </p:nvSpPr>
          <p:spPr bwMode="auto">
            <a:xfrm>
              <a:off x="579559" y="6394972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20" name="Text Box 39"/>
            <p:cNvSpPr txBox="1">
              <a:spLocks noChangeArrowheads="1"/>
            </p:cNvSpPr>
            <p:nvPr/>
          </p:nvSpPr>
          <p:spPr bwMode="auto">
            <a:xfrm>
              <a:off x="784346" y="6396560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1" name="Text Box 40"/>
            <p:cNvSpPr txBox="1">
              <a:spLocks noChangeArrowheads="1"/>
            </p:cNvSpPr>
            <p:nvPr/>
          </p:nvSpPr>
          <p:spPr bwMode="auto">
            <a:xfrm>
              <a:off x="2071015" y="6396560"/>
              <a:ext cx="9207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Times New Roman" pitchFamily="18" charset="0"/>
                </a:rPr>
                <a:t>GlcNAc</a:t>
              </a:r>
              <a:r>
                <a:rPr lang="fr-FR" sz="1000" b="1" dirty="0">
                  <a:latin typeface="Times New Roman" pitchFamily="18" charset="0"/>
                </a:rPr>
                <a:t> 0.5M</a:t>
              </a:r>
            </a:p>
          </p:txBody>
        </p:sp>
        <p:sp>
          <p:nvSpPr>
            <p:cNvPr id="122" name="Text Box 41"/>
            <p:cNvSpPr txBox="1">
              <a:spLocks noChangeArrowheads="1"/>
            </p:cNvSpPr>
            <p:nvPr/>
          </p:nvSpPr>
          <p:spPr bwMode="auto">
            <a:xfrm>
              <a:off x="1516184" y="6382272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23" name="Text Box 43"/>
            <p:cNvSpPr txBox="1">
              <a:spLocks noChangeArrowheads="1"/>
            </p:cNvSpPr>
            <p:nvPr/>
          </p:nvSpPr>
          <p:spPr bwMode="auto">
            <a:xfrm>
              <a:off x="1238371" y="6396560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1038346" y="6385447"/>
              <a:ext cx="2222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-</a:t>
              </a:r>
            </a:p>
          </p:txBody>
        </p:sp>
        <p:sp>
          <p:nvSpPr>
            <p:cNvPr id="125" name="Text Box 46"/>
            <p:cNvSpPr txBox="1">
              <a:spLocks noChangeArrowheads="1"/>
            </p:cNvSpPr>
            <p:nvPr/>
          </p:nvSpPr>
          <p:spPr bwMode="auto">
            <a:xfrm>
              <a:off x="1713034" y="6404497"/>
              <a:ext cx="2603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Times New Roman" pitchFamily="18" charset="0"/>
                  <a:ea typeface="ヒラギノ角ゴ Pro W3"/>
                  <a:cs typeface="ヒラギノ角ゴ Pro W3"/>
                </a:rPr>
                <a:t>+</a:t>
              </a:r>
            </a:p>
          </p:txBody>
        </p:sp>
        <p:sp>
          <p:nvSpPr>
            <p:cNvPr id="126" name="Text Box 47"/>
            <p:cNvSpPr txBox="1">
              <a:spLocks noChangeArrowheads="1"/>
            </p:cNvSpPr>
            <p:nvPr/>
          </p:nvSpPr>
          <p:spPr bwMode="auto">
            <a:xfrm>
              <a:off x="2081687" y="7193872"/>
              <a:ext cx="8499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</a:rPr>
                <a:t>WGA </a:t>
              </a:r>
              <a:r>
                <a:rPr lang="fr-FR" sz="1000" b="1" dirty="0" err="1">
                  <a:latin typeface="Times New Roman" pitchFamily="18" charset="0"/>
                </a:rPr>
                <a:t>beads</a:t>
              </a:r>
              <a:endParaRPr lang="fr-FR" sz="1000" b="1" dirty="0">
                <a:latin typeface="Times New Roman" pitchFamily="18" charset="0"/>
              </a:endParaRPr>
            </a:p>
          </p:txBody>
        </p:sp>
        <p:sp>
          <p:nvSpPr>
            <p:cNvPr id="129" name="ZoneTexte 190"/>
            <p:cNvSpPr txBox="1">
              <a:spLocks noChangeArrowheads="1"/>
            </p:cNvSpPr>
            <p:nvPr/>
          </p:nvSpPr>
          <p:spPr bwMode="auto">
            <a:xfrm>
              <a:off x="238014" y="6931584"/>
              <a:ext cx="420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  <p:sp>
          <p:nvSpPr>
            <p:cNvPr id="130" name="ZoneTexte 191"/>
            <p:cNvSpPr txBox="1">
              <a:spLocks noChangeArrowheads="1"/>
            </p:cNvSpPr>
            <p:nvPr/>
          </p:nvSpPr>
          <p:spPr bwMode="auto">
            <a:xfrm>
              <a:off x="236039" y="7260930"/>
              <a:ext cx="4203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170-</a:t>
              </a: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7532712" y="825679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ZoneTexte 162"/>
          <p:cNvSpPr txBox="1"/>
          <p:nvPr/>
        </p:nvSpPr>
        <p:spPr>
          <a:xfrm>
            <a:off x="61818" y="487705"/>
            <a:ext cx="1745991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FAS O-</a:t>
            </a:r>
            <a:r>
              <a:rPr lang="fr-FR" sz="1200" dirty="0" err="1" smtClean="0"/>
              <a:t>GlcNAcylation</a:t>
            </a:r>
            <a:endParaRPr lang="fr-FR" sz="1200" dirty="0"/>
          </a:p>
        </p:txBody>
      </p:sp>
      <p:grpSp>
        <p:nvGrpSpPr>
          <p:cNvPr id="21" name="Groupe 131"/>
          <p:cNvGrpSpPr/>
          <p:nvPr/>
        </p:nvGrpSpPr>
        <p:grpSpPr>
          <a:xfrm>
            <a:off x="107504" y="4035158"/>
            <a:ext cx="2592288" cy="2562194"/>
            <a:chOff x="35496" y="578774"/>
            <a:chExt cx="2304256" cy="2146208"/>
          </a:xfrm>
        </p:grpSpPr>
        <p:sp>
          <p:nvSpPr>
            <p:cNvPr id="3" name="ZoneTexte 2"/>
            <p:cNvSpPr txBox="1"/>
            <p:nvPr/>
          </p:nvSpPr>
          <p:spPr>
            <a:xfrm rot="16200000">
              <a:off x="-621108" y="1428847"/>
              <a:ext cx="1710235" cy="397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µmoles of NAPDH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oxydized</a:t>
              </a:r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 min-1.mg-1 of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liver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Graphique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8458953"/>
                </p:ext>
              </p:extLst>
            </p:nvPr>
          </p:nvGraphicFramePr>
          <p:xfrm>
            <a:off x="395536" y="836712"/>
            <a:ext cx="1929241" cy="1768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5" name="Connecteur droit 4"/>
            <p:cNvCxnSpPr/>
            <p:nvPr/>
          </p:nvCxnSpPr>
          <p:spPr>
            <a:xfrm>
              <a:off x="971600" y="962467"/>
              <a:ext cx="0" cy="221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rot="5400000">
              <a:off x="1067156" y="862851"/>
              <a:ext cx="0" cy="1911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1176607" y="962467"/>
              <a:ext cx="0" cy="60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99592" y="785012"/>
              <a:ext cx="374122" cy="24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***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e 72"/>
            <p:cNvGrpSpPr/>
            <p:nvPr/>
          </p:nvGrpSpPr>
          <p:grpSpPr>
            <a:xfrm>
              <a:off x="1475656" y="578774"/>
              <a:ext cx="646256" cy="401954"/>
              <a:chOff x="8028384" y="3939327"/>
              <a:chExt cx="646256" cy="40195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028384" y="4030741"/>
                <a:ext cx="72008" cy="72008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028384" y="4183141"/>
                <a:ext cx="72008" cy="7200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8049148" y="3939327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C57BL6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8051244" y="4095060"/>
                <a:ext cx="4764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latin typeface="Times New Roman" pitchFamily="18" charset="0"/>
                    <a:cs typeface="Times New Roman" pitchFamily="18" charset="0"/>
                  </a:rPr>
                  <a:t>ob</a:t>
                </a:r>
                <a:r>
                  <a:rPr lang="fr-FR" sz="100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fr-FR" sz="1000" dirty="0" err="1" smtClean="0">
                    <a:latin typeface="Times New Roman" pitchFamily="18" charset="0"/>
                    <a:cs typeface="Times New Roman" pitchFamily="18" charset="0"/>
                  </a:rPr>
                  <a:t>ob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803581" y="2492896"/>
              <a:ext cx="450774" cy="23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76" name="Text Box 27"/>
            <p:cNvSpPr txBox="1">
              <a:spLocks noChangeArrowheads="1"/>
            </p:cNvSpPr>
            <p:nvPr/>
          </p:nvSpPr>
          <p:spPr bwMode="auto">
            <a:xfrm>
              <a:off x="1497690" y="2476834"/>
              <a:ext cx="416525" cy="23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Refed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6"/>
            <p:cNvSpPr>
              <a:spLocks noChangeShapeType="1"/>
            </p:cNvSpPr>
            <p:nvPr/>
          </p:nvSpPr>
          <p:spPr bwMode="auto">
            <a:xfrm>
              <a:off x="892344" y="2522818"/>
              <a:ext cx="316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835696" y="980728"/>
              <a:ext cx="50405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" name="Connecteur droit 13"/>
          <p:cNvCxnSpPr/>
          <p:nvPr/>
        </p:nvCxnSpPr>
        <p:spPr>
          <a:xfrm>
            <a:off x="4207781" y="4707847"/>
            <a:ext cx="0" cy="2641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4284297" y="4629987"/>
            <a:ext cx="0" cy="148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58384" y="4707847"/>
            <a:ext cx="0" cy="7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356"/>
          <p:cNvSpPr txBox="1">
            <a:spLocks noChangeArrowheads="1"/>
          </p:cNvSpPr>
          <p:nvPr/>
        </p:nvSpPr>
        <p:spPr bwMode="auto">
          <a:xfrm>
            <a:off x="4145839" y="4502203"/>
            <a:ext cx="303166" cy="31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dirty="0">
                <a:latin typeface="Times New Roman" pitchFamily="18" charset="0"/>
                <a:cs typeface="Times New Roman" pitchFamily="18" charset="0"/>
              </a:rPr>
              <a:t>***</a:t>
            </a:r>
          </a:p>
        </p:txBody>
      </p:sp>
      <p:pic>
        <p:nvPicPr>
          <p:cNvPr id="18" name="Graphique 348"/>
          <p:cNvPicPr>
            <a:picLocks noChangeArrowheads="1"/>
          </p:cNvPicPr>
          <p:nvPr/>
        </p:nvPicPr>
        <p:blipFill>
          <a:blip r:embed="rId9" cstate="print"/>
          <a:srcRect r="24078"/>
          <a:stretch>
            <a:fillRect/>
          </a:stretch>
        </p:blipFill>
        <p:spPr bwMode="auto">
          <a:xfrm>
            <a:off x="3711033" y="4443033"/>
            <a:ext cx="1589393" cy="1992289"/>
          </a:xfrm>
          <a:prstGeom prst="rect">
            <a:avLst/>
          </a:prstGeom>
          <a:noFill/>
        </p:spPr>
      </p:pic>
      <p:sp>
        <p:nvSpPr>
          <p:cNvPr id="19" name="ZoneTexte 350"/>
          <p:cNvSpPr txBox="1">
            <a:spLocks noChangeArrowheads="1"/>
          </p:cNvSpPr>
          <p:nvPr/>
        </p:nvSpPr>
        <p:spPr bwMode="auto">
          <a:xfrm rot="16200000">
            <a:off x="2537031" y="5256650"/>
            <a:ext cx="2035681" cy="30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µmoles of NAPDH </a:t>
            </a:r>
            <a:r>
              <a:rPr lang="fr-FR" sz="1000" dirty="0" err="1">
                <a:latin typeface="Times New Roman" pitchFamily="18" charset="0"/>
                <a:cs typeface="Times New Roman" pitchFamily="18" charset="0"/>
              </a:rPr>
              <a:t>oxydized</a:t>
            </a:r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 min-1.mg-1 of </a:t>
            </a:r>
            <a:r>
              <a:rPr lang="fr-FR" sz="1000" dirty="0" err="1">
                <a:latin typeface="Times New Roman" pitchFamily="18" charset="0"/>
                <a:cs typeface="Times New Roman" pitchFamily="18" charset="0"/>
              </a:rPr>
              <a:t>liver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616"/>
          <p:cNvSpPr>
            <a:spLocks noChangeShapeType="1"/>
          </p:cNvSpPr>
          <p:nvPr/>
        </p:nvSpPr>
        <p:spPr bwMode="auto">
          <a:xfrm>
            <a:off x="4317032" y="6319895"/>
            <a:ext cx="3169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228560" y="6376932"/>
            <a:ext cx="419017" cy="2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dirty="0" err="1">
                <a:latin typeface="Times New Roman" pitchFamily="18" charset="0"/>
              </a:rPr>
              <a:t>Fasted</a:t>
            </a:r>
            <a:endParaRPr lang="fr-FR" sz="1000" b="1" dirty="0">
              <a:latin typeface="Times New Roman" pitchFamily="18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921023" y="6348277"/>
            <a:ext cx="387438" cy="2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dirty="0" err="1">
                <a:latin typeface="Times New Roman" pitchFamily="18" charset="0"/>
                <a:cs typeface="Times New Roman" pitchFamily="18" charset="0"/>
              </a:rPr>
              <a:t>Refed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e 64"/>
          <p:cNvGrpSpPr/>
          <p:nvPr/>
        </p:nvGrpSpPr>
        <p:grpSpPr>
          <a:xfrm>
            <a:off x="5141313" y="4005064"/>
            <a:ext cx="366791" cy="477319"/>
            <a:chOff x="8044050" y="5763667"/>
            <a:chExt cx="479425" cy="401637"/>
          </a:xfrm>
        </p:grpSpPr>
        <p:sp>
          <p:nvSpPr>
            <p:cNvPr id="24" name="Rectangle 23"/>
            <p:cNvSpPr/>
            <p:nvPr/>
          </p:nvSpPr>
          <p:spPr>
            <a:xfrm>
              <a:off x="8044050" y="5854154"/>
              <a:ext cx="73025" cy="73025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44050" y="6006554"/>
              <a:ext cx="73025" cy="730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ZoneTexte 376"/>
            <p:cNvSpPr txBox="1">
              <a:spLocks noChangeArrowheads="1"/>
            </p:cNvSpPr>
            <p:nvPr/>
          </p:nvSpPr>
          <p:spPr bwMode="auto">
            <a:xfrm>
              <a:off x="8080563" y="5763667"/>
              <a:ext cx="3635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dirty="0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  <p:sp>
          <p:nvSpPr>
            <p:cNvPr id="27" name="ZoneTexte 377"/>
            <p:cNvSpPr txBox="1">
              <a:spLocks noChangeArrowheads="1"/>
            </p:cNvSpPr>
            <p:nvPr/>
          </p:nvSpPr>
          <p:spPr bwMode="auto">
            <a:xfrm>
              <a:off x="8067863" y="5919241"/>
              <a:ext cx="455612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dirty="0">
                  <a:latin typeface="Times New Roman" pitchFamily="18" charset="0"/>
                  <a:cs typeface="Times New Roman" pitchFamily="18" charset="0"/>
                </a:rPr>
                <a:t>HCD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51760" y="4544093"/>
            <a:ext cx="275454" cy="513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27"/>
          <p:cNvGrpSpPr/>
          <p:nvPr/>
        </p:nvGrpSpPr>
        <p:grpSpPr>
          <a:xfrm>
            <a:off x="4339677" y="4437113"/>
            <a:ext cx="370069" cy="449287"/>
            <a:chOff x="7868566" y="3833865"/>
            <a:chExt cx="483710" cy="378050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7936195" y="4027660"/>
              <a:ext cx="0" cy="1842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8184105" y="4027660"/>
              <a:ext cx="0" cy="50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7868566" y="3833865"/>
              <a:ext cx="483710" cy="204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***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 rot="5400000">
              <a:off x="8061704" y="3890483"/>
              <a:ext cx="0" cy="2470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 135"/>
          <p:cNvSpPr/>
          <p:nvPr/>
        </p:nvSpPr>
        <p:spPr>
          <a:xfrm>
            <a:off x="5220072" y="4934059"/>
            <a:ext cx="576064" cy="531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201800" y="4640719"/>
            <a:ext cx="602448" cy="70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174"/>
          <p:cNvGrpSpPr/>
          <p:nvPr/>
        </p:nvGrpSpPr>
        <p:grpSpPr>
          <a:xfrm>
            <a:off x="6516216" y="4382979"/>
            <a:ext cx="2520280" cy="2214373"/>
            <a:chOff x="4077073" y="4860032"/>
            <a:chExt cx="2628799" cy="2064482"/>
          </a:xfrm>
        </p:grpSpPr>
        <p:graphicFrame>
          <p:nvGraphicFramePr>
            <p:cNvPr id="55" name="Graphique 54"/>
            <p:cNvGraphicFramePr>
              <a:graphicFrameLocks/>
            </p:cNvGraphicFramePr>
            <p:nvPr/>
          </p:nvGraphicFramePr>
          <p:xfrm>
            <a:off x="4437112" y="4860032"/>
            <a:ext cx="2268760" cy="1944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7" name="Line 616"/>
            <p:cNvSpPr>
              <a:spLocks noChangeShapeType="1"/>
            </p:cNvSpPr>
            <p:nvPr/>
          </p:nvSpPr>
          <p:spPr bwMode="auto">
            <a:xfrm>
              <a:off x="5093408" y="6707501"/>
              <a:ext cx="414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200">
                <a:latin typeface="Comic Sans MS" pitchFamily="66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5024293" y="6678293"/>
              <a:ext cx="5485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itchFamily="1" charset="0"/>
                </a:rPr>
                <a:t>Fasted</a:t>
              </a:r>
              <a:endParaRPr lang="fr-FR" sz="1000" b="1" dirty="0">
                <a:latin typeface="Times New Roman" pitchFamily="1" charset="0"/>
              </a:endParaRP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5780739" y="6678293"/>
              <a:ext cx="5068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Refed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5119987" y="5165780"/>
              <a:ext cx="0" cy="220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5116465" y="500250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*</a:t>
              </a:r>
              <a:endParaRPr lang="fr-FR" sz="1100" dirty="0"/>
            </a:p>
          </p:txBody>
        </p:sp>
        <p:cxnSp>
          <p:nvCxnSpPr>
            <p:cNvPr id="62" name="Connecteur droit 61"/>
            <p:cNvCxnSpPr/>
            <p:nvPr/>
          </p:nvCxnSpPr>
          <p:spPr>
            <a:xfrm rot="5400000">
              <a:off x="5229591" y="5057780"/>
              <a:ext cx="0" cy="21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5332604" y="5165780"/>
              <a:ext cx="0" cy="305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 rot="16200000">
              <a:off x="3420162" y="5670660"/>
              <a:ext cx="1713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µmoles of NAPDH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oxydized</a:t>
              </a:r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 min-1.mg-1 of </a:t>
              </a:r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liver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e 65"/>
          <p:cNvGrpSpPr/>
          <p:nvPr/>
        </p:nvGrpSpPr>
        <p:grpSpPr>
          <a:xfrm>
            <a:off x="8376423" y="4005064"/>
            <a:ext cx="607879" cy="365979"/>
            <a:chOff x="8044050" y="5763666"/>
            <a:chExt cx="729455" cy="401796"/>
          </a:xfrm>
        </p:grpSpPr>
        <p:sp>
          <p:nvSpPr>
            <p:cNvPr id="67" name="Rectangle 66"/>
            <p:cNvSpPr/>
            <p:nvPr/>
          </p:nvSpPr>
          <p:spPr>
            <a:xfrm>
              <a:off x="8044050" y="5854154"/>
              <a:ext cx="73025" cy="73025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44050" y="6006554"/>
              <a:ext cx="73025" cy="730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9" name="ZoneTexte 376"/>
            <p:cNvSpPr txBox="1">
              <a:spLocks noChangeArrowheads="1"/>
            </p:cNvSpPr>
            <p:nvPr/>
          </p:nvSpPr>
          <p:spPr bwMode="auto">
            <a:xfrm>
              <a:off x="8080563" y="5763666"/>
              <a:ext cx="4106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PBS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ZoneTexte 377"/>
            <p:cNvSpPr txBox="1">
              <a:spLocks noChangeArrowheads="1"/>
            </p:cNvSpPr>
            <p:nvPr/>
          </p:nvSpPr>
          <p:spPr bwMode="auto">
            <a:xfrm>
              <a:off x="8067863" y="5919241"/>
              <a:ext cx="7056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dirty="0" err="1" smtClean="0">
                  <a:latin typeface="Times New Roman" pitchFamily="18" charset="0"/>
                  <a:cs typeface="Times New Roman" pitchFamily="18" charset="0"/>
                </a:rPr>
                <a:t>ThiametG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2" name="ZoneTexte 161"/>
          <p:cNvSpPr txBox="1"/>
          <p:nvPr/>
        </p:nvSpPr>
        <p:spPr>
          <a:xfrm>
            <a:off x="107504" y="3789040"/>
            <a:ext cx="1087157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FAS </a:t>
            </a:r>
            <a:r>
              <a:rPr lang="fr-FR" sz="1200" dirty="0" err="1" smtClean="0"/>
              <a:t>activity</a:t>
            </a:r>
            <a:endParaRPr lang="fr-FR" sz="1200" dirty="0"/>
          </a:p>
        </p:txBody>
      </p:sp>
      <p:pic>
        <p:nvPicPr>
          <p:cNvPr id="171" name="Picture 10" descr="http://t2.gstatic.com/images?q=tbn:ANd9GcQKSY18UHwaJ2JtTIc9lTvgFb5Hxct9sLsopdAcZIMdiLxf1x6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13" y="908720"/>
            <a:ext cx="67294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 Box 48"/>
          <p:cNvSpPr txBox="1">
            <a:spLocks noChangeArrowheads="1"/>
          </p:cNvSpPr>
          <p:nvPr/>
        </p:nvSpPr>
        <p:spPr bwMode="auto">
          <a:xfrm>
            <a:off x="768478" y="3390043"/>
            <a:ext cx="635170" cy="2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u="sng" dirty="0">
                <a:latin typeface="Times New Roman" pitchFamily="1" charset="0"/>
              </a:rPr>
              <a:t>WB:</a:t>
            </a:r>
            <a:r>
              <a:rPr lang="fr-FR" sz="1000" b="1" i="1" dirty="0">
                <a:latin typeface="Times New Roman" pitchFamily="1" charset="0"/>
              </a:rPr>
              <a:t> </a:t>
            </a:r>
            <a:r>
              <a:rPr lang="fr-FR" sz="1000" b="1" dirty="0" smtClean="0">
                <a:latin typeface="Times New Roman" pitchFamily="1" charset="0"/>
              </a:rPr>
              <a:t>FAS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176" name="Text Box 48"/>
          <p:cNvSpPr txBox="1">
            <a:spLocks noChangeArrowheads="1"/>
          </p:cNvSpPr>
          <p:nvPr/>
        </p:nvSpPr>
        <p:spPr bwMode="auto">
          <a:xfrm>
            <a:off x="4157033" y="3402866"/>
            <a:ext cx="635170" cy="2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b="1" u="sng" dirty="0">
                <a:latin typeface="Times New Roman" pitchFamily="1" charset="0"/>
              </a:rPr>
              <a:t>WB:</a:t>
            </a:r>
            <a:r>
              <a:rPr lang="fr-FR" sz="1000" b="1" i="1" dirty="0">
                <a:latin typeface="Times New Roman" pitchFamily="1" charset="0"/>
              </a:rPr>
              <a:t> </a:t>
            </a:r>
            <a:r>
              <a:rPr lang="fr-FR" sz="1000" b="1" dirty="0" smtClean="0">
                <a:latin typeface="Times New Roman" pitchFamily="1" charset="0"/>
              </a:rPr>
              <a:t>FAS</a:t>
            </a:r>
            <a:endParaRPr lang="fr-FR" sz="1000" b="1" dirty="0">
              <a:latin typeface="Times New Roman" pitchFamily="1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Role</a:t>
            </a:r>
            <a:r>
              <a:rPr lang="fr-FR" b="1" dirty="0" smtClean="0">
                <a:solidFill>
                  <a:schemeClr val="bg1"/>
                </a:solidFill>
              </a:rPr>
              <a:t> of </a:t>
            </a:r>
            <a:r>
              <a:rPr lang="fr-FR" b="1" i="1" dirty="0" smtClean="0">
                <a:solidFill>
                  <a:schemeClr val="bg1"/>
                </a:solidFill>
              </a:rPr>
              <a:t>O</a:t>
            </a:r>
            <a:r>
              <a:rPr lang="fr-FR" b="1" dirty="0" smtClean="0">
                <a:solidFill>
                  <a:schemeClr val="bg1"/>
                </a:solidFill>
              </a:rPr>
              <a:t>-GlcNAcylation on FAS </a:t>
            </a:r>
            <a:r>
              <a:rPr lang="fr-FR" b="1" dirty="0" err="1" smtClean="0">
                <a:solidFill>
                  <a:schemeClr val="bg1"/>
                </a:solidFill>
              </a:rPr>
              <a:t>activity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ZoneTexte 76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Conclusions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3619431"/>
            <a:ext cx="5415265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7030A0"/>
                </a:solidFill>
              </a:rPr>
              <a:t> FAS </a:t>
            </a:r>
            <a:r>
              <a:rPr lang="fr-FR" sz="1600" b="1" dirty="0" err="1" smtClean="0">
                <a:solidFill>
                  <a:srgbClr val="7030A0"/>
                </a:solidFill>
              </a:rPr>
              <a:t>interacts</a:t>
            </a:r>
            <a:r>
              <a:rPr lang="fr-FR" sz="1600" b="1" dirty="0" smtClean="0">
                <a:solidFill>
                  <a:srgbClr val="7030A0"/>
                </a:solidFill>
              </a:rPr>
              <a:t> </a:t>
            </a:r>
            <a:r>
              <a:rPr lang="fr-FR" sz="1600" b="1" dirty="0" err="1" smtClean="0">
                <a:solidFill>
                  <a:srgbClr val="7030A0"/>
                </a:solidFill>
              </a:rPr>
              <a:t>with</a:t>
            </a:r>
            <a:r>
              <a:rPr lang="fr-FR" sz="1600" b="1" dirty="0" smtClean="0">
                <a:solidFill>
                  <a:srgbClr val="7030A0"/>
                </a:solidFill>
              </a:rPr>
              <a:t> OGT and </a:t>
            </a:r>
            <a:r>
              <a:rPr lang="fr-FR" sz="1600" b="1" dirty="0" err="1" smtClean="0">
                <a:solidFill>
                  <a:srgbClr val="7030A0"/>
                </a:solidFill>
              </a:rPr>
              <a:t>it’s</a:t>
            </a:r>
            <a:r>
              <a:rPr lang="fr-FR" sz="1600" b="1" dirty="0" smtClean="0">
                <a:solidFill>
                  <a:srgbClr val="7030A0"/>
                </a:solidFill>
              </a:rPr>
              <a:t> </a:t>
            </a:r>
            <a:r>
              <a:rPr lang="fr-FR" sz="1600" b="1" i="1" dirty="0" smtClean="0">
                <a:solidFill>
                  <a:srgbClr val="7030A0"/>
                </a:solidFill>
              </a:rPr>
              <a:t>O</a:t>
            </a:r>
            <a:r>
              <a:rPr lang="fr-FR" sz="1600" b="1" dirty="0" smtClean="0">
                <a:solidFill>
                  <a:srgbClr val="7030A0"/>
                </a:solidFill>
              </a:rPr>
              <a:t>-</a:t>
            </a:r>
            <a:r>
              <a:rPr lang="fr-FR" sz="1600" b="1" dirty="0" err="1" smtClean="0">
                <a:solidFill>
                  <a:srgbClr val="7030A0"/>
                </a:solidFill>
              </a:rPr>
              <a:t>GlcNAcylated</a:t>
            </a:r>
            <a:endParaRPr lang="fr-FR" sz="1600" b="1" dirty="0">
              <a:solidFill>
                <a:srgbClr val="7030A0"/>
              </a:solidFill>
            </a:endParaRPr>
          </a:p>
        </p:txBody>
      </p:sp>
      <p:grpSp>
        <p:nvGrpSpPr>
          <p:cNvPr id="2" name="Groupe 14"/>
          <p:cNvGrpSpPr/>
          <p:nvPr/>
        </p:nvGrpSpPr>
        <p:grpSpPr>
          <a:xfrm>
            <a:off x="191087" y="4365104"/>
            <a:ext cx="8701393" cy="1665476"/>
            <a:chOff x="191087" y="1403484"/>
            <a:chExt cx="8701393" cy="1665476"/>
          </a:xfrm>
        </p:grpSpPr>
        <p:sp>
          <p:nvSpPr>
            <p:cNvPr id="7" name="Rectangle 6"/>
            <p:cNvSpPr/>
            <p:nvPr/>
          </p:nvSpPr>
          <p:spPr>
            <a:xfrm>
              <a:off x="467544" y="1772816"/>
              <a:ext cx="8424936" cy="12961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91087" y="1403484"/>
              <a:ext cx="3514104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Roles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of the </a:t>
              </a:r>
              <a:r>
                <a:rPr lang="fr-FR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O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GlcNAcylation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774" y="1868631"/>
              <a:ext cx="8430706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buFont typeface="Wingdings" pitchFamily="2" charset="2"/>
                <a:buChar char="q"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Increase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of global O-GlcNAcylation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levels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is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correlated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with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an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increase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of FAS expression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through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a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reduction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of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its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degradation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</a:p>
            <a:p>
              <a:pPr lvl="1"/>
              <a:endParaRPr lang="fr-FR" sz="1600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pPr lvl="1">
                <a:buFont typeface="Wingdings" pitchFamily="2" charset="2"/>
                <a:buChar char="q"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FAS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activity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is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in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correlation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with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its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O</a:t>
              </a: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-GlcNAcylation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548603"/>
              <a:ext cx="460090" cy="376341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4098" name="Picture 2" descr="http://www.xenotechllc.com/Uploaded/productImages/IHH.cultur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84182" t="2537" b="74631"/>
            <a:stretch>
              <a:fillRect/>
            </a:stretch>
          </p:blipFill>
          <p:spPr bwMode="auto">
            <a:xfrm>
              <a:off x="274670" y="1977265"/>
              <a:ext cx="402010" cy="3775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17" name="ZoneTexte 16"/>
          <p:cNvSpPr txBox="1"/>
          <p:nvPr/>
        </p:nvSpPr>
        <p:spPr>
          <a:xfrm>
            <a:off x="179512" y="548680"/>
            <a:ext cx="3778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FAS </a:t>
            </a:r>
            <a:r>
              <a:rPr lang="fr-FR" sz="1600" dirty="0" err="1" smtClean="0"/>
              <a:t>regulation</a:t>
            </a:r>
            <a:r>
              <a:rPr lang="fr-FR" sz="1600" dirty="0" smtClean="0"/>
              <a:t> :</a:t>
            </a:r>
          </a:p>
          <a:p>
            <a:endParaRPr lang="fr-FR" sz="1600" dirty="0" smtClean="0"/>
          </a:p>
          <a:p>
            <a:pPr lvl="2">
              <a:buFont typeface="Wingdings" pitchFamily="2" charset="2"/>
              <a:buChar char="q"/>
            </a:pPr>
            <a:r>
              <a:rPr lang="fr-FR" sz="1600" b="1" u="sng" dirty="0" smtClean="0"/>
              <a:t> by transcription </a:t>
            </a:r>
            <a:r>
              <a:rPr lang="fr-FR" sz="1600" b="1" u="sng" dirty="0" err="1" smtClean="0"/>
              <a:t>factors</a:t>
            </a:r>
            <a:endParaRPr lang="fr-FR" sz="1600" b="1" u="sng" dirty="0" smtClean="0"/>
          </a:p>
        </p:txBody>
      </p:sp>
      <p:grpSp>
        <p:nvGrpSpPr>
          <p:cNvPr id="3" name="Groupe 415"/>
          <p:cNvGrpSpPr/>
          <p:nvPr/>
        </p:nvGrpSpPr>
        <p:grpSpPr>
          <a:xfrm>
            <a:off x="330092" y="1484784"/>
            <a:ext cx="8217582" cy="1512168"/>
            <a:chOff x="114068" y="1578826"/>
            <a:chExt cx="8518724" cy="1994190"/>
          </a:xfrm>
        </p:grpSpPr>
        <p:sp>
          <p:nvSpPr>
            <p:cNvPr id="368" name="ZoneTexte 367"/>
            <p:cNvSpPr txBox="1"/>
            <p:nvPr/>
          </p:nvSpPr>
          <p:spPr>
            <a:xfrm>
              <a:off x="114068" y="1883781"/>
              <a:ext cx="872776" cy="340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Glucose</a:t>
              </a:r>
              <a:endParaRPr lang="fr-FR" sz="1400" dirty="0"/>
            </a:p>
          </p:txBody>
        </p:sp>
        <p:sp>
          <p:nvSpPr>
            <p:cNvPr id="370" name="Flèche droite 369"/>
            <p:cNvSpPr/>
            <p:nvPr/>
          </p:nvSpPr>
          <p:spPr>
            <a:xfrm>
              <a:off x="1185616" y="1938866"/>
              <a:ext cx="2450280" cy="265998"/>
            </a:xfrm>
            <a:prstGeom prst="right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1" name="ZoneTexte 370"/>
            <p:cNvSpPr txBox="1"/>
            <p:nvPr/>
          </p:nvSpPr>
          <p:spPr>
            <a:xfrm>
              <a:off x="3779912" y="1877875"/>
              <a:ext cx="969714" cy="340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pyruvate</a:t>
              </a:r>
              <a:endParaRPr lang="fr-FR" sz="1400" dirty="0"/>
            </a:p>
          </p:txBody>
        </p:sp>
        <p:sp>
          <p:nvSpPr>
            <p:cNvPr id="372" name="Flèche droite 371"/>
            <p:cNvSpPr/>
            <p:nvPr/>
          </p:nvSpPr>
          <p:spPr>
            <a:xfrm>
              <a:off x="4974100" y="1938866"/>
              <a:ext cx="2478220" cy="265998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999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3" name="ZoneTexte 372"/>
            <p:cNvSpPr txBox="1"/>
            <p:nvPr/>
          </p:nvSpPr>
          <p:spPr>
            <a:xfrm>
              <a:off x="7499148" y="1907539"/>
              <a:ext cx="1133644" cy="40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Fatty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acid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  <p:sp>
          <p:nvSpPr>
            <p:cNvPr id="374" name="ZoneTexte 373"/>
            <p:cNvSpPr txBox="1"/>
            <p:nvPr/>
          </p:nvSpPr>
          <p:spPr>
            <a:xfrm>
              <a:off x="1875666" y="1578826"/>
              <a:ext cx="1042248" cy="4058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Glycolysis</a:t>
              </a:r>
              <a:endParaRPr lang="fr-FR" sz="1400" dirty="0"/>
            </a:p>
          </p:txBody>
        </p:sp>
        <p:sp>
          <p:nvSpPr>
            <p:cNvPr id="375" name="ZoneTexte 374"/>
            <p:cNvSpPr txBox="1"/>
            <p:nvPr/>
          </p:nvSpPr>
          <p:spPr>
            <a:xfrm>
              <a:off x="5600032" y="1578826"/>
              <a:ext cx="1176850" cy="4058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Lipogenesis</a:t>
              </a:r>
              <a:endParaRPr lang="fr-FR" sz="1400" dirty="0"/>
            </a:p>
          </p:txBody>
        </p:sp>
        <p:sp>
          <p:nvSpPr>
            <p:cNvPr id="406" name="ZoneTexte 405"/>
            <p:cNvSpPr txBox="1"/>
            <p:nvPr/>
          </p:nvSpPr>
          <p:spPr>
            <a:xfrm>
              <a:off x="2843807" y="2123564"/>
              <a:ext cx="576064" cy="34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00B0F0"/>
                  </a:solidFill>
                </a:rPr>
                <a:t>PK</a:t>
              </a:r>
              <a:endParaRPr lang="fr-FR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407" name="ZoneTexte 406"/>
            <p:cNvSpPr txBox="1"/>
            <p:nvPr/>
          </p:nvSpPr>
          <p:spPr>
            <a:xfrm>
              <a:off x="6084168" y="2123564"/>
              <a:ext cx="1575792" cy="34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46710"/>
                  </a:solidFill>
                </a:rPr>
                <a:t>ACC, FAS</a:t>
              </a:r>
              <a:endParaRPr lang="fr-FR" sz="1400" b="1" dirty="0">
                <a:solidFill>
                  <a:srgbClr val="F46710"/>
                </a:solidFill>
              </a:endParaRPr>
            </a:p>
          </p:txBody>
        </p:sp>
        <p:grpSp>
          <p:nvGrpSpPr>
            <p:cNvPr id="4" name="Groupe 410"/>
            <p:cNvGrpSpPr/>
            <p:nvPr/>
          </p:nvGrpSpPr>
          <p:grpSpPr>
            <a:xfrm>
              <a:off x="3851920" y="2852936"/>
              <a:ext cx="936104" cy="648072"/>
              <a:chOff x="2915817" y="3068960"/>
              <a:chExt cx="936104" cy="648072"/>
            </a:xfrm>
          </p:grpSpPr>
          <p:grpSp>
            <p:nvGrpSpPr>
              <p:cNvPr id="5" name="Group 128"/>
              <p:cNvGrpSpPr>
                <a:grpSpLocks/>
              </p:cNvGrpSpPr>
              <p:nvPr/>
            </p:nvGrpSpPr>
            <p:grpSpPr bwMode="auto">
              <a:xfrm>
                <a:off x="2915817" y="3068960"/>
                <a:ext cx="936104" cy="648072"/>
                <a:chOff x="459" y="1886"/>
                <a:chExt cx="1088" cy="717"/>
              </a:xfrm>
            </p:grpSpPr>
            <p:sp>
              <p:nvSpPr>
                <p:cNvPr id="386" name="Freeform 120"/>
                <p:cNvSpPr>
                  <a:spLocks/>
                </p:cNvSpPr>
                <p:nvPr/>
              </p:nvSpPr>
              <p:spPr bwMode="auto">
                <a:xfrm>
                  <a:off x="459" y="1886"/>
                  <a:ext cx="1088" cy="717"/>
                </a:xfrm>
                <a:custGeom>
                  <a:avLst/>
                  <a:gdLst>
                    <a:gd name="T0" fmla="*/ 373 w 531"/>
                    <a:gd name="T1" fmla="*/ 350 h 328"/>
                    <a:gd name="T2" fmla="*/ 420 w 531"/>
                    <a:gd name="T3" fmla="*/ 387 h 328"/>
                    <a:gd name="T4" fmla="*/ 533 w 531"/>
                    <a:gd name="T5" fmla="*/ 354 h 328"/>
                    <a:gd name="T6" fmla="*/ 832 w 531"/>
                    <a:gd name="T7" fmla="*/ 402 h 328"/>
                    <a:gd name="T8" fmla="*/ 1397 w 531"/>
                    <a:gd name="T9" fmla="*/ 713 h 328"/>
                    <a:gd name="T10" fmla="*/ 1977 w 531"/>
                    <a:gd name="T11" fmla="*/ 708 h 328"/>
                    <a:gd name="T12" fmla="*/ 2162 w 531"/>
                    <a:gd name="T13" fmla="*/ 1132 h 328"/>
                    <a:gd name="T14" fmla="*/ 1981 w 531"/>
                    <a:gd name="T15" fmla="*/ 1270 h 328"/>
                    <a:gd name="T16" fmla="*/ 1865 w 531"/>
                    <a:gd name="T17" fmla="*/ 1524 h 328"/>
                    <a:gd name="T18" fmla="*/ 1684 w 531"/>
                    <a:gd name="T19" fmla="*/ 1500 h 328"/>
                    <a:gd name="T20" fmla="*/ 1457 w 531"/>
                    <a:gd name="T21" fmla="*/ 1535 h 328"/>
                    <a:gd name="T22" fmla="*/ 1168 w 531"/>
                    <a:gd name="T23" fmla="*/ 1325 h 328"/>
                    <a:gd name="T24" fmla="*/ 897 w 531"/>
                    <a:gd name="T25" fmla="*/ 1362 h 328"/>
                    <a:gd name="T26" fmla="*/ 637 w 531"/>
                    <a:gd name="T27" fmla="*/ 1491 h 328"/>
                    <a:gd name="T28" fmla="*/ 365 w 531"/>
                    <a:gd name="T29" fmla="*/ 1458 h 328"/>
                    <a:gd name="T30" fmla="*/ 139 w 531"/>
                    <a:gd name="T31" fmla="*/ 1471 h 328"/>
                    <a:gd name="T32" fmla="*/ 68 w 531"/>
                    <a:gd name="T33" fmla="*/ 1071 h 328"/>
                    <a:gd name="T34" fmla="*/ 59 w 531"/>
                    <a:gd name="T35" fmla="*/ 479 h 328"/>
                    <a:gd name="T36" fmla="*/ 209 w 531"/>
                    <a:gd name="T37" fmla="*/ 4 h 328"/>
                    <a:gd name="T38" fmla="*/ 373 w 531"/>
                    <a:gd name="T39" fmla="*/ 35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31" h="328">
                      <a:moveTo>
                        <a:pt x="89" y="73"/>
                      </a:moveTo>
                      <a:cubicBezTo>
                        <a:pt x="93" y="82"/>
                        <a:pt x="98" y="81"/>
                        <a:pt x="100" y="81"/>
                      </a:cubicBezTo>
                      <a:cubicBezTo>
                        <a:pt x="109" y="79"/>
                        <a:pt x="118" y="77"/>
                        <a:pt x="127" y="74"/>
                      </a:cubicBezTo>
                      <a:cubicBezTo>
                        <a:pt x="150" y="69"/>
                        <a:pt x="176" y="76"/>
                        <a:pt x="198" y="84"/>
                      </a:cubicBezTo>
                      <a:cubicBezTo>
                        <a:pt x="244" y="101"/>
                        <a:pt x="284" y="138"/>
                        <a:pt x="333" y="149"/>
                      </a:cubicBezTo>
                      <a:cubicBezTo>
                        <a:pt x="378" y="158"/>
                        <a:pt x="425" y="136"/>
                        <a:pt x="471" y="148"/>
                      </a:cubicBezTo>
                      <a:cubicBezTo>
                        <a:pt x="516" y="160"/>
                        <a:pt x="531" y="194"/>
                        <a:pt x="515" y="237"/>
                      </a:cubicBezTo>
                      <a:cubicBezTo>
                        <a:pt x="508" y="256"/>
                        <a:pt x="483" y="252"/>
                        <a:pt x="472" y="266"/>
                      </a:cubicBezTo>
                      <a:cubicBezTo>
                        <a:pt x="459" y="280"/>
                        <a:pt x="460" y="312"/>
                        <a:pt x="444" y="319"/>
                      </a:cubicBezTo>
                      <a:cubicBezTo>
                        <a:pt x="430" y="326"/>
                        <a:pt x="417" y="313"/>
                        <a:pt x="401" y="314"/>
                      </a:cubicBezTo>
                      <a:cubicBezTo>
                        <a:pt x="384" y="314"/>
                        <a:pt x="365" y="328"/>
                        <a:pt x="347" y="321"/>
                      </a:cubicBezTo>
                      <a:cubicBezTo>
                        <a:pt x="320" y="312"/>
                        <a:pt x="302" y="292"/>
                        <a:pt x="278" y="277"/>
                      </a:cubicBezTo>
                      <a:cubicBezTo>
                        <a:pt x="253" y="262"/>
                        <a:pt x="238" y="273"/>
                        <a:pt x="214" y="285"/>
                      </a:cubicBezTo>
                      <a:cubicBezTo>
                        <a:pt x="195" y="294"/>
                        <a:pt x="174" y="309"/>
                        <a:pt x="152" y="312"/>
                      </a:cubicBezTo>
                      <a:cubicBezTo>
                        <a:pt x="130" y="314"/>
                        <a:pt x="108" y="301"/>
                        <a:pt x="87" y="305"/>
                      </a:cubicBezTo>
                      <a:cubicBezTo>
                        <a:pt x="66" y="310"/>
                        <a:pt x="56" y="322"/>
                        <a:pt x="33" y="308"/>
                      </a:cubicBezTo>
                      <a:cubicBezTo>
                        <a:pt x="0" y="287"/>
                        <a:pt x="14" y="259"/>
                        <a:pt x="16" y="224"/>
                      </a:cubicBezTo>
                      <a:cubicBezTo>
                        <a:pt x="18" y="183"/>
                        <a:pt x="24" y="141"/>
                        <a:pt x="14" y="100"/>
                      </a:cubicBezTo>
                      <a:cubicBezTo>
                        <a:pt x="7" y="69"/>
                        <a:pt x="1" y="0"/>
                        <a:pt x="50" y="1"/>
                      </a:cubicBezTo>
                      <a:cubicBezTo>
                        <a:pt x="83" y="1"/>
                        <a:pt x="84" y="49"/>
                        <a:pt x="89" y="73"/>
                      </a:cubicBezTo>
                      <a:close/>
                    </a:path>
                  </a:pathLst>
                </a:custGeom>
                <a:solidFill>
                  <a:srgbClr val="BDCB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" name="Freeform 121"/>
                <p:cNvSpPr>
                  <a:spLocks/>
                </p:cNvSpPr>
                <p:nvPr/>
              </p:nvSpPr>
              <p:spPr bwMode="auto">
                <a:xfrm>
                  <a:off x="481" y="1910"/>
                  <a:ext cx="871" cy="481"/>
                </a:xfrm>
                <a:custGeom>
                  <a:avLst/>
                  <a:gdLst>
                    <a:gd name="T0" fmla="*/ 1785 w 425"/>
                    <a:gd name="T1" fmla="*/ 702 h 220"/>
                    <a:gd name="T2" fmla="*/ 1324 w 425"/>
                    <a:gd name="T3" fmla="*/ 722 h 220"/>
                    <a:gd name="T4" fmla="*/ 760 w 425"/>
                    <a:gd name="T5" fmla="*/ 411 h 220"/>
                    <a:gd name="T6" fmla="*/ 461 w 425"/>
                    <a:gd name="T7" fmla="*/ 367 h 220"/>
                    <a:gd name="T8" fmla="*/ 348 w 425"/>
                    <a:gd name="T9" fmla="*/ 396 h 220"/>
                    <a:gd name="T10" fmla="*/ 281 w 425"/>
                    <a:gd name="T11" fmla="*/ 359 h 220"/>
                    <a:gd name="T12" fmla="*/ 164 w 425"/>
                    <a:gd name="T13" fmla="*/ 4 h 220"/>
                    <a:gd name="T14" fmla="*/ 68 w 425"/>
                    <a:gd name="T15" fmla="*/ 444 h 220"/>
                    <a:gd name="T16" fmla="*/ 55 w 425"/>
                    <a:gd name="T17" fmla="*/ 1052 h 220"/>
                    <a:gd name="T18" fmla="*/ 219 w 425"/>
                    <a:gd name="T19" fmla="*/ 669 h 220"/>
                    <a:gd name="T20" fmla="*/ 596 w 425"/>
                    <a:gd name="T21" fmla="*/ 479 h 220"/>
                    <a:gd name="T22" fmla="*/ 1092 w 425"/>
                    <a:gd name="T23" fmla="*/ 697 h 220"/>
                    <a:gd name="T24" fmla="*/ 1785 w 425"/>
                    <a:gd name="T25" fmla="*/ 702 h 2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25" h="220">
                      <a:moveTo>
                        <a:pt x="425" y="147"/>
                      </a:moveTo>
                      <a:cubicBezTo>
                        <a:pt x="388" y="147"/>
                        <a:pt x="352" y="159"/>
                        <a:pt x="315" y="151"/>
                      </a:cubicBezTo>
                      <a:cubicBezTo>
                        <a:pt x="267" y="141"/>
                        <a:pt x="227" y="103"/>
                        <a:pt x="181" y="86"/>
                      </a:cubicBezTo>
                      <a:cubicBezTo>
                        <a:pt x="159" y="78"/>
                        <a:pt x="133" y="71"/>
                        <a:pt x="110" y="77"/>
                      </a:cubicBezTo>
                      <a:cubicBezTo>
                        <a:pt x="101" y="79"/>
                        <a:pt x="92" y="81"/>
                        <a:pt x="83" y="83"/>
                      </a:cubicBezTo>
                      <a:cubicBezTo>
                        <a:pt x="81" y="84"/>
                        <a:pt x="71" y="85"/>
                        <a:pt x="67" y="75"/>
                      </a:cubicBezTo>
                      <a:cubicBezTo>
                        <a:pt x="61" y="51"/>
                        <a:pt x="63" y="2"/>
                        <a:pt x="39" y="1"/>
                      </a:cubicBezTo>
                      <a:cubicBezTo>
                        <a:pt x="0" y="0"/>
                        <a:pt x="9" y="62"/>
                        <a:pt x="16" y="93"/>
                      </a:cubicBezTo>
                      <a:cubicBezTo>
                        <a:pt x="26" y="134"/>
                        <a:pt x="15" y="178"/>
                        <a:pt x="13" y="220"/>
                      </a:cubicBezTo>
                      <a:cubicBezTo>
                        <a:pt x="22" y="184"/>
                        <a:pt x="30" y="165"/>
                        <a:pt x="52" y="140"/>
                      </a:cubicBezTo>
                      <a:cubicBezTo>
                        <a:pt x="73" y="114"/>
                        <a:pt x="112" y="109"/>
                        <a:pt x="142" y="100"/>
                      </a:cubicBezTo>
                      <a:cubicBezTo>
                        <a:pt x="172" y="91"/>
                        <a:pt x="201" y="126"/>
                        <a:pt x="260" y="146"/>
                      </a:cubicBezTo>
                      <a:cubicBezTo>
                        <a:pt x="318" y="165"/>
                        <a:pt x="364" y="157"/>
                        <a:pt x="425" y="147"/>
                      </a:cubicBezTo>
                      <a:close/>
                    </a:path>
                  </a:pathLst>
                </a:custGeom>
                <a:solidFill>
                  <a:srgbClr val="DFE4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" name="Freeform 122"/>
                <p:cNvSpPr>
                  <a:spLocks/>
                </p:cNvSpPr>
                <p:nvPr/>
              </p:nvSpPr>
              <p:spPr bwMode="auto">
                <a:xfrm>
                  <a:off x="629" y="2279"/>
                  <a:ext cx="893" cy="300"/>
                </a:xfrm>
                <a:custGeom>
                  <a:avLst/>
                  <a:gdLst>
                    <a:gd name="T0" fmla="*/ 0 w 436"/>
                    <a:gd name="T1" fmla="*/ 572 h 137"/>
                    <a:gd name="T2" fmla="*/ 307 w 436"/>
                    <a:gd name="T3" fmla="*/ 596 h 137"/>
                    <a:gd name="T4" fmla="*/ 672 w 436"/>
                    <a:gd name="T5" fmla="*/ 399 h 137"/>
                    <a:gd name="T6" fmla="*/ 868 w 436"/>
                    <a:gd name="T7" fmla="*/ 460 h 137"/>
                    <a:gd name="T8" fmla="*/ 1141 w 436"/>
                    <a:gd name="T9" fmla="*/ 653 h 137"/>
                    <a:gd name="T10" fmla="*/ 1317 w 436"/>
                    <a:gd name="T11" fmla="*/ 609 h 137"/>
                    <a:gd name="T12" fmla="*/ 1497 w 436"/>
                    <a:gd name="T13" fmla="*/ 633 h 137"/>
                    <a:gd name="T14" fmla="*/ 1589 w 436"/>
                    <a:gd name="T15" fmla="*/ 407 h 137"/>
                    <a:gd name="T16" fmla="*/ 1770 w 436"/>
                    <a:gd name="T17" fmla="*/ 298 h 137"/>
                    <a:gd name="T18" fmla="*/ 1792 w 436"/>
                    <a:gd name="T19" fmla="*/ 0 h 137"/>
                    <a:gd name="T20" fmla="*/ 1690 w 436"/>
                    <a:gd name="T21" fmla="*/ 245 h 137"/>
                    <a:gd name="T22" fmla="*/ 1448 w 436"/>
                    <a:gd name="T23" fmla="*/ 374 h 137"/>
                    <a:gd name="T24" fmla="*/ 1288 w 436"/>
                    <a:gd name="T25" fmla="*/ 464 h 137"/>
                    <a:gd name="T26" fmla="*/ 1077 w 436"/>
                    <a:gd name="T27" fmla="*/ 403 h 137"/>
                    <a:gd name="T28" fmla="*/ 688 w 436"/>
                    <a:gd name="T29" fmla="*/ 298 h 137"/>
                    <a:gd name="T30" fmla="*/ 403 w 436"/>
                    <a:gd name="T31" fmla="*/ 495 h 137"/>
                    <a:gd name="T32" fmla="*/ 121 w 436"/>
                    <a:gd name="T33" fmla="*/ 541 h 137"/>
                    <a:gd name="T34" fmla="*/ 0 w 436"/>
                    <a:gd name="T35" fmla="*/ 572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36" h="137">
                      <a:moveTo>
                        <a:pt x="0" y="119"/>
                      </a:moveTo>
                      <a:cubicBezTo>
                        <a:pt x="15" y="112"/>
                        <a:pt x="57" y="130"/>
                        <a:pt x="73" y="124"/>
                      </a:cubicBezTo>
                      <a:cubicBezTo>
                        <a:pt x="88" y="118"/>
                        <a:pt x="138" y="91"/>
                        <a:pt x="160" y="83"/>
                      </a:cubicBezTo>
                      <a:cubicBezTo>
                        <a:pt x="182" y="76"/>
                        <a:pt x="187" y="81"/>
                        <a:pt x="207" y="96"/>
                      </a:cubicBezTo>
                      <a:cubicBezTo>
                        <a:pt x="228" y="110"/>
                        <a:pt x="257" y="135"/>
                        <a:pt x="272" y="136"/>
                      </a:cubicBezTo>
                      <a:cubicBezTo>
                        <a:pt x="287" y="137"/>
                        <a:pt x="297" y="131"/>
                        <a:pt x="314" y="127"/>
                      </a:cubicBezTo>
                      <a:cubicBezTo>
                        <a:pt x="330" y="124"/>
                        <a:pt x="348" y="137"/>
                        <a:pt x="357" y="132"/>
                      </a:cubicBezTo>
                      <a:cubicBezTo>
                        <a:pt x="365" y="127"/>
                        <a:pt x="370" y="98"/>
                        <a:pt x="379" y="85"/>
                      </a:cubicBezTo>
                      <a:cubicBezTo>
                        <a:pt x="388" y="72"/>
                        <a:pt x="412" y="68"/>
                        <a:pt x="422" y="62"/>
                      </a:cubicBezTo>
                      <a:cubicBezTo>
                        <a:pt x="436" y="52"/>
                        <a:pt x="435" y="7"/>
                        <a:pt x="427" y="0"/>
                      </a:cubicBezTo>
                      <a:cubicBezTo>
                        <a:pt x="429" y="20"/>
                        <a:pt x="428" y="41"/>
                        <a:pt x="403" y="51"/>
                      </a:cubicBezTo>
                      <a:cubicBezTo>
                        <a:pt x="377" y="60"/>
                        <a:pt x="354" y="57"/>
                        <a:pt x="345" y="78"/>
                      </a:cubicBezTo>
                      <a:cubicBezTo>
                        <a:pt x="337" y="99"/>
                        <a:pt x="327" y="88"/>
                        <a:pt x="307" y="97"/>
                      </a:cubicBezTo>
                      <a:cubicBezTo>
                        <a:pt x="288" y="106"/>
                        <a:pt x="283" y="105"/>
                        <a:pt x="257" y="84"/>
                      </a:cubicBezTo>
                      <a:cubicBezTo>
                        <a:pt x="231" y="64"/>
                        <a:pt x="191" y="49"/>
                        <a:pt x="164" y="62"/>
                      </a:cubicBezTo>
                      <a:cubicBezTo>
                        <a:pt x="140" y="74"/>
                        <a:pt x="119" y="91"/>
                        <a:pt x="96" y="103"/>
                      </a:cubicBezTo>
                      <a:cubicBezTo>
                        <a:pt x="73" y="115"/>
                        <a:pt x="43" y="114"/>
                        <a:pt x="29" y="113"/>
                      </a:cubicBezTo>
                      <a:cubicBezTo>
                        <a:pt x="16" y="113"/>
                        <a:pt x="0" y="119"/>
                        <a:pt x="0" y="119"/>
                      </a:cubicBezTo>
                      <a:close/>
                    </a:path>
                  </a:pathLst>
                </a:custGeom>
                <a:solidFill>
                  <a:srgbClr val="99AA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" name="Freeform 123"/>
                <p:cNvSpPr>
                  <a:spLocks/>
                </p:cNvSpPr>
                <p:nvPr/>
              </p:nvSpPr>
              <p:spPr bwMode="auto">
                <a:xfrm>
                  <a:off x="516" y="1954"/>
                  <a:ext cx="162" cy="264"/>
                </a:xfrm>
                <a:custGeom>
                  <a:avLst/>
                  <a:gdLst>
                    <a:gd name="T0" fmla="*/ 76 w 79"/>
                    <a:gd name="T1" fmla="*/ 0 h 121"/>
                    <a:gd name="T2" fmla="*/ 25 w 79"/>
                    <a:gd name="T3" fmla="*/ 209 h 121"/>
                    <a:gd name="T4" fmla="*/ 59 w 79"/>
                    <a:gd name="T5" fmla="*/ 334 h 121"/>
                    <a:gd name="T6" fmla="*/ 59 w 79"/>
                    <a:gd name="T7" fmla="*/ 491 h 121"/>
                    <a:gd name="T8" fmla="*/ 72 w 79"/>
                    <a:gd name="T9" fmla="*/ 576 h 121"/>
                    <a:gd name="T10" fmla="*/ 139 w 79"/>
                    <a:gd name="T11" fmla="*/ 467 h 121"/>
                    <a:gd name="T12" fmla="*/ 332 w 79"/>
                    <a:gd name="T13" fmla="*/ 362 h 121"/>
                    <a:gd name="T14" fmla="*/ 164 w 79"/>
                    <a:gd name="T15" fmla="*/ 343 h 121"/>
                    <a:gd name="T16" fmla="*/ 148 w 79"/>
                    <a:gd name="T17" fmla="*/ 218 h 121"/>
                    <a:gd name="T18" fmla="*/ 117 w 79"/>
                    <a:gd name="T19" fmla="*/ 72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9" h="121">
                      <a:moveTo>
                        <a:pt x="18" y="0"/>
                      </a:moveTo>
                      <a:cubicBezTo>
                        <a:pt x="0" y="6"/>
                        <a:pt x="5" y="30"/>
                        <a:pt x="6" y="44"/>
                      </a:cubicBezTo>
                      <a:cubicBezTo>
                        <a:pt x="8" y="53"/>
                        <a:pt x="11" y="61"/>
                        <a:pt x="14" y="70"/>
                      </a:cubicBezTo>
                      <a:cubicBezTo>
                        <a:pt x="16" y="81"/>
                        <a:pt x="15" y="92"/>
                        <a:pt x="14" y="103"/>
                      </a:cubicBezTo>
                      <a:cubicBezTo>
                        <a:pt x="13" y="107"/>
                        <a:pt x="10" y="121"/>
                        <a:pt x="17" y="121"/>
                      </a:cubicBezTo>
                      <a:cubicBezTo>
                        <a:pt x="24" y="121"/>
                        <a:pt x="29" y="102"/>
                        <a:pt x="33" y="98"/>
                      </a:cubicBezTo>
                      <a:cubicBezTo>
                        <a:pt x="44" y="88"/>
                        <a:pt x="76" y="91"/>
                        <a:pt x="79" y="76"/>
                      </a:cubicBezTo>
                      <a:cubicBezTo>
                        <a:pt x="67" y="71"/>
                        <a:pt x="50" y="89"/>
                        <a:pt x="39" y="72"/>
                      </a:cubicBezTo>
                      <a:cubicBezTo>
                        <a:pt x="35" y="66"/>
                        <a:pt x="36" y="53"/>
                        <a:pt x="35" y="46"/>
                      </a:cubicBezTo>
                      <a:cubicBezTo>
                        <a:pt x="34" y="34"/>
                        <a:pt x="31" y="25"/>
                        <a:pt x="28" y="15"/>
                      </a:cubicBezTo>
                    </a:path>
                  </a:pathLst>
                </a:custGeom>
                <a:solidFill>
                  <a:srgbClr val="EFF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" name="Freeform 124"/>
                <p:cNvSpPr>
                  <a:spLocks/>
                </p:cNvSpPr>
                <p:nvPr/>
              </p:nvSpPr>
              <p:spPr bwMode="auto">
                <a:xfrm>
                  <a:off x="551" y="2115"/>
                  <a:ext cx="61" cy="75"/>
                </a:xfrm>
                <a:custGeom>
                  <a:avLst/>
                  <a:gdLst>
                    <a:gd name="T0" fmla="*/ 20 w 30"/>
                    <a:gd name="T1" fmla="*/ 84 h 34"/>
                    <a:gd name="T2" fmla="*/ 8 w 30"/>
                    <a:gd name="T3" fmla="*/ 165 h 34"/>
                    <a:gd name="T4" fmla="*/ 49 w 30"/>
                    <a:gd name="T5" fmla="*/ 101 h 34"/>
                    <a:gd name="T6" fmla="*/ 124 w 30"/>
                    <a:gd name="T7" fmla="*/ 57 h 34"/>
                    <a:gd name="T8" fmla="*/ 33 w 30"/>
                    <a:gd name="T9" fmla="*/ 6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34">
                      <a:moveTo>
                        <a:pt x="5" y="17"/>
                      </a:moveTo>
                      <a:cubicBezTo>
                        <a:pt x="1" y="22"/>
                        <a:pt x="0" y="29"/>
                        <a:pt x="2" y="34"/>
                      </a:cubicBezTo>
                      <a:cubicBezTo>
                        <a:pt x="7" y="33"/>
                        <a:pt x="7" y="25"/>
                        <a:pt x="12" y="21"/>
                      </a:cubicBezTo>
                      <a:cubicBezTo>
                        <a:pt x="18" y="17"/>
                        <a:pt x="25" y="18"/>
                        <a:pt x="30" y="12"/>
                      </a:cubicBezTo>
                      <a:cubicBezTo>
                        <a:pt x="27" y="0"/>
                        <a:pt x="13" y="8"/>
                        <a:pt x="8" y="14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" name="Freeform 125"/>
                <p:cNvSpPr>
                  <a:spLocks/>
                </p:cNvSpPr>
                <p:nvPr/>
              </p:nvSpPr>
              <p:spPr bwMode="auto">
                <a:xfrm>
                  <a:off x="625" y="2052"/>
                  <a:ext cx="20" cy="15"/>
                </a:xfrm>
                <a:custGeom>
                  <a:avLst/>
                  <a:gdLst>
                    <a:gd name="T0" fmla="*/ 20 w 10"/>
                    <a:gd name="T1" fmla="*/ 9 h 7"/>
                    <a:gd name="T2" fmla="*/ 0 w 10"/>
                    <a:gd name="T3" fmla="*/ 28 h 7"/>
                    <a:gd name="T4" fmla="*/ 40 w 10"/>
                    <a:gd name="T5" fmla="*/ 9 h 7"/>
                    <a:gd name="T6" fmla="*/ 20 w 10"/>
                    <a:gd name="T7" fmla="*/ 9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7">
                      <a:moveTo>
                        <a:pt x="5" y="2"/>
                      </a:moveTo>
                      <a:cubicBezTo>
                        <a:pt x="2" y="3"/>
                        <a:pt x="0" y="4"/>
                        <a:pt x="0" y="6"/>
                      </a:cubicBezTo>
                      <a:cubicBezTo>
                        <a:pt x="4" y="7"/>
                        <a:pt x="8" y="5"/>
                        <a:pt x="10" y="2"/>
                      </a:cubicBezTo>
                      <a:cubicBezTo>
                        <a:pt x="8" y="0"/>
                        <a:pt x="6" y="1"/>
                        <a:pt x="5" y="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" name="Freeform 126"/>
                <p:cNvSpPr>
                  <a:spLocks/>
                </p:cNvSpPr>
                <p:nvPr/>
              </p:nvSpPr>
              <p:spPr bwMode="auto">
                <a:xfrm>
                  <a:off x="1147" y="2443"/>
                  <a:ext cx="272" cy="140"/>
                </a:xfrm>
                <a:custGeom>
                  <a:avLst/>
                  <a:gdLst>
                    <a:gd name="T0" fmla="*/ 20 w 133"/>
                    <a:gd name="T1" fmla="*/ 254 h 64"/>
                    <a:gd name="T2" fmla="*/ 176 w 133"/>
                    <a:gd name="T3" fmla="*/ 254 h 64"/>
                    <a:gd name="T4" fmla="*/ 360 w 133"/>
                    <a:gd name="T5" fmla="*/ 249 h 64"/>
                    <a:gd name="T6" fmla="*/ 468 w 133"/>
                    <a:gd name="T7" fmla="*/ 162 h 64"/>
                    <a:gd name="T8" fmla="*/ 556 w 133"/>
                    <a:gd name="T9" fmla="*/ 0 h 64"/>
                    <a:gd name="T10" fmla="*/ 436 w 133"/>
                    <a:gd name="T11" fmla="*/ 92 h 64"/>
                    <a:gd name="T12" fmla="*/ 321 w 133"/>
                    <a:gd name="T13" fmla="*/ 206 h 64"/>
                    <a:gd name="T14" fmla="*/ 143 w 133"/>
                    <a:gd name="T15" fmla="*/ 234 h 64"/>
                    <a:gd name="T16" fmla="*/ 0 w 133"/>
                    <a:gd name="T17" fmla="*/ 234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3" h="64">
                      <a:moveTo>
                        <a:pt x="5" y="53"/>
                      </a:moveTo>
                      <a:cubicBezTo>
                        <a:pt x="15" y="64"/>
                        <a:pt x="31" y="57"/>
                        <a:pt x="42" y="53"/>
                      </a:cubicBezTo>
                      <a:cubicBezTo>
                        <a:pt x="58" y="47"/>
                        <a:pt x="71" y="48"/>
                        <a:pt x="86" y="52"/>
                      </a:cubicBezTo>
                      <a:cubicBezTo>
                        <a:pt x="104" y="57"/>
                        <a:pt x="107" y="50"/>
                        <a:pt x="112" y="34"/>
                      </a:cubicBezTo>
                      <a:cubicBezTo>
                        <a:pt x="116" y="19"/>
                        <a:pt x="119" y="8"/>
                        <a:pt x="133" y="0"/>
                      </a:cubicBezTo>
                      <a:cubicBezTo>
                        <a:pt x="123" y="1"/>
                        <a:pt x="108" y="10"/>
                        <a:pt x="104" y="19"/>
                      </a:cubicBezTo>
                      <a:cubicBezTo>
                        <a:pt x="96" y="34"/>
                        <a:pt x="96" y="40"/>
                        <a:pt x="77" y="43"/>
                      </a:cubicBezTo>
                      <a:cubicBezTo>
                        <a:pt x="62" y="45"/>
                        <a:pt x="49" y="44"/>
                        <a:pt x="34" y="49"/>
                      </a:cubicBezTo>
                      <a:cubicBezTo>
                        <a:pt x="23" y="52"/>
                        <a:pt x="11" y="58"/>
                        <a:pt x="0" y="49"/>
                      </a:cubicBezTo>
                    </a:path>
                  </a:pathLst>
                </a:custGeom>
                <a:solidFill>
                  <a:srgbClr val="7787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3" name="Freeform 127"/>
                <p:cNvSpPr>
                  <a:spLocks/>
                </p:cNvSpPr>
                <p:nvPr/>
              </p:nvSpPr>
              <p:spPr bwMode="auto">
                <a:xfrm>
                  <a:off x="459" y="1886"/>
                  <a:ext cx="1088" cy="717"/>
                </a:xfrm>
                <a:custGeom>
                  <a:avLst/>
                  <a:gdLst>
                    <a:gd name="T0" fmla="*/ 373 w 531"/>
                    <a:gd name="T1" fmla="*/ 350 h 328"/>
                    <a:gd name="T2" fmla="*/ 420 w 531"/>
                    <a:gd name="T3" fmla="*/ 387 h 328"/>
                    <a:gd name="T4" fmla="*/ 533 w 531"/>
                    <a:gd name="T5" fmla="*/ 354 h 328"/>
                    <a:gd name="T6" fmla="*/ 832 w 531"/>
                    <a:gd name="T7" fmla="*/ 402 h 328"/>
                    <a:gd name="T8" fmla="*/ 1397 w 531"/>
                    <a:gd name="T9" fmla="*/ 713 h 328"/>
                    <a:gd name="T10" fmla="*/ 1977 w 531"/>
                    <a:gd name="T11" fmla="*/ 708 h 328"/>
                    <a:gd name="T12" fmla="*/ 2162 w 531"/>
                    <a:gd name="T13" fmla="*/ 1132 h 328"/>
                    <a:gd name="T14" fmla="*/ 1981 w 531"/>
                    <a:gd name="T15" fmla="*/ 1270 h 328"/>
                    <a:gd name="T16" fmla="*/ 1865 w 531"/>
                    <a:gd name="T17" fmla="*/ 1524 h 328"/>
                    <a:gd name="T18" fmla="*/ 1684 w 531"/>
                    <a:gd name="T19" fmla="*/ 1500 h 328"/>
                    <a:gd name="T20" fmla="*/ 1457 w 531"/>
                    <a:gd name="T21" fmla="*/ 1535 h 328"/>
                    <a:gd name="T22" fmla="*/ 1168 w 531"/>
                    <a:gd name="T23" fmla="*/ 1325 h 328"/>
                    <a:gd name="T24" fmla="*/ 897 w 531"/>
                    <a:gd name="T25" fmla="*/ 1362 h 328"/>
                    <a:gd name="T26" fmla="*/ 637 w 531"/>
                    <a:gd name="T27" fmla="*/ 1491 h 328"/>
                    <a:gd name="T28" fmla="*/ 365 w 531"/>
                    <a:gd name="T29" fmla="*/ 1458 h 328"/>
                    <a:gd name="T30" fmla="*/ 139 w 531"/>
                    <a:gd name="T31" fmla="*/ 1471 h 328"/>
                    <a:gd name="T32" fmla="*/ 68 w 531"/>
                    <a:gd name="T33" fmla="*/ 1071 h 328"/>
                    <a:gd name="T34" fmla="*/ 59 w 531"/>
                    <a:gd name="T35" fmla="*/ 479 h 328"/>
                    <a:gd name="T36" fmla="*/ 209 w 531"/>
                    <a:gd name="T37" fmla="*/ 4 h 328"/>
                    <a:gd name="T38" fmla="*/ 373 w 531"/>
                    <a:gd name="T39" fmla="*/ 350 h 32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31" h="328">
                      <a:moveTo>
                        <a:pt x="89" y="73"/>
                      </a:moveTo>
                      <a:cubicBezTo>
                        <a:pt x="93" y="82"/>
                        <a:pt x="98" y="81"/>
                        <a:pt x="100" y="81"/>
                      </a:cubicBezTo>
                      <a:cubicBezTo>
                        <a:pt x="109" y="79"/>
                        <a:pt x="118" y="77"/>
                        <a:pt x="127" y="74"/>
                      </a:cubicBezTo>
                      <a:cubicBezTo>
                        <a:pt x="150" y="69"/>
                        <a:pt x="176" y="76"/>
                        <a:pt x="198" y="84"/>
                      </a:cubicBezTo>
                      <a:cubicBezTo>
                        <a:pt x="244" y="101"/>
                        <a:pt x="284" y="138"/>
                        <a:pt x="333" y="149"/>
                      </a:cubicBezTo>
                      <a:cubicBezTo>
                        <a:pt x="378" y="158"/>
                        <a:pt x="425" y="136"/>
                        <a:pt x="471" y="148"/>
                      </a:cubicBezTo>
                      <a:cubicBezTo>
                        <a:pt x="516" y="160"/>
                        <a:pt x="531" y="194"/>
                        <a:pt x="515" y="237"/>
                      </a:cubicBezTo>
                      <a:cubicBezTo>
                        <a:pt x="508" y="256"/>
                        <a:pt x="483" y="252"/>
                        <a:pt x="472" y="266"/>
                      </a:cubicBezTo>
                      <a:cubicBezTo>
                        <a:pt x="459" y="280"/>
                        <a:pt x="460" y="312"/>
                        <a:pt x="444" y="319"/>
                      </a:cubicBezTo>
                      <a:cubicBezTo>
                        <a:pt x="430" y="326"/>
                        <a:pt x="417" y="313"/>
                        <a:pt x="401" y="314"/>
                      </a:cubicBezTo>
                      <a:cubicBezTo>
                        <a:pt x="384" y="314"/>
                        <a:pt x="365" y="328"/>
                        <a:pt x="347" y="321"/>
                      </a:cubicBezTo>
                      <a:cubicBezTo>
                        <a:pt x="320" y="312"/>
                        <a:pt x="302" y="292"/>
                        <a:pt x="278" y="277"/>
                      </a:cubicBezTo>
                      <a:cubicBezTo>
                        <a:pt x="253" y="262"/>
                        <a:pt x="238" y="273"/>
                        <a:pt x="214" y="285"/>
                      </a:cubicBezTo>
                      <a:cubicBezTo>
                        <a:pt x="195" y="294"/>
                        <a:pt x="174" y="309"/>
                        <a:pt x="152" y="312"/>
                      </a:cubicBezTo>
                      <a:cubicBezTo>
                        <a:pt x="130" y="314"/>
                        <a:pt x="108" y="301"/>
                        <a:pt x="87" y="305"/>
                      </a:cubicBezTo>
                      <a:cubicBezTo>
                        <a:pt x="66" y="310"/>
                        <a:pt x="56" y="322"/>
                        <a:pt x="33" y="308"/>
                      </a:cubicBezTo>
                      <a:cubicBezTo>
                        <a:pt x="0" y="287"/>
                        <a:pt x="14" y="259"/>
                        <a:pt x="16" y="224"/>
                      </a:cubicBezTo>
                      <a:cubicBezTo>
                        <a:pt x="18" y="183"/>
                        <a:pt x="24" y="141"/>
                        <a:pt x="14" y="100"/>
                      </a:cubicBezTo>
                      <a:cubicBezTo>
                        <a:pt x="7" y="69"/>
                        <a:pt x="1" y="0"/>
                        <a:pt x="50" y="1"/>
                      </a:cubicBezTo>
                      <a:cubicBezTo>
                        <a:pt x="83" y="1"/>
                        <a:pt x="84" y="49"/>
                        <a:pt x="89" y="73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08" name="ZoneTexte 407"/>
              <p:cNvSpPr txBox="1"/>
              <p:nvPr/>
            </p:nvSpPr>
            <p:spPr>
              <a:xfrm>
                <a:off x="2938394" y="3342464"/>
                <a:ext cx="736099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/>
                  <a:t>ChREBP</a:t>
                </a:r>
                <a:endParaRPr lang="fr-FR" sz="1200" b="1" dirty="0"/>
              </a:p>
            </p:txBody>
          </p:sp>
        </p:grpSp>
        <p:grpSp>
          <p:nvGrpSpPr>
            <p:cNvPr id="10" name="Groupe 409"/>
            <p:cNvGrpSpPr/>
            <p:nvPr/>
          </p:nvGrpSpPr>
          <p:grpSpPr>
            <a:xfrm>
              <a:off x="6156176" y="2924944"/>
              <a:ext cx="1152128" cy="648072"/>
              <a:chOff x="5292080" y="3284984"/>
              <a:chExt cx="1152128" cy="648072"/>
            </a:xfrm>
          </p:grpSpPr>
          <p:grpSp>
            <p:nvGrpSpPr>
              <p:cNvPr id="11" name="Group 110"/>
              <p:cNvGrpSpPr>
                <a:grpSpLocks/>
              </p:cNvGrpSpPr>
              <p:nvPr/>
            </p:nvGrpSpPr>
            <p:grpSpPr bwMode="auto">
              <a:xfrm>
                <a:off x="5292080" y="3284984"/>
                <a:ext cx="1152128" cy="648072"/>
                <a:chOff x="2949" y="793"/>
                <a:chExt cx="853" cy="882"/>
              </a:xfrm>
            </p:grpSpPr>
            <p:sp>
              <p:nvSpPr>
                <p:cNvPr id="377" name="Freeform 102"/>
                <p:cNvSpPr>
                  <a:spLocks/>
                </p:cNvSpPr>
                <p:nvPr/>
              </p:nvSpPr>
              <p:spPr bwMode="auto">
                <a:xfrm>
                  <a:off x="2949" y="793"/>
                  <a:ext cx="853" cy="882"/>
                </a:xfrm>
                <a:custGeom>
                  <a:avLst/>
                  <a:gdLst>
                    <a:gd name="T0" fmla="*/ 11 w 377"/>
                    <a:gd name="T1" fmla="*/ 877 h 366"/>
                    <a:gd name="T2" fmla="*/ 77 w 377"/>
                    <a:gd name="T3" fmla="*/ 605 h 366"/>
                    <a:gd name="T4" fmla="*/ 52 w 377"/>
                    <a:gd name="T5" fmla="*/ 359 h 366"/>
                    <a:gd name="T6" fmla="*/ 199 w 377"/>
                    <a:gd name="T7" fmla="*/ 239 h 366"/>
                    <a:gd name="T8" fmla="*/ 369 w 377"/>
                    <a:gd name="T9" fmla="*/ 70 h 366"/>
                    <a:gd name="T10" fmla="*/ 860 w 377"/>
                    <a:gd name="T11" fmla="*/ 272 h 366"/>
                    <a:gd name="T12" fmla="*/ 1172 w 377"/>
                    <a:gd name="T13" fmla="*/ 296 h 366"/>
                    <a:gd name="T14" fmla="*/ 1489 w 377"/>
                    <a:gd name="T15" fmla="*/ 540 h 366"/>
                    <a:gd name="T16" fmla="*/ 1699 w 377"/>
                    <a:gd name="T17" fmla="*/ 790 h 366"/>
                    <a:gd name="T18" fmla="*/ 1751 w 377"/>
                    <a:gd name="T19" fmla="*/ 1277 h 366"/>
                    <a:gd name="T20" fmla="*/ 1905 w 377"/>
                    <a:gd name="T21" fmla="*/ 1911 h 366"/>
                    <a:gd name="T22" fmla="*/ 1844 w 377"/>
                    <a:gd name="T23" fmla="*/ 2056 h 366"/>
                    <a:gd name="T24" fmla="*/ 1711 w 377"/>
                    <a:gd name="T25" fmla="*/ 2121 h 366"/>
                    <a:gd name="T26" fmla="*/ 1536 w 377"/>
                    <a:gd name="T27" fmla="*/ 2027 h 366"/>
                    <a:gd name="T28" fmla="*/ 1382 w 377"/>
                    <a:gd name="T29" fmla="*/ 1993 h 366"/>
                    <a:gd name="T30" fmla="*/ 1315 w 377"/>
                    <a:gd name="T31" fmla="*/ 1829 h 366"/>
                    <a:gd name="T32" fmla="*/ 1192 w 377"/>
                    <a:gd name="T33" fmla="*/ 1754 h 366"/>
                    <a:gd name="T34" fmla="*/ 803 w 377"/>
                    <a:gd name="T35" fmla="*/ 1590 h 366"/>
                    <a:gd name="T36" fmla="*/ 405 w 377"/>
                    <a:gd name="T37" fmla="*/ 1684 h 366"/>
                    <a:gd name="T38" fmla="*/ 158 w 377"/>
                    <a:gd name="T39" fmla="*/ 1277 h 366"/>
                    <a:gd name="T40" fmla="*/ 11 w 377"/>
                    <a:gd name="T41" fmla="*/ 877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7" h="366">
                      <a:moveTo>
                        <a:pt x="2" y="151"/>
                      </a:moveTo>
                      <a:cubicBezTo>
                        <a:pt x="0" y="136"/>
                        <a:pt x="11" y="120"/>
                        <a:pt x="15" y="104"/>
                      </a:cubicBezTo>
                      <a:cubicBezTo>
                        <a:pt x="17" y="95"/>
                        <a:pt x="6" y="74"/>
                        <a:pt x="10" y="62"/>
                      </a:cubicBezTo>
                      <a:cubicBezTo>
                        <a:pt x="14" y="51"/>
                        <a:pt x="33" y="51"/>
                        <a:pt x="39" y="41"/>
                      </a:cubicBezTo>
                      <a:cubicBezTo>
                        <a:pt x="48" y="27"/>
                        <a:pt x="59" y="15"/>
                        <a:pt x="72" y="12"/>
                      </a:cubicBezTo>
                      <a:cubicBezTo>
                        <a:pt x="114" y="0"/>
                        <a:pt x="133" y="34"/>
                        <a:pt x="168" y="47"/>
                      </a:cubicBezTo>
                      <a:cubicBezTo>
                        <a:pt x="189" y="56"/>
                        <a:pt x="208" y="50"/>
                        <a:pt x="229" y="51"/>
                      </a:cubicBezTo>
                      <a:cubicBezTo>
                        <a:pt x="257" y="53"/>
                        <a:pt x="275" y="71"/>
                        <a:pt x="291" y="93"/>
                      </a:cubicBezTo>
                      <a:cubicBezTo>
                        <a:pt x="302" y="110"/>
                        <a:pt x="325" y="116"/>
                        <a:pt x="332" y="136"/>
                      </a:cubicBezTo>
                      <a:cubicBezTo>
                        <a:pt x="341" y="160"/>
                        <a:pt x="334" y="197"/>
                        <a:pt x="342" y="220"/>
                      </a:cubicBezTo>
                      <a:cubicBezTo>
                        <a:pt x="352" y="252"/>
                        <a:pt x="377" y="295"/>
                        <a:pt x="372" y="329"/>
                      </a:cubicBezTo>
                      <a:cubicBezTo>
                        <a:pt x="370" y="340"/>
                        <a:pt x="366" y="348"/>
                        <a:pt x="360" y="354"/>
                      </a:cubicBezTo>
                      <a:cubicBezTo>
                        <a:pt x="353" y="360"/>
                        <a:pt x="344" y="364"/>
                        <a:pt x="334" y="365"/>
                      </a:cubicBezTo>
                      <a:cubicBezTo>
                        <a:pt x="322" y="366"/>
                        <a:pt x="313" y="354"/>
                        <a:pt x="300" y="349"/>
                      </a:cubicBezTo>
                      <a:cubicBezTo>
                        <a:pt x="290" y="345"/>
                        <a:pt x="277" y="349"/>
                        <a:pt x="270" y="343"/>
                      </a:cubicBezTo>
                      <a:cubicBezTo>
                        <a:pt x="262" y="337"/>
                        <a:pt x="263" y="322"/>
                        <a:pt x="257" y="315"/>
                      </a:cubicBezTo>
                      <a:cubicBezTo>
                        <a:pt x="251" y="308"/>
                        <a:pt x="238" y="309"/>
                        <a:pt x="233" y="302"/>
                      </a:cubicBezTo>
                      <a:cubicBezTo>
                        <a:pt x="215" y="281"/>
                        <a:pt x="197" y="265"/>
                        <a:pt x="157" y="274"/>
                      </a:cubicBezTo>
                      <a:cubicBezTo>
                        <a:pt x="133" y="280"/>
                        <a:pt x="105" y="295"/>
                        <a:pt x="79" y="290"/>
                      </a:cubicBezTo>
                      <a:cubicBezTo>
                        <a:pt x="48" y="283"/>
                        <a:pt x="37" y="248"/>
                        <a:pt x="31" y="220"/>
                      </a:cubicBezTo>
                      <a:cubicBezTo>
                        <a:pt x="26" y="199"/>
                        <a:pt x="5" y="176"/>
                        <a:pt x="2" y="151"/>
                      </a:cubicBezTo>
                      <a:close/>
                    </a:path>
                  </a:pathLst>
                </a:custGeom>
                <a:solidFill>
                  <a:srgbClr val="E495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103"/>
                <p:cNvSpPr>
                  <a:spLocks/>
                </p:cNvSpPr>
                <p:nvPr/>
              </p:nvSpPr>
              <p:spPr bwMode="auto">
                <a:xfrm>
                  <a:off x="2969" y="817"/>
                  <a:ext cx="616" cy="656"/>
                </a:xfrm>
                <a:custGeom>
                  <a:avLst/>
                  <a:gdLst>
                    <a:gd name="T0" fmla="*/ 1112 w 272"/>
                    <a:gd name="T1" fmla="*/ 285 h 272"/>
                    <a:gd name="T2" fmla="*/ 811 w 272"/>
                    <a:gd name="T3" fmla="*/ 263 h 272"/>
                    <a:gd name="T4" fmla="*/ 353 w 272"/>
                    <a:gd name="T5" fmla="*/ 65 h 272"/>
                    <a:gd name="T6" fmla="*/ 190 w 272"/>
                    <a:gd name="T7" fmla="*/ 227 h 272"/>
                    <a:gd name="T8" fmla="*/ 52 w 272"/>
                    <a:gd name="T9" fmla="*/ 342 h 272"/>
                    <a:gd name="T10" fmla="*/ 77 w 272"/>
                    <a:gd name="T11" fmla="*/ 569 h 272"/>
                    <a:gd name="T12" fmla="*/ 11 w 272"/>
                    <a:gd name="T13" fmla="*/ 832 h 272"/>
                    <a:gd name="T14" fmla="*/ 154 w 272"/>
                    <a:gd name="T15" fmla="*/ 1211 h 272"/>
                    <a:gd name="T16" fmla="*/ 360 w 272"/>
                    <a:gd name="T17" fmla="*/ 1582 h 272"/>
                    <a:gd name="T18" fmla="*/ 220 w 272"/>
                    <a:gd name="T19" fmla="*/ 1360 h 272"/>
                    <a:gd name="T20" fmla="*/ 806 w 272"/>
                    <a:gd name="T21" fmla="*/ 342 h 272"/>
                    <a:gd name="T22" fmla="*/ 1209 w 272"/>
                    <a:gd name="T23" fmla="*/ 362 h 272"/>
                    <a:gd name="T24" fmla="*/ 1395 w 272"/>
                    <a:gd name="T25" fmla="*/ 494 h 272"/>
                    <a:gd name="T26" fmla="*/ 1112 w 272"/>
                    <a:gd name="T27" fmla="*/ 285 h 2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72" h="272">
                      <a:moveTo>
                        <a:pt x="217" y="49"/>
                      </a:moveTo>
                      <a:cubicBezTo>
                        <a:pt x="196" y="47"/>
                        <a:pt x="179" y="53"/>
                        <a:pt x="158" y="45"/>
                      </a:cubicBezTo>
                      <a:cubicBezTo>
                        <a:pt x="126" y="32"/>
                        <a:pt x="108" y="0"/>
                        <a:pt x="69" y="11"/>
                      </a:cubicBezTo>
                      <a:cubicBezTo>
                        <a:pt x="56" y="15"/>
                        <a:pt x="46" y="26"/>
                        <a:pt x="37" y="39"/>
                      </a:cubicBezTo>
                      <a:cubicBezTo>
                        <a:pt x="32" y="48"/>
                        <a:pt x="14" y="49"/>
                        <a:pt x="10" y="59"/>
                      </a:cubicBezTo>
                      <a:cubicBezTo>
                        <a:pt x="6" y="70"/>
                        <a:pt x="17" y="90"/>
                        <a:pt x="15" y="98"/>
                      </a:cubicBezTo>
                      <a:cubicBezTo>
                        <a:pt x="11" y="113"/>
                        <a:pt x="0" y="128"/>
                        <a:pt x="2" y="143"/>
                      </a:cubicBezTo>
                      <a:cubicBezTo>
                        <a:pt x="6" y="166"/>
                        <a:pt x="26" y="188"/>
                        <a:pt x="30" y="208"/>
                      </a:cubicBezTo>
                      <a:cubicBezTo>
                        <a:pt x="35" y="232"/>
                        <a:pt x="44" y="263"/>
                        <a:pt x="70" y="272"/>
                      </a:cubicBezTo>
                      <a:cubicBezTo>
                        <a:pt x="59" y="265"/>
                        <a:pt x="46" y="246"/>
                        <a:pt x="43" y="234"/>
                      </a:cubicBezTo>
                      <a:cubicBezTo>
                        <a:pt x="14" y="135"/>
                        <a:pt x="97" y="29"/>
                        <a:pt x="157" y="59"/>
                      </a:cubicBezTo>
                      <a:cubicBezTo>
                        <a:pt x="178" y="67"/>
                        <a:pt x="216" y="60"/>
                        <a:pt x="236" y="62"/>
                      </a:cubicBezTo>
                      <a:cubicBezTo>
                        <a:pt x="247" y="63"/>
                        <a:pt x="264" y="80"/>
                        <a:pt x="272" y="85"/>
                      </a:cubicBezTo>
                      <a:cubicBezTo>
                        <a:pt x="258" y="65"/>
                        <a:pt x="242" y="51"/>
                        <a:pt x="217" y="49"/>
                      </a:cubicBezTo>
                      <a:close/>
                    </a:path>
                  </a:pathLst>
                </a:custGeom>
                <a:solidFill>
                  <a:srgbClr val="F0C4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104"/>
                <p:cNvSpPr>
                  <a:spLocks/>
                </p:cNvSpPr>
                <p:nvPr/>
              </p:nvSpPr>
              <p:spPr bwMode="auto">
                <a:xfrm>
                  <a:off x="3168" y="1118"/>
                  <a:ext cx="616" cy="524"/>
                </a:xfrm>
                <a:custGeom>
                  <a:avLst/>
                  <a:gdLst>
                    <a:gd name="T0" fmla="*/ 0 w 272"/>
                    <a:gd name="T1" fmla="*/ 874 h 217"/>
                    <a:gd name="T2" fmla="*/ 491 w 272"/>
                    <a:gd name="T3" fmla="*/ 734 h 217"/>
                    <a:gd name="T4" fmla="*/ 729 w 272"/>
                    <a:gd name="T5" fmla="*/ 927 h 217"/>
                    <a:gd name="T6" fmla="*/ 883 w 272"/>
                    <a:gd name="T7" fmla="*/ 1055 h 217"/>
                    <a:gd name="T8" fmla="*/ 985 w 272"/>
                    <a:gd name="T9" fmla="*/ 1171 h 217"/>
                    <a:gd name="T10" fmla="*/ 1148 w 272"/>
                    <a:gd name="T11" fmla="*/ 1232 h 217"/>
                    <a:gd name="T12" fmla="*/ 1370 w 272"/>
                    <a:gd name="T13" fmla="*/ 1149 h 217"/>
                    <a:gd name="T14" fmla="*/ 1282 w 272"/>
                    <a:gd name="T15" fmla="*/ 722 h 217"/>
                    <a:gd name="T16" fmla="*/ 1180 w 272"/>
                    <a:gd name="T17" fmla="*/ 285 h 217"/>
                    <a:gd name="T18" fmla="*/ 1139 w 272"/>
                    <a:gd name="T19" fmla="*/ 0 h 217"/>
                    <a:gd name="T20" fmla="*/ 1128 w 272"/>
                    <a:gd name="T21" fmla="*/ 309 h 217"/>
                    <a:gd name="T22" fmla="*/ 1180 w 272"/>
                    <a:gd name="T23" fmla="*/ 828 h 217"/>
                    <a:gd name="T24" fmla="*/ 933 w 272"/>
                    <a:gd name="T25" fmla="*/ 915 h 217"/>
                    <a:gd name="T26" fmla="*/ 482 w 272"/>
                    <a:gd name="T27" fmla="*/ 589 h 217"/>
                    <a:gd name="T28" fmla="*/ 0 w 272"/>
                    <a:gd name="T29" fmla="*/ 874 h 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2" h="217">
                      <a:moveTo>
                        <a:pt x="0" y="150"/>
                      </a:moveTo>
                      <a:cubicBezTo>
                        <a:pt x="32" y="140"/>
                        <a:pt x="71" y="118"/>
                        <a:pt x="96" y="126"/>
                      </a:cubicBezTo>
                      <a:cubicBezTo>
                        <a:pt x="121" y="135"/>
                        <a:pt x="127" y="154"/>
                        <a:pt x="142" y="159"/>
                      </a:cubicBezTo>
                      <a:cubicBezTo>
                        <a:pt x="157" y="164"/>
                        <a:pt x="164" y="166"/>
                        <a:pt x="172" y="181"/>
                      </a:cubicBezTo>
                      <a:cubicBezTo>
                        <a:pt x="179" y="196"/>
                        <a:pt x="177" y="201"/>
                        <a:pt x="192" y="201"/>
                      </a:cubicBezTo>
                      <a:cubicBezTo>
                        <a:pt x="207" y="201"/>
                        <a:pt x="212" y="206"/>
                        <a:pt x="224" y="211"/>
                      </a:cubicBezTo>
                      <a:cubicBezTo>
                        <a:pt x="237" y="216"/>
                        <a:pt x="262" y="217"/>
                        <a:pt x="267" y="197"/>
                      </a:cubicBezTo>
                      <a:cubicBezTo>
                        <a:pt x="272" y="177"/>
                        <a:pt x="260" y="145"/>
                        <a:pt x="250" y="124"/>
                      </a:cubicBezTo>
                      <a:cubicBezTo>
                        <a:pt x="240" y="103"/>
                        <a:pt x="227" y="81"/>
                        <a:pt x="230" y="49"/>
                      </a:cubicBezTo>
                      <a:cubicBezTo>
                        <a:pt x="234" y="16"/>
                        <a:pt x="227" y="5"/>
                        <a:pt x="222" y="0"/>
                      </a:cubicBezTo>
                      <a:cubicBezTo>
                        <a:pt x="228" y="19"/>
                        <a:pt x="223" y="23"/>
                        <a:pt x="220" y="53"/>
                      </a:cubicBezTo>
                      <a:cubicBezTo>
                        <a:pt x="218" y="83"/>
                        <a:pt x="228" y="109"/>
                        <a:pt x="230" y="142"/>
                      </a:cubicBezTo>
                      <a:cubicBezTo>
                        <a:pt x="233" y="176"/>
                        <a:pt x="203" y="176"/>
                        <a:pt x="182" y="157"/>
                      </a:cubicBezTo>
                      <a:cubicBezTo>
                        <a:pt x="161" y="139"/>
                        <a:pt x="126" y="96"/>
                        <a:pt x="94" y="101"/>
                      </a:cubicBezTo>
                      <a:cubicBezTo>
                        <a:pt x="63" y="106"/>
                        <a:pt x="12" y="151"/>
                        <a:pt x="0" y="150"/>
                      </a:cubicBezTo>
                      <a:close/>
                    </a:path>
                  </a:pathLst>
                </a:custGeom>
                <a:solidFill>
                  <a:srgbClr val="DC7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Freeform 105"/>
                <p:cNvSpPr>
                  <a:spLocks/>
                </p:cNvSpPr>
                <p:nvPr/>
              </p:nvSpPr>
              <p:spPr bwMode="auto">
                <a:xfrm>
                  <a:off x="3010" y="872"/>
                  <a:ext cx="233" cy="345"/>
                </a:xfrm>
                <a:custGeom>
                  <a:avLst/>
                  <a:gdLst>
                    <a:gd name="T0" fmla="*/ 276 w 103"/>
                    <a:gd name="T1" fmla="*/ 12 h 143"/>
                    <a:gd name="T2" fmla="*/ 149 w 103"/>
                    <a:gd name="T3" fmla="*/ 169 h 143"/>
                    <a:gd name="T4" fmla="*/ 52 w 103"/>
                    <a:gd name="T5" fmla="*/ 326 h 143"/>
                    <a:gd name="T6" fmla="*/ 66 w 103"/>
                    <a:gd name="T7" fmla="*/ 442 h 143"/>
                    <a:gd name="T8" fmla="*/ 36 w 103"/>
                    <a:gd name="T9" fmla="*/ 565 h 143"/>
                    <a:gd name="T10" fmla="*/ 52 w 103"/>
                    <a:gd name="T11" fmla="*/ 832 h 143"/>
                    <a:gd name="T12" fmla="*/ 36 w 103"/>
                    <a:gd name="T13" fmla="*/ 688 h 143"/>
                    <a:gd name="T14" fmla="*/ 93 w 103"/>
                    <a:gd name="T15" fmla="*/ 536 h 143"/>
                    <a:gd name="T16" fmla="*/ 204 w 103"/>
                    <a:gd name="T17" fmla="*/ 309 h 143"/>
                    <a:gd name="T18" fmla="*/ 527 w 103"/>
                    <a:gd name="T19" fmla="*/ 116 h 143"/>
                    <a:gd name="T20" fmla="*/ 394 w 103"/>
                    <a:gd name="T21" fmla="*/ 58 h 143"/>
                    <a:gd name="T22" fmla="*/ 287 w 103"/>
                    <a:gd name="T23" fmla="*/ 0 h 1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3" h="143">
                      <a:moveTo>
                        <a:pt x="54" y="2"/>
                      </a:moveTo>
                      <a:cubicBezTo>
                        <a:pt x="40" y="6"/>
                        <a:pt x="37" y="20"/>
                        <a:pt x="29" y="29"/>
                      </a:cubicBezTo>
                      <a:cubicBezTo>
                        <a:pt x="19" y="39"/>
                        <a:pt x="8" y="39"/>
                        <a:pt x="10" y="56"/>
                      </a:cubicBezTo>
                      <a:cubicBezTo>
                        <a:pt x="12" y="64"/>
                        <a:pt x="14" y="68"/>
                        <a:pt x="13" y="76"/>
                      </a:cubicBezTo>
                      <a:cubicBezTo>
                        <a:pt x="11" y="84"/>
                        <a:pt x="8" y="90"/>
                        <a:pt x="7" y="97"/>
                      </a:cubicBezTo>
                      <a:cubicBezTo>
                        <a:pt x="4" y="109"/>
                        <a:pt x="0" y="134"/>
                        <a:pt x="10" y="143"/>
                      </a:cubicBezTo>
                      <a:cubicBezTo>
                        <a:pt x="9" y="135"/>
                        <a:pt x="6" y="127"/>
                        <a:pt x="7" y="118"/>
                      </a:cubicBezTo>
                      <a:cubicBezTo>
                        <a:pt x="8" y="108"/>
                        <a:pt x="14" y="100"/>
                        <a:pt x="18" y="92"/>
                      </a:cubicBezTo>
                      <a:cubicBezTo>
                        <a:pt x="25" y="79"/>
                        <a:pt x="30" y="64"/>
                        <a:pt x="40" y="53"/>
                      </a:cubicBezTo>
                      <a:cubicBezTo>
                        <a:pt x="55" y="35"/>
                        <a:pt x="79" y="20"/>
                        <a:pt x="103" y="20"/>
                      </a:cubicBezTo>
                      <a:cubicBezTo>
                        <a:pt x="94" y="17"/>
                        <a:pt x="84" y="16"/>
                        <a:pt x="77" y="10"/>
                      </a:cubicBezTo>
                      <a:cubicBezTo>
                        <a:pt x="69" y="3"/>
                        <a:pt x="68" y="0"/>
                        <a:pt x="56" y="0"/>
                      </a:cubicBezTo>
                    </a:path>
                  </a:pathLst>
                </a:custGeom>
                <a:solidFill>
                  <a:srgbClr val="F9E3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1" name="Freeform 106"/>
                <p:cNvSpPr>
                  <a:spLocks/>
                </p:cNvSpPr>
                <p:nvPr/>
              </p:nvSpPr>
              <p:spPr bwMode="auto">
                <a:xfrm>
                  <a:off x="3051" y="899"/>
                  <a:ext cx="136" cy="152"/>
                </a:xfrm>
                <a:custGeom>
                  <a:avLst/>
                  <a:gdLst>
                    <a:gd name="T0" fmla="*/ 52 w 60"/>
                    <a:gd name="T1" fmla="*/ 193 h 63"/>
                    <a:gd name="T2" fmla="*/ 20 w 60"/>
                    <a:gd name="T3" fmla="*/ 367 h 63"/>
                    <a:gd name="T4" fmla="*/ 143 w 60"/>
                    <a:gd name="T5" fmla="*/ 128 h 63"/>
                    <a:gd name="T6" fmla="*/ 308 w 60"/>
                    <a:gd name="T7" fmla="*/ 24 h 63"/>
                    <a:gd name="T8" fmla="*/ 73 w 60"/>
                    <a:gd name="T9" fmla="*/ 157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63">
                      <a:moveTo>
                        <a:pt x="10" y="33"/>
                      </a:moveTo>
                      <a:cubicBezTo>
                        <a:pt x="4" y="39"/>
                        <a:pt x="0" y="56"/>
                        <a:pt x="4" y="63"/>
                      </a:cubicBezTo>
                      <a:cubicBezTo>
                        <a:pt x="11" y="49"/>
                        <a:pt x="15" y="34"/>
                        <a:pt x="28" y="22"/>
                      </a:cubicBezTo>
                      <a:cubicBezTo>
                        <a:pt x="35" y="16"/>
                        <a:pt x="49" y="5"/>
                        <a:pt x="60" y="4"/>
                      </a:cubicBezTo>
                      <a:cubicBezTo>
                        <a:pt x="43" y="0"/>
                        <a:pt x="25" y="16"/>
                        <a:pt x="14" y="27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" name="Freeform 107"/>
                <p:cNvSpPr>
                  <a:spLocks/>
                </p:cNvSpPr>
                <p:nvPr/>
              </p:nvSpPr>
              <p:spPr bwMode="auto">
                <a:xfrm>
                  <a:off x="3015" y="1063"/>
                  <a:ext cx="52" cy="31"/>
                </a:xfrm>
                <a:custGeom>
                  <a:avLst/>
                  <a:gdLst>
                    <a:gd name="T0" fmla="*/ 81 w 23"/>
                    <a:gd name="T1" fmla="*/ 0 h 13"/>
                    <a:gd name="T2" fmla="*/ 93 w 23"/>
                    <a:gd name="T3" fmla="*/ 17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13">
                      <a:moveTo>
                        <a:pt x="16" y="0"/>
                      </a:moveTo>
                      <a:cubicBezTo>
                        <a:pt x="0" y="11"/>
                        <a:pt x="23" y="13"/>
                        <a:pt x="18" y="3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" name="Freeform 108"/>
                <p:cNvSpPr>
                  <a:spLocks/>
                </p:cNvSpPr>
                <p:nvPr/>
              </p:nvSpPr>
              <p:spPr bwMode="auto">
                <a:xfrm>
                  <a:off x="3546" y="1478"/>
                  <a:ext cx="238" cy="149"/>
                </a:xfrm>
                <a:custGeom>
                  <a:avLst/>
                  <a:gdLst>
                    <a:gd name="T0" fmla="*/ 0 w 105"/>
                    <a:gd name="T1" fmla="*/ 111 h 62"/>
                    <a:gd name="T2" fmla="*/ 93 w 105"/>
                    <a:gd name="T3" fmla="*/ 267 h 62"/>
                    <a:gd name="T4" fmla="*/ 195 w 105"/>
                    <a:gd name="T5" fmla="*/ 267 h 62"/>
                    <a:gd name="T6" fmla="*/ 292 w 105"/>
                    <a:gd name="T7" fmla="*/ 312 h 62"/>
                    <a:gd name="T8" fmla="*/ 467 w 105"/>
                    <a:gd name="T9" fmla="*/ 305 h 62"/>
                    <a:gd name="T10" fmla="*/ 451 w 105"/>
                    <a:gd name="T11" fmla="*/ 0 h 62"/>
                    <a:gd name="T12" fmla="*/ 333 w 105"/>
                    <a:gd name="T13" fmla="*/ 276 h 62"/>
                    <a:gd name="T14" fmla="*/ 199 w 105"/>
                    <a:gd name="T15" fmla="*/ 226 h 62"/>
                    <a:gd name="T16" fmla="*/ 61 w 105"/>
                    <a:gd name="T17" fmla="*/ 144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" h="62">
                      <a:moveTo>
                        <a:pt x="0" y="19"/>
                      </a:moveTo>
                      <a:cubicBezTo>
                        <a:pt x="9" y="26"/>
                        <a:pt x="7" y="42"/>
                        <a:pt x="18" y="46"/>
                      </a:cubicBezTo>
                      <a:cubicBezTo>
                        <a:pt x="24" y="49"/>
                        <a:pt x="32" y="45"/>
                        <a:pt x="38" y="46"/>
                      </a:cubicBezTo>
                      <a:cubicBezTo>
                        <a:pt x="44" y="48"/>
                        <a:pt x="51" y="52"/>
                        <a:pt x="57" y="54"/>
                      </a:cubicBezTo>
                      <a:cubicBezTo>
                        <a:pt x="69" y="57"/>
                        <a:pt x="81" y="62"/>
                        <a:pt x="91" y="53"/>
                      </a:cubicBezTo>
                      <a:cubicBezTo>
                        <a:pt x="105" y="40"/>
                        <a:pt x="96" y="13"/>
                        <a:pt x="88" y="0"/>
                      </a:cubicBezTo>
                      <a:cubicBezTo>
                        <a:pt x="91" y="21"/>
                        <a:pt x="96" y="51"/>
                        <a:pt x="65" y="48"/>
                      </a:cubicBezTo>
                      <a:cubicBezTo>
                        <a:pt x="56" y="47"/>
                        <a:pt x="48" y="41"/>
                        <a:pt x="39" y="39"/>
                      </a:cubicBezTo>
                      <a:cubicBezTo>
                        <a:pt x="29" y="38"/>
                        <a:pt x="18" y="35"/>
                        <a:pt x="12" y="25"/>
                      </a:cubicBezTo>
                    </a:path>
                  </a:pathLst>
                </a:custGeom>
                <a:solidFill>
                  <a:srgbClr val="CC68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Freeform 109"/>
                <p:cNvSpPr>
                  <a:spLocks/>
                </p:cNvSpPr>
                <p:nvPr/>
              </p:nvSpPr>
              <p:spPr bwMode="auto">
                <a:xfrm>
                  <a:off x="2949" y="793"/>
                  <a:ext cx="853" cy="882"/>
                </a:xfrm>
                <a:custGeom>
                  <a:avLst/>
                  <a:gdLst>
                    <a:gd name="T0" fmla="*/ 11 w 377"/>
                    <a:gd name="T1" fmla="*/ 877 h 366"/>
                    <a:gd name="T2" fmla="*/ 77 w 377"/>
                    <a:gd name="T3" fmla="*/ 605 h 366"/>
                    <a:gd name="T4" fmla="*/ 52 w 377"/>
                    <a:gd name="T5" fmla="*/ 359 h 366"/>
                    <a:gd name="T6" fmla="*/ 199 w 377"/>
                    <a:gd name="T7" fmla="*/ 239 h 366"/>
                    <a:gd name="T8" fmla="*/ 369 w 377"/>
                    <a:gd name="T9" fmla="*/ 70 h 366"/>
                    <a:gd name="T10" fmla="*/ 860 w 377"/>
                    <a:gd name="T11" fmla="*/ 272 h 366"/>
                    <a:gd name="T12" fmla="*/ 1172 w 377"/>
                    <a:gd name="T13" fmla="*/ 296 h 366"/>
                    <a:gd name="T14" fmla="*/ 1489 w 377"/>
                    <a:gd name="T15" fmla="*/ 540 h 366"/>
                    <a:gd name="T16" fmla="*/ 1699 w 377"/>
                    <a:gd name="T17" fmla="*/ 790 h 366"/>
                    <a:gd name="T18" fmla="*/ 1751 w 377"/>
                    <a:gd name="T19" fmla="*/ 1277 h 366"/>
                    <a:gd name="T20" fmla="*/ 1905 w 377"/>
                    <a:gd name="T21" fmla="*/ 1911 h 366"/>
                    <a:gd name="T22" fmla="*/ 1844 w 377"/>
                    <a:gd name="T23" fmla="*/ 2056 h 366"/>
                    <a:gd name="T24" fmla="*/ 1711 w 377"/>
                    <a:gd name="T25" fmla="*/ 2121 h 366"/>
                    <a:gd name="T26" fmla="*/ 1536 w 377"/>
                    <a:gd name="T27" fmla="*/ 2027 h 366"/>
                    <a:gd name="T28" fmla="*/ 1382 w 377"/>
                    <a:gd name="T29" fmla="*/ 1993 h 366"/>
                    <a:gd name="T30" fmla="*/ 1315 w 377"/>
                    <a:gd name="T31" fmla="*/ 1829 h 366"/>
                    <a:gd name="T32" fmla="*/ 1192 w 377"/>
                    <a:gd name="T33" fmla="*/ 1754 h 366"/>
                    <a:gd name="T34" fmla="*/ 803 w 377"/>
                    <a:gd name="T35" fmla="*/ 1590 h 366"/>
                    <a:gd name="T36" fmla="*/ 405 w 377"/>
                    <a:gd name="T37" fmla="*/ 1684 h 366"/>
                    <a:gd name="T38" fmla="*/ 158 w 377"/>
                    <a:gd name="T39" fmla="*/ 1277 h 366"/>
                    <a:gd name="T40" fmla="*/ 11 w 377"/>
                    <a:gd name="T41" fmla="*/ 877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7" h="366">
                      <a:moveTo>
                        <a:pt x="2" y="151"/>
                      </a:moveTo>
                      <a:cubicBezTo>
                        <a:pt x="0" y="136"/>
                        <a:pt x="11" y="120"/>
                        <a:pt x="15" y="104"/>
                      </a:cubicBezTo>
                      <a:cubicBezTo>
                        <a:pt x="17" y="95"/>
                        <a:pt x="6" y="74"/>
                        <a:pt x="10" y="62"/>
                      </a:cubicBezTo>
                      <a:cubicBezTo>
                        <a:pt x="14" y="51"/>
                        <a:pt x="33" y="51"/>
                        <a:pt x="39" y="41"/>
                      </a:cubicBezTo>
                      <a:cubicBezTo>
                        <a:pt x="48" y="27"/>
                        <a:pt x="59" y="15"/>
                        <a:pt x="72" y="12"/>
                      </a:cubicBezTo>
                      <a:cubicBezTo>
                        <a:pt x="114" y="0"/>
                        <a:pt x="133" y="34"/>
                        <a:pt x="168" y="47"/>
                      </a:cubicBezTo>
                      <a:cubicBezTo>
                        <a:pt x="189" y="56"/>
                        <a:pt x="208" y="50"/>
                        <a:pt x="229" y="51"/>
                      </a:cubicBezTo>
                      <a:cubicBezTo>
                        <a:pt x="257" y="53"/>
                        <a:pt x="275" y="71"/>
                        <a:pt x="291" y="93"/>
                      </a:cubicBezTo>
                      <a:cubicBezTo>
                        <a:pt x="302" y="110"/>
                        <a:pt x="325" y="116"/>
                        <a:pt x="332" y="136"/>
                      </a:cubicBezTo>
                      <a:cubicBezTo>
                        <a:pt x="341" y="160"/>
                        <a:pt x="334" y="197"/>
                        <a:pt x="342" y="220"/>
                      </a:cubicBezTo>
                      <a:cubicBezTo>
                        <a:pt x="352" y="252"/>
                        <a:pt x="377" y="295"/>
                        <a:pt x="372" y="329"/>
                      </a:cubicBezTo>
                      <a:cubicBezTo>
                        <a:pt x="370" y="340"/>
                        <a:pt x="366" y="348"/>
                        <a:pt x="360" y="354"/>
                      </a:cubicBezTo>
                      <a:cubicBezTo>
                        <a:pt x="353" y="360"/>
                        <a:pt x="344" y="364"/>
                        <a:pt x="334" y="365"/>
                      </a:cubicBezTo>
                      <a:cubicBezTo>
                        <a:pt x="322" y="366"/>
                        <a:pt x="313" y="354"/>
                        <a:pt x="300" y="349"/>
                      </a:cubicBezTo>
                      <a:cubicBezTo>
                        <a:pt x="290" y="345"/>
                        <a:pt x="277" y="349"/>
                        <a:pt x="270" y="343"/>
                      </a:cubicBezTo>
                      <a:cubicBezTo>
                        <a:pt x="262" y="337"/>
                        <a:pt x="263" y="322"/>
                        <a:pt x="257" y="315"/>
                      </a:cubicBezTo>
                      <a:cubicBezTo>
                        <a:pt x="251" y="308"/>
                        <a:pt x="238" y="309"/>
                        <a:pt x="233" y="302"/>
                      </a:cubicBezTo>
                      <a:cubicBezTo>
                        <a:pt x="215" y="281"/>
                        <a:pt x="197" y="265"/>
                        <a:pt x="157" y="274"/>
                      </a:cubicBezTo>
                      <a:cubicBezTo>
                        <a:pt x="133" y="280"/>
                        <a:pt x="105" y="295"/>
                        <a:pt x="79" y="290"/>
                      </a:cubicBezTo>
                      <a:cubicBezTo>
                        <a:pt x="48" y="283"/>
                        <a:pt x="37" y="248"/>
                        <a:pt x="31" y="220"/>
                      </a:cubicBezTo>
                      <a:cubicBezTo>
                        <a:pt x="26" y="199"/>
                        <a:pt x="5" y="176"/>
                        <a:pt x="2" y="151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09" name="ZoneTexte 408"/>
              <p:cNvSpPr txBox="1"/>
              <p:nvPr/>
            </p:nvSpPr>
            <p:spPr>
              <a:xfrm>
                <a:off x="5364088" y="3458248"/>
                <a:ext cx="933269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SREBP-1c</a:t>
                </a:r>
                <a:endParaRPr lang="fr-FR" sz="1200" b="1" dirty="0"/>
              </a:p>
            </p:txBody>
          </p:sp>
        </p:grpSp>
        <p:sp>
          <p:nvSpPr>
            <p:cNvPr id="412" name="Line 15"/>
            <p:cNvSpPr>
              <a:spLocks noChangeShapeType="1"/>
            </p:cNvSpPr>
            <p:nvPr/>
          </p:nvSpPr>
          <p:spPr bwMode="auto">
            <a:xfrm flipH="1" flipV="1">
              <a:off x="3131840" y="2492895"/>
              <a:ext cx="648072" cy="5040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Line 15"/>
            <p:cNvSpPr>
              <a:spLocks noChangeShapeType="1"/>
            </p:cNvSpPr>
            <p:nvPr/>
          </p:nvSpPr>
          <p:spPr bwMode="auto">
            <a:xfrm flipV="1">
              <a:off x="4796408" y="2492896"/>
              <a:ext cx="1791816" cy="57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" name="Line 15"/>
            <p:cNvSpPr>
              <a:spLocks noChangeShapeType="1"/>
            </p:cNvSpPr>
            <p:nvPr/>
          </p:nvSpPr>
          <p:spPr bwMode="auto">
            <a:xfrm flipH="1" flipV="1">
              <a:off x="6732240" y="2564904"/>
              <a:ext cx="0" cy="360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5" name="Rectangle 414"/>
          <p:cNvSpPr/>
          <p:nvPr/>
        </p:nvSpPr>
        <p:spPr>
          <a:xfrm>
            <a:off x="179512" y="3068960"/>
            <a:ext cx="3371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fr-FR" sz="1600" b="1" u="sng" dirty="0" smtClean="0"/>
              <a:t> by </a:t>
            </a:r>
            <a:r>
              <a:rPr lang="fr-FR" sz="1600" b="1" i="1" u="sng" dirty="0" smtClean="0"/>
              <a:t>O</a:t>
            </a:r>
            <a:r>
              <a:rPr lang="fr-FR" sz="1600" b="1" u="sng" dirty="0" smtClean="0"/>
              <a:t>-GlcNAcylation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Perspectives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119675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Hypothesis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8" descr="http://t1.gstatic.com/images?q=tbn:ANd9GcQ5X2RPopMTWHZTrV3hHTckWTLh9ayTeu0Rc9InARU631nUrv2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60813"/>
            <a:ext cx="1603287" cy="117574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331640" y="1904829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O</a:t>
            </a:r>
            <a:r>
              <a:rPr lang="fr-FR" dirty="0" smtClean="0"/>
              <a:t>-GlcNAcylation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Stabilisation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0112" y="1917603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Phosphorylation</a:t>
            </a:r>
          </a:p>
          <a:p>
            <a:pPr algn="ctr"/>
            <a:r>
              <a:rPr lang="fr-FR" dirty="0" err="1" smtClean="0"/>
              <a:t>Ubiquitinylation</a:t>
            </a:r>
            <a:endParaRPr lang="fr-FR" dirty="0" smtClean="0"/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Degradation</a:t>
            </a:r>
            <a:endParaRPr lang="fr-FR" dirty="0" smtClean="0">
              <a:solidFill>
                <a:srgbClr val="FF0000"/>
              </a:solidFill>
            </a:endParaRPr>
          </a:p>
        </p:txBody>
      </p:sp>
      <p:grpSp>
        <p:nvGrpSpPr>
          <p:cNvPr id="2" name="Groupe 837"/>
          <p:cNvGrpSpPr/>
          <p:nvPr/>
        </p:nvGrpSpPr>
        <p:grpSpPr>
          <a:xfrm>
            <a:off x="150016" y="1700808"/>
            <a:ext cx="1109616" cy="1212133"/>
            <a:chOff x="6300192" y="3861048"/>
            <a:chExt cx="1224136" cy="2169868"/>
          </a:xfrm>
        </p:grpSpPr>
        <p:grpSp>
          <p:nvGrpSpPr>
            <p:cNvPr id="4" name="Group 92"/>
            <p:cNvGrpSpPr>
              <a:grpSpLocks/>
            </p:cNvGrpSpPr>
            <p:nvPr/>
          </p:nvGrpSpPr>
          <p:grpSpPr bwMode="auto">
            <a:xfrm>
              <a:off x="6300192" y="4950796"/>
              <a:ext cx="1224136" cy="1080120"/>
              <a:chOff x="625" y="804"/>
              <a:chExt cx="853" cy="883"/>
            </a:xfrm>
          </p:grpSpPr>
          <p:sp>
            <p:nvSpPr>
              <p:cNvPr id="27" name="Freeform 84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solidFill>
                <a:srgbClr val="BF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28" name="Freeform 85"/>
              <p:cNvSpPr>
                <a:spLocks/>
              </p:cNvSpPr>
              <p:nvPr/>
            </p:nvSpPr>
            <p:spPr bwMode="auto">
              <a:xfrm>
                <a:off x="646" y="828"/>
                <a:ext cx="615" cy="656"/>
              </a:xfrm>
              <a:custGeom>
                <a:avLst/>
                <a:gdLst>
                  <a:gd name="T0" fmla="*/ 1110 w 272"/>
                  <a:gd name="T1" fmla="*/ 285 h 272"/>
                  <a:gd name="T2" fmla="*/ 814 w 272"/>
                  <a:gd name="T3" fmla="*/ 263 h 272"/>
                  <a:gd name="T4" fmla="*/ 353 w 272"/>
                  <a:gd name="T5" fmla="*/ 65 h 272"/>
                  <a:gd name="T6" fmla="*/ 190 w 272"/>
                  <a:gd name="T7" fmla="*/ 227 h 272"/>
                  <a:gd name="T8" fmla="*/ 52 w 272"/>
                  <a:gd name="T9" fmla="*/ 342 h 272"/>
                  <a:gd name="T10" fmla="*/ 77 w 272"/>
                  <a:gd name="T11" fmla="*/ 569 h 272"/>
                  <a:gd name="T12" fmla="*/ 16 w 272"/>
                  <a:gd name="T13" fmla="*/ 832 h 272"/>
                  <a:gd name="T14" fmla="*/ 154 w 272"/>
                  <a:gd name="T15" fmla="*/ 1211 h 272"/>
                  <a:gd name="T16" fmla="*/ 357 w 272"/>
                  <a:gd name="T17" fmla="*/ 1582 h 272"/>
                  <a:gd name="T18" fmla="*/ 219 w 272"/>
                  <a:gd name="T19" fmla="*/ 1360 h 272"/>
                  <a:gd name="T20" fmla="*/ 803 w 272"/>
                  <a:gd name="T21" fmla="*/ 342 h 272"/>
                  <a:gd name="T22" fmla="*/ 1212 w 272"/>
                  <a:gd name="T23" fmla="*/ 362 h 272"/>
                  <a:gd name="T24" fmla="*/ 1391 w 272"/>
                  <a:gd name="T25" fmla="*/ 494 h 272"/>
                  <a:gd name="T26" fmla="*/ 1110 w 272"/>
                  <a:gd name="T27" fmla="*/ 285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" h="272">
                    <a:moveTo>
                      <a:pt x="217" y="49"/>
                    </a:moveTo>
                    <a:cubicBezTo>
                      <a:pt x="196" y="47"/>
                      <a:pt x="179" y="53"/>
                      <a:pt x="159" y="45"/>
                    </a:cubicBezTo>
                    <a:cubicBezTo>
                      <a:pt x="126" y="32"/>
                      <a:pt x="108" y="0"/>
                      <a:pt x="69" y="11"/>
                    </a:cubicBezTo>
                    <a:cubicBezTo>
                      <a:pt x="56" y="15"/>
                      <a:pt x="46" y="26"/>
                      <a:pt x="37" y="39"/>
                    </a:cubicBezTo>
                    <a:cubicBezTo>
                      <a:pt x="32" y="48"/>
                      <a:pt x="14" y="49"/>
                      <a:pt x="10" y="59"/>
                    </a:cubicBezTo>
                    <a:cubicBezTo>
                      <a:pt x="6" y="70"/>
                      <a:pt x="17" y="90"/>
                      <a:pt x="15" y="98"/>
                    </a:cubicBezTo>
                    <a:cubicBezTo>
                      <a:pt x="11" y="113"/>
                      <a:pt x="0" y="128"/>
                      <a:pt x="3" y="143"/>
                    </a:cubicBezTo>
                    <a:cubicBezTo>
                      <a:pt x="6" y="166"/>
                      <a:pt x="26" y="188"/>
                      <a:pt x="30" y="208"/>
                    </a:cubicBezTo>
                    <a:cubicBezTo>
                      <a:pt x="35" y="232"/>
                      <a:pt x="44" y="263"/>
                      <a:pt x="70" y="272"/>
                    </a:cubicBezTo>
                    <a:cubicBezTo>
                      <a:pt x="59" y="265"/>
                      <a:pt x="46" y="246"/>
                      <a:pt x="43" y="234"/>
                    </a:cubicBezTo>
                    <a:cubicBezTo>
                      <a:pt x="14" y="135"/>
                      <a:pt x="97" y="29"/>
                      <a:pt x="157" y="59"/>
                    </a:cubicBezTo>
                    <a:cubicBezTo>
                      <a:pt x="178" y="67"/>
                      <a:pt x="216" y="60"/>
                      <a:pt x="237" y="62"/>
                    </a:cubicBezTo>
                    <a:cubicBezTo>
                      <a:pt x="247" y="63"/>
                      <a:pt x="264" y="80"/>
                      <a:pt x="272" y="85"/>
                    </a:cubicBezTo>
                    <a:cubicBezTo>
                      <a:pt x="258" y="65"/>
                      <a:pt x="242" y="51"/>
                      <a:pt x="217" y="49"/>
                    </a:cubicBezTo>
                    <a:close/>
                  </a:path>
                </a:pathLst>
              </a:custGeom>
              <a:solidFill>
                <a:srgbClr val="D3A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29" name="Freeform 86"/>
              <p:cNvSpPr>
                <a:spLocks/>
              </p:cNvSpPr>
              <p:nvPr/>
            </p:nvSpPr>
            <p:spPr bwMode="auto">
              <a:xfrm>
                <a:off x="845" y="1129"/>
                <a:ext cx="615" cy="524"/>
              </a:xfrm>
              <a:custGeom>
                <a:avLst/>
                <a:gdLst>
                  <a:gd name="T0" fmla="*/ 0 w 272"/>
                  <a:gd name="T1" fmla="*/ 874 h 217"/>
                  <a:gd name="T2" fmla="*/ 491 w 272"/>
                  <a:gd name="T3" fmla="*/ 734 h 217"/>
                  <a:gd name="T4" fmla="*/ 726 w 272"/>
                  <a:gd name="T5" fmla="*/ 927 h 217"/>
                  <a:gd name="T6" fmla="*/ 880 w 272"/>
                  <a:gd name="T7" fmla="*/ 1055 h 217"/>
                  <a:gd name="T8" fmla="*/ 981 w 272"/>
                  <a:gd name="T9" fmla="*/ 1171 h 217"/>
                  <a:gd name="T10" fmla="*/ 1144 w 272"/>
                  <a:gd name="T11" fmla="*/ 1232 h 217"/>
                  <a:gd name="T12" fmla="*/ 1366 w 272"/>
                  <a:gd name="T13" fmla="*/ 1149 h 217"/>
                  <a:gd name="T14" fmla="*/ 1284 w 272"/>
                  <a:gd name="T15" fmla="*/ 722 h 217"/>
                  <a:gd name="T16" fmla="*/ 1180 w 272"/>
                  <a:gd name="T17" fmla="*/ 285 h 217"/>
                  <a:gd name="T18" fmla="*/ 1135 w 272"/>
                  <a:gd name="T19" fmla="*/ 0 h 217"/>
                  <a:gd name="T20" fmla="*/ 1131 w 272"/>
                  <a:gd name="T21" fmla="*/ 309 h 217"/>
                  <a:gd name="T22" fmla="*/ 1180 w 272"/>
                  <a:gd name="T23" fmla="*/ 828 h 217"/>
                  <a:gd name="T24" fmla="*/ 932 w 272"/>
                  <a:gd name="T25" fmla="*/ 915 h 217"/>
                  <a:gd name="T26" fmla="*/ 486 w 272"/>
                  <a:gd name="T27" fmla="*/ 589 h 217"/>
                  <a:gd name="T28" fmla="*/ 0 w 272"/>
                  <a:gd name="T29" fmla="*/ 874 h 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2" h="217">
                    <a:moveTo>
                      <a:pt x="0" y="150"/>
                    </a:moveTo>
                    <a:cubicBezTo>
                      <a:pt x="32" y="140"/>
                      <a:pt x="71" y="118"/>
                      <a:pt x="96" y="126"/>
                    </a:cubicBezTo>
                    <a:cubicBezTo>
                      <a:pt x="121" y="135"/>
                      <a:pt x="127" y="154"/>
                      <a:pt x="142" y="159"/>
                    </a:cubicBezTo>
                    <a:cubicBezTo>
                      <a:pt x="157" y="164"/>
                      <a:pt x="164" y="166"/>
                      <a:pt x="172" y="181"/>
                    </a:cubicBezTo>
                    <a:cubicBezTo>
                      <a:pt x="179" y="196"/>
                      <a:pt x="177" y="201"/>
                      <a:pt x="192" y="201"/>
                    </a:cubicBezTo>
                    <a:cubicBezTo>
                      <a:pt x="207" y="201"/>
                      <a:pt x="212" y="206"/>
                      <a:pt x="224" y="211"/>
                    </a:cubicBezTo>
                    <a:cubicBezTo>
                      <a:pt x="237" y="216"/>
                      <a:pt x="262" y="217"/>
                      <a:pt x="267" y="197"/>
                    </a:cubicBezTo>
                    <a:cubicBezTo>
                      <a:pt x="272" y="177"/>
                      <a:pt x="261" y="145"/>
                      <a:pt x="251" y="124"/>
                    </a:cubicBezTo>
                    <a:cubicBezTo>
                      <a:pt x="241" y="103"/>
                      <a:pt x="227" y="81"/>
                      <a:pt x="231" y="49"/>
                    </a:cubicBezTo>
                    <a:cubicBezTo>
                      <a:pt x="234" y="16"/>
                      <a:pt x="227" y="5"/>
                      <a:pt x="222" y="0"/>
                    </a:cubicBezTo>
                    <a:cubicBezTo>
                      <a:pt x="228" y="19"/>
                      <a:pt x="223" y="23"/>
                      <a:pt x="221" y="53"/>
                    </a:cubicBezTo>
                    <a:cubicBezTo>
                      <a:pt x="218" y="83"/>
                      <a:pt x="228" y="109"/>
                      <a:pt x="231" y="142"/>
                    </a:cubicBezTo>
                    <a:cubicBezTo>
                      <a:pt x="233" y="176"/>
                      <a:pt x="203" y="176"/>
                      <a:pt x="182" y="157"/>
                    </a:cubicBezTo>
                    <a:cubicBezTo>
                      <a:pt x="161" y="139"/>
                      <a:pt x="126" y="96"/>
                      <a:pt x="95" y="101"/>
                    </a:cubicBezTo>
                    <a:cubicBezTo>
                      <a:pt x="63" y="106"/>
                      <a:pt x="12" y="151"/>
                      <a:pt x="0" y="150"/>
                    </a:cubicBezTo>
                    <a:close/>
                  </a:path>
                </a:pathLst>
              </a:custGeom>
              <a:solidFill>
                <a:srgbClr val="AD0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30" name="Freeform 87"/>
              <p:cNvSpPr>
                <a:spLocks/>
              </p:cNvSpPr>
              <p:nvPr/>
            </p:nvSpPr>
            <p:spPr bwMode="auto">
              <a:xfrm>
                <a:off x="686" y="883"/>
                <a:ext cx="233" cy="345"/>
              </a:xfrm>
              <a:custGeom>
                <a:avLst/>
                <a:gdLst>
                  <a:gd name="T0" fmla="*/ 276 w 103"/>
                  <a:gd name="T1" fmla="*/ 12 h 143"/>
                  <a:gd name="T2" fmla="*/ 149 w 103"/>
                  <a:gd name="T3" fmla="*/ 169 h 143"/>
                  <a:gd name="T4" fmla="*/ 57 w 103"/>
                  <a:gd name="T5" fmla="*/ 326 h 143"/>
                  <a:gd name="T6" fmla="*/ 66 w 103"/>
                  <a:gd name="T7" fmla="*/ 442 h 143"/>
                  <a:gd name="T8" fmla="*/ 36 w 103"/>
                  <a:gd name="T9" fmla="*/ 565 h 143"/>
                  <a:gd name="T10" fmla="*/ 52 w 103"/>
                  <a:gd name="T11" fmla="*/ 832 h 143"/>
                  <a:gd name="T12" fmla="*/ 36 w 103"/>
                  <a:gd name="T13" fmla="*/ 688 h 143"/>
                  <a:gd name="T14" fmla="*/ 93 w 103"/>
                  <a:gd name="T15" fmla="*/ 536 h 143"/>
                  <a:gd name="T16" fmla="*/ 204 w 103"/>
                  <a:gd name="T17" fmla="*/ 309 h 143"/>
                  <a:gd name="T18" fmla="*/ 527 w 103"/>
                  <a:gd name="T19" fmla="*/ 116 h 143"/>
                  <a:gd name="T20" fmla="*/ 394 w 103"/>
                  <a:gd name="T21" fmla="*/ 58 h 143"/>
                  <a:gd name="T22" fmla="*/ 287 w 103"/>
                  <a:gd name="T23" fmla="*/ 0 h 1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43">
                    <a:moveTo>
                      <a:pt x="54" y="2"/>
                    </a:moveTo>
                    <a:cubicBezTo>
                      <a:pt x="41" y="6"/>
                      <a:pt x="37" y="20"/>
                      <a:pt x="29" y="29"/>
                    </a:cubicBezTo>
                    <a:cubicBezTo>
                      <a:pt x="19" y="39"/>
                      <a:pt x="8" y="39"/>
                      <a:pt x="11" y="56"/>
                    </a:cubicBezTo>
                    <a:cubicBezTo>
                      <a:pt x="12" y="64"/>
                      <a:pt x="14" y="68"/>
                      <a:pt x="13" y="76"/>
                    </a:cubicBezTo>
                    <a:cubicBezTo>
                      <a:pt x="12" y="84"/>
                      <a:pt x="8" y="90"/>
                      <a:pt x="7" y="97"/>
                    </a:cubicBezTo>
                    <a:cubicBezTo>
                      <a:pt x="4" y="109"/>
                      <a:pt x="0" y="134"/>
                      <a:pt x="10" y="143"/>
                    </a:cubicBezTo>
                    <a:cubicBezTo>
                      <a:pt x="9" y="135"/>
                      <a:pt x="6" y="127"/>
                      <a:pt x="7" y="118"/>
                    </a:cubicBezTo>
                    <a:cubicBezTo>
                      <a:pt x="8" y="108"/>
                      <a:pt x="14" y="100"/>
                      <a:pt x="18" y="92"/>
                    </a:cubicBezTo>
                    <a:cubicBezTo>
                      <a:pt x="25" y="79"/>
                      <a:pt x="30" y="64"/>
                      <a:pt x="40" y="53"/>
                    </a:cubicBezTo>
                    <a:cubicBezTo>
                      <a:pt x="55" y="35"/>
                      <a:pt x="79" y="20"/>
                      <a:pt x="103" y="20"/>
                    </a:cubicBezTo>
                    <a:cubicBezTo>
                      <a:pt x="94" y="17"/>
                      <a:pt x="84" y="16"/>
                      <a:pt x="77" y="10"/>
                    </a:cubicBezTo>
                    <a:cubicBezTo>
                      <a:pt x="69" y="3"/>
                      <a:pt x="68" y="0"/>
                      <a:pt x="56" y="0"/>
                    </a:cubicBezTo>
                  </a:path>
                </a:pathLst>
              </a:custGeom>
              <a:solidFill>
                <a:srgbClr val="E6C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31" name="Freeform 88"/>
              <p:cNvSpPr>
                <a:spLocks/>
              </p:cNvSpPr>
              <p:nvPr/>
            </p:nvSpPr>
            <p:spPr bwMode="auto">
              <a:xfrm>
                <a:off x="729" y="910"/>
                <a:ext cx="134" cy="152"/>
              </a:xfrm>
              <a:custGeom>
                <a:avLst/>
                <a:gdLst>
                  <a:gd name="T0" fmla="*/ 45 w 59"/>
                  <a:gd name="T1" fmla="*/ 193 h 63"/>
                  <a:gd name="T2" fmla="*/ 16 w 59"/>
                  <a:gd name="T3" fmla="*/ 367 h 63"/>
                  <a:gd name="T4" fmla="*/ 139 w 59"/>
                  <a:gd name="T5" fmla="*/ 128 h 63"/>
                  <a:gd name="T6" fmla="*/ 304 w 59"/>
                  <a:gd name="T7" fmla="*/ 24 h 63"/>
                  <a:gd name="T8" fmla="*/ 73 w 59"/>
                  <a:gd name="T9" fmla="*/ 157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9" y="33"/>
                    </a:moveTo>
                    <a:cubicBezTo>
                      <a:pt x="4" y="39"/>
                      <a:pt x="0" y="56"/>
                      <a:pt x="3" y="63"/>
                    </a:cubicBezTo>
                    <a:cubicBezTo>
                      <a:pt x="11" y="49"/>
                      <a:pt x="14" y="34"/>
                      <a:pt x="27" y="22"/>
                    </a:cubicBezTo>
                    <a:cubicBezTo>
                      <a:pt x="35" y="16"/>
                      <a:pt x="49" y="5"/>
                      <a:pt x="59" y="4"/>
                    </a:cubicBezTo>
                    <a:cubicBezTo>
                      <a:pt x="43" y="0"/>
                      <a:pt x="24" y="16"/>
                      <a:pt x="14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32" name="Freeform 89"/>
              <p:cNvSpPr>
                <a:spLocks/>
              </p:cNvSpPr>
              <p:nvPr/>
            </p:nvSpPr>
            <p:spPr bwMode="auto">
              <a:xfrm>
                <a:off x="691" y="1074"/>
                <a:ext cx="52" cy="31"/>
              </a:xfrm>
              <a:custGeom>
                <a:avLst/>
                <a:gdLst>
                  <a:gd name="T0" fmla="*/ 81 w 23"/>
                  <a:gd name="T1" fmla="*/ 0 h 13"/>
                  <a:gd name="T2" fmla="*/ 93 w 23"/>
                  <a:gd name="T3" fmla="*/ 17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16" y="0"/>
                    </a:moveTo>
                    <a:cubicBezTo>
                      <a:pt x="0" y="11"/>
                      <a:pt x="23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33" name="Freeform 90"/>
              <p:cNvSpPr>
                <a:spLocks/>
              </p:cNvSpPr>
              <p:nvPr/>
            </p:nvSpPr>
            <p:spPr bwMode="auto">
              <a:xfrm>
                <a:off x="1222" y="1489"/>
                <a:ext cx="238" cy="149"/>
              </a:xfrm>
              <a:custGeom>
                <a:avLst/>
                <a:gdLst>
                  <a:gd name="T0" fmla="*/ 0 w 105"/>
                  <a:gd name="T1" fmla="*/ 111 h 62"/>
                  <a:gd name="T2" fmla="*/ 93 w 105"/>
                  <a:gd name="T3" fmla="*/ 267 h 62"/>
                  <a:gd name="T4" fmla="*/ 195 w 105"/>
                  <a:gd name="T5" fmla="*/ 267 h 62"/>
                  <a:gd name="T6" fmla="*/ 297 w 105"/>
                  <a:gd name="T7" fmla="*/ 312 h 62"/>
                  <a:gd name="T8" fmla="*/ 467 w 105"/>
                  <a:gd name="T9" fmla="*/ 305 h 62"/>
                  <a:gd name="T10" fmla="*/ 458 w 105"/>
                  <a:gd name="T11" fmla="*/ 0 h 62"/>
                  <a:gd name="T12" fmla="*/ 333 w 105"/>
                  <a:gd name="T13" fmla="*/ 276 h 62"/>
                  <a:gd name="T14" fmla="*/ 199 w 105"/>
                  <a:gd name="T15" fmla="*/ 226 h 62"/>
                  <a:gd name="T16" fmla="*/ 66 w 105"/>
                  <a:gd name="T17" fmla="*/ 144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62">
                    <a:moveTo>
                      <a:pt x="0" y="19"/>
                    </a:moveTo>
                    <a:cubicBezTo>
                      <a:pt x="9" y="26"/>
                      <a:pt x="7" y="42"/>
                      <a:pt x="18" y="46"/>
                    </a:cubicBezTo>
                    <a:cubicBezTo>
                      <a:pt x="24" y="49"/>
                      <a:pt x="32" y="45"/>
                      <a:pt x="38" y="46"/>
                    </a:cubicBezTo>
                    <a:cubicBezTo>
                      <a:pt x="45" y="48"/>
                      <a:pt x="51" y="52"/>
                      <a:pt x="58" y="54"/>
                    </a:cubicBezTo>
                    <a:cubicBezTo>
                      <a:pt x="69" y="57"/>
                      <a:pt x="81" y="62"/>
                      <a:pt x="91" y="53"/>
                    </a:cubicBezTo>
                    <a:cubicBezTo>
                      <a:pt x="105" y="40"/>
                      <a:pt x="96" y="13"/>
                      <a:pt x="89" y="0"/>
                    </a:cubicBezTo>
                    <a:cubicBezTo>
                      <a:pt x="92" y="21"/>
                      <a:pt x="96" y="51"/>
                      <a:pt x="65" y="48"/>
                    </a:cubicBezTo>
                    <a:cubicBezTo>
                      <a:pt x="56" y="47"/>
                      <a:pt x="48" y="41"/>
                      <a:pt x="39" y="39"/>
                    </a:cubicBezTo>
                    <a:cubicBezTo>
                      <a:pt x="30" y="38"/>
                      <a:pt x="18" y="35"/>
                      <a:pt x="13" y="25"/>
                    </a:cubicBezTo>
                  </a:path>
                </a:pathLst>
              </a:custGeom>
              <a:solidFill>
                <a:srgbClr val="9400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34" name="Freeform 91"/>
              <p:cNvSpPr>
                <a:spLocks/>
              </p:cNvSpPr>
              <p:nvPr/>
            </p:nvSpPr>
            <p:spPr bwMode="auto">
              <a:xfrm>
                <a:off x="625" y="804"/>
                <a:ext cx="853" cy="883"/>
              </a:xfrm>
              <a:custGeom>
                <a:avLst/>
                <a:gdLst>
                  <a:gd name="T0" fmla="*/ 11 w 377"/>
                  <a:gd name="T1" fmla="*/ 878 h 366"/>
                  <a:gd name="T2" fmla="*/ 77 w 377"/>
                  <a:gd name="T3" fmla="*/ 606 h 366"/>
                  <a:gd name="T4" fmla="*/ 52 w 377"/>
                  <a:gd name="T5" fmla="*/ 362 h 366"/>
                  <a:gd name="T6" fmla="*/ 199 w 377"/>
                  <a:gd name="T7" fmla="*/ 239 h 366"/>
                  <a:gd name="T8" fmla="*/ 369 w 377"/>
                  <a:gd name="T9" fmla="*/ 70 h 366"/>
                  <a:gd name="T10" fmla="*/ 860 w 377"/>
                  <a:gd name="T11" fmla="*/ 273 h 366"/>
                  <a:gd name="T12" fmla="*/ 1172 w 377"/>
                  <a:gd name="T13" fmla="*/ 297 h 366"/>
                  <a:gd name="T14" fmla="*/ 1489 w 377"/>
                  <a:gd name="T15" fmla="*/ 540 h 366"/>
                  <a:gd name="T16" fmla="*/ 1699 w 377"/>
                  <a:gd name="T17" fmla="*/ 791 h 366"/>
                  <a:gd name="T18" fmla="*/ 1751 w 377"/>
                  <a:gd name="T19" fmla="*/ 1281 h 366"/>
                  <a:gd name="T20" fmla="*/ 1905 w 377"/>
                  <a:gd name="T21" fmla="*/ 1916 h 366"/>
                  <a:gd name="T22" fmla="*/ 1844 w 377"/>
                  <a:gd name="T23" fmla="*/ 2060 h 366"/>
                  <a:gd name="T24" fmla="*/ 1715 w 377"/>
                  <a:gd name="T25" fmla="*/ 2125 h 366"/>
                  <a:gd name="T26" fmla="*/ 1536 w 377"/>
                  <a:gd name="T27" fmla="*/ 2031 h 366"/>
                  <a:gd name="T28" fmla="*/ 1382 w 377"/>
                  <a:gd name="T29" fmla="*/ 1998 h 366"/>
                  <a:gd name="T30" fmla="*/ 1315 w 377"/>
                  <a:gd name="T31" fmla="*/ 1834 h 366"/>
                  <a:gd name="T32" fmla="*/ 1192 w 377"/>
                  <a:gd name="T33" fmla="*/ 1759 h 366"/>
                  <a:gd name="T34" fmla="*/ 803 w 377"/>
                  <a:gd name="T35" fmla="*/ 1595 h 366"/>
                  <a:gd name="T36" fmla="*/ 410 w 377"/>
                  <a:gd name="T37" fmla="*/ 1689 h 366"/>
                  <a:gd name="T38" fmla="*/ 158 w 377"/>
                  <a:gd name="T39" fmla="*/ 1281 h 366"/>
                  <a:gd name="T40" fmla="*/ 11 w 377"/>
                  <a:gd name="T41" fmla="*/ 878 h 3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7" h="366">
                    <a:moveTo>
                      <a:pt x="2" y="151"/>
                    </a:moveTo>
                    <a:cubicBezTo>
                      <a:pt x="0" y="136"/>
                      <a:pt x="11" y="120"/>
                      <a:pt x="15" y="104"/>
                    </a:cubicBezTo>
                    <a:cubicBezTo>
                      <a:pt x="17" y="95"/>
                      <a:pt x="6" y="74"/>
                      <a:pt x="10" y="62"/>
                    </a:cubicBezTo>
                    <a:cubicBezTo>
                      <a:pt x="14" y="51"/>
                      <a:pt x="33" y="51"/>
                      <a:pt x="39" y="41"/>
                    </a:cubicBezTo>
                    <a:cubicBezTo>
                      <a:pt x="48" y="27"/>
                      <a:pt x="59" y="15"/>
                      <a:pt x="72" y="12"/>
                    </a:cubicBezTo>
                    <a:cubicBezTo>
                      <a:pt x="114" y="0"/>
                      <a:pt x="133" y="34"/>
                      <a:pt x="168" y="47"/>
                    </a:cubicBezTo>
                    <a:cubicBezTo>
                      <a:pt x="189" y="56"/>
                      <a:pt x="208" y="50"/>
                      <a:pt x="229" y="51"/>
                    </a:cubicBezTo>
                    <a:cubicBezTo>
                      <a:pt x="258" y="53"/>
                      <a:pt x="275" y="71"/>
                      <a:pt x="291" y="93"/>
                    </a:cubicBezTo>
                    <a:cubicBezTo>
                      <a:pt x="303" y="110"/>
                      <a:pt x="325" y="116"/>
                      <a:pt x="332" y="136"/>
                    </a:cubicBezTo>
                    <a:cubicBezTo>
                      <a:pt x="341" y="160"/>
                      <a:pt x="334" y="197"/>
                      <a:pt x="342" y="220"/>
                    </a:cubicBezTo>
                    <a:cubicBezTo>
                      <a:pt x="352" y="252"/>
                      <a:pt x="377" y="295"/>
                      <a:pt x="372" y="329"/>
                    </a:cubicBezTo>
                    <a:cubicBezTo>
                      <a:pt x="370" y="340"/>
                      <a:pt x="366" y="348"/>
                      <a:pt x="360" y="354"/>
                    </a:cubicBezTo>
                    <a:cubicBezTo>
                      <a:pt x="353" y="360"/>
                      <a:pt x="344" y="364"/>
                      <a:pt x="335" y="365"/>
                    </a:cubicBezTo>
                    <a:cubicBezTo>
                      <a:pt x="322" y="366"/>
                      <a:pt x="313" y="354"/>
                      <a:pt x="300" y="349"/>
                    </a:cubicBezTo>
                    <a:cubicBezTo>
                      <a:pt x="291" y="345"/>
                      <a:pt x="277" y="349"/>
                      <a:pt x="270" y="343"/>
                    </a:cubicBezTo>
                    <a:cubicBezTo>
                      <a:pt x="262" y="337"/>
                      <a:pt x="263" y="322"/>
                      <a:pt x="257" y="315"/>
                    </a:cubicBezTo>
                    <a:cubicBezTo>
                      <a:pt x="251" y="308"/>
                      <a:pt x="239" y="309"/>
                      <a:pt x="233" y="302"/>
                    </a:cubicBezTo>
                    <a:cubicBezTo>
                      <a:pt x="215" y="281"/>
                      <a:pt x="197" y="265"/>
                      <a:pt x="157" y="274"/>
                    </a:cubicBezTo>
                    <a:cubicBezTo>
                      <a:pt x="133" y="280"/>
                      <a:pt x="105" y="295"/>
                      <a:pt x="80" y="290"/>
                    </a:cubicBezTo>
                    <a:cubicBezTo>
                      <a:pt x="48" y="283"/>
                      <a:pt x="37" y="248"/>
                      <a:pt x="31" y="220"/>
                    </a:cubicBezTo>
                    <a:cubicBezTo>
                      <a:pt x="26" y="199"/>
                      <a:pt x="6" y="176"/>
                      <a:pt x="2" y="15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6514126" y="4950796"/>
              <a:ext cx="633410" cy="500195"/>
            </a:xfrm>
            <a:prstGeom prst="rect">
              <a:avLst/>
            </a:prstGeom>
            <a:solidFill>
              <a:srgbClr val="FB09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S/T</a:t>
              </a:r>
              <a:endParaRPr lang="fr-FR" sz="1000" dirty="0"/>
            </a:p>
          </p:txBody>
        </p:sp>
        <p:pic>
          <p:nvPicPr>
            <p:cNvPr id="25" name="Picture 2" descr="http://www.functionalglycomics.org/fg/update/2011/110609/images/fg.2011.24-i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7601" b="3491"/>
            <a:stretch>
              <a:fillRect/>
            </a:stretch>
          </p:blipFill>
          <p:spPr bwMode="auto">
            <a:xfrm rot="3991018">
              <a:off x="6264370" y="3949375"/>
              <a:ext cx="971600" cy="794945"/>
            </a:xfrm>
            <a:prstGeom prst="rect">
              <a:avLst/>
            </a:prstGeom>
            <a:noFill/>
          </p:spPr>
        </p:pic>
        <p:cxnSp>
          <p:nvCxnSpPr>
            <p:cNvPr id="26" name="Connecteur droit 25"/>
            <p:cNvCxnSpPr>
              <a:stCxn id="25" idx="3"/>
              <a:endCxn id="24" idx="0"/>
            </p:cNvCxnSpPr>
            <p:nvPr/>
          </p:nvCxnSpPr>
          <p:spPr>
            <a:xfrm flipH="1">
              <a:off x="6830832" y="4792413"/>
              <a:ext cx="61317" cy="15838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792"/>
          <p:cNvGrpSpPr/>
          <p:nvPr/>
        </p:nvGrpSpPr>
        <p:grpSpPr>
          <a:xfrm>
            <a:off x="7596336" y="1832821"/>
            <a:ext cx="1097615" cy="1140125"/>
            <a:chOff x="179512" y="1370209"/>
            <a:chExt cx="1140127" cy="1804834"/>
          </a:xfrm>
        </p:grpSpPr>
        <p:grpSp>
          <p:nvGrpSpPr>
            <p:cNvPr id="6" name="Groupe 821"/>
            <p:cNvGrpSpPr/>
            <p:nvPr/>
          </p:nvGrpSpPr>
          <p:grpSpPr>
            <a:xfrm>
              <a:off x="179512" y="2044357"/>
              <a:ext cx="1140127" cy="1130686"/>
              <a:chOff x="3805328" y="2037306"/>
              <a:chExt cx="1140127" cy="1130686"/>
            </a:xfrm>
          </p:grpSpPr>
          <p:grpSp>
            <p:nvGrpSpPr>
              <p:cNvPr id="11" name="Group 92"/>
              <p:cNvGrpSpPr>
                <a:grpSpLocks/>
              </p:cNvGrpSpPr>
              <p:nvPr/>
            </p:nvGrpSpPr>
            <p:grpSpPr bwMode="auto">
              <a:xfrm>
                <a:off x="3805328" y="2170328"/>
                <a:ext cx="1140127" cy="997664"/>
                <a:chOff x="625" y="804"/>
                <a:chExt cx="853" cy="883"/>
              </a:xfrm>
            </p:grpSpPr>
            <p:sp>
              <p:nvSpPr>
                <p:cNvPr id="41" name="Freeform 84"/>
                <p:cNvSpPr>
                  <a:spLocks/>
                </p:cNvSpPr>
                <p:nvPr/>
              </p:nvSpPr>
              <p:spPr bwMode="auto">
                <a:xfrm>
                  <a:off x="625" y="804"/>
                  <a:ext cx="853" cy="883"/>
                </a:xfrm>
                <a:custGeom>
                  <a:avLst/>
                  <a:gdLst>
                    <a:gd name="T0" fmla="*/ 11 w 377"/>
                    <a:gd name="T1" fmla="*/ 878 h 366"/>
                    <a:gd name="T2" fmla="*/ 77 w 377"/>
                    <a:gd name="T3" fmla="*/ 606 h 366"/>
                    <a:gd name="T4" fmla="*/ 52 w 377"/>
                    <a:gd name="T5" fmla="*/ 362 h 366"/>
                    <a:gd name="T6" fmla="*/ 199 w 377"/>
                    <a:gd name="T7" fmla="*/ 239 h 366"/>
                    <a:gd name="T8" fmla="*/ 369 w 377"/>
                    <a:gd name="T9" fmla="*/ 70 h 366"/>
                    <a:gd name="T10" fmla="*/ 860 w 377"/>
                    <a:gd name="T11" fmla="*/ 273 h 366"/>
                    <a:gd name="T12" fmla="*/ 1172 w 377"/>
                    <a:gd name="T13" fmla="*/ 297 h 366"/>
                    <a:gd name="T14" fmla="*/ 1489 w 377"/>
                    <a:gd name="T15" fmla="*/ 540 h 366"/>
                    <a:gd name="T16" fmla="*/ 1699 w 377"/>
                    <a:gd name="T17" fmla="*/ 791 h 366"/>
                    <a:gd name="T18" fmla="*/ 1751 w 377"/>
                    <a:gd name="T19" fmla="*/ 1281 h 366"/>
                    <a:gd name="T20" fmla="*/ 1905 w 377"/>
                    <a:gd name="T21" fmla="*/ 1916 h 366"/>
                    <a:gd name="T22" fmla="*/ 1844 w 377"/>
                    <a:gd name="T23" fmla="*/ 2060 h 366"/>
                    <a:gd name="T24" fmla="*/ 1715 w 377"/>
                    <a:gd name="T25" fmla="*/ 2125 h 366"/>
                    <a:gd name="T26" fmla="*/ 1536 w 377"/>
                    <a:gd name="T27" fmla="*/ 2031 h 366"/>
                    <a:gd name="T28" fmla="*/ 1382 w 377"/>
                    <a:gd name="T29" fmla="*/ 1998 h 366"/>
                    <a:gd name="T30" fmla="*/ 1315 w 377"/>
                    <a:gd name="T31" fmla="*/ 1834 h 366"/>
                    <a:gd name="T32" fmla="*/ 1192 w 377"/>
                    <a:gd name="T33" fmla="*/ 1759 h 366"/>
                    <a:gd name="T34" fmla="*/ 803 w 377"/>
                    <a:gd name="T35" fmla="*/ 1595 h 366"/>
                    <a:gd name="T36" fmla="*/ 410 w 377"/>
                    <a:gd name="T37" fmla="*/ 1689 h 366"/>
                    <a:gd name="T38" fmla="*/ 158 w 377"/>
                    <a:gd name="T39" fmla="*/ 1281 h 366"/>
                    <a:gd name="T40" fmla="*/ 11 w 377"/>
                    <a:gd name="T41" fmla="*/ 878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7" h="366">
                      <a:moveTo>
                        <a:pt x="2" y="151"/>
                      </a:moveTo>
                      <a:cubicBezTo>
                        <a:pt x="0" y="136"/>
                        <a:pt x="11" y="120"/>
                        <a:pt x="15" y="104"/>
                      </a:cubicBezTo>
                      <a:cubicBezTo>
                        <a:pt x="17" y="95"/>
                        <a:pt x="6" y="74"/>
                        <a:pt x="10" y="62"/>
                      </a:cubicBezTo>
                      <a:cubicBezTo>
                        <a:pt x="14" y="51"/>
                        <a:pt x="33" y="51"/>
                        <a:pt x="39" y="41"/>
                      </a:cubicBezTo>
                      <a:cubicBezTo>
                        <a:pt x="48" y="27"/>
                        <a:pt x="59" y="15"/>
                        <a:pt x="72" y="12"/>
                      </a:cubicBezTo>
                      <a:cubicBezTo>
                        <a:pt x="114" y="0"/>
                        <a:pt x="133" y="34"/>
                        <a:pt x="168" y="47"/>
                      </a:cubicBezTo>
                      <a:cubicBezTo>
                        <a:pt x="189" y="56"/>
                        <a:pt x="208" y="50"/>
                        <a:pt x="229" y="51"/>
                      </a:cubicBezTo>
                      <a:cubicBezTo>
                        <a:pt x="258" y="53"/>
                        <a:pt x="275" y="71"/>
                        <a:pt x="291" y="93"/>
                      </a:cubicBezTo>
                      <a:cubicBezTo>
                        <a:pt x="303" y="110"/>
                        <a:pt x="325" y="116"/>
                        <a:pt x="332" y="136"/>
                      </a:cubicBezTo>
                      <a:cubicBezTo>
                        <a:pt x="341" y="160"/>
                        <a:pt x="334" y="197"/>
                        <a:pt x="342" y="220"/>
                      </a:cubicBezTo>
                      <a:cubicBezTo>
                        <a:pt x="352" y="252"/>
                        <a:pt x="377" y="295"/>
                        <a:pt x="372" y="329"/>
                      </a:cubicBezTo>
                      <a:cubicBezTo>
                        <a:pt x="370" y="340"/>
                        <a:pt x="366" y="348"/>
                        <a:pt x="360" y="354"/>
                      </a:cubicBezTo>
                      <a:cubicBezTo>
                        <a:pt x="353" y="360"/>
                        <a:pt x="344" y="364"/>
                        <a:pt x="335" y="365"/>
                      </a:cubicBezTo>
                      <a:cubicBezTo>
                        <a:pt x="322" y="366"/>
                        <a:pt x="313" y="354"/>
                        <a:pt x="300" y="349"/>
                      </a:cubicBezTo>
                      <a:cubicBezTo>
                        <a:pt x="291" y="345"/>
                        <a:pt x="277" y="349"/>
                        <a:pt x="270" y="343"/>
                      </a:cubicBezTo>
                      <a:cubicBezTo>
                        <a:pt x="262" y="337"/>
                        <a:pt x="263" y="322"/>
                        <a:pt x="257" y="315"/>
                      </a:cubicBezTo>
                      <a:cubicBezTo>
                        <a:pt x="251" y="308"/>
                        <a:pt x="239" y="309"/>
                        <a:pt x="233" y="302"/>
                      </a:cubicBezTo>
                      <a:cubicBezTo>
                        <a:pt x="215" y="281"/>
                        <a:pt x="197" y="265"/>
                        <a:pt x="157" y="274"/>
                      </a:cubicBezTo>
                      <a:cubicBezTo>
                        <a:pt x="133" y="280"/>
                        <a:pt x="105" y="295"/>
                        <a:pt x="80" y="290"/>
                      </a:cubicBezTo>
                      <a:cubicBezTo>
                        <a:pt x="48" y="283"/>
                        <a:pt x="37" y="248"/>
                        <a:pt x="31" y="220"/>
                      </a:cubicBezTo>
                      <a:cubicBezTo>
                        <a:pt x="26" y="199"/>
                        <a:pt x="6" y="176"/>
                        <a:pt x="2" y="151"/>
                      </a:cubicBezTo>
                      <a:close/>
                    </a:path>
                  </a:pathLst>
                </a:custGeom>
                <a:solidFill>
                  <a:srgbClr val="BF62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Freeform 85"/>
                <p:cNvSpPr>
                  <a:spLocks/>
                </p:cNvSpPr>
                <p:nvPr/>
              </p:nvSpPr>
              <p:spPr bwMode="auto">
                <a:xfrm>
                  <a:off x="646" y="828"/>
                  <a:ext cx="615" cy="656"/>
                </a:xfrm>
                <a:custGeom>
                  <a:avLst/>
                  <a:gdLst>
                    <a:gd name="T0" fmla="*/ 1110 w 272"/>
                    <a:gd name="T1" fmla="*/ 285 h 272"/>
                    <a:gd name="T2" fmla="*/ 814 w 272"/>
                    <a:gd name="T3" fmla="*/ 263 h 272"/>
                    <a:gd name="T4" fmla="*/ 353 w 272"/>
                    <a:gd name="T5" fmla="*/ 65 h 272"/>
                    <a:gd name="T6" fmla="*/ 190 w 272"/>
                    <a:gd name="T7" fmla="*/ 227 h 272"/>
                    <a:gd name="T8" fmla="*/ 52 w 272"/>
                    <a:gd name="T9" fmla="*/ 342 h 272"/>
                    <a:gd name="T10" fmla="*/ 77 w 272"/>
                    <a:gd name="T11" fmla="*/ 569 h 272"/>
                    <a:gd name="T12" fmla="*/ 16 w 272"/>
                    <a:gd name="T13" fmla="*/ 832 h 272"/>
                    <a:gd name="T14" fmla="*/ 154 w 272"/>
                    <a:gd name="T15" fmla="*/ 1211 h 272"/>
                    <a:gd name="T16" fmla="*/ 357 w 272"/>
                    <a:gd name="T17" fmla="*/ 1582 h 272"/>
                    <a:gd name="T18" fmla="*/ 219 w 272"/>
                    <a:gd name="T19" fmla="*/ 1360 h 272"/>
                    <a:gd name="T20" fmla="*/ 803 w 272"/>
                    <a:gd name="T21" fmla="*/ 342 h 272"/>
                    <a:gd name="T22" fmla="*/ 1212 w 272"/>
                    <a:gd name="T23" fmla="*/ 362 h 272"/>
                    <a:gd name="T24" fmla="*/ 1391 w 272"/>
                    <a:gd name="T25" fmla="*/ 494 h 272"/>
                    <a:gd name="T26" fmla="*/ 1110 w 272"/>
                    <a:gd name="T27" fmla="*/ 285 h 2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72" h="272">
                      <a:moveTo>
                        <a:pt x="217" y="49"/>
                      </a:moveTo>
                      <a:cubicBezTo>
                        <a:pt x="196" y="47"/>
                        <a:pt x="179" y="53"/>
                        <a:pt x="159" y="45"/>
                      </a:cubicBezTo>
                      <a:cubicBezTo>
                        <a:pt x="126" y="32"/>
                        <a:pt x="108" y="0"/>
                        <a:pt x="69" y="11"/>
                      </a:cubicBezTo>
                      <a:cubicBezTo>
                        <a:pt x="56" y="15"/>
                        <a:pt x="46" y="26"/>
                        <a:pt x="37" y="39"/>
                      </a:cubicBezTo>
                      <a:cubicBezTo>
                        <a:pt x="32" y="48"/>
                        <a:pt x="14" y="49"/>
                        <a:pt x="10" y="59"/>
                      </a:cubicBezTo>
                      <a:cubicBezTo>
                        <a:pt x="6" y="70"/>
                        <a:pt x="17" y="90"/>
                        <a:pt x="15" y="98"/>
                      </a:cubicBezTo>
                      <a:cubicBezTo>
                        <a:pt x="11" y="113"/>
                        <a:pt x="0" y="128"/>
                        <a:pt x="3" y="143"/>
                      </a:cubicBezTo>
                      <a:cubicBezTo>
                        <a:pt x="6" y="166"/>
                        <a:pt x="26" y="188"/>
                        <a:pt x="30" y="208"/>
                      </a:cubicBezTo>
                      <a:cubicBezTo>
                        <a:pt x="35" y="232"/>
                        <a:pt x="44" y="263"/>
                        <a:pt x="70" y="272"/>
                      </a:cubicBezTo>
                      <a:cubicBezTo>
                        <a:pt x="59" y="265"/>
                        <a:pt x="46" y="246"/>
                        <a:pt x="43" y="234"/>
                      </a:cubicBezTo>
                      <a:cubicBezTo>
                        <a:pt x="14" y="135"/>
                        <a:pt x="97" y="29"/>
                        <a:pt x="157" y="59"/>
                      </a:cubicBezTo>
                      <a:cubicBezTo>
                        <a:pt x="178" y="67"/>
                        <a:pt x="216" y="60"/>
                        <a:pt x="237" y="62"/>
                      </a:cubicBezTo>
                      <a:cubicBezTo>
                        <a:pt x="247" y="63"/>
                        <a:pt x="264" y="80"/>
                        <a:pt x="272" y="85"/>
                      </a:cubicBezTo>
                      <a:cubicBezTo>
                        <a:pt x="258" y="65"/>
                        <a:pt x="242" y="51"/>
                        <a:pt x="217" y="49"/>
                      </a:cubicBezTo>
                      <a:close/>
                    </a:path>
                  </a:pathLst>
                </a:custGeom>
                <a:solidFill>
                  <a:srgbClr val="D3A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Freeform 86"/>
                <p:cNvSpPr>
                  <a:spLocks/>
                </p:cNvSpPr>
                <p:nvPr/>
              </p:nvSpPr>
              <p:spPr bwMode="auto">
                <a:xfrm>
                  <a:off x="845" y="1129"/>
                  <a:ext cx="615" cy="524"/>
                </a:xfrm>
                <a:custGeom>
                  <a:avLst/>
                  <a:gdLst>
                    <a:gd name="T0" fmla="*/ 0 w 272"/>
                    <a:gd name="T1" fmla="*/ 874 h 217"/>
                    <a:gd name="T2" fmla="*/ 491 w 272"/>
                    <a:gd name="T3" fmla="*/ 734 h 217"/>
                    <a:gd name="T4" fmla="*/ 726 w 272"/>
                    <a:gd name="T5" fmla="*/ 927 h 217"/>
                    <a:gd name="T6" fmla="*/ 880 w 272"/>
                    <a:gd name="T7" fmla="*/ 1055 h 217"/>
                    <a:gd name="T8" fmla="*/ 981 w 272"/>
                    <a:gd name="T9" fmla="*/ 1171 h 217"/>
                    <a:gd name="T10" fmla="*/ 1144 w 272"/>
                    <a:gd name="T11" fmla="*/ 1232 h 217"/>
                    <a:gd name="T12" fmla="*/ 1366 w 272"/>
                    <a:gd name="T13" fmla="*/ 1149 h 217"/>
                    <a:gd name="T14" fmla="*/ 1284 w 272"/>
                    <a:gd name="T15" fmla="*/ 722 h 217"/>
                    <a:gd name="T16" fmla="*/ 1180 w 272"/>
                    <a:gd name="T17" fmla="*/ 285 h 217"/>
                    <a:gd name="T18" fmla="*/ 1135 w 272"/>
                    <a:gd name="T19" fmla="*/ 0 h 217"/>
                    <a:gd name="T20" fmla="*/ 1131 w 272"/>
                    <a:gd name="T21" fmla="*/ 309 h 217"/>
                    <a:gd name="T22" fmla="*/ 1180 w 272"/>
                    <a:gd name="T23" fmla="*/ 828 h 217"/>
                    <a:gd name="T24" fmla="*/ 932 w 272"/>
                    <a:gd name="T25" fmla="*/ 915 h 217"/>
                    <a:gd name="T26" fmla="*/ 486 w 272"/>
                    <a:gd name="T27" fmla="*/ 589 h 217"/>
                    <a:gd name="T28" fmla="*/ 0 w 272"/>
                    <a:gd name="T29" fmla="*/ 874 h 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2" h="217">
                      <a:moveTo>
                        <a:pt x="0" y="150"/>
                      </a:moveTo>
                      <a:cubicBezTo>
                        <a:pt x="32" y="140"/>
                        <a:pt x="71" y="118"/>
                        <a:pt x="96" y="126"/>
                      </a:cubicBezTo>
                      <a:cubicBezTo>
                        <a:pt x="121" y="135"/>
                        <a:pt x="127" y="154"/>
                        <a:pt x="142" y="159"/>
                      </a:cubicBezTo>
                      <a:cubicBezTo>
                        <a:pt x="157" y="164"/>
                        <a:pt x="164" y="166"/>
                        <a:pt x="172" y="181"/>
                      </a:cubicBezTo>
                      <a:cubicBezTo>
                        <a:pt x="179" y="196"/>
                        <a:pt x="177" y="201"/>
                        <a:pt x="192" y="201"/>
                      </a:cubicBezTo>
                      <a:cubicBezTo>
                        <a:pt x="207" y="201"/>
                        <a:pt x="212" y="206"/>
                        <a:pt x="224" y="211"/>
                      </a:cubicBezTo>
                      <a:cubicBezTo>
                        <a:pt x="237" y="216"/>
                        <a:pt x="262" y="217"/>
                        <a:pt x="267" y="197"/>
                      </a:cubicBezTo>
                      <a:cubicBezTo>
                        <a:pt x="272" y="177"/>
                        <a:pt x="261" y="145"/>
                        <a:pt x="251" y="124"/>
                      </a:cubicBezTo>
                      <a:cubicBezTo>
                        <a:pt x="241" y="103"/>
                        <a:pt x="227" y="81"/>
                        <a:pt x="231" y="49"/>
                      </a:cubicBezTo>
                      <a:cubicBezTo>
                        <a:pt x="234" y="16"/>
                        <a:pt x="227" y="5"/>
                        <a:pt x="222" y="0"/>
                      </a:cubicBezTo>
                      <a:cubicBezTo>
                        <a:pt x="228" y="19"/>
                        <a:pt x="223" y="23"/>
                        <a:pt x="221" y="53"/>
                      </a:cubicBezTo>
                      <a:cubicBezTo>
                        <a:pt x="218" y="83"/>
                        <a:pt x="228" y="109"/>
                        <a:pt x="231" y="142"/>
                      </a:cubicBezTo>
                      <a:cubicBezTo>
                        <a:pt x="233" y="176"/>
                        <a:pt x="203" y="176"/>
                        <a:pt x="182" y="157"/>
                      </a:cubicBezTo>
                      <a:cubicBezTo>
                        <a:pt x="161" y="139"/>
                        <a:pt x="126" y="96"/>
                        <a:pt x="95" y="101"/>
                      </a:cubicBezTo>
                      <a:cubicBezTo>
                        <a:pt x="63" y="106"/>
                        <a:pt x="12" y="151"/>
                        <a:pt x="0" y="150"/>
                      </a:cubicBezTo>
                      <a:close/>
                    </a:path>
                  </a:pathLst>
                </a:custGeom>
                <a:solidFill>
                  <a:srgbClr val="AD00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Freeform 87"/>
                <p:cNvSpPr>
                  <a:spLocks/>
                </p:cNvSpPr>
                <p:nvPr/>
              </p:nvSpPr>
              <p:spPr bwMode="auto">
                <a:xfrm>
                  <a:off x="686" y="883"/>
                  <a:ext cx="233" cy="345"/>
                </a:xfrm>
                <a:custGeom>
                  <a:avLst/>
                  <a:gdLst>
                    <a:gd name="T0" fmla="*/ 276 w 103"/>
                    <a:gd name="T1" fmla="*/ 12 h 143"/>
                    <a:gd name="T2" fmla="*/ 149 w 103"/>
                    <a:gd name="T3" fmla="*/ 169 h 143"/>
                    <a:gd name="T4" fmla="*/ 57 w 103"/>
                    <a:gd name="T5" fmla="*/ 326 h 143"/>
                    <a:gd name="T6" fmla="*/ 66 w 103"/>
                    <a:gd name="T7" fmla="*/ 442 h 143"/>
                    <a:gd name="T8" fmla="*/ 36 w 103"/>
                    <a:gd name="T9" fmla="*/ 565 h 143"/>
                    <a:gd name="T10" fmla="*/ 52 w 103"/>
                    <a:gd name="T11" fmla="*/ 832 h 143"/>
                    <a:gd name="T12" fmla="*/ 36 w 103"/>
                    <a:gd name="T13" fmla="*/ 688 h 143"/>
                    <a:gd name="T14" fmla="*/ 93 w 103"/>
                    <a:gd name="T15" fmla="*/ 536 h 143"/>
                    <a:gd name="T16" fmla="*/ 204 w 103"/>
                    <a:gd name="T17" fmla="*/ 309 h 143"/>
                    <a:gd name="T18" fmla="*/ 527 w 103"/>
                    <a:gd name="T19" fmla="*/ 116 h 143"/>
                    <a:gd name="T20" fmla="*/ 394 w 103"/>
                    <a:gd name="T21" fmla="*/ 58 h 143"/>
                    <a:gd name="T22" fmla="*/ 287 w 103"/>
                    <a:gd name="T23" fmla="*/ 0 h 1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3" h="143">
                      <a:moveTo>
                        <a:pt x="54" y="2"/>
                      </a:moveTo>
                      <a:cubicBezTo>
                        <a:pt x="41" y="6"/>
                        <a:pt x="37" y="20"/>
                        <a:pt x="29" y="29"/>
                      </a:cubicBezTo>
                      <a:cubicBezTo>
                        <a:pt x="19" y="39"/>
                        <a:pt x="8" y="39"/>
                        <a:pt x="11" y="56"/>
                      </a:cubicBezTo>
                      <a:cubicBezTo>
                        <a:pt x="12" y="64"/>
                        <a:pt x="14" y="68"/>
                        <a:pt x="13" y="76"/>
                      </a:cubicBezTo>
                      <a:cubicBezTo>
                        <a:pt x="12" y="84"/>
                        <a:pt x="8" y="90"/>
                        <a:pt x="7" y="97"/>
                      </a:cubicBezTo>
                      <a:cubicBezTo>
                        <a:pt x="4" y="109"/>
                        <a:pt x="0" y="134"/>
                        <a:pt x="10" y="143"/>
                      </a:cubicBezTo>
                      <a:cubicBezTo>
                        <a:pt x="9" y="135"/>
                        <a:pt x="6" y="127"/>
                        <a:pt x="7" y="118"/>
                      </a:cubicBezTo>
                      <a:cubicBezTo>
                        <a:pt x="8" y="108"/>
                        <a:pt x="14" y="100"/>
                        <a:pt x="18" y="92"/>
                      </a:cubicBezTo>
                      <a:cubicBezTo>
                        <a:pt x="25" y="79"/>
                        <a:pt x="30" y="64"/>
                        <a:pt x="40" y="53"/>
                      </a:cubicBezTo>
                      <a:cubicBezTo>
                        <a:pt x="55" y="35"/>
                        <a:pt x="79" y="20"/>
                        <a:pt x="103" y="20"/>
                      </a:cubicBezTo>
                      <a:cubicBezTo>
                        <a:pt x="94" y="17"/>
                        <a:pt x="84" y="16"/>
                        <a:pt x="77" y="10"/>
                      </a:cubicBezTo>
                      <a:cubicBezTo>
                        <a:pt x="69" y="3"/>
                        <a:pt x="68" y="0"/>
                        <a:pt x="56" y="0"/>
                      </a:cubicBezTo>
                    </a:path>
                  </a:pathLst>
                </a:custGeom>
                <a:solidFill>
                  <a:srgbClr val="E6CF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Freeform 88"/>
                <p:cNvSpPr>
                  <a:spLocks/>
                </p:cNvSpPr>
                <p:nvPr/>
              </p:nvSpPr>
              <p:spPr bwMode="auto">
                <a:xfrm>
                  <a:off x="729" y="910"/>
                  <a:ext cx="134" cy="152"/>
                </a:xfrm>
                <a:custGeom>
                  <a:avLst/>
                  <a:gdLst>
                    <a:gd name="T0" fmla="*/ 45 w 59"/>
                    <a:gd name="T1" fmla="*/ 193 h 63"/>
                    <a:gd name="T2" fmla="*/ 16 w 59"/>
                    <a:gd name="T3" fmla="*/ 367 h 63"/>
                    <a:gd name="T4" fmla="*/ 139 w 59"/>
                    <a:gd name="T5" fmla="*/ 128 h 63"/>
                    <a:gd name="T6" fmla="*/ 304 w 59"/>
                    <a:gd name="T7" fmla="*/ 24 h 63"/>
                    <a:gd name="T8" fmla="*/ 73 w 59"/>
                    <a:gd name="T9" fmla="*/ 157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" h="63">
                      <a:moveTo>
                        <a:pt x="9" y="33"/>
                      </a:moveTo>
                      <a:cubicBezTo>
                        <a:pt x="4" y="39"/>
                        <a:pt x="0" y="56"/>
                        <a:pt x="3" y="63"/>
                      </a:cubicBezTo>
                      <a:cubicBezTo>
                        <a:pt x="11" y="49"/>
                        <a:pt x="14" y="34"/>
                        <a:pt x="27" y="22"/>
                      </a:cubicBezTo>
                      <a:cubicBezTo>
                        <a:pt x="35" y="16"/>
                        <a:pt x="49" y="5"/>
                        <a:pt x="59" y="4"/>
                      </a:cubicBezTo>
                      <a:cubicBezTo>
                        <a:pt x="43" y="0"/>
                        <a:pt x="24" y="16"/>
                        <a:pt x="14" y="27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reeform 89"/>
                <p:cNvSpPr>
                  <a:spLocks/>
                </p:cNvSpPr>
                <p:nvPr/>
              </p:nvSpPr>
              <p:spPr bwMode="auto">
                <a:xfrm>
                  <a:off x="691" y="1074"/>
                  <a:ext cx="52" cy="31"/>
                </a:xfrm>
                <a:custGeom>
                  <a:avLst/>
                  <a:gdLst>
                    <a:gd name="T0" fmla="*/ 81 w 23"/>
                    <a:gd name="T1" fmla="*/ 0 h 13"/>
                    <a:gd name="T2" fmla="*/ 93 w 23"/>
                    <a:gd name="T3" fmla="*/ 17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13">
                      <a:moveTo>
                        <a:pt x="16" y="0"/>
                      </a:moveTo>
                      <a:cubicBezTo>
                        <a:pt x="0" y="11"/>
                        <a:pt x="23" y="13"/>
                        <a:pt x="18" y="3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reeform 90"/>
                <p:cNvSpPr>
                  <a:spLocks/>
                </p:cNvSpPr>
                <p:nvPr/>
              </p:nvSpPr>
              <p:spPr bwMode="auto">
                <a:xfrm>
                  <a:off x="1222" y="1489"/>
                  <a:ext cx="238" cy="149"/>
                </a:xfrm>
                <a:custGeom>
                  <a:avLst/>
                  <a:gdLst>
                    <a:gd name="T0" fmla="*/ 0 w 105"/>
                    <a:gd name="T1" fmla="*/ 111 h 62"/>
                    <a:gd name="T2" fmla="*/ 93 w 105"/>
                    <a:gd name="T3" fmla="*/ 267 h 62"/>
                    <a:gd name="T4" fmla="*/ 195 w 105"/>
                    <a:gd name="T5" fmla="*/ 267 h 62"/>
                    <a:gd name="T6" fmla="*/ 297 w 105"/>
                    <a:gd name="T7" fmla="*/ 312 h 62"/>
                    <a:gd name="T8" fmla="*/ 467 w 105"/>
                    <a:gd name="T9" fmla="*/ 305 h 62"/>
                    <a:gd name="T10" fmla="*/ 458 w 105"/>
                    <a:gd name="T11" fmla="*/ 0 h 62"/>
                    <a:gd name="T12" fmla="*/ 333 w 105"/>
                    <a:gd name="T13" fmla="*/ 276 h 62"/>
                    <a:gd name="T14" fmla="*/ 199 w 105"/>
                    <a:gd name="T15" fmla="*/ 226 h 62"/>
                    <a:gd name="T16" fmla="*/ 66 w 105"/>
                    <a:gd name="T17" fmla="*/ 144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" h="62">
                      <a:moveTo>
                        <a:pt x="0" y="19"/>
                      </a:moveTo>
                      <a:cubicBezTo>
                        <a:pt x="9" y="26"/>
                        <a:pt x="7" y="42"/>
                        <a:pt x="18" y="46"/>
                      </a:cubicBezTo>
                      <a:cubicBezTo>
                        <a:pt x="24" y="49"/>
                        <a:pt x="32" y="45"/>
                        <a:pt x="38" y="46"/>
                      </a:cubicBezTo>
                      <a:cubicBezTo>
                        <a:pt x="45" y="48"/>
                        <a:pt x="51" y="52"/>
                        <a:pt x="58" y="54"/>
                      </a:cubicBezTo>
                      <a:cubicBezTo>
                        <a:pt x="69" y="57"/>
                        <a:pt x="81" y="62"/>
                        <a:pt x="91" y="53"/>
                      </a:cubicBezTo>
                      <a:cubicBezTo>
                        <a:pt x="105" y="40"/>
                        <a:pt x="96" y="13"/>
                        <a:pt x="89" y="0"/>
                      </a:cubicBezTo>
                      <a:cubicBezTo>
                        <a:pt x="92" y="21"/>
                        <a:pt x="96" y="51"/>
                        <a:pt x="65" y="48"/>
                      </a:cubicBezTo>
                      <a:cubicBezTo>
                        <a:pt x="56" y="47"/>
                        <a:pt x="48" y="41"/>
                        <a:pt x="39" y="39"/>
                      </a:cubicBezTo>
                      <a:cubicBezTo>
                        <a:pt x="30" y="38"/>
                        <a:pt x="18" y="35"/>
                        <a:pt x="13" y="25"/>
                      </a:cubicBezTo>
                    </a:path>
                  </a:pathLst>
                </a:custGeom>
                <a:solidFill>
                  <a:srgbClr val="9400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Freeform 91"/>
                <p:cNvSpPr>
                  <a:spLocks/>
                </p:cNvSpPr>
                <p:nvPr/>
              </p:nvSpPr>
              <p:spPr bwMode="auto">
                <a:xfrm>
                  <a:off x="625" y="804"/>
                  <a:ext cx="853" cy="883"/>
                </a:xfrm>
                <a:custGeom>
                  <a:avLst/>
                  <a:gdLst>
                    <a:gd name="T0" fmla="*/ 11 w 377"/>
                    <a:gd name="T1" fmla="*/ 878 h 366"/>
                    <a:gd name="T2" fmla="*/ 77 w 377"/>
                    <a:gd name="T3" fmla="*/ 606 h 366"/>
                    <a:gd name="T4" fmla="*/ 52 w 377"/>
                    <a:gd name="T5" fmla="*/ 362 h 366"/>
                    <a:gd name="T6" fmla="*/ 199 w 377"/>
                    <a:gd name="T7" fmla="*/ 239 h 366"/>
                    <a:gd name="T8" fmla="*/ 369 w 377"/>
                    <a:gd name="T9" fmla="*/ 70 h 366"/>
                    <a:gd name="T10" fmla="*/ 860 w 377"/>
                    <a:gd name="T11" fmla="*/ 273 h 366"/>
                    <a:gd name="T12" fmla="*/ 1172 w 377"/>
                    <a:gd name="T13" fmla="*/ 297 h 366"/>
                    <a:gd name="T14" fmla="*/ 1489 w 377"/>
                    <a:gd name="T15" fmla="*/ 540 h 366"/>
                    <a:gd name="T16" fmla="*/ 1699 w 377"/>
                    <a:gd name="T17" fmla="*/ 791 h 366"/>
                    <a:gd name="T18" fmla="*/ 1751 w 377"/>
                    <a:gd name="T19" fmla="*/ 1281 h 366"/>
                    <a:gd name="T20" fmla="*/ 1905 w 377"/>
                    <a:gd name="T21" fmla="*/ 1916 h 366"/>
                    <a:gd name="T22" fmla="*/ 1844 w 377"/>
                    <a:gd name="T23" fmla="*/ 2060 h 366"/>
                    <a:gd name="T24" fmla="*/ 1715 w 377"/>
                    <a:gd name="T25" fmla="*/ 2125 h 366"/>
                    <a:gd name="T26" fmla="*/ 1536 w 377"/>
                    <a:gd name="T27" fmla="*/ 2031 h 366"/>
                    <a:gd name="T28" fmla="*/ 1382 w 377"/>
                    <a:gd name="T29" fmla="*/ 1998 h 366"/>
                    <a:gd name="T30" fmla="*/ 1315 w 377"/>
                    <a:gd name="T31" fmla="*/ 1834 h 366"/>
                    <a:gd name="T32" fmla="*/ 1192 w 377"/>
                    <a:gd name="T33" fmla="*/ 1759 h 366"/>
                    <a:gd name="T34" fmla="*/ 803 w 377"/>
                    <a:gd name="T35" fmla="*/ 1595 h 366"/>
                    <a:gd name="T36" fmla="*/ 410 w 377"/>
                    <a:gd name="T37" fmla="*/ 1689 h 366"/>
                    <a:gd name="T38" fmla="*/ 158 w 377"/>
                    <a:gd name="T39" fmla="*/ 1281 h 366"/>
                    <a:gd name="T40" fmla="*/ 11 w 377"/>
                    <a:gd name="T41" fmla="*/ 878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7" h="366">
                      <a:moveTo>
                        <a:pt x="2" y="151"/>
                      </a:moveTo>
                      <a:cubicBezTo>
                        <a:pt x="0" y="136"/>
                        <a:pt x="11" y="120"/>
                        <a:pt x="15" y="104"/>
                      </a:cubicBezTo>
                      <a:cubicBezTo>
                        <a:pt x="17" y="95"/>
                        <a:pt x="6" y="74"/>
                        <a:pt x="10" y="62"/>
                      </a:cubicBezTo>
                      <a:cubicBezTo>
                        <a:pt x="14" y="51"/>
                        <a:pt x="33" y="51"/>
                        <a:pt x="39" y="41"/>
                      </a:cubicBezTo>
                      <a:cubicBezTo>
                        <a:pt x="48" y="27"/>
                        <a:pt x="59" y="15"/>
                        <a:pt x="72" y="12"/>
                      </a:cubicBezTo>
                      <a:cubicBezTo>
                        <a:pt x="114" y="0"/>
                        <a:pt x="133" y="34"/>
                        <a:pt x="168" y="47"/>
                      </a:cubicBezTo>
                      <a:cubicBezTo>
                        <a:pt x="189" y="56"/>
                        <a:pt x="208" y="50"/>
                        <a:pt x="229" y="51"/>
                      </a:cubicBezTo>
                      <a:cubicBezTo>
                        <a:pt x="258" y="53"/>
                        <a:pt x="275" y="71"/>
                        <a:pt x="291" y="93"/>
                      </a:cubicBezTo>
                      <a:cubicBezTo>
                        <a:pt x="303" y="110"/>
                        <a:pt x="325" y="116"/>
                        <a:pt x="332" y="136"/>
                      </a:cubicBezTo>
                      <a:cubicBezTo>
                        <a:pt x="341" y="160"/>
                        <a:pt x="334" y="197"/>
                        <a:pt x="342" y="220"/>
                      </a:cubicBezTo>
                      <a:cubicBezTo>
                        <a:pt x="352" y="252"/>
                        <a:pt x="377" y="295"/>
                        <a:pt x="372" y="329"/>
                      </a:cubicBezTo>
                      <a:cubicBezTo>
                        <a:pt x="370" y="340"/>
                        <a:pt x="366" y="348"/>
                        <a:pt x="360" y="354"/>
                      </a:cubicBezTo>
                      <a:cubicBezTo>
                        <a:pt x="353" y="360"/>
                        <a:pt x="344" y="364"/>
                        <a:pt x="335" y="365"/>
                      </a:cubicBezTo>
                      <a:cubicBezTo>
                        <a:pt x="322" y="366"/>
                        <a:pt x="313" y="354"/>
                        <a:pt x="300" y="349"/>
                      </a:cubicBezTo>
                      <a:cubicBezTo>
                        <a:pt x="291" y="345"/>
                        <a:pt x="277" y="349"/>
                        <a:pt x="270" y="343"/>
                      </a:cubicBezTo>
                      <a:cubicBezTo>
                        <a:pt x="262" y="337"/>
                        <a:pt x="263" y="322"/>
                        <a:pt x="257" y="315"/>
                      </a:cubicBezTo>
                      <a:cubicBezTo>
                        <a:pt x="251" y="308"/>
                        <a:pt x="239" y="309"/>
                        <a:pt x="233" y="302"/>
                      </a:cubicBezTo>
                      <a:cubicBezTo>
                        <a:pt x="215" y="281"/>
                        <a:pt x="197" y="265"/>
                        <a:pt x="157" y="274"/>
                      </a:cubicBezTo>
                      <a:cubicBezTo>
                        <a:pt x="133" y="280"/>
                        <a:pt x="105" y="295"/>
                        <a:pt x="80" y="290"/>
                      </a:cubicBezTo>
                      <a:cubicBezTo>
                        <a:pt x="48" y="283"/>
                        <a:pt x="37" y="248"/>
                        <a:pt x="31" y="220"/>
                      </a:cubicBezTo>
                      <a:cubicBezTo>
                        <a:pt x="26" y="199"/>
                        <a:pt x="6" y="176"/>
                        <a:pt x="2" y="15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ZoneTexte 38"/>
              <p:cNvSpPr txBox="1"/>
              <p:nvPr/>
            </p:nvSpPr>
            <p:spPr>
              <a:xfrm>
                <a:off x="3877559" y="2170327"/>
                <a:ext cx="441581" cy="389772"/>
              </a:xfrm>
              <a:prstGeom prst="rect">
                <a:avLst/>
              </a:prstGeom>
              <a:solidFill>
                <a:srgbClr val="FB09EA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dirty="0" smtClean="0"/>
                  <a:t>S/T</a:t>
                </a:r>
                <a:endParaRPr lang="fr-FR" sz="1000" dirty="0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H="1">
                <a:off x="4102554" y="2037306"/>
                <a:ext cx="105171" cy="14629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2" descr="http://pages.usherbrooke.ca/bcm-514-bl/Phosphorylation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77489" t="61090" r="-169" b="729"/>
            <a:stretch>
              <a:fillRect/>
            </a:stretch>
          </p:blipFill>
          <p:spPr bwMode="auto">
            <a:xfrm rot="11864971">
              <a:off x="251520" y="1370209"/>
              <a:ext cx="864096" cy="720080"/>
            </a:xfrm>
            <a:prstGeom prst="rect">
              <a:avLst/>
            </a:prstGeom>
            <a:noFill/>
          </p:spPr>
        </p:pic>
      </p:grpSp>
      <p:sp>
        <p:nvSpPr>
          <p:cNvPr id="68" name="ZoneTexte 67"/>
          <p:cNvSpPr txBox="1"/>
          <p:nvPr/>
        </p:nvSpPr>
        <p:spPr>
          <a:xfrm>
            <a:off x="251520" y="3023804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Preliminary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results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2" name="Groupe 69"/>
          <p:cNvGrpSpPr/>
          <p:nvPr/>
        </p:nvGrpSpPr>
        <p:grpSpPr>
          <a:xfrm>
            <a:off x="467544" y="3356992"/>
            <a:ext cx="3528392" cy="2664296"/>
            <a:chOff x="277720" y="654604"/>
            <a:chExt cx="2857619" cy="2739071"/>
          </a:xfrm>
        </p:grpSpPr>
        <p:sp>
          <p:nvSpPr>
            <p:cNvPr id="71" name="ZoneTexte 70"/>
            <p:cNvSpPr txBox="1"/>
            <p:nvPr/>
          </p:nvSpPr>
          <p:spPr>
            <a:xfrm>
              <a:off x="961443" y="1079657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678467" y="1078511"/>
              <a:ext cx="227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1254531" y="1080194"/>
              <a:ext cx="227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856140" y="1080194"/>
              <a:ext cx="227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1499407" y="1079657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029658" y="1086652"/>
              <a:ext cx="5982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MG132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057800" y="1551619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fr-FR" sz="1000" b="1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GlcNAc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057800" y="2697426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FAS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057800" y="3089333"/>
              <a:ext cx="9685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GAPDH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Connecteur droit 79"/>
            <p:cNvCxnSpPr/>
            <p:nvPr/>
          </p:nvCxnSpPr>
          <p:spPr>
            <a:xfrm>
              <a:off x="690439" y="1116849"/>
              <a:ext cx="43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1266503" y="1116849"/>
              <a:ext cx="43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/>
          </p:nvSpPr>
          <p:spPr>
            <a:xfrm>
              <a:off x="977680" y="654604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G5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183243" y="883328"/>
              <a:ext cx="612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GlcNH</a:t>
              </a:r>
              <a:r>
                <a:rPr lang="fr-FR" sz="1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724048" y="87326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G25i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69647" y="83447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ø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285232" y="1230668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130-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85232" y="1340776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100-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49352" y="1475419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49352" y="159343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55-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349352" y="170516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40-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44534" y="3147454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35-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89760" y="278536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339827" y="2934411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40-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2057800" y="2178967"/>
              <a:ext cx="513417" cy="177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 smtClean="0">
                  <a:latin typeface="Times New Roman" pitchFamily="18" charset="0"/>
                  <a:cs typeface="Times New Roman" pitchFamily="18" charset="0"/>
                </a:rPr>
                <a:t>WB</a:t>
              </a:r>
              <a:r>
                <a:rPr lang="fr-FR" sz="1000" b="1" dirty="0" smtClean="0"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fr-FR" sz="1000" b="1" dirty="0" err="1" smtClean="0">
                  <a:latin typeface="Times New Roman" pitchFamily="18" charset="0"/>
                  <a:cs typeface="Times New Roman" pitchFamily="18" charset="0"/>
                </a:rPr>
                <a:t>ub</a:t>
              </a:r>
              <a:endParaRPr lang="fr-F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277720" y="2195595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130-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277720" y="2305703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100-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92540" y="2106439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Times New Roman" pitchFamily="18" charset="0"/>
                  <a:cs typeface="Times New Roman" pitchFamily="18" charset="0"/>
                </a:rPr>
                <a:t>170-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Connecteur droit 97"/>
            <p:cNvCxnSpPr/>
            <p:nvPr/>
          </p:nvCxnSpPr>
          <p:spPr>
            <a:xfrm>
              <a:off x="905672" y="892637"/>
              <a:ext cx="50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48" y="1309919"/>
              <a:ext cx="1414272" cy="7132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03" y="2071817"/>
              <a:ext cx="1420368" cy="493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48" y="3012684"/>
              <a:ext cx="1444752" cy="3230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07" y="2620771"/>
              <a:ext cx="1426464" cy="3291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0" name="ZoneTexte 69"/>
          <p:cNvSpPr txBox="1"/>
          <p:nvPr/>
        </p:nvSpPr>
        <p:spPr>
          <a:xfrm>
            <a:off x="222047" y="683404"/>
            <a:ext cx="55258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Relation </a:t>
            </a:r>
            <a:r>
              <a:rPr lang="fr-FR" i="1" dirty="0" smtClean="0"/>
              <a:t>O</a:t>
            </a:r>
            <a:r>
              <a:rPr lang="fr-FR" dirty="0" smtClean="0"/>
              <a:t>-GlcNAcylation/ubiquitinylation of FAS</a:t>
            </a:r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104360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0" name="ZoneTexte 109"/>
          <p:cNvSpPr txBox="1"/>
          <p:nvPr/>
        </p:nvSpPr>
        <p:spPr>
          <a:xfrm>
            <a:off x="755576" y="6127163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MG132 </a:t>
            </a:r>
            <a:r>
              <a:rPr lang="fr-FR" sz="1600" dirty="0" err="1" smtClean="0"/>
              <a:t>can</a:t>
            </a:r>
            <a:r>
              <a:rPr lang="fr-FR" sz="1600" dirty="0" smtClean="0"/>
              <a:t> restore FAS expression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G5 </a:t>
            </a:r>
            <a:r>
              <a:rPr lang="fr-FR" sz="1600" dirty="0" err="1" smtClean="0"/>
              <a:t>similar</a:t>
            </a:r>
            <a:r>
              <a:rPr lang="fr-FR" sz="1600" dirty="0" smtClean="0"/>
              <a:t> to the condition G25.</a:t>
            </a:r>
            <a:r>
              <a:rPr lang="fr-FR" sz="1600" b="1" dirty="0" smtClean="0">
                <a:solidFill>
                  <a:srgbClr val="FB09EA"/>
                </a:solidFill>
              </a:rPr>
              <a:t> FAS </a:t>
            </a:r>
            <a:r>
              <a:rPr lang="fr-FR" sz="1600" b="1" dirty="0" err="1" smtClean="0">
                <a:solidFill>
                  <a:srgbClr val="FB09EA"/>
                </a:solidFill>
              </a:rPr>
              <a:t>seems</a:t>
            </a:r>
            <a:r>
              <a:rPr lang="fr-FR" sz="1600" b="1" dirty="0" smtClean="0">
                <a:solidFill>
                  <a:srgbClr val="FB09EA"/>
                </a:solidFill>
              </a:rPr>
              <a:t> to </a:t>
            </a:r>
            <a:r>
              <a:rPr lang="fr-FR" sz="1600" b="1" dirty="0" err="1" smtClean="0">
                <a:solidFill>
                  <a:srgbClr val="FB09EA"/>
                </a:solidFill>
              </a:rPr>
              <a:t>be</a:t>
            </a:r>
            <a:r>
              <a:rPr lang="fr-FR" sz="1600" b="1" dirty="0" smtClean="0">
                <a:solidFill>
                  <a:srgbClr val="FB09EA"/>
                </a:solidFill>
              </a:rPr>
              <a:t> </a:t>
            </a:r>
            <a:r>
              <a:rPr lang="fr-FR" sz="1600" b="1" dirty="0" err="1" smtClean="0">
                <a:solidFill>
                  <a:srgbClr val="FB09EA"/>
                </a:solidFill>
              </a:rPr>
              <a:t>degraded</a:t>
            </a:r>
            <a:r>
              <a:rPr lang="fr-FR" sz="1600" b="1" dirty="0" smtClean="0">
                <a:solidFill>
                  <a:srgbClr val="FB09EA"/>
                </a:solidFill>
              </a:rPr>
              <a:t> by the </a:t>
            </a:r>
            <a:r>
              <a:rPr lang="fr-FR" sz="1600" b="1" dirty="0" err="1" smtClean="0">
                <a:solidFill>
                  <a:srgbClr val="FB09EA"/>
                </a:solidFill>
              </a:rPr>
              <a:t>proteasome</a:t>
            </a:r>
            <a:r>
              <a:rPr lang="fr-FR" sz="1600" b="1" dirty="0" smtClean="0">
                <a:solidFill>
                  <a:srgbClr val="FB09EA"/>
                </a:solidFill>
              </a:rPr>
              <a:t> in the </a:t>
            </a:r>
            <a:r>
              <a:rPr lang="fr-FR" sz="1600" b="1" dirty="0" err="1" smtClean="0">
                <a:solidFill>
                  <a:srgbClr val="FB09EA"/>
                </a:solidFill>
              </a:rPr>
              <a:t>liver</a:t>
            </a:r>
            <a:endParaRPr lang="fr-FR" sz="1600" b="1" dirty="0">
              <a:solidFill>
                <a:srgbClr val="FB09EA"/>
              </a:solidFill>
            </a:endParaRPr>
          </a:p>
        </p:txBody>
      </p:sp>
      <p:sp>
        <p:nvSpPr>
          <p:cNvPr id="106" name="Flèche droite 105"/>
          <p:cNvSpPr/>
          <p:nvPr/>
        </p:nvSpPr>
        <p:spPr>
          <a:xfrm>
            <a:off x="206364" y="6187882"/>
            <a:ext cx="504056" cy="216024"/>
          </a:xfrm>
          <a:prstGeom prst="rightArrow">
            <a:avLst/>
          </a:prstGeom>
          <a:solidFill>
            <a:srgbClr val="F46710"/>
          </a:solidFill>
          <a:ln>
            <a:solidFill>
              <a:srgbClr val="F46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5292080" y="306896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Methodology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4139952" y="3861048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Perform</a:t>
            </a:r>
            <a:r>
              <a:rPr lang="fr-FR" dirty="0" smtClean="0"/>
              <a:t> siRNA to </a:t>
            </a:r>
            <a:r>
              <a:rPr lang="fr-FR" dirty="0" err="1" smtClean="0"/>
              <a:t>silent</a:t>
            </a:r>
            <a:r>
              <a:rPr lang="fr-FR" dirty="0" smtClean="0"/>
              <a:t> OGT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Evaluate</a:t>
            </a:r>
            <a:r>
              <a:rPr lang="fr-FR" dirty="0" smtClean="0"/>
              <a:t> FAS ubiquitinylation in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i="1" dirty="0" smtClean="0"/>
              <a:t>O</a:t>
            </a:r>
            <a:r>
              <a:rPr lang="fr-FR" dirty="0" smtClean="0"/>
              <a:t>-GlcNAcylation </a:t>
            </a:r>
            <a:r>
              <a:rPr lang="fr-FR" dirty="0" err="1" smtClean="0"/>
              <a:t>levels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6512" y="1628800"/>
            <a:ext cx="4136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 Annick Pierce</a:t>
            </a:r>
          </a:p>
          <a:p>
            <a:r>
              <a:rPr lang="fr-FR" dirty="0" smtClean="0"/>
              <a:t>Dr </a:t>
            </a:r>
            <a:r>
              <a:rPr lang="fr-FR" dirty="0" err="1" smtClean="0"/>
              <a:t>Ikram</a:t>
            </a:r>
            <a:r>
              <a:rPr lang="fr-FR" dirty="0" smtClean="0"/>
              <a:t> El </a:t>
            </a:r>
            <a:r>
              <a:rPr lang="fr-FR" dirty="0" err="1" smtClean="0"/>
              <a:t>Yazidi</a:t>
            </a:r>
            <a:endParaRPr lang="fr-FR" dirty="0" smtClean="0"/>
          </a:p>
          <a:p>
            <a:r>
              <a:rPr lang="fr-FR" dirty="0" smtClean="0"/>
              <a:t>Dr Anne Sophie </a:t>
            </a:r>
            <a:r>
              <a:rPr lang="fr-FR" dirty="0" err="1" smtClean="0"/>
              <a:t>Vercoutter</a:t>
            </a:r>
            <a:r>
              <a:rPr lang="fr-FR" dirty="0" smtClean="0"/>
              <a:t> </a:t>
            </a:r>
            <a:r>
              <a:rPr lang="fr-FR" dirty="0" err="1" smtClean="0"/>
              <a:t>Edouart</a:t>
            </a:r>
            <a:r>
              <a:rPr lang="fr-FR" dirty="0" smtClean="0"/>
              <a:t> </a:t>
            </a:r>
          </a:p>
          <a:p>
            <a:r>
              <a:rPr lang="fr-FR" dirty="0" smtClean="0"/>
              <a:t>Dr Agata </a:t>
            </a:r>
            <a:r>
              <a:rPr lang="fr-FR" dirty="0" err="1" smtClean="0"/>
              <a:t>Steenackers</a:t>
            </a:r>
            <a:endParaRPr lang="fr-FR" dirty="0" smtClean="0"/>
          </a:p>
          <a:p>
            <a:r>
              <a:rPr lang="fr-FR" dirty="0" smtClean="0"/>
              <a:t>Dr Nao </a:t>
            </a:r>
            <a:r>
              <a:rPr lang="fr-FR" dirty="0" err="1" smtClean="0"/>
              <a:t>Yamakawa</a:t>
            </a:r>
            <a:endParaRPr lang="fr-FR" dirty="0" smtClean="0"/>
          </a:p>
          <a:p>
            <a:r>
              <a:rPr lang="fr-FR" dirty="0" err="1" smtClean="0"/>
              <a:t>Moyira</a:t>
            </a:r>
            <a:r>
              <a:rPr lang="fr-FR" dirty="0" smtClean="0"/>
              <a:t> Aquino-</a:t>
            </a:r>
            <a:r>
              <a:rPr lang="fr-FR" dirty="0" err="1" smtClean="0"/>
              <a:t>gil</a:t>
            </a:r>
            <a:endParaRPr lang="fr-FR" dirty="0" smtClean="0"/>
          </a:p>
          <a:p>
            <a:r>
              <a:rPr lang="fr-FR" dirty="0" smtClean="0"/>
              <a:t>Maité </a:t>
            </a:r>
            <a:r>
              <a:rPr lang="fr-FR" dirty="0" err="1" smtClean="0"/>
              <a:t>Leturcq</a:t>
            </a:r>
            <a:endParaRPr lang="fr-FR" dirty="0" smtClean="0"/>
          </a:p>
          <a:p>
            <a:r>
              <a:rPr lang="fr-FR" dirty="0" smtClean="0"/>
              <a:t>Anne-Marie Mir</a:t>
            </a:r>
          </a:p>
          <a:p>
            <a:r>
              <a:rPr lang="fr-FR" dirty="0" smtClean="0"/>
              <a:t>Marlène Mortuaire</a:t>
            </a:r>
          </a:p>
          <a:p>
            <a:r>
              <a:rPr lang="fr-FR" dirty="0" smtClean="0"/>
              <a:t>Jeanne </a:t>
            </a:r>
            <a:r>
              <a:rPr lang="fr-FR" dirty="0" err="1" smtClean="0"/>
              <a:t>Vermuse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6" name="Picture 14" descr="http://www.univ-lille1.fr/digitalAssets/24/24903_Logo_UG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512521" cy="864096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fr/2/25/Ancien_logo_region_Nord-Pas_de_Cala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01208"/>
            <a:ext cx="1002683" cy="1013600"/>
          </a:xfrm>
          <a:prstGeom prst="rect">
            <a:avLst/>
          </a:prstGeom>
          <a:noFill/>
        </p:spPr>
      </p:pic>
      <p:pic>
        <p:nvPicPr>
          <p:cNvPr id="8" name="Picture 12" descr="http://mastermlit.univ-lille1.fr/images/logoust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279" y="5704156"/>
            <a:ext cx="2108829" cy="84256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9512" y="1124744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Team of Pr Tony Lefebvre</a:t>
            </a:r>
            <a:endParaRPr lang="fr-FR" dirty="0"/>
          </a:p>
        </p:txBody>
      </p:sp>
      <p:sp>
        <p:nvSpPr>
          <p:cNvPr id="2050" name="AutoShape 2" descr="Affichage de DSCF2505.JPG en cours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Affichage de DSCF2505.JPG en cours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196752"/>
            <a:ext cx="4968552" cy="37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187624" y="4581128"/>
            <a:ext cx="18722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Collaborations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229200"/>
            <a:ext cx="7176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Céline </a:t>
            </a:r>
            <a:r>
              <a:rPr lang="fr-FR" dirty="0" err="1" smtClean="0"/>
              <a:t>Guinez</a:t>
            </a:r>
            <a:r>
              <a:rPr lang="fr-FR" dirty="0" smtClean="0"/>
              <a:t> (</a:t>
            </a:r>
            <a:r>
              <a:rPr lang="fr-FR" dirty="0" smtClean="0">
                <a:cs typeface="Arial" pitchFamily="34" charset="0"/>
              </a:rPr>
              <a:t>Unité Environnement Périnatal et santé, V d’Ascq) </a:t>
            </a:r>
            <a:endParaRPr lang="fr-FR" dirty="0" smtClean="0"/>
          </a:p>
          <a:p>
            <a:r>
              <a:rPr lang="fr-FR" dirty="0" smtClean="0"/>
              <a:t>Catherine </a:t>
            </a:r>
            <a:r>
              <a:rPr lang="fr-FR" dirty="0" err="1" smtClean="0"/>
              <a:t>Postic</a:t>
            </a:r>
            <a:r>
              <a:rPr lang="fr-FR" dirty="0" smtClean="0"/>
              <a:t> (Institut de Cochin, Paris)</a:t>
            </a:r>
          </a:p>
          <a:p>
            <a:r>
              <a:rPr lang="fr-FR" dirty="0" smtClean="0"/>
              <a:t>Isabelle </a:t>
            </a:r>
            <a:r>
              <a:rPr lang="fr-FR" dirty="0" err="1" smtClean="0"/>
              <a:t>Hainault</a:t>
            </a:r>
            <a:r>
              <a:rPr lang="fr-FR" dirty="0" smtClean="0"/>
              <a:t> (Centre des Cordeliers, Paris)</a:t>
            </a:r>
          </a:p>
          <a:p>
            <a:r>
              <a:rPr lang="fr-FR" dirty="0" smtClean="0"/>
              <a:t>David </a:t>
            </a:r>
            <a:r>
              <a:rPr lang="fr-FR" dirty="0" err="1" smtClean="0"/>
              <a:t>Vocadlo</a:t>
            </a:r>
            <a:r>
              <a:rPr lang="fr-FR" dirty="0" smtClean="0"/>
              <a:t> (Simon Fraiser </a:t>
            </a:r>
            <a:r>
              <a:rPr lang="fr-FR" dirty="0" err="1" smtClean="0"/>
              <a:t>University</a:t>
            </a:r>
            <a:r>
              <a:rPr lang="fr-FR" dirty="0" smtClean="0"/>
              <a:t>, Burnaby)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796136" y="620688"/>
            <a:ext cx="2376264" cy="43204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75000">
                <a:schemeClr val="accent2">
                  <a:lumMod val="75000"/>
                </a:schemeClr>
              </a:gs>
              <a:gs pos="100000">
                <a:srgbClr val="005CBF"/>
              </a:gs>
            </a:gsLst>
            <a:lin ang="5400000" scaled="0"/>
          </a:gradFill>
          <a:ln w="349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5796136" y="620688"/>
            <a:ext cx="239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In the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</a:rPr>
              <a:t>fed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 state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8" name="Groupe 1168"/>
          <p:cNvGrpSpPr/>
          <p:nvPr/>
        </p:nvGrpSpPr>
        <p:grpSpPr>
          <a:xfrm>
            <a:off x="4788024" y="1124744"/>
            <a:ext cx="4032448" cy="5140189"/>
            <a:chOff x="4716016" y="1124744"/>
            <a:chExt cx="4176464" cy="5646968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788024" y="2492896"/>
              <a:ext cx="4104456" cy="2160240"/>
              <a:chOff x="1872" y="1257"/>
              <a:chExt cx="2002" cy="1766"/>
            </a:xfrm>
          </p:grpSpPr>
          <p:sp>
            <p:nvSpPr>
              <p:cNvPr id="257" name="Freeform 25"/>
              <p:cNvSpPr>
                <a:spLocks/>
              </p:cNvSpPr>
              <p:nvPr/>
            </p:nvSpPr>
            <p:spPr bwMode="auto">
              <a:xfrm>
                <a:off x="1872" y="1257"/>
                <a:ext cx="2002" cy="1766"/>
              </a:xfrm>
              <a:custGeom>
                <a:avLst/>
                <a:gdLst>
                  <a:gd name="T0" fmla="*/ 3512 w 801"/>
                  <a:gd name="T1" fmla="*/ 542 h 662"/>
                  <a:gd name="T2" fmla="*/ 4291 w 801"/>
                  <a:gd name="T3" fmla="*/ 512 h 662"/>
                  <a:gd name="T4" fmla="*/ 4774 w 801"/>
                  <a:gd name="T5" fmla="*/ 534 h 662"/>
                  <a:gd name="T6" fmla="*/ 4891 w 801"/>
                  <a:gd name="T7" fmla="*/ 1451 h 662"/>
                  <a:gd name="T8" fmla="*/ 4499 w 801"/>
                  <a:gd name="T9" fmla="*/ 2006 h 662"/>
                  <a:gd name="T10" fmla="*/ 3887 w 801"/>
                  <a:gd name="T11" fmla="*/ 2633 h 662"/>
                  <a:gd name="T12" fmla="*/ 3354 w 801"/>
                  <a:gd name="T13" fmla="*/ 2710 h 662"/>
                  <a:gd name="T14" fmla="*/ 2704 w 801"/>
                  <a:gd name="T15" fmla="*/ 3265 h 662"/>
                  <a:gd name="T16" fmla="*/ 1425 w 801"/>
                  <a:gd name="T17" fmla="*/ 4092 h 662"/>
                  <a:gd name="T18" fmla="*/ 405 w 801"/>
                  <a:gd name="T19" fmla="*/ 4562 h 662"/>
                  <a:gd name="T20" fmla="*/ 150 w 801"/>
                  <a:gd name="T21" fmla="*/ 3303 h 662"/>
                  <a:gd name="T22" fmla="*/ 100 w 801"/>
                  <a:gd name="T23" fmla="*/ 1686 h 662"/>
                  <a:gd name="T24" fmla="*/ 817 w 801"/>
                  <a:gd name="T25" fmla="*/ 341 h 662"/>
                  <a:gd name="T26" fmla="*/ 3279 w 801"/>
                  <a:gd name="T27" fmla="*/ 576 h 662"/>
                  <a:gd name="T28" fmla="*/ 3512 w 801"/>
                  <a:gd name="T29" fmla="*/ 542 h 6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1" h="662">
                    <a:moveTo>
                      <a:pt x="562" y="76"/>
                    </a:moveTo>
                    <a:cubicBezTo>
                      <a:pt x="591" y="67"/>
                      <a:pt x="647" y="69"/>
                      <a:pt x="687" y="72"/>
                    </a:cubicBezTo>
                    <a:cubicBezTo>
                      <a:pt x="726" y="75"/>
                      <a:pt x="734" y="72"/>
                      <a:pt x="764" y="75"/>
                    </a:cubicBezTo>
                    <a:cubicBezTo>
                      <a:pt x="800" y="78"/>
                      <a:pt x="801" y="175"/>
                      <a:pt x="783" y="204"/>
                    </a:cubicBezTo>
                    <a:cubicBezTo>
                      <a:pt x="766" y="233"/>
                      <a:pt x="745" y="242"/>
                      <a:pt x="720" y="282"/>
                    </a:cubicBezTo>
                    <a:cubicBezTo>
                      <a:pt x="695" y="321"/>
                      <a:pt x="660" y="359"/>
                      <a:pt x="622" y="370"/>
                    </a:cubicBezTo>
                    <a:cubicBezTo>
                      <a:pt x="584" y="380"/>
                      <a:pt x="553" y="355"/>
                      <a:pt x="537" y="381"/>
                    </a:cubicBezTo>
                    <a:cubicBezTo>
                      <a:pt x="521" y="408"/>
                      <a:pt x="489" y="440"/>
                      <a:pt x="433" y="459"/>
                    </a:cubicBezTo>
                    <a:cubicBezTo>
                      <a:pt x="377" y="478"/>
                      <a:pt x="274" y="532"/>
                      <a:pt x="228" y="575"/>
                    </a:cubicBezTo>
                    <a:cubicBezTo>
                      <a:pt x="181" y="618"/>
                      <a:pt x="129" y="662"/>
                      <a:pt x="65" y="641"/>
                    </a:cubicBezTo>
                    <a:cubicBezTo>
                      <a:pt x="0" y="620"/>
                      <a:pt x="27" y="505"/>
                      <a:pt x="24" y="464"/>
                    </a:cubicBezTo>
                    <a:cubicBezTo>
                      <a:pt x="21" y="422"/>
                      <a:pt x="0" y="352"/>
                      <a:pt x="16" y="237"/>
                    </a:cubicBezTo>
                    <a:cubicBezTo>
                      <a:pt x="29" y="149"/>
                      <a:pt x="55" y="77"/>
                      <a:pt x="131" y="48"/>
                    </a:cubicBezTo>
                    <a:cubicBezTo>
                      <a:pt x="258" y="0"/>
                      <a:pt x="472" y="73"/>
                      <a:pt x="525" y="81"/>
                    </a:cubicBezTo>
                    <a:cubicBezTo>
                      <a:pt x="538" y="83"/>
                      <a:pt x="550" y="78"/>
                      <a:pt x="562" y="76"/>
                    </a:cubicBezTo>
                    <a:close/>
                  </a:path>
                </a:pathLst>
              </a:custGeom>
              <a:solidFill>
                <a:srgbClr val="875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Freeform 26"/>
              <p:cNvSpPr>
                <a:spLocks/>
              </p:cNvSpPr>
              <p:nvPr/>
            </p:nvSpPr>
            <p:spPr bwMode="auto">
              <a:xfrm>
                <a:off x="1945" y="1335"/>
                <a:ext cx="840" cy="650"/>
              </a:xfrm>
              <a:custGeom>
                <a:avLst/>
                <a:gdLst>
                  <a:gd name="T0" fmla="*/ 2100 w 336"/>
                  <a:gd name="T1" fmla="*/ 248 h 244"/>
                  <a:gd name="T2" fmla="*/ 563 w 336"/>
                  <a:gd name="T3" fmla="*/ 277 h 244"/>
                  <a:gd name="T4" fmla="*/ 0 w 336"/>
                  <a:gd name="T5" fmla="*/ 1732 h 244"/>
                  <a:gd name="T6" fmla="*/ 638 w 336"/>
                  <a:gd name="T7" fmla="*/ 306 h 244"/>
                  <a:gd name="T8" fmla="*/ 2100 w 336"/>
                  <a:gd name="T9" fmla="*/ 248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6" h="244">
                    <a:moveTo>
                      <a:pt x="336" y="35"/>
                    </a:moveTo>
                    <a:cubicBezTo>
                      <a:pt x="287" y="19"/>
                      <a:pt x="154" y="0"/>
                      <a:pt x="90" y="39"/>
                    </a:cubicBezTo>
                    <a:cubicBezTo>
                      <a:pt x="26" y="77"/>
                      <a:pt x="5" y="157"/>
                      <a:pt x="0" y="244"/>
                    </a:cubicBezTo>
                    <a:cubicBezTo>
                      <a:pt x="9" y="199"/>
                      <a:pt x="26" y="74"/>
                      <a:pt x="102" y="43"/>
                    </a:cubicBezTo>
                    <a:cubicBezTo>
                      <a:pt x="179" y="12"/>
                      <a:pt x="259" y="22"/>
                      <a:pt x="336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Freeform 27"/>
              <p:cNvSpPr>
                <a:spLocks/>
              </p:cNvSpPr>
              <p:nvPr/>
            </p:nvSpPr>
            <p:spPr bwMode="auto">
              <a:xfrm>
                <a:off x="1930" y="1343"/>
                <a:ext cx="920" cy="1224"/>
              </a:xfrm>
              <a:custGeom>
                <a:avLst/>
                <a:gdLst>
                  <a:gd name="T0" fmla="*/ 838 w 368"/>
                  <a:gd name="T1" fmla="*/ 435 h 459"/>
                  <a:gd name="T2" fmla="*/ 200 w 368"/>
                  <a:gd name="T3" fmla="*/ 1685 h 459"/>
                  <a:gd name="T4" fmla="*/ 108 w 368"/>
                  <a:gd name="T5" fmla="*/ 3264 h 459"/>
                  <a:gd name="T6" fmla="*/ 33 w 368"/>
                  <a:gd name="T7" fmla="*/ 1707 h 459"/>
                  <a:gd name="T8" fmla="*/ 633 w 368"/>
                  <a:gd name="T9" fmla="*/ 277 h 459"/>
                  <a:gd name="T10" fmla="*/ 2300 w 368"/>
                  <a:gd name="T11" fmla="*/ 248 h 459"/>
                  <a:gd name="T12" fmla="*/ 838 w 368"/>
                  <a:gd name="T13" fmla="*/ 435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8" h="459">
                    <a:moveTo>
                      <a:pt x="134" y="61"/>
                    </a:moveTo>
                    <a:cubicBezTo>
                      <a:pt x="53" y="96"/>
                      <a:pt x="37" y="185"/>
                      <a:pt x="32" y="237"/>
                    </a:cubicBezTo>
                    <a:cubicBezTo>
                      <a:pt x="26" y="289"/>
                      <a:pt x="28" y="419"/>
                      <a:pt x="17" y="459"/>
                    </a:cubicBezTo>
                    <a:cubicBezTo>
                      <a:pt x="21" y="428"/>
                      <a:pt x="0" y="327"/>
                      <a:pt x="5" y="240"/>
                    </a:cubicBezTo>
                    <a:cubicBezTo>
                      <a:pt x="10" y="153"/>
                      <a:pt x="37" y="77"/>
                      <a:pt x="101" y="39"/>
                    </a:cubicBezTo>
                    <a:cubicBezTo>
                      <a:pt x="165" y="0"/>
                      <a:pt x="318" y="19"/>
                      <a:pt x="368" y="35"/>
                    </a:cubicBezTo>
                    <a:cubicBezTo>
                      <a:pt x="338" y="29"/>
                      <a:pt x="210" y="28"/>
                      <a:pt x="134" y="61"/>
                    </a:cubicBezTo>
                    <a:close/>
                  </a:path>
                </a:pathLst>
              </a:custGeom>
              <a:solidFill>
                <a:srgbClr val="A37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Freeform 28"/>
              <p:cNvSpPr>
                <a:spLocks/>
              </p:cNvSpPr>
              <p:nvPr/>
            </p:nvSpPr>
            <p:spPr bwMode="auto">
              <a:xfrm>
                <a:off x="2392" y="1505"/>
                <a:ext cx="1317" cy="1302"/>
              </a:xfrm>
              <a:custGeom>
                <a:avLst/>
                <a:gdLst>
                  <a:gd name="T0" fmla="*/ 3241 w 527"/>
                  <a:gd name="T1" fmla="*/ 1131 h 488"/>
                  <a:gd name="T2" fmla="*/ 3241 w 527"/>
                  <a:gd name="T3" fmla="*/ 1203 h 488"/>
                  <a:gd name="T4" fmla="*/ 2654 w 527"/>
                  <a:gd name="T5" fmla="*/ 1908 h 488"/>
                  <a:gd name="T6" fmla="*/ 2129 w 527"/>
                  <a:gd name="T7" fmla="*/ 1921 h 488"/>
                  <a:gd name="T8" fmla="*/ 1774 w 527"/>
                  <a:gd name="T9" fmla="*/ 2335 h 488"/>
                  <a:gd name="T10" fmla="*/ 880 w 527"/>
                  <a:gd name="T11" fmla="*/ 2812 h 488"/>
                  <a:gd name="T12" fmla="*/ 0 w 527"/>
                  <a:gd name="T13" fmla="*/ 3474 h 488"/>
                  <a:gd name="T14" fmla="*/ 875 w 527"/>
                  <a:gd name="T15" fmla="*/ 2641 h 488"/>
                  <a:gd name="T16" fmla="*/ 1892 w 527"/>
                  <a:gd name="T17" fmla="*/ 1852 h 488"/>
                  <a:gd name="T18" fmla="*/ 1979 w 527"/>
                  <a:gd name="T19" fmla="*/ 912 h 488"/>
                  <a:gd name="T20" fmla="*/ 2074 w 527"/>
                  <a:gd name="T21" fmla="*/ 0 h 488"/>
                  <a:gd name="T22" fmla="*/ 2129 w 527"/>
                  <a:gd name="T23" fmla="*/ 512 h 488"/>
                  <a:gd name="T24" fmla="*/ 2154 w 527"/>
                  <a:gd name="T25" fmla="*/ 1105 h 488"/>
                  <a:gd name="T26" fmla="*/ 2204 w 527"/>
                  <a:gd name="T27" fmla="*/ 1644 h 488"/>
                  <a:gd name="T28" fmla="*/ 2729 w 527"/>
                  <a:gd name="T29" fmla="*/ 1609 h 488"/>
                  <a:gd name="T30" fmla="*/ 3241 w 527"/>
                  <a:gd name="T31" fmla="*/ 1131 h 4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7" h="488">
                    <a:moveTo>
                      <a:pt x="519" y="159"/>
                    </a:moveTo>
                    <a:cubicBezTo>
                      <a:pt x="527" y="154"/>
                      <a:pt x="526" y="161"/>
                      <a:pt x="519" y="169"/>
                    </a:cubicBezTo>
                    <a:cubicBezTo>
                      <a:pt x="490" y="201"/>
                      <a:pt x="475" y="247"/>
                      <a:pt x="425" y="268"/>
                    </a:cubicBezTo>
                    <a:cubicBezTo>
                      <a:pt x="387" y="285"/>
                      <a:pt x="355" y="262"/>
                      <a:pt x="341" y="270"/>
                    </a:cubicBezTo>
                    <a:cubicBezTo>
                      <a:pt x="328" y="278"/>
                      <a:pt x="311" y="304"/>
                      <a:pt x="284" y="328"/>
                    </a:cubicBezTo>
                    <a:cubicBezTo>
                      <a:pt x="257" y="352"/>
                      <a:pt x="211" y="364"/>
                      <a:pt x="141" y="395"/>
                    </a:cubicBezTo>
                    <a:cubicBezTo>
                      <a:pt x="72" y="426"/>
                      <a:pt x="39" y="455"/>
                      <a:pt x="0" y="488"/>
                    </a:cubicBezTo>
                    <a:cubicBezTo>
                      <a:pt x="32" y="451"/>
                      <a:pt x="100" y="391"/>
                      <a:pt x="140" y="371"/>
                    </a:cubicBezTo>
                    <a:cubicBezTo>
                      <a:pt x="180" y="351"/>
                      <a:pt x="275" y="304"/>
                      <a:pt x="303" y="260"/>
                    </a:cubicBezTo>
                    <a:cubicBezTo>
                      <a:pt x="331" y="216"/>
                      <a:pt x="315" y="176"/>
                      <a:pt x="317" y="128"/>
                    </a:cubicBezTo>
                    <a:cubicBezTo>
                      <a:pt x="320" y="80"/>
                      <a:pt x="339" y="32"/>
                      <a:pt x="332" y="0"/>
                    </a:cubicBezTo>
                    <a:cubicBezTo>
                      <a:pt x="340" y="19"/>
                      <a:pt x="343" y="43"/>
                      <a:pt x="341" y="72"/>
                    </a:cubicBezTo>
                    <a:cubicBezTo>
                      <a:pt x="340" y="102"/>
                      <a:pt x="339" y="126"/>
                      <a:pt x="345" y="155"/>
                    </a:cubicBezTo>
                    <a:cubicBezTo>
                      <a:pt x="352" y="184"/>
                      <a:pt x="353" y="218"/>
                      <a:pt x="353" y="231"/>
                    </a:cubicBezTo>
                    <a:cubicBezTo>
                      <a:pt x="353" y="244"/>
                      <a:pt x="400" y="248"/>
                      <a:pt x="437" y="226"/>
                    </a:cubicBezTo>
                    <a:cubicBezTo>
                      <a:pt x="466" y="208"/>
                      <a:pt x="493" y="176"/>
                      <a:pt x="519" y="159"/>
                    </a:cubicBezTo>
                    <a:close/>
                  </a:path>
                </a:pathLst>
              </a:custGeom>
              <a:solidFill>
                <a:srgbClr val="7B4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29"/>
              <p:cNvSpPr>
                <a:spLocks/>
              </p:cNvSpPr>
              <p:nvPr/>
            </p:nvSpPr>
            <p:spPr bwMode="auto">
              <a:xfrm>
                <a:off x="3659" y="1505"/>
                <a:ext cx="193" cy="475"/>
              </a:xfrm>
              <a:custGeom>
                <a:avLst/>
                <a:gdLst>
                  <a:gd name="T0" fmla="*/ 383 w 77"/>
                  <a:gd name="T1" fmla="*/ 0 h 178"/>
                  <a:gd name="T2" fmla="*/ 383 w 77"/>
                  <a:gd name="T3" fmla="*/ 742 h 178"/>
                  <a:gd name="T4" fmla="*/ 196 w 77"/>
                  <a:gd name="T5" fmla="*/ 1041 h 178"/>
                  <a:gd name="T6" fmla="*/ 38 w 77"/>
                  <a:gd name="T7" fmla="*/ 1238 h 178"/>
                  <a:gd name="T8" fmla="*/ 8 w 77"/>
                  <a:gd name="T9" fmla="*/ 1217 h 178"/>
                  <a:gd name="T10" fmla="*/ 396 w 77"/>
                  <a:gd name="T11" fmla="*/ 526 h 178"/>
                  <a:gd name="T12" fmla="*/ 383 w 77"/>
                  <a:gd name="T13" fmla="*/ 29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178">
                    <a:moveTo>
                      <a:pt x="61" y="0"/>
                    </a:moveTo>
                    <a:cubicBezTo>
                      <a:pt x="77" y="28"/>
                      <a:pt x="75" y="76"/>
                      <a:pt x="61" y="104"/>
                    </a:cubicBezTo>
                    <a:cubicBezTo>
                      <a:pt x="55" y="117"/>
                      <a:pt x="41" y="135"/>
                      <a:pt x="31" y="146"/>
                    </a:cubicBezTo>
                    <a:cubicBezTo>
                      <a:pt x="28" y="150"/>
                      <a:pt x="11" y="171"/>
                      <a:pt x="6" y="174"/>
                    </a:cubicBezTo>
                    <a:cubicBezTo>
                      <a:pt x="0" y="178"/>
                      <a:pt x="6" y="166"/>
                      <a:pt x="1" y="171"/>
                    </a:cubicBezTo>
                    <a:cubicBezTo>
                      <a:pt x="22" y="142"/>
                      <a:pt x="56" y="111"/>
                      <a:pt x="63" y="74"/>
                    </a:cubicBezTo>
                    <a:cubicBezTo>
                      <a:pt x="66" y="56"/>
                      <a:pt x="71" y="21"/>
                      <a:pt x="61" y="4"/>
                    </a:cubicBezTo>
                  </a:path>
                </a:pathLst>
              </a:custGeom>
              <a:solidFill>
                <a:srgbClr val="7B4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30"/>
              <p:cNvSpPr>
                <a:spLocks/>
              </p:cNvSpPr>
              <p:nvPr/>
            </p:nvSpPr>
            <p:spPr bwMode="auto">
              <a:xfrm>
                <a:off x="3257" y="1468"/>
                <a:ext cx="430" cy="629"/>
              </a:xfrm>
              <a:custGeom>
                <a:avLst/>
                <a:gdLst>
                  <a:gd name="T0" fmla="*/ 33 w 172"/>
                  <a:gd name="T1" fmla="*/ 384 h 236"/>
                  <a:gd name="T2" fmla="*/ 45 w 172"/>
                  <a:gd name="T3" fmla="*/ 973 h 236"/>
                  <a:gd name="T4" fmla="*/ 113 w 172"/>
                  <a:gd name="T5" fmla="*/ 1676 h 236"/>
                  <a:gd name="T6" fmla="*/ 113 w 172"/>
                  <a:gd name="T7" fmla="*/ 986 h 236"/>
                  <a:gd name="T8" fmla="*/ 120 w 172"/>
                  <a:gd name="T9" fmla="*/ 341 h 236"/>
                  <a:gd name="T10" fmla="*/ 550 w 172"/>
                  <a:gd name="T11" fmla="*/ 77 h 236"/>
                  <a:gd name="T12" fmla="*/ 1075 w 172"/>
                  <a:gd name="T13" fmla="*/ 51 h 236"/>
                  <a:gd name="T14" fmla="*/ 500 w 172"/>
                  <a:gd name="T15" fmla="*/ 35 h 236"/>
                  <a:gd name="T16" fmla="*/ 33 w 172"/>
                  <a:gd name="T17" fmla="*/ 384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2" h="236">
                    <a:moveTo>
                      <a:pt x="5" y="54"/>
                    </a:moveTo>
                    <a:cubicBezTo>
                      <a:pt x="8" y="79"/>
                      <a:pt x="1" y="102"/>
                      <a:pt x="7" y="137"/>
                    </a:cubicBezTo>
                    <a:cubicBezTo>
                      <a:pt x="13" y="172"/>
                      <a:pt x="21" y="213"/>
                      <a:pt x="18" y="236"/>
                    </a:cubicBezTo>
                    <a:cubicBezTo>
                      <a:pt x="20" y="216"/>
                      <a:pt x="20" y="167"/>
                      <a:pt x="18" y="139"/>
                    </a:cubicBezTo>
                    <a:cubicBezTo>
                      <a:pt x="16" y="111"/>
                      <a:pt x="15" y="62"/>
                      <a:pt x="19" y="48"/>
                    </a:cubicBezTo>
                    <a:cubicBezTo>
                      <a:pt x="23" y="34"/>
                      <a:pt x="34" y="8"/>
                      <a:pt x="88" y="11"/>
                    </a:cubicBezTo>
                    <a:cubicBezTo>
                      <a:pt x="142" y="14"/>
                      <a:pt x="164" y="8"/>
                      <a:pt x="172" y="7"/>
                    </a:cubicBezTo>
                    <a:cubicBezTo>
                      <a:pt x="161" y="7"/>
                      <a:pt x="102" y="8"/>
                      <a:pt x="80" y="5"/>
                    </a:cubicBezTo>
                    <a:cubicBezTo>
                      <a:pt x="58" y="2"/>
                      <a:pt x="0" y="0"/>
                      <a:pt x="5" y="54"/>
                    </a:cubicBezTo>
                    <a:close/>
                  </a:path>
                </a:pathLst>
              </a:custGeom>
              <a:solidFill>
                <a:srgbClr val="A37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Freeform 31"/>
              <p:cNvSpPr>
                <a:spLocks/>
              </p:cNvSpPr>
              <p:nvPr/>
            </p:nvSpPr>
            <p:spPr bwMode="auto">
              <a:xfrm>
                <a:off x="3055" y="1972"/>
                <a:ext cx="230" cy="437"/>
              </a:xfrm>
              <a:custGeom>
                <a:avLst/>
                <a:gdLst>
                  <a:gd name="T0" fmla="*/ 500 w 92"/>
                  <a:gd name="T1" fmla="*/ 0 h 164"/>
                  <a:gd name="T2" fmla="*/ 0 w 92"/>
                  <a:gd name="T3" fmla="*/ 1164 h 164"/>
                  <a:gd name="T4" fmla="*/ 500 w 92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2" h="164">
                    <a:moveTo>
                      <a:pt x="80" y="0"/>
                    </a:moveTo>
                    <a:cubicBezTo>
                      <a:pt x="85" y="24"/>
                      <a:pt x="92" y="112"/>
                      <a:pt x="0" y="164"/>
                    </a:cubicBezTo>
                    <a:cubicBezTo>
                      <a:pt x="26" y="149"/>
                      <a:pt x="78" y="101"/>
                      <a:pt x="80" y="0"/>
                    </a:cubicBezTo>
                  </a:path>
                </a:pathLst>
              </a:custGeom>
              <a:solidFill>
                <a:srgbClr val="682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Freeform 32"/>
              <p:cNvSpPr>
                <a:spLocks/>
              </p:cNvSpPr>
              <p:nvPr/>
            </p:nvSpPr>
            <p:spPr bwMode="auto">
              <a:xfrm>
                <a:off x="3285" y="2097"/>
                <a:ext cx="309" cy="152"/>
              </a:xfrm>
              <a:custGeom>
                <a:avLst/>
                <a:gdLst>
                  <a:gd name="T0" fmla="*/ 770 w 124"/>
                  <a:gd name="T1" fmla="*/ 0 h 57"/>
                  <a:gd name="T2" fmla="*/ 366 w 124"/>
                  <a:gd name="T3" fmla="*/ 349 h 57"/>
                  <a:gd name="T4" fmla="*/ 0 w 124"/>
                  <a:gd name="T5" fmla="*/ 328 h 57"/>
                  <a:gd name="T6" fmla="*/ 391 w 124"/>
                  <a:gd name="T7" fmla="*/ 291 h 57"/>
                  <a:gd name="T8" fmla="*/ 770 w 12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" h="57">
                    <a:moveTo>
                      <a:pt x="124" y="0"/>
                    </a:moveTo>
                    <a:cubicBezTo>
                      <a:pt x="100" y="29"/>
                      <a:pt x="82" y="41"/>
                      <a:pt x="59" y="49"/>
                    </a:cubicBezTo>
                    <a:cubicBezTo>
                      <a:pt x="36" y="57"/>
                      <a:pt x="11" y="48"/>
                      <a:pt x="0" y="46"/>
                    </a:cubicBezTo>
                    <a:cubicBezTo>
                      <a:pt x="12" y="46"/>
                      <a:pt x="32" y="53"/>
                      <a:pt x="63" y="41"/>
                    </a:cubicBezTo>
                    <a:cubicBezTo>
                      <a:pt x="94" y="28"/>
                      <a:pt x="119" y="5"/>
                      <a:pt x="124" y="0"/>
                    </a:cubicBezTo>
                    <a:close/>
                  </a:path>
                </a:pathLst>
              </a:custGeom>
              <a:solidFill>
                <a:srgbClr val="682E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33"/>
              <p:cNvSpPr>
                <a:spLocks/>
              </p:cNvSpPr>
              <p:nvPr/>
            </p:nvSpPr>
            <p:spPr bwMode="auto">
              <a:xfrm>
                <a:off x="1872" y="1257"/>
                <a:ext cx="2002" cy="1766"/>
              </a:xfrm>
              <a:custGeom>
                <a:avLst/>
                <a:gdLst>
                  <a:gd name="T0" fmla="*/ 3512 w 801"/>
                  <a:gd name="T1" fmla="*/ 542 h 662"/>
                  <a:gd name="T2" fmla="*/ 4291 w 801"/>
                  <a:gd name="T3" fmla="*/ 512 h 662"/>
                  <a:gd name="T4" fmla="*/ 4774 w 801"/>
                  <a:gd name="T5" fmla="*/ 534 h 662"/>
                  <a:gd name="T6" fmla="*/ 4891 w 801"/>
                  <a:gd name="T7" fmla="*/ 1451 h 662"/>
                  <a:gd name="T8" fmla="*/ 4499 w 801"/>
                  <a:gd name="T9" fmla="*/ 2006 h 662"/>
                  <a:gd name="T10" fmla="*/ 3887 w 801"/>
                  <a:gd name="T11" fmla="*/ 2633 h 662"/>
                  <a:gd name="T12" fmla="*/ 3354 w 801"/>
                  <a:gd name="T13" fmla="*/ 2710 h 662"/>
                  <a:gd name="T14" fmla="*/ 2704 w 801"/>
                  <a:gd name="T15" fmla="*/ 3265 h 662"/>
                  <a:gd name="T16" fmla="*/ 1425 w 801"/>
                  <a:gd name="T17" fmla="*/ 4092 h 662"/>
                  <a:gd name="T18" fmla="*/ 405 w 801"/>
                  <a:gd name="T19" fmla="*/ 4562 h 662"/>
                  <a:gd name="T20" fmla="*/ 150 w 801"/>
                  <a:gd name="T21" fmla="*/ 3303 h 662"/>
                  <a:gd name="T22" fmla="*/ 100 w 801"/>
                  <a:gd name="T23" fmla="*/ 1686 h 662"/>
                  <a:gd name="T24" fmla="*/ 817 w 801"/>
                  <a:gd name="T25" fmla="*/ 341 h 662"/>
                  <a:gd name="T26" fmla="*/ 3279 w 801"/>
                  <a:gd name="T27" fmla="*/ 576 h 662"/>
                  <a:gd name="T28" fmla="*/ 3512 w 801"/>
                  <a:gd name="T29" fmla="*/ 542 h 6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1" h="662">
                    <a:moveTo>
                      <a:pt x="562" y="76"/>
                    </a:moveTo>
                    <a:cubicBezTo>
                      <a:pt x="591" y="67"/>
                      <a:pt x="647" y="69"/>
                      <a:pt x="687" y="72"/>
                    </a:cubicBezTo>
                    <a:cubicBezTo>
                      <a:pt x="726" y="75"/>
                      <a:pt x="734" y="72"/>
                      <a:pt x="764" y="75"/>
                    </a:cubicBezTo>
                    <a:cubicBezTo>
                      <a:pt x="800" y="78"/>
                      <a:pt x="801" y="175"/>
                      <a:pt x="783" y="204"/>
                    </a:cubicBezTo>
                    <a:cubicBezTo>
                      <a:pt x="766" y="233"/>
                      <a:pt x="745" y="242"/>
                      <a:pt x="720" y="282"/>
                    </a:cubicBezTo>
                    <a:cubicBezTo>
                      <a:pt x="695" y="321"/>
                      <a:pt x="660" y="359"/>
                      <a:pt x="622" y="370"/>
                    </a:cubicBezTo>
                    <a:cubicBezTo>
                      <a:pt x="584" y="380"/>
                      <a:pt x="553" y="355"/>
                      <a:pt x="537" y="381"/>
                    </a:cubicBezTo>
                    <a:cubicBezTo>
                      <a:pt x="521" y="408"/>
                      <a:pt x="489" y="440"/>
                      <a:pt x="433" y="459"/>
                    </a:cubicBezTo>
                    <a:cubicBezTo>
                      <a:pt x="377" y="478"/>
                      <a:pt x="274" y="532"/>
                      <a:pt x="228" y="575"/>
                    </a:cubicBezTo>
                    <a:cubicBezTo>
                      <a:pt x="181" y="618"/>
                      <a:pt x="129" y="662"/>
                      <a:pt x="65" y="641"/>
                    </a:cubicBezTo>
                    <a:cubicBezTo>
                      <a:pt x="0" y="620"/>
                      <a:pt x="27" y="505"/>
                      <a:pt x="24" y="464"/>
                    </a:cubicBezTo>
                    <a:cubicBezTo>
                      <a:pt x="21" y="422"/>
                      <a:pt x="0" y="352"/>
                      <a:pt x="16" y="237"/>
                    </a:cubicBezTo>
                    <a:cubicBezTo>
                      <a:pt x="29" y="149"/>
                      <a:pt x="55" y="77"/>
                      <a:pt x="131" y="48"/>
                    </a:cubicBezTo>
                    <a:cubicBezTo>
                      <a:pt x="258" y="0"/>
                      <a:pt x="472" y="73"/>
                      <a:pt x="525" y="81"/>
                    </a:cubicBezTo>
                    <a:cubicBezTo>
                      <a:pt x="538" y="83"/>
                      <a:pt x="550" y="78"/>
                      <a:pt x="562" y="7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34"/>
              <p:cNvSpPr>
                <a:spLocks/>
              </p:cNvSpPr>
              <p:nvPr/>
            </p:nvSpPr>
            <p:spPr bwMode="auto">
              <a:xfrm>
                <a:off x="3187" y="1476"/>
                <a:ext cx="133" cy="779"/>
              </a:xfrm>
              <a:custGeom>
                <a:avLst/>
                <a:gdLst>
                  <a:gd name="T0" fmla="*/ 0 w 53"/>
                  <a:gd name="T1" fmla="*/ 0 h 292"/>
                  <a:gd name="T2" fmla="*/ 133 w 53"/>
                  <a:gd name="T3" fmla="*/ 760 h 292"/>
                  <a:gd name="T4" fmla="*/ 108 w 53"/>
                  <a:gd name="T5" fmla="*/ 2078 h 2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2">
                    <a:moveTo>
                      <a:pt x="0" y="0"/>
                    </a:moveTo>
                    <a:cubicBezTo>
                      <a:pt x="26" y="4"/>
                      <a:pt x="24" y="61"/>
                      <a:pt x="21" y="107"/>
                    </a:cubicBezTo>
                    <a:cubicBezTo>
                      <a:pt x="18" y="153"/>
                      <a:pt x="53" y="228"/>
                      <a:pt x="17" y="29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e 276"/>
            <p:cNvGrpSpPr/>
            <p:nvPr/>
          </p:nvGrpSpPr>
          <p:grpSpPr>
            <a:xfrm>
              <a:off x="6444208" y="3861048"/>
              <a:ext cx="1656184" cy="2910664"/>
              <a:chOff x="1619672" y="3861048"/>
              <a:chExt cx="1656184" cy="2910664"/>
            </a:xfrm>
          </p:grpSpPr>
          <p:grpSp>
            <p:nvGrpSpPr>
              <p:cNvPr id="11" name="Group 3"/>
              <p:cNvGrpSpPr>
                <a:grpSpLocks/>
              </p:cNvGrpSpPr>
              <p:nvPr/>
            </p:nvGrpSpPr>
            <p:grpSpPr bwMode="auto">
              <a:xfrm>
                <a:off x="1619672" y="5949280"/>
                <a:ext cx="1656184" cy="720080"/>
                <a:chOff x="1653" y="1621"/>
                <a:chExt cx="2485" cy="1054"/>
              </a:xfrm>
            </p:grpSpPr>
            <p:sp>
              <p:nvSpPr>
                <p:cNvPr id="284" name="Freeform 4"/>
                <p:cNvSpPr>
                  <a:spLocks/>
                </p:cNvSpPr>
                <p:nvPr/>
              </p:nvSpPr>
              <p:spPr bwMode="auto">
                <a:xfrm>
                  <a:off x="1653" y="1621"/>
                  <a:ext cx="2485" cy="1054"/>
                </a:xfrm>
                <a:custGeom>
                  <a:avLst/>
                  <a:gdLst>
                    <a:gd name="T0" fmla="*/ 300 w 994"/>
                    <a:gd name="T1" fmla="*/ 870 h 395"/>
                    <a:gd name="T2" fmla="*/ 13 w 994"/>
                    <a:gd name="T3" fmla="*/ 1468 h 395"/>
                    <a:gd name="T4" fmla="*/ 20 w 994"/>
                    <a:gd name="T5" fmla="*/ 1908 h 395"/>
                    <a:gd name="T6" fmla="*/ 125 w 994"/>
                    <a:gd name="T7" fmla="*/ 2172 h 395"/>
                    <a:gd name="T8" fmla="*/ 183 w 994"/>
                    <a:gd name="T9" fmla="*/ 2399 h 395"/>
                    <a:gd name="T10" fmla="*/ 633 w 994"/>
                    <a:gd name="T11" fmla="*/ 2783 h 395"/>
                    <a:gd name="T12" fmla="*/ 913 w 994"/>
                    <a:gd name="T13" fmla="*/ 2812 h 395"/>
                    <a:gd name="T14" fmla="*/ 1075 w 994"/>
                    <a:gd name="T15" fmla="*/ 2791 h 395"/>
                    <a:gd name="T16" fmla="*/ 1225 w 994"/>
                    <a:gd name="T17" fmla="*/ 2740 h 395"/>
                    <a:gd name="T18" fmla="*/ 1400 w 994"/>
                    <a:gd name="T19" fmla="*/ 2684 h 395"/>
                    <a:gd name="T20" fmla="*/ 1633 w 994"/>
                    <a:gd name="T21" fmla="*/ 2612 h 395"/>
                    <a:gd name="T22" fmla="*/ 1933 w 994"/>
                    <a:gd name="T23" fmla="*/ 2436 h 395"/>
                    <a:gd name="T24" fmla="*/ 2150 w 994"/>
                    <a:gd name="T25" fmla="*/ 2300 h 395"/>
                    <a:gd name="T26" fmla="*/ 2250 w 994"/>
                    <a:gd name="T27" fmla="*/ 1951 h 395"/>
                    <a:gd name="T28" fmla="*/ 2263 w 994"/>
                    <a:gd name="T29" fmla="*/ 1964 h 395"/>
                    <a:gd name="T30" fmla="*/ 2588 w 994"/>
                    <a:gd name="T31" fmla="*/ 1951 h 395"/>
                    <a:gd name="T32" fmla="*/ 3320 w 994"/>
                    <a:gd name="T33" fmla="*/ 1865 h 395"/>
                    <a:gd name="T34" fmla="*/ 3758 w 994"/>
                    <a:gd name="T35" fmla="*/ 1780 h 395"/>
                    <a:gd name="T36" fmla="*/ 4170 w 994"/>
                    <a:gd name="T37" fmla="*/ 1681 h 395"/>
                    <a:gd name="T38" fmla="*/ 4850 w 994"/>
                    <a:gd name="T39" fmla="*/ 1238 h 395"/>
                    <a:gd name="T40" fmla="*/ 5020 w 994"/>
                    <a:gd name="T41" fmla="*/ 1147 h 395"/>
                    <a:gd name="T42" fmla="*/ 5163 w 994"/>
                    <a:gd name="T43" fmla="*/ 1118 h 395"/>
                    <a:gd name="T44" fmla="*/ 5613 w 994"/>
                    <a:gd name="T45" fmla="*/ 918 h 395"/>
                    <a:gd name="T46" fmla="*/ 6133 w 994"/>
                    <a:gd name="T47" fmla="*/ 141 h 395"/>
                    <a:gd name="T48" fmla="*/ 5663 w 994"/>
                    <a:gd name="T49" fmla="*/ 141 h 395"/>
                    <a:gd name="T50" fmla="*/ 5163 w 994"/>
                    <a:gd name="T51" fmla="*/ 179 h 395"/>
                    <a:gd name="T52" fmla="*/ 4838 w 994"/>
                    <a:gd name="T53" fmla="*/ 192 h 395"/>
                    <a:gd name="T54" fmla="*/ 4563 w 994"/>
                    <a:gd name="T55" fmla="*/ 221 h 395"/>
                    <a:gd name="T56" fmla="*/ 4313 w 994"/>
                    <a:gd name="T57" fmla="*/ 270 h 395"/>
                    <a:gd name="T58" fmla="*/ 3938 w 994"/>
                    <a:gd name="T59" fmla="*/ 235 h 395"/>
                    <a:gd name="T60" fmla="*/ 3483 w 994"/>
                    <a:gd name="T61" fmla="*/ 270 h 395"/>
                    <a:gd name="T62" fmla="*/ 2663 w 994"/>
                    <a:gd name="T63" fmla="*/ 286 h 395"/>
                    <a:gd name="T64" fmla="*/ 1845 w 994"/>
                    <a:gd name="T65" fmla="*/ 264 h 395"/>
                    <a:gd name="T66" fmla="*/ 1025 w 994"/>
                    <a:gd name="T67" fmla="*/ 398 h 395"/>
                    <a:gd name="T68" fmla="*/ 620 w 994"/>
                    <a:gd name="T69" fmla="*/ 598 h 395"/>
                    <a:gd name="T70" fmla="*/ 295 w 994"/>
                    <a:gd name="T71" fmla="*/ 870 h 3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94" h="395">
                      <a:moveTo>
                        <a:pt x="48" y="122"/>
                      </a:moveTo>
                      <a:cubicBezTo>
                        <a:pt x="9" y="135"/>
                        <a:pt x="3" y="192"/>
                        <a:pt x="2" y="206"/>
                      </a:cubicBezTo>
                      <a:cubicBezTo>
                        <a:pt x="0" y="218"/>
                        <a:pt x="1" y="256"/>
                        <a:pt x="3" y="268"/>
                      </a:cubicBezTo>
                      <a:cubicBezTo>
                        <a:pt x="5" y="280"/>
                        <a:pt x="20" y="291"/>
                        <a:pt x="20" y="305"/>
                      </a:cubicBezTo>
                      <a:cubicBezTo>
                        <a:pt x="21" y="321"/>
                        <a:pt x="23" y="323"/>
                        <a:pt x="29" y="337"/>
                      </a:cubicBezTo>
                      <a:cubicBezTo>
                        <a:pt x="41" y="369"/>
                        <a:pt x="67" y="385"/>
                        <a:pt x="101" y="391"/>
                      </a:cubicBezTo>
                      <a:cubicBezTo>
                        <a:pt x="118" y="394"/>
                        <a:pt x="128" y="394"/>
                        <a:pt x="146" y="395"/>
                      </a:cubicBezTo>
                      <a:cubicBezTo>
                        <a:pt x="153" y="395"/>
                        <a:pt x="164" y="394"/>
                        <a:pt x="172" y="392"/>
                      </a:cubicBezTo>
                      <a:cubicBezTo>
                        <a:pt x="182" y="390"/>
                        <a:pt x="187" y="388"/>
                        <a:pt x="196" y="385"/>
                      </a:cubicBezTo>
                      <a:cubicBezTo>
                        <a:pt x="206" y="382"/>
                        <a:pt x="215" y="381"/>
                        <a:pt x="224" y="377"/>
                      </a:cubicBezTo>
                      <a:cubicBezTo>
                        <a:pt x="241" y="368"/>
                        <a:pt x="243" y="370"/>
                        <a:pt x="261" y="367"/>
                      </a:cubicBezTo>
                      <a:cubicBezTo>
                        <a:pt x="281" y="364"/>
                        <a:pt x="294" y="351"/>
                        <a:pt x="309" y="342"/>
                      </a:cubicBezTo>
                      <a:cubicBezTo>
                        <a:pt x="322" y="335"/>
                        <a:pt x="330" y="331"/>
                        <a:pt x="344" y="323"/>
                      </a:cubicBezTo>
                      <a:cubicBezTo>
                        <a:pt x="356" y="316"/>
                        <a:pt x="368" y="286"/>
                        <a:pt x="360" y="274"/>
                      </a:cubicBezTo>
                      <a:cubicBezTo>
                        <a:pt x="362" y="276"/>
                        <a:pt x="362" y="276"/>
                        <a:pt x="362" y="276"/>
                      </a:cubicBezTo>
                      <a:cubicBezTo>
                        <a:pt x="379" y="276"/>
                        <a:pt x="396" y="275"/>
                        <a:pt x="414" y="274"/>
                      </a:cubicBezTo>
                      <a:cubicBezTo>
                        <a:pt x="451" y="273"/>
                        <a:pt x="495" y="272"/>
                        <a:pt x="531" y="262"/>
                      </a:cubicBezTo>
                      <a:cubicBezTo>
                        <a:pt x="553" y="256"/>
                        <a:pt x="578" y="251"/>
                        <a:pt x="601" y="250"/>
                      </a:cubicBezTo>
                      <a:cubicBezTo>
                        <a:pt x="626" y="249"/>
                        <a:pt x="642" y="243"/>
                        <a:pt x="667" y="236"/>
                      </a:cubicBezTo>
                      <a:cubicBezTo>
                        <a:pt x="704" y="226"/>
                        <a:pt x="741" y="184"/>
                        <a:pt x="776" y="174"/>
                      </a:cubicBezTo>
                      <a:cubicBezTo>
                        <a:pt x="784" y="171"/>
                        <a:pt x="794" y="164"/>
                        <a:pt x="803" y="161"/>
                      </a:cubicBezTo>
                      <a:cubicBezTo>
                        <a:pt x="810" y="159"/>
                        <a:pt x="819" y="159"/>
                        <a:pt x="826" y="157"/>
                      </a:cubicBezTo>
                      <a:cubicBezTo>
                        <a:pt x="843" y="152"/>
                        <a:pt x="883" y="136"/>
                        <a:pt x="898" y="129"/>
                      </a:cubicBezTo>
                      <a:cubicBezTo>
                        <a:pt x="925" y="118"/>
                        <a:pt x="994" y="76"/>
                        <a:pt x="981" y="20"/>
                      </a:cubicBezTo>
                      <a:cubicBezTo>
                        <a:pt x="977" y="0"/>
                        <a:pt x="939" y="9"/>
                        <a:pt x="906" y="20"/>
                      </a:cubicBezTo>
                      <a:cubicBezTo>
                        <a:pt x="883" y="28"/>
                        <a:pt x="851" y="25"/>
                        <a:pt x="826" y="25"/>
                      </a:cubicBezTo>
                      <a:cubicBezTo>
                        <a:pt x="805" y="25"/>
                        <a:pt x="794" y="26"/>
                        <a:pt x="774" y="27"/>
                      </a:cubicBezTo>
                      <a:cubicBezTo>
                        <a:pt x="759" y="27"/>
                        <a:pt x="745" y="30"/>
                        <a:pt x="730" y="31"/>
                      </a:cubicBezTo>
                      <a:cubicBezTo>
                        <a:pt x="714" y="31"/>
                        <a:pt x="706" y="36"/>
                        <a:pt x="690" y="38"/>
                      </a:cubicBezTo>
                      <a:cubicBezTo>
                        <a:pt x="672" y="40"/>
                        <a:pt x="649" y="35"/>
                        <a:pt x="630" y="33"/>
                      </a:cubicBezTo>
                      <a:cubicBezTo>
                        <a:pt x="609" y="31"/>
                        <a:pt x="579" y="33"/>
                        <a:pt x="557" y="38"/>
                      </a:cubicBezTo>
                      <a:cubicBezTo>
                        <a:pt x="517" y="46"/>
                        <a:pt x="470" y="43"/>
                        <a:pt x="426" y="40"/>
                      </a:cubicBezTo>
                      <a:cubicBezTo>
                        <a:pt x="380" y="38"/>
                        <a:pt x="341" y="30"/>
                        <a:pt x="295" y="37"/>
                      </a:cubicBezTo>
                      <a:cubicBezTo>
                        <a:pt x="256" y="43"/>
                        <a:pt x="200" y="36"/>
                        <a:pt x="164" y="56"/>
                      </a:cubicBezTo>
                      <a:cubicBezTo>
                        <a:pt x="150" y="64"/>
                        <a:pt x="111" y="74"/>
                        <a:pt x="99" y="84"/>
                      </a:cubicBezTo>
                      <a:cubicBezTo>
                        <a:pt x="82" y="99"/>
                        <a:pt x="64" y="108"/>
                        <a:pt x="47" y="122"/>
                      </a:cubicBezTo>
                    </a:path>
                  </a:pathLst>
                </a:custGeom>
                <a:solidFill>
                  <a:srgbClr val="FEE8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5" name="Freeform 5"/>
                <p:cNvSpPr>
                  <a:spLocks/>
                </p:cNvSpPr>
                <p:nvPr/>
              </p:nvSpPr>
              <p:spPr bwMode="auto">
                <a:xfrm>
                  <a:off x="1835" y="2355"/>
                  <a:ext cx="748" cy="306"/>
                </a:xfrm>
                <a:custGeom>
                  <a:avLst/>
                  <a:gdLst>
                    <a:gd name="T0" fmla="*/ 1008 w 299"/>
                    <a:gd name="T1" fmla="*/ 205 h 115"/>
                    <a:gd name="T2" fmla="*/ 1338 w 299"/>
                    <a:gd name="T3" fmla="*/ 51 h 115"/>
                    <a:gd name="T4" fmla="*/ 1659 w 299"/>
                    <a:gd name="T5" fmla="*/ 29 h 115"/>
                    <a:gd name="T6" fmla="*/ 1584 w 299"/>
                    <a:gd name="T7" fmla="*/ 362 h 115"/>
                    <a:gd name="T8" fmla="*/ 1158 w 299"/>
                    <a:gd name="T9" fmla="*/ 609 h 115"/>
                    <a:gd name="T10" fmla="*/ 520 w 299"/>
                    <a:gd name="T11" fmla="*/ 793 h 115"/>
                    <a:gd name="T12" fmla="*/ 233 w 299"/>
                    <a:gd name="T13" fmla="*/ 772 h 115"/>
                    <a:gd name="T14" fmla="*/ 0 w 299"/>
                    <a:gd name="T15" fmla="*/ 716 h 115"/>
                    <a:gd name="T16" fmla="*/ 358 w 299"/>
                    <a:gd name="T17" fmla="*/ 652 h 115"/>
                    <a:gd name="T18" fmla="*/ 550 w 299"/>
                    <a:gd name="T19" fmla="*/ 652 h 115"/>
                    <a:gd name="T20" fmla="*/ 846 w 299"/>
                    <a:gd name="T21" fmla="*/ 580 h 115"/>
                    <a:gd name="T22" fmla="*/ 996 w 299"/>
                    <a:gd name="T23" fmla="*/ 431 h 115"/>
                    <a:gd name="T24" fmla="*/ 1346 w 299"/>
                    <a:gd name="T25" fmla="*/ 431 h 115"/>
                    <a:gd name="T26" fmla="*/ 1621 w 299"/>
                    <a:gd name="T27" fmla="*/ 247 h 115"/>
                    <a:gd name="T28" fmla="*/ 1601 w 299"/>
                    <a:gd name="T29" fmla="*/ 239 h 115"/>
                    <a:gd name="T30" fmla="*/ 1233 w 299"/>
                    <a:gd name="T31" fmla="*/ 205 h 115"/>
                    <a:gd name="T32" fmla="*/ 1013 w 299"/>
                    <a:gd name="T33" fmla="*/ 269 h 115"/>
                    <a:gd name="T34" fmla="*/ 821 w 299"/>
                    <a:gd name="T35" fmla="*/ 303 h 115"/>
                    <a:gd name="T36" fmla="*/ 996 w 299"/>
                    <a:gd name="T37" fmla="*/ 213 h 1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99" h="115">
                      <a:moveTo>
                        <a:pt x="161" y="29"/>
                      </a:moveTo>
                      <a:cubicBezTo>
                        <a:pt x="179" y="25"/>
                        <a:pt x="196" y="13"/>
                        <a:pt x="214" y="7"/>
                      </a:cubicBezTo>
                      <a:cubicBezTo>
                        <a:pt x="230" y="2"/>
                        <a:pt x="249" y="0"/>
                        <a:pt x="265" y="4"/>
                      </a:cubicBezTo>
                      <a:cubicBezTo>
                        <a:pt x="299" y="12"/>
                        <a:pt x="270" y="40"/>
                        <a:pt x="253" y="51"/>
                      </a:cubicBezTo>
                      <a:cubicBezTo>
                        <a:pt x="232" y="64"/>
                        <a:pt x="209" y="81"/>
                        <a:pt x="185" y="86"/>
                      </a:cubicBezTo>
                      <a:cubicBezTo>
                        <a:pt x="151" y="93"/>
                        <a:pt x="118" y="105"/>
                        <a:pt x="83" y="112"/>
                      </a:cubicBezTo>
                      <a:cubicBezTo>
                        <a:pt x="67" y="115"/>
                        <a:pt x="53" y="113"/>
                        <a:pt x="37" y="109"/>
                      </a:cubicBezTo>
                      <a:cubicBezTo>
                        <a:pt x="28" y="107"/>
                        <a:pt x="6" y="107"/>
                        <a:pt x="0" y="101"/>
                      </a:cubicBezTo>
                      <a:cubicBezTo>
                        <a:pt x="19" y="101"/>
                        <a:pt x="40" y="101"/>
                        <a:pt x="57" y="92"/>
                      </a:cubicBezTo>
                      <a:cubicBezTo>
                        <a:pt x="71" y="84"/>
                        <a:pt x="73" y="90"/>
                        <a:pt x="88" y="92"/>
                      </a:cubicBezTo>
                      <a:cubicBezTo>
                        <a:pt x="102" y="93"/>
                        <a:pt x="124" y="89"/>
                        <a:pt x="135" y="82"/>
                      </a:cubicBezTo>
                      <a:cubicBezTo>
                        <a:pt x="145" y="77"/>
                        <a:pt x="150" y="66"/>
                        <a:pt x="159" y="61"/>
                      </a:cubicBezTo>
                      <a:cubicBezTo>
                        <a:pt x="175" y="79"/>
                        <a:pt x="198" y="69"/>
                        <a:pt x="215" y="61"/>
                      </a:cubicBezTo>
                      <a:cubicBezTo>
                        <a:pt x="229" y="54"/>
                        <a:pt x="255" y="56"/>
                        <a:pt x="259" y="35"/>
                      </a:cubicBezTo>
                      <a:cubicBezTo>
                        <a:pt x="258" y="34"/>
                        <a:pt x="257" y="35"/>
                        <a:pt x="256" y="34"/>
                      </a:cubicBezTo>
                      <a:cubicBezTo>
                        <a:pt x="246" y="14"/>
                        <a:pt x="214" y="23"/>
                        <a:pt x="197" y="29"/>
                      </a:cubicBezTo>
                      <a:cubicBezTo>
                        <a:pt x="184" y="34"/>
                        <a:pt x="176" y="38"/>
                        <a:pt x="162" y="38"/>
                      </a:cubicBezTo>
                      <a:cubicBezTo>
                        <a:pt x="151" y="38"/>
                        <a:pt x="141" y="41"/>
                        <a:pt x="131" y="43"/>
                      </a:cubicBezTo>
                      <a:cubicBezTo>
                        <a:pt x="139" y="34"/>
                        <a:pt x="149" y="32"/>
                        <a:pt x="159" y="3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" name="Freeform 6"/>
                <p:cNvSpPr>
                  <a:spLocks/>
                </p:cNvSpPr>
                <p:nvPr/>
              </p:nvSpPr>
              <p:spPr bwMode="auto">
                <a:xfrm>
                  <a:off x="2368" y="2389"/>
                  <a:ext cx="167" cy="94"/>
                </a:xfrm>
                <a:custGeom>
                  <a:avLst/>
                  <a:gdLst>
                    <a:gd name="T0" fmla="*/ 0 w 67"/>
                    <a:gd name="T1" fmla="*/ 81 h 35"/>
                    <a:gd name="T2" fmla="*/ 80 w 67"/>
                    <a:gd name="T3" fmla="*/ 252 h 35"/>
                    <a:gd name="T4" fmla="*/ 155 w 67"/>
                    <a:gd name="T5" fmla="*/ 150 h 35"/>
                    <a:gd name="T6" fmla="*/ 279 w 67"/>
                    <a:gd name="T7" fmla="*/ 150 h 35"/>
                    <a:gd name="T8" fmla="*/ 137 w 67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" h="35">
                      <a:moveTo>
                        <a:pt x="0" y="11"/>
                      </a:moveTo>
                      <a:cubicBezTo>
                        <a:pt x="12" y="10"/>
                        <a:pt x="17" y="25"/>
                        <a:pt x="13" y="35"/>
                      </a:cubicBezTo>
                      <a:cubicBezTo>
                        <a:pt x="18" y="31"/>
                        <a:pt x="20" y="24"/>
                        <a:pt x="25" y="21"/>
                      </a:cubicBezTo>
                      <a:cubicBezTo>
                        <a:pt x="33" y="17"/>
                        <a:pt x="39" y="23"/>
                        <a:pt x="45" y="21"/>
                      </a:cubicBezTo>
                      <a:cubicBezTo>
                        <a:pt x="67" y="15"/>
                        <a:pt x="31" y="2"/>
                        <a:pt x="22" y="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" name="Freeform 7"/>
                <p:cNvSpPr>
                  <a:spLocks/>
                </p:cNvSpPr>
                <p:nvPr/>
              </p:nvSpPr>
              <p:spPr bwMode="auto">
                <a:xfrm>
                  <a:off x="2153" y="2451"/>
                  <a:ext cx="90" cy="56"/>
                </a:xfrm>
                <a:custGeom>
                  <a:avLst/>
                  <a:gdLst>
                    <a:gd name="T0" fmla="*/ 225 w 36"/>
                    <a:gd name="T1" fmla="*/ 0 h 21"/>
                    <a:gd name="T2" fmla="*/ 175 w 36"/>
                    <a:gd name="T3" fmla="*/ 149 h 21"/>
                    <a:gd name="T4" fmla="*/ 0 w 36"/>
                    <a:gd name="T5" fmla="*/ 7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21">
                      <a:moveTo>
                        <a:pt x="36" y="0"/>
                      </a:moveTo>
                      <a:cubicBezTo>
                        <a:pt x="31" y="6"/>
                        <a:pt x="29" y="13"/>
                        <a:pt x="28" y="21"/>
                      </a:cubicBezTo>
                      <a:cubicBezTo>
                        <a:pt x="20" y="11"/>
                        <a:pt x="13" y="7"/>
                        <a:pt x="0" y="1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8" name="Freeform 8"/>
                <p:cNvSpPr>
                  <a:spLocks/>
                </p:cNvSpPr>
                <p:nvPr/>
              </p:nvSpPr>
              <p:spPr bwMode="auto">
                <a:xfrm>
                  <a:off x="2123" y="2288"/>
                  <a:ext cx="312" cy="163"/>
                </a:xfrm>
                <a:custGeom>
                  <a:avLst/>
                  <a:gdLst>
                    <a:gd name="T0" fmla="*/ 75 w 125"/>
                    <a:gd name="T1" fmla="*/ 379 h 61"/>
                    <a:gd name="T2" fmla="*/ 412 w 125"/>
                    <a:gd name="T3" fmla="*/ 230 h 61"/>
                    <a:gd name="T4" fmla="*/ 779 w 125"/>
                    <a:gd name="T5" fmla="*/ 120 h 61"/>
                    <a:gd name="T6" fmla="*/ 661 w 125"/>
                    <a:gd name="T7" fmla="*/ 0 h 61"/>
                    <a:gd name="T8" fmla="*/ 462 w 125"/>
                    <a:gd name="T9" fmla="*/ 94 h 61"/>
                    <a:gd name="T10" fmla="*/ 280 w 125"/>
                    <a:gd name="T11" fmla="*/ 222 h 61"/>
                    <a:gd name="T12" fmla="*/ 62 w 125"/>
                    <a:gd name="T13" fmla="*/ 321 h 61"/>
                    <a:gd name="T14" fmla="*/ 0 w 125"/>
                    <a:gd name="T15" fmla="*/ 436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5" h="61">
                      <a:moveTo>
                        <a:pt x="12" y="53"/>
                      </a:moveTo>
                      <a:cubicBezTo>
                        <a:pt x="33" y="55"/>
                        <a:pt x="48" y="39"/>
                        <a:pt x="66" y="32"/>
                      </a:cubicBezTo>
                      <a:cubicBezTo>
                        <a:pt x="85" y="24"/>
                        <a:pt x="106" y="23"/>
                        <a:pt x="125" y="17"/>
                      </a:cubicBezTo>
                      <a:cubicBezTo>
                        <a:pt x="117" y="15"/>
                        <a:pt x="109" y="7"/>
                        <a:pt x="106" y="0"/>
                      </a:cubicBezTo>
                      <a:cubicBezTo>
                        <a:pt x="91" y="7"/>
                        <a:pt x="91" y="13"/>
                        <a:pt x="74" y="13"/>
                      </a:cubicBezTo>
                      <a:cubicBezTo>
                        <a:pt x="58" y="13"/>
                        <a:pt x="54" y="20"/>
                        <a:pt x="45" y="31"/>
                      </a:cubicBezTo>
                      <a:cubicBezTo>
                        <a:pt x="37" y="41"/>
                        <a:pt x="16" y="38"/>
                        <a:pt x="10" y="45"/>
                      </a:cubicBezTo>
                      <a:cubicBezTo>
                        <a:pt x="5" y="51"/>
                        <a:pt x="11" y="52"/>
                        <a:pt x="0" y="61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9" name="Freeform 9"/>
                <p:cNvSpPr>
                  <a:spLocks/>
                </p:cNvSpPr>
                <p:nvPr/>
              </p:nvSpPr>
              <p:spPr bwMode="auto">
                <a:xfrm>
                  <a:off x="2478" y="2240"/>
                  <a:ext cx="585" cy="109"/>
                </a:xfrm>
                <a:custGeom>
                  <a:avLst/>
                  <a:gdLst>
                    <a:gd name="T0" fmla="*/ 0 w 234"/>
                    <a:gd name="T1" fmla="*/ 247 h 41"/>
                    <a:gd name="T2" fmla="*/ 200 w 234"/>
                    <a:gd name="T3" fmla="*/ 149 h 41"/>
                    <a:gd name="T4" fmla="*/ 383 w 234"/>
                    <a:gd name="T5" fmla="*/ 162 h 41"/>
                    <a:gd name="T6" fmla="*/ 658 w 234"/>
                    <a:gd name="T7" fmla="*/ 141 h 41"/>
                    <a:gd name="T8" fmla="*/ 895 w 234"/>
                    <a:gd name="T9" fmla="*/ 0 h 41"/>
                    <a:gd name="T10" fmla="*/ 1183 w 234"/>
                    <a:gd name="T11" fmla="*/ 85 h 41"/>
                    <a:gd name="T12" fmla="*/ 1463 w 234"/>
                    <a:gd name="T13" fmla="*/ 120 h 41"/>
                    <a:gd name="T14" fmla="*/ 1183 w 234"/>
                    <a:gd name="T15" fmla="*/ 183 h 41"/>
                    <a:gd name="T16" fmla="*/ 900 w 234"/>
                    <a:gd name="T17" fmla="*/ 234 h 41"/>
                    <a:gd name="T18" fmla="*/ 463 w 234"/>
                    <a:gd name="T19" fmla="*/ 261 h 41"/>
                    <a:gd name="T20" fmla="*/ 38 w 234"/>
                    <a:gd name="T21" fmla="*/ 255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4" h="41">
                      <a:moveTo>
                        <a:pt x="0" y="35"/>
                      </a:moveTo>
                      <a:cubicBezTo>
                        <a:pt x="13" y="35"/>
                        <a:pt x="21" y="23"/>
                        <a:pt x="32" y="21"/>
                      </a:cubicBezTo>
                      <a:cubicBezTo>
                        <a:pt x="40" y="20"/>
                        <a:pt x="51" y="24"/>
                        <a:pt x="61" y="23"/>
                      </a:cubicBezTo>
                      <a:cubicBezTo>
                        <a:pt x="76" y="21"/>
                        <a:pt x="90" y="22"/>
                        <a:pt x="105" y="20"/>
                      </a:cubicBezTo>
                      <a:cubicBezTo>
                        <a:pt x="123" y="18"/>
                        <a:pt x="129" y="8"/>
                        <a:pt x="143" y="0"/>
                      </a:cubicBezTo>
                      <a:cubicBezTo>
                        <a:pt x="152" y="15"/>
                        <a:pt x="174" y="12"/>
                        <a:pt x="189" y="12"/>
                      </a:cubicBezTo>
                      <a:cubicBezTo>
                        <a:pt x="203" y="11"/>
                        <a:pt x="220" y="15"/>
                        <a:pt x="234" y="17"/>
                      </a:cubicBezTo>
                      <a:cubicBezTo>
                        <a:pt x="219" y="17"/>
                        <a:pt x="203" y="24"/>
                        <a:pt x="189" y="26"/>
                      </a:cubicBezTo>
                      <a:cubicBezTo>
                        <a:pt x="172" y="29"/>
                        <a:pt x="160" y="32"/>
                        <a:pt x="144" y="33"/>
                      </a:cubicBezTo>
                      <a:cubicBezTo>
                        <a:pt x="120" y="36"/>
                        <a:pt x="97" y="35"/>
                        <a:pt x="74" y="37"/>
                      </a:cubicBezTo>
                      <a:cubicBezTo>
                        <a:pt x="58" y="39"/>
                        <a:pt x="21" y="41"/>
                        <a:pt x="6" y="36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0" name="Freeform 10"/>
                <p:cNvSpPr>
                  <a:spLocks/>
                </p:cNvSpPr>
                <p:nvPr/>
              </p:nvSpPr>
              <p:spPr bwMode="auto">
                <a:xfrm>
                  <a:off x="3150" y="1987"/>
                  <a:ext cx="658" cy="288"/>
                </a:xfrm>
                <a:custGeom>
                  <a:avLst/>
                  <a:gdLst>
                    <a:gd name="T0" fmla="*/ 0 w 263"/>
                    <a:gd name="T1" fmla="*/ 768 h 108"/>
                    <a:gd name="T2" fmla="*/ 133 w 263"/>
                    <a:gd name="T3" fmla="*/ 675 h 108"/>
                    <a:gd name="T4" fmla="*/ 288 w 263"/>
                    <a:gd name="T5" fmla="*/ 653 h 108"/>
                    <a:gd name="T6" fmla="*/ 671 w 263"/>
                    <a:gd name="T7" fmla="*/ 440 h 108"/>
                    <a:gd name="T8" fmla="*/ 713 w 263"/>
                    <a:gd name="T9" fmla="*/ 256 h 108"/>
                    <a:gd name="T10" fmla="*/ 796 w 263"/>
                    <a:gd name="T11" fmla="*/ 184 h 108"/>
                    <a:gd name="T12" fmla="*/ 1101 w 263"/>
                    <a:gd name="T13" fmla="*/ 128 h 108"/>
                    <a:gd name="T14" fmla="*/ 1313 w 263"/>
                    <a:gd name="T15" fmla="*/ 8 h 108"/>
                    <a:gd name="T16" fmla="*/ 1501 w 263"/>
                    <a:gd name="T17" fmla="*/ 0 h 108"/>
                    <a:gd name="T18" fmla="*/ 1646 w 263"/>
                    <a:gd name="T19" fmla="*/ 0 h 108"/>
                    <a:gd name="T20" fmla="*/ 1484 w 263"/>
                    <a:gd name="T21" fmla="*/ 72 h 108"/>
                    <a:gd name="T22" fmla="*/ 1251 w 263"/>
                    <a:gd name="T23" fmla="*/ 141 h 108"/>
                    <a:gd name="T24" fmla="*/ 871 w 263"/>
                    <a:gd name="T25" fmla="*/ 333 h 108"/>
                    <a:gd name="T26" fmla="*/ 696 w 263"/>
                    <a:gd name="T27" fmla="*/ 504 h 108"/>
                    <a:gd name="T28" fmla="*/ 533 w 263"/>
                    <a:gd name="T29" fmla="*/ 619 h 108"/>
                    <a:gd name="T30" fmla="*/ 150 w 263"/>
                    <a:gd name="T31" fmla="*/ 747 h 108"/>
                    <a:gd name="T32" fmla="*/ 25 w 263"/>
                    <a:gd name="T33" fmla="*/ 760 h 1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3" h="108">
                      <a:moveTo>
                        <a:pt x="0" y="108"/>
                      </a:moveTo>
                      <a:cubicBezTo>
                        <a:pt x="9" y="105"/>
                        <a:pt x="12" y="97"/>
                        <a:pt x="21" y="95"/>
                      </a:cubicBezTo>
                      <a:cubicBezTo>
                        <a:pt x="29" y="93"/>
                        <a:pt x="38" y="94"/>
                        <a:pt x="46" y="92"/>
                      </a:cubicBezTo>
                      <a:cubicBezTo>
                        <a:pt x="63" y="86"/>
                        <a:pt x="96" y="78"/>
                        <a:pt x="107" y="62"/>
                      </a:cubicBezTo>
                      <a:cubicBezTo>
                        <a:pt x="112" y="56"/>
                        <a:pt x="113" y="44"/>
                        <a:pt x="114" y="36"/>
                      </a:cubicBezTo>
                      <a:cubicBezTo>
                        <a:pt x="114" y="23"/>
                        <a:pt x="114" y="26"/>
                        <a:pt x="127" y="26"/>
                      </a:cubicBezTo>
                      <a:cubicBezTo>
                        <a:pt x="144" y="26"/>
                        <a:pt x="161" y="22"/>
                        <a:pt x="176" y="18"/>
                      </a:cubicBezTo>
                      <a:cubicBezTo>
                        <a:pt x="185" y="16"/>
                        <a:pt x="208" y="10"/>
                        <a:pt x="210" y="1"/>
                      </a:cubicBezTo>
                      <a:cubicBezTo>
                        <a:pt x="221" y="4"/>
                        <a:pt x="229" y="2"/>
                        <a:pt x="240" y="0"/>
                      </a:cubicBezTo>
                      <a:cubicBezTo>
                        <a:pt x="248" y="0"/>
                        <a:pt x="257" y="3"/>
                        <a:pt x="263" y="0"/>
                      </a:cubicBezTo>
                      <a:cubicBezTo>
                        <a:pt x="256" y="7"/>
                        <a:pt x="246" y="7"/>
                        <a:pt x="237" y="10"/>
                      </a:cubicBezTo>
                      <a:cubicBezTo>
                        <a:pt x="226" y="14"/>
                        <a:pt x="210" y="17"/>
                        <a:pt x="200" y="20"/>
                      </a:cubicBezTo>
                      <a:cubicBezTo>
                        <a:pt x="179" y="25"/>
                        <a:pt x="157" y="37"/>
                        <a:pt x="139" y="47"/>
                      </a:cubicBezTo>
                      <a:cubicBezTo>
                        <a:pt x="128" y="54"/>
                        <a:pt x="121" y="64"/>
                        <a:pt x="111" y="71"/>
                      </a:cubicBezTo>
                      <a:cubicBezTo>
                        <a:pt x="103" y="77"/>
                        <a:pt x="93" y="82"/>
                        <a:pt x="85" y="87"/>
                      </a:cubicBezTo>
                      <a:cubicBezTo>
                        <a:pt x="67" y="98"/>
                        <a:pt x="44" y="102"/>
                        <a:pt x="24" y="105"/>
                      </a:cubicBezTo>
                      <a:cubicBezTo>
                        <a:pt x="18" y="106"/>
                        <a:pt x="8" y="108"/>
                        <a:pt x="4" y="107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" name="Freeform 11"/>
                <p:cNvSpPr>
                  <a:spLocks/>
                </p:cNvSpPr>
                <p:nvPr/>
              </p:nvSpPr>
              <p:spPr bwMode="auto">
                <a:xfrm>
                  <a:off x="3733" y="1800"/>
                  <a:ext cx="332" cy="203"/>
                </a:xfrm>
                <a:custGeom>
                  <a:avLst/>
                  <a:gdLst>
                    <a:gd name="T0" fmla="*/ 142 w 133"/>
                    <a:gd name="T1" fmla="*/ 529 h 76"/>
                    <a:gd name="T2" fmla="*/ 354 w 133"/>
                    <a:gd name="T3" fmla="*/ 422 h 76"/>
                    <a:gd name="T4" fmla="*/ 562 w 133"/>
                    <a:gd name="T5" fmla="*/ 321 h 76"/>
                    <a:gd name="T6" fmla="*/ 829 w 133"/>
                    <a:gd name="T7" fmla="*/ 0 h 76"/>
                    <a:gd name="T8" fmla="*/ 629 w 133"/>
                    <a:gd name="T9" fmla="*/ 115 h 76"/>
                    <a:gd name="T10" fmla="*/ 399 w 133"/>
                    <a:gd name="T11" fmla="*/ 329 h 76"/>
                    <a:gd name="T12" fmla="*/ 230 w 133"/>
                    <a:gd name="T13" fmla="*/ 414 h 76"/>
                    <a:gd name="T14" fmla="*/ 0 w 133"/>
                    <a:gd name="T15" fmla="*/ 542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3" h="76">
                      <a:moveTo>
                        <a:pt x="23" y="74"/>
                      </a:moveTo>
                      <a:cubicBezTo>
                        <a:pt x="36" y="71"/>
                        <a:pt x="45" y="64"/>
                        <a:pt x="57" y="59"/>
                      </a:cubicBezTo>
                      <a:cubicBezTo>
                        <a:pt x="68" y="54"/>
                        <a:pt x="80" y="52"/>
                        <a:pt x="90" y="45"/>
                      </a:cubicBezTo>
                      <a:cubicBezTo>
                        <a:pt x="104" y="36"/>
                        <a:pt x="129" y="18"/>
                        <a:pt x="133" y="0"/>
                      </a:cubicBezTo>
                      <a:cubicBezTo>
                        <a:pt x="125" y="9"/>
                        <a:pt x="113" y="15"/>
                        <a:pt x="101" y="16"/>
                      </a:cubicBezTo>
                      <a:cubicBezTo>
                        <a:pt x="101" y="30"/>
                        <a:pt x="76" y="45"/>
                        <a:pt x="64" y="46"/>
                      </a:cubicBezTo>
                      <a:cubicBezTo>
                        <a:pt x="50" y="48"/>
                        <a:pt x="47" y="50"/>
                        <a:pt x="37" y="58"/>
                      </a:cubicBezTo>
                      <a:cubicBezTo>
                        <a:pt x="25" y="67"/>
                        <a:pt x="14" y="73"/>
                        <a:pt x="0" y="76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2" name="Freeform 12"/>
                <p:cNvSpPr>
                  <a:spLocks/>
                </p:cNvSpPr>
                <p:nvPr/>
              </p:nvSpPr>
              <p:spPr bwMode="auto">
                <a:xfrm>
                  <a:off x="4013" y="1664"/>
                  <a:ext cx="77" cy="179"/>
                </a:xfrm>
                <a:custGeom>
                  <a:avLst/>
                  <a:gdLst>
                    <a:gd name="T0" fmla="*/ 12 w 31"/>
                    <a:gd name="T1" fmla="*/ 8 h 67"/>
                    <a:gd name="T2" fmla="*/ 191 w 31"/>
                    <a:gd name="T3" fmla="*/ 142 h 67"/>
                    <a:gd name="T4" fmla="*/ 161 w 31"/>
                    <a:gd name="T5" fmla="*/ 299 h 67"/>
                    <a:gd name="T6" fmla="*/ 67 w 31"/>
                    <a:gd name="T7" fmla="*/ 478 h 67"/>
                    <a:gd name="T8" fmla="*/ 0 w 31"/>
                    <a:gd name="T9" fmla="*/ 342 h 67"/>
                    <a:gd name="T10" fmla="*/ 137 w 31"/>
                    <a:gd name="T11" fmla="*/ 128 h 67"/>
                    <a:gd name="T12" fmla="*/ 17 w 31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" h="67">
                      <a:moveTo>
                        <a:pt x="2" y="1"/>
                      </a:moveTo>
                      <a:cubicBezTo>
                        <a:pt x="18" y="0"/>
                        <a:pt x="29" y="0"/>
                        <a:pt x="31" y="20"/>
                      </a:cubicBezTo>
                      <a:cubicBezTo>
                        <a:pt x="31" y="28"/>
                        <a:pt x="29" y="35"/>
                        <a:pt x="26" y="42"/>
                      </a:cubicBezTo>
                      <a:cubicBezTo>
                        <a:pt x="23" y="49"/>
                        <a:pt x="16" y="65"/>
                        <a:pt x="11" y="67"/>
                      </a:cubicBezTo>
                      <a:cubicBezTo>
                        <a:pt x="16" y="55"/>
                        <a:pt x="17" y="44"/>
                        <a:pt x="0" y="48"/>
                      </a:cubicBezTo>
                      <a:cubicBezTo>
                        <a:pt x="2" y="39"/>
                        <a:pt x="21" y="33"/>
                        <a:pt x="22" y="18"/>
                      </a:cubicBezTo>
                      <a:cubicBezTo>
                        <a:pt x="22" y="9"/>
                        <a:pt x="11" y="3"/>
                        <a:pt x="3" y="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3" name="Freeform 13"/>
                <p:cNvSpPr>
                  <a:spLocks/>
                </p:cNvSpPr>
                <p:nvPr/>
              </p:nvSpPr>
              <p:spPr bwMode="auto">
                <a:xfrm>
                  <a:off x="3645" y="1867"/>
                  <a:ext cx="30" cy="61"/>
                </a:xfrm>
                <a:custGeom>
                  <a:avLst/>
                  <a:gdLst>
                    <a:gd name="T0" fmla="*/ 0 w 12"/>
                    <a:gd name="T1" fmla="*/ 72 h 23"/>
                    <a:gd name="T2" fmla="*/ 50 w 12"/>
                    <a:gd name="T3" fmla="*/ 162 h 23"/>
                    <a:gd name="T4" fmla="*/ 75 w 12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3">
                      <a:moveTo>
                        <a:pt x="0" y="10"/>
                      </a:moveTo>
                      <a:cubicBezTo>
                        <a:pt x="4" y="14"/>
                        <a:pt x="7" y="19"/>
                        <a:pt x="8" y="23"/>
                      </a:cubicBezTo>
                      <a:cubicBezTo>
                        <a:pt x="9" y="16"/>
                        <a:pt x="9" y="6"/>
                        <a:pt x="12" y="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4" name="Freeform 14"/>
                <p:cNvSpPr>
                  <a:spLocks/>
                </p:cNvSpPr>
                <p:nvPr/>
              </p:nvSpPr>
              <p:spPr bwMode="auto">
                <a:xfrm>
                  <a:off x="3828" y="1741"/>
                  <a:ext cx="37" cy="32"/>
                </a:xfrm>
                <a:custGeom>
                  <a:avLst/>
                  <a:gdLst>
                    <a:gd name="T0" fmla="*/ 0 w 15"/>
                    <a:gd name="T1" fmla="*/ 0 h 12"/>
                    <a:gd name="T2" fmla="*/ 91 w 15"/>
                    <a:gd name="T3" fmla="*/ 29 h 12"/>
                    <a:gd name="T4" fmla="*/ 62 w 15"/>
                    <a:gd name="T5" fmla="*/ 85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2">
                      <a:moveTo>
                        <a:pt x="0" y="0"/>
                      </a:moveTo>
                      <a:cubicBezTo>
                        <a:pt x="4" y="3"/>
                        <a:pt x="9" y="3"/>
                        <a:pt x="15" y="4"/>
                      </a:cubicBezTo>
                      <a:cubicBezTo>
                        <a:pt x="12" y="5"/>
                        <a:pt x="10" y="9"/>
                        <a:pt x="10" y="12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5" name="Freeform 15"/>
                <p:cNvSpPr>
                  <a:spLocks/>
                </p:cNvSpPr>
                <p:nvPr/>
              </p:nvSpPr>
              <p:spPr bwMode="auto">
                <a:xfrm>
                  <a:off x="3480" y="1744"/>
                  <a:ext cx="55" cy="32"/>
                </a:xfrm>
                <a:custGeom>
                  <a:avLst/>
                  <a:gdLst>
                    <a:gd name="T0" fmla="*/ 0 w 22"/>
                    <a:gd name="T1" fmla="*/ 29 h 12"/>
                    <a:gd name="T2" fmla="*/ 138 w 22"/>
                    <a:gd name="T3" fmla="*/ 21 h 12"/>
                    <a:gd name="T4" fmla="*/ 113 w 22"/>
                    <a:gd name="T5" fmla="*/ 85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2">
                      <a:moveTo>
                        <a:pt x="0" y="4"/>
                      </a:moveTo>
                      <a:cubicBezTo>
                        <a:pt x="7" y="5"/>
                        <a:pt x="13" y="0"/>
                        <a:pt x="22" y="3"/>
                      </a:cubicBezTo>
                      <a:cubicBezTo>
                        <a:pt x="18" y="5"/>
                        <a:pt x="16" y="9"/>
                        <a:pt x="18" y="12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6" name="Freeform 16"/>
                <p:cNvSpPr>
                  <a:spLocks/>
                </p:cNvSpPr>
                <p:nvPr/>
              </p:nvSpPr>
              <p:spPr bwMode="auto">
                <a:xfrm>
                  <a:off x="3110" y="1912"/>
                  <a:ext cx="25" cy="48"/>
                </a:xfrm>
                <a:custGeom>
                  <a:avLst/>
                  <a:gdLst>
                    <a:gd name="T0" fmla="*/ 13 w 10"/>
                    <a:gd name="T1" fmla="*/ 0 h 18"/>
                    <a:gd name="T2" fmla="*/ 63 w 10"/>
                    <a:gd name="T3" fmla="*/ 128 h 18"/>
                    <a:gd name="T4" fmla="*/ 0 w 10"/>
                    <a:gd name="T5" fmla="*/ 107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8">
                      <a:moveTo>
                        <a:pt x="2" y="0"/>
                      </a:moveTo>
                      <a:cubicBezTo>
                        <a:pt x="3" y="7"/>
                        <a:pt x="8" y="12"/>
                        <a:pt x="10" y="18"/>
                      </a:cubicBezTo>
                      <a:cubicBezTo>
                        <a:pt x="7" y="16"/>
                        <a:pt x="3" y="14"/>
                        <a:pt x="0" y="15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" name="Freeform 17"/>
                <p:cNvSpPr>
                  <a:spLocks/>
                </p:cNvSpPr>
                <p:nvPr/>
              </p:nvSpPr>
              <p:spPr bwMode="auto">
                <a:xfrm>
                  <a:off x="3150" y="2219"/>
                  <a:ext cx="88" cy="40"/>
                </a:xfrm>
                <a:custGeom>
                  <a:avLst/>
                  <a:gdLst>
                    <a:gd name="T0" fmla="*/ 45 w 35"/>
                    <a:gd name="T1" fmla="*/ 99 h 15"/>
                    <a:gd name="T2" fmla="*/ 221 w 35"/>
                    <a:gd name="T3" fmla="*/ 64 h 15"/>
                    <a:gd name="T4" fmla="*/ 88 w 35"/>
                    <a:gd name="T5" fmla="*/ 0 h 15"/>
                    <a:gd name="T6" fmla="*/ 0 w 35"/>
                    <a:gd name="T7" fmla="*/ 107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15">
                      <a:moveTo>
                        <a:pt x="7" y="14"/>
                      </a:moveTo>
                      <a:cubicBezTo>
                        <a:pt x="14" y="13"/>
                        <a:pt x="29" y="14"/>
                        <a:pt x="35" y="9"/>
                      </a:cubicBezTo>
                      <a:cubicBezTo>
                        <a:pt x="31" y="4"/>
                        <a:pt x="20" y="3"/>
                        <a:pt x="14" y="0"/>
                      </a:cubicBezTo>
                      <a:cubicBezTo>
                        <a:pt x="9" y="6"/>
                        <a:pt x="4" y="11"/>
                        <a:pt x="0" y="15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8" name="Freeform 18"/>
                <p:cNvSpPr>
                  <a:spLocks/>
                </p:cNvSpPr>
                <p:nvPr/>
              </p:nvSpPr>
              <p:spPr bwMode="auto">
                <a:xfrm>
                  <a:off x="3410" y="2011"/>
                  <a:ext cx="48" cy="112"/>
                </a:xfrm>
                <a:custGeom>
                  <a:avLst/>
                  <a:gdLst>
                    <a:gd name="T0" fmla="*/ 88 w 19"/>
                    <a:gd name="T1" fmla="*/ 0 h 42"/>
                    <a:gd name="T2" fmla="*/ 0 w 19"/>
                    <a:gd name="T3" fmla="*/ 136 h 42"/>
                    <a:gd name="T4" fmla="*/ 20 w 19"/>
                    <a:gd name="T5" fmla="*/ 299 h 42"/>
                    <a:gd name="T6" fmla="*/ 121 w 19"/>
                    <a:gd name="T7" fmla="*/ 221 h 42"/>
                    <a:gd name="T8" fmla="*/ 83 w 19"/>
                    <a:gd name="T9" fmla="*/ 13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42">
                      <a:moveTo>
                        <a:pt x="14" y="0"/>
                      </a:moveTo>
                      <a:cubicBezTo>
                        <a:pt x="9" y="7"/>
                        <a:pt x="7" y="15"/>
                        <a:pt x="0" y="19"/>
                      </a:cubicBezTo>
                      <a:cubicBezTo>
                        <a:pt x="6" y="23"/>
                        <a:pt x="6" y="35"/>
                        <a:pt x="3" y="42"/>
                      </a:cubicBezTo>
                      <a:cubicBezTo>
                        <a:pt x="6" y="37"/>
                        <a:pt x="12" y="31"/>
                        <a:pt x="19" y="31"/>
                      </a:cubicBezTo>
                      <a:cubicBezTo>
                        <a:pt x="16" y="21"/>
                        <a:pt x="13" y="15"/>
                        <a:pt x="13" y="2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9" name="Freeform 19"/>
                <p:cNvSpPr>
                  <a:spLocks/>
                </p:cNvSpPr>
                <p:nvPr/>
              </p:nvSpPr>
              <p:spPr bwMode="auto">
                <a:xfrm>
                  <a:off x="2523" y="1981"/>
                  <a:ext cx="62" cy="56"/>
                </a:xfrm>
                <a:custGeom>
                  <a:avLst/>
                  <a:gdLst>
                    <a:gd name="T0" fmla="*/ 0 w 25"/>
                    <a:gd name="T1" fmla="*/ 29 h 21"/>
                    <a:gd name="T2" fmla="*/ 129 w 25"/>
                    <a:gd name="T3" fmla="*/ 149 h 21"/>
                    <a:gd name="T4" fmla="*/ 154 w 25"/>
                    <a:gd name="T5" fmla="*/ 0 h 21"/>
                    <a:gd name="T6" fmla="*/ 55 w 25"/>
                    <a:gd name="T7" fmla="*/ 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1">
                      <a:moveTo>
                        <a:pt x="0" y="4"/>
                      </a:moveTo>
                      <a:cubicBezTo>
                        <a:pt x="9" y="4"/>
                        <a:pt x="16" y="15"/>
                        <a:pt x="21" y="21"/>
                      </a:cubicBezTo>
                      <a:cubicBezTo>
                        <a:pt x="20" y="14"/>
                        <a:pt x="22" y="6"/>
                        <a:pt x="25" y="0"/>
                      </a:cubicBezTo>
                      <a:cubicBezTo>
                        <a:pt x="21" y="4"/>
                        <a:pt x="14" y="3"/>
                        <a:pt x="9" y="1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0" name="Freeform 20"/>
                <p:cNvSpPr>
                  <a:spLocks/>
                </p:cNvSpPr>
                <p:nvPr/>
              </p:nvSpPr>
              <p:spPr bwMode="auto">
                <a:xfrm>
                  <a:off x="2615" y="1821"/>
                  <a:ext cx="48" cy="38"/>
                </a:xfrm>
                <a:custGeom>
                  <a:avLst/>
                  <a:gdLst>
                    <a:gd name="T0" fmla="*/ 0 w 19"/>
                    <a:gd name="T1" fmla="*/ 0 h 14"/>
                    <a:gd name="T2" fmla="*/ 45 w 19"/>
                    <a:gd name="T3" fmla="*/ 103 h 14"/>
                    <a:gd name="T4" fmla="*/ 121 w 19"/>
                    <a:gd name="T5" fmla="*/ 65 h 14"/>
                    <a:gd name="T6" fmla="*/ 33 w 19"/>
                    <a:gd name="T7" fmla="*/ 8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cubicBezTo>
                        <a:pt x="5" y="3"/>
                        <a:pt x="5" y="9"/>
                        <a:pt x="7" y="14"/>
                      </a:cubicBezTo>
                      <a:cubicBezTo>
                        <a:pt x="11" y="11"/>
                        <a:pt x="15" y="10"/>
                        <a:pt x="19" y="9"/>
                      </a:cubicBezTo>
                      <a:cubicBezTo>
                        <a:pt x="13" y="10"/>
                        <a:pt x="8" y="6"/>
                        <a:pt x="5" y="1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1" name="Freeform 21"/>
                <p:cNvSpPr>
                  <a:spLocks/>
                </p:cNvSpPr>
                <p:nvPr/>
              </p:nvSpPr>
              <p:spPr bwMode="auto">
                <a:xfrm>
                  <a:off x="2808" y="1920"/>
                  <a:ext cx="45" cy="35"/>
                </a:xfrm>
                <a:custGeom>
                  <a:avLst/>
                  <a:gdLst>
                    <a:gd name="T0" fmla="*/ 0 w 18"/>
                    <a:gd name="T1" fmla="*/ 8 h 13"/>
                    <a:gd name="T2" fmla="*/ 50 w 18"/>
                    <a:gd name="T3" fmla="*/ 94 h 13"/>
                    <a:gd name="T4" fmla="*/ 113 w 18"/>
                    <a:gd name="T5" fmla="*/ 30 h 13"/>
                    <a:gd name="T6" fmla="*/ 45 w 18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13">
                      <a:moveTo>
                        <a:pt x="0" y="1"/>
                      </a:moveTo>
                      <a:cubicBezTo>
                        <a:pt x="4" y="4"/>
                        <a:pt x="6" y="8"/>
                        <a:pt x="8" y="13"/>
                      </a:cubicBezTo>
                      <a:cubicBezTo>
                        <a:pt x="9" y="9"/>
                        <a:pt x="14" y="7"/>
                        <a:pt x="18" y="4"/>
                      </a:cubicBezTo>
                      <a:cubicBezTo>
                        <a:pt x="14" y="5"/>
                        <a:pt x="9" y="4"/>
                        <a:pt x="7" y="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2" name="Freeform 22"/>
                <p:cNvSpPr>
                  <a:spLocks/>
                </p:cNvSpPr>
                <p:nvPr/>
              </p:nvSpPr>
              <p:spPr bwMode="auto">
                <a:xfrm>
                  <a:off x="2790" y="2128"/>
                  <a:ext cx="53" cy="83"/>
                </a:xfrm>
                <a:custGeom>
                  <a:avLst/>
                  <a:gdLst>
                    <a:gd name="T0" fmla="*/ 0 w 21"/>
                    <a:gd name="T1" fmla="*/ 0 h 31"/>
                    <a:gd name="T2" fmla="*/ 71 w 21"/>
                    <a:gd name="T3" fmla="*/ 222 h 31"/>
                    <a:gd name="T4" fmla="*/ 134 w 21"/>
                    <a:gd name="T5" fmla="*/ 94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31">
                      <a:moveTo>
                        <a:pt x="0" y="0"/>
                      </a:moveTo>
                      <a:cubicBezTo>
                        <a:pt x="14" y="8"/>
                        <a:pt x="5" y="21"/>
                        <a:pt x="11" y="31"/>
                      </a:cubicBezTo>
                      <a:cubicBezTo>
                        <a:pt x="10" y="23"/>
                        <a:pt x="13" y="18"/>
                        <a:pt x="21" y="13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3" name="Freeform 23"/>
                <p:cNvSpPr>
                  <a:spLocks/>
                </p:cNvSpPr>
                <p:nvPr/>
              </p:nvSpPr>
              <p:spPr bwMode="auto">
                <a:xfrm>
                  <a:off x="2525" y="2275"/>
                  <a:ext cx="75" cy="42"/>
                </a:xfrm>
                <a:custGeom>
                  <a:avLst/>
                  <a:gdLst>
                    <a:gd name="T0" fmla="*/ 0 w 30"/>
                    <a:gd name="T1" fmla="*/ 110 h 16"/>
                    <a:gd name="T2" fmla="*/ 83 w 30"/>
                    <a:gd name="T3" fmla="*/ 0 h 16"/>
                    <a:gd name="T4" fmla="*/ 188 w 30"/>
                    <a:gd name="T5" fmla="*/ 89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16">
                      <a:moveTo>
                        <a:pt x="0" y="16"/>
                      </a:moveTo>
                      <a:cubicBezTo>
                        <a:pt x="4" y="11"/>
                        <a:pt x="9" y="5"/>
                        <a:pt x="13" y="0"/>
                      </a:cubicBezTo>
                      <a:cubicBezTo>
                        <a:pt x="16" y="7"/>
                        <a:pt x="23" y="10"/>
                        <a:pt x="30" y="13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4" name="Freeform 24"/>
                <p:cNvSpPr>
                  <a:spLocks/>
                </p:cNvSpPr>
                <p:nvPr/>
              </p:nvSpPr>
              <p:spPr bwMode="auto">
                <a:xfrm>
                  <a:off x="2135" y="2128"/>
                  <a:ext cx="60" cy="77"/>
                </a:xfrm>
                <a:custGeom>
                  <a:avLst/>
                  <a:gdLst>
                    <a:gd name="T0" fmla="*/ 150 w 24"/>
                    <a:gd name="T1" fmla="*/ 0 h 29"/>
                    <a:gd name="T2" fmla="*/ 113 w 24"/>
                    <a:gd name="T3" fmla="*/ 149 h 29"/>
                    <a:gd name="T4" fmla="*/ 0 w 24"/>
                    <a:gd name="T5" fmla="*/ 204 h 29"/>
                    <a:gd name="T6" fmla="*/ 125 w 24"/>
                    <a:gd name="T7" fmla="*/ 13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9">
                      <a:moveTo>
                        <a:pt x="24" y="0"/>
                      </a:moveTo>
                      <a:cubicBezTo>
                        <a:pt x="17" y="6"/>
                        <a:pt x="22" y="16"/>
                        <a:pt x="18" y="21"/>
                      </a:cubicBezTo>
                      <a:cubicBezTo>
                        <a:pt x="13" y="25"/>
                        <a:pt x="5" y="23"/>
                        <a:pt x="0" y="29"/>
                      </a:cubicBezTo>
                      <a:cubicBezTo>
                        <a:pt x="3" y="18"/>
                        <a:pt x="16" y="14"/>
                        <a:pt x="20" y="2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5" name="Freeform 25"/>
                <p:cNvSpPr>
                  <a:spLocks/>
                </p:cNvSpPr>
                <p:nvPr/>
              </p:nvSpPr>
              <p:spPr bwMode="auto">
                <a:xfrm>
                  <a:off x="1970" y="2317"/>
                  <a:ext cx="38" cy="43"/>
                </a:xfrm>
                <a:custGeom>
                  <a:avLst/>
                  <a:gdLst>
                    <a:gd name="T0" fmla="*/ 0 w 15"/>
                    <a:gd name="T1" fmla="*/ 0 h 16"/>
                    <a:gd name="T2" fmla="*/ 96 w 15"/>
                    <a:gd name="T3" fmla="*/ 51 h 16"/>
                    <a:gd name="T4" fmla="*/ 46 w 15"/>
                    <a:gd name="T5" fmla="*/ 116 h 16"/>
                    <a:gd name="T6" fmla="*/ 46 w 15"/>
                    <a:gd name="T7" fmla="*/ 94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0" y="0"/>
                      </a:moveTo>
                      <a:cubicBezTo>
                        <a:pt x="4" y="4"/>
                        <a:pt x="11" y="4"/>
                        <a:pt x="15" y="7"/>
                      </a:cubicBezTo>
                      <a:cubicBezTo>
                        <a:pt x="12" y="10"/>
                        <a:pt x="10" y="13"/>
                        <a:pt x="7" y="16"/>
                      </a:cubicBezTo>
                      <a:cubicBezTo>
                        <a:pt x="7" y="15"/>
                        <a:pt x="7" y="14"/>
                        <a:pt x="7" y="13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6" name="Freeform 26"/>
                <p:cNvSpPr>
                  <a:spLocks/>
                </p:cNvSpPr>
                <p:nvPr/>
              </p:nvSpPr>
              <p:spPr bwMode="auto">
                <a:xfrm>
                  <a:off x="1978" y="1960"/>
                  <a:ext cx="45" cy="75"/>
                </a:xfrm>
                <a:custGeom>
                  <a:avLst/>
                  <a:gdLst>
                    <a:gd name="T0" fmla="*/ 20 w 18"/>
                    <a:gd name="T1" fmla="*/ 0 h 28"/>
                    <a:gd name="T2" fmla="*/ 63 w 18"/>
                    <a:gd name="T3" fmla="*/ 94 h 28"/>
                    <a:gd name="T4" fmla="*/ 113 w 18"/>
                    <a:gd name="T5" fmla="*/ 201 h 28"/>
                    <a:gd name="T6" fmla="*/ 0 w 18"/>
                    <a:gd name="T7" fmla="*/ 137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8">
                      <a:moveTo>
                        <a:pt x="3" y="0"/>
                      </a:moveTo>
                      <a:cubicBezTo>
                        <a:pt x="1" y="8"/>
                        <a:pt x="7" y="9"/>
                        <a:pt x="10" y="13"/>
                      </a:cubicBezTo>
                      <a:cubicBezTo>
                        <a:pt x="14" y="18"/>
                        <a:pt x="17" y="22"/>
                        <a:pt x="18" y="28"/>
                      </a:cubicBezTo>
                      <a:cubicBezTo>
                        <a:pt x="14" y="22"/>
                        <a:pt x="6" y="21"/>
                        <a:pt x="0" y="19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" name="Freeform 27"/>
                <p:cNvSpPr>
                  <a:spLocks/>
                </p:cNvSpPr>
                <p:nvPr/>
              </p:nvSpPr>
              <p:spPr bwMode="auto">
                <a:xfrm>
                  <a:off x="2120" y="1837"/>
                  <a:ext cx="55" cy="43"/>
                </a:xfrm>
                <a:custGeom>
                  <a:avLst/>
                  <a:gdLst>
                    <a:gd name="T0" fmla="*/ 0 w 22"/>
                    <a:gd name="T1" fmla="*/ 0 h 16"/>
                    <a:gd name="T2" fmla="*/ 138 w 22"/>
                    <a:gd name="T3" fmla="*/ 86 h 16"/>
                    <a:gd name="T4" fmla="*/ 58 w 22"/>
                    <a:gd name="T5" fmla="*/ 116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cubicBezTo>
                        <a:pt x="4" y="11"/>
                        <a:pt x="18" y="3"/>
                        <a:pt x="22" y="12"/>
                      </a:cubicBezTo>
                      <a:cubicBezTo>
                        <a:pt x="17" y="12"/>
                        <a:pt x="12" y="13"/>
                        <a:pt x="9" y="16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" name="Freeform 28"/>
                <p:cNvSpPr>
                  <a:spLocks/>
                </p:cNvSpPr>
                <p:nvPr/>
              </p:nvSpPr>
              <p:spPr bwMode="auto">
                <a:xfrm>
                  <a:off x="1715" y="2456"/>
                  <a:ext cx="308" cy="205"/>
                </a:xfrm>
                <a:custGeom>
                  <a:avLst/>
                  <a:gdLst>
                    <a:gd name="T0" fmla="*/ 0 w 123"/>
                    <a:gd name="T1" fmla="*/ 0 h 77"/>
                    <a:gd name="T2" fmla="*/ 238 w 123"/>
                    <a:gd name="T3" fmla="*/ 418 h 77"/>
                    <a:gd name="T4" fmla="*/ 709 w 123"/>
                    <a:gd name="T5" fmla="*/ 333 h 77"/>
                    <a:gd name="T6" fmla="*/ 508 w 123"/>
                    <a:gd name="T7" fmla="*/ 354 h 77"/>
                    <a:gd name="T8" fmla="*/ 383 w 123"/>
                    <a:gd name="T9" fmla="*/ 170 h 77"/>
                    <a:gd name="T10" fmla="*/ 120 w 123"/>
                    <a:gd name="T11" fmla="*/ 192 h 77"/>
                    <a:gd name="T12" fmla="*/ 25 w 123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3" h="77">
                      <a:moveTo>
                        <a:pt x="0" y="0"/>
                      </a:moveTo>
                      <a:cubicBezTo>
                        <a:pt x="4" y="26"/>
                        <a:pt x="16" y="44"/>
                        <a:pt x="38" y="59"/>
                      </a:cubicBezTo>
                      <a:cubicBezTo>
                        <a:pt x="52" y="69"/>
                        <a:pt x="123" y="77"/>
                        <a:pt x="113" y="47"/>
                      </a:cubicBezTo>
                      <a:cubicBezTo>
                        <a:pt x="103" y="47"/>
                        <a:pt x="93" y="54"/>
                        <a:pt x="81" y="50"/>
                      </a:cubicBezTo>
                      <a:cubicBezTo>
                        <a:pt x="69" y="46"/>
                        <a:pt x="64" y="35"/>
                        <a:pt x="61" y="24"/>
                      </a:cubicBezTo>
                      <a:cubicBezTo>
                        <a:pt x="47" y="25"/>
                        <a:pt x="34" y="36"/>
                        <a:pt x="19" y="27"/>
                      </a:cubicBezTo>
                      <a:cubicBezTo>
                        <a:pt x="9" y="21"/>
                        <a:pt x="11" y="3"/>
                        <a:pt x="4" y="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" name="Freeform 29"/>
                <p:cNvSpPr>
                  <a:spLocks/>
                </p:cNvSpPr>
                <p:nvPr/>
              </p:nvSpPr>
              <p:spPr bwMode="auto">
                <a:xfrm>
                  <a:off x="2128" y="2453"/>
                  <a:ext cx="102" cy="51"/>
                </a:xfrm>
                <a:custGeom>
                  <a:avLst/>
                  <a:gdLst>
                    <a:gd name="T0" fmla="*/ 142 w 41"/>
                    <a:gd name="T1" fmla="*/ 0 h 19"/>
                    <a:gd name="T2" fmla="*/ 0 w 41"/>
                    <a:gd name="T3" fmla="*/ 51 h 19"/>
                    <a:gd name="T4" fmla="*/ 154 w 41"/>
                    <a:gd name="T5" fmla="*/ 115 h 19"/>
                    <a:gd name="T6" fmla="*/ 236 w 41"/>
                    <a:gd name="T7" fmla="*/ 35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19">
                      <a:moveTo>
                        <a:pt x="23" y="0"/>
                      </a:moveTo>
                      <a:cubicBezTo>
                        <a:pt x="14" y="4"/>
                        <a:pt x="8" y="4"/>
                        <a:pt x="0" y="7"/>
                      </a:cubicBezTo>
                      <a:cubicBezTo>
                        <a:pt x="4" y="13"/>
                        <a:pt x="18" y="15"/>
                        <a:pt x="25" y="16"/>
                      </a:cubicBezTo>
                      <a:cubicBezTo>
                        <a:pt x="35" y="18"/>
                        <a:pt x="41" y="19"/>
                        <a:pt x="38" y="5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" name="Freeform 30"/>
                <p:cNvSpPr>
                  <a:spLocks/>
                </p:cNvSpPr>
                <p:nvPr/>
              </p:nvSpPr>
              <p:spPr bwMode="auto">
                <a:xfrm>
                  <a:off x="1810" y="2211"/>
                  <a:ext cx="50" cy="21"/>
                </a:xfrm>
                <a:custGeom>
                  <a:avLst/>
                  <a:gdLst>
                    <a:gd name="T0" fmla="*/ 0 w 20"/>
                    <a:gd name="T1" fmla="*/ 0 h 8"/>
                    <a:gd name="T2" fmla="*/ 38 w 20"/>
                    <a:gd name="T3" fmla="*/ 55 h 8"/>
                    <a:gd name="T4" fmla="*/ 125 w 20"/>
                    <a:gd name="T5" fmla="*/ 8 h 8"/>
                    <a:gd name="T6" fmla="*/ 45 w 20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8">
                      <a:moveTo>
                        <a:pt x="0" y="0"/>
                      </a:moveTo>
                      <a:cubicBezTo>
                        <a:pt x="3" y="2"/>
                        <a:pt x="5" y="5"/>
                        <a:pt x="6" y="8"/>
                      </a:cubicBezTo>
                      <a:cubicBezTo>
                        <a:pt x="10" y="5"/>
                        <a:pt x="15" y="2"/>
                        <a:pt x="20" y="1"/>
                      </a:cubicBezTo>
                      <a:cubicBezTo>
                        <a:pt x="16" y="0"/>
                        <a:pt x="11" y="0"/>
                        <a:pt x="7" y="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" name="Freeform 31"/>
                <p:cNvSpPr>
                  <a:spLocks/>
                </p:cNvSpPr>
                <p:nvPr/>
              </p:nvSpPr>
              <p:spPr bwMode="auto">
                <a:xfrm>
                  <a:off x="3578" y="1677"/>
                  <a:ext cx="435" cy="78"/>
                </a:xfrm>
                <a:custGeom>
                  <a:avLst/>
                  <a:gdLst>
                    <a:gd name="T0" fmla="*/ 0 w 174"/>
                    <a:gd name="T1" fmla="*/ 108 h 29"/>
                    <a:gd name="T2" fmla="*/ 520 w 174"/>
                    <a:gd name="T3" fmla="*/ 137 h 29"/>
                    <a:gd name="T4" fmla="*/ 763 w 174"/>
                    <a:gd name="T5" fmla="*/ 81 h 29"/>
                    <a:gd name="T6" fmla="*/ 1088 w 174"/>
                    <a:gd name="T7" fmla="*/ 0 h 29"/>
                    <a:gd name="T8" fmla="*/ 808 w 174"/>
                    <a:gd name="T9" fmla="*/ 137 h 29"/>
                    <a:gd name="T10" fmla="*/ 608 w 174"/>
                    <a:gd name="T11" fmla="*/ 116 h 29"/>
                    <a:gd name="T12" fmla="*/ 463 w 174"/>
                    <a:gd name="T13" fmla="*/ 202 h 29"/>
                    <a:gd name="T14" fmla="*/ 288 w 174"/>
                    <a:gd name="T15" fmla="*/ 137 h 29"/>
                    <a:gd name="T16" fmla="*/ 175 w 174"/>
                    <a:gd name="T17" fmla="*/ 1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4" h="29">
                      <a:moveTo>
                        <a:pt x="0" y="15"/>
                      </a:moveTo>
                      <a:cubicBezTo>
                        <a:pt x="16" y="15"/>
                        <a:pt x="72" y="4"/>
                        <a:pt x="83" y="19"/>
                      </a:cubicBezTo>
                      <a:cubicBezTo>
                        <a:pt x="91" y="8"/>
                        <a:pt x="110" y="13"/>
                        <a:pt x="122" y="11"/>
                      </a:cubicBezTo>
                      <a:cubicBezTo>
                        <a:pt x="139" y="8"/>
                        <a:pt x="157" y="4"/>
                        <a:pt x="174" y="0"/>
                      </a:cubicBezTo>
                      <a:cubicBezTo>
                        <a:pt x="160" y="7"/>
                        <a:pt x="145" y="19"/>
                        <a:pt x="129" y="19"/>
                      </a:cubicBezTo>
                      <a:cubicBezTo>
                        <a:pt x="119" y="19"/>
                        <a:pt x="108" y="14"/>
                        <a:pt x="97" y="16"/>
                      </a:cubicBezTo>
                      <a:cubicBezTo>
                        <a:pt x="88" y="18"/>
                        <a:pt x="82" y="27"/>
                        <a:pt x="74" y="28"/>
                      </a:cubicBezTo>
                      <a:cubicBezTo>
                        <a:pt x="69" y="29"/>
                        <a:pt x="54" y="20"/>
                        <a:pt x="46" y="19"/>
                      </a:cubicBezTo>
                      <a:cubicBezTo>
                        <a:pt x="40" y="18"/>
                        <a:pt x="33" y="18"/>
                        <a:pt x="28" y="1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" name="Freeform 32"/>
                <p:cNvSpPr>
                  <a:spLocks/>
                </p:cNvSpPr>
                <p:nvPr/>
              </p:nvSpPr>
              <p:spPr bwMode="auto">
                <a:xfrm>
                  <a:off x="3273" y="1725"/>
                  <a:ext cx="202" cy="43"/>
                </a:xfrm>
                <a:custGeom>
                  <a:avLst/>
                  <a:gdLst>
                    <a:gd name="T0" fmla="*/ 0 w 81"/>
                    <a:gd name="T1" fmla="*/ 13 h 16"/>
                    <a:gd name="T2" fmla="*/ 229 w 81"/>
                    <a:gd name="T3" fmla="*/ 35 h 16"/>
                    <a:gd name="T4" fmla="*/ 504 w 81"/>
                    <a:gd name="T5" fmla="*/ 30 h 16"/>
                    <a:gd name="T6" fmla="*/ 262 w 81"/>
                    <a:gd name="T7" fmla="*/ 116 h 16"/>
                    <a:gd name="T8" fmla="*/ 100 w 81"/>
                    <a:gd name="T9" fmla="*/ 5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" h="16">
                      <a:moveTo>
                        <a:pt x="0" y="2"/>
                      </a:moveTo>
                      <a:cubicBezTo>
                        <a:pt x="12" y="3"/>
                        <a:pt x="24" y="6"/>
                        <a:pt x="37" y="5"/>
                      </a:cubicBezTo>
                      <a:cubicBezTo>
                        <a:pt x="51" y="5"/>
                        <a:pt x="67" y="0"/>
                        <a:pt x="81" y="4"/>
                      </a:cubicBezTo>
                      <a:cubicBezTo>
                        <a:pt x="68" y="4"/>
                        <a:pt x="54" y="9"/>
                        <a:pt x="42" y="16"/>
                      </a:cubicBezTo>
                      <a:cubicBezTo>
                        <a:pt x="34" y="10"/>
                        <a:pt x="23" y="10"/>
                        <a:pt x="16" y="7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" name="Freeform 33"/>
                <p:cNvSpPr>
                  <a:spLocks/>
                </p:cNvSpPr>
                <p:nvPr/>
              </p:nvSpPr>
              <p:spPr bwMode="auto">
                <a:xfrm>
                  <a:off x="2938" y="1733"/>
                  <a:ext cx="190" cy="54"/>
                </a:xfrm>
                <a:custGeom>
                  <a:avLst/>
                  <a:gdLst>
                    <a:gd name="T0" fmla="*/ 20 w 76"/>
                    <a:gd name="T1" fmla="*/ 43 h 20"/>
                    <a:gd name="T2" fmla="*/ 475 w 76"/>
                    <a:gd name="T3" fmla="*/ 0 h 20"/>
                    <a:gd name="T4" fmla="*/ 413 w 76"/>
                    <a:gd name="T5" fmla="*/ 51 h 20"/>
                    <a:gd name="T6" fmla="*/ 358 w 76"/>
                    <a:gd name="T7" fmla="*/ 73 h 20"/>
                    <a:gd name="T8" fmla="*/ 170 w 76"/>
                    <a:gd name="T9" fmla="*/ 146 h 20"/>
                    <a:gd name="T10" fmla="*/ 0 w 76"/>
                    <a:gd name="T11" fmla="*/ 65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">
                      <a:moveTo>
                        <a:pt x="3" y="6"/>
                      </a:moveTo>
                      <a:cubicBezTo>
                        <a:pt x="27" y="6"/>
                        <a:pt x="53" y="3"/>
                        <a:pt x="76" y="0"/>
                      </a:cubicBezTo>
                      <a:cubicBezTo>
                        <a:pt x="71" y="1"/>
                        <a:pt x="69" y="5"/>
                        <a:pt x="66" y="7"/>
                      </a:cubicBezTo>
                      <a:cubicBezTo>
                        <a:pt x="60" y="10"/>
                        <a:pt x="63" y="9"/>
                        <a:pt x="57" y="10"/>
                      </a:cubicBezTo>
                      <a:cubicBezTo>
                        <a:pt x="45" y="12"/>
                        <a:pt x="38" y="12"/>
                        <a:pt x="27" y="20"/>
                      </a:cubicBezTo>
                      <a:cubicBezTo>
                        <a:pt x="23" y="10"/>
                        <a:pt x="9" y="10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" name="Freeform 34"/>
                <p:cNvSpPr>
                  <a:spLocks/>
                </p:cNvSpPr>
                <p:nvPr/>
              </p:nvSpPr>
              <p:spPr bwMode="auto">
                <a:xfrm>
                  <a:off x="2380" y="1723"/>
                  <a:ext cx="408" cy="56"/>
                </a:xfrm>
                <a:custGeom>
                  <a:avLst/>
                  <a:gdLst>
                    <a:gd name="T0" fmla="*/ 0 w 163"/>
                    <a:gd name="T1" fmla="*/ 51 h 21"/>
                    <a:gd name="T2" fmla="*/ 501 w 163"/>
                    <a:gd name="T3" fmla="*/ 29 h 21"/>
                    <a:gd name="T4" fmla="*/ 1021 w 163"/>
                    <a:gd name="T5" fmla="*/ 72 h 21"/>
                    <a:gd name="T6" fmla="*/ 921 w 163"/>
                    <a:gd name="T7" fmla="*/ 93 h 21"/>
                    <a:gd name="T8" fmla="*/ 876 w 163"/>
                    <a:gd name="T9" fmla="*/ 136 h 21"/>
                    <a:gd name="T10" fmla="*/ 683 w 163"/>
                    <a:gd name="T11" fmla="*/ 85 h 21"/>
                    <a:gd name="T12" fmla="*/ 275 w 163"/>
                    <a:gd name="T13" fmla="*/ 107 h 21"/>
                    <a:gd name="T14" fmla="*/ 8 w 163"/>
                    <a:gd name="T15" fmla="*/ 72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3" h="21">
                      <a:moveTo>
                        <a:pt x="0" y="7"/>
                      </a:moveTo>
                      <a:cubicBezTo>
                        <a:pt x="29" y="0"/>
                        <a:pt x="50" y="2"/>
                        <a:pt x="80" y="4"/>
                      </a:cubicBezTo>
                      <a:cubicBezTo>
                        <a:pt x="107" y="6"/>
                        <a:pt x="136" y="11"/>
                        <a:pt x="163" y="10"/>
                      </a:cubicBezTo>
                      <a:cubicBezTo>
                        <a:pt x="158" y="10"/>
                        <a:pt x="152" y="11"/>
                        <a:pt x="147" y="13"/>
                      </a:cubicBezTo>
                      <a:cubicBezTo>
                        <a:pt x="144" y="15"/>
                        <a:pt x="143" y="19"/>
                        <a:pt x="140" y="19"/>
                      </a:cubicBezTo>
                      <a:cubicBezTo>
                        <a:pt x="133" y="21"/>
                        <a:pt x="117" y="13"/>
                        <a:pt x="109" y="12"/>
                      </a:cubicBezTo>
                      <a:cubicBezTo>
                        <a:pt x="94" y="11"/>
                        <a:pt x="55" y="1"/>
                        <a:pt x="44" y="15"/>
                      </a:cubicBezTo>
                      <a:cubicBezTo>
                        <a:pt x="35" y="7"/>
                        <a:pt x="8" y="5"/>
                        <a:pt x="1" y="1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" name="Freeform 35"/>
                <p:cNvSpPr>
                  <a:spLocks/>
                </p:cNvSpPr>
                <p:nvPr/>
              </p:nvSpPr>
              <p:spPr bwMode="auto">
                <a:xfrm>
                  <a:off x="1900" y="1747"/>
                  <a:ext cx="330" cy="122"/>
                </a:xfrm>
                <a:custGeom>
                  <a:avLst/>
                  <a:gdLst>
                    <a:gd name="T0" fmla="*/ 0 w 132"/>
                    <a:gd name="T1" fmla="*/ 324 h 46"/>
                    <a:gd name="T2" fmla="*/ 413 w 132"/>
                    <a:gd name="T3" fmla="*/ 98 h 46"/>
                    <a:gd name="T4" fmla="*/ 825 w 132"/>
                    <a:gd name="T5" fmla="*/ 0 h 46"/>
                    <a:gd name="T6" fmla="*/ 645 w 132"/>
                    <a:gd name="T7" fmla="*/ 106 h 46"/>
                    <a:gd name="T8" fmla="*/ 458 w 132"/>
                    <a:gd name="T9" fmla="*/ 233 h 46"/>
                    <a:gd name="T10" fmla="*/ 220 w 132"/>
                    <a:gd name="T11" fmla="*/ 252 h 46"/>
                    <a:gd name="T12" fmla="*/ 25 w 132"/>
                    <a:gd name="T13" fmla="*/ 324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2" h="46">
                      <a:moveTo>
                        <a:pt x="0" y="46"/>
                      </a:moveTo>
                      <a:cubicBezTo>
                        <a:pt x="11" y="28"/>
                        <a:pt x="47" y="24"/>
                        <a:pt x="66" y="14"/>
                      </a:cubicBezTo>
                      <a:cubicBezTo>
                        <a:pt x="89" y="3"/>
                        <a:pt x="107" y="1"/>
                        <a:pt x="132" y="0"/>
                      </a:cubicBezTo>
                      <a:cubicBezTo>
                        <a:pt x="122" y="3"/>
                        <a:pt x="110" y="7"/>
                        <a:pt x="103" y="15"/>
                      </a:cubicBezTo>
                      <a:cubicBezTo>
                        <a:pt x="93" y="4"/>
                        <a:pt x="60" y="18"/>
                        <a:pt x="73" y="33"/>
                      </a:cubicBezTo>
                      <a:cubicBezTo>
                        <a:pt x="61" y="24"/>
                        <a:pt x="46" y="31"/>
                        <a:pt x="35" y="36"/>
                      </a:cubicBezTo>
                      <a:cubicBezTo>
                        <a:pt x="25" y="41"/>
                        <a:pt x="14" y="43"/>
                        <a:pt x="4" y="4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" name="Freeform 36"/>
                <p:cNvSpPr>
                  <a:spLocks/>
                </p:cNvSpPr>
                <p:nvPr/>
              </p:nvSpPr>
              <p:spPr bwMode="auto">
                <a:xfrm>
                  <a:off x="1663" y="1968"/>
                  <a:ext cx="125" cy="373"/>
                </a:xfrm>
                <a:custGeom>
                  <a:avLst/>
                  <a:gdLst>
                    <a:gd name="T0" fmla="*/ 250 w 50"/>
                    <a:gd name="T1" fmla="*/ 0 h 140"/>
                    <a:gd name="T2" fmla="*/ 58 w 50"/>
                    <a:gd name="T3" fmla="*/ 994 h 140"/>
                    <a:gd name="T4" fmla="*/ 125 w 50"/>
                    <a:gd name="T5" fmla="*/ 730 h 140"/>
                    <a:gd name="T6" fmla="*/ 170 w 50"/>
                    <a:gd name="T7" fmla="*/ 184 h 140"/>
                    <a:gd name="T8" fmla="*/ 200 w 50"/>
                    <a:gd name="T9" fmla="*/ 221 h 140"/>
                    <a:gd name="T10" fmla="*/ 313 w 50"/>
                    <a:gd name="T11" fmla="*/ 8 h 140"/>
                    <a:gd name="T12" fmla="*/ 295 w 50"/>
                    <a:gd name="T13" fmla="*/ 8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0" h="140">
                      <a:moveTo>
                        <a:pt x="40" y="0"/>
                      </a:moveTo>
                      <a:cubicBezTo>
                        <a:pt x="0" y="36"/>
                        <a:pt x="0" y="90"/>
                        <a:pt x="9" y="140"/>
                      </a:cubicBezTo>
                      <a:cubicBezTo>
                        <a:pt x="12" y="127"/>
                        <a:pt x="8" y="112"/>
                        <a:pt x="20" y="103"/>
                      </a:cubicBezTo>
                      <a:cubicBezTo>
                        <a:pt x="3" y="98"/>
                        <a:pt x="20" y="39"/>
                        <a:pt x="27" y="26"/>
                      </a:cubicBezTo>
                      <a:cubicBezTo>
                        <a:pt x="28" y="28"/>
                        <a:pt x="30" y="28"/>
                        <a:pt x="32" y="31"/>
                      </a:cubicBezTo>
                      <a:cubicBezTo>
                        <a:pt x="34" y="17"/>
                        <a:pt x="40" y="10"/>
                        <a:pt x="50" y="1"/>
                      </a:cubicBezTo>
                      <a:cubicBezTo>
                        <a:pt x="48" y="0"/>
                        <a:pt x="48" y="1"/>
                        <a:pt x="47" y="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" name="Freeform 37"/>
                <p:cNvSpPr>
                  <a:spLocks/>
                </p:cNvSpPr>
                <p:nvPr/>
              </p:nvSpPr>
              <p:spPr bwMode="auto">
                <a:xfrm>
                  <a:off x="1833" y="1909"/>
                  <a:ext cx="42" cy="38"/>
                </a:xfrm>
                <a:custGeom>
                  <a:avLst/>
                  <a:gdLst>
                    <a:gd name="T0" fmla="*/ 5 w 17"/>
                    <a:gd name="T1" fmla="*/ 103 h 14"/>
                    <a:gd name="T2" fmla="*/ 104 w 17"/>
                    <a:gd name="T3" fmla="*/ 0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4">
                      <a:moveTo>
                        <a:pt x="1" y="14"/>
                      </a:moveTo>
                      <a:cubicBezTo>
                        <a:pt x="0" y="6"/>
                        <a:pt x="9" y="0"/>
                        <a:pt x="1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Freeform 38"/>
                <p:cNvSpPr>
                  <a:spLocks/>
                </p:cNvSpPr>
                <p:nvPr/>
              </p:nvSpPr>
              <p:spPr bwMode="auto">
                <a:xfrm>
                  <a:off x="2105" y="1843"/>
                  <a:ext cx="23" cy="66"/>
                </a:xfrm>
                <a:custGeom>
                  <a:avLst/>
                  <a:gdLst>
                    <a:gd name="T0" fmla="*/ 0 w 9"/>
                    <a:gd name="T1" fmla="*/ 0 h 25"/>
                    <a:gd name="T2" fmla="*/ 38 w 9"/>
                    <a:gd name="T3" fmla="*/ 174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5">
                      <a:moveTo>
                        <a:pt x="0" y="0"/>
                      </a:moveTo>
                      <a:cubicBezTo>
                        <a:pt x="9" y="6"/>
                        <a:pt x="6" y="16"/>
                        <a:pt x="6" y="2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9" name="Freeform 39"/>
                <p:cNvSpPr>
                  <a:spLocks/>
                </p:cNvSpPr>
                <p:nvPr/>
              </p:nvSpPr>
              <p:spPr bwMode="auto">
                <a:xfrm>
                  <a:off x="2355" y="1965"/>
                  <a:ext cx="25" cy="86"/>
                </a:xfrm>
                <a:custGeom>
                  <a:avLst/>
                  <a:gdLst>
                    <a:gd name="T0" fmla="*/ 25 w 10"/>
                    <a:gd name="T1" fmla="*/ 0 h 32"/>
                    <a:gd name="T2" fmla="*/ 63 w 10"/>
                    <a:gd name="T3" fmla="*/ 231 h 3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2">
                      <a:moveTo>
                        <a:pt x="4" y="0"/>
                      </a:moveTo>
                      <a:cubicBezTo>
                        <a:pt x="0" y="10"/>
                        <a:pt x="5" y="25"/>
                        <a:pt x="10" y="3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0" name="Freeform 40"/>
                <p:cNvSpPr>
                  <a:spLocks/>
                </p:cNvSpPr>
                <p:nvPr/>
              </p:nvSpPr>
              <p:spPr bwMode="auto">
                <a:xfrm>
                  <a:off x="2380" y="1771"/>
                  <a:ext cx="68" cy="21"/>
                </a:xfrm>
                <a:custGeom>
                  <a:avLst/>
                  <a:gdLst>
                    <a:gd name="T0" fmla="*/ 0 w 27"/>
                    <a:gd name="T1" fmla="*/ 55 h 8"/>
                    <a:gd name="T2" fmla="*/ 171 w 27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cubicBezTo>
                        <a:pt x="7" y="3"/>
                        <a:pt x="17" y="0"/>
                        <a:pt x="2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1" name="Freeform 41"/>
                <p:cNvSpPr>
                  <a:spLocks/>
                </p:cNvSpPr>
                <p:nvPr/>
              </p:nvSpPr>
              <p:spPr bwMode="auto">
                <a:xfrm>
                  <a:off x="2915" y="1789"/>
                  <a:ext cx="43" cy="40"/>
                </a:xfrm>
                <a:custGeom>
                  <a:avLst/>
                  <a:gdLst>
                    <a:gd name="T0" fmla="*/ 0 w 17"/>
                    <a:gd name="T1" fmla="*/ 107 h 15"/>
                    <a:gd name="T2" fmla="*/ 109 w 17"/>
                    <a:gd name="T3" fmla="*/ 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5">
                      <a:moveTo>
                        <a:pt x="0" y="15"/>
                      </a:moveTo>
                      <a:cubicBezTo>
                        <a:pt x="1" y="6"/>
                        <a:pt x="8" y="2"/>
                        <a:pt x="1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" name="Freeform 42"/>
                <p:cNvSpPr>
                  <a:spLocks/>
                </p:cNvSpPr>
                <p:nvPr/>
              </p:nvSpPr>
              <p:spPr bwMode="auto">
                <a:xfrm>
                  <a:off x="3248" y="1781"/>
                  <a:ext cx="50" cy="19"/>
                </a:xfrm>
                <a:custGeom>
                  <a:avLst/>
                  <a:gdLst>
                    <a:gd name="T0" fmla="*/ 0 w 20"/>
                    <a:gd name="T1" fmla="*/ 52 h 7"/>
                    <a:gd name="T2" fmla="*/ 125 w 20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7">
                      <a:moveTo>
                        <a:pt x="0" y="7"/>
                      </a:moveTo>
                      <a:cubicBezTo>
                        <a:pt x="5" y="2"/>
                        <a:pt x="13" y="0"/>
                        <a:pt x="2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Freeform 43"/>
                <p:cNvSpPr>
                  <a:spLocks/>
                </p:cNvSpPr>
                <p:nvPr/>
              </p:nvSpPr>
              <p:spPr bwMode="auto">
                <a:xfrm>
                  <a:off x="3448" y="1773"/>
                  <a:ext cx="77" cy="14"/>
                </a:xfrm>
                <a:custGeom>
                  <a:avLst/>
                  <a:gdLst>
                    <a:gd name="T0" fmla="*/ 0 w 31"/>
                    <a:gd name="T1" fmla="*/ 31 h 5"/>
                    <a:gd name="T2" fmla="*/ 191 w 31"/>
                    <a:gd name="T3" fmla="*/ 39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1" h="5">
                      <a:moveTo>
                        <a:pt x="0" y="4"/>
                      </a:moveTo>
                      <a:cubicBezTo>
                        <a:pt x="10" y="0"/>
                        <a:pt x="20" y="1"/>
                        <a:pt x="31" y="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4" name="Freeform 44"/>
                <p:cNvSpPr>
                  <a:spLocks/>
                </p:cNvSpPr>
                <p:nvPr/>
              </p:nvSpPr>
              <p:spPr bwMode="auto">
                <a:xfrm>
                  <a:off x="3088" y="1979"/>
                  <a:ext cx="45" cy="37"/>
                </a:xfrm>
                <a:custGeom>
                  <a:avLst/>
                  <a:gdLst>
                    <a:gd name="T0" fmla="*/ 0 w 18"/>
                    <a:gd name="T1" fmla="*/ 98 h 14"/>
                    <a:gd name="T2" fmla="*/ 113 w 18"/>
                    <a:gd name="T3" fmla="*/ 0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14">
                      <a:moveTo>
                        <a:pt x="0" y="14"/>
                      </a:moveTo>
                      <a:cubicBezTo>
                        <a:pt x="5" y="7"/>
                        <a:pt x="7" y="1"/>
                        <a:pt x="1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5" name="Freeform 45"/>
                <p:cNvSpPr>
                  <a:spLocks/>
                </p:cNvSpPr>
                <p:nvPr/>
              </p:nvSpPr>
              <p:spPr bwMode="auto">
                <a:xfrm>
                  <a:off x="3175" y="2181"/>
                  <a:ext cx="65" cy="40"/>
                </a:xfrm>
                <a:custGeom>
                  <a:avLst/>
                  <a:gdLst>
                    <a:gd name="T0" fmla="*/ 0 w 26"/>
                    <a:gd name="T1" fmla="*/ 0 h 15"/>
                    <a:gd name="T2" fmla="*/ 163 w 26"/>
                    <a:gd name="T3" fmla="*/ 99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15">
                      <a:moveTo>
                        <a:pt x="0" y="0"/>
                      </a:moveTo>
                      <a:cubicBezTo>
                        <a:pt x="4" y="8"/>
                        <a:pt x="17" y="15"/>
                        <a:pt x="26" y="14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6" name="Freeform 46"/>
                <p:cNvSpPr>
                  <a:spLocks/>
                </p:cNvSpPr>
                <p:nvPr/>
              </p:nvSpPr>
              <p:spPr bwMode="auto">
                <a:xfrm>
                  <a:off x="2805" y="2112"/>
                  <a:ext cx="100" cy="32"/>
                </a:xfrm>
                <a:custGeom>
                  <a:avLst/>
                  <a:gdLst>
                    <a:gd name="T0" fmla="*/ 0 w 40"/>
                    <a:gd name="T1" fmla="*/ 0 h 12"/>
                    <a:gd name="T2" fmla="*/ 250 w 40"/>
                    <a:gd name="T3" fmla="*/ 51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0" h="12">
                      <a:moveTo>
                        <a:pt x="0" y="0"/>
                      </a:moveTo>
                      <a:cubicBezTo>
                        <a:pt x="10" y="8"/>
                        <a:pt x="28" y="12"/>
                        <a:pt x="40" y="7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" name="Freeform 47"/>
                <p:cNvSpPr>
                  <a:spLocks/>
                </p:cNvSpPr>
                <p:nvPr/>
              </p:nvSpPr>
              <p:spPr bwMode="auto">
                <a:xfrm>
                  <a:off x="2833" y="2179"/>
                  <a:ext cx="52" cy="40"/>
                </a:xfrm>
                <a:custGeom>
                  <a:avLst/>
                  <a:gdLst>
                    <a:gd name="T0" fmla="*/ 0 w 21"/>
                    <a:gd name="T1" fmla="*/ 107 h 15"/>
                    <a:gd name="T2" fmla="*/ 129 w 21"/>
                    <a:gd name="T3" fmla="*/ 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15">
                      <a:moveTo>
                        <a:pt x="0" y="15"/>
                      </a:moveTo>
                      <a:cubicBezTo>
                        <a:pt x="2" y="4"/>
                        <a:pt x="10" y="1"/>
                        <a:pt x="2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" name="Freeform 48"/>
                <p:cNvSpPr>
                  <a:spLocks/>
                </p:cNvSpPr>
                <p:nvPr/>
              </p:nvSpPr>
              <p:spPr bwMode="auto">
                <a:xfrm>
                  <a:off x="2850" y="1941"/>
                  <a:ext cx="18" cy="48"/>
                </a:xfrm>
                <a:custGeom>
                  <a:avLst/>
                  <a:gdLst>
                    <a:gd name="T0" fmla="*/ 0 w 7"/>
                    <a:gd name="T1" fmla="*/ 128 h 18"/>
                    <a:gd name="T2" fmla="*/ 46 w 7"/>
                    <a:gd name="T3" fmla="*/ 0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8">
                      <a:moveTo>
                        <a:pt x="0" y="18"/>
                      </a:moveTo>
                      <a:cubicBezTo>
                        <a:pt x="0" y="12"/>
                        <a:pt x="0" y="4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9" name="Freeform 49"/>
                <p:cNvSpPr>
                  <a:spLocks/>
                </p:cNvSpPr>
                <p:nvPr/>
              </p:nvSpPr>
              <p:spPr bwMode="auto">
                <a:xfrm>
                  <a:off x="2585" y="1984"/>
                  <a:ext cx="25" cy="93"/>
                </a:xfrm>
                <a:custGeom>
                  <a:avLst/>
                  <a:gdLst>
                    <a:gd name="T0" fmla="*/ 63 w 10"/>
                    <a:gd name="T1" fmla="*/ 0 h 35"/>
                    <a:gd name="T2" fmla="*/ 33 w 10"/>
                    <a:gd name="T3" fmla="*/ 247 h 3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5">
                      <a:moveTo>
                        <a:pt x="10" y="0"/>
                      </a:moveTo>
                      <a:cubicBezTo>
                        <a:pt x="4" y="9"/>
                        <a:pt x="0" y="29"/>
                        <a:pt x="5" y="3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0" name="Freeform 50"/>
                <p:cNvSpPr>
                  <a:spLocks/>
                </p:cNvSpPr>
                <p:nvPr/>
              </p:nvSpPr>
              <p:spPr bwMode="auto">
                <a:xfrm>
                  <a:off x="2645" y="1869"/>
                  <a:ext cx="15" cy="43"/>
                </a:xfrm>
                <a:custGeom>
                  <a:avLst/>
                  <a:gdLst>
                    <a:gd name="T0" fmla="*/ 38 w 6"/>
                    <a:gd name="T1" fmla="*/ 0 h 16"/>
                    <a:gd name="T2" fmla="*/ 8 w 6"/>
                    <a:gd name="T3" fmla="*/ 116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16">
                      <a:moveTo>
                        <a:pt x="6" y="0"/>
                      </a:moveTo>
                      <a:cubicBezTo>
                        <a:pt x="0" y="4"/>
                        <a:pt x="0" y="10"/>
                        <a:pt x="1" y="1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1" name="Freeform 51"/>
                <p:cNvSpPr>
                  <a:spLocks/>
                </p:cNvSpPr>
                <p:nvPr/>
              </p:nvSpPr>
              <p:spPr bwMode="auto">
                <a:xfrm>
                  <a:off x="2818" y="1760"/>
                  <a:ext cx="62" cy="16"/>
                </a:xfrm>
                <a:custGeom>
                  <a:avLst/>
                  <a:gdLst>
                    <a:gd name="T0" fmla="*/ 0 w 25"/>
                    <a:gd name="T1" fmla="*/ 43 h 6"/>
                    <a:gd name="T2" fmla="*/ 154 w 25"/>
                    <a:gd name="T3" fmla="*/ 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6">
                      <a:moveTo>
                        <a:pt x="0" y="6"/>
                      </a:moveTo>
                      <a:cubicBezTo>
                        <a:pt x="7" y="1"/>
                        <a:pt x="16" y="0"/>
                        <a:pt x="25" y="4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" name="Freeform 52"/>
                <p:cNvSpPr>
                  <a:spLocks/>
                </p:cNvSpPr>
                <p:nvPr/>
              </p:nvSpPr>
              <p:spPr bwMode="auto">
                <a:xfrm>
                  <a:off x="2273" y="1747"/>
                  <a:ext cx="57" cy="13"/>
                </a:xfrm>
                <a:custGeom>
                  <a:avLst/>
                  <a:gdLst>
                    <a:gd name="T0" fmla="*/ 0 w 23"/>
                    <a:gd name="T1" fmla="*/ 34 h 5"/>
                    <a:gd name="T2" fmla="*/ 141 w 23"/>
                    <a:gd name="T3" fmla="*/ 26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5">
                      <a:moveTo>
                        <a:pt x="0" y="5"/>
                      </a:moveTo>
                      <a:cubicBezTo>
                        <a:pt x="7" y="0"/>
                        <a:pt x="15" y="1"/>
                        <a:pt x="23" y="4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" name="Freeform 53"/>
                <p:cNvSpPr>
                  <a:spLocks/>
                </p:cNvSpPr>
                <p:nvPr/>
              </p:nvSpPr>
              <p:spPr bwMode="auto">
                <a:xfrm>
                  <a:off x="2135" y="1880"/>
                  <a:ext cx="65" cy="48"/>
                </a:xfrm>
                <a:custGeom>
                  <a:avLst/>
                  <a:gdLst>
                    <a:gd name="T0" fmla="*/ 0 w 26"/>
                    <a:gd name="T1" fmla="*/ 128 h 18"/>
                    <a:gd name="T2" fmla="*/ 163 w 26"/>
                    <a:gd name="T3" fmla="*/ 0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18">
                      <a:moveTo>
                        <a:pt x="0" y="18"/>
                      </a:moveTo>
                      <a:cubicBezTo>
                        <a:pt x="3" y="8"/>
                        <a:pt x="15" y="0"/>
                        <a:pt x="2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4" name="Freeform 54"/>
                <p:cNvSpPr>
                  <a:spLocks/>
                </p:cNvSpPr>
                <p:nvPr/>
              </p:nvSpPr>
              <p:spPr bwMode="auto">
                <a:xfrm>
                  <a:off x="1950" y="2032"/>
                  <a:ext cx="58" cy="32"/>
                </a:xfrm>
                <a:custGeom>
                  <a:avLst/>
                  <a:gdLst>
                    <a:gd name="T0" fmla="*/ 0 w 23"/>
                    <a:gd name="T1" fmla="*/ 85 h 12"/>
                    <a:gd name="T2" fmla="*/ 146 w 23"/>
                    <a:gd name="T3" fmla="*/ 3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12">
                      <a:moveTo>
                        <a:pt x="0" y="12"/>
                      </a:moveTo>
                      <a:cubicBezTo>
                        <a:pt x="5" y="5"/>
                        <a:pt x="14" y="0"/>
                        <a:pt x="23" y="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5" name="Freeform 55"/>
                <p:cNvSpPr>
                  <a:spLocks/>
                </p:cNvSpPr>
                <p:nvPr/>
              </p:nvSpPr>
              <p:spPr bwMode="auto">
                <a:xfrm>
                  <a:off x="1785" y="1984"/>
                  <a:ext cx="43" cy="48"/>
                </a:xfrm>
                <a:custGeom>
                  <a:avLst/>
                  <a:gdLst>
                    <a:gd name="T0" fmla="*/ 13 w 17"/>
                    <a:gd name="T1" fmla="*/ 128 h 18"/>
                    <a:gd name="T2" fmla="*/ 109 w 17"/>
                    <a:gd name="T3" fmla="*/ 0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8">
                      <a:moveTo>
                        <a:pt x="2" y="18"/>
                      </a:moveTo>
                      <a:cubicBezTo>
                        <a:pt x="0" y="10"/>
                        <a:pt x="9" y="0"/>
                        <a:pt x="17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" name="Freeform 56"/>
                <p:cNvSpPr>
                  <a:spLocks/>
                </p:cNvSpPr>
                <p:nvPr/>
              </p:nvSpPr>
              <p:spPr bwMode="auto">
                <a:xfrm>
                  <a:off x="1833" y="2237"/>
                  <a:ext cx="35" cy="54"/>
                </a:xfrm>
                <a:custGeom>
                  <a:avLst/>
                  <a:gdLst>
                    <a:gd name="T0" fmla="*/ 0 w 14"/>
                    <a:gd name="T1" fmla="*/ 146 h 20"/>
                    <a:gd name="T2" fmla="*/ 88 w 14"/>
                    <a:gd name="T3" fmla="*/ 8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20">
                      <a:moveTo>
                        <a:pt x="0" y="20"/>
                      </a:moveTo>
                      <a:cubicBezTo>
                        <a:pt x="0" y="13"/>
                        <a:pt x="4" y="0"/>
                        <a:pt x="14" y="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" name="Freeform 57"/>
                <p:cNvSpPr>
                  <a:spLocks/>
                </p:cNvSpPr>
                <p:nvPr/>
              </p:nvSpPr>
              <p:spPr bwMode="auto">
                <a:xfrm>
                  <a:off x="1998" y="2352"/>
                  <a:ext cx="25" cy="35"/>
                </a:xfrm>
                <a:custGeom>
                  <a:avLst/>
                  <a:gdLst>
                    <a:gd name="T0" fmla="*/ 13 w 10"/>
                    <a:gd name="T1" fmla="*/ 94 h 13"/>
                    <a:gd name="T2" fmla="*/ 63 w 10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3">
                      <a:moveTo>
                        <a:pt x="2" y="13"/>
                      </a:moveTo>
                      <a:cubicBezTo>
                        <a:pt x="0" y="7"/>
                        <a:pt x="4" y="3"/>
                        <a:pt x="1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" name="Freeform 58"/>
                <p:cNvSpPr>
                  <a:spLocks/>
                </p:cNvSpPr>
                <p:nvPr/>
              </p:nvSpPr>
              <p:spPr bwMode="auto">
                <a:xfrm>
                  <a:off x="2145" y="2197"/>
                  <a:ext cx="73" cy="27"/>
                </a:xfrm>
                <a:custGeom>
                  <a:avLst/>
                  <a:gdLst>
                    <a:gd name="T0" fmla="*/ 0 w 29"/>
                    <a:gd name="T1" fmla="*/ 73 h 10"/>
                    <a:gd name="T2" fmla="*/ 184 w 29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8" y="3"/>
                        <a:pt x="18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9" name="Freeform 59"/>
                <p:cNvSpPr>
                  <a:spLocks/>
                </p:cNvSpPr>
                <p:nvPr/>
              </p:nvSpPr>
              <p:spPr bwMode="auto">
                <a:xfrm>
                  <a:off x="2558" y="2216"/>
                  <a:ext cx="42" cy="56"/>
                </a:xfrm>
                <a:custGeom>
                  <a:avLst/>
                  <a:gdLst>
                    <a:gd name="T0" fmla="*/ 5 w 17"/>
                    <a:gd name="T1" fmla="*/ 0 h 21"/>
                    <a:gd name="T2" fmla="*/ 104 w 17"/>
                    <a:gd name="T3" fmla="*/ 14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21">
                      <a:moveTo>
                        <a:pt x="1" y="0"/>
                      </a:moveTo>
                      <a:cubicBezTo>
                        <a:pt x="0" y="9"/>
                        <a:pt x="8" y="20"/>
                        <a:pt x="17" y="2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0" name="Freeform 60"/>
                <p:cNvSpPr>
                  <a:spLocks/>
                </p:cNvSpPr>
                <p:nvPr/>
              </p:nvSpPr>
              <p:spPr bwMode="auto">
                <a:xfrm>
                  <a:off x="3360" y="2011"/>
                  <a:ext cx="65" cy="45"/>
                </a:xfrm>
                <a:custGeom>
                  <a:avLst/>
                  <a:gdLst>
                    <a:gd name="T0" fmla="*/ 0 w 26"/>
                    <a:gd name="T1" fmla="*/ 119 h 17"/>
                    <a:gd name="T2" fmla="*/ 163 w 26"/>
                    <a:gd name="T3" fmla="*/ 0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17">
                      <a:moveTo>
                        <a:pt x="0" y="17"/>
                      </a:moveTo>
                      <a:cubicBezTo>
                        <a:pt x="11" y="16"/>
                        <a:pt x="19" y="10"/>
                        <a:pt x="2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1" name="Freeform 61"/>
                <p:cNvSpPr>
                  <a:spLocks/>
                </p:cNvSpPr>
                <p:nvPr/>
              </p:nvSpPr>
              <p:spPr bwMode="auto">
                <a:xfrm>
                  <a:off x="3585" y="1861"/>
                  <a:ext cx="70" cy="32"/>
                </a:xfrm>
                <a:custGeom>
                  <a:avLst/>
                  <a:gdLst>
                    <a:gd name="T0" fmla="*/ 0 w 28"/>
                    <a:gd name="T1" fmla="*/ 43 h 12"/>
                    <a:gd name="T2" fmla="*/ 175 w 28"/>
                    <a:gd name="T3" fmla="*/ 0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12">
                      <a:moveTo>
                        <a:pt x="0" y="6"/>
                      </a:moveTo>
                      <a:cubicBezTo>
                        <a:pt x="8" y="12"/>
                        <a:pt x="20" y="5"/>
                        <a:pt x="2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2" name="Freeform 62"/>
                <p:cNvSpPr>
                  <a:spLocks/>
                </p:cNvSpPr>
                <p:nvPr/>
              </p:nvSpPr>
              <p:spPr bwMode="auto">
                <a:xfrm>
                  <a:off x="3820" y="1763"/>
                  <a:ext cx="25" cy="61"/>
                </a:xfrm>
                <a:custGeom>
                  <a:avLst/>
                  <a:gdLst>
                    <a:gd name="T0" fmla="*/ 0 w 10"/>
                    <a:gd name="T1" fmla="*/ 0 h 23"/>
                    <a:gd name="T2" fmla="*/ 45 w 10"/>
                    <a:gd name="T3" fmla="*/ 162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cubicBezTo>
                        <a:pt x="6" y="5"/>
                        <a:pt x="10" y="16"/>
                        <a:pt x="7" y="23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3" name="Freeform 63"/>
                <p:cNvSpPr>
                  <a:spLocks/>
                </p:cNvSpPr>
                <p:nvPr/>
              </p:nvSpPr>
              <p:spPr bwMode="auto">
                <a:xfrm>
                  <a:off x="3953" y="1803"/>
                  <a:ext cx="65" cy="10"/>
                </a:xfrm>
                <a:custGeom>
                  <a:avLst/>
                  <a:gdLst>
                    <a:gd name="T0" fmla="*/ 0 w 26"/>
                    <a:gd name="T1" fmla="*/ 0 h 4"/>
                    <a:gd name="T2" fmla="*/ 163 w 26"/>
                    <a:gd name="T3" fmla="*/ 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4">
                      <a:moveTo>
                        <a:pt x="0" y="0"/>
                      </a:moveTo>
                      <a:cubicBezTo>
                        <a:pt x="7" y="4"/>
                        <a:pt x="18" y="4"/>
                        <a:pt x="26" y="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4" name="Freeform 64"/>
                <p:cNvSpPr>
                  <a:spLocks/>
                </p:cNvSpPr>
                <p:nvPr/>
              </p:nvSpPr>
              <p:spPr bwMode="auto">
                <a:xfrm>
                  <a:off x="3915" y="1853"/>
                  <a:ext cx="38" cy="43"/>
                </a:xfrm>
                <a:custGeom>
                  <a:avLst/>
                  <a:gdLst>
                    <a:gd name="T0" fmla="*/ 96 w 15"/>
                    <a:gd name="T1" fmla="*/ 0 h 16"/>
                    <a:gd name="T2" fmla="*/ 0 w 15"/>
                    <a:gd name="T3" fmla="*/ 116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cubicBezTo>
                        <a:pt x="10" y="6"/>
                        <a:pt x="8" y="16"/>
                        <a:pt x="0" y="1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5" name="Freeform 65"/>
                <p:cNvSpPr>
                  <a:spLocks/>
                </p:cNvSpPr>
                <p:nvPr/>
              </p:nvSpPr>
              <p:spPr bwMode="auto">
                <a:xfrm>
                  <a:off x="3555" y="1752"/>
                  <a:ext cx="18" cy="24"/>
                </a:xfrm>
                <a:custGeom>
                  <a:avLst/>
                  <a:gdLst>
                    <a:gd name="T0" fmla="*/ 46 w 7"/>
                    <a:gd name="T1" fmla="*/ 0 h 9"/>
                    <a:gd name="T2" fmla="*/ 0 w 7"/>
                    <a:gd name="T3" fmla="*/ 64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cubicBezTo>
                        <a:pt x="2" y="2"/>
                        <a:pt x="0" y="5"/>
                        <a:pt x="0" y="9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6" name="Freeform 66"/>
                <p:cNvSpPr>
                  <a:spLocks/>
                </p:cNvSpPr>
                <p:nvPr/>
              </p:nvSpPr>
              <p:spPr bwMode="auto">
                <a:xfrm>
                  <a:off x="1903" y="2539"/>
                  <a:ext cx="55" cy="32"/>
                </a:xfrm>
                <a:custGeom>
                  <a:avLst/>
                  <a:gdLst>
                    <a:gd name="T0" fmla="*/ 8 w 22"/>
                    <a:gd name="T1" fmla="*/ 0 h 12"/>
                    <a:gd name="T2" fmla="*/ 138 w 22"/>
                    <a:gd name="T3" fmla="*/ 43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">
                      <a:moveTo>
                        <a:pt x="1" y="0"/>
                      </a:moveTo>
                      <a:cubicBezTo>
                        <a:pt x="0" y="12"/>
                        <a:pt x="15" y="9"/>
                        <a:pt x="22" y="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7" name="Freeform 67"/>
                <p:cNvSpPr>
                  <a:spLocks/>
                </p:cNvSpPr>
                <p:nvPr/>
              </p:nvSpPr>
              <p:spPr bwMode="auto">
                <a:xfrm>
                  <a:off x="2003" y="2507"/>
                  <a:ext cx="42" cy="72"/>
                </a:xfrm>
                <a:custGeom>
                  <a:avLst/>
                  <a:gdLst>
                    <a:gd name="T0" fmla="*/ 5 w 17"/>
                    <a:gd name="T1" fmla="*/ 0 h 27"/>
                    <a:gd name="T2" fmla="*/ 104 w 17"/>
                    <a:gd name="T3" fmla="*/ 192 h 2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27">
                      <a:moveTo>
                        <a:pt x="1" y="0"/>
                      </a:moveTo>
                      <a:cubicBezTo>
                        <a:pt x="0" y="12"/>
                        <a:pt x="7" y="22"/>
                        <a:pt x="17" y="27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8" name="Freeform 68"/>
                <p:cNvSpPr>
                  <a:spLocks/>
                </p:cNvSpPr>
                <p:nvPr/>
              </p:nvSpPr>
              <p:spPr bwMode="auto">
                <a:xfrm>
                  <a:off x="2248" y="2469"/>
                  <a:ext cx="22" cy="56"/>
                </a:xfrm>
                <a:custGeom>
                  <a:avLst/>
                  <a:gdLst>
                    <a:gd name="T0" fmla="*/ 17 w 9"/>
                    <a:gd name="T1" fmla="*/ 0 h 21"/>
                    <a:gd name="T2" fmla="*/ 54 w 9"/>
                    <a:gd name="T3" fmla="*/ 14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3" y="0"/>
                      </a:moveTo>
                      <a:cubicBezTo>
                        <a:pt x="0" y="7"/>
                        <a:pt x="4" y="16"/>
                        <a:pt x="9" y="21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9" name="Freeform 69"/>
                <p:cNvSpPr>
                  <a:spLocks/>
                </p:cNvSpPr>
                <p:nvPr/>
              </p:nvSpPr>
              <p:spPr bwMode="auto">
                <a:xfrm>
                  <a:off x="2630" y="2160"/>
                  <a:ext cx="195" cy="155"/>
                </a:xfrm>
                <a:custGeom>
                  <a:avLst/>
                  <a:gdLst>
                    <a:gd name="T0" fmla="*/ 445 w 78"/>
                    <a:gd name="T1" fmla="*/ 0 h 58"/>
                    <a:gd name="T2" fmla="*/ 270 w 78"/>
                    <a:gd name="T3" fmla="*/ 243 h 58"/>
                    <a:gd name="T4" fmla="*/ 120 w 78"/>
                    <a:gd name="T5" fmla="*/ 350 h 58"/>
                    <a:gd name="T6" fmla="*/ 0 w 78"/>
                    <a:gd name="T7" fmla="*/ 393 h 58"/>
                    <a:gd name="T8" fmla="*/ 320 w 78"/>
                    <a:gd name="T9" fmla="*/ 350 h 58"/>
                    <a:gd name="T10" fmla="*/ 470 w 78"/>
                    <a:gd name="T11" fmla="*/ 299 h 58"/>
                    <a:gd name="T12" fmla="*/ 488 w 78"/>
                    <a:gd name="T13" fmla="*/ 64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" h="58">
                      <a:moveTo>
                        <a:pt x="71" y="0"/>
                      </a:moveTo>
                      <a:cubicBezTo>
                        <a:pt x="77" y="19"/>
                        <a:pt x="56" y="27"/>
                        <a:pt x="43" y="34"/>
                      </a:cubicBezTo>
                      <a:cubicBezTo>
                        <a:pt x="35" y="39"/>
                        <a:pt x="28" y="45"/>
                        <a:pt x="19" y="49"/>
                      </a:cubicBezTo>
                      <a:cubicBezTo>
                        <a:pt x="13" y="51"/>
                        <a:pt x="5" y="51"/>
                        <a:pt x="0" y="55"/>
                      </a:cubicBezTo>
                      <a:cubicBezTo>
                        <a:pt x="13" y="58"/>
                        <a:pt x="36" y="52"/>
                        <a:pt x="51" y="49"/>
                      </a:cubicBezTo>
                      <a:cubicBezTo>
                        <a:pt x="59" y="48"/>
                        <a:pt x="68" y="47"/>
                        <a:pt x="75" y="42"/>
                      </a:cubicBezTo>
                      <a:cubicBezTo>
                        <a:pt x="73" y="34"/>
                        <a:pt x="68" y="15"/>
                        <a:pt x="78" y="9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0" name="Freeform 70"/>
                <p:cNvSpPr>
                  <a:spLocks/>
                </p:cNvSpPr>
                <p:nvPr/>
              </p:nvSpPr>
              <p:spPr bwMode="auto">
                <a:xfrm>
                  <a:off x="2798" y="2181"/>
                  <a:ext cx="45" cy="96"/>
                </a:xfrm>
                <a:custGeom>
                  <a:avLst/>
                  <a:gdLst>
                    <a:gd name="T0" fmla="*/ 38 w 18"/>
                    <a:gd name="T1" fmla="*/ 0 h 36"/>
                    <a:gd name="T2" fmla="*/ 113 w 18"/>
                    <a:gd name="T3" fmla="*/ 213 h 36"/>
                    <a:gd name="T4" fmla="*/ 0 w 18"/>
                    <a:gd name="T5" fmla="*/ 213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36">
                      <a:moveTo>
                        <a:pt x="6" y="0"/>
                      </a:moveTo>
                      <a:cubicBezTo>
                        <a:pt x="8" y="14"/>
                        <a:pt x="11" y="20"/>
                        <a:pt x="18" y="30"/>
                      </a:cubicBezTo>
                      <a:cubicBezTo>
                        <a:pt x="13" y="33"/>
                        <a:pt x="2" y="36"/>
                        <a:pt x="0" y="30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1" name="Freeform 71"/>
                <p:cNvSpPr>
                  <a:spLocks/>
                </p:cNvSpPr>
                <p:nvPr/>
              </p:nvSpPr>
              <p:spPr bwMode="auto">
                <a:xfrm>
                  <a:off x="3098" y="2192"/>
                  <a:ext cx="97" cy="69"/>
                </a:xfrm>
                <a:custGeom>
                  <a:avLst/>
                  <a:gdLst>
                    <a:gd name="T0" fmla="*/ 0 w 39"/>
                    <a:gd name="T1" fmla="*/ 170 h 26"/>
                    <a:gd name="T2" fmla="*/ 112 w 39"/>
                    <a:gd name="T3" fmla="*/ 0 h 26"/>
                    <a:gd name="T4" fmla="*/ 30 w 39"/>
                    <a:gd name="T5" fmla="*/ 149 h 2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26">
                      <a:moveTo>
                        <a:pt x="0" y="24"/>
                      </a:moveTo>
                      <a:cubicBezTo>
                        <a:pt x="14" y="26"/>
                        <a:pt x="39" y="9"/>
                        <a:pt x="18" y="0"/>
                      </a:cubicBezTo>
                      <a:cubicBezTo>
                        <a:pt x="25" y="11"/>
                        <a:pt x="9" y="14"/>
                        <a:pt x="5" y="21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" name="Freeform 72"/>
                <p:cNvSpPr>
                  <a:spLocks/>
                </p:cNvSpPr>
                <p:nvPr/>
              </p:nvSpPr>
              <p:spPr bwMode="auto">
                <a:xfrm>
                  <a:off x="3323" y="2075"/>
                  <a:ext cx="92" cy="138"/>
                </a:xfrm>
                <a:custGeom>
                  <a:avLst/>
                  <a:gdLst>
                    <a:gd name="T0" fmla="*/ 80 w 37"/>
                    <a:gd name="T1" fmla="*/ 42 h 52"/>
                    <a:gd name="T2" fmla="*/ 199 w 37"/>
                    <a:gd name="T3" fmla="*/ 0 h 52"/>
                    <a:gd name="T4" fmla="*/ 191 w 37"/>
                    <a:gd name="T5" fmla="*/ 85 h 52"/>
                    <a:gd name="T6" fmla="*/ 211 w 37"/>
                    <a:gd name="T7" fmla="*/ 191 h 52"/>
                    <a:gd name="T8" fmla="*/ 0 w 37"/>
                    <a:gd name="T9" fmla="*/ 366 h 52"/>
                    <a:gd name="T10" fmla="*/ 137 w 37"/>
                    <a:gd name="T11" fmla="*/ 170 h 52"/>
                    <a:gd name="T12" fmla="*/ 67 w 37"/>
                    <a:gd name="T13" fmla="*/ 64 h 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13" y="6"/>
                      </a:moveTo>
                      <a:cubicBezTo>
                        <a:pt x="21" y="7"/>
                        <a:pt x="25" y="2"/>
                        <a:pt x="32" y="0"/>
                      </a:cubicBezTo>
                      <a:cubicBezTo>
                        <a:pt x="34" y="5"/>
                        <a:pt x="30" y="8"/>
                        <a:pt x="31" y="12"/>
                      </a:cubicBezTo>
                      <a:cubicBezTo>
                        <a:pt x="31" y="18"/>
                        <a:pt x="34" y="22"/>
                        <a:pt x="34" y="27"/>
                      </a:cubicBezTo>
                      <a:cubicBezTo>
                        <a:pt x="37" y="46"/>
                        <a:pt x="14" y="49"/>
                        <a:pt x="0" y="52"/>
                      </a:cubicBezTo>
                      <a:cubicBezTo>
                        <a:pt x="9" y="46"/>
                        <a:pt x="24" y="39"/>
                        <a:pt x="22" y="24"/>
                      </a:cubicBezTo>
                      <a:cubicBezTo>
                        <a:pt x="22" y="19"/>
                        <a:pt x="17" y="10"/>
                        <a:pt x="11" y="9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3" name="Freeform 73"/>
                <p:cNvSpPr>
                  <a:spLocks/>
                </p:cNvSpPr>
                <p:nvPr/>
              </p:nvSpPr>
              <p:spPr bwMode="auto">
                <a:xfrm>
                  <a:off x="3578" y="1904"/>
                  <a:ext cx="87" cy="149"/>
                </a:xfrm>
                <a:custGeom>
                  <a:avLst/>
                  <a:gdLst>
                    <a:gd name="T0" fmla="*/ 37 w 35"/>
                    <a:gd name="T1" fmla="*/ 29 h 56"/>
                    <a:gd name="T2" fmla="*/ 142 w 35"/>
                    <a:gd name="T3" fmla="*/ 21 h 56"/>
                    <a:gd name="T4" fmla="*/ 199 w 35"/>
                    <a:gd name="T5" fmla="*/ 141 h 56"/>
                    <a:gd name="T6" fmla="*/ 191 w 35"/>
                    <a:gd name="T7" fmla="*/ 303 h 56"/>
                    <a:gd name="T8" fmla="*/ 0 w 35"/>
                    <a:gd name="T9" fmla="*/ 396 h 56"/>
                    <a:gd name="T10" fmla="*/ 162 w 35"/>
                    <a:gd name="T11" fmla="*/ 178 h 56"/>
                    <a:gd name="T12" fmla="*/ 30 w 35"/>
                    <a:gd name="T13" fmla="*/ 29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56">
                      <a:moveTo>
                        <a:pt x="6" y="4"/>
                      </a:moveTo>
                      <a:cubicBezTo>
                        <a:pt x="12" y="7"/>
                        <a:pt x="17" y="0"/>
                        <a:pt x="23" y="3"/>
                      </a:cubicBezTo>
                      <a:cubicBezTo>
                        <a:pt x="27" y="6"/>
                        <a:pt x="31" y="15"/>
                        <a:pt x="32" y="20"/>
                      </a:cubicBezTo>
                      <a:cubicBezTo>
                        <a:pt x="33" y="26"/>
                        <a:pt x="35" y="38"/>
                        <a:pt x="31" y="43"/>
                      </a:cubicBezTo>
                      <a:cubicBezTo>
                        <a:pt x="26" y="52"/>
                        <a:pt x="9" y="52"/>
                        <a:pt x="0" y="56"/>
                      </a:cubicBezTo>
                      <a:cubicBezTo>
                        <a:pt x="12" y="51"/>
                        <a:pt x="27" y="40"/>
                        <a:pt x="26" y="25"/>
                      </a:cubicBezTo>
                      <a:cubicBezTo>
                        <a:pt x="24" y="8"/>
                        <a:pt x="7" y="16"/>
                        <a:pt x="5" y="4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4" name="Freeform 74"/>
                <p:cNvSpPr>
                  <a:spLocks/>
                </p:cNvSpPr>
                <p:nvPr/>
              </p:nvSpPr>
              <p:spPr bwMode="auto">
                <a:xfrm>
                  <a:off x="3633" y="1955"/>
                  <a:ext cx="57" cy="72"/>
                </a:xfrm>
                <a:custGeom>
                  <a:avLst/>
                  <a:gdLst>
                    <a:gd name="T0" fmla="*/ 62 w 23"/>
                    <a:gd name="T1" fmla="*/ 0 h 27"/>
                    <a:gd name="T2" fmla="*/ 129 w 23"/>
                    <a:gd name="T3" fmla="*/ 99 h 27"/>
                    <a:gd name="T4" fmla="*/ 0 w 23"/>
                    <a:gd name="T5" fmla="*/ 192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27">
                      <a:moveTo>
                        <a:pt x="10" y="0"/>
                      </a:moveTo>
                      <a:cubicBezTo>
                        <a:pt x="11" y="8"/>
                        <a:pt x="19" y="8"/>
                        <a:pt x="21" y="14"/>
                      </a:cubicBezTo>
                      <a:cubicBezTo>
                        <a:pt x="23" y="22"/>
                        <a:pt x="6" y="25"/>
                        <a:pt x="0" y="27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5" name="Freeform 75"/>
                <p:cNvSpPr>
                  <a:spLocks/>
                </p:cNvSpPr>
                <p:nvPr/>
              </p:nvSpPr>
              <p:spPr bwMode="auto">
                <a:xfrm>
                  <a:off x="2350" y="1747"/>
                  <a:ext cx="65" cy="24"/>
                </a:xfrm>
                <a:custGeom>
                  <a:avLst/>
                  <a:gdLst>
                    <a:gd name="T0" fmla="*/ 0 w 26"/>
                    <a:gd name="T1" fmla="*/ 0 h 9"/>
                    <a:gd name="T2" fmla="*/ 75 w 26"/>
                    <a:gd name="T3" fmla="*/ 64 h 9"/>
                    <a:gd name="T4" fmla="*/ 163 w 26"/>
                    <a:gd name="T5" fmla="*/ 29 h 9"/>
                    <a:gd name="T6" fmla="*/ 33 w 26"/>
                    <a:gd name="T7" fmla="*/ 29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9">
                      <a:moveTo>
                        <a:pt x="0" y="0"/>
                      </a:moveTo>
                      <a:cubicBezTo>
                        <a:pt x="3" y="4"/>
                        <a:pt x="8" y="7"/>
                        <a:pt x="12" y="9"/>
                      </a:cubicBezTo>
                      <a:cubicBezTo>
                        <a:pt x="16" y="6"/>
                        <a:pt x="21" y="5"/>
                        <a:pt x="26" y="4"/>
                      </a:cubicBezTo>
                      <a:cubicBezTo>
                        <a:pt x="19" y="4"/>
                        <a:pt x="12" y="5"/>
                        <a:pt x="5" y="4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6" name="Freeform 76"/>
                <p:cNvSpPr>
                  <a:spLocks/>
                </p:cNvSpPr>
                <p:nvPr/>
              </p:nvSpPr>
              <p:spPr bwMode="auto">
                <a:xfrm>
                  <a:off x="2905" y="1757"/>
                  <a:ext cx="60" cy="30"/>
                </a:xfrm>
                <a:custGeom>
                  <a:avLst/>
                  <a:gdLst>
                    <a:gd name="T0" fmla="*/ 0 w 24"/>
                    <a:gd name="T1" fmla="*/ 0 h 11"/>
                    <a:gd name="T2" fmla="*/ 58 w 24"/>
                    <a:gd name="T3" fmla="*/ 82 h 11"/>
                    <a:gd name="T4" fmla="*/ 150 w 24"/>
                    <a:gd name="T5" fmla="*/ 38 h 11"/>
                    <a:gd name="T6" fmla="*/ 25 w 24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11">
                      <a:moveTo>
                        <a:pt x="0" y="0"/>
                      </a:moveTo>
                      <a:cubicBezTo>
                        <a:pt x="3" y="4"/>
                        <a:pt x="5" y="8"/>
                        <a:pt x="9" y="11"/>
                      </a:cubicBezTo>
                      <a:cubicBezTo>
                        <a:pt x="12" y="5"/>
                        <a:pt x="20" y="4"/>
                        <a:pt x="24" y="5"/>
                      </a:cubicBezTo>
                      <a:cubicBezTo>
                        <a:pt x="17" y="4"/>
                        <a:pt x="10" y="1"/>
                        <a:pt x="4" y="1"/>
                      </a:cubicBezTo>
                    </a:path>
                  </a:pathLst>
                </a:custGeom>
                <a:solidFill>
                  <a:srgbClr val="F4D5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7" name="Freeform 77"/>
                <p:cNvSpPr>
                  <a:spLocks/>
                </p:cNvSpPr>
                <p:nvPr/>
              </p:nvSpPr>
              <p:spPr bwMode="auto">
                <a:xfrm>
                  <a:off x="2138" y="2341"/>
                  <a:ext cx="420" cy="136"/>
                </a:xfrm>
                <a:custGeom>
                  <a:avLst/>
                  <a:gdLst>
                    <a:gd name="T0" fmla="*/ 8 w 168"/>
                    <a:gd name="T1" fmla="*/ 355 h 51"/>
                    <a:gd name="T2" fmla="*/ 63 w 168"/>
                    <a:gd name="T3" fmla="*/ 312 h 51"/>
                    <a:gd name="T4" fmla="*/ 100 w 168"/>
                    <a:gd name="T5" fmla="*/ 277 h 51"/>
                    <a:gd name="T6" fmla="*/ 170 w 168"/>
                    <a:gd name="T7" fmla="*/ 243 h 51"/>
                    <a:gd name="T8" fmla="*/ 295 w 168"/>
                    <a:gd name="T9" fmla="*/ 200 h 51"/>
                    <a:gd name="T10" fmla="*/ 408 w 168"/>
                    <a:gd name="T11" fmla="*/ 107 h 51"/>
                    <a:gd name="T12" fmla="*/ 550 w 168"/>
                    <a:gd name="T13" fmla="*/ 64 h 51"/>
                    <a:gd name="T14" fmla="*/ 683 w 168"/>
                    <a:gd name="T15" fmla="*/ 21 h 51"/>
                    <a:gd name="T16" fmla="*/ 800 w 168"/>
                    <a:gd name="T17" fmla="*/ 0 h 51"/>
                    <a:gd name="T18" fmla="*/ 933 w 168"/>
                    <a:gd name="T19" fmla="*/ 29 h 51"/>
                    <a:gd name="T20" fmla="*/ 1038 w 168"/>
                    <a:gd name="T21" fmla="*/ 51 h 51"/>
                    <a:gd name="T22" fmla="*/ 1038 w 168"/>
                    <a:gd name="T23" fmla="*/ 157 h 51"/>
                    <a:gd name="T24" fmla="*/ 1033 w 168"/>
                    <a:gd name="T25" fmla="*/ 243 h 51"/>
                    <a:gd name="T26" fmla="*/ 995 w 168"/>
                    <a:gd name="T27" fmla="*/ 312 h 51"/>
                    <a:gd name="T28" fmla="*/ 958 w 168"/>
                    <a:gd name="T29" fmla="*/ 163 h 51"/>
                    <a:gd name="T30" fmla="*/ 820 w 168"/>
                    <a:gd name="T31" fmla="*/ 107 h 51"/>
                    <a:gd name="T32" fmla="*/ 550 w 168"/>
                    <a:gd name="T33" fmla="*/ 163 h 51"/>
                    <a:gd name="T34" fmla="*/ 425 w 168"/>
                    <a:gd name="T35" fmla="*/ 213 h 51"/>
                    <a:gd name="T36" fmla="*/ 258 w 168"/>
                    <a:gd name="T37" fmla="*/ 264 h 51"/>
                    <a:gd name="T38" fmla="*/ 208 w 168"/>
                    <a:gd name="T39" fmla="*/ 307 h 51"/>
                    <a:gd name="T40" fmla="*/ 158 w 168"/>
                    <a:gd name="T41" fmla="*/ 328 h 51"/>
                    <a:gd name="T42" fmla="*/ 75 w 168"/>
                    <a:gd name="T43" fmla="*/ 363 h 51"/>
                    <a:gd name="T44" fmla="*/ 0 w 168"/>
                    <a:gd name="T45" fmla="*/ 363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68" h="51">
                      <a:moveTo>
                        <a:pt x="1" y="50"/>
                      </a:moveTo>
                      <a:cubicBezTo>
                        <a:pt x="3" y="48"/>
                        <a:pt x="9" y="46"/>
                        <a:pt x="10" y="44"/>
                      </a:cubicBezTo>
                      <a:cubicBezTo>
                        <a:pt x="12" y="42"/>
                        <a:pt x="14" y="40"/>
                        <a:pt x="16" y="39"/>
                      </a:cubicBezTo>
                      <a:cubicBezTo>
                        <a:pt x="19" y="37"/>
                        <a:pt x="23" y="35"/>
                        <a:pt x="27" y="34"/>
                      </a:cubicBezTo>
                      <a:cubicBezTo>
                        <a:pt x="34" y="32"/>
                        <a:pt x="41" y="34"/>
                        <a:pt x="47" y="28"/>
                      </a:cubicBezTo>
                      <a:cubicBezTo>
                        <a:pt x="53" y="23"/>
                        <a:pt x="58" y="18"/>
                        <a:pt x="65" y="15"/>
                      </a:cubicBezTo>
                      <a:cubicBezTo>
                        <a:pt x="73" y="12"/>
                        <a:pt x="81" y="11"/>
                        <a:pt x="88" y="9"/>
                      </a:cubicBezTo>
                      <a:cubicBezTo>
                        <a:pt x="95" y="7"/>
                        <a:pt x="102" y="5"/>
                        <a:pt x="109" y="3"/>
                      </a:cubicBezTo>
                      <a:cubicBezTo>
                        <a:pt x="116" y="1"/>
                        <a:pt x="121" y="0"/>
                        <a:pt x="128" y="0"/>
                      </a:cubicBezTo>
                      <a:cubicBezTo>
                        <a:pt x="135" y="1"/>
                        <a:pt x="142" y="3"/>
                        <a:pt x="149" y="4"/>
                      </a:cubicBezTo>
                      <a:cubicBezTo>
                        <a:pt x="153" y="5"/>
                        <a:pt x="163" y="4"/>
                        <a:pt x="166" y="7"/>
                      </a:cubicBezTo>
                      <a:cubicBezTo>
                        <a:pt x="168" y="10"/>
                        <a:pt x="167" y="19"/>
                        <a:pt x="166" y="22"/>
                      </a:cubicBezTo>
                      <a:cubicBezTo>
                        <a:pt x="166" y="26"/>
                        <a:pt x="166" y="30"/>
                        <a:pt x="165" y="34"/>
                      </a:cubicBezTo>
                      <a:cubicBezTo>
                        <a:pt x="164" y="38"/>
                        <a:pt x="161" y="41"/>
                        <a:pt x="159" y="44"/>
                      </a:cubicBezTo>
                      <a:cubicBezTo>
                        <a:pt x="159" y="37"/>
                        <a:pt x="159" y="29"/>
                        <a:pt x="153" y="23"/>
                      </a:cubicBezTo>
                      <a:cubicBezTo>
                        <a:pt x="148" y="18"/>
                        <a:pt x="139" y="15"/>
                        <a:pt x="131" y="15"/>
                      </a:cubicBezTo>
                      <a:cubicBezTo>
                        <a:pt x="118" y="15"/>
                        <a:pt x="101" y="17"/>
                        <a:pt x="88" y="23"/>
                      </a:cubicBezTo>
                      <a:cubicBezTo>
                        <a:pt x="82" y="26"/>
                        <a:pt x="75" y="27"/>
                        <a:pt x="68" y="30"/>
                      </a:cubicBezTo>
                      <a:cubicBezTo>
                        <a:pt x="59" y="33"/>
                        <a:pt x="49" y="34"/>
                        <a:pt x="41" y="37"/>
                      </a:cubicBezTo>
                      <a:cubicBezTo>
                        <a:pt x="37" y="38"/>
                        <a:pt x="36" y="40"/>
                        <a:pt x="33" y="43"/>
                      </a:cubicBezTo>
                      <a:cubicBezTo>
                        <a:pt x="30" y="46"/>
                        <a:pt x="28" y="44"/>
                        <a:pt x="25" y="46"/>
                      </a:cubicBezTo>
                      <a:cubicBezTo>
                        <a:pt x="21" y="48"/>
                        <a:pt x="16" y="50"/>
                        <a:pt x="12" y="51"/>
                      </a:cubicBezTo>
                      <a:cubicBezTo>
                        <a:pt x="9" y="51"/>
                        <a:pt x="2" y="50"/>
                        <a:pt x="0" y="51"/>
                      </a:cubicBezTo>
                    </a:path>
                  </a:pathLst>
                </a:custGeom>
                <a:solidFill>
                  <a:srgbClr val="DEC2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8" name="Freeform 78"/>
                <p:cNvSpPr>
                  <a:spLocks/>
                </p:cNvSpPr>
                <p:nvPr/>
              </p:nvSpPr>
              <p:spPr bwMode="auto">
                <a:xfrm>
                  <a:off x="2570" y="2309"/>
                  <a:ext cx="373" cy="38"/>
                </a:xfrm>
                <a:custGeom>
                  <a:avLst/>
                  <a:gdLst>
                    <a:gd name="T0" fmla="*/ 0 w 149"/>
                    <a:gd name="T1" fmla="*/ 81 h 14"/>
                    <a:gd name="T2" fmla="*/ 225 w 149"/>
                    <a:gd name="T3" fmla="*/ 73 h 14"/>
                    <a:gd name="T4" fmla="*/ 446 w 149"/>
                    <a:gd name="T5" fmla="*/ 65 h 14"/>
                    <a:gd name="T6" fmla="*/ 671 w 149"/>
                    <a:gd name="T7" fmla="*/ 60 h 14"/>
                    <a:gd name="T8" fmla="*/ 934 w 149"/>
                    <a:gd name="T9" fmla="*/ 0 h 14"/>
                    <a:gd name="T10" fmla="*/ 571 w 149"/>
                    <a:gd name="T11" fmla="*/ 14 h 14"/>
                    <a:gd name="T12" fmla="*/ 363 w 149"/>
                    <a:gd name="T13" fmla="*/ 38 h 14"/>
                    <a:gd name="T14" fmla="*/ 200 w 149"/>
                    <a:gd name="T15" fmla="*/ 6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9" h="14">
                      <a:moveTo>
                        <a:pt x="0" y="11"/>
                      </a:moveTo>
                      <a:cubicBezTo>
                        <a:pt x="11" y="14"/>
                        <a:pt x="25" y="11"/>
                        <a:pt x="36" y="10"/>
                      </a:cubicBezTo>
                      <a:cubicBezTo>
                        <a:pt x="48" y="10"/>
                        <a:pt x="59" y="9"/>
                        <a:pt x="71" y="9"/>
                      </a:cubicBezTo>
                      <a:cubicBezTo>
                        <a:pt x="83" y="8"/>
                        <a:pt x="95" y="9"/>
                        <a:pt x="107" y="8"/>
                      </a:cubicBezTo>
                      <a:cubicBezTo>
                        <a:pt x="121" y="7"/>
                        <a:pt x="134" y="3"/>
                        <a:pt x="149" y="0"/>
                      </a:cubicBezTo>
                      <a:cubicBezTo>
                        <a:pt x="131" y="8"/>
                        <a:pt x="109" y="3"/>
                        <a:pt x="91" y="2"/>
                      </a:cubicBezTo>
                      <a:cubicBezTo>
                        <a:pt x="79" y="1"/>
                        <a:pt x="69" y="3"/>
                        <a:pt x="58" y="5"/>
                      </a:cubicBezTo>
                      <a:cubicBezTo>
                        <a:pt x="50" y="7"/>
                        <a:pt x="40" y="9"/>
                        <a:pt x="32" y="8"/>
                      </a:cubicBezTo>
                    </a:path>
                  </a:pathLst>
                </a:custGeom>
                <a:solidFill>
                  <a:srgbClr val="DEC2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9" name="Freeform 79"/>
                <p:cNvSpPr>
                  <a:spLocks/>
                </p:cNvSpPr>
                <p:nvPr/>
              </p:nvSpPr>
              <p:spPr bwMode="auto">
                <a:xfrm>
                  <a:off x="3438" y="2056"/>
                  <a:ext cx="155" cy="109"/>
                </a:xfrm>
                <a:custGeom>
                  <a:avLst/>
                  <a:gdLst>
                    <a:gd name="T0" fmla="*/ 38 w 62"/>
                    <a:gd name="T1" fmla="*/ 255 h 41"/>
                    <a:gd name="T2" fmla="*/ 388 w 62"/>
                    <a:gd name="T3" fmla="*/ 0 h 41"/>
                    <a:gd name="T4" fmla="*/ 283 w 62"/>
                    <a:gd name="T5" fmla="*/ 43 h 41"/>
                    <a:gd name="T6" fmla="*/ 163 w 62"/>
                    <a:gd name="T7" fmla="*/ 85 h 41"/>
                    <a:gd name="T8" fmla="*/ 83 w 62"/>
                    <a:gd name="T9" fmla="*/ 170 h 41"/>
                    <a:gd name="T10" fmla="*/ 38 w 62"/>
                    <a:gd name="T11" fmla="*/ 226 h 41"/>
                    <a:gd name="T12" fmla="*/ 0 w 62"/>
                    <a:gd name="T13" fmla="*/ 290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1">
                      <a:moveTo>
                        <a:pt x="6" y="36"/>
                      </a:moveTo>
                      <a:cubicBezTo>
                        <a:pt x="22" y="22"/>
                        <a:pt x="42" y="7"/>
                        <a:pt x="62" y="0"/>
                      </a:cubicBezTo>
                      <a:cubicBezTo>
                        <a:pt x="57" y="0"/>
                        <a:pt x="51" y="4"/>
                        <a:pt x="45" y="6"/>
                      </a:cubicBezTo>
                      <a:cubicBezTo>
                        <a:pt x="39" y="8"/>
                        <a:pt x="32" y="10"/>
                        <a:pt x="26" y="12"/>
                      </a:cubicBezTo>
                      <a:cubicBezTo>
                        <a:pt x="19" y="15"/>
                        <a:pt x="17" y="19"/>
                        <a:pt x="13" y="24"/>
                      </a:cubicBezTo>
                      <a:cubicBezTo>
                        <a:pt x="10" y="26"/>
                        <a:pt x="8" y="29"/>
                        <a:pt x="6" y="32"/>
                      </a:cubicBezTo>
                      <a:cubicBezTo>
                        <a:pt x="4" y="35"/>
                        <a:pt x="3" y="40"/>
                        <a:pt x="0" y="41"/>
                      </a:cubicBezTo>
                    </a:path>
                  </a:pathLst>
                </a:custGeom>
                <a:solidFill>
                  <a:srgbClr val="DEC2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0" name="Freeform 80"/>
                <p:cNvSpPr>
                  <a:spLocks/>
                </p:cNvSpPr>
                <p:nvPr/>
              </p:nvSpPr>
              <p:spPr bwMode="auto">
                <a:xfrm>
                  <a:off x="1808" y="2608"/>
                  <a:ext cx="377" cy="53"/>
                </a:xfrm>
                <a:custGeom>
                  <a:avLst/>
                  <a:gdLst>
                    <a:gd name="T0" fmla="*/ 0 w 151"/>
                    <a:gd name="T1" fmla="*/ 13 h 20"/>
                    <a:gd name="T2" fmla="*/ 212 w 151"/>
                    <a:gd name="T3" fmla="*/ 106 h 20"/>
                    <a:gd name="T4" fmla="*/ 454 w 151"/>
                    <a:gd name="T5" fmla="*/ 133 h 20"/>
                    <a:gd name="T6" fmla="*/ 699 w 151"/>
                    <a:gd name="T7" fmla="*/ 119 h 20"/>
                    <a:gd name="T8" fmla="*/ 824 w 151"/>
                    <a:gd name="T9" fmla="*/ 72 h 20"/>
                    <a:gd name="T10" fmla="*/ 941 w 151"/>
                    <a:gd name="T11" fmla="*/ 0 h 20"/>
                    <a:gd name="T12" fmla="*/ 504 w 151"/>
                    <a:gd name="T13" fmla="*/ 98 h 20"/>
                    <a:gd name="T14" fmla="*/ 300 w 151"/>
                    <a:gd name="T15" fmla="*/ 77 h 20"/>
                    <a:gd name="T16" fmla="*/ 155 w 151"/>
                    <a:gd name="T17" fmla="*/ 50 h 20"/>
                    <a:gd name="T18" fmla="*/ 0 w 151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1" h="20">
                      <a:moveTo>
                        <a:pt x="0" y="2"/>
                      </a:moveTo>
                      <a:cubicBezTo>
                        <a:pt x="12" y="5"/>
                        <a:pt x="22" y="12"/>
                        <a:pt x="34" y="15"/>
                      </a:cubicBezTo>
                      <a:cubicBezTo>
                        <a:pt x="47" y="18"/>
                        <a:pt x="59" y="18"/>
                        <a:pt x="73" y="19"/>
                      </a:cubicBezTo>
                      <a:cubicBezTo>
                        <a:pt x="86" y="20"/>
                        <a:pt x="99" y="20"/>
                        <a:pt x="112" y="17"/>
                      </a:cubicBezTo>
                      <a:cubicBezTo>
                        <a:pt x="119" y="14"/>
                        <a:pt x="125" y="12"/>
                        <a:pt x="132" y="10"/>
                      </a:cubicBezTo>
                      <a:cubicBezTo>
                        <a:pt x="138" y="7"/>
                        <a:pt x="145" y="3"/>
                        <a:pt x="151" y="0"/>
                      </a:cubicBezTo>
                      <a:cubicBezTo>
                        <a:pt x="123" y="12"/>
                        <a:pt x="108" y="14"/>
                        <a:pt x="81" y="14"/>
                      </a:cubicBezTo>
                      <a:cubicBezTo>
                        <a:pt x="74" y="15"/>
                        <a:pt x="54" y="13"/>
                        <a:pt x="48" y="11"/>
                      </a:cubicBezTo>
                      <a:cubicBezTo>
                        <a:pt x="39" y="10"/>
                        <a:pt x="33" y="9"/>
                        <a:pt x="25" y="7"/>
                      </a:cubicBezTo>
                      <a:cubicBezTo>
                        <a:pt x="17" y="5"/>
                        <a:pt x="7" y="3"/>
                        <a:pt x="0" y="0"/>
                      </a:cubicBezTo>
                    </a:path>
                  </a:pathLst>
                </a:custGeom>
                <a:solidFill>
                  <a:srgbClr val="DEC2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1" name="Freeform 81"/>
                <p:cNvSpPr>
                  <a:spLocks/>
                </p:cNvSpPr>
                <p:nvPr/>
              </p:nvSpPr>
              <p:spPr bwMode="auto">
                <a:xfrm>
                  <a:off x="1653" y="1621"/>
                  <a:ext cx="2485" cy="1054"/>
                </a:xfrm>
                <a:custGeom>
                  <a:avLst/>
                  <a:gdLst>
                    <a:gd name="T0" fmla="*/ 300 w 994"/>
                    <a:gd name="T1" fmla="*/ 870 h 395"/>
                    <a:gd name="T2" fmla="*/ 13 w 994"/>
                    <a:gd name="T3" fmla="*/ 1468 h 395"/>
                    <a:gd name="T4" fmla="*/ 20 w 994"/>
                    <a:gd name="T5" fmla="*/ 1908 h 395"/>
                    <a:gd name="T6" fmla="*/ 125 w 994"/>
                    <a:gd name="T7" fmla="*/ 2172 h 395"/>
                    <a:gd name="T8" fmla="*/ 183 w 994"/>
                    <a:gd name="T9" fmla="*/ 2399 h 395"/>
                    <a:gd name="T10" fmla="*/ 633 w 994"/>
                    <a:gd name="T11" fmla="*/ 2783 h 395"/>
                    <a:gd name="T12" fmla="*/ 913 w 994"/>
                    <a:gd name="T13" fmla="*/ 2812 h 395"/>
                    <a:gd name="T14" fmla="*/ 1075 w 994"/>
                    <a:gd name="T15" fmla="*/ 2791 h 395"/>
                    <a:gd name="T16" fmla="*/ 1225 w 994"/>
                    <a:gd name="T17" fmla="*/ 2740 h 395"/>
                    <a:gd name="T18" fmla="*/ 1400 w 994"/>
                    <a:gd name="T19" fmla="*/ 2684 h 395"/>
                    <a:gd name="T20" fmla="*/ 1633 w 994"/>
                    <a:gd name="T21" fmla="*/ 2612 h 395"/>
                    <a:gd name="T22" fmla="*/ 1933 w 994"/>
                    <a:gd name="T23" fmla="*/ 2436 h 395"/>
                    <a:gd name="T24" fmla="*/ 2150 w 994"/>
                    <a:gd name="T25" fmla="*/ 2300 h 395"/>
                    <a:gd name="T26" fmla="*/ 2250 w 994"/>
                    <a:gd name="T27" fmla="*/ 1951 h 395"/>
                    <a:gd name="T28" fmla="*/ 2263 w 994"/>
                    <a:gd name="T29" fmla="*/ 1964 h 395"/>
                    <a:gd name="T30" fmla="*/ 2588 w 994"/>
                    <a:gd name="T31" fmla="*/ 1951 h 395"/>
                    <a:gd name="T32" fmla="*/ 3320 w 994"/>
                    <a:gd name="T33" fmla="*/ 1865 h 395"/>
                    <a:gd name="T34" fmla="*/ 3758 w 994"/>
                    <a:gd name="T35" fmla="*/ 1780 h 395"/>
                    <a:gd name="T36" fmla="*/ 4170 w 994"/>
                    <a:gd name="T37" fmla="*/ 1681 h 395"/>
                    <a:gd name="T38" fmla="*/ 4850 w 994"/>
                    <a:gd name="T39" fmla="*/ 1238 h 395"/>
                    <a:gd name="T40" fmla="*/ 5020 w 994"/>
                    <a:gd name="T41" fmla="*/ 1147 h 395"/>
                    <a:gd name="T42" fmla="*/ 5163 w 994"/>
                    <a:gd name="T43" fmla="*/ 1118 h 395"/>
                    <a:gd name="T44" fmla="*/ 5613 w 994"/>
                    <a:gd name="T45" fmla="*/ 918 h 395"/>
                    <a:gd name="T46" fmla="*/ 6133 w 994"/>
                    <a:gd name="T47" fmla="*/ 141 h 395"/>
                    <a:gd name="T48" fmla="*/ 5663 w 994"/>
                    <a:gd name="T49" fmla="*/ 141 h 395"/>
                    <a:gd name="T50" fmla="*/ 5163 w 994"/>
                    <a:gd name="T51" fmla="*/ 179 h 395"/>
                    <a:gd name="T52" fmla="*/ 4838 w 994"/>
                    <a:gd name="T53" fmla="*/ 192 h 395"/>
                    <a:gd name="T54" fmla="*/ 4563 w 994"/>
                    <a:gd name="T55" fmla="*/ 221 h 395"/>
                    <a:gd name="T56" fmla="*/ 4313 w 994"/>
                    <a:gd name="T57" fmla="*/ 270 h 395"/>
                    <a:gd name="T58" fmla="*/ 3938 w 994"/>
                    <a:gd name="T59" fmla="*/ 235 h 395"/>
                    <a:gd name="T60" fmla="*/ 3483 w 994"/>
                    <a:gd name="T61" fmla="*/ 270 h 395"/>
                    <a:gd name="T62" fmla="*/ 2663 w 994"/>
                    <a:gd name="T63" fmla="*/ 286 h 395"/>
                    <a:gd name="T64" fmla="*/ 1845 w 994"/>
                    <a:gd name="T65" fmla="*/ 264 h 395"/>
                    <a:gd name="T66" fmla="*/ 1025 w 994"/>
                    <a:gd name="T67" fmla="*/ 398 h 395"/>
                    <a:gd name="T68" fmla="*/ 620 w 994"/>
                    <a:gd name="T69" fmla="*/ 598 h 395"/>
                    <a:gd name="T70" fmla="*/ 295 w 994"/>
                    <a:gd name="T71" fmla="*/ 870 h 3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94" h="395">
                      <a:moveTo>
                        <a:pt x="48" y="122"/>
                      </a:moveTo>
                      <a:cubicBezTo>
                        <a:pt x="9" y="135"/>
                        <a:pt x="3" y="192"/>
                        <a:pt x="2" y="206"/>
                      </a:cubicBezTo>
                      <a:cubicBezTo>
                        <a:pt x="0" y="218"/>
                        <a:pt x="1" y="256"/>
                        <a:pt x="3" y="268"/>
                      </a:cubicBezTo>
                      <a:cubicBezTo>
                        <a:pt x="5" y="280"/>
                        <a:pt x="20" y="291"/>
                        <a:pt x="20" y="305"/>
                      </a:cubicBezTo>
                      <a:cubicBezTo>
                        <a:pt x="21" y="321"/>
                        <a:pt x="23" y="323"/>
                        <a:pt x="29" y="337"/>
                      </a:cubicBezTo>
                      <a:cubicBezTo>
                        <a:pt x="41" y="369"/>
                        <a:pt x="67" y="385"/>
                        <a:pt x="101" y="391"/>
                      </a:cubicBezTo>
                      <a:cubicBezTo>
                        <a:pt x="118" y="394"/>
                        <a:pt x="128" y="394"/>
                        <a:pt x="146" y="395"/>
                      </a:cubicBezTo>
                      <a:cubicBezTo>
                        <a:pt x="153" y="395"/>
                        <a:pt x="164" y="394"/>
                        <a:pt x="172" y="392"/>
                      </a:cubicBezTo>
                      <a:cubicBezTo>
                        <a:pt x="182" y="390"/>
                        <a:pt x="187" y="388"/>
                        <a:pt x="196" y="385"/>
                      </a:cubicBezTo>
                      <a:cubicBezTo>
                        <a:pt x="206" y="382"/>
                        <a:pt x="215" y="381"/>
                        <a:pt x="224" y="377"/>
                      </a:cubicBezTo>
                      <a:cubicBezTo>
                        <a:pt x="241" y="368"/>
                        <a:pt x="243" y="370"/>
                        <a:pt x="261" y="367"/>
                      </a:cubicBezTo>
                      <a:cubicBezTo>
                        <a:pt x="281" y="364"/>
                        <a:pt x="294" y="351"/>
                        <a:pt x="309" y="342"/>
                      </a:cubicBezTo>
                      <a:cubicBezTo>
                        <a:pt x="322" y="335"/>
                        <a:pt x="330" y="331"/>
                        <a:pt x="344" y="323"/>
                      </a:cubicBezTo>
                      <a:cubicBezTo>
                        <a:pt x="356" y="316"/>
                        <a:pt x="368" y="286"/>
                        <a:pt x="360" y="274"/>
                      </a:cubicBezTo>
                      <a:cubicBezTo>
                        <a:pt x="362" y="276"/>
                        <a:pt x="362" y="276"/>
                        <a:pt x="362" y="276"/>
                      </a:cubicBezTo>
                      <a:cubicBezTo>
                        <a:pt x="379" y="276"/>
                        <a:pt x="396" y="275"/>
                        <a:pt x="414" y="274"/>
                      </a:cubicBezTo>
                      <a:cubicBezTo>
                        <a:pt x="451" y="273"/>
                        <a:pt x="495" y="272"/>
                        <a:pt x="531" y="262"/>
                      </a:cubicBezTo>
                      <a:cubicBezTo>
                        <a:pt x="553" y="256"/>
                        <a:pt x="578" y="251"/>
                        <a:pt x="601" y="250"/>
                      </a:cubicBezTo>
                      <a:cubicBezTo>
                        <a:pt x="626" y="249"/>
                        <a:pt x="642" y="243"/>
                        <a:pt x="667" y="236"/>
                      </a:cubicBezTo>
                      <a:cubicBezTo>
                        <a:pt x="704" y="226"/>
                        <a:pt x="741" y="184"/>
                        <a:pt x="776" y="174"/>
                      </a:cubicBezTo>
                      <a:cubicBezTo>
                        <a:pt x="784" y="171"/>
                        <a:pt x="794" y="164"/>
                        <a:pt x="803" y="161"/>
                      </a:cubicBezTo>
                      <a:cubicBezTo>
                        <a:pt x="810" y="159"/>
                        <a:pt x="819" y="159"/>
                        <a:pt x="826" y="157"/>
                      </a:cubicBezTo>
                      <a:cubicBezTo>
                        <a:pt x="843" y="152"/>
                        <a:pt x="883" y="136"/>
                        <a:pt x="898" y="129"/>
                      </a:cubicBezTo>
                      <a:cubicBezTo>
                        <a:pt x="925" y="118"/>
                        <a:pt x="994" y="76"/>
                        <a:pt x="981" y="20"/>
                      </a:cubicBezTo>
                      <a:cubicBezTo>
                        <a:pt x="977" y="0"/>
                        <a:pt x="939" y="9"/>
                        <a:pt x="906" y="20"/>
                      </a:cubicBezTo>
                      <a:cubicBezTo>
                        <a:pt x="883" y="28"/>
                        <a:pt x="851" y="25"/>
                        <a:pt x="826" y="25"/>
                      </a:cubicBezTo>
                      <a:cubicBezTo>
                        <a:pt x="805" y="25"/>
                        <a:pt x="794" y="26"/>
                        <a:pt x="774" y="27"/>
                      </a:cubicBezTo>
                      <a:cubicBezTo>
                        <a:pt x="759" y="27"/>
                        <a:pt x="745" y="30"/>
                        <a:pt x="730" y="31"/>
                      </a:cubicBezTo>
                      <a:cubicBezTo>
                        <a:pt x="714" y="31"/>
                        <a:pt x="706" y="36"/>
                        <a:pt x="690" y="38"/>
                      </a:cubicBezTo>
                      <a:cubicBezTo>
                        <a:pt x="672" y="40"/>
                        <a:pt x="649" y="35"/>
                        <a:pt x="630" y="33"/>
                      </a:cubicBezTo>
                      <a:cubicBezTo>
                        <a:pt x="609" y="31"/>
                        <a:pt x="579" y="33"/>
                        <a:pt x="557" y="38"/>
                      </a:cubicBezTo>
                      <a:cubicBezTo>
                        <a:pt x="517" y="46"/>
                        <a:pt x="470" y="43"/>
                        <a:pt x="426" y="40"/>
                      </a:cubicBezTo>
                      <a:cubicBezTo>
                        <a:pt x="380" y="38"/>
                        <a:pt x="341" y="30"/>
                        <a:pt x="295" y="37"/>
                      </a:cubicBezTo>
                      <a:cubicBezTo>
                        <a:pt x="256" y="43"/>
                        <a:pt x="200" y="36"/>
                        <a:pt x="164" y="56"/>
                      </a:cubicBezTo>
                      <a:cubicBezTo>
                        <a:pt x="150" y="64"/>
                        <a:pt x="111" y="74"/>
                        <a:pt x="99" y="84"/>
                      </a:cubicBezTo>
                      <a:cubicBezTo>
                        <a:pt x="82" y="99"/>
                        <a:pt x="64" y="108"/>
                        <a:pt x="47" y="122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2" name="Freeform 82"/>
                <p:cNvSpPr>
                  <a:spLocks/>
                </p:cNvSpPr>
                <p:nvPr/>
              </p:nvSpPr>
              <p:spPr bwMode="auto">
                <a:xfrm>
                  <a:off x="2773" y="2112"/>
                  <a:ext cx="160" cy="61"/>
                </a:xfrm>
                <a:custGeom>
                  <a:avLst/>
                  <a:gdLst>
                    <a:gd name="T0" fmla="*/ 0 w 64"/>
                    <a:gd name="T1" fmla="*/ 0 h 23"/>
                    <a:gd name="T2" fmla="*/ 400 w 64"/>
                    <a:gd name="T3" fmla="*/ 98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" h="23">
                      <a:moveTo>
                        <a:pt x="0" y="0"/>
                      </a:moveTo>
                      <a:cubicBezTo>
                        <a:pt x="18" y="16"/>
                        <a:pt x="39" y="23"/>
                        <a:pt x="64" y="14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3" name="Freeform 83"/>
                <p:cNvSpPr>
                  <a:spLocks/>
                </p:cNvSpPr>
                <p:nvPr/>
              </p:nvSpPr>
              <p:spPr bwMode="auto">
                <a:xfrm>
                  <a:off x="2818" y="2160"/>
                  <a:ext cx="27" cy="61"/>
                </a:xfrm>
                <a:custGeom>
                  <a:avLst/>
                  <a:gdLst>
                    <a:gd name="T0" fmla="*/ 66 w 11"/>
                    <a:gd name="T1" fmla="*/ 0 h 23"/>
                    <a:gd name="T2" fmla="*/ 5 w 11"/>
                    <a:gd name="T3" fmla="*/ 162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23">
                      <a:moveTo>
                        <a:pt x="11" y="0"/>
                      </a:moveTo>
                      <a:cubicBezTo>
                        <a:pt x="3" y="5"/>
                        <a:pt x="0" y="14"/>
                        <a:pt x="1" y="23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4" name="Freeform 84"/>
                <p:cNvSpPr>
                  <a:spLocks/>
                </p:cNvSpPr>
                <p:nvPr/>
              </p:nvSpPr>
              <p:spPr bwMode="auto">
                <a:xfrm>
                  <a:off x="3078" y="1885"/>
                  <a:ext cx="47" cy="118"/>
                </a:xfrm>
                <a:custGeom>
                  <a:avLst/>
                  <a:gdLst>
                    <a:gd name="T0" fmla="*/ 62 w 19"/>
                    <a:gd name="T1" fmla="*/ 0 h 44"/>
                    <a:gd name="T2" fmla="*/ 0 w 19"/>
                    <a:gd name="T3" fmla="*/ 316 h 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44">
                      <a:moveTo>
                        <a:pt x="10" y="0"/>
                      </a:moveTo>
                      <a:cubicBezTo>
                        <a:pt x="19" y="15"/>
                        <a:pt x="12" y="33"/>
                        <a:pt x="0" y="44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5" name="Freeform 85"/>
                <p:cNvSpPr>
                  <a:spLocks/>
                </p:cNvSpPr>
                <p:nvPr/>
              </p:nvSpPr>
              <p:spPr bwMode="auto">
                <a:xfrm>
                  <a:off x="3108" y="1952"/>
                  <a:ext cx="57" cy="21"/>
                </a:xfrm>
                <a:custGeom>
                  <a:avLst/>
                  <a:gdLst>
                    <a:gd name="T0" fmla="*/ 0 w 23"/>
                    <a:gd name="T1" fmla="*/ 0 h 8"/>
                    <a:gd name="T2" fmla="*/ 141 w 23"/>
                    <a:gd name="T3" fmla="*/ 55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8">
                      <a:moveTo>
                        <a:pt x="0" y="0"/>
                      </a:moveTo>
                      <a:cubicBezTo>
                        <a:pt x="8" y="1"/>
                        <a:pt x="17" y="3"/>
                        <a:pt x="23" y="8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6" name="Freeform 86"/>
                <p:cNvSpPr>
                  <a:spLocks/>
                </p:cNvSpPr>
                <p:nvPr/>
              </p:nvSpPr>
              <p:spPr bwMode="auto">
                <a:xfrm>
                  <a:off x="3330" y="1997"/>
                  <a:ext cx="115" cy="86"/>
                </a:xfrm>
                <a:custGeom>
                  <a:avLst/>
                  <a:gdLst>
                    <a:gd name="T0" fmla="*/ 0 w 46"/>
                    <a:gd name="T1" fmla="*/ 223 h 32"/>
                    <a:gd name="T2" fmla="*/ 283 w 46"/>
                    <a:gd name="T3" fmla="*/ 0 h 3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6" h="32">
                      <a:moveTo>
                        <a:pt x="0" y="31"/>
                      </a:moveTo>
                      <a:cubicBezTo>
                        <a:pt x="18" y="32"/>
                        <a:pt x="46" y="21"/>
                        <a:pt x="45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7" name="Freeform 87"/>
                <p:cNvSpPr>
                  <a:spLocks/>
                </p:cNvSpPr>
                <p:nvPr/>
              </p:nvSpPr>
              <p:spPr bwMode="auto">
                <a:xfrm>
                  <a:off x="3413" y="2061"/>
                  <a:ext cx="10" cy="62"/>
                </a:xfrm>
                <a:custGeom>
                  <a:avLst/>
                  <a:gdLst>
                    <a:gd name="T0" fmla="*/ 0 w 4"/>
                    <a:gd name="T1" fmla="*/ 0 h 23"/>
                    <a:gd name="T2" fmla="*/ 0 w 4"/>
                    <a:gd name="T3" fmla="*/ 167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23">
                      <a:moveTo>
                        <a:pt x="0" y="0"/>
                      </a:moveTo>
                      <a:cubicBezTo>
                        <a:pt x="4" y="7"/>
                        <a:pt x="4" y="15"/>
                        <a:pt x="0" y="23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8" name="Freeform 88"/>
                <p:cNvSpPr>
                  <a:spLocks/>
                </p:cNvSpPr>
                <p:nvPr/>
              </p:nvSpPr>
              <p:spPr bwMode="auto">
                <a:xfrm>
                  <a:off x="3428" y="1749"/>
                  <a:ext cx="112" cy="43"/>
                </a:xfrm>
                <a:custGeom>
                  <a:avLst/>
                  <a:gdLst>
                    <a:gd name="T0" fmla="*/ 0 w 45"/>
                    <a:gd name="T1" fmla="*/ 86 h 16"/>
                    <a:gd name="T2" fmla="*/ 279 w 45"/>
                    <a:gd name="T3" fmla="*/ 116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5" h="16">
                      <a:moveTo>
                        <a:pt x="0" y="12"/>
                      </a:moveTo>
                      <a:cubicBezTo>
                        <a:pt x="11" y="3"/>
                        <a:pt x="38" y="0"/>
                        <a:pt x="45" y="16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" name="Freeform 89"/>
                <p:cNvSpPr>
                  <a:spLocks/>
                </p:cNvSpPr>
                <p:nvPr/>
              </p:nvSpPr>
              <p:spPr bwMode="auto">
                <a:xfrm>
                  <a:off x="3525" y="1744"/>
                  <a:ext cx="38" cy="27"/>
                </a:xfrm>
                <a:custGeom>
                  <a:avLst/>
                  <a:gdLst>
                    <a:gd name="T0" fmla="*/ 0 w 15"/>
                    <a:gd name="T1" fmla="*/ 73 h 10"/>
                    <a:gd name="T2" fmla="*/ 96 w 15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10">
                      <a:moveTo>
                        <a:pt x="0" y="10"/>
                      </a:moveTo>
                      <a:cubicBezTo>
                        <a:pt x="2" y="3"/>
                        <a:pt x="7" y="0"/>
                        <a:pt x="15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0" name="Freeform 90"/>
                <p:cNvSpPr>
                  <a:spLocks/>
                </p:cNvSpPr>
                <p:nvPr/>
              </p:nvSpPr>
              <p:spPr bwMode="auto">
                <a:xfrm>
                  <a:off x="3563" y="1837"/>
                  <a:ext cx="112" cy="80"/>
                </a:xfrm>
                <a:custGeom>
                  <a:avLst/>
                  <a:gdLst>
                    <a:gd name="T0" fmla="*/ 0 w 45"/>
                    <a:gd name="T1" fmla="*/ 141 h 30"/>
                    <a:gd name="T2" fmla="*/ 279 w 45"/>
                    <a:gd name="T3" fmla="*/ 0 h 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5" h="30">
                      <a:moveTo>
                        <a:pt x="0" y="20"/>
                      </a:moveTo>
                      <a:cubicBezTo>
                        <a:pt x="15" y="30"/>
                        <a:pt x="43" y="19"/>
                        <a:pt x="45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1" name="Freeform 91"/>
                <p:cNvSpPr>
                  <a:spLocks/>
                </p:cNvSpPr>
                <p:nvPr/>
              </p:nvSpPr>
              <p:spPr bwMode="auto">
                <a:xfrm>
                  <a:off x="3640" y="1893"/>
                  <a:ext cx="30" cy="59"/>
                </a:xfrm>
                <a:custGeom>
                  <a:avLst/>
                  <a:gdLst>
                    <a:gd name="T0" fmla="*/ 0 w 12"/>
                    <a:gd name="T1" fmla="*/ 0 h 22"/>
                    <a:gd name="T2" fmla="*/ 63 w 12"/>
                    <a:gd name="T3" fmla="*/ 158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22">
                      <a:moveTo>
                        <a:pt x="0" y="0"/>
                      </a:moveTo>
                      <a:cubicBezTo>
                        <a:pt x="9" y="4"/>
                        <a:pt x="12" y="13"/>
                        <a:pt x="10" y="22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2" name="Freeform 92"/>
                <p:cNvSpPr>
                  <a:spLocks/>
                </p:cNvSpPr>
                <p:nvPr/>
              </p:nvSpPr>
              <p:spPr bwMode="auto">
                <a:xfrm>
                  <a:off x="3890" y="1835"/>
                  <a:ext cx="88" cy="82"/>
                </a:xfrm>
                <a:custGeom>
                  <a:avLst/>
                  <a:gdLst>
                    <a:gd name="T0" fmla="*/ 0 w 35"/>
                    <a:gd name="T1" fmla="*/ 188 h 31"/>
                    <a:gd name="T2" fmla="*/ 221 w 35"/>
                    <a:gd name="T3" fmla="*/ 0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5" h="31">
                      <a:moveTo>
                        <a:pt x="0" y="27"/>
                      </a:moveTo>
                      <a:cubicBezTo>
                        <a:pt x="18" y="31"/>
                        <a:pt x="32" y="16"/>
                        <a:pt x="35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3" name="Freeform 93"/>
                <p:cNvSpPr>
                  <a:spLocks/>
                </p:cNvSpPr>
                <p:nvPr/>
              </p:nvSpPr>
              <p:spPr bwMode="auto">
                <a:xfrm>
                  <a:off x="3945" y="1803"/>
                  <a:ext cx="95" cy="34"/>
                </a:xfrm>
                <a:custGeom>
                  <a:avLst/>
                  <a:gdLst>
                    <a:gd name="T0" fmla="*/ 0 w 38"/>
                    <a:gd name="T1" fmla="*/ 42 h 13"/>
                    <a:gd name="T2" fmla="*/ 238 w 38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3">
                      <a:moveTo>
                        <a:pt x="0" y="6"/>
                      </a:moveTo>
                      <a:cubicBezTo>
                        <a:pt x="12" y="13"/>
                        <a:pt x="30" y="10"/>
                        <a:pt x="38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" name="Freeform 94"/>
                <p:cNvSpPr>
                  <a:spLocks/>
                </p:cNvSpPr>
                <p:nvPr/>
              </p:nvSpPr>
              <p:spPr bwMode="auto">
                <a:xfrm>
                  <a:off x="3823" y="1741"/>
                  <a:ext cx="37" cy="83"/>
                </a:xfrm>
                <a:custGeom>
                  <a:avLst/>
                  <a:gdLst>
                    <a:gd name="T0" fmla="*/ 0 w 15"/>
                    <a:gd name="T1" fmla="*/ 0 h 31"/>
                    <a:gd name="T2" fmla="*/ 62 w 15"/>
                    <a:gd name="T3" fmla="*/ 222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31">
                      <a:moveTo>
                        <a:pt x="0" y="0"/>
                      </a:moveTo>
                      <a:cubicBezTo>
                        <a:pt x="10" y="7"/>
                        <a:pt x="15" y="19"/>
                        <a:pt x="10" y="31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" name="Freeform 95"/>
                <p:cNvSpPr>
                  <a:spLocks/>
                </p:cNvSpPr>
                <p:nvPr/>
              </p:nvSpPr>
              <p:spPr bwMode="auto">
                <a:xfrm>
                  <a:off x="3853" y="1755"/>
                  <a:ext cx="35" cy="24"/>
                </a:xfrm>
                <a:custGeom>
                  <a:avLst/>
                  <a:gdLst>
                    <a:gd name="T0" fmla="*/ 0 w 14"/>
                    <a:gd name="T1" fmla="*/ 64 h 9"/>
                    <a:gd name="T2" fmla="*/ 88 w 14"/>
                    <a:gd name="T3" fmla="*/ 8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9">
                      <a:moveTo>
                        <a:pt x="0" y="9"/>
                      </a:moveTo>
                      <a:cubicBezTo>
                        <a:pt x="3" y="3"/>
                        <a:pt x="7" y="0"/>
                        <a:pt x="14" y="1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6" name="Freeform 96"/>
                <p:cNvSpPr>
                  <a:spLocks/>
                </p:cNvSpPr>
                <p:nvPr/>
              </p:nvSpPr>
              <p:spPr bwMode="auto">
                <a:xfrm>
                  <a:off x="3048" y="2221"/>
                  <a:ext cx="137" cy="78"/>
                </a:xfrm>
                <a:custGeom>
                  <a:avLst/>
                  <a:gdLst>
                    <a:gd name="T0" fmla="*/ 0 w 55"/>
                    <a:gd name="T1" fmla="*/ 124 h 29"/>
                    <a:gd name="T2" fmla="*/ 341 w 55"/>
                    <a:gd name="T3" fmla="*/ 0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" h="29">
                      <a:moveTo>
                        <a:pt x="0" y="17"/>
                      </a:moveTo>
                      <a:cubicBezTo>
                        <a:pt x="17" y="29"/>
                        <a:pt x="48" y="18"/>
                        <a:pt x="55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" name="Freeform 97"/>
                <p:cNvSpPr>
                  <a:spLocks/>
                </p:cNvSpPr>
                <p:nvPr/>
              </p:nvSpPr>
              <p:spPr bwMode="auto">
                <a:xfrm>
                  <a:off x="3160" y="2189"/>
                  <a:ext cx="68" cy="43"/>
                </a:xfrm>
                <a:custGeom>
                  <a:avLst/>
                  <a:gdLst>
                    <a:gd name="T0" fmla="*/ 0 w 27"/>
                    <a:gd name="T1" fmla="*/ 0 h 16"/>
                    <a:gd name="T2" fmla="*/ 171 w 27"/>
                    <a:gd name="T3" fmla="*/ 102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16">
                      <a:moveTo>
                        <a:pt x="0" y="0"/>
                      </a:moveTo>
                      <a:cubicBezTo>
                        <a:pt x="7" y="8"/>
                        <a:pt x="16" y="16"/>
                        <a:pt x="27" y="14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98"/>
                <p:cNvSpPr>
                  <a:spLocks/>
                </p:cNvSpPr>
                <p:nvPr/>
              </p:nvSpPr>
              <p:spPr bwMode="auto">
                <a:xfrm>
                  <a:off x="2793" y="1741"/>
                  <a:ext cx="140" cy="46"/>
                </a:xfrm>
                <a:custGeom>
                  <a:avLst/>
                  <a:gdLst>
                    <a:gd name="T0" fmla="*/ 0 w 56"/>
                    <a:gd name="T1" fmla="*/ 95 h 17"/>
                    <a:gd name="T2" fmla="*/ 350 w 56"/>
                    <a:gd name="T3" fmla="*/ 124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6" h="17">
                      <a:moveTo>
                        <a:pt x="0" y="13"/>
                      </a:moveTo>
                      <a:cubicBezTo>
                        <a:pt x="16" y="0"/>
                        <a:pt x="42" y="0"/>
                        <a:pt x="56" y="17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99"/>
                <p:cNvSpPr>
                  <a:spLocks/>
                </p:cNvSpPr>
                <p:nvPr/>
              </p:nvSpPr>
              <p:spPr bwMode="auto">
                <a:xfrm>
                  <a:off x="2903" y="1768"/>
                  <a:ext cx="77" cy="67"/>
                </a:xfrm>
                <a:custGeom>
                  <a:avLst/>
                  <a:gdLst>
                    <a:gd name="T0" fmla="*/ 191 w 31"/>
                    <a:gd name="T1" fmla="*/ 21 h 25"/>
                    <a:gd name="T2" fmla="*/ 0 w 31"/>
                    <a:gd name="T3" fmla="*/ 180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1" h="25">
                      <a:moveTo>
                        <a:pt x="31" y="3"/>
                      </a:moveTo>
                      <a:cubicBezTo>
                        <a:pt x="15" y="0"/>
                        <a:pt x="4" y="8"/>
                        <a:pt x="0" y="2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Freeform 100"/>
                <p:cNvSpPr>
                  <a:spLocks/>
                </p:cNvSpPr>
                <p:nvPr/>
              </p:nvSpPr>
              <p:spPr bwMode="auto">
                <a:xfrm>
                  <a:off x="2408" y="2267"/>
                  <a:ext cx="150" cy="90"/>
                </a:xfrm>
                <a:custGeom>
                  <a:avLst/>
                  <a:gdLst>
                    <a:gd name="T0" fmla="*/ 0 w 60"/>
                    <a:gd name="T1" fmla="*/ 56 h 34"/>
                    <a:gd name="T2" fmla="*/ 375 w 60"/>
                    <a:gd name="T3" fmla="*/ 0 h 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0" h="34">
                      <a:moveTo>
                        <a:pt x="0" y="8"/>
                      </a:moveTo>
                      <a:cubicBezTo>
                        <a:pt x="13" y="34"/>
                        <a:pt x="47" y="15"/>
                        <a:pt x="60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1" name="Freeform 101"/>
                <p:cNvSpPr>
                  <a:spLocks/>
                </p:cNvSpPr>
                <p:nvPr/>
              </p:nvSpPr>
              <p:spPr bwMode="auto">
                <a:xfrm>
                  <a:off x="2548" y="2232"/>
                  <a:ext cx="65" cy="72"/>
                </a:xfrm>
                <a:custGeom>
                  <a:avLst/>
                  <a:gdLst>
                    <a:gd name="T0" fmla="*/ 0 w 26"/>
                    <a:gd name="T1" fmla="*/ 0 h 27"/>
                    <a:gd name="T2" fmla="*/ 163 w 26"/>
                    <a:gd name="T3" fmla="*/ 163 h 2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27">
                      <a:moveTo>
                        <a:pt x="0" y="0"/>
                      </a:moveTo>
                      <a:cubicBezTo>
                        <a:pt x="3" y="12"/>
                        <a:pt x="11" y="27"/>
                        <a:pt x="26" y="23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" name="Freeform 102"/>
                <p:cNvSpPr>
                  <a:spLocks/>
                </p:cNvSpPr>
                <p:nvPr/>
              </p:nvSpPr>
              <p:spPr bwMode="auto">
                <a:xfrm>
                  <a:off x="2568" y="1968"/>
                  <a:ext cx="30" cy="123"/>
                </a:xfrm>
                <a:custGeom>
                  <a:avLst/>
                  <a:gdLst>
                    <a:gd name="T0" fmla="*/ 75 w 12"/>
                    <a:gd name="T1" fmla="*/ 0 h 46"/>
                    <a:gd name="T2" fmla="*/ 63 w 12"/>
                    <a:gd name="T3" fmla="*/ 329 h 4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46">
                      <a:moveTo>
                        <a:pt x="12" y="0"/>
                      </a:moveTo>
                      <a:cubicBezTo>
                        <a:pt x="5" y="13"/>
                        <a:pt x="0" y="34"/>
                        <a:pt x="10" y="46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" name="Freeform 103"/>
                <p:cNvSpPr>
                  <a:spLocks/>
                </p:cNvSpPr>
                <p:nvPr/>
              </p:nvSpPr>
              <p:spPr bwMode="auto">
                <a:xfrm>
                  <a:off x="2490" y="1984"/>
                  <a:ext cx="88" cy="51"/>
                </a:xfrm>
                <a:custGeom>
                  <a:avLst/>
                  <a:gdLst>
                    <a:gd name="T0" fmla="*/ 221 w 35"/>
                    <a:gd name="T1" fmla="*/ 137 h 19"/>
                    <a:gd name="T2" fmla="*/ 0 w 35"/>
                    <a:gd name="T3" fmla="*/ 2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cubicBezTo>
                        <a:pt x="26" y="9"/>
                        <a:pt x="14" y="0"/>
                        <a:pt x="0" y="3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Freeform 104"/>
                <p:cNvSpPr>
                  <a:spLocks/>
                </p:cNvSpPr>
                <p:nvPr/>
              </p:nvSpPr>
              <p:spPr bwMode="auto">
                <a:xfrm>
                  <a:off x="2253" y="1709"/>
                  <a:ext cx="135" cy="67"/>
                </a:xfrm>
                <a:custGeom>
                  <a:avLst/>
                  <a:gdLst>
                    <a:gd name="T0" fmla="*/ 0 w 54"/>
                    <a:gd name="T1" fmla="*/ 150 h 25"/>
                    <a:gd name="T2" fmla="*/ 338 w 54"/>
                    <a:gd name="T3" fmla="*/ 180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4" h="25">
                      <a:moveTo>
                        <a:pt x="0" y="21"/>
                      </a:moveTo>
                      <a:cubicBezTo>
                        <a:pt x="15" y="0"/>
                        <a:pt x="38" y="16"/>
                        <a:pt x="54" y="2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" name="Freeform 105"/>
                <p:cNvSpPr>
                  <a:spLocks/>
                </p:cNvSpPr>
                <p:nvPr/>
              </p:nvSpPr>
              <p:spPr bwMode="auto">
                <a:xfrm>
                  <a:off x="2360" y="1741"/>
                  <a:ext cx="110" cy="54"/>
                </a:xfrm>
                <a:custGeom>
                  <a:avLst/>
                  <a:gdLst>
                    <a:gd name="T0" fmla="*/ 0 w 44"/>
                    <a:gd name="T1" fmla="*/ 146 h 20"/>
                    <a:gd name="T2" fmla="*/ 275 w 44"/>
                    <a:gd name="T3" fmla="*/ 111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4" h="20">
                      <a:moveTo>
                        <a:pt x="0" y="20"/>
                      </a:moveTo>
                      <a:cubicBezTo>
                        <a:pt x="12" y="8"/>
                        <a:pt x="30" y="0"/>
                        <a:pt x="44" y="1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" name="Freeform 106"/>
                <p:cNvSpPr>
                  <a:spLocks/>
                </p:cNvSpPr>
                <p:nvPr/>
              </p:nvSpPr>
              <p:spPr bwMode="auto">
                <a:xfrm>
                  <a:off x="1805" y="1893"/>
                  <a:ext cx="73" cy="80"/>
                </a:xfrm>
                <a:custGeom>
                  <a:avLst/>
                  <a:gdLst>
                    <a:gd name="T0" fmla="*/ 184 w 29"/>
                    <a:gd name="T1" fmla="*/ 0 h 30"/>
                    <a:gd name="T2" fmla="*/ 13 w 29"/>
                    <a:gd name="T3" fmla="*/ 213 h 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cubicBezTo>
                        <a:pt x="12" y="0"/>
                        <a:pt x="0" y="12"/>
                        <a:pt x="2" y="3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" name="Freeform 107"/>
                <p:cNvSpPr>
                  <a:spLocks/>
                </p:cNvSpPr>
                <p:nvPr/>
              </p:nvSpPr>
              <p:spPr bwMode="auto">
                <a:xfrm>
                  <a:off x="1765" y="1955"/>
                  <a:ext cx="80" cy="101"/>
                </a:xfrm>
                <a:custGeom>
                  <a:avLst/>
                  <a:gdLst>
                    <a:gd name="T0" fmla="*/ 200 w 32"/>
                    <a:gd name="T1" fmla="*/ 51 h 38"/>
                    <a:gd name="T2" fmla="*/ 8 w 32"/>
                    <a:gd name="T3" fmla="*/ 268 h 3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2" h="38">
                      <a:moveTo>
                        <a:pt x="32" y="7"/>
                      </a:moveTo>
                      <a:cubicBezTo>
                        <a:pt x="15" y="0"/>
                        <a:pt x="0" y="23"/>
                        <a:pt x="1" y="38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" name="Freeform 108"/>
                <p:cNvSpPr>
                  <a:spLocks/>
                </p:cNvSpPr>
                <p:nvPr/>
              </p:nvSpPr>
              <p:spPr bwMode="auto">
                <a:xfrm>
                  <a:off x="1933" y="1936"/>
                  <a:ext cx="62" cy="120"/>
                </a:xfrm>
                <a:custGeom>
                  <a:avLst/>
                  <a:gdLst>
                    <a:gd name="T0" fmla="*/ 117 w 25"/>
                    <a:gd name="T1" fmla="*/ 0 h 45"/>
                    <a:gd name="T2" fmla="*/ 0 w 25"/>
                    <a:gd name="T3" fmla="*/ 320 h 4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45">
                      <a:moveTo>
                        <a:pt x="19" y="0"/>
                      </a:moveTo>
                      <a:cubicBezTo>
                        <a:pt x="25" y="17"/>
                        <a:pt x="16" y="38"/>
                        <a:pt x="0" y="4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" name="Freeform 109"/>
                <p:cNvSpPr>
                  <a:spLocks/>
                </p:cNvSpPr>
                <p:nvPr/>
              </p:nvSpPr>
              <p:spPr bwMode="auto">
                <a:xfrm>
                  <a:off x="1975" y="2008"/>
                  <a:ext cx="68" cy="64"/>
                </a:xfrm>
                <a:custGeom>
                  <a:avLst/>
                  <a:gdLst>
                    <a:gd name="T0" fmla="*/ 0 w 27"/>
                    <a:gd name="T1" fmla="*/ 13 h 24"/>
                    <a:gd name="T2" fmla="*/ 171 w 27"/>
                    <a:gd name="T3" fmla="*/ 171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24">
                      <a:moveTo>
                        <a:pt x="0" y="2"/>
                      </a:moveTo>
                      <a:cubicBezTo>
                        <a:pt x="14" y="0"/>
                        <a:pt x="27" y="9"/>
                        <a:pt x="27" y="24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" name="Freeform 110"/>
                <p:cNvSpPr>
                  <a:spLocks/>
                </p:cNvSpPr>
                <p:nvPr/>
              </p:nvSpPr>
              <p:spPr bwMode="auto">
                <a:xfrm>
                  <a:off x="2108" y="1827"/>
                  <a:ext cx="47" cy="98"/>
                </a:xfrm>
                <a:custGeom>
                  <a:avLst/>
                  <a:gdLst>
                    <a:gd name="T0" fmla="*/ 0 w 19"/>
                    <a:gd name="T1" fmla="*/ 0 h 37"/>
                    <a:gd name="T2" fmla="*/ 37 w 19"/>
                    <a:gd name="T3" fmla="*/ 260 h 3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11" y="9"/>
                        <a:pt x="19" y="27"/>
                        <a:pt x="6" y="37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" name="Freeform 111"/>
                <p:cNvSpPr>
                  <a:spLocks/>
                </p:cNvSpPr>
                <p:nvPr/>
              </p:nvSpPr>
              <p:spPr bwMode="auto">
                <a:xfrm>
                  <a:off x="2135" y="1864"/>
                  <a:ext cx="70" cy="27"/>
                </a:xfrm>
                <a:custGeom>
                  <a:avLst/>
                  <a:gdLst>
                    <a:gd name="T0" fmla="*/ 0 w 28"/>
                    <a:gd name="T1" fmla="*/ 73 h 10"/>
                    <a:gd name="T2" fmla="*/ 175 w 28"/>
                    <a:gd name="T3" fmla="*/ 14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10">
                      <a:moveTo>
                        <a:pt x="0" y="10"/>
                      </a:moveTo>
                      <a:cubicBezTo>
                        <a:pt x="8" y="3"/>
                        <a:pt x="18" y="0"/>
                        <a:pt x="28" y="2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" name="Freeform 112"/>
                <p:cNvSpPr>
                  <a:spLocks/>
                </p:cNvSpPr>
                <p:nvPr/>
              </p:nvSpPr>
              <p:spPr bwMode="auto">
                <a:xfrm>
                  <a:off x="2128" y="2317"/>
                  <a:ext cx="112" cy="91"/>
                </a:xfrm>
                <a:custGeom>
                  <a:avLst/>
                  <a:gdLst>
                    <a:gd name="T0" fmla="*/ 0 w 45"/>
                    <a:gd name="T1" fmla="*/ 171 h 34"/>
                    <a:gd name="T2" fmla="*/ 279 w 45"/>
                    <a:gd name="T3" fmla="*/ 0 h 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5" h="34">
                      <a:moveTo>
                        <a:pt x="0" y="24"/>
                      </a:moveTo>
                      <a:cubicBezTo>
                        <a:pt x="16" y="34"/>
                        <a:pt x="43" y="19"/>
                        <a:pt x="45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3" name="Freeform 113"/>
                <p:cNvSpPr>
                  <a:spLocks/>
                </p:cNvSpPr>
                <p:nvPr/>
              </p:nvSpPr>
              <p:spPr bwMode="auto">
                <a:xfrm>
                  <a:off x="2205" y="2293"/>
                  <a:ext cx="118" cy="54"/>
                </a:xfrm>
                <a:custGeom>
                  <a:avLst/>
                  <a:gdLst>
                    <a:gd name="T0" fmla="*/ 0 w 47"/>
                    <a:gd name="T1" fmla="*/ 0 h 20"/>
                    <a:gd name="T2" fmla="*/ 296 w 47"/>
                    <a:gd name="T3" fmla="*/ 8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7" h="20">
                      <a:moveTo>
                        <a:pt x="0" y="0"/>
                      </a:moveTo>
                      <a:cubicBezTo>
                        <a:pt x="6" y="20"/>
                        <a:pt x="34" y="11"/>
                        <a:pt x="47" y="1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4" name="Freeform 114"/>
                <p:cNvSpPr>
                  <a:spLocks/>
                </p:cNvSpPr>
                <p:nvPr/>
              </p:nvSpPr>
              <p:spPr bwMode="auto">
                <a:xfrm>
                  <a:off x="2130" y="2179"/>
                  <a:ext cx="108" cy="53"/>
                </a:xfrm>
                <a:custGeom>
                  <a:avLst/>
                  <a:gdLst>
                    <a:gd name="T0" fmla="*/ 0 w 43"/>
                    <a:gd name="T1" fmla="*/ 140 h 20"/>
                    <a:gd name="T2" fmla="*/ 271 w 43"/>
                    <a:gd name="T3" fmla="*/ 2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3" h="20">
                      <a:moveTo>
                        <a:pt x="0" y="20"/>
                      </a:moveTo>
                      <a:cubicBezTo>
                        <a:pt x="3" y="1"/>
                        <a:pt x="29" y="0"/>
                        <a:pt x="43" y="4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5" name="Freeform 115"/>
                <p:cNvSpPr>
                  <a:spLocks/>
                </p:cNvSpPr>
                <p:nvPr/>
              </p:nvSpPr>
              <p:spPr bwMode="auto">
                <a:xfrm>
                  <a:off x="2185" y="2117"/>
                  <a:ext cx="28" cy="62"/>
                </a:xfrm>
                <a:custGeom>
                  <a:avLst/>
                  <a:gdLst>
                    <a:gd name="T0" fmla="*/ 0 w 11"/>
                    <a:gd name="T1" fmla="*/ 167 h 23"/>
                    <a:gd name="T2" fmla="*/ 71 w 11"/>
                    <a:gd name="T3" fmla="*/ 0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23">
                      <a:moveTo>
                        <a:pt x="0" y="23"/>
                      </a:moveTo>
                      <a:cubicBezTo>
                        <a:pt x="0" y="14"/>
                        <a:pt x="2" y="3"/>
                        <a:pt x="11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6" name="Freeform 116"/>
                <p:cNvSpPr>
                  <a:spLocks/>
                </p:cNvSpPr>
                <p:nvPr/>
              </p:nvSpPr>
              <p:spPr bwMode="auto">
                <a:xfrm>
                  <a:off x="2338" y="1973"/>
                  <a:ext cx="37" cy="88"/>
                </a:xfrm>
                <a:custGeom>
                  <a:avLst/>
                  <a:gdLst>
                    <a:gd name="T0" fmla="*/ 30 w 15"/>
                    <a:gd name="T1" fmla="*/ 0 h 33"/>
                    <a:gd name="T2" fmla="*/ 91 w 15"/>
                    <a:gd name="T3" fmla="*/ 235 h 3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33">
                      <a:moveTo>
                        <a:pt x="5" y="0"/>
                      </a:moveTo>
                      <a:cubicBezTo>
                        <a:pt x="0" y="12"/>
                        <a:pt x="3" y="26"/>
                        <a:pt x="15" y="33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7" name="Freeform 117"/>
                <p:cNvSpPr>
                  <a:spLocks/>
                </p:cNvSpPr>
                <p:nvPr/>
              </p:nvSpPr>
              <p:spPr bwMode="auto">
                <a:xfrm>
                  <a:off x="2295" y="2024"/>
                  <a:ext cx="55" cy="5"/>
                </a:xfrm>
                <a:custGeom>
                  <a:avLst/>
                  <a:gdLst>
                    <a:gd name="T0" fmla="*/ 138 w 22"/>
                    <a:gd name="T1" fmla="*/ 0 h 2"/>
                    <a:gd name="T2" fmla="*/ 0 w 22"/>
                    <a:gd name="T3" fmla="*/ 13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2">
                      <a:moveTo>
                        <a:pt x="22" y="0"/>
                      </a:moveTo>
                      <a:cubicBezTo>
                        <a:pt x="15" y="0"/>
                        <a:pt x="7" y="0"/>
                        <a:pt x="0" y="2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8" name="Freeform 118"/>
                <p:cNvSpPr>
                  <a:spLocks/>
                </p:cNvSpPr>
                <p:nvPr/>
              </p:nvSpPr>
              <p:spPr bwMode="auto">
                <a:xfrm>
                  <a:off x="1685" y="2341"/>
                  <a:ext cx="63" cy="123"/>
                </a:xfrm>
                <a:custGeom>
                  <a:avLst/>
                  <a:gdLst>
                    <a:gd name="T0" fmla="*/ 71 w 25"/>
                    <a:gd name="T1" fmla="*/ 0 h 46"/>
                    <a:gd name="T2" fmla="*/ 159 w 25"/>
                    <a:gd name="T3" fmla="*/ 329 h 4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46">
                      <a:moveTo>
                        <a:pt x="11" y="0"/>
                      </a:moveTo>
                      <a:cubicBezTo>
                        <a:pt x="0" y="18"/>
                        <a:pt x="3" y="40"/>
                        <a:pt x="25" y="46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" name="Freeform 119"/>
                <p:cNvSpPr>
                  <a:spLocks/>
                </p:cNvSpPr>
                <p:nvPr/>
              </p:nvSpPr>
              <p:spPr bwMode="auto">
                <a:xfrm>
                  <a:off x="1735" y="2419"/>
                  <a:ext cx="33" cy="101"/>
                </a:xfrm>
                <a:custGeom>
                  <a:avLst/>
                  <a:gdLst>
                    <a:gd name="T0" fmla="*/ 46 w 13"/>
                    <a:gd name="T1" fmla="*/ 0 h 38"/>
                    <a:gd name="T2" fmla="*/ 84 w 13"/>
                    <a:gd name="T3" fmla="*/ 268 h 3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38">
                      <a:moveTo>
                        <a:pt x="7" y="0"/>
                      </a:moveTo>
                      <a:cubicBezTo>
                        <a:pt x="4" y="11"/>
                        <a:pt x="0" y="31"/>
                        <a:pt x="13" y="38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0" name="Freeform 120"/>
                <p:cNvSpPr>
                  <a:spLocks/>
                </p:cNvSpPr>
                <p:nvPr/>
              </p:nvSpPr>
              <p:spPr bwMode="auto">
                <a:xfrm>
                  <a:off x="1800" y="2205"/>
                  <a:ext cx="33" cy="94"/>
                </a:xfrm>
                <a:custGeom>
                  <a:avLst/>
                  <a:gdLst>
                    <a:gd name="T0" fmla="*/ 0 w 13"/>
                    <a:gd name="T1" fmla="*/ 0 h 35"/>
                    <a:gd name="T2" fmla="*/ 38 w 13"/>
                    <a:gd name="T3" fmla="*/ 252 h 3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35">
                      <a:moveTo>
                        <a:pt x="0" y="0"/>
                      </a:moveTo>
                      <a:cubicBezTo>
                        <a:pt x="12" y="8"/>
                        <a:pt x="13" y="23"/>
                        <a:pt x="6" y="3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Freeform 121"/>
                <p:cNvSpPr>
                  <a:spLocks/>
                </p:cNvSpPr>
                <p:nvPr/>
              </p:nvSpPr>
              <p:spPr bwMode="auto">
                <a:xfrm>
                  <a:off x="1825" y="2224"/>
                  <a:ext cx="53" cy="19"/>
                </a:xfrm>
                <a:custGeom>
                  <a:avLst/>
                  <a:gdLst>
                    <a:gd name="T0" fmla="*/ 0 w 21"/>
                    <a:gd name="T1" fmla="*/ 52 h 7"/>
                    <a:gd name="T2" fmla="*/ 134 w 21"/>
                    <a:gd name="T3" fmla="*/ 8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7">
                      <a:moveTo>
                        <a:pt x="0" y="7"/>
                      </a:moveTo>
                      <a:cubicBezTo>
                        <a:pt x="6" y="2"/>
                        <a:pt x="14" y="0"/>
                        <a:pt x="21" y="1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Freeform 122"/>
                <p:cNvSpPr>
                  <a:spLocks/>
                </p:cNvSpPr>
                <p:nvPr/>
              </p:nvSpPr>
              <p:spPr bwMode="auto">
                <a:xfrm>
                  <a:off x="1883" y="2547"/>
                  <a:ext cx="127" cy="56"/>
                </a:xfrm>
                <a:custGeom>
                  <a:avLst/>
                  <a:gdLst>
                    <a:gd name="T0" fmla="*/ 0 w 51"/>
                    <a:gd name="T1" fmla="*/ 0 h 21"/>
                    <a:gd name="T2" fmla="*/ 316 w 51"/>
                    <a:gd name="T3" fmla="*/ 43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1" h="21">
                      <a:moveTo>
                        <a:pt x="0" y="0"/>
                      </a:moveTo>
                      <a:cubicBezTo>
                        <a:pt x="11" y="21"/>
                        <a:pt x="34" y="16"/>
                        <a:pt x="51" y="6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Freeform 123"/>
                <p:cNvSpPr>
                  <a:spLocks/>
                </p:cNvSpPr>
                <p:nvPr/>
              </p:nvSpPr>
              <p:spPr bwMode="auto">
                <a:xfrm>
                  <a:off x="1995" y="2525"/>
                  <a:ext cx="35" cy="59"/>
                </a:xfrm>
                <a:custGeom>
                  <a:avLst/>
                  <a:gdLst>
                    <a:gd name="T0" fmla="*/ 0 w 14"/>
                    <a:gd name="T1" fmla="*/ 0 h 22"/>
                    <a:gd name="T2" fmla="*/ 88 w 14"/>
                    <a:gd name="T3" fmla="*/ 158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22">
                      <a:moveTo>
                        <a:pt x="0" y="0"/>
                      </a:moveTo>
                      <a:cubicBezTo>
                        <a:pt x="0" y="10"/>
                        <a:pt x="5" y="18"/>
                        <a:pt x="14" y="22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Freeform 124"/>
                <p:cNvSpPr>
                  <a:spLocks/>
                </p:cNvSpPr>
                <p:nvPr/>
              </p:nvSpPr>
              <p:spPr bwMode="auto">
                <a:xfrm>
                  <a:off x="1960" y="2309"/>
                  <a:ext cx="35" cy="88"/>
                </a:xfrm>
                <a:custGeom>
                  <a:avLst/>
                  <a:gdLst>
                    <a:gd name="T0" fmla="*/ 0 w 14"/>
                    <a:gd name="T1" fmla="*/ 0 h 33"/>
                    <a:gd name="T2" fmla="*/ 63 w 14"/>
                    <a:gd name="T3" fmla="*/ 235 h 3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33">
                      <a:moveTo>
                        <a:pt x="0" y="0"/>
                      </a:moveTo>
                      <a:cubicBezTo>
                        <a:pt x="9" y="9"/>
                        <a:pt x="14" y="21"/>
                        <a:pt x="10" y="33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25"/>
                <p:cNvSpPr>
                  <a:spLocks/>
                </p:cNvSpPr>
                <p:nvPr/>
              </p:nvSpPr>
              <p:spPr bwMode="auto">
                <a:xfrm>
                  <a:off x="1990" y="2341"/>
                  <a:ext cx="35" cy="19"/>
                </a:xfrm>
                <a:custGeom>
                  <a:avLst/>
                  <a:gdLst>
                    <a:gd name="T0" fmla="*/ 0 w 14"/>
                    <a:gd name="T1" fmla="*/ 52 h 7"/>
                    <a:gd name="T2" fmla="*/ 88 w 14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7">
                      <a:moveTo>
                        <a:pt x="0" y="7"/>
                      </a:moveTo>
                      <a:cubicBezTo>
                        <a:pt x="3" y="2"/>
                        <a:pt x="8" y="0"/>
                        <a:pt x="14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Freeform 126"/>
                <p:cNvSpPr>
                  <a:spLocks/>
                </p:cNvSpPr>
                <p:nvPr/>
              </p:nvSpPr>
              <p:spPr bwMode="auto">
                <a:xfrm>
                  <a:off x="2800" y="1915"/>
                  <a:ext cx="40" cy="82"/>
                </a:xfrm>
                <a:custGeom>
                  <a:avLst/>
                  <a:gdLst>
                    <a:gd name="T0" fmla="*/ 0 w 16"/>
                    <a:gd name="T1" fmla="*/ 0 h 31"/>
                    <a:gd name="T2" fmla="*/ 75 w 16"/>
                    <a:gd name="T3" fmla="*/ 217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31">
                      <a:moveTo>
                        <a:pt x="0" y="0"/>
                      </a:moveTo>
                      <a:cubicBezTo>
                        <a:pt x="11" y="5"/>
                        <a:pt x="16" y="21"/>
                        <a:pt x="12" y="31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Freeform 127"/>
                <p:cNvSpPr>
                  <a:spLocks/>
                </p:cNvSpPr>
                <p:nvPr/>
              </p:nvSpPr>
              <p:spPr bwMode="auto">
                <a:xfrm>
                  <a:off x="2830" y="1936"/>
                  <a:ext cx="30" cy="21"/>
                </a:xfrm>
                <a:custGeom>
                  <a:avLst/>
                  <a:gdLst>
                    <a:gd name="T0" fmla="*/ 0 w 12"/>
                    <a:gd name="T1" fmla="*/ 55 h 8"/>
                    <a:gd name="T2" fmla="*/ 75 w 12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8">
                      <a:moveTo>
                        <a:pt x="0" y="8"/>
                      </a:moveTo>
                      <a:cubicBezTo>
                        <a:pt x="2" y="3"/>
                        <a:pt x="6" y="0"/>
                        <a:pt x="12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8" name="Freeform 128"/>
                <p:cNvSpPr>
                  <a:spLocks/>
                </p:cNvSpPr>
                <p:nvPr/>
              </p:nvSpPr>
              <p:spPr bwMode="auto">
                <a:xfrm>
                  <a:off x="3155" y="1717"/>
                  <a:ext cx="108" cy="54"/>
                </a:xfrm>
                <a:custGeom>
                  <a:avLst/>
                  <a:gdLst>
                    <a:gd name="T0" fmla="*/ 0 w 43"/>
                    <a:gd name="T1" fmla="*/ 86 h 20"/>
                    <a:gd name="T2" fmla="*/ 271 w 43"/>
                    <a:gd name="T3" fmla="*/ 146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3" h="20">
                      <a:moveTo>
                        <a:pt x="0" y="12"/>
                      </a:moveTo>
                      <a:cubicBezTo>
                        <a:pt x="11" y="0"/>
                        <a:pt x="38" y="4"/>
                        <a:pt x="43" y="2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" name="Freeform 129"/>
                <p:cNvSpPr>
                  <a:spLocks/>
                </p:cNvSpPr>
                <p:nvPr/>
              </p:nvSpPr>
              <p:spPr bwMode="auto">
                <a:xfrm>
                  <a:off x="3238" y="1765"/>
                  <a:ext cx="60" cy="24"/>
                </a:xfrm>
                <a:custGeom>
                  <a:avLst/>
                  <a:gdLst>
                    <a:gd name="T0" fmla="*/ 0 w 24"/>
                    <a:gd name="T1" fmla="*/ 64 h 9"/>
                    <a:gd name="T2" fmla="*/ 150 w 24"/>
                    <a:gd name="T3" fmla="*/ 8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9">
                      <a:moveTo>
                        <a:pt x="0" y="9"/>
                      </a:moveTo>
                      <a:cubicBezTo>
                        <a:pt x="6" y="2"/>
                        <a:pt x="15" y="0"/>
                        <a:pt x="24" y="1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0" name="Freeform 130"/>
                <p:cNvSpPr>
                  <a:spLocks/>
                </p:cNvSpPr>
                <p:nvPr/>
              </p:nvSpPr>
              <p:spPr bwMode="auto">
                <a:xfrm>
                  <a:off x="2603" y="1816"/>
                  <a:ext cx="32" cy="93"/>
                </a:xfrm>
                <a:custGeom>
                  <a:avLst/>
                  <a:gdLst>
                    <a:gd name="T0" fmla="*/ 0 w 13"/>
                    <a:gd name="T1" fmla="*/ 0 h 35"/>
                    <a:gd name="T2" fmla="*/ 66 w 13"/>
                    <a:gd name="T3" fmla="*/ 247 h 3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35">
                      <a:moveTo>
                        <a:pt x="0" y="0"/>
                      </a:moveTo>
                      <a:cubicBezTo>
                        <a:pt x="10" y="9"/>
                        <a:pt x="13" y="22"/>
                        <a:pt x="11" y="3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1" name="Freeform 131"/>
                <p:cNvSpPr>
                  <a:spLocks/>
                </p:cNvSpPr>
                <p:nvPr/>
              </p:nvSpPr>
              <p:spPr bwMode="auto">
                <a:xfrm>
                  <a:off x="2630" y="1853"/>
                  <a:ext cx="40" cy="11"/>
                </a:xfrm>
                <a:custGeom>
                  <a:avLst/>
                  <a:gdLst>
                    <a:gd name="T0" fmla="*/ 0 w 16"/>
                    <a:gd name="T1" fmla="*/ 30 h 4"/>
                    <a:gd name="T2" fmla="*/ 100 w 16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4">
                      <a:moveTo>
                        <a:pt x="0" y="4"/>
                      </a:moveTo>
                      <a:cubicBezTo>
                        <a:pt x="5" y="1"/>
                        <a:pt x="11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2" name="Freeform 132"/>
                <p:cNvSpPr>
                  <a:spLocks/>
                </p:cNvSpPr>
                <p:nvPr/>
              </p:nvSpPr>
              <p:spPr bwMode="auto">
                <a:xfrm>
                  <a:off x="2403" y="2445"/>
                  <a:ext cx="82" cy="59"/>
                </a:xfrm>
                <a:custGeom>
                  <a:avLst/>
                  <a:gdLst>
                    <a:gd name="T0" fmla="*/ 0 w 33"/>
                    <a:gd name="T1" fmla="*/ 129 h 22"/>
                    <a:gd name="T2" fmla="*/ 204 w 33"/>
                    <a:gd name="T3" fmla="*/ 0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2">
                      <a:moveTo>
                        <a:pt x="0" y="18"/>
                      </a:moveTo>
                      <a:cubicBezTo>
                        <a:pt x="13" y="22"/>
                        <a:pt x="32" y="14"/>
                        <a:pt x="33" y="0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3" name="Freeform 133"/>
                <p:cNvSpPr>
                  <a:spLocks/>
                </p:cNvSpPr>
                <p:nvPr/>
              </p:nvSpPr>
              <p:spPr bwMode="auto">
                <a:xfrm>
                  <a:off x="2370" y="2445"/>
                  <a:ext cx="38" cy="70"/>
                </a:xfrm>
                <a:custGeom>
                  <a:avLst/>
                  <a:gdLst>
                    <a:gd name="T0" fmla="*/ 63 w 15"/>
                    <a:gd name="T1" fmla="*/ 0 h 26"/>
                    <a:gd name="T2" fmla="*/ 0 w 15"/>
                    <a:gd name="T3" fmla="*/ 188 h 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26">
                      <a:moveTo>
                        <a:pt x="10" y="0"/>
                      </a:moveTo>
                      <a:cubicBezTo>
                        <a:pt x="15" y="11"/>
                        <a:pt x="11" y="22"/>
                        <a:pt x="0" y="26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Freeform 134"/>
                <p:cNvSpPr>
                  <a:spLocks/>
                </p:cNvSpPr>
                <p:nvPr/>
              </p:nvSpPr>
              <p:spPr bwMode="auto">
                <a:xfrm>
                  <a:off x="2230" y="2472"/>
                  <a:ext cx="25" cy="67"/>
                </a:xfrm>
                <a:custGeom>
                  <a:avLst/>
                  <a:gdLst>
                    <a:gd name="T0" fmla="*/ 25 w 10"/>
                    <a:gd name="T1" fmla="*/ 0 h 25"/>
                    <a:gd name="T2" fmla="*/ 63 w 10"/>
                    <a:gd name="T3" fmla="*/ 180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25">
                      <a:moveTo>
                        <a:pt x="4" y="0"/>
                      </a:moveTo>
                      <a:cubicBezTo>
                        <a:pt x="0" y="9"/>
                        <a:pt x="2" y="19"/>
                        <a:pt x="10" y="25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5" name="Freeform 135"/>
                <p:cNvSpPr>
                  <a:spLocks/>
                </p:cNvSpPr>
                <p:nvPr/>
              </p:nvSpPr>
              <p:spPr bwMode="auto">
                <a:xfrm>
                  <a:off x="2188" y="2507"/>
                  <a:ext cx="47" cy="16"/>
                </a:xfrm>
                <a:custGeom>
                  <a:avLst/>
                  <a:gdLst>
                    <a:gd name="T0" fmla="*/ 116 w 19"/>
                    <a:gd name="T1" fmla="*/ 0 h 6"/>
                    <a:gd name="T2" fmla="*/ 0 w 19"/>
                    <a:gd name="T3" fmla="*/ 4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6">
                      <a:moveTo>
                        <a:pt x="19" y="0"/>
                      </a:moveTo>
                      <a:cubicBezTo>
                        <a:pt x="13" y="1"/>
                        <a:pt x="6" y="3"/>
                        <a:pt x="0" y="6"/>
                      </a:cubicBezTo>
                    </a:path>
                  </a:pathLst>
                </a:custGeom>
                <a:noFill/>
                <a:ln w="7938" cap="rnd">
                  <a:solidFill>
                    <a:srgbClr val="BE8E0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6" name="Freeform 136"/>
                <p:cNvSpPr>
                  <a:spLocks/>
                </p:cNvSpPr>
                <p:nvPr/>
              </p:nvSpPr>
              <p:spPr bwMode="auto">
                <a:xfrm>
                  <a:off x="2128" y="2341"/>
                  <a:ext cx="435" cy="134"/>
                </a:xfrm>
                <a:custGeom>
                  <a:avLst/>
                  <a:gdLst>
                    <a:gd name="T0" fmla="*/ 0 w 174"/>
                    <a:gd name="T1" fmla="*/ 351 h 50"/>
                    <a:gd name="T2" fmla="*/ 145 w 174"/>
                    <a:gd name="T3" fmla="*/ 257 h 50"/>
                    <a:gd name="T4" fmla="*/ 288 w 174"/>
                    <a:gd name="T5" fmla="*/ 222 h 50"/>
                    <a:gd name="T6" fmla="*/ 413 w 174"/>
                    <a:gd name="T7" fmla="*/ 115 h 50"/>
                    <a:gd name="T8" fmla="*/ 525 w 174"/>
                    <a:gd name="T9" fmla="*/ 86 h 50"/>
                    <a:gd name="T10" fmla="*/ 825 w 174"/>
                    <a:gd name="T11" fmla="*/ 8 h 50"/>
                    <a:gd name="T12" fmla="*/ 1088 w 174"/>
                    <a:gd name="T13" fmla="*/ 35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4" h="50">
                      <a:moveTo>
                        <a:pt x="0" y="49"/>
                      </a:moveTo>
                      <a:cubicBezTo>
                        <a:pt x="12" y="50"/>
                        <a:pt x="14" y="41"/>
                        <a:pt x="23" y="36"/>
                      </a:cubicBezTo>
                      <a:cubicBezTo>
                        <a:pt x="31" y="32"/>
                        <a:pt x="39" y="34"/>
                        <a:pt x="46" y="31"/>
                      </a:cubicBezTo>
                      <a:cubicBezTo>
                        <a:pt x="54" y="28"/>
                        <a:pt x="58" y="20"/>
                        <a:pt x="66" y="16"/>
                      </a:cubicBezTo>
                      <a:cubicBezTo>
                        <a:pt x="71" y="14"/>
                        <a:pt x="79" y="14"/>
                        <a:pt x="84" y="12"/>
                      </a:cubicBezTo>
                      <a:cubicBezTo>
                        <a:pt x="99" y="6"/>
                        <a:pt x="116" y="1"/>
                        <a:pt x="132" y="1"/>
                      </a:cubicBezTo>
                      <a:cubicBezTo>
                        <a:pt x="146" y="0"/>
                        <a:pt x="160" y="7"/>
                        <a:pt x="174" y="5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" name="Freeform 137"/>
                <p:cNvSpPr>
                  <a:spLocks/>
                </p:cNvSpPr>
                <p:nvPr/>
              </p:nvSpPr>
              <p:spPr bwMode="auto">
                <a:xfrm>
                  <a:off x="2018" y="2024"/>
                  <a:ext cx="45" cy="45"/>
                </a:xfrm>
                <a:custGeom>
                  <a:avLst/>
                  <a:gdLst>
                    <a:gd name="T0" fmla="*/ 38 w 18"/>
                    <a:gd name="T1" fmla="*/ 119 h 17"/>
                    <a:gd name="T2" fmla="*/ 108 w 18"/>
                    <a:gd name="T3" fmla="*/ 50 h 17"/>
                    <a:gd name="T4" fmla="*/ 0 w 18"/>
                    <a:gd name="T5" fmla="*/ 69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17">
                      <a:moveTo>
                        <a:pt x="6" y="17"/>
                      </a:moveTo>
                      <a:cubicBezTo>
                        <a:pt x="8" y="15"/>
                        <a:pt x="18" y="11"/>
                        <a:pt x="17" y="7"/>
                      </a:cubicBezTo>
                      <a:cubicBezTo>
                        <a:pt x="15" y="0"/>
                        <a:pt x="2" y="8"/>
                        <a:pt x="0" y="1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8" name="Freeform 138"/>
                <p:cNvSpPr>
                  <a:spLocks/>
                </p:cNvSpPr>
                <p:nvPr/>
              </p:nvSpPr>
              <p:spPr bwMode="auto">
                <a:xfrm>
                  <a:off x="2350" y="2048"/>
                  <a:ext cx="20" cy="13"/>
                </a:xfrm>
                <a:custGeom>
                  <a:avLst/>
                  <a:gdLst>
                    <a:gd name="T0" fmla="*/ 0 w 8"/>
                    <a:gd name="T1" fmla="*/ 34 h 5"/>
                    <a:gd name="T2" fmla="*/ 50 w 8"/>
                    <a:gd name="T3" fmla="*/ 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5">
                      <a:moveTo>
                        <a:pt x="0" y="5"/>
                      </a:moveTo>
                      <a:cubicBezTo>
                        <a:pt x="3" y="4"/>
                        <a:pt x="5" y="3"/>
                        <a:pt x="8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9" name="Freeform 139"/>
                <p:cNvSpPr>
                  <a:spLocks/>
                </p:cNvSpPr>
                <p:nvPr/>
              </p:nvSpPr>
              <p:spPr bwMode="auto">
                <a:xfrm>
                  <a:off x="2488" y="1968"/>
                  <a:ext cx="47" cy="51"/>
                </a:xfrm>
                <a:custGeom>
                  <a:avLst/>
                  <a:gdLst>
                    <a:gd name="T0" fmla="*/ 42 w 19"/>
                    <a:gd name="T1" fmla="*/ 13 h 19"/>
                    <a:gd name="T2" fmla="*/ 104 w 19"/>
                    <a:gd name="T3" fmla="*/ 0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19">
                      <a:moveTo>
                        <a:pt x="7" y="2"/>
                      </a:moveTo>
                      <a:cubicBezTo>
                        <a:pt x="0" y="19"/>
                        <a:pt x="19" y="13"/>
                        <a:pt x="17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" name="Freeform 140"/>
                <p:cNvSpPr>
                  <a:spLocks/>
                </p:cNvSpPr>
                <p:nvPr/>
              </p:nvSpPr>
              <p:spPr bwMode="auto">
                <a:xfrm>
                  <a:off x="2620" y="1893"/>
                  <a:ext cx="25" cy="8"/>
                </a:xfrm>
                <a:custGeom>
                  <a:avLst/>
                  <a:gdLst>
                    <a:gd name="T0" fmla="*/ 0 w 10"/>
                    <a:gd name="T1" fmla="*/ 21 h 3"/>
                    <a:gd name="T2" fmla="*/ 63 w 10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3"/>
                      </a:moveTo>
                      <a:cubicBezTo>
                        <a:pt x="3" y="1"/>
                        <a:pt x="6" y="0"/>
                        <a:pt x="1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" name="Freeform 141"/>
                <p:cNvSpPr>
                  <a:spLocks/>
                </p:cNvSpPr>
                <p:nvPr/>
              </p:nvSpPr>
              <p:spPr bwMode="auto">
                <a:xfrm>
                  <a:off x="2608" y="1808"/>
                  <a:ext cx="12" cy="19"/>
                </a:xfrm>
                <a:custGeom>
                  <a:avLst/>
                  <a:gdLst>
                    <a:gd name="T0" fmla="*/ 29 w 5"/>
                    <a:gd name="T1" fmla="*/ 0 h 7"/>
                    <a:gd name="T2" fmla="*/ 0 w 5"/>
                    <a:gd name="T3" fmla="*/ 52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3" y="3"/>
                        <a:pt x="1" y="5"/>
                        <a:pt x="0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" name="Freeform 142"/>
                <p:cNvSpPr>
                  <a:spLocks/>
                </p:cNvSpPr>
                <p:nvPr/>
              </p:nvSpPr>
              <p:spPr bwMode="auto">
                <a:xfrm>
                  <a:off x="2445" y="1755"/>
                  <a:ext cx="18" cy="32"/>
                </a:xfrm>
                <a:custGeom>
                  <a:avLst/>
                  <a:gdLst>
                    <a:gd name="T0" fmla="*/ 46 w 7"/>
                    <a:gd name="T1" fmla="*/ 21 h 12"/>
                    <a:gd name="T2" fmla="*/ 0 w 7"/>
                    <a:gd name="T3" fmla="*/ 85 h 12"/>
                    <a:gd name="T4" fmla="*/ 13 w 7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3"/>
                      </a:moveTo>
                      <a:cubicBezTo>
                        <a:pt x="7" y="8"/>
                        <a:pt x="5" y="12"/>
                        <a:pt x="0" y="12"/>
                      </a:cubicBezTo>
                      <a:cubicBezTo>
                        <a:pt x="1" y="8"/>
                        <a:pt x="1" y="4"/>
                        <a:pt x="2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3" name="Freeform 143"/>
                <p:cNvSpPr>
                  <a:spLocks/>
                </p:cNvSpPr>
                <p:nvPr/>
              </p:nvSpPr>
              <p:spPr bwMode="auto">
                <a:xfrm>
                  <a:off x="2358" y="1781"/>
                  <a:ext cx="12" cy="14"/>
                </a:xfrm>
                <a:custGeom>
                  <a:avLst/>
                  <a:gdLst>
                    <a:gd name="T0" fmla="*/ 0 w 5"/>
                    <a:gd name="T1" fmla="*/ 0 h 5"/>
                    <a:gd name="T2" fmla="*/ 29 w 5"/>
                    <a:gd name="T3" fmla="*/ 39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2" y="2"/>
                        <a:pt x="3" y="3"/>
                        <a:pt x="5" y="5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4" name="Freeform 144"/>
                <p:cNvSpPr>
                  <a:spLocks/>
                </p:cNvSpPr>
                <p:nvPr/>
              </p:nvSpPr>
              <p:spPr bwMode="auto">
                <a:xfrm>
                  <a:off x="2250" y="1747"/>
                  <a:ext cx="20" cy="21"/>
                </a:xfrm>
                <a:custGeom>
                  <a:avLst/>
                  <a:gdLst>
                    <a:gd name="T0" fmla="*/ 0 w 8"/>
                    <a:gd name="T1" fmla="*/ 0 h 8"/>
                    <a:gd name="T2" fmla="*/ 50 w 8"/>
                    <a:gd name="T3" fmla="*/ 55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cubicBezTo>
                        <a:pt x="3" y="2"/>
                        <a:pt x="6" y="5"/>
                        <a:pt x="8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Freeform 145"/>
                <p:cNvSpPr>
                  <a:spLocks/>
                </p:cNvSpPr>
                <p:nvPr/>
              </p:nvSpPr>
              <p:spPr bwMode="auto">
                <a:xfrm>
                  <a:off x="2103" y="1821"/>
                  <a:ext cx="20" cy="16"/>
                </a:xfrm>
                <a:custGeom>
                  <a:avLst/>
                  <a:gdLst>
                    <a:gd name="T0" fmla="*/ 0 w 8"/>
                    <a:gd name="T1" fmla="*/ 43 h 6"/>
                    <a:gd name="T2" fmla="*/ 50 w 8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6">
                      <a:moveTo>
                        <a:pt x="0" y="6"/>
                      </a:moveTo>
                      <a:cubicBezTo>
                        <a:pt x="3" y="5"/>
                        <a:pt x="5" y="3"/>
                        <a:pt x="8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Freeform 146"/>
                <p:cNvSpPr>
                  <a:spLocks/>
                </p:cNvSpPr>
                <p:nvPr/>
              </p:nvSpPr>
              <p:spPr bwMode="auto">
                <a:xfrm>
                  <a:off x="2193" y="1856"/>
                  <a:ext cx="2" cy="16"/>
                </a:xfrm>
                <a:custGeom>
                  <a:avLst/>
                  <a:gdLst>
                    <a:gd name="T0" fmla="*/ 0 w 1"/>
                    <a:gd name="T1" fmla="*/ 0 h 6"/>
                    <a:gd name="T2" fmla="*/ 4 w 1"/>
                    <a:gd name="T3" fmla="*/ 4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cubicBezTo>
                        <a:pt x="1" y="2"/>
                        <a:pt x="1" y="4"/>
                        <a:pt x="1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Freeform 147"/>
                <p:cNvSpPr>
                  <a:spLocks/>
                </p:cNvSpPr>
                <p:nvPr/>
              </p:nvSpPr>
              <p:spPr bwMode="auto">
                <a:xfrm>
                  <a:off x="2120" y="1915"/>
                  <a:ext cx="13" cy="10"/>
                </a:xfrm>
                <a:custGeom>
                  <a:avLst/>
                  <a:gdLst>
                    <a:gd name="T0" fmla="*/ 0 w 5"/>
                    <a:gd name="T1" fmla="*/ 0 h 4"/>
                    <a:gd name="T2" fmla="*/ 34 w 5"/>
                    <a:gd name="T3" fmla="*/ 25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cubicBezTo>
                        <a:pt x="1" y="2"/>
                        <a:pt x="3" y="3"/>
                        <a:pt x="5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8" name="Freeform 148"/>
                <p:cNvSpPr>
                  <a:spLocks/>
                </p:cNvSpPr>
                <p:nvPr/>
              </p:nvSpPr>
              <p:spPr bwMode="auto">
                <a:xfrm>
                  <a:off x="1965" y="1941"/>
                  <a:ext cx="38" cy="24"/>
                </a:xfrm>
                <a:custGeom>
                  <a:avLst/>
                  <a:gdLst>
                    <a:gd name="T0" fmla="*/ 96 w 15"/>
                    <a:gd name="T1" fmla="*/ 0 h 9"/>
                    <a:gd name="T2" fmla="*/ 0 w 15"/>
                    <a:gd name="T3" fmla="*/ 29 h 9"/>
                    <a:gd name="T4" fmla="*/ 96 w 15"/>
                    <a:gd name="T5" fmla="*/ 56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cubicBezTo>
                        <a:pt x="10" y="1"/>
                        <a:pt x="4" y="1"/>
                        <a:pt x="0" y="4"/>
                      </a:cubicBezTo>
                      <a:cubicBezTo>
                        <a:pt x="2" y="9"/>
                        <a:pt x="9" y="9"/>
                        <a:pt x="15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Freeform 149"/>
                <p:cNvSpPr>
                  <a:spLocks/>
                </p:cNvSpPr>
                <p:nvPr/>
              </p:nvSpPr>
              <p:spPr bwMode="auto">
                <a:xfrm>
                  <a:off x="1923" y="2027"/>
                  <a:ext cx="25" cy="45"/>
                </a:xfrm>
                <a:custGeom>
                  <a:avLst/>
                  <a:gdLst>
                    <a:gd name="T0" fmla="*/ 38 w 10"/>
                    <a:gd name="T1" fmla="*/ 119 h 17"/>
                    <a:gd name="T2" fmla="*/ 63 w 10"/>
                    <a:gd name="T3" fmla="*/ 64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7">
                      <a:moveTo>
                        <a:pt x="6" y="17"/>
                      </a:moveTo>
                      <a:cubicBezTo>
                        <a:pt x="0" y="9"/>
                        <a:pt x="5" y="0"/>
                        <a:pt x="10" y="9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Freeform 150"/>
                <p:cNvSpPr>
                  <a:spLocks/>
                </p:cNvSpPr>
                <p:nvPr/>
              </p:nvSpPr>
              <p:spPr bwMode="auto">
                <a:xfrm>
                  <a:off x="1763" y="2024"/>
                  <a:ext cx="37" cy="37"/>
                </a:xfrm>
                <a:custGeom>
                  <a:avLst/>
                  <a:gdLst>
                    <a:gd name="T0" fmla="*/ 0 w 15"/>
                    <a:gd name="T1" fmla="*/ 50 h 14"/>
                    <a:gd name="T2" fmla="*/ 5 w 15"/>
                    <a:gd name="T3" fmla="*/ 0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14">
                      <a:moveTo>
                        <a:pt x="0" y="7"/>
                      </a:moveTo>
                      <a:cubicBezTo>
                        <a:pt x="7" y="14"/>
                        <a:pt x="15" y="3"/>
                        <a:pt x="1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Freeform 151"/>
                <p:cNvSpPr>
                  <a:spLocks/>
                </p:cNvSpPr>
                <p:nvPr/>
              </p:nvSpPr>
              <p:spPr bwMode="auto">
                <a:xfrm>
                  <a:off x="1830" y="1963"/>
                  <a:ext cx="10" cy="13"/>
                </a:xfrm>
                <a:custGeom>
                  <a:avLst/>
                  <a:gdLst>
                    <a:gd name="T0" fmla="*/ 0 w 4"/>
                    <a:gd name="T1" fmla="*/ 34 h 5"/>
                    <a:gd name="T2" fmla="*/ 25 w 4"/>
                    <a:gd name="T3" fmla="*/ 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cubicBezTo>
                        <a:pt x="1" y="4"/>
                        <a:pt x="2" y="2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2" name="Freeform 152"/>
                <p:cNvSpPr>
                  <a:spLocks/>
                </p:cNvSpPr>
                <p:nvPr/>
              </p:nvSpPr>
              <p:spPr bwMode="auto">
                <a:xfrm>
                  <a:off x="1853" y="1883"/>
                  <a:ext cx="22" cy="26"/>
                </a:xfrm>
                <a:custGeom>
                  <a:avLst/>
                  <a:gdLst>
                    <a:gd name="T0" fmla="*/ 42 w 9"/>
                    <a:gd name="T1" fmla="*/ 0 h 10"/>
                    <a:gd name="T2" fmla="*/ 5 w 9"/>
                    <a:gd name="T3" fmla="*/ 47 h 10"/>
                    <a:gd name="T4" fmla="*/ 12 w 9"/>
                    <a:gd name="T5" fmla="*/ 26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7" y="0"/>
                      </a:moveTo>
                      <a:cubicBezTo>
                        <a:pt x="9" y="6"/>
                        <a:pt x="6" y="10"/>
                        <a:pt x="1" y="7"/>
                      </a:cubicBezTo>
                      <a:cubicBezTo>
                        <a:pt x="0" y="6"/>
                        <a:pt x="1" y="6"/>
                        <a:pt x="2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Freeform 153"/>
                <p:cNvSpPr>
                  <a:spLocks/>
                </p:cNvSpPr>
                <p:nvPr/>
              </p:nvSpPr>
              <p:spPr bwMode="auto">
                <a:xfrm>
                  <a:off x="1950" y="2307"/>
                  <a:ext cx="23" cy="13"/>
                </a:xfrm>
                <a:custGeom>
                  <a:avLst/>
                  <a:gdLst>
                    <a:gd name="T0" fmla="*/ 0 w 9"/>
                    <a:gd name="T1" fmla="*/ 34 h 5"/>
                    <a:gd name="T2" fmla="*/ 59 w 9"/>
                    <a:gd name="T3" fmla="*/ 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5">
                      <a:moveTo>
                        <a:pt x="0" y="5"/>
                      </a:moveTo>
                      <a:cubicBezTo>
                        <a:pt x="3" y="5"/>
                        <a:pt x="6" y="3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Freeform 154"/>
                <p:cNvSpPr>
                  <a:spLocks/>
                </p:cNvSpPr>
                <p:nvPr/>
              </p:nvSpPr>
              <p:spPr bwMode="auto">
                <a:xfrm>
                  <a:off x="1813" y="2267"/>
                  <a:ext cx="27" cy="40"/>
                </a:xfrm>
                <a:custGeom>
                  <a:avLst/>
                  <a:gdLst>
                    <a:gd name="T0" fmla="*/ 0 w 11"/>
                    <a:gd name="T1" fmla="*/ 51 h 15"/>
                    <a:gd name="T2" fmla="*/ 0 w 11"/>
                    <a:gd name="T3" fmla="*/ 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15">
                      <a:moveTo>
                        <a:pt x="0" y="7"/>
                      </a:moveTo>
                      <a:cubicBezTo>
                        <a:pt x="6" y="15"/>
                        <a:pt x="11" y="5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5" name="Freeform 155"/>
                <p:cNvSpPr>
                  <a:spLocks/>
                </p:cNvSpPr>
                <p:nvPr/>
              </p:nvSpPr>
              <p:spPr bwMode="auto">
                <a:xfrm>
                  <a:off x="1865" y="2211"/>
                  <a:ext cx="8" cy="24"/>
                </a:xfrm>
                <a:custGeom>
                  <a:avLst/>
                  <a:gdLst>
                    <a:gd name="T0" fmla="*/ 0 w 3"/>
                    <a:gd name="T1" fmla="*/ 64 h 9"/>
                    <a:gd name="T2" fmla="*/ 21 w 3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9">
                      <a:moveTo>
                        <a:pt x="0" y="9"/>
                      </a:moveTo>
                      <a:cubicBezTo>
                        <a:pt x="0" y="6"/>
                        <a:pt x="1" y="3"/>
                        <a:pt x="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6" name="Freeform 156"/>
                <p:cNvSpPr>
                  <a:spLocks/>
                </p:cNvSpPr>
                <p:nvPr/>
              </p:nvSpPr>
              <p:spPr bwMode="auto">
                <a:xfrm>
                  <a:off x="1795" y="2205"/>
                  <a:ext cx="25" cy="16"/>
                </a:xfrm>
                <a:custGeom>
                  <a:avLst/>
                  <a:gdLst>
                    <a:gd name="T0" fmla="*/ 0 w 10"/>
                    <a:gd name="T1" fmla="*/ 43 h 6"/>
                    <a:gd name="T2" fmla="*/ 63 w 10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6"/>
                      </a:moveTo>
                      <a:cubicBezTo>
                        <a:pt x="3" y="5"/>
                        <a:pt x="6" y="3"/>
                        <a:pt x="1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7" name="Freeform 157"/>
                <p:cNvSpPr>
                  <a:spLocks/>
                </p:cNvSpPr>
                <p:nvPr/>
              </p:nvSpPr>
              <p:spPr bwMode="auto">
                <a:xfrm>
                  <a:off x="1690" y="2341"/>
                  <a:ext cx="50" cy="46"/>
                </a:xfrm>
                <a:custGeom>
                  <a:avLst/>
                  <a:gdLst>
                    <a:gd name="T0" fmla="*/ 33 w 20"/>
                    <a:gd name="T1" fmla="*/ 0 h 17"/>
                    <a:gd name="T2" fmla="*/ 0 w 20"/>
                    <a:gd name="T3" fmla="*/ 43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17">
                      <a:moveTo>
                        <a:pt x="5" y="0"/>
                      </a:moveTo>
                      <a:cubicBezTo>
                        <a:pt x="20" y="7"/>
                        <a:pt x="2" y="17"/>
                        <a:pt x="0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8" name="Freeform 158"/>
                <p:cNvSpPr>
                  <a:spLocks/>
                </p:cNvSpPr>
                <p:nvPr/>
              </p:nvSpPr>
              <p:spPr bwMode="auto">
                <a:xfrm>
                  <a:off x="1730" y="2421"/>
                  <a:ext cx="30" cy="24"/>
                </a:xfrm>
                <a:custGeom>
                  <a:avLst/>
                  <a:gdLst>
                    <a:gd name="T0" fmla="*/ 13 w 12"/>
                    <a:gd name="T1" fmla="*/ 0 h 9"/>
                    <a:gd name="T2" fmla="*/ 75 w 12"/>
                    <a:gd name="T3" fmla="*/ 51 h 9"/>
                    <a:gd name="T4" fmla="*/ 0 w 12"/>
                    <a:gd name="T5" fmla="*/ 4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2" y="0"/>
                      </a:moveTo>
                      <a:cubicBezTo>
                        <a:pt x="6" y="0"/>
                        <a:pt x="11" y="3"/>
                        <a:pt x="12" y="7"/>
                      </a:cubicBezTo>
                      <a:cubicBezTo>
                        <a:pt x="8" y="9"/>
                        <a:pt x="3" y="8"/>
                        <a:pt x="0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9" name="Freeform 159"/>
                <p:cNvSpPr>
                  <a:spLocks/>
                </p:cNvSpPr>
                <p:nvPr/>
              </p:nvSpPr>
              <p:spPr bwMode="auto">
                <a:xfrm>
                  <a:off x="1888" y="2549"/>
                  <a:ext cx="10" cy="14"/>
                </a:xfrm>
                <a:custGeom>
                  <a:avLst/>
                  <a:gdLst>
                    <a:gd name="T0" fmla="*/ 0 w 4"/>
                    <a:gd name="T1" fmla="*/ 39 h 5"/>
                    <a:gd name="T2" fmla="*/ 25 w 4"/>
                    <a:gd name="T3" fmla="*/ 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cubicBezTo>
                        <a:pt x="1" y="4"/>
                        <a:pt x="2" y="2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0" name="Freeform 160"/>
                <p:cNvSpPr>
                  <a:spLocks/>
                </p:cNvSpPr>
                <p:nvPr/>
              </p:nvSpPr>
              <p:spPr bwMode="auto">
                <a:xfrm>
                  <a:off x="2018" y="2571"/>
                  <a:ext cx="15" cy="10"/>
                </a:xfrm>
                <a:custGeom>
                  <a:avLst/>
                  <a:gdLst>
                    <a:gd name="T0" fmla="*/ 0 w 6"/>
                    <a:gd name="T1" fmla="*/ 25 h 4"/>
                    <a:gd name="T2" fmla="*/ 38 w 6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cubicBezTo>
                        <a:pt x="2" y="4"/>
                        <a:pt x="4" y="2"/>
                        <a:pt x="6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1" name="Freeform 161"/>
                <p:cNvSpPr>
                  <a:spLocks/>
                </p:cNvSpPr>
                <p:nvPr/>
              </p:nvSpPr>
              <p:spPr bwMode="auto">
                <a:xfrm>
                  <a:off x="2233" y="2483"/>
                  <a:ext cx="12" cy="2"/>
                </a:xfrm>
                <a:custGeom>
                  <a:avLst/>
                  <a:gdLst>
                    <a:gd name="T0" fmla="*/ 0 w 5"/>
                    <a:gd name="T1" fmla="*/ 0 h 1"/>
                    <a:gd name="T2" fmla="*/ 29 w 5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1"/>
                        <a:pt x="3" y="1"/>
                        <a:pt x="5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2" name="Freeform 162"/>
                <p:cNvSpPr>
                  <a:spLocks/>
                </p:cNvSpPr>
                <p:nvPr/>
              </p:nvSpPr>
              <p:spPr bwMode="auto">
                <a:xfrm>
                  <a:off x="2198" y="2512"/>
                  <a:ext cx="7" cy="16"/>
                </a:xfrm>
                <a:custGeom>
                  <a:avLst/>
                  <a:gdLst>
                    <a:gd name="T0" fmla="*/ 0 w 3"/>
                    <a:gd name="T1" fmla="*/ 0 h 6"/>
                    <a:gd name="T2" fmla="*/ 16 w 3"/>
                    <a:gd name="T3" fmla="*/ 4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cubicBezTo>
                        <a:pt x="0" y="2"/>
                        <a:pt x="2" y="5"/>
                        <a:pt x="3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" name="Freeform 163"/>
                <p:cNvSpPr>
                  <a:spLocks/>
                </p:cNvSpPr>
                <p:nvPr/>
              </p:nvSpPr>
              <p:spPr bwMode="auto">
                <a:xfrm>
                  <a:off x="2295" y="2285"/>
                  <a:ext cx="20" cy="22"/>
                </a:xfrm>
                <a:custGeom>
                  <a:avLst/>
                  <a:gdLst>
                    <a:gd name="T0" fmla="*/ 50 w 8"/>
                    <a:gd name="T1" fmla="*/ 61 h 8"/>
                    <a:gd name="T2" fmla="*/ 0 w 8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cubicBezTo>
                        <a:pt x="5" y="6"/>
                        <a:pt x="2" y="3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4" name="Freeform 164"/>
                <p:cNvSpPr>
                  <a:spLocks/>
                </p:cNvSpPr>
                <p:nvPr/>
              </p:nvSpPr>
              <p:spPr bwMode="auto">
                <a:xfrm>
                  <a:off x="2198" y="2291"/>
                  <a:ext cx="35" cy="34"/>
                </a:xfrm>
                <a:custGeom>
                  <a:avLst/>
                  <a:gdLst>
                    <a:gd name="T0" fmla="*/ 0 w 14"/>
                    <a:gd name="T1" fmla="*/ 47 h 13"/>
                    <a:gd name="T2" fmla="*/ 83 w 14"/>
                    <a:gd name="T3" fmla="*/ 0 h 13"/>
                    <a:gd name="T4" fmla="*/ 38 w 14"/>
                    <a:gd name="T5" fmla="*/ 89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3">
                      <a:moveTo>
                        <a:pt x="0" y="7"/>
                      </a:moveTo>
                      <a:cubicBezTo>
                        <a:pt x="5" y="5"/>
                        <a:pt x="9" y="1"/>
                        <a:pt x="13" y="0"/>
                      </a:cubicBezTo>
                      <a:cubicBezTo>
                        <a:pt x="14" y="5"/>
                        <a:pt x="10" y="9"/>
                        <a:pt x="6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Freeform 165"/>
                <p:cNvSpPr>
                  <a:spLocks/>
                </p:cNvSpPr>
                <p:nvPr/>
              </p:nvSpPr>
              <p:spPr bwMode="auto">
                <a:xfrm>
                  <a:off x="2223" y="2171"/>
                  <a:ext cx="7" cy="29"/>
                </a:xfrm>
                <a:custGeom>
                  <a:avLst/>
                  <a:gdLst>
                    <a:gd name="T0" fmla="*/ 16 w 3"/>
                    <a:gd name="T1" fmla="*/ 0 h 11"/>
                    <a:gd name="T2" fmla="*/ 5 w 3"/>
                    <a:gd name="T3" fmla="*/ 76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1">
                      <a:moveTo>
                        <a:pt x="3" y="0"/>
                      </a:moveTo>
                      <a:cubicBezTo>
                        <a:pt x="1" y="4"/>
                        <a:pt x="0" y="8"/>
                        <a:pt x="1" y="11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Freeform 166"/>
                <p:cNvSpPr>
                  <a:spLocks/>
                </p:cNvSpPr>
                <p:nvPr/>
              </p:nvSpPr>
              <p:spPr bwMode="auto">
                <a:xfrm>
                  <a:off x="2195" y="2109"/>
                  <a:ext cx="25" cy="27"/>
                </a:xfrm>
                <a:custGeom>
                  <a:avLst/>
                  <a:gdLst>
                    <a:gd name="T0" fmla="*/ 0 w 10"/>
                    <a:gd name="T1" fmla="*/ 0 h 10"/>
                    <a:gd name="T2" fmla="*/ 63 w 10"/>
                    <a:gd name="T3" fmla="*/ 73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cubicBezTo>
                        <a:pt x="1" y="5"/>
                        <a:pt x="5" y="8"/>
                        <a:pt x="10" y="1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Freeform 167"/>
                <p:cNvSpPr>
                  <a:spLocks/>
                </p:cNvSpPr>
                <p:nvPr/>
              </p:nvSpPr>
              <p:spPr bwMode="auto">
                <a:xfrm>
                  <a:off x="1970" y="2384"/>
                  <a:ext cx="20" cy="3"/>
                </a:xfrm>
                <a:custGeom>
                  <a:avLst/>
                  <a:gdLst>
                    <a:gd name="T0" fmla="*/ 0 w 8"/>
                    <a:gd name="T1" fmla="*/ 0 h 1"/>
                    <a:gd name="T2" fmla="*/ 50 w 8"/>
                    <a:gd name="T3" fmla="*/ 9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">
                      <a:moveTo>
                        <a:pt x="0" y="0"/>
                      </a:moveTo>
                      <a:cubicBezTo>
                        <a:pt x="2" y="1"/>
                        <a:pt x="5" y="1"/>
                        <a:pt x="8" y="1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8" name="Freeform 168"/>
                <p:cNvSpPr>
                  <a:spLocks/>
                </p:cNvSpPr>
                <p:nvPr/>
              </p:nvSpPr>
              <p:spPr bwMode="auto">
                <a:xfrm>
                  <a:off x="2013" y="2325"/>
                  <a:ext cx="10" cy="19"/>
                </a:xfrm>
                <a:custGeom>
                  <a:avLst/>
                  <a:gdLst>
                    <a:gd name="T0" fmla="*/ 25 w 4"/>
                    <a:gd name="T1" fmla="*/ 52 h 7"/>
                    <a:gd name="T2" fmla="*/ 13 w 4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1" y="5"/>
                        <a:pt x="0" y="3"/>
                        <a:pt x="2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9" name="Freeform 169"/>
                <p:cNvSpPr>
                  <a:spLocks/>
                </p:cNvSpPr>
                <p:nvPr/>
              </p:nvSpPr>
              <p:spPr bwMode="auto">
                <a:xfrm>
                  <a:off x="2130" y="2365"/>
                  <a:ext cx="23" cy="30"/>
                </a:xfrm>
                <a:custGeom>
                  <a:avLst/>
                  <a:gdLst>
                    <a:gd name="T0" fmla="*/ 0 w 9"/>
                    <a:gd name="T1" fmla="*/ 82 h 11"/>
                    <a:gd name="T2" fmla="*/ 59 w 9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cubicBezTo>
                        <a:pt x="4" y="7"/>
                        <a:pt x="6" y="3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Freeform 170"/>
                <p:cNvSpPr>
                  <a:spLocks/>
                </p:cNvSpPr>
                <p:nvPr/>
              </p:nvSpPr>
              <p:spPr bwMode="auto">
                <a:xfrm>
                  <a:off x="2410" y="2285"/>
                  <a:ext cx="28" cy="35"/>
                </a:xfrm>
                <a:custGeom>
                  <a:avLst/>
                  <a:gdLst>
                    <a:gd name="T0" fmla="*/ 0 w 11"/>
                    <a:gd name="T1" fmla="*/ 35 h 13"/>
                    <a:gd name="T2" fmla="*/ 64 w 11"/>
                    <a:gd name="T3" fmla="*/ 0 h 13"/>
                    <a:gd name="T4" fmla="*/ 51 w 11"/>
                    <a:gd name="T5" fmla="*/ 9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5"/>
                      </a:moveTo>
                      <a:cubicBezTo>
                        <a:pt x="3" y="3"/>
                        <a:pt x="7" y="1"/>
                        <a:pt x="10" y="0"/>
                      </a:cubicBezTo>
                      <a:cubicBezTo>
                        <a:pt x="11" y="5"/>
                        <a:pt x="9" y="9"/>
                        <a:pt x="8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Freeform 171"/>
                <p:cNvSpPr>
                  <a:spLocks/>
                </p:cNvSpPr>
                <p:nvPr/>
              </p:nvSpPr>
              <p:spPr bwMode="auto">
                <a:xfrm>
                  <a:off x="2373" y="2491"/>
                  <a:ext cx="12" cy="16"/>
                </a:xfrm>
                <a:custGeom>
                  <a:avLst/>
                  <a:gdLst>
                    <a:gd name="T0" fmla="*/ 29 w 5"/>
                    <a:gd name="T1" fmla="*/ 43 h 6"/>
                    <a:gd name="T2" fmla="*/ 0 w 5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2" y="5"/>
                        <a:pt x="1" y="3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Freeform 172"/>
                <p:cNvSpPr>
                  <a:spLocks/>
                </p:cNvSpPr>
                <p:nvPr/>
              </p:nvSpPr>
              <p:spPr bwMode="auto">
                <a:xfrm>
                  <a:off x="2773" y="2104"/>
                  <a:ext cx="32" cy="45"/>
                </a:xfrm>
                <a:custGeom>
                  <a:avLst/>
                  <a:gdLst>
                    <a:gd name="T0" fmla="*/ 0 w 13"/>
                    <a:gd name="T1" fmla="*/ 50 h 17"/>
                    <a:gd name="T2" fmla="*/ 49 w 13"/>
                    <a:gd name="T3" fmla="*/ 0 h 17"/>
                    <a:gd name="T4" fmla="*/ 17 w 13"/>
                    <a:gd name="T5" fmla="*/ 119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7">
                      <a:moveTo>
                        <a:pt x="0" y="7"/>
                      </a:moveTo>
                      <a:cubicBezTo>
                        <a:pt x="3" y="5"/>
                        <a:pt x="5" y="2"/>
                        <a:pt x="8" y="0"/>
                      </a:cubicBezTo>
                      <a:cubicBezTo>
                        <a:pt x="13" y="5"/>
                        <a:pt x="8" y="13"/>
                        <a:pt x="3" y="17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Freeform 173"/>
                <p:cNvSpPr>
                  <a:spLocks/>
                </p:cNvSpPr>
                <p:nvPr/>
              </p:nvSpPr>
              <p:spPr bwMode="auto">
                <a:xfrm>
                  <a:off x="2900" y="2136"/>
                  <a:ext cx="25" cy="35"/>
                </a:xfrm>
                <a:custGeom>
                  <a:avLst/>
                  <a:gdLst>
                    <a:gd name="T0" fmla="*/ 58 w 10"/>
                    <a:gd name="T1" fmla="*/ 94 h 13"/>
                    <a:gd name="T2" fmla="*/ 63 w 10"/>
                    <a:gd name="T3" fmla="*/ 0 h 13"/>
                    <a:gd name="T4" fmla="*/ 25 w 10"/>
                    <a:gd name="T5" fmla="*/ 9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9" y="13"/>
                      </a:moveTo>
                      <a:cubicBezTo>
                        <a:pt x="10" y="9"/>
                        <a:pt x="10" y="5"/>
                        <a:pt x="10" y="0"/>
                      </a:cubicBezTo>
                      <a:cubicBezTo>
                        <a:pt x="4" y="1"/>
                        <a:pt x="0" y="8"/>
                        <a:pt x="4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Freeform 174"/>
                <p:cNvSpPr>
                  <a:spLocks/>
                </p:cNvSpPr>
                <p:nvPr/>
              </p:nvSpPr>
              <p:spPr bwMode="auto">
                <a:xfrm>
                  <a:off x="3083" y="1963"/>
                  <a:ext cx="32" cy="58"/>
                </a:xfrm>
                <a:custGeom>
                  <a:avLst/>
                  <a:gdLst>
                    <a:gd name="T0" fmla="*/ 0 w 13"/>
                    <a:gd name="T1" fmla="*/ 69 h 22"/>
                    <a:gd name="T2" fmla="*/ 17 w 13"/>
                    <a:gd name="T3" fmla="*/ 29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2">
                      <a:moveTo>
                        <a:pt x="0" y="10"/>
                      </a:moveTo>
                      <a:cubicBezTo>
                        <a:pt x="6" y="22"/>
                        <a:pt x="13" y="0"/>
                        <a:pt x="3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Freeform 175"/>
                <p:cNvSpPr>
                  <a:spLocks/>
                </p:cNvSpPr>
                <p:nvPr/>
              </p:nvSpPr>
              <p:spPr bwMode="auto">
                <a:xfrm>
                  <a:off x="3103" y="1880"/>
                  <a:ext cx="22" cy="24"/>
                </a:xfrm>
                <a:custGeom>
                  <a:avLst/>
                  <a:gdLst>
                    <a:gd name="T0" fmla="*/ 0 w 9"/>
                    <a:gd name="T1" fmla="*/ 64 h 9"/>
                    <a:gd name="T2" fmla="*/ 54 w 9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cubicBezTo>
                        <a:pt x="3" y="6"/>
                        <a:pt x="6" y="4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6" name="Freeform 176"/>
                <p:cNvSpPr>
                  <a:spLocks/>
                </p:cNvSpPr>
                <p:nvPr/>
              </p:nvSpPr>
              <p:spPr bwMode="auto">
                <a:xfrm>
                  <a:off x="3160" y="1725"/>
                  <a:ext cx="45" cy="64"/>
                </a:xfrm>
                <a:custGeom>
                  <a:avLst/>
                  <a:gdLst>
                    <a:gd name="T0" fmla="*/ 0 w 18"/>
                    <a:gd name="T1" fmla="*/ 21 h 24"/>
                    <a:gd name="T2" fmla="*/ 50 w 18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24">
                      <a:moveTo>
                        <a:pt x="0" y="3"/>
                      </a:moveTo>
                      <a:cubicBezTo>
                        <a:pt x="1" y="24"/>
                        <a:pt x="18" y="4"/>
                        <a:pt x="8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7" name="Freeform 177"/>
                <p:cNvSpPr>
                  <a:spLocks/>
                </p:cNvSpPr>
                <p:nvPr/>
              </p:nvSpPr>
              <p:spPr bwMode="auto">
                <a:xfrm>
                  <a:off x="3278" y="1760"/>
                  <a:ext cx="7" cy="19"/>
                </a:xfrm>
                <a:custGeom>
                  <a:avLst/>
                  <a:gdLst>
                    <a:gd name="T0" fmla="*/ 16 w 3"/>
                    <a:gd name="T1" fmla="*/ 0 h 7"/>
                    <a:gd name="T2" fmla="*/ 5 w 3"/>
                    <a:gd name="T3" fmla="*/ 52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">
                      <a:moveTo>
                        <a:pt x="3" y="0"/>
                      </a:moveTo>
                      <a:cubicBezTo>
                        <a:pt x="1" y="2"/>
                        <a:pt x="0" y="5"/>
                        <a:pt x="1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8" name="Freeform 178"/>
                <p:cNvSpPr>
                  <a:spLocks/>
                </p:cNvSpPr>
                <p:nvPr/>
              </p:nvSpPr>
              <p:spPr bwMode="auto">
                <a:xfrm>
                  <a:off x="3335" y="2056"/>
                  <a:ext cx="25" cy="43"/>
                </a:xfrm>
                <a:custGeom>
                  <a:avLst/>
                  <a:gdLst>
                    <a:gd name="T0" fmla="*/ 13 w 10"/>
                    <a:gd name="T1" fmla="*/ 116 h 16"/>
                    <a:gd name="T2" fmla="*/ 25 w 10"/>
                    <a:gd name="T3" fmla="*/ 0 h 16"/>
                    <a:gd name="T4" fmla="*/ 63 w 10"/>
                    <a:gd name="T5" fmla="*/ 81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6">
                      <a:moveTo>
                        <a:pt x="2" y="16"/>
                      </a:moveTo>
                      <a:cubicBezTo>
                        <a:pt x="0" y="11"/>
                        <a:pt x="1" y="5"/>
                        <a:pt x="4" y="0"/>
                      </a:cubicBezTo>
                      <a:cubicBezTo>
                        <a:pt x="8" y="2"/>
                        <a:pt x="9" y="7"/>
                        <a:pt x="10" y="11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" name="Freeform 179"/>
                <p:cNvSpPr>
                  <a:spLocks/>
                </p:cNvSpPr>
                <p:nvPr/>
              </p:nvSpPr>
              <p:spPr bwMode="auto">
                <a:xfrm>
                  <a:off x="3058" y="2256"/>
                  <a:ext cx="12" cy="21"/>
                </a:xfrm>
                <a:custGeom>
                  <a:avLst/>
                  <a:gdLst>
                    <a:gd name="T0" fmla="*/ 0 w 5"/>
                    <a:gd name="T1" fmla="*/ 55 h 8"/>
                    <a:gd name="T2" fmla="*/ 29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3"/>
                        <a:pt x="5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0" name="Freeform 180"/>
                <p:cNvSpPr>
                  <a:spLocks/>
                </p:cNvSpPr>
                <p:nvPr/>
              </p:nvSpPr>
              <p:spPr bwMode="auto">
                <a:xfrm>
                  <a:off x="2563" y="2045"/>
                  <a:ext cx="42" cy="51"/>
                </a:xfrm>
                <a:custGeom>
                  <a:avLst/>
                  <a:gdLst>
                    <a:gd name="T0" fmla="*/ 25 w 17"/>
                    <a:gd name="T1" fmla="*/ 115 h 19"/>
                    <a:gd name="T2" fmla="*/ 0 w 17"/>
                    <a:gd name="T3" fmla="*/ 56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9">
                      <a:moveTo>
                        <a:pt x="4" y="16"/>
                      </a:moveTo>
                      <a:cubicBezTo>
                        <a:pt x="15" y="19"/>
                        <a:pt x="17" y="0"/>
                        <a:pt x="0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" name="Freeform 181"/>
                <p:cNvSpPr>
                  <a:spLocks/>
                </p:cNvSpPr>
                <p:nvPr/>
              </p:nvSpPr>
              <p:spPr bwMode="auto">
                <a:xfrm>
                  <a:off x="2585" y="1965"/>
                  <a:ext cx="15" cy="16"/>
                </a:xfrm>
                <a:custGeom>
                  <a:avLst/>
                  <a:gdLst>
                    <a:gd name="T0" fmla="*/ 0 w 6"/>
                    <a:gd name="T1" fmla="*/ 0 h 6"/>
                    <a:gd name="T2" fmla="*/ 38 w 6"/>
                    <a:gd name="T3" fmla="*/ 4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1" y="3"/>
                        <a:pt x="3" y="6"/>
                        <a:pt x="6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2" name="Freeform 182"/>
                <p:cNvSpPr>
                  <a:spLocks/>
                </p:cNvSpPr>
                <p:nvPr/>
              </p:nvSpPr>
              <p:spPr bwMode="auto">
                <a:xfrm>
                  <a:off x="2330" y="1968"/>
                  <a:ext cx="20" cy="16"/>
                </a:xfrm>
                <a:custGeom>
                  <a:avLst/>
                  <a:gdLst>
                    <a:gd name="T0" fmla="*/ 50 w 8"/>
                    <a:gd name="T1" fmla="*/ 43 h 6"/>
                    <a:gd name="T2" fmla="*/ 0 w 8"/>
                    <a:gd name="T3" fmla="*/ 1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6">
                      <a:moveTo>
                        <a:pt x="8" y="6"/>
                      </a:moveTo>
                      <a:cubicBezTo>
                        <a:pt x="8" y="2"/>
                        <a:pt x="4" y="0"/>
                        <a:pt x="0" y="2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3" name="Freeform 183"/>
                <p:cNvSpPr>
                  <a:spLocks/>
                </p:cNvSpPr>
                <p:nvPr/>
              </p:nvSpPr>
              <p:spPr bwMode="auto">
                <a:xfrm>
                  <a:off x="2298" y="2005"/>
                  <a:ext cx="35" cy="38"/>
                </a:xfrm>
                <a:custGeom>
                  <a:avLst/>
                  <a:gdLst>
                    <a:gd name="T0" fmla="*/ 25 w 14"/>
                    <a:gd name="T1" fmla="*/ 103 h 14"/>
                    <a:gd name="T2" fmla="*/ 38 w 14"/>
                    <a:gd name="T3" fmla="*/ 0 h 14"/>
                    <a:gd name="T4" fmla="*/ 88 w 14"/>
                    <a:gd name="T5" fmla="*/ 103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4">
                      <a:moveTo>
                        <a:pt x="4" y="14"/>
                      </a:moveTo>
                      <a:cubicBezTo>
                        <a:pt x="0" y="10"/>
                        <a:pt x="2" y="3"/>
                        <a:pt x="6" y="0"/>
                      </a:cubicBezTo>
                      <a:cubicBezTo>
                        <a:pt x="11" y="3"/>
                        <a:pt x="12" y="9"/>
                        <a:pt x="14" y="14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4" name="Freeform 184"/>
                <p:cNvSpPr>
                  <a:spLocks/>
                </p:cNvSpPr>
                <p:nvPr/>
              </p:nvSpPr>
              <p:spPr bwMode="auto">
                <a:xfrm>
                  <a:off x="2543" y="2237"/>
                  <a:ext cx="15" cy="6"/>
                </a:xfrm>
                <a:custGeom>
                  <a:avLst/>
                  <a:gdLst>
                    <a:gd name="T0" fmla="*/ 38 w 6"/>
                    <a:gd name="T1" fmla="*/ 0 h 2"/>
                    <a:gd name="T2" fmla="*/ 0 w 6"/>
                    <a:gd name="T3" fmla="*/ 18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1" y="2"/>
                        <a:pt x="0" y="2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5" name="Freeform 185"/>
                <p:cNvSpPr>
                  <a:spLocks/>
                </p:cNvSpPr>
                <p:nvPr/>
              </p:nvSpPr>
              <p:spPr bwMode="auto">
                <a:xfrm>
                  <a:off x="3240" y="1773"/>
                  <a:ext cx="8" cy="16"/>
                </a:xfrm>
                <a:custGeom>
                  <a:avLst/>
                  <a:gdLst>
                    <a:gd name="T0" fmla="*/ 0 w 3"/>
                    <a:gd name="T1" fmla="*/ 0 h 6"/>
                    <a:gd name="T2" fmla="*/ 21 w 3"/>
                    <a:gd name="T3" fmla="*/ 4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cubicBezTo>
                        <a:pt x="0" y="3"/>
                        <a:pt x="1" y="5"/>
                        <a:pt x="3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6" name="Freeform 186"/>
                <p:cNvSpPr>
                  <a:spLocks/>
                </p:cNvSpPr>
                <p:nvPr/>
              </p:nvSpPr>
              <p:spPr bwMode="auto">
                <a:xfrm>
                  <a:off x="2900" y="1819"/>
                  <a:ext cx="13" cy="1"/>
                </a:xfrm>
                <a:custGeom>
                  <a:avLst/>
                  <a:gdLst>
                    <a:gd name="T0" fmla="*/ 0 w 5"/>
                    <a:gd name="T1" fmla="*/ 0 h 1"/>
                    <a:gd name="T2" fmla="*/ 34 w 5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7" name="Freeform 187"/>
                <p:cNvSpPr>
                  <a:spLocks/>
                </p:cNvSpPr>
                <p:nvPr/>
              </p:nvSpPr>
              <p:spPr bwMode="auto">
                <a:xfrm>
                  <a:off x="2800" y="1755"/>
                  <a:ext cx="5" cy="18"/>
                </a:xfrm>
                <a:custGeom>
                  <a:avLst/>
                  <a:gdLst>
                    <a:gd name="T0" fmla="*/ 0 w 2"/>
                    <a:gd name="T1" fmla="*/ 0 h 7"/>
                    <a:gd name="T2" fmla="*/ 13 w 2"/>
                    <a:gd name="T3" fmla="*/ 46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cubicBezTo>
                        <a:pt x="0" y="3"/>
                        <a:pt x="0" y="5"/>
                        <a:pt x="2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8" name="Freeform 188"/>
                <p:cNvSpPr>
                  <a:spLocks/>
                </p:cNvSpPr>
                <p:nvPr/>
              </p:nvSpPr>
              <p:spPr bwMode="auto">
                <a:xfrm>
                  <a:off x="3568" y="1875"/>
                  <a:ext cx="17" cy="42"/>
                </a:xfrm>
                <a:custGeom>
                  <a:avLst/>
                  <a:gdLst>
                    <a:gd name="T0" fmla="*/ 0 w 7"/>
                    <a:gd name="T1" fmla="*/ 84 h 16"/>
                    <a:gd name="T2" fmla="*/ 24 w 7"/>
                    <a:gd name="T3" fmla="*/ 0 h 16"/>
                    <a:gd name="T4" fmla="*/ 24 w 7"/>
                    <a:gd name="T5" fmla="*/ 11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6">
                      <a:moveTo>
                        <a:pt x="0" y="12"/>
                      </a:moveTo>
                      <a:cubicBezTo>
                        <a:pt x="0" y="8"/>
                        <a:pt x="0" y="3"/>
                        <a:pt x="4" y="0"/>
                      </a:cubicBezTo>
                      <a:cubicBezTo>
                        <a:pt x="7" y="6"/>
                        <a:pt x="4" y="11"/>
                        <a:pt x="4" y="1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9" name="Freeform 189"/>
                <p:cNvSpPr>
                  <a:spLocks/>
                </p:cNvSpPr>
                <p:nvPr/>
              </p:nvSpPr>
              <p:spPr bwMode="auto">
                <a:xfrm>
                  <a:off x="3660" y="1840"/>
                  <a:ext cx="20" cy="8"/>
                </a:xfrm>
                <a:custGeom>
                  <a:avLst/>
                  <a:gdLst>
                    <a:gd name="T0" fmla="*/ 0 w 8"/>
                    <a:gd name="T1" fmla="*/ 0 h 3"/>
                    <a:gd name="T2" fmla="*/ 50 w 8"/>
                    <a:gd name="T3" fmla="*/ 21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3">
                      <a:moveTo>
                        <a:pt x="0" y="0"/>
                      </a:moveTo>
                      <a:cubicBezTo>
                        <a:pt x="2" y="2"/>
                        <a:pt x="5" y="3"/>
                        <a:pt x="8" y="3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0" name="Freeform 190"/>
                <p:cNvSpPr>
                  <a:spLocks/>
                </p:cNvSpPr>
                <p:nvPr/>
              </p:nvSpPr>
              <p:spPr bwMode="auto">
                <a:xfrm>
                  <a:off x="3845" y="1813"/>
                  <a:ext cx="20" cy="3"/>
                </a:xfrm>
                <a:custGeom>
                  <a:avLst/>
                  <a:gdLst>
                    <a:gd name="T0" fmla="*/ 0 w 8"/>
                    <a:gd name="T1" fmla="*/ 0 h 1"/>
                    <a:gd name="T2" fmla="*/ 50 w 8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">
                      <a:moveTo>
                        <a:pt x="0" y="0"/>
                      </a:moveTo>
                      <a:cubicBezTo>
                        <a:pt x="2" y="1"/>
                        <a:pt x="5" y="1"/>
                        <a:pt x="8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" name="Freeform 191"/>
                <p:cNvSpPr>
                  <a:spLocks/>
                </p:cNvSpPr>
                <p:nvPr/>
              </p:nvSpPr>
              <p:spPr bwMode="auto">
                <a:xfrm>
                  <a:off x="3948" y="1816"/>
                  <a:ext cx="12" cy="21"/>
                </a:xfrm>
                <a:custGeom>
                  <a:avLst/>
                  <a:gdLst>
                    <a:gd name="T0" fmla="*/ 29 w 5"/>
                    <a:gd name="T1" fmla="*/ 0 h 8"/>
                    <a:gd name="T2" fmla="*/ 0 w 5"/>
                    <a:gd name="T3" fmla="*/ 55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5" y="0"/>
                      </a:moveTo>
                      <a:cubicBezTo>
                        <a:pt x="2" y="3"/>
                        <a:pt x="1" y="5"/>
                        <a:pt x="0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2" name="Freeform 192"/>
                <p:cNvSpPr>
                  <a:spLocks/>
                </p:cNvSpPr>
                <p:nvPr/>
              </p:nvSpPr>
              <p:spPr bwMode="auto">
                <a:xfrm>
                  <a:off x="3433" y="1765"/>
                  <a:ext cx="7" cy="19"/>
                </a:xfrm>
                <a:custGeom>
                  <a:avLst/>
                  <a:gdLst>
                    <a:gd name="T0" fmla="*/ 5 w 3"/>
                    <a:gd name="T1" fmla="*/ 0 h 7"/>
                    <a:gd name="T2" fmla="*/ 16 w 3"/>
                    <a:gd name="T3" fmla="*/ 52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">
                      <a:moveTo>
                        <a:pt x="1" y="0"/>
                      </a:moveTo>
                      <a:cubicBezTo>
                        <a:pt x="0" y="3"/>
                        <a:pt x="1" y="5"/>
                        <a:pt x="3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3" name="Freeform 193"/>
                <p:cNvSpPr>
                  <a:spLocks/>
                </p:cNvSpPr>
                <p:nvPr/>
              </p:nvSpPr>
              <p:spPr bwMode="auto">
                <a:xfrm>
                  <a:off x="3528" y="1776"/>
                  <a:ext cx="12" cy="5"/>
                </a:xfrm>
                <a:custGeom>
                  <a:avLst/>
                  <a:gdLst>
                    <a:gd name="T0" fmla="*/ 0 w 5"/>
                    <a:gd name="T1" fmla="*/ 13 h 2"/>
                    <a:gd name="T2" fmla="*/ 29 w 5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1" y="2"/>
                        <a:pt x="3" y="1"/>
                        <a:pt x="5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4" name="Freeform 194"/>
                <p:cNvSpPr>
                  <a:spLocks/>
                </p:cNvSpPr>
                <p:nvPr/>
              </p:nvSpPr>
              <p:spPr bwMode="auto">
                <a:xfrm>
                  <a:off x="3543" y="1733"/>
                  <a:ext cx="5" cy="22"/>
                </a:xfrm>
                <a:custGeom>
                  <a:avLst/>
                  <a:gdLst>
                    <a:gd name="T0" fmla="*/ 8 w 2"/>
                    <a:gd name="T1" fmla="*/ 0 h 8"/>
                    <a:gd name="T2" fmla="*/ 13 w 2"/>
                    <a:gd name="T3" fmla="*/ 61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8">
                      <a:moveTo>
                        <a:pt x="1" y="0"/>
                      </a:moveTo>
                      <a:cubicBezTo>
                        <a:pt x="0" y="3"/>
                        <a:pt x="1" y="6"/>
                        <a:pt x="2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5" name="Freeform 195"/>
                <p:cNvSpPr>
                  <a:spLocks/>
                </p:cNvSpPr>
                <p:nvPr/>
              </p:nvSpPr>
              <p:spPr bwMode="auto">
                <a:xfrm>
                  <a:off x="3433" y="2000"/>
                  <a:ext cx="17" cy="16"/>
                </a:xfrm>
                <a:custGeom>
                  <a:avLst/>
                  <a:gdLst>
                    <a:gd name="T0" fmla="*/ 0 w 7"/>
                    <a:gd name="T1" fmla="*/ 0 h 6"/>
                    <a:gd name="T2" fmla="*/ 41 w 7"/>
                    <a:gd name="T3" fmla="*/ 4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1" y="4"/>
                        <a:pt x="3" y="6"/>
                        <a:pt x="7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6" name="Freeform 196"/>
                <p:cNvSpPr>
                  <a:spLocks/>
                </p:cNvSpPr>
                <p:nvPr/>
              </p:nvSpPr>
              <p:spPr bwMode="auto">
                <a:xfrm>
                  <a:off x="3658" y="1936"/>
                  <a:ext cx="22" cy="5"/>
                </a:xfrm>
                <a:custGeom>
                  <a:avLst/>
                  <a:gdLst>
                    <a:gd name="T0" fmla="*/ 0 w 9"/>
                    <a:gd name="T1" fmla="*/ 13 h 2"/>
                    <a:gd name="T2" fmla="*/ 54 w 9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">
                      <a:moveTo>
                        <a:pt x="0" y="2"/>
                      </a:moveTo>
                      <a:cubicBezTo>
                        <a:pt x="3" y="2"/>
                        <a:pt x="6" y="1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7" name="Freeform 197"/>
                <p:cNvSpPr>
                  <a:spLocks/>
                </p:cNvSpPr>
                <p:nvPr/>
              </p:nvSpPr>
              <p:spPr bwMode="auto">
                <a:xfrm>
                  <a:off x="3900" y="1893"/>
                  <a:ext cx="5" cy="22"/>
                </a:xfrm>
                <a:custGeom>
                  <a:avLst/>
                  <a:gdLst>
                    <a:gd name="T0" fmla="*/ 8 w 2"/>
                    <a:gd name="T1" fmla="*/ 61 h 8"/>
                    <a:gd name="T2" fmla="*/ 13 w 2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8">
                      <a:moveTo>
                        <a:pt x="1" y="8"/>
                      </a:moveTo>
                      <a:cubicBezTo>
                        <a:pt x="0" y="6"/>
                        <a:pt x="0" y="3"/>
                        <a:pt x="2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8" name="Freeform 198"/>
                <p:cNvSpPr>
                  <a:spLocks/>
                </p:cNvSpPr>
                <p:nvPr/>
              </p:nvSpPr>
              <p:spPr bwMode="auto">
                <a:xfrm>
                  <a:off x="2133" y="2456"/>
                  <a:ext cx="2" cy="35"/>
                </a:xfrm>
                <a:custGeom>
                  <a:avLst/>
                  <a:gdLst>
                    <a:gd name="T0" fmla="*/ 0 w 1"/>
                    <a:gd name="T1" fmla="*/ 0 h 13"/>
                    <a:gd name="T2" fmla="*/ 4 w 1"/>
                    <a:gd name="T3" fmla="*/ 9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0"/>
                      </a:moveTo>
                      <a:cubicBezTo>
                        <a:pt x="1" y="4"/>
                        <a:pt x="1" y="9"/>
                        <a:pt x="1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9" name="Freeform 199"/>
                <p:cNvSpPr>
                  <a:spLocks/>
                </p:cNvSpPr>
                <p:nvPr/>
              </p:nvSpPr>
              <p:spPr bwMode="auto">
                <a:xfrm>
                  <a:off x="1993" y="2533"/>
                  <a:ext cx="15" cy="8"/>
                </a:xfrm>
                <a:custGeom>
                  <a:avLst/>
                  <a:gdLst>
                    <a:gd name="T0" fmla="*/ 38 w 6"/>
                    <a:gd name="T1" fmla="*/ 8 h 3"/>
                    <a:gd name="T2" fmla="*/ 0 w 6"/>
                    <a:gd name="T3" fmla="*/ 21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cubicBezTo>
                        <a:pt x="3" y="0"/>
                        <a:pt x="1" y="0"/>
                        <a:pt x="0" y="3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0" name="Freeform 200"/>
                <p:cNvSpPr>
                  <a:spLocks/>
                </p:cNvSpPr>
                <p:nvPr/>
              </p:nvSpPr>
              <p:spPr bwMode="auto">
                <a:xfrm>
                  <a:off x="3163" y="2192"/>
                  <a:ext cx="7" cy="8"/>
                </a:xfrm>
                <a:custGeom>
                  <a:avLst/>
                  <a:gdLst>
                    <a:gd name="T0" fmla="*/ 0 w 3"/>
                    <a:gd name="T1" fmla="*/ 21 h 3"/>
                    <a:gd name="T2" fmla="*/ 16 w 3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" name="Freeform 201"/>
                <p:cNvSpPr>
                  <a:spLocks/>
                </p:cNvSpPr>
                <p:nvPr/>
              </p:nvSpPr>
              <p:spPr bwMode="auto">
                <a:xfrm>
                  <a:off x="3223" y="2224"/>
                  <a:ext cx="1" cy="8"/>
                </a:xfrm>
                <a:custGeom>
                  <a:avLst/>
                  <a:gdLst>
                    <a:gd name="T0" fmla="*/ 0 w 1"/>
                    <a:gd name="T1" fmla="*/ 21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EE8B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79" name="ZoneTexte 278"/>
              <p:cNvSpPr txBox="1"/>
              <p:nvPr/>
            </p:nvSpPr>
            <p:spPr>
              <a:xfrm>
                <a:off x="2195736" y="6433591"/>
                <a:ext cx="956639" cy="338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latin typeface="Comic Sans MS" pitchFamily="66" charset="0"/>
                  </a:rPr>
                  <a:t>pancreas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  <p:cxnSp>
            <p:nvCxnSpPr>
              <p:cNvPr id="280" name="Connecteur droit avec flèche 279"/>
              <p:cNvCxnSpPr/>
              <p:nvPr/>
            </p:nvCxnSpPr>
            <p:spPr>
              <a:xfrm flipV="1">
                <a:off x="2339752" y="4365104"/>
                <a:ext cx="0" cy="1440160"/>
              </a:xfrm>
              <a:prstGeom prst="straightConnector1">
                <a:avLst/>
              </a:prstGeom>
              <a:ln w="31750">
                <a:solidFill>
                  <a:schemeClr val="accent5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ZoneTexte 280"/>
              <p:cNvSpPr txBox="1"/>
              <p:nvPr/>
            </p:nvSpPr>
            <p:spPr>
              <a:xfrm>
                <a:off x="2123728" y="3861048"/>
                <a:ext cx="381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 smtClean="0"/>
                  <a:t>+</a:t>
                </a:r>
                <a:endParaRPr lang="fr-FR" sz="3200" dirty="0"/>
              </a:p>
            </p:txBody>
          </p:sp>
          <p:sp>
            <p:nvSpPr>
              <p:cNvPr id="282" name="ZoneTexte 281"/>
              <p:cNvSpPr txBox="1"/>
              <p:nvPr/>
            </p:nvSpPr>
            <p:spPr>
              <a:xfrm>
                <a:off x="1763688" y="4869161"/>
                <a:ext cx="1080120" cy="4057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insulin</a:t>
                </a:r>
                <a:endParaRPr lang="fr-FR" dirty="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763688" y="4869160"/>
                <a:ext cx="1080120" cy="360040"/>
              </a:xfrm>
              <a:prstGeom prst="rect">
                <a:avLst/>
              </a:prstGeom>
              <a:noFill/>
              <a:ln w="317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 379"/>
            <p:cNvGrpSpPr>
              <a:grpSpLocks/>
            </p:cNvGrpSpPr>
            <p:nvPr/>
          </p:nvGrpSpPr>
          <p:grpSpPr bwMode="auto">
            <a:xfrm>
              <a:off x="8100392" y="1124744"/>
              <a:ext cx="648072" cy="792088"/>
              <a:chOff x="781" y="1125"/>
              <a:chExt cx="1361" cy="1398"/>
            </a:xfrm>
          </p:grpSpPr>
          <p:sp>
            <p:nvSpPr>
              <p:cNvPr id="1005" name="Freeform 272"/>
              <p:cNvSpPr>
                <a:spLocks/>
              </p:cNvSpPr>
              <p:nvPr/>
            </p:nvSpPr>
            <p:spPr bwMode="auto">
              <a:xfrm>
                <a:off x="781" y="1125"/>
                <a:ext cx="1361" cy="1398"/>
              </a:xfrm>
              <a:custGeom>
                <a:avLst/>
                <a:gdLst>
                  <a:gd name="T0" fmla="*/ 871 w 544"/>
                  <a:gd name="T1" fmla="*/ 2855 h 524"/>
                  <a:gd name="T2" fmla="*/ 1401 w 544"/>
                  <a:gd name="T3" fmla="*/ 3311 h 524"/>
                  <a:gd name="T4" fmla="*/ 1896 w 544"/>
                  <a:gd name="T5" fmla="*/ 3068 h 524"/>
                  <a:gd name="T6" fmla="*/ 2847 w 544"/>
                  <a:gd name="T7" fmla="*/ 3218 h 524"/>
                  <a:gd name="T8" fmla="*/ 3260 w 544"/>
                  <a:gd name="T9" fmla="*/ 2647 h 524"/>
                  <a:gd name="T10" fmla="*/ 3005 w 544"/>
                  <a:gd name="T11" fmla="*/ 1238 h 524"/>
                  <a:gd name="T12" fmla="*/ 3005 w 544"/>
                  <a:gd name="T13" fmla="*/ 1238 h 524"/>
                  <a:gd name="T14" fmla="*/ 2847 w 544"/>
                  <a:gd name="T15" fmla="*/ 120 h 524"/>
                  <a:gd name="T16" fmla="*/ 2072 w 544"/>
                  <a:gd name="T17" fmla="*/ 478 h 524"/>
                  <a:gd name="T18" fmla="*/ 1021 w 544"/>
                  <a:gd name="T19" fmla="*/ 576 h 524"/>
                  <a:gd name="T20" fmla="*/ 938 w 544"/>
                  <a:gd name="T21" fmla="*/ 478 h 524"/>
                  <a:gd name="T22" fmla="*/ 358 w 544"/>
                  <a:gd name="T23" fmla="*/ 200 h 524"/>
                  <a:gd name="T24" fmla="*/ 233 w 544"/>
                  <a:gd name="T25" fmla="*/ 1075 h 524"/>
                  <a:gd name="T26" fmla="*/ 320 w 544"/>
                  <a:gd name="T27" fmla="*/ 2535 h 524"/>
                  <a:gd name="T28" fmla="*/ 871 w 544"/>
                  <a:gd name="T29" fmla="*/ 2855 h 5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4" h="524">
                    <a:moveTo>
                      <a:pt x="139" y="401"/>
                    </a:moveTo>
                    <a:cubicBezTo>
                      <a:pt x="137" y="426"/>
                      <a:pt x="164" y="471"/>
                      <a:pt x="224" y="465"/>
                    </a:cubicBezTo>
                    <a:cubicBezTo>
                      <a:pt x="284" y="459"/>
                      <a:pt x="303" y="431"/>
                      <a:pt x="303" y="431"/>
                    </a:cubicBezTo>
                    <a:cubicBezTo>
                      <a:pt x="307" y="455"/>
                      <a:pt x="411" y="524"/>
                      <a:pt x="455" y="452"/>
                    </a:cubicBezTo>
                    <a:cubicBezTo>
                      <a:pt x="474" y="454"/>
                      <a:pt x="504" y="437"/>
                      <a:pt x="521" y="372"/>
                    </a:cubicBezTo>
                    <a:cubicBezTo>
                      <a:pt x="544" y="284"/>
                      <a:pt x="492" y="195"/>
                      <a:pt x="480" y="174"/>
                    </a:cubicBezTo>
                    <a:cubicBezTo>
                      <a:pt x="480" y="174"/>
                      <a:pt x="480" y="174"/>
                      <a:pt x="480" y="174"/>
                    </a:cubicBezTo>
                    <a:cubicBezTo>
                      <a:pt x="507" y="122"/>
                      <a:pt x="487" y="33"/>
                      <a:pt x="455" y="17"/>
                    </a:cubicBezTo>
                    <a:cubicBezTo>
                      <a:pt x="421" y="0"/>
                      <a:pt x="392" y="26"/>
                      <a:pt x="331" y="67"/>
                    </a:cubicBezTo>
                    <a:cubicBezTo>
                      <a:pt x="270" y="108"/>
                      <a:pt x="187" y="106"/>
                      <a:pt x="163" y="81"/>
                    </a:cubicBezTo>
                    <a:cubicBezTo>
                      <a:pt x="159" y="76"/>
                      <a:pt x="153" y="71"/>
                      <a:pt x="150" y="67"/>
                    </a:cubicBezTo>
                    <a:cubicBezTo>
                      <a:pt x="130" y="41"/>
                      <a:pt x="97" y="3"/>
                      <a:pt x="57" y="28"/>
                    </a:cubicBezTo>
                    <a:cubicBezTo>
                      <a:pt x="29" y="45"/>
                      <a:pt x="30" y="110"/>
                      <a:pt x="37" y="151"/>
                    </a:cubicBezTo>
                    <a:cubicBezTo>
                      <a:pt x="0" y="183"/>
                      <a:pt x="18" y="306"/>
                      <a:pt x="51" y="356"/>
                    </a:cubicBezTo>
                    <a:cubicBezTo>
                      <a:pt x="71" y="386"/>
                      <a:pt x="96" y="413"/>
                      <a:pt x="139" y="401"/>
                    </a:cubicBezTo>
                    <a:close/>
                  </a:path>
                </a:pathLst>
              </a:custGeom>
              <a:solidFill>
                <a:srgbClr val="E6C1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6" name="Freeform 273"/>
              <p:cNvSpPr>
                <a:spLocks/>
              </p:cNvSpPr>
              <p:nvPr/>
            </p:nvSpPr>
            <p:spPr bwMode="auto">
              <a:xfrm>
                <a:off x="781" y="1125"/>
                <a:ext cx="1361" cy="1398"/>
              </a:xfrm>
              <a:custGeom>
                <a:avLst/>
                <a:gdLst>
                  <a:gd name="T0" fmla="*/ 871 w 544"/>
                  <a:gd name="T1" fmla="*/ 2855 h 524"/>
                  <a:gd name="T2" fmla="*/ 1401 w 544"/>
                  <a:gd name="T3" fmla="*/ 3311 h 524"/>
                  <a:gd name="T4" fmla="*/ 1896 w 544"/>
                  <a:gd name="T5" fmla="*/ 3068 h 524"/>
                  <a:gd name="T6" fmla="*/ 2847 w 544"/>
                  <a:gd name="T7" fmla="*/ 3218 h 524"/>
                  <a:gd name="T8" fmla="*/ 3260 w 544"/>
                  <a:gd name="T9" fmla="*/ 2647 h 524"/>
                  <a:gd name="T10" fmla="*/ 3005 w 544"/>
                  <a:gd name="T11" fmla="*/ 1238 h 524"/>
                  <a:gd name="T12" fmla="*/ 3005 w 544"/>
                  <a:gd name="T13" fmla="*/ 1238 h 524"/>
                  <a:gd name="T14" fmla="*/ 2847 w 544"/>
                  <a:gd name="T15" fmla="*/ 120 h 524"/>
                  <a:gd name="T16" fmla="*/ 2072 w 544"/>
                  <a:gd name="T17" fmla="*/ 478 h 524"/>
                  <a:gd name="T18" fmla="*/ 1021 w 544"/>
                  <a:gd name="T19" fmla="*/ 576 h 524"/>
                  <a:gd name="T20" fmla="*/ 938 w 544"/>
                  <a:gd name="T21" fmla="*/ 478 h 524"/>
                  <a:gd name="T22" fmla="*/ 358 w 544"/>
                  <a:gd name="T23" fmla="*/ 200 h 524"/>
                  <a:gd name="T24" fmla="*/ 233 w 544"/>
                  <a:gd name="T25" fmla="*/ 1075 h 524"/>
                  <a:gd name="T26" fmla="*/ 320 w 544"/>
                  <a:gd name="T27" fmla="*/ 2535 h 524"/>
                  <a:gd name="T28" fmla="*/ 871 w 544"/>
                  <a:gd name="T29" fmla="*/ 2855 h 5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4" h="524">
                    <a:moveTo>
                      <a:pt x="139" y="401"/>
                    </a:moveTo>
                    <a:cubicBezTo>
                      <a:pt x="137" y="426"/>
                      <a:pt x="164" y="471"/>
                      <a:pt x="224" y="465"/>
                    </a:cubicBezTo>
                    <a:cubicBezTo>
                      <a:pt x="284" y="459"/>
                      <a:pt x="303" y="431"/>
                      <a:pt x="303" y="431"/>
                    </a:cubicBezTo>
                    <a:cubicBezTo>
                      <a:pt x="307" y="455"/>
                      <a:pt x="411" y="524"/>
                      <a:pt x="455" y="452"/>
                    </a:cubicBezTo>
                    <a:cubicBezTo>
                      <a:pt x="474" y="454"/>
                      <a:pt x="504" y="437"/>
                      <a:pt x="521" y="372"/>
                    </a:cubicBezTo>
                    <a:cubicBezTo>
                      <a:pt x="544" y="284"/>
                      <a:pt x="492" y="195"/>
                      <a:pt x="480" y="174"/>
                    </a:cubicBezTo>
                    <a:cubicBezTo>
                      <a:pt x="480" y="174"/>
                      <a:pt x="480" y="174"/>
                      <a:pt x="480" y="174"/>
                    </a:cubicBezTo>
                    <a:cubicBezTo>
                      <a:pt x="507" y="122"/>
                      <a:pt x="487" y="33"/>
                      <a:pt x="455" y="17"/>
                    </a:cubicBezTo>
                    <a:cubicBezTo>
                      <a:pt x="421" y="0"/>
                      <a:pt x="392" y="26"/>
                      <a:pt x="331" y="67"/>
                    </a:cubicBezTo>
                    <a:cubicBezTo>
                      <a:pt x="270" y="108"/>
                      <a:pt x="187" y="106"/>
                      <a:pt x="163" y="81"/>
                    </a:cubicBezTo>
                    <a:cubicBezTo>
                      <a:pt x="159" y="76"/>
                      <a:pt x="153" y="71"/>
                      <a:pt x="150" y="67"/>
                    </a:cubicBezTo>
                    <a:cubicBezTo>
                      <a:pt x="130" y="41"/>
                      <a:pt x="97" y="3"/>
                      <a:pt x="57" y="28"/>
                    </a:cubicBezTo>
                    <a:cubicBezTo>
                      <a:pt x="29" y="45"/>
                      <a:pt x="30" y="110"/>
                      <a:pt x="37" y="151"/>
                    </a:cubicBezTo>
                    <a:cubicBezTo>
                      <a:pt x="0" y="183"/>
                      <a:pt x="18" y="306"/>
                      <a:pt x="51" y="356"/>
                    </a:cubicBezTo>
                    <a:cubicBezTo>
                      <a:pt x="71" y="386"/>
                      <a:pt x="96" y="413"/>
                      <a:pt x="139" y="40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7" name="Freeform 274"/>
              <p:cNvSpPr>
                <a:spLocks/>
              </p:cNvSpPr>
              <p:nvPr/>
            </p:nvSpPr>
            <p:spPr bwMode="auto">
              <a:xfrm>
                <a:off x="881" y="1267"/>
                <a:ext cx="1133" cy="1106"/>
              </a:xfrm>
              <a:custGeom>
                <a:avLst/>
                <a:gdLst>
                  <a:gd name="T0" fmla="*/ 2426 w 453"/>
                  <a:gd name="T1" fmla="*/ 1698 h 415"/>
                  <a:gd name="T2" fmla="*/ 2601 w 453"/>
                  <a:gd name="T3" fmla="*/ 1285 h 415"/>
                  <a:gd name="T4" fmla="*/ 2576 w 453"/>
                  <a:gd name="T5" fmla="*/ 328 h 415"/>
                  <a:gd name="T6" fmla="*/ 2138 w 453"/>
                  <a:gd name="T7" fmla="*/ 221 h 415"/>
                  <a:gd name="T8" fmla="*/ 2146 w 453"/>
                  <a:gd name="T9" fmla="*/ 205 h 415"/>
                  <a:gd name="T10" fmla="*/ 1958 w 453"/>
                  <a:gd name="T11" fmla="*/ 221 h 415"/>
                  <a:gd name="T12" fmla="*/ 1796 w 453"/>
                  <a:gd name="T13" fmla="*/ 115 h 415"/>
                  <a:gd name="T14" fmla="*/ 1538 w 453"/>
                  <a:gd name="T15" fmla="*/ 520 h 415"/>
                  <a:gd name="T16" fmla="*/ 808 w 453"/>
                  <a:gd name="T17" fmla="*/ 477 h 415"/>
                  <a:gd name="T18" fmla="*/ 258 w 453"/>
                  <a:gd name="T19" fmla="*/ 264 h 415"/>
                  <a:gd name="T20" fmla="*/ 245 w 453"/>
                  <a:gd name="T21" fmla="*/ 768 h 415"/>
                  <a:gd name="T22" fmla="*/ 250 w 453"/>
                  <a:gd name="T23" fmla="*/ 768 h 415"/>
                  <a:gd name="T24" fmla="*/ 188 w 453"/>
                  <a:gd name="T25" fmla="*/ 781 h 415"/>
                  <a:gd name="T26" fmla="*/ 70 w 453"/>
                  <a:gd name="T27" fmla="*/ 1207 h 415"/>
                  <a:gd name="T28" fmla="*/ 70 w 453"/>
                  <a:gd name="T29" fmla="*/ 1626 h 415"/>
                  <a:gd name="T30" fmla="*/ 320 w 453"/>
                  <a:gd name="T31" fmla="*/ 1983 h 415"/>
                  <a:gd name="T32" fmla="*/ 113 w 453"/>
                  <a:gd name="T33" fmla="*/ 2236 h 415"/>
                  <a:gd name="T34" fmla="*/ 20 w 453"/>
                  <a:gd name="T35" fmla="*/ 2415 h 415"/>
                  <a:gd name="T36" fmla="*/ 163 w 453"/>
                  <a:gd name="T37" fmla="*/ 2564 h 415"/>
                  <a:gd name="T38" fmla="*/ 375 w 453"/>
                  <a:gd name="T39" fmla="*/ 2492 h 415"/>
                  <a:gd name="T40" fmla="*/ 570 w 453"/>
                  <a:gd name="T41" fmla="*/ 2273 h 415"/>
                  <a:gd name="T42" fmla="*/ 863 w 453"/>
                  <a:gd name="T43" fmla="*/ 2670 h 415"/>
                  <a:gd name="T44" fmla="*/ 1351 w 453"/>
                  <a:gd name="T45" fmla="*/ 2649 h 415"/>
                  <a:gd name="T46" fmla="*/ 1538 w 453"/>
                  <a:gd name="T47" fmla="*/ 2585 h 415"/>
                  <a:gd name="T48" fmla="*/ 1746 w 453"/>
                  <a:gd name="T49" fmla="*/ 2628 h 415"/>
                  <a:gd name="T50" fmla="*/ 2108 w 453"/>
                  <a:gd name="T51" fmla="*/ 2529 h 415"/>
                  <a:gd name="T52" fmla="*/ 2289 w 453"/>
                  <a:gd name="T53" fmla="*/ 2849 h 415"/>
                  <a:gd name="T54" fmla="*/ 2746 w 453"/>
                  <a:gd name="T55" fmla="*/ 2657 h 415"/>
                  <a:gd name="T56" fmla="*/ 2814 w 453"/>
                  <a:gd name="T57" fmla="*/ 2364 h 415"/>
                  <a:gd name="T58" fmla="*/ 2426 w 453"/>
                  <a:gd name="T59" fmla="*/ 1698 h 41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53" h="415">
                    <a:moveTo>
                      <a:pt x="388" y="239"/>
                    </a:moveTo>
                    <a:cubicBezTo>
                      <a:pt x="393" y="232"/>
                      <a:pt x="405" y="219"/>
                      <a:pt x="416" y="181"/>
                    </a:cubicBezTo>
                    <a:cubicBezTo>
                      <a:pt x="428" y="127"/>
                      <a:pt x="432" y="81"/>
                      <a:pt x="412" y="46"/>
                    </a:cubicBezTo>
                    <a:cubicBezTo>
                      <a:pt x="392" y="8"/>
                      <a:pt x="359" y="0"/>
                      <a:pt x="342" y="31"/>
                    </a:cubicBezTo>
                    <a:cubicBezTo>
                      <a:pt x="342" y="30"/>
                      <a:pt x="343" y="30"/>
                      <a:pt x="343" y="29"/>
                    </a:cubicBezTo>
                    <a:cubicBezTo>
                      <a:pt x="339" y="34"/>
                      <a:pt x="328" y="34"/>
                      <a:pt x="313" y="31"/>
                    </a:cubicBezTo>
                    <a:cubicBezTo>
                      <a:pt x="300" y="29"/>
                      <a:pt x="288" y="23"/>
                      <a:pt x="287" y="16"/>
                    </a:cubicBezTo>
                    <a:cubicBezTo>
                      <a:pt x="280" y="43"/>
                      <a:pt x="267" y="61"/>
                      <a:pt x="246" y="73"/>
                    </a:cubicBezTo>
                    <a:cubicBezTo>
                      <a:pt x="194" y="101"/>
                      <a:pt x="161" y="89"/>
                      <a:pt x="129" y="67"/>
                    </a:cubicBezTo>
                    <a:cubicBezTo>
                      <a:pt x="100" y="46"/>
                      <a:pt x="70" y="25"/>
                      <a:pt x="41" y="37"/>
                    </a:cubicBezTo>
                    <a:cubicBezTo>
                      <a:pt x="12" y="49"/>
                      <a:pt x="18" y="81"/>
                      <a:pt x="39" y="108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37" y="108"/>
                      <a:pt x="33" y="109"/>
                      <a:pt x="30" y="110"/>
                    </a:cubicBezTo>
                    <a:cubicBezTo>
                      <a:pt x="1" y="122"/>
                      <a:pt x="2" y="146"/>
                      <a:pt x="11" y="170"/>
                    </a:cubicBezTo>
                    <a:cubicBezTo>
                      <a:pt x="20" y="195"/>
                      <a:pt x="20" y="207"/>
                      <a:pt x="11" y="229"/>
                    </a:cubicBezTo>
                    <a:cubicBezTo>
                      <a:pt x="0" y="255"/>
                      <a:pt x="5" y="286"/>
                      <a:pt x="51" y="279"/>
                    </a:cubicBezTo>
                    <a:cubicBezTo>
                      <a:pt x="45" y="287"/>
                      <a:pt x="25" y="310"/>
                      <a:pt x="18" y="315"/>
                    </a:cubicBezTo>
                    <a:cubicBezTo>
                      <a:pt x="11" y="319"/>
                      <a:pt x="2" y="330"/>
                      <a:pt x="3" y="340"/>
                    </a:cubicBezTo>
                    <a:cubicBezTo>
                      <a:pt x="3" y="340"/>
                      <a:pt x="1" y="356"/>
                      <a:pt x="26" y="361"/>
                    </a:cubicBezTo>
                    <a:cubicBezTo>
                      <a:pt x="51" y="367"/>
                      <a:pt x="60" y="351"/>
                      <a:pt x="60" y="351"/>
                    </a:cubicBezTo>
                    <a:cubicBezTo>
                      <a:pt x="68" y="343"/>
                      <a:pt x="89" y="322"/>
                      <a:pt x="91" y="320"/>
                    </a:cubicBezTo>
                    <a:cubicBezTo>
                      <a:pt x="97" y="339"/>
                      <a:pt x="99" y="365"/>
                      <a:pt x="138" y="376"/>
                    </a:cubicBezTo>
                    <a:cubicBezTo>
                      <a:pt x="176" y="386"/>
                      <a:pt x="202" y="379"/>
                      <a:pt x="216" y="373"/>
                    </a:cubicBezTo>
                    <a:cubicBezTo>
                      <a:pt x="222" y="370"/>
                      <a:pt x="237" y="364"/>
                      <a:pt x="246" y="364"/>
                    </a:cubicBezTo>
                    <a:cubicBezTo>
                      <a:pt x="258" y="363"/>
                      <a:pt x="267" y="366"/>
                      <a:pt x="279" y="370"/>
                    </a:cubicBezTo>
                    <a:cubicBezTo>
                      <a:pt x="299" y="376"/>
                      <a:pt x="314" y="373"/>
                      <a:pt x="337" y="356"/>
                    </a:cubicBezTo>
                    <a:cubicBezTo>
                      <a:pt x="334" y="365"/>
                      <a:pt x="342" y="389"/>
                      <a:pt x="366" y="401"/>
                    </a:cubicBezTo>
                    <a:cubicBezTo>
                      <a:pt x="397" y="415"/>
                      <a:pt x="427" y="401"/>
                      <a:pt x="439" y="374"/>
                    </a:cubicBezTo>
                    <a:cubicBezTo>
                      <a:pt x="445" y="361"/>
                      <a:pt x="448" y="346"/>
                      <a:pt x="450" y="333"/>
                    </a:cubicBezTo>
                    <a:cubicBezTo>
                      <a:pt x="453" y="305"/>
                      <a:pt x="441" y="231"/>
                      <a:pt x="388" y="239"/>
                    </a:cubicBezTo>
                    <a:close/>
                  </a:path>
                </a:pathLst>
              </a:custGeom>
              <a:solidFill>
                <a:srgbClr val="E6C1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8" name="Freeform 275"/>
              <p:cNvSpPr>
                <a:spLocks/>
              </p:cNvSpPr>
              <p:nvPr/>
            </p:nvSpPr>
            <p:spPr bwMode="auto">
              <a:xfrm>
                <a:off x="1259" y="1781"/>
                <a:ext cx="187" cy="184"/>
              </a:xfrm>
              <a:custGeom>
                <a:avLst/>
                <a:gdLst>
                  <a:gd name="T0" fmla="*/ 461 w 75"/>
                  <a:gd name="T1" fmla="*/ 477 h 69"/>
                  <a:gd name="T2" fmla="*/ 312 w 75"/>
                  <a:gd name="T3" fmla="*/ 435 h 69"/>
                  <a:gd name="T4" fmla="*/ 5 w 75"/>
                  <a:gd name="T5" fmla="*/ 157 h 69"/>
                  <a:gd name="T6" fmla="*/ 0 w 75"/>
                  <a:gd name="T7" fmla="*/ 157 h 69"/>
                  <a:gd name="T8" fmla="*/ 217 w 75"/>
                  <a:gd name="T9" fmla="*/ 0 h 69"/>
                  <a:gd name="T10" fmla="*/ 217 w 75"/>
                  <a:gd name="T11" fmla="*/ 0 h 69"/>
                  <a:gd name="T12" fmla="*/ 304 w 75"/>
                  <a:gd name="T13" fmla="*/ 248 h 69"/>
                  <a:gd name="T14" fmla="*/ 466 w 75"/>
                  <a:gd name="T15" fmla="*/ 477 h 69"/>
                  <a:gd name="T16" fmla="*/ 461 w 75"/>
                  <a:gd name="T17" fmla="*/ 477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9">
                    <a:moveTo>
                      <a:pt x="74" y="67"/>
                    </a:moveTo>
                    <a:cubicBezTo>
                      <a:pt x="74" y="67"/>
                      <a:pt x="66" y="69"/>
                      <a:pt x="50" y="61"/>
                    </a:cubicBezTo>
                    <a:cubicBezTo>
                      <a:pt x="35" y="54"/>
                      <a:pt x="19" y="27"/>
                      <a:pt x="1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9" y="18"/>
                      <a:pt x="30" y="7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0"/>
                      <a:pt x="40" y="21"/>
                      <a:pt x="49" y="35"/>
                    </a:cubicBezTo>
                    <a:cubicBezTo>
                      <a:pt x="58" y="48"/>
                      <a:pt x="66" y="59"/>
                      <a:pt x="75" y="67"/>
                    </a:cubicBezTo>
                    <a:lnTo>
                      <a:pt x="74" y="67"/>
                    </a:lnTo>
                    <a:close/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9" name="Freeform 276"/>
              <p:cNvSpPr>
                <a:spLocks/>
              </p:cNvSpPr>
              <p:nvPr/>
            </p:nvSpPr>
            <p:spPr bwMode="auto">
              <a:xfrm>
                <a:off x="1261" y="2053"/>
                <a:ext cx="145" cy="104"/>
              </a:xfrm>
              <a:custGeom>
                <a:avLst/>
                <a:gdLst>
                  <a:gd name="T0" fmla="*/ 358 w 58"/>
                  <a:gd name="T1" fmla="*/ 192 h 39"/>
                  <a:gd name="T2" fmla="*/ 0 w 58"/>
                  <a:gd name="T3" fmla="*/ 0 h 39"/>
                  <a:gd name="T4" fmla="*/ 0 w 58"/>
                  <a:gd name="T5" fmla="*/ 0 h 39"/>
                  <a:gd name="T6" fmla="*/ 125 w 58"/>
                  <a:gd name="T7" fmla="*/ 264 h 39"/>
                  <a:gd name="T8" fmla="*/ 363 w 58"/>
                  <a:gd name="T9" fmla="*/ 192 h 39"/>
                  <a:gd name="T10" fmla="*/ 358 w 58"/>
                  <a:gd name="T11" fmla="*/ 192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39">
                    <a:moveTo>
                      <a:pt x="57" y="27"/>
                    </a:moveTo>
                    <a:cubicBezTo>
                      <a:pt x="21" y="31"/>
                      <a:pt x="9" y="1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8"/>
                      <a:pt x="5" y="35"/>
                      <a:pt x="20" y="37"/>
                    </a:cubicBezTo>
                    <a:cubicBezTo>
                      <a:pt x="34" y="39"/>
                      <a:pt x="46" y="33"/>
                      <a:pt x="58" y="27"/>
                    </a:cubicBez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0" name="Freeform 277"/>
              <p:cNvSpPr>
                <a:spLocks/>
              </p:cNvSpPr>
              <p:nvPr/>
            </p:nvSpPr>
            <p:spPr bwMode="auto">
              <a:xfrm>
                <a:off x="1036" y="1731"/>
                <a:ext cx="78" cy="109"/>
              </a:xfrm>
              <a:custGeom>
                <a:avLst/>
                <a:gdLst>
                  <a:gd name="T0" fmla="*/ 25 w 31"/>
                  <a:gd name="T1" fmla="*/ 0 h 41"/>
                  <a:gd name="T2" fmla="*/ 33 w 31"/>
                  <a:gd name="T3" fmla="*/ 170 h 41"/>
                  <a:gd name="T4" fmla="*/ 0 w 31"/>
                  <a:gd name="T5" fmla="*/ 290 h 41"/>
                  <a:gd name="T6" fmla="*/ 0 w 31"/>
                  <a:gd name="T7" fmla="*/ 290 h 41"/>
                  <a:gd name="T8" fmla="*/ 189 w 31"/>
                  <a:gd name="T9" fmla="*/ 239 h 41"/>
                  <a:gd name="T10" fmla="*/ 196 w 31"/>
                  <a:gd name="T11" fmla="*/ 239 h 41"/>
                  <a:gd name="T12" fmla="*/ 113 w 31"/>
                  <a:gd name="T13" fmla="*/ 170 h 41"/>
                  <a:gd name="T14" fmla="*/ 33 w 31"/>
                  <a:gd name="T15" fmla="*/ 0 h 41"/>
                  <a:gd name="T16" fmla="*/ 25 w 3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1">
                    <a:moveTo>
                      <a:pt x="4" y="0"/>
                    </a:moveTo>
                    <a:cubicBezTo>
                      <a:pt x="4" y="8"/>
                      <a:pt x="7" y="16"/>
                      <a:pt x="5" y="24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36"/>
                      <a:pt x="18" y="33"/>
                      <a:pt x="30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5" y="31"/>
                      <a:pt x="20" y="28"/>
                      <a:pt x="18" y="24"/>
                    </a:cubicBezTo>
                    <a:cubicBezTo>
                      <a:pt x="15" y="19"/>
                      <a:pt x="10" y="9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1" name="Freeform 278"/>
              <p:cNvSpPr>
                <a:spLocks/>
              </p:cNvSpPr>
              <p:nvPr/>
            </p:nvSpPr>
            <p:spPr bwMode="auto">
              <a:xfrm>
                <a:off x="1481" y="1611"/>
                <a:ext cx="80" cy="96"/>
              </a:xfrm>
              <a:custGeom>
                <a:avLst/>
                <a:gdLst>
                  <a:gd name="T0" fmla="*/ 58 w 32"/>
                  <a:gd name="T1" fmla="*/ 243 h 36"/>
                  <a:gd name="T2" fmla="*/ 200 w 32"/>
                  <a:gd name="T3" fmla="*/ 0 h 36"/>
                  <a:gd name="T4" fmla="*/ 8 w 32"/>
                  <a:gd name="T5" fmla="*/ 115 h 36"/>
                  <a:gd name="T6" fmla="*/ 0 w 32"/>
                  <a:gd name="T7" fmla="*/ 115 h 36"/>
                  <a:gd name="T8" fmla="*/ 58 w 32"/>
                  <a:gd name="T9" fmla="*/ 256 h 36"/>
                  <a:gd name="T10" fmla="*/ 58 w 32"/>
                  <a:gd name="T11" fmla="*/ 243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9" y="34"/>
                    </a:moveTo>
                    <a:cubicBezTo>
                      <a:pt x="9" y="20"/>
                      <a:pt x="22" y="9"/>
                      <a:pt x="32" y="0"/>
                    </a:cubicBezTo>
                    <a:cubicBezTo>
                      <a:pt x="26" y="6"/>
                      <a:pt x="7" y="19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22"/>
                      <a:pt x="6" y="29"/>
                      <a:pt x="9" y="36"/>
                    </a:cubicBez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2" name="Freeform 279"/>
              <p:cNvSpPr>
                <a:spLocks/>
              </p:cNvSpPr>
              <p:nvPr/>
            </p:nvSpPr>
            <p:spPr bwMode="auto">
              <a:xfrm>
                <a:off x="1169" y="1549"/>
                <a:ext cx="122" cy="123"/>
              </a:xfrm>
              <a:custGeom>
                <a:avLst/>
                <a:gdLst>
                  <a:gd name="T0" fmla="*/ 217 w 49"/>
                  <a:gd name="T1" fmla="*/ 329 h 46"/>
                  <a:gd name="T2" fmla="*/ 304 w 49"/>
                  <a:gd name="T3" fmla="*/ 222 h 46"/>
                  <a:gd name="T4" fmla="*/ 0 w 49"/>
                  <a:gd name="T5" fmla="*/ 0 h 46"/>
                  <a:gd name="T6" fmla="*/ 217 w 49"/>
                  <a:gd name="T7" fmla="*/ 329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35" y="46"/>
                    </a:moveTo>
                    <a:cubicBezTo>
                      <a:pt x="39" y="42"/>
                      <a:pt x="44" y="37"/>
                      <a:pt x="49" y="31"/>
                    </a:cubicBezTo>
                    <a:cubicBezTo>
                      <a:pt x="26" y="28"/>
                      <a:pt x="13" y="15"/>
                      <a:pt x="0" y="0"/>
                    </a:cubicBezTo>
                    <a:cubicBezTo>
                      <a:pt x="14" y="17"/>
                      <a:pt x="19" y="41"/>
                      <a:pt x="35" y="46"/>
                    </a:cubicBezTo>
                    <a:close/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" name="Freeform 280"/>
              <p:cNvSpPr>
                <a:spLocks/>
              </p:cNvSpPr>
              <p:nvPr/>
            </p:nvSpPr>
            <p:spPr bwMode="auto">
              <a:xfrm>
                <a:off x="1474" y="1355"/>
                <a:ext cx="110" cy="120"/>
              </a:xfrm>
              <a:custGeom>
                <a:avLst/>
                <a:gdLst>
                  <a:gd name="T0" fmla="*/ 275 w 44"/>
                  <a:gd name="T1" fmla="*/ 0 h 45"/>
                  <a:gd name="T2" fmla="*/ 0 w 44"/>
                  <a:gd name="T3" fmla="*/ 320 h 45"/>
                  <a:gd name="T4" fmla="*/ 58 w 44"/>
                  <a:gd name="T5" fmla="*/ 285 h 45"/>
                  <a:gd name="T6" fmla="*/ 275 w 44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21" y="8"/>
                      <a:pt x="6" y="33"/>
                      <a:pt x="0" y="45"/>
                    </a:cubicBezTo>
                    <a:cubicBezTo>
                      <a:pt x="3" y="44"/>
                      <a:pt x="6" y="42"/>
                      <a:pt x="9" y="40"/>
                    </a:cubicBezTo>
                    <a:cubicBezTo>
                      <a:pt x="25" y="31"/>
                      <a:pt x="37" y="18"/>
                      <a:pt x="44" y="0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" name="Freeform 281"/>
              <p:cNvSpPr>
                <a:spLocks/>
              </p:cNvSpPr>
              <p:nvPr/>
            </p:nvSpPr>
            <p:spPr bwMode="auto">
              <a:xfrm>
                <a:off x="1559" y="2104"/>
                <a:ext cx="100" cy="24"/>
              </a:xfrm>
              <a:custGeom>
                <a:avLst/>
                <a:gdLst>
                  <a:gd name="T0" fmla="*/ 250 w 40"/>
                  <a:gd name="T1" fmla="*/ 8 h 9"/>
                  <a:gd name="T2" fmla="*/ 8 w 40"/>
                  <a:gd name="T3" fmla="*/ 35 h 9"/>
                  <a:gd name="T4" fmla="*/ 0 w 40"/>
                  <a:gd name="T5" fmla="*/ 29 h 9"/>
                  <a:gd name="T6" fmla="*/ 183 w 40"/>
                  <a:gd name="T7" fmla="*/ 35 h 9"/>
                  <a:gd name="T8" fmla="*/ 250 w 4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1"/>
                    </a:moveTo>
                    <a:cubicBezTo>
                      <a:pt x="32" y="0"/>
                      <a:pt x="12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6" y="9"/>
                      <a:pt x="29" y="5"/>
                    </a:cubicBezTo>
                    <a:cubicBezTo>
                      <a:pt x="32" y="4"/>
                      <a:pt x="36" y="3"/>
                      <a:pt x="40" y="1"/>
                    </a:cubicBezTo>
                    <a:close/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5" name="Freeform 282"/>
              <p:cNvSpPr>
                <a:spLocks/>
              </p:cNvSpPr>
              <p:nvPr/>
            </p:nvSpPr>
            <p:spPr bwMode="auto">
              <a:xfrm>
                <a:off x="1561" y="1603"/>
                <a:ext cx="235" cy="314"/>
              </a:xfrm>
              <a:custGeom>
                <a:avLst/>
                <a:gdLst>
                  <a:gd name="T0" fmla="*/ 0 w 94"/>
                  <a:gd name="T1" fmla="*/ 575 h 118"/>
                  <a:gd name="T2" fmla="*/ 588 w 94"/>
                  <a:gd name="T3" fmla="*/ 0 h 118"/>
                  <a:gd name="T4" fmla="*/ 0 w 94"/>
                  <a:gd name="T5" fmla="*/ 575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118">
                    <a:moveTo>
                      <a:pt x="0" y="81"/>
                    </a:moveTo>
                    <a:cubicBezTo>
                      <a:pt x="9" y="105"/>
                      <a:pt x="85" y="118"/>
                      <a:pt x="94" y="0"/>
                    </a:cubicBezTo>
                    <a:cubicBezTo>
                      <a:pt x="91" y="27"/>
                      <a:pt x="54" y="118"/>
                      <a:pt x="0" y="81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6" name="Freeform 283"/>
              <p:cNvSpPr>
                <a:spLocks/>
              </p:cNvSpPr>
              <p:nvPr/>
            </p:nvSpPr>
            <p:spPr bwMode="auto">
              <a:xfrm>
                <a:off x="1119" y="1688"/>
                <a:ext cx="235" cy="157"/>
              </a:xfrm>
              <a:custGeom>
                <a:avLst/>
                <a:gdLst>
                  <a:gd name="T0" fmla="*/ 0 w 94"/>
                  <a:gd name="T1" fmla="*/ 311 h 59"/>
                  <a:gd name="T2" fmla="*/ 533 w 94"/>
                  <a:gd name="T3" fmla="*/ 247 h 59"/>
                  <a:gd name="T4" fmla="*/ 588 w 94"/>
                  <a:gd name="T5" fmla="*/ 0 h 59"/>
                  <a:gd name="T6" fmla="*/ 445 w 94"/>
                  <a:gd name="T7" fmla="*/ 213 h 59"/>
                  <a:gd name="T8" fmla="*/ 0 w 94"/>
                  <a:gd name="T9" fmla="*/ 31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44"/>
                    </a:moveTo>
                    <a:cubicBezTo>
                      <a:pt x="10" y="56"/>
                      <a:pt x="69" y="59"/>
                      <a:pt x="85" y="35"/>
                    </a:cubicBezTo>
                    <a:cubicBezTo>
                      <a:pt x="85" y="22"/>
                      <a:pt x="88" y="5"/>
                      <a:pt x="94" y="0"/>
                    </a:cubicBezTo>
                    <a:cubicBezTo>
                      <a:pt x="80" y="13"/>
                      <a:pt x="87" y="15"/>
                      <a:pt x="71" y="30"/>
                    </a:cubicBezTo>
                    <a:cubicBezTo>
                      <a:pt x="55" y="45"/>
                      <a:pt x="19" y="53"/>
                      <a:pt x="0" y="44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7" name="Freeform 284"/>
              <p:cNvSpPr>
                <a:spLocks/>
              </p:cNvSpPr>
              <p:nvPr/>
            </p:nvSpPr>
            <p:spPr bwMode="auto">
              <a:xfrm>
                <a:off x="1746" y="2029"/>
                <a:ext cx="268" cy="328"/>
              </a:xfrm>
              <a:custGeom>
                <a:avLst/>
                <a:gdLst>
                  <a:gd name="T0" fmla="*/ 0 w 107"/>
                  <a:gd name="T1" fmla="*/ 640 h 123"/>
                  <a:gd name="T2" fmla="*/ 396 w 107"/>
                  <a:gd name="T3" fmla="*/ 789 h 123"/>
                  <a:gd name="T4" fmla="*/ 596 w 107"/>
                  <a:gd name="T5" fmla="*/ 0 h 123"/>
                  <a:gd name="T6" fmla="*/ 283 w 107"/>
                  <a:gd name="T7" fmla="*/ 776 h 123"/>
                  <a:gd name="T8" fmla="*/ 0 w 107"/>
                  <a:gd name="T9" fmla="*/ 64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23">
                    <a:moveTo>
                      <a:pt x="0" y="90"/>
                    </a:moveTo>
                    <a:cubicBezTo>
                      <a:pt x="7" y="107"/>
                      <a:pt x="39" y="123"/>
                      <a:pt x="63" y="111"/>
                    </a:cubicBezTo>
                    <a:cubicBezTo>
                      <a:pt x="86" y="100"/>
                      <a:pt x="107" y="63"/>
                      <a:pt x="95" y="0"/>
                    </a:cubicBezTo>
                    <a:cubicBezTo>
                      <a:pt x="96" y="25"/>
                      <a:pt x="97" y="103"/>
                      <a:pt x="45" y="109"/>
                    </a:cubicBezTo>
                    <a:cubicBezTo>
                      <a:pt x="15" y="111"/>
                      <a:pt x="0" y="90"/>
                      <a:pt x="0" y="90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8" name="Freeform 285"/>
              <p:cNvSpPr>
                <a:spLocks/>
              </p:cNvSpPr>
              <p:nvPr/>
            </p:nvSpPr>
            <p:spPr bwMode="auto">
              <a:xfrm>
                <a:off x="1204" y="2163"/>
                <a:ext cx="555" cy="128"/>
              </a:xfrm>
              <a:custGeom>
                <a:avLst/>
                <a:gdLst>
                  <a:gd name="T0" fmla="*/ 638 w 222"/>
                  <a:gd name="T1" fmla="*/ 171 h 48"/>
                  <a:gd name="T2" fmla="*/ 833 w 222"/>
                  <a:gd name="T3" fmla="*/ 163 h 48"/>
                  <a:gd name="T4" fmla="*/ 1113 w 222"/>
                  <a:gd name="T5" fmla="*/ 213 h 48"/>
                  <a:gd name="T6" fmla="*/ 1388 w 222"/>
                  <a:gd name="T7" fmla="*/ 0 h 48"/>
                  <a:gd name="T8" fmla="*/ 1088 w 222"/>
                  <a:gd name="T9" fmla="*/ 163 h 48"/>
                  <a:gd name="T10" fmla="*/ 788 w 222"/>
                  <a:gd name="T11" fmla="*/ 99 h 48"/>
                  <a:gd name="T12" fmla="*/ 558 w 222"/>
                  <a:gd name="T13" fmla="*/ 171 h 48"/>
                  <a:gd name="T14" fmla="*/ 0 w 222"/>
                  <a:gd name="T15" fmla="*/ 205 h 48"/>
                  <a:gd name="T16" fmla="*/ 638 w 222"/>
                  <a:gd name="T17" fmla="*/ 17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2" h="48">
                    <a:moveTo>
                      <a:pt x="102" y="24"/>
                    </a:moveTo>
                    <a:cubicBezTo>
                      <a:pt x="115" y="19"/>
                      <a:pt x="120" y="17"/>
                      <a:pt x="133" y="23"/>
                    </a:cubicBezTo>
                    <a:cubicBezTo>
                      <a:pt x="146" y="29"/>
                      <a:pt x="165" y="34"/>
                      <a:pt x="178" y="30"/>
                    </a:cubicBezTo>
                    <a:cubicBezTo>
                      <a:pt x="191" y="26"/>
                      <a:pt x="212" y="6"/>
                      <a:pt x="222" y="0"/>
                    </a:cubicBezTo>
                    <a:cubicBezTo>
                      <a:pt x="208" y="3"/>
                      <a:pt x="188" y="21"/>
                      <a:pt x="174" y="23"/>
                    </a:cubicBezTo>
                    <a:cubicBezTo>
                      <a:pt x="160" y="26"/>
                      <a:pt x="138" y="13"/>
                      <a:pt x="126" y="14"/>
                    </a:cubicBezTo>
                    <a:cubicBezTo>
                      <a:pt x="115" y="14"/>
                      <a:pt x="120" y="10"/>
                      <a:pt x="89" y="24"/>
                    </a:cubicBezTo>
                    <a:cubicBezTo>
                      <a:pt x="59" y="37"/>
                      <a:pt x="14" y="36"/>
                      <a:pt x="0" y="29"/>
                    </a:cubicBezTo>
                    <a:cubicBezTo>
                      <a:pt x="15" y="36"/>
                      <a:pt x="45" y="48"/>
                      <a:pt x="102" y="24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9" name="Freeform 286"/>
              <p:cNvSpPr>
                <a:spLocks/>
              </p:cNvSpPr>
              <p:nvPr/>
            </p:nvSpPr>
            <p:spPr bwMode="auto">
              <a:xfrm>
                <a:off x="1416" y="1696"/>
                <a:ext cx="500" cy="336"/>
              </a:xfrm>
              <a:custGeom>
                <a:avLst/>
                <a:gdLst>
                  <a:gd name="T0" fmla="*/ 0 w 200"/>
                  <a:gd name="T1" fmla="*/ 547 h 126"/>
                  <a:gd name="T2" fmla="*/ 683 w 200"/>
                  <a:gd name="T3" fmla="*/ 789 h 126"/>
                  <a:gd name="T4" fmla="*/ 1250 w 200"/>
                  <a:gd name="T5" fmla="*/ 0 h 126"/>
                  <a:gd name="T6" fmla="*/ 650 w 200"/>
                  <a:gd name="T7" fmla="*/ 755 h 126"/>
                  <a:gd name="T8" fmla="*/ 0 w 200"/>
                  <a:gd name="T9" fmla="*/ 547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126">
                    <a:moveTo>
                      <a:pt x="0" y="77"/>
                    </a:moveTo>
                    <a:cubicBezTo>
                      <a:pt x="9" y="94"/>
                      <a:pt x="52" y="126"/>
                      <a:pt x="109" y="111"/>
                    </a:cubicBezTo>
                    <a:cubicBezTo>
                      <a:pt x="167" y="96"/>
                      <a:pt x="191" y="49"/>
                      <a:pt x="200" y="0"/>
                    </a:cubicBezTo>
                    <a:cubicBezTo>
                      <a:pt x="191" y="32"/>
                      <a:pt x="167" y="92"/>
                      <a:pt x="104" y="106"/>
                    </a:cubicBezTo>
                    <a:cubicBezTo>
                      <a:pt x="41" y="121"/>
                      <a:pt x="0" y="77"/>
                      <a:pt x="0" y="77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0" name="Freeform 287"/>
              <p:cNvSpPr>
                <a:spLocks/>
              </p:cNvSpPr>
              <p:nvPr/>
            </p:nvSpPr>
            <p:spPr bwMode="auto">
              <a:xfrm>
                <a:off x="941" y="1883"/>
                <a:ext cx="423" cy="226"/>
              </a:xfrm>
              <a:custGeom>
                <a:avLst/>
                <a:gdLst>
                  <a:gd name="T0" fmla="*/ 0 w 169"/>
                  <a:gd name="T1" fmla="*/ 290 h 85"/>
                  <a:gd name="T2" fmla="*/ 195 w 169"/>
                  <a:gd name="T3" fmla="*/ 290 h 85"/>
                  <a:gd name="T4" fmla="*/ 521 w 169"/>
                  <a:gd name="T5" fmla="*/ 141 h 85"/>
                  <a:gd name="T6" fmla="*/ 783 w 169"/>
                  <a:gd name="T7" fmla="*/ 375 h 85"/>
                  <a:gd name="T8" fmla="*/ 1059 w 169"/>
                  <a:gd name="T9" fmla="*/ 601 h 85"/>
                  <a:gd name="T10" fmla="*/ 771 w 169"/>
                  <a:gd name="T11" fmla="*/ 239 h 85"/>
                  <a:gd name="T12" fmla="*/ 308 w 169"/>
                  <a:gd name="T13" fmla="*/ 128 h 85"/>
                  <a:gd name="T14" fmla="*/ 0 w 169"/>
                  <a:gd name="T15" fmla="*/ 29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85">
                    <a:moveTo>
                      <a:pt x="0" y="41"/>
                    </a:moveTo>
                    <a:cubicBezTo>
                      <a:pt x="10" y="45"/>
                      <a:pt x="18" y="48"/>
                      <a:pt x="31" y="41"/>
                    </a:cubicBezTo>
                    <a:cubicBezTo>
                      <a:pt x="44" y="33"/>
                      <a:pt x="58" y="16"/>
                      <a:pt x="83" y="20"/>
                    </a:cubicBezTo>
                    <a:cubicBezTo>
                      <a:pt x="108" y="25"/>
                      <a:pt x="120" y="40"/>
                      <a:pt x="125" y="53"/>
                    </a:cubicBezTo>
                    <a:cubicBezTo>
                      <a:pt x="130" y="67"/>
                      <a:pt x="148" y="84"/>
                      <a:pt x="169" y="85"/>
                    </a:cubicBezTo>
                    <a:cubicBezTo>
                      <a:pt x="152" y="76"/>
                      <a:pt x="142" y="68"/>
                      <a:pt x="123" y="34"/>
                    </a:cubicBezTo>
                    <a:cubicBezTo>
                      <a:pt x="103" y="0"/>
                      <a:pt x="64" y="6"/>
                      <a:pt x="49" y="18"/>
                    </a:cubicBezTo>
                    <a:cubicBezTo>
                      <a:pt x="33" y="30"/>
                      <a:pt x="22" y="48"/>
                      <a:pt x="0" y="41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1" name="Freeform 288"/>
              <p:cNvSpPr>
                <a:spLocks/>
              </p:cNvSpPr>
              <p:nvPr/>
            </p:nvSpPr>
            <p:spPr bwMode="auto">
              <a:xfrm>
                <a:off x="949" y="1691"/>
                <a:ext cx="92" cy="242"/>
              </a:xfrm>
              <a:custGeom>
                <a:avLst/>
                <a:gdLst>
                  <a:gd name="T0" fmla="*/ 124 w 37"/>
                  <a:gd name="T1" fmla="*/ 388 h 91"/>
                  <a:gd name="T2" fmla="*/ 0 w 37"/>
                  <a:gd name="T3" fmla="*/ 644 h 91"/>
                  <a:gd name="T4" fmla="*/ 117 w 37"/>
                  <a:gd name="T5" fmla="*/ 473 h 91"/>
                  <a:gd name="T6" fmla="*/ 199 w 37"/>
                  <a:gd name="T7" fmla="*/ 354 h 91"/>
                  <a:gd name="T8" fmla="*/ 224 w 37"/>
                  <a:gd name="T9" fmla="*/ 170 h 91"/>
                  <a:gd name="T10" fmla="*/ 149 w 37"/>
                  <a:gd name="T11" fmla="*/ 0 h 91"/>
                  <a:gd name="T12" fmla="*/ 124 w 37"/>
                  <a:gd name="T13" fmla="*/ 388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1">
                    <a:moveTo>
                      <a:pt x="20" y="55"/>
                    </a:moveTo>
                    <a:cubicBezTo>
                      <a:pt x="8" y="70"/>
                      <a:pt x="8" y="80"/>
                      <a:pt x="0" y="91"/>
                    </a:cubicBezTo>
                    <a:cubicBezTo>
                      <a:pt x="8" y="89"/>
                      <a:pt x="13" y="76"/>
                      <a:pt x="19" y="67"/>
                    </a:cubicBezTo>
                    <a:cubicBezTo>
                      <a:pt x="25" y="59"/>
                      <a:pt x="27" y="58"/>
                      <a:pt x="32" y="50"/>
                    </a:cubicBezTo>
                    <a:cubicBezTo>
                      <a:pt x="37" y="41"/>
                      <a:pt x="37" y="36"/>
                      <a:pt x="36" y="24"/>
                    </a:cubicBezTo>
                    <a:cubicBezTo>
                      <a:pt x="35" y="13"/>
                      <a:pt x="31" y="8"/>
                      <a:pt x="24" y="0"/>
                    </a:cubicBezTo>
                    <a:cubicBezTo>
                      <a:pt x="29" y="12"/>
                      <a:pt x="37" y="35"/>
                      <a:pt x="20" y="55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2" name="Freeform 289"/>
              <p:cNvSpPr>
                <a:spLocks/>
              </p:cNvSpPr>
              <p:nvPr/>
            </p:nvSpPr>
            <p:spPr bwMode="auto">
              <a:xfrm>
                <a:off x="981" y="1520"/>
                <a:ext cx="268" cy="173"/>
              </a:xfrm>
              <a:custGeom>
                <a:avLst/>
                <a:gdLst>
                  <a:gd name="T0" fmla="*/ 25 w 107"/>
                  <a:gd name="T1" fmla="*/ 64 h 65"/>
                  <a:gd name="T2" fmla="*/ 313 w 107"/>
                  <a:gd name="T3" fmla="*/ 149 h 65"/>
                  <a:gd name="T4" fmla="*/ 426 w 107"/>
                  <a:gd name="T5" fmla="*/ 298 h 65"/>
                  <a:gd name="T6" fmla="*/ 513 w 107"/>
                  <a:gd name="T7" fmla="*/ 447 h 65"/>
                  <a:gd name="T8" fmla="*/ 671 w 107"/>
                  <a:gd name="T9" fmla="*/ 397 h 65"/>
                  <a:gd name="T10" fmla="*/ 601 w 107"/>
                  <a:gd name="T11" fmla="*/ 346 h 65"/>
                  <a:gd name="T12" fmla="*/ 546 w 107"/>
                  <a:gd name="T13" fmla="*/ 213 h 65"/>
                  <a:gd name="T14" fmla="*/ 513 w 107"/>
                  <a:gd name="T15" fmla="*/ 261 h 65"/>
                  <a:gd name="T16" fmla="*/ 401 w 107"/>
                  <a:gd name="T17" fmla="*/ 128 h 65"/>
                  <a:gd name="T18" fmla="*/ 0 w 107"/>
                  <a:gd name="T19" fmla="*/ 5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65">
                    <a:moveTo>
                      <a:pt x="4" y="9"/>
                    </a:moveTo>
                    <a:cubicBezTo>
                      <a:pt x="22" y="6"/>
                      <a:pt x="39" y="13"/>
                      <a:pt x="50" y="21"/>
                    </a:cubicBezTo>
                    <a:cubicBezTo>
                      <a:pt x="58" y="26"/>
                      <a:pt x="63" y="34"/>
                      <a:pt x="68" y="42"/>
                    </a:cubicBezTo>
                    <a:cubicBezTo>
                      <a:pt x="72" y="49"/>
                      <a:pt x="73" y="60"/>
                      <a:pt x="82" y="63"/>
                    </a:cubicBezTo>
                    <a:cubicBezTo>
                      <a:pt x="88" y="65"/>
                      <a:pt x="105" y="62"/>
                      <a:pt x="107" y="56"/>
                    </a:cubicBezTo>
                    <a:cubicBezTo>
                      <a:pt x="102" y="54"/>
                      <a:pt x="99" y="52"/>
                      <a:pt x="96" y="49"/>
                    </a:cubicBezTo>
                    <a:cubicBezTo>
                      <a:pt x="91" y="43"/>
                      <a:pt x="91" y="36"/>
                      <a:pt x="87" y="30"/>
                    </a:cubicBezTo>
                    <a:cubicBezTo>
                      <a:pt x="88" y="37"/>
                      <a:pt x="90" y="42"/>
                      <a:pt x="82" y="37"/>
                    </a:cubicBezTo>
                    <a:cubicBezTo>
                      <a:pt x="74" y="33"/>
                      <a:pt x="70" y="24"/>
                      <a:pt x="64" y="18"/>
                    </a:cubicBezTo>
                    <a:cubicBezTo>
                      <a:pt x="49" y="2"/>
                      <a:pt x="19" y="0"/>
                      <a:pt x="0" y="8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3" name="Freeform 290"/>
              <p:cNvSpPr>
                <a:spLocks/>
              </p:cNvSpPr>
              <p:nvPr/>
            </p:nvSpPr>
            <p:spPr bwMode="auto">
              <a:xfrm>
                <a:off x="1314" y="1880"/>
                <a:ext cx="132" cy="85"/>
              </a:xfrm>
              <a:custGeom>
                <a:avLst/>
                <a:gdLst>
                  <a:gd name="T0" fmla="*/ 324 w 53"/>
                  <a:gd name="T1" fmla="*/ 213 h 32"/>
                  <a:gd name="T2" fmla="*/ 329 w 53"/>
                  <a:gd name="T3" fmla="*/ 213 h 32"/>
                  <a:gd name="T4" fmla="*/ 187 w 53"/>
                  <a:gd name="T5" fmla="*/ 13 h 32"/>
                  <a:gd name="T6" fmla="*/ 0 w 53"/>
                  <a:gd name="T7" fmla="*/ 0 h 32"/>
                  <a:gd name="T8" fmla="*/ 174 w 53"/>
                  <a:gd name="T9" fmla="*/ 170 h 32"/>
                  <a:gd name="T10" fmla="*/ 324 w 53"/>
                  <a:gd name="T11" fmla="*/ 213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32">
                    <a:moveTo>
                      <a:pt x="52" y="30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45" y="22"/>
                      <a:pt x="37" y="13"/>
                      <a:pt x="30" y="2"/>
                    </a:cubicBezTo>
                    <a:cubicBezTo>
                      <a:pt x="22" y="2"/>
                      <a:pt x="13" y="2"/>
                      <a:pt x="0" y="0"/>
                    </a:cubicBezTo>
                    <a:cubicBezTo>
                      <a:pt x="10" y="9"/>
                      <a:pt x="19" y="20"/>
                      <a:pt x="28" y="24"/>
                    </a:cubicBezTo>
                    <a:cubicBezTo>
                      <a:pt x="44" y="32"/>
                      <a:pt x="52" y="30"/>
                      <a:pt x="52" y="30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4" name="Freeform 291"/>
              <p:cNvSpPr>
                <a:spLocks/>
              </p:cNvSpPr>
              <p:nvPr/>
            </p:nvSpPr>
            <p:spPr bwMode="auto">
              <a:xfrm>
                <a:off x="1636" y="1315"/>
                <a:ext cx="173" cy="429"/>
              </a:xfrm>
              <a:custGeom>
                <a:avLst/>
                <a:gdLst>
                  <a:gd name="T0" fmla="*/ 434 w 69"/>
                  <a:gd name="T1" fmla="*/ 0 h 161"/>
                  <a:gd name="T2" fmla="*/ 246 w 69"/>
                  <a:gd name="T3" fmla="*/ 290 h 161"/>
                  <a:gd name="T4" fmla="*/ 233 w 69"/>
                  <a:gd name="T5" fmla="*/ 703 h 161"/>
                  <a:gd name="T6" fmla="*/ 75 w 69"/>
                  <a:gd name="T7" fmla="*/ 1029 h 161"/>
                  <a:gd name="T8" fmla="*/ 45 w 69"/>
                  <a:gd name="T9" fmla="*/ 1143 h 161"/>
                  <a:gd name="T10" fmla="*/ 145 w 69"/>
                  <a:gd name="T11" fmla="*/ 1015 h 161"/>
                  <a:gd name="T12" fmla="*/ 296 w 69"/>
                  <a:gd name="T13" fmla="*/ 581 h 161"/>
                  <a:gd name="T14" fmla="*/ 434 w 69"/>
                  <a:gd name="T15" fmla="*/ 0 h 1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161">
                    <a:moveTo>
                      <a:pt x="69" y="0"/>
                    </a:moveTo>
                    <a:cubicBezTo>
                      <a:pt x="55" y="2"/>
                      <a:pt x="43" y="9"/>
                      <a:pt x="39" y="41"/>
                    </a:cubicBezTo>
                    <a:cubicBezTo>
                      <a:pt x="36" y="72"/>
                      <a:pt x="39" y="79"/>
                      <a:pt x="37" y="99"/>
                    </a:cubicBezTo>
                    <a:cubicBezTo>
                      <a:pt x="35" y="119"/>
                      <a:pt x="24" y="135"/>
                      <a:pt x="12" y="145"/>
                    </a:cubicBezTo>
                    <a:cubicBezTo>
                      <a:pt x="0" y="155"/>
                      <a:pt x="5" y="159"/>
                      <a:pt x="7" y="161"/>
                    </a:cubicBezTo>
                    <a:cubicBezTo>
                      <a:pt x="7" y="156"/>
                      <a:pt x="15" y="150"/>
                      <a:pt x="23" y="143"/>
                    </a:cubicBezTo>
                    <a:cubicBezTo>
                      <a:pt x="33" y="134"/>
                      <a:pt x="44" y="118"/>
                      <a:pt x="47" y="82"/>
                    </a:cubicBezTo>
                    <a:cubicBezTo>
                      <a:pt x="49" y="46"/>
                      <a:pt x="41" y="3"/>
                      <a:pt x="69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" name="Freeform 292"/>
              <p:cNvSpPr>
                <a:spLocks/>
              </p:cNvSpPr>
              <p:nvPr/>
            </p:nvSpPr>
            <p:spPr bwMode="auto">
              <a:xfrm>
                <a:off x="1706" y="1632"/>
                <a:ext cx="135" cy="243"/>
              </a:xfrm>
              <a:custGeom>
                <a:avLst/>
                <a:gdLst>
                  <a:gd name="T0" fmla="*/ 295 w 54"/>
                  <a:gd name="T1" fmla="*/ 0 h 91"/>
                  <a:gd name="T2" fmla="*/ 0 w 54"/>
                  <a:gd name="T3" fmla="*/ 641 h 91"/>
                  <a:gd name="T4" fmla="*/ 295 w 54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91">
                    <a:moveTo>
                      <a:pt x="47" y="0"/>
                    </a:moveTo>
                    <a:cubicBezTo>
                      <a:pt x="47" y="26"/>
                      <a:pt x="33" y="78"/>
                      <a:pt x="0" y="90"/>
                    </a:cubicBezTo>
                    <a:cubicBezTo>
                      <a:pt x="19" y="91"/>
                      <a:pt x="54" y="58"/>
                      <a:pt x="47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6" name="Freeform 293"/>
              <p:cNvSpPr>
                <a:spLocks/>
              </p:cNvSpPr>
              <p:nvPr/>
            </p:nvSpPr>
            <p:spPr bwMode="auto">
              <a:xfrm>
                <a:off x="929" y="1376"/>
                <a:ext cx="102" cy="104"/>
              </a:xfrm>
              <a:custGeom>
                <a:avLst/>
                <a:gdLst>
                  <a:gd name="T0" fmla="*/ 254 w 41"/>
                  <a:gd name="T1" fmla="*/ 0 h 39"/>
                  <a:gd name="T2" fmla="*/ 75 w 41"/>
                  <a:gd name="T3" fmla="*/ 277 h 39"/>
                  <a:gd name="T4" fmla="*/ 254 w 41"/>
                  <a:gd name="T5" fmla="*/ 0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9">
                    <a:moveTo>
                      <a:pt x="41" y="0"/>
                    </a:moveTo>
                    <a:cubicBezTo>
                      <a:pt x="24" y="0"/>
                      <a:pt x="0" y="11"/>
                      <a:pt x="12" y="39"/>
                    </a:cubicBezTo>
                    <a:cubicBezTo>
                      <a:pt x="10" y="26"/>
                      <a:pt x="16" y="5"/>
                      <a:pt x="41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7" name="Freeform 294"/>
              <p:cNvSpPr>
                <a:spLocks/>
              </p:cNvSpPr>
              <p:nvPr/>
            </p:nvSpPr>
            <p:spPr bwMode="auto">
              <a:xfrm>
                <a:off x="904" y="1560"/>
                <a:ext cx="315" cy="171"/>
              </a:xfrm>
              <a:custGeom>
                <a:avLst/>
                <a:gdLst>
                  <a:gd name="T0" fmla="*/ 63 w 126"/>
                  <a:gd name="T1" fmla="*/ 385 h 64"/>
                  <a:gd name="T2" fmla="*/ 138 w 126"/>
                  <a:gd name="T3" fmla="*/ 64 h 64"/>
                  <a:gd name="T4" fmla="*/ 500 w 126"/>
                  <a:gd name="T5" fmla="*/ 136 h 64"/>
                  <a:gd name="T6" fmla="*/ 608 w 126"/>
                  <a:gd name="T7" fmla="*/ 315 h 64"/>
                  <a:gd name="T8" fmla="*/ 788 w 126"/>
                  <a:gd name="T9" fmla="*/ 406 h 64"/>
                  <a:gd name="T10" fmla="*/ 550 w 126"/>
                  <a:gd name="T11" fmla="*/ 299 h 64"/>
                  <a:gd name="T12" fmla="*/ 175 w 126"/>
                  <a:gd name="T13" fmla="*/ 115 h 64"/>
                  <a:gd name="T14" fmla="*/ 63 w 126"/>
                  <a:gd name="T15" fmla="*/ 385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" h="64">
                    <a:moveTo>
                      <a:pt x="10" y="54"/>
                    </a:moveTo>
                    <a:cubicBezTo>
                      <a:pt x="0" y="32"/>
                      <a:pt x="2" y="17"/>
                      <a:pt x="22" y="9"/>
                    </a:cubicBezTo>
                    <a:cubicBezTo>
                      <a:pt x="42" y="0"/>
                      <a:pt x="68" y="5"/>
                      <a:pt x="80" y="19"/>
                    </a:cubicBezTo>
                    <a:cubicBezTo>
                      <a:pt x="92" y="33"/>
                      <a:pt x="92" y="36"/>
                      <a:pt x="97" y="44"/>
                    </a:cubicBezTo>
                    <a:cubicBezTo>
                      <a:pt x="102" y="52"/>
                      <a:pt x="105" y="61"/>
                      <a:pt x="126" y="57"/>
                    </a:cubicBezTo>
                    <a:cubicBezTo>
                      <a:pt x="104" y="64"/>
                      <a:pt x="96" y="57"/>
                      <a:pt x="88" y="42"/>
                    </a:cubicBezTo>
                    <a:cubicBezTo>
                      <a:pt x="81" y="27"/>
                      <a:pt x="59" y="5"/>
                      <a:pt x="28" y="16"/>
                    </a:cubicBezTo>
                    <a:cubicBezTo>
                      <a:pt x="14" y="21"/>
                      <a:pt x="6" y="30"/>
                      <a:pt x="10" y="54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" name="Freeform 295"/>
              <p:cNvSpPr>
                <a:spLocks/>
              </p:cNvSpPr>
              <p:nvPr/>
            </p:nvSpPr>
            <p:spPr bwMode="auto">
              <a:xfrm>
                <a:off x="1304" y="1587"/>
                <a:ext cx="137" cy="53"/>
              </a:xfrm>
              <a:custGeom>
                <a:avLst/>
                <a:gdLst>
                  <a:gd name="T0" fmla="*/ 0 w 55"/>
                  <a:gd name="T1" fmla="*/ 140 h 20"/>
                  <a:gd name="T2" fmla="*/ 341 w 55"/>
                  <a:gd name="T3" fmla="*/ 106 h 20"/>
                  <a:gd name="T4" fmla="*/ 0 w 55"/>
                  <a:gd name="T5" fmla="*/ 14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0" y="20"/>
                    </a:moveTo>
                    <a:cubicBezTo>
                      <a:pt x="11" y="6"/>
                      <a:pt x="32" y="0"/>
                      <a:pt x="55" y="15"/>
                    </a:cubicBezTo>
                    <a:cubicBezTo>
                      <a:pt x="45" y="11"/>
                      <a:pt x="21" y="5"/>
                      <a:pt x="0" y="20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" name="Freeform 296"/>
              <p:cNvSpPr>
                <a:spLocks/>
              </p:cNvSpPr>
              <p:nvPr/>
            </p:nvSpPr>
            <p:spPr bwMode="auto">
              <a:xfrm>
                <a:off x="1019" y="1835"/>
                <a:ext cx="277" cy="50"/>
              </a:xfrm>
              <a:custGeom>
                <a:avLst/>
                <a:gdLst>
                  <a:gd name="T0" fmla="*/ 0 w 111"/>
                  <a:gd name="T1" fmla="*/ 97 h 19"/>
                  <a:gd name="T2" fmla="*/ 225 w 111"/>
                  <a:gd name="T3" fmla="*/ 8 h 19"/>
                  <a:gd name="T4" fmla="*/ 499 w 111"/>
                  <a:gd name="T5" fmla="*/ 55 h 19"/>
                  <a:gd name="T6" fmla="*/ 691 w 111"/>
                  <a:gd name="T7" fmla="*/ 132 h 19"/>
                  <a:gd name="T8" fmla="*/ 524 w 111"/>
                  <a:gd name="T9" fmla="*/ 84 h 19"/>
                  <a:gd name="T10" fmla="*/ 212 w 111"/>
                  <a:gd name="T11" fmla="*/ 42 h 19"/>
                  <a:gd name="T12" fmla="*/ 0 w 111"/>
                  <a:gd name="T13" fmla="*/ 9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19">
                    <a:moveTo>
                      <a:pt x="0" y="14"/>
                    </a:moveTo>
                    <a:cubicBezTo>
                      <a:pt x="14" y="2"/>
                      <a:pt x="26" y="0"/>
                      <a:pt x="36" y="1"/>
                    </a:cubicBezTo>
                    <a:cubicBezTo>
                      <a:pt x="47" y="2"/>
                      <a:pt x="56" y="8"/>
                      <a:pt x="80" y="8"/>
                    </a:cubicBezTo>
                    <a:cubicBezTo>
                      <a:pt x="104" y="8"/>
                      <a:pt x="104" y="11"/>
                      <a:pt x="111" y="19"/>
                    </a:cubicBezTo>
                    <a:cubicBezTo>
                      <a:pt x="106" y="14"/>
                      <a:pt x="106" y="11"/>
                      <a:pt x="84" y="12"/>
                    </a:cubicBezTo>
                    <a:cubicBezTo>
                      <a:pt x="62" y="14"/>
                      <a:pt x="42" y="8"/>
                      <a:pt x="34" y="6"/>
                    </a:cubicBezTo>
                    <a:cubicBezTo>
                      <a:pt x="26" y="4"/>
                      <a:pt x="7" y="6"/>
                      <a:pt x="0" y="14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0" name="Freeform 297"/>
              <p:cNvSpPr>
                <a:spLocks/>
              </p:cNvSpPr>
              <p:nvPr/>
            </p:nvSpPr>
            <p:spPr bwMode="auto">
              <a:xfrm>
                <a:off x="1019" y="1939"/>
                <a:ext cx="235" cy="146"/>
              </a:xfrm>
              <a:custGeom>
                <a:avLst/>
                <a:gdLst>
                  <a:gd name="T0" fmla="*/ 325 w 94"/>
                  <a:gd name="T1" fmla="*/ 93 h 55"/>
                  <a:gd name="T2" fmla="*/ 588 w 94"/>
                  <a:gd name="T3" fmla="*/ 388 h 55"/>
                  <a:gd name="T4" fmla="*/ 375 w 94"/>
                  <a:gd name="T5" fmla="*/ 56 h 55"/>
                  <a:gd name="T6" fmla="*/ 0 w 94"/>
                  <a:gd name="T7" fmla="*/ 218 h 55"/>
                  <a:gd name="T8" fmla="*/ 325 w 94"/>
                  <a:gd name="T9" fmla="*/ 9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5">
                    <a:moveTo>
                      <a:pt x="52" y="13"/>
                    </a:moveTo>
                    <a:cubicBezTo>
                      <a:pt x="70" y="16"/>
                      <a:pt x="86" y="32"/>
                      <a:pt x="94" y="55"/>
                    </a:cubicBezTo>
                    <a:cubicBezTo>
                      <a:pt x="89" y="31"/>
                      <a:pt x="80" y="16"/>
                      <a:pt x="60" y="8"/>
                    </a:cubicBezTo>
                    <a:cubicBezTo>
                      <a:pt x="40" y="0"/>
                      <a:pt x="17" y="13"/>
                      <a:pt x="0" y="31"/>
                    </a:cubicBezTo>
                    <a:cubicBezTo>
                      <a:pt x="13" y="23"/>
                      <a:pt x="28" y="11"/>
                      <a:pt x="52" y="13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1" name="Freeform 298"/>
              <p:cNvSpPr>
                <a:spLocks/>
              </p:cNvSpPr>
              <p:nvPr/>
            </p:nvSpPr>
            <p:spPr bwMode="auto">
              <a:xfrm>
                <a:off x="1686" y="2008"/>
                <a:ext cx="173" cy="101"/>
              </a:xfrm>
              <a:custGeom>
                <a:avLst/>
                <a:gdLst>
                  <a:gd name="T0" fmla="*/ 434 w 69"/>
                  <a:gd name="T1" fmla="*/ 128 h 38"/>
                  <a:gd name="T2" fmla="*/ 0 w 69"/>
                  <a:gd name="T3" fmla="*/ 268 h 38"/>
                  <a:gd name="T4" fmla="*/ 434 w 69"/>
                  <a:gd name="T5" fmla="*/ 12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38">
                    <a:moveTo>
                      <a:pt x="69" y="18"/>
                    </a:moveTo>
                    <a:cubicBezTo>
                      <a:pt x="49" y="9"/>
                      <a:pt x="9" y="37"/>
                      <a:pt x="0" y="38"/>
                    </a:cubicBezTo>
                    <a:cubicBezTo>
                      <a:pt x="20" y="28"/>
                      <a:pt x="50" y="0"/>
                      <a:pt x="69" y="17"/>
                    </a:cubicBezTo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2" name="Freeform 299"/>
              <p:cNvSpPr>
                <a:spLocks/>
              </p:cNvSpPr>
              <p:nvPr/>
            </p:nvSpPr>
            <p:spPr bwMode="auto">
              <a:xfrm>
                <a:off x="1374" y="2107"/>
                <a:ext cx="200" cy="53"/>
              </a:xfrm>
              <a:custGeom>
                <a:avLst/>
                <a:gdLst>
                  <a:gd name="T0" fmla="*/ 0 w 80"/>
                  <a:gd name="T1" fmla="*/ 140 h 20"/>
                  <a:gd name="T2" fmla="*/ 275 w 80"/>
                  <a:gd name="T3" fmla="*/ 0 h 20"/>
                  <a:gd name="T4" fmla="*/ 500 w 80"/>
                  <a:gd name="T5" fmla="*/ 72 h 20"/>
                  <a:gd name="T6" fmla="*/ 275 w 80"/>
                  <a:gd name="T7" fmla="*/ 34 h 20"/>
                  <a:gd name="T8" fmla="*/ 0 w 80"/>
                  <a:gd name="T9" fmla="*/ 14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20">
                    <a:moveTo>
                      <a:pt x="0" y="20"/>
                    </a:moveTo>
                    <a:cubicBezTo>
                      <a:pt x="11" y="17"/>
                      <a:pt x="28" y="0"/>
                      <a:pt x="44" y="0"/>
                    </a:cubicBezTo>
                    <a:cubicBezTo>
                      <a:pt x="60" y="1"/>
                      <a:pt x="70" y="9"/>
                      <a:pt x="80" y="10"/>
                    </a:cubicBezTo>
                    <a:cubicBezTo>
                      <a:pt x="67" y="11"/>
                      <a:pt x="54" y="6"/>
                      <a:pt x="44" y="5"/>
                    </a:cubicBezTo>
                    <a:cubicBezTo>
                      <a:pt x="34" y="4"/>
                      <a:pt x="12" y="18"/>
                      <a:pt x="0" y="20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3" name="Freeform 300"/>
              <p:cNvSpPr>
                <a:spLocks/>
              </p:cNvSpPr>
              <p:nvPr/>
            </p:nvSpPr>
            <p:spPr bwMode="auto">
              <a:xfrm>
                <a:off x="1874" y="2032"/>
                <a:ext cx="57" cy="213"/>
              </a:xfrm>
              <a:custGeom>
                <a:avLst/>
                <a:gdLst>
                  <a:gd name="T0" fmla="*/ 0 w 23"/>
                  <a:gd name="T1" fmla="*/ 0 h 80"/>
                  <a:gd name="T2" fmla="*/ 87 w 23"/>
                  <a:gd name="T3" fmla="*/ 325 h 80"/>
                  <a:gd name="T4" fmla="*/ 74 w 23"/>
                  <a:gd name="T5" fmla="*/ 567 h 80"/>
                  <a:gd name="T6" fmla="*/ 116 w 23"/>
                  <a:gd name="T7" fmla="*/ 325 h 80"/>
                  <a:gd name="T8" fmla="*/ 0 w 23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cubicBezTo>
                      <a:pt x="12" y="9"/>
                      <a:pt x="18" y="28"/>
                      <a:pt x="14" y="46"/>
                    </a:cubicBezTo>
                    <a:cubicBezTo>
                      <a:pt x="12" y="60"/>
                      <a:pt x="0" y="78"/>
                      <a:pt x="12" y="80"/>
                    </a:cubicBezTo>
                    <a:cubicBezTo>
                      <a:pt x="8" y="76"/>
                      <a:pt x="18" y="61"/>
                      <a:pt x="19" y="46"/>
                    </a:cubicBezTo>
                    <a:cubicBezTo>
                      <a:pt x="20" y="32"/>
                      <a:pt x="23" y="14"/>
                      <a:pt x="0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301"/>
              <p:cNvSpPr>
                <a:spLocks/>
              </p:cNvSpPr>
              <p:nvPr/>
            </p:nvSpPr>
            <p:spPr bwMode="auto">
              <a:xfrm>
                <a:off x="1556" y="1432"/>
                <a:ext cx="155" cy="211"/>
              </a:xfrm>
              <a:custGeom>
                <a:avLst/>
                <a:gdLst>
                  <a:gd name="T0" fmla="*/ 0 w 62"/>
                  <a:gd name="T1" fmla="*/ 491 h 79"/>
                  <a:gd name="T2" fmla="*/ 233 w 62"/>
                  <a:gd name="T3" fmla="*/ 286 h 79"/>
                  <a:gd name="T4" fmla="*/ 320 w 62"/>
                  <a:gd name="T5" fmla="*/ 128 h 79"/>
                  <a:gd name="T6" fmla="*/ 388 w 62"/>
                  <a:gd name="T7" fmla="*/ 0 h 79"/>
                  <a:gd name="T8" fmla="*/ 383 w 62"/>
                  <a:gd name="T9" fmla="*/ 243 h 79"/>
                  <a:gd name="T10" fmla="*/ 313 w 62"/>
                  <a:gd name="T11" fmla="*/ 564 h 79"/>
                  <a:gd name="T12" fmla="*/ 295 w 62"/>
                  <a:gd name="T13" fmla="*/ 350 h 79"/>
                  <a:gd name="T14" fmla="*/ 70 w 62"/>
                  <a:gd name="T15" fmla="*/ 42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79">
                    <a:moveTo>
                      <a:pt x="0" y="69"/>
                    </a:moveTo>
                    <a:cubicBezTo>
                      <a:pt x="13" y="61"/>
                      <a:pt x="28" y="51"/>
                      <a:pt x="37" y="40"/>
                    </a:cubicBezTo>
                    <a:cubicBezTo>
                      <a:pt x="43" y="34"/>
                      <a:pt x="47" y="25"/>
                      <a:pt x="51" y="18"/>
                    </a:cubicBezTo>
                    <a:cubicBezTo>
                      <a:pt x="55" y="12"/>
                      <a:pt x="60" y="6"/>
                      <a:pt x="62" y="0"/>
                    </a:cubicBezTo>
                    <a:cubicBezTo>
                      <a:pt x="60" y="11"/>
                      <a:pt x="60" y="22"/>
                      <a:pt x="61" y="34"/>
                    </a:cubicBezTo>
                    <a:cubicBezTo>
                      <a:pt x="61" y="46"/>
                      <a:pt x="59" y="70"/>
                      <a:pt x="50" y="79"/>
                    </a:cubicBezTo>
                    <a:cubicBezTo>
                      <a:pt x="53" y="73"/>
                      <a:pt x="59" y="57"/>
                      <a:pt x="47" y="49"/>
                    </a:cubicBezTo>
                    <a:cubicBezTo>
                      <a:pt x="35" y="41"/>
                      <a:pt x="22" y="57"/>
                      <a:pt x="11" y="60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5" name="Freeform 302"/>
              <p:cNvSpPr>
                <a:spLocks/>
              </p:cNvSpPr>
              <p:nvPr/>
            </p:nvSpPr>
            <p:spPr bwMode="auto">
              <a:xfrm>
                <a:off x="1516" y="1973"/>
                <a:ext cx="280" cy="86"/>
              </a:xfrm>
              <a:custGeom>
                <a:avLst/>
                <a:gdLst>
                  <a:gd name="T0" fmla="*/ 0 w 112"/>
                  <a:gd name="T1" fmla="*/ 116 h 32"/>
                  <a:gd name="T2" fmla="*/ 700 w 112"/>
                  <a:gd name="T3" fmla="*/ 0 h 32"/>
                  <a:gd name="T4" fmla="*/ 0 w 112"/>
                  <a:gd name="T5" fmla="*/ 116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2" h="32">
                    <a:moveTo>
                      <a:pt x="0" y="16"/>
                    </a:moveTo>
                    <a:cubicBezTo>
                      <a:pt x="36" y="32"/>
                      <a:pt x="77" y="31"/>
                      <a:pt x="112" y="0"/>
                    </a:cubicBezTo>
                    <a:cubicBezTo>
                      <a:pt x="105" y="5"/>
                      <a:pt x="70" y="31"/>
                      <a:pt x="0" y="16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" name="Freeform 303"/>
              <p:cNvSpPr>
                <a:spLocks/>
              </p:cNvSpPr>
              <p:nvPr/>
            </p:nvSpPr>
            <p:spPr bwMode="auto">
              <a:xfrm>
                <a:off x="1041" y="2056"/>
                <a:ext cx="75" cy="107"/>
              </a:xfrm>
              <a:custGeom>
                <a:avLst/>
                <a:gdLst>
                  <a:gd name="T0" fmla="*/ 0 w 30"/>
                  <a:gd name="T1" fmla="*/ 286 h 40"/>
                  <a:gd name="T2" fmla="*/ 95 w 30"/>
                  <a:gd name="T3" fmla="*/ 128 h 40"/>
                  <a:gd name="T4" fmla="*/ 133 w 30"/>
                  <a:gd name="T5" fmla="*/ 8 h 40"/>
                  <a:gd name="T6" fmla="*/ 163 w 30"/>
                  <a:gd name="T7" fmla="*/ 128 h 40"/>
                  <a:gd name="T8" fmla="*/ 8 w 30"/>
                  <a:gd name="T9" fmla="*/ 28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40">
                    <a:moveTo>
                      <a:pt x="0" y="40"/>
                    </a:moveTo>
                    <a:cubicBezTo>
                      <a:pt x="6" y="35"/>
                      <a:pt x="12" y="25"/>
                      <a:pt x="15" y="18"/>
                    </a:cubicBezTo>
                    <a:cubicBezTo>
                      <a:pt x="18" y="11"/>
                      <a:pt x="14" y="2"/>
                      <a:pt x="21" y="1"/>
                    </a:cubicBezTo>
                    <a:cubicBezTo>
                      <a:pt x="30" y="0"/>
                      <a:pt x="28" y="12"/>
                      <a:pt x="26" y="18"/>
                    </a:cubicBezTo>
                    <a:cubicBezTo>
                      <a:pt x="22" y="28"/>
                      <a:pt x="9" y="34"/>
                      <a:pt x="1" y="40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" name="Freeform 304"/>
              <p:cNvSpPr>
                <a:spLocks/>
              </p:cNvSpPr>
              <p:nvPr/>
            </p:nvSpPr>
            <p:spPr bwMode="auto">
              <a:xfrm>
                <a:off x="1141" y="1621"/>
                <a:ext cx="110" cy="78"/>
              </a:xfrm>
              <a:custGeom>
                <a:avLst/>
                <a:gdLst>
                  <a:gd name="T0" fmla="*/ 0 w 44"/>
                  <a:gd name="T1" fmla="*/ 0 h 29"/>
                  <a:gd name="T2" fmla="*/ 113 w 44"/>
                  <a:gd name="T3" fmla="*/ 196 h 29"/>
                  <a:gd name="T4" fmla="*/ 275 w 44"/>
                  <a:gd name="T5" fmla="*/ 145 h 29"/>
                  <a:gd name="T6" fmla="*/ 195 w 44"/>
                  <a:gd name="T7" fmla="*/ 51 h 29"/>
                  <a:gd name="T8" fmla="*/ 25 w 44"/>
                  <a:gd name="T9" fmla="*/ 3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cubicBezTo>
                      <a:pt x="7" y="8"/>
                      <a:pt x="6" y="23"/>
                      <a:pt x="18" y="27"/>
                    </a:cubicBezTo>
                    <a:cubicBezTo>
                      <a:pt x="26" y="29"/>
                      <a:pt x="39" y="28"/>
                      <a:pt x="44" y="20"/>
                    </a:cubicBezTo>
                    <a:cubicBezTo>
                      <a:pt x="38" y="17"/>
                      <a:pt x="34" y="14"/>
                      <a:pt x="31" y="7"/>
                    </a:cubicBezTo>
                    <a:cubicBezTo>
                      <a:pt x="35" y="24"/>
                      <a:pt x="5" y="13"/>
                      <a:pt x="4" y="4"/>
                    </a:cubicBezTo>
                  </a:path>
                </a:pathLst>
              </a:custGeom>
              <a:solidFill>
                <a:srgbClr val="D18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" name="Freeform 305"/>
              <p:cNvSpPr>
                <a:spLocks/>
              </p:cNvSpPr>
              <p:nvPr/>
            </p:nvSpPr>
            <p:spPr bwMode="auto">
              <a:xfrm>
                <a:off x="1259" y="1731"/>
                <a:ext cx="80" cy="90"/>
              </a:xfrm>
              <a:custGeom>
                <a:avLst/>
                <a:gdLst>
                  <a:gd name="T0" fmla="*/ 0 w 32"/>
                  <a:gd name="T1" fmla="*/ 230 h 34"/>
                  <a:gd name="T2" fmla="*/ 158 w 32"/>
                  <a:gd name="T3" fmla="*/ 154 h 34"/>
                  <a:gd name="T4" fmla="*/ 200 w 32"/>
                  <a:gd name="T5" fmla="*/ 0 h 34"/>
                  <a:gd name="T6" fmla="*/ 170 w 32"/>
                  <a:gd name="T7" fmla="*/ 69 h 34"/>
                  <a:gd name="T8" fmla="*/ 8 w 32"/>
                  <a:gd name="T9" fmla="*/ 238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33"/>
                    </a:moveTo>
                    <a:cubicBezTo>
                      <a:pt x="8" y="33"/>
                      <a:pt x="19" y="27"/>
                      <a:pt x="25" y="22"/>
                    </a:cubicBezTo>
                    <a:cubicBezTo>
                      <a:pt x="31" y="16"/>
                      <a:pt x="31" y="7"/>
                      <a:pt x="32" y="0"/>
                    </a:cubicBezTo>
                    <a:cubicBezTo>
                      <a:pt x="30" y="3"/>
                      <a:pt x="29" y="7"/>
                      <a:pt x="27" y="10"/>
                    </a:cubicBezTo>
                    <a:cubicBezTo>
                      <a:pt x="23" y="21"/>
                      <a:pt x="11" y="29"/>
                      <a:pt x="1" y="34"/>
                    </a:cubicBezTo>
                  </a:path>
                </a:pathLst>
              </a:custGeom>
              <a:solidFill>
                <a:srgbClr val="D18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Freeform 306"/>
              <p:cNvSpPr>
                <a:spLocks/>
              </p:cNvSpPr>
              <p:nvPr/>
            </p:nvSpPr>
            <p:spPr bwMode="auto">
              <a:xfrm>
                <a:off x="1369" y="1912"/>
                <a:ext cx="77" cy="51"/>
              </a:xfrm>
              <a:custGeom>
                <a:avLst/>
                <a:gdLst>
                  <a:gd name="T0" fmla="*/ 0 w 31"/>
                  <a:gd name="T1" fmla="*/ 43 h 19"/>
                  <a:gd name="T2" fmla="*/ 161 w 31"/>
                  <a:gd name="T3" fmla="*/ 123 h 19"/>
                  <a:gd name="T4" fmla="*/ 99 w 31"/>
                  <a:gd name="T5" fmla="*/ 0 h 19"/>
                  <a:gd name="T6" fmla="*/ 0 w 31"/>
                  <a:gd name="T7" fmla="*/ 43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0" y="6"/>
                    </a:moveTo>
                    <a:cubicBezTo>
                      <a:pt x="11" y="15"/>
                      <a:pt x="22" y="19"/>
                      <a:pt x="26" y="17"/>
                    </a:cubicBezTo>
                    <a:cubicBezTo>
                      <a:pt x="31" y="16"/>
                      <a:pt x="16" y="0"/>
                      <a:pt x="16" y="0"/>
                    </a:cubicBezTo>
                    <a:cubicBezTo>
                      <a:pt x="17" y="6"/>
                      <a:pt x="12" y="12"/>
                      <a:pt x="0" y="6"/>
                    </a:cubicBezTo>
                    <a:close/>
                  </a:path>
                </a:pathLst>
              </a:custGeom>
              <a:solidFill>
                <a:srgbClr val="D18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307"/>
              <p:cNvSpPr>
                <a:spLocks/>
              </p:cNvSpPr>
              <p:nvPr/>
            </p:nvSpPr>
            <p:spPr bwMode="auto">
              <a:xfrm>
                <a:off x="1084" y="1917"/>
                <a:ext cx="170" cy="123"/>
              </a:xfrm>
              <a:custGeom>
                <a:avLst/>
                <a:gdLst>
                  <a:gd name="T0" fmla="*/ 0 w 68"/>
                  <a:gd name="T1" fmla="*/ 72 h 46"/>
                  <a:gd name="T2" fmla="*/ 425 w 68"/>
                  <a:gd name="T3" fmla="*/ 329 h 46"/>
                  <a:gd name="T4" fmla="*/ 213 w 68"/>
                  <a:gd name="T5" fmla="*/ 29 h 46"/>
                  <a:gd name="T6" fmla="*/ 0 w 68"/>
                  <a:gd name="T7" fmla="*/ 72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46">
                    <a:moveTo>
                      <a:pt x="0" y="10"/>
                    </a:moveTo>
                    <a:cubicBezTo>
                      <a:pt x="15" y="5"/>
                      <a:pt x="57" y="10"/>
                      <a:pt x="68" y="46"/>
                    </a:cubicBezTo>
                    <a:cubicBezTo>
                      <a:pt x="66" y="30"/>
                      <a:pt x="55" y="7"/>
                      <a:pt x="34" y="4"/>
                    </a:cubicBezTo>
                    <a:cubicBezTo>
                      <a:pt x="14" y="0"/>
                      <a:pt x="11" y="4"/>
                      <a:pt x="0" y="10"/>
                    </a:cubicBezTo>
                    <a:close/>
                  </a:path>
                </a:pathLst>
              </a:custGeom>
              <a:solidFill>
                <a:srgbClr val="D18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Freeform 308"/>
              <p:cNvSpPr>
                <a:spLocks/>
              </p:cNvSpPr>
              <p:nvPr/>
            </p:nvSpPr>
            <p:spPr bwMode="auto">
              <a:xfrm>
                <a:off x="1646" y="1712"/>
                <a:ext cx="133" cy="147"/>
              </a:xfrm>
              <a:custGeom>
                <a:avLst/>
                <a:gdLst>
                  <a:gd name="T0" fmla="*/ 0 w 53"/>
                  <a:gd name="T1" fmla="*/ 393 h 55"/>
                  <a:gd name="T2" fmla="*/ 334 w 53"/>
                  <a:gd name="T3" fmla="*/ 0 h 55"/>
                  <a:gd name="T4" fmla="*/ 0 w 53"/>
                  <a:gd name="T5" fmla="*/ 393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cubicBezTo>
                      <a:pt x="16" y="54"/>
                      <a:pt x="44" y="43"/>
                      <a:pt x="53" y="0"/>
                    </a:cubicBezTo>
                    <a:cubicBezTo>
                      <a:pt x="47" y="17"/>
                      <a:pt x="36" y="43"/>
                      <a:pt x="0" y="55"/>
                    </a:cubicBezTo>
                    <a:close/>
                  </a:path>
                </a:pathLst>
              </a:custGeom>
              <a:solidFill>
                <a:srgbClr val="D182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Freeform 309"/>
              <p:cNvSpPr>
                <a:spLocks/>
              </p:cNvSpPr>
              <p:nvPr/>
            </p:nvSpPr>
            <p:spPr bwMode="auto">
              <a:xfrm>
                <a:off x="1654" y="1432"/>
                <a:ext cx="65" cy="133"/>
              </a:xfrm>
              <a:custGeom>
                <a:avLst/>
                <a:gdLst>
                  <a:gd name="T0" fmla="*/ 0 w 26"/>
                  <a:gd name="T1" fmla="*/ 239 h 50"/>
                  <a:gd name="T2" fmla="*/ 150 w 26"/>
                  <a:gd name="T3" fmla="*/ 261 h 50"/>
                  <a:gd name="T4" fmla="*/ 145 w 26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50">
                    <a:moveTo>
                      <a:pt x="0" y="34"/>
                    </a:moveTo>
                    <a:cubicBezTo>
                      <a:pt x="12" y="22"/>
                      <a:pt x="21" y="25"/>
                      <a:pt x="24" y="37"/>
                    </a:cubicBezTo>
                    <a:cubicBezTo>
                      <a:pt x="26" y="50"/>
                      <a:pt x="23" y="0"/>
                      <a:pt x="23" y="0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310"/>
              <p:cNvSpPr>
                <a:spLocks/>
              </p:cNvSpPr>
              <p:nvPr/>
            </p:nvSpPr>
            <p:spPr bwMode="auto">
              <a:xfrm>
                <a:off x="984" y="1325"/>
                <a:ext cx="67" cy="43"/>
              </a:xfrm>
              <a:custGeom>
                <a:avLst/>
                <a:gdLst>
                  <a:gd name="T0" fmla="*/ 0 w 27"/>
                  <a:gd name="T1" fmla="*/ 116 h 16"/>
                  <a:gd name="T2" fmla="*/ 74 w 27"/>
                  <a:gd name="T3" fmla="*/ 8 h 16"/>
                  <a:gd name="T4" fmla="*/ 166 w 27"/>
                  <a:gd name="T5" fmla="*/ 94 h 16"/>
                  <a:gd name="T6" fmla="*/ 25 w 27"/>
                  <a:gd name="T7" fmla="*/ 102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cubicBezTo>
                      <a:pt x="0" y="7"/>
                      <a:pt x="3" y="0"/>
                      <a:pt x="12" y="1"/>
                    </a:cubicBezTo>
                    <a:cubicBezTo>
                      <a:pt x="19" y="1"/>
                      <a:pt x="23" y="7"/>
                      <a:pt x="27" y="13"/>
                    </a:cubicBezTo>
                    <a:cubicBezTo>
                      <a:pt x="19" y="10"/>
                      <a:pt x="12" y="15"/>
                      <a:pt x="4" y="14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311"/>
              <p:cNvSpPr>
                <a:spLocks/>
              </p:cNvSpPr>
              <p:nvPr/>
            </p:nvSpPr>
            <p:spPr bwMode="auto">
              <a:xfrm>
                <a:off x="1809" y="1256"/>
                <a:ext cx="85" cy="101"/>
              </a:xfrm>
              <a:custGeom>
                <a:avLst/>
                <a:gdLst>
                  <a:gd name="T0" fmla="*/ 0 w 34"/>
                  <a:gd name="T1" fmla="*/ 120 h 38"/>
                  <a:gd name="T2" fmla="*/ 213 w 34"/>
                  <a:gd name="T3" fmla="*/ 268 h 38"/>
                  <a:gd name="T4" fmla="*/ 58 w 34"/>
                  <a:gd name="T5" fmla="*/ 12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8">
                    <a:moveTo>
                      <a:pt x="0" y="17"/>
                    </a:moveTo>
                    <a:cubicBezTo>
                      <a:pt x="20" y="0"/>
                      <a:pt x="34" y="18"/>
                      <a:pt x="34" y="38"/>
                    </a:cubicBezTo>
                    <a:cubicBezTo>
                      <a:pt x="28" y="29"/>
                      <a:pt x="17" y="22"/>
                      <a:pt x="9" y="17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" name="Freeform 312"/>
              <p:cNvSpPr>
                <a:spLocks/>
              </p:cNvSpPr>
              <p:nvPr/>
            </p:nvSpPr>
            <p:spPr bwMode="auto">
              <a:xfrm>
                <a:off x="1854" y="1869"/>
                <a:ext cx="32" cy="35"/>
              </a:xfrm>
              <a:custGeom>
                <a:avLst/>
                <a:gdLst>
                  <a:gd name="T0" fmla="*/ 54 w 13"/>
                  <a:gd name="T1" fmla="*/ 0 h 13"/>
                  <a:gd name="T2" fmla="*/ 79 w 13"/>
                  <a:gd name="T3" fmla="*/ 94 h 13"/>
                  <a:gd name="T4" fmla="*/ 0 w 13"/>
                  <a:gd name="T5" fmla="*/ 9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9" y="0"/>
                    </a:moveTo>
                    <a:cubicBezTo>
                      <a:pt x="10" y="4"/>
                      <a:pt x="11" y="9"/>
                      <a:pt x="13" y="13"/>
                    </a:cubicBezTo>
                    <a:cubicBezTo>
                      <a:pt x="9" y="10"/>
                      <a:pt x="4" y="10"/>
                      <a:pt x="0" y="13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Freeform 313"/>
              <p:cNvSpPr>
                <a:spLocks/>
              </p:cNvSpPr>
              <p:nvPr/>
            </p:nvSpPr>
            <p:spPr bwMode="auto">
              <a:xfrm>
                <a:off x="1671" y="2216"/>
                <a:ext cx="80" cy="88"/>
              </a:xfrm>
              <a:custGeom>
                <a:avLst/>
                <a:gdLst>
                  <a:gd name="T0" fmla="*/ 0 w 32"/>
                  <a:gd name="T1" fmla="*/ 93 h 33"/>
                  <a:gd name="T2" fmla="*/ 200 w 32"/>
                  <a:gd name="T3" fmla="*/ 235 h 33"/>
                  <a:gd name="T4" fmla="*/ 120 w 32"/>
                  <a:gd name="T5" fmla="*/ 0 h 33"/>
                  <a:gd name="T6" fmla="*/ 50 w 32"/>
                  <a:gd name="T7" fmla="*/ 56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33">
                    <a:moveTo>
                      <a:pt x="0" y="13"/>
                    </a:moveTo>
                    <a:cubicBezTo>
                      <a:pt x="4" y="22"/>
                      <a:pt x="23" y="33"/>
                      <a:pt x="32" y="33"/>
                    </a:cubicBezTo>
                    <a:cubicBezTo>
                      <a:pt x="26" y="28"/>
                      <a:pt x="16" y="10"/>
                      <a:pt x="19" y="0"/>
                    </a:cubicBezTo>
                    <a:cubicBezTo>
                      <a:pt x="16" y="3"/>
                      <a:pt x="12" y="6"/>
                      <a:pt x="8" y="8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" name="Freeform 314"/>
              <p:cNvSpPr>
                <a:spLocks/>
              </p:cNvSpPr>
              <p:nvPr/>
            </p:nvSpPr>
            <p:spPr bwMode="auto">
              <a:xfrm>
                <a:off x="1929" y="1605"/>
                <a:ext cx="163" cy="702"/>
              </a:xfrm>
              <a:custGeom>
                <a:avLst/>
                <a:gdLst>
                  <a:gd name="T0" fmla="*/ 125 w 65"/>
                  <a:gd name="T1" fmla="*/ 0 h 263"/>
                  <a:gd name="T2" fmla="*/ 384 w 65"/>
                  <a:gd name="T3" fmla="*/ 1148 h 263"/>
                  <a:gd name="T4" fmla="*/ 95 w 65"/>
                  <a:gd name="T5" fmla="*/ 1874 h 263"/>
                  <a:gd name="T6" fmla="*/ 201 w 65"/>
                  <a:gd name="T7" fmla="*/ 1196 h 263"/>
                  <a:gd name="T8" fmla="*/ 251 w 65"/>
                  <a:gd name="T9" fmla="*/ 657 h 263"/>
                  <a:gd name="T10" fmla="*/ 25 w 65"/>
                  <a:gd name="T11" fmla="*/ 384 h 263"/>
                  <a:gd name="T12" fmla="*/ 0 w 65"/>
                  <a:gd name="T13" fmla="*/ 435 h 263"/>
                  <a:gd name="T14" fmla="*/ 45 w 65"/>
                  <a:gd name="T15" fmla="*/ 163 h 263"/>
                  <a:gd name="T16" fmla="*/ 125 w 65"/>
                  <a:gd name="T17" fmla="*/ 0 h 2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263">
                    <a:moveTo>
                      <a:pt x="20" y="0"/>
                    </a:moveTo>
                    <a:cubicBezTo>
                      <a:pt x="32" y="17"/>
                      <a:pt x="65" y="93"/>
                      <a:pt x="61" y="161"/>
                    </a:cubicBezTo>
                    <a:cubicBezTo>
                      <a:pt x="59" y="198"/>
                      <a:pt x="41" y="246"/>
                      <a:pt x="15" y="263"/>
                    </a:cubicBezTo>
                    <a:cubicBezTo>
                      <a:pt x="24" y="252"/>
                      <a:pt x="42" y="228"/>
                      <a:pt x="32" y="168"/>
                    </a:cubicBezTo>
                    <a:cubicBezTo>
                      <a:pt x="36" y="177"/>
                      <a:pt x="48" y="143"/>
                      <a:pt x="40" y="92"/>
                    </a:cubicBezTo>
                    <a:cubicBezTo>
                      <a:pt x="32" y="42"/>
                      <a:pt x="8" y="32"/>
                      <a:pt x="4" y="54"/>
                    </a:cubicBezTo>
                    <a:cubicBezTo>
                      <a:pt x="2" y="62"/>
                      <a:pt x="0" y="61"/>
                      <a:pt x="0" y="61"/>
                    </a:cubicBezTo>
                    <a:cubicBezTo>
                      <a:pt x="0" y="61"/>
                      <a:pt x="6" y="31"/>
                      <a:pt x="7" y="23"/>
                    </a:cubicBezTo>
                    <a:cubicBezTo>
                      <a:pt x="8" y="15"/>
                      <a:pt x="18" y="10"/>
                      <a:pt x="20" y="0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" name="Freeform 315"/>
              <p:cNvSpPr>
                <a:spLocks/>
              </p:cNvSpPr>
              <p:nvPr/>
            </p:nvSpPr>
            <p:spPr bwMode="auto">
              <a:xfrm>
                <a:off x="1886" y="1784"/>
                <a:ext cx="61" cy="141"/>
              </a:xfrm>
              <a:custGeom>
                <a:avLst/>
                <a:gdLst>
                  <a:gd name="T0" fmla="*/ 84 w 24"/>
                  <a:gd name="T1" fmla="*/ 0 h 53"/>
                  <a:gd name="T2" fmla="*/ 25 w 24"/>
                  <a:gd name="T3" fmla="*/ 162 h 53"/>
                  <a:gd name="T4" fmla="*/ 8 w 24"/>
                  <a:gd name="T5" fmla="*/ 226 h 53"/>
                  <a:gd name="T6" fmla="*/ 38 w 24"/>
                  <a:gd name="T7" fmla="*/ 325 h 53"/>
                  <a:gd name="T8" fmla="*/ 147 w 24"/>
                  <a:gd name="T9" fmla="*/ 375 h 53"/>
                  <a:gd name="T10" fmla="*/ 71 w 24"/>
                  <a:gd name="T11" fmla="*/ 226 h 53"/>
                  <a:gd name="T12" fmla="*/ 155 w 24"/>
                  <a:gd name="T13" fmla="*/ 157 h 53"/>
                  <a:gd name="T14" fmla="*/ 84 w 24"/>
                  <a:gd name="T15" fmla="*/ 21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53">
                    <a:moveTo>
                      <a:pt x="13" y="0"/>
                    </a:moveTo>
                    <a:cubicBezTo>
                      <a:pt x="10" y="8"/>
                      <a:pt x="8" y="16"/>
                      <a:pt x="4" y="23"/>
                    </a:cubicBezTo>
                    <a:cubicBezTo>
                      <a:pt x="2" y="27"/>
                      <a:pt x="0" y="28"/>
                      <a:pt x="1" y="32"/>
                    </a:cubicBezTo>
                    <a:cubicBezTo>
                      <a:pt x="1" y="35"/>
                      <a:pt x="4" y="43"/>
                      <a:pt x="6" y="46"/>
                    </a:cubicBezTo>
                    <a:cubicBezTo>
                      <a:pt x="11" y="44"/>
                      <a:pt x="20" y="50"/>
                      <a:pt x="23" y="53"/>
                    </a:cubicBezTo>
                    <a:cubicBezTo>
                      <a:pt x="18" y="49"/>
                      <a:pt x="12" y="39"/>
                      <a:pt x="11" y="32"/>
                    </a:cubicBezTo>
                    <a:cubicBezTo>
                      <a:pt x="11" y="25"/>
                      <a:pt x="17" y="15"/>
                      <a:pt x="24" y="22"/>
                    </a:cubicBezTo>
                    <a:cubicBezTo>
                      <a:pt x="22" y="15"/>
                      <a:pt x="15" y="10"/>
                      <a:pt x="13" y="3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Freeform 316"/>
              <p:cNvSpPr>
                <a:spLocks/>
              </p:cNvSpPr>
              <p:nvPr/>
            </p:nvSpPr>
            <p:spPr bwMode="auto">
              <a:xfrm>
                <a:off x="1044" y="2123"/>
                <a:ext cx="80" cy="77"/>
              </a:xfrm>
              <a:custGeom>
                <a:avLst/>
                <a:gdLst>
                  <a:gd name="T0" fmla="*/ 0 w 32"/>
                  <a:gd name="T1" fmla="*/ 183 h 29"/>
                  <a:gd name="T2" fmla="*/ 200 w 32"/>
                  <a:gd name="T3" fmla="*/ 183 h 29"/>
                  <a:gd name="T4" fmla="*/ 163 w 32"/>
                  <a:gd name="T5" fmla="*/ 0 h 29"/>
                  <a:gd name="T6" fmla="*/ 63 w 32"/>
                  <a:gd name="T7" fmla="*/ 85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9">
                    <a:moveTo>
                      <a:pt x="0" y="26"/>
                    </a:moveTo>
                    <a:cubicBezTo>
                      <a:pt x="10" y="29"/>
                      <a:pt x="22" y="29"/>
                      <a:pt x="32" y="26"/>
                    </a:cubicBezTo>
                    <a:cubicBezTo>
                      <a:pt x="27" y="20"/>
                      <a:pt x="26" y="7"/>
                      <a:pt x="26" y="0"/>
                    </a:cubicBezTo>
                    <a:cubicBezTo>
                      <a:pt x="20" y="2"/>
                      <a:pt x="15" y="9"/>
                      <a:pt x="10" y="12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Freeform 317"/>
              <p:cNvSpPr>
                <a:spLocks/>
              </p:cNvSpPr>
              <p:nvPr/>
            </p:nvSpPr>
            <p:spPr bwMode="auto">
              <a:xfrm>
                <a:off x="1054" y="2125"/>
                <a:ext cx="67" cy="54"/>
              </a:xfrm>
              <a:custGeom>
                <a:avLst/>
                <a:gdLst>
                  <a:gd name="T0" fmla="*/ 0 w 27"/>
                  <a:gd name="T1" fmla="*/ 138 h 20"/>
                  <a:gd name="T2" fmla="*/ 129 w 27"/>
                  <a:gd name="T3" fmla="*/ 0 h 20"/>
                  <a:gd name="T4" fmla="*/ 166 w 27"/>
                  <a:gd name="T5" fmla="*/ 146 h 20"/>
                  <a:gd name="T6" fmla="*/ 62 w 27"/>
                  <a:gd name="T7" fmla="*/ 95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0">
                    <a:moveTo>
                      <a:pt x="0" y="19"/>
                    </a:moveTo>
                    <a:cubicBezTo>
                      <a:pt x="6" y="13"/>
                      <a:pt x="14" y="2"/>
                      <a:pt x="21" y="0"/>
                    </a:cubicBezTo>
                    <a:cubicBezTo>
                      <a:pt x="24" y="7"/>
                      <a:pt x="25" y="14"/>
                      <a:pt x="27" y="20"/>
                    </a:cubicBezTo>
                    <a:cubicBezTo>
                      <a:pt x="23" y="15"/>
                      <a:pt x="17" y="6"/>
                      <a:pt x="10" y="13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Freeform 318"/>
              <p:cNvSpPr>
                <a:spLocks/>
              </p:cNvSpPr>
              <p:nvPr/>
            </p:nvSpPr>
            <p:spPr bwMode="auto">
              <a:xfrm>
                <a:off x="1199" y="2216"/>
                <a:ext cx="350" cy="136"/>
              </a:xfrm>
              <a:custGeom>
                <a:avLst/>
                <a:gdLst>
                  <a:gd name="T0" fmla="*/ 0 w 140"/>
                  <a:gd name="T1" fmla="*/ 99 h 51"/>
                  <a:gd name="T2" fmla="*/ 125 w 140"/>
                  <a:gd name="T3" fmla="*/ 141 h 51"/>
                  <a:gd name="T4" fmla="*/ 288 w 140"/>
                  <a:gd name="T5" fmla="*/ 163 h 51"/>
                  <a:gd name="T6" fmla="*/ 513 w 140"/>
                  <a:gd name="T7" fmla="*/ 141 h 51"/>
                  <a:gd name="T8" fmla="*/ 875 w 140"/>
                  <a:gd name="T9" fmla="*/ 77 h 51"/>
                  <a:gd name="T10" fmla="*/ 825 w 140"/>
                  <a:gd name="T11" fmla="*/ 149 h 51"/>
                  <a:gd name="T12" fmla="*/ 720 w 140"/>
                  <a:gd name="T13" fmla="*/ 248 h 51"/>
                  <a:gd name="T14" fmla="*/ 470 w 140"/>
                  <a:gd name="T15" fmla="*/ 363 h 51"/>
                  <a:gd name="T16" fmla="*/ 550 w 140"/>
                  <a:gd name="T17" fmla="*/ 264 h 51"/>
                  <a:gd name="T18" fmla="*/ 383 w 140"/>
                  <a:gd name="T19" fmla="*/ 235 h 51"/>
                  <a:gd name="T20" fmla="*/ 0 w 140"/>
                  <a:gd name="T21" fmla="*/ 12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51">
                    <a:moveTo>
                      <a:pt x="0" y="14"/>
                    </a:moveTo>
                    <a:cubicBezTo>
                      <a:pt x="4" y="19"/>
                      <a:pt x="14" y="19"/>
                      <a:pt x="20" y="20"/>
                    </a:cubicBezTo>
                    <a:cubicBezTo>
                      <a:pt x="28" y="22"/>
                      <a:pt x="37" y="23"/>
                      <a:pt x="46" y="23"/>
                    </a:cubicBezTo>
                    <a:cubicBezTo>
                      <a:pt x="58" y="23"/>
                      <a:pt x="70" y="24"/>
                      <a:pt x="82" y="20"/>
                    </a:cubicBezTo>
                    <a:cubicBezTo>
                      <a:pt x="98" y="15"/>
                      <a:pt x="124" y="0"/>
                      <a:pt x="140" y="11"/>
                    </a:cubicBezTo>
                    <a:cubicBezTo>
                      <a:pt x="137" y="14"/>
                      <a:pt x="135" y="18"/>
                      <a:pt x="132" y="21"/>
                    </a:cubicBezTo>
                    <a:cubicBezTo>
                      <a:pt x="127" y="27"/>
                      <a:pt x="121" y="32"/>
                      <a:pt x="115" y="35"/>
                    </a:cubicBezTo>
                    <a:cubicBezTo>
                      <a:pt x="105" y="41"/>
                      <a:pt x="86" y="49"/>
                      <a:pt x="75" y="51"/>
                    </a:cubicBezTo>
                    <a:cubicBezTo>
                      <a:pt x="80" y="48"/>
                      <a:pt x="89" y="41"/>
                      <a:pt x="88" y="37"/>
                    </a:cubicBezTo>
                    <a:cubicBezTo>
                      <a:pt x="86" y="33"/>
                      <a:pt x="72" y="34"/>
                      <a:pt x="61" y="33"/>
                    </a:cubicBezTo>
                    <a:cubicBezTo>
                      <a:pt x="53" y="32"/>
                      <a:pt x="9" y="25"/>
                      <a:pt x="0" y="17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Freeform 319"/>
              <p:cNvSpPr>
                <a:spLocks/>
              </p:cNvSpPr>
              <p:nvPr/>
            </p:nvSpPr>
            <p:spPr bwMode="auto">
              <a:xfrm>
                <a:off x="1604" y="2328"/>
                <a:ext cx="280" cy="88"/>
              </a:xfrm>
              <a:custGeom>
                <a:avLst/>
                <a:gdLst>
                  <a:gd name="T0" fmla="*/ 0 w 112"/>
                  <a:gd name="T1" fmla="*/ 8 h 33"/>
                  <a:gd name="T2" fmla="*/ 538 w 112"/>
                  <a:gd name="T3" fmla="*/ 179 h 33"/>
                  <a:gd name="T4" fmla="*/ 700 w 112"/>
                  <a:gd name="T5" fmla="*/ 77 h 33"/>
                  <a:gd name="T6" fmla="*/ 420 w 112"/>
                  <a:gd name="T7" fmla="*/ 0 h 33"/>
                  <a:gd name="T8" fmla="*/ 0 w 112"/>
                  <a:gd name="T9" fmla="*/ 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33">
                    <a:moveTo>
                      <a:pt x="0" y="1"/>
                    </a:moveTo>
                    <a:cubicBezTo>
                      <a:pt x="15" y="21"/>
                      <a:pt x="62" y="33"/>
                      <a:pt x="86" y="25"/>
                    </a:cubicBezTo>
                    <a:cubicBezTo>
                      <a:pt x="110" y="18"/>
                      <a:pt x="112" y="11"/>
                      <a:pt x="112" y="11"/>
                    </a:cubicBezTo>
                    <a:cubicBezTo>
                      <a:pt x="104" y="12"/>
                      <a:pt x="75" y="11"/>
                      <a:pt x="67" y="0"/>
                    </a:cubicBezTo>
                    <a:cubicBezTo>
                      <a:pt x="71" y="9"/>
                      <a:pt x="58" y="31"/>
                      <a:pt x="0" y="1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3" name="Freeform 320"/>
              <p:cNvSpPr>
                <a:spLocks/>
              </p:cNvSpPr>
              <p:nvPr/>
            </p:nvSpPr>
            <p:spPr bwMode="auto">
              <a:xfrm>
                <a:off x="1541" y="2259"/>
                <a:ext cx="123" cy="64"/>
              </a:xfrm>
              <a:custGeom>
                <a:avLst/>
                <a:gdLst>
                  <a:gd name="T0" fmla="*/ 20 w 49"/>
                  <a:gd name="T1" fmla="*/ 51 h 24"/>
                  <a:gd name="T2" fmla="*/ 83 w 49"/>
                  <a:gd name="T3" fmla="*/ 0 h 24"/>
                  <a:gd name="T4" fmla="*/ 151 w 49"/>
                  <a:gd name="T5" fmla="*/ 13 h 24"/>
                  <a:gd name="T6" fmla="*/ 296 w 49"/>
                  <a:gd name="T7" fmla="*/ 8 h 24"/>
                  <a:gd name="T8" fmla="*/ 309 w 49"/>
                  <a:gd name="T9" fmla="*/ 64 h 24"/>
                  <a:gd name="T10" fmla="*/ 126 w 49"/>
                  <a:gd name="T11" fmla="*/ 171 h 24"/>
                  <a:gd name="T12" fmla="*/ 38 w 49"/>
                  <a:gd name="T13" fmla="*/ 5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4">
                    <a:moveTo>
                      <a:pt x="3" y="7"/>
                    </a:moveTo>
                    <a:cubicBezTo>
                      <a:pt x="8" y="3"/>
                      <a:pt x="6" y="0"/>
                      <a:pt x="13" y="0"/>
                    </a:cubicBezTo>
                    <a:cubicBezTo>
                      <a:pt x="16" y="0"/>
                      <a:pt x="21" y="2"/>
                      <a:pt x="24" y="2"/>
                    </a:cubicBezTo>
                    <a:cubicBezTo>
                      <a:pt x="32" y="3"/>
                      <a:pt x="40" y="4"/>
                      <a:pt x="47" y="1"/>
                    </a:cubicBezTo>
                    <a:cubicBezTo>
                      <a:pt x="47" y="3"/>
                      <a:pt x="48" y="6"/>
                      <a:pt x="49" y="9"/>
                    </a:cubicBezTo>
                    <a:cubicBezTo>
                      <a:pt x="38" y="3"/>
                      <a:pt x="16" y="8"/>
                      <a:pt x="20" y="24"/>
                    </a:cubicBezTo>
                    <a:cubicBezTo>
                      <a:pt x="16" y="23"/>
                      <a:pt x="0" y="12"/>
                      <a:pt x="6" y="7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" name="Freeform 321"/>
              <p:cNvSpPr>
                <a:spLocks/>
              </p:cNvSpPr>
              <p:nvPr/>
            </p:nvSpPr>
            <p:spPr bwMode="auto">
              <a:xfrm>
                <a:off x="859" y="1563"/>
                <a:ext cx="145" cy="536"/>
              </a:xfrm>
              <a:custGeom>
                <a:avLst/>
                <a:gdLst>
                  <a:gd name="T0" fmla="*/ 25 w 58"/>
                  <a:gd name="T1" fmla="*/ 0 h 201"/>
                  <a:gd name="T2" fmla="*/ 63 w 58"/>
                  <a:gd name="T3" fmla="*/ 184 h 201"/>
                  <a:gd name="T4" fmla="*/ 83 w 58"/>
                  <a:gd name="T5" fmla="*/ 363 h 201"/>
                  <a:gd name="T6" fmla="*/ 145 w 58"/>
                  <a:gd name="T7" fmla="*/ 717 h 201"/>
                  <a:gd name="T8" fmla="*/ 108 w 58"/>
                  <a:gd name="T9" fmla="*/ 1059 h 201"/>
                  <a:gd name="T10" fmla="*/ 363 w 58"/>
                  <a:gd name="T11" fmla="*/ 1203 h 201"/>
                  <a:gd name="T12" fmla="*/ 163 w 58"/>
                  <a:gd name="T13" fmla="*/ 1429 h 201"/>
                  <a:gd name="T14" fmla="*/ 133 w 58"/>
                  <a:gd name="T15" fmla="*/ 1323 h 201"/>
                  <a:gd name="T16" fmla="*/ 58 w 58"/>
                  <a:gd name="T17" fmla="*/ 1181 h 201"/>
                  <a:gd name="T18" fmla="*/ 63 w 58"/>
                  <a:gd name="T19" fmla="*/ 781 h 201"/>
                  <a:gd name="T20" fmla="*/ 25 w 58"/>
                  <a:gd name="T21" fmla="*/ 376 h 201"/>
                  <a:gd name="T22" fmla="*/ 33 w 58"/>
                  <a:gd name="T23" fmla="*/ 3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01">
                    <a:moveTo>
                      <a:pt x="4" y="0"/>
                    </a:moveTo>
                    <a:cubicBezTo>
                      <a:pt x="6" y="9"/>
                      <a:pt x="10" y="17"/>
                      <a:pt x="10" y="26"/>
                    </a:cubicBezTo>
                    <a:cubicBezTo>
                      <a:pt x="10" y="34"/>
                      <a:pt x="10" y="43"/>
                      <a:pt x="13" y="51"/>
                    </a:cubicBezTo>
                    <a:cubicBezTo>
                      <a:pt x="18" y="68"/>
                      <a:pt x="26" y="83"/>
                      <a:pt x="23" y="101"/>
                    </a:cubicBezTo>
                    <a:cubicBezTo>
                      <a:pt x="20" y="117"/>
                      <a:pt x="9" y="133"/>
                      <a:pt x="17" y="149"/>
                    </a:cubicBezTo>
                    <a:cubicBezTo>
                      <a:pt x="24" y="163"/>
                      <a:pt x="43" y="172"/>
                      <a:pt x="58" y="169"/>
                    </a:cubicBezTo>
                    <a:cubicBezTo>
                      <a:pt x="48" y="179"/>
                      <a:pt x="38" y="193"/>
                      <a:pt x="26" y="201"/>
                    </a:cubicBezTo>
                    <a:cubicBezTo>
                      <a:pt x="29" y="194"/>
                      <a:pt x="24" y="191"/>
                      <a:pt x="21" y="186"/>
                    </a:cubicBezTo>
                    <a:cubicBezTo>
                      <a:pt x="16" y="180"/>
                      <a:pt x="12" y="174"/>
                      <a:pt x="9" y="166"/>
                    </a:cubicBezTo>
                    <a:cubicBezTo>
                      <a:pt x="1" y="145"/>
                      <a:pt x="4" y="130"/>
                      <a:pt x="10" y="110"/>
                    </a:cubicBezTo>
                    <a:cubicBezTo>
                      <a:pt x="16" y="89"/>
                      <a:pt x="9" y="72"/>
                      <a:pt x="4" y="53"/>
                    </a:cubicBezTo>
                    <a:cubicBezTo>
                      <a:pt x="0" y="37"/>
                      <a:pt x="10" y="20"/>
                      <a:pt x="5" y="5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5" name="Freeform 322"/>
              <p:cNvSpPr>
                <a:spLocks/>
              </p:cNvSpPr>
              <p:nvPr/>
            </p:nvSpPr>
            <p:spPr bwMode="auto">
              <a:xfrm>
                <a:off x="944" y="2013"/>
                <a:ext cx="60" cy="64"/>
              </a:xfrm>
              <a:custGeom>
                <a:avLst/>
                <a:gdLst>
                  <a:gd name="T0" fmla="*/ 0 w 24"/>
                  <a:gd name="T1" fmla="*/ 8 h 24"/>
                  <a:gd name="T2" fmla="*/ 45 w 24"/>
                  <a:gd name="T3" fmla="*/ 171 h 24"/>
                  <a:gd name="T4" fmla="*/ 150 w 24"/>
                  <a:gd name="T5" fmla="*/ 13 h 24"/>
                  <a:gd name="T6" fmla="*/ 58 w 24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1"/>
                    </a:moveTo>
                    <a:cubicBezTo>
                      <a:pt x="7" y="6"/>
                      <a:pt x="8" y="17"/>
                      <a:pt x="7" y="24"/>
                    </a:cubicBezTo>
                    <a:cubicBezTo>
                      <a:pt x="9" y="16"/>
                      <a:pt x="19" y="10"/>
                      <a:pt x="24" y="2"/>
                    </a:cubicBezTo>
                    <a:cubicBezTo>
                      <a:pt x="20" y="0"/>
                      <a:pt x="13" y="0"/>
                      <a:pt x="9" y="1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6" name="Freeform 323"/>
              <p:cNvSpPr>
                <a:spLocks/>
              </p:cNvSpPr>
              <p:nvPr/>
            </p:nvSpPr>
            <p:spPr bwMode="auto">
              <a:xfrm>
                <a:off x="901" y="1413"/>
                <a:ext cx="68" cy="176"/>
              </a:xfrm>
              <a:custGeom>
                <a:avLst/>
                <a:gdLst>
                  <a:gd name="T0" fmla="*/ 71 w 27"/>
                  <a:gd name="T1" fmla="*/ 107 h 66"/>
                  <a:gd name="T2" fmla="*/ 101 w 27"/>
                  <a:gd name="T3" fmla="*/ 256 h 66"/>
                  <a:gd name="T4" fmla="*/ 171 w 27"/>
                  <a:gd name="T5" fmla="*/ 376 h 66"/>
                  <a:gd name="T6" fmla="*/ 0 w 27"/>
                  <a:gd name="T7" fmla="*/ 469 h 66"/>
                  <a:gd name="T8" fmla="*/ 50 w 27"/>
                  <a:gd name="T9" fmla="*/ 299 h 66"/>
                  <a:gd name="T10" fmla="*/ 63 w 2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6">
                    <a:moveTo>
                      <a:pt x="11" y="15"/>
                    </a:moveTo>
                    <a:cubicBezTo>
                      <a:pt x="13" y="22"/>
                      <a:pt x="13" y="29"/>
                      <a:pt x="16" y="36"/>
                    </a:cubicBezTo>
                    <a:cubicBezTo>
                      <a:pt x="19" y="42"/>
                      <a:pt x="21" y="49"/>
                      <a:pt x="27" y="53"/>
                    </a:cubicBezTo>
                    <a:cubicBezTo>
                      <a:pt x="18" y="55"/>
                      <a:pt x="8" y="60"/>
                      <a:pt x="0" y="66"/>
                    </a:cubicBezTo>
                    <a:cubicBezTo>
                      <a:pt x="5" y="59"/>
                      <a:pt x="8" y="51"/>
                      <a:pt x="8" y="42"/>
                    </a:cubicBezTo>
                    <a:cubicBezTo>
                      <a:pt x="7" y="31"/>
                      <a:pt x="1" y="9"/>
                      <a:pt x="10" y="0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" name="Freeform 324"/>
              <p:cNvSpPr>
                <a:spLocks/>
              </p:cNvSpPr>
              <p:nvPr/>
            </p:nvSpPr>
            <p:spPr bwMode="auto">
              <a:xfrm>
                <a:off x="904" y="1277"/>
                <a:ext cx="175" cy="216"/>
              </a:xfrm>
              <a:custGeom>
                <a:avLst/>
                <a:gdLst>
                  <a:gd name="T0" fmla="*/ 50 w 70"/>
                  <a:gd name="T1" fmla="*/ 448 h 81"/>
                  <a:gd name="T2" fmla="*/ 113 w 70"/>
                  <a:gd name="T3" fmla="*/ 285 h 81"/>
                  <a:gd name="T4" fmla="*/ 170 w 70"/>
                  <a:gd name="T5" fmla="*/ 235 h 81"/>
                  <a:gd name="T6" fmla="*/ 188 w 70"/>
                  <a:gd name="T7" fmla="*/ 149 h 81"/>
                  <a:gd name="T8" fmla="*/ 438 w 70"/>
                  <a:gd name="T9" fmla="*/ 227 h 81"/>
                  <a:gd name="T10" fmla="*/ 325 w 70"/>
                  <a:gd name="T11" fmla="*/ 51 h 81"/>
                  <a:gd name="T12" fmla="*/ 138 w 70"/>
                  <a:gd name="T13" fmla="*/ 56 h 81"/>
                  <a:gd name="T14" fmla="*/ 70 w 70"/>
                  <a:gd name="T15" fmla="*/ 576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81">
                    <a:moveTo>
                      <a:pt x="8" y="63"/>
                    </a:moveTo>
                    <a:cubicBezTo>
                      <a:pt x="6" y="54"/>
                      <a:pt x="12" y="45"/>
                      <a:pt x="18" y="40"/>
                    </a:cubicBezTo>
                    <a:cubicBezTo>
                      <a:pt x="20" y="37"/>
                      <a:pt x="25" y="36"/>
                      <a:pt x="27" y="33"/>
                    </a:cubicBezTo>
                    <a:cubicBezTo>
                      <a:pt x="29" y="30"/>
                      <a:pt x="29" y="25"/>
                      <a:pt x="30" y="21"/>
                    </a:cubicBezTo>
                    <a:cubicBezTo>
                      <a:pt x="41" y="0"/>
                      <a:pt x="61" y="22"/>
                      <a:pt x="70" y="32"/>
                    </a:cubicBezTo>
                    <a:cubicBezTo>
                      <a:pt x="64" y="23"/>
                      <a:pt x="62" y="13"/>
                      <a:pt x="52" y="7"/>
                    </a:cubicBezTo>
                    <a:cubicBezTo>
                      <a:pt x="42" y="0"/>
                      <a:pt x="31" y="1"/>
                      <a:pt x="22" y="8"/>
                    </a:cubicBezTo>
                    <a:cubicBezTo>
                      <a:pt x="2" y="25"/>
                      <a:pt x="0" y="75"/>
                      <a:pt x="11" y="81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" name="Freeform 325"/>
              <p:cNvSpPr>
                <a:spLocks/>
              </p:cNvSpPr>
              <p:nvPr/>
            </p:nvSpPr>
            <p:spPr bwMode="auto">
              <a:xfrm>
                <a:off x="1194" y="1397"/>
                <a:ext cx="325" cy="144"/>
              </a:xfrm>
              <a:custGeom>
                <a:avLst/>
                <a:gdLst>
                  <a:gd name="T0" fmla="*/ 0 w 130"/>
                  <a:gd name="T1" fmla="*/ 115 h 54"/>
                  <a:gd name="T2" fmla="*/ 688 w 130"/>
                  <a:gd name="T3" fmla="*/ 200 h 54"/>
                  <a:gd name="T4" fmla="*/ 813 w 130"/>
                  <a:gd name="T5" fmla="*/ 0 h 54"/>
                  <a:gd name="T6" fmla="*/ 563 w 130"/>
                  <a:gd name="T7" fmla="*/ 184 h 54"/>
                  <a:gd name="T8" fmla="*/ 70 w 130"/>
                  <a:gd name="T9" fmla="*/ 14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" h="54">
                    <a:moveTo>
                      <a:pt x="0" y="16"/>
                    </a:moveTo>
                    <a:cubicBezTo>
                      <a:pt x="17" y="30"/>
                      <a:pt x="65" y="54"/>
                      <a:pt x="110" y="28"/>
                    </a:cubicBezTo>
                    <a:cubicBezTo>
                      <a:pt x="112" y="25"/>
                      <a:pt x="124" y="4"/>
                      <a:pt x="130" y="0"/>
                    </a:cubicBezTo>
                    <a:cubicBezTo>
                      <a:pt x="112" y="10"/>
                      <a:pt x="112" y="20"/>
                      <a:pt x="90" y="26"/>
                    </a:cubicBezTo>
                    <a:cubicBezTo>
                      <a:pt x="41" y="38"/>
                      <a:pt x="26" y="24"/>
                      <a:pt x="11" y="20"/>
                    </a:cubicBezTo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" name="Freeform 326"/>
              <p:cNvSpPr>
                <a:spLocks/>
              </p:cNvSpPr>
              <p:nvPr/>
            </p:nvSpPr>
            <p:spPr bwMode="auto">
              <a:xfrm>
                <a:off x="1939" y="1352"/>
                <a:ext cx="73" cy="264"/>
              </a:xfrm>
              <a:custGeom>
                <a:avLst/>
                <a:gdLst>
                  <a:gd name="T0" fmla="*/ 146 w 29"/>
                  <a:gd name="T1" fmla="*/ 0 h 99"/>
                  <a:gd name="T2" fmla="*/ 33 w 29"/>
                  <a:gd name="T3" fmla="*/ 704 h 99"/>
                  <a:gd name="T4" fmla="*/ 0 w 29"/>
                  <a:gd name="T5" fmla="*/ 227 h 99"/>
                  <a:gd name="T6" fmla="*/ 108 w 29"/>
                  <a:gd name="T7" fmla="*/ 320 h 99"/>
                  <a:gd name="T8" fmla="*/ 146 w 2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99">
                    <a:moveTo>
                      <a:pt x="23" y="0"/>
                    </a:moveTo>
                    <a:cubicBezTo>
                      <a:pt x="26" y="25"/>
                      <a:pt x="29" y="68"/>
                      <a:pt x="5" y="99"/>
                    </a:cubicBezTo>
                    <a:cubicBezTo>
                      <a:pt x="6" y="93"/>
                      <a:pt x="12" y="58"/>
                      <a:pt x="0" y="32"/>
                    </a:cubicBezTo>
                    <a:cubicBezTo>
                      <a:pt x="6" y="47"/>
                      <a:pt x="13" y="50"/>
                      <a:pt x="17" y="45"/>
                    </a:cubicBezTo>
                    <a:cubicBezTo>
                      <a:pt x="21" y="39"/>
                      <a:pt x="26" y="13"/>
                      <a:pt x="23" y="0"/>
                    </a:cubicBezTo>
                    <a:close/>
                  </a:path>
                </a:pathLst>
              </a:custGeom>
              <a:solidFill>
                <a:srgbClr val="DDA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" name="Freeform 327"/>
              <p:cNvSpPr>
                <a:spLocks/>
              </p:cNvSpPr>
              <p:nvPr/>
            </p:nvSpPr>
            <p:spPr bwMode="auto">
              <a:xfrm>
                <a:off x="1506" y="1379"/>
                <a:ext cx="55" cy="61"/>
              </a:xfrm>
              <a:custGeom>
                <a:avLst/>
                <a:gdLst>
                  <a:gd name="T0" fmla="*/ 0 w 22"/>
                  <a:gd name="T1" fmla="*/ 162 h 23"/>
                  <a:gd name="T2" fmla="*/ 138 w 22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3">
                    <a:moveTo>
                      <a:pt x="0" y="23"/>
                    </a:moveTo>
                    <a:cubicBezTo>
                      <a:pt x="8" y="9"/>
                      <a:pt x="17" y="1"/>
                      <a:pt x="22" y="0"/>
                    </a:cubicBezTo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" name="Freeform 328"/>
              <p:cNvSpPr>
                <a:spLocks/>
              </p:cNvSpPr>
              <p:nvPr/>
            </p:nvSpPr>
            <p:spPr bwMode="auto">
              <a:xfrm>
                <a:off x="1286" y="1371"/>
                <a:ext cx="228" cy="48"/>
              </a:xfrm>
              <a:custGeom>
                <a:avLst/>
                <a:gdLst>
                  <a:gd name="T0" fmla="*/ 0 w 91"/>
                  <a:gd name="T1" fmla="*/ 85 h 18"/>
                  <a:gd name="T2" fmla="*/ 571 w 91"/>
                  <a:gd name="T3" fmla="*/ 0 h 18"/>
                  <a:gd name="T4" fmla="*/ 0 w 91"/>
                  <a:gd name="T5" fmla="*/ 85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8">
                    <a:moveTo>
                      <a:pt x="0" y="12"/>
                    </a:moveTo>
                    <a:cubicBezTo>
                      <a:pt x="27" y="16"/>
                      <a:pt x="66" y="16"/>
                      <a:pt x="91" y="0"/>
                    </a:cubicBezTo>
                    <a:cubicBezTo>
                      <a:pt x="79" y="5"/>
                      <a:pt x="17" y="18"/>
                      <a:pt x="0" y="12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2" name="Freeform 329"/>
              <p:cNvSpPr>
                <a:spLocks/>
              </p:cNvSpPr>
              <p:nvPr/>
            </p:nvSpPr>
            <p:spPr bwMode="auto">
              <a:xfrm>
                <a:off x="876" y="1192"/>
                <a:ext cx="130" cy="189"/>
              </a:xfrm>
              <a:custGeom>
                <a:avLst/>
                <a:gdLst>
                  <a:gd name="T0" fmla="*/ 325 w 52"/>
                  <a:gd name="T1" fmla="*/ 8 h 71"/>
                  <a:gd name="T2" fmla="*/ 0 w 52"/>
                  <a:gd name="T3" fmla="*/ 503 h 71"/>
                  <a:gd name="T4" fmla="*/ 325 w 52"/>
                  <a:gd name="T5" fmla="*/ 8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71">
                    <a:moveTo>
                      <a:pt x="52" y="1"/>
                    </a:moveTo>
                    <a:cubicBezTo>
                      <a:pt x="32" y="0"/>
                      <a:pt x="1" y="2"/>
                      <a:pt x="0" y="71"/>
                    </a:cubicBezTo>
                    <a:cubicBezTo>
                      <a:pt x="5" y="43"/>
                      <a:pt x="15" y="4"/>
                      <a:pt x="52" y="1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" name="Freeform 330"/>
              <p:cNvSpPr>
                <a:spLocks/>
              </p:cNvSpPr>
              <p:nvPr/>
            </p:nvSpPr>
            <p:spPr bwMode="auto">
              <a:xfrm>
                <a:off x="821" y="1605"/>
                <a:ext cx="33" cy="299"/>
              </a:xfrm>
              <a:custGeom>
                <a:avLst/>
                <a:gdLst>
                  <a:gd name="T0" fmla="*/ 84 w 13"/>
                  <a:gd name="T1" fmla="*/ 798 h 112"/>
                  <a:gd name="T2" fmla="*/ 58 w 13"/>
                  <a:gd name="T3" fmla="*/ 0 h 112"/>
                  <a:gd name="T4" fmla="*/ 84 w 13"/>
                  <a:gd name="T5" fmla="*/ 798 h 1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12">
                    <a:moveTo>
                      <a:pt x="13" y="112"/>
                    </a:moveTo>
                    <a:cubicBezTo>
                      <a:pt x="0" y="64"/>
                      <a:pt x="5" y="19"/>
                      <a:pt x="9" y="0"/>
                    </a:cubicBezTo>
                    <a:cubicBezTo>
                      <a:pt x="7" y="15"/>
                      <a:pt x="7" y="78"/>
                      <a:pt x="13" y="112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4" name="Freeform 331"/>
              <p:cNvSpPr>
                <a:spLocks/>
              </p:cNvSpPr>
              <p:nvPr/>
            </p:nvSpPr>
            <p:spPr bwMode="auto">
              <a:xfrm>
                <a:off x="1519" y="1635"/>
                <a:ext cx="40" cy="157"/>
              </a:xfrm>
              <a:custGeom>
                <a:avLst/>
                <a:gdLst>
                  <a:gd name="T0" fmla="*/ 58 w 16"/>
                  <a:gd name="T1" fmla="*/ 418 h 59"/>
                  <a:gd name="T2" fmla="*/ 0 w 16"/>
                  <a:gd name="T3" fmla="*/ 205 h 59"/>
                  <a:gd name="T4" fmla="*/ 100 w 16"/>
                  <a:gd name="T5" fmla="*/ 0 h 59"/>
                  <a:gd name="T6" fmla="*/ 25 w 16"/>
                  <a:gd name="T7" fmla="*/ 213 h 59"/>
                  <a:gd name="T8" fmla="*/ 58 w 16"/>
                  <a:gd name="T9" fmla="*/ 41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9" y="59"/>
                    </a:moveTo>
                    <a:cubicBezTo>
                      <a:pt x="8" y="53"/>
                      <a:pt x="1" y="41"/>
                      <a:pt x="0" y="29"/>
                    </a:cubicBezTo>
                    <a:cubicBezTo>
                      <a:pt x="0" y="18"/>
                      <a:pt x="3" y="8"/>
                      <a:pt x="16" y="0"/>
                    </a:cubicBezTo>
                    <a:cubicBezTo>
                      <a:pt x="10" y="7"/>
                      <a:pt x="4" y="19"/>
                      <a:pt x="4" y="30"/>
                    </a:cubicBezTo>
                    <a:cubicBezTo>
                      <a:pt x="4" y="41"/>
                      <a:pt x="7" y="53"/>
                      <a:pt x="9" y="59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5" name="Freeform 332"/>
              <p:cNvSpPr>
                <a:spLocks/>
              </p:cNvSpPr>
              <p:nvPr/>
            </p:nvSpPr>
            <p:spPr bwMode="auto">
              <a:xfrm>
                <a:off x="1954" y="1923"/>
                <a:ext cx="60" cy="114"/>
              </a:xfrm>
              <a:custGeom>
                <a:avLst/>
                <a:gdLst>
                  <a:gd name="T0" fmla="*/ 138 w 24"/>
                  <a:gd name="T1" fmla="*/ 302 h 43"/>
                  <a:gd name="T2" fmla="*/ 0 w 24"/>
                  <a:gd name="T3" fmla="*/ 0 h 43"/>
                  <a:gd name="T4" fmla="*/ 138 w 24"/>
                  <a:gd name="T5" fmla="*/ 302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43">
                    <a:moveTo>
                      <a:pt x="22" y="43"/>
                    </a:moveTo>
                    <a:cubicBezTo>
                      <a:pt x="19" y="29"/>
                      <a:pt x="12" y="11"/>
                      <a:pt x="0" y="0"/>
                    </a:cubicBezTo>
                    <a:cubicBezTo>
                      <a:pt x="10" y="3"/>
                      <a:pt x="24" y="21"/>
                      <a:pt x="22" y="43"/>
                    </a:cubicBezTo>
                    <a:close/>
                  </a:path>
                </a:pathLst>
              </a:custGeom>
              <a:solidFill>
                <a:srgbClr val="FC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6" name="Freeform 333"/>
              <p:cNvSpPr>
                <a:spLocks/>
              </p:cNvSpPr>
              <p:nvPr/>
            </p:nvSpPr>
            <p:spPr bwMode="auto">
              <a:xfrm>
                <a:off x="1331" y="1691"/>
                <a:ext cx="520" cy="333"/>
              </a:xfrm>
              <a:custGeom>
                <a:avLst/>
                <a:gdLst>
                  <a:gd name="T0" fmla="*/ 75 w 208"/>
                  <a:gd name="T1" fmla="*/ 0 h 125"/>
                  <a:gd name="T2" fmla="*/ 125 w 208"/>
                  <a:gd name="T3" fmla="*/ 490 h 125"/>
                  <a:gd name="T4" fmla="*/ 658 w 208"/>
                  <a:gd name="T5" fmla="*/ 866 h 125"/>
                  <a:gd name="T6" fmla="*/ 1300 w 208"/>
                  <a:gd name="T7" fmla="*/ 567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125">
                    <a:moveTo>
                      <a:pt x="12" y="0"/>
                    </a:moveTo>
                    <a:cubicBezTo>
                      <a:pt x="3" y="19"/>
                      <a:pt x="0" y="38"/>
                      <a:pt x="20" y="69"/>
                    </a:cubicBezTo>
                    <a:cubicBezTo>
                      <a:pt x="41" y="101"/>
                      <a:pt x="59" y="118"/>
                      <a:pt x="105" y="122"/>
                    </a:cubicBezTo>
                    <a:cubicBezTo>
                      <a:pt x="150" y="125"/>
                      <a:pt x="180" y="107"/>
                      <a:pt x="208" y="8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7" name="Freeform 334"/>
              <p:cNvSpPr>
                <a:spLocks/>
              </p:cNvSpPr>
              <p:nvPr/>
            </p:nvSpPr>
            <p:spPr bwMode="auto">
              <a:xfrm>
                <a:off x="1006" y="1925"/>
                <a:ext cx="905" cy="334"/>
              </a:xfrm>
              <a:custGeom>
                <a:avLst/>
                <a:gdLst>
                  <a:gd name="T0" fmla="*/ 0 w 362"/>
                  <a:gd name="T1" fmla="*/ 235 h 125"/>
                  <a:gd name="T2" fmla="*/ 383 w 362"/>
                  <a:gd name="T3" fmla="*/ 43 h 125"/>
                  <a:gd name="T4" fmla="*/ 763 w 362"/>
                  <a:gd name="T5" fmla="*/ 607 h 125"/>
                  <a:gd name="T6" fmla="*/ 1213 w 362"/>
                  <a:gd name="T7" fmla="*/ 457 h 125"/>
                  <a:gd name="T8" fmla="*/ 1563 w 362"/>
                  <a:gd name="T9" fmla="*/ 513 h 125"/>
                  <a:gd name="T10" fmla="*/ 2095 w 362"/>
                  <a:gd name="T11" fmla="*/ 273 h 125"/>
                  <a:gd name="T12" fmla="*/ 2200 w 362"/>
                  <a:gd name="T13" fmla="*/ 700 h 125"/>
                  <a:gd name="T14" fmla="*/ 2225 w 362"/>
                  <a:gd name="T15" fmla="*/ 884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2" h="125">
                    <a:moveTo>
                      <a:pt x="0" y="33"/>
                    </a:moveTo>
                    <a:cubicBezTo>
                      <a:pt x="18" y="13"/>
                      <a:pt x="37" y="0"/>
                      <a:pt x="61" y="6"/>
                    </a:cubicBezTo>
                    <a:cubicBezTo>
                      <a:pt x="118" y="20"/>
                      <a:pt x="93" y="81"/>
                      <a:pt x="122" y="85"/>
                    </a:cubicBezTo>
                    <a:cubicBezTo>
                      <a:pt x="151" y="89"/>
                      <a:pt x="171" y="60"/>
                      <a:pt x="194" y="64"/>
                    </a:cubicBezTo>
                    <a:cubicBezTo>
                      <a:pt x="218" y="67"/>
                      <a:pt x="225" y="79"/>
                      <a:pt x="250" y="72"/>
                    </a:cubicBezTo>
                    <a:cubicBezTo>
                      <a:pt x="275" y="66"/>
                      <a:pt x="308" y="29"/>
                      <a:pt x="335" y="38"/>
                    </a:cubicBezTo>
                    <a:cubicBezTo>
                      <a:pt x="362" y="48"/>
                      <a:pt x="358" y="79"/>
                      <a:pt x="352" y="98"/>
                    </a:cubicBezTo>
                    <a:cubicBezTo>
                      <a:pt x="346" y="117"/>
                      <a:pt x="347" y="125"/>
                      <a:pt x="356" y="12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8" name="Freeform 335"/>
              <p:cNvSpPr>
                <a:spLocks/>
              </p:cNvSpPr>
              <p:nvPr/>
            </p:nvSpPr>
            <p:spPr bwMode="auto">
              <a:xfrm>
                <a:off x="1724" y="2131"/>
                <a:ext cx="95" cy="85"/>
              </a:xfrm>
              <a:custGeom>
                <a:avLst/>
                <a:gdLst>
                  <a:gd name="T0" fmla="*/ 145 w 38"/>
                  <a:gd name="T1" fmla="*/ 0 h 32"/>
                  <a:gd name="T2" fmla="*/ 0 w 38"/>
                  <a:gd name="T3" fmla="*/ 226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32">
                    <a:moveTo>
                      <a:pt x="23" y="0"/>
                    </a:moveTo>
                    <a:cubicBezTo>
                      <a:pt x="38" y="8"/>
                      <a:pt x="7" y="21"/>
                      <a:pt x="0" y="32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9" name="Freeform 336"/>
              <p:cNvSpPr>
                <a:spLocks/>
              </p:cNvSpPr>
              <p:nvPr/>
            </p:nvSpPr>
            <p:spPr bwMode="auto">
              <a:xfrm>
                <a:off x="1086" y="2043"/>
                <a:ext cx="38" cy="77"/>
              </a:xfrm>
              <a:custGeom>
                <a:avLst/>
                <a:gdLst>
                  <a:gd name="T0" fmla="*/ 0 w 15"/>
                  <a:gd name="T1" fmla="*/ 21 h 29"/>
                  <a:gd name="T2" fmla="*/ 58 w 15"/>
                  <a:gd name="T3" fmla="*/ 204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9">
                    <a:moveTo>
                      <a:pt x="0" y="3"/>
                    </a:moveTo>
                    <a:cubicBezTo>
                      <a:pt x="15" y="0"/>
                      <a:pt x="9" y="18"/>
                      <a:pt x="9" y="29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0" name="Freeform 337"/>
              <p:cNvSpPr>
                <a:spLocks/>
              </p:cNvSpPr>
              <p:nvPr/>
            </p:nvSpPr>
            <p:spPr bwMode="auto">
              <a:xfrm>
                <a:off x="999" y="1656"/>
                <a:ext cx="347" cy="189"/>
              </a:xfrm>
              <a:custGeom>
                <a:avLst/>
                <a:gdLst>
                  <a:gd name="T0" fmla="*/ 866 w 139"/>
                  <a:gd name="T1" fmla="*/ 333 h 71"/>
                  <a:gd name="T2" fmla="*/ 599 w 139"/>
                  <a:gd name="T3" fmla="*/ 495 h 71"/>
                  <a:gd name="T4" fmla="*/ 205 w 139"/>
                  <a:gd name="T5" fmla="*/ 367 h 71"/>
                  <a:gd name="T6" fmla="*/ 0 w 139"/>
                  <a:gd name="T7" fmla="*/ 56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" h="71">
                    <a:moveTo>
                      <a:pt x="139" y="47"/>
                    </a:moveTo>
                    <a:cubicBezTo>
                      <a:pt x="134" y="55"/>
                      <a:pt x="121" y="68"/>
                      <a:pt x="96" y="70"/>
                    </a:cubicBezTo>
                    <a:cubicBezTo>
                      <a:pt x="71" y="71"/>
                      <a:pt x="40" y="64"/>
                      <a:pt x="33" y="52"/>
                    </a:cubicBezTo>
                    <a:cubicBezTo>
                      <a:pt x="26" y="40"/>
                      <a:pt x="7" y="0"/>
                      <a:pt x="0" y="8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1" name="Freeform 338"/>
              <p:cNvSpPr>
                <a:spLocks/>
              </p:cNvSpPr>
              <p:nvPr/>
            </p:nvSpPr>
            <p:spPr bwMode="auto">
              <a:xfrm>
                <a:off x="931" y="1816"/>
                <a:ext cx="180" cy="136"/>
              </a:xfrm>
              <a:custGeom>
                <a:avLst/>
                <a:gdLst>
                  <a:gd name="T0" fmla="*/ 450 w 72"/>
                  <a:gd name="T1" fmla="*/ 13 h 51"/>
                  <a:gd name="T2" fmla="*/ 108 w 72"/>
                  <a:gd name="T3" fmla="*/ 256 h 51"/>
                  <a:gd name="T4" fmla="*/ 0 w 72"/>
                  <a:gd name="T5" fmla="*/ 312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1">
                    <a:moveTo>
                      <a:pt x="72" y="2"/>
                    </a:moveTo>
                    <a:cubicBezTo>
                      <a:pt x="42" y="0"/>
                      <a:pt x="27" y="20"/>
                      <a:pt x="17" y="36"/>
                    </a:cubicBezTo>
                    <a:cubicBezTo>
                      <a:pt x="7" y="51"/>
                      <a:pt x="0" y="48"/>
                      <a:pt x="0" y="4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2" name="Freeform 339"/>
              <p:cNvSpPr>
                <a:spLocks/>
              </p:cNvSpPr>
              <p:nvPr/>
            </p:nvSpPr>
            <p:spPr bwMode="auto">
              <a:xfrm>
                <a:off x="1261" y="1840"/>
                <a:ext cx="183" cy="125"/>
              </a:xfrm>
              <a:custGeom>
                <a:avLst/>
                <a:gdLst>
                  <a:gd name="T0" fmla="*/ 0 w 73"/>
                  <a:gd name="T1" fmla="*/ 0 h 47"/>
                  <a:gd name="T2" fmla="*/ 308 w 73"/>
                  <a:gd name="T3" fmla="*/ 277 h 47"/>
                  <a:gd name="T4" fmla="*/ 459 w 73"/>
                  <a:gd name="T5" fmla="*/ 319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47">
                    <a:moveTo>
                      <a:pt x="0" y="0"/>
                    </a:moveTo>
                    <a:cubicBezTo>
                      <a:pt x="18" y="5"/>
                      <a:pt x="34" y="32"/>
                      <a:pt x="49" y="39"/>
                    </a:cubicBezTo>
                    <a:cubicBezTo>
                      <a:pt x="65" y="47"/>
                      <a:pt x="73" y="45"/>
                      <a:pt x="73" y="45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3" name="Freeform 340"/>
              <p:cNvSpPr>
                <a:spLocks/>
              </p:cNvSpPr>
              <p:nvPr/>
            </p:nvSpPr>
            <p:spPr bwMode="auto">
              <a:xfrm>
                <a:off x="1609" y="1376"/>
                <a:ext cx="117" cy="387"/>
              </a:xfrm>
              <a:custGeom>
                <a:avLst/>
                <a:gdLst>
                  <a:gd name="T0" fmla="*/ 92 w 47"/>
                  <a:gd name="T1" fmla="*/ 1033 h 145"/>
                  <a:gd name="T2" fmla="*/ 149 w 47"/>
                  <a:gd name="T3" fmla="*/ 790 h 145"/>
                  <a:gd name="T4" fmla="*/ 254 w 47"/>
                  <a:gd name="T5" fmla="*/ 384 h 145"/>
                  <a:gd name="T6" fmla="*/ 291 w 47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15" y="145"/>
                    </a:moveTo>
                    <a:cubicBezTo>
                      <a:pt x="0" y="134"/>
                      <a:pt x="15" y="122"/>
                      <a:pt x="24" y="111"/>
                    </a:cubicBezTo>
                    <a:cubicBezTo>
                      <a:pt x="41" y="87"/>
                      <a:pt x="43" y="73"/>
                      <a:pt x="41" y="54"/>
                    </a:cubicBezTo>
                    <a:cubicBezTo>
                      <a:pt x="39" y="34"/>
                      <a:pt x="44" y="8"/>
                      <a:pt x="47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4" name="Freeform 341"/>
              <p:cNvSpPr>
                <a:spLocks/>
              </p:cNvSpPr>
              <p:nvPr/>
            </p:nvSpPr>
            <p:spPr bwMode="auto">
              <a:xfrm>
                <a:off x="1261" y="2053"/>
                <a:ext cx="143" cy="83"/>
              </a:xfrm>
              <a:custGeom>
                <a:avLst/>
                <a:gdLst>
                  <a:gd name="T0" fmla="*/ 0 w 57"/>
                  <a:gd name="T1" fmla="*/ 0 h 31"/>
                  <a:gd name="T2" fmla="*/ 359 w 57"/>
                  <a:gd name="T3" fmla="*/ 193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31">
                    <a:moveTo>
                      <a:pt x="0" y="0"/>
                    </a:moveTo>
                    <a:cubicBezTo>
                      <a:pt x="9" y="17"/>
                      <a:pt x="21" y="31"/>
                      <a:pt x="57" y="27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5" name="Freeform 342"/>
              <p:cNvSpPr>
                <a:spLocks/>
              </p:cNvSpPr>
              <p:nvPr/>
            </p:nvSpPr>
            <p:spPr bwMode="auto">
              <a:xfrm>
                <a:off x="1036" y="1731"/>
                <a:ext cx="18" cy="109"/>
              </a:xfrm>
              <a:custGeom>
                <a:avLst/>
                <a:gdLst>
                  <a:gd name="T0" fmla="*/ 26 w 7"/>
                  <a:gd name="T1" fmla="*/ 0 h 41"/>
                  <a:gd name="T2" fmla="*/ 33 w 7"/>
                  <a:gd name="T3" fmla="*/ 170 h 41"/>
                  <a:gd name="T4" fmla="*/ 0 w 7"/>
                  <a:gd name="T5" fmla="*/ 29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41">
                    <a:moveTo>
                      <a:pt x="4" y="0"/>
                    </a:moveTo>
                    <a:cubicBezTo>
                      <a:pt x="4" y="8"/>
                      <a:pt x="7" y="16"/>
                      <a:pt x="5" y="24"/>
                    </a:cubicBezTo>
                    <a:cubicBezTo>
                      <a:pt x="3" y="33"/>
                      <a:pt x="0" y="41"/>
                      <a:pt x="0" y="4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6" name="Freeform 343"/>
              <p:cNvSpPr>
                <a:spLocks/>
              </p:cNvSpPr>
              <p:nvPr/>
            </p:nvSpPr>
            <p:spPr bwMode="auto">
              <a:xfrm>
                <a:off x="1484" y="1611"/>
                <a:ext cx="77" cy="90"/>
              </a:xfrm>
              <a:custGeom>
                <a:avLst/>
                <a:gdLst>
                  <a:gd name="T0" fmla="*/ 0 w 31"/>
                  <a:gd name="T1" fmla="*/ 111 h 34"/>
                  <a:gd name="T2" fmla="*/ 191 w 31"/>
                  <a:gd name="T3" fmla="*/ 0 h 34"/>
                  <a:gd name="T4" fmla="*/ 50 w 31"/>
                  <a:gd name="T5" fmla="*/ 238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34">
                    <a:moveTo>
                      <a:pt x="0" y="16"/>
                    </a:moveTo>
                    <a:cubicBezTo>
                      <a:pt x="6" y="19"/>
                      <a:pt x="25" y="6"/>
                      <a:pt x="31" y="0"/>
                    </a:cubicBezTo>
                    <a:cubicBezTo>
                      <a:pt x="21" y="9"/>
                      <a:pt x="8" y="20"/>
                      <a:pt x="8" y="3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7" name="Freeform 344"/>
              <p:cNvSpPr>
                <a:spLocks/>
              </p:cNvSpPr>
              <p:nvPr/>
            </p:nvSpPr>
            <p:spPr bwMode="auto">
              <a:xfrm>
                <a:off x="1259" y="1781"/>
                <a:ext cx="187" cy="184"/>
              </a:xfrm>
              <a:custGeom>
                <a:avLst/>
                <a:gdLst>
                  <a:gd name="T0" fmla="*/ 461 w 75"/>
                  <a:gd name="T1" fmla="*/ 477 h 69"/>
                  <a:gd name="T2" fmla="*/ 312 w 75"/>
                  <a:gd name="T3" fmla="*/ 435 h 69"/>
                  <a:gd name="T4" fmla="*/ 5 w 75"/>
                  <a:gd name="T5" fmla="*/ 157 h 69"/>
                  <a:gd name="T6" fmla="*/ 0 w 75"/>
                  <a:gd name="T7" fmla="*/ 157 h 69"/>
                  <a:gd name="T8" fmla="*/ 217 w 75"/>
                  <a:gd name="T9" fmla="*/ 0 h 69"/>
                  <a:gd name="T10" fmla="*/ 217 w 75"/>
                  <a:gd name="T11" fmla="*/ 0 h 69"/>
                  <a:gd name="T12" fmla="*/ 304 w 75"/>
                  <a:gd name="T13" fmla="*/ 248 h 69"/>
                  <a:gd name="T14" fmla="*/ 466 w 75"/>
                  <a:gd name="T15" fmla="*/ 477 h 69"/>
                  <a:gd name="T16" fmla="*/ 461 w 75"/>
                  <a:gd name="T17" fmla="*/ 477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9">
                    <a:moveTo>
                      <a:pt x="74" y="67"/>
                    </a:moveTo>
                    <a:cubicBezTo>
                      <a:pt x="74" y="67"/>
                      <a:pt x="66" y="69"/>
                      <a:pt x="50" y="61"/>
                    </a:cubicBezTo>
                    <a:cubicBezTo>
                      <a:pt x="35" y="54"/>
                      <a:pt x="19" y="27"/>
                      <a:pt x="1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9" y="18"/>
                      <a:pt x="30" y="7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0"/>
                      <a:pt x="40" y="21"/>
                      <a:pt x="49" y="35"/>
                    </a:cubicBezTo>
                    <a:cubicBezTo>
                      <a:pt x="58" y="48"/>
                      <a:pt x="66" y="59"/>
                      <a:pt x="75" y="67"/>
                    </a:cubicBezTo>
                    <a:lnTo>
                      <a:pt x="74" y="6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8" name="Freeform 345"/>
              <p:cNvSpPr>
                <a:spLocks/>
              </p:cNvSpPr>
              <p:nvPr/>
            </p:nvSpPr>
            <p:spPr bwMode="auto">
              <a:xfrm>
                <a:off x="1261" y="2053"/>
                <a:ext cx="145" cy="104"/>
              </a:xfrm>
              <a:custGeom>
                <a:avLst/>
                <a:gdLst>
                  <a:gd name="T0" fmla="*/ 358 w 58"/>
                  <a:gd name="T1" fmla="*/ 192 h 39"/>
                  <a:gd name="T2" fmla="*/ 0 w 58"/>
                  <a:gd name="T3" fmla="*/ 0 h 39"/>
                  <a:gd name="T4" fmla="*/ 0 w 58"/>
                  <a:gd name="T5" fmla="*/ 0 h 39"/>
                  <a:gd name="T6" fmla="*/ 125 w 58"/>
                  <a:gd name="T7" fmla="*/ 264 h 39"/>
                  <a:gd name="T8" fmla="*/ 363 w 58"/>
                  <a:gd name="T9" fmla="*/ 192 h 39"/>
                  <a:gd name="T10" fmla="*/ 358 w 58"/>
                  <a:gd name="T11" fmla="*/ 192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39">
                    <a:moveTo>
                      <a:pt x="57" y="27"/>
                    </a:moveTo>
                    <a:cubicBezTo>
                      <a:pt x="21" y="31"/>
                      <a:pt x="9" y="1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8"/>
                      <a:pt x="5" y="35"/>
                      <a:pt x="20" y="37"/>
                    </a:cubicBezTo>
                    <a:cubicBezTo>
                      <a:pt x="34" y="39"/>
                      <a:pt x="46" y="33"/>
                      <a:pt x="58" y="27"/>
                    </a:cubicBezTo>
                    <a:lnTo>
                      <a:pt x="57" y="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9" name="Freeform 346"/>
              <p:cNvSpPr>
                <a:spLocks/>
              </p:cNvSpPr>
              <p:nvPr/>
            </p:nvSpPr>
            <p:spPr bwMode="auto">
              <a:xfrm>
                <a:off x="1036" y="1731"/>
                <a:ext cx="78" cy="109"/>
              </a:xfrm>
              <a:custGeom>
                <a:avLst/>
                <a:gdLst>
                  <a:gd name="T0" fmla="*/ 25 w 31"/>
                  <a:gd name="T1" fmla="*/ 0 h 41"/>
                  <a:gd name="T2" fmla="*/ 33 w 31"/>
                  <a:gd name="T3" fmla="*/ 170 h 41"/>
                  <a:gd name="T4" fmla="*/ 0 w 31"/>
                  <a:gd name="T5" fmla="*/ 290 h 41"/>
                  <a:gd name="T6" fmla="*/ 0 w 31"/>
                  <a:gd name="T7" fmla="*/ 290 h 41"/>
                  <a:gd name="T8" fmla="*/ 189 w 31"/>
                  <a:gd name="T9" fmla="*/ 239 h 41"/>
                  <a:gd name="T10" fmla="*/ 196 w 31"/>
                  <a:gd name="T11" fmla="*/ 239 h 41"/>
                  <a:gd name="T12" fmla="*/ 113 w 31"/>
                  <a:gd name="T13" fmla="*/ 170 h 41"/>
                  <a:gd name="T14" fmla="*/ 33 w 31"/>
                  <a:gd name="T15" fmla="*/ 0 h 41"/>
                  <a:gd name="T16" fmla="*/ 25 w 3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1">
                    <a:moveTo>
                      <a:pt x="4" y="0"/>
                    </a:moveTo>
                    <a:cubicBezTo>
                      <a:pt x="4" y="8"/>
                      <a:pt x="7" y="16"/>
                      <a:pt x="5" y="24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36"/>
                      <a:pt x="18" y="33"/>
                      <a:pt x="30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5" y="31"/>
                      <a:pt x="20" y="28"/>
                      <a:pt x="18" y="24"/>
                    </a:cubicBezTo>
                    <a:cubicBezTo>
                      <a:pt x="15" y="19"/>
                      <a:pt x="10" y="9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Freeform 347"/>
              <p:cNvSpPr>
                <a:spLocks/>
              </p:cNvSpPr>
              <p:nvPr/>
            </p:nvSpPr>
            <p:spPr bwMode="auto">
              <a:xfrm>
                <a:off x="1559" y="2104"/>
                <a:ext cx="100" cy="24"/>
              </a:xfrm>
              <a:custGeom>
                <a:avLst/>
                <a:gdLst>
                  <a:gd name="T0" fmla="*/ 250 w 40"/>
                  <a:gd name="T1" fmla="*/ 8 h 9"/>
                  <a:gd name="T2" fmla="*/ 8 w 40"/>
                  <a:gd name="T3" fmla="*/ 35 h 9"/>
                  <a:gd name="T4" fmla="*/ 0 w 40"/>
                  <a:gd name="T5" fmla="*/ 29 h 9"/>
                  <a:gd name="T6" fmla="*/ 183 w 40"/>
                  <a:gd name="T7" fmla="*/ 35 h 9"/>
                  <a:gd name="T8" fmla="*/ 250 w 4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1"/>
                    </a:moveTo>
                    <a:cubicBezTo>
                      <a:pt x="32" y="0"/>
                      <a:pt x="12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6" y="9"/>
                      <a:pt x="29" y="5"/>
                    </a:cubicBezTo>
                    <a:cubicBezTo>
                      <a:pt x="32" y="4"/>
                      <a:pt x="36" y="3"/>
                      <a:pt x="40" y="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1" name="Freeform 348"/>
              <p:cNvSpPr>
                <a:spLocks/>
              </p:cNvSpPr>
              <p:nvPr/>
            </p:nvSpPr>
            <p:spPr bwMode="auto">
              <a:xfrm>
                <a:off x="1481" y="1611"/>
                <a:ext cx="80" cy="96"/>
              </a:xfrm>
              <a:custGeom>
                <a:avLst/>
                <a:gdLst>
                  <a:gd name="T0" fmla="*/ 58 w 32"/>
                  <a:gd name="T1" fmla="*/ 243 h 36"/>
                  <a:gd name="T2" fmla="*/ 200 w 32"/>
                  <a:gd name="T3" fmla="*/ 0 h 36"/>
                  <a:gd name="T4" fmla="*/ 8 w 32"/>
                  <a:gd name="T5" fmla="*/ 115 h 36"/>
                  <a:gd name="T6" fmla="*/ 0 w 32"/>
                  <a:gd name="T7" fmla="*/ 115 h 36"/>
                  <a:gd name="T8" fmla="*/ 58 w 32"/>
                  <a:gd name="T9" fmla="*/ 256 h 36"/>
                  <a:gd name="T10" fmla="*/ 58 w 32"/>
                  <a:gd name="T11" fmla="*/ 243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9" y="34"/>
                    </a:moveTo>
                    <a:cubicBezTo>
                      <a:pt x="9" y="20"/>
                      <a:pt x="22" y="9"/>
                      <a:pt x="32" y="0"/>
                    </a:cubicBezTo>
                    <a:cubicBezTo>
                      <a:pt x="26" y="6"/>
                      <a:pt x="7" y="19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22"/>
                      <a:pt x="6" y="29"/>
                      <a:pt x="9" y="36"/>
                    </a:cubicBezTo>
                    <a:lnTo>
                      <a:pt x="9" y="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2" name="Freeform 349"/>
              <p:cNvSpPr>
                <a:spLocks/>
              </p:cNvSpPr>
              <p:nvPr/>
            </p:nvSpPr>
            <p:spPr bwMode="auto">
              <a:xfrm>
                <a:off x="981" y="1531"/>
                <a:ext cx="850" cy="346"/>
              </a:xfrm>
              <a:custGeom>
                <a:avLst/>
                <a:gdLst>
                  <a:gd name="T0" fmla="*/ 2125 w 340"/>
                  <a:gd name="T1" fmla="*/ 13 h 130"/>
                  <a:gd name="T2" fmla="*/ 2063 w 340"/>
                  <a:gd name="T3" fmla="*/ 85 h 130"/>
                  <a:gd name="T4" fmla="*/ 1970 w 340"/>
                  <a:gd name="T5" fmla="*/ 660 h 130"/>
                  <a:gd name="T6" fmla="*/ 1608 w 340"/>
                  <a:gd name="T7" fmla="*/ 908 h 130"/>
                  <a:gd name="T8" fmla="*/ 1345 w 340"/>
                  <a:gd name="T9" fmla="*/ 631 h 130"/>
                  <a:gd name="T10" fmla="*/ 1100 w 340"/>
                  <a:gd name="T11" fmla="*/ 170 h 130"/>
                  <a:gd name="T12" fmla="*/ 625 w 340"/>
                  <a:gd name="T13" fmla="*/ 410 h 130"/>
                  <a:gd name="T14" fmla="*/ 408 w 340"/>
                  <a:gd name="T15" fmla="*/ 261 h 130"/>
                  <a:gd name="T16" fmla="*/ 0 w 340"/>
                  <a:gd name="T17" fmla="*/ 64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0" h="130">
                    <a:moveTo>
                      <a:pt x="340" y="2"/>
                    </a:moveTo>
                    <a:cubicBezTo>
                      <a:pt x="338" y="0"/>
                      <a:pt x="333" y="0"/>
                      <a:pt x="330" y="12"/>
                    </a:cubicBezTo>
                    <a:cubicBezTo>
                      <a:pt x="328" y="24"/>
                      <a:pt x="336" y="53"/>
                      <a:pt x="315" y="93"/>
                    </a:cubicBezTo>
                    <a:cubicBezTo>
                      <a:pt x="300" y="121"/>
                      <a:pt x="280" y="130"/>
                      <a:pt x="257" y="128"/>
                    </a:cubicBezTo>
                    <a:cubicBezTo>
                      <a:pt x="234" y="126"/>
                      <a:pt x="220" y="114"/>
                      <a:pt x="215" y="89"/>
                    </a:cubicBezTo>
                    <a:cubicBezTo>
                      <a:pt x="210" y="65"/>
                      <a:pt x="199" y="32"/>
                      <a:pt x="176" y="24"/>
                    </a:cubicBezTo>
                    <a:cubicBezTo>
                      <a:pt x="131" y="8"/>
                      <a:pt x="120" y="54"/>
                      <a:pt x="100" y="58"/>
                    </a:cubicBezTo>
                    <a:cubicBezTo>
                      <a:pt x="80" y="63"/>
                      <a:pt x="77" y="60"/>
                      <a:pt x="65" y="37"/>
                    </a:cubicBezTo>
                    <a:cubicBezTo>
                      <a:pt x="54" y="16"/>
                      <a:pt x="23" y="6"/>
                      <a:pt x="0" y="9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3" name="Freeform 350"/>
              <p:cNvSpPr>
                <a:spLocks/>
              </p:cNvSpPr>
              <p:nvPr/>
            </p:nvSpPr>
            <p:spPr bwMode="auto">
              <a:xfrm>
                <a:off x="1561" y="1349"/>
                <a:ext cx="175" cy="262"/>
              </a:xfrm>
              <a:custGeom>
                <a:avLst/>
                <a:gdLst>
                  <a:gd name="T0" fmla="*/ 438 w 70"/>
                  <a:gd name="T1" fmla="*/ 0 h 98"/>
                  <a:gd name="T2" fmla="*/ 0 w 70"/>
                  <a:gd name="T3" fmla="*/ 700 h 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" h="98">
                    <a:moveTo>
                      <a:pt x="70" y="0"/>
                    </a:moveTo>
                    <a:cubicBezTo>
                      <a:pt x="52" y="43"/>
                      <a:pt x="50" y="62"/>
                      <a:pt x="0" y="98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4" name="Freeform 351"/>
              <p:cNvSpPr>
                <a:spLocks/>
              </p:cNvSpPr>
              <p:nvPr/>
            </p:nvSpPr>
            <p:spPr bwMode="auto">
              <a:xfrm>
                <a:off x="1129" y="1507"/>
                <a:ext cx="40" cy="42"/>
              </a:xfrm>
              <a:custGeom>
                <a:avLst/>
                <a:gdLst>
                  <a:gd name="T0" fmla="*/ 0 w 16"/>
                  <a:gd name="T1" fmla="*/ 0 h 16"/>
                  <a:gd name="T2" fmla="*/ 100 w 16"/>
                  <a:gd name="T3" fmla="*/ 11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6" y="4"/>
                      <a:pt x="11" y="9"/>
                      <a:pt x="16" y="16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5" name="Freeform 352"/>
              <p:cNvSpPr>
                <a:spLocks/>
              </p:cNvSpPr>
              <p:nvPr/>
            </p:nvSpPr>
            <p:spPr bwMode="auto">
              <a:xfrm>
                <a:off x="1169" y="1549"/>
                <a:ext cx="122" cy="123"/>
              </a:xfrm>
              <a:custGeom>
                <a:avLst/>
                <a:gdLst>
                  <a:gd name="T0" fmla="*/ 217 w 49"/>
                  <a:gd name="T1" fmla="*/ 329 h 46"/>
                  <a:gd name="T2" fmla="*/ 304 w 49"/>
                  <a:gd name="T3" fmla="*/ 222 h 46"/>
                  <a:gd name="T4" fmla="*/ 0 w 49"/>
                  <a:gd name="T5" fmla="*/ 0 h 46"/>
                  <a:gd name="T6" fmla="*/ 217 w 49"/>
                  <a:gd name="T7" fmla="*/ 329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35" y="46"/>
                    </a:moveTo>
                    <a:cubicBezTo>
                      <a:pt x="39" y="42"/>
                      <a:pt x="44" y="37"/>
                      <a:pt x="49" y="31"/>
                    </a:cubicBezTo>
                    <a:cubicBezTo>
                      <a:pt x="26" y="28"/>
                      <a:pt x="13" y="15"/>
                      <a:pt x="0" y="0"/>
                    </a:cubicBezTo>
                    <a:cubicBezTo>
                      <a:pt x="14" y="17"/>
                      <a:pt x="19" y="41"/>
                      <a:pt x="35" y="4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6" name="Freeform 353"/>
              <p:cNvSpPr>
                <a:spLocks/>
              </p:cNvSpPr>
              <p:nvPr/>
            </p:nvSpPr>
            <p:spPr bwMode="auto">
              <a:xfrm>
                <a:off x="1314" y="1880"/>
                <a:ext cx="70" cy="8"/>
              </a:xfrm>
              <a:custGeom>
                <a:avLst/>
                <a:gdLst>
                  <a:gd name="T0" fmla="*/ 0 w 28"/>
                  <a:gd name="T1" fmla="*/ 0 h 3"/>
                  <a:gd name="T2" fmla="*/ 175 w 28"/>
                  <a:gd name="T3" fmla="*/ 8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12" y="3"/>
                      <a:pt x="28" y="1"/>
                      <a:pt x="28" y="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7" name="Freeform 354"/>
              <p:cNvSpPr>
                <a:spLocks/>
              </p:cNvSpPr>
              <p:nvPr/>
            </p:nvSpPr>
            <p:spPr bwMode="auto">
              <a:xfrm>
                <a:off x="1474" y="1355"/>
                <a:ext cx="110" cy="120"/>
              </a:xfrm>
              <a:custGeom>
                <a:avLst/>
                <a:gdLst>
                  <a:gd name="T0" fmla="*/ 275 w 44"/>
                  <a:gd name="T1" fmla="*/ 0 h 45"/>
                  <a:gd name="T2" fmla="*/ 0 w 44"/>
                  <a:gd name="T3" fmla="*/ 320 h 45"/>
                  <a:gd name="T4" fmla="*/ 58 w 44"/>
                  <a:gd name="T5" fmla="*/ 285 h 45"/>
                  <a:gd name="T6" fmla="*/ 275 w 44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21" y="8"/>
                      <a:pt x="6" y="33"/>
                      <a:pt x="0" y="45"/>
                    </a:cubicBezTo>
                    <a:cubicBezTo>
                      <a:pt x="3" y="44"/>
                      <a:pt x="6" y="42"/>
                      <a:pt x="9" y="40"/>
                    </a:cubicBezTo>
                    <a:cubicBezTo>
                      <a:pt x="25" y="31"/>
                      <a:pt x="37" y="18"/>
                      <a:pt x="44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8" name="Freeform 355"/>
              <p:cNvSpPr>
                <a:spLocks/>
              </p:cNvSpPr>
              <p:nvPr/>
            </p:nvSpPr>
            <p:spPr bwMode="auto">
              <a:xfrm>
                <a:off x="1804" y="1512"/>
                <a:ext cx="30" cy="61"/>
              </a:xfrm>
              <a:custGeom>
                <a:avLst/>
                <a:gdLst>
                  <a:gd name="T0" fmla="*/ 63 w 12"/>
                  <a:gd name="T1" fmla="*/ 90 h 23"/>
                  <a:gd name="T2" fmla="*/ 38 w 12"/>
                  <a:gd name="T3" fmla="*/ 0 h 23"/>
                  <a:gd name="T4" fmla="*/ 63 w 12"/>
                  <a:gd name="T5" fmla="*/ 162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3">
                    <a:moveTo>
                      <a:pt x="10" y="13"/>
                    </a:moveTo>
                    <a:cubicBezTo>
                      <a:pt x="12" y="9"/>
                      <a:pt x="10" y="2"/>
                      <a:pt x="6" y="0"/>
                    </a:cubicBezTo>
                    <a:cubicBezTo>
                      <a:pt x="0" y="4"/>
                      <a:pt x="2" y="21"/>
                      <a:pt x="10" y="23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9" name="Freeform 356"/>
              <p:cNvSpPr>
                <a:spLocks/>
              </p:cNvSpPr>
              <p:nvPr/>
            </p:nvSpPr>
            <p:spPr bwMode="auto">
              <a:xfrm>
                <a:off x="1889" y="2240"/>
                <a:ext cx="5" cy="32"/>
              </a:xfrm>
              <a:custGeom>
                <a:avLst/>
                <a:gdLst>
                  <a:gd name="T0" fmla="*/ 13 w 2"/>
                  <a:gd name="T1" fmla="*/ 0 h 12"/>
                  <a:gd name="T2" fmla="*/ 0 w 2"/>
                  <a:gd name="T3" fmla="*/ 8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0" y="4"/>
                      <a:pt x="0" y="8"/>
                      <a:pt x="0" y="12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0" name="Freeform 357"/>
              <p:cNvSpPr>
                <a:spLocks/>
              </p:cNvSpPr>
              <p:nvPr/>
            </p:nvSpPr>
            <p:spPr bwMode="auto">
              <a:xfrm>
                <a:off x="1781" y="2128"/>
                <a:ext cx="15" cy="13"/>
              </a:xfrm>
              <a:custGeom>
                <a:avLst/>
                <a:gdLst>
                  <a:gd name="T0" fmla="*/ 0 w 6"/>
                  <a:gd name="T1" fmla="*/ 34 h 5"/>
                  <a:gd name="T2" fmla="*/ 38 w 6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2" y="3"/>
                      <a:pt x="4" y="2"/>
                      <a:pt x="6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1" name="Freeform 358"/>
              <p:cNvSpPr>
                <a:spLocks/>
              </p:cNvSpPr>
              <p:nvPr/>
            </p:nvSpPr>
            <p:spPr bwMode="auto">
              <a:xfrm>
                <a:off x="1089" y="2043"/>
                <a:ext cx="5" cy="10"/>
              </a:xfrm>
              <a:custGeom>
                <a:avLst/>
                <a:gdLst>
                  <a:gd name="T0" fmla="*/ 0 w 2"/>
                  <a:gd name="T1" fmla="*/ 25 h 4"/>
                  <a:gd name="T2" fmla="*/ 13 w 2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2" name="Freeform 359"/>
              <p:cNvSpPr>
                <a:spLocks/>
              </p:cNvSpPr>
              <p:nvPr/>
            </p:nvSpPr>
            <p:spPr bwMode="auto">
              <a:xfrm>
                <a:off x="1349" y="1693"/>
                <a:ext cx="22" cy="22"/>
              </a:xfrm>
              <a:custGeom>
                <a:avLst/>
                <a:gdLst>
                  <a:gd name="T0" fmla="*/ 12 w 9"/>
                  <a:gd name="T1" fmla="*/ 0 h 8"/>
                  <a:gd name="T2" fmla="*/ 54 w 9"/>
                  <a:gd name="T3" fmla="*/ 22 h 8"/>
                  <a:gd name="T4" fmla="*/ 0 w 9"/>
                  <a:gd name="T5" fmla="*/ 39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cubicBezTo>
                      <a:pt x="5" y="0"/>
                      <a:pt x="7" y="1"/>
                      <a:pt x="9" y="3"/>
                    </a:cubicBezTo>
                    <a:cubicBezTo>
                      <a:pt x="7" y="7"/>
                      <a:pt x="2" y="8"/>
                      <a:pt x="0" y="5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3" name="Freeform 360"/>
              <p:cNvSpPr>
                <a:spLocks/>
              </p:cNvSpPr>
              <p:nvPr/>
            </p:nvSpPr>
            <p:spPr bwMode="auto">
              <a:xfrm>
                <a:off x="1126" y="1501"/>
                <a:ext cx="38" cy="48"/>
              </a:xfrm>
              <a:custGeom>
                <a:avLst/>
                <a:gdLst>
                  <a:gd name="T0" fmla="*/ 0 w 15"/>
                  <a:gd name="T1" fmla="*/ 35 h 18"/>
                  <a:gd name="T2" fmla="*/ 38 w 15"/>
                  <a:gd name="T3" fmla="*/ 0 h 18"/>
                  <a:gd name="T4" fmla="*/ 25 w 15"/>
                  <a:gd name="T5" fmla="*/ 77 h 18"/>
                  <a:gd name="T6" fmla="*/ 89 w 15"/>
                  <a:gd name="T7" fmla="*/ 35 h 18"/>
                  <a:gd name="T8" fmla="*/ 71 w 15"/>
                  <a:gd name="T9" fmla="*/ 12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5"/>
                    </a:moveTo>
                    <a:cubicBezTo>
                      <a:pt x="1" y="3"/>
                      <a:pt x="4" y="1"/>
                      <a:pt x="6" y="0"/>
                    </a:cubicBezTo>
                    <a:cubicBezTo>
                      <a:pt x="7" y="4"/>
                      <a:pt x="5" y="8"/>
                      <a:pt x="4" y="11"/>
                    </a:cubicBezTo>
                    <a:cubicBezTo>
                      <a:pt x="7" y="9"/>
                      <a:pt x="10" y="5"/>
                      <a:pt x="14" y="5"/>
                    </a:cubicBezTo>
                    <a:cubicBezTo>
                      <a:pt x="15" y="9"/>
                      <a:pt x="12" y="14"/>
                      <a:pt x="11" y="18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4" name="Freeform 361"/>
              <p:cNvSpPr>
                <a:spLocks/>
              </p:cNvSpPr>
              <p:nvPr/>
            </p:nvSpPr>
            <p:spPr bwMode="auto">
              <a:xfrm>
                <a:off x="1006" y="1659"/>
                <a:ext cx="5" cy="21"/>
              </a:xfrm>
              <a:custGeom>
                <a:avLst/>
                <a:gdLst>
                  <a:gd name="T0" fmla="*/ 0 w 2"/>
                  <a:gd name="T1" fmla="*/ 55 h 8"/>
                  <a:gd name="T2" fmla="*/ 13 w 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cubicBezTo>
                      <a:pt x="0" y="5"/>
                      <a:pt x="0" y="2"/>
                      <a:pt x="2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5" name="Freeform 362"/>
              <p:cNvSpPr>
                <a:spLocks/>
              </p:cNvSpPr>
              <p:nvPr/>
            </p:nvSpPr>
            <p:spPr bwMode="auto">
              <a:xfrm>
                <a:off x="921" y="1920"/>
                <a:ext cx="40" cy="43"/>
              </a:xfrm>
              <a:custGeom>
                <a:avLst/>
                <a:gdLst>
                  <a:gd name="T0" fmla="*/ 33 w 16"/>
                  <a:gd name="T1" fmla="*/ 22 h 16"/>
                  <a:gd name="T2" fmla="*/ 63 w 16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5" y="3"/>
                    </a:moveTo>
                    <a:cubicBezTo>
                      <a:pt x="0" y="16"/>
                      <a:pt x="16" y="11"/>
                      <a:pt x="10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" name="Freeform 363"/>
              <p:cNvSpPr>
                <a:spLocks/>
              </p:cNvSpPr>
              <p:nvPr/>
            </p:nvSpPr>
            <p:spPr bwMode="auto">
              <a:xfrm>
                <a:off x="1539" y="2245"/>
                <a:ext cx="17" cy="30"/>
              </a:xfrm>
              <a:custGeom>
                <a:avLst/>
                <a:gdLst>
                  <a:gd name="T0" fmla="*/ 0 w 7"/>
                  <a:gd name="T1" fmla="*/ 82 h 11"/>
                  <a:gd name="T2" fmla="*/ 41 w 7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cubicBezTo>
                      <a:pt x="5" y="4"/>
                      <a:pt x="7" y="0"/>
                      <a:pt x="7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" name="Freeform 364"/>
              <p:cNvSpPr>
                <a:spLocks/>
              </p:cNvSpPr>
              <p:nvPr/>
            </p:nvSpPr>
            <p:spPr bwMode="auto">
              <a:xfrm>
                <a:off x="1189" y="1341"/>
                <a:ext cx="85" cy="83"/>
              </a:xfrm>
              <a:custGeom>
                <a:avLst/>
                <a:gdLst>
                  <a:gd name="T0" fmla="*/ 0 w 34"/>
                  <a:gd name="T1" fmla="*/ 0 h 31"/>
                  <a:gd name="T2" fmla="*/ 213 w 34"/>
                  <a:gd name="T3" fmla="*/ 222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1">
                    <a:moveTo>
                      <a:pt x="0" y="0"/>
                    </a:moveTo>
                    <a:cubicBezTo>
                      <a:pt x="17" y="26"/>
                      <a:pt x="18" y="24"/>
                      <a:pt x="34" y="3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" name="Freeform 365"/>
              <p:cNvSpPr>
                <a:spLocks/>
              </p:cNvSpPr>
              <p:nvPr/>
            </p:nvSpPr>
            <p:spPr bwMode="auto">
              <a:xfrm>
                <a:off x="1941" y="1584"/>
                <a:ext cx="43" cy="64"/>
              </a:xfrm>
              <a:custGeom>
                <a:avLst/>
                <a:gdLst>
                  <a:gd name="T0" fmla="*/ 109 w 17"/>
                  <a:gd name="T1" fmla="*/ 0 h 24"/>
                  <a:gd name="T2" fmla="*/ 71 w 17"/>
                  <a:gd name="T3" fmla="*/ 72 h 24"/>
                  <a:gd name="T4" fmla="*/ 0 w 17"/>
                  <a:gd name="T5" fmla="*/ 171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4">
                    <a:moveTo>
                      <a:pt x="17" y="0"/>
                    </a:moveTo>
                    <a:cubicBezTo>
                      <a:pt x="15" y="4"/>
                      <a:pt x="13" y="7"/>
                      <a:pt x="11" y="10"/>
                    </a:cubicBezTo>
                    <a:cubicBezTo>
                      <a:pt x="7" y="15"/>
                      <a:pt x="4" y="20"/>
                      <a:pt x="0" y="2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" name="Freeform 366"/>
              <p:cNvSpPr>
                <a:spLocks/>
              </p:cNvSpPr>
              <p:nvPr/>
            </p:nvSpPr>
            <p:spPr bwMode="auto">
              <a:xfrm>
                <a:off x="874" y="1528"/>
                <a:ext cx="25" cy="88"/>
              </a:xfrm>
              <a:custGeom>
                <a:avLst/>
                <a:gdLst>
                  <a:gd name="T0" fmla="*/ 63 w 10"/>
                  <a:gd name="T1" fmla="*/ 235 h 33"/>
                  <a:gd name="T2" fmla="*/ 0 w 10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3">
                    <a:moveTo>
                      <a:pt x="10" y="33"/>
                    </a:moveTo>
                    <a:cubicBezTo>
                      <a:pt x="7" y="29"/>
                      <a:pt x="3" y="1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" name="Freeform 367"/>
              <p:cNvSpPr>
                <a:spLocks/>
              </p:cNvSpPr>
              <p:nvPr/>
            </p:nvSpPr>
            <p:spPr bwMode="auto">
              <a:xfrm>
                <a:off x="1851" y="1280"/>
                <a:ext cx="55" cy="83"/>
              </a:xfrm>
              <a:custGeom>
                <a:avLst/>
                <a:gdLst>
                  <a:gd name="T0" fmla="*/ 0 w 22"/>
                  <a:gd name="T1" fmla="*/ 13 h 31"/>
                  <a:gd name="T2" fmla="*/ 113 w 22"/>
                  <a:gd name="T3" fmla="*/ 222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31">
                    <a:moveTo>
                      <a:pt x="0" y="2"/>
                    </a:moveTo>
                    <a:cubicBezTo>
                      <a:pt x="10" y="0"/>
                      <a:pt x="22" y="22"/>
                      <a:pt x="18" y="3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1" name="Freeform 368"/>
              <p:cNvSpPr>
                <a:spLocks/>
              </p:cNvSpPr>
              <p:nvPr/>
            </p:nvSpPr>
            <p:spPr bwMode="auto">
              <a:xfrm>
                <a:off x="1919" y="1763"/>
                <a:ext cx="53" cy="138"/>
              </a:xfrm>
              <a:custGeom>
                <a:avLst/>
                <a:gdLst>
                  <a:gd name="T0" fmla="*/ 0 w 21"/>
                  <a:gd name="T1" fmla="*/ 0 h 52"/>
                  <a:gd name="T2" fmla="*/ 121 w 21"/>
                  <a:gd name="T3" fmla="*/ 276 h 52"/>
                  <a:gd name="T4" fmla="*/ 83 w 21"/>
                  <a:gd name="T5" fmla="*/ 366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cubicBezTo>
                      <a:pt x="6" y="18"/>
                      <a:pt x="17" y="27"/>
                      <a:pt x="19" y="39"/>
                    </a:cubicBezTo>
                    <a:cubicBezTo>
                      <a:pt x="21" y="51"/>
                      <a:pt x="13" y="52"/>
                      <a:pt x="13" y="52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" name="Freeform 369"/>
              <p:cNvSpPr>
                <a:spLocks/>
              </p:cNvSpPr>
              <p:nvPr/>
            </p:nvSpPr>
            <p:spPr bwMode="auto">
              <a:xfrm>
                <a:off x="1874" y="1864"/>
                <a:ext cx="17" cy="37"/>
              </a:xfrm>
              <a:custGeom>
                <a:avLst/>
                <a:gdLst>
                  <a:gd name="T0" fmla="*/ 5 w 7"/>
                  <a:gd name="T1" fmla="*/ 0 h 14"/>
                  <a:gd name="T2" fmla="*/ 41 w 7"/>
                  <a:gd name="T3" fmla="*/ 98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4">
                    <a:moveTo>
                      <a:pt x="1" y="0"/>
                    </a:moveTo>
                    <a:cubicBezTo>
                      <a:pt x="0" y="5"/>
                      <a:pt x="7" y="14"/>
                      <a:pt x="7" y="1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" name="Freeform 370"/>
              <p:cNvSpPr>
                <a:spLocks/>
              </p:cNvSpPr>
              <p:nvPr/>
            </p:nvSpPr>
            <p:spPr bwMode="auto">
              <a:xfrm>
                <a:off x="1671" y="2253"/>
                <a:ext cx="85" cy="54"/>
              </a:xfrm>
              <a:custGeom>
                <a:avLst/>
                <a:gdLst>
                  <a:gd name="T0" fmla="*/ 0 w 34"/>
                  <a:gd name="T1" fmla="*/ 0 h 20"/>
                  <a:gd name="T2" fmla="*/ 213 w 34"/>
                  <a:gd name="T3" fmla="*/ 146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20">
                    <a:moveTo>
                      <a:pt x="0" y="0"/>
                    </a:moveTo>
                    <a:cubicBezTo>
                      <a:pt x="0" y="9"/>
                      <a:pt x="22" y="19"/>
                      <a:pt x="34" y="2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4" name="Freeform 371"/>
              <p:cNvSpPr>
                <a:spLocks/>
              </p:cNvSpPr>
              <p:nvPr/>
            </p:nvSpPr>
            <p:spPr bwMode="auto">
              <a:xfrm>
                <a:off x="979" y="1312"/>
                <a:ext cx="70" cy="53"/>
              </a:xfrm>
              <a:custGeom>
                <a:avLst/>
                <a:gdLst>
                  <a:gd name="T0" fmla="*/ 13 w 28"/>
                  <a:gd name="T1" fmla="*/ 140 h 20"/>
                  <a:gd name="T2" fmla="*/ 175 w 28"/>
                  <a:gd name="T3" fmla="*/ 11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20">
                    <a:moveTo>
                      <a:pt x="2" y="20"/>
                    </a:moveTo>
                    <a:cubicBezTo>
                      <a:pt x="0" y="6"/>
                      <a:pt x="17" y="0"/>
                      <a:pt x="28" y="16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5" name="Freeform 372"/>
              <p:cNvSpPr>
                <a:spLocks/>
              </p:cNvSpPr>
              <p:nvPr/>
            </p:nvSpPr>
            <p:spPr bwMode="auto">
              <a:xfrm>
                <a:off x="1211" y="1395"/>
                <a:ext cx="58" cy="40"/>
              </a:xfrm>
              <a:custGeom>
                <a:avLst/>
                <a:gdLst>
                  <a:gd name="T0" fmla="*/ 139 w 23"/>
                  <a:gd name="T1" fmla="*/ 107 h 15"/>
                  <a:gd name="T2" fmla="*/ 139 w 23"/>
                  <a:gd name="T3" fmla="*/ 43 h 15"/>
                  <a:gd name="T4" fmla="*/ 96 w 23"/>
                  <a:gd name="T5" fmla="*/ 64 h 15"/>
                  <a:gd name="T6" fmla="*/ 33 w 23"/>
                  <a:gd name="T7" fmla="*/ 29 h 15"/>
                  <a:gd name="T8" fmla="*/ 25 w 23"/>
                  <a:gd name="T9" fmla="*/ 8 h 15"/>
                  <a:gd name="T10" fmla="*/ 0 w 23"/>
                  <a:gd name="T11" fmla="*/ 2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15">
                    <a:moveTo>
                      <a:pt x="22" y="15"/>
                    </a:moveTo>
                    <a:cubicBezTo>
                      <a:pt x="23" y="12"/>
                      <a:pt x="23" y="9"/>
                      <a:pt x="22" y="6"/>
                    </a:cubicBezTo>
                    <a:cubicBezTo>
                      <a:pt x="20" y="7"/>
                      <a:pt x="17" y="8"/>
                      <a:pt x="15" y="9"/>
                    </a:cubicBezTo>
                    <a:cubicBezTo>
                      <a:pt x="17" y="0"/>
                      <a:pt x="14" y="0"/>
                      <a:pt x="5" y="4"/>
                    </a:cubicBezTo>
                    <a:cubicBezTo>
                      <a:pt x="5" y="3"/>
                      <a:pt x="5" y="2"/>
                      <a:pt x="4" y="1"/>
                    </a:cubicBezTo>
                    <a:cubicBezTo>
                      <a:pt x="3" y="1"/>
                      <a:pt x="1" y="2"/>
                      <a:pt x="0" y="3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6" name="Freeform 373"/>
              <p:cNvSpPr>
                <a:spLocks/>
              </p:cNvSpPr>
              <p:nvPr/>
            </p:nvSpPr>
            <p:spPr bwMode="auto">
              <a:xfrm>
                <a:off x="1944" y="1867"/>
                <a:ext cx="43" cy="34"/>
              </a:xfrm>
              <a:custGeom>
                <a:avLst/>
                <a:gdLst>
                  <a:gd name="T0" fmla="*/ 0 w 17"/>
                  <a:gd name="T1" fmla="*/ 42 h 13"/>
                  <a:gd name="T2" fmla="*/ 76 w 17"/>
                  <a:gd name="T3" fmla="*/ 68 h 13"/>
                  <a:gd name="T4" fmla="*/ 25 w 1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0" y="6"/>
                    </a:moveTo>
                    <a:cubicBezTo>
                      <a:pt x="4" y="7"/>
                      <a:pt x="7" y="13"/>
                      <a:pt x="12" y="10"/>
                    </a:cubicBezTo>
                    <a:cubicBezTo>
                      <a:pt x="17" y="6"/>
                      <a:pt x="7" y="1"/>
                      <a:pt x="4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7" name="Freeform 374"/>
              <p:cNvSpPr>
                <a:spLocks/>
              </p:cNvSpPr>
              <p:nvPr/>
            </p:nvSpPr>
            <p:spPr bwMode="auto">
              <a:xfrm>
                <a:off x="881" y="1267"/>
                <a:ext cx="1133" cy="1106"/>
              </a:xfrm>
              <a:custGeom>
                <a:avLst/>
                <a:gdLst>
                  <a:gd name="T0" fmla="*/ 375 w 453"/>
                  <a:gd name="T1" fmla="*/ 2492 h 415"/>
                  <a:gd name="T2" fmla="*/ 570 w 453"/>
                  <a:gd name="T3" fmla="*/ 2273 h 415"/>
                  <a:gd name="T4" fmla="*/ 863 w 453"/>
                  <a:gd name="T5" fmla="*/ 2670 h 415"/>
                  <a:gd name="T6" fmla="*/ 1351 w 453"/>
                  <a:gd name="T7" fmla="*/ 2649 h 415"/>
                  <a:gd name="T8" fmla="*/ 1538 w 453"/>
                  <a:gd name="T9" fmla="*/ 2585 h 415"/>
                  <a:gd name="T10" fmla="*/ 1746 w 453"/>
                  <a:gd name="T11" fmla="*/ 2628 h 415"/>
                  <a:gd name="T12" fmla="*/ 2108 w 453"/>
                  <a:gd name="T13" fmla="*/ 2529 h 415"/>
                  <a:gd name="T14" fmla="*/ 2289 w 453"/>
                  <a:gd name="T15" fmla="*/ 2849 h 415"/>
                  <a:gd name="T16" fmla="*/ 2746 w 453"/>
                  <a:gd name="T17" fmla="*/ 2657 h 415"/>
                  <a:gd name="T18" fmla="*/ 2814 w 453"/>
                  <a:gd name="T19" fmla="*/ 2364 h 415"/>
                  <a:gd name="T20" fmla="*/ 2426 w 453"/>
                  <a:gd name="T21" fmla="*/ 1698 h 415"/>
                  <a:gd name="T22" fmla="*/ 2601 w 453"/>
                  <a:gd name="T23" fmla="*/ 1285 h 415"/>
                  <a:gd name="T24" fmla="*/ 2576 w 453"/>
                  <a:gd name="T25" fmla="*/ 328 h 415"/>
                  <a:gd name="T26" fmla="*/ 2138 w 453"/>
                  <a:gd name="T27" fmla="*/ 221 h 415"/>
                  <a:gd name="T28" fmla="*/ 2146 w 453"/>
                  <a:gd name="T29" fmla="*/ 205 h 415"/>
                  <a:gd name="T30" fmla="*/ 1958 w 453"/>
                  <a:gd name="T31" fmla="*/ 221 h 415"/>
                  <a:gd name="T32" fmla="*/ 1796 w 453"/>
                  <a:gd name="T33" fmla="*/ 115 h 415"/>
                  <a:gd name="T34" fmla="*/ 1538 w 453"/>
                  <a:gd name="T35" fmla="*/ 520 h 415"/>
                  <a:gd name="T36" fmla="*/ 808 w 453"/>
                  <a:gd name="T37" fmla="*/ 477 h 415"/>
                  <a:gd name="T38" fmla="*/ 258 w 453"/>
                  <a:gd name="T39" fmla="*/ 264 h 415"/>
                  <a:gd name="T40" fmla="*/ 245 w 453"/>
                  <a:gd name="T41" fmla="*/ 768 h 415"/>
                  <a:gd name="T42" fmla="*/ 250 w 453"/>
                  <a:gd name="T43" fmla="*/ 768 h 415"/>
                  <a:gd name="T44" fmla="*/ 188 w 453"/>
                  <a:gd name="T45" fmla="*/ 781 h 415"/>
                  <a:gd name="T46" fmla="*/ 70 w 453"/>
                  <a:gd name="T47" fmla="*/ 1207 h 415"/>
                  <a:gd name="T48" fmla="*/ 70 w 453"/>
                  <a:gd name="T49" fmla="*/ 1626 h 415"/>
                  <a:gd name="T50" fmla="*/ 320 w 453"/>
                  <a:gd name="T51" fmla="*/ 1983 h 415"/>
                  <a:gd name="T52" fmla="*/ 113 w 453"/>
                  <a:gd name="T53" fmla="*/ 2236 h 415"/>
                  <a:gd name="T54" fmla="*/ 20 w 453"/>
                  <a:gd name="T55" fmla="*/ 2415 h 4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53" h="415">
                    <a:moveTo>
                      <a:pt x="60" y="351"/>
                    </a:moveTo>
                    <a:cubicBezTo>
                      <a:pt x="68" y="343"/>
                      <a:pt x="89" y="322"/>
                      <a:pt x="91" y="320"/>
                    </a:cubicBezTo>
                    <a:cubicBezTo>
                      <a:pt x="97" y="339"/>
                      <a:pt x="99" y="365"/>
                      <a:pt x="138" y="376"/>
                    </a:cubicBezTo>
                    <a:cubicBezTo>
                      <a:pt x="176" y="386"/>
                      <a:pt x="202" y="379"/>
                      <a:pt x="216" y="373"/>
                    </a:cubicBezTo>
                    <a:cubicBezTo>
                      <a:pt x="222" y="370"/>
                      <a:pt x="237" y="364"/>
                      <a:pt x="246" y="364"/>
                    </a:cubicBezTo>
                    <a:cubicBezTo>
                      <a:pt x="258" y="363"/>
                      <a:pt x="267" y="366"/>
                      <a:pt x="279" y="370"/>
                    </a:cubicBezTo>
                    <a:cubicBezTo>
                      <a:pt x="299" y="376"/>
                      <a:pt x="314" y="373"/>
                      <a:pt x="337" y="356"/>
                    </a:cubicBezTo>
                    <a:cubicBezTo>
                      <a:pt x="334" y="365"/>
                      <a:pt x="342" y="389"/>
                      <a:pt x="366" y="401"/>
                    </a:cubicBezTo>
                    <a:cubicBezTo>
                      <a:pt x="397" y="415"/>
                      <a:pt x="427" y="401"/>
                      <a:pt x="439" y="374"/>
                    </a:cubicBezTo>
                    <a:cubicBezTo>
                      <a:pt x="445" y="361"/>
                      <a:pt x="448" y="346"/>
                      <a:pt x="450" y="333"/>
                    </a:cubicBezTo>
                    <a:cubicBezTo>
                      <a:pt x="453" y="305"/>
                      <a:pt x="441" y="231"/>
                      <a:pt x="388" y="239"/>
                    </a:cubicBezTo>
                    <a:cubicBezTo>
                      <a:pt x="393" y="232"/>
                      <a:pt x="405" y="219"/>
                      <a:pt x="416" y="181"/>
                    </a:cubicBezTo>
                    <a:cubicBezTo>
                      <a:pt x="428" y="127"/>
                      <a:pt x="432" y="81"/>
                      <a:pt x="412" y="46"/>
                    </a:cubicBezTo>
                    <a:cubicBezTo>
                      <a:pt x="392" y="8"/>
                      <a:pt x="359" y="0"/>
                      <a:pt x="342" y="31"/>
                    </a:cubicBezTo>
                    <a:cubicBezTo>
                      <a:pt x="342" y="30"/>
                      <a:pt x="343" y="30"/>
                      <a:pt x="343" y="29"/>
                    </a:cubicBezTo>
                    <a:cubicBezTo>
                      <a:pt x="339" y="34"/>
                      <a:pt x="328" y="34"/>
                      <a:pt x="313" y="31"/>
                    </a:cubicBezTo>
                    <a:cubicBezTo>
                      <a:pt x="300" y="29"/>
                      <a:pt x="288" y="23"/>
                      <a:pt x="287" y="16"/>
                    </a:cubicBezTo>
                    <a:cubicBezTo>
                      <a:pt x="280" y="43"/>
                      <a:pt x="267" y="61"/>
                      <a:pt x="246" y="73"/>
                    </a:cubicBezTo>
                    <a:cubicBezTo>
                      <a:pt x="194" y="101"/>
                      <a:pt x="161" y="89"/>
                      <a:pt x="129" y="67"/>
                    </a:cubicBezTo>
                    <a:cubicBezTo>
                      <a:pt x="100" y="46"/>
                      <a:pt x="70" y="25"/>
                      <a:pt x="41" y="37"/>
                    </a:cubicBezTo>
                    <a:cubicBezTo>
                      <a:pt x="12" y="49"/>
                      <a:pt x="18" y="81"/>
                      <a:pt x="39" y="108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37" y="108"/>
                      <a:pt x="33" y="109"/>
                      <a:pt x="30" y="110"/>
                    </a:cubicBezTo>
                    <a:cubicBezTo>
                      <a:pt x="1" y="122"/>
                      <a:pt x="2" y="146"/>
                      <a:pt x="11" y="170"/>
                    </a:cubicBezTo>
                    <a:cubicBezTo>
                      <a:pt x="20" y="195"/>
                      <a:pt x="20" y="207"/>
                      <a:pt x="11" y="229"/>
                    </a:cubicBezTo>
                    <a:cubicBezTo>
                      <a:pt x="0" y="255"/>
                      <a:pt x="5" y="286"/>
                      <a:pt x="51" y="279"/>
                    </a:cubicBezTo>
                    <a:cubicBezTo>
                      <a:pt x="45" y="287"/>
                      <a:pt x="25" y="310"/>
                      <a:pt x="18" y="315"/>
                    </a:cubicBezTo>
                    <a:cubicBezTo>
                      <a:pt x="11" y="319"/>
                      <a:pt x="2" y="330"/>
                      <a:pt x="3" y="34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8" name="Freeform 375"/>
              <p:cNvSpPr>
                <a:spLocks/>
              </p:cNvSpPr>
              <p:nvPr/>
            </p:nvSpPr>
            <p:spPr bwMode="auto">
              <a:xfrm>
                <a:off x="1594" y="1285"/>
                <a:ext cx="155" cy="72"/>
              </a:xfrm>
              <a:custGeom>
                <a:avLst/>
                <a:gdLst>
                  <a:gd name="T0" fmla="*/ 13 w 62"/>
                  <a:gd name="T1" fmla="*/ 51 h 27"/>
                  <a:gd name="T2" fmla="*/ 175 w 62"/>
                  <a:gd name="T3" fmla="*/ 171 h 27"/>
                  <a:gd name="T4" fmla="*/ 370 w 62"/>
                  <a:gd name="T5" fmla="*/ 149 h 27"/>
                  <a:gd name="T6" fmla="*/ 208 w 62"/>
                  <a:gd name="T7" fmla="*/ 29 h 27"/>
                  <a:gd name="T8" fmla="*/ 13 w 62"/>
                  <a:gd name="T9" fmla="*/ 5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7">
                    <a:moveTo>
                      <a:pt x="2" y="7"/>
                    </a:moveTo>
                    <a:cubicBezTo>
                      <a:pt x="0" y="14"/>
                      <a:pt x="13" y="21"/>
                      <a:pt x="28" y="24"/>
                    </a:cubicBezTo>
                    <a:cubicBezTo>
                      <a:pt x="43" y="27"/>
                      <a:pt x="56" y="27"/>
                      <a:pt x="59" y="21"/>
                    </a:cubicBezTo>
                    <a:cubicBezTo>
                      <a:pt x="62" y="14"/>
                      <a:pt x="50" y="6"/>
                      <a:pt x="33" y="4"/>
                    </a:cubicBezTo>
                    <a:cubicBezTo>
                      <a:pt x="16" y="2"/>
                      <a:pt x="4" y="0"/>
                      <a:pt x="2" y="7"/>
                    </a:cubicBezTo>
                    <a:close/>
                  </a:path>
                </a:pathLst>
              </a:custGeom>
              <a:solidFill>
                <a:srgbClr val="F7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9" name="Freeform 376"/>
              <p:cNvSpPr>
                <a:spLocks/>
              </p:cNvSpPr>
              <p:nvPr/>
            </p:nvSpPr>
            <p:spPr bwMode="auto">
              <a:xfrm>
                <a:off x="1616" y="1307"/>
                <a:ext cx="103" cy="32"/>
              </a:xfrm>
              <a:custGeom>
                <a:avLst/>
                <a:gdLst>
                  <a:gd name="T0" fmla="*/ 0 w 41"/>
                  <a:gd name="T1" fmla="*/ 13 h 12"/>
                  <a:gd name="T2" fmla="*/ 58 w 41"/>
                  <a:gd name="T3" fmla="*/ 43 h 12"/>
                  <a:gd name="T4" fmla="*/ 95 w 41"/>
                  <a:gd name="T5" fmla="*/ 64 h 12"/>
                  <a:gd name="T6" fmla="*/ 113 w 41"/>
                  <a:gd name="T7" fmla="*/ 56 h 12"/>
                  <a:gd name="T8" fmla="*/ 133 w 41"/>
                  <a:gd name="T9" fmla="*/ 72 h 12"/>
                  <a:gd name="T10" fmla="*/ 209 w 41"/>
                  <a:gd name="T11" fmla="*/ 77 h 12"/>
                  <a:gd name="T12" fmla="*/ 251 w 41"/>
                  <a:gd name="T13" fmla="*/ 56 h 12"/>
                  <a:gd name="T14" fmla="*/ 196 w 41"/>
                  <a:gd name="T15" fmla="*/ 35 h 12"/>
                  <a:gd name="T16" fmla="*/ 163 w 41"/>
                  <a:gd name="T17" fmla="*/ 29 h 12"/>
                  <a:gd name="T18" fmla="*/ 126 w 41"/>
                  <a:gd name="T19" fmla="*/ 29 h 12"/>
                  <a:gd name="T20" fmla="*/ 100 w 41"/>
                  <a:gd name="T21" fmla="*/ 8 h 12"/>
                  <a:gd name="T22" fmla="*/ 70 w 41"/>
                  <a:gd name="T23" fmla="*/ 13 h 12"/>
                  <a:gd name="T24" fmla="*/ 33 w 41"/>
                  <a:gd name="T25" fmla="*/ 8 h 12"/>
                  <a:gd name="T26" fmla="*/ 8 w 41"/>
                  <a:gd name="T27" fmla="*/ 13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12">
                    <a:moveTo>
                      <a:pt x="0" y="2"/>
                    </a:moveTo>
                    <a:cubicBezTo>
                      <a:pt x="1" y="6"/>
                      <a:pt x="6" y="3"/>
                      <a:pt x="9" y="6"/>
                    </a:cubicBezTo>
                    <a:cubicBezTo>
                      <a:pt x="11" y="7"/>
                      <a:pt x="11" y="9"/>
                      <a:pt x="15" y="9"/>
                    </a:cubicBezTo>
                    <a:cubicBezTo>
                      <a:pt x="16" y="9"/>
                      <a:pt x="17" y="8"/>
                      <a:pt x="18" y="8"/>
                    </a:cubicBezTo>
                    <a:cubicBezTo>
                      <a:pt x="19" y="9"/>
                      <a:pt x="20" y="10"/>
                      <a:pt x="21" y="10"/>
                    </a:cubicBezTo>
                    <a:cubicBezTo>
                      <a:pt x="25" y="11"/>
                      <a:pt x="29" y="11"/>
                      <a:pt x="33" y="11"/>
                    </a:cubicBezTo>
                    <a:cubicBezTo>
                      <a:pt x="35" y="12"/>
                      <a:pt x="41" y="12"/>
                      <a:pt x="40" y="8"/>
                    </a:cubicBezTo>
                    <a:cubicBezTo>
                      <a:pt x="39" y="3"/>
                      <a:pt x="34" y="6"/>
                      <a:pt x="31" y="5"/>
                    </a:cubicBezTo>
                    <a:cubicBezTo>
                      <a:pt x="30" y="5"/>
                      <a:pt x="28" y="4"/>
                      <a:pt x="26" y="4"/>
                    </a:cubicBezTo>
                    <a:cubicBezTo>
                      <a:pt x="24" y="3"/>
                      <a:pt x="23" y="4"/>
                      <a:pt x="20" y="4"/>
                    </a:cubicBezTo>
                    <a:cubicBezTo>
                      <a:pt x="19" y="3"/>
                      <a:pt x="18" y="2"/>
                      <a:pt x="16" y="1"/>
                    </a:cubicBezTo>
                    <a:cubicBezTo>
                      <a:pt x="14" y="0"/>
                      <a:pt x="13" y="1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solidFill>
                <a:srgbClr val="BB5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0" name="Freeform 377"/>
              <p:cNvSpPr>
                <a:spLocks/>
              </p:cNvSpPr>
              <p:nvPr/>
            </p:nvSpPr>
            <p:spPr bwMode="auto">
              <a:xfrm>
                <a:off x="1594" y="1285"/>
                <a:ext cx="155" cy="72"/>
              </a:xfrm>
              <a:custGeom>
                <a:avLst/>
                <a:gdLst>
                  <a:gd name="T0" fmla="*/ 13 w 62"/>
                  <a:gd name="T1" fmla="*/ 51 h 27"/>
                  <a:gd name="T2" fmla="*/ 175 w 62"/>
                  <a:gd name="T3" fmla="*/ 171 h 27"/>
                  <a:gd name="T4" fmla="*/ 370 w 62"/>
                  <a:gd name="T5" fmla="*/ 149 h 27"/>
                  <a:gd name="T6" fmla="*/ 208 w 62"/>
                  <a:gd name="T7" fmla="*/ 29 h 27"/>
                  <a:gd name="T8" fmla="*/ 13 w 62"/>
                  <a:gd name="T9" fmla="*/ 5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7">
                    <a:moveTo>
                      <a:pt x="2" y="7"/>
                    </a:moveTo>
                    <a:cubicBezTo>
                      <a:pt x="0" y="14"/>
                      <a:pt x="13" y="21"/>
                      <a:pt x="28" y="24"/>
                    </a:cubicBezTo>
                    <a:cubicBezTo>
                      <a:pt x="43" y="27"/>
                      <a:pt x="56" y="27"/>
                      <a:pt x="59" y="21"/>
                    </a:cubicBezTo>
                    <a:cubicBezTo>
                      <a:pt x="62" y="14"/>
                      <a:pt x="50" y="6"/>
                      <a:pt x="33" y="4"/>
                    </a:cubicBezTo>
                    <a:cubicBezTo>
                      <a:pt x="16" y="2"/>
                      <a:pt x="4" y="0"/>
                      <a:pt x="2" y="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1" name="Freeform 378"/>
              <p:cNvSpPr>
                <a:spLocks/>
              </p:cNvSpPr>
              <p:nvPr/>
            </p:nvSpPr>
            <p:spPr bwMode="auto">
              <a:xfrm>
                <a:off x="1616" y="1307"/>
                <a:ext cx="103" cy="32"/>
              </a:xfrm>
              <a:custGeom>
                <a:avLst/>
                <a:gdLst>
                  <a:gd name="T0" fmla="*/ 0 w 41"/>
                  <a:gd name="T1" fmla="*/ 13 h 12"/>
                  <a:gd name="T2" fmla="*/ 58 w 41"/>
                  <a:gd name="T3" fmla="*/ 43 h 12"/>
                  <a:gd name="T4" fmla="*/ 95 w 41"/>
                  <a:gd name="T5" fmla="*/ 64 h 12"/>
                  <a:gd name="T6" fmla="*/ 113 w 41"/>
                  <a:gd name="T7" fmla="*/ 56 h 12"/>
                  <a:gd name="T8" fmla="*/ 133 w 41"/>
                  <a:gd name="T9" fmla="*/ 72 h 12"/>
                  <a:gd name="T10" fmla="*/ 209 w 41"/>
                  <a:gd name="T11" fmla="*/ 77 h 12"/>
                  <a:gd name="T12" fmla="*/ 251 w 41"/>
                  <a:gd name="T13" fmla="*/ 56 h 12"/>
                  <a:gd name="T14" fmla="*/ 196 w 41"/>
                  <a:gd name="T15" fmla="*/ 35 h 12"/>
                  <a:gd name="T16" fmla="*/ 163 w 41"/>
                  <a:gd name="T17" fmla="*/ 29 h 12"/>
                  <a:gd name="T18" fmla="*/ 126 w 41"/>
                  <a:gd name="T19" fmla="*/ 29 h 12"/>
                  <a:gd name="T20" fmla="*/ 100 w 41"/>
                  <a:gd name="T21" fmla="*/ 8 h 12"/>
                  <a:gd name="T22" fmla="*/ 70 w 41"/>
                  <a:gd name="T23" fmla="*/ 13 h 12"/>
                  <a:gd name="T24" fmla="*/ 33 w 41"/>
                  <a:gd name="T25" fmla="*/ 8 h 12"/>
                  <a:gd name="T26" fmla="*/ 8 w 41"/>
                  <a:gd name="T27" fmla="*/ 13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12">
                    <a:moveTo>
                      <a:pt x="0" y="2"/>
                    </a:moveTo>
                    <a:cubicBezTo>
                      <a:pt x="1" y="6"/>
                      <a:pt x="6" y="3"/>
                      <a:pt x="9" y="6"/>
                    </a:cubicBezTo>
                    <a:cubicBezTo>
                      <a:pt x="11" y="7"/>
                      <a:pt x="11" y="9"/>
                      <a:pt x="15" y="9"/>
                    </a:cubicBezTo>
                    <a:cubicBezTo>
                      <a:pt x="16" y="9"/>
                      <a:pt x="17" y="8"/>
                      <a:pt x="18" y="8"/>
                    </a:cubicBezTo>
                    <a:cubicBezTo>
                      <a:pt x="19" y="9"/>
                      <a:pt x="20" y="10"/>
                      <a:pt x="21" y="10"/>
                    </a:cubicBezTo>
                    <a:cubicBezTo>
                      <a:pt x="25" y="11"/>
                      <a:pt x="29" y="11"/>
                      <a:pt x="33" y="11"/>
                    </a:cubicBezTo>
                    <a:cubicBezTo>
                      <a:pt x="35" y="12"/>
                      <a:pt x="41" y="12"/>
                      <a:pt x="40" y="8"/>
                    </a:cubicBezTo>
                    <a:cubicBezTo>
                      <a:pt x="39" y="3"/>
                      <a:pt x="34" y="6"/>
                      <a:pt x="31" y="5"/>
                    </a:cubicBezTo>
                    <a:cubicBezTo>
                      <a:pt x="30" y="5"/>
                      <a:pt x="28" y="4"/>
                      <a:pt x="26" y="4"/>
                    </a:cubicBezTo>
                    <a:cubicBezTo>
                      <a:pt x="24" y="3"/>
                      <a:pt x="23" y="4"/>
                      <a:pt x="20" y="4"/>
                    </a:cubicBezTo>
                    <a:cubicBezTo>
                      <a:pt x="19" y="3"/>
                      <a:pt x="18" y="2"/>
                      <a:pt x="16" y="1"/>
                    </a:cubicBezTo>
                    <a:cubicBezTo>
                      <a:pt x="14" y="0"/>
                      <a:pt x="13" y="1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14" name="Flèche courbée vers le haut 1113"/>
            <p:cNvSpPr/>
            <p:nvPr/>
          </p:nvSpPr>
          <p:spPr>
            <a:xfrm rot="16200000" flipH="1">
              <a:off x="7101814" y="2429543"/>
              <a:ext cx="737392" cy="432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15" name="ZoneTexte 1114"/>
            <p:cNvSpPr txBox="1"/>
            <p:nvPr/>
          </p:nvSpPr>
          <p:spPr>
            <a:xfrm>
              <a:off x="5945713" y="2123564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glucose</a:t>
              </a:r>
              <a:endParaRPr lang="fr-FR" dirty="0"/>
            </a:p>
          </p:txBody>
        </p:sp>
        <p:sp>
          <p:nvSpPr>
            <p:cNvPr id="1116" name="Flèche vers le haut 1115"/>
            <p:cNvSpPr/>
            <p:nvPr/>
          </p:nvSpPr>
          <p:spPr>
            <a:xfrm rot="10800000">
              <a:off x="6377761" y="1700808"/>
              <a:ext cx="144016" cy="4320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7" name="ZoneTexte 1116"/>
            <p:cNvSpPr txBox="1"/>
            <p:nvPr/>
          </p:nvSpPr>
          <p:spPr>
            <a:xfrm>
              <a:off x="5302788" y="1268759"/>
              <a:ext cx="2289821" cy="405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Glucose absorption</a:t>
              </a:r>
              <a:endParaRPr lang="fr-FR" dirty="0"/>
            </a:p>
          </p:txBody>
        </p:sp>
        <p:sp>
          <p:nvSpPr>
            <p:cNvPr id="1118" name="ZoneTexte 1117"/>
            <p:cNvSpPr txBox="1"/>
            <p:nvPr/>
          </p:nvSpPr>
          <p:spPr>
            <a:xfrm>
              <a:off x="5209907" y="2708920"/>
              <a:ext cx="2075649" cy="71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glycogenogenesis</a:t>
              </a:r>
              <a:endParaRPr lang="fr-FR" dirty="0" smtClean="0">
                <a:solidFill>
                  <a:schemeClr val="bg1"/>
                </a:solidFill>
              </a:endParaRPr>
            </a:p>
            <a:p>
              <a:r>
                <a:rPr lang="fr-FR" dirty="0" err="1" smtClean="0">
                  <a:solidFill>
                    <a:schemeClr val="bg1"/>
                  </a:solidFill>
                </a:rPr>
                <a:t>glycolysis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19" name="Flèche vers le haut 1118"/>
            <p:cNvSpPr/>
            <p:nvPr/>
          </p:nvSpPr>
          <p:spPr>
            <a:xfrm rot="10800000">
              <a:off x="5508104" y="3429000"/>
              <a:ext cx="144016" cy="36004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0" name="ZoneTexte 1119"/>
            <p:cNvSpPr txBox="1"/>
            <p:nvPr/>
          </p:nvSpPr>
          <p:spPr>
            <a:xfrm>
              <a:off x="5004048" y="3789041"/>
              <a:ext cx="1388305" cy="405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lipogenesis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1121" name="Connecteur droit avec flèche 1120"/>
            <p:cNvCxnSpPr/>
            <p:nvPr/>
          </p:nvCxnSpPr>
          <p:spPr>
            <a:xfrm>
              <a:off x="5508104" y="4221088"/>
              <a:ext cx="0" cy="11521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5364088" y="4598193"/>
              <a:ext cx="360040" cy="486991"/>
              <a:chOff x="983" y="1933"/>
              <a:chExt cx="343" cy="366"/>
            </a:xfrm>
          </p:grpSpPr>
          <p:sp>
            <p:nvSpPr>
              <p:cNvPr id="1123" name="Oval 4"/>
              <p:cNvSpPr>
                <a:spLocks noChangeArrowheads="1"/>
              </p:cNvSpPr>
              <p:nvPr/>
            </p:nvSpPr>
            <p:spPr bwMode="auto">
              <a:xfrm>
                <a:off x="983" y="1947"/>
                <a:ext cx="328" cy="352"/>
              </a:xfrm>
              <a:prstGeom prst="ellipse">
                <a:avLst/>
              </a:prstGeom>
              <a:solidFill>
                <a:srgbClr val="9DC3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4" name="Oval 5"/>
              <p:cNvSpPr>
                <a:spLocks noChangeArrowheads="1"/>
              </p:cNvSpPr>
              <p:nvPr/>
            </p:nvSpPr>
            <p:spPr bwMode="auto">
              <a:xfrm>
                <a:off x="983" y="1947"/>
                <a:ext cx="328" cy="352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5" name="Oval 6"/>
              <p:cNvSpPr>
                <a:spLocks noChangeArrowheads="1"/>
              </p:cNvSpPr>
              <p:nvPr/>
            </p:nvSpPr>
            <p:spPr bwMode="auto">
              <a:xfrm>
                <a:off x="1055" y="2024"/>
                <a:ext cx="186" cy="19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6" name="Freeform 7"/>
              <p:cNvSpPr>
                <a:spLocks/>
              </p:cNvSpPr>
              <p:nvPr/>
            </p:nvSpPr>
            <p:spPr bwMode="auto">
              <a:xfrm>
                <a:off x="1000" y="1963"/>
                <a:ext cx="191" cy="253"/>
              </a:xfrm>
              <a:custGeom>
                <a:avLst/>
                <a:gdLst>
                  <a:gd name="T0" fmla="*/ 25 w 76"/>
                  <a:gd name="T1" fmla="*/ 461 h 95"/>
                  <a:gd name="T2" fmla="*/ 422 w 76"/>
                  <a:gd name="T3" fmla="*/ 13 h 95"/>
                  <a:gd name="T4" fmla="*/ 480 w 76"/>
                  <a:gd name="T5" fmla="*/ 21 h 95"/>
                  <a:gd name="T6" fmla="*/ 367 w 76"/>
                  <a:gd name="T7" fmla="*/ 0 h 95"/>
                  <a:gd name="T8" fmla="*/ 0 w 76"/>
                  <a:gd name="T9" fmla="*/ 418 h 95"/>
                  <a:gd name="T10" fmla="*/ 75 w 76"/>
                  <a:gd name="T11" fmla="*/ 674 h 95"/>
                  <a:gd name="T12" fmla="*/ 25 w 76"/>
                  <a:gd name="T13" fmla="*/ 461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95">
                    <a:moveTo>
                      <a:pt x="4" y="65"/>
                    </a:moveTo>
                    <a:cubicBezTo>
                      <a:pt x="4" y="30"/>
                      <a:pt x="32" y="2"/>
                      <a:pt x="67" y="2"/>
                    </a:cubicBezTo>
                    <a:cubicBezTo>
                      <a:pt x="70" y="2"/>
                      <a:pt x="73" y="3"/>
                      <a:pt x="76" y="3"/>
                    </a:cubicBezTo>
                    <a:cubicBezTo>
                      <a:pt x="70" y="1"/>
                      <a:pt x="64" y="0"/>
                      <a:pt x="58" y="0"/>
                    </a:cubicBezTo>
                    <a:cubicBezTo>
                      <a:pt x="26" y="0"/>
                      <a:pt x="0" y="27"/>
                      <a:pt x="0" y="59"/>
                    </a:cubicBezTo>
                    <a:cubicBezTo>
                      <a:pt x="0" y="73"/>
                      <a:pt x="4" y="85"/>
                      <a:pt x="12" y="95"/>
                    </a:cubicBezTo>
                    <a:cubicBezTo>
                      <a:pt x="7" y="86"/>
                      <a:pt x="4" y="76"/>
                      <a:pt x="4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7" name="Freeform 8"/>
              <p:cNvSpPr>
                <a:spLocks/>
              </p:cNvSpPr>
              <p:nvPr/>
            </p:nvSpPr>
            <p:spPr bwMode="auto">
              <a:xfrm>
                <a:off x="1050" y="1984"/>
                <a:ext cx="246" cy="293"/>
              </a:xfrm>
              <a:custGeom>
                <a:avLst/>
                <a:gdLst>
                  <a:gd name="T0" fmla="*/ 422 w 98"/>
                  <a:gd name="T1" fmla="*/ 0 h 110"/>
                  <a:gd name="T2" fmla="*/ 542 w 98"/>
                  <a:gd name="T3" fmla="*/ 306 h 110"/>
                  <a:gd name="T4" fmla="*/ 176 w 98"/>
                  <a:gd name="T5" fmla="*/ 725 h 110"/>
                  <a:gd name="T6" fmla="*/ 0 w 98"/>
                  <a:gd name="T7" fmla="*/ 674 h 110"/>
                  <a:gd name="T8" fmla="*/ 246 w 98"/>
                  <a:gd name="T9" fmla="*/ 780 h 110"/>
                  <a:gd name="T10" fmla="*/ 618 w 98"/>
                  <a:gd name="T11" fmla="*/ 362 h 110"/>
                  <a:gd name="T12" fmla="*/ 422 w 98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110">
                    <a:moveTo>
                      <a:pt x="67" y="0"/>
                    </a:moveTo>
                    <a:cubicBezTo>
                      <a:pt x="79" y="10"/>
                      <a:pt x="86" y="26"/>
                      <a:pt x="86" y="43"/>
                    </a:cubicBezTo>
                    <a:cubicBezTo>
                      <a:pt x="86" y="75"/>
                      <a:pt x="60" y="102"/>
                      <a:pt x="28" y="102"/>
                    </a:cubicBezTo>
                    <a:cubicBezTo>
                      <a:pt x="18" y="102"/>
                      <a:pt x="8" y="99"/>
                      <a:pt x="0" y="95"/>
                    </a:cubicBezTo>
                    <a:cubicBezTo>
                      <a:pt x="10" y="104"/>
                      <a:pt x="24" y="110"/>
                      <a:pt x="39" y="110"/>
                    </a:cubicBezTo>
                    <a:cubicBezTo>
                      <a:pt x="71" y="110"/>
                      <a:pt x="98" y="84"/>
                      <a:pt x="98" y="51"/>
                    </a:cubicBezTo>
                    <a:cubicBezTo>
                      <a:pt x="98" y="29"/>
                      <a:pt x="85" y="10"/>
                      <a:pt x="67" y="0"/>
                    </a:cubicBezTo>
                    <a:close/>
                  </a:path>
                </a:pathLst>
              </a:custGeom>
              <a:solidFill>
                <a:srgbClr val="4E99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" name="Freeform 9"/>
              <p:cNvSpPr>
                <a:spLocks/>
              </p:cNvSpPr>
              <p:nvPr/>
            </p:nvSpPr>
            <p:spPr bwMode="auto">
              <a:xfrm>
                <a:off x="1068" y="2035"/>
                <a:ext cx="105" cy="138"/>
              </a:xfrm>
              <a:custGeom>
                <a:avLst/>
                <a:gdLst>
                  <a:gd name="T0" fmla="*/ 25 w 42"/>
                  <a:gd name="T1" fmla="*/ 239 h 52"/>
                  <a:gd name="T2" fmla="*/ 250 w 42"/>
                  <a:gd name="T3" fmla="*/ 13 h 52"/>
                  <a:gd name="T4" fmla="*/ 258 w 42"/>
                  <a:gd name="T5" fmla="*/ 13 h 52"/>
                  <a:gd name="T6" fmla="*/ 195 w 42"/>
                  <a:gd name="T7" fmla="*/ 0 h 52"/>
                  <a:gd name="T8" fmla="*/ 0 w 42"/>
                  <a:gd name="T9" fmla="*/ 218 h 52"/>
                  <a:gd name="T10" fmla="*/ 45 w 42"/>
                  <a:gd name="T11" fmla="*/ 366 h 52"/>
                  <a:gd name="T12" fmla="*/ 25 w 42"/>
                  <a:gd name="T13" fmla="*/ 239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2">
                    <a:moveTo>
                      <a:pt x="4" y="34"/>
                    </a:moveTo>
                    <a:cubicBezTo>
                      <a:pt x="4" y="15"/>
                      <a:pt x="22" y="2"/>
                      <a:pt x="40" y="2"/>
                    </a:cubicBezTo>
                    <a:cubicBezTo>
                      <a:pt x="42" y="2"/>
                      <a:pt x="39" y="1"/>
                      <a:pt x="41" y="2"/>
                    </a:cubicBezTo>
                    <a:cubicBezTo>
                      <a:pt x="38" y="1"/>
                      <a:pt x="35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9"/>
                      <a:pt x="3" y="47"/>
                      <a:pt x="7" y="52"/>
                    </a:cubicBezTo>
                    <a:cubicBezTo>
                      <a:pt x="4" y="48"/>
                      <a:pt x="4" y="40"/>
                      <a:pt x="4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" name="Freeform 10"/>
              <p:cNvSpPr>
                <a:spLocks/>
              </p:cNvSpPr>
              <p:nvPr/>
            </p:nvSpPr>
            <p:spPr bwMode="auto">
              <a:xfrm>
                <a:off x="1100" y="2051"/>
                <a:ext cx="131" cy="157"/>
              </a:xfrm>
              <a:custGeom>
                <a:avLst/>
                <a:gdLst>
                  <a:gd name="T0" fmla="*/ 229 w 52"/>
                  <a:gd name="T1" fmla="*/ 0 h 59"/>
                  <a:gd name="T2" fmla="*/ 292 w 52"/>
                  <a:gd name="T3" fmla="*/ 162 h 59"/>
                  <a:gd name="T4" fmla="*/ 96 w 52"/>
                  <a:gd name="T5" fmla="*/ 383 h 59"/>
                  <a:gd name="T6" fmla="*/ 0 w 52"/>
                  <a:gd name="T7" fmla="*/ 362 h 59"/>
                  <a:gd name="T8" fmla="*/ 134 w 52"/>
                  <a:gd name="T9" fmla="*/ 418 h 59"/>
                  <a:gd name="T10" fmla="*/ 330 w 52"/>
                  <a:gd name="T11" fmla="*/ 200 h 59"/>
                  <a:gd name="T12" fmla="*/ 229 w 52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9">
                    <a:moveTo>
                      <a:pt x="36" y="0"/>
                    </a:moveTo>
                    <a:cubicBezTo>
                      <a:pt x="42" y="6"/>
                      <a:pt x="46" y="14"/>
                      <a:pt x="46" y="23"/>
                    </a:cubicBezTo>
                    <a:cubicBezTo>
                      <a:pt x="46" y="40"/>
                      <a:pt x="32" y="54"/>
                      <a:pt x="15" y="54"/>
                    </a:cubicBezTo>
                    <a:cubicBezTo>
                      <a:pt x="10" y="54"/>
                      <a:pt x="5" y="53"/>
                      <a:pt x="0" y="51"/>
                    </a:cubicBezTo>
                    <a:cubicBezTo>
                      <a:pt x="6" y="56"/>
                      <a:pt x="13" y="59"/>
                      <a:pt x="21" y="59"/>
                    </a:cubicBezTo>
                    <a:cubicBezTo>
                      <a:pt x="38" y="59"/>
                      <a:pt x="52" y="45"/>
                      <a:pt x="52" y="28"/>
                    </a:cubicBezTo>
                    <a:cubicBezTo>
                      <a:pt x="52" y="16"/>
                      <a:pt x="45" y="6"/>
                      <a:pt x="36" y="0"/>
                    </a:cubicBezTo>
                    <a:close/>
                  </a:path>
                </a:pathLst>
              </a:custGeom>
              <a:solidFill>
                <a:srgbClr val="FF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" name="Freeform 11"/>
              <p:cNvSpPr>
                <a:spLocks/>
              </p:cNvSpPr>
              <p:nvPr/>
            </p:nvSpPr>
            <p:spPr bwMode="auto">
              <a:xfrm>
                <a:off x="1028" y="2059"/>
                <a:ext cx="42" cy="24"/>
              </a:xfrm>
              <a:custGeom>
                <a:avLst/>
                <a:gdLst>
                  <a:gd name="T0" fmla="*/ 0 w 17"/>
                  <a:gd name="T1" fmla="*/ 0 h 9"/>
                  <a:gd name="T2" fmla="*/ 104 w 17"/>
                  <a:gd name="T3" fmla="*/ 8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cubicBezTo>
                      <a:pt x="5" y="8"/>
                      <a:pt x="12" y="9"/>
                      <a:pt x="17" y="1"/>
                    </a:cubicBezTo>
                  </a:path>
                </a:pathLst>
              </a:custGeom>
              <a:solidFill>
                <a:srgbClr val="4E99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1" name="Oval 12"/>
              <p:cNvSpPr>
                <a:spLocks noChangeArrowheads="1"/>
              </p:cNvSpPr>
              <p:nvPr/>
            </p:nvSpPr>
            <p:spPr bwMode="auto">
              <a:xfrm>
                <a:off x="1055" y="2024"/>
                <a:ext cx="186" cy="197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" name="Freeform 13"/>
              <p:cNvSpPr>
                <a:spLocks/>
              </p:cNvSpPr>
              <p:nvPr/>
            </p:nvSpPr>
            <p:spPr bwMode="auto">
              <a:xfrm>
                <a:off x="1196" y="2027"/>
                <a:ext cx="52" cy="56"/>
              </a:xfrm>
              <a:custGeom>
                <a:avLst/>
                <a:gdLst>
                  <a:gd name="T0" fmla="*/ 99 w 21"/>
                  <a:gd name="T1" fmla="*/ 21 h 21"/>
                  <a:gd name="T2" fmla="*/ 111 w 21"/>
                  <a:gd name="T3" fmla="*/ 107 h 21"/>
                  <a:gd name="T4" fmla="*/ 37 w 21"/>
                  <a:gd name="T5" fmla="*/ 128 h 21"/>
                  <a:gd name="T6" fmla="*/ 17 w 21"/>
                  <a:gd name="T7" fmla="*/ 43 h 21"/>
                  <a:gd name="T8" fmla="*/ 99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6" y="3"/>
                    </a:moveTo>
                    <a:cubicBezTo>
                      <a:pt x="20" y="6"/>
                      <a:pt x="21" y="11"/>
                      <a:pt x="18" y="15"/>
                    </a:cubicBezTo>
                    <a:cubicBezTo>
                      <a:pt x="16" y="20"/>
                      <a:pt x="10" y="21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6" y="2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3" name="Freeform 14"/>
              <p:cNvSpPr>
                <a:spLocks/>
              </p:cNvSpPr>
              <p:nvPr/>
            </p:nvSpPr>
            <p:spPr bwMode="auto">
              <a:xfrm>
                <a:off x="1178" y="2013"/>
                <a:ext cx="28" cy="30"/>
              </a:xfrm>
              <a:custGeom>
                <a:avLst/>
                <a:gdLst>
                  <a:gd name="T0" fmla="*/ 51 w 11"/>
                  <a:gd name="T1" fmla="*/ 14 h 11"/>
                  <a:gd name="T2" fmla="*/ 59 w 11"/>
                  <a:gd name="T3" fmla="*/ 60 h 11"/>
                  <a:gd name="T4" fmla="*/ 20 w 11"/>
                  <a:gd name="T5" fmla="*/ 74 h 11"/>
                  <a:gd name="T6" fmla="*/ 8 w 11"/>
                  <a:gd name="T7" fmla="*/ 22 h 11"/>
                  <a:gd name="T8" fmla="*/ 51 w 11"/>
                  <a:gd name="T9" fmla="*/ 1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8" y="2"/>
                    </a:moveTo>
                    <a:cubicBezTo>
                      <a:pt x="10" y="3"/>
                      <a:pt x="11" y="6"/>
                      <a:pt x="9" y="8"/>
                    </a:cubicBezTo>
                    <a:cubicBezTo>
                      <a:pt x="8" y="11"/>
                      <a:pt x="5" y="11"/>
                      <a:pt x="3" y="10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4" name="Freeform 15"/>
              <p:cNvSpPr>
                <a:spLocks/>
              </p:cNvSpPr>
              <p:nvPr/>
            </p:nvSpPr>
            <p:spPr bwMode="auto">
              <a:xfrm>
                <a:off x="1228" y="2096"/>
                <a:ext cx="18" cy="19"/>
              </a:xfrm>
              <a:custGeom>
                <a:avLst/>
                <a:gdLst>
                  <a:gd name="T0" fmla="*/ 33 w 7"/>
                  <a:gd name="T1" fmla="*/ 0 h 7"/>
                  <a:gd name="T2" fmla="*/ 39 w 7"/>
                  <a:gd name="T3" fmla="*/ 38 h 7"/>
                  <a:gd name="T4" fmla="*/ 13 w 7"/>
                  <a:gd name="T5" fmla="*/ 43 h 7"/>
                  <a:gd name="T6" fmla="*/ 8 w 7"/>
                  <a:gd name="T7" fmla="*/ 14 h 7"/>
                  <a:gd name="T8" fmla="*/ 3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6" y="1"/>
                      <a:pt x="7" y="3"/>
                      <a:pt x="6" y="5"/>
                    </a:cubicBez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" name="Freeform 16"/>
              <p:cNvSpPr>
                <a:spLocks/>
              </p:cNvSpPr>
              <p:nvPr/>
            </p:nvSpPr>
            <p:spPr bwMode="auto">
              <a:xfrm>
                <a:off x="1070" y="2216"/>
                <a:ext cx="45" cy="48"/>
              </a:xfrm>
              <a:custGeom>
                <a:avLst/>
                <a:gdLst>
                  <a:gd name="T0" fmla="*/ 58 w 18"/>
                  <a:gd name="T1" fmla="*/ 128 h 18"/>
                  <a:gd name="T2" fmla="*/ 113 w 18"/>
                  <a:gd name="T3" fmla="*/ 0 h 18"/>
                  <a:gd name="T4" fmla="*/ 0 w 18"/>
                  <a:gd name="T5" fmla="*/ 107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8">
                    <a:moveTo>
                      <a:pt x="9" y="18"/>
                    </a:moveTo>
                    <a:cubicBezTo>
                      <a:pt x="15" y="15"/>
                      <a:pt x="17" y="5"/>
                      <a:pt x="18" y="0"/>
                    </a:cubicBezTo>
                    <a:cubicBezTo>
                      <a:pt x="11" y="2"/>
                      <a:pt x="5" y="9"/>
                      <a:pt x="0" y="15"/>
                    </a:cubicBezTo>
                  </a:path>
                </a:pathLst>
              </a:custGeom>
              <a:solidFill>
                <a:srgbClr val="4E99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" name="Freeform 17"/>
              <p:cNvSpPr>
                <a:spLocks/>
              </p:cNvSpPr>
              <p:nvPr/>
            </p:nvSpPr>
            <p:spPr bwMode="auto">
              <a:xfrm>
                <a:off x="1233" y="2107"/>
                <a:ext cx="38" cy="48"/>
              </a:xfrm>
              <a:custGeom>
                <a:avLst/>
                <a:gdLst>
                  <a:gd name="T0" fmla="*/ 0 w 15"/>
                  <a:gd name="T1" fmla="*/ 0 h 18"/>
                  <a:gd name="T2" fmla="*/ 63 w 15"/>
                  <a:gd name="T3" fmla="*/ 128 h 18"/>
                  <a:gd name="T4" fmla="*/ 89 w 15"/>
                  <a:gd name="T5" fmla="*/ 13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cubicBezTo>
                      <a:pt x="9" y="2"/>
                      <a:pt x="9" y="10"/>
                      <a:pt x="10" y="18"/>
                    </a:cubicBezTo>
                    <a:cubicBezTo>
                      <a:pt x="15" y="15"/>
                      <a:pt x="14" y="7"/>
                      <a:pt x="14" y="2"/>
                    </a:cubicBezTo>
                  </a:path>
                </a:pathLst>
              </a:custGeom>
              <a:solidFill>
                <a:srgbClr val="4E99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" name="Freeform 18"/>
              <p:cNvSpPr>
                <a:spLocks/>
              </p:cNvSpPr>
              <p:nvPr/>
            </p:nvSpPr>
            <p:spPr bwMode="auto">
              <a:xfrm>
                <a:off x="988" y="1933"/>
                <a:ext cx="338" cy="352"/>
              </a:xfrm>
              <a:custGeom>
                <a:avLst/>
                <a:gdLst>
                  <a:gd name="T0" fmla="*/ 58 w 135"/>
                  <a:gd name="T1" fmla="*/ 163 h 132"/>
                  <a:gd name="T2" fmla="*/ 125 w 135"/>
                  <a:gd name="T3" fmla="*/ 469 h 132"/>
                  <a:gd name="T4" fmla="*/ 170 w 135"/>
                  <a:gd name="T5" fmla="*/ 499 h 132"/>
                  <a:gd name="T6" fmla="*/ 245 w 135"/>
                  <a:gd name="T7" fmla="*/ 627 h 132"/>
                  <a:gd name="T8" fmla="*/ 45 w 135"/>
                  <a:gd name="T9" fmla="*/ 797 h 132"/>
                  <a:gd name="T10" fmla="*/ 0 w 135"/>
                  <a:gd name="T11" fmla="*/ 853 h 132"/>
                  <a:gd name="T12" fmla="*/ 50 w 135"/>
                  <a:gd name="T13" fmla="*/ 904 h 132"/>
                  <a:gd name="T14" fmla="*/ 338 w 135"/>
                  <a:gd name="T15" fmla="*/ 627 h 132"/>
                  <a:gd name="T16" fmla="*/ 213 w 135"/>
                  <a:gd name="T17" fmla="*/ 405 h 132"/>
                  <a:gd name="T18" fmla="*/ 175 w 135"/>
                  <a:gd name="T19" fmla="*/ 376 h 132"/>
                  <a:gd name="T20" fmla="*/ 138 w 135"/>
                  <a:gd name="T21" fmla="*/ 213 h 132"/>
                  <a:gd name="T22" fmla="*/ 300 w 135"/>
                  <a:gd name="T23" fmla="*/ 171 h 132"/>
                  <a:gd name="T24" fmla="*/ 396 w 135"/>
                  <a:gd name="T25" fmla="*/ 285 h 132"/>
                  <a:gd name="T26" fmla="*/ 458 w 135"/>
                  <a:gd name="T27" fmla="*/ 384 h 132"/>
                  <a:gd name="T28" fmla="*/ 621 w 135"/>
                  <a:gd name="T29" fmla="*/ 461 h 132"/>
                  <a:gd name="T30" fmla="*/ 721 w 135"/>
                  <a:gd name="T31" fmla="*/ 504 h 132"/>
                  <a:gd name="T32" fmla="*/ 746 w 135"/>
                  <a:gd name="T33" fmla="*/ 675 h 132"/>
                  <a:gd name="T34" fmla="*/ 721 w 135"/>
                  <a:gd name="T35" fmla="*/ 781 h 132"/>
                  <a:gd name="T36" fmla="*/ 588 w 135"/>
                  <a:gd name="T37" fmla="*/ 760 h 132"/>
                  <a:gd name="T38" fmla="*/ 463 w 135"/>
                  <a:gd name="T39" fmla="*/ 712 h 132"/>
                  <a:gd name="T40" fmla="*/ 421 w 135"/>
                  <a:gd name="T41" fmla="*/ 760 h 132"/>
                  <a:gd name="T42" fmla="*/ 463 w 135"/>
                  <a:gd name="T43" fmla="*/ 819 h 132"/>
                  <a:gd name="T44" fmla="*/ 546 w 135"/>
                  <a:gd name="T45" fmla="*/ 853 h 132"/>
                  <a:gd name="T46" fmla="*/ 776 w 135"/>
                  <a:gd name="T47" fmla="*/ 867 h 132"/>
                  <a:gd name="T48" fmla="*/ 839 w 135"/>
                  <a:gd name="T49" fmla="*/ 683 h 132"/>
                  <a:gd name="T50" fmla="*/ 776 w 135"/>
                  <a:gd name="T51" fmla="*/ 427 h 132"/>
                  <a:gd name="T52" fmla="*/ 638 w 135"/>
                  <a:gd name="T53" fmla="*/ 363 h 132"/>
                  <a:gd name="T54" fmla="*/ 521 w 135"/>
                  <a:gd name="T55" fmla="*/ 307 h 132"/>
                  <a:gd name="T56" fmla="*/ 471 w 135"/>
                  <a:gd name="T57" fmla="*/ 227 h 132"/>
                  <a:gd name="T58" fmla="*/ 346 w 135"/>
                  <a:gd name="T59" fmla="*/ 77 h 132"/>
                  <a:gd name="T60" fmla="*/ 58 w 135"/>
                  <a:gd name="T61" fmla="*/ 163 h 1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5" h="132">
                    <a:moveTo>
                      <a:pt x="9" y="23"/>
                    </a:moveTo>
                    <a:cubicBezTo>
                      <a:pt x="1" y="36"/>
                      <a:pt x="2" y="55"/>
                      <a:pt x="20" y="66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36" y="75"/>
                      <a:pt x="40" y="78"/>
                      <a:pt x="39" y="88"/>
                    </a:cubicBezTo>
                    <a:cubicBezTo>
                      <a:pt x="39" y="99"/>
                      <a:pt x="21" y="111"/>
                      <a:pt x="7" y="112"/>
                    </a:cubicBezTo>
                    <a:cubicBezTo>
                      <a:pt x="3" y="113"/>
                      <a:pt x="0" y="116"/>
                      <a:pt x="0" y="120"/>
                    </a:cubicBezTo>
                    <a:cubicBezTo>
                      <a:pt x="1" y="124"/>
                      <a:pt x="4" y="127"/>
                      <a:pt x="8" y="127"/>
                    </a:cubicBezTo>
                    <a:cubicBezTo>
                      <a:pt x="27" y="126"/>
                      <a:pt x="54" y="110"/>
                      <a:pt x="54" y="88"/>
                    </a:cubicBezTo>
                    <a:cubicBezTo>
                      <a:pt x="55" y="69"/>
                      <a:pt x="44" y="63"/>
                      <a:pt x="34" y="57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7" y="47"/>
                      <a:pt x="18" y="37"/>
                      <a:pt x="22" y="30"/>
                    </a:cubicBezTo>
                    <a:cubicBezTo>
                      <a:pt x="26" y="22"/>
                      <a:pt x="36" y="17"/>
                      <a:pt x="48" y="24"/>
                    </a:cubicBezTo>
                    <a:cubicBezTo>
                      <a:pt x="54" y="27"/>
                      <a:pt x="58" y="34"/>
                      <a:pt x="63" y="40"/>
                    </a:cubicBezTo>
                    <a:cubicBezTo>
                      <a:pt x="66" y="45"/>
                      <a:pt x="69" y="50"/>
                      <a:pt x="73" y="54"/>
                    </a:cubicBezTo>
                    <a:cubicBezTo>
                      <a:pt x="81" y="61"/>
                      <a:pt x="90" y="63"/>
                      <a:pt x="99" y="65"/>
                    </a:cubicBezTo>
                    <a:cubicBezTo>
                      <a:pt x="105" y="67"/>
                      <a:pt x="111" y="68"/>
                      <a:pt x="115" y="71"/>
                    </a:cubicBezTo>
                    <a:cubicBezTo>
                      <a:pt x="117" y="73"/>
                      <a:pt x="120" y="84"/>
                      <a:pt x="119" y="95"/>
                    </a:cubicBezTo>
                    <a:cubicBezTo>
                      <a:pt x="119" y="104"/>
                      <a:pt x="117" y="109"/>
                      <a:pt x="115" y="110"/>
                    </a:cubicBezTo>
                    <a:cubicBezTo>
                      <a:pt x="110" y="114"/>
                      <a:pt x="104" y="111"/>
                      <a:pt x="94" y="107"/>
                    </a:cubicBezTo>
                    <a:cubicBezTo>
                      <a:pt x="87" y="103"/>
                      <a:pt x="81" y="100"/>
                      <a:pt x="74" y="100"/>
                    </a:cubicBezTo>
                    <a:cubicBezTo>
                      <a:pt x="70" y="100"/>
                      <a:pt x="67" y="103"/>
                      <a:pt x="67" y="107"/>
                    </a:cubicBezTo>
                    <a:cubicBezTo>
                      <a:pt x="67" y="112"/>
                      <a:pt x="70" y="115"/>
                      <a:pt x="74" y="115"/>
                    </a:cubicBezTo>
                    <a:cubicBezTo>
                      <a:pt x="77" y="115"/>
                      <a:pt x="83" y="117"/>
                      <a:pt x="87" y="120"/>
                    </a:cubicBezTo>
                    <a:cubicBezTo>
                      <a:pt x="98" y="125"/>
                      <a:pt x="111" y="132"/>
                      <a:pt x="124" y="122"/>
                    </a:cubicBezTo>
                    <a:cubicBezTo>
                      <a:pt x="132" y="116"/>
                      <a:pt x="134" y="105"/>
                      <a:pt x="134" y="96"/>
                    </a:cubicBezTo>
                    <a:cubicBezTo>
                      <a:pt x="135" y="83"/>
                      <a:pt x="132" y="67"/>
                      <a:pt x="124" y="60"/>
                    </a:cubicBezTo>
                    <a:cubicBezTo>
                      <a:pt x="118" y="54"/>
                      <a:pt x="109" y="52"/>
                      <a:pt x="102" y="51"/>
                    </a:cubicBezTo>
                    <a:cubicBezTo>
                      <a:pt x="95" y="49"/>
                      <a:pt x="88" y="48"/>
                      <a:pt x="83" y="43"/>
                    </a:cubicBezTo>
                    <a:cubicBezTo>
                      <a:pt x="80" y="40"/>
                      <a:pt x="78" y="36"/>
                      <a:pt x="75" y="32"/>
                    </a:cubicBezTo>
                    <a:cubicBezTo>
                      <a:pt x="70" y="25"/>
                      <a:pt x="64" y="16"/>
                      <a:pt x="55" y="11"/>
                    </a:cubicBezTo>
                    <a:cubicBezTo>
                      <a:pt x="36" y="0"/>
                      <a:pt x="17" y="9"/>
                      <a:pt x="9" y="23"/>
                    </a:cubicBezTo>
                    <a:close/>
                  </a:path>
                </a:pathLst>
              </a:custGeom>
              <a:solidFill>
                <a:srgbClr val="F5BC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" name="Freeform 19"/>
              <p:cNvSpPr>
                <a:spLocks/>
              </p:cNvSpPr>
              <p:nvPr/>
            </p:nvSpPr>
            <p:spPr bwMode="auto">
              <a:xfrm>
                <a:off x="998" y="1947"/>
                <a:ext cx="127" cy="133"/>
              </a:xfrm>
              <a:custGeom>
                <a:avLst/>
                <a:gdLst>
                  <a:gd name="T0" fmla="*/ 316 w 51"/>
                  <a:gd name="T1" fmla="*/ 64 h 50"/>
                  <a:gd name="T2" fmla="*/ 80 w 51"/>
                  <a:gd name="T3" fmla="*/ 85 h 50"/>
                  <a:gd name="T4" fmla="*/ 42 w 51"/>
                  <a:gd name="T5" fmla="*/ 354 h 50"/>
                  <a:gd name="T6" fmla="*/ 92 w 51"/>
                  <a:gd name="T7" fmla="*/ 93 h 50"/>
                  <a:gd name="T8" fmla="*/ 316 w 51"/>
                  <a:gd name="T9" fmla="*/ 6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51" y="9"/>
                    </a:moveTo>
                    <a:cubicBezTo>
                      <a:pt x="38" y="3"/>
                      <a:pt x="26" y="0"/>
                      <a:pt x="13" y="12"/>
                    </a:cubicBezTo>
                    <a:cubicBezTo>
                      <a:pt x="1" y="24"/>
                      <a:pt x="0" y="37"/>
                      <a:pt x="7" y="50"/>
                    </a:cubicBezTo>
                    <a:cubicBezTo>
                      <a:pt x="4" y="40"/>
                      <a:pt x="4" y="25"/>
                      <a:pt x="15" y="13"/>
                    </a:cubicBezTo>
                    <a:cubicBezTo>
                      <a:pt x="27" y="2"/>
                      <a:pt x="44" y="5"/>
                      <a:pt x="51" y="9"/>
                    </a:cubicBezTo>
                    <a:close/>
                  </a:path>
                </a:pathLst>
              </a:custGeom>
              <a:solidFill>
                <a:srgbClr val="EA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9" name="Freeform 20"/>
              <p:cNvSpPr>
                <a:spLocks/>
              </p:cNvSpPr>
              <p:nvPr/>
            </p:nvSpPr>
            <p:spPr bwMode="auto">
              <a:xfrm>
                <a:off x="1263" y="2101"/>
                <a:ext cx="45" cy="139"/>
              </a:xfrm>
              <a:custGeom>
                <a:avLst/>
                <a:gdLst>
                  <a:gd name="T0" fmla="*/ 0 w 18"/>
                  <a:gd name="T1" fmla="*/ 13 h 52"/>
                  <a:gd name="T2" fmla="*/ 75 w 18"/>
                  <a:gd name="T3" fmla="*/ 150 h 52"/>
                  <a:gd name="T4" fmla="*/ 13 w 18"/>
                  <a:gd name="T5" fmla="*/ 372 h 52"/>
                  <a:gd name="T6" fmla="*/ 88 w 18"/>
                  <a:gd name="T7" fmla="*/ 120 h 52"/>
                  <a:gd name="T8" fmla="*/ 0 w 18"/>
                  <a:gd name="T9" fmla="*/ 13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2">
                    <a:moveTo>
                      <a:pt x="0" y="2"/>
                    </a:moveTo>
                    <a:cubicBezTo>
                      <a:pt x="8" y="5"/>
                      <a:pt x="11" y="7"/>
                      <a:pt x="12" y="21"/>
                    </a:cubicBezTo>
                    <a:cubicBezTo>
                      <a:pt x="14" y="35"/>
                      <a:pt x="11" y="52"/>
                      <a:pt x="2" y="52"/>
                    </a:cubicBezTo>
                    <a:cubicBezTo>
                      <a:pt x="12" y="50"/>
                      <a:pt x="18" y="43"/>
                      <a:pt x="14" y="17"/>
                    </a:cubicBezTo>
                    <a:cubicBezTo>
                      <a:pt x="11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A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" name="Freeform 21"/>
              <p:cNvSpPr>
                <a:spLocks/>
              </p:cNvSpPr>
              <p:nvPr/>
            </p:nvSpPr>
            <p:spPr bwMode="auto">
              <a:xfrm>
                <a:off x="1025" y="2163"/>
                <a:ext cx="68" cy="72"/>
              </a:xfrm>
              <a:custGeom>
                <a:avLst/>
                <a:gdLst>
                  <a:gd name="T0" fmla="*/ 0 w 27"/>
                  <a:gd name="T1" fmla="*/ 192 h 27"/>
                  <a:gd name="T2" fmla="*/ 171 w 27"/>
                  <a:gd name="T3" fmla="*/ 0 h 27"/>
                  <a:gd name="T4" fmla="*/ 0 w 27"/>
                  <a:gd name="T5" fmla="*/ 19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27">
                    <a:moveTo>
                      <a:pt x="0" y="27"/>
                    </a:moveTo>
                    <a:cubicBezTo>
                      <a:pt x="9" y="24"/>
                      <a:pt x="24" y="19"/>
                      <a:pt x="27" y="0"/>
                    </a:cubicBezTo>
                    <a:cubicBezTo>
                      <a:pt x="27" y="9"/>
                      <a:pt x="22" y="24"/>
                      <a:pt x="0" y="27"/>
                    </a:cubicBezTo>
                    <a:close/>
                  </a:path>
                </a:pathLst>
              </a:custGeom>
              <a:solidFill>
                <a:srgbClr val="EA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" name="Freeform 22"/>
              <p:cNvSpPr>
                <a:spLocks/>
              </p:cNvSpPr>
              <p:nvPr/>
            </p:nvSpPr>
            <p:spPr bwMode="auto">
              <a:xfrm>
                <a:off x="1048" y="2077"/>
                <a:ext cx="80" cy="104"/>
              </a:xfrm>
              <a:custGeom>
                <a:avLst/>
                <a:gdLst>
                  <a:gd name="T0" fmla="*/ 0 w 32"/>
                  <a:gd name="T1" fmla="*/ 0 h 39"/>
                  <a:gd name="T2" fmla="*/ 170 w 32"/>
                  <a:gd name="T3" fmla="*/ 277 h 39"/>
                  <a:gd name="T4" fmla="*/ 113 w 32"/>
                  <a:gd name="T5" fmla="*/ 107 h 39"/>
                  <a:gd name="T6" fmla="*/ 0 w 3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39">
                    <a:moveTo>
                      <a:pt x="0" y="0"/>
                    </a:moveTo>
                    <a:cubicBezTo>
                      <a:pt x="10" y="7"/>
                      <a:pt x="32" y="15"/>
                      <a:pt x="27" y="39"/>
                    </a:cubicBezTo>
                    <a:cubicBezTo>
                      <a:pt x="27" y="30"/>
                      <a:pt x="24" y="21"/>
                      <a:pt x="18" y="15"/>
                    </a:cubicBezTo>
                    <a:cubicBezTo>
                      <a:pt x="11" y="10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rgbClr val="EC6D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2" name="Freeform 23"/>
              <p:cNvSpPr>
                <a:spLocks/>
              </p:cNvSpPr>
              <p:nvPr/>
            </p:nvSpPr>
            <p:spPr bwMode="auto">
              <a:xfrm>
                <a:off x="1181" y="2232"/>
                <a:ext cx="130" cy="37"/>
              </a:xfrm>
              <a:custGeom>
                <a:avLst/>
                <a:gdLst>
                  <a:gd name="T0" fmla="*/ 0 w 52"/>
                  <a:gd name="T1" fmla="*/ 0 h 14"/>
                  <a:gd name="T2" fmla="*/ 220 w 52"/>
                  <a:gd name="T3" fmla="*/ 85 h 14"/>
                  <a:gd name="T4" fmla="*/ 325 w 52"/>
                  <a:gd name="T5" fmla="*/ 0 h 14"/>
                  <a:gd name="T6" fmla="*/ 200 w 52"/>
                  <a:gd name="T7" fmla="*/ 69 h 14"/>
                  <a:gd name="T8" fmla="*/ 0 w 5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4">
                    <a:moveTo>
                      <a:pt x="0" y="0"/>
                    </a:moveTo>
                    <a:cubicBezTo>
                      <a:pt x="7" y="2"/>
                      <a:pt x="22" y="14"/>
                      <a:pt x="35" y="12"/>
                    </a:cubicBezTo>
                    <a:cubicBezTo>
                      <a:pt x="48" y="10"/>
                      <a:pt x="49" y="5"/>
                      <a:pt x="52" y="0"/>
                    </a:cubicBezTo>
                    <a:cubicBezTo>
                      <a:pt x="48" y="5"/>
                      <a:pt x="41" y="10"/>
                      <a:pt x="32" y="10"/>
                    </a:cubicBezTo>
                    <a:cubicBezTo>
                      <a:pt x="24" y="1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EC6D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" name="Freeform 24"/>
              <p:cNvSpPr>
                <a:spLocks/>
              </p:cNvSpPr>
              <p:nvPr/>
            </p:nvSpPr>
            <p:spPr bwMode="auto">
              <a:xfrm>
                <a:off x="988" y="1933"/>
                <a:ext cx="338" cy="352"/>
              </a:xfrm>
              <a:custGeom>
                <a:avLst/>
                <a:gdLst>
                  <a:gd name="T0" fmla="*/ 58 w 135"/>
                  <a:gd name="T1" fmla="*/ 163 h 132"/>
                  <a:gd name="T2" fmla="*/ 125 w 135"/>
                  <a:gd name="T3" fmla="*/ 469 h 132"/>
                  <a:gd name="T4" fmla="*/ 170 w 135"/>
                  <a:gd name="T5" fmla="*/ 499 h 132"/>
                  <a:gd name="T6" fmla="*/ 245 w 135"/>
                  <a:gd name="T7" fmla="*/ 627 h 132"/>
                  <a:gd name="T8" fmla="*/ 45 w 135"/>
                  <a:gd name="T9" fmla="*/ 797 h 132"/>
                  <a:gd name="T10" fmla="*/ 0 w 135"/>
                  <a:gd name="T11" fmla="*/ 853 h 132"/>
                  <a:gd name="T12" fmla="*/ 50 w 135"/>
                  <a:gd name="T13" fmla="*/ 904 h 132"/>
                  <a:gd name="T14" fmla="*/ 338 w 135"/>
                  <a:gd name="T15" fmla="*/ 627 h 132"/>
                  <a:gd name="T16" fmla="*/ 213 w 135"/>
                  <a:gd name="T17" fmla="*/ 405 h 132"/>
                  <a:gd name="T18" fmla="*/ 175 w 135"/>
                  <a:gd name="T19" fmla="*/ 376 h 132"/>
                  <a:gd name="T20" fmla="*/ 138 w 135"/>
                  <a:gd name="T21" fmla="*/ 213 h 132"/>
                  <a:gd name="T22" fmla="*/ 300 w 135"/>
                  <a:gd name="T23" fmla="*/ 171 h 132"/>
                  <a:gd name="T24" fmla="*/ 396 w 135"/>
                  <a:gd name="T25" fmla="*/ 285 h 132"/>
                  <a:gd name="T26" fmla="*/ 458 w 135"/>
                  <a:gd name="T27" fmla="*/ 384 h 132"/>
                  <a:gd name="T28" fmla="*/ 621 w 135"/>
                  <a:gd name="T29" fmla="*/ 461 h 132"/>
                  <a:gd name="T30" fmla="*/ 721 w 135"/>
                  <a:gd name="T31" fmla="*/ 504 h 132"/>
                  <a:gd name="T32" fmla="*/ 746 w 135"/>
                  <a:gd name="T33" fmla="*/ 675 h 132"/>
                  <a:gd name="T34" fmla="*/ 721 w 135"/>
                  <a:gd name="T35" fmla="*/ 781 h 132"/>
                  <a:gd name="T36" fmla="*/ 588 w 135"/>
                  <a:gd name="T37" fmla="*/ 760 h 132"/>
                  <a:gd name="T38" fmla="*/ 463 w 135"/>
                  <a:gd name="T39" fmla="*/ 712 h 132"/>
                  <a:gd name="T40" fmla="*/ 421 w 135"/>
                  <a:gd name="T41" fmla="*/ 760 h 132"/>
                  <a:gd name="T42" fmla="*/ 463 w 135"/>
                  <a:gd name="T43" fmla="*/ 819 h 132"/>
                  <a:gd name="T44" fmla="*/ 546 w 135"/>
                  <a:gd name="T45" fmla="*/ 853 h 132"/>
                  <a:gd name="T46" fmla="*/ 776 w 135"/>
                  <a:gd name="T47" fmla="*/ 867 h 132"/>
                  <a:gd name="T48" fmla="*/ 839 w 135"/>
                  <a:gd name="T49" fmla="*/ 683 h 132"/>
                  <a:gd name="T50" fmla="*/ 776 w 135"/>
                  <a:gd name="T51" fmla="*/ 427 h 132"/>
                  <a:gd name="T52" fmla="*/ 638 w 135"/>
                  <a:gd name="T53" fmla="*/ 363 h 132"/>
                  <a:gd name="T54" fmla="*/ 521 w 135"/>
                  <a:gd name="T55" fmla="*/ 307 h 132"/>
                  <a:gd name="T56" fmla="*/ 471 w 135"/>
                  <a:gd name="T57" fmla="*/ 227 h 132"/>
                  <a:gd name="T58" fmla="*/ 346 w 135"/>
                  <a:gd name="T59" fmla="*/ 77 h 132"/>
                  <a:gd name="T60" fmla="*/ 58 w 135"/>
                  <a:gd name="T61" fmla="*/ 163 h 1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5" h="132">
                    <a:moveTo>
                      <a:pt x="9" y="23"/>
                    </a:moveTo>
                    <a:cubicBezTo>
                      <a:pt x="1" y="36"/>
                      <a:pt x="2" y="55"/>
                      <a:pt x="20" y="66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36" y="75"/>
                      <a:pt x="40" y="78"/>
                      <a:pt x="39" y="88"/>
                    </a:cubicBezTo>
                    <a:cubicBezTo>
                      <a:pt x="39" y="99"/>
                      <a:pt x="21" y="111"/>
                      <a:pt x="7" y="112"/>
                    </a:cubicBezTo>
                    <a:cubicBezTo>
                      <a:pt x="3" y="113"/>
                      <a:pt x="0" y="116"/>
                      <a:pt x="0" y="120"/>
                    </a:cubicBezTo>
                    <a:cubicBezTo>
                      <a:pt x="1" y="124"/>
                      <a:pt x="4" y="127"/>
                      <a:pt x="8" y="127"/>
                    </a:cubicBezTo>
                    <a:cubicBezTo>
                      <a:pt x="27" y="126"/>
                      <a:pt x="54" y="110"/>
                      <a:pt x="54" y="88"/>
                    </a:cubicBezTo>
                    <a:cubicBezTo>
                      <a:pt x="55" y="69"/>
                      <a:pt x="44" y="63"/>
                      <a:pt x="34" y="57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7" y="47"/>
                      <a:pt x="18" y="37"/>
                      <a:pt x="22" y="30"/>
                    </a:cubicBezTo>
                    <a:cubicBezTo>
                      <a:pt x="26" y="22"/>
                      <a:pt x="36" y="17"/>
                      <a:pt x="48" y="24"/>
                    </a:cubicBezTo>
                    <a:cubicBezTo>
                      <a:pt x="54" y="27"/>
                      <a:pt x="58" y="34"/>
                      <a:pt x="63" y="40"/>
                    </a:cubicBezTo>
                    <a:cubicBezTo>
                      <a:pt x="66" y="45"/>
                      <a:pt x="69" y="50"/>
                      <a:pt x="73" y="54"/>
                    </a:cubicBezTo>
                    <a:cubicBezTo>
                      <a:pt x="81" y="61"/>
                      <a:pt x="90" y="63"/>
                      <a:pt x="99" y="65"/>
                    </a:cubicBezTo>
                    <a:cubicBezTo>
                      <a:pt x="105" y="67"/>
                      <a:pt x="111" y="68"/>
                      <a:pt x="115" y="71"/>
                    </a:cubicBezTo>
                    <a:cubicBezTo>
                      <a:pt x="117" y="73"/>
                      <a:pt x="120" y="84"/>
                      <a:pt x="119" y="95"/>
                    </a:cubicBezTo>
                    <a:cubicBezTo>
                      <a:pt x="119" y="104"/>
                      <a:pt x="117" y="109"/>
                      <a:pt x="115" y="110"/>
                    </a:cubicBezTo>
                    <a:cubicBezTo>
                      <a:pt x="110" y="114"/>
                      <a:pt x="104" y="111"/>
                      <a:pt x="94" y="107"/>
                    </a:cubicBezTo>
                    <a:cubicBezTo>
                      <a:pt x="87" y="103"/>
                      <a:pt x="81" y="100"/>
                      <a:pt x="74" y="100"/>
                    </a:cubicBezTo>
                    <a:cubicBezTo>
                      <a:pt x="70" y="100"/>
                      <a:pt x="67" y="103"/>
                      <a:pt x="67" y="107"/>
                    </a:cubicBezTo>
                    <a:cubicBezTo>
                      <a:pt x="67" y="112"/>
                      <a:pt x="70" y="115"/>
                      <a:pt x="74" y="115"/>
                    </a:cubicBezTo>
                    <a:cubicBezTo>
                      <a:pt x="77" y="115"/>
                      <a:pt x="83" y="117"/>
                      <a:pt x="87" y="120"/>
                    </a:cubicBezTo>
                    <a:cubicBezTo>
                      <a:pt x="98" y="125"/>
                      <a:pt x="111" y="132"/>
                      <a:pt x="124" y="122"/>
                    </a:cubicBezTo>
                    <a:cubicBezTo>
                      <a:pt x="132" y="116"/>
                      <a:pt x="134" y="105"/>
                      <a:pt x="134" y="96"/>
                    </a:cubicBezTo>
                    <a:cubicBezTo>
                      <a:pt x="135" y="83"/>
                      <a:pt x="132" y="67"/>
                      <a:pt x="124" y="60"/>
                    </a:cubicBezTo>
                    <a:cubicBezTo>
                      <a:pt x="118" y="54"/>
                      <a:pt x="109" y="52"/>
                      <a:pt x="102" y="51"/>
                    </a:cubicBezTo>
                    <a:cubicBezTo>
                      <a:pt x="95" y="49"/>
                      <a:pt x="88" y="48"/>
                      <a:pt x="83" y="43"/>
                    </a:cubicBezTo>
                    <a:cubicBezTo>
                      <a:pt x="80" y="40"/>
                      <a:pt x="78" y="36"/>
                      <a:pt x="75" y="32"/>
                    </a:cubicBezTo>
                    <a:cubicBezTo>
                      <a:pt x="70" y="25"/>
                      <a:pt x="64" y="16"/>
                      <a:pt x="55" y="11"/>
                    </a:cubicBezTo>
                    <a:cubicBezTo>
                      <a:pt x="36" y="0"/>
                      <a:pt x="17" y="9"/>
                      <a:pt x="9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45" name="ZoneTexte 1144"/>
            <p:cNvSpPr txBox="1"/>
            <p:nvPr/>
          </p:nvSpPr>
          <p:spPr>
            <a:xfrm>
              <a:off x="4716016" y="4725144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VLDL</a:t>
              </a:r>
              <a:endParaRPr lang="fr-FR" sz="1400" dirty="0"/>
            </a:p>
          </p:txBody>
        </p:sp>
        <p:grpSp>
          <p:nvGrpSpPr>
            <p:cNvPr id="14" name="Groupe 1146"/>
            <p:cNvGrpSpPr/>
            <p:nvPr/>
          </p:nvGrpSpPr>
          <p:grpSpPr>
            <a:xfrm>
              <a:off x="4932040" y="5301208"/>
              <a:ext cx="1080120" cy="1080120"/>
              <a:chOff x="179512" y="5085184"/>
              <a:chExt cx="1080120" cy="1080120"/>
            </a:xfrm>
          </p:grpSpPr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395536" y="5085184"/>
                <a:ext cx="864096" cy="936104"/>
                <a:chOff x="3083" y="2792"/>
                <a:chExt cx="886" cy="885"/>
              </a:xfrm>
            </p:grpSpPr>
            <p:sp>
              <p:nvSpPr>
                <p:cNvPr id="1150" name="Freeform 66"/>
                <p:cNvSpPr>
                  <a:spLocks/>
                </p:cNvSpPr>
                <p:nvPr/>
              </p:nvSpPr>
              <p:spPr bwMode="auto">
                <a:xfrm>
                  <a:off x="3083" y="2792"/>
                  <a:ext cx="886" cy="885"/>
                </a:xfrm>
                <a:custGeom>
                  <a:avLst/>
                  <a:gdLst>
                    <a:gd name="T0" fmla="*/ 1179 w 354"/>
                    <a:gd name="T1" fmla="*/ 781 h 332"/>
                    <a:gd name="T2" fmla="*/ 383 w 354"/>
                    <a:gd name="T3" fmla="*/ 371 h 332"/>
                    <a:gd name="T4" fmla="*/ 613 w 354"/>
                    <a:gd name="T5" fmla="*/ 1306 h 332"/>
                    <a:gd name="T6" fmla="*/ 1584 w 354"/>
                    <a:gd name="T7" fmla="*/ 1813 h 332"/>
                    <a:gd name="T8" fmla="*/ 1179 w 354"/>
                    <a:gd name="T9" fmla="*/ 781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332">
                      <a:moveTo>
                        <a:pt x="188" y="110"/>
                      </a:moveTo>
                      <a:cubicBezTo>
                        <a:pt x="193" y="73"/>
                        <a:pt x="121" y="0"/>
                        <a:pt x="61" y="52"/>
                      </a:cubicBezTo>
                      <a:cubicBezTo>
                        <a:pt x="0" y="103"/>
                        <a:pt x="68" y="191"/>
                        <a:pt x="98" y="184"/>
                      </a:cubicBezTo>
                      <a:cubicBezTo>
                        <a:pt x="86" y="212"/>
                        <a:pt x="153" y="332"/>
                        <a:pt x="253" y="255"/>
                      </a:cubicBezTo>
                      <a:cubicBezTo>
                        <a:pt x="354" y="178"/>
                        <a:pt x="246" y="100"/>
                        <a:pt x="188" y="110"/>
                      </a:cubicBezTo>
                      <a:close/>
                    </a:path>
                  </a:pathLst>
                </a:custGeom>
                <a:solidFill>
                  <a:srgbClr val="FFE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1" name="Freeform 67"/>
                <p:cNvSpPr>
                  <a:spLocks/>
                </p:cNvSpPr>
                <p:nvPr/>
              </p:nvSpPr>
              <p:spPr bwMode="auto">
                <a:xfrm>
                  <a:off x="3326" y="3085"/>
                  <a:ext cx="232" cy="203"/>
                </a:xfrm>
                <a:custGeom>
                  <a:avLst/>
                  <a:gdLst>
                    <a:gd name="T0" fmla="*/ 579 w 93"/>
                    <a:gd name="T1" fmla="*/ 0 h 76"/>
                    <a:gd name="T2" fmla="*/ 0 w 93"/>
                    <a:gd name="T3" fmla="*/ 542 h 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3" h="76">
                      <a:moveTo>
                        <a:pt x="93" y="0"/>
                      </a:moveTo>
                      <a:cubicBezTo>
                        <a:pt x="65" y="5"/>
                        <a:pt x="16" y="22"/>
                        <a:pt x="0" y="76"/>
                      </a:cubicBezTo>
                    </a:path>
                  </a:pathLst>
                </a:custGeom>
                <a:solidFill>
                  <a:srgbClr val="FFE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2" name="Freeform 68"/>
                <p:cNvSpPr>
                  <a:spLocks/>
                </p:cNvSpPr>
                <p:nvPr/>
              </p:nvSpPr>
              <p:spPr bwMode="auto">
                <a:xfrm>
                  <a:off x="3431" y="3429"/>
                  <a:ext cx="297" cy="94"/>
                </a:xfrm>
                <a:custGeom>
                  <a:avLst/>
                  <a:gdLst>
                    <a:gd name="T0" fmla="*/ 25 w 119"/>
                    <a:gd name="T1" fmla="*/ 115 h 35"/>
                    <a:gd name="T2" fmla="*/ 379 w 119"/>
                    <a:gd name="T3" fmla="*/ 218 h 35"/>
                    <a:gd name="T4" fmla="*/ 579 w 119"/>
                    <a:gd name="T5" fmla="*/ 8 h 35"/>
                    <a:gd name="T6" fmla="*/ 442 w 119"/>
                    <a:gd name="T7" fmla="*/ 94 h 35"/>
                    <a:gd name="T8" fmla="*/ 262 w 119"/>
                    <a:gd name="T9" fmla="*/ 145 h 35"/>
                    <a:gd name="T10" fmla="*/ 125 w 119"/>
                    <a:gd name="T11" fmla="*/ 56 h 35"/>
                    <a:gd name="T12" fmla="*/ 25 w 119"/>
                    <a:gd name="T13" fmla="*/ 51 h 35"/>
                    <a:gd name="T14" fmla="*/ 25 w 119"/>
                    <a:gd name="T15" fmla="*/ 11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9" h="35">
                      <a:moveTo>
                        <a:pt x="4" y="16"/>
                      </a:moveTo>
                      <a:cubicBezTo>
                        <a:pt x="18" y="27"/>
                        <a:pt x="43" y="35"/>
                        <a:pt x="61" y="30"/>
                      </a:cubicBezTo>
                      <a:cubicBezTo>
                        <a:pt x="69" y="28"/>
                        <a:pt x="119" y="6"/>
                        <a:pt x="93" y="1"/>
                      </a:cubicBezTo>
                      <a:cubicBezTo>
                        <a:pt x="84" y="0"/>
                        <a:pt x="78" y="9"/>
                        <a:pt x="71" y="13"/>
                      </a:cubicBezTo>
                      <a:cubicBezTo>
                        <a:pt x="63" y="18"/>
                        <a:pt x="52" y="23"/>
                        <a:pt x="42" y="20"/>
                      </a:cubicBezTo>
                      <a:cubicBezTo>
                        <a:pt x="34" y="18"/>
                        <a:pt x="28" y="11"/>
                        <a:pt x="20" y="8"/>
                      </a:cubicBezTo>
                      <a:cubicBezTo>
                        <a:pt x="17" y="7"/>
                        <a:pt x="7" y="5"/>
                        <a:pt x="4" y="7"/>
                      </a:cubicBezTo>
                      <a:cubicBezTo>
                        <a:pt x="0" y="9"/>
                        <a:pt x="0" y="13"/>
                        <a:pt x="4" y="16"/>
                      </a:cubicBezTo>
                      <a:close/>
                    </a:path>
                  </a:pathLst>
                </a:custGeom>
                <a:solidFill>
                  <a:srgbClr val="F08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3" name="Freeform 69"/>
                <p:cNvSpPr>
                  <a:spLocks/>
                </p:cNvSpPr>
                <p:nvPr/>
              </p:nvSpPr>
              <p:spPr bwMode="auto">
                <a:xfrm>
                  <a:off x="3188" y="2960"/>
                  <a:ext cx="55" cy="195"/>
                </a:xfrm>
                <a:custGeom>
                  <a:avLst/>
                  <a:gdLst>
                    <a:gd name="T0" fmla="*/ 58 w 22"/>
                    <a:gd name="T1" fmla="*/ 56 h 73"/>
                    <a:gd name="T2" fmla="*/ 20 w 22"/>
                    <a:gd name="T3" fmla="*/ 294 h 73"/>
                    <a:gd name="T4" fmla="*/ 120 w 22"/>
                    <a:gd name="T5" fmla="*/ 371 h 73"/>
                    <a:gd name="T6" fmla="*/ 88 w 22"/>
                    <a:gd name="T7" fmla="*/ 248 h 73"/>
                    <a:gd name="T8" fmla="*/ 100 w 22"/>
                    <a:gd name="T9" fmla="*/ 120 h 73"/>
                    <a:gd name="T10" fmla="*/ 125 w 22"/>
                    <a:gd name="T11" fmla="*/ 29 h 73"/>
                    <a:gd name="T12" fmla="*/ 58 w 22"/>
                    <a:gd name="T13" fmla="*/ 56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73">
                      <a:moveTo>
                        <a:pt x="9" y="8"/>
                      </a:moveTo>
                      <a:cubicBezTo>
                        <a:pt x="4" y="19"/>
                        <a:pt x="0" y="29"/>
                        <a:pt x="3" y="41"/>
                      </a:cubicBezTo>
                      <a:cubicBezTo>
                        <a:pt x="5" y="50"/>
                        <a:pt x="19" y="73"/>
                        <a:pt x="19" y="52"/>
                      </a:cubicBezTo>
                      <a:cubicBezTo>
                        <a:pt x="19" y="46"/>
                        <a:pt x="15" y="40"/>
                        <a:pt x="14" y="35"/>
                      </a:cubicBezTo>
                      <a:cubicBezTo>
                        <a:pt x="13" y="28"/>
                        <a:pt x="15" y="23"/>
                        <a:pt x="16" y="17"/>
                      </a:cubicBezTo>
                      <a:cubicBezTo>
                        <a:pt x="17" y="14"/>
                        <a:pt x="22" y="7"/>
                        <a:pt x="20" y="4"/>
                      </a:cubicBezTo>
                      <a:cubicBezTo>
                        <a:pt x="17" y="0"/>
                        <a:pt x="12" y="3"/>
                        <a:pt x="9" y="8"/>
                      </a:cubicBezTo>
                      <a:close/>
                    </a:path>
                  </a:pathLst>
                </a:custGeom>
                <a:solidFill>
                  <a:srgbClr val="F08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4" name="Freeform 70"/>
                <p:cNvSpPr>
                  <a:spLocks/>
                </p:cNvSpPr>
                <p:nvPr/>
              </p:nvSpPr>
              <p:spPr bwMode="auto">
                <a:xfrm>
                  <a:off x="3338" y="3099"/>
                  <a:ext cx="463" cy="328"/>
                </a:xfrm>
                <a:custGeom>
                  <a:avLst/>
                  <a:gdLst>
                    <a:gd name="T0" fmla="*/ 175 w 185"/>
                    <a:gd name="T1" fmla="*/ 875 h 123"/>
                    <a:gd name="T2" fmla="*/ 83 w 185"/>
                    <a:gd name="T3" fmla="*/ 371 h 123"/>
                    <a:gd name="T4" fmla="*/ 408 w 185"/>
                    <a:gd name="T5" fmla="*/ 72 h 123"/>
                    <a:gd name="T6" fmla="*/ 863 w 185"/>
                    <a:gd name="T7" fmla="*/ 85 h 123"/>
                    <a:gd name="T8" fmla="*/ 1159 w 185"/>
                    <a:gd name="T9" fmla="*/ 461 h 123"/>
                    <a:gd name="T10" fmla="*/ 420 w 185"/>
                    <a:gd name="T11" fmla="*/ 179 h 123"/>
                    <a:gd name="T12" fmla="*/ 245 w 185"/>
                    <a:gd name="T13" fmla="*/ 291 h 123"/>
                    <a:gd name="T14" fmla="*/ 125 w 185"/>
                    <a:gd name="T15" fmla="*/ 477 h 123"/>
                    <a:gd name="T16" fmla="*/ 175 w 185"/>
                    <a:gd name="T17" fmla="*/ 867 h 1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5" h="123">
                      <a:moveTo>
                        <a:pt x="28" y="123"/>
                      </a:moveTo>
                      <a:cubicBezTo>
                        <a:pt x="7" y="102"/>
                        <a:pt x="0" y="81"/>
                        <a:pt x="13" y="52"/>
                      </a:cubicBezTo>
                      <a:cubicBezTo>
                        <a:pt x="23" y="30"/>
                        <a:pt x="43" y="19"/>
                        <a:pt x="65" y="10"/>
                      </a:cubicBezTo>
                      <a:cubicBezTo>
                        <a:pt x="91" y="0"/>
                        <a:pt x="112" y="3"/>
                        <a:pt x="138" y="12"/>
                      </a:cubicBezTo>
                      <a:cubicBezTo>
                        <a:pt x="155" y="18"/>
                        <a:pt x="184" y="44"/>
                        <a:pt x="185" y="65"/>
                      </a:cubicBezTo>
                      <a:cubicBezTo>
                        <a:pt x="170" y="21"/>
                        <a:pt x="105" y="10"/>
                        <a:pt x="67" y="25"/>
                      </a:cubicBezTo>
                      <a:cubicBezTo>
                        <a:pt x="58" y="29"/>
                        <a:pt x="48" y="36"/>
                        <a:pt x="39" y="41"/>
                      </a:cubicBezTo>
                      <a:cubicBezTo>
                        <a:pt x="26" y="48"/>
                        <a:pt x="22" y="54"/>
                        <a:pt x="20" y="67"/>
                      </a:cubicBezTo>
                      <a:cubicBezTo>
                        <a:pt x="19" y="86"/>
                        <a:pt x="14" y="108"/>
                        <a:pt x="28" y="122"/>
                      </a:cubicBezTo>
                    </a:path>
                  </a:pathLst>
                </a:custGeom>
                <a:solidFill>
                  <a:srgbClr val="FFF9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5" name="Freeform 71"/>
                <p:cNvSpPr>
                  <a:spLocks/>
                </p:cNvSpPr>
                <p:nvPr/>
              </p:nvSpPr>
              <p:spPr bwMode="auto">
                <a:xfrm>
                  <a:off x="3251" y="2896"/>
                  <a:ext cx="255" cy="112"/>
                </a:xfrm>
                <a:custGeom>
                  <a:avLst/>
                  <a:gdLst>
                    <a:gd name="T0" fmla="*/ 33 w 102"/>
                    <a:gd name="T1" fmla="*/ 128 h 42"/>
                    <a:gd name="T2" fmla="*/ 345 w 102"/>
                    <a:gd name="T3" fmla="*/ 35 h 42"/>
                    <a:gd name="T4" fmla="*/ 638 w 102"/>
                    <a:gd name="T5" fmla="*/ 299 h 42"/>
                    <a:gd name="T6" fmla="*/ 458 w 102"/>
                    <a:gd name="T7" fmla="*/ 184 h 42"/>
                    <a:gd name="T8" fmla="*/ 288 w 102"/>
                    <a:gd name="T9" fmla="*/ 136 h 42"/>
                    <a:gd name="T10" fmla="*/ 138 w 102"/>
                    <a:gd name="T11" fmla="*/ 85 h 42"/>
                    <a:gd name="T12" fmla="*/ 0 w 102"/>
                    <a:gd name="T13" fmla="*/ 17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2" h="42">
                      <a:moveTo>
                        <a:pt x="5" y="18"/>
                      </a:moveTo>
                      <a:cubicBezTo>
                        <a:pt x="18" y="3"/>
                        <a:pt x="36" y="0"/>
                        <a:pt x="55" y="5"/>
                      </a:cubicBezTo>
                      <a:cubicBezTo>
                        <a:pt x="76" y="12"/>
                        <a:pt x="92" y="23"/>
                        <a:pt x="102" y="42"/>
                      </a:cubicBezTo>
                      <a:cubicBezTo>
                        <a:pt x="94" y="36"/>
                        <a:pt x="83" y="31"/>
                        <a:pt x="73" y="26"/>
                      </a:cubicBezTo>
                      <a:cubicBezTo>
                        <a:pt x="64" y="22"/>
                        <a:pt x="55" y="23"/>
                        <a:pt x="46" y="19"/>
                      </a:cubicBezTo>
                      <a:cubicBezTo>
                        <a:pt x="38" y="15"/>
                        <a:pt x="33" y="11"/>
                        <a:pt x="22" y="12"/>
                      </a:cubicBezTo>
                      <a:cubicBezTo>
                        <a:pt x="15" y="13"/>
                        <a:pt x="2" y="16"/>
                        <a:pt x="0" y="24"/>
                      </a:cubicBezTo>
                    </a:path>
                  </a:pathLst>
                </a:custGeom>
                <a:solidFill>
                  <a:srgbClr val="FFF9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6" name="Freeform 72"/>
                <p:cNvSpPr>
                  <a:spLocks/>
                </p:cNvSpPr>
                <p:nvPr/>
              </p:nvSpPr>
              <p:spPr bwMode="auto">
                <a:xfrm>
                  <a:off x="3698" y="3299"/>
                  <a:ext cx="98" cy="160"/>
                </a:xfrm>
                <a:custGeom>
                  <a:avLst/>
                  <a:gdLst>
                    <a:gd name="T0" fmla="*/ 38 w 39"/>
                    <a:gd name="T1" fmla="*/ 392 h 60"/>
                    <a:gd name="T2" fmla="*/ 246 w 39"/>
                    <a:gd name="T3" fmla="*/ 0 h 60"/>
                    <a:gd name="T4" fmla="*/ 183 w 39"/>
                    <a:gd name="T5" fmla="*/ 149 h 60"/>
                    <a:gd name="T6" fmla="*/ 101 w 39"/>
                    <a:gd name="T7" fmla="*/ 200 h 60"/>
                    <a:gd name="T8" fmla="*/ 45 w 39"/>
                    <a:gd name="T9" fmla="*/ 320 h 60"/>
                    <a:gd name="T10" fmla="*/ 0 w 39"/>
                    <a:gd name="T11" fmla="*/ 427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" h="60">
                      <a:moveTo>
                        <a:pt x="6" y="55"/>
                      </a:moveTo>
                      <a:cubicBezTo>
                        <a:pt x="28" y="42"/>
                        <a:pt x="32" y="22"/>
                        <a:pt x="39" y="0"/>
                      </a:cubicBezTo>
                      <a:cubicBezTo>
                        <a:pt x="35" y="6"/>
                        <a:pt x="35" y="15"/>
                        <a:pt x="29" y="21"/>
                      </a:cubicBezTo>
                      <a:cubicBezTo>
                        <a:pt x="25" y="24"/>
                        <a:pt x="19" y="25"/>
                        <a:pt x="16" y="28"/>
                      </a:cubicBezTo>
                      <a:cubicBezTo>
                        <a:pt x="12" y="32"/>
                        <a:pt x="10" y="40"/>
                        <a:pt x="7" y="45"/>
                      </a:cubicBezTo>
                      <a:cubicBezTo>
                        <a:pt x="4" y="50"/>
                        <a:pt x="1" y="54"/>
                        <a:pt x="0" y="60"/>
                      </a:cubicBezTo>
                    </a:path>
                  </a:pathLst>
                </a:custGeom>
                <a:solidFill>
                  <a:srgbClr val="FFC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7" name="Freeform 73"/>
                <p:cNvSpPr>
                  <a:spLocks/>
                </p:cNvSpPr>
                <p:nvPr/>
              </p:nvSpPr>
              <p:spPr bwMode="auto">
                <a:xfrm>
                  <a:off x="3223" y="3059"/>
                  <a:ext cx="320" cy="202"/>
                </a:xfrm>
                <a:custGeom>
                  <a:avLst/>
                  <a:gdLst>
                    <a:gd name="T0" fmla="*/ 0 w 128"/>
                    <a:gd name="T1" fmla="*/ 332 h 76"/>
                    <a:gd name="T2" fmla="*/ 213 w 128"/>
                    <a:gd name="T3" fmla="*/ 537 h 76"/>
                    <a:gd name="T4" fmla="*/ 375 w 128"/>
                    <a:gd name="T5" fmla="*/ 319 h 76"/>
                    <a:gd name="T6" fmla="*/ 583 w 128"/>
                    <a:gd name="T7" fmla="*/ 149 h 76"/>
                    <a:gd name="T8" fmla="*/ 775 w 128"/>
                    <a:gd name="T9" fmla="*/ 0 h 76"/>
                    <a:gd name="T10" fmla="*/ 570 w 128"/>
                    <a:gd name="T11" fmla="*/ 64 h 76"/>
                    <a:gd name="T12" fmla="*/ 363 w 128"/>
                    <a:gd name="T13" fmla="*/ 234 h 76"/>
                    <a:gd name="T14" fmla="*/ 325 w 128"/>
                    <a:gd name="T15" fmla="*/ 290 h 76"/>
                    <a:gd name="T16" fmla="*/ 258 w 128"/>
                    <a:gd name="T17" fmla="*/ 319 h 76"/>
                    <a:gd name="T18" fmla="*/ 183 w 128"/>
                    <a:gd name="T19" fmla="*/ 404 h 76"/>
                    <a:gd name="T20" fmla="*/ 13 w 128"/>
                    <a:gd name="T21" fmla="*/ 332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76">
                      <a:moveTo>
                        <a:pt x="0" y="47"/>
                      </a:moveTo>
                      <a:cubicBezTo>
                        <a:pt x="6" y="56"/>
                        <a:pt x="21" y="76"/>
                        <a:pt x="34" y="76"/>
                      </a:cubicBezTo>
                      <a:cubicBezTo>
                        <a:pt x="45" y="75"/>
                        <a:pt x="53" y="53"/>
                        <a:pt x="60" y="45"/>
                      </a:cubicBezTo>
                      <a:cubicBezTo>
                        <a:pt x="69" y="35"/>
                        <a:pt x="81" y="27"/>
                        <a:pt x="93" y="21"/>
                      </a:cubicBezTo>
                      <a:cubicBezTo>
                        <a:pt x="103" y="16"/>
                        <a:pt x="128" y="15"/>
                        <a:pt x="124" y="0"/>
                      </a:cubicBezTo>
                      <a:cubicBezTo>
                        <a:pt x="120" y="15"/>
                        <a:pt x="103" y="7"/>
                        <a:pt x="91" y="9"/>
                      </a:cubicBezTo>
                      <a:cubicBezTo>
                        <a:pt x="80" y="12"/>
                        <a:pt x="66" y="24"/>
                        <a:pt x="58" y="33"/>
                      </a:cubicBezTo>
                      <a:cubicBezTo>
                        <a:pt x="56" y="35"/>
                        <a:pt x="55" y="39"/>
                        <a:pt x="52" y="41"/>
                      </a:cubicBezTo>
                      <a:cubicBezTo>
                        <a:pt x="48" y="44"/>
                        <a:pt x="45" y="43"/>
                        <a:pt x="41" y="45"/>
                      </a:cubicBezTo>
                      <a:cubicBezTo>
                        <a:pt x="36" y="48"/>
                        <a:pt x="34" y="54"/>
                        <a:pt x="29" y="57"/>
                      </a:cubicBezTo>
                      <a:cubicBezTo>
                        <a:pt x="21" y="62"/>
                        <a:pt x="6" y="56"/>
                        <a:pt x="2" y="47"/>
                      </a:cubicBezTo>
                    </a:path>
                  </a:pathLst>
                </a:custGeom>
                <a:solidFill>
                  <a:srgbClr val="FFC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8" name="Freeform 74"/>
                <p:cNvSpPr>
                  <a:spLocks/>
                </p:cNvSpPr>
                <p:nvPr/>
              </p:nvSpPr>
              <p:spPr bwMode="auto">
                <a:xfrm>
                  <a:off x="3441" y="3440"/>
                  <a:ext cx="92" cy="59"/>
                </a:xfrm>
                <a:custGeom>
                  <a:avLst/>
                  <a:gdLst>
                    <a:gd name="T0" fmla="*/ 30 w 37"/>
                    <a:gd name="T1" fmla="*/ 86 h 22"/>
                    <a:gd name="T2" fmla="*/ 37 w 37"/>
                    <a:gd name="T3" fmla="*/ 35 h 22"/>
                    <a:gd name="T4" fmla="*/ 112 w 37"/>
                    <a:gd name="T5" fmla="*/ 51 h 22"/>
                    <a:gd name="T6" fmla="*/ 229 w 37"/>
                    <a:gd name="T7" fmla="*/ 150 h 22"/>
                    <a:gd name="T8" fmla="*/ 17 w 37"/>
                    <a:gd name="T9" fmla="*/ 8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5" y="12"/>
                      </a:moveTo>
                      <a:cubicBezTo>
                        <a:pt x="0" y="9"/>
                        <a:pt x="1" y="6"/>
                        <a:pt x="6" y="5"/>
                      </a:cubicBezTo>
                      <a:cubicBezTo>
                        <a:pt x="11" y="4"/>
                        <a:pt x="15" y="6"/>
                        <a:pt x="18" y="7"/>
                      </a:cubicBezTo>
                      <a:cubicBezTo>
                        <a:pt x="25" y="10"/>
                        <a:pt x="32" y="17"/>
                        <a:pt x="37" y="21"/>
                      </a:cubicBezTo>
                      <a:cubicBezTo>
                        <a:pt x="30" y="22"/>
                        <a:pt x="8" y="0"/>
                        <a:pt x="3" y="11"/>
                      </a:cubicBezTo>
                    </a:path>
                  </a:pathLst>
                </a:custGeom>
                <a:solidFill>
                  <a:srgbClr val="F5BA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9" name="Freeform 75"/>
                <p:cNvSpPr>
                  <a:spLocks/>
                </p:cNvSpPr>
                <p:nvPr/>
              </p:nvSpPr>
              <p:spPr bwMode="auto">
                <a:xfrm>
                  <a:off x="3606" y="3437"/>
                  <a:ext cx="60" cy="40"/>
                </a:xfrm>
                <a:custGeom>
                  <a:avLst/>
                  <a:gdLst>
                    <a:gd name="T0" fmla="*/ 0 w 24"/>
                    <a:gd name="T1" fmla="*/ 107 h 15"/>
                    <a:gd name="T2" fmla="*/ 150 w 24"/>
                    <a:gd name="T3" fmla="*/ 13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cubicBezTo>
                        <a:pt x="5" y="11"/>
                        <a:pt x="16" y="0"/>
                        <a:pt x="24" y="2"/>
                      </a:cubicBezTo>
                    </a:path>
                  </a:pathLst>
                </a:custGeom>
                <a:solidFill>
                  <a:srgbClr val="F5BA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0" name="Freeform 76"/>
                <p:cNvSpPr>
                  <a:spLocks/>
                </p:cNvSpPr>
                <p:nvPr/>
              </p:nvSpPr>
              <p:spPr bwMode="auto">
                <a:xfrm>
                  <a:off x="3193" y="3005"/>
                  <a:ext cx="33" cy="99"/>
                </a:xfrm>
                <a:custGeom>
                  <a:avLst/>
                  <a:gdLst>
                    <a:gd name="T0" fmla="*/ 46 w 13"/>
                    <a:gd name="T1" fmla="*/ 0 h 37"/>
                    <a:gd name="T2" fmla="*/ 84 w 13"/>
                    <a:gd name="T3" fmla="*/ 265 h 37"/>
                    <a:gd name="T4" fmla="*/ 38 w 13"/>
                    <a:gd name="T5" fmla="*/ 7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37">
                      <a:moveTo>
                        <a:pt x="7" y="0"/>
                      </a:moveTo>
                      <a:cubicBezTo>
                        <a:pt x="0" y="12"/>
                        <a:pt x="0" y="30"/>
                        <a:pt x="13" y="37"/>
                      </a:cubicBezTo>
                      <a:cubicBezTo>
                        <a:pt x="6" y="30"/>
                        <a:pt x="4" y="20"/>
                        <a:pt x="6" y="10"/>
                      </a:cubicBezTo>
                    </a:path>
                  </a:pathLst>
                </a:custGeom>
                <a:solidFill>
                  <a:srgbClr val="F5BA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1" name="Freeform 77"/>
                <p:cNvSpPr>
                  <a:spLocks/>
                </p:cNvSpPr>
                <p:nvPr/>
              </p:nvSpPr>
              <p:spPr bwMode="auto">
                <a:xfrm>
                  <a:off x="3083" y="2792"/>
                  <a:ext cx="886" cy="885"/>
                </a:xfrm>
                <a:custGeom>
                  <a:avLst/>
                  <a:gdLst>
                    <a:gd name="T0" fmla="*/ 1179 w 354"/>
                    <a:gd name="T1" fmla="*/ 781 h 332"/>
                    <a:gd name="T2" fmla="*/ 383 w 354"/>
                    <a:gd name="T3" fmla="*/ 371 h 332"/>
                    <a:gd name="T4" fmla="*/ 613 w 354"/>
                    <a:gd name="T5" fmla="*/ 1306 h 332"/>
                    <a:gd name="T6" fmla="*/ 1584 w 354"/>
                    <a:gd name="T7" fmla="*/ 1813 h 332"/>
                    <a:gd name="T8" fmla="*/ 1179 w 354"/>
                    <a:gd name="T9" fmla="*/ 781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332">
                      <a:moveTo>
                        <a:pt x="188" y="110"/>
                      </a:moveTo>
                      <a:cubicBezTo>
                        <a:pt x="193" y="73"/>
                        <a:pt x="121" y="0"/>
                        <a:pt x="61" y="52"/>
                      </a:cubicBezTo>
                      <a:cubicBezTo>
                        <a:pt x="0" y="103"/>
                        <a:pt x="68" y="191"/>
                        <a:pt x="98" y="184"/>
                      </a:cubicBezTo>
                      <a:cubicBezTo>
                        <a:pt x="86" y="212"/>
                        <a:pt x="153" y="332"/>
                        <a:pt x="253" y="255"/>
                      </a:cubicBezTo>
                      <a:cubicBezTo>
                        <a:pt x="354" y="178"/>
                        <a:pt x="246" y="100"/>
                        <a:pt x="188" y="11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2" name="Freeform 78"/>
                <p:cNvSpPr>
                  <a:spLocks/>
                </p:cNvSpPr>
                <p:nvPr/>
              </p:nvSpPr>
              <p:spPr bwMode="auto">
                <a:xfrm>
                  <a:off x="3326" y="3085"/>
                  <a:ext cx="232" cy="203"/>
                </a:xfrm>
                <a:custGeom>
                  <a:avLst/>
                  <a:gdLst>
                    <a:gd name="T0" fmla="*/ 579 w 93"/>
                    <a:gd name="T1" fmla="*/ 0 h 76"/>
                    <a:gd name="T2" fmla="*/ 0 w 93"/>
                    <a:gd name="T3" fmla="*/ 542 h 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3" h="76">
                      <a:moveTo>
                        <a:pt x="93" y="0"/>
                      </a:moveTo>
                      <a:cubicBezTo>
                        <a:pt x="65" y="5"/>
                        <a:pt x="16" y="22"/>
                        <a:pt x="0" y="76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3" name="Oval 79"/>
                <p:cNvSpPr>
                  <a:spLocks noChangeArrowheads="1"/>
                </p:cNvSpPr>
                <p:nvPr/>
              </p:nvSpPr>
              <p:spPr bwMode="auto">
                <a:xfrm>
                  <a:off x="3406" y="3163"/>
                  <a:ext cx="37" cy="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4" name="Oval 80"/>
                <p:cNvSpPr>
                  <a:spLocks noChangeArrowheads="1"/>
                </p:cNvSpPr>
                <p:nvPr/>
              </p:nvSpPr>
              <p:spPr bwMode="auto">
                <a:xfrm>
                  <a:off x="3386" y="3200"/>
                  <a:ext cx="17" cy="1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5" name="Oval 81"/>
                <p:cNvSpPr>
                  <a:spLocks noChangeArrowheads="1"/>
                </p:cNvSpPr>
                <p:nvPr/>
              </p:nvSpPr>
              <p:spPr bwMode="auto">
                <a:xfrm>
                  <a:off x="3448" y="3149"/>
                  <a:ext cx="15" cy="1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6" name="Oval 82"/>
                <p:cNvSpPr>
                  <a:spLocks noChangeArrowheads="1"/>
                </p:cNvSpPr>
                <p:nvPr/>
              </p:nvSpPr>
              <p:spPr bwMode="auto">
                <a:xfrm>
                  <a:off x="3231" y="2936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7" name="Oval 83"/>
                <p:cNvSpPr>
                  <a:spLocks noChangeArrowheads="1"/>
                </p:cNvSpPr>
                <p:nvPr/>
              </p:nvSpPr>
              <p:spPr bwMode="auto">
                <a:xfrm>
                  <a:off x="3213" y="2973"/>
                  <a:ext cx="15" cy="1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8" name="Oval 84"/>
                <p:cNvSpPr>
                  <a:spLocks noChangeArrowheads="1"/>
                </p:cNvSpPr>
                <p:nvPr/>
              </p:nvSpPr>
              <p:spPr bwMode="auto">
                <a:xfrm>
                  <a:off x="3273" y="2923"/>
                  <a:ext cx="18" cy="1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49" name="ZoneTexte 1148"/>
              <p:cNvSpPr txBox="1"/>
              <p:nvPr/>
            </p:nvSpPr>
            <p:spPr>
              <a:xfrm>
                <a:off x="179512" y="5857527"/>
                <a:ext cx="1079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omic Sans MS" pitchFamily="66" charset="0"/>
                  </a:rPr>
                  <a:t>adipocytes</a:t>
                </a:r>
                <a:endParaRPr lang="fr-FR" sz="14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175" name="ZoneTexte 1174"/>
          <p:cNvSpPr txBox="1"/>
          <p:nvPr/>
        </p:nvSpPr>
        <p:spPr>
          <a:xfrm>
            <a:off x="5300974" y="6381328"/>
            <a:ext cx="2943434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75000">
                <a:schemeClr val="accent2">
                  <a:lumMod val="50000"/>
                </a:schemeClr>
              </a:gs>
              <a:gs pos="100000">
                <a:srgbClr val="002060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Hepatic</a:t>
            </a:r>
            <a:r>
              <a:rPr lang="fr-FR" sz="2000" dirty="0" smtClean="0">
                <a:solidFill>
                  <a:schemeClr val="bg1"/>
                </a:solidFill>
              </a:rPr>
              <a:t> glucose </a:t>
            </a:r>
            <a:r>
              <a:rPr lang="fr-FR" sz="2000" dirty="0" err="1" smtClean="0">
                <a:solidFill>
                  <a:schemeClr val="bg1"/>
                </a:solidFill>
              </a:rPr>
              <a:t>uptake</a:t>
            </a:r>
            <a:endParaRPr lang="fr-FR" sz="2000" dirty="0">
              <a:solidFill>
                <a:schemeClr val="bg1"/>
              </a:solidFill>
            </a:endParaRPr>
          </a:p>
        </p:txBody>
      </p:sp>
      <p:grpSp>
        <p:nvGrpSpPr>
          <p:cNvPr id="1144" name="Groupe 1121"/>
          <p:cNvGrpSpPr/>
          <p:nvPr/>
        </p:nvGrpSpPr>
        <p:grpSpPr>
          <a:xfrm>
            <a:off x="683568" y="620688"/>
            <a:ext cx="2376264" cy="432048"/>
            <a:chOff x="683568" y="620688"/>
            <a:chExt cx="2376264" cy="432048"/>
          </a:xfrm>
        </p:grpSpPr>
        <p:sp>
          <p:nvSpPr>
            <p:cNvPr id="1900" name="Rectangle 1899"/>
            <p:cNvSpPr/>
            <p:nvPr/>
          </p:nvSpPr>
          <p:spPr>
            <a:xfrm>
              <a:off x="683568" y="620688"/>
              <a:ext cx="2376264" cy="432048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25000">
                  <a:schemeClr val="accent2">
                    <a:lumMod val="60000"/>
                    <a:lumOff val="40000"/>
                  </a:schemeClr>
                </a:gs>
                <a:gs pos="75000">
                  <a:schemeClr val="accent2">
                    <a:lumMod val="75000"/>
                  </a:schemeClr>
                </a:gs>
                <a:gs pos="100000">
                  <a:srgbClr val="005CBF"/>
                </a:gs>
              </a:gsLst>
              <a:lin ang="5400000" scaled="0"/>
            </a:gradFill>
            <a:ln w="34925" cmpd="sng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1" name="ZoneTexte 1900"/>
            <p:cNvSpPr txBox="1"/>
            <p:nvPr/>
          </p:nvSpPr>
          <p:spPr>
            <a:xfrm>
              <a:off x="1475656" y="62068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Comic Sans MS" pitchFamily="66" charset="0"/>
                </a:rPr>
                <a:t>Fasted</a:t>
              </a:r>
              <a:endParaRPr lang="fr-FR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146" name="Rectangle 1145"/>
          <p:cNvSpPr/>
          <p:nvPr/>
        </p:nvSpPr>
        <p:spPr>
          <a:xfrm>
            <a:off x="395536" y="4307680"/>
            <a:ext cx="1008112" cy="266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7" name="Freeform 25"/>
          <p:cNvSpPr>
            <a:spLocks/>
          </p:cNvSpPr>
          <p:nvPr/>
        </p:nvSpPr>
        <p:spPr bwMode="auto">
          <a:xfrm>
            <a:off x="251520" y="2244970"/>
            <a:ext cx="4104456" cy="1996171"/>
          </a:xfrm>
          <a:custGeom>
            <a:avLst/>
            <a:gdLst>
              <a:gd name="T0" fmla="*/ 3512 w 801"/>
              <a:gd name="T1" fmla="*/ 542 h 662"/>
              <a:gd name="T2" fmla="*/ 4291 w 801"/>
              <a:gd name="T3" fmla="*/ 512 h 662"/>
              <a:gd name="T4" fmla="*/ 4774 w 801"/>
              <a:gd name="T5" fmla="*/ 534 h 662"/>
              <a:gd name="T6" fmla="*/ 4891 w 801"/>
              <a:gd name="T7" fmla="*/ 1451 h 662"/>
              <a:gd name="T8" fmla="*/ 4499 w 801"/>
              <a:gd name="T9" fmla="*/ 2006 h 662"/>
              <a:gd name="T10" fmla="*/ 3887 w 801"/>
              <a:gd name="T11" fmla="*/ 2633 h 662"/>
              <a:gd name="T12" fmla="*/ 3354 w 801"/>
              <a:gd name="T13" fmla="*/ 2710 h 662"/>
              <a:gd name="T14" fmla="*/ 2704 w 801"/>
              <a:gd name="T15" fmla="*/ 3265 h 662"/>
              <a:gd name="T16" fmla="*/ 1425 w 801"/>
              <a:gd name="T17" fmla="*/ 4092 h 662"/>
              <a:gd name="T18" fmla="*/ 405 w 801"/>
              <a:gd name="T19" fmla="*/ 4562 h 662"/>
              <a:gd name="T20" fmla="*/ 150 w 801"/>
              <a:gd name="T21" fmla="*/ 3303 h 662"/>
              <a:gd name="T22" fmla="*/ 100 w 801"/>
              <a:gd name="T23" fmla="*/ 1686 h 662"/>
              <a:gd name="T24" fmla="*/ 817 w 801"/>
              <a:gd name="T25" fmla="*/ 341 h 662"/>
              <a:gd name="T26" fmla="*/ 3279 w 801"/>
              <a:gd name="T27" fmla="*/ 576 h 662"/>
              <a:gd name="T28" fmla="*/ 3512 w 801"/>
              <a:gd name="T29" fmla="*/ 542 h 6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01" h="662">
                <a:moveTo>
                  <a:pt x="562" y="76"/>
                </a:moveTo>
                <a:cubicBezTo>
                  <a:pt x="591" y="67"/>
                  <a:pt x="647" y="69"/>
                  <a:pt x="687" y="72"/>
                </a:cubicBezTo>
                <a:cubicBezTo>
                  <a:pt x="726" y="75"/>
                  <a:pt x="734" y="72"/>
                  <a:pt x="764" y="75"/>
                </a:cubicBezTo>
                <a:cubicBezTo>
                  <a:pt x="800" y="78"/>
                  <a:pt x="801" y="175"/>
                  <a:pt x="783" y="204"/>
                </a:cubicBezTo>
                <a:cubicBezTo>
                  <a:pt x="766" y="233"/>
                  <a:pt x="745" y="242"/>
                  <a:pt x="720" y="282"/>
                </a:cubicBezTo>
                <a:cubicBezTo>
                  <a:pt x="695" y="321"/>
                  <a:pt x="660" y="359"/>
                  <a:pt x="622" y="370"/>
                </a:cubicBezTo>
                <a:cubicBezTo>
                  <a:pt x="584" y="380"/>
                  <a:pt x="553" y="355"/>
                  <a:pt x="537" y="381"/>
                </a:cubicBezTo>
                <a:cubicBezTo>
                  <a:pt x="521" y="408"/>
                  <a:pt x="489" y="440"/>
                  <a:pt x="433" y="459"/>
                </a:cubicBezTo>
                <a:cubicBezTo>
                  <a:pt x="377" y="478"/>
                  <a:pt x="274" y="532"/>
                  <a:pt x="228" y="575"/>
                </a:cubicBezTo>
                <a:cubicBezTo>
                  <a:pt x="181" y="618"/>
                  <a:pt x="129" y="662"/>
                  <a:pt x="65" y="641"/>
                </a:cubicBezTo>
                <a:cubicBezTo>
                  <a:pt x="0" y="620"/>
                  <a:pt x="27" y="505"/>
                  <a:pt x="24" y="464"/>
                </a:cubicBezTo>
                <a:cubicBezTo>
                  <a:pt x="21" y="422"/>
                  <a:pt x="0" y="352"/>
                  <a:pt x="16" y="237"/>
                </a:cubicBezTo>
                <a:cubicBezTo>
                  <a:pt x="29" y="149"/>
                  <a:pt x="55" y="77"/>
                  <a:pt x="131" y="48"/>
                </a:cubicBezTo>
                <a:cubicBezTo>
                  <a:pt x="258" y="0"/>
                  <a:pt x="472" y="73"/>
                  <a:pt x="525" y="81"/>
                </a:cubicBezTo>
                <a:cubicBezTo>
                  <a:pt x="538" y="83"/>
                  <a:pt x="550" y="78"/>
                  <a:pt x="562" y="76"/>
                </a:cubicBezTo>
                <a:close/>
              </a:path>
            </a:pathLst>
          </a:custGeom>
          <a:solidFill>
            <a:srgbClr val="8752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8" name="Freeform 26"/>
          <p:cNvSpPr>
            <a:spLocks/>
          </p:cNvSpPr>
          <p:nvPr/>
        </p:nvSpPr>
        <p:spPr bwMode="auto">
          <a:xfrm>
            <a:off x="401183" y="2333136"/>
            <a:ext cx="1722149" cy="734717"/>
          </a:xfrm>
          <a:custGeom>
            <a:avLst/>
            <a:gdLst>
              <a:gd name="T0" fmla="*/ 2100 w 336"/>
              <a:gd name="T1" fmla="*/ 248 h 244"/>
              <a:gd name="T2" fmla="*/ 563 w 336"/>
              <a:gd name="T3" fmla="*/ 277 h 244"/>
              <a:gd name="T4" fmla="*/ 0 w 336"/>
              <a:gd name="T5" fmla="*/ 1732 h 244"/>
              <a:gd name="T6" fmla="*/ 638 w 336"/>
              <a:gd name="T7" fmla="*/ 306 h 244"/>
              <a:gd name="T8" fmla="*/ 2100 w 336"/>
              <a:gd name="T9" fmla="*/ 248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244">
                <a:moveTo>
                  <a:pt x="336" y="35"/>
                </a:moveTo>
                <a:cubicBezTo>
                  <a:pt x="287" y="19"/>
                  <a:pt x="154" y="0"/>
                  <a:pt x="90" y="39"/>
                </a:cubicBezTo>
                <a:cubicBezTo>
                  <a:pt x="26" y="77"/>
                  <a:pt x="5" y="157"/>
                  <a:pt x="0" y="244"/>
                </a:cubicBezTo>
                <a:cubicBezTo>
                  <a:pt x="9" y="199"/>
                  <a:pt x="26" y="74"/>
                  <a:pt x="102" y="43"/>
                </a:cubicBezTo>
                <a:cubicBezTo>
                  <a:pt x="179" y="12"/>
                  <a:pt x="259" y="22"/>
                  <a:pt x="336" y="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9" name="Freeform 27"/>
          <p:cNvSpPr>
            <a:spLocks/>
          </p:cNvSpPr>
          <p:nvPr/>
        </p:nvSpPr>
        <p:spPr bwMode="auto">
          <a:xfrm>
            <a:off x="370430" y="2342179"/>
            <a:ext cx="1886164" cy="1383529"/>
          </a:xfrm>
          <a:custGeom>
            <a:avLst/>
            <a:gdLst>
              <a:gd name="T0" fmla="*/ 838 w 368"/>
              <a:gd name="T1" fmla="*/ 435 h 459"/>
              <a:gd name="T2" fmla="*/ 200 w 368"/>
              <a:gd name="T3" fmla="*/ 1685 h 459"/>
              <a:gd name="T4" fmla="*/ 108 w 368"/>
              <a:gd name="T5" fmla="*/ 3264 h 459"/>
              <a:gd name="T6" fmla="*/ 33 w 368"/>
              <a:gd name="T7" fmla="*/ 1707 h 459"/>
              <a:gd name="T8" fmla="*/ 633 w 368"/>
              <a:gd name="T9" fmla="*/ 277 h 459"/>
              <a:gd name="T10" fmla="*/ 2300 w 368"/>
              <a:gd name="T11" fmla="*/ 248 h 459"/>
              <a:gd name="T12" fmla="*/ 838 w 368"/>
              <a:gd name="T13" fmla="*/ 43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8" h="459">
                <a:moveTo>
                  <a:pt x="134" y="61"/>
                </a:moveTo>
                <a:cubicBezTo>
                  <a:pt x="53" y="96"/>
                  <a:pt x="37" y="185"/>
                  <a:pt x="32" y="237"/>
                </a:cubicBezTo>
                <a:cubicBezTo>
                  <a:pt x="26" y="289"/>
                  <a:pt x="28" y="419"/>
                  <a:pt x="17" y="459"/>
                </a:cubicBezTo>
                <a:cubicBezTo>
                  <a:pt x="21" y="428"/>
                  <a:pt x="0" y="327"/>
                  <a:pt x="5" y="240"/>
                </a:cubicBezTo>
                <a:cubicBezTo>
                  <a:pt x="10" y="153"/>
                  <a:pt x="37" y="77"/>
                  <a:pt x="101" y="39"/>
                </a:cubicBezTo>
                <a:cubicBezTo>
                  <a:pt x="165" y="0"/>
                  <a:pt x="318" y="19"/>
                  <a:pt x="368" y="35"/>
                </a:cubicBezTo>
                <a:cubicBezTo>
                  <a:pt x="338" y="29"/>
                  <a:pt x="210" y="28"/>
                  <a:pt x="134" y="61"/>
                </a:cubicBezTo>
                <a:close/>
              </a:path>
            </a:pathLst>
          </a:custGeom>
          <a:solidFill>
            <a:srgbClr val="A375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0" name="Freeform 28"/>
          <p:cNvSpPr>
            <a:spLocks/>
          </p:cNvSpPr>
          <p:nvPr/>
        </p:nvSpPr>
        <p:spPr bwMode="auto">
          <a:xfrm>
            <a:off x="1317612" y="2525292"/>
            <a:ext cx="2700084" cy="1471696"/>
          </a:xfrm>
          <a:custGeom>
            <a:avLst/>
            <a:gdLst>
              <a:gd name="T0" fmla="*/ 3241 w 527"/>
              <a:gd name="T1" fmla="*/ 1131 h 488"/>
              <a:gd name="T2" fmla="*/ 3241 w 527"/>
              <a:gd name="T3" fmla="*/ 1203 h 488"/>
              <a:gd name="T4" fmla="*/ 2654 w 527"/>
              <a:gd name="T5" fmla="*/ 1908 h 488"/>
              <a:gd name="T6" fmla="*/ 2129 w 527"/>
              <a:gd name="T7" fmla="*/ 1921 h 488"/>
              <a:gd name="T8" fmla="*/ 1774 w 527"/>
              <a:gd name="T9" fmla="*/ 2335 h 488"/>
              <a:gd name="T10" fmla="*/ 880 w 527"/>
              <a:gd name="T11" fmla="*/ 2812 h 488"/>
              <a:gd name="T12" fmla="*/ 0 w 527"/>
              <a:gd name="T13" fmla="*/ 3474 h 488"/>
              <a:gd name="T14" fmla="*/ 875 w 527"/>
              <a:gd name="T15" fmla="*/ 2641 h 488"/>
              <a:gd name="T16" fmla="*/ 1892 w 527"/>
              <a:gd name="T17" fmla="*/ 1852 h 488"/>
              <a:gd name="T18" fmla="*/ 1979 w 527"/>
              <a:gd name="T19" fmla="*/ 912 h 488"/>
              <a:gd name="T20" fmla="*/ 2074 w 527"/>
              <a:gd name="T21" fmla="*/ 0 h 488"/>
              <a:gd name="T22" fmla="*/ 2129 w 527"/>
              <a:gd name="T23" fmla="*/ 512 h 488"/>
              <a:gd name="T24" fmla="*/ 2154 w 527"/>
              <a:gd name="T25" fmla="*/ 1105 h 488"/>
              <a:gd name="T26" fmla="*/ 2204 w 527"/>
              <a:gd name="T27" fmla="*/ 1644 h 488"/>
              <a:gd name="T28" fmla="*/ 2729 w 527"/>
              <a:gd name="T29" fmla="*/ 1609 h 488"/>
              <a:gd name="T30" fmla="*/ 3241 w 527"/>
              <a:gd name="T31" fmla="*/ 1131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7" h="488">
                <a:moveTo>
                  <a:pt x="519" y="159"/>
                </a:moveTo>
                <a:cubicBezTo>
                  <a:pt x="527" y="154"/>
                  <a:pt x="526" y="161"/>
                  <a:pt x="519" y="169"/>
                </a:cubicBezTo>
                <a:cubicBezTo>
                  <a:pt x="490" y="201"/>
                  <a:pt x="475" y="247"/>
                  <a:pt x="425" y="268"/>
                </a:cubicBezTo>
                <a:cubicBezTo>
                  <a:pt x="387" y="285"/>
                  <a:pt x="355" y="262"/>
                  <a:pt x="341" y="270"/>
                </a:cubicBezTo>
                <a:cubicBezTo>
                  <a:pt x="328" y="278"/>
                  <a:pt x="311" y="304"/>
                  <a:pt x="284" y="328"/>
                </a:cubicBezTo>
                <a:cubicBezTo>
                  <a:pt x="257" y="352"/>
                  <a:pt x="211" y="364"/>
                  <a:pt x="141" y="395"/>
                </a:cubicBezTo>
                <a:cubicBezTo>
                  <a:pt x="72" y="426"/>
                  <a:pt x="39" y="455"/>
                  <a:pt x="0" y="488"/>
                </a:cubicBezTo>
                <a:cubicBezTo>
                  <a:pt x="32" y="451"/>
                  <a:pt x="100" y="391"/>
                  <a:pt x="140" y="371"/>
                </a:cubicBezTo>
                <a:cubicBezTo>
                  <a:pt x="180" y="351"/>
                  <a:pt x="275" y="304"/>
                  <a:pt x="303" y="260"/>
                </a:cubicBezTo>
                <a:cubicBezTo>
                  <a:pt x="331" y="216"/>
                  <a:pt x="315" y="176"/>
                  <a:pt x="317" y="128"/>
                </a:cubicBezTo>
                <a:cubicBezTo>
                  <a:pt x="320" y="80"/>
                  <a:pt x="339" y="32"/>
                  <a:pt x="332" y="0"/>
                </a:cubicBezTo>
                <a:cubicBezTo>
                  <a:pt x="340" y="19"/>
                  <a:pt x="343" y="43"/>
                  <a:pt x="341" y="72"/>
                </a:cubicBezTo>
                <a:cubicBezTo>
                  <a:pt x="340" y="102"/>
                  <a:pt x="339" y="126"/>
                  <a:pt x="345" y="155"/>
                </a:cubicBezTo>
                <a:cubicBezTo>
                  <a:pt x="352" y="184"/>
                  <a:pt x="353" y="218"/>
                  <a:pt x="353" y="231"/>
                </a:cubicBezTo>
                <a:cubicBezTo>
                  <a:pt x="353" y="244"/>
                  <a:pt x="400" y="248"/>
                  <a:pt x="437" y="226"/>
                </a:cubicBezTo>
                <a:cubicBezTo>
                  <a:pt x="466" y="208"/>
                  <a:pt x="493" y="176"/>
                  <a:pt x="519" y="159"/>
                </a:cubicBezTo>
                <a:close/>
              </a:path>
            </a:pathLst>
          </a:custGeom>
          <a:solidFill>
            <a:srgbClr val="7B425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1" name="Freeform 29"/>
          <p:cNvSpPr>
            <a:spLocks/>
          </p:cNvSpPr>
          <p:nvPr/>
        </p:nvSpPr>
        <p:spPr bwMode="auto">
          <a:xfrm>
            <a:off x="3915188" y="2525292"/>
            <a:ext cx="395684" cy="536909"/>
          </a:xfrm>
          <a:custGeom>
            <a:avLst/>
            <a:gdLst>
              <a:gd name="T0" fmla="*/ 383 w 77"/>
              <a:gd name="T1" fmla="*/ 0 h 178"/>
              <a:gd name="T2" fmla="*/ 383 w 77"/>
              <a:gd name="T3" fmla="*/ 742 h 178"/>
              <a:gd name="T4" fmla="*/ 196 w 77"/>
              <a:gd name="T5" fmla="*/ 1041 h 178"/>
              <a:gd name="T6" fmla="*/ 38 w 77"/>
              <a:gd name="T7" fmla="*/ 1238 h 178"/>
              <a:gd name="T8" fmla="*/ 8 w 77"/>
              <a:gd name="T9" fmla="*/ 1217 h 178"/>
              <a:gd name="T10" fmla="*/ 396 w 77"/>
              <a:gd name="T11" fmla="*/ 526 h 178"/>
              <a:gd name="T12" fmla="*/ 383 w 77"/>
              <a:gd name="T13" fmla="*/ 29 h 1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7" h="178">
                <a:moveTo>
                  <a:pt x="61" y="0"/>
                </a:moveTo>
                <a:cubicBezTo>
                  <a:pt x="77" y="28"/>
                  <a:pt x="75" y="76"/>
                  <a:pt x="61" y="104"/>
                </a:cubicBezTo>
                <a:cubicBezTo>
                  <a:pt x="55" y="117"/>
                  <a:pt x="41" y="135"/>
                  <a:pt x="31" y="146"/>
                </a:cubicBezTo>
                <a:cubicBezTo>
                  <a:pt x="28" y="150"/>
                  <a:pt x="11" y="171"/>
                  <a:pt x="6" y="174"/>
                </a:cubicBezTo>
                <a:cubicBezTo>
                  <a:pt x="0" y="178"/>
                  <a:pt x="6" y="166"/>
                  <a:pt x="1" y="171"/>
                </a:cubicBezTo>
                <a:cubicBezTo>
                  <a:pt x="22" y="142"/>
                  <a:pt x="56" y="111"/>
                  <a:pt x="63" y="74"/>
                </a:cubicBezTo>
                <a:cubicBezTo>
                  <a:pt x="66" y="56"/>
                  <a:pt x="71" y="21"/>
                  <a:pt x="61" y="4"/>
                </a:cubicBezTo>
              </a:path>
            </a:pathLst>
          </a:custGeom>
          <a:solidFill>
            <a:srgbClr val="7B425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3" name="Freeform 30"/>
          <p:cNvSpPr>
            <a:spLocks/>
          </p:cNvSpPr>
          <p:nvPr/>
        </p:nvSpPr>
        <p:spPr bwMode="auto">
          <a:xfrm>
            <a:off x="3091016" y="2483470"/>
            <a:ext cx="881576" cy="710980"/>
          </a:xfrm>
          <a:custGeom>
            <a:avLst/>
            <a:gdLst>
              <a:gd name="T0" fmla="*/ 33 w 172"/>
              <a:gd name="T1" fmla="*/ 384 h 236"/>
              <a:gd name="T2" fmla="*/ 45 w 172"/>
              <a:gd name="T3" fmla="*/ 973 h 236"/>
              <a:gd name="T4" fmla="*/ 113 w 172"/>
              <a:gd name="T5" fmla="*/ 1676 h 236"/>
              <a:gd name="T6" fmla="*/ 113 w 172"/>
              <a:gd name="T7" fmla="*/ 986 h 236"/>
              <a:gd name="T8" fmla="*/ 120 w 172"/>
              <a:gd name="T9" fmla="*/ 341 h 236"/>
              <a:gd name="T10" fmla="*/ 550 w 172"/>
              <a:gd name="T11" fmla="*/ 77 h 236"/>
              <a:gd name="T12" fmla="*/ 1075 w 172"/>
              <a:gd name="T13" fmla="*/ 51 h 236"/>
              <a:gd name="T14" fmla="*/ 500 w 172"/>
              <a:gd name="T15" fmla="*/ 35 h 236"/>
              <a:gd name="T16" fmla="*/ 33 w 172"/>
              <a:gd name="T17" fmla="*/ 384 h 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2" h="236">
                <a:moveTo>
                  <a:pt x="5" y="54"/>
                </a:moveTo>
                <a:cubicBezTo>
                  <a:pt x="8" y="79"/>
                  <a:pt x="1" y="102"/>
                  <a:pt x="7" y="137"/>
                </a:cubicBezTo>
                <a:cubicBezTo>
                  <a:pt x="13" y="172"/>
                  <a:pt x="21" y="213"/>
                  <a:pt x="18" y="236"/>
                </a:cubicBezTo>
                <a:cubicBezTo>
                  <a:pt x="20" y="216"/>
                  <a:pt x="20" y="167"/>
                  <a:pt x="18" y="139"/>
                </a:cubicBezTo>
                <a:cubicBezTo>
                  <a:pt x="16" y="111"/>
                  <a:pt x="15" y="62"/>
                  <a:pt x="19" y="48"/>
                </a:cubicBezTo>
                <a:cubicBezTo>
                  <a:pt x="23" y="34"/>
                  <a:pt x="34" y="8"/>
                  <a:pt x="88" y="11"/>
                </a:cubicBezTo>
                <a:cubicBezTo>
                  <a:pt x="142" y="14"/>
                  <a:pt x="164" y="8"/>
                  <a:pt x="172" y="7"/>
                </a:cubicBezTo>
                <a:cubicBezTo>
                  <a:pt x="161" y="7"/>
                  <a:pt x="102" y="8"/>
                  <a:pt x="80" y="5"/>
                </a:cubicBezTo>
                <a:cubicBezTo>
                  <a:pt x="58" y="2"/>
                  <a:pt x="0" y="0"/>
                  <a:pt x="5" y="54"/>
                </a:cubicBezTo>
                <a:close/>
              </a:path>
            </a:pathLst>
          </a:custGeom>
          <a:solidFill>
            <a:srgbClr val="A375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4" name="Freeform 31"/>
          <p:cNvSpPr>
            <a:spLocks/>
          </p:cNvSpPr>
          <p:nvPr/>
        </p:nvSpPr>
        <p:spPr bwMode="auto">
          <a:xfrm>
            <a:off x="2676880" y="3053159"/>
            <a:ext cx="471541" cy="493956"/>
          </a:xfrm>
          <a:custGeom>
            <a:avLst/>
            <a:gdLst>
              <a:gd name="T0" fmla="*/ 500 w 92"/>
              <a:gd name="T1" fmla="*/ 0 h 164"/>
              <a:gd name="T2" fmla="*/ 0 w 92"/>
              <a:gd name="T3" fmla="*/ 1164 h 164"/>
              <a:gd name="T4" fmla="*/ 500 w 92"/>
              <a:gd name="T5" fmla="*/ 0 h 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" h="164">
                <a:moveTo>
                  <a:pt x="80" y="0"/>
                </a:moveTo>
                <a:cubicBezTo>
                  <a:pt x="85" y="24"/>
                  <a:pt x="92" y="112"/>
                  <a:pt x="0" y="164"/>
                </a:cubicBezTo>
                <a:cubicBezTo>
                  <a:pt x="26" y="149"/>
                  <a:pt x="78" y="101"/>
                  <a:pt x="80" y="0"/>
                </a:cubicBezTo>
              </a:path>
            </a:pathLst>
          </a:custGeom>
          <a:solidFill>
            <a:srgbClr val="682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6" name="Freeform 32"/>
          <p:cNvSpPr>
            <a:spLocks/>
          </p:cNvSpPr>
          <p:nvPr/>
        </p:nvSpPr>
        <p:spPr bwMode="auto">
          <a:xfrm>
            <a:off x="3148421" y="3194451"/>
            <a:ext cx="633505" cy="171811"/>
          </a:xfrm>
          <a:custGeom>
            <a:avLst/>
            <a:gdLst>
              <a:gd name="T0" fmla="*/ 770 w 124"/>
              <a:gd name="T1" fmla="*/ 0 h 57"/>
              <a:gd name="T2" fmla="*/ 366 w 124"/>
              <a:gd name="T3" fmla="*/ 349 h 57"/>
              <a:gd name="T4" fmla="*/ 0 w 124"/>
              <a:gd name="T5" fmla="*/ 328 h 57"/>
              <a:gd name="T6" fmla="*/ 391 w 124"/>
              <a:gd name="T7" fmla="*/ 291 h 57"/>
              <a:gd name="T8" fmla="*/ 770 w 124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" h="57">
                <a:moveTo>
                  <a:pt x="124" y="0"/>
                </a:moveTo>
                <a:cubicBezTo>
                  <a:pt x="100" y="29"/>
                  <a:pt x="82" y="41"/>
                  <a:pt x="59" y="49"/>
                </a:cubicBezTo>
                <a:cubicBezTo>
                  <a:pt x="36" y="57"/>
                  <a:pt x="11" y="48"/>
                  <a:pt x="0" y="46"/>
                </a:cubicBezTo>
                <a:cubicBezTo>
                  <a:pt x="12" y="46"/>
                  <a:pt x="32" y="53"/>
                  <a:pt x="63" y="41"/>
                </a:cubicBezTo>
                <a:cubicBezTo>
                  <a:pt x="94" y="28"/>
                  <a:pt x="119" y="5"/>
                  <a:pt x="124" y="0"/>
                </a:cubicBezTo>
                <a:close/>
              </a:path>
            </a:pathLst>
          </a:custGeom>
          <a:solidFill>
            <a:srgbClr val="682E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" name="Freeform 33"/>
          <p:cNvSpPr>
            <a:spLocks/>
          </p:cNvSpPr>
          <p:nvPr/>
        </p:nvSpPr>
        <p:spPr bwMode="auto">
          <a:xfrm>
            <a:off x="251520" y="2244970"/>
            <a:ext cx="4104456" cy="1996171"/>
          </a:xfrm>
          <a:custGeom>
            <a:avLst/>
            <a:gdLst>
              <a:gd name="T0" fmla="*/ 3512 w 801"/>
              <a:gd name="T1" fmla="*/ 542 h 662"/>
              <a:gd name="T2" fmla="*/ 4291 w 801"/>
              <a:gd name="T3" fmla="*/ 512 h 662"/>
              <a:gd name="T4" fmla="*/ 4774 w 801"/>
              <a:gd name="T5" fmla="*/ 534 h 662"/>
              <a:gd name="T6" fmla="*/ 4891 w 801"/>
              <a:gd name="T7" fmla="*/ 1451 h 662"/>
              <a:gd name="T8" fmla="*/ 4499 w 801"/>
              <a:gd name="T9" fmla="*/ 2006 h 662"/>
              <a:gd name="T10" fmla="*/ 3887 w 801"/>
              <a:gd name="T11" fmla="*/ 2633 h 662"/>
              <a:gd name="T12" fmla="*/ 3354 w 801"/>
              <a:gd name="T13" fmla="*/ 2710 h 662"/>
              <a:gd name="T14" fmla="*/ 2704 w 801"/>
              <a:gd name="T15" fmla="*/ 3265 h 662"/>
              <a:gd name="T16" fmla="*/ 1425 w 801"/>
              <a:gd name="T17" fmla="*/ 4092 h 662"/>
              <a:gd name="T18" fmla="*/ 405 w 801"/>
              <a:gd name="T19" fmla="*/ 4562 h 662"/>
              <a:gd name="T20" fmla="*/ 150 w 801"/>
              <a:gd name="T21" fmla="*/ 3303 h 662"/>
              <a:gd name="T22" fmla="*/ 100 w 801"/>
              <a:gd name="T23" fmla="*/ 1686 h 662"/>
              <a:gd name="T24" fmla="*/ 817 w 801"/>
              <a:gd name="T25" fmla="*/ 341 h 662"/>
              <a:gd name="T26" fmla="*/ 3279 w 801"/>
              <a:gd name="T27" fmla="*/ 576 h 662"/>
              <a:gd name="T28" fmla="*/ 3512 w 801"/>
              <a:gd name="T29" fmla="*/ 542 h 6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01" h="662">
                <a:moveTo>
                  <a:pt x="562" y="76"/>
                </a:moveTo>
                <a:cubicBezTo>
                  <a:pt x="591" y="67"/>
                  <a:pt x="647" y="69"/>
                  <a:pt x="687" y="72"/>
                </a:cubicBezTo>
                <a:cubicBezTo>
                  <a:pt x="726" y="75"/>
                  <a:pt x="734" y="72"/>
                  <a:pt x="764" y="75"/>
                </a:cubicBezTo>
                <a:cubicBezTo>
                  <a:pt x="800" y="78"/>
                  <a:pt x="801" y="175"/>
                  <a:pt x="783" y="204"/>
                </a:cubicBezTo>
                <a:cubicBezTo>
                  <a:pt x="766" y="233"/>
                  <a:pt x="745" y="242"/>
                  <a:pt x="720" y="282"/>
                </a:cubicBezTo>
                <a:cubicBezTo>
                  <a:pt x="695" y="321"/>
                  <a:pt x="660" y="359"/>
                  <a:pt x="622" y="370"/>
                </a:cubicBezTo>
                <a:cubicBezTo>
                  <a:pt x="584" y="380"/>
                  <a:pt x="553" y="355"/>
                  <a:pt x="537" y="381"/>
                </a:cubicBezTo>
                <a:cubicBezTo>
                  <a:pt x="521" y="408"/>
                  <a:pt x="489" y="440"/>
                  <a:pt x="433" y="459"/>
                </a:cubicBezTo>
                <a:cubicBezTo>
                  <a:pt x="377" y="478"/>
                  <a:pt x="274" y="532"/>
                  <a:pt x="228" y="575"/>
                </a:cubicBezTo>
                <a:cubicBezTo>
                  <a:pt x="181" y="618"/>
                  <a:pt x="129" y="662"/>
                  <a:pt x="65" y="641"/>
                </a:cubicBezTo>
                <a:cubicBezTo>
                  <a:pt x="0" y="620"/>
                  <a:pt x="27" y="505"/>
                  <a:pt x="24" y="464"/>
                </a:cubicBezTo>
                <a:cubicBezTo>
                  <a:pt x="21" y="422"/>
                  <a:pt x="0" y="352"/>
                  <a:pt x="16" y="237"/>
                </a:cubicBezTo>
                <a:cubicBezTo>
                  <a:pt x="29" y="149"/>
                  <a:pt x="55" y="77"/>
                  <a:pt x="131" y="48"/>
                </a:cubicBezTo>
                <a:cubicBezTo>
                  <a:pt x="258" y="0"/>
                  <a:pt x="472" y="73"/>
                  <a:pt x="525" y="81"/>
                </a:cubicBezTo>
                <a:cubicBezTo>
                  <a:pt x="538" y="83"/>
                  <a:pt x="550" y="78"/>
                  <a:pt x="562" y="76"/>
                </a:cubicBezTo>
                <a:close/>
              </a:path>
            </a:pathLst>
          </a:custGeom>
          <a:noFill/>
          <a:ln w="7938" cap="rnd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8" name="Freeform 34"/>
          <p:cNvSpPr>
            <a:spLocks/>
          </p:cNvSpPr>
          <p:nvPr/>
        </p:nvSpPr>
        <p:spPr bwMode="auto">
          <a:xfrm>
            <a:off x="2947504" y="2492513"/>
            <a:ext cx="272674" cy="880531"/>
          </a:xfrm>
          <a:custGeom>
            <a:avLst/>
            <a:gdLst>
              <a:gd name="T0" fmla="*/ 0 w 53"/>
              <a:gd name="T1" fmla="*/ 0 h 292"/>
              <a:gd name="T2" fmla="*/ 133 w 53"/>
              <a:gd name="T3" fmla="*/ 760 h 292"/>
              <a:gd name="T4" fmla="*/ 108 w 53"/>
              <a:gd name="T5" fmla="*/ 2078 h 2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" h="292">
                <a:moveTo>
                  <a:pt x="0" y="0"/>
                </a:moveTo>
                <a:cubicBezTo>
                  <a:pt x="26" y="4"/>
                  <a:pt x="24" y="61"/>
                  <a:pt x="21" y="107"/>
                </a:cubicBezTo>
                <a:cubicBezTo>
                  <a:pt x="18" y="153"/>
                  <a:pt x="53" y="228"/>
                  <a:pt x="17" y="292"/>
                </a:cubicBezTo>
              </a:path>
            </a:pathLst>
          </a:custGeom>
          <a:noFill/>
          <a:ln w="7938" cap="rnd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179" name="Group 3"/>
          <p:cNvGrpSpPr>
            <a:grpSpLocks/>
          </p:cNvGrpSpPr>
          <p:nvPr/>
        </p:nvGrpSpPr>
        <p:grpSpPr bwMode="auto">
          <a:xfrm>
            <a:off x="1691680" y="5505383"/>
            <a:ext cx="1656184" cy="665390"/>
            <a:chOff x="1653" y="1621"/>
            <a:chExt cx="2485" cy="1054"/>
          </a:xfrm>
        </p:grpSpPr>
        <p:sp>
          <p:nvSpPr>
            <p:cNvPr id="1702" name="Freeform 4"/>
            <p:cNvSpPr>
              <a:spLocks/>
            </p:cNvSpPr>
            <p:nvPr/>
          </p:nvSpPr>
          <p:spPr bwMode="auto">
            <a:xfrm>
              <a:off x="1653" y="1621"/>
              <a:ext cx="2485" cy="1054"/>
            </a:xfrm>
            <a:custGeom>
              <a:avLst/>
              <a:gdLst>
                <a:gd name="T0" fmla="*/ 300 w 994"/>
                <a:gd name="T1" fmla="*/ 870 h 395"/>
                <a:gd name="T2" fmla="*/ 13 w 994"/>
                <a:gd name="T3" fmla="*/ 1468 h 395"/>
                <a:gd name="T4" fmla="*/ 20 w 994"/>
                <a:gd name="T5" fmla="*/ 1908 h 395"/>
                <a:gd name="T6" fmla="*/ 125 w 994"/>
                <a:gd name="T7" fmla="*/ 2172 h 395"/>
                <a:gd name="T8" fmla="*/ 183 w 994"/>
                <a:gd name="T9" fmla="*/ 2399 h 395"/>
                <a:gd name="T10" fmla="*/ 633 w 994"/>
                <a:gd name="T11" fmla="*/ 2783 h 395"/>
                <a:gd name="T12" fmla="*/ 913 w 994"/>
                <a:gd name="T13" fmla="*/ 2812 h 395"/>
                <a:gd name="T14" fmla="*/ 1075 w 994"/>
                <a:gd name="T15" fmla="*/ 2791 h 395"/>
                <a:gd name="T16" fmla="*/ 1225 w 994"/>
                <a:gd name="T17" fmla="*/ 2740 h 395"/>
                <a:gd name="T18" fmla="*/ 1400 w 994"/>
                <a:gd name="T19" fmla="*/ 2684 h 395"/>
                <a:gd name="T20" fmla="*/ 1633 w 994"/>
                <a:gd name="T21" fmla="*/ 2612 h 395"/>
                <a:gd name="T22" fmla="*/ 1933 w 994"/>
                <a:gd name="T23" fmla="*/ 2436 h 395"/>
                <a:gd name="T24" fmla="*/ 2150 w 994"/>
                <a:gd name="T25" fmla="*/ 2300 h 395"/>
                <a:gd name="T26" fmla="*/ 2250 w 994"/>
                <a:gd name="T27" fmla="*/ 1951 h 395"/>
                <a:gd name="T28" fmla="*/ 2263 w 994"/>
                <a:gd name="T29" fmla="*/ 1964 h 395"/>
                <a:gd name="T30" fmla="*/ 2588 w 994"/>
                <a:gd name="T31" fmla="*/ 1951 h 395"/>
                <a:gd name="T32" fmla="*/ 3320 w 994"/>
                <a:gd name="T33" fmla="*/ 1865 h 395"/>
                <a:gd name="T34" fmla="*/ 3758 w 994"/>
                <a:gd name="T35" fmla="*/ 1780 h 395"/>
                <a:gd name="T36" fmla="*/ 4170 w 994"/>
                <a:gd name="T37" fmla="*/ 1681 h 395"/>
                <a:gd name="T38" fmla="*/ 4850 w 994"/>
                <a:gd name="T39" fmla="*/ 1238 h 395"/>
                <a:gd name="T40" fmla="*/ 5020 w 994"/>
                <a:gd name="T41" fmla="*/ 1147 h 395"/>
                <a:gd name="T42" fmla="*/ 5163 w 994"/>
                <a:gd name="T43" fmla="*/ 1118 h 395"/>
                <a:gd name="T44" fmla="*/ 5613 w 994"/>
                <a:gd name="T45" fmla="*/ 918 h 395"/>
                <a:gd name="T46" fmla="*/ 6133 w 994"/>
                <a:gd name="T47" fmla="*/ 141 h 395"/>
                <a:gd name="T48" fmla="*/ 5663 w 994"/>
                <a:gd name="T49" fmla="*/ 141 h 395"/>
                <a:gd name="T50" fmla="*/ 5163 w 994"/>
                <a:gd name="T51" fmla="*/ 179 h 395"/>
                <a:gd name="T52" fmla="*/ 4838 w 994"/>
                <a:gd name="T53" fmla="*/ 192 h 395"/>
                <a:gd name="T54" fmla="*/ 4563 w 994"/>
                <a:gd name="T55" fmla="*/ 221 h 395"/>
                <a:gd name="T56" fmla="*/ 4313 w 994"/>
                <a:gd name="T57" fmla="*/ 270 h 395"/>
                <a:gd name="T58" fmla="*/ 3938 w 994"/>
                <a:gd name="T59" fmla="*/ 235 h 395"/>
                <a:gd name="T60" fmla="*/ 3483 w 994"/>
                <a:gd name="T61" fmla="*/ 270 h 395"/>
                <a:gd name="T62" fmla="*/ 2663 w 994"/>
                <a:gd name="T63" fmla="*/ 286 h 395"/>
                <a:gd name="T64" fmla="*/ 1845 w 994"/>
                <a:gd name="T65" fmla="*/ 264 h 395"/>
                <a:gd name="T66" fmla="*/ 1025 w 994"/>
                <a:gd name="T67" fmla="*/ 398 h 395"/>
                <a:gd name="T68" fmla="*/ 620 w 994"/>
                <a:gd name="T69" fmla="*/ 598 h 395"/>
                <a:gd name="T70" fmla="*/ 295 w 994"/>
                <a:gd name="T71" fmla="*/ 870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94" h="395">
                  <a:moveTo>
                    <a:pt x="48" y="122"/>
                  </a:moveTo>
                  <a:cubicBezTo>
                    <a:pt x="9" y="135"/>
                    <a:pt x="3" y="192"/>
                    <a:pt x="2" y="206"/>
                  </a:cubicBezTo>
                  <a:cubicBezTo>
                    <a:pt x="0" y="218"/>
                    <a:pt x="1" y="256"/>
                    <a:pt x="3" y="268"/>
                  </a:cubicBezTo>
                  <a:cubicBezTo>
                    <a:pt x="5" y="280"/>
                    <a:pt x="20" y="291"/>
                    <a:pt x="20" y="305"/>
                  </a:cubicBezTo>
                  <a:cubicBezTo>
                    <a:pt x="21" y="321"/>
                    <a:pt x="23" y="323"/>
                    <a:pt x="29" y="337"/>
                  </a:cubicBezTo>
                  <a:cubicBezTo>
                    <a:pt x="41" y="369"/>
                    <a:pt x="67" y="385"/>
                    <a:pt x="101" y="391"/>
                  </a:cubicBezTo>
                  <a:cubicBezTo>
                    <a:pt x="118" y="394"/>
                    <a:pt x="128" y="394"/>
                    <a:pt x="146" y="395"/>
                  </a:cubicBezTo>
                  <a:cubicBezTo>
                    <a:pt x="153" y="395"/>
                    <a:pt x="164" y="394"/>
                    <a:pt x="172" y="392"/>
                  </a:cubicBezTo>
                  <a:cubicBezTo>
                    <a:pt x="182" y="390"/>
                    <a:pt x="187" y="388"/>
                    <a:pt x="196" y="385"/>
                  </a:cubicBezTo>
                  <a:cubicBezTo>
                    <a:pt x="206" y="382"/>
                    <a:pt x="215" y="381"/>
                    <a:pt x="224" y="377"/>
                  </a:cubicBezTo>
                  <a:cubicBezTo>
                    <a:pt x="241" y="368"/>
                    <a:pt x="243" y="370"/>
                    <a:pt x="261" y="367"/>
                  </a:cubicBezTo>
                  <a:cubicBezTo>
                    <a:pt x="281" y="364"/>
                    <a:pt x="294" y="351"/>
                    <a:pt x="309" y="342"/>
                  </a:cubicBezTo>
                  <a:cubicBezTo>
                    <a:pt x="322" y="335"/>
                    <a:pt x="330" y="331"/>
                    <a:pt x="344" y="323"/>
                  </a:cubicBezTo>
                  <a:cubicBezTo>
                    <a:pt x="356" y="316"/>
                    <a:pt x="368" y="286"/>
                    <a:pt x="360" y="274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79" y="276"/>
                    <a:pt x="396" y="275"/>
                    <a:pt x="414" y="274"/>
                  </a:cubicBezTo>
                  <a:cubicBezTo>
                    <a:pt x="451" y="273"/>
                    <a:pt x="495" y="272"/>
                    <a:pt x="531" y="262"/>
                  </a:cubicBezTo>
                  <a:cubicBezTo>
                    <a:pt x="553" y="256"/>
                    <a:pt x="578" y="251"/>
                    <a:pt x="601" y="250"/>
                  </a:cubicBezTo>
                  <a:cubicBezTo>
                    <a:pt x="626" y="249"/>
                    <a:pt x="642" y="243"/>
                    <a:pt x="667" y="236"/>
                  </a:cubicBezTo>
                  <a:cubicBezTo>
                    <a:pt x="704" y="226"/>
                    <a:pt x="741" y="184"/>
                    <a:pt x="776" y="174"/>
                  </a:cubicBezTo>
                  <a:cubicBezTo>
                    <a:pt x="784" y="171"/>
                    <a:pt x="794" y="164"/>
                    <a:pt x="803" y="161"/>
                  </a:cubicBezTo>
                  <a:cubicBezTo>
                    <a:pt x="810" y="159"/>
                    <a:pt x="819" y="159"/>
                    <a:pt x="826" y="157"/>
                  </a:cubicBezTo>
                  <a:cubicBezTo>
                    <a:pt x="843" y="152"/>
                    <a:pt x="883" y="136"/>
                    <a:pt x="898" y="129"/>
                  </a:cubicBezTo>
                  <a:cubicBezTo>
                    <a:pt x="925" y="118"/>
                    <a:pt x="994" y="76"/>
                    <a:pt x="981" y="20"/>
                  </a:cubicBezTo>
                  <a:cubicBezTo>
                    <a:pt x="977" y="0"/>
                    <a:pt x="939" y="9"/>
                    <a:pt x="906" y="20"/>
                  </a:cubicBezTo>
                  <a:cubicBezTo>
                    <a:pt x="883" y="28"/>
                    <a:pt x="851" y="25"/>
                    <a:pt x="826" y="25"/>
                  </a:cubicBezTo>
                  <a:cubicBezTo>
                    <a:pt x="805" y="25"/>
                    <a:pt x="794" y="26"/>
                    <a:pt x="774" y="27"/>
                  </a:cubicBezTo>
                  <a:cubicBezTo>
                    <a:pt x="759" y="27"/>
                    <a:pt x="745" y="30"/>
                    <a:pt x="730" y="31"/>
                  </a:cubicBezTo>
                  <a:cubicBezTo>
                    <a:pt x="714" y="31"/>
                    <a:pt x="706" y="36"/>
                    <a:pt x="690" y="38"/>
                  </a:cubicBezTo>
                  <a:cubicBezTo>
                    <a:pt x="672" y="40"/>
                    <a:pt x="649" y="35"/>
                    <a:pt x="630" y="33"/>
                  </a:cubicBezTo>
                  <a:cubicBezTo>
                    <a:pt x="609" y="31"/>
                    <a:pt x="579" y="33"/>
                    <a:pt x="557" y="38"/>
                  </a:cubicBezTo>
                  <a:cubicBezTo>
                    <a:pt x="517" y="46"/>
                    <a:pt x="470" y="43"/>
                    <a:pt x="426" y="40"/>
                  </a:cubicBezTo>
                  <a:cubicBezTo>
                    <a:pt x="380" y="38"/>
                    <a:pt x="341" y="30"/>
                    <a:pt x="295" y="37"/>
                  </a:cubicBezTo>
                  <a:cubicBezTo>
                    <a:pt x="256" y="43"/>
                    <a:pt x="200" y="36"/>
                    <a:pt x="164" y="56"/>
                  </a:cubicBezTo>
                  <a:cubicBezTo>
                    <a:pt x="150" y="64"/>
                    <a:pt x="111" y="74"/>
                    <a:pt x="99" y="84"/>
                  </a:cubicBezTo>
                  <a:cubicBezTo>
                    <a:pt x="82" y="99"/>
                    <a:pt x="64" y="108"/>
                    <a:pt x="47" y="122"/>
                  </a:cubicBezTo>
                </a:path>
              </a:pathLst>
            </a:custGeom>
            <a:solidFill>
              <a:srgbClr val="FEE8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3" name="Freeform 5"/>
            <p:cNvSpPr>
              <a:spLocks/>
            </p:cNvSpPr>
            <p:nvPr/>
          </p:nvSpPr>
          <p:spPr bwMode="auto">
            <a:xfrm>
              <a:off x="1835" y="2355"/>
              <a:ext cx="748" cy="306"/>
            </a:xfrm>
            <a:custGeom>
              <a:avLst/>
              <a:gdLst>
                <a:gd name="T0" fmla="*/ 1008 w 299"/>
                <a:gd name="T1" fmla="*/ 205 h 115"/>
                <a:gd name="T2" fmla="*/ 1338 w 299"/>
                <a:gd name="T3" fmla="*/ 51 h 115"/>
                <a:gd name="T4" fmla="*/ 1659 w 299"/>
                <a:gd name="T5" fmla="*/ 29 h 115"/>
                <a:gd name="T6" fmla="*/ 1584 w 299"/>
                <a:gd name="T7" fmla="*/ 362 h 115"/>
                <a:gd name="T8" fmla="*/ 1158 w 299"/>
                <a:gd name="T9" fmla="*/ 609 h 115"/>
                <a:gd name="T10" fmla="*/ 520 w 299"/>
                <a:gd name="T11" fmla="*/ 793 h 115"/>
                <a:gd name="T12" fmla="*/ 233 w 299"/>
                <a:gd name="T13" fmla="*/ 772 h 115"/>
                <a:gd name="T14" fmla="*/ 0 w 299"/>
                <a:gd name="T15" fmla="*/ 716 h 115"/>
                <a:gd name="T16" fmla="*/ 358 w 299"/>
                <a:gd name="T17" fmla="*/ 652 h 115"/>
                <a:gd name="T18" fmla="*/ 550 w 299"/>
                <a:gd name="T19" fmla="*/ 652 h 115"/>
                <a:gd name="T20" fmla="*/ 846 w 299"/>
                <a:gd name="T21" fmla="*/ 580 h 115"/>
                <a:gd name="T22" fmla="*/ 996 w 299"/>
                <a:gd name="T23" fmla="*/ 431 h 115"/>
                <a:gd name="T24" fmla="*/ 1346 w 299"/>
                <a:gd name="T25" fmla="*/ 431 h 115"/>
                <a:gd name="T26" fmla="*/ 1621 w 299"/>
                <a:gd name="T27" fmla="*/ 247 h 115"/>
                <a:gd name="T28" fmla="*/ 1601 w 299"/>
                <a:gd name="T29" fmla="*/ 239 h 115"/>
                <a:gd name="T30" fmla="*/ 1233 w 299"/>
                <a:gd name="T31" fmla="*/ 205 h 115"/>
                <a:gd name="T32" fmla="*/ 1013 w 299"/>
                <a:gd name="T33" fmla="*/ 269 h 115"/>
                <a:gd name="T34" fmla="*/ 821 w 299"/>
                <a:gd name="T35" fmla="*/ 303 h 115"/>
                <a:gd name="T36" fmla="*/ 996 w 299"/>
                <a:gd name="T37" fmla="*/ 213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9" h="115">
                  <a:moveTo>
                    <a:pt x="161" y="29"/>
                  </a:moveTo>
                  <a:cubicBezTo>
                    <a:pt x="179" y="25"/>
                    <a:pt x="196" y="13"/>
                    <a:pt x="214" y="7"/>
                  </a:cubicBezTo>
                  <a:cubicBezTo>
                    <a:pt x="230" y="2"/>
                    <a:pt x="249" y="0"/>
                    <a:pt x="265" y="4"/>
                  </a:cubicBezTo>
                  <a:cubicBezTo>
                    <a:pt x="299" y="12"/>
                    <a:pt x="270" y="40"/>
                    <a:pt x="253" y="51"/>
                  </a:cubicBezTo>
                  <a:cubicBezTo>
                    <a:pt x="232" y="64"/>
                    <a:pt x="209" y="81"/>
                    <a:pt x="185" y="86"/>
                  </a:cubicBezTo>
                  <a:cubicBezTo>
                    <a:pt x="151" y="93"/>
                    <a:pt x="118" y="105"/>
                    <a:pt x="83" y="112"/>
                  </a:cubicBezTo>
                  <a:cubicBezTo>
                    <a:pt x="67" y="115"/>
                    <a:pt x="53" y="113"/>
                    <a:pt x="37" y="109"/>
                  </a:cubicBezTo>
                  <a:cubicBezTo>
                    <a:pt x="28" y="107"/>
                    <a:pt x="6" y="107"/>
                    <a:pt x="0" y="101"/>
                  </a:cubicBezTo>
                  <a:cubicBezTo>
                    <a:pt x="19" y="101"/>
                    <a:pt x="40" y="101"/>
                    <a:pt x="57" y="92"/>
                  </a:cubicBezTo>
                  <a:cubicBezTo>
                    <a:pt x="71" y="84"/>
                    <a:pt x="73" y="90"/>
                    <a:pt x="88" y="92"/>
                  </a:cubicBezTo>
                  <a:cubicBezTo>
                    <a:pt x="102" y="93"/>
                    <a:pt x="124" y="89"/>
                    <a:pt x="135" y="82"/>
                  </a:cubicBezTo>
                  <a:cubicBezTo>
                    <a:pt x="145" y="77"/>
                    <a:pt x="150" y="66"/>
                    <a:pt x="159" y="61"/>
                  </a:cubicBezTo>
                  <a:cubicBezTo>
                    <a:pt x="175" y="79"/>
                    <a:pt x="198" y="69"/>
                    <a:pt x="215" y="61"/>
                  </a:cubicBezTo>
                  <a:cubicBezTo>
                    <a:pt x="229" y="54"/>
                    <a:pt x="255" y="56"/>
                    <a:pt x="259" y="35"/>
                  </a:cubicBezTo>
                  <a:cubicBezTo>
                    <a:pt x="258" y="34"/>
                    <a:pt x="257" y="35"/>
                    <a:pt x="256" y="34"/>
                  </a:cubicBezTo>
                  <a:cubicBezTo>
                    <a:pt x="246" y="14"/>
                    <a:pt x="214" y="23"/>
                    <a:pt x="197" y="29"/>
                  </a:cubicBezTo>
                  <a:cubicBezTo>
                    <a:pt x="184" y="34"/>
                    <a:pt x="176" y="38"/>
                    <a:pt x="162" y="38"/>
                  </a:cubicBezTo>
                  <a:cubicBezTo>
                    <a:pt x="151" y="38"/>
                    <a:pt x="141" y="41"/>
                    <a:pt x="131" y="43"/>
                  </a:cubicBezTo>
                  <a:cubicBezTo>
                    <a:pt x="139" y="34"/>
                    <a:pt x="149" y="32"/>
                    <a:pt x="159" y="3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4" name="Freeform 6"/>
            <p:cNvSpPr>
              <a:spLocks/>
            </p:cNvSpPr>
            <p:nvPr/>
          </p:nvSpPr>
          <p:spPr bwMode="auto">
            <a:xfrm>
              <a:off x="2368" y="2389"/>
              <a:ext cx="167" cy="94"/>
            </a:xfrm>
            <a:custGeom>
              <a:avLst/>
              <a:gdLst>
                <a:gd name="T0" fmla="*/ 0 w 67"/>
                <a:gd name="T1" fmla="*/ 81 h 35"/>
                <a:gd name="T2" fmla="*/ 80 w 67"/>
                <a:gd name="T3" fmla="*/ 252 h 35"/>
                <a:gd name="T4" fmla="*/ 155 w 67"/>
                <a:gd name="T5" fmla="*/ 150 h 35"/>
                <a:gd name="T6" fmla="*/ 279 w 67"/>
                <a:gd name="T7" fmla="*/ 150 h 35"/>
                <a:gd name="T8" fmla="*/ 137 w 6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5">
                  <a:moveTo>
                    <a:pt x="0" y="11"/>
                  </a:moveTo>
                  <a:cubicBezTo>
                    <a:pt x="12" y="10"/>
                    <a:pt x="17" y="25"/>
                    <a:pt x="13" y="35"/>
                  </a:cubicBezTo>
                  <a:cubicBezTo>
                    <a:pt x="18" y="31"/>
                    <a:pt x="20" y="24"/>
                    <a:pt x="25" y="21"/>
                  </a:cubicBezTo>
                  <a:cubicBezTo>
                    <a:pt x="33" y="17"/>
                    <a:pt x="39" y="23"/>
                    <a:pt x="45" y="21"/>
                  </a:cubicBezTo>
                  <a:cubicBezTo>
                    <a:pt x="67" y="15"/>
                    <a:pt x="31" y="2"/>
                    <a:pt x="22" y="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5" name="Freeform 7"/>
            <p:cNvSpPr>
              <a:spLocks/>
            </p:cNvSpPr>
            <p:nvPr/>
          </p:nvSpPr>
          <p:spPr bwMode="auto">
            <a:xfrm>
              <a:off x="2153" y="2451"/>
              <a:ext cx="90" cy="56"/>
            </a:xfrm>
            <a:custGeom>
              <a:avLst/>
              <a:gdLst>
                <a:gd name="T0" fmla="*/ 225 w 36"/>
                <a:gd name="T1" fmla="*/ 0 h 21"/>
                <a:gd name="T2" fmla="*/ 175 w 36"/>
                <a:gd name="T3" fmla="*/ 149 h 21"/>
                <a:gd name="T4" fmla="*/ 0 w 36"/>
                <a:gd name="T5" fmla="*/ 7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21">
                  <a:moveTo>
                    <a:pt x="36" y="0"/>
                  </a:moveTo>
                  <a:cubicBezTo>
                    <a:pt x="31" y="6"/>
                    <a:pt x="29" y="13"/>
                    <a:pt x="28" y="21"/>
                  </a:cubicBezTo>
                  <a:cubicBezTo>
                    <a:pt x="20" y="11"/>
                    <a:pt x="13" y="7"/>
                    <a:pt x="0" y="1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6" name="Freeform 8"/>
            <p:cNvSpPr>
              <a:spLocks/>
            </p:cNvSpPr>
            <p:nvPr/>
          </p:nvSpPr>
          <p:spPr bwMode="auto">
            <a:xfrm>
              <a:off x="2123" y="2288"/>
              <a:ext cx="312" cy="163"/>
            </a:xfrm>
            <a:custGeom>
              <a:avLst/>
              <a:gdLst>
                <a:gd name="T0" fmla="*/ 75 w 125"/>
                <a:gd name="T1" fmla="*/ 379 h 61"/>
                <a:gd name="T2" fmla="*/ 412 w 125"/>
                <a:gd name="T3" fmla="*/ 230 h 61"/>
                <a:gd name="T4" fmla="*/ 779 w 125"/>
                <a:gd name="T5" fmla="*/ 120 h 61"/>
                <a:gd name="T6" fmla="*/ 661 w 125"/>
                <a:gd name="T7" fmla="*/ 0 h 61"/>
                <a:gd name="T8" fmla="*/ 462 w 125"/>
                <a:gd name="T9" fmla="*/ 94 h 61"/>
                <a:gd name="T10" fmla="*/ 280 w 125"/>
                <a:gd name="T11" fmla="*/ 222 h 61"/>
                <a:gd name="T12" fmla="*/ 62 w 125"/>
                <a:gd name="T13" fmla="*/ 321 h 61"/>
                <a:gd name="T14" fmla="*/ 0 w 125"/>
                <a:gd name="T15" fmla="*/ 436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61">
                  <a:moveTo>
                    <a:pt x="12" y="53"/>
                  </a:moveTo>
                  <a:cubicBezTo>
                    <a:pt x="33" y="55"/>
                    <a:pt x="48" y="39"/>
                    <a:pt x="66" y="32"/>
                  </a:cubicBezTo>
                  <a:cubicBezTo>
                    <a:pt x="85" y="24"/>
                    <a:pt x="106" y="23"/>
                    <a:pt x="125" y="17"/>
                  </a:cubicBezTo>
                  <a:cubicBezTo>
                    <a:pt x="117" y="15"/>
                    <a:pt x="109" y="7"/>
                    <a:pt x="106" y="0"/>
                  </a:cubicBezTo>
                  <a:cubicBezTo>
                    <a:pt x="91" y="7"/>
                    <a:pt x="91" y="13"/>
                    <a:pt x="74" y="13"/>
                  </a:cubicBezTo>
                  <a:cubicBezTo>
                    <a:pt x="58" y="13"/>
                    <a:pt x="54" y="20"/>
                    <a:pt x="45" y="31"/>
                  </a:cubicBezTo>
                  <a:cubicBezTo>
                    <a:pt x="37" y="41"/>
                    <a:pt x="16" y="38"/>
                    <a:pt x="10" y="45"/>
                  </a:cubicBezTo>
                  <a:cubicBezTo>
                    <a:pt x="5" y="51"/>
                    <a:pt x="11" y="52"/>
                    <a:pt x="0" y="61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7" name="Freeform 9"/>
            <p:cNvSpPr>
              <a:spLocks/>
            </p:cNvSpPr>
            <p:nvPr/>
          </p:nvSpPr>
          <p:spPr bwMode="auto">
            <a:xfrm>
              <a:off x="2478" y="2240"/>
              <a:ext cx="585" cy="109"/>
            </a:xfrm>
            <a:custGeom>
              <a:avLst/>
              <a:gdLst>
                <a:gd name="T0" fmla="*/ 0 w 234"/>
                <a:gd name="T1" fmla="*/ 247 h 41"/>
                <a:gd name="T2" fmla="*/ 200 w 234"/>
                <a:gd name="T3" fmla="*/ 149 h 41"/>
                <a:gd name="T4" fmla="*/ 383 w 234"/>
                <a:gd name="T5" fmla="*/ 162 h 41"/>
                <a:gd name="T6" fmla="*/ 658 w 234"/>
                <a:gd name="T7" fmla="*/ 141 h 41"/>
                <a:gd name="T8" fmla="*/ 895 w 234"/>
                <a:gd name="T9" fmla="*/ 0 h 41"/>
                <a:gd name="T10" fmla="*/ 1183 w 234"/>
                <a:gd name="T11" fmla="*/ 85 h 41"/>
                <a:gd name="T12" fmla="*/ 1463 w 234"/>
                <a:gd name="T13" fmla="*/ 120 h 41"/>
                <a:gd name="T14" fmla="*/ 1183 w 234"/>
                <a:gd name="T15" fmla="*/ 183 h 41"/>
                <a:gd name="T16" fmla="*/ 900 w 234"/>
                <a:gd name="T17" fmla="*/ 234 h 41"/>
                <a:gd name="T18" fmla="*/ 463 w 234"/>
                <a:gd name="T19" fmla="*/ 261 h 41"/>
                <a:gd name="T20" fmla="*/ 38 w 234"/>
                <a:gd name="T21" fmla="*/ 25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4" h="41">
                  <a:moveTo>
                    <a:pt x="0" y="35"/>
                  </a:moveTo>
                  <a:cubicBezTo>
                    <a:pt x="13" y="35"/>
                    <a:pt x="21" y="23"/>
                    <a:pt x="32" y="21"/>
                  </a:cubicBezTo>
                  <a:cubicBezTo>
                    <a:pt x="40" y="20"/>
                    <a:pt x="51" y="24"/>
                    <a:pt x="61" y="23"/>
                  </a:cubicBezTo>
                  <a:cubicBezTo>
                    <a:pt x="76" y="21"/>
                    <a:pt x="90" y="22"/>
                    <a:pt x="105" y="20"/>
                  </a:cubicBezTo>
                  <a:cubicBezTo>
                    <a:pt x="123" y="18"/>
                    <a:pt x="129" y="8"/>
                    <a:pt x="143" y="0"/>
                  </a:cubicBezTo>
                  <a:cubicBezTo>
                    <a:pt x="152" y="15"/>
                    <a:pt x="174" y="12"/>
                    <a:pt x="189" y="12"/>
                  </a:cubicBezTo>
                  <a:cubicBezTo>
                    <a:pt x="203" y="11"/>
                    <a:pt x="220" y="15"/>
                    <a:pt x="234" y="17"/>
                  </a:cubicBezTo>
                  <a:cubicBezTo>
                    <a:pt x="219" y="17"/>
                    <a:pt x="203" y="24"/>
                    <a:pt x="189" y="26"/>
                  </a:cubicBezTo>
                  <a:cubicBezTo>
                    <a:pt x="172" y="29"/>
                    <a:pt x="160" y="32"/>
                    <a:pt x="144" y="33"/>
                  </a:cubicBezTo>
                  <a:cubicBezTo>
                    <a:pt x="120" y="36"/>
                    <a:pt x="97" y="35"/>
                    <a:pt x="74" y="37"/>
                  </a:cubicBezTo>
                  <a:cubicBezTo>
                    <a:pt x="58" y="39"/>
                    <a:pt x="21" y="41"/>
                    <a:pt x="6" y="36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8" name="Freeform 10"/>
            <p:cNvSpPr>
              <a:spLocks/>
            </p:cNvSpPr>
            <p:nvPr/>
          </p:nvSpPr>
          <p:spPr bwMode="auto">
            <a:xfrm>
              <a:off x="3150" y="1987"/>
              <a:ext cx="658" cy="288"/>
            </a:xfrm>
            <a:custGeom>
              <a:avLst/>
              <a:gdLst>
                <a:gd name="T0" fmla="*/ 0 w 263"/>
                <a:gd name="T1" fmla="*/ 768 h 108"/>
                <a:gd name="T2" fmla="*/ 133 w 263"/>
                <a:gd name="T3" fmla="*/ 675 h 108"/>
                <a:gd name="T4" fmla="*/ 288 w 263"/>
                <a:gd name="T5" fmla="*/ 653 h 108"/>
                <a:gd name="T6" fmla="*/ 671 w 263"/>
                <a:gd name="T7" fmla="*/ 440 h 108"/>
                <a:gd name="T8" fmla="*/ 713 w 263"/>
                <a:gd name="T9" fmla="*/ 256 h 108"/>
                <a:gd name="T10" fmla="*/ 796 w 263"/>
                <a:gd name="T11" fmla="*/ 184 h 108"/>
                <a:gd name="T12" fmla="*/ 1101 w 263"/>
                <a:gd name="T13" fmla="*/ 128 h 108"/>
                <a:gd name="T14" fmla="*/ 1313 w 263"/>
                <a:gd name="T15" fmla="*/ 8 h 108"/>
                <a:gd name="T16" fmla="*/ 1501 w 263"/>
                <a:gd name="T17" fmla="*/ 0 h 108"/>
                <a:gd name="T18" fmla="*/ 1646 w 263"/>
                <a:gd name="T19" fmla="*/ 0 h 108"/>
                <a:gd name="T20" fmla="*/ 1484 w 263"/>
                <a:gd name="T21" fmla="*/ 72 h 108"/>
                <a:gd name="T22" fmla="*/ 1251 w 263"/>
                <a:gd name="T23" fmla="*/ 141 h 108"/>
                <a:gd name="T24" fmla="*/ 871 w 263"/>
                <a:gd name="T25" fmla="*/ 333 h 108"/>
                <a:gd name="T26" fmla="*/ 696 w 263"/>
                <a:gd name="T27" fmla="*/ 504 h 108"/>
                <a:gd name="T28" fmla="*/ 533 w 263"/>
                <a:gd name="T29" fmla="*/ 619 h 108"/>
                <a:gd name="T30" fmla="*/ 150 w 263"/>
                <a:gd name="T31" fmla="*/ 747 h 108"/>
                <a:gd name="T32" fmla="*/ 25 w 263"/>
                <a:gd name="T33" fmla="*/ 76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3" h="108">
                  <a:moveTo>
                    <a:pt x="0" y="108"/>
                  </a:moveTo>
                  <a:cubicBezTo>
                    <a:pt x="9" y="105"/>
                    <a:pt x="12" y="97"/>
                    <a:pt x="21" y="95"/>
                  </a:cubicBezTo>
                  <a:cubicBezTo>
                    <a:pt x="29" y="93"/>
                    <a:pt x="38" y="94"/>
                    <a:pt x="46" y="92"/>
                  </a:cubicBezTo>
                  <a:cubicBezTo>
                    <a:pt x="63" y="86"/>
                    <a:pt x="96" y="78"/>
                    <a:pt x="107" y="62"/>
                  </a:cubicBezTo>
                  <a:cubicBezTo>
                    <a:pt x="112" y="56"/>
                    <a:pt x="113" y="44"/>
                    <a:pt x="114" y="36"/>
                  </a:cubicBezTo>
                  <a:cubicBezTo>
                    <a:pt x="114" y="23"/>
                    <a:pt x="114" y="26"/>
                    <a:pt x="127" y="26"/>
                  </a:cubicBezTo>
                  <a:cubicBezTo>
                    <a:pt x="144" y="26"/>
                    <a:pt x="161" y="22"/>
                    <a:pt x="176" y="18"/>
                  </a:cubicBezTo>
                  <a:cubicBezTo>
                    <a:pt x="185" y="16"/>
                    <a:pt x="208" y="10"/>
                    <a:pt x="210" y="1"/>
                  </a:cubicBezTo>
                  <a:cubicBezTo>
                    <a:pt x="221" y="4"/>
                    <a:pt x="229" y="2"/>
                    <a:pt x="240" y="0"/>
                  </a:cubicBezTo>
                  <a:cubicBezTo>
                    <a:pt x="248" y="0"/>
                    <a:pt x="257" y="3"/>
                    <a:pt x="263" y="0"/>
                  </a:cubicBezTo>
                  <a:cubicBezTo>
                    <a:pt x="256" y="7"/>
                    <a:pt x="246" y="7"/>
                    <a:pt x="237" y="10"/>
                  </a:cubicBezTo>
                  <a:cubicBezTo>
                    <a:pt x="226" y="14"/>
                    <a:pt x="210" y="17"/>
                    <a:pt x="200" y="20"/>
                  </a:cubicBezTo>
                  <a:cubicBezTo>
                    <a:pt x="179" y="25"/>
                    <a:pt x="157" y="37"/>
                    <a:pt x="139" y="47"/>
                  </a:cubicBezTo>
                  <a:cubicBezTo>
                    <a:pt x="128" y="54"/>
                    <a:pt x="121" y="64"/>
                    <a:pt x="111" y="71"/>
                  </a:cubicBezTo>
                  <a:cubicBezTo>
                    <a:pt x="103" y="77"/>
                    <a:pt x="93" y="82"/>
                    <a:pt x="85" y="87"/>
                  </a:cubicBezTo>
                  <a:cubicBezTo>
                    <a:pt x="67" y="98"/>
                    <a:pt x="44" y="102"/>
                    <a:pt x="24" y="105"/>
                  </a:cubicBezTo>
                  <a:cubicBezTo>
                    <a:pt x="18" y="106"/>
                    <a:pt x="8" y="108"/>
                    <a:pt x="4" y="107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9" name="Freeform 11"/>
            <p:cNvSpPr>
              <a:spLocks/>
            </p:cNvSpPr>
            <p:nvPr/>
          </p:nvSpPr>
          <p:spPr bwMode="auto">
            <a:xfrm>
              <a:off x="3733" y="1800"/>
              <a:ext cx="332" cy="203"/>
            </a:xfrm>
            <a:custGeom>
              <a:avLst/>
              <a:gdLst>
                <a:gd name="T0" fmla="*/ 142 w 133"/>
                <a:gd name="T1" fmla="*/ 529 h 76"/>
                <a:gd name="T2" fmla="*/ 354 w 133"/>
                <a:gd name="T3" fmla="*/ 422 h 76"/>
                <a:gd name="T4" fmla="*/ 562 w 133"/>
                <a:gd name="T5" fmla="*/ 321 h 76"/>
                <a:gd name="T6" fmla="*/ 829 w 133"/>
                <a:gd name="T7" fmla="*/ 0 h 76"/>
                <a:gd name="T8" fmla="*/ 629 w 133"/>
                <a:gd name="T9" fmla="*/ 115 h 76"/>
                <a:gd name="T10" fmla="*/ 399 w 133"/>
                <a:gd name="T11" fmla="*/ 329 h 76"/>
                <a:gd name="T12" fmla="*/ 230 w 133"/>
                <a:gd name="T13" fmla="*/ 414 h 76"/>
                <a:gd name="T14" fmla="*/ 0 w 133"/>
                <a:gd name="T15" fmla="*/ 542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" h="76">
                  <a:moveTo>
                    <a:pt x="23" y="74"/>
                  </a:moveTo>
                  <a:cubicBezTo>
                    <a:pt x="36" y="71"/>
                    <a:pt x="45" y="64"/>
                    <a:pt x="57" y="59"/>
                  </a:cubicBezTo>
                  <a:cubicBezTo>
                    <a:pt x="68" y="54"/>
                    <a:pt x="80" y="52"/>
                    <a:pt x="90" y="45"/>
                  </a:cubicBezTo>
                  <a:cubicBezTo>
                    <a:pt x="104" y="36"/>
                    <a:pt x="129" y="18"/>
                    <a:pt x="133" y="0"/>
                  </a:cubicBezTo>
                  <a:cubicBezTo>
                    <a:pt x="125" y="9"/>
                    <a:pt x="113" y="15"/>
                    <a:pt x="101" y="16"/>
                  </a:cubicBezTo>
                  <a:cubicBezTo>
                    <a:pt x="101" y="30"/>
                    <a:pt x="76" y="45"/>
                    <a:pt x="64" y="46"/>
                  </a:cubicBezTo>
                  <a:cubicBezTo>
                    <a:pt x="50" y="48"/>
                    <a:pt x="47" y="50"/>
                    <a:pt x="37" y="58"/>
                  </a:cubicBezTo>
                  <a:cubicBezTo>
                    <a:pt x="25" y="67"/>
                    <a:pt x="14" y="73"/>
                    <a:pt x="0" y="76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0" name="Freeform 12"/>
            <p:cNvSpPr>
              <a:spLocks/>
            </p:cNvSpPr>
            <p:nvPr/>
          </p:nvSpPr>
          <p:spPr bwMode="auto">
            <a:xfrm>
              <a:off x="4013" y="1664"/>
              <a:ext cx="77" cy="179"/>
            </a:xfrm>
            <a:custGeom>
              <a:avLst/>
              <a:gdLst>
                <a:gd name="T0" fmla="*/ 12 w 31"/>
                <a:gd name="T1" fmla="*/ 8 h 67"/>
                <a:gd name="T2" fmla="*/ 191 w 31"/>
                <a:gd name="T3" fmla="*/ 142 h 67"/>
                <a:gd name="T4" fmla="*/ 161 w 31"/>
                <a:gd name="T5" fmla="*/ 299 h 67"/>
                <a:gd name="T6" fmla="*/ 67 w 31"/>
                <a:gd name="T7" fmla="*/ 478 h 67"/>
                <a:gd name="T8" fmla="*/ 0 w 31"/>
                <a:gd name="T9" fmla="*/ 342 h 67"/>
                <a:gd name="T10" fmla="*/ 137 w 31"/>
                <a:gd name="T11" fmla="*/ 128 h 67"/>
                <a:gd name="T12" fmla="*/ 17 w 31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7">
                  <a:moveTo>
                    <a:pt x="2" y="1"/>
                  </a:moveTo>
                  <a:cubicBezTo>
                    <a:pt x="18" y="0"/>
                    <a:pt x="29" y="0"/>
                    <a:pt x="31" y="20"/>
                  </a:cubicBezTo>
                  <a:cubicBezTo>
                    <a:pt x="31" y="28"/>
                    <a:pt x="29" y="35"/>
                    <a:pt x="26" y="42"/>
                  </a:cubicBezTo>
                  <a:cubicBezTo>
                    <a:pt x="23" y="49"/>
                    <a:pt x="16" y="65"/>
                    <a:pt x="11" y="67"/>
                  </a:cubicBezTo>
                  <a:cubicBezTo>
                    <a:pt x="16" y="55"/>
                    <a:pt x="17" y="44"/>
                    <a:pt x="0" y="48"/>
                  </a:cubicBezTo>
                  <a:cubicBezTo>
                    <a:pt x="2" y="39"/>
                    <a:pt x="21" y="33"/>
                    <a:pt x="22" y="18"/>
                  </a:cubicBezTo>
                  <a:cubicBezTo>
                    <a:pt x="22" y="9"/>
                    <a:pt x="11" y="3"/>
                    <a:pt x="3" y="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1" name="Freeform 13"/>
            <p:cNvSpPr>
              <a:spLocks/>
            </p:cNvSpPr>
            <p:nvPr/>
          </p:nvSpPr>
          <p:spPr bwMode="auto">
            <a:xfrm>
              <a:off x="3645" y="1867"/>
              <a:ext cx="30" cy="61"/>
            </a:xfrm>
            <a:custGeom>
              <a:avLst/>
              <a:gdLst>
                <a:gd name="T0" fmla="*/ 0 w 12"/>
                <a:gd name="T1" fmla="*/ 72 h 23"/>
                <a:gd name="T2" fmla="*/ 50 w 12"/>
                <a:gd name="T3" fmla="*/ 162 h 23"/>
                <a:gd name="T4" fmla="*/ 75 w 1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0" y="10"/>
                  </a:moveTo>
                  <a:cubicBezTo>
                    <a:pt x="4" y="14"/>
                    <a:pt x="7" y="19"/>
                    <a:pt x="8" y="23"/>
                  </a:cubicBezTo>
                  <a:cubicBezTo>
                    <a:pt x="9" y="16"/>
                    <a:pt x="9" y="6"/>
                    <a:pt x="12" y="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2" name="Freeform 14"/>
            <p:cNvSpPr>
              <a:spLocks/>
            </p:cNvSpPr>
            <p:nvPr/>
          </p:nvSpPr>
          <p:spPr bwMode="auto">
            <a:xfrm>
              <a:off x="3828" y="1741"/>
              <a:ext cx="37" cy="32"/>
            </a:xfrm>
            <a:custGeom>
              <a:avLst/>
              <a:gdLst>
                <a:gd name="T0" fmla="*/ 0 w 15"/>
                <a:gd name="T1" fmla="*/ 0 h 12"/>
                <a:gd name="T2" fmla="*/ 91 w 15"/>
                <a:gd name="T3" fmla="*/ 29 h 12"/>
                <a:gd name="T4" fmla="*/ 62 w 15"/>
                <a:gd name="T5" fmla="*/ 8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cubicBezTo>
                    <a:pt x="4" y="3"/>
                    <a:pt x="9" y="3"/>
                    <a:pt x="15" y="4"/>
                  </a:cubicBezTo>
                  <a:cubicBezTo>
                    <a:pt x="12" y="5"/>
                    <a:pt x="10" y="9"/>
                    <a:pt x="10" y="12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3" name="Freeform 15"/>
            <p:cNvSpPr>
              <a:spLocks/>
            </p:cNvSpPr>
            <p:nvPr/>
          </p:nvSpPr>
          <p:spPr bwMode="auto">
            <a:xfrm>
              <a:off x="3480" y="1744"/>
              <a:ext cx="55" cy="32"/>
            </a:xfrm>
            <a:custGeom>
              <a:avLst/>
              <a:gdLst>
                <a:gd name="T0" fmla="*/ 0 w 22"/>
                <a:gd name="T1" fmla="*/ 29 h 12"/>
                <a:gd name="T2" fmla="*/ 138 w 22"/>
                <a:gd name="T3" fmla="*/ 21 h 12"/>
                <a:gd name="T4" fmla="*/ 113 w 22"/>
                <a:gd name="T5" fmla="*/ 8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2">
                  <a:moveTo>
                    <a:pt x="0" y="4"/>
                  </a:moveTo>
                  <a:cubicBezTo>
                    <a:pt x="7" y="5"/>
                    <a:pt x="13" y="0"/>
                    <a:pt x="22" y="3"/>
                  </a:cubicBezTo>
                  <a:cubicBezTo>
                    <a:pt x="18" y="5"/>
                    <a:pt x="16" y="9"/>
                    <a:pt x="18" y="12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4" name="Freeform 16"/>
            <p:cNvSpPr>
              <a:spLocks/>
            </p:cNvSpPr>
            <p:nvPr/>
          </p:nvSpPr>
          <p:spPr bwMode="auto">
            <a:xfrm>
              <a:off x="3110" y="1912"/>
              <a:ext cx="25" cy="48"/>
            </a:xfrm>
            <a:custGeom>
              <a:avLst/>
              <a:gdLst>
                <a:gd name="T0" fmla="*/ 13 w 10"/>
                <a:gd name="T1" fmla="*/ 0 h 18"/>
                <a:gd name="T2" fmla="*/ 63 w 10"/>
                <a:gd name="T3" fmla="*/ 128 h 18"/>
                <a:gd name="T4" fmla="*/ 0 w 10"/>
                <a:gd name="T5" fmla="*/ 10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8">
                  <a:moveTo>
                    <a:pt x="2" y="0"/>
                  </a:moveTo>
                  <a:cubicBezTo>
                    <a:pt x="3" y="7"/>
                    <a:pt x="8" y="12"/>
                    <a:pt x="10" y="18"/>
                  </a:cubicBezTo>
                  <a:cubicBezTo>
                    <a:pt x="7" y="16"/>
                    <a:pt x="3" y="14"/>
                    <a:pt x="0" y="15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5" name="Freeform 17"/>
            <p:cNvSpPr>
              <a:spLocks/>
            </p:cNvSpPr>
            <p:nvPr/>
          </p:nvSpPr>
          <p:spPr bwMode="auto">
            <a:xfrm>
              <a:off x="3150" y="2219"/>
              <a:ext cx="88" cy="40"/>
            </a:xfrm>
            <a:custGeom>
              <a:avLst/>
              <a:gdLst>
                <a:gd name="T0" fmla="*/ 45 w 35"/>
                <a:gd name="T1" fmla="*/ 99 h 15"/>
                <a:gd name="T2" fmla="*/ 221 w 35"/>
                <a:gd name="T3" fmla="*/ 64 h 15"/>
                <a:gd name="T4" fmla="*/ 88 w 35"/>
                <a:gd name="T5" fmla="*/ 0 h 15"/>
                <a:gd name="T6" fmla="*/ 0 w 35"/>
                <a:gd name="T7" fmla="*/ 10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5">
                  <a:moveTo>
                    <a:pt x="7" y="14"/>
                  </a:moveTo>
                  <a:cubicBezTo>
                    <a:pt x="14" y="13"/>
                    <a:pt x="29" y="14"/>
                    <a:pt x="35" y="9"/>
                  </a:cubicBezTo>
                  <a:cubicBezTo>
                    <a:pt x="31" y="4"/>
                    <a:pt x="20" y="3"/>
                    <a:pt x="14" y="0"/>
                  </a:cubicBezTo>
                  <a:cubicBezTo>
                    <a:pt x="9" y="6"/>
                    <a:pt x="4" y="11"/>
                    <a:pt x="0" y="15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6" name="Freeform 18"/>
            <p:cNvSpPr>
              <a:spLocks/>
            </p:cNvSpPr>
            <p:nvPr/>
          </p:nvSpPr>
          <p:spPr bwMode="auto">
            <a:xfrm>
              <a:off x="3410" y="2011"/>
              <a:ext cx="48" cy="112"/>
            </a:xfrm>
            <a:custGeom>
              <a:avLst/>
              <a:gdLst>
                <a:gd name="T0" fmla="*/ 88 w 19"/>
                <a:gd name="T1" fmla="*/ 0 h 42"/>
                <a:gd name="T2" fmla="*/ 0 w 19"/>
                <a:gd name="T3" fmla="*/ 136 h 42"/>
                <a:gd name="T4" fmla="*/ 20 w 19"/>
                <a:gd name="T5" fmla="*/ 299 h 42"/>
                <a:gd name="T6" fmla="*/ 121 w 19"/>
                <a:gd name="T7" fmla="*/ 221 h 42"/>
                <a:gd name="T8" fmla="*/ 83 w 19"/>
                <a:gd name="T9" fmla="*/ 1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2">
                  <a:moveTo>
                    <a:pt x="14" y="0"/>
                  </a:moveTo>
                  <a:cubicBezTo>
                    <a:pt x="9" y="7"/>
                    <a:pt x="7" y="15"/>
                    <a:pt x="0" y="19"/>
                  </a:cubicBezTo>
                  <a:cubicBezTo>
                    <a:pt x="6" y="23"/>
                    <a:pt x="6" y="35"/>
                    <a:pt x="3" y="42"/>
                  </a:cubicBezTo>
                  <a:cubicBezTo>
                    <a:pt x="6" y="37"/>
                    <a:pt x="12" y="31"/>
                    <a:pt x="19" y="31"/>
                  </a:cubicBezTo>
                  <a:cubicBezTo>
                    <a:pt x="16" y="21"/>
                    <a:pt x="13" y="15"/>
                    <a:pt x="13" y="2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7" name="Freeform 19"/>
            <p:cNvSpPr>
              <a:spLocks/>
            </p:cNvSpPr>
            <p:nvPr/>
          </p:nvSpPr>
          <p:spPr bwMode="auto">
            <a:xfrm>
              <a:off x="2523" y="1981"/>
              <a:ext cx="62" cy="56"/>
            </a:xfrm>
            <a:custGeom>
              <a:avLst/>
              <a:gdLst>
                <a:gd name="T0" fmla="*/ 0 w 25"/>
                <a:gd name="T1" fmla="*/ 29 h 21"/>
                <a:gd name="T2" fmla="*/ 129 w 25"/>
                <a:gd name="T3" fmla="*/ 149 h 21"/>
                <a:gd name="T4" fmla="*/ 154 w 25"/>
                <a:gd name="T5" fmla="*/ 0 h 21"/>
                <a:gd name="T6" fmla="*/ 55 w 25"/>
                <a:gd name="T7" fmla="*/ 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0" y="4"/>
                  </a:moveTo>
                  <a:cubicBezTo>
                    <a:pt x="9" y="4"/>
                    <a:pt x="16" y="15"/>
                    <a:pt x="21" y="21"/>
                  </a:cubicBezTo>
                  <a:cubicBezTo>
                    <a:pt x="20" y="14"/>
                    <a:pt x="22" y="6"/>
                    <a:pt x="25" y="0"/>
                  </a:cubicBezTo>
                  <a:cubicBezTo>
                    <a:pt x="21" y="4"/>
                    <a:pt x="14" y="3"/>
                    <a:pt x="9" y="1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8" name="Freeform 20"/>
            <p:cNvSpPr>
              <a:spLocks/>
            </p:cNvSpPr>
            <p:nvPr/>
          </p:nvSpPr>
          <p:spPr bwMode="auto">
            <a:xfrm>
              <a:off x="2615" y="1821"/>
              <a:ext cx="48" cy="38"/>
            </a:xfrm>
            <a:custGeom>
              <a:avLst/>
              <a:gdLst>
                <a:gd name="T0" fmla="*/ 0 w 19"/>
                <a:gd name="T1" fmla="*/ 0 h 14"/>
                <a:gd name="T2" fmla="*/ 45 w 19"/>
                <a:gd name="T3" fmla="*/ 103 h 14"/>
                <a:gd name="T4" fmla="*/ 121 w 19"/>
                <a:gd name="T5" fmla="*/ 65 h 14"/>
                <a:gd name="T6" fmla="*/ 33 w 19"/>
                <a:gd name="T7" fmla="*/ 8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cubicBezTo>
                    <a:pt x="5" y="3"/>
                    <a:pt x="5" y="9"/>
                    <a:pt x="7" y="14"/>
                  </a:cubicBezTo>
                  <a:cubicBezTo>
                    <a:pt x="11" y="11"/>
                    <a:pt x="15" y="10"/>
                    <a:pt x="19" y="9"/>
                  </a:cubicBezTo>
                  <a:cubicBezTo>
                    <a:pt x="13" y="10"/>
                    <a:pt x="8" y="6"/>
                    <a:pt x="5" y="1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9" name="Freeform 21"/>
            <p:cNvSpPr>
              <a:spLocks/>
            </p:cNvSpPr>
            <p:nvPr/>
          </p:nvSpPr>
          <p:spPr bwMode="auto">
            <a:xfrm>
              <a:off x="2808" y="1920"/>
              <a:ext cx="45" cy="35"/>
            </a:xfrm>
            <a:custGeom>
              <a:avLst/>
              <a:gdLst>
                <a:gd name="T0" fmla="*/ 0 w 18"/>
                <a:gd name="T1" fmla="*/ 8 h 13"/>
                <a:gd name="T2" fmla="*/ 50 w 18"/>
                <a:gd name="T3" fmla="*/ 94 h 13"/>
                <a:gd name="T4" fmla="*/ 113 w 18"/>
                <a:gd name="T5" fmla="*/ 30 h 13"/>
                <a:gd name="T6" fmla="*/ 45 w 18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3">
                  <a:moveTo>
                    <a:pt x="0" y="1"/>
                  </a:moveTo>
                  <a:cubicBezTo>
                    <a:pt x="4" y="4"/>
                    <a:pt x="6" y="8"/>
                    <a:pt x="8" y="13"/>
                  </a:cubicBezTo>
                  <a:cubicBezTo>
                    <a:pt x="9" y="9"/>
                    <a:pt x="14" y="7"/>
                    <a:pt x="18" y="4"/>
                  </a:cubicBezTo>
                  <a:cubicBezTo>
                    <a:pt x="14" y="5"/>
                    <a:pt x="9" y="4"/>
                    <a:pt x="7" y="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0" name="Freeform 22"/>
            <p:cNvSpPr>
              <a:spLocks/>
            </p:cNvSpPr>
            <p:nvPr/>
          </p:nvSpPr>
          <p:spPr bwMode="auto">
            <a:xfrm>
              <a:off x="2790" y="2128"/>
              <a:ext cx="53" cy="83"/>
            </a:xfrm>
            <a:custGeom>
              <a:avLst/>
              <a:gdLst>
                <a:gd name="T0" fmla="*/ 0 w 21"/>
                <a:gd name="T1" fmla="*/ 0 h 31"/>
                <a:gd name="T2" fmla="*/ 71 w 21"/>
                <a:gd name="T3" fmla="*/ 222 h 31"/>
                <a:gd name="T4" fmla="*/ 134 w 21"/>
                <a:gd name="T5" fmla="*/ 9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cubicBezTo>
                    <a:pt x="14" y="8"/>
                    <a:pt x="5" y="21"/>
                    <a:pt x="11" y="31"/>
                  </a:cubicBezTo>
                  <a:cubicBezTo>
                    <a:pt x="10" y="23"/>
                    <a:pt x="13" y="18"/>
                    <a:pt x="21" y="13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1" name="Freeform 23"/>
            <p:cNvSpPr>
              <a:spLocks/>
            </p:cNvSpPr>
            <p:nvPr/>
          </p:nvSpPr>
          <p:spPr bwMode="auto">
            <a:xfrm>
              <a:off x="2525" y="2275"/>
              <a:ext cx="75" cy="42"/>
            </a:xfrm>
            <a:custGeom>
              <a:avLst/>
              <a:gdLst>
                <a:gd name="T0" fmla="*/ 0 w 30"/>
                <a:gd name="T1" fmla="*/ 110 h 16"/>
                <a:gd name="T2" fmla="*/ 83 w 30"/>
                <a:gd name="T3" fmla="*/ 0 h 16"/>
                <a:gd name="T4" fmla="*/ 188 w 30"/>
                <a:gd name="T5" fmla="*/ 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6">
                  <a:moveTo>
                    <a:pt x="0" y="16"/>
                  </a:moveTo>
                  <a:cubicBezTo>
                    <a:pt x="4" y="11"/>
                    <a:pt x="9" y="5"/>
                    <a:pt x="13" y="0"/>
                  </a:cubicBezTo>
                  <a:cubicBezTo>
                    <a:pt x="16" y="7"/>
                    <a:pt x="23" y="10"/>
                    <a:pt x="30" y="13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2" name="Freeform 24"/>
            <p:cNvSpPr>
              <a:spLocks/>
            </p:cNvSpPr>
            <p:nvPr/>
          </p:nvSpPr>
          <p:spPr bwMode="auto">
            <a:xfrm>
              <a:off x="2135" y="2128"/>
              <a:ext cx="60" cy="77"/>
            </a:xfrm>
            <a:custGeom>
              <a:avLst/>
              <a:gdLst>
                <a:gd name="T0" fmla="*/ 150 w 24"/>
                <a:gd name="T1" fmla="*/ 0 h 29"/>
                <a:gd name="T2" fmla="*/ 113 w 24"/>
                <a:gd name="T3" fmla="*/ 149 h 29"/>
                <a:gd name="T4" fmla="*/ 0 w 24"/>
                <a:gd name="T5" fmla="*/ 204 h 29"/>
                <a:gd name="T6" fmla="*/ 125 w 24"/>
                <a:gd name="T7" fmla="*/ 13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17" y="6"/>
                    <a:pt x="22" y="16"/>
                    <a:pt x="18" y="21"/>
                  </a:cubicBezTo>
                  <a:cubicBezTo>
                    <a:pt x="13" y="25"/>
                    <a:pt x="5" y="23"/>
                    <a:pt x="0" y="29"/>
                  </a:cubicBezTo>
                  <a:cubicBezTo>
                    <a:pt x="3" y="18"/>
                    <a:pt x="16" y="14"/>
                    <a:pt x="20" y="2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3" name="Freeform 25"/>
            <p:cNvSpPr>
              <a:spLocks/>
            </p:cNvSpPr>
            <p:nvPr/>
          </p:nvSpPr>
          <p:spPr bwMode="auto">
            <a:xfrm>
              <a:off x="1970" y="2317"/>
              <a:ext cx="38" cy="43"/>
            </a:xfrm>
            <a:custGeom>
              <a:avLst/>
              <a:gdLst>
                <a:gd name="T0" fmla="*/ 0 w 15"/>
                <a:gd name="T1" fmla="*/ 0 h 16"/>
                <a:gd name="T2" fmla="*/ 96 w 15"/>
                <a:gd name="T3" fmla="*/ 51 h 16"/>
                <a:gd name="T4" fmla="*/ 46 w 15"/>
                <a:gd name="T5" fmla="*/ 116 h 16"/>
                <a:gd name="T6" fmla="*/ 46 w 15"/>
                <a:gd name="T7" fmla="*/ 9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0" y="0"/>
                  </a:moveTo>
                  <a:cubicBezTo>
                    <a:pt x="4" y="4"/>
                    <a:pt x="11" y="4"/>
                    <a:pt x="15" y="7"/>
                  </a:cubicBezTo>
                  <a:cubicBezTo>
                    <a:pt x="12" y="10"/>
                    <a:pt x="10" y="13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4" name="Freeform 26"/>
            <p:cNvSpPr>
              <a:spLocks/>
            </p:cNvSpPr>
            <p:nvPr/>
          </p:nvSpPr>
          <p:spPr bwMode="auto">
            <a:xfrm>
              <a:off x="1978" y="1960"/>
              <a:ext cx="45" cy="75"/>
            </a:xfrm>
            <a:custGeom>
              <a:avLst/>
              <a:gdLst>
                <a:gd name="T0" fmla="*/ 20 w 18"/>
                <a:gd name="T1" fmla="*/ 0 h 28"/>
                <a:gd name="T2" fmla="*/ 63 w 18"/>
                <a:gd name="T3" fmla="*/ 94 h 28"/>
                <a:gd name="T4" fmla="*/ 113 w 18"/>
                <a:gd name="T5" fmla="*/ 201 h 28"/>
                <a:gd name="T6" fmla="*/ 0 w 18"/>
                <a:gd name="T7" fmla="*/ 13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8">
                  <a:moveTo>
                    <a:pt x="3" y="0"/>
                  </a:moveTo>
                  <a:cubicBezTo>
                    <a:pt x="1" y="8"/>
                    <a:pt x="7" y="9"/>
                    <a:pt x="10" y="13"/>
                  </a:cubicBezTo>
                  <a:cubicBezTo>
                    <a:pt x="14" y="18"/>
                    <a:pt x="17" y="22"/>
                    <a:pt x="18" y="28"/>
                  </a:cubicBezTo>
                  <a:cubicBezTo>
                    <a:pt x="14" y="22"/>
                    <a:pt x="6" y="21"/>
                    <a:pt x="0" y="19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5" name="Freeform 27"/>
            <p:cNvSpPr>
              <a:spLocks/>
            </p:cNvSpPr>
            <p:nvPr/>
          </p:nvSpPr>
          <p:spPr bwMode="auto">
            <a:xfrm>
              <a:off x="2120" y="1837"/>
              <a:ext cx="55" cy="43"/>
            </a:xfrm>
            <a:custGeom>
              <a:avLst/>
              <a:gdLst>
                <a:gd name="T0" fmla="*/ 0 w 22"/>
                <a:gd name="T1" fmla="*/ 0 h 16"/>
                <a:gd name="T2" fmla="*/ 138 w 22"/>
                <a:gd name="T3" fmla="*/ 86 h 16"/>
                <a:gd name="T4" fmla="*/ 58 w 22"/>
                <a:gd name="T5" fmla="*/ 1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cubicBezTo>
                    <a:pt x="4" y="11"/>
                    <a:pt x="18" y="3"/>
                    <a:pt x="22" y="12"/>
                  </a:cubicBezTo>
                  <a:cubicBezTo>
                    <a:pt x="17" y="12"/>
                    <a:pt x="12" y="13"/>
                    <a:pt x="9" y="16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6" name="Freeform 28"/>
            <p:cNvSpPr>
              <a:spLocks/>
            </p:cNvSpPr>
            <p:nvPr/>
          </p:nvSpPr>
          <p:spPr bwMode="auto">
            <a:xfrm>
              <a:off x="1715" y="2456"/>
              <a:ext cx="308" cy="205"/>
            </a:xfrm>
            <a:custGeom>
              <a:avLst/>
              <a:gdLst>
                <a:gd name="T0" fmla="*/ 0 w 123"/>
                <a:gd name="T1" fmla="*/ 0 h 77"/>
                <a:gd name="T2" fmla="*/ 238 w 123"/>
                <a:gd name="T3" fmla="*/ 418 h 77"/>
                <a:gd name="T4" fmla="*/ 709 w 123"/>
                <a:gd name="T5" fmla="*/ 333 h 77"/>
                <a:gd name="T6" fmla="*/ 508 w 123"/>
                <a:gd name="T7" fmla="*/ 354 h 77"/>
                <a:gd name="T8" fmla="*/ 383 w 123"/>
                <a:gd name="T9" fmla="*/ 170 h 77"/>
                <a:gd name="T10" fmla="*/ 120 w 123"/>
                <a:gd name="T11" fmla="*/ 192 h 77"/>
                <a:gd name="T12" fmla="*/ 25 w 123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77">
                  <a:moveTo>
                    <a:pt x="0" y="0"/>
                  </a:moveTo>
                  <a:cubicBezTo>
                    <a:pt x="4" y="26"/>
                    <a:pt x="16" y="44"/>
                    <a:pt x="38" y="59"/>
                  </a:cubicBezTo>
                  <a:cubicBezTo>
                    <a:pt x="52" y="69"/>
                    <a:pt x="123" y="77"/>
                    <a:pt x="113" y="47"/>
                  </a:cubicBezTo>
                  <a:cubicBezTo>
                    <a:pt x="103" y="47"/>
                    <a:pt x="93" y="54"/>
                    <a:pt x="81" y="50"/>
                  </a:cubicBezTo>
                  <a:cubicBezTo>
                    <a:pt x="69" y="46"/>
                    <a:pt x="64" y="35"/>
                    <a:pt x="61" y="24"/>
                  </a:cubicBezTo>
                  <a:cubicBezTo>
                    <a:pt x="47" y="25"/>
                    <a:pt x="34" y="36"/>
                    <a:pt x="19" y="27"/>
                  </a:cubicBezTo>
                  <a:cubicBezTo>
                    <a:pt x="9" y="21"/>
                    <a:pt x="11" y="3"/>
                    <a:pt x="4" y="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7" name="Freeform 29"/>
            <p:cNvSpPr>
              <a:spLocks/>
            </p:cNvSpPr>
            <p:nvPr/>
          </p:nvSpPr>
          <p:spPr bwMode="auto">
            <a:xfrm>
              <a:off x="2128" y="2453"/>
              <a:ext cx="102" cy="51"/>
            </a:xfrm>
            <a:custGeom>
              <a:avLst/>
              <a:gdLst>
                <a:gd name="T0" fmla="*/ 142 w 41"/>
                <a:gd name="T1" fmla="*/ 0 h 19"/>
                <a:gd name="T2" fmla="*/ 0 w 41"/>
                <a:gd name="T3" fmla="*/ 51 h 19"/>
                <a:gd name="T4" fmla="*/ 154 w 41"/>
                <a:gd name="T5" fmla="*/ 115 h 19"/>
                <a:gd name="T6" fmla="*/ 236 w 41"/>
                <a:gd name="T7" fmla="*/ 3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9">
                  <a:moveTo>
                    <a:pt x="23" y="0"/>
                  </a:moveTo>
                  <a:cubicBezTo>
                    <a:pt x="14" y="4"/>
                    <a:pt x="8" y="4"/>
                    <a:pt x="0" y="7"/>
                  </a:cubicBezTo>
                  <a:cubicBezTo>
                    <a:pt x="4" y="13"/>
                    <a:pt x="18" y="15"/>
                    <a:pt x="25" y="16"/>
                  </a:cubicBezTo>
                  <a:cubicBezTo>
                    <a:pt x="35" y="18"/>
                    <a:pt x="41" y="19"/>
                    <a:pt x="38" y="5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8" name="Freeform 30"/>
            <p:cNvSpPr>
              <a:spLocks/>
            </p:cNvSpPr>
            <p:nvPr/>
          </p:nvSpPr>
          <p:spPr bwMode="auto">
            <a:xfrm>
              <a:off x="1810" y="2211"/>
              <a:ext cx="50" cy="21"/>
            </a:xfrm>
            <a:custGeom>
              <a:avLst/>
              <a:gdLst>
                <a:gd name="T0" fmla="*/ 0 w 20"/>
                <a:gd name="T1" fmla="*/ 0 h 8"/>
                <a:gd name="T2" fmla="*/ 38 w 20"/>
                <a:gd name="T3" fmla="*/ 55 h 8"/>
                <a:gd name="T4" fmla="*/ 125 w 20"/>
                <a:gd name="T5" fmla="*/ 8 h 8"/>
                <a:gd name="T6" fmla="*/ 45 w 2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cubicBezTo>
                    <a:pt x="3" y="2"/>
                    <a:pt x="5" y="5"/>
                    <a:pt x="6" y="8"/>
                  </a:cubicBezTo>
                  <a:cubicBezTo>
                    <a:pt x="10" y="5"/>
                    <a:pt x="15" y="2"/>
                    <a:pt x="20" y="1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9" name="Freeform 31"/>
            <p:cNvSpPr>
              <a:spLocks/>
            </p:cNvSpPr>
            <p:nvPr/>
          </p:nvSpPr>
          <p:spPr bwMode="auto">
            <a:xfrm>
              <a:off x="3578" y="1677"/>
              <a:ext cx="435" cy="78"/>
            </a:xfrm>
            <a:custGeom>
              <a:avLst/>
              <a:gdLst>
                <a:gd name="T0" fmla="*/ 0 w 174"/>
                <a:gd name="T1" fmla="*/ 108 h 29"/>
                <a:gd name="T2" fmla="*/ 520 w 174"/>
                <a:gd name="T3" fmla="*/ 137 h 29"/>
                <a:gd name="T4" fmla="*/ 763 w 174"/>
                <a:gd name="T5" fmla="*/ 81 h 29"/>
                <a:gd name="T6" fmla="*/ 1088 w 174"/>
                <a:gd name="T7" fmla="*/ 0 h 29"/>
                <a:gd name="T8" fmla="*/ 808 w 174"/>
                <a:gd name="T9" fmla="*/ 137 h 29"/>
                <a:gd name="T10" fmla="*/ 608 w 174"/>
                <a:gd name="T11" fmla="*/ 116 h 29"/>
                <a:gd name="T12" fmla="*/ 463 w 174"/>
                <a:gd name="T13" fmla="*/ 202 h 29"/>
                <a:gd name="T14" fmla="*/ 288 w 174"/>
                <a:gd name="T15" fmla="*/ 137 h 29"/>
                <a:gd name="T16" fmla="*/ 175 w 174"/>
                <a:gd name="T17" fmla="*/ 1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4" h="29">
                  <a:moveTo>
                    <a:pt x="0" y="15"/>
                  </a:moveTo>
                  <a:cubicBezTo>
                    <a:pt x="16" y="15"/>
                    <a:pt x="72" y="4"/>
                    <a:pt x="83" y="19"/>
                  </a:cubicBezTo>
                  <a:cubicBezTo>
                    <a:pt x="91" y="8"/>
                    <a:pt x="110" y="13"/>
                    <a:pt x="122" y="11"/>
                  </a:cubicBezTo>
                  <a:cubicBezTo>
                    <a:pt x="139" y="8"/>
                    <a:pt x="157" y="4"/>
                    <a:pt x="174" y="0"/>
                  </a:cubicBezTo>
                  <a:cubicBezTo>
                    <a:pt x="160" y="7"/>
                    <a:pt x="145" y="19"/>
                    <a:pt x="129" y="19"/>
                  </a:cubicBezTo>
                  <a:cubicBezTo>
                    <a:pt x="119" y="19"/>
                    <a:pt x="108" y="14"/>
                    <a:pt x="97" y="16"/>
                  </a:cubicBezTo>
                  <a:cubicBezTo>
                    <a:pt x="88" y="18"/>
                    <a:pt x="82" y="27"/>
                    <a:pt x="74" y="28"/>
                  </a:cubicBezTo>
                  <a:cubicBezTo>
                    <a:pt x="69" y="29"/>
                    <a:pt x="54" y="20"/>
                    <a:pt x="46" y="19"/>
                  </a:cubicBezTo>
                  <a:cubicBezTo>
                    <a:pt x="40" y="18"/>
                    <a:pt x="33" y="18"/>
                    <a:pt x="28" y="1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0" name="Freeform 32"/>
            <p:cNvSpPr>
              <a:spLocks/>
            </p:cNvSpPr>
            <p:nvPr/>
          </p:nvSpPr>
          <p:spPr bwMode="auto">
            <a:xfrm>
              <a:off x="3273" y="1725"/>
              <a:ext cx="202" cy="43"/>
            </a:xfrm>
            <a:custGeom>
              <a:avLst/>
              <a:gdLst>
                <a:gd name="T0" fmla="*/ 0 w 81"/>
                <a:gd name="T1" fmla="*/ 13 h 16"/>
                <a:gd name="T2" fmla="*/ 229 w 81"/>
                <a:gd name="T3" fmla="*/ 35 h 16"/>
                <a:gd name="T4" fmla="*/ 504 w 81"/>
                <a:gd name="T5" fmla="*/ 30 h 16"/>
                <a:gd name="T6" fmla="*/ 262 w 81"/>
                <a:gd name="T7" fmla="*/ 116 h 16"/>
                <a:gd name="T8" fmla="*/ 100 w 81"/>
                <a:gd name="T9" fmla="*/ 5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16">
                  <a:moveTo>
                    <a:pt x="0" y="2"/>
                  </a:moveTo>
                  <a:cubicBezTo>
                    <a:pt x="12" y="3"/>
                    <a:pt x="24" y="6"/>
                    <a:pt x="37" y="5"/>
                  </a:cubicBezTo>
                  <a:cubicBezTo>
                    <a:pt x="51" y="5"/>
                    <a:pt x="67" y="0"/>
                    <a:pt x="81" y="4"/>
                  </a:cubicBezTo>
                  <a:cubicBezTo>
                    <a:pt x="68" y="4"/>
                    <a:pt x="54" y="9"/>
                    <a:pt x="42" y="16"/>
                  </a:cubicBezTo>
                  <a:cubicBezTo>
                    <a:pt x="34" y="10"/>
                    <a:pt x="23" y="10"/>
                    <a:pt x="16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1" name="Freeform 33"/>
            <p:cNvSpPr>
              <a:spLocks/>
            </p:cNvSpPr>
            <p:nvPr/>
          </p:nvSpPr>
          <p:spPr bwMode="auto">
            <a:xfrm>
              <a:off x="2938" y="1733"/>
              <a:ext cx="190" cy="54"/>
            </a:xfrm>
            <a:custGeom>
              <a:avLst/>
              <a:gdLst>
                <a:gd name="T0" fmla="*/ 20 w 76"/>
                <a:gd name="T1" fmla="*/ 43 h 20"/>
                <a:gd name="T2" fmla="*/ 475 w 76"/>
                <a:gd name="T3" fmla="*/ 0 h 20"/>
                <a:gd name="T4" fmla="*/ 413 w 76"/>
                <a:gd name="T5" fmla="*/ 51 h 20"/>
                <a:gd name="T6" fmla="*/ 358 w 76"/>
                <a:gd name="T7" fmla="*/ 73 h 20"/>
                <a:gd name="T8" fmla="*/ 170 w 76"/>
                <a:gd name="T9" fmla="*/ 146 h 20"/>
                <a:gd name="T10" fmla="*/ 0 w 76"/>
                <a:gd name="T11" fmla="*/ 65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20">
                  <a:moveTo>
                    <a:pt x="3" y="6"/>
                  </a:moveTo>
                  <a:cubicBezTo>
                    <a:pt x="27" y="6"/>
                    <a:pt x="53" y="3"/>
                    <a:pt x="76" y="0"/>
                  </a:cubicBezTo>
                  <a:cubicBezTo>
                    <a:pt x="71" y="1"/>
                    <a:pt x="69" y="5"/>
                    <a:pt x="66" y="7"/>
                  </a:cubicBezTo>
                  <a:cubicBezTo>
                    <a:pt x="60" y="10"/>
                    <a:pt x="63" y="9"/>
                    <a:pt x="57" y="10"/>
                  </a:cubicBezTo>
                  <a:cubicBezTo>
                    <a:pt x="45" y="12"/>
                    <a:pt x="38" y="12"/>
                    <a:pt x="27" y="20"/>
                  </a:cubicBezTo>
                  <a:cubicBezTo>
                    <a:pt x="23" y="10"/>
                    <a:pt x="9" y="10"/>
                    <a:pt x="0" y="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2" name="Freeform 34"/>
            <p:cNvSpPr>
              <a:spLocks/>
            </p:cNvSpPr>
            <p:nvPr/>
          </p:nvSpPr>
          <p:spPr bwMode="auto">
            <a:xfrm>
              <a:off x="2380" y="1723"/>
              <a:ext cx="408" cy="56"/>
            </a:xfrm>
            <a:custGeom>
              <a:avLst/>
              <a:gdLst>
                <a:gd name="T0" fmla="*/ 0 w 163"/>
                <a:gd name="T1" fmla="*/ 51 h 21"/>
                <a:gd name="T2" fmla="*/ 501 w 163"/>
                <a:gd name="T3" fmla="*/ 29 h 21"/>
                <a:gd name="T4" fmla="*/ 1021 w 163"/>
                <a:gd name="T5" fmla="*/ 72 h 21"/>
                <a:gd name="T6" fmla="*/ 921 w 163"/>
                <a:gd name="T7" fmla="*/ 93 h 21"/>
                <a:gd name="T8" fmla="*/ 876 w 163"/>
                <a:gd name="T9" fmla="*/ 136 h 21"/>
                <a:gd name="T10" fmla="*/ 683 w 163"/>
                <a:gd name="T11" fmla="*/ 85 h 21"/>
                <a:gd name="T12" fmla="*/ 275 w 163"/>
                <a:gd name="T13" fmla="*/ 107 h 21"/>
                <a:gd name="T14" fmla="*/ 8 w 163"/>
                <a:gd name="T15" fmla="*/ 7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21">
                  <a:moveTo>
                    <a:pt x="0" y="7"/>
                  </a:moveTo>
                  <a:cubicBezTo>
                    <a:pt x="29" y="0"/>
                    <a:pt x="50" y="2"/>
                    <a:pt x="80" y="4"/>
                  </a:cubicBezTo>
                  <a:cubicBezTo>
                    <a:pt x="107" y="6"/>
                    <a:pt x="136" y="11"/>
                    <a:pt x="163" y="10"/>
                  </a:cubicBezTo>
                  <a:cubicBezTo>
                    <a:pt x="158" y="10"/>
                    <a:pt x="152" y="11"/>
                    <a:pt x="147" y="13"/>
                  </a:cubicBezTo>
                  <a:cubicBezTo>
                    <a:pt x="144" y="15"/>
                    <a:pt x="143" y="19"/>
                    <a:pt x="140" y="19"/>
                  </a:cubicBezTo>
                  <a:cubicBezTo>
                    <a:pt x="133" y="21"/>
                    <a:pt x="117" y="13"/>
                    <a:pt x="109" y="12"/>
                  </a:cubicBezTo>
                  <a:cubicBezTo>
                    <a:pt x="94" y="11"/>
                    <a:pt x="55" y="1"/>
                    <a:pt x="44" y="15"/>
                  </a:cubicBezTo>
                  <a:cubicBezTo>
                    <a:pt x="35" y="7"/>
                    <a:pt x="8" y="5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3" name="Freeform 35"/>
            <p:cNvSpPr>
              <a:spLocks/>
            </p:cNvSpPr>
            <p:nvPr/>
          </p:nvSpPr>
          <p:spPr bwMode="auto">
            <a:xfrm>
              <a:off x="1900" y="1747"/>
              <a:ext cx="330" cy="122"/>
            </a:xfrm>
            <a:custGeom>
              <a:avLst/>
              <a:gdLst>
                <a:gd name="T0" fmla="*/ 0 w 132"/>
                <a:gd name="T1" fmla="*/ 324 h 46"/>
                <a:gd name="T2" fmla="*/ 413 w 132"/>
                <a:gd name="T3" fmla="*/ 98 h 46"/>
                <a:gd name="T4" fmla="*/ 825 w 132"/>
                <a:gd name="T5" fmla="*/ 0 h 46"/>
                <a:gd name="T6" fmla="*/ 645 w 132"/>
                <a:gd name="T7" fmla="*/ 106 h 46"/>
                <a:gd name="T8" fmla="*/ 458 w 132"/>
                <a:gd name="T9" fmla="*/ 233 h 46"/>
                <a:gd name="T10" fmla="*/ 220 w 132"/>
                <a:gd name="T11" fmla="*/ 252 h 46"/>
                <a:gd name="T12" fmla="*/ 25 w 132"/>
                <a:gd name="T13" fmla="*/ 32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" h="46">
                  <a:moveTo>
                    <a:pt x="0" y="46"/>
                  </a:moveTo>
                  <a:cubicBezTo>
                    <a:pt x="11" y="28"/>
                    <a:pt x="47" y="24"/>
                    <a:pt x="66" y="14"/>
                  </a:cubicBezTo>
                  <a:cubicBezTo>
                    <a:pt x="89" y="3"/>
                    <a:pt x="107" y="1"/>
                    <a:pt x="132" y="0"/>
                  </a:cubicBezTo>
                  <a:cubicBezTo>
                    <a:pt x="122" y="3"/>
                    <a:pt x="110" y="7"/>
                    <a:pt x="103" y="15"/>
                  </a:cubicBezTo>
                  <a:cubicBezTo>
                    <a:pt x="93" y="4"/>
                    <a:pt x="60" y="18"/>
                    <a:pt x="73" y="33"/>
                  </a:cubicBezTo>
                  <a:cubicBezTo>
                    <a:pt x="61" y="24"/>
                    <a:pt x="46" y="31"/>
                    <a:pt x="35" y="36"/>
                  </a:cubicBezTo>
                  <a:cubicBezTo>
                    <a:pt x="25" y="41"/>
                    <a:pt x="14" y="43"/>
                    <a:pt x="4" y="4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4" name="Freeform 36"/>
            <p:cNvSpPr>
              <a:spLocks/>
            </p:cNvSpPr>
            <p:nvPr/>
          </p:nvSpPr>
          <p:spPr bwMode="auto">
            <a:xfrm>
              <a:off x="1663" y="1968"/>
              <a:ext cx="125" cy="373"/>
            </a:xfrm>
            <a:custGeom>
              <a:avLst/>
              <a:gdLst>
                <a:gd name="T0" fmla="*/ 250 w 50"/>
                <a:gd name="T1" fmla="*/ 0 h 140"/>
                <a:gd name="T2" fmla="*/ 58 w 50"/>
                <a:gd name="T3" fmla="*/ 994 h 140"/>
                <a:gd name="T4" fmla="*/ 125 w 50"/>
                <a:gd name="T5" fmla="*/ 730 h 140"/>
                <a:gd name="T6" fmla="*/ 170 w 50"/>
                <a:gd name="T7" fmla="*/ 184 h 140"/>
                <a:gd name="T8" fmla="*/ 200 w 50"/>
                <a:gd name="T9" fmla="*/ 221 h 140"/>
                <a:gd name="T10" fmla="*/ 313 w 50"/>
                <a:gd name="T11" fmla="*/ 8 h 140"/>
                <a:gd name="T12" fmla="*/ 295 w 50"/>
                <a:gd name="T13" fmla="*/ 8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40">
                  <a:moveTo>
                    <a:pt x="40" y="0"/>
                  </a:moveTo>
                  <a:cubicBezTo>
                    <a:pt x="0" y="36"/>
                    <a:pt x="0" y="90"/>
                    <a:pt x="9" y="140"/>
                  </a:cubicBezTo>
                  <a:cubicBezTo>
                    <a:pt x="12" y="127"/>
                    <a:pt x="8" y="112"/>
                    <a:pt x="20" y="103"/>
                  </a:cubicBezTo>
                  <a:cubicBezTo>
                    <a:pt x="3" y="98"/>
                    <a:pt x="20" y="39"/>
                    <a:pt x="27" y="26"/>
                  </a:cubicBezTo>
                  <a:cubicBezTo>
                    <a:pt x="28" y="28"/>
                    <a:pt x="30" y="28"/>
                    <a:pt x="32" y="31"/>
                  </a:cubicBezTo>
                  <a:cubicBezTo>
                    <a:pt x="34" y="17"/>
                    <a:pt x="40" y="10"/>
                    <a:pt x="50" y="1"/>
                  </a:cubicBezTo>
                  <a:cubicBezTo>
                    <a:pt x="48" y="0"/>
                    <a:pt x="48" y="1"/>
                    <a:pt x="47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5" name="Freeform 37"/>
            <p:cNvSpPr>
              <a:spLocks/>
            </p:cNvSpPr>
            <p:nvPr/>
          </p:nvSpPr>
          <p:spPr bwMode="auto">
            <a:xfrm>
              <a:off x="1833" y="1909"/>
              <a:ext cx="42" cy="38"/>
            </a:xfrm>
            <a:custGeom>
              <a:avLst/>
              <a:gdLst>
                <a:gd name="T0" fmla="*/ 5 w 17"/>
                <a:gd name="T1" fmla="*/ 103 h 14"/>
                <a:gd name="T2" fmla="*/ 104 w 17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0" y="6"/>
                    <a:pt x="9" y="0"/>
                    <a:pt x="1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6" name="Freeform 38"/>
            <p:cNvSpPr>
              <a:spLocks/>
            </p:cNvSpPr>
            <p:nvPr/>
          </p:nvSpPr>
          <p:spPr bwMode="auto">
            <a:xfrm>
              <a:off x="2105" y="1843"/>
              <a:ext cx="23" cy="66"/>
            </a:xfrm>
            <a:custGeom>
              <a:avLst/>
              <a:gdLst>
                <a:gd name="T0" fmla="*/ 0 w 9"/>
                <a:gd name="T1" fmla="*/ 0 h 25"/>
                <a:gd name="T2" fmla="*/ 38 w 9"/>
                <a:gd name="T3" fmla="*/ 174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cubicBezTo>
                    <a:pt x="9" y="6"/>
                    <a:pt x="6" y="16"/>
                    <a:pt x="6" y="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7" name="Freeform 39"/>
            <p:cNvSpPr>
              <a:spLocks/>
            </p:cNvSpPr>
            <p:nvPr/>
          </p:nvSpPr>
          <p:spPr bwMode="auto">
            <a:xfrm>
              <a:off x="2355" y="1965"/>
              <a:ext cx="25" cy="86"/>
            </a:xfrm>
            <a:custGeom>
              <a:avLst/>
              <a:gdLst>
                <a:gd name="T0" fmla="*/ 25 w 10"/>
                <a:gd name="T1" fmla="*/ 0 h 32"/>
                <a:gd name="T2" fmla="*/ 63 w 10"/>
                <a:gd name="T3" fmla="*/ 231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2">
                  <a:moveTo>
                    <a:pt x="4" y="0"/>
                  </a:moveTo>
                  <a:cubicBezTo>
                    <a:pt x="0" y="10"/>
                    <a:pt x="5" y="25"/>
                    <a:pt x="10" y="3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8" name="Freeform 40"/>
            <p:cNvSpPr>
              <a:spLocks/>
            </p:cNvSpPr>
            <p:nvPr/>
          </p:nvSpPr>
          <p:spPr bwMode="auto">
            <a:xfrm>
              <a:off x="2380" y="1771"/>
              <a:ext cx="68" cy="21"/>
            </a:xfrm>
            <a:custGeom>
              <a:avLst/>
              <a:gdLst>
                <a:gd name="T0" fmla="*/ 0 w 27"/>
                <a:gd name="T1" fmla="*/ 55 h 8"/>
                <a:gd name="T2" fmla="*/ 171 w 2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cubicBezTo>
                    <a:pt x="7" y="3"/>
                    <a:pt x="17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9" name="Freeform 41"/>
            <p:cNvSpPr>
              <a:spLocks/>
            </p:cNvSpPr>
            <p:nvPr/>
          </p:nvSpPr>
          <p:spPr bwMode="auto">
            <a:xfrm>
              <a:off x="2915" y="1789"/>
              <a:ext cx="43" cy="40"/>
            </a:xfrm>
            <a:custGeom>
              <a:avLst/>
              <a:gdLst>
                <a:gd name="T0" fmla="*/ 0 w 17"/>
                <a:gd name="T1" fmla="*/ 107 h 15"/>
                <a:gd name="T2" fmla="*/ 109 w 17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5">
                  <a:moveTo>
                    <a:pt x="0" y="15"/>
                  </a:moveTo>
                  <a:cubicBezTo>
                    <a:pt x="1" y="6"/>
                    <a:pt x="8" y="2"/>
                    <a:pt x="1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0" name="Freeform 42"/>
            <p:cNvSpPr>
              <a:spLocks/>
            </p:cNvSpPr>
            <p:nvPr/>
          </p:nvSpPr>
          <p:spPr bwMode="auto">
            <a:xfrm>
              <a:off x="3248" y="1781"/>
              <a:ext cx="50" cy="19"/>
            </a:xfrm>
            <a:custGeom>
              <a:avLst/>
              <a:gdLst>
                <a:gd name="T0" fmla="*/ 0 w 20"/>
                <a:gd name="T1" fmla="*/ 52 h 7"/>
                <a:gd name="T2" fmla="*/ 125 w 2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7">
                  <a:moveTo>
                    <a:pt x="0" y="7"/>
                  </a:moveTo>
                  <a:cubicBezTo>
                    <a:pt x="5" y="2"/>
                    <a:pt x="13" y="0"/>
                    <a:pt x="2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1" name="Freeform 43"/>
            <p:cNvSpPr>
              <a:spLocks/>
            </p:cNvSpPr>
            <p:nvPr/>
          </p:nvSpPr>
          <p:spPr bwMode="auto">
            <a:xfrm>
              <a:off x="3448" y="1773"/>
              <a:ext cx="77" cy="14"/>
            </a:xfrm>
            <a:custGeom>
              <a:avLst/>
              <a:gdLst>
                <a:gd name="T0" fmla="*/ 0 w 31"/>
                <a:gd name="T1" fmla="*/ 31 h 5"/>
                <a:gd name="T2" fmla="*/ 191 w 31"/>
                <a:gd name="T3" fmla="*/ 3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5">
                  <a:moveTo>
                    <a:pt x="0" y="4"/>
                  </a:moveTo>
                  <a:cubicBezTo>
                    <a:pt x="10" y="0"/>
                    <a:pt x="20" y="1"/>
                    <a:pt x="3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" name="Freeform 44"/>
            <p:cNvSpPr>
              <a:spLocks/>
            </p:cNvSpPr>
            <p:nvPr/>
          </p:nvSpPr>
          <p:spPr bwMode="auto">
            <a:xfrm>
              <a:off x="3088" y="1979"/>
              <a:ext cx="45" cy="37"/>
            </a:xfrm>
            <a:custGeom>
              <a:avLst/>
              <a:gdLst>
                <a:gd name="T0" fmla="*/ 0 w 18"/>
                <a:gd name="T1" fmla="*/ 98 h 14"/>
                <a:gd name="T2" fmla="*/ 113 w 18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cubicBezTo>
                    <a:pt x="5" y="7"/>
                    <a:pt x="7" y="1"/>
                    <a:pt x="1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" name="Freeform 45"/>
            <p:cNvSpPr>
              <a:spLocks/>
            </p:cNvSpPr>
            <p:nvPr/>
          </p:nvSpPr>
          <p:spPr bwMode="auto">
            <a:xfrm>
              <a:off x="3175" y="2181"/>
              <a:ext cx="65" cy="40"/>
            </a:xfrm>
            <a:custGeom>
              <a:avLst/>
              <a:gdLst>
                <a:gd name="T0" fmla="*/ 0 w 26"/>
                <a:gd name="T1" fmla="*/ 0 h 15"/>
                <a:gd name="T2" fmla="*/ 163 w 26"/>
                <a:gd name="T3" fmla="*/ 99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cubicBezTo>
                    <a:pt x="4" y="8"/>
                    <a:pt x="17" y="15"/>
                    <a:pt x="26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" name="Freeform 46"/>
            <p:cNvSpPr>
              <a:spLocks/>
            </p:cNvSpPr>
            <p:nvPr/>
          </p:nvSpPr>
          <p:spPr bwMode="auto">
            <a:xfrm>
              <a:off x="2805" y="2112"/>
              <a:ext cx="100" cy="32"/>
            </a:xfrm>
            <a:custGeom>
              <a:avLst/>
              <a:gdLst>
                <a:gd name="T0" fmla="*/ 0 w 40"/>
                <a:gd name="T1" fmla="*/ 0 h 12"/>
                <a:gd name="T2" fmla="*/ 250 w 40"/>
                <a:gd name="T3" fmla="*/ 5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12">
                  <a:moveTo>
                    <a:pt x="0" y="0"/>
                  </a:moveTo>
                  <a:cubicBezTo>
                    <a:pt x="10" y="8"/>
                    <a:pt x="28" y="12"/>
                    <a:pt x="40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" name="Freeform 47"/>
            <p:cNvSpPr>
              <a:spLocks/>
            </p:cNvSpPr>
            <p:nvPr/>
          </p:nvSpPr>
          <p:spPr bwMode="auto">
            <a:xfrm>
              <a:off x="2833" y="2179"/>
              <a:ext cx="52" cy="40"/>
            </a:xfrm>
            <a:custGeom>
              <a:avLst/>
              <a:gdLst>
                <a:gd name="T0" fmla="*/ 0 w 21"/>
                <a:gd name="T1" fmla="*/ 107 h 15"/>
                <a:gd name="T2" fmla="*/ 129 w 2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cubicBezTo>
                    <a:pt x="2" y="4"/>
                    <a:pt x="10" y="1"/>
                    <a:pt x="2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" name="Freeform 48"/>
            <p:cNvSpPr>
              <a:spLocks/>
            </p:cNvSpPr>
            <p:nvPr/>
          </p:nvSpPr>
          <p:spPr bwMode="auto">
            <a:xfrm>
              <a:off x="2850" y="1941"/>
              <a:ext cx="18" cy="48"/>
            </a:xfrm>
            <a:custGeom>
              <a:avLst/>
              <a:gdLst>
                <a:gd name="T0" fmla="*/ 0 w 7"/>
                <a:gd name="T1" fmla="*/ 128 h 18"/>
                <a:gd name="T2" fmla="*/ 46 w 7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cubicBezTo>
                    <a:pt x="0" y="12"/>
                    <a:pt x="0" y="4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" name="Freeform 49"/>
            <p:cNvSpPr>
              <a:spLocks/>
            </p:cNvSpPr>
            <p:nvPr/>
          </p:nvSpPr>
          <p:spPr bwMode="auto">
            <a:xfrm>
              <a:off x="2585" y="1984"/>
              <a:ext cx="25" cy="93"/>
            </a:xfrm>
            <a:custGeom>
              <a:avLst/>
              <a:gdLst>
                <a:gd name="T0" fmla="*/ 63 w 10"/>
                <a:gd name="T1" fmla="*/ 0 h 35"/>
                <a:gd name="T2" fmla="*/ 33 w 10"/>
                <a:gd name="T3" fmla="*/ 247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5">
                  <a:moveTo>
                    <a:pt x="10" y="0"/>
                  </a:moveTo>
                  <a:cubicBezTo>
                    <a:pt x="4" y="9"/>
                    <a:pt x="0" y="29"/>
                    <a:pt x="5" y="3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" name="Freeform 50"/>
            <p:cNvSpPr>
              <a:spLocks/>
            </p:cNvSpPr>
            <p:nvPr/>
          </p:nvSpPr>
          <p:spPr bwMode="auto">
            <a:xfrm>
              <a:off x="2645" y="1869"/>
              <a:ext cx="15" cy="43"/>
            </a:xfrm>
            <a:custGeom>
              <a:avLst/>
              <a:gdLst>
                <a:gd name="T0" fmla="*/ 38 w 6"/>
                <a:gd name="T1" fmla="*/ 0 h 16"/>
                <a:gd name="T2" fmla="*/ 8 w 6"/>
                <a:gd name="T3" fmla="*/ 1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4"/>
                    <a:pt x="0" y="10"/>
                    <a:pt x="1" y="1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" name="Freeform 51"/>
            <p:cNvSpPr>
              <a:spLocks/>
            </p:cNvSpPr>
            <p:nvPr/>
          </p:nvSpPr>
          <p:spPr bwMode="auto">
            <a:xfrm>
              <a:off x="2818" y="1760"/>
              <a:ext cx="62" cy="16"/>
            </a:xfrm>
            <a:custGeom>
              <a:avLst/>
              <a:gdLst>
                <a:gd name="T0" fmla="*/ 0 w 25"/>
                <a:gd name="T1" fmla="*/ 43 h 6"/>
                <a:gd name="T2" fmla="*/ 154 w 25"/>
                <a:gd name="T3" fmla="*/ 29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6">
                  <a:moveTo>
                    <a:pt x="0" y="6"/>
                  </a:moveTo>
                  <a:cubicBezTo>
                    <a:pt x="7" y="1"/>
                    <a:pt x="16" y="0"/>
                    <a:pt x="25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" name="Freeform 52"/>
            <p:cNvSpPr>
              <a:spLocks/>
            </p:cNvSpPr>
            <p:nvPr/>
          </p:nvSpPr>
          <p:spPr bwMode="auto">
            <a:xfrm>
              <a:off x="2273" y="1747"/>
              <a:ext cx="57" cy="13"/>
            </a:xfrm>
            <a:custGeom>
              <a:avLst/>
              <a:gdLst>
                <a:gd name="T0" fmla="*/ 0 w 23"/>
                <a:gd name="T1" fmla="*/ 34 h 5"/>
                <a:gd name="T2" fmla="*/ 141 w 23"/>
                <a:gd name="T3" fmla="*/ 2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5">
                  <a:moveTo>
                    <a:pt x="0" y="5"/>
                  </a:moveTo>
                  <a:cubicBezTo>
                    <a:pt x="7" y="0"/>
                    <a:pt x="15" y="1"/>
                    <a:pt x="23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" name="Freeform 53"/>
            <p:cNvSpPr>
              <a:spLocks/>
            </p:cNvSpPr>
            <p:nvPr/>
          </p:nvSpPr>
          <p:spPr bwMode="auto">
            <a:xfrm>
              <a:off x="2135" y="1880"/>
              <a:ext cx="65" cy="48"/>
            </a:xfrm>
            <a:custGeom>
              <a:avLst/>
              <a:gdLst>
                <a:gd name="T0" fmla="*/ 0 w 26"/>
                <a:gd name="T1" fmla="*/ 128 h 18"/>
                <a:gd name="T2" fmla="*/ 163 w 26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cubicBezTo>
                    <a:pt x="3" y="8"/>
                    <a:pt x="15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" name="Freeform 54"/>
            <p:cNvSpPr>
              <a:spLocks/>
            </p:cNvSpPr>
            <p:nvPr/>
          </p:nvSpPr>
          <p:spPr bwMode="auto">
            <a:xfrm>
              <a:off x="1950" y="2032"/>
              <a:ext cx="58" cy="32"/>
            </a:xfrm>
            <a:custGeom>
              <a:avLst/>
              <a:gdLst>
                <a:gd name="T0" fmla="*/ 0 w 23"/>
                <a:gd name="T1" fmla="*/ 85 h 12"/>
                <a:gd name="T2" fmla="*/ 146 w 23"/>
                <a:gd name="T3" fmla="*/ 3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5" y="5"/>
                    <a:pt x="14" y="0"/>
                    <a:pt x="23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3" name="Freeform 55"/>
            <p:cNvSpPr>
              <a:spLocks/>
            </p:cNvSpPr>
            <p:nvPr/>
          </p:nvSpPr>
          <p:spPr bwMode="auto">
            <a:xfrm>
              <a:off x="1785" y="1984"/>
              <a:ext cx="43" cy="48"/>
            </a:xfrm>
            <a:custGeom>
              <a:avLst/>
              <a:gdLst>
                <a:gd name="T0" fmla="*/ 13 w 17"/>
                <a:gd name="T1" fmla="*/ 128 h 18"/>
                <a:gd name="T2" fmla="*/ 109 w 17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8">
                  <a:moveTo>
                    <a:pt x="2" y="18"/>
                  </a:moveTo>
                  <a:cubicBezTo>
                    <a:pt x="0" y="10"/>
                    <a:pt x="9" y="0"/>
                    <a:pt x="1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" name="Freeform 56"/>
            <p:cNvSpPr>
              <a:spLocks/>
            </p:cNvSpPr>
            <p:nvPr/>
          </p:nvSpPr>
          <p:spPr bwMode="auto">
            <a:xfrm>
              <a:off x="1833" y="2237"/>
              <a:ext cx="35" cy="54"/>
            </a:xfrm>
            <a:custGeom>
              <a:avLst/>
              <a:gdLst>
                <a:gd name="T0" fmla="*/ 0 w 14"/>
                <a:gd name="T1" fmla="*/ 146 h 20"/>
                <a:gd name="T2" fmla="*/ 88 w 14"/>
                <a:gd name="T3" fmla="*/ 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0" y="13"/>
                    <a:pt x="4" y="0"/>
                    <a:pt x="14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" name="Freeform 57"/>
            <p:cNvSpPr>
              <a:spLocks/>
            </p:cNvSpPr>
            <p:nvPr/>
          </p:nvSpPr>
          <p:spPr bwMode="auto">
            <a:xfrm>
              <a:off x="1998" y="2352"/>
              <a:ext cx="25" cy="35"/>
            </a:xfrm>
            <a:custGeom>
              <a:avLst/>
              <a:gdLst>
                <a:gd name="T0" fmla="*/ 13 w 10"/>
                <a:gd name="T1" fmla="*/ 94 h 13"/>
                <a:gd name="T2" fmla="*/ 63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0" y="7"/>
                    <a:pt x="4" y="3"/>
                    <a:pt x="1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" name="Freeform 58"/>
            <p:cNvSpPr>
              <a:spLocks/>
            </p:cNvSpPr>
            <p:nvPr/>
          </p:nvSpPr>
          <p:spPr bwMode="auto">
            <a:xfrm>
              <a:off x="2145" y="2197"/>
              <a:ext cx="73" cy="27"/>
            </a:xfrm>
            <a:custGeom>
              <a:avLst/>
              <a:gdLst>
                <a:gd name="T0" fmla="*/ 0 w 29"/>
                <a:gd name="T1" fmla="*/ 73 h 10"/>
                <a:gd name="T2" fmla="*/ 184 w 2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8" y="3"/>
                    <a:pt x="18" y="0"/>
                    <a:pt x="29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7" name="Freeform 59"/>
            <p:cNvSpPr>
              <a:spLocks/>
            </p:cNvSpPr>
            <p:nvPr/>
          </p:nvSpPr>
          <p:spPr bwMode="auto">
            <a:xfrm>
              <a:off x="2558" y="2216"/>
              <a:ext cx="42" cy="56"/>
            </a:xfrm>
            <a:custGeom>
              <a:avLst/>
              <a:gdLst>
                <a:gd name="T0" fmla="*/ 5 w 17"/>
                <a:gd name="T1" fmla="*/ 0 h 21"/>
                <a:gd name="T2" fmla="*/ 104 w 17"/>
                <a:gd name="T3" fmla="*/ 14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1">
                  <a:moveTo>
                    <a:pt x="1" y="0"/>
                  </a:moveTo>
                  <a:cubicBezTo>
                    <a:pt x="0" y="9"/>
                    <a:pt x="8" y="20"/>
                    <a:pt x="17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8" name="Freeform 60"/>
            <p:cNvSpPr>
              <a:spLocks/>
            </p:cNvSpPr>
            <p:nvPr/>
          </p:nvSpPr>
          <p:spPr bwMode="auto">
            <a:xfrm>
              <a:off x="3360" y="2011"/>
              <a:ext cx="65" cy="45"/>
            </a:xfrm>
            <a:custGeom>
              <a:avLst/>
              <a:gdLst>
                <a:gd name="T0" fmla="*/ 0 w 26"/>
                <a:gd name="T1" fmla="*/ 119 h 17"/>
                <a:gd name="T2" fmla="*/ 163 w 26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7">
                  <a:moveTo>
                    <a:pt x="0" y="17"/>
                  </a:moveTo>
                  <a:cubicBezTo>
                    <a:pt x="11" y="16"/>
                    <a:pt x="19" y="1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9" name="Freeform 61"/>
            <p:cNvSpPr>
              <a:spLocks/>
            </p:cNvSpPr>
            <p:nvPr/>
          </p:nvSpPr>
          <p:spPr bwMode="auto">
            <a:xfrm>
              <a:off x="3585" y="1861"/>
              <a:ext cx="70" cy="32"/>
            </a:xfrm>
            <a:custGeom>
              <a:avLst/>
              <a:gdLst>
                <a:gd name="T0" fmla="*/ 0 w 28"/>
                <a:gd name="T1" fmla="*/ 43 h 12"/>
                <a:gd name="T2" fmla="*/ 175 w 2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2">
                  <a:moveTo>
                    <a:pt x="0" y="6"/>
                  </a:moveTo>
                  <a:cubicBezTo>
                    <a:pt x="8" y="12"/>
                    <a:pt x="20" y="5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0" name="Freeform 62"/>
            <p:cNvSpPr>
              <a:spLocks/>
            </p:cNvSpPr>
            <p:nvPr/>
          </p:nvSpPr>
          <p:spPr bwMode="auto">
            <a:xfrm>
              <a:off x="3820" y="1763"/>
              <a:ext cx="25" cy="61"/>
            </a:xfrm>
            <a:custGeom>
              <a:avLst/>
              <a:gdLst>
                <a:gd name="T0" fmla="*/ 0 w 10"/>
                <a:gd name="T1" fmla="*/ 0 h 23"/>
                <a:gd name="T2" fmla="*/ 45 w 10"/>
                <a:gd name="T3" fmla="*/ 162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6" y="5"/>
                    <a:pt x="10" y="16"/>
                    <a:pt x="7" y="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1" name="Freeform 63"/>
            <p:cNvSpPr>
              <a:spLocks/>
            </p:cNvSpPr>
            <p:nvPr/>
          </p:nvSpPr>
          <p:spPr bwMode="auto">
            <a:xfrm>
              <a:off x="3953" y="1803"/>
              <a:ext cx="65" cy="10"/>
            </a:xfrm>
            <a:custGeom>
              <a:avLst/>
              <a:gdLst>
                <a:gd name="T0" fmla="*/ 0 w 26"/>
                <a:gd name="T1" fmla="*/ 0 h 4"/>
                <a:gd name="T2" fmla="*/ 163 w 26"/>
                <a:gd name="T3" fmla="*/ 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4">
                  <a:moveTo>
                    <a:pt x="0" y="0"/>
                  </a:moveTo>
                  <a:cubicBezTo>
                    <a:pt x="7" y="4"/>
                    <a:pt x="18" y="4"/>
                    <a:pt x="26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2" name="Freeform 64"/>
            <p:cNvSpPr>
              <a:spLocks/>
            </p:cNvSpPr>
            <p:nvPr/>
          </p:nvSpPr>
          <p:spPr bwMode="auto">
            <a:xfrm>
              <a:off x="3915" y="1853"/>
              <a:ext cx="38" cy="43"/>
            </a:xfrm>
            <a:custGeom>
              <a:avLst/>
              <a:gdLst>
                <a:gd name="T0" fmla="*/ 96 w 15"/>
                <a:gd name="T1" fmla="*/ 0 h 16"/>
                <a:gd name="T2" fmla="*/ 0 w 15"/>
                <a:gd name="T3" fmla="*/ 1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cubicBezTo>
                    <a:pt x="10" y="6"/>
                    <a:pt x="8" y="16"/>
                    <a:pt x="0" y="1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3" name="Freeform 65"/>
            <p:cNvSpPr>
              <a:spLocks/>
            </p:cNvSpPr>
            <p:nvPr/>
          </p:nvSpPr>
          <p:spPr bwMode="auto">
            <a:xfrm>
              <a:off x="3555" y="1752"/>
              <a:ext cx="18" cy="24"/>
            </a:xfrm>
            <a:custGeom>
              <a:avLst/>
              <a:gdLst>
                <a:gd name="T0" fmla="*/ 46 w 7"/>
                <a:gd name="T1" fmla="*/ 0 h 9"/>
                <a:gd name="T2" fmla="*/ 0 w 7"/>
                <a:gd name="T3" fmla="*/ 64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2" y="2"/>
                    <a:pt x="0" y="5"/>
                    <a:pt x="0" y="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4" name="Freeform 66"/>
            <p:cNvSpPr>
              <a:spLocks/>
            </p:cNvSpPr>
            <p:nvPr/>
          </p:nvSpPr>
          <p:spPr bwMode="auto">
            <a:xfrm>
              <a:off x="1903" y="2539"/>
              <a:ext cx="55" cy="32"/>
            </a:xfrm>
            <a:custGeom>
              <a:avLst/>
              <a:gdLst>
                <a:gd name="T0" fmla="*/ 8 w 22"/>
                <a:gd name="T1" fmla="*/ 0 h 12"/>
                <a:gd name="T2" fmla="*/ 138 w 22"/>
                <a:gd name="T3" fmla="*/ 43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1" y="0"/>
                  </a:moveTo>
                  <a:cubicBezTo>
                    <a:pt x="0" y="12"/>
                    <a:pt x="15" y="9"/>
                    <a:pt x="22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5" name="Freeform 67"/>
            <p:cNvSpPr>
              <a:spLocks/>
            </p:cNvSpPr>
            <p:nvPr/>
          </p:nvSpPr>
          <p:spPr bwMode="auto">
            <a:xfrm>
              <a:off x="2003" y="2507"/>
              <a:ext cx="42" cy="72"/>
            </a:xfrm>
            <a:custGeom>
              <a:avLst/>
              <a:gdLst>
                <a:gd name="T0" fmla="*/ 5 w 17"/>
                <a:gd name="T1" fmla="*/ 0 h 27"/>
                <a:gd name="T2" fmla="*/ 104 w 17"/>
                <a:gd name="T3" fmla="*/ 192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0" y="12"/>
                    <a:pt x="7" y="22"/>
                    <a:pt x="17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6" name="Freeform 68"/>
            <p:cNvSpPr>
              <a:spLocks/>
            </p:cNvSpPr>
            <p:nvPr/>
          </p:nvSpPr>
          <p:spPr bwMode="auto">
            <a:xfrm>
              <a:off x="2248" y="2469"/>
              <a:ext cx="22" cy="56"/>
            </a:xfrm>
            <a:custGeom>
              <a:avLst/>
              <a:gdLst>
                <a:gd name="T0" fmla="*/ 17 w 9"/>
                <a:gd name="T1" fmla="*/ 0 h 21"/>
                <a:gd name="T2" fmla="*/ 54 w 9"/>
                <a:gd name="T3" fmla="*/ 14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1">
                  <a:moveTo>
                    <a:pt x="3" y="0"/>
                  </a:moveTo>
                  <a:cubicBezTo>
                    <a:pt x="0" y="7"/>
                    <a:pt x="4" y="16"/>
                    <a:pt x="9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7" name="Freeform 69"/>
            <p:cNvSpPr>
              <a:spLocks/>
            </p:cNvSpPr>
            <p:nvPr/>
          </p:nvSpPr>
          <p:spPr bwMode="auto">
            <a:xfrm>
              <a:off x="2630" y="2160"/>
              <a:ext cx="195" cy="155"/>
            </a:xfrm>
            <a:custGeom>
              <a:avLst/>
              <a:gdLst>
                <a:gd name="T0" fmla="*/ 445 w 78"/>
                <a:gd name="T1" fmla="*/ 0 h 58"/>
                <a:gd name="T2" fmla="*/ 270 w 78"/>
                <a:gd name="T3" fmla="*/ 243 h 58"/>
                <a:gd name="T4" fmla="*/ 120 w 78"/>
                <a:gd name="T5" fmla="*/ 350 h 58"/>
                <a:gd name="T6" fmla="*/ 0 w 78"/>
                <a:gd name="T7" fmla="*/ 393 h 58"/>
                <a:gd name="T8" fmla="*/ 320 w 78"/>
                <a:gd name="T9" fmla="*/ 350 h 58"/>
                <a:gd name="T10" fmla="*/ 470 w 78"/>
                <a:gd name="T11" fmla="*/ 299 h 58"/>
                <a:gd name="T12" fmla="*/ 488 w 78"/>
                <a:gd name="T13" fmla="*/ 64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58">
                  <a:moveTo>
                    <a:pt x="71" y="0"/>
                  </a:moveTo>
                  <a:cubicBezTo>
                    <a:pt x="77" y="19"/>
                    <a:pt x="56" y="27"/>
                    <a:pt x="43" y="34"/>
                  </a:cubicBezTo>
                  <a:cubicBezTo>
                    <a:pt x="35" y="39"/>
                    <a:pt x="28" y="45"/>
                    <a:pt x="19" y="49"/>
                  </a:cubicBezTo>
                  <a:cubicBezTo>
                    <a:pt x="13" y="51"/>
                    <a:pt x="5" y="51"/>
                    <a:pt x="0" y="55"/>
                  </a:cubicBezTo>
                  <a:cubicBezTo>
                    <a:pt x="13" y="58"/>
                    <a:pt x="36" y="52"/>
                    <a:pt x="51" y="49"/>
                  </a:cubicBezTo>
                  <a:cubicBezTo>
                    <a:pt x="59" y="48"/>
                    <a:pt x="68" y="47"/>
                    <a:pt x="75" y="42"/>
                  </a:cubicBezTo>
                  <a:cubicBezTo>
                    <a:pt x="73" y="34"/>
                    <a:pt x="68" y="15"/>
                    <a:pt x="78" y="9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8" name="Freeform 70"/>
            <p:cNvSpPr>
              <a:spLocks/>
            </p:cNvSpPr>
            <p:nvPr/>
          </p:nvSpPr>
          <p:spPr bwMode="auto">
            <a:xfrm>
              <a:off x="2798" y="2181"/>
              <a:ext cx="45" cy="96"/>
            </a:xfrm>
            <a:custGeom>
              <a:avLst/>
              <a:gdLst>
                <a:gd name="T0" fmla="*/ 38 w 18"/>
                <a:gd name="T1" fmla="*/ 0 h 36"/>
                <a:gd name="T2" fmla="*/ 113 w 18"/>
                <a:gd name="T3" fmla="*/ 213 h 36"/>
                <a:gd name="T4" fmla="*/ 0 w 18"/>
                <a:gd name="T5" fmla="*/ 213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6">
                  <a:moveTo>
                    <a:pt x="6" y="0"/>
                  </a:moveTo>
                  <a:cubicBezTo>
                    <a:pt x="8" y="14"/>
                    <a:pt x="11" y="20"/>
                    <a:pt x="18" y="30"/>
                  </a:cubicBezTo>
                  <a:cubicBezTo>
                    <a:pt x="13" y="33"/>
                    <a:pt x="2" y="36"/>
                    <a:pt x="0" y="30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9" name="Freeform 71"/>
            <p:cNvSpPr>
              <a:spLocks/>
            </p:cNvSpPr>
            <p:nvPr/>
          </p:nvSpPr>
          <p:spPr bwMode="auto">
            <a:xfrm>
              <a:off x="3098" y="2192"/>
              <a:ext cx="97" cy="69"/>
            </a:xfrm>
            <a:custGeom>
              <a:avLst/>
              <a:gdLst>
                <a:gd name="T0" fmla="*/ 0 w 39"/>
                <a:gd name="T1" fmla="*/ 170 h 26"/>
                <a:gd name="T2" fmla="*/ 112 w 39"/>
                <a:gd name="T3" fmla="*/ 0 h 26"/>
                <a:gd name="T4" fmla="*/ 30 w 39"/>
                <a:gd name="T5" fmla="*/ 149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0" y="24"/>
                  </a:moveTo>
                  <a:cubicBezTo>
                    <a:pt x="14" y="26"/>
                    <a:pt x="39" y="9"/>
                    <a:pt x="18" y="0"/>
                  </a:cubicBezTo>
                  <a:cubicBezTo>
                    <a:pt x="25" y="11"/>
                    <a:pt x="9" y="14"/>
                    <a:pt x="5" y="21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0" name="Freeform 72"/>
            <p:cNvSpPr>
              <a:spLocks/>
            </p:cNvSpPr>
            <p:nvPr/>
          </p:nvSpPr>
          <p:spPr bwMode="auto">
            <a:xfrm>
              <a:off x="3323" y="2075"/>
              <a:ext cx="92" cy="138"/>
            </a:xfrm>
            <a:custGeom>
              <a:avLst/>
              <a:gdLst>
                <a:gd name="T0" fmla="*/ 80 w 37"/>
                <a:gd name="T1" fmla="*/ 42 h 52"/>
                <a:gd name="T2" fmla="*/ 199 w 37"/>
                <a:gd name="T3" fmla="*/ 0 h 52"/>
                <a:gd name="T4" fmla="*/ 191 w 37"/>
                <a:gd name="T5" fmla="*/ 85 h 52"/>
                <a:gd name="T6" fmla="*/ 211 w 37"/>
                <a:gd name="T7" fmla="*/ 191 h 52"/>
                <a:gd name="T8" fmla="*/ 0 w 37"/>
                <a:gd name="T9" fmla="*/ 366 h 52"/>
                <a:gd name="T10" fmla="*/ 137 w 37"/>
                <a:gd name="T11" fmla="*/ 170 h 52"/>
                <a:gd name="T12" fmla="*/ 67 w 37"/>
                <a:gd name="T13" fmla="*/ 64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52">
                  <a:moveTo>
                    <a:pt x="13" y="6"/>
                  </a:moveTo>
                  <a:cubicBezTo>
                    <a:pt x="21" y="7"/>
                    <a:pt x="25" y="2"/>
                    <a:pt x="32" y="0"/>
                  </a:cubicBezTo>
                  <a:cubicBezTo>
                    <a:pt x="34" y="5"/>
                    <a:pt x="30" y="8"/>
                    <a:pt x="31" y="12"/>
                  </a:cubicBezTo>
                  <a:cubicBezTo>
                    <a:pt x="31" y="18"/>
                    <a:pt x="34" y="22"/>
                    <a:pt x="34" y="27"/>
                  </a:cubicBezTo>
                  <a:cubicBezTo>
                    <a:pt x="37" y="46"/>
                    <a:pt x="14" y="49"/>
                    <a:pt x="0" y="52"/>
                  </a:cubicBezTo>
                  <a:cubicBezTo>
                    <a:pt x="9" y="46"/>
                    <a:pt x="24" y="39"/>
                    <a:pt x="22" y="24"/>
                  </a:cubicBezTo>
                  <a:cubicBezTo>
                    <a:pt x="22" y="19"/>
                    <a:pt x="17" y="10"/>
                    <a:pt x="11" y="9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1" name="Freeform 73"/>
            <p:cNvSpPr>
              <a:spLocks/>
            </p:cNvSpPr>
            <p:nvPr/>
          </p:nvSpPr>
          <p:spPr bwMode="auto">
            <a:xfrm>
              <a:off x="3578" y="1904"/>
              <a:ext cx="87" cy="149"/>
            </a:xfrm>
            <a:custGeom>
              <a:avLst/>
              <a:gdLst>
                <a:gd name="T0" fmla="*/ 37 w 35"/>
                <a:gd name="T1" fmla="*/ 29 h 56"/>
                <a:gd name="T2" fmla="*/ 142 w 35"/>
                <a:gd name="T3" fmla="*/ 21 h 56"/>
                <a:gd name="T4" fmla="*/ 199 w 35"/>
                <a:gd name="T5" fmla="*/ 141 h 56"/>
                <a:gd name="T6" fmla="*/ 191 w 35"/>
                <a:gd name="T7" fmla="*/ 303 h 56"/>
                <a:gd name="T8" fmla="*/ 0 w 35"/>
                <a:gd name="T9" fmla="*/ 396 h 56"/>
                <a:gd name="T10" fmla="*/ 162 w 35"/>
                <a:gd name="T11" fmla="*/ 178 h 56"/>
                <a:gd name="T12" fmla="*/ 30 w 35"/>
                <a:gd name="T13" fmla="*/ 2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56">
                  <a:moveTo>
                    <a:pt x="6" y="4"/>
                  </a:moveTo>
                  <a:cubicBezTo>
                    <a:pt x="12" y="7"/>
                    <a:pt x="17" y="0"/>
                    <a:pt x="23" y="3"/>
                  </a:cubicBezTo>
                  <a:cubicBezTo>
                    <a:pt x="27" y="6"/>
                    <a:pt x="31" y="15"/>
                    <a:pt x="32" y="20"/>
                  </a:cubicBezTo>
                  <a:cubicBezTo>
                    <a:pt x="33" y="26"/>
                    <a:pt x="35" y="38"/>
                    <a:pt x="31" y="43"/>
                  </a:cubicBezTo>
                  <a:cubicBezTo>
                    <a:pt x="26" y="52"/>
                    <a:pt x="9" y="52"/>
                    <a:pt x="0" y="56"/>
                  </a:cubicBezTo>
                  <a:cubicBezTo>
                    <a:pt x="12" y="51"/>
                    <a:pt x="27" y="40"/>
                    <a:pt x="26" y="25"/>
                  </a:cubicBezTo>
                  <a:cubicBezTo>
                    <a:pt x="24" y="8"/>
                    <a:pt x="7" y="16"/>
                    <a:pt x="5" y="4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2" name="Freeform 74"/>
            <p:cNvSpPr>
              <a:spLocks/>
            </p:cNvSpPr>
            <p:nvPr/>
          </p:nvSpPr>
          <p:spPr bwMode="auto">
            <a:xfrm>
              <a:off x="3633" y="1955"/>
              <a:ext cx="57" cy="72"/>
            </a:xfrm>
            <a:custGeom>
              <a:avLst/>
              <a:gdLst>
                <a:gd name="T0" fmla="*/ 62 w 23"/>
                <a:gd name="T1" fmla="*/ 0 h 27"/>
                <a:gd name="T2" fmla="*/ 129 w 23"/>
                <a:gd name="T3" fmla="*/ 99 h 27"/>
                <a:gd name="T4" fmla="*/ 0 w 23"/>
                <a:gd name="T5" fmla="*/ 19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7">
                  <a:moveTo>
                    <a:pt x="10" y="0"/>
                  </a:moveTo>
                  <a:cubicBezTo>
                    <a:pt x="11" y="8"/>
                    <a:pt x="19" y="8"/>
                    <a:pt x="21" y="14"/>
                  </a:cubicBezTo>
                  <a:cubicBezTo>
                    <a:pt x="23" y="22"/>
                    <a:pt x="6" y="25"/>
                    <a:pt x="0" y="27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3" name="Freeform 75"/>
            <p:cNvSpPr>
              <a:spLocks/>
            </p:cNvSpPr>
            <p:nvPr/>
          </p:nvSpPr>
          <p:spPr bwMode="auto">
            <a:xfrm>
              <a:off x="2350" y="1747"/>
              <a:ext cx="65" cy="24"/>
            </a:xfrm>
            <a:custGeom>
              <a:avLst/>
              <a:gdLst>
                <a:gd name="T0" fmla="*/ 0 w 26"/>
                <a:gd name="T1" fmla="*/ 0 h 9"/>
                <a:gd name="T2" fmla="*/ 75 w 26"/>
                <a:gd name="T3" fmla="*/ 64 h 9"/>
                <a:gd name="T4" fmla="*/ 163 w 26"/>
                <a:gd name="T5" fmla="*/ 29 h 9"/>
                <a:gd name="T6" fmla="*/ 33 w 26"/>
                <a:gd name="T7" fmla="*/ 2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3" y="4"/>
                    <a:pt x="8" y="7"/>
                    <a:pt x="12" y="9"/>
                  </a:cubicBezTo>
                  <a:cubicBezTo>
                    <a:pt x="16" y="6"/>
                    <a:pt x="21" y="5"/>
                    <a:pt x="26" y="4"/>
                  </a:cubicBezTo>
                  <a:cubicBezTo>
                    <a:pt x="19" y="4"/>
                    <a:pt x="12" y="5"/>
                    <a:pt x="5" y="4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4" name="Freeform 76"/>
            <p:cNvSpPr>
              <a:spLocks/>
            </p:cNvSpPr>
            <p:nvPr/>
          </p:nvSpPr>
          <p:spPr bwMode="auto">
            <a:xfrm>
              <a:off x="2905" y="1757"/>
              <a:ext cx="60" cy="30"/>
            </a:xfrm>
            <a:custGeom>
              <a:avLst/>
              <a:gdLst>
                <a:gd name="T0" fmla="*/ 0 w 24"/>
                <a:gd name="T1" fmla="*/ 0 h 11"/>
                <a:gd name="T2" fmla="*/ 58 w 24"/>
                <a:gd name="T3" fmla="*/ 82 h 11"/>
                <a:gd name="T4" fmla="*/ 150 w 24"/>
                <a:gd name="T5" fmla="*/ 38 h 11"/>
                <a:gd name="T6" fmla="*/ 25 w 24"/>
                <a:gd name="T7" fmla="*/ 8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3" y="4"/>
                    <a:pt x="5" y="8"/>
                    <a:pt x="9" y="11"/>
                  </a:cubicBezTo>
                  <a:cubicBezTo>
                    <a:pt x="12" y="5"/>
                    <a:pt x="20" y="4"/>
                    <a:pt x="24" y="5"/>
                  </a:cubicBezTo>
                  <a:cubicBezTo>
                    <a:pt x="17" y="4"/>
                    <a:pt x="10" y="1"/>
                    <a:pt x="4" y="1"/>
                  </a:cubicBezTo>
                </a:path>
              </a:pathLst>
            </a:custGeom>
            <a:solidFill>
              <a:srgbClr val="F4D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5" name="Freeform 77"/>
            <p:cNvSpPr>
              <a:spLocks/>
            </p:cNvSpPr>
            <p:nvPr/>
          </p:nvSpPr>
          <p:spPr bwMode="auto">
            <a:xfrm>
              <a:off x="2138" y="2341"/>
              <a:ext cx="420" cy="136"/>
            </a:xfrm>
            <a:custGeom>
              <a:avLst/>
              <a:gdLst>
                <a:gd name="T0" fmla="*/ 8 w 168"/>
                <a:gd name="T1" fmla="*/ 355 h 51"/>
                <a:gd name="T2" fmla="*/ 63 w 168"/>
                <a:gd name="T3" fmla="*/ 312 h 51"/>
                <a:gd name="T4" fmla="*/ 100 w 168"/>
                <a:gd name="T5" fmla="*/ 277 h 51"/>
                <a:gd name="T6" fmla="*/ 170 w 168"/>
                <a:gd name="T7" fmla="*/ 243 h 51"/>
                <a:gd name="T8" fmla="*/ 295 w 168"/>
                <a:gd name="T9" fmla="*/ 200 h 51"/>
                <a:gd name="T10" fmla="*/ 408 w 168"/>
                <a:gd name="T11" fmla="*/ 107 h 51"/>
                <a:gd name="T12" fmla="*/ 550 w 168"/>
                <a:gd name="T13" fmla="*/ 64 h 51"/>
                <a:gd name="T14" fmla="*/ 683 w 168"/>
                <a:gd name="T15" fmla="*/ 21 h 51"/>
                <a:gd name="T16" fmla="*/ 800 w 168"/>
                <a:gd name="T17" fmla="*/ 0 h 51"/>
                <a:gd name="T18" fmla="*/ 933 w 168"/>
                <a:gd name="T19" fmla="*/ 29 h 51"/>
                <a:gd name="T20" fmla="*/ 1038 w 168"/>
                <a:gd name="T21" fmla="*/ 51 h 51"/>
                <a:gd name="T22" fmla="*/ 1038 w 168"/>
                <a:gd name="T23" fmla="*/ 157 h 51"/>
                <a:gd name="T24" fmla="*/ 1033 w 168"/>
                <a:gd name="T25" fmla="*/ 243 h 51"/>
                <a:gd name="T26" fmla="*/ 995 w 168"/>
                <a:gd name="T27" fmla="*/ 312 h 51"/>
                <a:gd name="T28" fmla="*/ 958 w 168"/>
                <a:gd name="T29" fmla="*/ 163 h 51"/>
                <a:gd name="T30" fmla="*/ 820 w 168"/>
                <a:gd name="T31" fmla="*/ 107 h 51"/>
                <a:gd name="T32" fmla="*/ 550 w 168"/>
                <a:gd name="T33" fmla="*/ 163 h 51"/>
                <a:gd name="T34" fmla="*/ 425 w 168"/>
                <a:gd name="T35" fmla="*/ 213 h 51"/>
                <a:gd name="T36" fmla="*/ 258 w 168"/>
                <a:gd name="T37" fmla="*/ 264 h 51"/>
                <a:gd name="T38" fmla="*/ 208 w 168"/>
                <a:gd name="T39" fmla="*/ 307 h 51"/>
                <a:gd name="T40" fmla="*/ 158 w 168"/>
                <a:gd name="T41" fmla="*/ 328 h 51"/>
                <a:gd name="T42" fmla="*/ 75 w 168"/>
                <a:gd name="T43" fmla="*/ 363 h 51"/>
                <a:gd name="T44" fmla="*/ 0 w 168"/>
                <a:gd name="T45" fmla="*/ 363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8" h="51">
                  <a:moveTo>
                    <a:pt x="1" y="50"/>
                  </a:moveTo>
                  <a:cubicBezTo>
                    <a:pt x="3" y="48"/>
                    <a:pt x="9" y="46"/>
                    <a:pt x="10" y="44"/>
                  </a:cubicBezTo>
                  <a:cubicBezTo>
                    <a:pt x="12" y="42"/>
                    <a:pt x="14" y="40"/>
                    <a:pt x="16" y="39"/>
                  </a:cubicBezTo>
                  <a:cubicBezTo>
                    <a:pt x="19" y="37"/>
                    <a:pt x="23" y="35"/>
                    <a:pt x="27" y="34"/>
                  </a:cubicBezTo>
                  <a:cubicBezTo>
                    <a:pt x="34" y="32"/>
                    <a:pt x="41" y="34"/>
                    <a:pt x="47" y="28"/>
                  </a:cubicBezTo>
                  <a:cubicBezTo>
                    <a:pt x="53" y="23"/>
                    <a:pt x="58" y="18"/>
                    <a:pt x="65" y="15"/>
                  </a:cubicBezTo>
                  <a:cubicBezTo>
                    <a:pt x="73" y="12"/>
                    <a:pt x="81" y="11"/>
                    <a:pt x="88" y="9"/>
                  </a:cubicBezTo>
                  <a:cubicBezTo>
                    <a:pt x="95" y="7"/>
                    <a:pt x="102" y="5"/>
                    <a:pt x="109" y="3"/>
                  </a:cubicBezTo>
                  <a:cubicBezTo>
                    <a:pt x="116" y="1"/>
                    <a:pt x="121" y="0"/>
                    <a:pt x="128" y="0"/>
                  </a:cubicBezTo>
                  <a:cubicBezTo>
                    <a:pt x="135" y="1"/>
                    <a:pt x="142" y="3"/>
                    <a:pt x="149" y="4"/>
                  </a:cubicBezTo>
                  <a:cubicBezTo>
                    <a:pt x="153" y="5"/>
                    <a:pt x="163" y="4"/>
                    <a:pt x="166" y="7"/>
                  </a:cubicBezTo>
                  <a:cubicBezTo>
                    <a:pt x="168" y="10"/>
                    <a:pt x="167" y="19"/>
                    <a:pt x="166" y="22"/>
                  </a:cubicBezTo>
                  <a:cubicBezTo>
                    <a:pt x="166" y="26"/>
                    <a:pt x="166" y="30"/>
                    <a:pt x="165" y="34"/>
                  </a:cubicBezTo>
                  <a:cubicBezTo>
                    <a:pt x="164" y="38"/>
                    <a:pt x="161" y="41"/>
                    <a:pt x="159" y="44"/>
                  </a:cubicBezTo>
                  <a:cubicBezTo>
                    <a:pt x="159" y="37"/>
                    <a:pt x="159" y="29"/>
                    <a:pt x="153" y="23"/>
                  </a:cubicBezTo>
                  <a:cubicBezTo>
                    <a:pt x="148" y="18"/>
                    <a:pt x="139" y="15"/>
                    <a:pt x="131" y="15"/>
                  </a:cubicBezTo>
                  <a:cubicBezTo>
                    <a:pt x="118" y="15"/>
                    <a:pt x="101" y="17"/>
                    <a:pt x="88" y="23"/>
                  </a:cubicBezTo>
                  <a:cubicBezTo>
                    <a:pt x="82" y="26"/>
                    <a:pt x="75" y="27"/>
                    <a:pt x="68" y="30"/>
                  </a:cubicBezTo>
                  <a:cubicBezTo>
                    <a:pt x="59" y="33"/>
                    <a:pt x="49" y="34"/>
                    <a:pt x="41" y="37"/>
                  </a:cubicBezTo>
                  <a:cubicBezTo>
                    <a:pt x="37" y="38"/>
                    <a:pt x="36" y="40"/>
                    <a:pt x="33" y="43"/>
                  </a:cubicBezTo>
                  <a:cubicBezTo>
                    <a:pt x="30" y="46"/>
                    <a:pt x="28" y="44"/>
                    <a:pt x="25" y="46"/>
                  </a:cubicBezTo>
                  <a:cubicBezTo>
                    <a:pt x="21" y="48"/>
                    <a:pt x="16" y="50"/>
                    <a:pt x="12" y="51"/>
                  </a:cubicBezTo>
                  <a:cubicBezTo>
                    <a:pt x="9" y="51"/>
                    <a:pt x="2" y="50"/>
                    <a:pt x="0" y="51"/>
                  </a:cubicBezTo>
                </a:path>
              </a:pathLst>
            </a:custGeom>
            <a:solidFill>
              <a:srgbClr val="DEC2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6" name="Freeform 78"/>
            <p:cNvSpPr>
              <a:spLocks/>
            </p:cNvSpPr>
            <p:nvPr/>
          </p:nvSpPr>
          <p:spPr bwMode="auto">
            <a:xfrm>
              <a:off x="2570" y="2309"/>
              <a:ext cx="373" cy="38"/>
            </a:xfrm>
            <a:custGeom>
              <a:avLst/>
              <a:gdLst>
                <a:gd name="T0" fmla="*/ 0 w 149"/>
                <a:gd name="T1" fmla="*/ 81 h 14"/>
                <a:gd name="T2" fmla="*/ 225 w 149"/>
                <a:gd name="T3" fmla="*/ 73 h 14"/>
                <a:gd name="T4" fmla="*/ 446 w 149"/>
                <a:gd name="T5" fmla="*/ 65 h 14"/>
                <a:gd name="T6" fmla="*/ 671 w 149"/>
                <a:gd name="T7" fmla="*/ 60 h 14"/>
                <a:gd name="T8" fmla="*/ 934 w 149"/>
                <a:gd name="T9" fmla="*/ 0 h 14"/>
                <a:gd name="T10" fmla="*/ 571 w 149"/>
                <a:gd name="T11" fmla="*/ 14 h 14"/>
                <a:gd name="T12" fmla="*/ 363 w 149"/>
                <a:gd name="T13" fmla="*/ 38 h 14"/>
                <a:gd name="T14" fmla="*/ 200 w 149"/>
                <a:gd name="T15" fmla="*/ 6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" h="14">
                  <a:moveTo>
                    <a:pt x="0" y="11"/>
                  </a:moveTo>
                  <a:cubicBezTo>
                    <a:pt x="11" y="14"/>
                    <a:pt x="25" y="11"/>
                    <a:pt x="36" y="10"/>
                  </a:cubicBezTo>
                  <a:cubicBezTo>
                    <a:pt x="48" y="10"/>
                    <a:pt x="59" y="9"/>
                    <a:pt x="71" y="9"/>
                  </a:cubicBezTo>
                  <a:cubicBezTo>
                    <a:pt x="83" y="8"/>
                    <a:pt x="95" y="9"/>
                    <a:pt x="107" y="8"/>
                  </a:cubicBezTo>
                  <a:cubicBezTo>
                    <a:pt x="121" y="7"/>
                    <a:pt x="134" y="3"/>
                    <a:pt x="149" y="0"/>
                  </a:cubicBezTo>
                  <a:cubicBezTo>
                    <a:pt x="131" y="8"/>
                    <a:pt x="109" y="3"/>
                    <a:pt x="91" y="2"/>
                  </a:cubicBezTo>
                  <a:cubicBezTo>
                    <a:pt x="79" y="1"/>
                    <a:pt x="69" y="3"/>
                    <a:pt x="58" y="5"/>
                  </a:cubicBezTo>
                  <a:cubicBezTo>
                    <a:pt x="50" y="7"/>
                    <a:pt x="40" y="9"/>
                    <a:pt x="32" y="8"/>
                  </a:cubicBezTo>
                </a:path>
              </a:pathLst>
            </a:custGeom>
            <a:solidFill>
              <a:srgbClr val="DEC2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7" name="Freeform 79"/>
            <p:cNvSpPr>
              <a:spLocks/>
            </p:cNvSpPr>
            <p:nvPr/>
          </p:nvSpPr>
          <p:spPr bwMode="auto">
            <a:xfrm>
              <a:off x="3438" y="2056"/>
              <a:ext cx="155" cy="109"/>
            </a:xfrm>
            <a:custGeom>
              <a:avLst/>
              <a:gdLst>
                <a:gd name="T0" fmla="*/ 38 w 62"/>
                <a:gd name="T1" fmla="*/ 255 h 41"/>
                <a:gd name="T2" fmla="*/ 388 w 62"/>
                <a:gd name="T3" fmla="*/ 0 h 41"/>
                <a:gd name="T4" fmla="*/ 283 w 62"/>
                <a:gd name="T5" fmla="*/ 43 h 41"/>
                <a:gd name="T6" fmla="*/ 163 w 62"/>
                <a:gd name="T7" fmla="*/ 85 h 41"/>
                <a:gd name="T8" fmla="*/ 83 w 62"/>
                <a:gd name="T9" fmla="*/ 170 h 41"/>
                <a:gd name="T10" fmla="*/ 38 w 62"/>
                <a:gd name="T11" fmla="*/ 226 h 41"/>
                <a:gd name="T12" fmla="*/ 0 w 62"/>
                <a:gd name="T13" fmla="*/ 29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1">
                  <a:moveTo>
                    <a:pt x="6" y="36"/>
                  </a:moveTo>
                  <a:cubicBezTo>
                    <a:pt x="22" y="22"/>
                    <a:pt x="42" y="7"/>
                    <a:pt x="62" y="0"/>
                  </a:cubicBezTo>
                  <a:cubicBezTo>
                    <a:pt x="57" y="0"/>
                    <a:pt x="51" y="4"/>
                    <a:pt x="45" y="6"/>
                  </a:cubicBezTo>
                  <a:cubicBezTo>
                    <a:pt x="39" y="8"/>
                    <a:pt x="32" y="10"/>
                    <a:pt x="26" y="12"/>
                  </a:cubicBezTo>
                  <a:cubicBezTo>
                    <a:pt x="19" y="15"/>
                    <a:pt x="17" y="19"/>
                    <a:pt x="13" y="24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4" y="35"/>
                    <a:pt x="3" y="40"/>
                    <a:pt x="0" y="41"/>
                  </a:cubicBezTo>
                </a:path>
              </a:pathLst>
            </a:custGeom>
            <a:solidFill>
              <a:srgbClr val="DEC2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8" name="Freeform 80"/>
            <p:cNvSpPr>
              <a:spLocks/>
            </p:cNvSpPr>
            <p:nvPr/>
          </p:nvSpPr>
          <p:spPr bwMode="auto">
            <a:xfrm>
              <a:off x="1808" y="2608"/>
              <a:ext cx="377" cy="53"/>
            </a:xfrm>
            <a:custGeom>
              <a:avLst/>
              <a:gdLst>
                <a:gd name="T0" fmla="*/ 0 w 151"/>
                <a:gd name="T1" fmla="*/ 13 h 20"/>
                <a:gd name="T2" fmla="*/ 212 w 151"/>
                <a:gd name="T3" fmla="*/ 106 h 20"/>
                <a:gd name="T4" fmla="*/ 454 w 151"/>
                <a:gd name="T5" fmla="*/ 133 h 20"/>
                <a:gd name="T6" fmla="*/ 699 w 151"/>
                <a:gd name="T7" fmla="*/ 119 h 20"/>
                <a:gd name="T8" fmla="*/ 824 w 151"/>
                <a:gd name="T9" fmla="*/ 72 h 20"/>
                <a:gd name="T10" fmla="*/ 941 w 151"/>
                <a:gd name="T11" fmla="*/ 0 h 20"/>
                <a:gd name="T12" fmla="*/ 504 w 151"/>
                <a:gd name="T13" fmla="*/ 98 h 20"/>
                <a:gd name="T14" fmla="*/ 300 w 151"/>
                <a:gd name="T15" fmla="*/ 77 h 20"/>
                <a:gd name="T16" fmla="*/ 155 w 151"/>
                <a:gd name="T17" fmla="*/ 50 h 20"/>
                <a:gd name="T18" fmla="*/ 0 w 151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20">
                  <a:moveTo>
                    <a:pt x="0" y="2"/>
                  </a:moveTo>
                  <a:cubicBezTo>
                    <a:pt x="12" y="5"/>
                    <a:pt x="22" y="12"/>
                    <a:pt x="34" y="15"/>
                  </a:cubicBezTo>
                  <a:cubicBezTo>
                    <a:pt x="47" y="18"/>
                    <a:pt x="59" y="18"/>
                    <a:pt x="73" y="19"/>
                  </a:cubicBezTo>
                  <a:cubicBezTo>
                    <a:pt x="86" y="20"/>
                    <a:pt x="99" y="20"/>
                    <a:pt x="112" y="17"/>
                  </a:cubicBezTo>
                  <a:cubicBezTo>
                    <a:pt x="119" y="14"/>
                    <a:pt x="125" y="12"/>
                    <a:pt x="132" y="10"/>
                  </a:cubicBezTo>
                  <a:cubicBezTo>
                    <a:pt x="138" y="7"/>
                    <a:pt x="145" y="3"/>
                    <a:pt x="151" y="0"/>
                  </a:cubicBezTo>
                  <a:cubicBezTo>
                    <a:pt x="123" y="12"/>
                    <a:pt x="108" y="14"/>
                    <a:pt x="81" y="14"/>
                  </a:cubicBezTo>
                  <a:cubicBezTo>
                    <a:pt x="74" y="15"/>
                    <a:pt x="54" y="13"/>
                    <a:pt x="48" y="11"/>
                  </a:cubicBezTo>
                  <a:cubicBezTo>
                    <a:pt x="39" y="10"/>
                    <a:pt x="33" y="9"/>
                    <a:pt x="25" y="7"/>
                  </a:cubicBezTo>
                  <a:cubicBezTo>
                    <a:pt x="17" y="5"/>
                    <a:pt x="7" y="3"/>
                    <a:pt x="0" y="0"/>
                  </a:cubicBezTo>
                </a:path>
              </a:pathLst>
            </a:custGeom>
            <a:solidFill>
              <a:srgbClr val="DEC2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9" name="Freeform 81"/>
            <p:cNvSpPr>
              <a:spLocks/>
            </p:cNvSpPr>
            <p:nvPr/>
          </p:nvSpPr>
          <p:spPr bwMode="auto">
            <a:xfrm>
              <a:off x="1653" y="1621"/>
              <a:ext cx="2485" cy="1054"/>
            </a:xfrm>
            <a:custGeom>
              <a:avLst/>
              <a:gdLst>
                <a:gd name="T0" fmla="*/ 300 w 994"/>
                <a:gd name="T1" fmla="*/ 870 h 395"/>
                <a:gd name="T2" fmla="*/ 13 w 994"/>
                <a:gd name="T3" fmla="*/ 1468 h 395"/>
                <a:gd name="T4" fmla="*/ 20 w 994"/>
                <a:gd name="T5" fmla="*/ 1908 h 395"/>
                <a:gd name="T6" fmla="*/ 125 w 994"/>
                <a:gd name="T7" fmla="*/ 2172 h 395"/>
                <a:gd name="T8" fmla="*/ 183 w 994"/>
                <a:gd name="T9" fmla="*/ 2399 h 395"/>
                <a:gd name="T10" fmla="*/ 633 w 994"/>
                <a:gd name="T11" fmla="*/ 2783 h 395"/>
                <a:gd name="T12" fmla="*/ 913 w 994"/>
                <a:gd name="T13" fmla="*/ 2812 h 395"/>
                <a:gd name="T14" fmla="*/ 1075 w 994"/>
                <a:gd name="T15" fmla="*/ 2791 h 395"/>
                <a:gd name="T16" fmla="*/ 1225 w 994"/>
                <a:gd name="T17" fmla="*/ 2740 h 395"/>
                <a:gd name="T18" fmla="*/ 1400 w 994"/>
                <a:gd name="T19" fmla="*/ 2684 h 395"/>
                <a:gd name="T20" fmla="*/ 1633 w 994"/>
                <a:gd name="T21" fmla="*/ 2612 h 395"/>
                <a:gd name="T22" fmla="*/ 1933 w 994"/>
                <a:gd name="T23" fmla="*/ 2436 h 395"/>
                <a:gd name="T24" fmla="*/ 2150 w 994"/>
                <a:gd name="T25" fmla="*/ 2300 h 395"/>
                <a:gd name="T26" fmla="*/ 2250 w 994"/>
                <a:gd name="T27" fmla="*/ 1951 h 395"/>
                <a:gd name="T28" fmla="*/ 2263 w 994"/>
                <a:gd name="T29" fmla="*/ 1964 h 395"/>
                <a:gd name="T30" fmla="*/ 2588 w 994"/>
                <a:gd name="T31" fmla="*/ 1951 h 395"/>
                <a:gd name="T32" fmla="*/ 3320 w 994"/>
                <a:gd name="T33" fmla="*/ 1865 h 395"/>
                <a:gd name="T34" fmla="*/ 3758 w 994"/>
                <a:gd name="T35" fmla="*/ 1780 h 395"/>
                <a:gd name="T36" fmla="*/ 4170 w 994"/>
                <a:gd name="T37" fmla="*/ 1681 h 395"/>
                <a:gd name="T38" fmla="*/ 4850 w 994"/>
                <a:gd name="T39" fmla="*/ 1238 h 395"/>
                <a:gd name="T40" fmla="*/ 5020 w 994"/>
                <a:gd name="T41" fmla="*/ 1147 h 395"/>
                <a:gd name="T42" fmla="*/ 5163 w 994"/>
                <a:gd name="T43" fmla="*/ 1118 h 395"/>
                <a:gd name="T44" fmla="*/ 5613 w 994"/>
                <a:gd name="T45" fmla="*/ 918 h 395"/>
                <a:gd name="T46" fmla="*/ 6133 w 994"/>
                <a:gd name="T47" fmla="*/ 141 h 395"/>
                <a:gd name="T48" fmla="*/ 5663 w 994"/>
                <a:gd name="T49" fmla="*/ 141 h 395"/>
                <a:gd name="T50" fmla="*/ 5163 w 994"/>
                <a:gd name="T51" fmla="*/ 179 h 395"/>
                <a:gd name="T52" fmla="*/ 4838 w 994"/>
                <a:gd name="T53" fmla="*/ 192 h 395"/>
                <a:gd name="T54" fmla="*/ 4563 w 994"/>
                <a:gd name="T55" fmla="*/ 221 h 395"/>
                <a:gd name="T56" fmla="*/ 4313 w 994"/>
                <a:gd name="T57" fmla="*/ 270 h 395"/>
                <a:gd name="T58" fmla="*/ 3938 w 994"/>
                <a:gd name="T59" fmla="*/ 235 h 395"/>
                <a:gd name="T60" fmla="*/ 3483 w 994"/>
                <a:gd name="T61" fmla="*/ 270 h 395"/>
                <a:gd name="T62" fmla="*/ 2663 w 994"/>
                <a:gd name="T63" fmla="*/ 286 h 395"/>
                <a:gd name="T64" fmla="*/ 1845 w 994"/>
                <a:gd name="T65" fmla="*/ 264 h 395"/>
                <a:gd name="T66" fmla="*/ 1025 w 994"/>
                <a:gd name="T67" fmla="*/ 398 h 395"/>
                <a:gd name="T68" fmla="*/ 620 w 994"/>
                <a:gd name="T69" fmla="*/ 598 h 395"/>
                <a:gd name="T70" fmla="*/ 295 w 994"/>
                <a:gd name="T71" fmla="*/ 870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94" h="395">
                  <a:moveTo>
                    <a:pt x="48" y="122"/>
                  </a:moveTo>
                  <a:cubicBezTo>
                    <a:pt x="9" y="135"/>
                    <a:pt x="3" y="192"/>
                    <a:pt x="2" y="206"/>
                  </a:cubicBezTo>
                  <a:cubicBezTo>
                    <a:pt x="0" y="218"/>
                    <a:pt x="1" y="256"/>
                    <a:pt x="3" y="268"/>
                  </a:cubicBezTo>
                  <a:cubicBezTo>
                    <a:pt x="5" y="280"/>
                    <a:pt x="20" y="291"/>
                    <a:pt x="20" y="305"/>
                  </a:cubicBezTo>
                  <a:cubicBezTo>
                    <a:pt x="21" y="321"/>
                    <a:pt x="23" y="323"/>
                    <a:pt x="29" y="337"/>
                  </a:cubicBezTo>
                  <a:cubicBezTo>
                    <a:pt x="41" y="369"/>
                    <a:pt x="67" y="385"/>
                    <a:pt x="101" y="391"/>
                  </a:cubicBezTo>
                  <a:cubicBezTo>
                    <a:pt x="118" y="394"/>
                    <a:pt x="128" y="394"/>
                    <a:pt x="146" y="395"/>
                  </a:cubicBezTo>
                  <a:cubicBezTo>
                    <a:pt x="153" y="395"/>
                    <a:pt x="164" y="394"/>
                    <a:pt x="172" y="392"/>
                  </a:cubicBezTo>
                  <a:cubicBezTo>
                    <a:pt x="182" y="390"/>
                    <a:pt x="187" y="388"/>
                    <a:pt x="196" y="385"/>
                  </a:cubicBezTo>
                  <a:cubicBezTo>
                    <a:pt x="206" y="382"/>
                    <a:pt x="215" y="381"/>
                    <a:pt x="224" y="377"/>
                  </a:cubicBezTo>
                  <a:cubicBezTo>
                    <a:pt x="241" y="368"/>
                    <a:pt x="243" y="370"/>
                    <a:pt x="261" y="367"/>
                  </a:cubicBezTo>
                  <a:cubicBezTo>
                    <a:pt x="281" y="364"/>
                    <a:pt x="294" y="351"/>
                    <a:pt x="309" y="342"/>
                  </a:cubicBezTo>
                  <a:cubicBezTo>
                    <a:pt x="322" y="335"/>
                    <a:pt x="330" y="331"/>
                    <a:pt x="344" y="323"/>
                  </a:cubicBezTo>
                  <a:cubicBezTo>
                    <a:pt x="356" y="316"/>
                    <a:pt x="368" y="286"/>
                    <a:pt x="360" y="274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79" y="276"/>
                    <a:pt x="396" y="275"/>
                    <a:pt x="414" y="274"/>
                  </a:cubicBezTo>
                  <a:cubicBezTo>
                    <a:pt x="451" y="273"/>
                    <a:pt x="495" y="272"/>
                    <a:pt x="531" y="262"/>
                  </a:cubicBezTo>
                  <a:cubicBezTo>
                    <a:pt x="553" y="256"/>
                    <a:pt x="578" y="251"/>
                    <a:pt x="601" y="250"/>
                  </a:cubicBezTo>
                  <a:cubicBezTo>
                    <a:pt x="626" y="249"/>
                    <a:pt x="642" y="243"/>
                    <a:pt x="667" y="236"/>
                  </a:cubicBezTo>
                  <a:cubicBezTo>
                    <a:pt x="704" y="226"/>
                    <a:pt x="741" y="184"/>
                    <a:pt x="776" y="174"/>
                  </a:cubicBezTo>
                  <a:cubicBezTo>
                    <a:pt x="784" y="171"/>
                    <a:pt x="794" y="164"/>
                    <a:pt x="803" y="161"/>
                  </a:cubicBezTo>
                  <a:cubicBezTo>
                    <a:pt x="810" y="159"/>
                    <a:pt x="819" y="159"/>
                    <a:pt x="826" y="157"/>
                  </a:cubicBezTo>
                  <a:cubicBezTo>
                    <a:pt x="843" y="152"/>
                    <a:pt x="883" y="136"/>
                    <a:pt x="898" y="129"/>
                  </a:cubicBezTo>
                  <a:cubicBezTo>
                    <a:pt x="925" y="118"/>
                    <a:pt x="994" y="76"/>
                    <a:pt x="981" y="20"/>
                  </a:cubicBezTo>
                  <a:cubicBezTo>
                    <a:pt x="977" y="0"/>
                    <a:pt x="939" y="9"/>
                    <a:pt x="906" y="20"/>
                  </a:cubicBezTo>
                  <a:cubicBezTo>
                    <a:pt x="883" y="28"/>
                    <a:pt x="851" y="25"/>
                    <a:pt x="826" y="25"/>
                  </a:cubicBezTo>
                  <a:cubicBezTo>
                    <a:pt x="805" y="25"/>
                    <a:pt x="794" y="26"/>
                    <a:pt x="774" y="27"/>
                  </a:cubicBezTo>
                  <a:cubicBezTo>
                    <a:pt x="759" y="27"/>
                    <a:pt x="745" y="30"/>
                    <a:pt x="730" y="31"/>
                  </a:cubicBezTo>
                  <a:cubicBezTo>
                    <a:pt x="714" y="31"/>
                    <a:pt x="706" y="36"/>
                    <a:pt x="690" y="38"/>
                  </a:cubicBezTo>
                  <a:cubicBezTo>
                    <a:pt x="672" y="40"/>
                    <a:pt x="649" y="35"/>
                    <a:pt x="630" y="33"/>
                  </a:cubicBezTo>
                  <a:cubicBezTo>
                    <a:pt x="609" y="31"/>
                    <a:pt x="579" y="33"/>
                    <a:pt x="557" y="38"/>
                  </a:cubicBezTo>
                  <a:cubicBezTo>
                    <a:pt x="517" y="46"/>
                    <a:pt x="470" y="43"/>
                    <a:pt x="426" y="40"/>
                  </a:cubicBezTo>
                  <a:cubicBezTo>
                    <a:pt x="380" y="38"/>
                    <a:pt x="341" y="30"/>
                    <a:pt x="295" y="37"/>
                  </a:cubicBezTo>
                  <a:cubicBezTo>
                    <a:pt x="256" y="43"/>
                    <a:pt x="200" y="36"/>
                    <a:pt x="164" y="56"/>
                  </a:cubicBezTo>
                  <a:cubicBezTo>
                    <a:pt x="150" y="64"/>
                    <a:pt x="111" y="74"/>
                    <a:pt x="99" y="84"/>
                  </a:cubicBezTo>
                  <a:cubicBezTo>
                    <a:pt x="82" y="99"/>
                    <a:pt x="64" y="108"/>
                    <a:pt x="47" y="12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0" name="Freeform 82"/>
            <p:cNvSpPr>
              <a:spLocks/>
            </p:cNvSpPr>
            <p:nvPr/>
          </p:nvSpPr>
          <p:spPr bwMode="auto">
            <a:xfrm>
              <a:off x="2773" y="2112"/>
              <a:ext cx="160" cy="61"/>
            </a:xfrm>
            <a:custGeom>
              <a:avLst/>
              <a:gdLst>
                <a:gd name="T0" fmla="*/ 0 w 64"/>
                <a:gd name="T1" fmla="*/ 0 h 23"/>
                <a:gd name="T2" fmla="*/ 400 w 64"/>
                <a:gd name="T3" fmla="*/ 98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" h="23">
                  <a:moveTo>
                    <a:pt x="0" y="0"/>
                  </a:moveTo>
                  <a:cubicBezTo>
                    <a:pt x="18" y="16"/>
                    <a:pt x="39" y="23"/>
                    <a:pt x="64" y="1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1" name="Freeform 83"/>
            <p:cNvSpPr>
              <a:spLocks/>
            </p:cNvSpPr>
            <p:nvPr/>
          </p:nvSpPr>
          <p:spPr bwMode="auto">
            <a:xfrm>
              <a:off x="2818" y="2160"/>
              <a:ext cx="27" cy="61"/>
            </a:xfrm>
            <a:custGeom>
              <a:avLst/>
              <a:gdLst>
                <a:gd name="T0" fmla="*/ 66 w 11"/>
                <a:gd name="T1" fmla="*/ 0 h 23"/>
                <a:gd name="T2" fmla="*/ 5 w 11"/>
                <a:gd name="T3" fmla="*/ 162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3">
                  <a:moveTo>
                    <a:pt x="11" y="0"/>
                  </a:moveTo>
                  <a:cubicBezTo>
                    <a:pt x="3" y="5"/>
                    <a:pt x="0" y="14"/>
                    <a:pt x="1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2" name="Freeform 84"/>
            <p:cNvSpPr>
              <a:spLocks/>
            </p:cNvSpPr>
            <p:nvPr/>
          </p:nvSpPr>
          <p:spPr bwMode="auto">
            <a:xfrm>
              <a:off x="3078" y="1885"/>
              <a:ext cx="47" cy="118"/>
            </a:xfrm>
            <a:custGeom>
              <a:avLst/>
              <a:gdLst>
                <a:gd name="T0" fmla="*/ 62 w 19"/>
                <a:gd name="T1" fmla="*/ 0 h 44"/>
                <a:gd name="T2" fmla="*/ 0 w 19"/>
                <a:gd name="T3" fmla="*/ 316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4">
                  <a:moveTo>
                    <a:pt x="10" y="0"/>
                  </a:moveTo>
                  <a:cubicBezTo>
                    <a:pt x="19" y="15"/>
                    <a:pt x="12" y="33"/>
                    <a:pt x="0" y="4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3" name="Freeform 85"/>
            <p:cNvSpPr>
              <a:spLocks/>
            </p:cNvSpPr>
            <p:nvPr/>
          </p:nvSpPr>
          <p:spPr bwMode="auto">
            <a:xfrm>
              <a:off x="3108" y="1952"/>
              <a:ext cx="57" cy="21"/>
            </a:xfrm>
            <a:custGeom>
              <a:avLst/>
              <a:gdLst>
                <a:gd name="T0" fmla="*/ 0 w 23"/>
                <a:gd name="T1" fmla="*/ 0 h 8"/>
                <a:gd name="T2" fmla="*/ 141 w 23"/>
                <a:gd name="T3" fmla="*/ 5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cubicBezTo>
                    <a:pt x="8" y="1"/>
                    <a:pt x="17" y="3"/>
                    <a:pt x="23" y="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4" name="Freeform 86"/>
            <p:cNvSpPr>
              <a:spLocks/>
            </p:cNvSpPr>
            <p:nvPr/>
          </p:nvSpPr>
          <p:spPr bwMode="auto">
            <a:xfrm>
              <a:off x="3330" y="1997"/>
              <a:ext cx="115" cy="86"/>
            </a:xfrm>
            <a:custGeom>
              <a:avLst/>
              <a:gdLst>
                <a:gd name="T0" fmla="*/ 0 w 46"/>
                <a:gd name="T1" fmla="*/ 223 h 32"/>
                <a:gd name="T2" fmla="*/ 283 w 46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32">
                  <a:moveTo>
                    <a:pt x="0" y="31"/>
                  </a:moveTo>
                  <a:cubicBezTo>
                    <a:pt x="18" y="32"/>
                    <a:pt x="46" y="21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5" name="Freeform 87"/>
            <p:cNvSpPr>
              <a:spLocks/>
            </p:cNvSpPr>
            <p:nvPr/>
          </p:nvSpPr>
          <p:spPr bwMode="auto">
            <a:xfrm>
              <a:off x="3413" y="2061"/>
              <a:ext cx="10" cy="62"/>
            </a:xfrm>
            <a:custGeom>
              <a:avLst/>
              <a:gdLst>
                <a:gd name="T0" fmla="*/ 0 w 4"/>
                <a:gd name="T1" fmla="*/ 0 h 23"/>
                <a:gd name="T2" fmla="*/ 0 w 4"/>
                <a:gd name="T3" fmla="*/ 167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4" y="7"/>
                    <a:pt x="4" y="15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6" name="Freeform 88"/>
            <p:cNvSpPr>
              <a:spLocks/>
            </p:cNvSpPr>
            <p:nvPr/>
          </p:nvSpPr>
          <p:spPr bwMode="auto">
            <a:xfrm>
              <a:off x="3428" y="1749"/>
              <a:ext cx="112" cy="43"/>
            </a:xfrm>
            <a:custGeom>
              <a:avLst/>
              <a:gdLst>
                <a:gd name="T0" fmla="*/ 0 w 45"/>
                <a:gd name="T1" fmla="*/ 86 h 16"/>
                <a:gd name="T2" fmla="*/ 279 w 45"/>
                <a:gd name="T3" fmla="*/ 1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6">
                  <a:moveTo>
                    <a:pt x="0" y="12"/>
                  </a:moveTo>
                  <a:cubicBezTo>
                    <a:pt x="11" y="3"/>
                    <a:pt x="38" y="0"/>
                    <a:pt x="45" y="1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7" name="Freeform 89"/>
            <p:cNvSpPr>
              <a:spLocks/>
            </p:cNvSpPr>
            <p:nvPr/>
          </p:nvSpPr>
          <p:spPr bwMode="auto">
            <a:xfrm>
              <a:off x="3525" y="1744"/>
              <a:ext cx="38" cy="27"/>
            </a:xfrm>
            <a:custGeom>
              <a:avLst/>
              <a:gdLst>
                <a:gd name="T0" fmla="*/ 0 w 15"/>
                <a:gd name="T1" fmla="*/ 73 h 10"/>
                <a:gd name="T2" fmla="*/ 96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2" y="3"/>
                    <a:pt x="7" y="0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8" name="Freeform 90"/>
            <p:cNvSpPr>
              <a:spLocks/>
            </p:cNvSpPr>
            <p:nvPr/>
          </p:nvSpPr>
          <p:spPr bwMode="auto">
            <a:xfrm>
              <a:off x="3563" y="1837"/>
              <a:ext cx="112" cy="80"/>
            </a:xfrm>
            <a:custGeom>
              <a:avLst/>
              <a:gdLst>
                <a:gd name="T0" fmla="*/ 0 w 45"/>
                <a:gd name="T1" fmla="*/ 141 h 30"/>
                <a:gd name="T2" fmla="*/ 279 w 4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0">
                  <a:moveTo>
                    <a:pt x="0" y="20"/>
                  </a:moveTo>
                  <a:cubicBezTo>
                    <a:pt x="15" y="30"/>
                    <a:pt x="43" y="1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9" name="Freeform 91"/>
            <p:cNvSpPr>
              <a:spLocks/>
            </p:cNvSpPr>
            <p:nvPr/>
          </p:nvSpPr>
          <p:spPr bwMode="auto">
            <a:xfrm>
              <a:off x="3640" y="1893"/>
              <a:ext cx="30" cy="59"/>
            </a:xfrm>
            <a:custGeom>
              <a:avLst/>
              <a:gdLst>
                <a:gd name="T0" fmla="*/ 0 w 12"/>
                <a:gd name="T1" fmla="*/ 0 h 22"/>
                <a:gd name="T2" fmla="*/ 63 w 12"/>
                <a:gd name="T3" fmla="*/ 158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cubicBezTo>
                    <a:pt x="9" y="4"/>
                    <a:pt x="12" y="13"/>
                    <a:pt x="10" y="2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0" name="Freeform 92"/>
            <p:cNvSpPr>
              <a:spLocks/>
            </p:cNvSpPr>
            <p:nvPr/>
          </p:nvSpPr>
          <p:spPr bwMode="auto">
            <a:xfrm>
              <a:off x="3890" y="1835"/>
              <a:ext cx="88" cy="82"/>
            </a:xfrm>
            <a:custGeom>
              <a:avLst/>
              <a:gdLst>
                <a:gd name="T0" fmla="*/ 0 w 35"/>
                <a:gd name="T1" fmla="*/ 188 h 31"/>
                <a:gd name="T2" fmla="*/ 221 w 35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31">
                  <a:moveTo>
                    <a:pt x="0" y="27"/>
                  </a:moveTo>
                  <a:cubicBezTo>
                    <a:pt x="18" y="31"/>
                    <a:pt x="32" y="16"/>
                    <a:pt x="3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1" name="Freeform 93"/>
            <p:cNvSpPr>
              <a:spLocks/>
            </p:cNvSpPr>
            <p:nvPr/>
          </p:nvSpPr>
          <p:spPr bwMode="auto">
            <a:xfrm>
              <a:off x="3945" y="1803"/>
              <a:ext cx="95" cy="34"/>
            </a:xfrm>
            <a:custGeom>
              <a:avLst/>
              <a:gdLst>
                <a:gd name="T0" fmla="*/ 0 w 38"/>
                <a:gd name="T1" fmla="*/ 42 h 13"/>
                <a:gd name="T2" fmla="*/ 238 w 38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3">
                  <a:moveTo>
                    <a:pt x="0" y="6"/>
                  </a:moveTo>
                  <a:cubicBezTo>
                    <a:pt x="12" y="13"/>
                    <a:pt x="30" y="10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2" name="Freeform 94"/>
            <p:cNvSpPr>
              <a:spLocks/>
            </p:cNvSpPr>
            <p:nvPr/>
          </p:nvSpPr>
          <p:spPr bwMode="auto">
            <a:xfrm>
              <a:off x="3823" y="1741"/>
              <a:ext cx="37" cy="83"/>
            </a:xfrm>
            <a:custGeom>
              <a:avLst/>
              <a:gdLst>
                <a:gd name="T0" fmla="*/ 0 w 15"/>
                <a:gd name="T1" fmla="*/ 0 h 31"/>
                <a:gd name="T2" fmla="*/ 62 w 15"/>
                <a:gd name="T3" fmla="*/ 222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1">
                  <a:moveTo>
                    <a:pt x="0" y="0"/>
                  </a:moveTo>
                  <a:cubicBezTo>
                    <a:pt x="10" y="7"/>
                    <a:pt x="15" y="19"/>
                    <a:pt x="10" y="3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3" name="Freeform 95"/>
            <p:cNvSpPr>
              <a:spLocks/>
            </p:cNvSpPr>
            <p:nvPr/>
          </p:nvSpPr>
          <p:spPr bwMode="auto">
            <a:xfrm>
              <a:off x="3853" y="1755"/>
              <a:ext cx="35" cy="24"/>
            </a:xfrm>
            <a:custGeom>
              <a:avLst/>
              <a:gdLst>
                <a:gd name="T0" fmla="*/ 0 w 14"/>
                <a:gd name="T1" fmla="*/ 64 h 9"/>
                <a:gd name="T2" fmla="*/ 88 w 14"/>
                <a:gd name="T3" fmla="*/ 8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3" y="3"/>
                    <a:pt x="7" y="0"/>
                    <a:pt x="14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4" name="Freeform 96"/>
            <p:cNvSpPr>
              <a:spLocks/>
            </p:cNvSpPr>
            <p:nvPr/>
          </p:nvSpPr>
          <p:spPr bwMode="auto">
            <a:xfrm>
              <a:off x="3048" y="2221"/>
              <a:ext cx="137" cy="78"/>
            </a:xfrm>
            <a:custGeom>
              <a:avLst/>
              <a:gdLst>
                <a:gd name="T0" fmla="*/ 0 w 55"/>
                <a:gd name="T1" fmla="*/ 124 h 29"/>
                <a:gd name="T2" fmla="*/ 341 w 55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9">
                  <a:moveTo>
                    <a:pt x="0" y="17"/>
                  </a:moveTo>
                  <a:cubicBezTo>
                    <a:pt x="17" y="29"/>
                    <a:pt x="48" y="18"/>
                    <a:pt x="5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5" name="Freeform 97"/>
            <p:cNvSpPr>
              <a:spLocks/>
            </p:cNvSpPr>
            <p:nvPr/>
          </p:nvSpPr>
          <p:spPr bwMode="auto">
            <a:xfrm>
              <a:off x="3160" y="2189"/>
              <a:ext cx="68" cy="43"/>
            </a:xfrm>
            <a:custGeom>
              <a:avLst/>
              <a:gdLst>
                <a:gd name="T0" fmla="*/ 0 w 27"/>
                <a:gd name="T1" fmla="*/ 0 h 16"/>
                <a:gd name="T2" fmla="*/ 171 w 27"/>
                <a:gd name="T3" fmla="*/ 10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cubicBezTo>
                    <a:pt x="7" y="8"/>
                    <a:pt x="16" y="16"/>
                    <a:pt x="27" y="1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6" name="Freeform 98"/>
            <p:cNvSpPr>
              <a:spLocks/>
            </p:cNvSpPr>
            <p:nvPr/>
          </p:nvSpPr>
          <p:spPr bwMode="auto">
            <a:xfrm>
              <a:off x="2793" y="1741"/>
              <a:ext cx="140" cy="46"/>
            </a:xfrm>
            <a:custGeom>
              <a:avLst/>
              <a:gdLst>
                <a:gd name="T0" fmla="*/ 0 w 56"/>
                <a:gd name="T1" fmla="*/ 95 h 17"/>
                <a:gd name="T2" fmla="*/ 350 w 56"/>
                <a:gd name="T3" fmla="*/ 12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17">
                  <a:moveTo>
                    <a:pt x="0" y="13"/>
                  </a:moveTo>
                  <a:cubicBezTo>
                    <a:pt x="16" y="0"/>
                    <a:pt x="42" y="0"/>
                    <a:pt x="56" y="17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7" name="Freeform 99"/>
            <p:cNvSpPr>
              <a:spLocks/>
            </p:cNvSpPr>
            <p:nvPr/>
          </p:nvSpPr>
          <p:spPr bwMode="auto">
            <a:xfrm>
              <a:off x="2903" y="1768"/>
              <a:ext cx="77" cy="67"/>
            </a:xfrm>
            <a:custGeom>
              <a:avLst/>
              <a:gdLst>
                <a:gd name="T0" fmla="*/ 191 w 31"/>
                <a:gd name="T1" fmla="*/ 21 h 25"/>
                <a:gd name="T2" fmla="*/ 0 w 31"/>
                <a:gd name="T3" fmla="*/ 18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25">
                  <a:moveTo>
                    <a:pt x="31" y="3"/>
                  </a:moveTo>
                  <a:cubicBezTo>
                    <a:pt x="15" y="0"/>
                    <a:pt x="4" y="8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8" name="Freeform 100"/>
            <p:cNvSpPr>
              <a:spLocks/>
            </p:cNvSpPr>
            <p:nvPr/>
          </p:nvSpPr>
          <p:spPr bwMode="auto">
            <a:xfrm>
              <a:off x="2408" y="2267"/>
              <a:ext cx="150" cy="90"/>
            </a:xfrm>
            <a:custGeom>
              <a:avLst/>
              <a:gdLst>
                <a:gd name="T0" fmla="*/ 0 w 60"/>
                <a:gd name="T1" fmla="*/ 56 h 34"/>
                <a:gd name="T2" fmla="*/ 375 w 60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34">
                  <a:moveTo>
                    <a:pt x="0" y="8"/>
                  </a:moveTo>
                  <a:cubicBezTo>
                    <a:pt x="13" y="34"/>
                    <a:pt x="47" y="15"/>
                    <a:pt x="60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9" name="Freeform 101"/>
            <p:cNvSpPr>
              <a:spLocks/>
            </p:cNvSpPr>
            <p:nvPr/>
          </p:nvSpPr>
          <p:spPr bwMode="auto">
            <a:xfrm>
              <a:off x="2548" y="2232"/>
              <a:ext cx="65" cy="72"/>
            </a:xfrm>
            <a:custGeom>
              <a:avLst/>
              <a:gdLst>
                <a:gd name="T0" fmla="*/ 0 w 26"/>
                <a:gd name="T1" fmla="*/ 0 h 27"/>
                <a:gd name="T2" fmla="*/ 163 w 26"/>
                <a:gd name="T3" fmla="*/ 163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cubicBezTo>
                    <a:pt x="3" y="12"/>
                    <a:pt x="11" y="27"/>
                    <a:pt x="26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0" name="Freeform 102"/>
            <p:cNvSpPr>
              <a:spLocks/>
            </p:cNvSpPr>
            <p:nvPr/>
          </p:nvSpPr>
          <p:spPr bwMode="auto">
            <a:xfrm>
              <a:off x="2568" y="1968"/>
              <a:ext cx="30" cy="123"/>
            </a:xfrm>
            <a:custGeom>
              <a:avLst/>
              <a:gdLst>
                <a:gd name="T0" fmla="*/ 75 w 12"/>
                <a:gd name="T1" fmla="*/ 0 h 46"/>
                <a:gd name="T2" fmla="*/ 63 w 12"/>
                <a:gd name="T3" fmla="*/ 329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6">
                  <a:moveTo>
                    <a:pt x="12" y="0"/>
                  </a:moveTo>
                  <a:cubicBezTo>
                    <a:pt x="5" y="13"/>
                    <a:pt x="0" y="34"/>
                    <a:pt x="10" y="4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1" name="Freeform 103"/>
            <p:cNvSpPr>
              <a:spLocks/>
            </p:cNvSpPr>
            <p:nvPr/>
          </p:nvSpPr>
          <p:spPr bwMode="auto">
            <a:xfrm>
              <a:off x="2490" y="1984"/>
              <a:ext cx="88" cy="51"/>
            </a:xfrm>
            <a:custGeom>
              <a:avLst/>
              <a:gdLst>
                <a:gd name="T0" fmla="*/ 221 w 35"/>
                <a:gd name="T1" fmla="*/ 137 h 19"/>
                <a:gd name="T2" fmla="*/ 0 w 35"/>
                <a:gd name="T3" fmla="*/ 21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cubicBezTo>
                    <a:pt x="26" y="9"/>
                    <a:pt x="14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2" name="Freeform 104"/>
            <p:cNvSpPr>
              <a:spLocks/>
            </p:cNvSpPr>
            <p:nvPr/>
          </p:nvSpPr>
          <p:spPr bwMode="auto">
            <a:xfrm>
              <a:off x="2253" y="1709"/>
              <a:ext cx="135" cy="67"/>
            </a:xfrm>
            <a:custGeom>
              <a:avLst/>
              <a:gdLst>
                <a:gd name="T0" fmla="*/ 0 w 54"/>
                <a:gd name="T1" fmla="*/ 150 h 25"/>
                <a:gd name="T2" fmla="*/ 338 w 54"/>
                <a:gd name="T3" fmla="*/ 18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5">
                  <a:moveTo>
                    <a:pt x="0" y="21"/>
                  </a:moveTo>
                  <a:cubicBezTo>
                    <a:pt x="15" y="0"/>
                    <a:pt x="38" y="16"/>
                    <a:pt x="54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3" name="Freeform 105"/>
            <p:cNvSpPr>
              <a:spLocks/>
            </p:cNvSpPr>
            <p:nvPr/>
          </p:nvSpPr>
          <p:spPr bwMode="auto">
            <a:xfrm>
              <a:off x="2360" y="1741"/>
              <a:ext cx="110" cy="54"/>
            </a:xfrm>
            <a:custGeom>
              <a:avLst/>
              <a:gdLst>
                <a:gd name="T0" fmla="*/ 0 w 44"/>
                <a:gd name="T1" fmla="*/ 146 h 20"/>
                <a:gd name="T2" fmla="*/ 275 w 44"/>
                <a:gd name="T3" fmla="*/ 111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0">
                  <a:moveTo>
                    <a:pt x="0" y="20"/>
                  </a:moveTo>
                  <a:cubicBezTo>
                    <a:pt x="12" y="8"/>
                    <a:pt x="30" y="0"/>
                    <a:pt x="44" y="1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4" name="Freeform 106"/>
            <p:cNvSpPr>
              <a:spLocks/>
            </p:cNvSpPr>
            <p:nvPr/>
          </p:nvSpPr>
          <p:spPr bwMode="auto">
            <a:xfrm>
              <a:off x="1805" y="1893"/>
              <a:ext cx="73" cy="80"/>
            </a:xfrm>
            <a:custGeom>
              <a:avLst/>
              <a:gdLst>
                <a:gd name="T0" fmla="*/ 184 w 29"/>
                <a:gd name="T1" fmla="*/ 0 h 30"/>
                <a:gd name="T2" fmla="*/ 13 w 29"/>
                <a:gd name="T3" fmla="*/ 213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0">
                  <a:moveTo>
                    <a:pt x="29" y="0"/>
                  </a:moveTo>
                  <a:cubicBezTo>
                    <a:pt x="12" y="0"/>
                    <a:pt x="0" y="12"/>
                    <a:pt x="2" y="3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5" name="Freeform 107"/>
            <p:cNvSpPr>
              <a:spLocks/>
            </p:cNvSpPr>
            <p:nvPr/>
          </p:nvSpPr>
          <p:spPr bwMode="auto">
            <a:xfrm>
              <a:off x="1765" y="1955"/>
              <a:ext cx="80" cy="101"/>
            </a:xfrm>
            <a:custGeom>
              <a:avLst/>
              <a:gdLst>
                <a:gd name="T0" fmla="*/ 200 w 32"/>
                <a:gd name="T1" fmla="*/ 51 h 38"/>
                <a:gd name="T2" fmla="*/ 8 w 32"/>
                <a:gd name="T3" fmla="*/ 268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38">
                  <a:moveTo>
                    <a:pt x="32" y="7"/>
                  </a:moveTo>
                  <a:cubicBezTo>
                    <a:pt x="15" y="0"/>
                    <a:pt x="0" y="23"/>
                    <a:pt x="1" y="3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6" name="Freeform 108"/>
            <p:cNvSpPr>
              <a:spLocks/>
            </p:cNvSpPr>
            <p:nvPr/>
          </p:nvSpPr>
          <p:spPr bwMode="auto">
            <a:xfrm>
              <a:off x="1933" y="1936"/>
              <a:ext cx="62" cy="120"/>
            </a:xfrm>
            <a:custGeom>
              <a:avLst/>
              <a:gdLst>
                <a:gd name="T0" fmla="*/ 117 w 25"/>
                <a:gd name="T1" fmla="*/ 0 h 45"/>
                <a:gd name="T2" fmla="*/ 0 w 25"/>
                <a:gd name="T3" fmla="*/ 32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5">
                  <a:moveTo>
                    <a:pt x="19" y="0"/>
                  </a:moveTo>
                  <a:cubicBezTo>
                    <a:pt x="25" y="17"/>
                    <a:pt x="16" y="38"/>
                    <a:pt x="0" y="4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7" name="Freeform 109"/>
            <p:cNvSpPr>
              <a:spLocks/>
            </p:cNvSpPr>
            <p:nvPr/>
          </p:nvSpPr>
          <p:spPr bwMode="auto">
            <a:xfrm>
              <a:off x="1975" y="2008"/>
              <a:ext cx="68" cy="64"/>
            </a:xfrm>
            <a:custGeom>
              <a:avLst/>
              <a:gdLst>
                <a:gd name="T0" fmla="*/ 0 w 27"/>
                <a:gd name="T1" fmla="*/ 13 h 24"/>
                <a:gd name="T2" fmla="*/ 171 w 27"/>
                <a:gd name="T3" fmla="*/ 171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24">
                  <a:moveTo>
                    <a:pt x="0" y="2"/>
                  </a:moveTo>
                  <a:cubicBezTo>
                    <a:pt x="14" y="0"/>
                    <a:pt x="27" y="9"/>
                    <a:pt x="27" y="2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8" name="Freeform 110"/>
            <p:cNvSpPr>
              <a:spLocks/>
            </p:cNvSpPr>
            <p:nvPr/>
          </p:nvSpPr>
          <p:spPr bwMode="auto">
            <a:xfrm>
              <a:off x="2108" y="1827"/>
              <a:ext cx="47" cy="98"/>
            </a:xfrm>
            <a:custGeom>
              <a:avLst/>
              <a:gdLst>
                <a:gd name="T0" fmla="*/ 0 w 19"/>
                <a:gd name="T1" fmla="*/ 0 h 37"/>
                <a:gd name="T2" fmla="*/ 37 w 19"/>
                <a:gd name="T3" fmla="*/ 26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7">
                  <a:moveTo>
                    <a:pt x="0" y="0"/>
                  </a:moveTo>
                  <a:cubicBezTo>
                    <a:pt x="11" y="9"/>
                    <a:pt x="19" y="27"/>
                    <a:pt x="6" y="37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9" name="Freeform 111"/>
            <p:cNvSpPr>
              <a:spLocks/>
            </p:cNvSpPr>
            <p:nvPr/>
          </p:nvSpPr>
          <p:spPr bwMode="auto">
            <a:xfrm>
              <a:off x="2135" y="1864"/>
              <a:ext cx="70" cy="27"/>
            </a:xfrm>
            <a:custGeom>
              <a:avLst/>
              <a:gdLst>
                <a:gd name="T0" fmla="*/ 0 w 28"/>
                <a:gd name="T1" fmla="*/ 73 h 10"/>
                <a:gd name="T2" fmla="*/ 175 w 28"/>
                <a:gd name="T3" fmla="*/ 14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8" y="3"/>
                    <a:pt x="18" y="0"/>
                    <a:pt x="28" y="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0" name="Freeform 112"/>
            <p:cNvSpPr>
              <a:spLocks/>
            </p:cNvSpPr>
            <p:nvPr/>
          </p:nvSpPr>
          <p:spPr bwMode="auto">
            <a:xfrm>
              <a:off x="2128" y="2317"/>
              <a:ext cx="112" cy="91"/>
            </a:xfrm>
            <a:custGeom>
              <a:avLst/>
              <a:gdLst>
                <a:gd name="T0" fmla="*/ 0 w 45"/>
                <a:gd name="T1" fmla="*/ 171 h 34"/>
                <a:gd name="T2" fmla="*/ 279 w 45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4">
                  <a:moveTo>
                    <a:pt x="0" y="24"/>
                  </a:moveTo>
                  <a:cubicBezTo>
                    <a:pt x="16" y="34"/>
                    <a:pt x="43" y="1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1" name="Freeform 113"/>
            <p:cNvSpPr>
              <a:spLocks/>
            </p:cNvSpPr>
            <p:nvPr/>
          </p:nvSpPr>
          <p:spPr bwMode="auto">
            <a:xfrm>
              <a:off x="2205" y="2293"/>
              <a:ext cx="118" cy="54"/>
            </a:xfrm>
            <a:custGeom>
              <a:avLst/>
              <a:gdLst>
                <a:gd name="T0" fmla="*/ 0 w 47"/>
                <a:gd name="T1" fmla="*/ 0 h 20"/>
                <a:gd name="T2" fmla="*/ 296 w 47"/>
                <a:gd name="T3" fmla="*/ 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20">
                  <a:moveTo>
                    <a:pt x="0" y="0"/>
                  </a:moveTo>
                  <a:cubicBezTo>
                    <a:pt x="6" y="20"/>
                    <a:pt x="34" y="11"/>
                    <a:pt x="47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2" name="Freeform 114"/>
            <p:cNvSpPr>
              <a:spLocks/>
            </p:cNvSpPr>
            <p:nvPr/>
          </p:nvSpPr>
          <p:spPr bwMode="auto">
            <a:xfrm>
              <a:off x="2130" y="2179"/>
              <a:ext cx="108" cy="53"/>
            </a:xfrm>
            <a:custGeom>
              <a:avLst/>
              <a:gdLst>
                <a:gd name="T0" fmla="*/ 0 w 43"/>
                <a:gd name="T1" fmla="*/ 140 h 20"/>
                <a:gd name="T2" fmla="*/ 271 w 43"/>
                <a:gd name="T3" fmla="*/ 29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0">
                  <a:moveTo>
                    <a:pt x="0" y="20"/>
                  </a:moveTo>
                  <a:cubicBezTo>
                    <a:pt x="3" y="1"/>
                    <a:pt x="29" y="0"/>
                    <a:pt x="43" y="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3" name="Freeform 115"/>
            <p:cNvSpPr>
              <a:spLocks/>
            </p:cNvSpPr>
            <p:nvPr/>
          </p:nvSpPr>
          <p:spPr bwMode="auto">
            <a:xfrm>
              <a:off x="2185" y="2117"/>
              <a:ext cx="28" cy="62"/>
            </a:xfrm>
            <a:custGeom>
              <a:avLst/>
              <a:gdLst>
                <a:gd name="T0" fmla="*/ 0 w 11"/>
                <a:gd name="T1" fmla="*/ 167 h 23"/>
                <a:gd name="T2" fmla="*/ 71 w 11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cubicBezTo>
                    <a:pt x="0" y="14"/>
                    <a:pt x="2" y="3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4" name="Freeform 116"/>
            <p:cNvSpPr>
              <a:spLocks/>
            </p:cNvSpPr>
            <p:nvPr/>
          </p:nvSpPr>
          <p:spPr bwMode="auto">
            <a:xfrm>
              <a:off x="2338" y="1973"/>
              <a:ext cx="37" cy="88"/>
            </a:xfrm>
            <a:custGeom>
              <a:avLst/>
              <a:gdLst>
                <a:gd name="T0" fmla="*/ 30 w 15"/>
                <a:gd name="T1" fmla="*/ 0 h 33"/>
                <a:gd name="T2" fmla="*/ 91 w 15"/>
                <a:gd name="T3" fmla="*/ 235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3">
                  <a:moveTo>
                    <a:pt x="5" y="0"/>
                  </a:moveTo>
                  <a:cubicBezTo>
                    <a:pt x="0" y="12"/>
                    <a:pt x="3" y="26"/>
                    <a:pt x="15" y="3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5" name="Freeform 117"/>
            <p:cNvSpPr>
              <a:spLocks/>
            </p:cNvSpPr>
            <p:nvPr/>
          </p:nvSpPr>
          <p:spPr bwMode="auto">
            <a:xfrm>
              <a:off x="2295" y="2024"/>
              <a:ext cx="55" cy="5"/>
            </a:xfrm>
            <a:custGeom>
              <a:avLst/>
              <a:gdLst>
                <a:gd name="T0" fmla="*/ 138 w 22"/>
                <a:gd name="T1" fmla="*/ 0 h 2"/>
                <a:gd name="T2" fmla="*/ 0 w 22"/>
                <a:gd name="T3" fmla="*/ 1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7" y="0"/>
                    <a:pt x="0" y="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6" name="Freeform 118"/>
            <p:cNvSpPr>
              <a:spLocks/>
            </p:cNvSpPr>
            <p:nvPr/>
          </p:nvSpPr>
          <p:spPr bwMode="auto">
            <a:xfrm>
              <a:off x="1685" y="2341"/>
              <a:ext cx="63" cy="123"/>
            </a:xfrm>
            <a:custGeom>
              <a:avLst/>
              <a:gdLst>
                <a:gd name="T0" fmla="*/ 71 w 25"/>
                <a:gd name="T1" fmla="*/ 0 h 46"/>
                <a:gd name="T2" fmla="*/ 159 w 25"/>
                <a:gd name="T3" fmla="*/ 329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6">
                  <a:moveTo>
                    <a:pt x="11" y="0"/>
                  </a:moveTo>
                  <a:cubicBezTo>
                    <a:pt x="0" y="18"/>
                    <a:pt x="3" y="40"/>
                    <a:pt x="25" y="4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7" name="Freeform 119"/>
            <p:cNvSpPr>
              <a:spLocks/>
            </p:cNvSpPr>
            <p:nvPr/>
          </p:nvSpPr>
          <p:spPr bwMode="auto">
            <a:xfrm>
              <a:off x="1735" y="2419"/>
              <a:ext cx="33" cy="101"/>
            </a:xfrm>
            <a:custGeom>
              <a:avLst/>
              <a:gdLst>
                <a:gd name="T0" fmla="*/ 46 w 13"/>
                <a:gd name="T1" fmla="*/ 0 h 38"/>
                <a:gd name="T2" fmla="*/ 84 w 13"/>
                <a:gd name="T3" fmla="*/ 268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cubicBezTo>
                    <a:pt x="4" y="11"/>
                    <a:pt x="0" y="31"/>
                    <a:pt x="13" y="3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8" name="Freeform 120"/>
            <p:cNvSpPr>
              <a:spLocks/>
            </p:cNvSpPr>
            <p:nvPr/>
          </p:nvSpPr>
          <p:spPr bwMode="auto">
            <a:xfrm>
              <a:off x="1800" y="2205"/>
              <a:ext cx="33" cy="94"/>
            </a:xfrm>
            <a:custGeom>
              <a:avLst/>
              <a:gdLst>
                <a:gd name="T0" fmla="*/ 0 w 13"/>
                <a:gd name="T1" fmla="*/ 0 h 35"/>
                <a:gd name="T2" fmla="*/ 38 w 13"/>
                <a:gd name="T3" fmla="*/ 25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cubicBezTo>
                    <a:pt x="12" y="8"/>
                    <a:pt x="13" y="23"/>
                    <a:pt x="6" y="3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9" name="Freeform 121"/>
            <p:cNvSpPr>
              <a:spLocks/>
            </p:cNvSpPr>
            <p:nvPr/>
          </p:nvSpPr>
          <p:spPr bwMode="auto">
            <a:xfrm>
              <a:off x="1825" y="2224"/>
              <a:ext cx="53" cy="19"/>
            </a:xfrm>
            <a:custGeom>
              <a:avLst/>
              <a:gdLst>
                <a:gd name="T0" fmla="*/ 0 w 21"/>
                <a:gd name="T1" fmla="*/ 52 h 7"/>
                <a:gd name="T2" fmla="*/ 134 w 21"/>
                <a:gd name="T3" fmla="*/ 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cubicBezTo>
                    <a:pt x="6" y="2"/>
                    <a:pt x="14" y="0"/>
                    <a:pt x="21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0" name="Freeform 122"/>
            <p:cNvSpPr>
              <a:spLocks/>
            </p:cNvSpPr>
            <p:nvPr/>
          </p:nvSpPr>
          <p:spPr bwMode="auto">
            <a:xfrm>
              <a:off x="1883" y="2547"/>
              <a:ext cx="127" cy="56"/>
            </a:xfrm>
            <a:custGeom>
              <a:avLst/>
              <a:gdLst>
                <a:gd name="T0" fmla="*/ 0 w 51"/>
                <a:gd name="T1" fmla="*/ 0 h 21"/>
                <a:gd name="T2" fmla="*/ 316 w 51"/>
                <a:gd name="T3" fmla="*/ 43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11" y="21"/>
                    <a:pt x="34" y="16"/>
                    <a:pt x="51" y="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1" name="Freeform 123"/>
            <p:cNvSpPr>
              <a:spLocks/>
            </p:cNvSpPr>
            <p:nvPr/>
          </p:nvSpPr>
          <p:spPr bwMode="auto">
            <a:xfrm>
              <a:off x="1995" y="2525"/>
              <a:ext cx="35" cy="59"/>
            </a:xfrm>
            <a:custGeom>
              <a:avLst/>
              <a:gdLst>
                <a:gd name="T0" fmla="*/ 0 w 14"/>
                <a:gd name="T1" fmla="*/ 0 h 22"/>
                <a:gd name="T2" fmla="*/ 88 w 14"/>
                <a:gd name="T3" fmla="*/ 158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cubicBezTo>
                    <a:pt x="0" y="10"/>
                    <a:pt x="5" y="18"/>
                    <a:pt x="14" y="2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2" name="Freeform 124"/>
            <p:cNvSpPr>
              <a:spLocks/>
            </p:cNvSpPr>
            <p:nvPr/>
          </p:nvSpPr>
          <p:spPr bwMode="auto">
            <a:xfrm>
              <a:off x="1960" y="2309"/>
              <a:ext cx="35" cy="88"/>
            </a:xfrm>
            <a:custGeom>
              <a:avLst/>
              <a:gdLst>
                <a:gd name="T0" fmla="*/ 0 w 14"/>
                <a:gd name="T1" fmla="*/ 0 h 33"/>
                <a:gd name="T2" fmla="*/ 63 w 14"/>
                <a:gd name="T3" fmla="*/ 235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3">
                  <a:moveTo>
                    <a:pt x="0" y="0"/>
                  </a:moveTo>
                  <a:cubicBezTo>
                    <a:pt x="9" y="9"/>
                    <a:pt x="14" y="21"/>
                    <a:pt x="10" y="3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3" name="Freeform 125"/>
            <p:cNvSpPr>
              <a:spLocks/>
            </p:cNvSpPr>
            <p:nvPr/>
          </p:nvSpPr>
          <p:spPr bwMode="auto">
            <a:xfrm>
              <a:off x="1990" y="2341"/>
              <a:ext cx="35" cy="19"/>
            </a:xfrm>
            <a:custGeom>
              <a:avLst/>
              <a:gdLst>
                <a:gd name="T0" fmla="*/ 0 w 14"/>
                <a:gd name="T1" fmla="*/ 52 h 7"/>
                <a:gd name="T2" fmla="*/ 88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3" y="2"/>
                    <a:pt x="8" y="0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4" name="Freeform 126"/>
            <p:cNvSpPr>
              <a:spLocks/>
            </p:cNvSpPr>
            <p:nvPr/>
          </p:nvSpPr>
          <p:spPr bwMode="auto">
            <a:xfrm>
              <a:off x="2800" y="1915"/>
              <a:ext cx="40" cy="82"/>
            </a:xfrm>
            <a:custGeom>
              <a:avLst/>
              <a:gdLst>
                <a:gd name="T0" fmla="*/ 0 w 16"/>
                <a:gd name="T1" fmla="*/ 0 h 31"/>
                <a:gd name="T2" fmla="*/ 75 w 16"/>
                <a:gd name="T3" fmla="*/ 217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11" y="5"/>
                    <a:pt x="16" y="21"/>
                    <a:pt x="12" y="3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5" name="Freeform 127"/>
            <p:cNvSpPr>
              <a:spLocks/>
            </p:cNvSpPr>
            <p:nvPr/>
          </p:nvSpPr>
          <p:spPr bwMode="auto">
            <a:xfrm>
              <a:off x="2830" y="1936"/>
              <a:ext cx="30" cy="21"/>
            </a:xfrm>
            <a:custGeom>
              <a:avLst/>
              <a:gdLst>
                <a:gd name="T0" fmla="*/ 0 w 12"/>
                <a:gd name="T1" fmla="*/ 55 h 8"/>
                <a:gd name="T2" fmla="*/ 75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2" y="3"/>
                    <a:pt x="6" y="0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6" name="Freeform 128"/>
            <p:cNvSpPr>
              <a:spLocks/>
            </p:cNvSpPr>
            <p:nvPr/>
          </p:nvSpPr>
          <p:spPr bwMode="auto">
            <a:xfrm>
              <a:off x="3155" y="1717"/>
              <a:ext cx="108" cy="54"/>
            </a:xfrm>
            <a:custGeom>
              <a:avLst/>
              <a:gdLst>
                <a:gd name="T0" fmla="*/ 0 w 43"/>
                <a:gd name="T1" fmla="*/ 86 h 20"/>
                <a:gd name="T2" fmla="*/ 271 w 43"/>
                <a:gd name="T3" fmla="*/ 146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0">
                  <a:moveTo>
                    <a:pt x="0" y="12"/>
                  </a:moveTo>
                  <a:cubicBezTo>
                    <a:pt x="11" y="0"/>
                    <a:pt x="38" y="4"/>
                    <a:pt x="43" y="2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7" name="Freeform 129"/>
            <p:cNvSpPr>
              <a:spLocks/>
            </p:cNvSpPr>
            <p:nvPr/>
          </p:nvSpPr>
          <p:spPr bwMode="auto">
            <a:xfrm>
              <a:off x="3238" y="1765"/>
              <a:ext cx="60" cy="24"/>
            </a:xfrm>
            <a:custGeom>
              <a:avLst/>
              <a:gdLst>
                <a:gd name="T0" fmla="*/ 0 w 24"/>
                <a:gd name="T1" fmla="*/ 64 h 9"/>
                <a:gd name="T2" fmla="*/ 150 w 24"/>
                <a:gd name="T3" fmla="*/ 8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cubicBezTo>
                    <a:pt x="6" y="2"/>
                    <a:pt x="15" y="0"/>
                    <a:pt x="24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8" name="Freeform 130"/>
            <p:cNvSpPr>
              <a:spLocks/>
            </p:cNvSpPr>
            <p:nvPr/>
          </p:nvSpPr>
          <p:spPr bwMode="auto">
            <a:xfrm>
              <a:off x="2603" y="1816"/>
              <a:ext cx="32" cy="93"/>
            </a:xfrm>
            <a:custGeom>
              <a:avLst/>
              <a:gdLst>
                <a:gd name="T0" fmla="*/ 0 w 13"/>
                <a:gd name="T1" fmla="*/ 0 h 35"/>
                <a:gd name="T2" fmla="*/ 66 w 13"/>
                <a:gd name="T3" fmla="*/ 247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cubicBezTo>
                    <a:pt x="10" y="9"/>
                    <a:pt x="13" y="22"/>
                    <a:pt x="11" y="3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9" name="Freeform 131"/>
            <p:cNvSpPr>
              <a:spLocks/>
            </p:cNvSpPr>
            <p:nvPr/>
          </p:nvSpPr>
          <p:spPr bwMode="auto">
            <a:xfrm>
              <a:off x="2630" y="1853"/>
              <a:ext cx="40" cy="11"/>
            </a:xfrm>
            <a:custGeom>
              <a:avLst/>
              <a:gdLst>
                <a:gd name="T0" fmla="*/ 0 w 16"/>
                <a:gd name="T1" fmla="*/ 30 h 4"/>
                <a:gd name="T2" fmla="*/ 100 w 1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cubicBezTo>
                    <a:pt x="5" y="1"/>
                    <a:pt x="11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0" name="Freeform 132"/>
            <p:cNvSpPr>
              <a:spLocks/>
            </p:cNvSpPr>
            <p:nvPr/>
          </p:nvSpPr>
          <p:spPr bwMode="auto">
            <a:xfrm>
              <a:off x="2403" y="2445"/>
              <a:ext cx="82" cy="59"/>
            </a:xfrm>
            <a:custGeom>
              <a:avLst/>
              <a:gdLst>
                <a:gd name="T0" fmla="*/ 0 w 33"/>
                <a:gd name="T1" fmla="*/ 129 h 22"/>
                <a:gd name="T2" fmla="*/ 204 w 33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22">
                  <a:moveTo>
                    <a:pt x="0" y="18"/>
                  </a:moveTo>
                  <a:cubicBezTo>
                    <a:pt x="13" y="22"/>
                    <a:pt x="32" y="14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1" name="Freeform 133"/>
            <p:cNvSpPr>
              <a:spLocks/>
            </p:cNvSpPr>
            <p:nvPr/>
          </p:nvSpPr>
          <p:spPr bwMode="auto">
            <a:xfrm>
              <a:off x="2370" y="2445"/>
              <a:ext cx="38" cy="70"/>
            </a:xfrm>
            <a:custGeom>
              <a:avLst/>
              <a:gdLst>
                <a:gd name="T0" fmla="*/ 63 w 15"/>
                <a:gd name="T1" fmla="*/ 0 h 26"/>
                <a:gd name="T2" fmla="*/ 0 w 15"/>
                <a:gd name="T3" fmla="*/ 188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6">
                  <a:moveTo>
                    <a:pt x="10" y="0"/>
                  </a:moveTo>
                  <a:cubicBezTo>
                    <a:pt x="15" y="11"/>
                    <a:pt x="11" y="22"/>
                    <a:pt x="0" y="2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2" name="Freeform 134"/>
            <p:cNvSpPr>
              <a:spLocks/>
            </p:cNvSpPr>
            <p:nvPr/>
          </p:nvSpPr>
          <p:spPr bwMode="auto">
            <a:xfrm>
              <a:off x="2230" y="2472"/>
              <a:ext cx="25" cy="67"/>
            </a:xfrm>
            <a:custGeom>
              <a:avLst/>
              <a:gdLst>
                <a:gd name="T0" fmla="*/ 25 w 10"/>
                <a:gd name="T1" fmla="*/ 0 h 25"/>
                <a:gd name="T2" fmla="*/ 63 w 10"/>
                <a:gd name="T3" fmla="*/ 18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5">
                  <a:moveTo>
                    <a:pt x="4" y="0"/>
                  </a:moveTo>
                  <a:cubicBezTo>
                    <a:pt x="0" y="9"/>
                    <a:pt x="2" y="19"/>
                    <a:pt x="10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3" name="Freeform 135"/>
            <p:cNvSpPr>
              <a:spLocks/>
            </p:cNvSpPr>
            <p:nvPr/>
          </p:nvSpPr>
          <p:spPr bwMode="auto">
            <a:xfrm>
              <a:off x="2188" y="2507"/>
              <a:ext cx="47" cy="16"/>
            </a:xfrm>
            <a:custGeom>
              <a:avLst/>
              <a:gdLst>
                <a:gd name="T0" fmla="*/ 116 w 19"/>
                <a:gd name="T1" fmla="*/ 0 h 6"/>
                <a:gd name="T2" fmla="*/ 0 w 19"/>
                <a:gd name="T3" fmla="*/ 4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6">
                  <a:moveTo>
                    <a:pt x="19" y="0"/>
                  </a:moveTo>
                  <a:cubicBezTo>
                    <a:pt x="13" y="1"/>
                    <a:pt x="6" y="3"/>
                    <a:pt x="0" y="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4" name="Freeform 136"/>
            <p:cNvSpPr>
              <a:spLocks/>
            </p:cNvSpPr>
            <p:nvPr/>
          </p:nvSpPr>
          <p:spPr bwMode="auto">
            <a:xfrm>
              <a:off x="2128" y="2341"/>
              <a:ext cx="435" cy="134"/>
            </a:xfrm>
            <a:custGeom>
              <a:avLst/>
              <a:gdLst>
                <a:gd name="T0" fmla="*/ 0 w 174"/>
                <a:gd name="T1" fmla="*/ 351 h 50"/>
                <a:gd name="T2" fmla="*/ 145 w 174"/>
                <a:gd name="T3" fmla="*/ 257 h 50"/>
                <a:gd name="T4" fmla="*/ 288 w 174"/>
                <a:gd name="T5" fmla="*/ 222 h 50"/>
                <a:gd name="T6" fmla="*/ 413 w 174"/>
                <a:gd name="T7" fmla="*/ 115 h 50"/>
                <a:gd name="T8" fmla="*/ 525 w 174"/>
                <a:gd name="T9" fmla="*/ 86 h 50"/>
                <a:gd name="T10" fmla="*/ 825 w 174"/>
                <a:gd name="T11" fmla="*/ 8 h 50"/>
                <a:gd name="T12" fmla="*/ 1088 w 174"/>
                <a:gd name="T13" fmla="*/ 35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50">
                  <a:moveTo>
                    <a:pt x="0" y="49"/>
                  </a:moveTo>
                  <a:cubicBezTo>
                    <a:pt x="12" y="50"/>
                    <a:pt x="14" y="41"/>
                    <a:pt x="23" y="36"/>
                  </a:cubicBezTo>
                  <a:cubicBezTo>
                    <a:pt x="31" y="32"/>
                    <a:pt x="39" y="34"/>
                    <a:pt x="46" y="31"/>
                  </a:cubicBezTo>
                  <a:cubicBezTo>
                    <a:pt x="54" y="28"/>
                    <a:pt x="58" y="20"/>
                    <a:pt x="66" y="16"/>
                  </a:cubicBezTo>
                  <a:cubicBezTo>
                    <a:pt x="71" y="14"/>
                    <a:pt x="79" y="14"/>
                    <a:pt x="84" y="12"/>
                  </a:cubicBezTo>
                  <a:cubicBezTo>
                    <a:pt x="99" y="6"/>
                    <a:pt x="116" y="1"/>
                    <a:pt x="132" y="1"/>
                  </a:cubicBezTo>
                  <a:cubicBezTo>
                    <a:pt x="146" y="0"/>
                    <a:pt x="160" y="7"/>
                    <a:pt x="174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5" name="Freeform 137"/>
            <p:cNvSpPr>
              <a:spLocks/>
            </p:cNvSpPr>
            <p:nvPr/>
          </p:nvSpPr>
          <p:spPr bwMode="auto">
            <a:xfrm>
              <a:off x="2018" y="2024"/>
              <a:ext cx="45" cy="45"/>
            </a:xfrm>
            <a:custGeom>
              <a:avLst/>
              <a:gdLst>
                <a:gd name="T0" fmla="*/ 38 w 18"/>
                <a:gd name="T1" fmla="*/ 119 h 17"/>
                <a:gd name="T2" fmla="*/ 108 w 18"/>
                <a:gd name="T3" fmla="*/ 50 h 17"/>
                <a:gd name="T4" fmla="*/ 0 w 18"/>
                <a:gd name="T5" fmla="*/ 69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6" y="17"/>
                  </a:moveTo>
                  <a:cubicBezTo>
                    <a:pt x="8" y="15"/>
                    <a:pt x="18" y="11"/>
                    <a:pt x="17" y="7"/>
                  </a:cubicBezTo>
                  <a:cubicBezTo>
                    <a:pt x="15" y="0"/>
                    <a:pt x="2" y="8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6" name="Freeform 138"/>
            <p:cNvSpPr>
              <a:spLocks/>
            </p:cNvSpPr>
            <p:nvPr/>
          </p:nvSpPr>
          <p:spPr bwMode="auto">
            <a:xfrm>
              <a:off x="2350" y="2048"/>
              <a:ext cx="20" cy="13"/>
            </a:xfrm>
            <a:custGeom>
              <a:avLst/>
              <a:gdLst>
                <a:gd name="T0" fmla="*/ 0 w 8"/>
                <a:gd name="T1" fmla="*/ 34 h 5"/>
                <a:gd name="T2" fmla="*/ 50 w 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3" y="4"/>
                    <a:pt x="5" y="3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7" name="Freeform 139"/>
            <p:cNvSpPr>
              <a:spLocks/>
            </p:cNvSpPr>
            <p:nvPr/>
          </p:nvSpPr>
          <p:spPr bwMode="auto">
            <a:xfrm>
              <a:off x="2488" y="1968"/>
              <a:ext cx="47" cy="51"/>
            </a:xfrm>
            <a:custGeom>
              <a:avLst/>
              <a:gdLst>
                <a:gd name="T0" fmla="*/ 42 w 19"/>
                <a:gd name="T1" fmla="*/ 13 h 19"/>
                <a:gd name="T2" fmla="*/ 104 w 19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7" y="2"/>
                  </a:moveTo>
                  <a:cubicBezTo>
                    <a:pt x="0" y="19"/>
                    <a:pt x="19" y="13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8" name="Freeform 140"/>
            <p:cNvSpPr>
              <a:spLocks/>
            </p:cNvSpPr>
            <p:nvPr/>
          </p:nvSpPr>
          <p:spPr bwMode="auto">
            <a:xfrm>
              <a:off x="2620" y="1893"/>
              <a:ext cx="25" cy="8"/>
            </a:xfrm>
            <a:custGeom>
              <a:avLst/>
              <a:gdLst>
                <a:gd name="T0" fmla="*/ 0 w 10"/>
                <a:gd name="T1" fmla="*/ 21 h 3"/>
                <a:gd name="T2" fmla="*/ 63 w 1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3" y="1"/>
                    <a:pt x="6" y="0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9" name="Freeform 141"/>
            <p:cNvSpPr>
              <a:spLocks/>
            </p:cNvSpPr>
            <p:nvPr/>
          </p:nvSpPr>
          <p:spPr bwMode="auto">
            <a:xfrm>
              <a:off x="2608" y="1808"/>
              <a:ext cx="12" cy="19"/>
            </a:xfrm>
            <a:custGeom>
              <a:avLst/>
              <a:gdLst>
                <a:gd name="T0" fmla="*/ 29 w 5"/>
                <a:gd name="T1" fmla="*/ 0 h 7"/>
                <a:gd name="T2" fmla="*/ 0 w 5"/>
                <a:gd name="T3" fmla="*/ 5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3"/>
                    <a:pt x="1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0" name="Freeform 142"/>
            <p:cNvSpPr>
              <a:spLocks/>
            </p:cNvSpPr>
            <p:nvPr/>
          </p:nvSpPr>
          <p:spPr bwMode="auto">
            <a:xfrm>
              <a:off x="2445" y="1755"/>
              <a:ext cx="18" cy="32"/>
            </a:xfrm>
            <a:custGeom>
              <a:avLst/>
              <a:gdLst>
                <a:gd name="T0" fmla="*/ 46 w 7"/>
                <a:gd name="T1" fmla="*/ 21 h 12"/>
                <a:gd name="T2" fmla="*/ 0 w 7"/>
                <a:gd name="T3" fmla="*/ 85 h 12"/>
                <a:gd name="T4" fmla="*/ 13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3"/>
                  </a:moveTo>
                  <a:cubicBezTo>
                    <a:pt x="7" y="8"/>
                    <a:pt x="5" y="12"/>
                    <a:pt x="0" y="12"/>
                  </a:cubicBezTo>
                  <a:cubicBezTo>
                    <a:pt x="1" y="8"/>
                    <a:pt x="1" y="4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1" name="Freeform 143"/>
            <p:cNvSpPr>
              <a:spLocks/>
            </p:cNvSpPr>
            <p:nvPr/>
          </p:nvSpPr>
          <p:spPr bwMode="auto">
            <a:xfrm>
              <a:off x="2358" y="1781"/>
              <a:ext cx="12" cy="14"/>
            </a:xfrm>
            <a:custGeom>
              <a:avLst/>
              <a:gdLst>
                <a:gd name="T0" fmla="*/ 0 w 5"/>
                <a:gd name="T1" fmla="*/ 0 h 5"/>
                <a:gd name="T2" fmla="*/ 29 w 5"/>
                <a:gd name="T3" fmla="*/ 3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2" name="Freeform 144"/>
            <p:cNvSpPr>
              <a:spLocks/>
            </p:cNvSpPr>
            <p:nvPr/>
          </p:nvSpPr>
          <p:spPr bwMode="auto">
            <a:xfrm>
              <a:off x="2250" y="1747"/>
              <a:ext cx="20" cy="21"/>
            </a:xfrm>
            <a:custGeom>
              <a:avLst/>
              <a:gdLst>
                <a:gd name="T0" fmla="*/ 0 w 8"/>
                <a:gd name="T1" fmla="*/ 0 h 8"/>
                <a:gd name="T2" fmla="*/ 50 w 8"/>
                <a:gd name="T3" fmla="*/ 5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2"/>
                    <a:pt x="6" y="5"/>
                    <a:pt x="8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" name="Freeform 145"/>
            <p:cNvSpPr>
              <a:spLocks/>
            </p:cNvSpPr>
            <p:nvPr/>
          </p:nvSpPr>
          <p:spPr bwMode="auto">
            <a:xfrm>
              <a:off x="2103" y="1821"/>
              <a:ext cx="20" cy="16"/>
            </a:xfrm>
            <a:custGeom>
              <a:avLst/>
              <a:gdLst>
                <a:gd name="T0" fmla="*/ 0 w 8"/>
                <a:gd name="T1" fmla="*/ 43 h 6"/>
                <a:gd name="T2" fmla="*/ 50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5"/>
                    <a:pt x="5" y="3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" name="Freeform 146"/>
            <p:cNvSpPr>
              <a:spLocks/>
            </p:cNvSpPr>
            <p:nvPr/>
          </p:nvSpPr>
          <p:spPr bwMode="auto">
            <a:xfrm>
              <a:off x="2193" y="1856"/>
              <a:ext cx="2" cy="16"/>
            </a:xfrm>
            <a:custGeom>
              <a:avLst/>
              <a:gdLst>
                <a:gd name="T0" fmla="*/ 0 w 1"/>
                <a:gd name="T1" fmla="*/ 0 h 6"/>
                <a:gd name="T2" fmla="*/ 4 w 1"/>
                <a:gd name="T3" fmla="*/ 4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" name="Freeform 147"/>
            <p:cNvSpPr>
              <a:spLocks/>
            </p:cNvSpPr>
            <p:nvPr/>
          </p:nvSpPr>
          <p:spPr bwMode="auto">
            <a:xfrm>
              <a:off x="2120" y="1915"/>
              <a:ext cx="13" cy="10"/>
            </a:xfrm>
            <a:custGeom>
              <a:avLst/>
              <a:gdLst>
                <a:gd name="T0" fmla="*/ 0 w 5"/>
                <a:gd name="T1" fmla="*/ 0 h 4"/>
                <a:gd name="T2" fmla="*/ 34 w 5"/>
                <a:gd name="T3" fmla="*/ 2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" name="Freeform 148"/>
            <p:cNvSpPr>
              <a:spLocks/>
            </p:cNvSpPr>
            <p:nvPr/>
          </p:nvSpPr>
          <p:spPr bwMode="auto">
            <a:xfrm>
              <a:off x="1965" y="1941"/>
              <a:ext cx="38" cy="24"/>
            </a:xfrm>
            <a:custGeom>
              <a:avLst/>
              <a:gdLst>
                <a:gd name="T0" fmla="*/ 96 w 15"/>
                <a:gd name="T1" fmla="*/ 0 h 9"/>
                <a:gd name="T2" fmla="*/ 0 w 15"/>
                <a:gd name="T3" fmla="*/ 29 h 9"/>
                <a:gd name="T4" fmla="*/ 96 w 15"/>
                <a:gd name="T5" fmla="*/ 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10" y="1"/>
                    <a:pt x="4" y="1"/>
                    <a:pt x="0" y="4"/>
                  </a:cubicBezTo>
                  <a:cubicBezTo>
                    <a:pt x="2" y="9"/>
                    <a:pt x="9" y="9"/>
                    <a:pt x="15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" name="Freeform 149"/>
            <p:cNvSpPr>
              <a:spLocks/>
            </p:cNvSpPr>
            <p:nvPr/>
          </p:nvSpPr>
          <p:spPr bwMode="auto">
            <a:xfrm>
              <a:off x="1923" y="2027"/>
              <a:ext cx="25" cy="45"/>
            </a:xfrm>
            <a:custGeom>
              <a:avLst/>
              <a:gdLst>
                <a:gd name="T0" fmla="*/ 38 w 10"/>
                <a:gd name="T1" fmla="*/ 119 h 17"/>
                <a:gd name="T2" fmla="*/ 63 w 10"/>
                <a:gd name="T3" fmla="*/ 6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cubicBezTo>
                    <a:pt x="0" y="9"/>
                    <a:pt x="5" y="0"/>
                    <a:pt x="10" y="9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" name="Freeform 150"/>
            <p:cNvSpPr>
              <a:spLocks/>
            </p:cNvSpPr>
            <p:nvPr/>
          </p:nvSpPr>
          <p:spPr bwMode="auto">
            <a:xfrm>
              <a:off x="1763" y="2024"/>
              <a:ext cx="37" cy="37"/>
            </a:xfrm>
            <a:custGeom>
              <a:avLst/>
              <a:gdLst>
                <a:gd name="T0" fmla="*/ 0 w 15"/>
                <a:gd name="T1" fmla="*/ 50 h 14"/>
                <a:gd name="T2" fmla="*/ 5 w 15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cubicBezTo>
                    <a:pt x="7" y="14"/>
                    <a:pt x="15" y="3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9" name="Freeform 151"/>
            <p:cNvSpPr>
              <a:spLocks/>
            </p:cNvSpPr>
            <p:nvPr/>
          </p:nvSpPr>
          <p:spPr bwMode="auto">
            <a:xfrm>
              <a:off x="1830" y="1963"/>
              <a:ext cx="10" cy="13"/>
            </a:xfrm>
            <a:custGeom>
              <a:avLst/>
              <a:gdLst>
                <a:gd name="T0" fmla="*/ 0 w 4"/>
                <a:gd name="T1" fmla="*/ 34 h 5"/>
                <a:gd name="T2" fmla="*/ 25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2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" name="Freeform 152"/>
            <p:cNvSpPr>
              <a:spLocks/>
            </p:cNvSpPr>
            <p:nvPr/>
          </p:nvSpPr>
          <p:spPr bwMode="auto">
            <a:xfrm>
              <a:off x="1853" y="1883"/>
              <a:ext cx="22" cy="26"/>
            </a:xfrm>
            <a:custGeom>
              <a:avLst/>
              <a:gdLst>
                <a:gd name="T0" fmla="*/ 42 w 9"/>
                <a:gd name="T1" fmla="*/ 0 h 10"/>
                <a:gd name="T2" fmla="*/ 5 w 9"/>
                <a:gd name="T3" fmla="*/ 47 h 10"/>
                <a:gd name="T4" fmla="*/ 12 w 9"/>
                <a:gd name="T5" fmla="*/ 2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9" y="6"/>
                    <a:pt x="6" y="10"/>
                    <a:pt x="1" y="7"/>
                  </a:cubicBezTo>
                  <a:cubicBezTo>
                    <a:pt x="0" y="6"/>
                    <a:pt x="1" y="6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" name="Freeform 153"/>
            <p:cNvSpPr>
              <a:spLocks/>
            </p:cNvSpPr>
            <p:nvPr/>
          </p:nvSpPr>
          <p:spPr bwMode="auto">
            <a:xfrm>
              <a:off x="1950" y="2307"/>
              <a:ext cx="23" cy="13"/>
            </a:xfrm>
            <a:custGeom>
              <a:avLst/>
              <a:gdLst>
                <a:gd name="T0" fmla="*/ 0 w 9"/>
                <a:gd name="T1" fmla="*/ 34 h 5"/>
                <a:gd name="T2" fmla="*/ 59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3" y="5"/>
                    <a:pt x="6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2" name="Freeform 154"/>
            <p:cNvSpPr>
              <a:spLocks/>
            </p:cNvSpPr>
            <p:nvPr/>
          </p:nvSpPr>
          <p:spPr bwMode="auto">
            <a:xfrm>
              <a:off x="1813" y="2267"/>
              <a:ext cx="27" cy="40"/>
            </a:xfrm>
            <a:custGeom>
              <a:avLst/>
              <a:gdLst>
                <a:gd name="T0" fmla="*/ 0 w 11"/>
                <a:gd name="T1" fmla="*/ 51 h 15"/>
                <a:gd name="T2" fmla="*/ 0 w 1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6" y="15"/>
                    <a:pt x="11" y="5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3" name="Freeform 155"/>
            <p:cNvSpPr>
              <a:spLocks/>
            </p:cNvSpPr>
            <p:nvPr/>
          </p:nvSpPr>
          <p:spPr bwMode="auto">
            <a:xfrm>
              <a:off x="1865" y="2211"/>
              <a:ext cx="8" cy="24"/>
            </a:xfrm>
            <a:custGeom>
              <a:avLst/>
              <a:gdLst>
                <a:gd name="T0" fmla="*/ 0 w 3"/>
                <a:gd name="T1" fmla="*/ 64 h 9"/>
                <a:gd name="T2" fmla="*/ 21 w 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cubicBezTo>
                    <a:pt x="0" y="6"/>
                    <a:pt x="1" y="3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4" name="Freeform 156"/>
            <p:cNvSpPr>
              <a:spLocks/>
            </p:cNvSpPr>
            <p:nvPr/>
          </p:nvSpPr>
          <p:spPr bwMode="auto">
            <a:xfrm>
              <a:off x="1795" y="2205"/>
              <a:ext cx="25" cy="16"/>
            </a:xfrm>
            <a:custGeom>
              <a:avLst/>
              <a:gdLst>
                <a:gd name="T0" fmla="*/ 0 w 10"/>
                <a:gd name="T1" fmla="*/ 43 h 6"/>
                <a:gd name="T2" fmla="*/ 63 w 10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3" y="5"/>
                    <a:pt x="6" y="3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5" name="Freeform 157"/>
            <p:cNvSpPr>
              <a:spLocks/>
            </p:cNvSpPr>
            <p:nvPr/>
          </p:nvSpPr>
          <p:spPr bwMode="auto">
            <a:xfrm>
              <a:off x="1690" y="2341"/>
              <a:ext cx="50" cy="46"/>
            </a:xfrm>
            <a:custGeom>
              <a:avLst/>
              <a:gdLst>
                <a:gd name="T0" fmla="*/ 33 w 20"/>
                <a:gd name="T1" fmla="*/ 0 h 17"/>
                <a:gd name="T2" fmla="*/ 0 w 20"/>
                <a:gd name="T3" fmla="*/ 43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7">
                  <a:moveTo>
                    <a:pt x="5" y="0"/>
                  </a:moveTo>
                  <a:cubicBezTo>
                    <a:pt x="20" y="7"/>
                    <a:pt x="2" y="17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6" name="Freeform 158"/>
            <p:cNvSpPr>
              <a:spLocks/>
            </p:cNvSpPr>
            <p:nvPr/>
          </p:nvSpPr>
          <p:spPr bwMode="auto">
            <a:xfrm>
              <a:off x="1730" y="2421"/>
              <a:ext cx="30" cy="24"/>
            </a:xfrm>
            <a:custGeom>
              <a:avLst/>
              <a:gdLst>
                <a:gd name="T0" fmla="*/ 13 w 12"/>
                <a:gd name="T1" fmla="*/ 0 h 9"/>
                <a:gd name="T2" fmla="*/ 75 w 12"/>
                <a:gd name="T3" fmla="*/ 51 h 9"/>
                <a:gd name="T4" fmla="*/ 0 w 12"/>
                <a:gd name="T5" fmla="*/ 4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6" y="0"/>
                    <a:pt x="11" y="3"/>
                    <a:pt x="12" y="7"/>
                  </a:cubicBezTo>
                  <a:cubicBezTo>
                    <a:pt x="8" y="9"/>
                    <a:pt x="3" y="8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7" name="Freeform 159"/>
            <p:cNvSpPr>
              <a:spLocks/>
            </p:cNvSpPr>
            <p:nvPr/>
          </p:nvSpPr>
          <p:spPr bwMode="auto">
            <a:xfrm>
              <a:off x="1888" y="2549"/>
              <a:ext cx="10" cy="14"/>
            </a:xfrm>
            <a:custGeom>
              <a:avLst/>
              <a:gdLst>
                <a:gd name="T0" fmla="*/ 0 w 4"/>
                <a:gd name="T1" fmla="*/ 39 h 5"/>
                <a:gd name="T2" fmla="*/ 25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2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8" name="Freeform 160"/>
            <p:cNvSpPr>
              <a:spLocks/>
            </p:cNvSpPr>
            <p:nvPr/>
          </p:nvSpPr>
          <p:spPr bwMode="auto">
            <a:xfrm>
              <a:off x="2018" y="2571"/>
              <a:ext cx="15" cy="10"/>
            </a:xfrm>
            <a:custGeom>
              <a:avLst/>
              <a:gdLst>
                <a:gd name="T0" fmla="*/ 0 w 6"/>
                <a:gd name="T1" fmla="*/ 25 h 4"/>
                <a:gd name="T2" fmla="*/ 38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4"/>
                    <a:pt x="4" y="2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9" name="Freeform 161"/>
            <p:cNvSpPr>
              <a:spLocks/>
            </p:cNvSpPr>
            <p:nvPr/>
          </p:nvSpPr>
          <p:spPr bwMode="auto">
            <a:xfrm>
              <a:off x="2233" y="2483"/>
              <a:ext cx="12" cy="2"/>
            </a:xfrm>
            <a:custGeom>
              <a:avLst/>
              <a:gdLst>
                <a:gd name="T0" fmla="*/ 0 w 5"/>
                <a:gd name="T1" fmla="*/ 0 h 1"/>
                <a:gd name="T2" fmla="*/ 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0" name="Freeform 162"/>
            <p:cNvSpPr>
              <a:spLocks/>
            </p:cNvSpPr>
            <p:nvPr/>
          </p:nvSpPr>
          <p:spPr bwMode="auto">
            <a:xfrm>
              <a:off x="2198" y="2512"/>
              <a:ext cx="7" cy="16"/>
            </a:xfrm>
            <a:custGeom>
              <a:avLst/>
              <a:gdLst>
                <a:gd name="T0" fmla="*/ 0 w 3"/>
                <a:gd name="T1" fmla="*/ 0 h 6"/>
                <a:gd name="T2" fmla="*/ 16 w 3"/>
                <a:gd name="T3" fmla="*/ 4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2"/>
                    <a:pt x="2" y="5"/>
                    <a:pt x="3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1" name="Freeform 163"/>
            <p:cNvSpPr>
              <a:spLocks/>
            </p:cNvSpPr>
            <p:nvPr/>
          </p:nvSpPr>
          <p:spPr bwMode="auto">
            <a:xfrm>
              <a:off x="2295" y="2285"/>
              <a:ext cx="20" cy="22"/>
            </a:xfrm>
            <a:custGeom>
              <a:avLst/>
              <a:gdLst>
                <a:gd name="T0" fmla="*/ 50 w 8"/>
                <a:gd name="T1" fmla="*/ 61 h 8"/>
                <a:gd name="T2" fmla="*/ 0 w 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2" name="Freeform 164"/>
            <p:cNvSpPr>
              <a:spLocks/>
            </p:cNvSpPr>
            <p:nvPr/>
          </p:nvSpPr>
          <p:spPr bwMode="auto">
            <a:xfrm>
              <a:off x="2198" y="2291"/>
              <a:ext cx="35" cy="34"/>
            </a:xfrm>
            <a:custGeom>
              <a:avLst/>
              <a:gdLst>
                <a:gd name="T0" fmla="*/ 0 w 14"/>
                <a:gd name="T1" fmla="*/ 47 h 13"/>
                <a:gd name="T2" fmla="*/ 83 w 14"/>
                <a:gd name="T3" fmla="*/ 0 h 13"/>
                <a:gd name="T4" fmla="*/ 38 w 14"/>
                <a:gd name="T5" fmla="*/ 8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5" y="5"/>
                    <a:pt x="9" y="1"/>
                    <a:pt x="13" y="0"/>
                  </a:cubicBezTo>
                  <a:cubicBezTo>
                    <a:pt x="14" y="5"/>
                    <a:pt x="10" y="9"/>
                    <a:pt x="6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3" name="Freeform 165"/>
            <p:cNvSpPr>
              <a:spLocks/>
            </p:cNvSpPr>
            <p:nvPr/>
          </p:nvSpPr>
          <p:spPr bwMode="auto">
            <a:xfrm>
              <a:off x="2223" y="2171"/>
              <a:ext cx="7" cy="29"/>
            </a:xfrm>
            <a:custGeom>
              <a:avLst/>
              <a:gdLst>
                <a:gd name="T0" fmla="*/ 16 w 3"/>
                <a:gd name="T1" fmla="*/ 0 h 11"/>
                <a:gd name="T2" fmla="*/ 5 w 3"/>
                <a:gd name="T3" fmla="*/ 7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1" y="4"/>
                    <a:pt x="0" y="8"/>
                    <a:pt x="1" y="1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4" name="Freeform 166"/>
            <p:cNvSpPr>
              <a:spLocks/>
            </p:cNvSpPr>
            <p:nvPr/>
          </p:nvSpPr>
          <p:spPr bwMode="auto">
            <a:xfrm>
              <a:off x="2195" y="2109"/>
              <a:ext cx="25" cy="27"/>
            </a:xfrm>
            <a:custGeom>
              <a:avLst/>
              <a:gdLst>
                <a:gd name="T0" fmla="*/ 0 w 10"/>
                <a:gd name="T1" fmla="*/ 0 h 10"/>
                <a:gd name="T2" fmla="*/ 63 w 10"/>
                <a:gd name="T3" fmla="*/ 7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5"/>
                    <a:pt x="5" y="8"/>
                    <a:pt x="10" y="1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5" name="Freeform 167"/>
            <p:cNvSpPr>
              <a:spLocks/>
            </p:cNvSpPr>
            <p:nvPr/>
          </p:nvSpPr>
          <p:spPr bwMode="auto">
            <a:xfrm>
              <a:off x="1970" y="2384"/>
              <a:ext cx="20" cy="3"/>
            </a:xfrm>
            <a:custGeom>
              <a:avLst/>
              <a:gdLst>
                <a:gd name="T0" fmla="*/ 0 w 8"/>
                <a:gd name="T1" fmla="*/ 0 h 1"/>
                <a:gd name="T2" fmla="*/ 50 w 8"/>
                <a:gd name="T3" fmla="*/ 9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6" name="Freeform 168"/>
            <p:cNvSpPr>
              <a:spLocks/>
            </p:cNvSpPr>
            <p:nvPr/>
          </p:nvSpPr>
          <p:spPr bwMode="auto">
            <a:xfrm>
              <a:off x="2013" y="2325"/>
              <a:ext cx="10" cy="19"/>
            </a:xfrm>
            <a:custGeom>
              <a:avLst/>
              <a:gdLst>
                <a:gd name="T0" fmla="*/ 25 w 4"/>
                <a:gd name="T1" fmla="*/ 52 h 7"/>
                <a:gd name="T2" fmla="*/ 13 w 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1" y="5"/>
                    <a:pt x="0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7" name="Freeform 169"/>
            <p:cNvSpPr>
              <a:spLocks/>
            </p:cNvSpPr>
            <p:nvPr/>
          </p:nvSpPr>
          <p:spPr bwMode="auto">
            <a:xfrm>
              <a:off x="2130" y="2365"/>
              <a:ext cx="23" cy="30"/>
            </a:xfrm>
            <a:custGeom>
              <a:avLst/>
              <a:gdLst>
                <a:gd name="T0" fmla="*/ 0 w 9"/>
                <a:gd name="T1" fmla="*/ 82 h 11"/>
                <a:gd name="T2" fmla="*/ 59 w 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cubicBezTo>
                    <a:pt x="4" y="7"/>
                    <a:pt x="6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8" name="Freeform 170"/>
            <p:cNvSpPr>
              <a:spLocks/>
            </p:cNvSpPr>
            <p:nvPr/>
          </p:nvSpPr>
          <p:spPr bwMode="auto">
            <a:xfrm>
              <a:off x="2410" y="2285"/>
              <a:ext cx="28" cy="35"/>
            </a:xfrm>
            <a:custGeom>
              <a:avLst/>
              <a:gdLst>
                <a:gd name="T0" fmla="*/ 0 w 11"/>
                <a:gd name="T1" fmla="*/ 35 h 13"/>
                <a:gd name="T2" fmla="*/ 64 w 11"/>
                <a:gd name="T3" fmla="*/ 0 h 13"/>
                <a:gd name="T4" fmla="*/ 51 w 11"/>
                <a:gd name="T5" fmla="*/ 9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0" y="5"/>
                  </a:moveTo>
                  <a:cubicBezTo>
                    <a:pt x="3" y="3"/>
                    <a:pt x="7" y="1"/>
                    <a:pt x="10" y="0"/>
                  </a:cubicBezTo>
                  <a:cubicBezTo>
                    <a:pt x="11" y="5"/>
                    <a:pt x="9" y="9"/>
                    <a:pt x="8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9" name="Freeform 171"/>
            <p:cNvSpPr>
              <a:spLocks/>
            </p:cNvSpPr>
            <p:nvPr/>
          </p:nvSpPr>
          <p:spPr bwMode="auto">
            <a:xfrm>
              <a:off x="2373" y="2491"/>
              <a:ext cx="12" cy="16"/>
            </a:xfrm>
            <a:custGeom>
              <a:avLst/>
              <a:gdLst>
                <a:gd name="T0" fmla="*/ 29 w 5"/>
                <a:gd name="T1" fmla="*/ 43 h 6"/>
                <a:gd name="T2" fmla="*/ 0 w 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0" name="Freeform 172"/>
            <p:cNvSpPr>
              <a:spLocks/>
            </p:cNvSpPr>
            <p:nvPr/>
          </p:nvSpPr>
          <p:spPr bwMode="auto">
            <a:xfrm>
              <a:off x="2773" y="2104"/>
              <a:ext cx="32" cy="45"/>
            </a:xfrm>
            <a:custGeom>
              <a:avLst/>
              <a:gdLst>
                <a:gd name="T0" fmla="*/ 0 w 13"/>
                <a:gd name="T1" fmla="*/ 50 h 17"/>
                <a:gd name="T2" fmla="*/ 49 w 13"/>
                <a:gd name="T3" fmla="*/ 0 h 17"/>
                <a:gd name="T4" fmla="*/ 17 w 13"/>
                <a:gd name="T5" fmla="*/ 119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0" y="7"/>
                  </a:moveTo>
                  <a:cubicBezTo>
                    <a:pt x="3" y="5"/>
                    <a:pt x="5" y="2"/>
                    <a:pt x="8" y="0"/>
                  </a:cubicBezTo>
                  <a:cubicBezTo>
                    <a:pt x="13" y="5"/>
                    <a:pt x="8" y="13"/>
                    <a:pt x="3" y="1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1" name="Freeform 173"/>
            <p:cNvSpPr>
              <a:spLocks/>
            </p:cNvSpPr>
            <p:nvPr/>
          </p:nvSpPr>
          <p:spPr bwMode="auto">
            <a:xfrm>
              <a:off x="2900" y="2136"/>
              <a:ext cx="25" cy="35"/>
            </a:xfrm>
            <a:custGeom>
              <a:avLst/>
              <a:gdLst>
                <a:gd name="T0" fmla="*/ 58 w 10"/>
                <a:gd name="T1" fmla="*/ 94 h 13"/>
                <a:gd name="T2" fmla="*/ 63 w 10"/>
                <a:gd name="T3" fmla="*/ 0 h 13"/>
                <a:gd name="T4" fmla="*/ 25 w 10"/>
                <a:gd name="T5" fmla="*/ 9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cubicBezTo>
                    <a:pt x="10" y="9"/>
                    <a:pt x="10" y="5"/>
                    <a:pt x="10" y="0"/>
                  </a:cubicBezTo>
                  <a:cubicBezTo>
                    <a:pt x="4" y="1"/>
                    <a:pt x="0" y="8"/>
                    <a:pt x="4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2" name="Freeform 174"/>
            <p:cNvSpPr>
              <a:spLocks/>
            </p:cNvSpPr>
            <p:nvPr/>
          </p:nvSpPr>
          <p:spPr bwMode="auto">
            <a:xfrm>
              <a:off x="3083" y="1963"/>
              <a:ext cx="32" cy="58"/>
            </a:xfrm>
            <a:custGeom>
              <a:avLst/>
              <a:gdLst>
                <a:gd name="T0" fmla="*/ 0 w 13"/>
                <a:gd name="T1" fmla="*/ 69 h 22"/>
                <a:gd name="T2" fmla="*/ 17 w 13"/>
                <a:gd name="T3" fmla="*/ 29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2">
                  <a:moveTo>
                    <a:pt x="0" y="10"/>
                  </a:moveTo>
                  <a:cubicBezTo>
                    <a:pt x="6" y="22"/>
                    <a:pt x="13" y="0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3" name="Freeform 175"/>
            <p:cNvSpPr>
              <a:spLocks/>
            </p:cNvSpPr>
            <p:nvPr/>
          </p:nvSpPr>
          <p:spPr bwMode="auto">
            <a:xfrm>
              <a:off x="3103" y="1880"/>
              <a:ext cx="22" cy="24"/>
            </a:xfrm>
            <a:custGeom>
              <a:avLst/>
              <a:gdLst>
                <a:gd name="T0" fmla="*/ 0 w 9"/>
                <a:gd name="T1" fmla="*/ 64 h 9"/>
                <a:gd name="T2" fmla="*/ 54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6"/>
                    <a:pt x="6" y="4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4" name="Freeform 176"/>
            <p:cNvSpPr>
              <a:spLocks/>
            </p:cNvSpPr>
            <p:nvPr/>
          </p:nvSpPr>
          <p:spPr bwMode="auto">
            <a:xfrm>
              <a:off x="3160" y="1725"/>
              <a:ext cx="45" cy="64"/>
            </a:xfrm>
            <a:custGeom>
              <a:avLst/>
              <a:gdLst>
                <a:gd name="T0" fmla="*/ 0 w 18"/>
                <a:gd name="T1" fmla="*/ 21 h 24"/>
                <a:gd name="T2" fmla="*/ 50 w 18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24">
                  <a:moveTo>
                    <a:pt x="0" y="3"/>
                  </a:moveTo>
                  <a:cubicBezTo>
                    <a:pt x="1" y="24"/>
                    <a:pt x="18" y="4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5" name="Freeform 177"/>
            <p:cNvSpPr>
              <a:spLocks/>
            </p:cNvSpPr>
            <p:nvPr/>
          </p:nvSpPr>
          <p:spPr bwMode="auto">
            <a:xfrm>
              <a:off x="3278" y="1760"/>
              <a:ext cx="7" cy="19"/>
            </a:xfrm>
            <a:custGeom>
              <a:avLst/>
              <a:gdLst>
                <a:gd name="T0" fmla="*/ 16 w 3"/>
                <a:gd name="T1" fmla="*/ 0 h 7"/>
                <a:gd name="T2" fmla="*/ 5 w 3"/>
                <a:gd name="T3" fmla="*/ 5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1" y="2"/>
                    <a:pt x="0" y="5"/>
                    <a:pt x="1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6" name="Freeform 178"/>
            <p:cNvSpPr>
              <a:spLocks/>
            </p:cNvSpPr>
            <p:nvPr/>
          </p:nvSpPr>
          <p:spPr bwMode="auto">
            <a:xfrm>
              <a:off x="3335" y="2056"/>
              <a:ext cx="25" cy="43"/>
            </a:xfrm>
            <a:custGeom>
              <a:avLst/>
              <a:gdLst>
                <a:gd name="T0" fmla="*/ 13 w 10"/>
                <a:gd name="T1" fmla="*/ 116 h 16"/>
                <a:gd name="T2" fmla="*/ 25 w 10"/>
                <a:gd name="T3" fmla="*/ 0 h 16"/>
                <a:gd name="T4" fmla="*/ 63 w 10"/>
                <a:gd name="T5" fmla="*/ 8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cubicBezTo>
                    <a:pt x="0" y="11"/>
                    <a:pt x="1" y="5"/>
                    <a:pt x="4" y="0"/>
                  </a:cubicBezTo>
                  <a:cubicBezTo>
                    <a:pt x="8" y="2"/>
                    <a:pt x="9" y="7"/>
                    <a:pt x="10" y="1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7" name="Freeform 179"/>
            <p:cNvSpPr>
              <a:spLocks/>
            </p:cNvSpPr>
            <p:nvPr/>
          </p:nvSpPr>
          <p:spPr bwMode="auto">
            <a:xfrm>
              <a:off x="3058" y="2256"/>
              <a:ext cx="12" cy="21"/>
            </a:xfrm>
            <a:custGeom>
              <a:avLst/>
              <a:gdLst>
                <a:gd name="T0" fmla="*/ 0 w 5"/>
                <a:gd name="T1" fmla="*/ 55 h 8"/>
                <a:gd name="T2" fmla="*/ 29 w 5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5"/>
                    <a:pt x="2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8" name="Freeform 180"/>
            <p:cNvSpPr>
              <a:spLocks/>
            </p:cNvSpPr>
            <p:nvPr/>
          </p:nvSpPr>
          <p:spPr bwMode="auto">
            <a:xfrm>
              <a:off x="2563" y="2045"/>
              <a:ext cx="42" cy="51"/>
            </a:xfrm>
            <a:custGeom>
              <a:avLst/>
              <a:gdLst>
                <a:gd name="T0" fmla="*/ 25 w 17"/>
                <a:gd name="T1" fmla="*/ 115 h 19"/>
                <a:gd name="T2" fmla="*/ 0 w 17"/>
                <a:gd name="T3" fmla="*/ 5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9">
                  <a:moveTo>
                    <a:pt x="4" y="16"/>
                  </a:moveTo>
                  <a:cubicBezTo>
                    <a:pt x="15" y="19"/>
                    <a:pt x="17" y="0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9" name="Freeform 181"/>
            <p:cNvSpPr>
              <a:spLocks/>
            </p:cNvSpPr>
            <p:nvPr/>
          </p:nvSpPr>
          <p:spPr bwMode="auto">
            <a:xfrm>
              <a:off x="2585" y="1965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38 w 6"/>
                <a:gd name="T3" fmla="*/ 4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3" y="6"/>
                    <a:pt x="6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0" name="Freeform 182"/>
            <p:cNvSpPr>
              <a:spLocks/>
            </p:cNvSpPr>
            <p:nvPr/>
          </p:nvSpPr>
          <p:spPr bwMode="auto">
            <a:xfrm>
              <a:off x="2330" y="1968"/>
              <a:ext cx="20" cy="16"/>
            </a:xfrm>
            <a:custGeom>
              <a:avLst/>
              <a:gdLst>
                <a:gd name="T0" fmla="*/ 50 w 8"/>
                <a:gd name="T1" fmla="*/ 43 h 6"/>
                <a:gd name="T2" fmla="*/ 0 w 8"/>
                <a:gd name="T3" fmla="*/ 1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8" y="2"/>
                    <a:pt x="4" y="0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1" name="Freeform 183"/>
            <p:cNvSpPr>
              <a:spLocks/>
            </p:cNvSpPr>
            <p:nvPr/>
          </p:nvSpPr>
          <p:spPr bwMode="auto">
            <a:xfrm>
              <a:off x="2298" y="2005"/>
              <a:ext cx="35" cy="38"/>
            </a:xfrm>
            <a:custGeom>
              <a:avLst/>
              <a:gdLst>
                <a:gd name="T0" fmla="*/ 25 w 14"/>
                <a:gd name="T1" fmla="*/ 103 h 14"/>
                <a:gd name="T2" fmla="*/ 38 w 14"/>
                <a:gd name="T3" fmla="*/ 0 h 14"/>
                <a:gd name="T4" fmla="*/ 88 w 14"/>
                <a:gd name="T5" fmla="*/ 10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0" y="10"/>
                    <a:pt x="2" y="3"/>
                    <a:pt x="6" y="0"/>
                  </a:cubicBezTo>
                  <a:cubicBezTo>
                    <a:pt x="11" y="3"/>
                    <a:pt x="12" y="9"/>
                    <a:pt x="14" y="1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2" name="Freeform 184"/>
            <p:cNvSpPr>
              <a:spLocks/>
            </p:cNvSpPr>
            <p:nvPr/>
          </p:nvSpPr>
          <p:spPr bwMode="auto">
            <a:xfrm>
              <a:off x="2543" y="2237"/>
              <a:ext cx="15" cy="6"/>
            </a:xfrm>
            <a:custGeom>
              <a:avLst/>
              <a:gdLst>
                <a:gd name="T0" fmla="*/ 38 w 6"/>
                <a:gd name="T1" fmla="*/ 0 h 2"/>
                <a:gd name="T2" fmla="*/ 0 w 6"/>
                <a:gd name="T3" fmla="*/ 1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1" y="2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3" name="Freeform 185"/>
            <p:cNvSpPr>
              <a:spLocks/>
            </p:cNvSpPr>
            <p:nvPr/>
          </p:nvSpPr>
          <p:spPr bwMode="auto">
            <a:xfrm>
              <a:off x="3240" y="1773"/>
              <a:ext cx="8" cy="16"/>
            </a:xfrm>
            <a:custGeom>
              <a:avLst/>
              <a:gdLst>
                <a:gd name="T0" fmla="*/ 0 w 3"/>
                <a:gd name="T1" fmla="*/ 0 h 6"/>
                <a:gd name="T2" fmla="*/ 21 w 3"/>
                <a:gd name="T3" fmla="*/ 4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3"/>
                    <a:pt x="1" y="5"/>
                    <a:pt x="3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4" name="Freeform 186"/>
            <p:cNvSpPr>
              <a:spLocks/>
            </p:cNvSpPr>
            <p:nvPr/>
          </p:nvSpPr>
          <p:spPr bwMode="auto">
            <a:xfrm>
              <a:off x="2900" y="1819"/>
              <a:ext cx="13" cy="1"/>
            </a:xfrm>
            <a:custGeom>
              <a:avLst/>
              <a:gdLst>
                <a:gd name="T0" fmla="*/ 0 w 5"/>
                <a:gd name="T1" fmla="*/ 0 h 1"/>
                <a:gd name="T2" fmla="*/ 34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5" name="Freeform 187"/>
            <p:cNvSpPr>
              <a:spLocks/>
            </p:cNvSpPr>
            <p:nvPr/>
          </p:nvSpPr>
          <p:spPr bwMode="auto">
            <a:xfrm>
              <a:off x="2800" y="1755"/>
              <a:ext cx="5" cy="18"/>
            </a:xfrm>
            <a:custGeom>
              <a:avLst/>
              <a:gdLst>
                <a:gd name="T0" fmla="*/ 0 w 2"/>
                <a:gd name="T1" fmla="*/ 0 h 7"/>
                <a:gd name="T2" fmla="*/ 13 w 2"/>
                <a:gd name="T3" fmla="*/ 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3"/>
                    <a:pt x="0" y="5"/>
                    <a:pt x="2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6" name="Freeform 188"/>
            <p:cNvSpPr>
              <a:spLocks/>
            </p:cNvSpPr>
            <p:nvPr/>
          </p:nvSpPr>
          <p:spPr bwMode="auto">
            <a:xfrm>
              <a:off x="3568" y="1875"/>
              <a:ext cx="17" cy="42"/>
            </a:xfrm>
            <a:custGeom>
              <a:avLst/>
              <a:gdLst>
                <a:gd name="T0" fmla="*/ 0 w 7"/>
                <a:gd name="T1" fmla="*/ 84 h 16"/>
                <a:gd name="T2" fmla="*/ 24 w 7"/>
                <a:gd name="T3" fmla="*/ 0 h 16"/>
                <a:gd name="T4" fmla="*/ 24 w 7"/>
                <a:gd name="T5" fmla="*/ 11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0" y="12"/>
                  </a:moveTo>
                  <a:cubicBezTo>
                    <a:pt x="0" y="8"/>
                    <a:pt x="0" y="3"/>
                    <a:pt x="4" y="0"/>
                  </a:cubicBezTo>
                  <a:cubicBezTo>
                    <a:pt x="7" y="6"/>
                    <a:pt x="4" y="11"/>
                    <a:pt x="4" y="1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7" name="Freeform 189"/>
            <p:cNvSpPr>
              <a:spLocks/>
            </p:cNvSpPr>
            <p:nvPr/>
          </p:nvSpPr>
          <p:spPr bwMode="auto">
            <a:xfrm>
              <a:off x="3660" y="1840"/>
              <a:ext cx="20" cy="8"/>
            </a:xfrm>
            <a:custGeom>
              <a:avLst/>
              <a:gdLst>
                <a:gd name="T0" fmla="*/ 0 w 8"/>
                <a:gd name="T1" fmla="*/ 0 h 3"/>
                <a:gd name="T2" fmla="*/ 50 w 8"/>
                <a:gd name="T3" fmla="*/ 2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8" name="Freeform 190"/>
            <p:cNvSpPr>
              <a:spLocks/>
            </p:cNvSpPr>
            <p:nvPr/>
          </p:nvSpPr>
          <p:spPr bwMode="auto">
            <a:xfrm>
              <a:off x="3845" y="1813"/>
              <a:ext cx="20" cy="3"/>
            </a:xfrm>
            <a:custGeom>
              <a:avLst/>
              <a:gdLst>
                <a:gd name="T0" fmla="*/ 0 w 8"/>
                <a:gd name="T1" fmla="*/ 0 h 1"/>
                <a:gd name="T2" fmla="*/ 50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9" name="Freeform 191"/>
            <p:cNvSpPr>
              <a:spLocks/>
            </p:cNvSpPr>
            <p:nvPr/>
          </p:nvSpPr>
          <p:spPr bwMode="auto">
            <a:xfrm>
              <a:off x="3948" y="1816"/>
              <a:ext cx="12" cy="21"/>
            </a:xfrm>
            <a:custGeom>
              <a:avLst/>
              <a:gdLst>
                <a:gd name="T0" fmla="*/ 29 w 5"/>
                <a:gd name="T1" fmla="*/ 0 h 8"/>
                <a:gd name="T2" fmla="*/ 0 w 5"/>
                <a:gd name="T3" fmla="*/ 5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0" name="Freeform 192"/>
            <p:cNvSpPr>
              <a:spLocks/>
            </p:cNvSpPr>
            <p:nvPr/>
          </p:nvSpPr>
          <p:spPr bwMode="auto">
            <a:xfrm>
              <a:off x="3433" y="1765"/>
              <a:ext cx="7" cy="19"/>
            </a:xfrm>
            <a:custGeom>
              <a:avLst/>
              <a:gdLst>
                <a:gd name="T0" fmla="*/ 5 w 3"/>
                <a:gd name="T1" fmla="*/ 0 h 7"/>
                <a:gd name="T2" fmla="*/ 16 w 3"/>
                <a:gd name="T3" fmla="*/ 5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0" y="3"/>
                    <a:pt x="1" y="5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1" name="Freeform 193"/>
            <p:cNvSpPr>
              <a:spLocks/>
            </p:cNvSpPr>
            <p:nvPr/>
          </p:nvSpPr>
          <p:spPr bwMode="auto">
            <a:xfrm>
              <a:off x="3528" y="1776"/>
              <a:ext cx="12" cy="5"/>
            </a:xfrm>
            <a:custGeom>
              <a:avLst/>
              <a:gdLst>
                <a:gd name="T0" fmla="*/ 0 w 5"/>
                <a:gd name="T1" fmla="*/ 13 h 2"/>
                <a:gd name="T2" fmla="*/ 29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2" name="Freeform 194"/>
            <p:cNvSpPr>
              <a:spLocks/>
            </p:cNvSpPr>
            <p:nvPr/>
          </p:nvSpPr>
          <p:spPr bwMode="auto">
            <a:xfrm>
              <a:off x="3543" y="1733"/>
              <a:ext cx="5" cy="22"/>
            </a:xfrm>
            <a:custGeom>
              <a:avLst/>
              <a:gdLst>
                <a:gd name="T0" fmla="*/ 8 w 2"/>
                <a:gd name="T1" fmla="*/ 0 h 8"/>
                <a:gd name="T2" fmla="*/ 13 w 2"/>
                <a:gd name="T3" fmla="*/ 61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3"/>
                    <a:pt x="1" y="6"/>
                    <a:pt x="2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3" name="Freeform 195"/>
            <p:cNvSpPr>
              <a:spLocks/>
            </p:cNvSpPr>
            <p:nvPr/>
          </p:nvSpPr>
          <p:spPr bwMode="auto">
            <a:xfrm>
              <a:off x="3433" y="2000"/>
              <a:ext cx="17" cy="16"/>
            </a:xfrm>
            <a:custGeom>
              <a:avLst/>
              <a:gdLst>
                <a:gd name="T0" fmla="*/ 0 w 7"/>
                <a:gd name="T1" fmla="*/ 0 h 6"/>
                <a:gd name="T2" fmla="*/ 41 w 7"/>
                <a:gd name="T3" fmla="*/ 4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1" y="4"/>
                    <a:pt x="3" y="6"/>
                    <a:pt x="7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4" name="Freeform 196"/>
            <p:cNvSpPr>
              <a:spLocks/>
            </p:cNvSpPr>
            <p:nvPr/>
          </p:nvSpPr>
          <p:spPr bwMode="auto">
            <a:xfrm>
              <a:off x="3658" y="1936"/>
              <a:ext cx="22" cy="5"/>
            </a:xfrm>
            <a:custGeom>
              <a:avLst/>
              <a:gdLst>
                <a:gd name="T0" fmla="*/ 0 w 9"/>
                <a:gd name="T1" fmla="*/ 13 h 2"/>
                <a:gd name="T2" fmla="*/ 54 w 9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cubicBezTo>
                    <a:pt x="3" y="2"/>
                    <a:pt x="6" y="1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5" name="Freeform 197"/>
            <p:cNvSpPr>
              <a:spLocks/>
            </p:cNvSpPr>
            <p:nvPr/>
          </p:nvSpPr>
          <p:spPr bwMode="auto">
            <a:xfrm>
              <a:off x="3900" y="1893"/>
              <a:ext cx="5" cy="22"/>
            </a:xfrm>
            <a:custGeom>
              <a:avLst/>
              <a:gdLst>
                <a:gd name="T0" fmla="*/ 8 w 2"/>
                <a:gd name="T1" fmla="*/ 61 h 8"/>
                <a:gd name="T2" fmla="*/ 13 w 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6" name="Freeform 198"/>
            <p:cNvSpPr>
              <a:spLocks/>
            </p:cNvSpPr>
            <p:nvPr/>
          </p:nvSpPr>
          <p:spPr bwMode="auto">
            <a:xfrm>
              <a:off x="2133" y="2456"/>
              <a:ext cx="2" cy="35"/>
            </a:xfrm>
            <a:custGeom>
              <a:avLst/>
              <a:gdLst>
                <a:gd name="T0" fmla="*/ 0 w 1"/>
                <a:gd name="T1" fmla="*/ 0 h 13"/>
                <a:gd name="T2" fmla="*/ 4 w 1"/>
                <a:gd name="T3" fmla="*/ 9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7" name="Freeform 199"/>
            <p:cNvSpPr>
              <a:spLocks/>
            </p:cNvSpPr>
            <p:nvPr/>
          </p:nvSpPr>
          <p:spPr bwMode="auto">
            <a:xfrm>
              <a:off x="1993" y="2533"/>
              <a:ext cx="15" cy="8"/>
            </a:xfrm>
            <a:custGeom>
              <a:avLst/>
              <a:gdLst>
                <a:gd name="T0" fmla="*/ 38 w 6"/>
                <a:gd name="T1" fmla="*/ 8 h 3"/>
                <a:gd name="T2" fmla="*/ 0 w 6"/>
                <a:gd name="T3" fmla="*/ 2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3" y="0"/>
                    <a:pt x="1" y="0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8" name="Freeform 200"/>
            <p:cNvSpPr>
              <a:spLocks/>
            </p:cNvSpPr>
            <p:nvPr/>
          </p:nvSpPr>
          <p:spPr bwMode="auto">
            <a:xfrm>
              <a:off x="3163" y="2192"/>
              <a:ext cx="7" cy="8"/>
            </a:xfrm>
            <a:custGeom>
              <a:avLst/>
              <a:gdLst>
                <a:gd name="T0" fmla="*/ 0 w 3"/>
                <a:gd name="T1" fmla="*/ 21 h 3"/>
                <a:gd name="T2" fmla="*/ 16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9" name="Freeform 201"/>
            <p:cNvSpPr>
              <a:spLocks/>
            </p:cNvSpPr>
            <p:nvPr/>
          </p:nvSpPr>
          <p:spPr bwMode="auto">
            <a:xfrm>
              <a:off x="3223" y="2224"/>
              <a:ext cx="1" cy="8"/>
            </a:xfrm>
            <a:custGeom>
              <a:avLst/>
              <a:gdLst>
                <a:gd name="T0" fmla="*/ 0 w 1"/>
                <a:gd name="T1" fmla="*/ 21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0" name="ZoneTexte 1179"/>
          <p:cNvSpPr txBox="1"/>
          <p:nvPr/>
        </p:nvSpPr>
        <p:spPr>
          <a:xfrm>
            <a:off x="2267744" y="595291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Comic Sans MS" pitchFamily="66" charset="0"/>
              </a:rPr>
              <a:t>pancreas</a:t>
            </a:r>
            <a:endParaRPr lang="fr-FR" sz="1400" dirty="0">
              <a:latin typeface="Comic Sans MS" pitchFamily="66" charset="0"/>
            </a:endParaRPr>
          </a:p>
        </p:txBody>
      </p:sp>
      <p:cxnSp>
        <p:nvCxnSpPr>
          <p:cNvPr id="1181" name="Connecteur droit avec flèche 1180"/>
          <p:cNvCxnSpPr/>
          <p:nvPr/>
        </p:nvCxnSpPr>
        <p:spPr>
          <a:xfrm flipV="1">
            <a:off x="2411760" y="4041524"/>
            <a:ext cx="0" cy="1330781"/>
          </a:xfrm>
          <a:prstGeom prst="straightConnector1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ZoneTexte 1181"/>
          <p:cNvSpPr txBox="1"/>
          <p:nvPr/>
        </p:nvSpPr>
        <p:spPr>
          <a:xfrm>
            <a:off x="2195736" y="3575750"/>
            <a:ext cx="381836" cy="540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+</a:t>
            </a:r>
            <a:endParaRPr lang="fr-FR" sz="3200" dirty="0"/>
          </a:p>
        </p:txBody>
      </p:sp>
      <p:sp>
        <p:nvSpPr>
          <p:cNvPr id="1183" name="ZoneTexte 1182"/>
          <p:cNvSpPr txBox="1"/>
          <p:nvPr/>
        </p:nvSpPr>
        <p:spPr>
          <a:xfrm>
            <a:off x="1835696" y="4507297"/>
            <a:ext cx="1090363" cy="3412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glucagon</a:t>
            </a:r>
            <a:endParaRPr lang="fr-FR" dirty="0"/>
          </a:p>
        </p:txBody>
      </p:sp>
      <p:sp>
        <p:nvSpPr>
          <p:cNvPr id="1184" name="Rectangle 1183"/>
          <p:cNvSpPr/>
          <p:nvPr/>
        </p:nvSpPr>
        <p:spPr>
          <a:xfrm>
            <a:off x="1835696" y="4507297"/>
            <a:ext cx="1080120" cy="332695"/>
          </a:xfrm>
          <a:prstGeom prst="rect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5" name="ZoneTexte 1184"/>
          <p:cNvSpPr txBox="1"/>
          <p:nvPr/>
        </p:nvSpPr>
        <p:spPr>
          <a:xfrm>
            <a:off x="611560" y="2511126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glycogenolysis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gluconeogenesis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186" name="Group 65"/>
          <p:cNvGrpSpPr>
            <a:grpSpLocks/>
          </p:cNvGrpSpPr>
          <p:nvPr/>
        </p:nvGrpSpPr>
        <p:grpSpPr bwMode="auto">
          <a:xfrm>
            <a:off x="467544" y="4706914"/>
            <a:ext cx="864096" cy="865007"/>
            <a:chOff x="3083" y="2792"/>
            <a:chExt cx="886" cy="885"/>
          </a:xfrm>
        </p:grpSpPr>
        <p:sp>
          <p:nvSpPr>
            <p:cNvPr id="1683" name="Freeform 66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179 w 354"/>
                <a:gd name="T1" fmla="*/ 781 h 332"/>
                <a:gd name="T2" fmla="*/ 383 w 354"/>
                <a:gd name="T3" fmla="*/ 371 h 332"/>
                <a:gd name="T4" fmla="*/ 613 w 354"/>
                <a:gd name="T5" fmla="*/ 1306 h 332"/>
                <a:gd name="T6" fmla="*/ 1584 w 354"/>
                <a:gd name="T7" fmla="*/ 1813 h 332"/>
                <a:gd name="T8" fmla="*/ 1179 w 354"/>
                <a:gd name="T9" fmla="*/ 781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4" name="Freeform 67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579 w 93"/>
                <a:gd name="T1" fmla="*/ 0 h 76"/>
                <a:gd name="T2" fmla="*/ 0 w 93"/>
                <a:gd name="T3" fmla="*/ 542 h 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solidFill>
              <a:srgbClr val="FFE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5" name="Freeform 68"/>
            <p:cNvSpPr>
              <a:spLocks/>
            </p:cNvSpPr>
            <p:nvPr/>
          </p:nvSpPr>
          <p:spPr bwMode="auto">
            <a:xfrm>
              <a:off x="3431" y="3429"/>
              <a:ext cx="297" cy="94"/>
            </a:xfrm>
            <a:custGeom>
              <a:avLst/>
              <a:gdLst>
                <a:gd name="T0" fmla="*/ 25 w 119"/>
                <a:gd name="T1" fmla="*/ 115 h 35"/>
                <a:gd name="T2" fmla="*/ 379 w 119"/>
                <a:gd name="T3" fmla="*/ 218 h 35"/>
                <a:gd name="T4" fmla="*/ 579 w 119"/>
                <a:gd name="T5" fmla="*/ 8 h 35"/>
                <a:gd name="T6" fmla="*/ 442 w 119"/>
                <a:gd name="T7" fmla="*/ 94 h 35"/>
                <a:gd name="T8" fmla="*/ 262 w 119"/>
                <a:gd name="T9" fmla="*/ 145 h 35"/>
                <a:gd name="T10" fmla="*/ 125 w 119"/>
                <a:gd name="T11" fmla="*/ 56 h 35"/>
                <a:gd name="T12" fmla="*/ 25 w 119"/>
                <a:gd name="T13" fmla="*/ 51 h 35"/>
                <a:gd name="T14" fmla="*/ 25 w 119"/>
                <a:gd name="T15" fmla="*/ 115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" h="35">
                  <a:moveTo>
                    <a:pt x="4" y="16"/>
                  </a:moveTo>
                  <a:cubicBezTo>
                    <a:pt x="18" y="27"/>
                    <a:pt x="43" y="35"/>
                    <a:pt x="61" y="30"/>
                  </a:cubicBezTo>
                  <a:cubicBezTo>
                    <a:pt x="69" y="28"/>
                    <a:pt x="119" y="6"/>
                    <a:pt x="93" y="1"/>
                  </a:cubicBezTo>
                  <a:cubicBezTo>
                    <a:pt x="84" y="0"/>
                    <a:pt x="78" y="9"/>
                    <a:pt x="71" y="13"/>
                  </a:cubicBezTo>
                  <a:cubicBezTo>
                    <a:pt x="63" y="18"/>
                    <a:pt x="52" y="23"/>
                    <a:pt x="42" y="20"/>
                  </a:cubicBezTo>
                  <a:cubicBezTo>
                    <a:pt x="34" y="18"/>
                    <a:pt x="28" y="11"/>
                    <a:pt x="20" y="8"/>
                  </a:cubicBezTo>
                  <a:cubicBezTo>
                    <a:pt x="17" y="7"/>
                    <a:pt x="7" y="5"/>
                    <a:pt x="4" y="7"/>
                  </a:cubicBezTo>
                  <a:cubicBezTo>
                    <a:pt x="0" y="9"/>
                    <a:pt x="0" y="13"/>
                    <a:pt x="4" y="16"/>
                  </a:cubicBezTo>
                  <a:close/>
                </a:path>
              </a:pathLst>
            </a:custGeom>
            <a:solidFill>
              <a:srgbClr val="F08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6" name="Freeform 69"/>
            <p:cNvSpPr>
              <a:spLocks/>
            </p:cNvSpPr>
            <p:nvPr/>
          </p:nvSpPr>
          <p:spPr bwMode="auto">
            <a:xfrm>
              <a:off x="3188" y="2960"/>
              <a:ext cx="55" cy="195"/>
            </a:xfrm>
            <a:custGeom>
              <a:avLst/>
              <a:gdLst>
                <a:gd name="T0" fmla="*/ 58 w 22"/>
                <a:gd name="T1" fmla="*/ 56 h 73"/>
                <a:gd name="T2" fmla="*/ 20 w 22"/>
                <a:gd name="T3" fmla="*/ 294 h 73"/>
                <a:gd name="T4" fmla="*/ 120 w 22"/>
                <a:gd name="T5" fmla="*/ 371 h 73"/>
                <a:gd name="T6" fmla="*/ 88 w 22"/>
                <a:gd name="T7" fmla="*/ 248 h 73"/>
                <a:gd name="T8" fmla="*/ 100 w 22"/>
                <a:gd name="T9" fmla="*/ 120 h 73"/>
                <a:gd name="T10" fmla="*/ 125 w 22"/>
                <a:gd name="T11" fmla="*/ 29 h 73"/>
                <a:gd name="T12" fmla="*/ 58 w 22"/>
                <a:gd name="T13" fmla="*/ 56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73">
                  <a:moveTo>
                    <a:pt x="9" y="8"/>
                  </a:moveTo>
                  <a:cubicBezTo>
                    <a:pt x="4" y="19"/>
                    <a:pt x="0" y="29"/>
                    <a:pt x="3" y="41"/>
                  </a:cubicBezTo>
                  <a:cubicBezTo>
                    <a:pt x="5" y="50"/>
                    <a:pt x="19" y="73"/>
                    <a:pt x="19" y="52"/>
                  </a:cubicBezTo>
                  <a:cubicBezTo>
                    <a:pt x="19" y="46"/>
                    <a:pt x="15" y="40"/>
                    <a:pt x="14" y="35"/>
                  </a:cubicBezTo>
                  <a:cubicBezTo>
                    <a:pt x="13" y="28"/>
                    <a:pt x="15" y="23"/>
                    <a:pt x="16" y="17"/>
                  </a:cubicBezTo>
                  <a:cubicBezTo>
                    <a:pt x="17" y="14"/>
                    <a:pt x="22" y="7"/>
                    <a:pt x="20" y="4"/>
                  </a:cubicBezTo>
                  <a:cubicBezTo>
                    <a:pt x="17" y="0"/>
                    <a:pt x="12" y="3"/>
                    <a:pt x="9" y="8"/>
                  </a:cubicBezTo>
                  <a:close/>
                </a:path>
              </a:pathLst>
            </a:custGeom>
            <a:solidFill>
              <a:srgbClr val="F08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7" name="Freeform 70"/>
            <p:cNvSpPr>
              <a:spLocks/>
            </p:cNvSpPr>
            <p:nvPr/>
          </p:nvSpPr>
          <p:spPr bwMode="auto">
            <a:xfrm>
              <a:off x="3338" y="3099"/>
              <a:ext cx="463" cy="328"/>
            </a:xfrm>
            <a:custGeom>
              <a:avLst/>
              <a:gdLst>
                <a:gd name="T0" fmla="*/ 175 w 185"/>
                <a:gd name="T1" fmla="*/ 875 h 123"/>
                <a:gd name="T2" fmla="*/ 83 w 185"/>
                <a:gd name="T3" fmla="*/ 371 h 123"/>
                <a:gd name="T4" fmla="*/ 408 w 185"/>
                <a:gd name="T5" fmla="*/ 72 h 123"/>
                <a:gd name="T6" fmla="*/ 863 w 185"/>
                <a:gd name="T7" fmla="*/ 85 h 123"/>
                <a:gd name="T8" fmla="*/ 1159 w 185"/>
                <a:gd name="T9" fmla="*/ 461 h 123"/>
                <a:gd name="T10" fmla="*/ 420 w 185"/>
                <a:gd name="T11" fmla="*/ 179 h 123"/>
                <a:gd name="T12" fmla="*/ 245 w 185"/>
                <a:gd name="T13" fmla="*/ 291 h 123"/>
                <a:gd name="T14" fmla="*/ 125 w 185"/>
                <a:gd name="T15" fmla="*/ 477 h 123"/>
                <a:gd name="T16" fmla="*/ 175 w 185"/>
                <a:gd name="T17" fmla="*/ 867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" h="123">
                  <a:moveTo>
                    <a:pt x="28" y="123"/>
                  </a:moveTo>
                  <a:cubicBezTo>
                    <a:pt x="7" y="102"/>
                    <a:pt x="0" y="81"/>
                    <a:pt x="13" y="52"/>
                  </a:cubicBezTo>
                  <a:cubicBezTo>
                    <a:pt x="23" y="30"/>
                    <a:pt x="43" y="19"/>
                    <a:pt x="65" y="10"/>
                  </a:cubicBezTo>
                  <a:cubicBezTo>
                    <a:pt x="91" y="0"/>
                    <a:pt x="112" y="3"/>
                    <a:pt x="138" y="12"/>
                  </a:cubicBezTo>
                  <a:cubicBezTo>
                    <a:pt x="155" y="18"/>
                    <a:pt x="184" y="44"/>
                    <a:pt x="185" y="65"/>
                  </a:cubicBezTo>
                  <a:cubicBezTo>
                    <a:pt x="170" y="21"/>
                    <a:pt x="105" y="10"/>
                    <a:pt x="67" y="25"/>
                  </a:cubicBezTo>
                  <a:cubicBezTo>
                    <a:pt x="58" y="29"/>
                    <a:pt x="48" y="36"/>
                    <a:pt x="39" y="41"/>
                  </a:cubicBezTo>
                  <a:cubicBezTo>
                    <a:pt x="26" y="48"/>
                    <a:pt x="22" y="54"/>
                    <a:pt x="20" y="67"/>
                  </a:cubicBezTo>
                  <a:cubicBezTo>
                    <a:pt x="19" y="86"/>
                    <a:pt x="14" y="108"/>
                    <a:pt x="28" y="122"/>
                  </a:cubicBezTo>
                </a:path>
              </a:pathLst>
            </a:custGeom>
            <a:solidFill>
              <a:srgbClr val="FFF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8" name="Freeform 71"/>
            <p:cNvSpPr>
              <a:spLocks/>
            </p:cNvSpPr>
            <p:nvPr/>
          </p:nvSpPr>
          <p:spPr bwMode="auto">
            <a:xfrm>
              <a:off x="3251" y="2896"/>
              <a:ext cx="255" cy="112"/>
            </a:xfrm>
            <a:custGeom>
              <a:avLst/>
              <a:gdLst>
                <a:gd name="T0" fmla="*/ 33 w 102"/>
                <a:gd name="T1" fmla="*/ 128 h 42"/>
                <a:gd name="T2" fmla="*/ 345 w 102"/>
                <a:gd name="T3" fmla="*/ 35 h 42"/>
                <a:gd name="T4" fmla="*/ 638 w 102"/>
                <a:gd name="T5" fmla="*/ 299 h 42"/>
                <a:gd name="T6" fmla="*/ 458 w 102"/>
                <a:gd name="T7" fmla="*/ 184 h 42"/>
                <a:gd name="T8" fmla="*/ 288 w 102"/>
                <a:gd name="T9" fmla="*/ 136 h 42"/>
                <a:gd name="T10" fmla="*/ 138 w 102"/>
                <a:gd name="T11" fmla="*/ 85 h 42"/>
                <a:gd name="T12" fmla="*/ 0 w 102"/>
                <a:gd name="T13" fmla="*/ 171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42">
                  <a:moveTo>
                    <a:pt x="5" y="18"/>
                  </a:moveTo>
                  <a:cubicBezTo>
                    <a:pt x="18" y="3"/>
                    <a:pt x="36" y="0"/>
                    <a:pt x="55" y="5"/>
                  </a:cubicBezTo>
                  <a:cubicBezTo>
                    <a:pt x="76" y="12"/>
                    <a:pt x="92" y="23"/>
                    <a:pt x="102" y="42"/>
                  </a:cubicBezTo>
                  <a:cubicBezTo>
                    <a:pt x="94" y="36"/>
                    <a:pt x="83" y="31"/>
                    <a:pt x="73" y="26"/>
                  </a:cubicBezTo>
                  <a:cubicBezTo>
                    <a:pt x="64" y="22"/>
                    <a:pt x="55" y="23"/>
                    <a:pt x="46" y="19"/>
                  </a:cubicBezTo>
                  <a:cubicBezTo>
                    <a:pt x="38" y="15"/>
                    <a:pt x="33" y="11"/>
                    <a:pt x="22" y="12"/>
                  </a:cubicBezTo>
                  <a:cubicBezTo>
                    <a:pt x="15" y="13"/>
                    <a:pt x="2" y="16"/>
                    <a:pt x="0" y="24"/>
                  </a:cubicBezTo>
                </a:path>
              </a:pathLst>
            </a:custGeom>
            <a:solidFill>
              <a:srgbClr val="FFF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9" name="Freeform 72"/>
            <p:cNvSpPr>
              <a:spLocks/>
            </p:cNvSpPr>
            <p:nvPr/>
          </p:nvSpPr>
          <p:spPr bwMode="auto">
            <a:xfrm>
              <a:off x="3698" y="3299"/>
              <a:ext cx="98" cy="160"/>
            </a:xfrm>
            <a:custGeom>
              <a:avLst/>
              <a:gdLst>
                <a:gd name="T0" fmla="*/ 38 w 39"/>
                <a:gd name="T1" fmla="*/ 392 h 60"/>
                <a:gd name="T2" fmla="*/ 246 w 39"/>
                <a:gd name="T3" fmla="*/ 0 h 60"/>
                <a:gd name="T4" fmla="*/ 183 w 39"/>
                <a:gd name="T5" fmla="*/ 149 h 60"/>
                <a:gd name="T6" fmla="*/ 101 w 39"/>
                <a:gd name="T7" fmla="*/ 200 h 60"/>
                <a:gd name="T8" fmla="*/ 45 w 39"/>
                <a:gd name="T9" fmla="*/ 320 h 60"/>
                <a:gd name="T10" fmla="*/ 0 w 39"/>
                <a:gd name="T11" fmla="*/ 427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60">
                  <a:moveTo>
                    <a:pt x="6" y="55"/>
                  </a:moveTo>
                  <a:cubicBezTo>
                    <a:pt x="28" y="42"/>
                    <a:pt x="32" y="22"/>
                    <a:pt x="39" y="0"/>
                  </a:cubicBezTo>
                  <a:cubicBezTo>
                    <a:pt x="35" y="6"/>
                    <a:pt x="35" y="15"/>
                    <a:pt x="29" y="21"/>
                  </a:cubicBezTo>
                  <a:cubicBezTo>
                    <a:pt x="25" y="24"/>
                    <a:pt x="19" y="25"/>
                    <a:pt x="16" y="28"/>
                  </a:cubicBezTo>
                  <a:cubicBezTo>
                    <a:pt x="12" y="32"/>
                    <a:pt x="10" y="40"/>
                    <a:pt x="7" y="45"/>
                  </a:cubicBezTo>
                  <a:cubicBezTo>
                    <a:pt x="4" y="50"/>
                    <a:pt x="1" y="54"/>
                    <a:pt x="0" y="60"/>
                  </a:cubicBezTo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0" name="Freeform 73"/>
            <p:cNvSpPr>
              <a:spLocks/>
            </p:cNvSpPr>
            <p:nvPr/>
          </p:nvSpPr>
          <p:spPr bwMode="auto">
            <a:xfrm>
              <a:off x="3223" y="3059"/>
              <a:ext cx="320" cy="202"/>
            </a:xfrm>
            <a:custGeom>
              <a:avLst/>
              <a:gdLst>
                <a:gd name="T0" fmla="*/ 0 w 128"/>
                <a:gd name="T1" fmla="*/ 332 h 76"/>
                <a:gd name="T2" fmla="*/ 213 w 128"/>
                <a:gd name="T3" fmla="*/ 537 h 76"/>
                <a:gd name="T4" fmla="*/ 375 w 128"/>
                <a:gd name="T5" fmla="*/ 319 h 76"/>
                <a:gd name="T6" fmla="*/ 583 w 128"/>
                <a:gd name="T7" fmla="*/ 149 h 76"/>
                <a:gd name="T8" fmla="*/ 775 w 128"/>
                <a:gd name="T9" fmla="*/ 0 h 76"/>
                <a:gd name="T10" fmla="*/ 570 w 128"/>
                <a:gd name="T11" fmla="*/ 64 h 76"/>
                <a:gd name="T12" fmla="*/ 363 w 128"/>
                <a:gd name="T13" fmla="*/ 234 h 76"/>
                <a:gd name="T14" fmla="*/ 325 w 128"/>
                <a:gd name="T15" fmla="*/ 290 h 76"/>
                <a:gd name="T16" fmla="*/ 258 w 128"/>
                <a:gd name="T17" fmla="*/ 319 h 76"/>
                <a:gd name="T18" fmla="*/ 183 w 128"/>
                <a:gd name="T19" fmla="*/ 404 h 76"/>
                <a:gd name="T20" fmla="*/ 13 w 128"/>
                <a:gd name="T21" fmla="*/ 332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76">
                  <a:moveTo>
                    <a:pt x="0" y="47"/>
                  </a:moveTo>
                  <a:cubicBezTo>
                    <a:pt x="6" y="56"/>
                    <a:pt x="21" y="76"/>
                    <a:pt x="34" y="76"/>
                  </a:cubicBezTo>
                  <a:cubicBezTo>
                    <a:pt x="45" y="75"/>
                    <a:pt x="53" y="53"/>
                    <a:pt x="60" y="45"/>
                  </a:cubicBezTo>
                  <a:cubicBezTo>
                    <a:pt x="69" y="35"/>
                    <a:pt x="81" y="27"/>
                    <a:pt x="93" y="21"/>
                  </a:cubicBezTo>
                  <a:cubicBezTo>
                    <a:pt x="103" y="16"/>
                    <a:pt x="128" y="15"/>
                    <a:pt x="124" y="0"/>
                  </a:cubicBezTo>
                  <a:cubicBezTo>
                    <a:pt x="120" y="15"/>
                    <a:pt x="103" y="7"/>
                    <a:pt x="91" y="9"/>
                  </a:cubicBezTo>
                  <a:cubicBezTo>
                    <a:pt x="80" y="12"/>
                    <a:pt x="66" y="24"/>
                    <a:pt x="58" y="33"/>
                  </a:cubicBezTo>
                  <a:cubicBezTo>
                    <a:pt x="56" y="35"/>
                    <a:pt x="55" y="39"/>
                    <a:pt x="52" y="41"/>
                  </a:cubicBezTo>
                  <a:cubicBezTo>
                    <a:pt x="48" y="44"/>
                    <a:pt x="45" y="43"/>
                    <a:pt x="41" y="45"/>
                  </a:cubicBezTo>
                  <a:cubicBezTo>
                    <a:pt x="36" y="48"/>
                    <a:pt x="34" y="54"/>
                    <a:pt x="29" y="57"/>
                  </a:cubicBezTo>
                  <a:cubicBezTo>
                    <a:pt x="21" y="62"/>
                    <a:pt x="6" y="56"/>
                    <a:pt x="2" y="47"/>
                  </a:cubicBezTo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1" name="Freeform 74"/>
            <p:cNvSpPr>
              <a:spLocks/>
            </p:cNvSpPr>
            <p:nvPr/>
          </p:nvSpPr>
          <p:spPr bwMode="auto">
            <a:xfrm>
              <a:off x="3441" y="3440"/>
              <a:ext cx="92" cy="59"/>
            </a:xfrm>
            <a:custGeom>
              <a:avLst/>
              <a:gdLst>
                <a:gd name="T0" fmla="*/ 30 w 37"/>
                <a:gd name="T1" fmla="*/ 86 h 22"/>
                <a:gd name="T2" fmla="*/ 37 w 37"/>
                <a:gd name="T3" fmla="*/ 35 h 22"/>
                <a:gd name="T4" fmla="*/ 112 w 37"/>
                <a:gd name="T5" fmla="*/ 51 h 22"/>
                <a:gd name="T6" fmla="*/ 229 w 37"/>
                <a:gd name="T7" fmla="*/ 150 h 22"/>
                <a:gd name="T8" fmla="*/ 17 w 37"/>
                <a:gd name="T9" fmla="*/ 8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2">
                  <a:moveTo>
                    <a:pt x="5" y="12"/>
                  </a:moveTo>
                  <a:cubicBezTo>
                    <a:pt x="0" y="9"/>
                    <a:pt x="1" y="6"/>
                    <a:pt x="6" y="5"/>
                  </a:cubicBezTo>
                  <a:cubicBezTo>
                    <a:pt x="11" y="4"/>
                    <a:pt x="15" y="6"/>
                    <a:pt x="18" y="7"/>
                  </a:cubicBezTo>
                  <a:cubicBezTo>
                    <a:pt x="25" y="10"/>
                    <a:pt x="32" y="17"/>
                    <a:pt x="37" y="21"/>
                  </a:cubicBezTo>
                  <a:cubicBezTo>
                    <a:pt x="30" y="22"/>
                    <a:pt x="8" y="0"/>
                    <a:pt x="3" y="11"/>
                  </a:cubicBezTo>
                </a:path>
              </a:pathLst>
            </a:custGeom>
            <a:solidFill>
              <a:srgbClr val="F5B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2" name="Freeform 75"/>
            <p:cNvSpPr>
              <a:spLocks/>
            </p:cNvSpPr>
            <p:nvPr/>
          </p:nvSpPr>
          <p:spPr bwMode="auto">
            <a:xfrm>
              <a:off x="3606" y="3437"/>
              <a:ext cx="60" cy="40"/>
            </a:xfrm>
            <a:custGeom>
              <a:avLst/>
              <a:gdLst>
                <a:gd name="T0" fmla="*/ 0 w 24"/>
                <a:gd name="T1" fmla="*/ 107 h 15"/>
                <a:gd name="T2" fmla="*/ 150 w 24"/>
                <a:gd name="T3" fmla="*/ 13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5" y="11"/>
                    <a:pt x="16" y="0"/>
                    <a:pt x="24" y="2"/>
                  </a:cubicBezTo>
                </a:path>
              </a:pathLst>
            </a:custGeom>
            <a:solidFill>
              <a:srgbClr val="F5B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3" name="Freeform 76"/>
            <p:cNvSpPr>
              <a:spLocks/>
            </p:cNvSpPr>
            <p:nvPr/>
          </p:nvSpPr>
          <p:spPr bwMode="auto">
            <a:xfrm>
              <a:off x="3193" y="3005"/>
              <a:ext cx="33" cy="99"/>
            </a:xfrm>
            <a:custGeom>
              <a:avLst/>
              <a:gdLst>
                <a:gd name="T0" fmla="*/ 46 w 13"/>
                <a:gd name="T1" fmla="*/ 0 h 37"/>
                <a:gd name="T2" fmla="*/ 84 w 13"/>
                <a:gd name="T3" fmla="*/ 265 h 37"/>
                <a:gd name="T4" fmla="*/ 38 w 13"/>
                <a:gd name="T5" fmla="*/ 7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cubicBezTo>
                    <a:pt x="0" y="12"/>
                    <a:pt x="0" y="30"/>
                    <a:pt x="13" y="37"/>
                  </a:cubicBezTo>
                  <a:cubicBezTo>
                    <a:pt x="6" y="30"/>
                    <a:pt x="4" y="20"/>
                    <a:pt x="6" y="10"/>
                  </a:cubicBezTo>
                </a:path>
              </a:pathLst>
            </a:custGeom>
            <a:solidFill>
              <a:srgbClr val="F5B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4" name="Freeform 77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179 w 354"/>
                <a:gd name="T1" fmla="*/ 781 h 332"/>
                <a:gd name="T2" fmla="*/ 383 w 354"/>
                <a:gd name="T3" fmla="*/ 371 h 332"/>
                <a:gd name="T4" fmla="*/ 613 w 354"/>
                <a:gd name="T5" fmla="*/ 1306 h 332"/>
                <a:gd name="T6" fmla="*/ 1584 w 354"/>
                <a:gd name="T7" fmla="*/ 1813 h 332"/>
                <a:gd name="T8" fmla="*/ 1179 w 354"/>
                <a:gd name="T9" fmla="*/ 781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5" name="Freeform 78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579 w 93"/>
                <a:gd name="T1" fmla="*/ 0 h 76"/>
                <a:gd name="T2" fmla="*/ 0 w 93"/>
                <a:gd name="T3" fmla="*/ 542 h 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6" name="Oval 79"/>
            <p:cNvSpPr>
              <a:spLocks noChangeArrowheads="1"/>
            </p:cNvSpPr>
            <p:nvPr/>
          </p:nvSpPr>
          <p:spPr bwMode="auto">
            <a:xfrm>
              <a:off x="3406" y="3163"/>
              <a:ext cx="37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7" name="Oval 80"/>
            <p:cNvSpPr>
              <a:spLocks noChangeArrowheads="1"/>
            </p:cNvSpPr>
            <p:nvPr/>
          </p:nvSpPr>
          <p:spPr bwMode="auto">
            <a:xfrm>
              <a:off x="3386" y="3200"/>
              <a:ext cx="17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8" name="Oval 81"/>
            <p:cNvSpPr>
              <a:spLocks noChangeArrowheads="1"/>
            </p:cNvSpPr>
            <p:nvPr/>
          </p:nvSpPr>
          <p:spPr bwMode="auto">
            <a:xfrm>
              <a:off x="3448" y="3149"/>
              <a:ext cx="15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9" name="Oval 82"/>
            <p:cNvSpPr>
              <a:spLocks noChangeArrowheads="1"/>
            </p:cNvSpPr>
            <p:nvPr/>
          </p:nvSpPr>
          <p:spPr bwMode="auto">
            <a:xfrm>
              <a:off x="3231" y="2936"/>
              <a:ext cx="40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0" name="Oval 83"/>
            <p:cNvSpPr>
              <a:spLocks noChangeArrowheads="1"/>
            </p:cNvSpPr>
            <p:nvPr/>
          </p:nvSpPr>
          <p:spPr bwMode="auto">
            <a:xfrm>
              <a:off x="3213" y="2973"/>
              <a:ext cx="15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1" name="Oval 84"/>
            <p:cNvSpPr>
              <a:spLocks noChangeArrowheads="1"/>
            </p:cNvSpPr>
            <p:nvPr/>
          </p:nvSpPr>
          <p:spPr bwMode="auto">
            <a:xfrm>
              <a:off x="3273" y="2923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7" name="ZoneTexte 1186"/>
          <p:cNvSpPr txBox="1"/>
          <p:nvPr/>
        </p:nvSpPr>
        <p:spPr>
          <a:xfrm>
            <a:off x="251520" y="5420598"/>
            <a:ext cx="1079142" cy="284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adipocytes</a:t>
            </a:r>
            <a:endParaRPr lang="fr-FR" sz="1400" dirty="0">
              <a:latin typeface="Comic Sans MS" pitchFamily="66" charset="0"/>
            </a:endParaRPr>
          </a:p>
        </p:txBody>
      </p:sp>
      <p:cxnSp>
        <p:nvCxnSpPr>
          <p:cNvPr id="1188" name="Connecteur droit avec flèche 1187"/>
          <p:cNvCxnSpPr/>
          <p:nvPr/>
        </p:nvCxnSpPr>
        <p:spPr>
          <a:xfrm flipV="1">
            <a:off x="899592" y="3841907"/>
            <a:ext cx="0" cy="9315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9" name="ZoneTexte 1188"/>
          <p:cNvSpPr txBox="1"/>
          <p:nvPr/>
        </p:nvSpPr>
        <p:spPr>
          <a:xfrm>
            <a:off x="364624" y="430768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Fatty</a:t>
            </a:r>
            <a:r>
              <a:rPr lang="fr-FR" sz="1400" dirty="0" smtClean="0"/>
              <a:t> </a:t>
            </a:r>
            <a:r>
              <a:rPr lang="fr-FR" sz="1400" dirty="0" err="1" smtClean="0"/>
              <a:t>Acid</a:t>
            </a:r>
            <a:endParaRPr lang="fr-FR" sz="1400" dirty="0"/>
          </a:p>
        </p:txBody>
      </p:sp>
      <p:sp>
        <p:nvSpPr>
          <p:cNvPr id="1190" name="ZoneTexte 1189"/>
          <p:cNvSpPr txBox="1"/>
          <p:nvPr/>
        </p:nvSpPr>
        <p:spPr>
          <a:xfrm>
            <a:off x="395536" y="3509211"/>
            <a:ext cx="1463862" cy="34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fr-FR" dirty="0" smtClean="0">
                <a:solidFill>
                  <a:schemeClr val="bg1"/>
                </a:solidFill>
              </a:rPr>
              <a:t>-oxydation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91" name="Flèche vers le haut 1190"/>
          <p:cNvSpPr/>
          <p:nvPr/>
        </p:nvSpPr>
        <p:spPr>
          <a:xfrm>
            <a:off x="899592" y="3176516"/>
            <a:ext cx="144016" cy="332695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2" name="Flèche courbée vers le haut 1191"/>
          <p:cNvSpPr/>
          <p:nvPr/>
        </p:nvSpPr>
        <p:spPr>
          <a:xfrm rot="16200000">
            <a:off x="2359099" y="2236560"/>
            <a:ext cx="681388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93" name="ZoneTexte 1192"/>
          <p:cNvSpPr txBox="1"/>
          <p:nvPr/>
        </p:nvSpPr>
        <p:spPr>
          <a:xfrm>
            <a:off x="1475656" y="1970227"/>
            <a:ext cx="968535" cy="34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glucose</a:t>
            </a:r>
            <a:endParaRPr lang="fr-FR" dirty="0"/>
          </a:p>
        </p:txBody>
      </p:sp>
      <p:sp>
        <p:nvSpPr>
          <p:cNvPr id="1194" name="Flèche vers le haut 1193"/>
          <p:cNvSpPr/>
          <p:nvPr/>
        </p:nvSpPr>
        <p:spPr>
          <a:xfrm>
            <a:off x="1907704" y="1579579"/>
            <a:ext cx="144016" cy="3992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5" name="ZoneTexte 1194"/>
          <p:cNvSpPr txBox="1"/>
          <p:nvPr/>
        </p:nvSpPr>
        <p:spPr>
          <a:xfrm>
            <a:off x="570374" y="1180345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gluco-dependent</a:t>
            </a:r>
            <a:r>
              <a:rPr lang="fr-FR" dirty="0" smtClean="0"/>
              <a:t> </a:t>
            </a:r>
            <a:r>
              <a:rPr lang="fr-FR" dirty="0" err="1" smtClean="0"/>
              <a:t>organs</a:t>
            </a:r>
            <a:endParaRPr lang="fr-FR" dirty="0"/>
          </a:p>
        </p:txBody>
      </p:sp>
      <p:grpSp>
        <p:nvGrpSpPr>
          <p:cNvPr id="1196" name="Group 662"/>
          <p:cNvGrpSpPr>
            <a:grpSpLocks/>
          </p:cNvGrpSpPr>
          <p:nvPr/>
        </p:nvGrpSpPr>
        <p:grpSpPr bwMode="auto">
          <a:xfrm>
            <a:off x="3635896" y="980728"/>
            <a:ext cx="648072" cy="665390"/>
            <a:chOff x="1481" y="742"/>
            <a:chExt cx="2790" cy="2860"/>
          </a:xfrm>
        </p:grpSpPr>
        <p:sp>
          <p:nvSpPr>
            <p:cNvPr id="1483" name="Freeform 462"/>
            <p:cNvSpPr>
              <a:spLocks/>
            </p:cNvSpPr>
            <p:nvPr/>
          </p:nvSpPr>
          <p:spPr bwMode="auto">
            <a:xfrm>
              <a:off x="2598" y="2457"/>
              <a:ext cx="638" cy="1145"/>
            </a:xfrm>
            <a:custGeom>
              <a:avLst/>
              <a:gdLst>
                <a:gd name="T0" fmla="*/ 160 w 255"/>
                <a:gd name="T1" fmla="*/ 203 h 458"/>
                <a:gd name="T2" fmla="*/ 45 w 255"/>
                <a:gd name="T3" fmla="*/ 370 h 458"/>
                <a:gd name="T4" fmla="*/ 45 w 255"/>
                <a:gd name="T5" fmla="*/ 535 h 458"/>
                <a:gd name="T6" fmla="*/ 0 w 255"/>
                <a:gd name="T7" fmla="*/ 548 h 458"/>
                <a:gd name="T8" fmla="*/ 10 w 255"/>
                <a:gd name="T9" fmla="*/ 1025 h 458"/>
                <a:gd name="T10" fmla="*/ 248 w 255"/>
                <a:gd name="T11" fmla="*/ 1053 h 458"/>
                <a:gd name="T12" fmla="*/ 443 w 255"/>
                <a:gd name="T13" fmla="*/ 448 h 458"/>
                <a:gd name="T14" fmla="*/ 638 w 255"/>
                <a:gd name="T15" fmla="*/ 0 h 4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5" h="458">
                  <a:moveTo>
                    <a:pt x="64" y="81"/>
                  </a:moveTo>
                  <a:cubicBezTo>
                    <a:pt x="61" y="125"/>
                    <a:pt x="26" y="140"/>
                    <a:pt x="18" y="148"/>
                  </a:cubicBezTo>
                  <a:cubicBezTo>
                    <a:pt x="20" y="164"/>
                    <a:pt x="20" y="187"/>
                    <a:pt x="18" y="214"/>
                  </a:cubicBezTo>
                  <a:cubicBezTo>
                    <a:pt x="18" y="224"/>
                    <a:pt x="0" y="219"/>
                    <a:pt x="0" y="219"/>
                  </a:cubicBezTo>
                  <a:cubicBezTo>
                    <a:pt x="7" y="239"/>
                    <a:pt x="4" y="362"/>
                    <a:pt x="4" y="410"/>
                  </a:cubicBezTo>
                  <a:cubicBezTo>
                    <a:pt x="4" y="458"/>
                    <a:pt x="97" y="458"/>
                    <a:pt x="99" y="421"/>
                  </a:cubicBezTo>
                  <a:cubicBezTo>
                    <a:pt x="104" y="352"/>
                    <a:pt x="138" y="262"/>
                    <a:pt x="177" y="179"/>
                  </a:cubicBezTo>
                  <a:cubicBezTo>
                    <a:pt x="216" y="95"/>
                    <a:pt x="248" y="88"/>
                    <a:pt x="255" y="0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4" name="Freeform 463"/>
            <p:cNvSpPr>
              <a:spLocks/>
            </p:cNvSpPr>
            <p:nvPr/>
          </p:nvSpPr>
          <p:spPr bwMode="auto">
            <a:xfrm>
              <a:off x="1486" y="769"/>
              <a:ext cx="2645" cy="1913"/>
            </a:xfrm>
            <a:custGeom>
              <a:avLst/>
              <a:gdLst>
                <a:gd name="T0" fmla="*/ 2385 w 1058"/>
                <a:gd name="T1" fmla="*/ 370 h 765"/>
                <a:gd name="T2" fmla="*/ 2403 w 1058"/>
                <a:gd name="T3" fmla="*/ 410 h 765"/>
                <a:gd name="T4" fmla="*/ 2455 w 1058"/>
                <a:gd name="T5" fmla="*/ 453 h 765"/>
                <a:gd name="T6" fmla="*/ 2493 w 1058"/>
                <a:gd name="T7" fmla="*/ 500 h 765"/>
                <a:gd name="T8" fmla="*/ 2555 w 1058"/>
                <a:gd name="T9" fmla="*/ 593 h 765"/>
                <a:gd name="T10" fmla="*/ 2588 w 1058"/>
                <a:gd name="T11" fmla="*/ 710 h 765"/>
                <a:gd name="T12" fmla="*/ 2640 w 1058"/>
                <a:gd name="T13" fmla="*/ 843 h 765"/>
                <a:gd name="T14" fmla="*/ 2645 w 1058"/>
                <a:gd name="T15" fmla="*/ 950 h 765"/>
                <a:gd name="T16" fmla="*/ 2618 w 1058"/>
                <a:gd name="T17" fmla="*/ 1033 h 765"/>
                <a:gd name="T18" fmla="*/ 2630 w 1058"/>
                <a:gd name="T19" fmla="*/ 1075 h 765"/>
                <a:gd name="T20" fmla="*/ 2548 w 1058"/>
                <a:gd name="T21" fmla="*/ 1285 h 765"/>
                <a:gd name="T22" fmla="*/ 2495 w 1058"/>
                <a:gd name="T23" fmla="*/ 1363 h 765"/>
                <a:gd name="T24" fmla="*/ 2455 w 1058"/>
                <a:gd name="T25" fmla="*/ 1388 h 765"/>
                <a:gd name="T26" fmla="*/ 2303 w 1058"/>
                <a:gd name="T27" fmla="*/ 1480 h 765"/>
                <a:gd name="T28" fmla="*/ 2145 w 1058"/>
                <a:gd name="T29" fmla="*/ 1493 h 765"/>
                <a:gd name="T30" fmla="*/ 2033 w 1058"/>
                <a:gd name="T31" fmla="*/ 1523 h 765"/>
                <a:gd name="T32" fmla="*/ 1903 w 1058"/>
                <a:gd name="T33" fmla="*/ 1538 h 765"/>
                <a:gd name="T34" fmla="*/ 1788 w 1058"/>
                <a:gd name="T35" fmla="*/ 1543 h 765"/>
                <a:gd name="T36" fmla="*/ 1638 w 1058"/>
                <a:gd name="T37" fmla="*/ 1830 h 765"/>
                <a:gd name="T38" fmla="*/ 1370 w 1058"/>
                <a:gd name="T39" fmla="*/ 1905 h 765"/>
                <a:gd name="T40" fmla="*/ 1090 w 1058"/>
                <a:gd name="T41" fmla="*/ 1843 h 765"/>
                <a:gd name="T42" fmla="*/ 795 w 1058"/>
                <a:gd name="T43" fmla="*/ 1833 h 765"/>
                <a:gd name="T44" fmla="*/ 733 w 1058"/>
                <a:gd name="T45" fmla="*/ 1850 h 765"/>
                <a:gd name="T46" fmla="*/ 643 w 1058"/>
                <a:gd name="T47" fmla="*/ 1840 h 765"/>
                <a:gd name="T48" fmla="*/ 493 w 1058"/>
                <a:gd name="T49" fmla="*/ 1828 h 765"/>
                <a:gd name="T50" fmla="*/ 403 w 1058"/>
                <a:gd name="T51" fmla="*/ 1780 h 765"/>
                <a:gd name="T52" fmla="*/ 283 w 1058"/>
                <a:gd name="T53" fmla="*/ 1760 h 765"/>
                <a:gd name="T54" fmla="*/ 165 w 1058"/>
                <a:gd name="T55" fmla="*/ 1660 h 765"/>
                <a:gd name="T56" fmla="*/ 145 w 1058"/>
                <a:gd name="T57" fmla="*/ 1613 h 765"/>
                <a:gd name="T58" fmla="*/ 113 w 1058"/>
                <a:gd name="T59" fmla="*/ 1588 h 765"/>
                <a:gd name="T60" fmla="*/ 38 w 1058"/>
                <a:gd name="T61" fmla="*/ 1350 h 765"/>
                <a:gd name="T62" fmla="*/ 40 w 1058"/>
                <a:gd name="T63" fmla="*/ 1303 h 765"/>
                <a:gd name="T64" fmla="*/ 20 w 1058"/>
                <a:gd name="T65" fmla="*/ 1240 h 765"/>
                <a:gd name="T66" fmla="*/ 20 w 1058"/>
                <a:gd name="T67" fmla="*/ 890 h 765"/>
                <a:gd name="T68" fmla="*/ 40 w 1058"/>
                <a:gd name="T69" fmla="*/ 853 h 765"/>
                <a:gd name="T70" fmla="*/ 40 w 1058"/>
                <a:gd name="T71" fmla="*/ 770 h 765"/>
                <a:gd name="T72" fmla="*/ 253 w 1058"/>
                <a:gd name="T73" fmla="*/ 450 h 765"/>
                <a:gd name="T74" fmla="*/ 350 w 1058"/>
                <a:gd name="T75" fmla="*/ 378 h 765"/>
                <a:gd name="T76" fmla="*/ 500 w 1058"/>
                <a:gd name="T77" fmla="*/ 250 h 765"/>
                <a:gd name="T78" fmla="*/ 610 w 1058"/>
                <a:gd name="T79" fmla="*/ 155 h 765"/>
                <a:gd name="T80" fmla="*/ 853 w 1058"/>
                <a:gd name="T81" fmla="*/ 43 h 765"/>
                <a:gd name="T82" fmla="*/ 953 w 1058"/>
                <a:gd name="T83" fmla="*/ 38 h 765"/>
                <a:gd name="T84" fmla="*/ 1130 w 1058"/>
                <a:gd name="T85" fmla="*/ 0 h 765"/>
                <a:gd name="T86" fmla="*/ 1223 w 1058"/>
                <a:gd name="T87" fmla="*/ 0 h 765"/>
                <a:gd name="T88" fmla="*/ 1340 w 1058"/>
                <a:gd name="T89" fmla="*/ 20 h 765"/>
                <a:gd name="T90" fmla="*/ 1538 w 1058"/>
                <a:gd name="T91" fmla="*/ 38 h 765"/>
                <a:gd name="T92" fmla="*/ 1738 w 1058"/>
                <a:gd name="T93" fmla="*/ 70 h 765"/>
                <a:gd name="T94" fmla="*/ 1865 w 1058"/>
                <a:gd name="T95" fmla="*/ 125 h 765"/>
                <a:gd name="T96" fmla="*/ 1985 w 1058"/>
                <a:gd name="T97" fmla="*/ 160 h 765"/>
                <a:gd name="T98" fmla="*/ 2160 w 1058"/>
                <a:gd name="T99" fmla="*/ 215 h 765"/>
                <a:gd name="T100" fmla="*/ 2380 w 1058"/>
                <a:gd name="T101" fmla="*/ 368 h 7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58" h="765">
                  <a:moveTo>
                    <a:pt x="954" y="148"/>
                  </a:moveTo>
                  <a:cubicBezTo>
                    <a:pt x="959" y="155"/>
                    <a:pt x="961" y="158"/>
                    <a:pt x="961" y="164"/>
                  </a:cubicBezTo>
                  <a:cubicBezTo>
                    <a:pt x="961" y="168"/>
                    <a:pt x="975" y="176"/>
                    <a:pt x="982" y="181"/>
                  </a:cubicBezTo>
                  <a:cubicBezTo>
                    <a:pt x="989" y="186"/>
                    <a:pt x="992" y="195"/>
                    <a:pt x="997" y="200"/>
                  </a:cubicBezTo>
                  <a:cubicBezTo>
                    <a:pt x="1007" y="213"/>
                    <a:pt x="1015" y="225"/>
                    <a:pt x="1022" y="237"/>
                  </a:cubicBezTo>
                  <a:cubicBezTo>
                    <a:pt x="1030" y="251"/>
                    <a:pt x="1029" y="268"/>
                    <a:pt x="1035" y="284"/>
                  </a:cubicBezTo>
                  <a:cubicBezTo>
                    <a:pt x="1044" y="305"/>
                    <a:pt x="1054" y="320"/>
                    <a:pt x="1056" y="337"/>
                  </a:cubicBezTo>
                  <a:cubicBezTo>
                    <a:pt x="1056" y="348"/>
                    <a:pt x="1058" y="369"/>
                    <a:pt x="1058" y="380"/>
                  </a:cubicBezTo>
                  <a:cubicBezTo>
                    <a:pt x="1057" y="389"/>
                    <a:pt x="1048" y="402"/>
                    <a:pt x="1047" y="413"/>
                  </a:cubicBezTo>
                  <a:cubicBezTo>
                    <a:pt x="1047" y="424"/>
                    <a:pt x="1054" y="420"/>
                    <a:pt x="1052" y="430"/>
                  </a:cubicBezTo>
                  <a:cubicBezTo>
                    <a:pt x="1048" y="463"/>
                    <a:pt x="1038" y="491"/>
                    <a:pt x="1019" y="514"/>
                  </a:cubicBezTo>
                  <a:cubicBezTo>
                    <a:pt x="1010" y="526"/>
                    <a:pt x="1006" y="534"/>
                    <a:pt x="998" y="545"/>
                  </a:cubicBezTo>
                  <a:cubicBezTo>
                    <a:pt x="994" y="550"/>
                    <a:pt x="986" y="551"/>
                    <a:pt x="982" y="555"/>
                  </a:cubicBezTo>
                  <a:cubicBezTo>
                    <a:pt x="969" y="566"/>
                    <a:pt x="953" y="584"/>
                    <a:pt x="921" y="592"/>
                  </a:cubicBezTo>
                  <a:cubicBezTo>
                    <a:pt x="905" y="596"/>
                    <a:pt x="882" y="594"/>
                    <a:pt x="858" y="597"/>
                  </a:cubicBezTo>
                  <a:cubicBezTo>
                    <a:pt x="843" y="599"/>
                    <a:pt x="827" y="607"/>
                    <a:pt x="813" y="609"/>
                  </a:cubicBezTo>
                  <a:cubicBezTo>
                    <a:pt x="787" y="612"/>
                    <a:pt x="767" y="614"/>
                    <a:pt x="761" y="615"/>
                  </a:cubicBezTo>
                  <a:cubicBezTo>
                    <a:pt x="726" y="618"/>
                    <a:pt x="714" y="614"/>
                    <a:pt x="715" y="617"/>
                  </a:cubicBezTo>
                  <a:cubicBezTo>
                    <a:pt x="723" y="670"/>
                    <a:pt x="677" y="700"/>
                    <a:pt x="655" y="732"/>
                  </a:cubicBezTo>
                  <a:cubicBezTo>
                    <a:pt x="633" y="765"/>
                    <a:pt x="590" y="763"/>
                    <a:pt x="548" y="762"/>
                  </a:cubicBezTo>
                  <a:cubicBezTo>
                    <a:pt x="505" y="760"/>
                    <a:pt x="484" y="746"/>
                    <a:pt x="436" y="737"/>
                  </a:cubicBezTo>
                  <a:cubicBezTo>
                    <a:pt x="393" y="729"/>
                    <a:pt x="360" y="733"/>
                    <a:pt x="318" y="733"/>
                  </a:cubicBezTo>
                  <a:cubicBezTo>
                    <a:pt x="313" y="733"/>
                    <a:pt x="297" y="740"/>
                    <a:pt x="293" y="740"/>
                  </a:cubicBezTo>
                  <a:cubicBezTo>
                    <a:pt x="271" y="740"/>
                    <a:pt x="269" y="735"/>
                    <a:pt x="257" y="736"/>
                  </a:cubicBezTo>
                  <a:cubicBezTo>
                    <a:pt x="240" y="737"/>
                    <a:pt x="225" y="737"/>
                    <a:pt x="197" y="731"/>
                  </a:cubicBezTo>
                  <a:cubicBezTo>
                    <a:pt x="184" y="729"/>
                    <a:pt x="175" y="716"/>
                    <a:pt x="161" y="712"/>
                  </a:cubicBezTo>
                  <a:cubicBezTo>
                    <a:pt x="147" y="709"/>
                    <a:pt x="126" y="711"/>
                    <a:pt x="113" y="704"/>
                  </a:cubicBezTo>
                  <a:cubicBezTo>
                    <a:pt x="94" y="692"/>
                    <a:pt x="80" y="682"/>
                    <a:pt x="66" y="664"/>
                  </a:cubicBezTo>
                  <a:cubicBezTo>
                    <a:pt x="64" y="661"/>
                    <a:pt x="60" y="648"/>
                    <a:pt x="58" y="645"/>
                  </a:cubicBezTo>
                  <a:cubicBezTo>
                    <a:pt x="56" y="641"/>
                    <a:pt x="47" y="640"/>
                    <a:pt x="45" y="635"/>
                  </a:cubicBezTo>
                  <a:cubicBezTo>
                    <a:pt x="32" y="612"/>
                    <a:pt x="23" y="582"/>
                    <a:pt x="15" y="540"/>
                  </a:cubicBezTo>
                  <a:cubicBezTo>
                    <a:pt x="14" y="535"/>
                    <a:pt x="17" y="527"/>
                    <a:pt x="16" y="521"/>
                  </a:cubicBezTo>
                  <a:cubicBezTo>
                    <a:pt x="15" y="517"/>
                    <a:pt x="8" y="501"/>
                    <a:pt x="8" y="496"/>
                  </a:cubicBezTo>
                  <a:cubicBezTo>
                    <a:pt x="1" y="450"/>
                    <a:pt x="0" y="405"/>
                    <a:pt x="8" y="356"/>
                  </a:cubicBezTo>
                  <a:cubicBezTo>
                    <a:pt x="8" y="351"/>
                    <a:pt x="15" y="347"/>
                    <a:pt x="16" y="341"/>
                  </a:cubicBezTo>
                  <a:cubicBezTo>
                    <a:pt x="17" y="334"/>
                    <a:pt x="11" y="323"/>
                    <a:pt x="16" y="308"/>
                  </a:cubicBezTo>
                  <a:cubicBezTo>
                    <a:pt x="31" y="258"/>
                    <a:pt x="63" y="217"/>
                    <a:pt x="101" y="180"/>
                  </a:cubicBezTo>
                  <a:cubicBezTo>
                    <a:pt x="113" y="168"/>
                    <a:pt x="128" y="162"/>
                    <a:pt x="140" y="151"/>
                  </a:cubicBezTo>
                  <a:cubicBezTo>
                    <a:pt x="160" y="131"/>
                    <a:pt x="182" y="115"/>
                    <a:pt x="200" y="100"/>
                  </a:cubicBezTo>
                  <a:cubicBezTo>
                    <a:pt x="212" y="90"/>
                    <a:pt x="235" y="69"/>
                    <a:pt x="244" y="62"/>
                  </a:cubicBezTo>
                  <a:cubicBezTo>
                    <a:pt x="271" y="41"/>
                    <a:pt x="306" y="26"/>
                    <a:pt x="341" y="17"/>
                  </a:cubicBezTo>
                  <a:cubicBezTo>
                    <a:pt x="355" y="13"/>
                    <a:pt x="368" y="17"/>
                    <a:pt x="381" y="15"/>
                  </a:cubicBezTo>
                  <a:cubicBezTo>
                    <a:pt x="408" y="10"/>
                    <a:pt x="433" y="1"/>
                    <a:pt x="452" y="0"/>
                  </a:cubicBezTo>
                  <a:cubicBezTo>
                    <a:pt x="463" y="0"/>
                    <a:pt x="475" y="0"/>
                    <a:pt x="489" y="0"/>
                  </a:cubicBezTo>
                  <a:cubicBezTo>
                    <a:pt x="503" y="1"/>
                    <a:pt x="519" y="7"/>
                    <a:pt x="536" y="8"/>
                  </a:cubicBezTo>
                  <a:cubicBezTo>
                    <a:pt x="559" y="11"/>
                    <a:pt x="586" y="9"/>
                    <a:pt x="615" y="15"/>
                  </a:cubicBezTo>
                  <a:cubicBezTo>
                    <a:pt x="638" y="20"/>
                    <a:pt x="670" y="22"/>
                    <a:pt x="695" y="28"/>
                  </a:cubicBezTo>
                  <a:cubicBezTo>
                    <a:pt x="712" y="33"/>
                    <a:pt x="729" y="45"/>
                    <a:pt x="746" y="50"/>
                  </a:cubicBezTo>
                  <a:cubicBezTo>
                    <a:pt x="763" y="54"/>
                    <a:pt x="779" y="59"/>
                    <a:pt x="794" y="64"/>
                  </a:cubicBezTo>
                  <a:cubicBezTo>
                    <a:pt x="819" y="72"/>
                    <a:pt x="842" y="76"/>
                    <a:pt x="864" y="86"/>
                  </a:cubicBezTo>
                  <a:cubicBezTo>
                    <a:pt x="899" y="102"/>
                    <a:pt x="931" y="124"/>
                    <a:pt x="952" y="147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5" name="Freeform 464"/>
            <p:cNvSpPr>
              <a:spLocks/>
            </p:cNvSpPr>
            <p:nvPr/>
          </p:nvSpPr>
          <p:spPr bwMode="auto">
            <a:xfrm>
              <a:off x="1481" y="772"/>
              <a:ext cx="2645" cy="1915"/>
            </a:xfrm>
            <a:custGeom>
              <a:avLst/>
              <a:gdLst>
                <a:gd name="T0" fmla="*/ 2385 w 1058"/>
                <a:gd name="T1" fmla="*/ 373 h 766"/>
                <a:gd name="T2" fmla="*/ 2403 w 1058"/>
                <a:gd name="T3" fmla="*/ 413 h 766"/>
                <a:gd name="T4" fmla="*/ 2455 w 1058"/>
                <a:gd name="T5" fmla="*/ 455 h 766"/>
                <a:gd name="T6" fmla="*/ 2493 w 1058"/>
                <a:gd name="T7" fmla="*/ 503 h 766"/>
                <a:gd name="T8" fmla="*/ 2555 w 1058"/>
                <a:gd name="T9" fmla="*/ 593 h 766"/>
                <a:gd name="T10" fmla="*/ 2588 w 1058"/>
                <a:gd name="T11" fmla="*/ 710 h 766"/>
                <a:gd name="T12" fmla="*/ 2640 w 1058"/>
                <a:gd name="T13" fmla="*/ 845 h 766"/>
                <a:gd name="T14" fmla="*/ 2645 w 1058"/>
                <a:gd name="T15" fmla="*/ 950 h 766"/>
                <a:gd name="T16" fmla="*/ 2618 w 1058"/>
                <a:gd name="T17" fmla="*/ 1035 h 766"/>
                <a:gd name="T18" fmla="*/ 2630 w 1058"/>
                <a:gd name="T19" fmla="*/ 1078 h 766"/>
                <a:gd name="T20" fmla="*/ 2548 w 1058"/>
                <a:gd name="T21" fmla="*/ 1288 h 766"/>
                <a:gd name="T22" fmla="*/ 2495 w 1058"/>
                <a:gd name="T23" fmla="*/ 1365 h 766"/>
                <a:gd name="T24" fmla="*/ 2455 w 1058"/>
                <a:gd name="T25" fmla="*/ 1388 h 766"/>
                <a:gd name="T26" fmla="*/ 2303 w 1058"/>
                <a:gd name="T27" fmla="*/ 1480 h 766"/>
                <a:gd name="T28" fmla="*/ 2145 w 1058"/>
                <a:gd name="T29" fmla="*/ 1493 h 766"/>
                <a:gd name="T30" fmla="*/ 2033 w 1058"/>
                <a:gd name="T31" fmla="*/ 1523 h 766"/>
                <a:gd name="T32" fmla="*/ 1903 w 1058"/>
                <a:gd name="T33" fmla="*/ 1538 h 766"/>
                <a:gd name="T34" fmla="*/ 1788 w 1058"/>
                <a:gd name="T35" fmla="*/ 1545 h 766"/>
                <a:gd name="T36" fmla="*/ 1638 w 1058"/>
                <a:gd name="T37" fmla="*/ 1830 h 766"/>
                <a:gd name="T38" fmla="*/ 1370 w 1058"/>
                <a:gd name="T39" fmla="*/ 1905 h 766"/>
                <a:gd name="T40" fmla="*/ 1090 w 1058"/>
                <a:gd name="T41" fmla="*/ 1843 h 766"/>
                <a:gd name="T42" fmla="*/ 795 w 1058"/>
                <a:gd name="T43" fmla="*/ 1835 h 766"/>
                <a:gd name="T44" fmla="*/ 733 w 1058"/>
                <a:gd name="T45" fmla="*/ 1850 h 766"/>
                <a:gd name="T46" fmla="*/ 643 w 1058"/>
                <a:gd name="T47" fmla="*/ 1840 h 766"/>
                <a:gd name="T48" fmla="*/ 493 w 1058"/>
                <a:gd name="T49" fmla="*/ 1830 h 766"/>
                <a:gd name="T50" fmla="*/ 403 w 1058"/>
                <a:gd name="T51" fmla="*/ 1780 h 766"/>
                <a:gd name="T52" fmla="*/ 283 w 1058"/>
                <a:gd name="T53" fmla="*/ 1760 h 766"/>
                <a:gd name="T54" fmla="*/ 165 w 1058"/>
                <a:gd name="T55" fmla="*/ 1660 h 766"/>
                <a:gd name="T56" fmla="*/ 145 w 1058"/>
                <a:gd name="T57" fmla="*/ 1613 h 766"/>
                <a:gd name="T58" fmla="*/ 113 w 1058"/>
                <a:gd name="T59" fmla="*/ 1590 h 766"/>
                <a:gd name="T60" fmla="*/ 38 w 1058"/>
                <a:gd name="T61" fmla="*/ 1353 h 766"/>
                <a:gd name="T62" fmla="*/ 40 w 1058"/>
                <a:gd name="T63" fmla="*/ 1305 h 766"/>
                <a:gd name="T64" fmla="*/ 20 w 1058"/>
                <a:gd name="T65" fmla="*/ 1240 h 766"/>
                <a:gd name="T66" fmla="*/ 20 w 1058"/>
                <a:gd name="T67" fmla="*/ 893 h 766"/>
                <a:gd name="T68" fmla="*/ 40 w 1058"/>
                <a:gd name="T69" fmla="*/ 855 h 766"/>
                <a:gd name="T70" fmla="*/ 40 w 1058"/>
                <a:gd name="T71" fmla="*/ 770 h 766"/>
                <a:gd name="T72" fmla="*/ 253 w 1058"/>
                <a:gd name="T73" fmla="*/ 450 h 766"/>
                <a:gd name="T74" fmla="*/ 350 w 1058"/>
                <a:gd name="T75" fmla="*/ 378 h 766"/>
                <a:gd name="T76" fmla="*/ 500 w 1058"/>
                <a:gd name="T77" fmla="*/ 253 h 766"/>
                <a:gd name="T78" fmla="*/ 610 w 1058"/>
                <a:gd name="T79" fmla="*/ 155 h 766"/>
                <a:gd name="T80" fmla="*/ 853 w 1058"/>
                <a:gd name="T81" fmla="*/ 43 h 766"/>
                <a:gd name="T82" fmla="*/ 953 w 1058"/>
                <a:gd name="T83" fmla="*/ 38 h 766"/>
                <a:gd name="T84" fmla="*/ 1130 w 1058"/>
                <a:gd name="T85" fmla="*/ 3 h 766"/>
                <a:gd name="T86" fmla="*/ 1223 w 1058"/>
                <a:gd name="T87" fmla="*/ 0 h 766"/>
                <a:gd name="T88" fmla="*/ 1340 w 1058"/>
                <a:gd name="T89" fmla="*/ 23 h 766"/>
                <a:gd name="T90" fmla="*/ 1538 w 1058"/>
                <a:gd name="T91" fmla="*/ 38 h 766"/>
                <a:gd name="T92" fmla="*/ 1738 w 1058"/>
                <a:gd name="T93" fmla="*/ 73 h 766"/>
                <a:gd name="T94" fmla="*/ 1865 w 1058"/>
                <a:gd name="T95" fmla="*/ 125 h 766"/>
                <a:gd name="T96" fmla="*/ 1985 w 1058"/>
                <a:gd name="T97" fmla="*/ 160 h 766"/>
                <a:gd name="T98" fmla="*/ 2160 w 1058"/>
                <a:gd name="T99" fmla="*/ 215 h 766"/>
                <a:gd name="T100" fmla="*/ 2380 w 1058"/>
                <a:gd name="T101" fmla="*/ 368 h 7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58" h="766">
                  <a:moveTo>
                    <a:pt x="954" y="149"/>
                  </a:moveTo>
                  <a:cubicBezTo>
                    <a:pt x="959" y="156"/>
                    <a:pt x="961" y="159"/>
                    <a:pt x="961" y="165"/>
                  </a:cubicBezTo>
                  <a:cubicBezTo>
                    <a:pt x="961" y="168"/>
                    <a:pt x="975" y="176"/>
                    <a:pt x="982" y="182"/>
                  </a:cubicBezTo>
                  <a:cubicBezTo>
                    <a:pt x="989" y="187"/>
                    <a:pt x="992" y="196"/>
                    <a:pt x="997" y="201"/>
                  </a:cubicBezTo>
                  <a:cubicBezTo>
                    <a:pt x="1007" y="214"/>
                    <a:pt x="1015" y="226"/>
                    <a:pt x="1022" y="237"/>
                  </a:cubicBezTo>
                  <a:cubicBezTo>
                    <a:pt x="1030" y="252"/>
                    <a:pt x="1029" y="268"/>
                    <a:pt x="1035" y="284"/>
                  </a:cubicBezTo>
                  <a:cubicBezTo>
                    <a:pt x="1044" y="305"/>
                    <a:pt x="1054" y="320"/>
                    <a:pt x="1056" y="338"/>
                  </a:cubicBezTo>
                  <a:cubicBezTo>
                    <a:pt x="1056" y="348"/>
                    <a:pt x="1058" y="369"/>
                    <a:pt x="1058" y="380"/>
                  </a:cubicBezTo>
                  <a:cubicBezTo>
                    <a:pt x="1057" y="389"/>
                    <a:pt x="1048" y="403"/>
                    <a:pt x="1047" y="414"/>
                  </a:cubicBezTo>
                  <a:cubicBezTo>
                    <a:pt x="1047" y="424"/>
                    <a:pt x="1054" y="421"/>
                    <a:pt x="1052" y="431"/>
                  </a:cubicBezTo>
                  <a:cubicBezTo>
                    <a:pt x="1048" y="463"/>
                    <a:pt x="1038" y="492"/>
                    <a:pt x="1019" y="515"/>
                  </a:cubicBezTo>
                  <a:cubicBezTo>
                    <a:pt x="1010" y="527"/>
                    <a:pt x="1006" y="535"/>
                    <a:pt x="998" y="546"/>
                  </a:cubicBezTo>
                  <a:cubicBezTo>
                    <a:pt x="994" y="550"/>
                    <a:pt x="986" y="551"/>
                    <a:pt x="982" y="555"/>
                  </a:cubicBezTo>
                  <a:cubicBezTo>
                    <a:pt x="969" y="567"/>
                    <a:pt x="953" y="585"/>
                    <a:pt x="921" y="592"/>
                  </a:cubicBezTo>
                  <a:cubicBezTo>
                    <a:pt x="905" y="596"/>
                    <a:pt x="882" y="594"/>
                    <a:pt x="858" y="597"/>
                  </a:cubicBezTo>
                  <a:cubicBezTo>
                    <a:pt x="843" y="599"/>
                    <a:pt x="827" y="608"/>
                    <a:pt x="813" y="609"/>
                  </a:cubicBezTo>
                  <a:cubicBezTo>
                    <a:pt x="787" y="613"/>
                    <a:pt x="767" y="615"/>
                    <a:pt x="761" y="615"/>
                  </a:cubicBezTo>
                  <a:cubicBezTo>
                    <a:pt x="726" y="619"/>
                    <a:pt x="714" y="614"/>
                    <a:pt x="715" y="618"/>
                  </a:cubicBezTo>
                  <a:cubicBezTo>
                    <a:pt x="723" y="671"/>
                    <a:pt x="677" y="701"/>
                    <a:pt x="655" y="732"/>
                  </a:cubicBezTo>
                  <a:cubicBezTo>
                    <a:pt x="633" y="766"/>
                    <a:pt x="590" y="764"/>
                    <a:pt x="548" y="762"/>
                  </a:cubicBezTo>
                  <a:cubicBezTo>
                    <a:pt x="505" y="760"/>
                    <a:pt x="484" y="746"/>
                    <a:pt x="436" y="737"/>
                  </a:cubicBezTo>
                  <a:cubicBezTo>
                    <a:pt x="393" y="729"/>
                    <a:pt x="360" y="733"/>
                    <a:pt x="318" y="734"/>
                  </a:cubicBezTo>
                  <a:cubicBezTo>
                    <a:pt x="313" y="734"/>
                    <a:pt x="297" y="740"/>
                    <a:pt x="293" y="740"/>
                  </a:cubicBezTo>
                  <a:cubicBezTo>
                    <a:pt x="271" y="740"/>
                    <a:pt x="269" y="735"/>
                    <a:pt x="257" y="736"/>
                  </a:cubicBezTo>
                  <a:cubicBezTo>
                    <a:pt x="240" y="737"/>
                    <a:pt x="225" y="738"/>
                    <a:pt x="197" y="732"/>
                  </a:cubicBezTo>
                  <a:cubicBezTo>
                    <a:pt x="184" y="729"/>
                    <a:pt x="175" y="716"/>
                    <a:pt x="161" y="712"/>
                  </a:cubicBezTo>
                  <a:cubicBezTo>
                    <a:pt x="147" y="709"/>
                    <a:pt x="126" y="712"/>
                    <a:pt x="113" y="704"/>
                  </a:cubicBezTo>
                  <a:cubicBezTo>
                    <a:pt x="94" y="693"/>
                    <a:pt x="80" y="683"/>
                    <a:pt x="66" y="664"/>
                  </a:cubicBezTo>
                  <a:cubicBezTo>
                    <a:pt x="64" y="662"/>
                    <a:pt x="60" y="648"/>
                    <a:pt x="58" y="645"/>
                  </a:cubicBezTo>
                  <a:cubicBezTo>
                    <a:pt x="56" y="642"/>
                    <a:pt x="47" y="640"/>
                    <a:pt x="45" y="636"/>
                  </a:cubicBezTo>
                  <a:cubicBezTo>
                    <a:pt x="32" y="612"/>
                    <a:pt x="23" y="583"/>
                    <a:pt x="15" y="541"/>
                  </a:cubicBezTo>
                  <a:cubicBezTo>
                    <a:pt x="14" y="535"/>
                    <a:pt x="17" y="527"/>
                    <a:pt x="16" y="522"/>
                  </a:cubicBezTo>
                  <a:cubicBezTo>
                    <a:pt x="15" y="517"/>
                    <a:pt x="8" y="501"/>
                    <a:pt x="8" y="496"/>
                  </a:cubicBezTo>
                  <a:cubicBezTo>
                    <a:pt x="1" y="450"/>
                    <a:pt x="0" y="406"/>
                    <a:pt x="8" y="357"/>
                  </a:cubicBezTo>
                  <a:cubicBezTo>
                    <a:pt x="8" y="351"/>
                    <a:pt x="15" y="347"/>
                    <a:pt x="16" y="342"/>
                  </a:cubicBezTo>
                  <a:cubicBezTo>
                    <a:pt x="17" y="334"/>
                    <a:pt x="11" y="324"/>
                    <a:pt x="16" y="308"/>
                  </a:cubicBezTo>
                  <a:cubicBezTo>
                    <a:pt x="31" y="258"/>
                    <a:pt x="63" y="217"/>
                    <a:pt x="101" y="180"/>
                  </a:cubicBezTo>
                  <a:cubicBezTo>
                    <a:pt x="113" y="169"/>
                    <a:pt x="128" y="163"/>
                    <a:pt x="140" y="151"/>
                  </a:cubicBezTo>
                  <a:cubicBezTo>
                    <a:pt x="160" y="131"/>
                    <a:pt x="182" y="116"/>
                    <a:pt x="200" y="101"/>
                  </a:cubicBezTo>
                  <a:cubicBezTo>
                    <a:pt x="212" y="90"/>
                    <a:pt x="235" y="70"/>
                    <a:pt x="244" y="62"/>
                  </a:cubicBezTo>
                  <a:cubicBezTo>
                    <a:pt x="271" y="41"/>
                    <a:pt x="306" y="27"/>
                    <a:pt x="341" y="17"/>
                  </a:cubicBezTo>
                  <a:cubicBezTo>
                    <a:pt x="355" y="14"/>
                    <a:pt x="368" y="18"/>
                    <a:pt x="381" y="15"/>
                  </a:cubicBezTo>
                  <a:cubicBezTo>
                    <a:pt x="408" y="11"/>
                    <a:pt x="433" y="1"/>
                    <a:pt x="452" y="1"/>
                  </a:cubicBezTo>
                  <a:cubicBezTo>
                    <a:pt x="463" y="0"/>
                    <a:pt x="475" y="0"/>
                    <a:pt x="489" y="0"/>
                  </a:cubicBezTo>
                  <a:cubicBezTo>
                    <a:pt x="503" y="1"/>
                    <a:pt x="519" y="7"/>
                    <a:pt x="536" y="9"/>
                  </a:cubicBezTo>
                  <a:cubicBezTo>
                    <a:pt x="559" y="11"/>
                    <a:pt x="586" y="10"/>
                    <a:pt x="615" y="15"/>
                  </a:cubicBezTo>
                  <a:cubicBezTo>
                    <a:pt x="638" y="20"/>
                    <a:pt x="670" y="22"/>
                    <a:pt x="695" y="29"/>
                  </a:cubicBezTo>
                  <a:cubicBezTo>
                    <a:pt x="712" y="33"/>
                    <a:pt x="729" y="45"/>
                    <a:pt x="746" y="50"/>
                  </a:cubicBezTo>
                  <a:cubicBezTo>
                    <a:pt x="763" y="55"/>
                    <a:pt x="779" y="59"/>
                    <a:pt x="794" y="64"/>
                  </a:cubicBezTo>
                  <a:cubicBezTo>
                    <a:pt x="819" y="72"/>
                    <a:pt x="842" y="77"/>
                    <a:pt x="864" y="86"/>
                  </a:cubicBezTo>
                  <a:cubicBezTo>
                    <a:pt x="899" y="102"/>
                    <a:pt x="931" y="125"/>
                    <a:pt x="952" y="147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6" name="Freeform 465"/>
            <p:cNvSpPr>
              <a:spLocks/>
            </p:cNvSpPr>
            <p:nvPr/>
          </p:nvSpPr>
          <p:spPr bwMode="auto">
            <a:xfrm>
              <a:off x="2033" y="2592"/>
              <a:ext cx="725" cy="425"/>
            </a:xfrm>
            <a:custGeom>
              <a:avLst/>
              <a:gdLst>
                <a:gd name="T0" fmla="*/ 610 w 290"/>
                <a:gd name="T1" fmla="*/ 400 h 170"/>
                <a:gd name="T2" fmla="*/ 610 w 290"/>
                <a:gd name="T3" fmla="*/ 235 h 170"/>
                <a:gd name="T4" fmla="*/ 725 w 290"/>
                <a:gd name="T5" fmla="*/ 68 h 170"/>
                <a:gd name="T6" fmla="*/ 543 w 290"/>
                <a:gd name="T7" fmla="*/ 20 h 170"/>
                <a:gd name="T8" fmla="*/ 248 w 290"/>
                <a:gd name="T9" fmla="*/ 10 h 170"/>
                <a:gd name="T10" fmla="*/ 185 w 290"/>
                <a:gd name="T11" fmla="*/ 28 h 170"/>
                <a:gd name="T12" fmla="*/ 95 w 290"/>
                <a:gd name="T13" fmla="*/ 18 h 170"/>
                <a:gd name="T14" fmla="*/ 38 w 290"/>
                <a:gd name="T15" fmla="*/ 18 h 170"/>
                <a:gd name="T16" fmla="*/ 28 w 290"/>
                <a:gd name="T17" fmla="*/ 28 h 170"/>
                <a:gd name="T18" fmla="*/ 50 w 290"/>
                <a:gd name="T19" fmla="*/ 143 h 170"/>
                <a:gd name="T20" fmla="*/ 155 w 290"/>
                <a:gd name="T21" fmla="*/ 210 h 170"/>
                <a:gd name="T22" fmla="*/ 260 w 290"/>
                <a:gd name="T23" fmla="*/ 258 h 170"/>
                <a:gd name="T24" fmla="*/ 358 w 290"/>
                <a:gd name="T25" fmla="*/ 298 h 170"/>
                <a:gd name="T26" fmla="*/ 398 w 290"/>
                <a:gd name="T27" fmla="*/ 350 h 170"/>
                <a:gd name="T28" fmla="*/ 490 w 290"/>
                <a:gd name="T29" fmla="*/ 390 h 170"/>
                <a:gd name="T30" fmla="*/ 565 w 290"/>
                <a:gd name="T31" fmla="*/ 413 h 170"/>
                <a:gd name="T32" fmla="*/ 610 w 290"/>
                <a:gd name="T33" fmla="*/ 40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0" h="170">
                  <a:moveTo>
                    <a:pt x="244" y="160"/>
                  </a:moveTo>
                  <a:cubicBezTo>
                    <a:pt x="246" y="133"/>
                    <a:pt x="246" y="110"/>
                    <a:pt x="244" y="94"/>
                  </a:cubicBezTo>
                  <a:cubicBezTo>
                    <a:pt x="252" y="86"/>
                    <a:pt x="286" y="71"/>
                    <a:pt x="290" y="27"/>
                  </a:cubicBezTo>
                  <a:cubicBezTo>
                    <a:pt x="268" y="22"/>
                    <a:pt x="248" y="14"/>
                    <a:pt x="217" y="8"/>
                  </a:cubicBezTo>
                  <a:cubicBezTo>
                    <a:pt x="174" y="0"/>
                    <a:pt x="141" y="4"/>
                    <a:pt x="99" y="4"/>
                  </a:cubicBezTo>
                  <a:cubicBezTo>
                    <a:pt x="94" y="4"/>
                    <a:pt x="78" y="11"/>
                    <a:pt x="74" y="11"/>
                  </a:cubicBezTo>
                  <a:cubicBezTo>
                    <a:pt x="52" y="11"/>
                    <a:pt x="50" y="6"/>
                    <a:pt x="38" y="7"/>
                  </a:cubicBezTo>
                  <a:cubicBezTo>
                    <a:pt x="30" y="7"/>
                    <a:pt x="23" y="8"/>
                    <a:pt x="15" y="7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28"/>
                    <a:pt x="2" y="52"/>
                    <a:pt x="20" y="57"/>
                  </a:cubicBezTo>
                  <a:cubicBezTo>
                    <a:pt x="16" y="70"/>
                    <a:pt x="34" y="79"/>
                    <a:pt x="62" y="84"/>
                  </a:cubicBezTo>
                  <a:cubicBezTo>
                    <a:pt x="67" y="102"/>
                    <a:pt x="78" y="103"/>
                    <a:pt x="104" y="103"/>
                  </a:cubicBezTo>
                  <a:cubicBezTo>
                    <a:pt x="110" y="114"/>
                    <a:pt x="126" y="123"/>
                    <a:pt x="143" y="119"/>
                  </a:cubicBezTo>
                  <a:cubicBezTo>
                    <a:pt x="143" y="119"/>
                    <a:pt x="140" y="139"/>
                    <a:pt x="159" y="140"/>
                  </a:cubicBezTo>
                  <a:cubicBezTo>
                    <a:pt x="161" y="146"/>
                    <a:pt x="173" y="158"/>
                    <a:pt x="196" y="156"/>
                  </a:cubicBezTo>
                  <a:cubicBezTo>
                    <a:pt x="202" y="163"/>
                    <a:pt x="207" y="165"/>
                    <a:pt x="226" y="165"/>
                  </a:cubicBezTo>
                  <a:cubicBezTo>
                    <a:pt x="226" y="165"/>
                    <a:pt x="244" y="170"/>
                    <a:pt x="244" y="160"/>
                  </a:cubicBezTo>
                </a:path>
              </a:pathLst>
            </a:custGeom>
            <a:solidFill>
              <a:srgbClr val="E8BA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7" name="Freeform 466"/>
            <p:cNvSpPr>
              <a:spLocks noEditPoints="1"/>
            </p:cNvSpPr>
            <p:nvPr/>
          </p:nvSpPr>
          <p:spPr bwMode="auto">
            <a:xfrm>
              <a:off x="2556" y="742"/>
              <a:ext cx="1715" cy="1698"/>
            </a:xfrm>
            <a:custGeom>
              <a:avLst/>
              <a:gdLst>
                <a:gd name="T0" fmla="*/ 8 w 686"/>
                <a:gd name="T1" fmla="*/ 35 h 679"/>
                <a:gd name="T2" fmla="*/ 1673 w 686"/>
                <a:gd name="T3" fmla="*/ 748 h 679"/>
                <a:gd name="T4" fmla="*/ 1563 w 686"/>
                <a:gd name="T5" fmla="*/ 548 h 679"/>
                <a:gd name="T6" fmla="*/ 1463 w 686"/>
                <a:gd name="T7" fmla="*/ 405 h 679"/>
                <a:gd name="T8" fmla="*/ 1320 w 686"/>
                <a:gd name="T9" fmla="*/ 283 h 679"/>
                <a:gd name="T10" fmla="*/ 1133 w 686"/>
                <a:gd name="T11" fmla="*/ 180 h 679"/>
                <a:gd name="T12" fmla="*/ 1028 w 686"/>
                <a:gd name="T13" fmla="*/ 145 h 679"/>
                <a:gd name="T14" fmla="*/ 893 w 686"/>
                <a:gd name="T15" fmla="*/ 110 h 679"/>
                <a:gd name="T16" fmla="*/ 428 w 686"/>
                <a:gd name="T17" fmla="*/ 5 h 679"/>
                <a:gd name="T18" fmla="*/ 220 w 686"/>
                <a:gd name="T19" fmla="*/ 3 h 679"/>
                <a:gd name="T20" fmla="*/ 60 w 686"/>
                <a:gd name="T21" fmla="*/ 28 h 679"/>
                <a:gd name="T22" fmla="*/ 270 w 686"/>
                <a:gd name="T23" fmla="*/ 48 h 679"/>
                <a:gd name="T24" fmla="*/ 668 w 686"/>
                <a:gd name="T25" fmla="*/ 98 h 679"/>
                <a:gd name="T26" fmla="*/ 915 w 686"/>
                <a:gd name="T27" fmla="*/ 188 h 679"/>
                <a:gd name="T28" fmla="*/ 1310 w 686"/>
                <a:gd name="T29" fmla="*/ 395 h 679"/>
                <a:gd name="T30" fmla="*/ 1333 w 686"/>
                <a:gd name="T31" fmla="*/ 438 h 679"/>
                <a:gd name="T32" fmla="*/ 1423 w 686"/>
                <a:gd name="T33" fmla="*/ 528 h 679"/>
                <a:gd name="T34" fmla="*/ 1518 w 686"/>
                <a:gd name="T35" fmla="*/ 738 h 679"/>
                <a:gd name="T36" fmla="*/ 1575 w 686"/>
                <a:gd name="T37" fmla="*/ 978 h 679"/>
                <a:gd name="T38" fmla="*/ 1560 w 686"/>
                <a:gd name="T39" fmla="*/ 1103 h 679"/>
                <a:gd name="T40" fmla="*/ 1555 w 686"/>
                <a:gd name="T41" fmla="*/ 1145 h 679"/>
                <a:gd name="T42" fmla="*/ 1548 w 686"/>
                <a:gd name="T43" fmla="*/ 1173 h 679"/>
                <a:gd name="T44" fmla="*/ 1540 w 686"/>
                <a:gd name="T45" fmla="*/ 1200 h 679"/>
                <a:gd name="T46" fmla="*/ 1530 w 686"/>
                <a:gd name="T47" fmla="*/ 1225 h 679"/>
                <a:gd name="T48" fmla="*/ 1520 w 686"/>
                <a:gd name="T49" fmla="*/ 1248 h 679"/>
                <a:gd name="T50" fmla="*/ 1508 w 686"/>
                <a:gd name="T51" fmla="*/ 1270 h 679"/>
                <a:gd name="T52" fmla="*/ 1495 w 686"/>
                <a:gd name="T53" fmla="*/ 1293 h 679"/>
                <a:gd name="T54" fmla="*/ 1473 w 686"/>
                <a:gd name="T55" fmla="*/ 1323 h 679"/>
                <a:gd name="T56" fmla="*/ 1465 w 686"/>
                <a:gd name="T57" fmla="*/ 1330 h 679"/>
                <a:gd name="T58" fmla="*/ 1385 w 686"/>
                <a:gd name="T59" fmla="*/ 1415 h 679"/>
                <a:gd name="T60" fmla="*/ 1075 w 686"/>
                <a:gd name="T61" fmla="*/ 1520 h 679"/>
                <a:gd name="T62" fmla="*/ 833 w 686"/>
                <a:gd name="T63" fmla="*/ 1565 h 679"/>
                <a:gd name="T64" fmla="*/ 710 w 686"/>
                <a:gd name="T65" fmla="*/ 1663 h 679"/>
                <a:gd name="T66" fmla="*/ 820 w 686"/>
                <a:gd name="T67" fmla="*/ 1688 h 679"/>
                <a:gd name="T68" fmla="*/ 1143 w 686"/>
                <a:gd name="T69" fmla="*/ 1643 h 679"/>
                <a:gd name="T70" fmla="*/ 1475 w 686"/>
                <a:gd name="T71" fmla="*/ 1505 h 679"/>
                <a:gd name="T72" fmla="*/ 1695 w 686"/>
                <a:gd name="T73" fmla="*/ 1195 h 679"/>
                <a:gd name="T74" fmla="*/ 1673 w 686"/>
                <a:gd name="T75" fmla="*/ 748 h 6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86" h="679">
                  <a:moveTo>
                    <a:pt x="0" y="15"/>
                  </a:moveTo>
                  <a:cubicBezTo>
                    <a:pt x="1" y="15"/>
                    <a:pt x="2" y="15"/>
                    <a:pt x="3" y="14"/>
                  </a:cubicBezTo>
                  <a:cubicBezTo>
                    <a:pt x="2" y="15"/>
                    <a:pt x="1" y="15"/>
                    <a:pt x="0" y="15"/>
                  </a:cubicBezTo>
                  <a:close/>
                  <a:moveTo>
                    <a:pt x="669" y="299"/>
                  </a:moveTo>
                  <a:cubicBezTo>
                    <a:pt x="661" y="281"/>
                    <a:pt x="658" y="260"/>
                    <a:pt x="648" y="244"/>
                  </a:cubicBezTo>
                  <a:cubicBezTo>
                    <a:pt x="642" y="234"/>
                    <a:pt x="633" y="230"/>
                    <a:pt x="625" y="219"/>
                  </a:cubicBezTo>
                  <a:cubicBezTo>
                    <a:pt x="616" y="208"/>
                    <a:pt x="609" y="189"/>
                    <a:pt x="598" y="176"/>
                  </a:cubicBezTo>
                  <a:cubicBezTo>
                    <a:pt x="594" y="172"/>
                    <a:pt x="589" y="167"/>
                    <a:pt x="585" y="162"/>
                  </a:cubicBezTo>
                  <a:cubicBezTo>
                    <a:pt x="581" y="158"/>
                    <a:pt x="576" y="147"/>
                    <a:pt x="572" y="143"/>
                  </a:cubicBezTo>
                  <a:cubicBezTo>
                    <a:pt x="559" y="132"/>
                    <a:pt x="544" y="120"/>
                    <a:pt x="528" y="113"/>
                  </a:cubicBezTo>
                  <a:cubicBezTo>
                    <a:pt x="523" y="111"/>
                    <a:pt x="515" y="106"/>
                    <a:pt x="511" y="104"/>
                  </a:cubicBezTo>
                  <a:cubicBezTo>
                    <a:pt x="490" y="94"/>
                    <a:pt x="477" y="80"/>
                    <a:pt x="453" y="72"/>
                  </a:cubicBezTo>
                  <a:cubicBezTo>
                    <a:pt x="445" y="69"/>
                    <a:pt x="437" y="67"/>
                    <a:pt x="428" y="64"/>
                  </a:cubicBezTo>
                  <a:cubicBezTo>
                    <a:pt x="424" y="63"/>
                    <a:pt x="415" y="59"/>
                    <a:pt x="411" y="58"/>
                  </a:cubicBezTo>
                  <a:cubicBezTo>
                    <a:pt x="399" y="54"/>
                    <a:pt x="398" y="47"/>
                    <a:pt x="386" y="45"/>
                  </a:cubicBezTo>
                  <a:cubicBezTo>
                    <a:pt x="376" y="44"/>
                    <a:pt x="367" y="45"/>
                    <a:pt x="357" y="44"/>
                  </a:cubicBezTo>
                  <a:cubicBezTo>
                    <a:pt x="350" y="43"/>
                    <a:pt x="333" y="30"/>
                    <a:pt x="326" y="28"/>
                  </a:cubicBezTo>
                  <a:cubicBezTo>
                    <a:pt x="269" y="13"/>
                    <a:pt x="216" y="6"/>
                    <a:pt x="171" y="2"/>
                  </a:cubicBezTo>
                  <a:cubicBezTo>
                    <a:pt x="162" y="2"/>
                    <a:pt x="152" y="5"/>
                    <a:pt x="144" y="4"/>
                  </a:cubicBezTo>
                  <a:cubicBezTo>
                    <a:pt x="121" y="3"/>
                    <a:pt x="104" y="0"/>
                    <a:pt x="88" y="1"/>
                  </a:cubicBezTo>
                  <a:cubicBezTo>
                    <a:pt x="70" y="1"/>
                    <a:pt x="40" y="7"/>
                    <a:pt x="11" y="13"/>
                  </a:cubicBezTo>
                  <a:cubicBezTo>
                    <a:pt x="16" y="12"/>
                    <a:pt x="20" y="11"/>
                    <a:pt x="24" y="11"/>
                  </a:cubicBezTo>
                  <a:cubicBezTo>
                    <a:pt x="35" y="11"/>
                    <a:pt x="47" y="11"/>
                    <a:pt x="61" y="11"/>
                  </a:cubicBezTo>
                  <a:cubicBezTo>
                    <a:pt x="75" y="12"/>
                    <a:pt x="91" y="18"/>
                    <a:pt x="108" y="19"/>
                  </a:cubicBezTo>
                  <a:cubicBezTo>
                    <a:pt x="131" y="22"/>
                    <a:pt x="158" y="20"/>
                    <a:pt x="187" y="26"/>
                  </a:cubicBezTo>
                  <a:cubicBezTo>
                    <a:pt x="210" y="31"/>
                    <a:pt x="242" y="33"/>
                    <a:pt x="267" y="39"/>
                  </a:cubicBezTo>
                  <a:cubicBezTo>
                    <a:pt x="284" y="44"/>
                    <a:pt x="301" y="56"/>
                    <a:pt x="318" y="61"/>
                  </a:cubicBezTo>
                  <a:cubicBezTo>
                    <a:pt x="335" y="65"/>
                    <a:pt x="351" y="70"/>
                    <a:pt x="366" y="75"/>
                  </a:cubicBezTo>
                  <a:cubicBezTo>
                    <a:pt x="391" y="83"/>
                    <a:pt x="414" y="87"/>
                    <a:pt x="436" y="97"/>
                  </a:cubicBezTo>
                  <a:cubicBezTo>
                    <a:pt x="471" y="113"/>
                    <a:pt x="503" y="135"/>
                    <a:pt x="524" y="158"/>
                  </a:cubicBezTo>
                  <a:cubicBezTo>
                    <a:pt x="526" y="159"/>
                    <a:pt x="526" y="159"/>
                    <a:pt x="526" y="159"/>
                  </a:cubicBezTo>
                  <a:cubicBezTo>
                    <a:pt x="531" y="166"/>
                    <a:pt x="533" y="169"/>
                    <a:pt x="533" y="175"/>
                  </a:cubicBezTo>
                  <a:cubicBezTo>
                    <a:pt x="533" y="179"/>
                    <a:pt x="547" y="187"/>
                    <a:pt x="554" y="192"/>
                  </a:cubicBezTo>
                  <a:cubicBezTo>
                    <a:pt x="561" y="197"/>
                    <a:pt x="564" y="206"/>
                    <a:pt x="569" y="211"/>
                  </a:cubicBezTo>
                  <a:cubicBezTo>
                    <a:pt x="579" y="224"/>
                    <a:pt x="587" y="236"/>
                    <a:pt x="594" y="248"/>
                  </a:cubicBezTo>
                  <a:cubicBezTo>
                    <a:pt x="602" y="262"/>
                    <a:pt x="601" y="279"/>
                    <a:pt x="607" y="295"/>
                  </a:cubicBezTo>
                  <a:cubicBezTo>
                    <a:pt x="616" y="316"/>
                    <a:pt x="626" y="331"/>
                    <a:pt x="628" y="348"/>
                  </a:cubicBezTo>
                  <a:cubicBezTo>
                    <a:pt x="628" y="359"/>
                    <a:pt x="630" y="380"/>
                    <a:pt x="630" y="391"/>
                  </a:cubicBezTo>
                  <a:cubicBezTo>
                    <a:pt x="629" y="400"/>
                    <a:pt x="620" y="413"/>
                    <a:pt x="619" y="424"/>
                  </a:cubicBezTo>
                  <a:cubicBezTo>
                    <a:pt x="619" y="435"/>
                    <a:pt x="626" y="431"/>
                    <a:pt x="624" y="441"/>
                  </a:cubicBezTo>
                  <a:cubicBezTo>
                    <a:pt x="624" y="446"/>
                    <a:pt x="623" y="450"/>
                    <a:pt x="622" y="454"/>
                  </a:cubicBezTo>
                  <a:cubicBezTo>
                    <a:pt x="622" y="455"/>
                    <a:pt x="622" y="456"/>
                    <a:pt x="622" y="458"/>
                  </a:cubicBezTo>
                  <a:cubicBezTo>
                    <a:pt x="621" y="460"/>
                    <a:pt x="621" y="462"/>
                    <a:pt x="620" y="464"/>
                  </a:cubicBezTo>
                  <a:cubicBezTo>
                    <a:pt x="620" y="466"/>
                    <a:pt x="619" y="468"/>
                    <a:pt x="619" y="469"/>
                  </a:cubicBezTo>
                  <a:cubicBezTo>
                    <a:pt x="618" y="471"/>
                    <a:pt x="618" y="473"/>
                    <a:pt x="617" y="475"/>
                  </a:cubicBezTo>
                  <a:cubicBezTo>
                    <a:pt x="617" y="476"/>
                    <a:pt x="616" y="478"/>
                    <a:pt x="616" y="480"/>
                  </a:cubicBezTo>
                  <a:cubicBezTo>
                    <a:pt x="615" y="481"/>
                    <a:pt x="615" y="483"/>
                    <a:pt x="614" y="485"/>
                  </a:cubicBezTo>
                  <a:cubicBezTo>
                    <a:pt x="613" y="486"/>
                    <a:pt x="613" y="488"/>
                    <a:pt x="612" y="490"/>
                  </a:cubicBezTo>
                  <a:cubicBezTo>
                    <a:pt x="612" y="491"/>
                    <a:pt x="611" y="493"/>
                    <a:pt x="610" y="495"/>
                  </a:cubicBezTo>
                  <a:cubicBezTo>
                    <a:pt x="609" y="496"/>
                    <a:pt x="609" y="498"/>
                    <a:pt x="608" y="499"/>
                  </a:cubicBezTo>
                  <a:cubicBezTo>
                    <a:pt x="607" y="501"/>
                    <a:pt x="606" y="503"/>
                    <a:pt x="605" y="504"/>
                  </a:cubicBezTo>
                  <a:cubicBezTo>
                    <a:pt x="605" y="506"/>
                    <a:pt x="604" y="507"/>
                    <a:pt x="603" y="508"/>
                  </a:cubicBezTo>
                  <a:cubicBezTo>
                    <a:pt x="602" y="510"/>
                    <a:pt x="601" y="512"/>
                    <a:pt x="600" y="514"/>
                  </a:cubicBezTo>
                  <a:cubicBezTo>
                    <a:pt x="599" y="515"/>
                    <a:pt x="598" y="516"/>
                    <a:pt x="598" y="517"/>
                  </a:cubicBezTo>
                  <a:cubicBezTo>
                    <a:pt x="596" y="520"/>
                    <a:pt x="594" y="523"/>
                    <a:pt x="591" y="525"/>
                  </a:cubicBezTo>
                  <a:cubicBezTo>
                    <a:pt x="590" y="527"/>
                    <a:pt x="589" y="528"/>
                    <a:pt x="589" y="529"/>
                  </a:cubicBezTo>
                  <a:cubicBezTo>
                    <a:pt x="588" y="530"/>
                    <a:pt x="587" y="531"/>
                    <a:pt x="586" y="532"/>
                  </a:cubicBezTo>
                  <a:cubicBezTo>
                    <a:pt x="586" y="532"/>
                    <a:pt x="586" y="532"/>
                    <a:pt x="586" y="532"/>
                  </a:cubicBezTo>
                  <a:cubicBezTo>
                    <a:pt x="580" y="540"/>
                    <a:pt x="576" y="547"/>
                    <a:pt x="570" y="556"/>
                  </a:cubicBezTo>
                  <a:cubicBezTo>
                    <a:pt x="566" y="561"/>
                    <a:pt x="558" y="562"/>
                    <a:pt x="554" y="566"/>
                  </a:cubicBezTo>
                  <a:cubicBezTo>
                    <a:pt x="541" y="577"/>
                    <a:pt x="525" y="595"/>
                    <a:pt x="493" y="603"/>
                  </a:cubicBezTo>
                  <a:cubicBezTo>
                    <a:pt x="477" y="607"/>
                    <a:pt x="454" y="605"/>
                    <a:pt x="430" y="608"/>
                  </a:cubicBezTo>
                  <a:cubicBezTo>
                    <a:pt x="415" y="610"/>
                    <a:pt x="399" y="618"/>
                    <a:pt x="385" y="620"/>
                  </a:cubicBezTo>
                  <a:cubicBezTo>
                    <a:pt x="359" y="623"/>
                    <a:pt x="339" y="625"/>
                    <a:pt x="333" y="626"/>
                  </a:cubicBezTo>
                  <a:cubicBezTo>
                    <a:pt x="298" y="629"/>
                    <a:pt x="286" y="625"/>
                    <a:pt x="287" y="628"/>
                  </a:cubicBezTo>
                  <a:cubicBezTo>
                    <a:pt x="289" y="642"/>
                    <a:pt x="287" y="654"/>
                    <a:pt x="284" y="665"/>
                  </a:cubicBezTo>
                  <a:cubicBezTo>
                    <a:pt x="285" y="667"/>
                    <a:pt x="285" y="667"/>
                    <a:pt x="285" y="667"/>
                  </a:cubicBezTo>
                  <a:cubicBezTo>
                    <a:pt x="285" y="667"/>
                    <a:pt x="307" y="672"/>
                    <a:pt x="328" y="675"/>
                  </a:cubicBezTo>
                  <a:cubicBezTo>
                    <a:pt x="349" y="679"/>
                    <a:pt x="360" y="672"/>
                    <a:pt x="388" y="672"/>
                  </a:cubicBezTo>
                  <a:cubicBezTo>
                    <a:pt x="407" y="672"/>
                    <a:pt x="407" y="666"/>
                    <a:pt x="457" y="657"/>
                  </a:cubicBezTo>
                  <a:cubicBezTo>
                    <a:pt x="497" y="650"/>
                    <a:pt x="496" y="659"/>
                    <a:pt x="528" y="645"/>
                  </a:cubicBezTo>
                  <a:cubicBezTo>
                    <a:pt x="559" y="631"/>
                    <a:pt x="562" y="621"/>
                    <a:pt x="590" y="602"/>
                  </a:cubicBezTo>
                  <a:cubicBezTo>
                    <a:pt x="618" y="583"/>
                    <a:pt x="660" y="540"/>
                    <a:pt x="664" y="495"/>
                  </a:cubicBezTo>
                  <a:cubicBezTo>
                    <a:pt x="670" y="489"/>
                    <a:pt x="675" y="483"/>
                    <a:pt x="678" y="478"/>
                  </a:cubicBezTo>
                  <a:cubicBezTo>
                    <a:pt x="685" y="465"/>
                    <a:pt x="683" y="434"/>
                    <a:pt x="683" y="403"/>
                  </a:cubicBezTo>
                  <a:cubicBezTo>
                    <a:pt x="685" y="357"/>
                    <a:pt x="686" y="344"/>
                    <a:pt x="669" y="299"/>
                  </a:cubicBezTo>
                </a:path>
              </a:pathLst>
            </a:custGeom>
            <a:solidFill>
              <a:srgbClr val="D8AB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8" name="Freeform 467"/>
            <p:cNvSpPr>
              <a:spLocks/>
            </p:cNvSpPr>
            <p:nvPr/>
          </p:nvSpPr>
          <p:spPr bwMode="auto">
            <a:xfrm>
              <a:off x="4138" y="1525"/>
              <a:ext cx="93" cy="197"/>
            </a:xfrm>
            <a:custGeom>
              <a:avLst/>
              <a:gdLst>
                <a:gd name="T0" fmla="*/ 25 w 37"/>
                <a:gd name="T1" fmla="*/ 0 h 79"/>
                <a:gd name="T2" fmla="*/ 33 w 37"/>
                <a:gd name="T3" fmla="*/ 92 h 79"/>
                <a:gd name="T4" fmla="*/ 23 w 37"/>
                <a:gd name="T5" fmla="*/ 197 h 79"/>
                <a:gd name="T6" fmla="*/ 33 w 37"/>
                <a:gd name="T7" fmla="*/ 15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10" y="0"/>
                  </a:moveTo>
                  <a:cubicBezTo>
                    <a:pt x="0" y="2"/>
                    <a:pt x="12" y="29"/>
                    <a:pt x="13" y="37"/>
                  </a:cubicBezTo>
                  <a:cubicBezTo>
                    <a:pt x="15" y="47"/>
                    <a:pt x="15" y="70"/>
                    <a:pt x="9" y="79"/>
                  </a:cubicBezTo>
                  <a:cubicBezTo>
                    <a:pt x="25" y="71"/>
                    <a:pt x="37" y="7"/>
                    <a:pt x="13" y="6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9" name="Freeform 468"/>
            <p:cNvSpPr>
              <a:spLocks/>
            </p:cNvSpPr>
            <p:nvPr/>
          </p:nvSpPr>
          <p:spPr bwMode="auto">
            <a:xfrm>
              <a:off x="3181" y="2405"/>
              <a:ext cx="235" cy="260"/>
            </a:xfrm>
            <a:custGeom>
              <a:avLst/>
              <a:gdLst>
                <a:gd name="T0" fmla="*/ 195 w 94"/>
                <a:gd name="T1" fmla="*/ 25 h 104"/>
                <a:gd name="T2" fmla="*/ 88 w 94"/>
                <a:gd name="T3" fmla="*/ 5 h 104"/>
                <a:gd name="T4" fmla="*/ 85 w 94"/>
                <a:gd name="T5" fmla="*/ 0 h 104"/>
                <a:gd name="T6" fmla="*/ 55 w 94"/>
                <a:gd name="T7" fmla="*/ 60 h 104"/>
                <a:gd name="T8" fmla="*/ 0 w 94"/>
                <a:gd name="T9" fmla="*/ 260 h 104"/>
                <a:gd name="T10" fmla="*/ 63 w 94"/>
                <a:gd name="T11" fmla="*/ 220 h 104"/>
                <a:gd name="T12" fmla="*/ 103 w 94"/>
                <a:gd name="T13" fmla="*/ 205 h 104"/>
                <a:gd name="T14" fmla="*/ 135 w 94"/>
                <a:gd name="T15" fmla="*/ 165 h 104"/>
                <a:gd name="T16" fmla="*/ 170 w 94"/>
                <a:gd name="T17" fmla="*/ 155 h 104"/>
                <a:gd name="T18" fmla="*/ 185 w 94"/>
                <a:gd name="T19" fmla="*/ 115 h 104"/>
                <a:gd name="T20" fmla="*/ 230 w 94"/>
                <a:gd name="T21" fmla="*/ 68 h 104"/>
                <a:gd name="T22" fmla="*/ 235 w 94"/>
                <a:gd name="T23" fmla="*/ 30 h 104"/>
                <a:gd name="T24" fmla="*/ 233 w 94"/>
                <a:gd name="T25" fmla="*/ 28 h 104"/>
                <a:gd name="T26" fmla="*/ 195 w 94"/>
                <a:gd name="T27" fmla="*/ 25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04">
                  <a:moveTo>
                    <a:pt x="78" y="10"/>
                  </a:moveTo>
                  <a:cubicBezTo>
                    <a:pt x="57" y="7"/>
                    <a:pt x="35" y="2"/>
                    <a:pt x="35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9"/>
                    <a:pt x="27" y="17"/>
                    <a:pt x="22" y="24"/>
                  </a:cubicBezTo>
                  <a:cubicBezTo>
                    <a:pt x="18" y="61"/>
                    <a:pt x="11" y="83"/>
                    <a:pt x="0" y="104"/>
                  </a:cubicBezTo>
                  <a:cubicBezTo>
                    <a:pt x="9" y="98"/>
                    <a:pt x="17" y="93"/>
                    <a:pt x="25" y="88"/>
                  </a:cubicBezTo>
                  <a:cubicBezTo>
                    <a:pt x="30" y="85"/>
                    <a:pt x="36" y="86"/>
                    <a:pt x="41" y="82"/>
                  </a:cubicBezTo>
                  <a:cubicBezTo>
                    <a:pt x="46" y="79"/>
                    <a:pt x="50" y="70"/>
                    <a:pt x="54" y="66"/>
                  </a:cubicBezTo>
                  <a:cubicBezTo>
                    <a:pt x="57" y="64"/>
                    <a:pt x="65" y="65"/>
                    <a:pt x="68" y="62"/>
                  </a:cubicBezTo>
                  <a:cubicBezTo>
                    <a:pt x="72" y="58"/>
                    <a:pt x="71" y="50"/>
                    <a:pt x="74" y="46"/>
                  </a:cubicBezTo>
                  <a:cubicBezTo>
                    <a:pt x="79" y="40"/>
                    <a:pt x="88" y="34"/>
                    <a:pt x="92" y="27"/>
                  </a:cubicBezTo>
                  <a:cubicBezTo>
                    <a:pt x="94" y="23"/>
                    <a:pt x="92" y="17"/>
                    <a:pt x="94" y="12"/>
                  </a:cubicBezTo>
                  <a:cubicBezTo>
                    <a:pt x="94" y="12"/>
                    <a:pt x="94" y="12"/>
                    <a:pt x="93" y="11"/>
                  </a:cubicBezTo>
                  <a:cubicBezTo>
                    <a:pt x="89" y="12"/>
                    <a:pt x="84" y="11"/>
                    <a:pt x="78" y="1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0" name="Freeform 469"/>
            <p:cNvSpPr>
              <a:spLocks/>
            </p:cNvSpPr>
            <p:nvPr/>
          </p:nvSpPr>
          <p:spPr bwMode="auto">
            <a:xfrm>
              <a:off x="4126" y="1382"/>
              <a:ext cx="67" cy="78"/>
            </a:xfrm>
            <a:custGeom>
              <a:avLst/>
              <a:gdLst>
                <a:gd name="T0" fmla="*/ 17 w 27"/>
                <a:gd name="T1" fmla="*/ 0 h 31"/>
                <a:gd name="T2" fmla="*/ 12 w 27"/>
                <a:gd name="T3" fmla="*/ 48 h 31"/>
                <a:gd name="T4" fmla="*/ 42 w 27"/>
                <a:gd name="T5" fmla="*/ 53 h 31"/>
                <a:gd name="T6" fmla="*/ 60 w 27"/>
                <a:gd name="T7" fmla="*/ 78 h 31"/>
                <a:gd name="T8" fmla="*/ 47 w 27"/>
                <a:gd name="T9" fmla="*/ 23 h 31"/>
                <a:gd name="T10" fmla="*/ 12 w 27"/>
                <a:gd name="T11" fmla="*/ 3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1">
                  <a:moveTo>
                    <a:pt x="7" y="0"/>
                  </a:moveTo>
                  <a:cubicBezTo>
                    <a:pt x="3" y="4"/>
                    <a:pt x="0" y="14"/>
                    <a:pt x="5" y="19"/>
                  </a:cubicBezTo>
                  <a:cubicBezTo>
                    <a:pt x="8" y="21"/>
                    <a:pt x="14" y="19"/>
                    <a:pt x="17" y="21"/>
                  </a:cubicBezTo>
                  <a:cubicBezTo>
                    <a:pt x="20" y="23"/>
                    <a:pt x="22" y="28"/>
                    <a:pt x="24" y="31"/>
                  </a:cubicBezTo>
                  <a:cubicBezTo>
                    <a:pt x="27" y="25"/>
                    <a:pt x="23" y="14"/>
                    <a:pt x="19" y="9"/>
                  </a:cubicBezTo>
                  <a:cubicBezTo>
                    <a:pt x="15" y="3"/>
                    <a:pt x="7" y="3"/>
                    <a:pt x="5" y="1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1" name="Freeform 470"/>
            <p:cNvSpPr>
              <a:spLocks/>
            </p:cNvSpPr>
            <p:nvPr/>
          </p:nvSpPr>
          <p:spPr bwMode="auto">
            <a:xfrm>
              <a:off x="3678" y="2230"/>
              <a:ext cx="280" cy="107"/>
            </a:xfrm>
            <a:custGeom>
              <a:avLst/>
              <a:gdLst>
                <a:gd name="T0" fmla="*/ 93 w 112"/>
                <a:gd name="T1" fmla="*/ 105 h 43"/>
                <a:gd name="T2" fmla="*/ 198 w 112"/>
                <a:gd name="T3" fmla="*/ 67 h 43"/>
                <a:gd name="T4" fmla="*/ 228 w 112"/>
                <a:gd name="T5" fmla="*/ 27 h 43"/>
                <a:gd name="T6" fmla="*/ 188 w 112"/>
                <a:gd name="T7" fmla="*/ 30 h 43"/>
                <a:gd name="T8" fmla="*/ 100 w 112"/>
                <a:gd name="T9" fmla="*/ 75 h 43"/>
                <a:gd name="T10" fmla="*/ 0 w 112"/>
                <a:gd name="T11" fmla="*/ 90 h 43"/>
                <a:gd name="T12" fmla="*/ 75 w 112"/>
                <a:gd name="T13" fmla="*/ 62 h 43"/>
                <a:gd name="T14" fmla="*/ 155 w 112"/>
                <a:gd name="T15" fmla="*/ 35 h 43"/>
                <a:gd name="T16" fmla="*/ 235 w 112"/>
                <a:gd name="T17" fmla="*/ 2 h 43"/>
                <a:gd name="T18" fmla="*/ 200 w 112"/>
                <a:gd name="T19" fmla="*/ 72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43">
                  <a:moveTo>
                    <a:pt x="37" y="42"/>
                  </a:moveTo>
                  <a:cubicBezTo>
                    <a:pt x="51" y="40"/>
                    <a:pt x="67" y="36"/>
                    <a:pt x="79" y="27"/>
                  </a:cubicBezTo>
                  <a:cubicBezTo>
                    <a:pt x="84" y="24"/>
                    <a:pt x="93" y="17"/>
                    <a:pt x="91" y="11"/>
                  </a:cubicBezTo>
                  <a:cubicBezTo>
                    <a:pt x="89" y="3"/>
                    <a:pt x="81" y="10"/>
                    <a:pt x="75" y="12"/>
                  </a:cubicBezTo>
                  <a:cubicBezTo>
                    <a:pt x="64" y="19"/>
                    <a:pt x="52" y="26"/>
                    <a:pt x="40" y="30"/>
                  </a:cubicBezTo>
                  <a:cubicBezTo>
                    <a:pt x="33" y="33"/>
                    <a:pt x="5" y="43"/>
                    <a:pt x="0" y="36"/>
                  </a:cubicBezTo>
                  <a:cubicBezTo>
                    <a:pt x="5" y="27"/>
                    <a:pt x="20" y="28"/>
                    <a:pt x="30" y="25"/>
                  </a:cubicBezTo>
                  <a:cubicBezTo>
                    <a:pt x="41" y="23"/>
                    <a:pt x="51" y="18"/>
                    <a:pt x="62" y="14"/>
                  </a:cubicBezTo>
                  <a:cubicBezTo>
                    <a:pt x="69" y="11"/>
                    <a:pt x="87" y="0"/>
                    <a:pt x="94" y="1"/>
                  </a:cubicBezTo>
                  <a:cubicBezTo>
                    <a:pt x="112" y="5"/>
                    <a:pt x="83" y="24"/>
                    <a:pt x="80" y="29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2" name="Freeform 471"/>
            <p:cNvSpPr>
              <a:spLocks/>
            </p:cNvSpPr>
            <p:nvPr/>
          </p:nvSpPr>
          <p:spPr bwMode="auto">
            <a:xfrm>
              <a:off x="3398" y="2330"/>
              <a:ext cx="120" cy="50"/>
            </a:xfrm>
            <a:custGeom>
              <a:avLst/>
              <a:gdLst>
                <a:gd name="T0" fmla="*/ 25 w 48"/>
                <a:gd name="T1" fmla="*/ 35 h 20"/>
                <a:gd name="T2" fmla="*/ 0 w 48"/>
                <a:gd name="T3" fmla="*/ 30 h 20"/>
                <a:gd name="T4" fmla="*/ 68 w 48"/>
                <a:gd name="T5" fmla="*/ 43 h 20"/>
                <a:gd name="T6" fmla="*/ 120 w 48"/>
                <a:gd name="T7" fmla="*/ 3 h 20"/>
                <a:gd name="T8" fmla="*/ 40 w 48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0">
                  <a:moveTo>
                    <a:pt x="10" y="14"/>
                  </a:moveTo>
                  <a:cubicBezTo>
                    <a:pt x="7" y="12"/>
                    <a:pt x="3" y="12"/>
                    <a:pt x="0" y="12"/>
                  </a:cubicBezTo>
                  <a:cubicBezTo>
                    <a:pt x="3" y="20"/>
                    <a:pt x="20" y="14"/>
                    <a:pt x="27" y="17"/>
                  </a:cubicBezTo>
                  <a:cubicBezTo>
                    <a:pt x="30" y="4"/>
                    <a:pt x="37" y="3"/>
                    <a:pt x="48" y="1"/>
                  </a:cubicBezTo>
                  <a:cubicBezTo>
                    <a:pt x="37" y="0"/>
                    <a:pt x="26" y="11"/>
                    <a:pt x="16" y="8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3" name="Freeform 472"/>
            <p:cNvSpPr>
              <a:spLocks/>
            </p:cNvSpPr>
            <p:nvPr/>
          </p:nvSpPr>
          <p:spPr bwMode="auto">
            <a:xfrm>
              <a:off x="3888" y="1089"/>
              <a:ext cx="60" cy="88"/>
            </a:xfrm>
            <a:custGeom>
              <a:avLst/>
              <a:gdLst>
                <a:gd name="T0" fmla="*/ 0 w 24"/>
                <a:gd name="T1" fmla="*/ 0 h 35"/>
                <a:gd name="T2" fmla="*/ 28 w 24"/>
                <a:gd name="T3" fmla="*/ 35 h 35"/>
                <a:gd name="T4" fmla="*/ 38 w 24"/>
                <a:gd name="T5" fmla="*/ 88 h 35"/>
                <a:gd name="T6" fmla="*/ 60 w 24"/>
                <a:gd name="T7" fmla="*/ 78 h 35"/>
                <a:gd name="T8" fmla="*/ 23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5">
                  <a:moveTo>
                    <a:pt x="0" y="0"/>
                  </a:moveTo>
                  <a:cubicBezTo>
                    <a:pt x="4" y="5"/>
                    <a:pt x="9" y="8"/>
                    <a:pt x="11" y="14"/>
                  </a:cubicBezTo>
                  <a:cubicBezTo>
                    <a:pt x="14" y="20"/>
                    <a:pt x="13" y="28"/>
                    <a:pt x="15" y="35"/>
                  </a:cubicBezTo>
                  <a:cubicBezTo>
                    <a:pt x="18" y="34"/>
                    <a:pt x="22" y="33"/>
                    <a:pt x="24" y="31"/>
                  </a:cubicBezTo>
                  <a:cubicBezTo>
                    <a:pt x="17" y="26"/>
                    <a:pt x="14" y="19"/>
                    <a:pt x="9" y="12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4" name="Freeform 473"/>
            <p:cNvSpPr>
              <a:spLocks/>
            </p:cNvSpPr>
            <p:nvPr/>
          </p:nvSpPr>
          <p:spPr bwMode="auto">
            <a:xfrm>
              <a:off x="3238" y="787"/>
              <a:ext cx="83" cy="52"/>
            </a:xfrm>
            <a:custGeom>
              <a:avLst/>
              <a:gdLst>
                <a:gd name="T0" fmla="*/ 0 w 33"/>
                <a:gd name="T1" fmla="*/ 25 h 21"/>
                <a:gd name="T2" fmla="*/ 83 w 33"/>
                <a:gd name="T3" fmla="*/ 52 h 21"/>
                <a:gd name="T4" fmla="*/ 0 w 33"/>
                <a:gd name="T5" fmla="*/ 1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1">
                  <a:moveTo>
                    <a:pt x="0" y="10"/>
                  </a:moveTo>
                  <a:cubicBezTo>
                    <a:pt x="9" y="13"/>
                    <a:pt x="23" y="20"/>
                    <a:pt x="33" y="21"/>
                  </a:cubicBezTo>
                  <a:cubicBezTo>
                    <a:pt x="30" y="14"/>
                    <a:pt x="5" y="0"/>
                    <a:pt x="0" y="5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5" name="Freeform 474"/>
            <p:cNvSpPr>
              <a:spLocks/>
            </p:cNvSpPr>
            <p:nvPr/>
          </p:nvSpPr>
          <p:spPr bwMode="auto">
            <a:xfrm>
              <a:off x="3091" y="782"/>
              <a:ext cx="50" cy="10"/>
            </a:xfrm>
            <a:custGeom>
              <a:avLst/>
              <a:gdLst>
                <a:gd name="T0" fmla="*/ 0 w 20"/>
                <a:gd name="T1" fmla="*/ 3 h 4"/>
                <a:gd name="T2" fmla="*/ 50 w 20"/>
                <a:gd name="T3" fmla="*/ 10 h 4"/>
                <a:gd name="T4" fmla="*/ 45 w 20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4">
                  <a:moveTo>
                    <a:pt x="0" y="1"/>
                  </a:moveTo>
                  <a:cubicBezTo>
                    <a:pt x="6" y="1"/>
                    <a:pt x="13" y="2"/>
                    <a:pt x="20" y="4"/>
                  </a:cubicBezTo>
                  <a:cubicBezTo>
                    <a:pt x="20" y="2"/>
                    <a:pt x="19" y="1"/>
                    <a:pt x="18" y="0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6" name="Freeform 475"/>
            <p:cNvSpPr>
              <a:spLocks/>
            </p:cNvSpPr>
            <p:nvPr/>
          </p:nvSpPr>
          <p:spPr bwMode="auto">
            <a:xfrm>
              <a:off x="3448" y="872"/>
              <a:ext cx="75" cy="40"/>
            </a:xfrm>
            <a:custGeom>
              <a:avLst/>
              <a:gdLst>
                <a:gd name="T0" fmla="*/ 0 w 30"/>
                <a:gd name="T1" fmla="*/ 20 h 16"/>
                <a:gd name="T2" fmla="*/ 60 w 30"/>
                <a:gd name="T3" fmla="*/ 35 h 16"/>
                <a:gd name="T4" fmla="*/ 10 w 30"/>
                <a:gd name="T5" fmla="*/ 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6">
                  <a:moveTo>
                    <a:pt x="0" y="8"/>
                  </a:moveTo>
                  <a:cubicBezTo>
                    <a:pt x="1" y="8"/>
                    <a:pt x="22" y="16"/>
                    <a:pt x="24" y="14"/>
                  </a:cubicBezTo>
                  <a:cubicBezTo>
                    <a:pt x="30" y="7"/>
                    <a:pt x="10" y="0"/>
                    <a:pt x="4" y="3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7" name="Freeform 476"/>
            <p:cNvSpPr>
              <a:spLocks/>
            </p:cNvSpPr>
            <p:nvPr/>
          </p:nvSpPr>
          <p:spPr bwMode="auto">
            <a:xfrm>
              <a:off x="2676" y="2697"/>
              <a:ext cx="252" cy="718"/>
            </a:xfrm>
            <a:custGeom>
              <a:avLst/>
              <a:gdLst>
                <a:gd name="T0" fmla="*/ 127 w 101"/>
                <a:gd name="T1" fmla="*/ 3 h 287"/>
                <a:gd name="T2" fmla="*/ 50 w 101"/>
                <a:gd name="T3" fmla="*/ 105 h 287"/>
                <a:gd name="T4" fmla="*/ 10 w 101"/>
                <a:gd name="T5" fmla="*/ 233 h 287"/>
                <a:gd name="T6" fmla="*/ 12 w 101"/>
                <a:gd name="T7" fmla="*/ 535 h 287"/>
                <a:gd name="T8" fmla="*/ 20 w 101"/>
                <a:gd name="T9" fmla="*/ 630 h 287"/>
                <a:gd name="T10" fmla="*/ 30 w 101"/>
                <a:gd name="T11" fmla="*/ 718 h 287"/>
                <a:gd name="T12" fmla="*/ 67 w 101"/>
                <a:gd name="T13" fmla="*/ 560 h 287"/>
                <a:gd name="T14" fmla="*/ 112 w 101"/>
                <a:gd name="T15" fmla="*/ 363 h 287"/>
                <a:gd name="T16" fmla="*/ 155 w 101"/>
                <a:gd name="T17" fmla="*/ 255 h 287"/>
                <a:gd name="T18" fmla="*/ 180 w 101"/>
                <a:gd name="T19" fmla="*/ 183 h 287"/>
                <a:gd name="T20" fmla="*/ 237 w 101"/>
                <a:gd name="T21" fmla="*/ 63 h 287"/>
                <a:gd name="T22" fmla="*/ 200 w 101"/>
                <a:gd name="T23" fmla="*/ 13 h 287"/>
                <a:gd name="T24" fmla="*/ 150 w 101"/>
                <a:gd name="T25" fmla="*/ 0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" h="287">
                  <a:moveTo>
                    <a:pt x="51" y="1"/>
                  </a:moveTo>
                  <a:cubicBezTo>
                    <a:pt x="41" y="15"/>
                    <a:pt x="34" y="29"/>
                    <a:pt x="20" y="42"/>
                  </a:cubicBezTo>
                  <a:cubicBezTo>
                    <a:pt x="6" y="57"/>
                    <a:pt x="6" y="73"/>
                    <a:pt x="4" y="93"/>
                  </a:cubicBezTo>
                  <a:cubicBezTo>
                    <a:pt x="0" y="133"/>
                    <a:pt x="5" y="174"/>
                    <a:pt x="5" y="214"/>
                  </a:cubicBezTo>
                  <a:cubicBezTo>
                    <a:pt x="5" y="227"/>
                    <a:pt x="7" y="239"/>
                    <a:pt x="8" y="252"/>
                  </a:cubicBezTo>
                  <a:cubicBezTo>
                    <a:pt x="8" y="261"/>
                    <a:pt x="5" y="281"/>
                    <a:pt x="12" y="287"/>
                  </a:cubicBezTo>
                  <a:cubicBezTo>
                    <a:pt x="26" y="278"/>
                    <a:pt x="25" y="240"/>
                    <a:pt x="27" y="224"/>
                  </a:cubicBezTo>
                  <a:cubicBezTo>
                    <a:pt x="32" y="198"/>
                    <a:pt x="35" y="171"/>
                    <a:pt x="45" y="145"/>
                  </a:cubicBezTo>
                  <a:cubicBezTo>
                    <a:pt x="50" y="131"/>
                    <a:pt x="57" y="117"/>
                    <a:pt x="62" y="102"/>
                  </a:cubicBezTo>
                  <a:cubicBezTo>
                    <a:pt x="65" y="93"/>
                    <a:pt x="67" y="82"/>
                    <a:pt x="72" y="73"/>
                  </a:cubicBezTo>
                  <a:cubicBezTo>
                    <a:pt x="82" y="56"/>
                    <a:pt x="101" y="47"/>
                    <a:pt x="95" y="25"/>
                  </a:cubicBezTo>
                  <a:cubicBezTo>
                    <a:pt x="93" y="16"/>
                    <a:pt x="87" y="9"/>
                    <a:pt x="80" y="5"/>
                  </a:cubicBezTo>
                  <a:cubicBezTo>
                    <a:pt x="74" y="3"/>
                    <a:pt x="62" y="6"/>
                    <a:pt x="60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8" name="Freeform 477"/>
            <p:cNvSpPr>
              <a:spLocks/>
            </p:cNvSpPr>
            <p:nvPr/>
          </p:nvSpPr>
          <p:spPr bwMode="auto">
            <a:xfrm>
              <a:off x="2933" y="2652"/>
              <a:ext cx="195" cy="378"/>
            </a:xfrm>
            <a:custGeom>
              <a:avLst/>
              <a:gdLst>
                <a:gd name="T0" fmla="*/ 108 w 78"/>
                <a:gd name="T1" fmla="*/ 43 h 151"/>
                <a:gd name="T2" fmla="*/ 190 w 78"/>
                <a:gd name="T3" fmla="*/ 25 h 151"/>
                <a:gd name="T4" fmla="*/ 135 w 78"/>
                <a:gd name="T5" fmla="*/ 115 h 151"/>
                <a:gd name="T6" fmla="*/ 0 w 78"/>
                <a:gd name="T7" fmla="*/ 378 h 151"/>
                <a:gd name="T8" fmla="*/ 98 w 78"/>
                <a:gd name="T9" fmla="*/ 6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51">
                  <a:moveTo>
                    <a:pt x="43" y="17"/>
                  </a:moveTo>
                  <a:cubicBezTo>
                    <a:pt x="52" y="17"/>
                    <a:pt x="73" y="0"/>
                    <a:pt x="76" y="10"/>
                  </a:cubicBezTo>
                  <a:cubicBezTo>
                    <a:pt x="78" y="18"/>
                    <a:pt x="58" y="39"/>
                    <a:pt x="54" y="46"/>
                  </a:cubicBezTo>
                  <a:cubicBezTo>
                    <a:pt x="33" y="78"/>
                    <a:pt x="13" y="114"/>
                    <a:pt x="0" y="151"/>
                  </a:cubicBezTo>
                  <a:cubicBezTo>
                    <a:pt x="11" y="109"/>
                    <a:pt x="36" y="65"/>
                    <a:pt x="39" y="24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9" name="Freeform 478"/>
            <p:cNvSpPr>
              <a:spLocks/>
            </p:cNvSpPr>
            <p:nvPr/>
          </p:nvSpPr>
          <p:spPr bwMode="auto">
            <a:xfrm>
              <a:off x="3088" y="2540"/>
              <a:ext cx="110" cy="225"/>
            </a:xfrm>
            <a:custGeom>
              <a:avLst/>
              <a:gdLst>
                <a:gd name="T0" fmla="*/ 13 w 44"/>
                <a:gd name="T1" fmla="*/ 103 h 90"/>
                <a:gd name="T2" fmla="*/ 108 w 44"/>
                <a:gd name="T3" fmla="*/ 0 h 90"/>
                <a:gd name="T4" fmla="*/ 68 w 44"/>
                <a:gd name="T5" fmla="*/ 120 h 90"/>
                <a:gd name="T6" fmla="*/ 0 w 44"/>
                <a:gd name="T7" fmla="*/ 225 h 90"/>
                <a:gd name="T8" fmla="*/ 50 w 44"/>
                <a:gd name="T9" fmla="*/ 93 h 90"/>
                <a:gd name="T10" fmla="*/ 5 w 44"/>
                <a:gd name="T11" fmla="*/ 118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90">
                  <a:moveTo>
                    <a:pt x="5" y="41"/>
                  </a:moveTo>
                  <a:cubicBezTo>
                    <a:pt x="22" y="33"/>
                    <a:pt x="26" y="8"/>
                    <a:pt x="43" y="0"/>
                  </a:cubicBezTo>
                  <a:cubicBezTo>
                    <a:pt x="44" y="15"/>
                    <a:pt x="33" y="34"/>
                    <a:pt x="27" y="48"/>
                  </a:cubicBezTo>
                  <a:cubicBezTo>
                    <a:pt x="20" y="64"/>
                    <a:pt x="11" y="77"/>
                    <a:pt x="0" y="90"/>
                  </a:cubicBezTo>
                  <a:cubicBezTo>
                    <a:pt x="11" y="79"/>
                    <a:pt x="22" y="53"/>
                    <a:pt x="20" y="37"/>
                  </a:cubicBezTo>
                  <a:cubicBezTo>
                    <a:pt x="13" y="39"/>
                    <a:pt x="8" y="43"/>
                    <a:pt x="2" y="47"/>
                  </a:cubicBezTo>
                </a:path>
              </a:pathLst>
            </a:custGeom>
            <a:solidFill>
              <a:srgbClr val="D49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0" name="Freeform 479"/>
            <p:cNvSpPr>
              <a:spLocks/>
            </p:cNvSpPr>
            <p:nvPr/>
          </p:nvSpPr>
          <p:spPr bwMode="auto">
            <a:xfrm>
              <a:off x="2818" y="2667"/>
              <a:ext cx="223" cy="563"/>
            </a:xfrm>
            <a:custGeom>
              <a:avLst/>
              <a:gdLst>
                <a:gd name="T0" fmla="*/ 140 w 89"/>
                <a:gd name="T1" fmla="*/ 10 h 225"/>
                <a:gd name="T2" fmla="*/ 223 w 89"/>
                <a:gd name="T3" fmla="*/ 0 h 225"/>
                <a:gd name="T4" fmla="*/ 188 w 89"/>
                <a:gd name="T5" fmla="*/ 105 h 225"/>
                <a:gd name="T6" fmla="*/ 150 w 89"/>
                <a:gd name="T7" fmla="*/ 223 h 225"/>
                <a:gd name="T8" fmla="*/ 38 w 89"/>
                <a:gd name="T9" fmla="*/ 450 h 225"/>
                <a:gd name="T10" fmla="*/ 0 w 89"/>
                <a:gd name="T11" fmla="*/ 563 h 225"/>
                <a:gd name="T12" fmla="*/ 68 w 89"/>
                <a:gd name="T13" fmla="*/ 318 h 225"/>
                <a:gd name="T14" fmla="*/ 153 w 89"/>
                <a:gd name="T15" fmla="*/ 88 h 225"/>
                <a:gd name="T16" fmla="*/ 145 w 89"/>
                <a:gd name="T17" fmla="*/ 13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225">
                  <a:moveTo>
                    <a:pt x="56" y="4"/>
                  </a:moveTo>
                  <a:cubicBezTo>
                    <a:pt x="66" y="1"/>
                    <a:pt x="78" y="2"/>
                    <a:pt x="89" y="0"/>
                  </a:cubicBezTo>
                  <a:cubicBezTo>
                    <a:pt x="74" y="11"/>
                    <a:pt x="78" y="25"/>
                    <a:pt x="75" y="42"/>
                  </a:cubicBezTo>
                  <a:cubicBezTo>
                    <a:pt x="72" y="58"/>
                    <a:pt x="66" y="74"/>
                    <a:pt x="60" y="89"/>
                  </a:cubicBezTo>
                  <a:cubicBezTo>
                    <a:pt x="47" y="119"/>
                    <a:pt x="29" y="149"/>
                    <a:pt x="15" y="180"/>
                  </a:cubicBezTo>
                  <a:cubicBezTo>
                    <a:pt x="9" y="194"/>
                    <a:pt x="5" y="211"/>
                    <a:pt x="0" y="225"/>
                  </a:cubicBezTo>
                  <a:cubicBezTo>
                    <a:pt x="11" y="194"/>
                    <a:pt x="16" y="159"/>
                    <a:pt x="27" y="127"/>
                  </a:cubicBezTo>
                  <a:cubicBezTo>
                    <a:pt x="39" y="96"/>
                    <a:pt x="59" y="69"/>
                    <a:pt x="61" y="35"/>
                  </a:cubicBezTo>
                  <a:cubicBezTo>
                    <a:pt x="61" y="24"/>
                    <a:pt x="57" y="15"/>
                    <a:pt x="58" y="5"/>
                  </a:cubicBezTo>
                </a:path>
              </a:pathLst>
            </a:custGeom>
            <a:solidFill>
              <a:srgbClr val="D49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1" name="Freeform 480"/>
            <p:cNvSpPr>
              <a:spLocks/>
            </p:cNvSpPr>
            <p:nvPr/>
          </p:nvSpPr>
          <p:spPr bwMode="auto">
            <a:xfrm>
              <a:off x="2661" y="2900"/>
              <a:ext cx="357" cy="675"/>
            </a:xfrm>
            <a:custGeom>
              <a:avLst/>
              <a:gdLst>
                <a:gd name="T0" fmla="*/ 295 w 143"/>
                <a:gd name="T1" fmla="*/ 160 h 270"/>
                <a:gd name="T2" fmla="*/ 210 w 143"/>
                <a:gd name="T3" fmla="*/ 393 h 270"/>
                <a:gd name="T4" fmla="*/ 180 w 143"/>
                <a:gd name="T5" fmla="*/ 513 h 270"/>
                <a:gd name="T6" fmla="*/ 160 w 143"/>
                <a:gd name="T7" fmla="*/ 625 h 270"/>
                <a:gd name="T8" fmla="*/ 0 w 143"/>
                <a:gd name="T9" fmla="*/ 628 h 270"/>
                <a:gd name="T10" fmla="*/ 120 w 143"/>
                <a:gd name="T11" fmla="*/ 593 h 270"/>
                <a:gd name="T12" fmla="*/ 157 w 143"/>
                <a:gd name="T13" fmla="*/ 470 h 270"/>
                <a:gd name="T14" fmla="*/ 267 w 143"/>
                <a:gd name="T15" fmla="*/ 145 h 270"/>
                <a:gd name="T16" fmla="*/ 357 w 143"/>
                <a:gd name="T17" fmla="*/ 0 h 270"/>
                <a:gd name="T18" fmla="*/ 300 w 143"/>
                <a:gd name="T19" fmla="*/ 153 h 2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70">
                  <a:moveTo>
                    <a:pt x="118" y="64"/>
                  </a:moveTo>
                  <a:cubicBezTo>
                    <a:pt x="103" y="95"/>
                    <a:pt x="94" y="124"/>
                    <a:pt x="84" y="157"/>
                  </a:cubicBezTo>
                  <a:cubicBezTo>
                    <a:pt x="80" y="173"/>
                    <a:pt x="75" y="189"/>
                    <a:pt x="72" y="205"/>
                  </a:cubicBezTo>
                  <a:cubicBezTo>
                    <a:pt x="69" y="219"/>
                    <a:pt x="69" y="236"/>
                    <a:pt x="64" y="250"/>
                  </a:cubicBezTo>
                  <a:cubicBezTo>
                    <a:pt x="58" y="265"/>
                    <a:pt x="8" y="270"/>
                    <a:pt x="0" y="251"/>
                  </a:cubicBezTo>
                  <a:cubicBezTo>
                    <a:pt x="11" y="268"/>
                    <a:pt x="40" y="249"/>
                    <a:pt x="48" y="237"/>
                  </a:cubicBezTo>
                  <a:cubicBezTo>
                    <a:pt x="59" y="221"/>
                    <a:pt x="59" y="205"/>
                    <a:pt x="63" y="188"/>
                  </a:cubicBezTo>
                  <a:cubicBezTo>
                    <a:pt x="72" y="143"/>
                    <a:pt x="84" y="98"/>
                    <a:pt x="107" y="58"/>
                  </a:cubicBezTo>
                  <a:cubicBezTo>
                    <a:pt x="119" y="38"/>
                    <a:pt x="134" y="21"/>
                    <a:pt x="143" y="0"/>
                  </a:cubicBezTo>
                  <a:cubicBezTo>
                    <a:pt x="138" y="20"/>
                    <a:pt x="123" y="40"/>
                    <a:pt x="120" y="61"/>
                  </a:cubicBezTo>
                </a:path>
              </a:pathLst>
            </a:custGeom>
            <a:solidFill>
              <a:srgbClr val="D49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2" name="Freeform 481"/>
            <p:cNvSpPr>
              <a:spLocks/>
            </p:cNvSpPr>
            <p:nvPr/>
          </p:nvSpPr>
          <p:spPr bwMode="auto">
            <a:xfrm>
              <a:off x="2606" y="3022"/>
              <a:ext cx="27" cy="395"/>
            </a:xfrm>
            <a:custGeom>
              <a:avLst/>
              <a:gdLst>
                <a:gd name="T0" fmla="*/ 2 w 11"/>
                <a:gd name="T1" fmla="*/ 5 h 158"/>
                <a:gd name="T2" fmla="*/ 25 w 11"/>
                <a:gd name="T3" fmla="*/ 3 h 158"/>
                <a:gd name="T4" fmla="*/ 25 w 11"/>
                <a:gd name="T5" fmla="*/ 88 h 158"/>
                <a:gd name="T6" fmla="*/ 27 w 11"/>
                <a:gd name="T7" fmla="*/ 205 h 158"/>
                <a:gd name="T8" fmla="*/ 22 w 11"/>
                <a:gd name="T9" fmla="*/ 395 h 158"/>
                <a:gd name="T10" fmla="*/ 12 w 11"/>
                <a:gd name="T11" fmla="*/ 280 h 158"/>
                <a:gd name="T12" fmla="*/ 12 w 11"/>
                <a:gd name="T13" fmla="*/ 163 h 158"/>
                <a:gd name="T14" fmla="*/ 7 w 11"/>
                <a:gd name="T15" fmla="*/ 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58">
                  <a:moveTo>
                    <a:pt x="1" y="2"/>
                  </a:moveTo>
                  <a:cubicBezTo>
                    <a:pt x="3" y="0"/>
                    <a:pt x="7" y="0"/>
                    <a:pt x="10" y="1"/>
                  </a:cubicBezTo>
                  <a:cubicBezTo>
                    <a:pt x="7" y="11"/>
                    <a:pt x="9" y="24"/>
                    <a:pt x="10" y="35"/>
                  </a:cubicBezTo>
                  <a:cubicBezTo>
                    <a:pt x="11" y="51"/>
                    <a:pt x="11" y="66"/>
                    <a:pt x="11" y="82"/>
                  </a:cubicBezTo>
                  <a:cubicBezTo>
                    <a:pt x="11" y="108"/>
                    <a:pt x="9" y="133"/>
                    <a:pt x="9" y="158"/>
                  </a:cubicBezTo>
                  <a:cubicBezTo>
                    <a:pt x="10" y="143"/>
                    <a:pt x="4" y="128"/>
                    <a:pt x="5" y="112"/>
                  </a:cubicBezTo>
                  <a:cubicBezTo>
                    <a:pt x="5" y="96"/>
                    <a:pt x="5" y="81"/>
                    <a:pt x="5" y="65"/>
                  </a:cubicBezTo>
                  <a:cubicBezTo>
                    <a:pt x="5" y="43"/>
                    <a:pt x="0" y="20"/>
                    <a:pt x="3" y="0"/>
                  </a:cubicBezTo>
                </a:path>
              </a:pathLst>
            </a:custGeom>
            <a:solidFill>
              <a:srgbClr val="D6A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3" name="Freeform 482"/>
            <p:cNvSpPr>
              <a:spLocks/>
            </p:cNvSpPr>
            <p:nvPr/>
          </p:nvSpPr>
          <p:spPr bwMode="auto">
            <a:xfrm>
              <a:off x="2711" y="2747"/>
              <a:ext cx="170" cy="400"/>
            </a:xfrm>
            <a:custGeom>
              <a:avLst/>
              <a:gdLst>
                <a:gd name="T0" fmla="*/ 118 w 68"/>
                <a:gd name="T1" fmla="*/ 0 h 160"/>
                <a:gd name="T2" fmla="*/ 70 w 68"/>
                <a:gd name="T3" fmla="*/ 65 h 160"/>
                <a:gd name="T4" fmla="*/ 25 w 68"/>
                <a:gd name="T5" fmla="*/ 145 h 160"/>
                <a:gd name="T6" fmla="*/ 8 w 68"/>
                <a:gd name="T7" fmla="*/ 400 h 160"/>
                <a:gd name="T8" fmla="*/ 25 w 68"/>
                <a:gd name="T9" fmla="*/ 270 h 160"/>
                <a:gd name="T10" fmla="*/ 58 w 68"/>
                <a:gd name="T11" fmla="*/ 145 h 160"/>
                <a:gd name="T12" fmla="*/ 128 w 68"/>
                <a:gd name="T13" fmla="*/ 3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60">
                  <a:moveTo>
                    <a:pt x="47" y="0"/>
                  </a:moveTo>
                  <a:cubicBezTo>
                    <a:pt x="38" y="4"/>
                    <a:pt x="34" y="18"/>
                    <a:pt x="28" y="26"/>
                  </a:cubicBezTo>
                  <a:cubicBezTo>
                    <a:pt x="19" y="36"/>
                    <a:pt x="12" y="45"/>
                    <a:pt x="10" y="58"/>
                  </a:cubicBezTo>
                  <a:cubicBezTo>
                    <a:pt x="5" y="90"/>
                    <a:pt x="0" y="127"/>
                    <a:pt x="3" y="160"/>
                  </a:cubicBezTo>
                  <a:cubicBezTo>
                    <a:pt x="10" y="147"/>
                    <a:pt x="8" y="124"/>
                    <a:pt x="10" y="108"/>
                  </a:cubicBezTo>
                  <a:cubicBezTo>
                    <a:pt x="12" y="91"/>
                    <a:pt x="16" y="74"/>
                    <a:pt x="23" y="58"/>
                  </a:cubicBezTo>
                  <a:cubicBezTo>
                    <a:pt x="30" y="43"/>
                    <a:pt x="68" y="18"/>
                    <a:pt x="51" y="1"/>
                  </a:cubicBezTo>
                </a:path>
              </a:pathLst>
            </a:custGeom>
            <a:solidFill>
              <a:srgbClr val="F3E1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4" name="Freeform 483"/>
            <p:cNvSpPr>
              <a:spLocks/>
            </p:cNvSpPr>
            <p:nvPr/>
          </p:nvSpPr>
          <p:spPr bwMode="auto">
            <a:xfrm>
              <a:off x="2758" y="2772"/>
              <a:ext cx="73" cy="113"/>
            </a:xfrm>
            <a:custGeom>
              <a:avLst/>
              <a:gdLst>
                <a:gd name="T0" fmla="*/ 50 w 29"/>
                <a:gd name="T1" fmla="*/ 23 h 45"/>
                <a:gd name="T2" fmla="*/ 5 w 29"/>
                <a:gd name="T3" fmla="*/ 113 h 45"/>
                <a:gd name="T4" fmla="*/ 28 w 29"/>
                <a:gd name="T5" fmla="*/ 58 h 45"/>
                <a:gd name="T6" fmla="*/ 58 w 29"/>
                <a:gd name="T7" fmla="*/ 33 h 45"/>
                <a:gd name="T8" fmla="*/ 65 w 29"/>
                <a:gd name="T9" fmla="*/ 10 h 45"/>
                <a:gd name="T10" fmla="*/ 60 w 29"/>
                <a:gd name="T11" fmla="*/ 2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45">
                  <a:moveTo>
                    <a:pt x="20" y="9"/>
                  </a:moveTo>
                  <a:cubicBezTo>
                    <a:pt x="17" y="20"/>
                    <a:pt x="13" y="39"/>
                    <a:pt x="2" y="45"/>
                  </a:cubicBezTo>
                  <a:cubicBezTo>
                    <a:pt x="0" y="39"/>
                    <a:pt x="8" y="29"/>
                    <a:pt x="11" y="23"/>
                  </a:cubicBezTo>
                  <a:cubicBezTo>
                    <a:pt x="12" y="20"/>
                    <a:pt x="21" y="0"/>
                    <a:pt x="23" y="13"/>
                  </a:cubicBezTo>
                  <a:cubicBezTo>
                    <a:pt x="27" y="11"/>
                    <a:pt x="29" y="7"/>
                    <a:pt x="26" y="4"/>
                  </a:cubicBezTo>
                  <a:cubicBezTo>
                    <a:pt x="24" y="5"/>
                    <a:pt x="24" y="6"/>
                    <a:pt x="24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5" name="Freeform 484"/>
            <p:cNvSpPr>
              <a:spLocks/>
            </p:cNvSpPr>
            <p:nvPr/>
          </p:nvSpPr>
          <p:spPr bwMode="auto">
            <a:xfrm>
              <a:off x="2738" y="2902"/>
              <a:ext cx="20" cy="33"/>
            </a:xfrm>
            <a:custGeom>
              <a:avLst/>
              <a:gdLst>
                <a:gd name="T0" fmla="*/ 10 w 8"/>
                <a:gd name="T1" fmla="*/ 0 h 13"/>
                <a:gd name="T2" fmla="*/ 5 w 8"/>
                <a:gd name="T3" fmla="*/ 33 h 13"/>
                <a:gd name="T4" fmla="*/ 15 w 8"/>
                <a:gd name="T5" fmla="*/ 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4" y="0"/>
                  </a:moveTo>
                  <a:cubicBezTo>
                    <a:pt x="2" y="4"/>
                    <a:pt x="0" y="8"/>
                    <a:pt x="2" y="13"/>
                  </a:cubicBezTo>
                  <a:cubicBezTo>
                    <a:pt x="6" y="11"/>
                    <a:pt x="8" y="5"/>
                    <a:pt x="6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6" name="Freeform 485"/>
            <p:cNvSpPr>
              <a:spLocks/>
            </p:cNvSpPr>
            <p:nvPr/>
          </p:nvSpPr>
          <p:spPr bwMode="auto">
            <a:xfrm>
              <a:off x="3033" y="2697"/>
              <a:ext cx="88" cy="95"/>
            </a:xfrm>
            <a:custGeom>
              <a:avLst/>
              <a:gdLst>
                <a:gd name="T0" fmla="*/ 23 w 35"/>
                <a:gd name="T1" fmla="*/ 15 h 38"/>
                <a:gd name="T2" fmla="*/ 0 w 35"/>
                <a:gd name="T3" fmla="*/ 95 h 38"/>
                <a:gd name="T4" fmla="*/ 23 w 35"/>
                <a:gd name="T5" fmla="*/ 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38">
                  <a:moveTo>
                    <a:pt x="9" y="6"/>
                  </a:moveTo>
                  <a:cubicBezTo>
                    <a:pt x="35" y="0"/>
                    <a:pt x="5" y="28"/>
                    <a:pt x="0" y="38"/>
                  </a:cubicBezTo>
                  <a:cubicBezTo>
                    <a:pt x="6" y="29"/>
                    <a:pt x="3" y="14"/>
                    <a:pt x="9" y="8"/>
                  </a:cubicBezTo>
                </a:path>
              </a:pathLst>
            </a:custGeom>
            <a:solidFill>
              <a:srgbClr val="F3E1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7" name="Freeform 486"/>
            <p:cNvSpPr>
              <a:spLocks/>
            </p:cNvSpPr>
            <p:nvPr/>
          </p:nvSpPr>
          <p:spPr bwMode="auto">
            <a:xfrm>
              <a:off x="2958" y="2667"/>
              <a:ext cx="63" cy="148"/>
            </a:xfrm>
            <a:custGeom>
              <a:avLst/>
              <a:gdLst>
                <a:gd name="T0" fmla="*/ 8 w 25"/>
                <a:gd name="T1" fmla="*/ 13 h 59"/>
                <a:gd name="T2" fmla="*/ 0 w 25"/>
                <a:gd name="T3" fmla="*/ 148 h 59"/>
                <a:gd name="T4" fmla="*/ 25 w 25"/>
                <a:gd name="T5" fmla="*/ 65 h 59"/>
                <a:gd name="T6" fmla="*/ 38 w 25"/>
                <a:gd name="T7" fmla="*/ 28 h 59"/>
                <a:gd name="T8" fmla="*/ 63 w 25"/>
                <a:gd name="T9" fmla="*/ 0 h 59"/>
                <a:gd name="T10" fmla="*/ 18 w 25"/>
                <a:gd name="T11" fmla="*/ 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3" y="5"/>
                  </a:moveTo>
                  <a:cubicBezTo>
                    <a:pt x="2" y="21"/>
                    <a:pt x="4" y="41"/>
                    <a:pt x="0" y="59"/>
                  </a:cubicBezTo>
                  <a:cubicBezTo>
                    <a:pt x="5" y="49"/>
                    <a:pt x="8" y="37"/>
                    <a:pt x="10" y="26"/>
                  </a:cubicBezTo>
                  <a:cubicBezTo>
                    <a:pt x="11" y="21"/>
                    <a:pt x="12" y="15"/>
                    <a:pt x="15" y="11"/>
                  </a:cubicBezTo>
                  <a:cubicBezTo>
                    <a:pt x="18" y="7"/>
                    <a:pt x="24" y="4"/>
                    <a:pt x="25" y="0"/>
                  </a:cubicBezTo>
                  <a:cubicBezTo>
                    <a:pt x="19" y="0"/>
                    <a:pt x="12" y="3"/>
                    <a:pt x="7" y="2"/>
                  </a:cubicBezTo>
                </a:path>
              </a:pathLst>
            </a:custGeom>
            <a:solidFill>
              <a:srgbClr val="CC8B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8" name="Freeform 487"/>
            <p:cNvSpPr>
              <a:spLocks/>
            </p:cNvSpPr>
            <p:nvPr/>
          </p:nvSpPr>
          <p:spPr bwMode="auto">
            <a:xfrm>
              <a:off x="3146" y="2515"/>
              <a:ext cx="60" cy="170"/>
            </a:xfrm>
            <a:custGeom>
              <a:avLst/>
              <a:gdLst>
                <a:gd name="T0" fmla="*/ 60 w 24"/>
                <a:gd name="T1" fmla="*/ 0 h 68"/>
                <a:gd name="T2" fmla="*/ 38 w 24"/>
                <a:gd name="T3" fmla="*/ 80 h 68"/>
                <a:gd name="T4" fmla="*/ 23 w 24"/>
                <a:gd name="T5" fmla="*/ 123 h 68"/>
                <a:gd name="T6" fmla="*/ 0 w 24"/>
                <a:gd name="T7" fmla="*/ 170 h 68"/>
                <a:gd name="T8" fmla="*/ 20 w 24"/>
                <a:gd name="T9" fmla="*/ 110 h 68"/>
                <a:gd name="T10" fmla="*/ 8 w 24"/>
                <a:gd name="T11" fmla="*/ 83 h 68"/>
                <a:gd name="T12" fmla="*/ 55 w 24"/>
                <a:gd name="T13" fmla="*/ 15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8">
                  <a:moveTo>
                    <a:pt x="24" y="0"/>
                  </a:moveTo>
                  <a:cubicBezTo>
                    <a:pt x="20" y="9"/>
                    <a:pt x="18" y="22"/>
                    <a:pt x="15" y="32"/>
                  </a:cubicBezTo>
                  <a:cubicBezTo>
                    <a:pt x="13" y="38"/>
                    <a:pt x="12" y="44"/>
                    <a:pt x="9" y="49"/>
                  </a:cubicBezTo>
                  <a:cubicBezTo>
                    <a:pt x="7" y="55"/>
                    <a:pt x="0" y="62"/>
                    <a:pt x="0" y="68"/>
                  </a:cubicBezTo>
                  <a:cubicBezTo>
                    <a:pt x="4" y="62"/>
                    <a:pt x="7" y="52"/>
                    <a:pt x="8" y="44"/>
                  </a:cubicBezTo>
                  <a:cubicBezTo>
                    <a:pt x="8" y="40"/>
                    <a:pt x="9" y="28"/>
                    <a:pt x="3" y="33"/>
                  </a:cubicBezTo>
                  <a:cubicBezTo>
                    <a:pt x="10" y="25"/>
                    <a:pt x="14" y="14"/>
                    <a:pt x="22" y="6"/>
                  </a:cubicBezTo>
                </a:path>
              </a:pathLst>
            </a:custGeom>
            <a:solidFill>
              <a:srgbClr val="CC8B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9" name="Freeform 488"/>
            <p:cNvSpPr>
              <a:spLocks/>
            </p:cNvSpPr>
            <p:nvPr/>
          </p:nvSpPr>
          <p:spPr bwMode="auto">
            <a:xfrm>
              <a:off x="2768" y="3135"/>
              <a:ext cx="153" cy="417"/>
            </a:xfrm>
            <a:custGeom>
              <a:avLst/>
              <a:gdLst>
                <a:gd name="T0" fmla="*/ 150 w 61"/>
                <a:gd name="T1" fmla="*/ 0 h 167"/>
                <a:gd name="T2" fmla="*/ 118 w 61"/>
                <a:gd name="T3" fmla="*/ 92 h 167"/>
                <a:gd name="T4" fmla="*/ 95 w 61"/>
                <a:gd name="T5" fmla="*/ 187 h 167"/>
                <a:gd name="T6" fmla="*/ 70 w 61"/>
                <a:gd name="T7" fmla="*/ 280 h 167"/>
                <a:gd name="T8" fmla="*/ 60 w 61"/>
                <a:gd name="T9" fmla="*/ 370 h 167"/>
                <a:gd name="T10" fmla="*/ 43 w 61"/>
                <a:gd name="T11" fmla="*/ 402 h 167"/>
                <a:gd name="T12" fmla="*/ 0 w 61"/>
                <a:gd name="T13" fmla="*/ 417 h 167"/>
                <a:gd name="T14" fmla="*/ 48 w 61"/>
                <a:gd name="T15" fmla="*/ 342 h 167"/>
                <a:gd name="T16" fmla="*/ 68 w 61"/>
                <a:gd name="T17" fmla="*/ 220 h 167"/>
                <a:gd name="T18" fmla="*/ 150 w 61"/>
                <a:gd name="T19" fmla="*/ 2 h 167"/>
                <a:gd name="T20" fmla="*/ 153 w 61"/>
                <a:gd name="T21" fmla="*/ 0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167">
                  <a:moveTo>
                    <a:pt x="60" y="0"/>
                  </a:moveTo>
                  <a:cubicBezTo>
                    <a:pt x="57" y="12"/>
                    <a:pt x="51" y="25"/>
                    <a:pt x="47" y="37"/>
                  </a:cubicBezTo>
                  <a:cubicBezTo>
                    <a:pt x="44" y="50"/>
                    <a:pt x="41" y="62"/>
                    <a:pt x="38" y="75"/>
                  </a:cubicBezTo>
                  <a:cubicBezTo>
                    <a:pt x="35" y="87"/>
                    <a:pt x="30" y="99"/>
                    <a:pt x="28" y="112"/>
                  </a:cubicBezTo>
                  <a:cubicBezTo>
                    <a:pt x="26" y="124"/>
                    <a:pt x="27" y="136"/>
                    <a:pt x="24" y="148"/>
                  </a:cubicBezTo>
                  <a:cubicBezTo>
                    <a:pt x="22" y="153"/>
                    <a:pt x="22" y="159"/>
                    <a:pt x="17" y="161"/>
                  </a:cubicBezTo>
                  <a:cubicBezTo>
                    <a:pt x="12" y="164"/>
                    <a:pt x="5" y="164"/>
                    <a:pt x="0" y="167"/>
                  </a:cubicBezTo>
                  <a:cubicBezTo>
                    <a:pt x="10" y="159"/>
                    <a:pt x="16" y="149"/>
                    <a:pt x="19" y="137"/>
                  </a:cubicBezTo>
                  <a:cubicBezTo>
                    <a:pt x="23" y="121"/>
                    <a:pt x="24" y="104"/>
                    <a:pt x="27" y="88"/>
                  </a:cubicBezTo>
                  <a:cubicBezTo>
                    <a:pt x="33" y="57"/>
                    <a:pt x="44" y="28"/>
                    <a:pt x="60" y="1"/>
                  </a:cubicBezTo>
                  <a:cubicBezTo>
                    <a:pt x="60" y="1"/>
                    <a:pt x="61" y="0"/>
                    <a:pt x="61" y="0"/>
                  </a:cubicBezTo>
                </a:path>
              </a:pathLst>
            </a:custGeom>
            <a:solidFill>
              <a:srgbClr val="CC8B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0" name="Freeform 489"/>
            <p:cNvSpPr>
              <a:spLocks/>
            </p:cNvSpPr>
            <p:nvPr/>
          </p:nvSpPr>
          <p:spPr bwMode="auto">
            <a:xfrm>
              <a:off x="2758" y="2860"/>
              <a:ext cx="203" cy="612"/>
            </a:xfrm>
            <a:custGeom>
              <a:avLst/>
              <a:gdLst>
                <a:gd name="T0" fmla="*/ 98 w 81"/>
                <a:gd name="T1" fmla="*/ 230 h 245"/>
                <a:gd name="T2" fmla="*/ 0 w 81"/>
                <a:gd name="T3" fmla="*/ 612 h 245"/>
                <a:gd name="T4" fmla="*/ 68 w 81"/>
                <a:gd name="T5" fmla="*/ 375 h 245"/>
                <a:gd name="T6" fmla="*/ 150 w 81"/>
                <a:gd name="T7" fmla="*/ 165 h 245"/>
                <a:gd name="T8" fmla="*/ 203 w 81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245">
                  <a:moveTo>
                    <a:pt x="39" y="92"/>
                  </a:moveTo>
                  <a:cubicBezTo>
                    <a:pt x="25" y="144"/>
                    <a:pt x="6" y="193"/>
                    <a:pt x="0" y="245"/>
                  </a:cubicBezTo>
                  <a:cubicBezTo>
                    <a:pt x="8" y="214"/>
                    <a:pt x="19" y="182"/>
                    <a:pt x="27" y="150"/>
                  </a:cubicBezTo>
                  <a:cubicBezTo>
                    <a:pt x="35" y="120"/>
                    <a:pt x="49" y="94"/>
                    <a:pt x="60" y="66"/>
                  </a:cubicBezTo>
                  <a:cubicBezTo>
                    <a:pt x="69" y="44"/>
                    <a:pt x="69" y="20"/>
                    <a:pt x="81" y="0"/>
                  </a:cubicBezTo>
                </a:path>
              </a:pathLst>
            </a:custGeom>
            <a:solidFill>
              <a:srgbClr val="D49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1" name="Freeform 490"/>
            <p:cNvSpPr>
              <a:spLocks/>
            </p:cNvSpPr>
            <p:nvPr/>
          </p:nvSpPr>
          <p:spPr bwMode="auto">
            <a:xfrm>
              <a:off x="2636" y="2652"/>
              <a:ext cx="322" cy="263"/>
            </a:xfrm>
            <a:custGeom>
              <a:avLst/>
              <a:gdLst>
                <a:gd name="T0" fmla="*/ 125 w 129"/>
                <a:gd name="T1" fmla="*/ 15 h 105"/>
                <a:gd name="T2" fmla="*/ 100 w 129"/>
                <a:gd name="T3" fmla="*/ 80 h 105"/>
                <a:gd name="T4" fmla="*/ 57 w 129"/>
                <a:gd name="T5" fmla="*/ 135 h 105"/>
                <a:gd name="T6" fmla="*/ 5 w 129"/>
                <a:gd name="T7" fmla="*/ 180 h 105"/>
                <a:gd name="T8" fmla="*/ 10 w 129"/>
                <a:gd name="T9" fmla="*/ 263 h 105"/>
                <a:gd name="T10" fmla="*/ 27 w 129"/>
                <a:gd name="T11" fmla="*/ 213 h 105"/>
                <a:gd name="T12" fmla="*/ 55 w 129"/>
                <a:gd name="T13" fmla="*/ 165 h 105"/>
                <a:gd name="T14" fmla="*/ 92 w 129"/>
                <a:gd name="T15" fmla="*/ 125 h 105"/>
                <a:gd name="T16" fmla="*/ 122 w 129"/>
                <a:gd name="T17" fmla="*/ 83 h 105"/>
                <a:gd name="T18" fmla="*/ 190 w 129"/>
                <a:gd name="T19" fmla="*/ 40 h 105"/>
                <a:gd name="T20" fmla="*/ 232 w 129"/>
                <a:gd name="T21" fmla="*/ 48 h 105"/>
                <a:gd name="T22" fmla="*/ 277 w 129"/>
                <a:gd name="T23" fmla="*/ 50 h 105"/>
                <a:gd name="T24" fmla="*/ 307 w 129"/>
                <a:gd name="T25" fmla="*/ 173 h 105"/>
                <a:gd name="T26" fmla="*/ 317 w 129"/>
                <a:gd name="T27" fmla="*/ 83 h 105"/>
                <a:gd name="T28" fmla="*/ 317 w 129"/>
                <a:gd name="T29" fmla="*/ 40 h 105"/>
                <a:gd name="T30" fmla="*/ 287 w 129"/>
                <a:gd name="T31" fmla="*/ 25 h 105"/>
                <a:gd name="T32" fmla="*/ 120 w 129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9" h="105">
                  <a:moveTo>
                    <a:pt x="50" y="6"/>
                  </a:moveTo>
                  <a:cubicBezTo>
                    <a:pt x="51" y="14"/>
                    <a:pt x="44" y="25"/>
                    <a:pt x="40" y="32"/>
                  </a:cubicBezTo>
                  <a:cubicBezTo>
                    <a:pt x="36" y="41"/>
                    <a:pt x="30" y="48"/>
                    <a:pt x="23" y="54"/>
                  </a:cubicBezTo>
                  <a:cubicBezTo>
                    <a:pt x="17" y="60"/>
                    <a:pt x="5" y="64"/>
                    <a:pt x="2" y="72"/>
                  </a:cubicBezTo>
                  <a:cubicBezTo>
                    <a:pt x="0" y="80"/>
                    <a:pt x="2" y="97"/>
                    <a:pt x="4" y="105"/>
                  </a:cubicBezTo>
                  <a:cubicBezTo>
                    <a:pt x="8" y="101"/>
                    <a:pt x="9" y="91"/>
                    <a:pt x="11" y="85"/>
                  </a:cubicBezTo>
                  <a:cubicBezTo>
                    <a:pt x="14" y="78"/>
                    <a:pt x="17" y="72"/>
                    <a:pt x="22" y="66"/>
                  </a:cubicBezTo>
                  <a:cubicBezTo>
                    <a:pt x="27" y="61"/>
                    <a:pt x="33" y="56"/>
                    <a:pt x="37" y="50"/>
                  </a:cubicBezTo>
                  <a:cubicBezTo>
                    <a:pt x="42" y="45"/>
                    <a:pt x="44" y="38"/>
                    <a:pt x="49" y="33"/>
                  </a:cubicBezTo>
                  <a:cubicBezTo>
                    <a:pt x="56" y="22"/>
                    <a:pt x="61" y="16"/>
                    <a:pt x="76" y="16"/>
                  </a:cubicBezTo>
                  <a:cubicBezTo>
                    <a:pt x="82" y="16"/>
                    <a:pt x="87" y="18"/>
                    <a:pt x="93" y="19"/>
                  </a:cubicBezTo>
                  <a:cubicBezTo>
                    <a:pt x="99" y="19"/>
                    <a:pt x="106" y="18"/>
                    <a:pt x="111" y="20"/>
                  </a:cubicBezTo>
                  <a:cubicBezTo>
                    <a:pt x="129" y="27"/>
                    <a:pt x="124" y="55"/>
                    <a:pt x="123" y="69"/>
                  </a:cubicBezTo>
                  <a:cubicBezTo>
                    <a:pt x="128" y="59"/>
                    <a:pt x="127" y="45"/>
                    <a:pt x="127" y="33"/>
                  </a:cubicBezTo>
                  <a:cubicBezTo>
                    <a:pt x="127" y="29"/>
                    <a:pt x="129" y="20"/>
                    <a:pt x="127" y="16"/>
                  </a:cubicBezTo>
                  <a:cubicBezTo>
                    <a:pt x="125" y="9"/>
                    <a:pt x="121" y="11"/>
                    <a:pt x="115" y="10"/>
                  </a:cubicBezTo>
                  <a:cubicBezTo>
                    <a:pt x="93" y="7"/>
                    <a:pt x="70" y="6"/>
                    <a:pt x="48" y="0"/>
                  </a:cubicBezTo>
                </a:path>
              </a:pathLst>
            </a:custGeom>
            <a:solidFill>
              <a:srgbClr val="D49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2" name="Freeform 491"/>
            <p:cNvSpPr>
              <a:spLocks/>
            </p:cNvSpPr>
            <p:nvPr/>
          </p:nvSpPr>
          <p:spPr bwMode="auto">
            <a:xfrm>
              <a:off x="2781" y="2817"/>
              <a:ext cx="157" cy="440"/>
            </a:xfrm>
            <a:custGeom>
              <a:avLst/>
              <a:gdLst>
                <a:gd name="T0" fmla="*/ 110 w 63"/>
                <a:gd name="T1" fmla="*/ 133 h 176"/>
                <a:gd name="T2" fmla="*/ 0 w 63"/>
                <a:gd name="T3" fmla="*/ 440 h 176"/>
                <a:gd name="T4" fmla="*/ 12 w 63"/>
                <a:gd name="T5" fmla="*/ 368 h 176"/>
                <a:gd name="T6" fmla="*/ 40 w 63"/>
                <a:gd name="T7" fmla="*/ 260 h 176"/>
                <a:gd name="T8" fmla="*/ 85 w 63"/>
                <a:gd name="T9" fmla="*/ 133 h 176"/>
                <a:gd name="T10" fmla="*/ 157 w 63"/>
                <a:gd name="T11" fmla="*/ 0 h 176"/>
                <a:gd name="T12" fmla="*/ 140 w 63"/>
                <a:gd name="T13" fmla="*/ 58 h 176"/>
                <a:gd name="T14" fmla="*/ 102 w 63"/>
                <a:gd name="T15" fmla="*/ 165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176">
                  <a:moveTo>
                    <a:pt x="44" y="53"/>
                  </a:moveTo>
                  <a:cubicBezTo>
                    <a:pt x="30" y="95"/>
                    <a:pt x="12" y="134"/>
                    <a:pt x="0" y="176"/>
                  </a:cubicBezTo>
                  <a:cubicBezTo>
                    <a:pt x="5" y="170"/>
                    <a:pt x="4" y="155"/>
                    <a:pt x="5" y="147"/>
                  </a:cubicBezTo>
                  <a:cubicBezTo>
                    <a:pt x="8" y="132"/>
                    <a:pt x="12" y="118"/>
                    <a:pt x="16" y="104"/>
                  </a:cubicBezTo>
                  <a:cubicBezTo>
                    <a:pt x="20" y="87"/>
                    <a:pt x="25" y="68"/>
                    <a:pt x="34" y="53"/>
                  </a:cubicBezTo>
                  <a:cubicBezTo>
                    <a:pt x="45" y="35"/>
                    <a:pt x="56" y="19"/>
                    <a:pt x="63" y="0"/>
                  </a:cubicBezTo>
                  <a:cubicBezTo>
                    <a:pt x="61" y="8"/>
                    <a:pt x="59" y="15"/>
                    <a:pt x="56" y="23"/>
                  </a:cubicBezTo>
                  <a:cubicBezTo>
                    <a:pt x="51" y="36"/>
                    <a:pt x="48" y="54"/>
                    <a:pt x="41" y="66"/>
                  </a:cubicBezTo>
                </a:path>
              </a:pathLst>
            </a:custGeom>
            <a:solidFill>
              <a:srgbClr val="D7A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3" name="Freeform 492"/>
            <p:cNvSpPr>
              <a:spLocks/>
            </p:cNvSpPr>
            <p:nvPr/>
          </p:nvSpPr>
          <p:spPr bwMode="auto">
            <a:xfrm>
              <a:off x="4168" y="1537"/>
              <a:ext cx="40" cy="128"/>
            </a:xfrm>
            <a:custGeom>
              <a:avLst/>
              <a:gdLst>
                <a:gd name="T0" fmla="*/ 0 w 16"/>
                <a:gd name="T1" fmla="*/ 13 h 51"/>
                <a:gd name="T2" fmla="*/ 13 w 16"/>
                <a:gd name="T3" fmla="*/ 128 h 51"/>
                <a:gd name="T4" fmla="*/ 13 w 16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51">
                  <a:moveTo>
                    <a:pt x="0" y="5"/>
                  </a:moveTo>
                  <a:cubicBezTo>
                    <a:pt x="1" y="20"/>
                    <a:pt x="10" y="36"/>
                    <a:pt x="5" y="51"/>
                  </a:cubicBezTo>
                  <a:cubicBezTo>
                    <a:pt x="16" y="33"/>
                    <a:pt x="5" y="18"/>
                    <a:pt x="5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4" name="Freeform 493"/>
            <p:cNvSpPr>
              <a:spLocks/>
            </p:cNvSpPr>
            <p:nvPr/>
          </p:nvSpPr>
          <p:spPr bwMode="auto">
            <a:xfrm>
              <a:off x="4146" y="1400"/>
              <a:ext cx="25" cy="30"/>
            </a:xfrm>
            <a:custGeom>
              <a:avLst/>
              <a:gdLst>
                <a:gd name="T0" fmla="*/ 0 w 10"/>
                <a:gd name="T1" fmla="*/ 3 h 12"/>
                <a:gd name="T2" fmla="*/ 0 w 10"/>
                <a:gd name="T3" fmla="*/ 30 h 12"/>
                <a:gd name="T4" fmla="*/ 23 w 10"/>
                <a:gd name="T5" fmla="*/ 28 h 12"/>
                <a:gd name="T6" fmla="*/ 8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0" y="1"/>
                  </a:moveTo>
                  <a:cubicBezTo>
                    <a:pt x="0" y="5"/>
                    <a:pt x="0" y="9"/>
                    <a:pt x="0" y="12"/>
                  </a:cubicBezTo>
                  <a:cubicBezTo>
                    <a:pt x="3" y="11"/>
                    <a:pt x="6" y="11"/>
                    <a:pt x="9" y="11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5" name="Freeform 494"/>
            <p:cNvSpPr>
              <a:spLocks/>
            </p:cNvSpPr>
            <p:nvPr/>
          </p:nvSpPr>
          <p:spPr bwMode="auto">
            <a:xfrm>
              <a:off x="4141" y="1647"/>
              <a:ext cx="75" cy="268"/>
            </a:xfrm>
            <a:custGeom>
              <a:avLst/>
              <a:gdLst>
                <a:gd name="T0" fmla="*/ 30 w 30"/>
                <a:gd name="T1" fmla="*/ 30 h 107"/>
                <a:gd name="T2" fmla="*/ 10 w 30"/>
                <a:gd name="T3" fmla="*/ 153 h 107"/>
                <a:gd name="T4" fmla="*/ 33 w 30"/>
                <a:gd name="T5" fmla="*/ 268 h 107"/>
                <a:gd name="T6" fmla="*/ 33 w 30"/>
                <a:gd name="T7" fmla="*/ 105 h 107"/>
                <a:gd name="T8" fmla="*/ 43 w 30"/>
                <a:gd name="T9" fmla="*/ 15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07">
                  <a:moveTo>
                    <a:pt x="12" y="12"/>
                  </a:moveTo>
                  <a:cubicBezTo>
                    <a:pt x="7" y="30"/>
                    <a:pt x="1" y="42"/>
                    <a:pt x="4" y="61"/>
                  </a:cubicBezTo>
                  <a:cubicBezTo>
                    <a:pt x="6" y="74"/>
                    <a:pt x="0" y="100"/>
                    <a:pt x="13" y="107"/>
                  </a:cubicBezTo>
                  <a:cubicBezTo>
                    <a:pt x="8" y="83"/>
                    <a:pt x="6" y="65"/>
                    <a:pt x="13" y="42"/>
                  </a:cubicBezTo>
                  <a:cubicBezTo>
                    <a:pt x="15" y="36"/>
                    <a:pt x="30" y="0"/>
                    <a:pt x="17" y="6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6" name="Freeform 495"/>
            <p:cNvSpPr>
              <a:spLocks/>
            </p:cNvSpPr>
            <p:nvPr/>
          </p:nvSpPr>
          <p:spPr bwMode="auto">
            <a:xfrm>
              <a:off x="4138" y="1697"/>
              <a:ext cx="58" cy="123"/>
            </a:xfrm>
            <a:custGeom>
              <a:avLst/>
              <a:gdLst>
                <a:gd name="T0" fmla="*/ 33 w 23"/>
                <a:gd name="T1" fmla="*/ 20 h 49"/>
                <a:gd name="T2" fmla="*/ 25 w 23"/>
                <a:gd name="T3" fmla="*/ 123 h 49"/>
                <a:gd name="T4" fmla="*/ 28 w 23"/>
                <a:gd name="T5" fmla="*/ 45 h 49"/>
                <a:gd name="T6" fmla="*/ 40 w 23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9">
                  <a:moveTo>
                    <a:pt x="13" y="8"/>
                  </a:moveTo>
                  <a:cubicBezTo>
                    <a:pt x="6" y="16"/>
                    <a:pt x="0" y="42"/>
                    <a:pt x="10" y="49"/>
                  </a:cubicBezTo>
                  <a:cubicBezTo>
                    <a:pt x="16" y="43"/>
                    <a:pt x="7" y="27"/>
                    <a:pt x="11" y="18"/>
                  </a:cubicBezTo>
                  <a:cubicBezTo>
                    <a:pt x="14" y="12"/>
                    <a:pt x="23" y="8"/>
                    <a:pt x="16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7" name="Freeform 496"/>
            <p:cNvSpPr>
              <a:spLocks/>
            </p:cNvSpPr>
            <p:nvPr/>
          </p:nvSpPr>
          <p:spPr bwMode="auto">
            <a:xfrm>
              <a:off x="3883" y="1052"/>
              <a:ext cx="78" cy="125"/>
            </a:xfrm>
            <a:custGeom>
              <a:avLst/>
              <a:gdLst>
                <a:gd name="T0" fmla="*/ 0 w 31"/>
                <a:gd name="T1" fmla="*/ 10 h 50"/>
                <a:gd name="T2" fmla="*/ 20 w 31"/>
                <a:gd name="T3" fmla="*/ 93 h 50"/>
                <a:gd name="T4" fmla="*/ 78 w 31"/>
                <a:gd name="T5" fmla="*/ 125 h 50"/>
                <a:gd name="T6" fmla="*/ 35 w 31"/>
                <a:gd name="T7" fmla="*/ 50 h 50"/>
                <a:gd name="T8" fmla="*/ 3 w 31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0">
                  <a:moveTo>
                    <a:pt x="0" y="4"/>
                  </a:moveTo>
                  <a:cubicBezTo>
                    <a:pt x="12" y="13"/>
                    <a:pt x="4" y="25"/>
                    <a:pt x="8" y="37"/>
                  </a:cubicBezTo>
                  <a:cubicBezTo>
                    <a:pt x="11" y="48"/>
                    <a:pt x="22" y="47"/>
                    <a:pt x="31" y="50"/>
                  </a:cubicBezTo>
                  <a:cubicBezTo>
                    <a:pt x="25" y="41"/>
                    <a:pt x="22" y="28"/>
                    <a:pt x="14" y="20"/>
                  </a:cubicBezTo>
                  <a:cubicBezTo>
                    <a:pt x="8" y="13"/>
                    <a:pt x="0" y="10"/>
                    <a:pt x="1" y="0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8" name="Freeform 497"/>
            <p:cNvSpPr>
              <a:spLocks/>
            </p:cNvSpPr>
            <p:nvPr/>
          </p:nvSpPr>
          <p:spPr bwMode="auto">
            <a:xfrm>
              <a:off x="3916" y="1114"/>
              <a:ext cx="25" cy="33"/>
            </a:xfrm>
            <a:custGeom>
              <a:avLst/>
              <a:gdLst>
                <a:gd name="T0" fmla="*/ 0 w 10"/>
                <a:gd name="T1" fmla="*/ 3 h 13"/>
                <a:gd name="T2" fmla="*/ 13 w 10"/>
                <a:gd name="T3" fmla="*/ 33 h 13"/>
                <a:gd name="T4" fmla="*/ 0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0" y="1"/>
                  </a:moveTo>
                  <a:cubicBezTo>
                    <a:pt x="1" y="6"/>
                    <a:pt x="1" y="10"/>
                    <a:pt x="5" y="13"/>
                  </a:cubicBezTo>
                  <a:cubicBezTo>
                    <a:pt x="10" y="9"/>
                    <a:pt x="3" y="4"/>
                    <a:pt x="0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9" name="Freeform 498"/>
            <p:cNvSpPr>
              <a:spLocks/>
            </p:cNvSpPr>
            <p:nvPr/>
          </p:nvSpPr>
          <p:spPr bwMode="auto">
            <a:xfrm>
              <a:off x="2058" y="2597"/>
              <a:ext cx="703" cy="290"/>
            </a:xfrm>
            <a:custGeom>
              <a:avLst/>
              <a:gdLst>
                <a:gd name="T0" fmla="*/ 235 w 281"/>
                <a:gd name="T1" fmla="*/ 8 h 116"/>
                <a:gd name="T2" fmla="*/ 285 w 281"/>
                <a:gd name="T3" fmla="*/ 0 h 116"/>
                <a:gd name="T4" fmla="*/ 340 w 281"/>
                <a:gd name="T5" fmla="*/ 5 h 116"/>
                <a:gd name="T6" fmla="*/ 448 w 281"/>
                <a:gd name="T7" fmla="*/ 5 h 116"/>
                <a:gd name="T8" fmla="*/ 593 w 281"/>
                <a:gd name="T9" fmla="*/ 30 h 116"/>
                <a:gd name="T10" fmla="*/ 685 w 281"/>
                <a:gd name="T11" fmla="*/ 63 h 116"/>
                <a:gd name="T12" fmla="*/ 668 w 281"/>
                <a:gd name="T13" fmla="*/ 140 h 116"/>
                <a:gd name="T14" fmla="*/ 570 w 281"/>
                <a:gd name="T15" fmla="*/ 230 h 116"/>
                <a:gd name="T16" fmla="*/ 500 w 281"/>
                <a:gd name="T17" fmla="*/ 263 h 116"/>
                <a:gd name="T18" fmla="*/ 400 w 281"/>
                <a:gd name="T19" fmla="*/ 283 h 116"/>
                <a:gd name="T20" fmla="*/ 500 w 281"/>
                <a:gd name="T21" fmla="*/ 248 h 116"/>
                <a:gd name="T22" fmla="*/ 593 w 281"/>
                <a:gd name="T23" fmla="*/ 193 h 116"/>
                <a:gd name="T24" fmla="*/ 630 w 281"/>
                <a:gd name="T25" fmla="*/ 138 h 116"/>
                <a:gd name="T26" fmla="*/ 623 w 281"/>
                <a:gd name="T27" fmla="*/ 83 h 116"/>
                <a:gd name="T28" fmla="*/ 550 w 281"/>
                <a:gd name="T29" fmla="*/ 168 h 116"/>
                <a:gd name="T30" fmla="*/ 585 w 281"/>
                <a:gd name="T31" fmla="*/ 90 h 116"/>
                <a:gd name="T32" fmla="*/ 538 w 281"/>
                <a:gd name="T33" fmla="*/ 125 h 116"/>
                <a:gd name="T34" fmla="*/ 560 w 281"/>
                <a:gd name="T35" fmla="*/ 48 h 116"/>
                <a:gd name="T36" fmla="*/ 525 w 281"/>
                <a:gd name="T37" fmla="*/ 80 h 116"/>
                <a:gd name="T38" fmla="*/ 480 w 281"/>
                <a:gd name="T39" fmla="*/ 103 h 116"/>
                <a:gd name="T40" fmla="*/ 525 w 281"/>
                <a:gd name="T41" fmla="*/ 53 h 116"/>
                <a:gd name="T42" fmla="*/ 448 w 281"/>
                <a:gd name="T43" fmla="*/ 68 h 116"/>
                <a:gd name="T44" fmla="*/ 495 w 281"/>
                <a:gd name="T45" fmla="*/ 33 h 116"/>
                <a:gd name="T46" fmla="*/ 455 w 281"/>
                <a:gd name="T47" fmla="*/ 45 h 116"/>
                <a:gd name="T48" fmla="*/ 403 w 281"/>
                <a:gd name="T49" fmla="*/ 50 h 116"/>
                <a:gd name="T50" fmla="*/ 370 w 281"/>
                <a:gd name="T51" fmla="*/ 38 h 116"/>
                <a:gd name="T52" fmla="*/ 405 w 281"/>
                <a:gd name="T53" fmla="*/ 10 h 116"/>
                <a:gd name="T54" fmla="*/ 310 w 281"/>
                <a:gd name="T55" fmla="*/ 13 h 116"/>
                <a:gd name="T56" fmla="*/ 233 w 281"/>
                <a:gd name="T57" fmla="*/ 23 h 116"/>
                <a:gd name="T58" fmla="*/ 193 w 281"/>
                <a:gd name="T59" fmla="*/ 18 h 116"/>
                <a:gd name="T60" fmla="*/ 153 w 281"/>
                <a:gd name="T61" fmla="*/ 28 h 116"/>
                <a:gd name="T62" fmla="*/ 70 w 281"/>
                <a:gd name="T63" fmla="*/ 33 h 116"/>
                <a:gd name="T64" fmla="*/ 0 w 281"/>
                <a:gd name="T65" fmla="*/ 28 h 116"/>
                <a:gd name="T66" fmla="*/ 0 w 281"/>
                <a:gd name="T67" fmla="*/ 25 h 116"/>
                <a:gd name="T68" fmla="*/ 100 w 281"/>
                <a:gd name="T69" fmla="*/ 13 h 116"/>
                <a:gd name="T70" fmla="*/ 155 w 281"/>
                <a:gd name="T71" fmla="*/ 15 h 116"/>
                <a:gd name="T72" fmla="*/ 213 w 281"/>
                <a:gd name="T73" fmla="*/ 8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1" h="116">
                  <a:moveTo>
                    <a:pt x="94" y="3"/>
                  </a:moveTo>
                  <a:cubicBezTo>
                    <a:pt x="101" y="3"/>
                    <a:pt x="107" y="0"/>
                    <a:pt x="114" y="0"/>
                  </a:cubicBezTo>
                  <a:cubicBezTo>
                    <a:pt x="122" y="0"/>
                    <a:pt x="129" y="1"/>
                    <a:pt x="136" y="2"/>
                  </a:cubicBezTo>
                  <a:cubicBezTo>
                    <a:pt x="149" y="3"/>
                    <a:pt x="166" y="0"/>
                    <a:pt x="179" y="2"/>
                  </a:cubicBezTo>
                  <a:cubicBezTo>
                    <a:pt x="201" y="5"/>
                    <a:pt x="215" y="7"/>
                    <a:pt x="237" y="12"/>
                  </a:cubicBezTo>
                  <a:cubicBezTo>
                    <a:pt x="246" y="14"/>
                    <a:pt x="268" y="17"/>
                    <a:pt x="274" y="25"/>
                  </a:cubicBezTo>
                  <a:cubicBezTo>
                    <a:pt x="281" y="32"/>
                    <a:pt x="271" y="48"/>
                    <a:pt x="267" y="56"/>
                  </a:cubicBezTo>
                  <a:cubicBezTo>
                    <a:pt x="258" y="73"/>
                    <a:pt x="244" y="83"/>
                    <a:pt x="228" y="92"/>
                  </a:cubicBezTo>
                  <a:cubicBezTo>
                    <a:pt x="220" y="97"/>
                    <a:pt x="209" y="103"/>
                    <a:pt x="200" y="105"/>
                  </a:cubicBezTo>
                  <a:cubicBezTo>
                    <a:pt x="191" y="108"/>
                    <a:pt x="168" y="116"/>
                    <a:pt x="160" y="113"/>
                  </a:cubicBezTo>
                  <a:cubicBezTo>
                    <a:pt x="171" y="113"/>
                    <a:pt x="190" y="103"/>
                    <a:pt x="200" y="99"/>
                  </a:cubicBezTo>
                  <a:cubicBezTo>
                    <a:pt x="214" y="94"/>
                    <a:pt x="226" y="87"/>
                    <a:pt x="237" y="77"/>
                  </a:cubicBezTo>
                  <a:cubicBezTo>
                    <a:pt x="244" y="72"/>
                    <a:pt x="250" y="64"/>
                    <a:pt x="252" y="55"/>
                  </a:cubicBezTo>
                  <a:cubicBezTo>
                    <a:pt x="253" y="50"/>
                    <a:pt x="255" y="36"/>
                    <a:pt x="249" y="33"/>
                  </a:cubicBezTo>
                  <a:cubicBezTo>
                    <a:pt x="236" y="39"/>
                    <a:pt x="235" y="62"/>
                    <a:pt x="220" y="67"/>
                  </a:cubicBezTo>
                  <a:cubicBezTo>
                    <a:pt x="225" y="58"/>
                    <a:pt x="233" y="47"/>
                    <a:pt x="234" y="36"/>
                  </a:cubicBezTo>
                  <a:cubicBezTo>
                    <a:pt x="227" y="37"/>
                    <a:pt x="223" y="48"/>
                    <a:pt x="215" y="50"/>
                  </a:cubicBezTo>
                  <a:cubicBezTo>
                    <a:pt x="217" y="47"/>
                    <a:pt x="238" y="22"/>
                    <a:pt x="224" y="19"/>
                  </a:cubicBezTo>
                  <a:cubicBezTo>
                    <a:pt x="222" y="19"/>
                    <a:pt x="213" y="30"/>
                    <a:pt x="210" y="32"/>
                  </a:cubicBezTo>
                  <a:cubicBezTo>
                    <a:pt x="205" y="36"/>
                    <a:pt x="199" y="38"/>
                    <a:pt x="192" y="41"/>
                  </a:cubicBezTo>
                  <a:cubicBezTo>
                    <a:pt x="200" y="38"/>
                    <a:pt x="208" y="30"/>
                    <a:pt x="210" y="21"/>
                  </a:cubicBezTo>
                  <a:cubicBezTo>
                    <a:pt x="200" y="24"/>
                    <a:pt x="189" y="30"/>
                    <a:pt x="179" y="27"/>
                  </a:cubicBezTo>
                  <a:cubicBezTo>
                    <a:pt x="185" y="23"/>
                    <a:pt x="196" y="22"/>
                    <a:pt x="198" y="13"/>
                  </a:cubicBezTo>
                  <a:cubicBezTo>
                    <a:pt x="194" y="12"/>
                    <a:pt x="187" y="16"/>
                    <a:pt x="182" y="18"/>
                  </a:cubicBezTo>
                  <a:cubicBezTo>
                    <a:pt x="175" y="19"/>
                    <a:pt x="168" y="20"/>
                    <a:pt x="161" y="20"/>
                  </a:cubicBezTo>
                  <a:cubicBezTo>
                    <a:pt x="157" y="20"/>
                    <a:pt x="146" y="22"/>
                    <a:pt x="148" y="15"/>
                  </a:cubicBezTo>
                  <a:cubicBezTo>
                    <a:pt x="149" y="12"/>
                    <a:pt x="159" y="7"/>
                    <a:pt x="162" y="4"/>
                  </a:cubicBezTo>
                  <a:cubicBezTo>
                    <a:pt x="157" y="7"/>
                    <a:pt x="120" y="17"/>
                    <a:pt x="124" y="5"/>
                  </a:cubicBezTo>
                  <a:cubicBezTo>
                    <a:pt x="114" y="9"/>
                    <a:pt x="104" y="9"/>
                    <a:pt x="93" y="9"/>
                  </a:cubicBezTo>
                  <a:cubicBezTo>
                    <a:pt x="88" y="8"/>
                    <a:pt x="82" y="7"/>
                    <a:pt x="77" y="7"/>
                  </a:cubicBezTo>
                  <a:cubicBezTo>
                    <a:pt x="71" y="7"/>
                    <a:pt x="67" y="10"/>
                    <a:pt x="61" y="11"/>
                  </a:cubicBezTo>
                  <a:cubicBezTo>
                    <a:pt x="51" y="14"/>
                    <a:pt x="38" y="17"/>
                    <a:pt x="28" y="13"/>
                  </a:cubicBezTo>
                  <a:cubicBezTo>
                    <a:pt x="18" y="10"/>
                    <a:pt x="11" y="7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6" y="1"/>
                    <a:pt x="31" y="3"/>
                    <a:pt x="40" y="5"/>
                  </a:cubicBezTo>
                  <a:cubicBezTo>
                    <a:pt x="48" y="6"/>
                    <a:pt x="54" y="7"/>
                    <a:pt x="62" y="6"/>
                  </a:cubicBezTo>
                  <a:cubicBezTo>
                    <a:pt x="69" y="5"/>
                    <a:pt x="77" y="2"/>
                    <a:pt x="85" y="3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0" name="Freeform 499"/>
            <p:cNvSpPr>
              <a:spLocks/>
            </p:cNvSpPr>
            <p:nvPr/>
          </p:nvSpPr>
          <p:spPr bwMode="auto">
            <a:xfrm>
              <a:off x="2063" y="2617"/>
              <a:ext cx="115" cy="68"/>
            </a:xfrm>
            <a:custGeom>
              <a:avLst/>
              <a:gdLst>
                <a:gd name="T0" fmla="*/ 55 w 46"/>
                <a:gd name="T1" fmla="*/ 0 h 27"/>
                <a:gd name="T2" fmla="*/ 18 w 46"/>
                <a:gd name="T3" fmla="*/ 28 h 27"/>
                <a:gd name="T4" fmla="*/ 0 w 46"/>
                <a:gd name="T5" fmla="*/ 68 h 27"/>
                <a:gd name="T6" fmla="*/ 48 w 46"/>
                <a:gd name="T7" fmla="*/ 25 h 27"/>
                <a:gd name="T8" fmla="*/ 115 w 4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7">
                  <a:moveTo>
                    <a:pt x="22" y="0"/>
                  </a:moveTo>
                  <a:cubicBezTo>
                    <a:pt x="16" y="0"/>
                    <a:pt x="10" y="8"/>
                    <a:pt x="7" y="11"/>
                  </a:cubicBezTo>
                  <a:cubicBezTo>
                    <a:pt x="2" y="16"/>
                    <a:pt x="1" y="21"/>
                    <a:pt x="0" y="27"/>
                  </a:cubicBezTo>
                  <a:cubicBezTo>
                    <a:pt x="2" y="20"/>
                    <a:pt x="13" y="15"/>
                    <a:pt x="19" y="10"/>
                  </a:cubicBezTo>
                  <a:cubicBezTo>
                    <a:pt x="25" y="5"/>
                    <a:pt x="38" y="1"/>
                    <a:pt x="46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1" name="Freeform 500"/>
            <p:cNvSpPr>
              <a:spLocks/>
            </p:cNvSpPr>
            <p:nvPr/>
          </p:nvSpPr>
          <p:spPr bwMode="auto">
            <a:xfrm>
              <a:off x="2093" y="2605"/>
              <a:ext cx="240" cy="105"/>
            </a:xfrm>
            <a:custGeom>
              <a:avLst/>
              <a:gdLst>
                <a:gd name="T0" fmla="*/ 0 w 96"/>
                <a:gd name="T1" fmla="*/ 105 h 42"/>
                <a:gd name="T2" fmla="*/ 40 w 96"/>
                <a:gd name="T3" fmla="*/ 75 h 42"/>
                <a:gd name="T4" fmla="*/ 85 w 96"/>
                <a:gd name="T5" fmla="*/ 55 h 42"/>
                <a:gd name="T6" fmla="*/ 178 w 96"/>
                <a:gd name="T7" fmla="*/ 28 h 42"/>
                <a:gd name="T8" fmla="*/ 240 w 96"/>
                <a:gd name="T9" fmla="*/ 13 h 42"/>
                <a:gd name="T10" fmla="*/ 193 w 96"/>
                <a:gd name="T11" fmla="*/ 5 h 42"/>
                <a:gd name="T12" fmla="*/ 170 w 96"/>
                <a:gd name="T13" fmla="*/ 3 h 42"/>
                <a:gd name="T14" fmla="*/ 155 w 96"/>
                <a:gd name="T15" fmla="*/ 13 h 42"/>
                <a:gd name="T16" fmla="*/ 100 w 96"/>
                <a:gd name="T17" fmla="*/ 33 h 42"/>
                <a:gd name="T18" fmla="*/ 43 w 96"/>
                <a:gd name="T19" fmla="*/ 63 h 42"/>
                <a:gd name="T20" fmla="*/ 3 w 96"/>
                <a:gd name="T21" fmla="*/ 10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42">
                  <a:moveTo>
                    <a:pt x="0" y="42"/>
                  </a:moveTo>
                  <a:cubicBezTo>
                    <a:pt x="3" y="36"/>
                    <a:pt x="11" y="33"/>
                    <a:pt x="16" y="30"/>
                  </a:cubicBezTo>
                  <a:cubicBezTo>
                    <a:pt x="22" y="27"/>
                    <a:pt x="28" y="24"/>
                    <a:pt x="34" y="22"/>
                  </a:cubicBezTo>
                  <a:cubicBezTo>
                    <a:pt x="46" y="17"/>
                    <a:pt x="59" y="14"/>
                    <a:pt x="71" y="11"/>
                  </a:cubicBezTo>
                  <a:cubicBezTo>
                    <a:pt x="79" y="8"/>
                    <a:pt x="88" y="6"/>
                    <a:pt x="96" y="5"/>
                  </a:cubicBezTo>
                  <a:cubicBezTo>
                    <a:pt x="90" y="2"/>
                    <a:pt x="83" y="3"/>
                    <a:pt x="77" y="2"/>
                  </a:cubicBezTo>
                  <a:cubicBezTo>
                    <a:pt x="74" y="1"/>
                    <a:pt x="71" y="0"/>
                    <a:pt x="68" y="1"/>
                  </a:cubicBezTo>
                  <a:cubicBezTo>
                    <a:pt x="66" y="2"/>
                    <a:pt x="64" y="4"/>
                    <a:pt x="62" y="5"/>
                  </a:cubicBezTo>
                  <a:cubicBezTo>
                    <a:pt x="55" y="8"/>
                    <a:pt x="47" y="9"/>
                    <a:pt x="40" y="13"/>
                  </a:cubicBezTo>
                  <a:cubicBezTo>
                    <a:pt x="32" y="16"/>
                    <a:pt x="24" y="21"/>
                    <a:pt x="17" y="25"/>
                  </a:cubicBezTo>
                  <a:cubicBezTo>
                    <a:pt x="11" y="29"/>
                    <a:pt x="7" y="35"/>
                    <a:pt x="1" y="4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2" name="Freeform 501"/>
            <p:cNvSpPr>
              <a:spLocks/>
            </p:cNvSpPr>
            <p:nvPr/>
          </p:nvSpPr>
          <p:spPr bwMode="auto">
            <a:xfrm>
              <a:off x="2163" y="2607"/>
              <a:ext cx="98" cy="30"/>
            </a:xfrm>
            <a:custGeom>
              <a:avLst/>
              <a:gdLst>
                <a:gd name="T0" fmla="*/ 0 w 39"/>
                <a:gd name="T1" fmla="*/ 20 h 12"/>
                <a:gd name="T2" fmla="*/ 43 w 39"/>
                <a:gd name="T3" fmla="*/ 28 h 12"/>
                <a:gd name="T4" fmla="*/ 98 w 39"/>
                <a:gd name="T5" fmla="*/ 8 h 12"/>
                <a:gd name="T6" fmla="*/ 63 w 39"/>
                <a:gd name="T7" fmla="*/ 10 h 12"/>
                <a:gd name="T8" fmla="*/ 20 w 39"/>
                <a:gd name="T9" fmla="*/ 1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">
                  <a:moveTo>
                    <a:pt x="0" y="8"/>
                  </a:moveTo>
                  <a:cubicBezTo>
                    <a:pt x="6" y="10"/>
                    <a:pt x="10" y="12"/>
                    <a:pt x="17" y="11"/>
                  </a:cubicBezTo>
                  <a:cubicBezTo>
                    <a:pt x="24" y="10"/>
                    <a:pt x="32" y="6"/>
                    <a:pt x="39" y="3"/>
                  </a:cubicBezTo>
                  <a:cubicBezTo>
                    <a:pt x="37" y="0"/>
                    <a:pt x="27" y="4"/>
                    <a:pt x="25" y="4"/>
                  </a:cubicBezTo>
                  <a:cubicBezTo>
                    <a:pt x="19" y="6"/>
                    <a:pt x="14" y="7"/>
                    <a:pt x="8" y="5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3" name="Freeform 502"/>
            <p:cNvSpPr>
              <a:spLocks/>
            </p:cNvSpPr>
            <p:nvPr/>
          </p:nvSpPr>
          <p:spPr bwMode="auto">
            <a:xfrm>
              <a:off x="2136" y="2607"/>
              <a:ext cx="280" cy="125"/>
            </a:xfrm>
            <a:custGeom>
              <a:avLst/>
              <a:gdLst>
                <a:gd name="T0" fmla="*/ 25 w 112"/>
                <a:gd name="T1" fmla="*/ 105 h 50"/>
                <a:gd name="T2" fmla="*/ 90 w 112"/>
                <a:gd name="T3" fmla="*/ 73 h 50"/>
                <a:gd name="T4" fmla="*/ 160 w 112"/>
                <a:gd name="T5" fmla="*/ 48 h 50"/>
                <a:gd name="T6" fmla="*/ 263 w 112"/>
                <a:gd name="T7" fmla="*/ 18 h 50"/>
                <a:gd name="T8" fmla="*/ 280 w 112"/>
                <a:gd name="T9" fmla="*/ 13 h 50"/>
                <a:gd name="T10" fmla="*/ 260 w 112"/>
                <a:gd name="T11" fmla="*/ 8 h 50"/>
                <a:gd name="T12" fmla="*/ 240 w 112"/>
                <a:gd name="T13" fmla="*/ 3 h 50"/>
                <a:gd name="T14" fmla="*/ 183 w 112"/>
                <a:gd name="T15" fmla="*/ 20 h 50"/>
                <a:gd name="T16" fmla="*/ 25 w 112"/>
                <a:gd name="T17" fmla="*/ 90 h 50"/>
                <a:gd name="T18" fmla="*/ 0 w 112"/>
                <a:gd name="T19" fmla="*/ 12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50">
                  <a:moveTo>
                    <a:pt x="10" y="42"/>
                  </a:moveTo>
                  <a:cubicBezTo>
                    <a:pt x="15" y="35"/>
                    <a:pt x="28" y="32"/>
                    <a:pt x="36" y="29"/>
                  </a:cubicBezTo>
                  <a:cubicBezTo>
                    <a:pt x="45" y="25"/>
                    <a:pt x="55" y="22"/>
                    <a:pt x="64" y="19"/>
                  </a:cubicBezTo>
                  <a:cubicBezTo>
                    <a:pt x="78" y="14"/>
                    <a:pt x="92" y="11"/>
                    <a:pt x="105" y="7"/>
                  </a:cubicBezTo>
                  <a:cubicBezTo>
                    <a:pt x="107" y="7"/>
                    <a:pt x="110" y="6"/>
                    <a:pt x="112" y="5"/>
                  </a:cubicBezTo>
                  <a:cubicBezTo>
                    <a:pt x="109" y="5"/>
                    <a:pt x="107" y="4"/>
                    <a:pt x="104" y="3"/>
                  </a:cubicBezTo>
                  <a:cubicBezTo>
                    <a:pt x="100" y="2"/>
                    <a:pt x="99" y="0"/>
                    <a:pt x="96" y="1"/>
                  </a:cubicBezTo>
                  <a:cubicBezTo>
                    <a:pt x="88" y="3"/>
                    <a:pt x="80" y="6"/>
                    <a:pt x="73" y="8"/>
                  </a:cubicBezTo>
                  <a:cubicBezTo>
                    <a:pt x="51" y="15"/>
                    <a:pt x="27" y="18"/>
                    <a:pt x="10" y="36"/>
                  </a:cubicBezTo>
                  <a:cubicBezTo>
                    <a:pt x="6" y="40"/>
                    <a:pt x="4" y="46"/>
                    <a:pt x="0" y="5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4" name="Freeform 503"/>
            <p:cNvSpPr>
              <a:spLocks/>
            </p:cNvSpPr>
            <p:nvPr/>
          </p:nvSpPr>
          <p:spPr bwMode="auto">
            <a:xfrm>
              <a:off x="2221" y="2617"/>
              <a:ext cx="315" cy="143"/>
            </a:xfrm>
            <a:custGeom>
              <a:avLst/>
              <a:gdLst>
                <a:gd name="T0" fmla="*/ 235 w 126"/>
                <a:gd name="T1" fmla="*/ 0 h 57"/>
                <a:gd name="T2" fmla="*/ 173 w 126"/>
                <a:gd name="T3" fmla="*/ 23 h 57"/>
                <a:gd name="T4" fmla="*/ 83 w 126"/>
                <a:gd name="T5" fmla="*/ 68 h 57"/>
                <a:gd name="T6" fmla="*/ 28 w 126"/>
                <a:gd name="T7" fmla="*/ 113 h 57"/>
                <a:gd name="T8" fmla="*/ 0 w 126"/>
                <a:gd name="T9" fmla="*/ 143 h 57"/>
                <a:gd name="T10" fmla="*/ 113 w 126"/>
                <a:gd name="T11" fmla="*/ 85 h 57"/>
                <a:gd name="T12" fmla="*/ 243 w 126"/>
                <a:gd name="T13" fmla="*/ 40 h 57"/>
                <a:gd name="T14" fmla="*/ 315 w 126"/>
                <a:gd name="T15" fmla="*/ 15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" h="57">
                  <a:moveTo>
                    <a:pt x="94" y="0"/>
                  </a:moveTo>
                  <a:cubicBezTo>
                    <a:pt x="86" y="4"/>
                    <a:pt x="77" y="6"/>
                    <a:pt x="69" y="9"/>
                  </a:cubicBezTo>
                  <a:cubicBezTo>
                    <a:pt x="57" y="14"/>
                    <a:pt x="45" y="20"/>
                    <a:pt x="33" y="27"/>
                  </a:cubicBezTo>
                  <a:cubicBezTo>
                    <a:pt x="25" y="32"/>
                    <a:pt x="18" y="38"/>
                    <a:pt x="11" y="45"/>
                  </a:cubicBezTo>
                  <a:cubicBezTo>
                    <a:pt x="8" y="49"/>
                    <a:pt x="4" y="54"/>
                    <a:pt x="0" y="57"/>
                  </a:cubicBezTo>
                  <a:cubicBezTo>
                    <a:pt x="15" y="49"/>
                    <a:pt x="29" y="40"/>
                    <a:pt x="45" y="34"/>
                  </a:cubicBezTo>
                  <a:cubicBezTo>
                    <a:pt x="62" y="28"/>
                    <a:pt x="80" y="22"/>
                    <a:pt x="97" y="16"/>
                  </a:cubicBezTo>
                  <a:cubicBezTo>
                    <a:pt x="107" y="13"/>
                    <a:pt x="116" y="10"/>
                    <a:pt x="126" y="6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5" name="Freeform 504"/>
            <p:cNvSpPr>
              <a:spLocks/>
            </p:cNvSpPr>
            <p:nvPr/>
          </p:nvSpPr>
          <p:spPr bwMode="auto">
            <a:xfrm>
              <a:off x="2263" y="2625"/>
              <a:ext cx="343" cy="182"/>
            </a:xfrm>
            <a:custGeom>
              <a:avLst/>
              <a:gdLst>
                <a:gd name="T0" fmla="*/ 235 w 137"/>
                <a:gd name="T1" fmla="*/ 20 h 73"/>
                <a:gd name="T2" fmla="*/ 258 w 137"/>
                <a:gd name="T3" fmla="*/ 30 h 73"/>
                <a:gd name="T4" fmla="*/ 220 w 137"/>
                <a:gd name="T5" fmla="*/ 52 h 73"/>
                <a:gd name="T6" fmla="*/ 83 w 137"/>
                <a:gd name="T7" fmla="*/ 120 h 73"/>
                <a:gd name="T8" fmla="*/ 0 w 137"/>
                <a:gd name="T9" fmla="*/ 182 h 73"/>
                <a:gd name="T10" fmla="*/ 98 w 137"/>
                <a:gd name="T11" fmla="*/ 132 h 73"/>
                <a:gd name="T12" fmla="*/ 203 w 137"/>
                <a:gd name="T13" fmla="*/ 82 h 73"/>
                <a:gd name="T14" fmla="*/ 280 w 137"/>
                <a:gd name="T15" fmla="*/ 47 h 73"/>
                <a:gd name="T16" fmla="*/ 343 w 137"/>
                <a:gd name="T17" fmla="*/ 2 h 73"/>
                <a:gd name="T18" fmla="*/ 258 w 137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73">
                  <a:moveTo>
                    <a:pt x="94" y="8"/>
                  </a:moveTo>
                  <a:cubicBezTo>
                    <a:pt x="98" y="7"/>
                    <a:pt x="110" y="6"/>
                    <a:pt x="103" y="12"/>
                  </a:cubicBezTo>
                  <a:cubicBezTo>
                    <a:pt x="99" y="16"/>
                    <a:pt x="93" y="18"/>
                    <a:pt x="88" y="21"/>
                  </a:cubicBezTo>
                  <a:cubicBezTo>
                    <a:pt x="69" y="29"/>
                    <a:pt x="50" y="38"/>
                    <a:pt x="33" y="48"/>
                  </a:cubicBezTo>
                  <a:cubicBezTo>
                    <a:pt x="21" y="55"/>
                    <a:pt x="9" y="63"/>
                    <a:pt x="0" y="73"/>
                  </a:cubicBezTo>
                  <a:cubicBezTo>
                    <a:pt x="11" y="63"/>
                    <a:pt x="26" y="58"/>
                    <a:pt x="39" y="53"/>
                  </a:cubicBezTo>
                  <a:cubicBezTo>
                    <a:pt x="54" y="46"/>
                    <a:pt x="68" y="40"/>
                    <a:pt x="81" y="33"/>
                  </a:cubicBezTo>
                  <a:cubicBezTo>
                    <a:pt x="91" y="28"/>
                    <a:pt x="100" y="25"/>
                    <a:pt x="112" y="19"/>
                  </a:cubicBezTo>
                  <a:cubicBezTo>
                    <a:pt x="122" y="14"/>
                    <a:pt x="132" y="11"/>
                    <a:pt x="137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6" name="Freeform 505"/>
            <p:cNvSpPr>
              <a:spLocks/>
            </p:cNvSpPr>
            <p:nvPr/>
          </p:nvSpPr>
          <p:spPr bwMode="auto">
            <a:xfrm>
              <a:off x="2236" y="2630"/>
              <a:ext cx="392" cy="217"/>
            </a:xfrm>
            <a:custGeom>
              <a:avLst/>
              <a:gdLst>
                <a:gd name="T0" fmla="*/ 65 w 157"/>
                <a:gd name="T1" fmla="*/ 217 h 87"/>
                <a:gd name="T2" fmla="*/ 107 w 157"/>
                <a:gd name="T3" fmla="*/ 202 h 87"/>
                <a:gd name="T4" fmla="*/ 150 w 157"/>
                <a:gd name="T5" fmla="*/ 185 h 87"/>
                <a:gd name="T6" fmla="*/ 240 w 157"/>
                <a:gd name="T7" fmla="*/ 127 h 87"/>
                <a:gd name="T8" fmla="*/ 375 w 157"/>
                <a:gd name="T9" fmla="*/ 22 h 87"/>
                <a:gd name="T10" fmla="*/ 390 w 157"/>
                <a:gd name="T11" fmla="*/ 5 h 87"/>
                <a:gd name="T12" fmla="*/ 365 w 157"/>
                <a:gd name="T13" fmla="*/ 12 h 87"/>
                <a:gd name="T14" fmla="*/ 322 w 157"/>
                <a:gd name="T15" fmla="*/ 32 h 87"/>
                <a:gd name="T16" fmla="*/ 285 w 157"/>
                <a:gd name="T17" fmla="*/ 72 h 87"/>
                <a:gd name="T18" fmla="*/ 210 w 157"/>
                <a:gd name="T19" fmla="*/ 127 h 87"/>
                <a:gd name="T20" fmla="*/ 62 w 157"/>
                <a:gd name="T21" fmla="*/ 202 h 87"/>
                <a:gd name="T22" fmla="*/ 40 w 157"/>
                <a:gd name="T23" fmla="*/ 205 h 87"/>
                <a:gd name="T24" fmla="*/ 10 w 157"/>
                <a:gd name="T25" fmla="*/ 205 h 87"/>
                <a:gd name="T26" fmla="*/ 30 w 157"/>
                <a:gd name="T27" fmla="*/ 215 h 87"/>
                <a:gd name="T28" fmla="*/ 52 w 157"/>
                <a:gd name="T29" fmla="*/ 217 h 87"/>
                <a:gd name="T30" fmla="*/ 60 w 157"/>
                <a:gd name="T31" fmla="*/ 217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7" h="87">
                  <a:moveTo>
                    <a:pt x="26" y="87"/>
                  </a:moveTo>
                  <a:cubicBezTo>
                    <a:pt x="31" y="87"/>
                    <a:pt x="38" y="83"/>
                    <a:pt x="43" y="81"/>
                  </a:cubicBezTo>
                  <a:cubicBezTo>
                    <a:pt x="49" y="79"/>
                    <a:pt x="54" y="77"/>
                    <a:pt x="60" y="74"/>
                  </a:cubicBezTo>
                  <a:cubicBezTo>
                    <a:pt x="73" y="68"/>
                    <a:pt x="84" y="59"/>
                    <a:pt x="96" y="51"/>
                  </a:cubicBezTo>
                  <a:cubicBezTo>
                    <a:pt x="115" y="38"/>
                    <a:pt x="133" y="24"/>
                    <a:pt x="150" y="9"/>
                  </a:cubicBezTo>
                  <a:cubicBezTo>
                    <a:pt x="151" y="8"/>
                    <a:pt x="157" y="4"/>
                    <a:pt x="156" y="2"/>
                  </a:cubicBezTo>
                  <a:cubicBezTo>
                    <a:pt x="155" y="0"/>
                    <a:pt x="148" y="4"/>
                    <a:pt x="146" y="5"/>
                  </a:cubicBezTo>
                  <a:cubicBezTo>
                    <a:pt x="141" y="7"/>
                    <a:pt x="134" y="9"/>
                    <a:pt x="129" y="13"/>
                  </a:cubicBezTo>
                  <a:cubicBezTo>
                    <a:pt x="124" y="18"/>
                    <a:pt x="120" y="24"/>
                    <a:pt x="114" y="29"/>
                  </a:cubicBezTo>
                  <a:cubicBezTo>
                    <a:pt x="105" y="37"/>
                    <a:pt x="95" y="44"/>
                    <a:pt x="84" y="51"/>
                  </a:cubicBezTo>
                  <a:cubicBezTo>
                    <a:pt x="66" y="63"/>
                    <a:pt x="46" y="74"/>
                    <a:pt x="25" y="81"/>
                  </a:cubicBezTo>
                  <a:cubicBezTo>
                    <a:pt x="22" y="82"/>
                    <a:pt x="19" y="82"/>
                    <a:pt x="16" y="82"/>
                  </a:cubicBezTo>
                  <a:cubicBezTo>
                    <a:pt x="14" y="82"/>
                    <a:pt x="5" y="82"/>
                    <a:pt x="4" y="82"/>
                  </a:cubicBezTo>
                  <a:cubicBezTo>
                    <a:pt x="0" y="85"/>
                    <a:pt x="10" y="86"/>
                    <a:pt x="12" y="86"/>
                  </a:cubicBezTo>
                  <a:cubicBezTo>
                    <a:pt x="15" y="86"/>
                    <a:pt x="18" y="87"/>
                    <a:pt x="21" y="87"/>
                  </a:cubicBezTo>
                  <a:cubicBezTo>
                    <a:pt x="22" y="87"/>
                    <a:pt x="23" y="87"/>
                    <a:pt x="24" y="87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7" name="Freeform 506"/>
            <p:cNvSpPr>
              <a:spLocks/>
            </p:cNvSpPr>
            <p:nvPr/>
          </p:nvSpPr>
          <p:spPr bwMode="auto">
            <a:xfrm>
              <a:off x="2296" y="2640"/>
              <a:ext cx="342" cy="210"/>
            </a:xfrm>
            <a:custGeom>
              <a:avLst/>
              <a:gdLst>
                <a:gd name="T0" fmla="*/ 27 w 137"/>
                <a:gd name="T1" fmla="*/ 210 h 84"/>
                <a:gd name="T2" fmla="*/ 117 w 137"/>
                <a:gd name="T3" fmla="*/ 190 h 84"/>
                <a:gd name="T4" fmla="*/ 210 w 137"/>
                <a:gd name="T5" fmla="*/ 150 h 84"/>
                <a:gd name="T6" fmla="*/ 282 w 137"/>
                <a:gd name="T7" fmla="*/ 105 h 84"/>
                <a:gd name="T8" fmla="*/ 330 w 137"/>
                <a:gd name="T9" fmla="*/ 38 h 84"/>
                <a:gd name="T10" fmla="*/ 327 w 137"/>
                <a:gd name="T11" fmla="*/ 3 h 84"/>
                <a:gd name="T12" fmla="*/ 312 w 137"/>
                <a:gd name="T13" fmla="*/ 15 h 84"/>
                <a:gd name="T14" fmla="*/ 295 w 137"/>
                <a:gd name="T15" fmla="*/ 35 h 84"/>
                <a:gd name="T16" fmla="*/ 272 w 137"/>
                <a:gd name="T17" fmla="*/ 50 h 84"/>
                <a:gd name="T18" fmla="*/ 265 w 137"/>
                <a:gd name="T19" fmla="*/ 68 h 84"/>
                <a:gd name="T20" fmla="*/ 235 w 137"/>
                <a:gd name="T21" fmla="*/ 113 h 84"/>
                <a:gd name="T22" fmla="*/ 107 w 137"/>
                <a:gd name="T23" fmla="*/ 183 h 84"/>
                <a:gd name="T24" fmla="*/ 52 w 137"/>
                <a:gd name="T25" fmla="*/ 200 h 84"/>
                <a:gd name="T26" fmla="*/ 12 w 137"/>
                <a:gd name="T27" fmla="*/ 203 h 84"/>
                <a:gd name="T28" fmla="*/ 0 w 137"/>
                <a:gd name="T29" fmla="*/ 205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7" h="84">
                  <a:moveTo>
                    <a:pt x="11" y="84"/>
                  </a:moveTo>
                  <a:cubicBezTo>
                    <a:pt x="23" y="83"/>
                    <a:pt x="35" y="80"/>
                    <a:pt x="47" y="76"/>
                  </a:cubicBezTo>
                  <a:cubicBezTo>
                    <a:pt x="59" y="72"/>
                    <a:pt x="72" y="67"/>
                    <a:pt x="84" y="60"/>
                  </a:cubicBezTo>
                  <a:cubicBezTo>
                    <a:pt x="94" y="55"/>
                    <a:pt x="104" y="48"/>
                    <a:pt x="113" y="42"/>
                  </a:cubicBezTo>
                  <a:cubicBezTo>
                    <a:pt x="122" y="36"/>
                    <a:pt x="128" y="25"/>
                    <a:pt x="132" y="15"/>
                  </a:cubicBezTo>
                  <a:cubicBezTo>
                    <a:pt x="133" y="12"/>
                    <a:pt x="137" y="0"/>
                    <a:pt x="131" y="1"/>
                  </a:cubicBezTo>
                  <a:cubicBezTo>
                    <a:pt x="129" y="1"/>
                    <a:pt x="127" y="5"/>
                    <a:pt x="125" y="6"/>
                  </a:cubicBezTo>
                  <a:cubicBezTo>
                    <a:pt x="123" y="9"/>
                    <a:pt x="120" y="11"/>
                    <a:pt x="118" y="14"/>
                  </a:cubicBezTo>
                  <a:cubicBezTo>
                    <a:pt x="115" y="16"/>
                    <a:pt x="112" y="18"/>
                    <a:pt x="109" y="20"/>
                  </a:cubicBezTo>
                  <a:cubicBezTo>
                    <a:pt x="106" y="22"/>
                    <a:pt x="106" y="24"/>
                    <a:pt x="106" y="27"/>
                  </a:cubicBezTo>
                  <a:cubicBezTo>
                    <a:pt x="104" y="34"/>
                    <a:pt x="99" y="40"/>
                    <a:pt x="94" y="45"/>
                  </a:cubicBezTo>
                  <a:cubicBezTo>
                    <a:pt x="78" y="57"/>
                    <a:pt x="61" y="65"/>
                    <a:pt x="43" y="73"/>
                  </a:cubicBezTo>
                  <a:cubicBezTo>
                    <a:pt x="36" y="76"/>
                    <a:pt x="28" y="80"/>
                    <a:pt x="21" y="80"/>
                  </a:cubicBezTo>
                  <a:cubicBezTo>
                    <a:pt x="16" y="80"/>
                    <a:pt x="10" y="79"/>
                    <a:pt x="5" y="81"/>
                  </a:cubicBezTo>
                  <a:cubicBezTo>
                    <a:pt x="3" y="81"/>
                    <a:pt x="2" y="82"/>
                    <a:pt x="0" y="82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8" name="Freeform 507"/>
            <p:cNvSpPr>
              <a:spLocks/>
            </p:cNvSpPr>
            <p:nvPr/>
          </p:nvSpPr>
          <p:spPr bwMode="auto">
            <a:xfrm>
              <a:off x="2303" y="2677"/>
              <a:ext cx="333" cy="208"/>
            </a:xfrm>
            <a:custGeom>
              <a:avLst/>
              <a:gdLst>
                <a:gd name="T0" fmla="*/ 268 w 133"/>
                <a:gd name="T1" fmla="*/ 68 h 83"/>
                <a:gd name="T2" fmla="*/ 200 w 133"/>
                <a:gd name="T3" fmla="*/ 125 h 83"/>
                <a:gd name="T4" fmla="*/ 93 w 133"/>
                <a:gd name="T5" fmla="*/ 183 h 83"/>
                <a:gd name="T6" fmla="*/ 5 w 133"/>
                <a:gd name="T7" fmla="*/ 175 h 83"/>
                <a:gd name="T8" fmla="*/ 30 w 133"/>
                <a:gd name="T9" fmla="*/ 200 h 83"/>
                <a:gd name="T10" fmla="*/ 75 w 133"/>
                <a:gd name="T11" fmla="*/ 205 h 83"/>
                <a:gd name="T12" fmla="*/ 163 w 133"/>
                <a:gd name="T13" fmla="*/ 168 h 83"/>
                <a:gd name="T14" fmla="*/ 250 w 133"/>
                <a:gd name="T15" fmla="*/ 108 h 83"/>
                <a:gd name="T16" fmla="*/ 318 w 133"/>
                <a:gd name="T17" fmla="*/ 33 h 83"/>
                <a:gd name="T18" fmla="*/ 330 w 133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3" h="83">
                  <a:moveTo>
                    <a:pt x="107" y="27"/>
                  </a:moveTo>
                  <a:cubicBezTo>
                    <a:pt x="110" y="36"/>
                    <a:pt x="86" y="47"/>
                    <a:pt x="80" y="50"/>
                  </a:cubicBezTo>
                  <a:cubicBezTo>
                    <a:pt x="66" y="59"/>
                    <a:pt x="52" y="67"/>
                    <a:pt x="37" y="73"/>
                  </a:cubicBezTo>
                  <a:cubicBezTo>
                    <a:pt x="27" y="78"/>
                    <a:pt x="9" y="80"/>
                    <a:pt x="2" y="70"/>
                  </a:cubicBezTo>
                  <a:cubicBezTo>
                    <a:pt x="0" y="74"/>
                    <a:pt x="9" y="79"/>
                    <a:pt x="12" y="80"/>
                  </a:cubicBezTo>
                  <a:cubicBezTo>
                    <a:pt x="18" y="82"/>
                    <a:pt x="24" y="83"/>
                    <a:pt x="30" y="82"/>
                  </a:cubicBezTo>
                  <a:cubicBezTo>
                    <a:pt x="43" y="79"/>
                    <a:pt x="54" y="74"/>
                    <a:pt x="65" y="67"/>
                  </a:cubicBezTo>
                  <a:cubicBezTo>
                    <a:pt x="77" y="60"/>
                    <a:pt x="89" y="52"/>
                    <a:pt x="100" y="43"/>
                  </a:cubicBezTo>
                  <a:cubicBezTo>
                    <a:pt x="110" y="34"/>
                    <a:pt x="120" y="24"/>
                    <a:pt x="127" y="13"/>
                  </a:cubicBezTo>
                  <a:cubicBezTo>
                    <a:pt x="130" y="9"/>
                    <a:pt x="133" y="4"/>
                    <a:pt x="132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9" name="Freeform 508"/>
            <p:cNvSpPr>
              <a:spLocks/>
            </p:cNvSpPr>
            <p:nvPr/>
          </p:nvSpPr>
          <p:spPr bwMode="auto">
            <a:xfrm>
              <a:off x="2396" y="2660"/>
              <a:ext cx="292" cy="240"/>
            </a:xfrm>
            <a:custGeom>
              <a:avLst/>
              <a:gdLst>
                <a:gd name="T0" fmla="*/ 235 w 117"/>
                <a:gd name="T1" fmla="*/ 30 h 96"/>
                <a:gd name="T2" fmla="*/ 235 w 117"/>
                <a:gd name="T3" fmla="*/ 50 h 96"/>
                <a:gd name="T4" fmla="*/ 225 w 117"/>
                <a:gd name="T5" fmla="*/ 73 h 96"/>
                <a:gd name="T6" fmla="*/ 187 w 117"/>
                <a:gd name="T7" fmla="*/ 118 h 96"/>
                <a:gd name="T8" fmla="*/ 137 w 117"/>
                <a:gd name="T9" fmla="*/ 160 h 96"/>
                <a:gd name="T10" fmla="*/ 85 w 117"/>
                <a:gd name="T11" fmla="*/ 200 h 96"/>
                <a:gd name="T12" fmla="*/ 37 w 117"/>
                <a:gd name="T13" fmla="*/ 220 h 96"/>
                <a:gd name="T14" fmla="*/ 0 w 117"/>
                <a:gd name="T15" fmla="*/ 230 h 96"/>
                <a:gd name="T16" fmla="*/ 47 w 117"/>
                <a:gd name="T17" fmla="*/ 230 h 96"/>
                <a:gd name="T18" fmla="*/ 95 w 117"/>
                <a:gd name="T19" fmla="*/ 205 h 96"/>
                <a:gd name="T20" fmla="*/ 182 w 117"/>
                <a:gd name="T21" fmla="*/ 143 h 96"/>
                <a:gd name="T22" fmla="*/ 225 w 117"/>
                <a:gd name="T23" fmla="*/ 103 h 96"/>
                <a:gd name="T24" fmla="*/ 257 w 117"/>
                <a:gd name="T25" fmla="*/ 68 h 96"/>
                <a:gd name="T26" fmla="*/ 282 w 117"/>
                <a:gd name="T27" fmla="*/ 30 h 96"/>
                <a:gd name="T28" fmla="*/ 290 w 117"/>
                <a:gd name="T29" fmla="*/ 8 h 96"/>
                <a:gd name="T30" fmla="*/ 265 w 117"/>
                <a:gd name="T31" fmla="*/ 3 h 96"/>
                <a:gd name="T32" fmla="*/ 257 w 117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96">
                  <a:moveTo>
                    <a:pt x="94" y="12"/>
                  </a:moveTo>
                  <a:cubicBezTo>
                    <a:pt x="93" y="14"/>
                    <a:pt x="94" y="18"/>
                    <a:pt x="94" y="20"/>
                  </a:cubicBezTo>
                  <a:cubicBezTo>
                    <a:pt x="93" y="23"/>
                    <a:pt x="92" y="26"/>
                    <a:pt x="90" y="29"/>
                  </a:cubicBezTo>
                  <a:cubicBezTo>
                    <a:pt x="87" y="36"/>
                    <a:pt x="81" y="42"/>
                    <a:pt x="75" y="47"/>
                  </a:cubicBezTo>
                  <a:cubicBezTo>
                    <a:pt x="68" y="53"/>
                    <a:pt x="62" y="59"/>
                    <a:pt x="55" y="64"/>
                  </a:cubicBezTo>
                  <a:cubicBezTo>
                    <a:pt x="48" y="69"/>
                    <a:pt x="41" y="75"/>
                    <a:pt x="34" y="80"/>
                  </a:cubicBezTo>
                  <a:cubicBezTo>
                    <a:pt x="28" y="84"/>
                    <a:pt x="22" y="85"/>
                    <a:pt x="15" y="88"/>
                  </a:cubicBezTo>
                  <a:cubicBezTo>
                    <a:pt x="10" y="90"/>
                    <a:pt x="4" y="89"/>
                    <a:pt x="0" y="92"/>
                  </a:cubicBezTo>
                  <a:cubicBezTo>
                    <a:pt x="4" y="96"/>
                    <a:pt x="14" y="93"/>
                    <a:pt x="19" y="92"/>
                  </a:cubicBezTo>
                  <a:cubicBezTo>
                    <a:pt x="26" y="91"/>
                    <a:pt x="33" y="87"/>
                    <a:pt x="38" y="82"/>
                  </a:cubicBezTo>
                  <a:cubicBezTo>
                    <a:pt x="50" y="73"/>
                    <a:pt x="63" y="68"/>
                    <a:pt x="73" y="57"/>
                  </a:cubicBezTo>
                  <a:cubicBezTo>
                    <a:pt x="78" y="52"/>
                    <a:pt x="85" y="45"/>
                    <a:pt x="90" y="41"/>
                  </a:cubicBezTo>
                  <a:cubicBezTo>
                    <a:pt x="95" y="37"/>
                    <a:pt x="99" y="32"/>
                    <a:pt x="103" y="27"/>
                  </a:cubicBezTo>
                  <a:cubicBezTo>
                    <a:pt x="106" y="22"/>
                    <a:pt x="110" y="17"/>
                    <a:pt x="113" y="12"/>
                  </a:cubicBezTo>
                  <a:cubicBezTo>
                    <a:pt x="114" y="10"/>
                    <a:pt x="117" y="6"/>
                    <a:pt x="116" y="3"/>
                  </a:cubicBezTo>
                  <a:cubicBezTo>
                    <a:pt x="115" y="0"/>
                    <a:pt x="109" y="1"/>
                    <a:pt x="106" y="1"/>
                  </a:cubicBezTo>
                  <a:cubicBezTo>
                    <a:pt x="105" y="1"/>
                    <a:pt x="104" y="1"/>
                    <a:pt x="103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0" name="Freeform 509"/>
            <p:cNvSpPr>
              <a:spLocks/>
            </p:cNvSpPr>
            <p:nvPr/>
          </p:nvSpPr>
          <p:spPr bwMode="auto">
            <a:xfrm>
              <a:off x="2388" y="2852"/>
              <a:ext cx="208" cy="93"/>
            </a:xfrm>
            <a:custGeom>
              <a:avLst/>
              <a:gdLst>
                <a:gd name="T0" fmla="*/ 10 w 83"/>
                <a:gd name="T1" fmla="*/ 40 h 37"/>
                <a:gd name="T2" fmla="*/ 15 w 83"/>
                <a:gd name="T3" fmla="*/ 78 h 37"/>
                <a:gd name="T4" fmla="*/ 50 w 83"/>
                <a:gd name="T5" fmla="*/ 90 h 37"/>
                <a:gd name="T6" fmla="*/ 135 w 83"/>
                <a:gd name="T7" fmla="*/ 68 h 37"/>
                <a:gd name="T8" fmla="*/ 173 w 83"/>
                <a:gd name="T9" fmla="*/ 45 h 37"/>
                <a:gd name="T10" fmla="*/ 193 w 83"/>
                <a:gd name="T11" fmla="*/ 25 h 37"/>
                <a:gd name="T12" fmla="*/ 208 w 83"/>
                <a:gd name="T13" fmla="*/ 0 h 37"/>
                <a:gd name="T14" fmla="*/ 138 w 83"/>
                <a:gd name="T15" fmla="*/ 23 h 37"/>
                <a:gd name="T16" fmla="*/ 93 w 83"/>
                <a:gd name="T17" fmla="*/ 65 h 37"/>
                <a:gd name="T18" fmla="*/ 45 w 83"/>
                <a:gd name="T19" fmla="*/ 70 h 37"/>
                <a:gd name="T20" fmla="*/ 13 w 83"/>
                <a:gd name="T21" fmla="*/ 45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37">
                  <a:moveTo>
                    <a:pt x="4" y="16"/>
                  </a:moveTo>
                  <a:cubicBezTo>
                    <a:pt x="0" y="18"/>
                    <a:pt x="3" y="27"/>
                    <a:pt x="6" y="31"/>
                  </a:cubicBezTo>
                  <a:cubicBezTo>
                    <a:pt x="9" y="35"/>
                    <a:pt x="15" y="37"/>
                    <a:pt x="20" y="36"/>
                  </a:cubicBezTo>
                  <a:cubicBezTo>
                    <a:pt x="32" y="35"/>
                    <a:pt x="43" y="31"/>
                    <a:pt x="54" y="27"/>
                  </a:cubicBezTo>
                  <a:cubicBezTo>
                    <a:pt x="60" y="24"/>
                    <a:pt x="65" y="23"/>
                    <a:pt x="69" y="18"/>
                  </a:cubicBezTo>
                  <a:cubicBezTo>
                    <a:pt x="72" y="16"/>
                    <a:pt x="75" y="13"/>
                    <a:pt x="77" y="10"/>
                  </a:cubicBezTo>
                  <a:cubicBezTo>
                    <a:pt x="79" y="8"/>
                    <a:pt x="81" y="3"/>
                    <a:pt x="83" y="0"/>
                  </a:cubicBezTo>
                  <a:cubicBezTo>
                    <a:pt x="75" y="3"/>
                    <a:pt x="63" y="7"/>
                    <a:pt x="55" y="9"/>
                  </a:cubicBezTo>
                  <a:cubicBezTo>
                    <a:pt x="63" y="18"/>
                    <a:pt x="44" y="25"/>
                    <a:pt x="37" y="26"/>
                  </a:cubicBezTo>
                  <a:cubicBezTo>
                    <a:pt x="31" y="28"/>
                    <a:pt x="24" y="30"/>
                    <a:pt x="18" y="28"/>
                  </a:cubicBezTo>
                  <a:cubicBezTo>
                    <a:pt x="14" y="26"/>
                    <a:pt x="6" y="22"/>
                    <a:pt x="5" y="18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1" name="Freeform 510"/>
            <p:cNvSpPr>
              <a:spLocks/>
            </p:cNvSpPr>
            <p:nvPr/>
          </p:nvSpPr>
          <p:spPr bwMode="auto">
            <a:xfrm>
              <a:off x="2453" y="2832"/>
              <a:ext cx="193" cy="178"/>
            </a:xfrm>
            <a:custGeom>
              <a:avLst/>
              <a:gdLst>
                <a:gd name="T0" fmla="*/ 140 w 77"/>
                <a:gd name="T1" fmla="*/ 20 h 71"/>
                <a:gd name="T2" fmla="*/ 168 w 77"/>
                <a:gd name="T3" fmla="*/ 10 h 71"/>
                <a:gd name="T4" fmla="*/ 188 w 77"/>
                <a:gd name="T5" fmla="*/ 0 h 71"/>
                <a:gd name="T6" fmla="*/ 190 w 77"/>
                <a:gd name="T7" fmla="*/ 40 h 71"/>
                <a:gd name="T8" fmla="*/ 193 w 77"/>
                <a:gd name="T9" fmla="*/ 83 h 71"/>
                <a:gd name="T10" fmla="*/ 190 w 77"/>
                <a:gd name="T11" fmla="*/ 128 h 71"/>
                <a:gd name="T12" fmla="*/ 190 w 77"/>
                <a:gd name="T13" fmla="*/ 148 h 71"/>
                <a:gd name="T14" fmla="*/ 188 w 77"/>
                <a:gd name="T15" fmla="*/ 168 h 71"/>
                <a:gd name="T16" fmla="*/ 153 w 77"/>
                <a:gd name="T17" fmla="*/ 173 h 71"/>
                <a:gd name="T18" fmla="*/ 130 w 77"/>
                <a:gd name="T19" fmla="*/ 170 h 71"/>
                <a:gd name="T20" fmla="*/ 110 w 77"/>
                <a:gd name="T21" fmla="*/ 168 h 71"/>
                <a:gd name="T22" fmla="*/ 168 w 77"/>
                <a:gd name="T23" fmla="*/ 133 h 71"/>
                <a:gd name="T24" fmla="*/ 168 w 77"/>
                <a:gd name="T25" fmla="*/ 118 h 71"/>
                <a:gd name="T26" fmla="*/ 160 w 77"/>
                <a:gd name="T27" fmla="*/ 115 h 71"/>
                <a:gd name="T28" fmla="*/ 133 w 77"/>
                <a:gd name="T29" fmla="*/ 133 h 71"/>
                <a:gd name="T30" fmla="*/ 163 w 77"/>
                <a:gd name="T31" fmla="*/ 93 h 71"/>
                <a:gd name="T32" fmla="*/ 143 w 77"/>
                <a:gd name="T33" fmla="*/ 75 h 71"/>
                <a:gd name="T34" fmla="*/ 115 w 77"/>
                <a:gd name="T35" fmla="*/ 93 h 71"/>
                <a:gd name="T36" fmla="*/ 108 w 77"/>
                <a:gd name="T37" fmla="*/ 88 h 71"/>
                <a:gd name="T38" fmla="*/ 73 w 77"/>
                <a:gd name="T39" fmla="*/ 105 h 71"/>
                <a:gd name="T40" fmla="*/ 28 w 77"/>
                <a:gd name="T41" fmla="*/ 118 h 71"/>
                <a:gd name="T42" fmla="*/ 0 w 77"/>
                <a:gd name="T43" fmla="*/ 110 h 71"/>
                <a:gd name="T44" fmla="*/ 45 w 77"/>
                <a:gd name="T45" fmla="*/ 98 h 71"/>
                <a:gd name="T46" fmla="*/ 110 w 77"/>
                <a:gd name="T47" fmla="*/ 58 h 71"/>
                <a:gd name="T48" fmla="*/ 150 w 77"/>
                <a:gd name="T49" fmla="*/ 18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56" y="8"/>
                  </a:moveTo>
                  <a:cubicBezTo>
                    <a:pt x="59" y="7"/>
                    <a:pt x="64" y="5"/>
                    <a:pt x="67" y="4"/>
                  </a:cubicBezTo>
                  <a:cubicBezTo>
                    <a:pt x="69" y="3"/>
                    <a:pt x="72" y="0"/>
                    <a:pt x="75" y="0"/>
                  </a:cubicBezTo>
                  <a:cubicBezTo>
                    <a:pt x="76" y="5"/>
                    <a:pt x="75" y="11"/>
                    <a:pt x="76" y="16"/>
                  </a:cubicBezTo>
                  <a:cubicBezTo>
                    <a:pt x="76" y="22"/>
                    <a:pt x="77" y="27"/>
                    <a:pt x="77" y="33"/>
                  </a:cubicBezTo>
                  <a:cubicBezTo>
                    <a:pt x="77" y="39"/>
                    <a:pt x="77" y="45"/>
                    <a:pt x="76" y="51"/>
                  </a:cubicBezTo>
                  <a:cubicBezTo>
                    <a:pt x="76" y="53"/>
                    <a:pt x="76" y="57"/>
                    <a:pt x="76" y="59"/>
                  </a:cubicBezTo>
                  <a:cubicBezTo>
                    <a:pt x="76" y="62"/>
                    <a:pt x="77" y="65"/>
                    <a:pt x="75" y="67"/>
                  </a:cubicBezTo>
                  <a:cubicBezTo>
                    <a:pt x="72" y="71"/>
                    <a:pt x="65" y="69"/>
                    <a:pt x="61" y="69"/>
                  </a:cubicBezTo>
                  <a:cubicBezTo>
                    <a:pt x="58" y="68"/>
                    <a:pt x="55" y="68"/>
                    <a:pt x="52" y="68"/>
                  </a:cubicBezTo>
                  <a:cubicBezTo>
                    <a:pt x="49" y="68"/>
                    <a:pt x="47" y="67"/>
                    <a:pt x="44" y="67"/>
                  </a:cubicBezTo>
                  <a:cubicBezTo>
                    <a:pt x="52" y="63"/>
                    <a:pt x="64" y="65"/>
                    <a:pt x="67" y="53"/>
                  </a:cubicBezTo>
                  <a:cubicBezTo>
                    <a:pt x="67" y="51"/>
                    <a:pt x="68" y="48"/>
                    <a:pt x="67" y="47"/>
                  </a:cubicBezTo>
                  <a:cubicBezTo>
                    <a:pt x="66" y="44"/>
                    <a:pt x="66" y="44"/>
                    <a:pt x="64" y="46"/>
                  </a:cubicBezTo>
                  <a:cubicBezTo>
                    <a:pt x="60" y="48"/>
                    <a:pt x="57" y="51"/>
                    <a:pt x="53" y="53"/>
                  </a:cubicBezTo>
                  <a:cubicBezTo>
                    <a:pt x="58" y="50"/>
                    <a:pt x="64" y="43"/>
                    <a:pt x="65" y="37"/>
                  </a:cubicBezTo>
                  <a:cubicBezTo>
                    <a:pt x="65" y="33"/>
                    <a:pt x="62" y="27"/>
                    <a:pt x="57" y="30"/>
                  </a:cubicBezTo>
                  <a:cubicBezTo>
                    <a:pt x="55" y="25"/>
                    <a:pt x="49" y="37"/>
                    <a:pt x="46" y="37"/>
                  </a:cubicBezTo>
                  <a:cubicBezTo>
                    <a:pt x="47" y="33"/>
                    <a:pt x="47" y="32"/>
                    <a:pt x="43" y="35"/>
                  </a:cubicBezTo>
                  <a:cubicBezTo>
                    <a:pt x="38" y="37"/>
                    <a:pt x="34" y="40"/>
                    <a:pt x="29" y="42"/>
                  </a:cubicBezTo>
                  <a:cubicBezTo>
                    <a:pt x="24" y="45"/>
                    <a:pt x="17" y="47"/>
                    <a:pt x="11" y="47"/>
                  </a:cubicBezTo>
                  <a:cubicBezTo>
                    <a:pt x="7" y="47"/>
                    <a:pt x="4" y="43"/>
                    <a:pt x="0" y="44"/>
                  </a:cubicBezTo>
                  <a:cubicBezTo>
                    <a:pt x="4" y="45"/>
                    <a:pt x="14" y="41"/>
                    <a:pt x="18" y="39"/>
                  </a:cubicBezTo>
                  <a:cubicBezTo>
                    <a:pt x="28" y="35"/>
                    <a:pt x="36" y="31"/>
                    <a:pt x="44" y="23"/>
                  </a:cubicBezTo>
                  <a:cubicBezTo>
                    <a:pt x="49" y="18"/>
                    <a:pt x="52" y="9"/>
                    <a:pt x="60" y="7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2" name="Freeform 511"/>
            <p:cNvSpPr>
              <a:spLocks/>
            </p:cNvSpPr>
            <p:nvPr/>
          </p:nvSpPr>
          <p:spPr bwMode="auto">
            <a:xfrm>
              <a:off x="2508" y="2882"/>
              <a:ext cx="93" cy="100"/>
            </a:xfrm>
            <a:custGeom>
              <a:avLst/>
              <a:gdLst>
                <a:gd name="T0" fmla="*/ 35 w 37"/>
                <a:gd name="T1" fmla="*/ 43 h 40"/>
                <a:gd name="T2" fmla="*/ 43 w 37"/>
                <a:gd name="T3" fmla="*/ 68 h 40"/>
                <a:gd name="T4" fmla="*/ 0 w 37"/>
                <a:gd name="T5" fmla="*/ 98 h 40"/>
                <a:gd name="T6" fmla="*/ 80 w 37"/>
                <a:gd name="T7" fmla="*/ 48 h 40"/>
                <a:gd name="T8" fmla="*/ 90 w 37"/>
                <a:gd name="T9" fmla="*/ 13 h 40"/>
                <a:gd name="T10" fmla="*/ 55 w 37"/>
                <a:gd name="T11" fmla="*/ 18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40">
                  <a:moveTo>
                    <a:pt x="14" y="17"/>
                  </a:moveTo>
                  <a:cubicBezTo>
                    <a:pt x="23" y="13"/>
                    <a:pt x="21" y="23"/>
                    <a:pt x="17" y="27"/>
                  </a:cubicBezTo>
                  <a:cubicBezTo>
                    <a:pt x="12" y="32"/>
                    <a:pt x="5" y="35"/>
                    <a:pt x="0" y="39"/>
                  </a:cubicBezTo>
                  <a:cubicBezTo>
                    <a:pt x="11" y="40"/>
                    <a:pt x="26" y="29"/>
                    <a:pt x="32" y="19"/>
                  </a:cubicBezTo>
                  <a:cubicBezTo>
                    <a:pt x="34" y="16"/>
                    <a:pt x="37" y="9"/>
                    <a:pt x="36" y="5"/>
                  </a:cubicBezTo>
                  <a:cubicBezTo>
                    <a:pt x="35" y="0"/>
                    <a:pt x="26" y="6"/>
                    <a:pt x="22" y="7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3" name="Freeform 512"/>
            <p:cNvSpPr>
              <a:spLocks/>
            </p:cNvSpPr>
            <p:nvPr/>
          </p:nvSpPr>
          <p:spPr bwMode="auto">
            <a:xfrm>
              <a:off x="2536" y="2890"/>
              <a:ext cx="95" cy="90"/>
            </a:xfrm>
            <a:custGeom>
              <a:avLst/>
              <a:gdLst>
                <a:gd name="T0" fmla="*/ 50 w 38"/>
                <a:gd name="T1" fmla="*/ 18 h 36"/>
                <a:gd name="T2" fmla="*/ 63 w 38"/>
                <a:gd name="T3" fmla="*/ 33 h 36"/>
                <a:gd name="T4" fmla="*/ 58 w 38"/>
                <a:gd name="T5" fmla="*/ 55 h 36"/>
                <a:gd name="T6" fmla="*/ 33 w 38"/>
                <a:gd name="T7" fmla="*/ 75 h 36"/>
                <a:gd name="T8" fmla="*/ 0 w 38"/>
                <a:gd name="T9" fmla="*/ 90 h 36"/>
                <a:gd name="T10" fmla="*/ 30 w 38"/>
                <a:gd name="T11" fmla="*/ 85 h 36"/>
                <a:gd name="T12" fmla="*/ 73 w 38"/>
                <a:gd name="T13" fmla="*/ 60 h 36"/>
                <a:gd name="T14" fmla="*/ 65 w 3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36">
                  <a:moveTo>
                    <a:pt x="20" y="7"/>
                  </a:moveTo>
                  <a:cubicBezTo>
                    <a:pt x="23" y="9"/>
                    <a:pt x="25" y="9"/>
                    <a:pt x="25" y="13"/>
                  </a:cubicBezTo>
                  <a:cubicBezTo>
                    <a:pt x="25" y="16"/>
                    <a:pt x="24" y="20"/>
                    <a:pt x="23" y="22"/>
                  </a:cubicBezTo>
                  <a:cubicBezTo>
                    <a:pt x="20" y="26"/>
                    <a:pt x="17" y="28"/>
                    <a:pt x="13" y="30"/>
                  </a:cubicBezTo>
                  <a:cubicBezTo>
                    <a:pt x="9" y="32"/>
                    <a:pt x="5" y="36"/>
                    <a:pt x="0" y="36"/>
                  </a:cubicBezTo>
                  <a:cubicBezTo>
                    <a:pt x="3" y="36"/>
                    <a:pt x="8" y="35"/>
                    <a:pt x="12" y="34"/>
                  </a:cubicBezTo>
                  <a:cubicBezTo>
                    <a:pt x="18" y="32"/>
                    <a:pt x="24" y="28"/>
                    <a:pt x="29" y="24"/>
                  </a:cubicBezTo>
                  <a:cubicBezTo>
                    <a:pt x="38" y="16"/>
                    <a:pt x="35" y="6"/>
                    <a:pt x="26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4" name="Freeform 513"/>
            <p:cNvSpPr>
              <a:spLocks/>
            </p:cNvSpPr>
            <p:nvPr/>
          </p:nvSpPr>
          <p:spPr bwMode="auto">
            <a:xfrm>
              <a:off x="3236" y="2537"/>
              <a:ext cx="67" cy="63"/>
            </a:xfrm>
            <a:custGeom>
              <a:avLst/>
              <a:gdLst>
                <a:gd name="T0" fmla="*/ 0 w 27"/>
                <a:gd name="T1" fmla="*/ 10 h 25"/>
                <a:gd name="T2" fmla="*/ 12 w 27"/>
                <a:gd name="T3" fmla="*/ 45 h 25"/>
                <a:gd name="T4" fmla="*/ 45 w 27"/>
                <a:gd name="T5" fmla="*/ 50 h 25"/>
                <a:gd name="T6" fmla="*/ 2 w 2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5">
                  <a:moveTo>
                    <a:pt x="0" y="4"/>
                  </a:moveTo>
                  <a:cubicBezTo>
                    <a:pt x="1" y="8"/>
                    <a:pt x="2" y="14"/>
                    <a:pt x="5" y="18"/>
                  </a:cubicBezTo>
                  <a:cubicBezTo>
                    <a:pt x="8" y="25"/>
                    <a:pt x="12" y="24"/>
                    <a:pt x="18" y="20"/>
                  </a:cubicBezTo>
                  <a:cubicBezTo>
                    <a:pt x="27" y="13"/>
                    <a:pt x="3" y="7"/>
                    <a:pt x="1" y="0"/>
                  </a:cubicBezTo>
                </a:path>
              </a:pathLst>
            </a:custGeom>
            <a:solidFill>
              <a:srgbClr val="E8BA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5" name="Freeform 514"/>
            <p:cNvSpPr>
              <a:spLocks/>
            </p:cNvSpPr>
            <p:nvPr/>
          </p:nvSpPr>
          <p:spPr bwMode="auto">
            <a:xfrm>
              <a:off x="3243" y="2487"/>
              <a:ext cx="93" cy="60"/>
            </a:xfrm>
            <a:custGeom>
              <a:avLst/>
              <a:gdLst>
                <a:gd name="T0" fmla="*/ 5 w 37"/>
                <a:gd name="T1" fmla="*/ 0 h 24"/>
                <a:gd name="T2" fmla="*/ 28 w 37"/>
                <a:gd name="T3" fmla="*/ 45 h 24"/>
                <a:gd name="T4" fmla="*/ 75 w 37"/>
                <a:gd name="T5" fmla="*/ 55 h 24"/>
                <a:gd name="T6" fmla="*/ 90 w 37"/>
                <a:gd name="T7" fmla="*/ 40 h 24"/>
                <a:gd name="T8" fmla="*/ 70 w 37"/>
                <a:gd name="T9" fmla="*/ 33 h 24"/>
                <a:gd name="T10" fmla="*/ 40 w 37"/>
                <a:gd name="T11" fmla="*/ 20 h 24"/>
                <a:gd name="T12" fmla="*/ 13 w 37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4">
                  <a:moveTo>
                    <a:pt x="2" y="0"/>
                  </a:moveTo>
                  <a:cubicBezTo>
                    <a:pt x="0" y="6"/>
                    <a:pt x="8" y="14"/>
                    <a:pt x="11" y="18"/>
                  </a:cubicBezTo>
                  <a:cubicBezTo>
                    <a:pt x="16" y="23"/>
                    <a:pt x="23" y="24"/>
                    <a:pt x="30" y="22"/>
                  </a:cubicBezTo>
                  <a:cubicBezTo>
                    <a:pt x="32" y="21"/>
                    <a:pt x="37" y="19"/>
                    <a:pt x="36" y="16"/>
                  </a:cubicBezTo>
                  <a:cubicBezTo>
                    <a:pt x="36" y="14"/>
                    <a:pt x="30" y="13"/>
                    <a:pt x="28" y="13"/>
                  </a:cubicBezTo>
                  <a:cubicBezTo>
                    <a:pt x="24" y="11"/>
                    <a:pt x="20" y="10"/>
                    <a:pt x="16" y="8"/>
                  </a:cubicBezTo>
                  <a:cubicBezTo>
                    <a:pt x="12" y="6"/>
                    <a:pt x="9" y="5"/>
                    <a:pt x="5" y="3"/>
                  </a:cubicBezTo>
                </a:path>
              </a:pathLst>
            </a:custGeom>
            <a:solidFill>
              <a:srgbClr val="E8BA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" name="Freeform 515"/>
            <p:cNvSpPr>
              <a:spLocks/>
            </p:cNvSpPr>
            <p:nvPr/>
          </p:nvSpPr>
          <p:spPr bwMode="auto">
            <a:xfrm>
              <a:off x="3261" y="2455"/>
              <a:ext cx="125" cy="65"/>
            </a:xfrm>
            <a:custGeom>
              <a:avLst/>
              <a:gdLst>
                <a:gd name="T0" fmla="*/ 0 w 50"/>
                <a:gd name="T1" fmla="*/ 15 h 26"/>
                <a:gd name="T2" fmla="*/ 125 w 50"/>
                <a:gd name="T3" fmla="*/ 0 h 26"/>
                <a:gd name="T4" fmla="*/ 115 w 50"/>
                <a:gd name="T5" fmla="*/ 8 h 26"/>
                <a:gd name="T6" fmla="*/ 93 w 50"/>
                <a:gd name="T7" fmla="*/ 15 h 26"/>
                <a:gd name="T8" fmla="*/ 23 w 50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6">
                  <a:moveTo>
                    <a:pt x="0" y="6"/>
                  </a:moveTo>
                  <a:cubicBezTo>
                    <a:pt x="17" y="10"/>
                    <a:pt x="43" y="26"/>
                    <a:pt x="50" y="0"/>
                  </a:cubicBezTo>
                  <a:cubicBezTo>
                    <a:pt x="48" y="0"/>
                    <a:pt x="48" y="2"/>
                    <a:pt x="46" y="3"/>
                  </a:cubicBezTo>
                  <a:cubicBezTo>
                    <a:pt x="43" y="5"/>
                    <a:pt x="40" y="6"/>
                    <a:pt x="37" y="6"/>
                  </a:cubicBezTo>
                  <a:cubicBezTo>
                    <a:pt x="28" y="8"/>
                    <a:pt x="18" y="9"/>
                    <a:pt x="9" y="7"/>
                  </a:cubicBezTo>
                </a:path>
              </a:pathLst>
            </a:custGeom>
            <a:solidFill>
              <a:srgbClr val="E8BA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" name="Freeform 516"/>
            <p:cNvSpPr>
              <a:spLocks/>
            </p:cNvSpPr>
            <p:nvPr/>
          </p:nvSpPr>
          <p:spPr bwMode="auto">
            <a:xfrm>
              <a:off x="3261" y="2422"/>
              <a:ext cx="70" cy="28"/>
            </a:xfrm>
            <a:custGeom>
              <a:avLst/>
              <a:gdLst>
                <a:gd name="T0" fmla="*/ 13 w 28"/>
                <a:gd name="T1" fmla="*/ 0 h 11"/>
                <a:gd name="T2" fmla="*/ 18 w 28"/>
                <a:gd name="T3" fmla="*/ 20 h 11"/>
                <a:gd name="T4" fmla="*/ 70 w 28"/>
                <a:gd name="T5" fmla="*/ 20 h 11"/>
                <a:gd name="T6" fmla="*/ 13 w 28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1">
                  <a:moveTo>
                    <a:pt x="5" y="0"/>
                  </a:moveTo>
                  <a:cubicBezTo>
                    <a:pt x="3" y="6"/>
                    <a:pt x="0" y="7"/>
                    <a:pt x="7" y="8"/>
                  </a:cubicBezTo>
                  <a:cubicBezTo>
                    <a:pt x="13" y="9"/>
                    <a:pt x="22" y="11"/>
                    <a:pt x="28" y="8"/>
                  </a:cubicBezTo>
                  <a:cubicBezTo>
                    <a:pt x="23" y="3"/>
                    <a:pt x="12" y="3"/>
                    <a:pt x="5" y="2"/>
                  </a:cubicBezTo>
                </a:path>
              </a:pathLst>
            </a:custGeom>
            <a:solidFill>
              <a:srgbClr val="E8BA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" name="Freeform 517"/>
            <p:cNvSpPr>
              <a:spLocks/>
            </p:cNvSpPr>
            <p:nvPr/>
          </p:nvSpPr>
          <p:spPr bwMode="auto">
            <a:xfrm>
              <a:off x="3211" y="2602"/>
              <a:ext cx="22" cy="30"/>
            </a:xfrm>
            <a:custGeom>
              <a:avLst/>
              <a:gdLst>
                <a:gd name="T0" fmla="*/ 10 w 9"/>
                <a:gd name="T1" fmla="*/ 0 h 12"/>
                <a:gd name="T2" fmla="*/ 0 w 9"/>
                <a:gd name="T3" fmla="*/ 30 h 12"/>
                <a:gd name="T4" fmla="*/ 17 w 9"/>
                <a:gd name="T5" fmla="*/ 20 h 12"/>
                <a:gd name="T6" fmla="*/ 20 w 9"/>
                <a:gd name="T7" fmla="*/ 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4"/>
                    <a:pt x="0" y="8"/>
                    <a:pt x="0" y="12"/>
                  </a:cubicBezTo>
                  <a:cubicBezTo>
                    <a:pt x="2" y="11"/>
                    <a:pt x="6" y="9"/>
                    <a:pt x="7" y="8"/>
                  </a:cubicBezTo>
                  <a:cubicBezTo>
                    <a:pt x="9" y="6"/>
                    <a:pt x="8" y="5"/>
                    <a:pt x="8" y="2"/>
                  </a:cubicBezTo>
                </a:path>
              </a:pathLst>
            </a:custGeom>
            <a:solidFill>
              <a:srgbClr val="E8BA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" name="Freeform 518"/>
            <p:cNvSpPr>
              <a:spLocks/>
            </p:cNvSpPr>
            <p:nvPr/>
          </p:nvSpPr>
          <p:spPr bwMode="auto">
            <a:xfrm>
              <a:off x="2201" y="2797"/>
              <a:ext cx="65" cy="38"/>
            </a:xfrm>
            <a:custGeom>
              <a:avLst/>
              <a:gdLst>
                <a:gd name="T0" fmla="*/ 0 w 26"/>
                <a:gd name="T1" fmla="*/ 8 h 15"/>
                <a:gd name="T2" fmla="*/ 30 w 26"/>
                <a:gd name="T3" fmla="*/ 38 h 15"/>
                <a:gd name="T4" fmla="*/ 45 w 26"/>
                <a:gd name="T5" fmla="*/ 28 h 15"/>
                <a:gd name="T6" fmla="*/ 65 w 26"/>
                <a:gd name="T7" fmla="*/ 10 h 15"/>
                <a:gd name="T8" fmla="*/ 30 w 26"/>
                <a:gd name="T9" fmla="*/ 23 h 15"/>
                <a:gd name="T10" fmla="*/ 0 w 26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0" y="10"/>
                    <a:pt x="6" y="14"/>
                    <a:pt x="12" y="15"/>
                  </a:cubicBezTo>
                  <a:cubicBezTo>
                    <a:pt x="16" y="15"/>
                    <a:pt x="16" y="14"/>
                    <a:pt x="18" y="11"/>
                  </a:cubicBezTo>
                  <a:cubicBezTo>
                    <a:pt x="21" y="8"/>
                    <a:pt x="23" y="6"/>
                    <a:pt x="26" y="4"/>
                  </a:cubicBezTo>
                  <a:cubicBezTo>
                    <a:pt x="22" y="7"/>
                    <a:pt x="17" y="11"/>
                    <a:pt x="12" y="9"/>
                  </a:cubicBezTo>
                  <a:cubicBezTo>
                    <a:pt x="7" y="8"/>
                    <a:pt x="2" y="5"/>
                    <a:pt x="0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" name="Freeform 519"/>
            <p:cNvSpPr>
              <a:spLocks/>
            </p:cNvSpPr>
            <p:nvPr/>
          </p:nvSpPr>
          <p:spPr bwMode="auto">
            <a:xfrm>
              <a:off x="2118" y="2640"/>
              <a:ext cx="238" cy="152"/>
            </a:xfrm>
            <a:custGeom>
              <a:avLst/>
              <a:gdLst>
                <a:gd name="T0" fmla="*/ 23 w 95"/>
                <a:gd name="T1" fmla="*/ 110 h 61"/>
                <a:gd name="T2" fmla="*/ 55 w 95"/>
                <a:gd name="T3" fmla="*/ 150 h 61"/>
                <a:gd name="T4" fmla="*/ 103 w 95"/>
                <a:gd name="T5" fmla="*/ 82 h 61"/>
                <a:gd name="T6" fmla="*/ 168 w 95"/>
                <a:gd name="T7" fmla="*/ 37 h 61"/>
                <a:gd name="T8" fmla="*/ 203 w 95"/>
                <a:gd name="T9" fmla="*/ 17 h 61"/>
                <a:gd name="T10" fmla="*/ 238 w 95"/>
                <a:gd name="T11" fmla="*/ 0 h 61"/>
                <a:gd name="T12" fmla="*/ 150 w 95"/>
                <a:gd name="T13" fmla="*/ 20 h 61"/>
                <a:gd name="T14" fmla="*/ 128 w 95"/>
                <a:gd name="T15" fmla="*/ 47 h 61"/>
                <a:gd name="T16" fmla="*/ 75 w 95"/>
                <a:gd name="T17" fmla="*/ 82 h 61"/>
                <a:gd name="T18" fmla="*/ 53 w 95"/>
                <a:gd name="T19" fmla="*/ 100 h 61"/>
                <a:gd name="T20" fmla="*/ 43 w 95"/>
                <a:gd name="T21" fmla="*/ 117 h 61"/>
                <a:gd name="T22" fmla="*/ 28 w 95"/>
                <a:gd name="T23" fmla="*/ 127 h 61"/>
                <a:gd name="T24" fmla="*/ 23 w 95"/>
                <a:gd name="T25" fmla="*/ 112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9" y="44"/>
                  </a:moveTo>
                  <a:cubicBezTo>
                    <a:pt x="0" y="55"/>
                    <a:pt x="10" y="61"/>
                    <a:pt x="22" y="60"/>
                  </a:cubicBezTo>
                  <a:cubicBezTo>
                    <a:pt x="22" y="49"/>
                    <a:pt x="34" y="40"/>
                    <a:pt x="41" y="33"/>
                  </a:cubicBezTo>
                  <a:cubicBezTo>
                    <a:pt x="49" y="26"/>
                    <a:pt x="58" y="20"/>
                    <a:pt x="67" y="15"/>
                  </a:cubicBezTo>
                  <a:cubicBezTo>
                    <a:pt x="72" y="12"/>
                    <a:pt x="76" y="10"/>
                    <a:pt x="81" y="7"/>
                  </a:cubicBezTo>
                  <a:cubicBezTo>
                    <a:pt x="85" y="5"/>
                    <a:pt x="91" y="3"/>
                    <a:pt x="95" y="0"/>
                  </a:cubicBezTo>
                  <a:cubicBezTo>
                    <a:pt x="84" y="4"/>
                    <a:pt x="71" y="3"/>
                    <a:pt x="60" y="8"/>
                  </a:cubicBezTo>
                  <a:cubicBezTo>
                    <a:pt x="62" y="12"/>
                    <a:pt x="54" y="17"/>
                    <a:pt x="51" y="19"/>
                  </a:cubicBezTo>
                  <a:cubicBezTo>
                    <a:pt x="45" y="24"/>
                    <a:pt x="37" y="28"/>
                    <a:pt x="30" y="33"/>
                  </a:cubicBezTo>
                  <a:cubicBezTo>
                    <a:pt x="27" y="35"/>
                    <a:pt x="24" y="37"/>
                    <a:pt x="21" y="40"/>
                  </a:cubicBezTo>
                  <a:cubicBezTo>
                    <a:pt x="20" y="42"/>
                    <a:pt x="18" y="45"/>
                    <a:pt x="17" y="47"/>
                  </a:cubicBezTo>
                  <a:cubicBezTo>
                    <a:pt x="16" y="49"/>
                    <a:pt x="13" y="51"/>
                    <a:pt x="11" y="51"/>
                  </a:cubicBezTo>
                  <a:cubicBezTo>
                    <a:pt x="9" y="51"/>
                    <a:pt x="8" y="47"/>
                    <a:pt x="9" y="45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" name="Freeform 520"/>
            <p:cNvSpPr>
              <a:spLocks/>
            </p:cNvSpPr>
            <p:nvPr/>
          </p:nvSpPr>
          <p:spPr bwMode="auto">
            <a:xfrm>
              <a:off x="2441" y="2942"/>
              <a:ext cx="77" cy="40"/>
            </a:xfrm>
            <a:custGeom>
              <a:avLst/>
              <a:gdLst>
                <a:gd name="T0" fmla="*/ 2 w 31"/>
                <a:gd name="T1" fmla="*/ 3 h 16"/>
                <a:gd name="T2" fmla="*/ 77 w 31"/>
                <a:gd name="T3" fmla="*/ 33 h 16"/>
                <a:gd name="T4" fmla="*/ 42 w 31"/>
                <a:gd name="T5" fmla="*/ 0 h 16"/>
                <a:gd name="T6" fmla="*/ 0 w 3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6">
                  <a:moveTo>
                    <a:pt x="1" y="1"/>
                  </a:moveTo>
                  <a:cubicBezTo>
                    <a:pt x="3" y="12"/>
                    <a:pt x="22" y="16"/>
                    <a:pt x="31" y="13"/>
                  </a:cubicBezTo>
                  <a:cubicBezTo>
                    <a:pt x="26" y="16"/>
                    <a:pt x="6" y="6"/>
                    <a:pt x="17" y="0"/>
                  </a:cubicBezTo>
                  <a:cubicBezTo>
                    <a:pt x="11" y="0"/>
                    <a:pt x="6" y="0"/>
                    <a:pt x="0" y="0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2" name="Freeform 521"/>
            <p:cNvSpPr>
              <a:spLocks/>
            </p:cNvSpPr>
            <p:nvPr/>
          </p:nvSpPr>
          <p:spPr bwMode="auto">
            <a:xfrm>
              <a:off x="2063" y="2620"/>
              <a:ext cx="145" cy="110"/>
            </a:xfrm>
            <a:custGeom>
              <a:avLst/>
              <a:gdLst>
                <a:gd name="T0" fmla="*/ 3 w 58"/>
                <a:gd name="T1" fmla="*/ 83 h 44"/>
                <a:gd name="T2" fmla="*/ 18 w 58"/>
                <a:gd name="T3" fmla="*/ 110 h 44"/>
                <a:gd name="T4" fmla="*/ 78 w 58"/>
                <a:gd name="T5" fmla="*/ 50 h 44"/>
                <a:gd name="T6" fmla="*/ 110 w 58"/>
                <a:gd name="T7" fmla="*/ 33 h 44"/>
                <a:gd name="T8" fmla="*/ 145 w 58"/>
                <a:gd name="T9" fmla="*/ 15 h 44"/>
                <a:gd name="T10" fmla="*/ 78 w 58"/>
                <a:gd name="T11" fmla="*/ 10 h 44"/>
                <a:gd name="T12" fmla="*/ 45 w 58"/>
                <a:gd name="T13" fmla="*/ 58 h 44"/>
                <a:gd name="T14" fmla="*/ 20 w 58"/>
                <a:gd name="T15" fmla="*/ 83 h 44"/>
                <a:gd name="T16" fmla="*/ 10 w 58"/>
                <a:gd name="T17" fmla="*/ 83 h 44"/>
                <a:gd name="T18" fmla="*/ 8 w 58"/>
                <a:gd name="T19" fmla="*/ 7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44">
                  <a:moveTo>
                    <a:pt x="1" y="33"/>
                  </a:moveTo>
                  <a:cubicBezTo>
                    <a:pt x="0" y="37"/>
                    <a:pt x="2" y="43"/>
                    <a:pt x="7" y="44"/>
                  </a:cubicBezTo>
                  <a:cubicBezTo>
                    <a:pt x="8" y="33"/>
                    <a:pt x="23" y="26"/>
                    <a:pt x="31" y="20"/>
                  </a:cubicBezTo>
                  <a:cubicBezTo>
                    <a:pt x="35" y="17"/>
                    <a:pt x="40" y="16"/>
                    <a:pt x="44" y="13"/>
                  </a:cubicBezTo>
                  <a:cubicBezTo>
                    <a:pt x="47" y="12"/>
                    <a:pt x="58" y="9"/>
                    <a:pt x="58" y="6"/>
                  </a:cubicBezTo>
                  <a:cubicBezTo>
                    <a:pt x="58" y="0"/>
                    <a:pt x="34" y="4"/>
                    <a:pt x="31" y="4"/>
                  </a:cubicBezTo>
                  <a:cubicBezTo>
                    <a:pt x="37" y="9"/>
                    <a:pt x="22" y="21"/>
                    <a:pt x="18" y="23"/>
                  </a:cubicBezTo>
                  <a:cubicBezTo>
                    <a:pt x="15" y="26"/>
                    <a:pt x="12" y="31"/>
                    <a:pt x="8" y="33"/>
                  </a:cubicBezTo>
                  <a:cubicBezTo>
                    <a:pt x="6" y="35"/>
                    <a:pt x="5" y="36"/>
                    <a:pt x="4" y="33"/>
                  </a:cubicBezTo>
                  <a:cubicBezTo>
                    <a:pt x="3" y="32"/>
                    <a:pt x="3" y="29"/>
                    <a:pt x="3" y="28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3" name="Freeform 522"/>
            <p:cNvSpPr>
              <a:spLocks/>
            </p:cNvSpPr>
            <p:nvPr/>
          </p:nvSpPr>
          <p:spPr bwMode="auto">
            <a:xfrm>
              <a:off x="2083" y="2667"/>
              <a:ext cx="120" cy="110"/>
            </a:xfrm>
            <a:custGeom>
              <a:avLst/>
              <a:gdLst>
                <a:gd name="T0" fmla="*/ 10 w 48"/>
                <a:gd name="T1" fmla="*/ 63 h 44"/>
                <a:gd name="T2" fmla="*/ 38 w 48"/>
                <a:gd name="T3" fmla="*/ 105 h 44"/>
                <a:gd name="T4" fmla="*/ 48 w 48"/>
                <a:gd name="T5" fmla="*/ 78 h 44"/>
                <a:gd name="T6" fmla="*/ 73 w 48"/>
                <a:gd name="T7" fmla="*/ 50 h 44"/>
                <a:gd name="T8" fmla="*/ 100 w 48"/>
                <a:gd name="T9" fmla="*/ 23 h 44"/>
                <a:gd name="T10" fmla="*/ 120 w 48"/>
                <a:gd name="T11" fmla="*/ 3 h 44"/>
                <a:gd name="T12" fmla="*/ 90 w 48"/>
                <a:gd name="T13" fmla="*/ 20 h 44"/>
                <a:gd name="T14" fmla="*/ 53 w 48"/>
                <a:gd name="T15" fmla="*/ 58 h 44"/>
                <a:gd name="T16" fmla="*/ 20 w 48"/>
                <a:gd name="T17" fmla="*/ 75 h 44"/>
                <a:gd name="T18" fmla="*/ 18 w 48"/>
                <a:gd name="T19" fmla="*/ 4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44">
                  <a:moveTo>
                    <a:pt x="4" y="25"/>
                  </a:moveTo>
                  <a:cubicBezTo>
                    <a:pt x="0" y="31"/>
                    <a:pt x="8" y="44"/>
                    <a:pt x="15" y="42"/>
                  </a:cubicBezTo>
                  <a:cubicBezTo>
                    <a:pt x="16" y="38"/>
                    <a:pt x="16" y="35"/>
                    <a:pt x="19" y="31"/>
                  </a:cubicBezTo>
                  <a:cubicBezTo>
                    <a:pt x="22" y="27"/>
                    <a:pt x="26" y="23"/>
                    <a:pt x="29" y="20"/>
                  </a:cubicBezTo>
                  <a:cubicBezTo>
                    <a:pt x="33" y="16"/>
                    <a:pt x="36" y="12"/>
                    <a:pt x="40" y="9"/>
                  </a:cubicBezTo>
                  <a:cubicBezTo>
                    <a:pt x="42" y="6"/>
                    <a:pt x="46" y="5"/>
                    <a:pt x="48" y="1"/>
                  </a:cubicBezTo>
                  <a:cubicBezTo>
                    <a:pt x="44" y="0"/>
                    <a:pt x="39" y="5"/>
                    <a:pt x="36" y="8"/>
                  </a:cubicBezTo>
                  <a:cubicBezTo>
                    <a:pt x="30" y="12"/>
                    <a:pt x="25" y="18"/>
                    <a:pt x="21" y="23"/>
                  </a:cubicBezTo>
                  <a:cubicBezTo>
                    <a:pt x="18" y="27"/>
                    <a:pt x="13" y="35"/>
                    <a:pt x="8" y="30"/>
                  </a:cubicBezTo>
                  <a:cubicBezTo>
                    <a:pt x="5" y="26"/>
                    <a:pt x="6" y="21"/>
                    <a:pt x="7" y="16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" name="Freeform 523"/>
            <p:cNvSpPr>
              <a:spLocks/>
            </p:cNvSpPr>
            <p:nvPr/>
          </p:nvSpPr>
          <p:spPr bwMode="auto">
            <a:xfrm>
              <a:off x="2051" y="2615"/>
              <a:ext cx="60" cy="55"/>
            </a:xfrm>
            <a:custGeom>
              <a:avLst/>
              <a:gdLst>
                <a:gd name="T0" fmla="*/ 18 w 24"/>
                <a:gd name="T1" fmla="*/ 3 h 22"/>
                <a:gd name="T2" fmla="*/ 3 w 24"/>
                <a:gd name="T3" fmla="*/ 55 h 22"/>
                <a:gd name="T4" fmla="*/ 30 w 24"/>
                <a:gd name="T5" fmla="*/ 8 h 22"/>
                <a:gd name="T6" fmla="*/ 45 w 24"/>
                <a:gd name="T7" fmla="*/ 10 h 22"/>
                <a:gd name="T8" fmla="*/ 50 w 24"/>
                <a:gd name="T9" fmla="*/ 13 h 22"/>
                <a:gd name="T10" fmla="*/ 60 w 24"/>
                <a:gd name="T11" fmla="*/ 10 h 22"/>
                <a:gd name="T12" fmla="*/ 25 w 24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2">
                  <a:moveTo>
                    <a:pt x="7" y="1"/>
                  </a:moveTo>
                  <a:cubicBezTo>
                    <a:pt x="2" y="4"/>
                    <a:pt x="0" y="17"/>
                    <a:pt x="1" y="22"/>
                  </a:cubicBezTo>
                  <a:cubicBezTo>
                    <a:pt x="6" y="17"/>
                    <a:pt x="4" y="7"/>
                    <a:pt x="12" y="3"/>
                  </a:cubicBezTo>
                  <a:cubicBezTo>
                    <a:pt x="15" y="2"/>
                    <a:pt x="15" y="3"/>
                    <a:pt x="18" y="4"/>
                  </a:cubicBezTo>
                  <a:cubicBezTo>
                    <a:pt x="19" y="4"/>
                    <a:pt x="19" y="5"/>
                    <a:pt x="20" y="5"/>
                  </a:cubicBezTo>
                  <a:cubicBezTo>
                    <a:pt x="21" y="5"/>
                    <a:pt x="23" y="4"/>
                    <a:pt x="24" y="4"/>
                  </a:cubicBezTo>
                  <a:cubicBezTo>
                    <a:pt x="22" y="0"/>
                    <a:pt x="13" y="2"/>
                    <a:pt x="10" y="1"/>
                  </a:cubicBezTo>
                </a:path>
              </a:pathLst>
            </a:custGeom>
            <a:solidFill>
              <a:srgbClr val="D19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" name="Freeform 524"/>
            <p:cNvSpPr>
              <a:spLocks/>
            </p:cNvSpPr>
            <p:nvPr/>
          </p:nvSpPr>
          <p:spPr bwMode="auto">
            <a:xfrm>
              <a:off x="2268" y="2705"/>
              <a:ext cx="233" cy="120"/>
            </a:xfrm>
            <a:custGeom>
              <a:avLst/>
              <a:gdLst>
                <a:gd name="T0" fmla="*/ 173 w 93"/>
                <a:gd name="T1" fmla="*/ 30 h 48"/>
                <a:gd name="T2" fmla="*/ 40 w 93"/>
                <a:gd name="T3" fmla="*/ 93 h 48"/>
                <a:gd name="T4" fmla="*/ 13 w 93"/>
                <a:gd name="T5" fmla="*/ 108 h 48"/>
                <a:gd name="T6" fmla="*/ 10 w 93"/>
                <a:gd name="T7" fmla="*/ 118 h 48"/>
                <a:gd name="T8" fmla="*/ 43 w 93"/>
                <a:gd name="T9" fmla="*/ 113 h 48"/>
                <a:gd name="T10" fmla="*/ 78 w 93"/>
                <a:gd name="T11" fmla="*/ 103 h 48"/>
                <a:gd name="T12" fmla="*/ 70 w 93"/>
                <a:gd name="T13" fmla="*/ 93 h 48"/>
                <a:gd name="T14" fmla="*/ 85 w 93"/>
                <a:gd name="T15" fmla="*/ 83 h 48"/>
                <a:gd name="T16" fmla="*/ 133 w 93"/>
                <a:gd name="T17" fmla="*/ 58 h 48"/>
                <a:gd name="T18" fmla="*/ 190 w 93"/>
                <a:gd name="T19" fmla="*/ 25 h 48"/>
                <a:gd name="T20" fmla="*/ 233 w 93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48">
                  <a:moveTo>
                    <a:pt x="69" y="12"/>
                  </a:moveTo>
                  <a:cubicBezTo>
                    <a:pt x="51" y="19"/>
                    <a:pt x="34" y="29"/>
                    <a:pt x="16" y="37"/>
                  </a:cubicBezTo>
                  <a:cubicBezTo>
                    <a:pt x="12" y="38"/>
                    <a:pt x="8" y="40"/>
                    <a:pt x="5" y="43"/>
                  </a:cubicBezTo>
                  <a:cubicBezTo>
                    <a:pt x="2" y="45"/>
                    <a:pt x="0" y="47"/>
                    <a:pt x="4" y="47"/>
                  </a:cubicBezTo>
                  <a:cubicBezTo>
                    <a:pt x="8" y="48"/>
                    <a:pt x="13" y="46"/>
                    <a:pt x="17" y="45"/>
                  </a:cubicBezTo>
                  <a:cubicBezTo>
                    <a:pt x="21" y="44"/>
                    <a:pt x="26" y="42"/>
                    <a:pt x="31" y="41"/>
                  </a:cubicBezTo>
                  <a:cubicBezTo>
                    <a:pt x="29" y="39"/>
                    <a:pt x="27" y="39"/>
                    <a:pt x="28" y="37"/>
                  </a:cubicBezTo>
                  <a:cubicBezTo>
                    <a:pt x="29" y="35"/>
                    <a:pt x="33" y="34"/>
                    <a:pt x="34" y="33"/>
                  </a:cubicBezTo>
                  <a:cubicBezTo>
                    <a:pt x="40" y="29"/>
                    <a:pt x="47" y="26"/>
                    <a:pt x="53" y="23"/>
                  </a:cubicBezTo>
                  <a:cubicBezTo>
                    <a:pt x="61" y="19"/>
                    <a:pt x="68" y="15"/>
                    <a:pt x="76" y="10"/>
                  </a:cubicBezTo>
                  <a:cubicBezTo>
                    <a:pt x="81" y="6"/>
                    <a:pt x="87" y="2"/>
                    <a:pt x="93" y="0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" name="Freeform 525"/>
            <p:cNvSpPr>
              <a:spLocks/>
            </p:cNvSpPr>
            <p:nvPr/>
          </p:nvSpPr>
          <p:spPr bwMode="auto">
            <a:xfrm>
              <a:off x="2223" y="2662"/>
              <a:ext cx="255" cy="145"/>
            </a:xfrm>
            <a:custGeom>
              <a:avLst/>
              <a:gdLst>
                <a:gd name="T0" fmla="*/ 255 w 102"/>
                <a:gd name="T1" fmla="*/ 0 h 58"/>
                <a:gd name="T2" fmla="*/ 120 w 102"/>
                <a:gd name="T3" fmla="*/ 53 h 58"/>
                <a:gd name="T4" fmla="*/ 18 w 102"/>
                <a:gd name="T5" fmla="*/ 103 h 58"/>
                <a:gd name="T6" fmla="*/ 0 w 102"/>
                <a:gd name="T7" fmla="*/ 128 h 58"/>
                <a:gd name="T8" fmla="*/ 25 w 102"/>
                <a:gd name="T9" fmla="*/ 143 h 58"/>
                <a:gd name="T10" fmla="*/ 28 w 102"/>
                <a:gd name="T11" fmla="*/ 115 h 58"/>
                <a:gd name="T12" fmla="*/ 85 w 102"/>
                <a:gd name="T13" fmla="*/ 85 h 58"/>
                <a:gd name="T14" fmla="*/ 153 w 102"/>
                <a:gd name="T15" fmla="*/ 53 h 58"/>
                <a:gd name="T16" fmla="*/ 240 w 102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58">
                  <a:moveTo>
                    <a:pt x="102" y="0"/>
                  </a:moveTo>
                  <a:cubicBezTo>
                    <a:pt x="84" y="5"/>
                    <a:pt x="66" y="13"/>
                    <a:pt x="48" y="21"/>
                  </a:cubicBezTo>
                  <a:cubicBezTo>
                    <a:pt x="35" y="27"/>
                    <a:pt x="20" y="33"/>
                    <a:pt x="7" y="41"/>
                  </a:cubicBezTo>
                  <a:cubicBezTo>
                    <a:pt x="4" y="43"/>
                    <a:pt x="0" y="47"/>
                    <a:pt x="0" y="51"/>
                  </a:cubicBezTo>
                  <a:cubicBezTo>
                    <a:pt x="0" y="57"/>
                    <a:pt x="6" y="58"/>
                    <a:pt x="10" y="57"/>
                  </a:cubicBezTo>
                  <a:cubicBezTo>
                    <a:pt x="8" y="53"/>
                    <a:pt x="7" y="49"/>
                    <a:pt x="11" y="46"/>
                  </a:cubicBezTo>
                  <a:cubicBezTo>
                    <a:pt x="17" y="40"/>
                    <a:pt x="26" y="38"/>
                    <a:pt x="34" y="34"/>
                  </a:cubicBezTo>
                  <a:cubicBezTo>
                    <a:pt x="43" y="30"/>
                    <a:pt x="52" y="26"/>
                    <a:pt x="61" y="21"/>
                  </a:cubicBezTo>
                  <a:cubicBezTo>
                    <a:pt x="72" y="14"/>
                    <a:pt x="83" y="7"/>
                    <a:pt x="96" y="3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" name="Freeform 526"/>
            <p:cNvSpPr>
              <a:spLocks/>
            </p:cNvSpPr>
            <p:nvPr/>
          </p:nvSpPr>
          <p:spPr bwMode="auto">
            <a:xfrm>
              <a:off x="2146" y="2692"/>
              <a:ext cx="80" cy="60"/>
            </a:xfrm>
            <a:custGeom>
              <a:avLst/>
              <a:gdLst>
                <a:gd name="T0" fmla="*/ 80 w 32"/>
                <a:gd name="T1" fmla="*/ 0 h 24"/>
                <a:gd name="T2" fmla="*/ 43 w 32"/>
                <a:gd name="T3" fmla="*/ 15 h 24"/>
                <a:gd name="T4" fmla="*/ 5 w 32"/>
                <a:gd name="T5" fmla="*/ 45 h 24"/>
                <a:gd name="T6" fmla="*/ 8 w 32"/>
                <a:gd name="T7" fmla="*/ 58 h 24"/>
                <a:gd name="T8" fmla="*/ 15 w 32"/>
                <a:gd name="T9" fmla="*/ 40 h 24"/>
                <a:gd name="T10" fmla="*/ 38 w 32"/>
                <a:gd name="T11" fmla="*/ 25 h 24"/>
                <a:gd name="T12" fmla="*/ 68 w 32"/>
                <a:gd name="T13" fmla="*/ 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7" y="1"/>
                    <a:pt x="22" y="4"/>
                    <a:pt x="17" y="6"/>
                  </a:cubicBezTo>
                  <a:cubicBezTo>
                    <a:pt x="12" y="9"/>
                    <a:pt x="5" y="13"/>
                    <a:pt x="2" y="18"/>
                  </a:cubicBezTo>
                  <a:cubicBezTo>
                    <a:pt x="1" y="20"/>
                    <a:pt x="0" y="24"/>
                    <a:pt x="3" y="23"/>
                  </a:cubicBezTo>
                  <a:cubicBezTo>
                    <a:pt x="6" y="22"/>
                    <a:pt x="5" y="18"/>
                    <a:pt x="6" y="16"/>
                  </a:cubicBezTo>
                  <a:cubicBezTo>
                    <a:pt x="8" y="14"/>
                    <a:pt x="13" y="12"/>
                    <a:pt x="15" y="10"/>
                  </a:cubicBezTo>
                  <a:cubicBezTo>
                    <a:pt x="19" y="8"/>
                    <a:pt x="23" y="5"/>
                    <a:pt x="27" y="2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" name="Freeform 527"/>
            <p:cNvSpPr>
              <a:spLocks/>
            </p:cNvSpPr>
            <p:nvPr/>
          </p:nvSpPr>
          <p:spPr bwMode="auto">
            <a:xfrm>
              <a:off x="2098" y="2655"/>
              <a:ext cx="110" cy="82"/>
            </a:xfrm>
            <a:custGeom>
              <a:avLst/>
              <a:gdLst>
                <a:gd name="T0" fmla="*/ 110 w 44"/>
                <a:gd name="T1" fmla="*/ 0 h 33"/>
                <a:gd name="T2" fmla="*/ 58 w 44"/>
                <a:gd name="T3" fmla="*/ 22 h 33"/>
                <a:gd name="T4" fmla="*/ 13 w 44"/>
                <a:gd name="T5" fmla="*/ 52 h 33"/>
                <a:gd name="T6" fmla="*/ 28 w 44"/>
                <a:gd name="T7" fmla="*/ 65 h 33"/>
                <a:gd name="T8" fmla="*/ 30 w 44"/>
                <a:gd name="T9" fmla="*/ 55 h 33"/>
                <a:gd name="T10" fmla="*/ 40 w 44"/>
                <a:gd name="T11" fmla="*/ 42 h 33"/>
                <a:gd name="T12" fmla="*/ 83 w 44"/>
                <a:gd name="T13" fmla="*/ 15 h 33"/>
                <a:gd name="T14" fmla="*/ 93 w 44"/>
                <a:gd name="T15" fmla="*/ 1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33">
                  <a:moveTo>
                    <a:pt x="44" y="0"/>
                  </a:moveTo>
                  <a:cubicBezTo>
                    <a:pt x="37" y="3"/>
                    <a:pt x="30" y="6"/>
                    <a:pt x="23" y="9"/>
                  </a:cubicBezTo>
                  <a:cubicBezTo>
                    <a:pt x="17" y="12"/>
                    <a:pt x="9" y="16"/>
                    <a:pt x="5" y="21"/>
                  </a:cubicBezTo>
                  <a:cubicBezTo>
                    <a:pt x="0" y="28"/>
                    <a:pt x="10" y="33"/>
                    <a:pt x="11" y="26"/>
                  </a:cubicBezTo>
                  <a:cubicBezTo>
                    <a:pt x="12" y="25"/>
                    <a:pt x="11" y="24"/>
                    <a:pt x="12" y="22"/>
                  </a:cubicBezTo>
                  <a:cubicBezTo>
                    <a:pt x="13" y="20"/>
                    <a:pt x="15" y="19"/>
                    <a:pt x="16" y="17"/>
                  </a:cubicBezTo>
                  <a:cubicBezTo>
                    <a:pt x="21" y="13"/>
                    <a:pt x="27" y="9"/>
                    <a:pt x="33" y="6"/>
                  </a:cubicBezTo>
                  <a:cubicBezTo>
                    <a:pt x="34" y="6"/>
                    <a:pt x="36" y="5"/>
                    <a:pt x="37" y="4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" name="Freeform 528"/>
            <p:cNvSpPr>
              <a:spLocks/>
            </p:cNvSpPr>
            <p:nvPr/>
          </p:nvSpPr>
          <p:spPr bwMode="auto">
            <a:xfrm>
              <a:off x="2068" y="2645"/>
              <a:ext cx="63" cy="47"/>
            </a:xfrm>
            <a:custGeom>
              <a:avLst/>
              <a:gdLst>
                <a:gd name="T0" fmla="*/ 53 w 25"/>
                <a:gd name="T1" fmla="*/ 2 h 19"/>
                <a:gd name="T2" fmla="*/ 10 w 25"/>
                <a:gd name="T3" fmla="*/ 47 h 19"/>
                <a:gd name="T4" fmla="*/ 33 w 25"/>
                <a:gd name="T5" fmla="*/ 30 h 19"/>
                <a:gd name="T6" fmla="*/ 63 w 25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21" y="1"/>
                  </a:moveTo>
                  <a:cubicBezTo>
                    <a:pt x="17" y="3"/>
                    <a:pt x="0" y="11"/>
                    <a:pt x="4" y="19"/>
                  </a:cubicBezTo>
                  <a:cubicBezTo>
                    <a:pt x="7" y="17"/>
                    <a:pt x="12" y="14"/>
                    <a:pt x="13" y="12"/>
                  </a:cubicBezTo>
                  <a:cubicBezTo>
                    <a:pt x="16" y="7"/>
                    <a:pt x="19" y="3"/>
                    <a:pt x="25" y="0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0" name="Freeform 529"/>
            <p:cNvSpPr>
              <a:spLocks/>
            </p:cNvSpPr>
            <p:nvPr/>
          </p:nvSpPr>
          <p:spPr bwMode="auto">
            <a:xfrm>
              <a:off x="2428" y="2717"/>
              <a:ext cx="115" cy="85"/>
            </a:xfrm>
            <a:custGeom>
              <a:avLst/>
              <a:gdLst>
                <a:gd name="T0" fmla="*/ 115 w 46"/>
                <a:gd name="T1" fmla="*/ 0 h 34"/>
                <a:gd name="T2" fmla="*/ 85 w 46"/>
                <a:gd name="T3" fmla="*/ 38 h 34"/>
                <a:gd name="T4" fmla="*/ 0 w 46"/>
                <a:gd name="T5" fmla="*/ 8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4">
                  <a:moveTo>
                    <a:pt x="46" y="0"/>
                  </a:moveTo>
                  <a:cubicBezTo>
                    <a:pt x="44" y="6"/>
                    <a:pt x="39" y="11"/>
                    <a:pt x="34" y="15"/>
                  </a:cubicBezTo>
                  <a:cubicBezTo>
                    <a:pt x="24" y="22"/>
                    <a:pt x="11" y="29"/>
                    <a:pt x="0" y="34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1" name="Freeform 530"/>
            <p:cNvSpPr>
              <a:spLocks/>
            </p:cNvSpPr>
            <p:nvPr/>
          </p:nvSpPr>
          <p:spPr bwMode="auto">
            <a:xfrm>
              <a:off x="2331" y="2820"/>
              <a:ext cx="132" cy="47"/>
            </a:xfrm>
            <a:custGeom>
              <a:avLst/>
              <a:gdLst>
                <a:gd name="T0" fmla="*/ 0 w 53"/>
                <a:gd name="T1" fmla="*/ 35 h 19"/>
                <a:gd name="T2" fmla="*/ 50 w 53"/>
                <a:gd name="T3" fmla="*/ 40 h 19"/>
                <a:gd name="T4" fmla="*/ 97 w 53"/>
                <a:gd name="T5" fmla="*/ 22 h 19"/>
                <a:gd name="T6" fmla="*/ 132 w 53"/>
                <a:gd name="T7" fmla="*/ 0 h 19"/>
                <a:gd name="T8" fmla="*/ 105 w 53"/>
                <a:gd name="T9" fmla="*/ 10 h 19"/>
                <a:gd name="T10" fmla="*/ 22 w 53"/>
                <a:gd name="T11" fmla="*/ 3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9">
                  <a:moveTo>
                    <a:pt x="0" y="14"/>
                  </a:moveTo>
                  <a:cubicBezTo>
                    <a:pt x="4" y="19"/>
                    <a:pt x="15" y="17"/>
                    <a:pt x="20" y="16"/>
                  </a:cubicBezTo>
                  <a:cubicBezTo>
                    <a:pt x="27" y="15"/>
                    <a:pt x="33" y="12"/>
                    <a:pt x="39" y="9"/>
                  </a:cubicBezTo>
                  <a:cubicBezTo>
                    <a:pt x="43" y="7"/>
                    <a:pt x="50" y="3"/>
                    <a:pt x="53" y="0"/>
                  </a:cubicBezTo>
                  <a:cubicBezTo>
                    <a:pt x="51" y="0"/>
                    <a:pt x="44" y="3"/>
                    <a:pt x="42" y="4"/>
                  </a:cubicBezTo>
                  <a:cubicBezTo>
                    <a:pt x="35" y="6"/>
                    <a:pt x="20" y="16"/>
                    <a:pt x="9" y="14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2" name="Freeform 531"/>
            <p:cNvSpPr>
              <a:spLocks/>
            </p:cNvSpPr>
            <p:nvPr/>
          </p:nvSpPr>
          <p:spPr bwMode="auto">
            <a:xfrm>
              <a:off x="2446" y="2805"/>
              <a:ext cx="95" cy="62"/>
            </a:xfrm>
            <a:custGeom>
              <a:avLst/>
              <a:gdLst>
                <a:gd name="T0" fmla="*/ 0 w 38"/>
                <a:gd name="T1" fmla="*/ 62 h 25"/>
                <a:gd name="T2" fmla="*/ 38 w 38"/>
                <a:gd name="T3" fmla="*/ 45 h 25"/>
                <a:gd name="T4" fmla="*/ 70 w 38"/>
                <a:gd name="T5" fmla="*/ 25 h 25"/>
                <a:gd name="T6" fmla="*/ 95 w 3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5">
                  <a:moveTo>
                    <a:pt x="0" y="25"/>
                  </a:moveTo>
                  <a:cubicBezTo>
                    <a:pt x="5" y="23"/>
                    <a:pt x="10" y="21"/>
                    <a:pt x="15" y="18"/>
                  </a:cubicBezTo>
                  <a:cubicBezTo>
                    <a:pt x="19" y="16"/>
                    <a:pt x="24" y="13"/>
                    <a:pt x="28" y="10"/>
                  </a:cubicBezTo>
                  <a:cubicBezTo>
                    <a:pt x="31" y="7"/>
                    <a:pt x="34" y="3"/>
                    <a:pt x="38" y="0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3" name="Freeform 532"/>
            <p:cNvSpPr>
              <a:spLocks/>
            </p:cNvSpPr>
            <p:nvPr/>
          </p:nvSpPr>
          <p:spPr bwMode="auto">
            <a:xfrm>
              <a:off x="2543" y="2705"/>
              <a:ext cx="133" cy="137"/>
            </a:xfrm>
            <a:custGeom>
              <a:avLst/>
              <a:gdLst>
                <a:gd name="T0" fmla="*/ 0 w 53"/>
                <a:gd name="T1" fmla="*/ 137 h 55"/>
                <a:gd name="T2" fmla="*/ 48 w 53"/>
                <a:gd name="T3" fmla="*/ 115 h 55"/>
                <a:gd name="T4" fmla="*/ 85 w 53"/>
                <a:gd name="T5" fmla="*/ 90 h 55"/>
                <a:gd name="T6" fmla="*/ 130 w 53"/>
                <a:gd name="T7" fmla="*/ 7 h 55"/>
                <a:gd name="T8" fmla="*/ 130 w 53"/>
                <a:gd name="T9" fmla="*/ 0 h 55"/>
                <a:gd name="T10" fmla="*/ 95 w 53"/>
                <a:gd name="T11" fmla="*/ 60 h 55"/>
                <a:gd name="T12" fmla="*/ 10 w 53"/>
                <a:gd name="T13" fmla="*/ 13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7" y="53"/>
                    <a:pt x="13" y="51"/>
                    <a:pt x="19" y="46"/>
                  </a:cubicBezTo>
                  <a:cubicBezTo>
                    <a:pt x="24" y="43"/>
                    <a:pt x="29" y="39"/>
                    <a:pt x="34" y="36"/>
                  </a:cubicBezTo>
                  <a:cubicBezTo>
                    <a:pt x="44" y="28"/>
                    <a:pt x="53" y="17"/>
                    <a:pt x="52" y="3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46" y="7"/>
                    <a:pt x="44" y="17"/>
                    <a:pt x="38" y="24"/>
                  </a:cubicBezTo>
                  <a:cubicBezTo>
                    <a:pt x="29" y="36"/>
                    <a:pt x="17" y="45"/>
                    <a:pt x="4" y="54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4" name="Freeform 533"/>
            <p:cNvSpPr>
              <a:spLocks/>
            </p:cNvSpPr>
            <p:nvPr/>
          </p:nvSpPr>
          <p:spPr bwMode="auto">
            <a:xfrm>
              <a:off x="2418" y="2892"/>
              <a:ext cx="90" cy="20"/>
            </a:xfrm>
            <a:custGeom>
              <a:avLst/>
              <a:gdLst>
                <a:gd name="T0" fmla="*/ 0 w 36"/>
                <a:gd name="T1" fmla="*/ 8 h 8"/>
                <a:gd name="T2" fmla="*/ 35 w 36"/>
                <a:gd name="T3" fmla="*/ 20 h 8"/>
                <a:gd name="T4" fmla="*/ 90 w 36"/>
                <a:gd name="T5" fmla="*/ 0 h 8"/>
                <a:gd name="T6" fmla="*/ 63 w 36"/>
                <a:gd name="T7" fmla="*/ 5 h 8"/>
                <a:gd name="T8" fmla="*/ 38 w 36"/>
                <a:gd name="T9" fmla="*/ 10 h 8"/>
                <a:gd name="T10" fmla="*/ 13 w 36"/>
                <a:gd name="T11" fmla="*/ 1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8">
                  <a:moveTo>
                    <a:pt x="0" y="3"/>
                  </a:moveTo>
                  <a:cubicBezTo>
                    <a:pt x="2" y="7"/>
                    <a:pt x="10" y="7"/>
                    <a:pt x="14" y="8"/>
                  </a:cubicBezTo>
                  <a:cubicBezTo>
                    <a:pt x="24" y="8"/>
                    <a:pt x="29" y="4"/>
                    <a:pt x="36" y="0"/>
                  </a:cubicBezTo>
                  <a:cubicBezTo>
                    <a:pt x="33" y="2"/>
                    <a:pt x="29" y="2"/>
                    <a:pt x="25" y="2"/>
                  </a:cubicBezTo>
                  <a:cubicBezTo>
                    <a:pt x="22" y="3"/>
                    <a:pt x="18" y="3"/>
                    <a:pt x="15" y="4"/>
                  </a:cubicBezTo>
                  <a:cubicBezTo>
                    <a:pt x="12" y="4"/>
                    <a:pt x="8" y="4"/>
                    <a:pt x="5" y="5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5" name="Freeform 534"/>
            <p:cNvSpPr>
              <a:spLocks/>
            </p:cNvSpPr>
            <p:nvPr/>
          </p:nvSpPr>
          <p:spPr bwMode="auto">
            <a:xfrm>
              <a:off x="2493" y="2940"/>
              <a:ext cx="53" cy="32"/>
            </a:xfrm>
            <a:custGeom>
              <a:avLst/>
              <a:gdLst>
                <a:gd name="T0" fmla="*/ 0 w 21"/>
                <a:gd name="T1" fmla="*/ 20 h 13"/>
                <a:gd name="T2" fmla="*/ 48 w 21"/>
                <a:gd name="T3" fmla="*/ 0 h 13"/>
                <a:gd name="T4" fmla="*/ 13 w 21"/>
                <a:gd name="T5" fmla="*/ 1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3">
                  <a:moveTo>
                    <a:pt x="0" y="8"/>
                  </a:moveTo>
                  <a:cubicBezTo>
                    <a:pt x="2" y="13"/>
                    <a:pt x="21" y="7"/>
                    <a:pt x="19" y="0"/>
                  </a:cubicBezTo>
                  <a:cubicBezTo>
                    <a:pt x="15" y="4"/>
                    <a:pt x="10" y="5"/>
                    <a:pt x="5" y="7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6" name="Freeform 535"/>
            <p:cNvSpPr>
              <a:spLocks/>
            </p:cNvSpPr>
            <p:nvPr/>
          </p:nvSpPr>
          <p:spPr bwMode="auto">
            <a:xfrm>
              <a:off x="2558" y="2965"/>
              <a:ext cx="48" cy="30"/>
            </a:xfrm>
            <a:custGeom>
              <a:avLst/>
              <a:gdLst>
                <a:gd name="T0" fmla="*/ 0 w 19"/>
                <a:gd name="T1" fmla="*/ 23 h 12"/>
                <a:gd name="T2" fmla="*/ 48 w 19"/>
                <a:gd name="T3" fmla="*/ 0 h 12"/>
                <a:gd name="T4" fmla="*/ 20 w 19"/>
                <a:gd name="T5" fmla="*/ 1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2">
                  <a:moveTo>
                    <a:pt x="0" y="9"/>
                  </a:moveTo>
                  <a:cubicBezTo>
                    <a:pt x="7" y="12"/>
                    <a:pt x="18" y="7"/>
                    <a:pt x="19" y="0"/>
                  </a:cubicBezTo>
                  <a:cubicBezTo>
                    <a:pt x="17" y="3"/>
                    <a:pt x="12" y="5"/>
                    <a:pt x="8" y="6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7" name="Freeform 536"/>
            <p:cNvSpPr>
              <a:spLocks/>
            </p:cNvSpPr>
            <p:nvPr/>
          </p:nvSpPr>
          <p:spPr bwMode="auto">
            <a:xfrm>
              <a:off x="2301" y="2787"/>
              <a:ext cx="37" cy="23"/>
            </a:xfrm>
            <a:custGeom>
              <a:avLst/>
              <a:gdLst>
                <a:gd name="T0" fmla="*/ 0 w 15"/>
                <a:gd name="T1" fmla="*/ 23 h 9"/>
                <a:gd name="T2" fmla="*/ 37 w 15"/>
                <a:gd name="T3" fmla="*/ 0 h 9"/>
                <a:gd name="T4" fmla="*/ 27 w 15"/>
                <a:gd name="T5" fmla="*/ 18 h 9"/>
                <a:gd name="T6" fmla="*/ 5 w 15"/>
                <a:gd name="T7" fmla="*/ 2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2" y="5"/>
                    <a:pt x="11" y="0"/>
                    <a:pt x="15" y="0"/>
                  </a:cubicBezTo>
                  <a:cubicBezTo>
                    <a:pt x="14" y="2"/>
                    <a:pt x="7" y="5"/>
                    <a:pt x="11" y="7"/>
                  </a:cubicBezTo>
                  <a:cubicBezTo>
                    <a:pt x="8" y="8"/>
                    <a:pt x="5" y="9"/>
                    <a:pt x="2" y="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8" name="Freeform 537"/>
            <p:cNvSpPr>
              <a:spLocks/>
            </p:cNvSpPr>
            <p:nvPr/>
          </p:nvSpPr>
          <p:spPr bwMode="auto">
            <a:xfrm>
              <a:off x="2261" y="2710"/>
              <a:ext cx="102" cy="50"/>
            </a:xfrm>
            <a:custGeom>
              <a:avLst/>
              <a:gdLst>
                <a:gd name="T0" fmla="*/ 0 w 41"/>
                <a:gd name="T1" fmla="*/ 50 h 20"/>
                <a:gd name="T2" fmla="*/ 35 w 41"/>
                <a:gd name="T3" fmla="*/ 28 h 20"/>
                <a:gd name="T4" fmla="*/ 102 w 41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0">
                  <a:moveTo>
                    <a:pt x="0" y="20"/>
                  </a:moveTo>
                  <a:cubicBezTo>
                    <a:pt x="5" y="17"/>
                    <a:pt x="9" y="13"/>
                    <a:pt x="14" y="11"/>
                  </a:cubicBezTo>
                  <a:cubicBezTo>
                    <a:pt x="22" y="7"/>
                    <a:pt x="32" y="2"/>
                    <a:pt x="4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9" name="Freeform 538"/>
            <p:cNvSpPr>
              <a:spLocks/>
            </p:cNvSpPr>
            <p:nvPr/>
          </p:nvSpPr>
          <p:spPr bwMode="auto">
            <a:xfrm>
              <a:off x="2238" y="2762"/>
              <a:ext cx="13" cy="15"/>
            </a:xfrm>
            <a:custGeom>
              <a:avLst/>
              <a:gdLst>
                <a:gd name="T0" fmla="*/ 13 w 5"/>
                <a:gd name="T1" fmla="*/ 0 h 6"/>
                <a:gd name="T2" fmla="*/ 10 w 5"/>
                <a:gd name="T3" fmla="*/ 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3" y="1"/>
                    <a:pt x="0" y="5"/>
                    <a:pt x="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0" name="Freeform 539"/>
            <p:cNvSpPr>
              <a:spLocks/>
            </p:cNvSpPr>
            <p:nvPr/>
          </p:nvSpPr>
          <p:spPr bwMode="auto">
            <a:xfrm>
              <a:off x="2348" y="2775"/>
              <a:ext cx="15" cy="7"/>
            </a:xfrm>
            <a:custGeom>
              <a:avLst/>
              <a:gdLst>
                <a:gd name="T0" fmla="*/ 0 w 6"/>
                <a:gd name="T1" fmla="*/ 2 h 3"/>
                <a:gd name="T2" fmla="*/ 15 w 6"/>
                <a:gd name="T3" fmla="*/ 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0"/>
                    <a:pt x="5" y="1"/>
                    <a:pt x="6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1" name="Freeform 540"/>
            <p:cNvSpPr>
              <a:spLocks/>
            </p:cNvSpPr>
            <p:nvPr/>
          </p:nvSpPr>
          <p:spPr bwMode="auto">
            <a:xfrm>
              <a:off x="2493" y="2730"/>
              <a:ext cx="35" cy="35"/>
            </a:xfrm>
            <a:custGeom>
              <a:avLst/>
              <a:gdLst>
                <a:gd name="T0" fmla="*/ 0 w 14"/>
                <a:gd name="T1" fmla="*/ 35 h 14"/>
                <a:gd name="T2" fmla="*/ 35 w 14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cubicBezTo>
                    <a:pt x="5" y="11"/>
                    <a:pt x="13" y="6"/>
                    <a:pt x="1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2" name="Freeform 541"/>
            <p:cNvSpPr>
              <a:spLocks/>
            </p:cNvSpPr>
            <p:nvPr/>
          </p:nvSpPr>
          <p:spPr bwMode="auto">
            <a:xfrm>
              <a:off x="2481" y="2762"/>
              <a:ext cx="7" cy="13"/>
            </a:xfrm>
            <a:custGeom>
              <a:avLst/>
              <a:gdLst>
                <a:gd name="T0" fmla="*/ 2 w 3"/>
                <a:gd name="T1" fmla="*/ 0 h 5"/>
                <a:gd name="T2" fmla="*/ 7 w 3"/>
                <a:gd name="T3" fmla="*/ 1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2"/>
                    <a:pt x="1" y="5"/>
                    <a:pt x="3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3" name="Freeform 542"/>
            <p:cNvSpPr>
              <a:spLocks/>
            </p:cNvSpPr>
            <p:nvPr/>
          </p:nvSpPr>
          <p:spPr bwMode="auto">
            <a:xfrm>
              <a:off x="2631" y="2740"/>
              <a:ext cx="30" cy="47"/>
            </a:xfrm>
            <a:custGeom>
              <a:avLst/>
              <a:gdLst>
                <a:gd name="T0" fmla="*/ 30 w 12"/>
                <a:gd name="T1" fmla="*/ 0 h 19"/>
                <a:gd name="T2" fmla="*/ 0 w 12"/>
                <a:gd name="T3" fmla="*/ 4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cubicBezTo>
                    <a:pt x="11" y="7"/>
                    <a:pt x="7" y="15"/>
                    <a:pt x="0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4" name="Freeform 543"/>
            <p:cNvSpPr>
              <a:spLocks/>
            </p:cNvSpPr>
            <p:nvPr/>
          </p:nvSpPr>
          <p:spPr bwMode="auto">
            <a:xfrm>
              <a:off x="2666" y="2722"/>
              <a:ext cx="7" cy="10"/>
            </a:xfrm>
            <a:custGeom>
              <a:avLst/>
              <a:gdLst>
                <a:gd name="T0" fmla="*/ 0 w 3"/>
                <a:gd name="T1" fmla="*/ 0 h 4"/>
                <a:gd name="T2" fmla="*/ 7 w 3"/>
                <a:gd name="T3" fmla="*/ 1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2" y="0"/>
                    <a:pt x="3" y="2"/>
                    <a:pt x="3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5" name="Freeform 544"/>
            <p:cNvSpPr>
              <a:spLocks/>
            </p:cNvSpPr>
            <p:nvPr/>
          </p:nvSpPr>
          <p:spPr bwMode="auto">
            <a:xfrm>
              <a:off x="2613" y="2787"/>
              <a:ext cx="13" cy="13"/>
            </a:xfrm>
            <a:custGeom>
              <a:avLst/>
              <a:gdLst>
                <a:gd name="T0" fmla="*/ 5 w 5"/>
                <a:gd name="T1" fmla="*/ 0 h 5"/>
                <a:gd name="T2" fmla="*/ 13 w 5"/>
                <a:gd name="T3" fmla="*/ 1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0" y="2"/>
                    <a:pt x="2" y="5"/>
                    <a:pt x="5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6" name="Freeform 545"/>
            <p:cNvSpPr>
              <a:spLocks/>
            </p:cNvSpPr>
            <p:nvPr/>
          </p:nvSpPr>
          <p:spPr bwMode="auto">
            <a:xfrm>
              <a:off x="2118" y="2685"/>
              <a:ext cx="28" cy="32"/>
            </a:xfrm>
            <a:custGeom>
              <a:avLst/>
              <a:gdLst>
                <a:gd name="T0" fmla="*/ 0 w 11"/>
                <a:gd name="T1" fmla="*/ 32 h 13"/>
                <a:gd name="T2" fmla="*/ 28 w 11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7"/>
                    <a:pt x="4" y="2"/>
                    <a:pt x="1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7" name="Freeform 546"/>
            <p:cNvSpPr>
              <a:spLocks/>
            </p:cNvSpPr>
            <p:nvPr/>
          </p:nvSpPr>
          <p:spPr bwMode="auto">
            <a:xfrm>
              <a:off x="2153" y="2677"/>
              <a:ext cx="5" cy="13"/>
            </a:xfrm>
            <a:custGeom>
              <a:avLst/>
              <a:gdLst>
                <a:gd name="T0" fmla="*/ 0 w 2"/>
                <a:gd name="T1" fmla="*/ 0 h 5"/>
                <a:gd name="T2" fmla="*/ 5 w 2"/>
                <a:gd name="T3" fmla="*/ 5 h 5"/>
                <a:gd name="T4" fmla="*/ 3 w 2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3"/>
                    <a:pt x="2" y="4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8" name="Freeform 547"/>
            <p:cNvSpPr>
              <a:spLocks/>
            </p:cNvSpPr>
            <p:nvPr/>
          </p:nvSpPr>
          <p:spPr bwMode="auto">
            <a:xfrm>
              <a:off x="2088" y="2662"/>
              <a:ext cx="18" cy="15"/>
            </a:xfrm>
            <a:custGeom>
              <a:avLst/>
              <a:gdLst>
                <a:gd name="T0" fmla="*/ 0 w 7"/>
                <a:gd name="T1" fmla="*/ 15 h 6"/>
                <a:gd name="T2" fmla="*/ 18 w 7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1" y="3"/>
                    <a:pt x="4" y="1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9" name="Freeform 548"/>
            <p:cNvSpPr>
              <a:spLocks/>
            </p:cNvSpPr>
            <p:nvPr/>
          </p:nvSpPr>
          <p:spPr bwMode="auto">
            <a:xfrm>
              <a:off x="2368" y="2842"/>
              <a:ext cx="53" cy="25"/>
            </a:xfrm>
            <a:custGeom>
              <a:avLst/>
              <a:gdLst>
                <a:gd name="T0" fmla="*/ 0 w 21"/>
                <a:gd name="T1" fmla="*/ 18 h 10"/>
                <a:gd name="T2" fmla="*/ 53 w 2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0">
                  <a:moveTo>
                    <a:pt x="0" y="7"/>
                  </a:moveTo>
                  <a:cubicBezTo>
                    <a:pt x="4" y="10"/>
                    <a:pt x="16" y="2"/>
                    <a:pt x="2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0" name="Freeform 549"/>
            <p:cNvSpPr>
              <a:spLocks/>
            </p:cNvSpPr>
            <p:nvPr/>
          </p:nvSpPr>
          <p:spPr bwMode="auto">
            <a:xfrm>
              <a:off x="2356" y="2855"/>
              <a:ext cx="5" cy="10"/>
            </a:xfrm>
            <a:custGeom>
              <a:avLst/>
              <a:gdLst>
                <a:gd name="T0" fmla="*/ 5 w 2"/>
                <a:gd name="T1" fmla="*/ 0 h 4"/>
                <a:gd name="T2" fmla="*/ 3 w 2"/>
                <a:gd name="T3" fmla="*/ 1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1" name="Freeform 550"/>
            <p:cNvSpPr>
              <a:spLocks/>
            </p:cNvSpPr>
            <p:nvPr/>
          </p:nvSpPr>
          <p:spPr bwMode="auto">
            <a:xfrm>
              <a:off x="2443" y="2902"/>
              <a:ext cx="45" cy="10"/>
            </a:xfrm>
            <a:custGeom>
              <a:avLst/>
              <a:gdLst>
                <a:gd name="T0" fmla="*/ 0 w 18"/>
                <a:gd name="T1" fmla="*/ 8 h 4"/>
                <a:gd name="T2" fmla="*/ 45 w 18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5" y="4"/>
                    <a:pt x="14" y="2"/>
                    <a:pt x="1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2" name="Freeform 551"/>
            <p:cNvSpPr>
              <a:spLocks/>
            </p:cNvSpPr>
            <p:nvPr/>
          </p:nvSpPr>
          <p:spPr bwMode="auto">
            <a:xfrm>
              <a:off x="2493" y="2892"/>
              <a:ext cx="8" cy="18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1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3" y="1"/>
                    <a:pt x="2" y="5"/>
                    <a:pt x="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3" name="Freeform 552"/>
            <p:cNvSpPr>
              <a:spLocks/>
            </p:cNvSpPr>
            <p:nvPr/>
          </p:nvSpPr>
          <p:spPr bwMode="auto">
            <a:xfrm>
              <a:off x="3316" y="2475"/>
              <a:ext cx="52" cy="15"/>
            </a:xfrm>
            <a:custGeom>
              <a:avLst/>
              <a:gdLst>
                <a:gd name="T0" fmla="*/ 0 w 21"/>
                <a:gd name="T1" fmla="*/ 3 h 6"/>
                <a:gd name="T2" fmla="*/ 52 w 2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">
                  <a:moveTo>
                    <a:pt x="0" y="1"/>
                  </a:moveTo>
                  <a:cubicBezTo>
                    <a:pt x="8" y="6"/>
                    <a:pt x="13" y="1"/>
                    <a:pt x="21" y="0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4" name="Freeform 553"/>
            <p:cNvSpPr>
              <a:spLocks/>
            </p:cNvSpPr>
            <p:nvPr/>
          </p:nvSpPr>
          <p:spPr bwMode="auto">
            <a:xfrm>
              <a:off x="3266" y="2507"/>
              <a:ext cx="45" cy="38"/>
            </a:xfrm>
            <a:custGeom>
              <a:avLst/>
              <a:gdLst>
                <a:gd name="T0" fmla="*/ 0 w 18"/>
                <a:gd name="T1" fmla="*/ 8 h 15"/>
                <a:gd name="T2" fmla="*/ 45 w 18"/>
                <a:gd name="T3" fmla="*/ 23 h 15"/>
                <a:gd name="T4" fmla="*/ 0 w 1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5">
                  <a:moveTo>
                    <a:pt x="0" y="3"/>
                  </a:moveTo>
                  <a:cubicBezTo>
                    <a:pt x="3" y="7"/>
                    <a:pt x="14" y="15"/>
                    <a:pt x="18" y="9"/>
                  </a:cubicBezTo>
                  <a:cubicBezTo>
                    <a:pt x="11" y="8"/>
                    <a:pt x="5" y="6"/>
                    <a:pt x="0" y="0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5" name="Freeform 554"/>
            <p:cNvSpPr>
              <a:spLocks/>
            </p:cNvSpPr>
            <p:nvPr/>
          </p:nvSpPr>
          <p:spPr bwMode="auto">
            <a:xfrm>
              <a:off x="3246" y="2565"/>
              <a:ext cx="25" cy="25"/>
            </a:xfrm>
            <a:custGeom>
              <a:avLst/>
              <a:gdLst>
                <a:gd name="T0" fmla="*/ 0 w 10"/>
                <a:gd name="T1" fmla="*/ 0 h 10"/>
                <a:gd name="T2" fmla="*/ 25 w 10"/>
                <a:gd name="T3" fmla="*/ 1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4"/>
                    <a:pt x="6" y="10"/>
                    <a:pt x="10" y="7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6" name="Freeform 555"/>
            <p:cNvSpPr>
              <a:spLocks/>
            </p:cNvSpPr>
            <p:nvPr/>
          </p:nvSpPr>
          <p:spPr bwMode="auto">
            <a:xfrm>
              <a:off x="3276" y="2437"/>
              <a:ext cx="27" cy="5"/>
            </a:xfrm>
            <a:custGeom>
              <a:avLst/>
              <a:gdLst>
                <a:gd name="T0" fmla="*/ 0 w 11"/>
                <a:gd name="T1" fmla="*/ 0 h 2"/>
                <a:gd name="T2" fmla="*/ 27 w 11"/>
                <a:gd name="T3" fmla="*/ 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cubicBezTo>
                    <a:pt x="3" y="2"/>
                    <a:pt x="8" y="2"/>
                    <a:pt x="11" y="2"/>
                  </a:cubicBezTo>
                </a:path>
              </a:pathLst>
            </a:custGeom>
            <a:solidFill>
              <a:srgbClr val="F1D7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7" name="Freeform 556"/>
            <p:cNvSpPr>
              <a:spLocks/>
            </p:cNvSpPr>
            <p:nvPr/>
          </p:nvSpPr>
          <p:spPr bwMode="auto">
            <a:xfrm>
              <a:off x="3241" y="2412"/>
              <a:ext cx="45" cy="90"/>
            </a:xfrm>
            <a:custGeom>
              <a:avLst/>
              <a:gdLst>
                <a:gd name="T0" fmla="*/ 3 w 18"/>
                <a:gd name="T1" fmla="*/ 45 h 36"/>
                <a:gd name="T2" fmla="*/ 0 w 18"/>
                <a:gd name="T3" fmla="*/ 90 h 36"/>
                <a:gd name="T4" fmla="*/ 8 w 18"/>
                <a:gd name="T5" fmla="*/ 68 h 36"/>
                <a:gd name="T6" fmla="*/ 33 w 18"/>
                <a:gd name="T7" fmla="*/ 73 h 36"/>
                <a:gd name="T8" fmla="*/ 15 w 18"/>
                <a:gd name="T9" fmla="*/ 53 h 36"/>
                <a:gd name="T10" fmla="*/ 45 w 18"/>
                <a:gd name="T11" fmla="*/ 45 h 36"/>
                <a:gd name="T12" fmla="*/ 25 w 18"/>
                <a:gd name="T13" fmla="*/ 30 h 36"/>
                <a:gd name="T14" fmla="*/ 35 w 18"/>
                <a:gd name="T15" fmla="*/ 0 h 36"/>
                <a:gd name="T16" fmla="*/ 0 w 18"/>
                <a:gd name="T17" fmla="*/ 43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6">
                  <a:moveTo>
                    <a:pt x="1" y="18"/>
                  </a:moveTo>
                  <a:cubicBezTo>
                    <a:pt x="1" y="24"/>
                    <a:pt x="1" y="30"/>
                    <a:pt x="0" y="36"/>
                  </a:cubicBezTo>
                  <a:cubicBezTo>
                    <a:pt x="1" y="34"/>
                    <a:pt x="0" y="29"/>
                    <a:pt x="3" y="27"/>
                  </a:cubicBezTo>
                  <a:cubicBezTo>
                    <a:pt x="5" y="26"/>
                    <a:pt x="11" y="27"/>
                    <a:pt x="13" y="29"/>
                  </a:cubicBezTo>
                  <a:cubicBezTo>
                    <a:pt x="10" y="28"/>
                    <a:pt x="5" y="25"/>
                    <a:pt x="6" y="21"/>
                  </a:cubicBezTo>
                  <a:cubicBezTo>
                    <a:pt x="8" y="18"/>
                    <a:pt x="15" y="19"/>
                    <a:pt x="18" y="18"/>
                  </a:cubicBezTo>
                  <a:cubicBezTo>
                    <a:pt x="14" y="16"/>
                    <a:pt x="10" y="17"/>
                    <a:pt x="10" y="12"/>
                  </a:cubicBezTo>
                  <a:cubicBezTo>
                    <a:pt x="10" y="8"/>
                    <a:pt x="15" y="3"/>
                    <a:pt x="14" y="0"/>
                  </a:cubicBezTo>
                  <a:cubicBezTo>
                    <a:pt x="9" y="3"/>
                    <a:pt x="1" y="11"/>
                    <a:pt x="0" y="17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8" name="Freeform 557"/>
            <p:cNvSpPr>
              <a:spLocks/>
            </p:cNvSpPr>
            <p:nvPr/>
          </p:nvSpPr>
          <p:spPr bwMode="auto">
            <a:xfrm>
              <a:off x="3316" y="2425"/>
              <a:ext cx="95" cy="90"/>
            </a:xfrm>
            <a:custGeom>
              <a:avLst/>
              <a:gdLst>
                <a:gd name="T0" fmla="*/ 28 w 38"/>
                <a:gd name="T1" fmla="*/ 3 h 36"/>
                <a:gd name="T2" fmla="*/ 78 w 38"/>
                <a:gd name="T3" fmla="*/ 10 h 36"/>
                <a:gd name="T4" fmla="*/ 80 w 38"/>
                <a:gd name="T5" fmla="*/ 48 h 36"/>
                <a:gd name="T6" fmla="*/ 50 w 38"/>
                <a:gd name="T7" fmla="*/ 80 h 36"/>
                <a:gd name="T8" fmla="*/ 0 w 38"/>
                <a:gd name="T9" fmla="*/ 78 h 36"/>
                <a:gd name="T10" fmla="*/ 43 w 38"/>
                <a:gd name="T11" fmla="*/ 68 h 36"/>
                <a:gd name="T12" fmla="*/ 73 w 38"/>
                <a:gd name="T13" fmla="*/ 40 h 36"/>
                <a:gd name="T14" fmla="*/ 23 w 38"/>
                <a:gd name="T15" fmla="*/ 33 h 36"/>
                <a:gd name="T16" fmla="*/ 8 w 38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6">
                  <a:moveTo>
                    <a:pt x="11" y="1"/>
                  </a:moveTo>
                  <a:cubicBezTo>
                    <a:pt x="17" y="4"/>
                    <a:pt x="25" y="2"/>
                    <a:pt x="31" y="4"/>
                  </a:cubicBezTo>
                  <a:cubicBezTo>
                    <a:pt x="38" y="6"/>
                    <a:pt x="35" y="14"/>
                    <a:pt x="32" y="19"/>
                  </a:cubicBezTo>
                  <a:cubicBezTo>
                    <a:pt x="29" y="23"/>
                    <a:pt x="24" y="30"/>
                    <a:pt x="20" y="32"/>
                  </a:cubicBezTo>
                  <a:cubicBezTo>
                    <a:pt x="14" y="36"/>
                    <a:pt x="6" y="33"/>
                    <a:pt x="0" y="31"/>
                  </a:cubicBezTo>
                  <a:cubicBezTo>
                    <a:pt x="4" y="33"/>
                    <a:pt x="13" y="29"/>
                    <a:pt x="17" y="27"/>
                  </a:cubicBezTo>
                  <a:cubicBezTo>
                    <a:pt x="22" y="25"/>
                    <a:pt x="27" y="21"/>
                    <a:pt x="29" y="16"/>
                  </a:cubicBezTo>
                  <a:cubicBezTo>
                    <a:pt x="34" y="4"/>
                    <a:pt x="14" y="14"/>
                    <a:pt x="9" y="13"/>
                  </a:cubicBezTo>
                  <a:cubicBezTo>
                    <a:pt x="22" y="12"/>
                    <a:pt x="7" y="2"/>
                    <a:pt x="3" y="0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9" name="Freeform 558"/>
            <p:cNvSpPr>
              <a:spLocks/>
            </p:cNvSpPr>
            <p:nvPr/>
          </p:nvSpPr>
          <p:spPr bwMode="auto">
            <a:xfrm>
              <a:off x="3248" y="2522"/>
              <a:ext cx="103" cy="40"/>
            </a:xfrm>
            <a:custGeom>
              <a:avLst/>
              <a:gdLst>
                <a:gd name="T0" fmla="*/ 18 w 41"/>
                <a:gd name="T1" fmla="*/ 23 h 16"/>
                <a:gd name="T2" fmla="*/ 70 w 41"/>
                <a:gd name="T3" fmla="*/ 35 h 16"/>
                <a:gd name="T4" fmla="*/ 103 w 41"/>
                <a:gd name="T5" fmla="*/ 0 h 16"/>
                <a:gd name="T6" fmla="*/ 88 w 41"/>
                <a:gd name="T7" fmla="*/ 23 h 16"/>
                <a:gd name="T8" fmla="*/ 55 w 41"/>
                <a:gd name="T9" fmla="*/ 28 h 16"/>
                <a:gd name="T10" fmla="*/ 0 w 41"/>
                <a:gd name="T11" fmla="*/ 1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7" y="9"/>
                  </a:moveTo>
                  <a:cubicBezTo>
                    <a:pt x="14" y="13"/>
                    <a:pt x="21" y="16"/>
                    <a:pt x="28" y="14"/>
                  </a:cubicBezTo>
                  <a:cubicBezTo>
                    <a:pt x="37" y="11"/>
                    <a:pt x="41" y="10"/>
                    <a:pt x="41" y="0"/>
                  </a:cubicBezTo>
                  <a:cubicBezTo>
                    <a:pt x="38" y="3"/>
                    <a:pt x="38" y="6"/>
                    <a:pt x="35" y="9"/>
                  </a:cubicBezTo>
                  <a:cubicBezTo>
                    <a:pt x="31" y="11"/>
                    <a:pt x="26" y="11"/>
                    <a:pt x="22" y="11"/>
                  </a:cubicBezTo>
                  <a:cubicBezTo>
                    <a:pt x="14" y="11"/>
                    <a:pt x="8" y="6"/>
                    <a:pt x="0" y="5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0" name="Freeform 559"/>
            <p:cNvSpPr>
              <a:spLocks/>
            </p:cNvSpPr>
            <p:nvPr/>
          </p:nvSpPr>
          <p:spPr bwMode="auto">
            <a:xfrm>
              <a:off x="3231" y="2567"/>
              <a:ext cx="52" cy="50"/>
            </a:xfrm>
            <a:custGeom>
              <a:avLst/>
              <a:gdLst>
                <a:gd name="T0" fmla="*/ 5 w 21"/>
                <a:gd name="T1" fmla="*/ 18 h 20"/>
                <a:gd name="T2" fmla="*/ 52 w 21"/>
                <a:gd name="T3" fmla="*/ 23 h 20"/>
                <a:gd name="T4" fmla="*/ 25 w 21"/>
                <a:gd name="T5" fmla="*/ 30 h 20"/>
                <a:gd name="T6" fmla="*/ 0 w 21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0">
                  <a:moveTo>
                    <a:pt x="2" y="7"/>
                  </a:moveTo>
                  <a:cubicBezTo>
                    <a:pt x="4" y="17"/>
                    <a:pt x="16" y="20"/>
                    <a:pt x="21" y="9"/>
                  </a:cubicBezTo>
                  <a:cubicBezTo>
                    <a:pt x="19" y="14"/>
                    <a:pt x="15" y="14"/>
                    <a:pt x="10" y="12"/>
                  </a:cubicBezTo>
                  <a:cubicBezTo>
                    <a:pt x="5" y="9"/>
                    <a:pt x="4" y="4"/>
                    <a:pt x="0" y="0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1" name="Freeform 560"/>
            <p:cNvSpPr>
              <a:spLocks noEditPoints="1"/>
            </p:cNvSpPr>
            <p:nvPr/>
          </p:nvSpPr>
          <p:spPr bwMode="auto">
            <a:xfrm>
              <a:off x="2093" y="2592"/>
              <a:ext cx="655" cy="148"/>
            </a:xfrm>
            <a:custGeom>
              <a:avLst/>
              <a:gdLst>
                <a:gd name="T0" fmla="*/ 483 w 262"/>
                <a:gd name="T1" fmla="*/ 20 h 59"/>
                <a:gd name="T2" fmla="*/ 188 w 262"/>
                <a:gd name="T3" fmla="*/ 10 h 59"/>
                <a:gd name="T4" fmla="*/ 125 w 262"/>
                <a:gd name="T5" fmla="*/ 28 h 59"/>
                <a:gd name="T6" fmla="*/ 35 w 262"/>
                <a:gd name="T7" fmla="*/ 18 h 59"/>
                <a:gd name="T8" fmla="*/ 3 w 262"/>
                <a:gd name="T9" fmla="*/ 20 h 59"/>
                <a:gd name="T10" fmla="*/ 50 w 262"/>
                <a:gd name="T11" fmla="*/ 30 h 59"/>
                <a:gd name="T12" fmla="*/ 100 w 262"/>
                <a:gd name="T13" fmla="*/ 38 h 59"/>
                <a:gd name="T14" fmla="*/ 125 w 262"/>
                <a:gd name="T15" fmla="*/ 43 h 59"/>
                <a:gd name="T16" fmla="*/ 160 w 262"/>
                <a:gd name="T17" fmla="*/ 35 h 59"/>
                <a:gd name="T18" fmla="*/ 243 w 262"/>
                <a:gd name="T19" fmla="*/ 20 h 59"/>
                <a:gd name="T20" fmla="*/ 305 w 262"/>
                <a:gd name="T21" fmla="*/ 15 h 59"/>
                <a:gd name="T22" fmla="*/ 360 w 262"/>
                <a:gd name="T23" fmla="*/ 28 h 59"/>
                <a:gd name="T24" fmla="*/ 460 w 262"/>
                <a:gd name="T25" fmla="*/ 43 h 59"/>
                <a:gd name="T26" fmla="*/ 490 w 262"/>
                <a:gd name="T27" fmla="*/ 35 h 59"/>
                <a:gd name="T28" fmla="*/ 505 w 262"/>
                <a:gd name="T29" fmla="*/ 48 h 59"/>
                <a:gd name="T30" fmla="*/ 510 w 262"/>
                <a:gd name="T31" fmla="*/ 75 h 59"/>
                <a:gd name="T32" fmla="*/ 545 w 262"/>
                <a:gd name="T33" fmla="*/ 55 h 59"/>
                <a:gd name="T34" fmla="*/ 555 w 262"/>
                <a:gd name="T35" fmla="*/ 85 h 59"/>
                <a:gd name="T36" fmla="*/ 578 w 262"/>
                <a:gd name="T37" fmla="*/ 63 h 59"/>
                <a:gd name="T38" fmla="*/ 585 w 262"/>
                <a:gd name="T39" fmla="*/ 93 h 59"/>
                <a:gd name="T40" fmla="*/ 598 w 262"/>
                <a:gd name="T41" fmla="*/ 73 h 59"/>
                <a:gd name="T42" fmla="*/ 625 w 262"/>
                <a:gd name="T43" fmla="*/ 83 h 59"/>
                <a:gd name="T44" fmla="*/ 620 w 262"/>
                <a:gd name="T45" fmla="*/ 148 h 59"/>
                <a:gd name="T46" fmla="*/ 653 w 262"/>
                <a:gd name="T47" fmla="*/ 83 h 59"/>
                <a:gd name="T48" fmla="*/ 655 w 262"/>
                <a:gd name="T49" fmla="*/ 65 h 59"/>
                <a:gd name="T50" fmla="*/ 483 w 262"/>
                <a:gd name="T51" fmla="*/ 20 h 59"/>
                <a:gd name="T52" fmla="*/ 0 w 262"/>
                <a:gd name="T53" fmla="*/ 20 h 59"/>
                <a:gd name="T54" fmla="*/ 0 w 262"/>
                <a:gd name="T55" fmla="*/ 20 h 59"/>
                <a:gd name="T56" fmla="*/ 0 w 262"/>
                <a:gd name="T57" fmla="*/ 2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2" h="59">
                  <a:moveTo>
                    <a:pt x="193" y="8"/>
                  </a:moveTo>
                  <a:cubicBezTo>
                    <a:pt x="150" y="0"/>
                    <a:pt x="117" y="4"/>
                    <a:pt x="75" y="4"/>
                  </a:cubicBezTo>
                  <a:cubicBezTo>
                    <a:pt x="70" y="4"/>
                    <a:pt x="54" y="11"/>
                    <a:pt x="50" y="11"/>
                  </a:cubicBezTo>
                  <a:cubicBezTo>
                    <a:pt x="28" y="11"/>
                    <a:pt x="26" y="6"/>
                    <a:pt x="14" y="7"/>
                  </a:cubicBezTo>
                  <a:cubicBezTo>
                    <a:pt x="10" y="7"/>
                    <a:pt x="5" y="7"/>
                    <a:pt x="1" y="8"/>
                  </a:cubicBezTo>
                  <a:cubicBezTo>
                    <a:pt x="8" y="11"/>
                    <a:pt x="12" y="11"/>
                    <a:pt x="20" y="12"/>
                  </a:cubicBezTo>
                  <a:cubicBezTo>
                    <a:pt x="27" y="12"/>
                    <a:pt x="33" y="12"/>
                    <a:pt x="40" y="15"/>
                  </a:cubicBezTo>
                  <a:cubicBezTo>
                    <a:pt x="44" y="18"/>
                    <a:pt x="45" y="18"/>
                    <a:pt x="50" y="17"/>
                  </a:cubicBezTo>
                  <a:cubicBezTo>
                    <a:pt x="55" y="16"/>
                    <a:pt x="59" y="15"/>
                    <a:pt x="64" y="14"/>
                  </a:cubicBezTo>
                  <a:cubicBezTo>
                    <a:pt x="75" y="11"/>
                    <a:pt x="86" y="9"/>
                    <a:pt x="97" y="8"/>
                  </a:cubicBezTo>
                  <a:cubicBezTo>
                    <a:pt x="106" y="7"/>
                    <a:pt x="114" y="7"/>
                    <a:pt x="122" y="6"/>
                  </a:cubicBezTo>
                  <a:cubicBezTo>
                    <a:pt x="129" y="5"/>
                    <a:pt x="140" y="5"/>
                    <a:pt x="144" y="11"/>
                  </a:cubicBezTo>
                  <a:cubicBezTo>
                    <a:pt x="149" y="10"/>
                    <a:pt x="186" y="4"/>
                    <a:pt x="184" y="17"/>
                  </a:cubicBezTo>
                  <a:cubicBezTo>
                    <a:pt x="188" y="15"/>
                    <a:pt x="192" y="14"/>
                    <a:pt x="196" y="14"/>
                  </a:cubicBezTo>
                  <a:cubicBezTo>
                    <a:pt x="199" y="14"/>
                    <a:pt x="207" y="15"/>
                    <a:pt x="202" y="19"/>
                  </a:cubicBezTo>
                  <a:cubicBezTo>
                    <a:pt x="209" y="16"/>
                    <a:pt x="206" y="27"/>
                    <a:pt x="204" y="30"/>
                  </a:cubicBezTo>
                  <a:cubicBezTo>
                    <a:pt x="207" y="27"/>
                    <a:pt x="214" y="21"/>
                    <a:pt x="218" y="22"/>
                  </a:cubicBezTo>
                  <a:cubicBezTo>
                    <a:pt x="224" y="22"/>
                    <a:pt x="222" y="31"/>
                    <a:pt x="222" y="34"/>
                  </a:cubicBezTo>
                  <a:cubicBezTo>
                    <a:pt x="224" y="31"/>
                    <a:pt x="227" y="25"/>
                    <a:pt x="231" y="25"/>
                  </a:cubicBezTo>
                  <a:cubicBezTo>
                    <a:pt x="238" y="25"/>
                    <a:pt x="235" y="33"/>
                    <a:pt x="234" y="37"/>
                  </a:cubicBezTo>
                  <a:cubicBezTo>
                    <a:pt x="235" y="35"/>
                    <a:pt x="236" y="30"/>
                    <a:pt x="239" y="29"/>
                  </a:cubicBezTo>
                  <a:cubicBezTo>
                    <a:pt x="243" y="26"/>
                    <a:pt x="248" y="29"/>
                    <a:pt x="250" y="33"/>
                  </a:cubicBezTo>
                  <a:cubicBezTo>
                    <a:pt x="254" y="39"/>
                    <a:pt x="253" y="54"/>
                    <a:pt x="248" y="59"/>
                  </a:cubicBezTo>
                  <a:cubicBezTo>
                    <a:pt x="255" y="51"/>
                    <a:pt x="260" y="44"/>
                    <a:pt x="261" y="33"/>
                  </a:cubicBezTo>
                  <a:cubicBezTo>
                    <a:pt x="261" y="32"/>
                    <a:pt x="262" y="29"/>
                    <a:pt x="262" y="26"/>
                  </a:cubicBezTo>
                  <a:cubicBezTo>
                    <a:pt x="242" y="21"/>
                    <a:pt x="223" y="13"/>
                    <a:pt x="193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2" name="Freeform 561"/>
            <p:cNvSpPr>
              <a:spLocks/>
            </p:cNvSpPr>
            <p:nvPr/>
          </p:nvSpPr>
          <p:spPr bwMode="auto">
            <a:xfrm>
              <a:off x="2538" y="2837"/>
              <a:ext cx="103" cy="143"/>
            </a:xfrm>
            <a:custGeom>
              <a:avLst/>
              <a:gdLst>
                <a:gd name="T0" fmla="*/ 0 w 41"/>
                <a:gd name="T1" fmla="*/ 38 h 57"/>
                <a:gd name="T2" fmla="*/ 53 w 41"/>
                <a:gd name="T3" fmla="*/ 23 h 57"/>
                <a:gd name="T4" fmla="*/ 95 w 41"/>
                <a:gd name="T5" fmla="*/ 0 h 57"/>
                <a:gd name="T6" fmla="*/ 103 w 41"/>
                <a:gd name="T7" fmla="*/ 70 h 57"/>
                <a:gd name="T8" fmla="*/ 98 w 41"/>
                <a:gd name="T9" fmla="*/ 143 h 57"/>
                <a:gd name="T10" fmla="*/ 78 w 41"/>
                <a:gd name="T11" fmla="*/ 103 h 57"/>
                <a:gd name="T12" fmla="*/ 83 w 41"/>
                <a:gd name="T13" fmla="*/ 53 h 57"/>
                <a:gd name="T14" fmla="*/ 58 w 41"/>
                <a:gd name="T15" fmla="*/ 73 h 57"/>
                <a:gd name="T16" fmla="*/ 55 w 41"/>
                <a:gd name="T17" fmla="*/ 43 h 57"/>
                <a:gd name="T18" fmla="*/ 20 w 41"/>
                <a:gd name="T19" fmla="*/ 63 h 57"/>
                <a:gd name="T20" fmla="*/ 0 w 41"/>
                <a:gd name="T21" fmla="*/ 4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57">
                  <a:moveTo>
                    <a:pt x="0" y="15"/>
                  </a:moveTo>
                  <a:cubicBezTo>
                    <a:pt x="6" y="12"/>
                    <a:pt x="15" y="11"/>
                    <a:pt x="21" y="9"/>
                  </a:cubicBezTo>
                  <a:cubicBezTo>
                    <a:pt x="28" y="7"/>
                    <a:pt x="33" y="3"/>
                    <a:pt x="38" y="0"/>
                  </a:cubicBezTo>
                  <a:cubicBezTo>
                    <a:pt x="40" y="9"/>
                    <a:pt x="41" y="18"/>
                    <a:pt x="41" y="28"/>
                  </a:cubicBezTo>
                  <a:cubicBezTo>
                    <a:pt x="40" y="37"/>
                    <a:pt x="41" y="48"/>
                    <a:pt x="39" y="57"/>
                  </a:cubicBezTo>
                  <a:cubicBezTo>
                    <a:pt x="38" y="54"/>
                    <a:pt x="38" y="32"/>
                    <a:pt x="31" y="41"/>
                  </a:cubicBezTo>
                  <a:cubicBezTo>
                    <a:pt x="35" y="38"/>
                    <a:pt x="37" y="25"/>
                    <a:pt x="33" y="21"/>
                  </a:cubicBezTo>
                  <a:cubicBezTo>
                    <a:pt x="29" y="23"/>
                    <a:pt x="26" y="26"/>
                    <a:pt x="23" y="29"/>
                  </a:cubicBezTo>
                  <a:cubicBezTo>
                    <a:pt x="25" y="26"/>
                    <a:pt x="27" y="18"/>
                    <a:pt x="22" y="17"/>
                  </a:cubicBezTo>
                  <a:cubicBezTo>
                    <a:pt x="18" y="16"/>
                    <a:pt x="11" y="23"/>
                    <a:pt x="8" y="25"/>
                  </a:cubicBezTo>
                  <a:cubicBezTo>
                    <a:pt x="17" y="19"/>
                    <a:pt x="6" y="13"/>
                    <a:pt x="0" y="16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3" name="Freeform 562"/>
            <p:cNvSpPr>
              <a:spLocks/>
            </p:cNvSpPr>
            <p:nvPr/>
          </p:nvSpPr>
          <p:spPr bwMode="auto">
            <a:xfrm>
              <a:off x="2366" y="2610"/>
              <a:ext cx="200" cy="80"/>
            </a:xfrm>
            <a:custGeom>
              <a:avLst/>
              <a:gdLst>
                <a:gd name="T0" fmla="*/ 0 w 80"/>
                <a:gd name="T1" fmla="*/ 80 h 32"/>
                <a:gd name="T2" fmla="*/ 50 w 80"/>
                <a:gd name="T3" fmla="*/ 58 h 32"/>
                <a:gd name="T4" fmla="*/ 105 w 80"/>
                <a:gd name="T5" fmla="*/ 33 h 32"/>
                <a:gd name="T6" fmla="*/ 200 w 80"/>
                <a:gd name="T7" fmla="*/ 13 h 32"/>
                <a:gd name="T8" fmla="*/ 80 w 80"/>
                <a:gd name="T9" fmla="*/ 5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32">
                  <a:moveTo>
                    <a:pt x="0" y="32"/>
                  </a:moveTo>
                  <a:cubicBezTo>
                    <a:pt x="5" y="28"/>
                    <a:pt x="14" y="25"/>
                    <a:pt x="20" y="23"/>
                  </a:cubicBezTo>
                  <a:cubicBezTo>
                    <a:pt x="27" y="19"/>
                    <a:pt x="34" y="16"/>
                    <a:pt x="42" y="13"/>
                  </a:cubicBezTo>
                  <a:cubicBezTo>
                    <a:pt x="50" y="10"/>
                    <a:pt x="73" y="0"/>
                    <a:pt x="80" y="5"/>
                  </a:cubicBezTo>
                  <a:cubicBezTo>
                    <a:pt x="67" y="13"/>
                    <a:pt x="46" y="17"/>
                    <a:pt x="32" y="22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4" name="Freeform 563"/>
            <p:cNvSpPr>
              <a:spLocks/>
            </p:cNvSpPr>
            <p:nvPr/>
          </p:nvSpPr>
          <p:spPr bwMode="auto">
            <a:xfrm>
              <a:off x="2468" y="2622"/>
              <a:ext cx="158" cy="85"/>
            </a:xfrm>
            <a:custGeom>
              <a:avLst/>
              <a:gdLst>
                <a:gd name="T0" fmla="*/ 0 w 63"/>
                <a:gd name="T1" fmla="*/ 85 h 34"/>
                <a:gd name="T2" fmla="*/ 133 w 63"/>
                <a:gd name="T3" fmla="*/ 0 h 34"/>
                <a:gd name="T4" fmla="*/ 55 w 63"/>
                <a:gd name="T5" fmla="*/ 6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34">
                  <a:moveTo>
                    <a:pt x="0" y="34"/>
                  </a:moveTo>
                  <a:cubicBezTo>
                    <a:pt x="17" y="22"/>
                    <a:pt x="37" y="15"/>
                    <a:pt x="53" y="0"/>
                  </a:cubicBezTo>
                  <a:cubicBezTo>
                    <a:pt x="63" y="7"/>
                    <a:pt x="25" y="23"/>
                    <a:pt x="22" y="25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5" name="Freeform 564"/>
            <p:cNvSpPr>
              <a:spLocks/>
            </p:cNvSpPr>
            <p:nvPr/>
          </p:nvSpPr>
          <p:spPr bwMode="auto">
            <a:xfrm>
              <a:off x="2553" y="2645"/>
              <a:ext cx="103" cy="115"/>
            </a:xfrm>
            <a:custGeom>
              <a:avLst/>
              <a:gdLst>
                <a:gd name="T0" fmla="*/ 0 w 41"/>
                <a:gd name="T1" fmla="*/ 115 h 46"/>
                <a:gd name="T2" fmla="*/ 43 w 41"/>
                <a:gd name="T3" fmla="*/ 73 h 46"/>
                <a:gd name="T4" fmla="*/ 88 w 41"/>
                <a:gd name="T5" fmla="*/ 0 h 46"/>
                <a:gd name="T6" fmla="*/ 93 w 41"/>
                <a:gd name="T7" fmla="*/ 28 h 46"/>
                <a:gd name="T8" fmla="*/ 50 w 41"/>
                <a:gd name="T9" fmla="*/ 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6">
                  <a:moveTo>
                    <a:pt x="0" y="46"/>
                  </a:moveTo>
                  <a:cubicBezTo>
                    <a:pt x="9" y="42"/>
                    <a:pt x="11" y="37"/>
                    <a:pt x="17" y="29"/>
                  </a:cubicBezTo>
                  <a:cubicBezTo>
                    <a:pt x="24" y="21"/>
                    <a:pt x="33" y="10"/>
                    <a:pt x="35" y="0"/>
                  </a:cubicBezTo>
                  <a:cubicBezTo>
                    <a:pt x="41" y="4"/>
                    <a:pt x="40" y="5"/>
                    <a:pt x="37" y="11"/>
                  </a:cubicBezTo>
                  <a:cubicBezTo>
                    <a:pt x="33" y="17"/>
                    <a:pt x="25" y="26"/>
                    <a:pt x="20" y="31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6" name="Freeform 565"/>
            <p:cNvSpPr>
              <a:spLocks/>
            </p:cNvSpPr>
            <p:nvPr/>
          </p:nvSpPr>
          <p:spPr bwMode="auto">
            <a:xfrm>
              <a:off x="2676" y="2667"/>
              <a:ext cx="67" cy="128"/>
            </a:xfrm>
            <a:custGeom>
              <a:avLst/>
              <a:gdLst>
                <a:gd name="T0" fmla="*/ 65 w 27"/>
                <a:gd name="T1" fmla="*/ 10 h 51"/>
                <a:gd name="T2" fmla="*/ 0 w 27"/>
                <a:gd name="T3" fmla="*/ 128 h 51"/>
                <a:gd name="T4" fmla="*/ 37 w 27"/>
                <a:gd name="T5" fmla="*/ 65 h 51"/>
                <a:gd name="T6" fmla="*/ 35 w 2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51">
                  <a:moveTo>
                    <a:pt x="26" y="4"/>
                  </a:moveTo>
                  <a:cubicBezTo>
                    <a:pt x="27" y="22"/>
                    <a:pt x="12" y="41"/>
                    <a:pt x="0" y="51"/>
                  </a:cubicBezTo>
                  <a:cubicBezTo>
                    <a:pt x="7" y="47"/>
                    <a:pt x="12" y="34"/>
                    <a:pt x="15" y="26"/>
                  </a:cubicBezTo>
                  <a:cubicBezTo>
                    <a:pt x="18" y="17"/>
                    <a:pt x="20" y="8"/>
                    <a:pt x="14" y="0"/>
                  </a:cubicBezTo>
                </a:path>
              </a:pathLst>
            </a:custGeom>
            <a:solidFill>
              <a:srgbClr val="BE7B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7" name="Freeform 566"/>
            <p:cNvSpPr>
              <a:spLocks/>
            </p:cNvSpPr>
            <p:nvPr/>
          </p:nvSpPr>
          <p:spPr bwMode="auto">
            <a:xfrm>
              <a:off x="1823" y="1885"/>
              <a:ext cx="1478" cy="367"/>
            </a:xfrm>
            <a:custGeom>
              <a:avLst/>
              <a:gdLst>
                <a:gd name="T0" fmla="*/ 1435 w 591"/>
                <a:gd name="T1" fmla="*/ 287 h 147"/>
                <a:gd name="T2" fmla="*/ 1400 w 591"/>
                <a:gd name="T3" fmla="*/ 222 h 147"/>
                <a:gd name="T4" fmla="*/ 1338 w 591"/>
                <a:gd name="T5" fmla="*/ 172 h 147"/>
                <a:gd name="T6" fmla="*/ 1278 w 591"/>
                <a:gd name="T7" fmla="*/ 122 h 147"/>
                <a:gd name="T8" fmla="*/ 1195 w 591"/>
                <a:gd name="T9" fmla="*/ 92 h 147"/>
                <a:gd name="T10" fmla="*/ 1163 w 591"/>
                <a:gd name="T11" fmla="*/ 32 h 147"/>
                <a:gd name="T12" fmla="*/ 1163 w 591"/>
                <a:gd name="T13" fmla="*/ 77 h 147"/>
                <a:gd name="T14" fmla="*/ 1078 w 591"/>
                <a:gd name="T15" fmla="*/ 75 h 147"/>
                <a:gd name="T16" fmla="*/ 983 w 591"/>
                <a:gd name="T17" fmla="*/ 100 h 147"/>
                <a:gd name="T18" fmla="*/ 903 w 591"/>
                <a:gd name="T19" fmla="*/ 75 h 147"/>
                <a:gd name="T20" fmla="*/ 830 w 591"/>
                <a:gd name="T21" fmla="*/ 75 h 147"/>
                <a:gd name="T22" fmla="*/ 710 w 591"/>
                <a:gd name="T23" fmla="*/ 57 h 147"/>
                <a:gd name="T24" fmla="*/ 640 w 591"/>
                <a:gd name="T25" fmla="*/ 62 h 147"/>
                <a:gd name="T26" fmla="*/ 623 w 591"/>
                <a:gd name="T27" fmla="*/ 62 h 147"/>
                <a:gd name="T28" fmla="*/ 605 w 591"/>
                <a:gd name="T29" fmla="*/ 37 h 147"/>
                <a:gd name="T30" fmla="*/ 573 w 591"/>
                <a:gd name="T31" fmla="*/ 27 h 147"/>
                <a:gd name="T32" fmla="*/ 485 w 591"/>
                <a:gd name="T33" fmla="*/ 55 h 147"/>
                <a:gd name="T34" fmla="*/ 408 w 591"/>
                <a:gd name="T35" fmla="*/ 85 h 147"/>
                <a:gd name="T36" fmla="*/ 353 w 591"/>
                <a:gd name="T37" fmla="*/ 75 h 147"/>
                <a:gd name="T38" fmla="*/ 288 w 591"/>
                <a:gd name="T39" fmla="*/ 80 h 147"/>
                <a:gd name="T40" fmla="*/ 200 w 591"/>
                <a:gd name="T41" fmla="*/ 57 h 147"/>
                <a:gd name="T42" fmla="*/ 143 w 591"/>
                <a:gd name="T43" fmla="*/ 25 h 147"/>
                <a:gd name="T44" fmla="*/ 8 w 591"/>
                <a:gd name="T45" fmla="*/ 67 h 147"/>
                <a:gd name="T46" fmla="*/ 3 w 591"/>
                <a:gd name="T47" fmla="*/ 77 h 147"/>
                <a:gd name="T48" fmla="*/ 8 w 591"/>
                <a:gd name="T49" fmla="*/ 75 h 147"/>
                <a:gd name="T50" fmla="*/ 65 w 591"/>
                <a:gd name="T51" fmla="*/ 32 h 147"/>
                <a:gd name="T52" fmla="*/ 258 w 591"/>
                <a:gd name="T53" fmla="*/ 107 h 147"/>
                <a:gd name="T54" fmla="*/ 395 w 591"/>
                <a:gd name="T55" fmla="*/ 110 h 147"/>
                <a:gd name="T56" fmla="*/ 470 w 591"/>
                <a:gd name="T57" fmla="*/ 120 h 147"/>
                <a:gd name="T58" fmla="*/ 518 w 591"/>
                <a:gd name="T59" fmla="*/ 87 h 147"/>
                <a:gd name="T60" fmla="*/ 693 w 591"/>
                <a:gd name="T61" fmla="*/ 95 h 147"/>
                <a:gd name="T62" fmla="*/ 948 w 591"/>
                <a:gd name="T63" fmla="*/ 107 h 147"/>
                <a:gd name="T64" fmla="*/ 1018 w 591"/>
                <a:gd name="T65" fmla="*/ 120 h 147"/>
                <a:gd name="T66" fmla="*/ 1080 w 591"/>
                <a:gd name="T67" fmla="*/ 100 h 147"/>
                <a:gd name="T68" fmla="*/ 1283 w 591"/>
                <a:gd name="T69" fmla="*/ 160 h 147"/>
                <a:gd name="T70" fmla="*/ 1308 w 591"/>
                <a:gd name="T71" fmla="*/ 205 h 147"/>
                <a:gd name="T72" fmla="*/ 1378 w 591"/>
                <a:gd name="T73" fmla="*/ 232 h 147"/>
                <a:gd name="T74" fmla="*/ 1438 w 591"/>
                <a:gd name="T75" fmla="*/ 367 h 147"/>
                <a:gd name="T76" fmla="*/ 1478 w 591"/>
                <a:gd name="T77" fmla="*/ 357 h 147"/>
                <a:gd name="T78" fmla="*/ 1435 w 591"/>
                <a:gd name="T79" fmla="*/ 287 h 1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1" h="147">
                  <a:moveTo>
                    <a:pt x="574" y="115"/>
                  </a:moveTo>
                  <a:cubicBezTo>
                    <a:pt x="571" y="106"/>
                    <a:pt x="568" y="95"/>
                    <a:pt x="560" y="89"/>
                  </a:cubicBezTo>
                  <a:cubicBezTo>
                    <a:pt x="552" y="82"/>
                    <a:pt x="542" y="77"/>
                    <a:pt x="535" y="69"/>
                  </a:cubicBezTo>
                  <a:cubicBezTo>
                    <a:pt x="527" y="62"/>
                    <a:pt x="519" y="56"/>
                    <a:pt x="511" y="49"/>
                  </a:cubicBezTo>
                  <a:cubicBezTo>
                    <a:pt x="504" y="42"/>
                    <a:pt x="487" y="42"/>
                    <a:pt x="478" y="37"/>
                  </a:cubicBezTo>
                  <a:cubicBezTo>
                    <a:pt x="469" y="32"/>
                    <a:pt x="468" y="23"/>
                    <a:pt x="465" y="13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453" y="30"/>
                    <a:pt x="443" y="27"/>
                    <a:pt x="431" y="30"/>
                  </a:cubicBezTo>
                  <a:cubicBezTo>
                    <a:pt x="419" y="34"/>
                    <a:pt x="405" y="41"/>
                    <a:pt x="393" y="40"/>
                  </a:cubicBezTo>
                  <a:cubicBezTo>
                    <a:pt x="383" y="39"/>
                    <a:pt x="371" y="31"/>
                    <a:pt x="361" y="30"/>
                  </a:cubicBezTo>
                  <a:cubicBezTo>
                    <a:pt x="349" y="29"/>
                    <a:pt x="343" y="29"/>
                    <a:pt x="332" y="30"/>
                  </a:cubicBezTo>
                  <a:cubicBezTo>
                    <a:pt x="316" y="31"/>
                    <a:pt x="301" y="23"/>
                    <a:pt x="284" y="23"/>
                  </a:cubicBezTo>
                  <a:cubicBezTo>
                    <a:pt x="275" y="23"/>
                    <a:pt x="265" y="24"/>
                    <a:pt x="256" y="25"/>
                  </a:cubicBezTo>
                  <a:cubicBezTo>
                    <a:pt x="254" y="25"/>
                    <a:pt x="251" y="25"/>
                    <a:pt x="249" y="25"/>
                  </a:cubicBezTo>
                  <a:cubicBezTo>
                    <a:pt x="245" y="24"/>
                    <a:pt x="245" y="18"/>
                    <a:pt x="242" y="15"/>
                  </a:cubicBezTo>
                  <a:cubicBezTo>
                    <a:pt x="239" y="12"/>
                    <a:pt x="234" y="11"/>
                    <a:pt x="229" y="11"/>
                  </a:cubicBezTo>
                  <a:cubicBezTo>
                    <a:pt x="218" y="12"/>
                    <a:pt x="203" y="16"/>
                    <a:pt x="194" y="22"/>
                  </a:cubicBezTo>
                  <a:cubicBezTo>
                    <a:pt x="184" y="29"/>
                    <a:pt x="176" y="35"/>
                    <a:pt x="163" y="34"/>
                  </a:cubicBezTo>
                  <a:cubicBezTo>
                    <a:pt x="156" y="34"/>
                    <a:pt x="149" y="31"/>
                    <a:pt x="141" y="30"/>
                  </a:cubicBezTo>
                  <a:cubicBezTo>
                    <a:pt x="132" y="30"/>
                    <a:pt x="124" y="30"/>
                    <a:pt x="115" y="32"/>
                  </a:cubicBezTo>
                  <a:cubicBezTo>
                    <a:pt x="101" y="33"/>
                    <a:pt x="91" y="33"/>
                    <a:pt x="80" y="23"/>
                  </a:cubicBezTo>
                  <a:cubicBezTo>
                    <a:pt x="71" y="16"/>
                    <a:pt x="67" y="16"/>
                    <a:pt x="57" y="10"/>
                  </a:cubicBezTo>
                  <a:cubicBezTo>
                    <a:pt x="42" y="0"/>
                    <a:pt x="6" y="5"/>
                    <a:pt x="3" y="27"/>
                  </a:cubicBezTo>
                  <a:cubicBezTo>
                    <a:pt x="2" y="30"/>
                    <a:pt x="0" y="27"/>
                    <a:pt x="1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12" y="14"/>
                    <a:pt x="26" y="13"/>
                  </a:cubicBezTo>
                  <a:cubicBezTo>
                    <a:pt x="49" y="7"/>
                    <a:pt x="76" y="32"/>
                    <a:pt x="103" y="43"/>
                  </a:cubicBezTo>
                  <a:cubicBezTo>
                    <a:pt x="129" y="48"/>
                    <a:pt x="143" y="47"/>
                    <a:pt x="158" y="44"/>
                  </a:cubicBezTo>
                  <a:cubicBezTo>
                    <a:pt x="166" y="42"/>
                    <a:pt x="178" y="50"/>
                    <a:pt x="188" y="48"/>
                  </a:cubicBezTo>
                  <a:cubicBezTo>
                    <a:pt x="197" y="47"/>
                    <a:pt x="200" y="36"/>
                    <a:pt x="207" y="35"/>
                  </a:cubicBezTo>
                  <a:cubicBezTo>
                    <a:pt x="226" y="32"/>
                    <a:pt x="245" y="32"/>
                    <a:pt x="277" y="38"/>
                  </a:cubicBezTo>
                  <a:cubicBezTo>
                    <a:pt x="305" y="44"/>
                    <a:pt x="343" y="45"/>
                    <a:pt x="379" y="43"/>
                  </a:cubicBezTo>
                  <a:cubicBezTo>
                    <a:pt x="389" y="43"/>
                    <a:pt x="398" y="49"/>
                    <a:pt x="407" y="48"/>
                  </a:cubicBezTo>
                  <a:cubicBezTo>
                    <a:pt x="416" y="48"/>
                    <a:pt x="425" y="41"/>
                    <a:pt x="432" y="40"/>
                  </a:cubicBezTo>
                  <a:cubicBezTo>
                    <a:pt x="469" y="37"/>
                    <a:pt x="486" y="47"/>
                    <a:pt x="513" y="64"/>
                  </a:cubicBezTo>
                  <a:cubicBezTo>
                    <a:pt x="518" y="68"/>
                    <a:pt x="517" y="78"/>
                    <a:pt x="523" y="82"/>
                  </a:cubicBezTo>
                  <a:cubicBezTo>
                    <a:pt x="532" y="88"/>
                    <a:pt x="546" y="87"/>
                    <a:pt x="551" y="93"/>
                  </a:cubicBezTo>
                  <a:cubicBezTo>
                    <a:pt x="564" y="106"/>
                    <a:pt x="570" y="125"/>
                    <a:pt x="575" y="147"/>
                  </a:cubicBezTo>
                  <a:cubicBezTo>
                    <a:pt x="579" y="147"/>
                    <a:pt x="586" y="142"/>
                    <a:pt x="591" y="143"/>
                  </a:cubicBezTo>
                  <a:cubicBezTo>
                    <a:pt x="582" y="138"/>
                    <a:pt x="578" y="125"/>
                    <a:pt x="574" y="115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8" name="Freeform 567"/>
            <p:cNvSpPr>
              <a:spLocks/>
            </p:cNvSpPr>
            <p:nvPr/>
          </p:nvSpPr>
          <p:spPr bwMode="auto">
            <a:xfrm>
              <a:off x="3796" y="1590"/>
              <a:ext cx="105" cy="157"/>
            </a:xfrm>
            <a:custGeom>
              <a:avLst/>
              <a:gdLst>
                <a:gd name="T0" fmla="*/ 68 w 42"/>
                <a:gd name="T1" fmla="*/ 35 h 63"/>
                <a:gd name="T2" fmla="*/ 103 w 42"/>
                <a:gd name="T3" fmla="*/ 77 h 63"/>
                <a:gd name="T4" fmla="*/ 80 w 42"/>
                <a:gd name="T5" fmla="*/ 120 h 63"/>
                <a:gd name="T6" fmla="*/ 0 w 42"/>
                <a:gd name="T7" fmla="*/ 157 h 63"/>
                <a:gd name="T8" fmla="*/ 18 w 42"/>
                <a:gd name="T9" fmla="*/ 135 h 63"/>
                <a:gd name="T10" fmla="*/ 53 w 42"/>
                <a:gd name="T11" fmla="*/ 122 h 63"/>
                <a:gd name="T12" fmla="*/ 78 w 42"/>
                <a:gd name="T13" fmla="*/ 75 h 63"/>
                <a:gd name="T14" fmla="*/ 10 w 42"/>
                <a:gd name="T15" fmla="*/ 15 h 63"/>
                <a:gd name="T16" fmla="*/ 38 w 42"/>
                <a:gd name="T17" fmla="*/ 0 h 63"/>
                <a:gd name="T18" fmla="*/ 65 w 42"/>
                <a:gd name="T19" fmla="*/ 25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63">
                  <a:moveTo>
                    <a:pt x="27" y="14"/>
                  </a:moveTo>
                  <a:cubicBezTo>
                    <a:pt x="33" y="17"/>
                    <a:pt x="40" y="23"/>
                    <a:pt x="41" y="31"/>
                  </a:cubicBezTo>
                  <a:cubicBezTo>
                    <a:pt x="42" y="38"/>
                    <a:pt x="36" y="43"/>
                    <a:pt x="32" y="48"/>
                  </a:cubicBezTo>
                  <a:cubicBezTo>
                    <a:pt x="23" y="55"/>
                    <a:pt x="9" y="55"/>
                    <a:pt x="0" y="63"/>
                  </a:cubicBezTo>
                  <a:cubicBezTo>
                    <a:pt x="3" y="60"/>
                    <a:pt x="4" y="56"/>
                    <a:pt x="7" y="54"/>
                  </a:cubicBezTo>
                  <a:cubicBezTo>
                    <a:pt x="11" y="51"/>
                    <a:pt x="16" y="50"/>
                    <a:pt x="21" y="49"/>
                  </a:cubicBezTo>
                  <a:cubicBezTo>
                    <a:pt x="28" y="46"/>
                    <a:pt x="33" y="38"/>
                    <a:pt x="31" y="30"/>
                  </a:cubicBezTo>
                  <a:cubicBezTo>
                    <a:pt x="28" y="18"/>
                    <a:pt x="17" y="7"/>
                    <a:pt x="4" y="6"/>
                  </a:cubicBezTo>
                  <a:cubicBezTo>
                    <a:pt x="8" y="4"/>
                    <a:pt x="12" y="3"/>
                    <a:pt x="15" y="0"/>
                  </a:cubicBezTo>
                  <a:cubicBezTo>
                    <a:pt x="18" y="4"/>
                    <a:pt x="24" y="5"/>
                    <a:pt x="26" y="10"/>
                  </a:cubicBezTo>
                </a:path>
              </a:pathLst>
            </a:custGeom>
            <a:solidFill>
              <a:srgbClr val="E4A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9" name="Freeform 568"/>
            <p:cNvSpPr>
              <a:spLocks/>
            </p:cNvSpPr>
            <p:nvPr/>
          </p:nvSpPr>
          <p:spPr bwMode="auto">
            <a:xfrm>
              <a:off x="3606" y="1807"/>
              <a:ext cx="157" cy="215"/>
            </a:xfrm>
            <a:custGeom>
              <a:avLst/>
              <a:gdLst>
                <a:gd name="T0" fmla="*/ 27 w 63"/>
                <a:gd name="T1" fmla="*/ 93 h 86"/>
                <a:gd name="T2" fmla="*/ 45 w 63"/>
                <a:gd name="T3" fmla="*/ 128 h 86"/>
                <a:gd name="T4" fmla="*/ 67 w 63"/>
                <a:gd name="T5" fmla="*/ 173 h 86"/>
                <a:gd name="T6" fmla="*/ 112 w 63"/>
                <a:gd name="T7" fmla="*/ 203 h 86"/>
                <a:gd name="T8" fmla="*/ 157 w 63"/>
                <a:gd name="T9" fmla="*/ 215 h 86"/>
                <a:gd name="T10" fmla="*/ 92 w 63"/>
                <a:gd name="T11" fmla="*/ 173 h 86"/>
                <a:gd name="T12" fmla="*/ 57 w 63"/>
                <a:gd name="T13" fmla="*/ 125 h 86"/>
                <a:gd name="T14" fmla="*/ 30 w 63"/>
                <a:gd name="T15" fmla="*/ 70 h 86"/>
                <a:gd name="T16" fmla="*/ 7 w 63"/>
                <a:gd name="T17" fmla="*/ 0 h 86"/>
                <a:gd name="T18" fmla="*/ 27 w 63"/>
                <a:gd name="T19" fmla="*/ 9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86">
                  <a:moveTo>
                    <a:pt x="11" y="37"/>
                  </a:moveTo>
                  <a:cubicBezTo>
                    <a:pt x="12" y="42"/>
                    <a:pt x="16" y="46"/>
                    <a:pt x="18" y="51"/>
                  </a:cubicBezTo>
                  <a:cubicBezTo>
                    <a:pt x="22" y="57"/>
                    <a:pt x="22" y="64"/>
                    <a:pt x="27" y="69"/>
                  </a:cubicBezTo>
                  <a:cubicBezTo>
                    <a:pt x="33" y="73"/>
                    <a:pt x="39" y="77"/>
                    <a:pt x="45" y="81"/>
                  </a:cubicBezTo>
                  <a:cubicBezTo>
                    <a:pt x="51" y="85"/>
                    <a:pt x="57" y="85"/>
                    <a:pt x="63" y="86"/>
                  </a:cubicBezTo>
                  <a:cubicBezTo>
                    <a:pt x="53" y="85"/>
                    <a:pt x="42" y="77"/>
                    <a:pt x="37" y="69"/>
                  </a:cubicBezTo>
                  <a:cubicBezTo>
                    <a:pt x="31" y="62"/>
                    <a:pt x="25" y="60"/>
                    <a:pt x="23" y="50"/>
                  </a:cubicBezTo>
                  <a:cubicBezTo>
                    <a:pt x="21" y="41"/>
                    <a:pt x="18" y="36"/>
                    <a:pt x="12" y="28"/>
                  </a:cubicBezTo>
                  <a:cubicBezTo>
                    <a:pt x="7" y="22"/>
                    <a:pt x="0" y="7"/>
                    <a:pt x="3" y="0"/>
                  </a:cubicBezTo>
                  <a:cubicBezTo>
                    <a:pt x="1" y="13"/>
                    <a:pt x="6" y="24"/>
                    <a:pt x="11" y="36"/>
                  </a:cubicBezTo>
                </a:path>
              </a:pathLst>
            </a:custGeom>
            <a:solidFill>
              <a:srgbClr val="E4A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0" name="Freeform 569"/>
            <p:cNvSpPr>
              <a:spLocks/>
            </p:cNvSpPr>
            <p:nvPr/>
          </p:nvSpPr>
          <p:spPr bwMode="auto">
            <a:xfrm>
              <a:off x="3453" y="1827"/>
              <a:ext cx="98" cy="228"/>
            </a:xfrm>
            <a:custGeom>
              <a:avLst/>
              <a:gdLst>
                <a:gd name="T0" fmla="*/ 93 w 39"/>
                <a:gd name="T1" fmla="*/ 0 h 91"/>
                <a:gd name="T2" fmla="*/ 95 w 39"/>
                <a:gd name="T3" fmla="*/ 40 h 91"/>
                <a:gd name="T4" fmla="*/ 65 w 39"/>
                <a:gd name="T5" fmla="*/ 65 h 91"/>
                <a:gd name="T6" fmla="*/ 33 w 39"/>
                <a:gd name="T7" fmla="*/ 83 h 91"/>
                <a:gd name="T8" fmla="*/ 40 w 39"/>
                <a:gd name="T9" fmla="*/ 113 h 91"/>
                <a:gd name="T10" fmla="*/ 95 w 39"/>
                <a:gd name="T11" fmla="*/ 143 h 91"/>
                <a:gd name="T12" fmla="*/ 83 w 39"/>
                <a:gd name="T13" fmla="*/ 180 h 91"/>
                <a:gd name="T14" fmla="*/ 70 w 39"/>
                <a:gd name="T15" fmla="*/ 228 h 91"/>
                <a:gd name="T16" fmla="*/ 73 w 39"/>
                <a:gd name="T17" fmla="*/ 200 h 91"/>
                <a:gd name="T18" fmla="*/ 75 w 39"/>
                <a:gd name="T19" fmla="*/ 165 h 91"/>
                <a:gd name="T20" fmla="*/ 60 w 39"/>
                <a:gd name="T21" fmla="*/ 145 h 91"/>
                <a:gd name="T22" fmla="*/ 33 w 39"/>
                <a:gd name="T23" fmla="*/ 140 h 91"/>
                <a:gd name="T24" fmla="*/ 3 w 39"/>
                <a:gd name="T25" fmla="*/ 128 h 91"/>
                <a:gd name="T26" fmla="*/ 10 w 39"/>
                <a:gd name="T27" fmla="*/ 83 h 91"/>
                <a:gd name="T28" fmla="*/ 15 w 39"/>
                <a:gd name="T29" fmla="*/ 55 h 91"/>
                <a:gd name="T30" fmla="*/ 45 w 39"/>
                <a:gd name="T31" fmla="*/ 58 h 91"/>
                <a:gd name="T32" fmla="*/ 70 w 39"/>
                <a:gd name="T33" fmla="*/ 45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91">
                  <a:moveTo>
                    <a:pt x="37" y="0"/>
                  </a:moveTo>
                  <a:cubicBezTo>
                    <a:pt x="36" y="5"/>
                    <a:pt x="39" y="11"/>
                    <a:pt x="38" y="16"/>
                  </a:cubicBezTo>
                  <a:cubicBezTo>
                    <a:pt x="36" y="24"/>
                    <a:pt x="33" y="24"/>
                    <a:pt x="26" y="26"/>
                  </a:cubicBezTo>
                  <a:cubicBezTo>
                    <a:pt x="23" y="27"/>
                    <a:pt x="14" y="30"/>
                    <a:pt x="13" y="33"/>
                  </a:cubicBezTo>
                  <a:cubicBezTo>
                    <a:pt x="12" y="34"/>
                    <a:pt x="15" y="44"/>
                    <a:pt x="16" y="45"/>
                  </a:cubicBezTo>
                  <a:cubicBezTo>
                    <a:pt x="21" y="52"/>
                    <a:pt x="36" y="46"/>
                    <a:pt x="38" y="57"/>
                  </a:cubicBezTo>
                  <a:cubicBezTo>
                    <a:pt x="39" y="62"/>
                    <a:pt x="34" y="68"/>
                    <a:pt x="33" y="72"/>
                  </a:cubicBezTo>
                  <a:cubicBezTo>
                    <a:pt x="30" y="78"/>
                    <a:pt x="30" y="85"/>
                    <a:pt x="28" y="91"/>
                  </a:cubicBezTo>
                  <a:cubicBezTo>
                    <a:pt x="29" y="87"/>
                    <a:pt x="29" y="83"/>
                    <a:pt x="29" y="80"/>
                  </a:cubicBezTo>
                  <a:cubicBezTo>
                    <a:pt x="29" y="75"/>
                    <a:pt x="30" y="70"/>
                    <a:pt x="30" y="66"/>
                  </a:cubicBezTo>
                  <a:cubicBezTo>
                    <a:pt x="30" y="61"/>
                    <a:pt x="28" y="60"/>
                    <a:pt x="24" y="58"/>
                  </a:cubicBezTo>
                  <a:cubicBezTo>
                    <a:pt x="20" y="57"/>
                    <a:pt x="17" y="58"/>
                    <a:pt x="13" y="56"/>
                  </a:cubicBezTo>
                  <a:cubicBezTo>
                    <a:pt x="9" y="53"/>
                    <a:pt x="5" y="52"/>
                    <a:pt x="1" y="51"/>
                  </a:cubicBezTo>
                  <a:cubicBezTo>
                    <a:pt x="0" y="45"/>
                    <a:pt x="4" y="39"/>
                    <a:pt x="4" y="33"/>
                  </a:cubicBezTo>
                  <a:cubicBezTo>
                    <a:pt x="4" y="29"/>
                    <a:pt x="2" y="24"/>
                    <a:pt x="6" y="22"/>
                  </a:cubicBezTo>
                  <a:cubicBezTo>
                    <a:pt x="10" y="19"/>
                    <a:pt x="15" y="23"/>
                    <a:pt x="18" y="23"/>
                  </a:cubicBezTo>
                  <a:cubicBezTo>
                    <a:pt x="22" y="22"/>
                    <a:pt x="25" y="20"/>
                    <a:pt x="28" y="18"/>
                  </a:cubicBezTo>
                </a:path>
              </a:pathLst>
            </a:custGeom>
            <a:solidFill>
              <a:srgbClr val="E4A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1" name="Freeform 570"/>
            <p:cNvSpPr>
              <a:spLocks/>
            </p:cNvSpPr>
            <p:nvPr/>
          </p:nvSpPr>
          <p:spPr bwMode="auto">
            <a:xfrm>
              <a:off x="3041" y="1652"/>
              <a:ext cx="110" cy="180"/>
            </a:xfrm>
            <a:custGeom>
              <a:avLst/>
              <a:gdLst>
                <a:gd name="T0" fmla="*/ 20 w 44"/>
                <a:gd name="T1" fmla="*/ 5 h 72"/>
                <a:gd name="T2" fmla="*/ 65 w 44"/>
                <a:gd name="T3" fmla="*/ 40 h 72"/>
                <a:gd name="T4" fmla="*/ 85 w 44"/>
                <a:gd name="T5" fmla="*/ 85 h 72"/>
                <a:gd name="T6" fmla="*/ 108 w 44"/>
                <a:gd name="T7" fmla="*/ 133 h 72"/>
                <a:gd name="T8" fmla="*/ 95 w 44"/>
                <a:gd name="T9" fmla="*/ 180 h 72"/>
                <a:gd name="T10" fmla="*/ 93 w 44"/>
                <a:gd name="T11" fmla="*/ 120 h 72"/>
                <a:gd name="T12" fmla="*/ 68 w 44"/>
                <a:gd name="T13" fmla="*/ 75 h 72"/>
                <a:gd name="T14" fmla="*/ 30 w 44"/>
                <a:gd name="T15" fmla="*/ 48 h 72"/>
                <a:gd name="T16" fmla="*/ 5 w 44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72">
                  <a:moveTo>
                    <a:pt x="8" y="2"/>
                  </a:moveTo>
                  <a:cubicBezTo>
                    <a:pt x="13" y="7"/>
                    <a:pt x="21" y="11"/>
                    <a:pt x="26" y="16"/>
                  </a:cubicBezTo>
                  <a:cubicBezTo>
                    <a:pt x="30" y="21"/>
                    <a:pt x="31" y="28"/>
                    <a:pt x="34" y="34"/>
                  </a:cubicBezTo>
                  <a:cubicBezTo>
                    <a:pt x="37" y="40"/>
                    <a:pt x="42" y="46"/>
                    <a:pt x="43" y="53"/>
                  </a:cubicBezTo>
                  <a:cubicBezTo>
                    <a:pt x="44" y="58"/>
                    <a:pt x="44" y="70"/>
                    <a:pt x="38" y="72"/>
                  </a:cubicBezTo>
                  <a:cubicBezTo>
                    <a:pt x="37" y="64"/>
                    <a:pt x="40" y="56"/>
                    <a:pt x="37" y="48"/>
                  </a:cubicBezTo>
                  <a:cubicBezTo>
                    <a:pt x="34" y="42"/>
                    <a:pt x="30" y="36"/>
                    <a:pt x="27" y="30"/>
                  </a:cubicBezTo>
                  <a:cubicBezTo>
                    <a:pt x="23" y="20"/>
                    <a:pt x="20" y="23"/>
                    <a:pt x="12" y="19"/>
                  </a:cubicBezTo>
                  <a:cubicBezTo>
                    <a:pt x="7" y="16"/>
                    <a:pt x="0" y="5"/>
                    <a:pt x="2" y="0"/>
                  </a:cubicBezTo>
                </a:path>
              </a:pathLst>
            </a:custGeom>
            <a:solidFill>
              <a:srgbClr val="E4A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2" name="Freeform 571"/>
            <p:cNvSpPr>
              <a:spLocks/>
            </p:cNvSpPr>
            <p:nvPr/>
          </p:nvSpPr>
          <p:spPr bwMode="auto">
            <a:xfrm>
              <a:off x="3143" y="1807"/>
              <a:ext cx="90" cy="193"/>
            </a:xfrm>
            <a:custGeom>
              <a:avLst/>
              <a:gdLst>
                <a:gd name="T0" fmla="*/ 60 w 36"/>
                <a:gd name="T1" fmla="*/ 45 h 77"/>
                <a:gd name="T2" fmla="*/ 38 w 36"/>
                <a:gd name="T3" fmla="*/ 133 h 77"/>
                <a:gd name="T4" fmla="*/ 33 w 36"/>
                <a:gd name="T5" fmla="*/ 170 h 77"/>
                <a:gd name="T6" fmla="*/ 0 w 36"/>
                <a:gd name="T7" fmla="*/ 158 h 77"/>
                <a:gd name="T8" fmla="*/ 65 w 36"/>
                <a:gd name="T9" fmla="*/ 178 h 77"/>
                <a:gd name="T10" fmla="*/ 63 w 36"/>
                <a:gd name="T11" fmla="*/ 120 h 77"/>
                <a:gd name="T12" fmla="*/ 75 w 36"/>
                <a:gd name="T13" fmla="*/ 0 h 77"/>
                <a:gd name="T14" fmla="*/ 63 w 36"/>
                <a:gd name="T15" fmla="*/ 48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77">
                  <a:moveTo>
                    <a:pt x="24" y="18"/>
                  </a:moveTo>
                  <a:cubicBezTo>
                    <a:pt x="16" y="27"/>
                    <a:pt x="15" y="42"/>
                    <a:pt x="15" y="53"/>
                  </a:cubicBezTo>
                  <a:cubicBezTo>
                    <a:pt x="16" y="57"/>
                    <a:pt x="18" y="65"/>
                    <a:pt x="13" y="68"/>
                  </a:cubicBezTo>
                  <a:cubicBezTo>
                    <a:pt x="9" y="70"/>
                    <a:pt x="3" y="66"/>
                    <a:pt x="0" y="63"/>
                  </a:cubicBezTo>
                  <a:cubicBezTo>
                    <a:pt x="4" y="71"/>
                    <a:pt x="19" y="77"/>
                    <a:pt x="26" y="71"/>
                  </a:cubicBezTo>
                  <a:cubicBezTo>
                    <a:pt x="33" y="64"/>
                    <a:pt x="27" y="56"/>
                    <a:pt x="25" y="48"/>
                  </a:cubicBezTo>
                  <a:cubicBezTo>
                    <a:pt x="20" y="32"/>
                    <a:pt x="36" y="16"/>
                    <a:pt x="30" y="0"/>
                  </a:cubicBezTo>
                  <a:cubicBezTo>
                    <a:pt x="29" y="6"/>
                    <a:pt x="27" y="13"/>
                    <a:pt x="25" y="19"/>
                  </a:cubicBezTo>
                </a:path>
              </a:pathLst>
            </a:custGeom>
            <a:solidFill>
              <a:srgbClr val="E4A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3" name="Freeform 572"/>
            <p:cNvSpPr>
              <a:spLocks/>
            </p:cNvSpPr>
            <p:nvPr/>
          </p:nvSpPr>
          <p:spPr bwMode="auto">
            <a:xfrm>
              <a:off x="3283" y="2075"/>
              <a:ext cx="120" cy="150"/>
            </a:xfrm>
            <a:custGeom>
              <a:avLst/>
              <a:gdLst>
                <a:gd name="T0" fmla="*/ 85 w 48"/>
                <a:gd name="T1" fmla="*/ 53 h 60"/>
                <a:gd name="T2" fmla="*/ 115 w 48"/>
                <a:gd name="T3" fmla="*/ 88 h 60"/>
                <a:gd name="T4" fmla="*/ 103 w 48"/>
                <a:gd name="T5" fmla="*/ 128 h 60"/>
                <a:gd name="T6" fmla="*/ 55 w 48"/>
                <a:gd name="T7" fmla="*/ 143 h 60"/>
                <a:gd name="T8" fmla="*/ 0 w 48"/>
                <a:gd name="T9" fmla="*/ 148 h 60"/>
                <a:gd name="T10" fmla="*/ 88 w 48"/>
                <a:gd name="T11" fmla="*/ 83 h 60"/>
                <a:gd name="T12" fmla="*/ 63 w 48"/>
                <a:gd name="T13" fmla="*/ 43 h 60"/>
                <a:gd name="T14" fmla="*/ 48 w 48"/>
                <a:gd name="T15" fmla="*/ 0 h 60"/>
                <a:gd name="T16" fmla="*/ 90 w 48"/>
                <a:gd name="T17" fmla="*/ 58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60">
                  <a:moveTo>
                    <a:pt x="34" y="21"/>
                  </a:moveTo>
                  <a:cubicBezTo>
                    <a:pt x="38" y="27"/>
                    <a:pt x="43" y="28"/>
                    <a:pt x="46" y="35"/>
                  </a:cubicBezTo>
                  <a:cubicBezTo>
                    <a:pt x="48" y="41"/>
                    <a:pt x="47" y="47"/>
                    <a:pt x="41" y="51"/>
                  </a:cubicBezTo>
                  <a:cubicBezTo>
                    <a:pt x="36" y="56"/>
                    <a:pt x="29" y="56"/>
                    <a:pt x="22" y="57"/>
                  </a:cubicBezTo>
                  <a:cubicBezTo>
                    <a:pt x="15" y="58"/>
                    <a:pt x="7" y="60"/>
                    <a:pt x="0" y="59"/>
                  </a:cubicBezTo>
                  <a:cubicBezTo>
                    <a:pt x="11" y="51"/>
                    <a:pt x="36" y="51"/>
                    <a:pt x="35" y="33"/>
                  </a:cubicBezTo>
                  <a:cubicBezTo>
                    <a:pt x="35" y="24"/>
                    <a:pt x="28" y="23"/>
                    <a:pt x="25" y="17"/>
                  </a:cubicBezTo>
                  <a:cubicBezTo>
                    <a:pt x="23" y="11"/>
                    <a:pt x="23" y="6"/>
                    <a:pt x="19" y="0"/>
                  </a:cubicBezTo>
                  <a:cubicBezTo>
                    <a:pt x="21" y="6"/>
                    <a:pt x="29" y="22"/>
                    <a:pt x="36" y="23"/>
                  </a:cubicBezTo>
                </a:path>
              </a:pathLst>
            </a:custGeom>
            <a:solidFill>
              <a:srgbClr val="E4A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4" name="Freeform 573"/>
            <p:cNvSpPr>
              <a:spLocks/>
            </p:cNvSpPr>
            <p:nvPr/>
          </p:nvSpPr>
          <p:spPr bwMode="auto">
            <a:xfrm>
              <a:off x="2546" y="1652"/>
              <a:ext cx="317" cy="333"/>
            </a:xfrm>
            <a:custGeom>
              <a:avLst/>
              <a:gdLst>
                <a:gd name="T0" fmla="*/ 97 w 127"/>
                <a:gd name="T1" fmla="*/ 10 h 133"/>
                <a:gd name="T2" fmla="*/ 60 w 127"/>
                <a:gd name="T3" fmla="*/ 58 h 133"/>
                <a:gd name="T4" fmla="*/ 30 w 127"/>
                <a:gd name="T5" fmla="*/ 120 h 133"/>
                <a:gd name="T6" fmla="*/ 10 w 127"/>
                <a:gd name="T7" fmla="*/ 183 h 133"/>
                <a:gd name="T8" fmla="*/ 20 w 127"/>
                <a:gd name="T9" fmla="*/ 213 h 133"/>
                <a:gd name="T10" fmla="*/ 40 w 127"/>
                <a:gd name="T11" fmla="*/ 245 h 133"/>
                <a:gd name="T12" fmla="*/ 62 w 127"/>
                <a:gd name="T13" fmla="*/ 283 h 133"/>
                <a:gd name="T14" fmla="*/ 95 w 127"/>
                <a:gd name="T15" fmla="*/ 308 h 133"/>
                <a:gd name="T16" fmla="*/ 170 w 127"/>
                <a:gd name="T17" fmla="*/ 325 h 133"/>
                <a:gd name="T18" fmla="*/ 200 w 127"/>
                <a:gd name="T19" fmla="*/ 318 h 133"/>
                <a:gd name="T20" fmla="*/ 170 w 127"/>
                <a:gd name="T21" fmla="*/ 298 h 133"/>
                <a:gd name="T22" fmla="*/ 112 w 127"/>
                <a:gd name="T23" fmla="*/ 263 h 133"/>
                <a:gd name="T24" fmla="*/ 147 w 127"/>
                <a:gd name="T25" fmla="*/ 215 h 133"/>
                <a:gd name="T26" fmla="*/ 192 w 127"/>
                <a:gd name="T27" fmla="*/ 173 h 133"/>
                <a:gd name="T28" fmla="*/ 260 w 127"/>
                <a:gd name="T29" fmla="*/ 193 h 133"/>
                <a:gd name="T30" fmla="*/ 262 w 127"/>
                <a:gd name="T31" fmla="*/ 225 h 133"/>
                <a:gd name="T32" fmla="*/ 272 w 127"/>
                <a:gd name="T33" fmla="*/ 258 h 133"/>
                <a:gd name="T34" fmla="*/ 295 w 127"/>
                <a:gd name="T35" fmla="*/ 233 h 133"/>
                <a:gd name="T36" fmla="*/ 292 w 127"/>
                <a:gd name="T37" fmla="*/ 215 h 133"/>
                <a:gd name="T38" fmla="*/ 305 w 127"/>
                <a:gd name="T39" fmla="*/ 203 h 133"/>
                <a:gd name="T40" fmla="*/ 295 w 127"/>
                <a:gd name="T41" fmla="*/ 135 h 133"/>
                <a:gd name="T42" fmla="*/ 265 w 127"/>
                <a:gd name="T43" fmla="*/ 125 h 133"/>
                <a:gd name="T44" fmla="*/ 265 w 127"/>
                <a:gd name="T45" fmla="*/ 155 h 133"/>
                <a:gd name="T46" fmla="*/ 235 w 127"/>
                <a:gd name="T47" fmla="*/ 138 h 133"/>
                <a:gd name="T48" fmla="*/ 195 w 127"/>
                <a:gd name="T49" fmla="*/ 133 h 133"/>
                <a:gd name="T50" fmla="*/ 127 w 127"/>
                <a:gd name="T51" fmla="*/ 173 h 133"/>
                <a:gd name="T52" fmla="*/ 100 w 127"/>
                <a:gd name="T53" fmla="*/ 195 h 133"/>
                <a:gd name="T54" fmla="*/ 70 w 127"/>
                <a:gd name="T55" fmla="*/ 173 h 133"/>
                <a:gd name="T56" fmla="*/ 75 w 127"/>
                <a:gd name="T57" fmla="*/ 98 h 133"/>
                <a:gd name="T58" fmla="*/ 117 w 127"/>
                <a:gd name="T59" fmla="*/ 28 h 133"/>
                <a:gd name="T60" fmla="*/ 92 w 127"/>
                <a:gd name="T61" fmla="*/ 15 h 1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33">
                  <a:moveTo>
                    <a:pt x="39" y="4"/>
                  </a:moveTo>
                  <a:cubicBezTo>
                    <a:pt x="30" y="0"/>
                    <a:pt x="27" y="16"/>
                    <a:pt x="24" y="23"/>
                  </a:cubicBezTo>
                  <a:cubicBezTo>
                    <a:pt x="20" y="31"/>
                    <a:pt x="16" y="40"/>
                    <a:pt x="12" y="48"/>
                  </a:cubicBezTo>
                  <a:cubicBezTo>
                    <a:pt x="7" y="57"/>
                    <a:pt x="0" y="63"/>
                    <a:pt x="4" y="73"/>
                  </a:cubicBezTo>
                  <a:cubicBezTo>
                    <a:pt x="6" y="77"/>
                    <a:pt x="7" y="81"/>
                    <a:pt x="8" y="85"/>
                  </a:cubicBezTo>
                  <a:cubicBezTo>
                    <a:pt x="9" y="90"/>
                    <a:pt x="14" y="93"/>
                    <a:pt x="16" y="98"/>
                  </a:cubicBezTo>
                  <a:cubicBezTo>
                    <a:pt x="19" y="103"/>
                    <a:pt x="20" y="108"/>
                    <a:pt x="25" y="113"/>
                  </a:cubicBezTo>
                  <a:cubicBezTo>
                    <a:pt x="29" y="116"/>
                    <a:pt x="33" y="120"/>
                    <a:pt x="38" y="123"/>
                  </a:cubicBezTo>
                  <a:cubicBezTo>
                    <a:pt x="45" y="130"/>
                    <a:pt x="58" y="128"/>
                    <a:pt x="68" y="130"/>
                  </a:cubicBezTo>
                  <a:cubicBezTo>
                    <a:pt x="72" y="131"/>
                    <a:pt x="80" y="133"/>
                    <a:pt x="80" y="127"/>
                  </a:cubicBezTo>
                  <a:cubicBezTo>
                    <a:pt x="80" y="121"/>
                    <a:pt x="72" y="120"/>
                    <a:pt x="68" y="119"/>
                  </a:cubicBezTo>
                  <a:cubicBezTo>
                    <a:pt x="61" y="116"/>
                    <a:pt x="48" y="113"/>
                    <a:pt x="45" y="105"/>
                  </a:cubicBezTo>
                  <a:cubicBezTo>
                    <a:pt x="41" y="94"/>
                    <a:pt x="54" y="93"/>
                    <a:pt x="59" y="86"/>
                  </a:cubicBezTo>
                  <a:cubicBezTo>
                    <a:pt x="65" y="78"/>
                    <a:pt x="66" y="68"/>
                    <a:pt x="77" y="69"/>
                  </a:cubicBezTo>
                  <a:cubicBezTo>
                    <a:pt x="84" y="70"/>
                    <a:pt x="101" y="71"/>
                    <a:pt x="104" y="77"/>
                  </a:cubicBezTo>
                  <a:cubicBezTo>
                    <a:pt x="106" y="80"/>
                    <a:pt x="104" y="87"/>
                    <a:pt x="105" y="90"/>
                  </a:cubicBezTo>
                  <a:cubicBezTo>
                    <a:pt x="106" y="95"/>
                    <a:pt x="110" y="98"/>
                    <a:pt x="109" y="103"/>
                  </a:cubicBezTo>
                  <a:cubicBezTo>
                    <a:pt x="116" y="104"/>
                    <a:pt x="119" y="98"/>
                    <a:pt x="118" y="93"/>
                  </a:cubicBezTo>
                  <a:cubicBezTo>
                    <a:pt x="118" y="89"/>
                    <a:pt x="116" y="89"/>
                    <a:pt x="117" y="86"/>
                  </a:cubicBezTo>
                  <a:cubicBezTo>
                    <a:pt x="117" y="84"/>
                    <a:pt x="121" y="82"/>
                    <a:pt x="122" y="81"/>
                  </a:cubicBezTo>
                  <a:cubicBezTo>
                    <a:pt x="127" y="72"/>
                    <a:pt x="123" y="62"/>
                    <a:pt x="118" y="54"/>
                  </a:cubicBezTo>
                  <a:cubicBezTo>
                    <a:pt x="116" y="50"/>
                    <a:pt x="109" y="43"/>
                    <a:pt x="106" y="50"/>
                  </a:cubicBezTo>
                  <a:cubicBezTo>
                    <a:pt x="105" y="53"/>
                    <a:pt x="113" y="60"/>
                    <a:pt x="106" y="62"/>
                  </a:cubicBezTo>
                  <a:cubicBezTo>
                    <a:pt x="103" y="63"/>
                    <a:pt x="97" y="56"/>
                    <a:pt x="94" y="55"/>
                  </a:cubicBezTo>
                  <a:cubicBezTo>
                    <a:pt x="90" y="53"/>
                    <a:pt x="83" y="52"/>
                    <a:pt x="78" y="53"/>
                  </a:cubicBezTo>
                  <a:cubicBezTo>
                    <a:pt x="69" y="55"/>
                    <a:pt x="57" y="62"/>
                    <a:pt x="51" y="69"/>
                  </a:cubicBezTo>
                  <a:cubicBezTo>
                    <a:pt x="47" y="72"/>
                    <a:pt x="44" y="78"/>
                    <a:pt x="40" y="78"/>
                  </a:cubicBezTo>
                  <a:cubicBezTo>
                    <a:pt x="35" y="78"/>
                    <a:pt x="30" y="72"/>
                    <a:pt x="28" y="69"/>
                  </a:cubicBezTo>
                  <a:cubicBezTo>
                    <a:pt x="21" y="57"/>
                    <a:pt x="24" y="50"/>
                    <a:pt x="30" y="39"/>
                  </a:cubicBezTo>
                  <a:cubicBezTo>
                    <a:pt x="35" y="31"/>
                    <a:pt x="47" y="21"/>
                    <a:pt x="47" y="11"/>
                  </a:cubicBezTo>
                  <a:cubicBezTo>
                    <a:pt x="47" y="5"/>
                    <a:pt x="42" y="2"/>
                    <a:pt x="37" y="6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5" name="Freeform 574"/>
            <p:cNvSpPr>
              <a:spLocks/>
            </p:cNvSpPr>
            <p:nvPr/>
          </p:nvSpPr>
          <p:spPr bwMode="auto">
            <a:xfrm>
              <a:off x="2413" y="1420"/>
              <a:ext cx="443" cy="410"/>
            </a:xfrm>
            <a:custGeom>
              <a:avLst/>
              <a:gdLst>
                <a:gd name="T0" fmla="*/ 70 w 177"/>
                <a:gd name="T1" fmla="*/ 8 h 164"/>
                <a:gd name="T2" fmla="*/ 100 w 177"/>
                <a:gd name="T3" fmla="*/ 63 h 164"/>
                <a:gd name="T4" fmla="*/ 160 w 177"/>
                <a:gd name="T5" fmla="*/ 123 h 164"/>
                <a:gd name="T6" fmla="*/ 128 w 177"/>
                <a:gd name="T7" fmla="*/ 175 h 164"/>
                <a:gd name="T8" fmla="*/ 63 w 177"/>
                <a:gd name="T9" fmla="*/ 228 h 164"/>
                <a:gd name="T10" fmla="*/ 38 w 177"/>
                <a:gd name="T11" fmla="*/ 305 h 164"/>
                <a:gd name="T12" fmla="*/ 30 w 177"/>
                <a:gd name="T13" fmla="*/ 340 h 164"/>
                <a:gd name="T14" fmla="*/ 18 w 177"/>
                <a:gd name="T15" fmla="*/ 375 h 164"/>
                <a:gd name="T16" fmla="*/ 70 w 177"/>
                <a:gd name="T17" fmla="*/ 385 h 164"/>
                <a:gd name="T18" fmla="*/ 73 w 177"/>
                <a:gd name="T19" fmla="*/ 333 h 164"/>
                <a:gd name="T20" fmla="*/ 163 w 177"/>
                <a:gd name="T21" fmla="*/ 195 h 164"/>
                <a:gd name="T22" fmla="*/ 240 w 177"/>
                <a:gd name="T23" fmla="*/ 193 h 164"/>
                <a:gd name="T24" fmla="*/ 318 w 177"/>
                <a:gd name="T25" fmla="*/ 203 h 164"/>
                <a:gd name="T26" fmla="*/ 375 w 177"/>
                <a:gd name="T27" fmla="*/ 220 h 164"/>
                <a:gd name="T28" fmla="*/ 425 w 177"/>
                <a:gd name="T29" fmla="*/ 263 h 164"/>
                <a:gd name="T30" fmla="*/ 385 w 177"/>
                <a:gd name="T31" fmla="*/ 188 h 164"/>
                <a:gd name="T32" fmla="*/ 443 w 177"/>
                <a:gd name="T33" fmla="*/ 150 h 164"/>
                <a:gd name="T34" fmla="*/ 368 w 177"/>
                <a:gd name="T35" fmla="*/ 170 h 164"/>
                <a:gd name="T36" fmla="*/ 278 w 177"/>
                <a:gd name="T37" fmla="*/ 160 h 164"/>
                <a:gd name="T38" fmla="*/ 213 w 177"/>
                <a:gd name="T39" fmla="*/ 123 h 164"/>
                <a:gd name="T40" fmla="*/ 160 w 177"/>
                <a:gd name="T41" fmla="*/ 73 h 164"/>
                <a:gd name="T42" fmla="*/ 78 w 177"/>
                <a:gd name="T43" fmla="*/ 13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4">
                  <a:moveTo>
                    <a:pt x="28" y="3"/>
                  </a:moveTo>
                  <a:cubicBezTo>
                    <a:pt x="15" y="5"/>
                    <a:pt x="37" y="22"/>
                    <a:pt x="40" y="25"/>
                  </a:cubicBezTo>
                  <a:cubicBezTo>
                    <a:pt x="48" y="33"/>
                    <a:pt x="58" y="39"/>
                    <a:pt x="64" y="49"/>
                  </a:cubicBezTo>
                  <a:cubicBezTo>
                    <a:pt x="70" y="61"/>
                    <a:pt x="60" y="65"/>
                    <a:pt x="51" y="70"/>
                  </a:cubicBezTo>
                  <a:cubicBezTo>
                    <a:pt x="41" y="74"/>
                    <a:pt x="32" y="82"/>
                    <a:pt x="25" y="91"/>
                  </a:cubicBezTo>
                  <a:cubicBezTo>
                    <a:pt x="17" y="99"/>
                    <a:pt x="17" y="112"/>
                    <a:pt x="15" y="122"/>
                  </a:cubicBezTo>
                  <a:cubicBezTo>
                    <a:pt x="14" y="127"/>
                    <a:pt x="13" y="132"/>
                    <a:pt x="12" y="136"/>
                  </a:cubicBezTo>
                  <a:cubicBezTo>
                    <a:pt x="12" y="143"/>
                    <a:pt x="10" y="145"/>
                    <a:pt x="7" y="150"/>
                  </a:cubicBezTo>
                  <a:cubicBezTo>
                    <a:pt x="0" y="164"/>
                    <a:pt x="22" y="156"/>
                    <a:pt x="28" y="154"/>
                  </a:cubicBezTo>
                  <a:cubicBezTo>
                    <a:pt x="43" y="149"/>
                    <a:pt x="28" y="142"/>
                    <a:pt x="29" y="133"/>
                  </a:cubicBezTo>
                  <a:cubicBezTo>
                    <a:pt x="31" y="111"/>
                    <a:pt x="42" y="84"/>
                    <a:pt x="65" y="78"/>
                  </a:cubicBezTo>
                  <a:cubicBezTo>
                    <a:pt x="75" y="76"/>
                    <a:pt x="85" y="75"/>
                    <a:pt x="96" y="77"/>
                  </a:cubicBezTo>
                  <a:cubicBezTo>
                    <a:pt x="106" y="78"/>
                    <a:pt x="117" y="78"/>
                    <a:pt x="127" y="81"/>
                  </a:cubicBezTo>
                  <a:cubicBezTo>
                    <a:pt x="134" y="83"/>
                    <a:pt x="143" y="84"/>
                    <a:pt x="150" y="88"/>
                  </a:cubicBezTo>
                  <a:cubicBezTo>
                    <a:pt x="157" y="93"/>
                    <a:pt x="163" y="100"/>
                    <a:pt x="170" y="105"/>
                  </a:cubicBezTo>
                  <a:cubicBezTo>
                    <a:pt x="165" y="97"/>
                    <a:pt x="150" y="85"/>
                    <a:pt x="154" y="75"/>
                  </a:cubicBezTo>
                  <a:cubicBezTo>
                    <a:pt x="157" y="67"/>
                    <a:pt x="170" y="63"/>
                    <a:pt x="177" y="60"/>
                  </a:cubicBezTo>
                  <a:cubicBezTo>
                    <a:pt x="167" y="62"/>
                    <a:pt x="157" y="67"/>
                    <a:pt x="147" y="68"/>
                  </a:cubicBezTo>
                  <a:cubicBezTo>
                    <a:pt x="135" y="70"/>
                    <a:pt x="122" y="66"/>
                    <a:pt x="111" y="64"/>
                  </a:cubicBezTo>
                  <a:cubicBezTo>
                    <a:pt x="100" y="62"/>
                    <a:pt x="92" y="56"/>
                    <a:pt x="85" y="49"/>
                  </a:cubicBezTo>
                  <a:cubicBezTo>
                    <a:pt x="78" y="42"/>
                    <a:pt x="70" y="37"/>
                    <a:pt x="64" y="29"/>
                  </a:cubicBezTo>
                  <a:cubicBezTo>
                    <a:pt x="58" y="21"/>
                    <a:pt x="42" y="0"/>
                    <a:pt x="31" y="5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6" name="Freeform 575"/>
            <p:cNvSpPr>
              <a:spLocks/>
            </p:cNvSpPr>
            <p:nvPr/>
          </p:nvSpPr>
          <p:spPr bwMode="auto">
            <a:xfrm>
              <a:off x="2258" y="1325"/>
              <a:ext cx="250" cy="627"/>
            </a:xfrm>
            <a:custGeom>
              <a:avLst/>
              <a:gdLst>
                <a:gd name="T0" fmla="*/ 133 w 100"/>
                <a:gd name="T1" fmla="*/ 227 h 251"/>
                <a:gd name="T2" fmla="*/ 95 w 100"/>
                <a:gd name="T3" fmla="*/ 300 h 251"/>
                <a:gd name="T4" fmla="*/ 68 w 100"/>
                <a:gd name="T5" fmla="*/ 372 h 251"/>
                <a:gd name="T6" fmla="*/ 83 w 100"/>
                <a:gd name="T7" fmla="*/ 447 h 251"/>
                <a:gd name="T8" fmla="*/ 113 w 100"/>
                <a:gd name="T9" fmla="*/ 512 h 251"/>
                <a:gd name="T10" fmla="*/ 125 w 100"/>
                <a:gd name="T11" fmla="*/ 572 h 251"/>
                <a:gd name="T12" fmla="*/ 83 w 100"/>
                <a:gd name="T13" fmla="*/ 612 h 251"/>
                <a:gd name="T14" fmla="*/ 155 w 100"/>
                <a:gd name="T15" fmla="*/ 617 h 251"/>
                <a:gd name="T16" fmla="*/ 193 w 100"/>
                <a:gd name="T17" fmla="*/ 622 h 251"/>
                <a:gd name="T18" fmla="*/ 228 w 100"/>
                <a:gd name="T19" fmla="*/ 627 h 251"/>
                <a:gd name="T20" fmla="*/ 165 w 100"/>
                <a:gd name="T21" fmla="*/ 490 h 251"/>
                <a:gd name="T22" fmla="*/ 123 w 100"/>
                <a:gd name="T23" fmla="*/ 407 h 251"/>
                <a:gd name="T24" fmla="*/ 133 w 100"/>
                <a:gd name="T25" fmla="*/ 330 h 251"/>
                <a:gd name="T26" fmla="*/ 175 w 100"/>
                <a:gd name="T27" fmla="*/ 262 h 251"/>
                <a:gd name="T28" fmla="*/ 188 w 100"/>
                <a:gd name="T29" fmla="*/ 190 h 251"/>
                <a:gd name="T30" fmla="*/ 173 w 100"/>
                <a:gd name="T31" fmla="*/ 120 h 251"/>
                <a:gd name="T32" fmla="*/ 185 w 100"/>
                <a:gd name="T33" fmla="*/ 50 h 251"/>
                <a:gd name="T34" fmla="*/ 250 w 100"/>
                <a:gd name="T35" fmla="*/ 0 h 251"/>
                <a:gd name="T36" fmla="*/ 173 w 100"/>
                <a:gd name="T37" fmla="*/ 37 h 251"/>
                <a:gd name="T38" fmla="*/ 128 w 100"/>
                <a:gd name="T39" fmla="*/ 85 h 251"/>
                <a:gd name="T40" fmla="*/ 55 w 100"/>
                <a:gd name="T41" fmla="*/ 120 h 251"/>
                <a:gd name="T42" fmla="*/ 0 w 100"/>
                <a:gd name="T43" fmla="*/ 162 h 251"/>
                <a:gd name="T44" fmla="*/ 113 w 100"/>
                <a:gd name="T45" fmla="*/ 155 h 251"/>
                <a:gd name="T46" fmla="*/ 133 w 100"/>
                <a:gd name="T47" fmla="*/ 227 h 2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251">
                  <a:moveTo>
                    <a:pt x="53" y="91"/>
                  </a:moveTo>
                  <a:cubicBezTo>
                    <a:pt x="52" y="101"/>
                    <a:pt x="42" y="111"/>
                    <a:pt x="38" y="120"/>
                  </a:cubicBezTo>
                  <a:cubicBezTo>
                    <a:pt x="33" y="129"/>
                    <a:pt x="28" y="138"/>
                    <a:pt x="27" y="149"/>
                  </a:cubicBezTo>
                  <a:cubicBezTo>
                    <a:pt x="26" y="159"/>
                    <a:pt x="29" y="169"/>
                    <a:pt x="33" y="179"/>
                  </a:cubicBezTo>
                  <a:cubicBezTo>
                    <a:pt x="36" y="189"/>
                    <a:pt x="37" y="197"/>
                    <a:pt x="45" y="205"/>
                  </a:cubicBezTo>
                  <a:cubicBezTo>
                    <a:pt x="50" y="212"/>
                    <a:pt x="53" y="221"/>
                    <a:pt x="50" y="229"/>
                  </a:cubicBezTo>
                  <a:cubicBezTo>
                    <a:pt x="46" y="238"/>
                    <a:pt x="39" y="239"/>
                    <a:pt x="33" y="245"/>
                  </a:cubicBezTo>
                  <a:cubicBezTo>
                    <a:pt x="42" y="248"/>
                    <a:pt x="53" y="246"/>
                    <a:pt x="62" y="247"/>
                  </a:cubicBezTo>
                  <a:cubicBezTo>
                    <a:pt x="66" y="247"/>
                    <a:pt x="76" y="251"/>
                    <a:pt x="77" y="249"/>
                  </a:cubicBezTo>
                  <a:cubicBezTo>
                    <a:pt x="82" y="251"/>
                    <a:pt x="86" y="251"/>
                    <a:pt x="91" y="251"/>
                  </a:cubicBezTo>
                  <a:cubicBezTo>
                    <a:pt x="68" y="248"/>
                    <a:pt x="74" y="212"/>
                    <a:pt x="66" y="196"/>
                  </a:cubicBezTo>
                  <a:cubicBezTo>
                    <a:pt x="60" y="185"/>
                    <a:pt x="52" y="176"/>
                    <a:pt x="49" y="163"/>
                  </a:cubicBezTo>
                  <a:cubicBezTo>
                    <a:pt x="47" y="155"/>
                    <a:pt x="50" y="140"/>
                    <a:pt x="53" y="132"/>
                  </a:cubicBezTo>
                  <a:cubicBezTo>
                    <a:pt x="58" y="122"/>
                    <a:pt x="66" y="116"/>
                    <a:pt x="70" y="105"/>
                  </a:cubicBezTo>
                  <a:cubicBezTo>
                    <a:pt x="73" y="95"/>
                    <a:pt x="76" y="87"/>
                    <a:pt x="75" y="76"/>
                  </a:cubicBezTo>
                  <a:cubicBezTo>
                    <a:pt x="74" y="66"/>
                    <a:pt x="69" y="58"/>
                    <a:pt x="69" y="48"/>
                  </a:cubicBezTo>
                  <a:cubicBezTo>
                    <a:pt x="69" y="39"/>
                    <a:pt x="69" y="28"/>
                    <a:pt x="74" y="20"/>
                  </a:cubicBezTo>
                  <a:cubicBezTo>
                    <a:pt x="79" y="10"/>
                    <a:pt x="96" y="9"/>
                    <a:pt x="100" y="0"/>
                  </a:cubicBezTo>
                  <a:cubicBezTo>
                    <a:pt x="90" y="0"/>
                    <a:pt x="76" y="9"/>
                    <a:pt x="69" y="15"/>
                  </a:cubicBezTo>
                  <a:cubicBezTo>
                    <a:pt x="63" y="20"/>
                    <a:pt x="59" y="29"/>
                    <a:pt x="51" y="34"/>
                  </a:cubicBezTo>
                  <a:cubicBezTo>
                    <a:pt x="42" y="39"/>
                    <a:pt x="31" y="43"/>
                    <a:pt x="22" y="48"/>
                  </a:cubicBezTo>
                  <a:cubicBezTo>
                    <a:pt x="15" y="51"/>
                    <a:pt x="2" y="57"/>
                    <a:pt x="0" y="65"/>
                  </a:cubicBezTo>
                  <a:cubicBezTo>
                    <a:pt x="15" y="59"/>
                    <a:pt x="30" y="52"/>
                    <a:pt x="45" y="62"/>
                  </a:cubicBezTo>
                  <a:cubicBezTo>
                    <a:pt x="54" y="68"/>
                    <a:pt x="60" y="81"/>
                    <a:pt x="53" y="91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7" name="Freeform 576"/>
            <p:cNvSpPr>
              <a:spLocks/>
            </p:cNvSpPr>
            <p:nvPr/>
          </p:nvSpPr>
          <p:spPr bwMode="auto">
            <a:xfrm>
              <a:off x="1521" y="2070"/>
              <a:ext cx="1637" cy="432"/>
            </a:xfrm>
            <a:custGeom>
              <a:avLst/>
              <a:gdLst>
                <a:gd name="T0" fmla="*/ 562 w 655"/>
                <a:gd name="T1" fmla="*/ 22 h 173"/>
                <a:gd name="T2" fmla="*/ 600 w 655"/>
                <a:gd name="T3" fmla="*/ 102 h 173"/>
                <a:gd name="T4" fmla="*/ 530 w 655"/>
                <a:gd name="T5" fmla="*/ 132 h 173"/>
                <a:gd name="T6" fmla="*/ 407 w 655"/>
                <a:gd name="T7" fmla="*/ 62 h 173"/>
                <a:gd name="T8" fmla="*/ 352 w 655"/>
                <a:gd name="T9" fmla="*/ 70 h 173"/>
                <a:gd name="T10" fmla="*/ 250 w 655"/>
                <a:gd name="T11" fmla="*/ 75 h 173"/>
                <a:gd name="T12" fmla="*/ 177 w 655"/>
                <a:gd name="T13" fmla="*/ 52 h 173"/>
                <a:gd name="T14" fmla="*/ 75 w 655"/>
                <a:gd name="T15" fmla="*/ 12 h 173"/>
                <a:gd name="T16" fmla="*/ 97 w 655"/>
                <a:gd name="T17" fmla="*/ 45 h 173"/>
                <a:gd name="T18" fmla="*/ 297 w 655"/>
                <a:gd name="T19" fmla="*/ 120 h 173"/>
                <a:gd name="T20" fmla="*/ 382 w 655"/>
                <a:gd name="T21" fmla="*/ 125 h 173"/>
                <a:gd name="T22" fmla="*/ 445 w 655"/>
                <a:gd name="T23" fmla="*/ 175 h 173"/>
                <a:gd name="T24" fmla="*/ 640 w 655"/>
                <a:gd name="T25" fmla="*/ 170 h 173"/>
                <a:gd name="T26" fmla="*/ 625 w 655"/>
                <a:gd name="T27" fmla="*/ 257 h 173"/>
                <a:gd name="T28" fmla="*/ 590 w 655"/>
                <a:gd name="T29" fmla="*/ 362 h 173"/>
                <a:gd name="T30" fmla="*/ 657 w 655"/>
                <a:gd name="T31" fmla="*/ 422 h 173"/>
                <a:gd name="T32" fmla="*/ 650 w 655"/>
                <a:gd name="T33" fmla="*/ 342 h 173"/>
                <a:gd name="T34" fmla="*/ 740 w 655"/>
                <a:gd name="T35" fmla="*/ 242 h 173"/>
                <a:gd name="T36" fmla="*/ 785 w 655"/>
                <a:gd name="T37" fmla="*/ 185 h 173"/>
                <a:gd name="T38" fmla="*/ 1012 w 655"/>
                <a:gd name="T39" fmla="*/ 127 h 173"/>
                <a:gd name="T40" fmla="*/ 1127 w 655"/>
                <a:gd name="T41" fmla="*/ 155 h 173"/>
                <a:gd name="T42" fmla="*/ 1262 w 655"/>
                <a:gd name="T43" fmla="*/ 177 h 173"/>
                <a:gd name="T44" fmla="*/ 1430 w 655"/>
                <a:gd name="T45" fmla="*/ 280 h 173"/>
                <a:gd name="T46" fmla="*/ 1575 w 655"/>
                <a:gd name="T47" fmla="*/ 387 h 173"/>
                <a:gd name="T48" fmla="*/ 1625 w 655"/>
                <a:gd name="T49" fmla="*/ 317 h 173"/>
                <a:gd name="T50" fmla="*/ 1572 w 655"/>
                <a:gd name="T51" fmla="*/ 345 h 173"/>
                <a:gd name="T52" fmla="*/ 1507 w 655"/>
                <a:gd name="T53" fmla="*/ 290 h 173"/>
                <a:gd name="T54" fmla="*/ 1450 w 655"/>
                <a:gd name="T55" fmla="*/ 195 h 173"/>
                <a:gd name="T56" fmla="*/ 1402 w 655"/>
                <a:gd name="T57" fmla="*/ 175 h 173"/>
                <a:gd name="T58" fmla="*/ 1280 w 655"/>
                <a:gd name="T59" fmla="*/ 140 h 173"/>
                <a:gd name="T60" fmla="*/ 1235 w 655"/>
                <a:gd name="T61" fmla="*/ 100 h 173"/>
                <a:gd name="T62" fmla="*/ 1190 w 655"/>
                <a:gd name="T63" fmla="*/ 120 h 173"/>
                <a:gd name="T64" fmla="*/ 1077 w 655"/>
                <a:gd name="T65" fmla="*/ 70 h 173"/>
                <a:gd name="T66" fmla="*/ 1012 w 655"/>
                <a:gd name="T67" fmla="*/ 62 h 173"/>
                <a:gd name="T68" fmla="*/ 872 w 655"/>
                <a:gd name="T69" fmla="*/ 90 h 173"/>
                <a:gd name="T70" fmla="*/ 692 w 655"/>
                <a:gd name="T71" fmla="*/ 132 h 173"/>
                <a:gd name="T72" fmla="*/ 650 w 655"/>
                <a:gd name="T73" fmla="*/ 72 h 173"/>
                <a:gd name="T74" fmla="*/ 595 w 655"/>
                <a:gd name="T75" fmla="*/ 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55" h="173">
                  <a:moveTo>
                    <a:pt x="234" y="2"/>
                  </a:moveTo>
                  <a:cubicBezTo>
                    <a:pt x="229" y="0"/>
                    <a:pt x="226" y="5"/>
                    <a:pt x="225" y="9"/>
                  </a:cubicBezTo>
                  <a:cubicBezTo>
                    <a:pt x="223" y="14"/>
                    <a:pt x="225" y="16"/>
                    <a:pt x="228" y="19"/>
                  </a:cubicBezTo>
                  <a:cubicBezTo>
                    <a:pt x="234" y="25"/>
                    <a:pt x="242" y="32"/>
                    <a:pt x="240" y="41"/>
                  </a:cubicBezTo>
                  <a:cubicBezTo>
                    <a:pt x="235" y="44"/>
                    <a:pt x="232" y="44"/>
                    <a:pt x="227" y="45"/>
                  </a:cubicBezTo>
                  <a:cubicBezTo>
                    <a:pt x="221" y="47"/>
                    <a:pt x="217" y="51"/>
                    <a:pt x="212" y="53"/>
                  </a:cubicBezTo>
                  <a:cubicBezTo>
                    <a:pt x="202" y="57"/>
                    <a:pt x="191" y="53"/>
                    <a:pt x="182" y="46"/>
                  </a:cubicBezTo>
                  <a:cubicBezTo>
                    <a:pt x="174" y="41"/>
                    <a:pt x="170" y="31"/>
                    <a:pt x="163" y="25"/>
                  </a:cubicBezTo>
                  <a:cubicBezTo>
                    <a:pt x="158" y="21"/>
                    <a:pt x="153" y="17"/>
                    <a:pt x="150" y="21"/>
                  </a:cubicBezTo>
                  <a:cubicBezTo>
                    <a:pt x="147" y="26"/>
                    <a:pt x="150" y="30"/>
                    <a:pt x="141" y="28"/>
                  </a:cubicBezTo>
                  <a:cubicBezTo>
                    <a:pt x="133" y="26"/>
                    <a:pt x="118" y="15"/>
                    <a:pt x="111" y="21"/>
                  </a:cubicBezTo>
                  <a:cubicBezTo>
                    <a:pt x="106" y="25"/>
                    <a:pt x="108" y="29"/>
                    <a:pt x="100" y="30"/>
                  </a:cubicBezTo>
                  <a:cubicBezTo>
                    <a:pt x="95" y="31"/>
                    <a:pt x="89" y="31"/>
                    <a:pt x="84" y="29"/>
                  </a:cubicBezTo>
                  <a:cubicBezTo>
                    <a:pt x="79" y="28"/>
                    <a:pt x="75" y="24"/>
                    <a:pt x="71" y="21"/>
                  </a:cubicBezTo>
                  <a:cubicBezTo>
                    <a:pt x="66" y="18"/>
                    <a:pt x="63" y="17"/>
                    <a:pt x="57" y="15"/>
                  </a:cubicBezTo>
                  <a:cubicBezTo>
                    <a:pt x="47" y="11"/>
                    <a:pt x="42" y="6"/>
                    <a:pt x="30" y="5"/>
                  </a:cubicBezTo>
                  <a:cubicBezTo>
                    <a:pt x="26" y="5"/>
                    <a:pt x="5" y="10"/>
                    <a:pt x="1" y="7"/>
                  </a:cubicBezTo>
                  <a:cubicBezTo>
                    <a:pt x="0" y="14"/>
                    <a:pt x="34" y="14"/>
                    <a:pt x="39" y="18"/>
                  </a:cubicBezTo>
                  <a:cubicBezTo>
                    <a:pt x="47" y="24"/>
                    <a:pt x="52" y="31"/>
                    <a:pt x="61" y="36"/>
                  </a:cubicBezTo>
                  <a:cubicBezTo>
                    <a:pt x="76" y="45"/>
                    <a:pt x="103" y="64"/>
                    <a:pt x="119" y="48"/>
                  </a:cubicBezTo>
                  <a:cubicBezTo>
                    <a:pt x="121" y="47"/>
                    <a:pt x="121" y="45"/>
                    <a:pt x="123" y="43"/>
                  </a:cubicBezTo>
                  <a:cubicBezTo>
                    <a:pt x="132" y="50"/>
                    <a:pt x="142" y="47"/>
                    <a:pt x="153" y="50"/>
                  </a:cubicBezTo>
                  <a:cubicBezTo>
                    <a:pt x="158" y="51"/>
                    <a:pt x="160" y="55"/>
                    <a:pt x="164" y="59"/>
                  </a:cubicBezTo>
                  <a:cubicBezTo>
                    <a:pt x="168" y="63"/>
                    <a:pt x="173" y="67"/>
                    <a:pt x="178" y="70"/>
                  </a:cubicBezTo>
                  <a:cubicBezTo>
                    <a:pt x="191" y="78"/>
                    <a:pt x="205" y="78"/>
                    <a:pt x="219" y="76"/>
                  </a:cubicBezTo>
                  <a:cubicBezTo>
                    <a:pt x="230" y="73"/>
                    <a:pt x="246" y="65"/>
                    <a:pt x="256" y="68"/>
                  </a:cubicBezTo>
                  <a:cubicBezTo>
                    <a:pt x="267" y="72"/>
                    <a:pt x="272" y="83"/>
                    <a:pt x="263" y="92"/>
                  </a:cubicBezTo>
                  <a:cubicBezTo>
                    <a:pt x="259" y="96"/>
                    <a:pt x="254" y="99"/>
                    <a:pt x="250" y="103"/>
                  </a:cubicBezTo>
                  <a:cubicBezTo>
                    <a:pt x="246" y="108"/>
                    <a:pt x="244" y="113"/>
                    <a:pt x="241" y="118"/>
                  </a:cubicBezTo>
                  <a:cubicBezTo>
                    <a:pt x="236" y="127"/>
                    <a:pt x="229" y="134"/>
                    <a:pt x="236" y="145"/>
                  </a:cubicBezTo>
                  <a:cubicBezTo>
                    <a:pt x="242" y="155"/>
                    <a:pt x="247" y="159"/>
                    <a:pt x="243" y="171"/>
                  </a:cubicBezTo>
                  <a:cubicBezTo>
                    <a:pt x="249" y="172"/>
                    <a:pt x="259" y="173"/>
                    <a:pt x="263" y="169"/>
                  </a:cubicBezTo>
                  <a:cubicBezTo>
                    <a:pt x="260" y="164"/>
                    <a:pt x="257" y="161"/>
                    <a:pt x="257" y="154"/>
                  </a:cubicBezTo>
                  <a:cubicBezTo>
                    <a:pt x="257" y="148"/>
                    <a:pt x="259" y="143"/>
                    <a:pt x="260" y="137"/>
                  </a:cubicBezTo>
                  <a:cubicBezTo>
                    <a:pt x="264" y="125"/>
                    <a:pt x="277" y="119"/>
                    <a:pt x="284" y="110"/>
                  </a:cubicBezTo>
                  <a:cubicBezTo>
                    <a:pt x="287" y="104"/>
                    <a:pt x="291" y="101"/>
                    <a:pt x="296" y="97"/>
                  </a:cubicBezTo>
                  <a:cubicBezTo>
                    <a:pt x="301" y="92"/>
                    <a:pt x="301" y="88"/>
                    <a:pt x="303" y="82"/>
                  </a:cubicBezTo>
                  <a:cubicBezTo>
                    <a:pt x="304" y="76"/>
                    <a:pt x="307" y="76"/>
                    <a:pt x="314" y="74"/>
                  </a:cubicBezTo>
                  <a:cubicBezTo>
                    <a:pt x="322" y="72"/>
                    <a:pt x="330" y="70"/>
                    <a:pt x="337" y="67"/>
                  </a:cubicBezTo>
                  <a:cubicBezTo>
                    <a:pt x="359" y="58"/>
                    <a:pt x="381" y="39"/>
                    <a:pt x="405" y="51"/>
                  </a:cubicBezTo>
                  <a:cubicBezTo>
                    <a:pt x="416" y="56"/>
                    <a:pt x="426" y="51"/>
                    <a:pt x="437" y="55"/>
                  </a:cubicBezTo>
                  <a:cubicBezTo>
                    <a:pt x="442" y="57"/>
                    <a:pt x="446" y="61"/>
                    <a:pt x="451" y="62"/>
                  </a:cubicBezTo>
                  <a:cubicBezTo>
                    <a:pt x="457" y="64"/>
                    <a:pt x="463" y="64"/>
                    <a:pt x="469" y="66"/>
                  </a:cubicBezTo>
                  <a:cubicBezTo>
                    <a:pt x="481" y="70"/>
                    <a:pt x="492" y="70"/>
                    <a:pt x="505" y="71"/>
                  </a:cubicBezTo>
                  <a:cubicBezTo>
                    <a:pt x="519" y="72"/>
                    <a:pt x="529" y="76"/>
                    <a:pt x="540" y="84"/>
                  </a:cubicBezTo>
                  <a:cubicBezTo>
                    <a:pt x="552" y="93"/>
                    <a:pt x="565" y="98"/>
                    <a:pt x="572" y="112"/>
                  </a:cubicBezTo>
                  <a:cubicBezTo>
                    <a:pt x="579" y="124"/>
                    <a:pt x="588" y="135"/>
                    <a:pt x="600" y="141"/>
                  </a:cubicBezTo>
                  <a:cubicBezTo>
                    <a:pt x="609" y="146"/>
                    <a:pt x="620" y="152"/>
                    <a:pt x="630" y="155"/>
                  </a:cubicBezTo>
                  <a:cubicBezTo>
                    <a:pt x="638" y="157"/>
                    <a:pt x="647" y="152"/>
                    <a:pt x="652" y="145"/>
                  </a:cubicBezTo>
                  <a:cubicBezTo>
                    <a:pt x="655" y="142"/>
                    <a:pt x="655" y="129"/>
                    <a:pt x="650" y="127"/>
                  </a:cubicBezTo>
                  <a:cubicBezTo>
                    <a:pt x="648" y="125"/>
                    <a:pt x="634" y="128"/>
                    <a:pt x="631" y="129"/>
                  </a:cubicBezTo>
                  <a:cubicBezTo>
                    <a:pt x="633" y="133"/>
                    <a:pt x="633" y="136"/>
                    <a:pt x="629" y="138"/>
                  </a:cubicBezTo>
                  <a:cubicBezTo>
                    <a:pt x="624" y="140"/>
                    <a:pt x="621" y="135"/>
                    <a:pt x="618" y="132"/>
                  </a:cubicBezTo>
                  <a:cubicBezTo>
                    <a:pt x="612" y="127"/>
                    <a:pt x="607" y="124"/>
                    <a:pt x="603" y="116"/>
                  </a:cubicBezTo>
                  <a:cubicBezTo>
                    <a:pt x="597" y="108"/>
                    <a:pt x="590" y="100"/>
                    <a:pt x="584" y="91"/>
                  </a:cubicBezTo>
                  <a:cubicBezTo>
                    <a:pt x="581" y="87"/>
                    <a:pt x="580" y="83"/>
                    <a:pt x="580" y="78"/>
                  </a:cubicBezTo>
                  <a:cubicBezTo>
                    <a:pt x="580" y="73"/>
                    <a:pt x="584" y="67"/>
                    <a:pt x="582" y="63"/>
                  </a:cubicBezTo>
                  <a:cubicBezTo>
                    <a:pt x="575" y="69"/>
                    <a:pt x="571" y="73"/>
                    <a:pt x="561" y="70"/>
                  </a:cubicBezTo>
                  <a:cubicBezTo>
                    <a:pt x="552" y="68"/>
                    <a:pt x="546" y="64"/>
                    <a:pt x="538" y="59"/>
                  </a:cubicBezTo>
                  <a:cubicBezTo>
                    <a:pt x="529" y="55"/>
                    <a:pt x="521" y="57"/>
                    <a:pt x="512" y="56"/>
                  </a:cubicBezTo>
                  <a:cubicBezTo>
                    <a:pt x="507" y="55"/>
                    <a:pt x="502" y="54"/>
                    <a:pt x="498" y="50"/>
                  </a:cubicBezTo>
                  <a:cubicBezTo>
                    <a:pt x="496" y="47"/>
                    <a:pt x="497" y="42"/>
                    <a:pt x="494" y="40"/>
                  </a:cubicBezTo>
                  <a:cubicBezTo>
                    <a:pt x="491" y="42"/>
                    <a:pt x="491" y="45"/>
                    <a:pt x="487" y="47"/>
                  </a:cubicBezTo>
                  <a:cubicBezTo>
                    <a:pt x="484" y="48"/>
                    <a:pt x="480" y="48"/>
                    <a:pt x="476" y="48"/>
                  </a:cubicBezTo>
                  <a:cubicBezTo>
                    <a:pt x="468" y="47"/>
                    <a:pt x="459" y="44"/>
                    <a:pt x="453" y="39"/>
                  </a:cubicBezTo>
                  <a:cubicBezTo>
                    <a:pt x="445" y="34"/>
                    <a:pt x="439" y="31"/>
                    <a:pt x="431" y="28"/>
                  </a:cubicBezTo>
                  <a:cubicBezTo>
                    <a:pt x="421" y="24"/>
                    <a:pt x="416" y="18"/>
                    <a:pt x="408" y="13"/>
                  </a:cubicBezTo>
                  <a:cubicBezTo>
                    <a:pt x="408" y="18"/>
                    <a:pt x="410" y="22"/>
                    <a:pt x="405" y="25"/>
                  </a:cubicBezTo>
                  <a:cubicBezTo>
                    <a:pt x="400" y="28"/>
                    <a:pt x="390" y="28"/>
                    <a:pt x="384" y="29"/>
                  </a:cubicBezTo>
                  <a:cubicBezTo>
                    <a:pt x="372" y="31"/>
                    <a:pt x="360" y="33"/>
                    <a:pt x="349" y="36"/>
                  </a:cubicBezTo>
                  <a:cubicBezTo>
                    <a:pt x="336" y="39"/>
                    <a:pt x="326" y="42"/>
                    <a:pt x="315" y="49"/>
                  </a:cubicBezTo>
                  <a:cubicBezTo>
                    <a:pt x="304" y="56"/>
                    <a:pt x="290" y="57"/>
                    <a:pt x="277" y="53"/>
                  </a:cubicBezTo>
                  <a:cubicBezTo>
                    <a:pt x="270" y="51"/>
                    <a:pt x="270" y="48"/>
                    <a:pt x="269" y="42"/>
                  </a:cubicBezTo>
                  <a:cubicBezTo>
                    <a:pt x="268" y="35"/>
                    <a:pt x="266" y="33"/>
                    <a:pt x="260" y="29"/>
                  </a:cubicBezTo>
                  <a:cubicBezTo>
                    <a:pt x="254" y="24"/>
                    <a:pt x="249" y="20"/>
                    <a:pt x="245" y="14"/>
                  </a:cubicBezTo>
                  <a:cubicBezTo>
                    <a:pt x="243" y="11"/>
                    <a:pt x="238" y="1"/>
                    <a:pt x="238" y="1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8" name="Freeform 577"/>
            <p:cNvSpPr>
              <a:spLocks/>
            </p:cNvSpPr>
            <p:nvPr/>
          </p:nvSpPr>
          <p:spPr bwMode="auto">
            <a:xfrm>
              <a:off x="2306" y="2272"/>
              <a:ext cx="957" cy="395"/>
            </a:xfrm>
            <a:custGeom>
              <a:avLst/>
              <a:gdLst>
                <a:gd name="T0" fmla="*/ 0 w 383"/>
                <a:gd name="T1" fmla="*/ 313 h 158"/>
                <a:gd name="T2" fmla="*/ 77 w 383"/>
                <a:gd name="T3" fmla="*/ 310 h 158"/>
                <a:gd name="T4" fmla="*/ 160 w 383"/>
                <a:gd name="T5" fmla="*/ 315 h 158"/>
                <a:gd name="T6" fmla="*/ 320 w 383"/>
                <a:gd name="T7" fmla="*/ 338 h 158"/>
                <a:gd name="T8" fmla="*/ 415 w 383"/>
                <a:gd name="T9" fmla="*/ 368 h 158"/>
                <a:gd name="T10" fmla="*/ 505 w 383"/>
                <a:gd name="T11" fmla="*/ 388 h 158"/>
                <a:gd name="T12" fmla="*/ 602 w 383"/>
                <a:gd name="T13" fmla="*/ 390 h 158"/>
                <a:gd name="T14" fmla="*/ 685 w 383"/>
                <a:gd name="T15" fmla="*/ 388 h 158"/>
                <a:gd name="T16" fmla="*/ 800 w 383"/>
                <a:gd name="T17" fmla="*/ 320 h 158"/>
                <a:gd name="T18" fmla="*/ 900 w 383"/>
                <a:gd name="T19" fmla="*/ 203 h 158"/>
                <a:gd name="T20" fmla="*/ 947 w 383"/>
                <a:gd name="T21" fmla="*/ 113 h 158"/>
                <a:gd name="T22" fmla="*/ 940 w 383"/>
                <a:gd name="T23" fmla="*/ 0 h 158"/>
                <a:gd name="T24" fmla="*/ 917 w 383"/>
                <a:gd name="T25" fmla="*/ 68 h 158"/>
                <a:gd name="T26" fmla="*/ 892 w 383"/>
                <a:gd name="T27" fmla="*/ 130 h 158"/>
                <a:gd name="T28" fmla="*/ 857 w 383"/>
                <a:gd name="T29" fmla="*/ 175 h 158"/>
                <a:gd name="T30" fmla="*/ 825 w 383"/>
                <a:gd name="T31" fmla="*/ 188 h 158"/>
                <a:gd name="T32" fmla="*/ 827 w 383"/>
                <a:gd name="T33" fmla="*/ 228 h 158"/>
                <a:gd name="T34" fmla="*/ 810 w 383"/>
                <a:gd name="T35" fmla="*/ 263 h 158"/>
                <a:gd name="T36" fmla="*/ 755 w 383"/>
                <a:gd name="T37" fmla="*/ 318 h 158"/>
                <a:gd name="T38" fmla="*/ 660 w 383"/>
                <a:gd name="T39" fmla="*/ 338 h 158"/>
                <a:gd name="T40" fmla="*/ 572 w 383"/>
                <a:gd name="T41" fmla="*/ 313 h 158"/>
                <a:gd name="T42" fmla="*/ 520 w 383"/>
                <a:gd name="T43" fmla="*/ 280 h 158"/>
                <a:gd name="T44" fmla="*/ 462 w 383"/>
                <a:gd name="T45" fmla="*/ 233 h 158"/>
                <a:gd name="T46" fmla="*/ 465 w 383"/>
                <a:gd name="T47" fmla="*/ 193 h 158"/>
                <a:gd name="T48" fmla="*/ 407 w 383"/>
                <a:gd name="T49" fmla="*/ 185 h 158"/>
                <a:gd name="T50" fmla="*/ 347 w 383"/>
                <a:gd name="T51" fmla="*/ 165 h 158"/>
                <a:gd name="T52" fmla="*/ 267 w 383"/>
                <a:gd name="T53" fmla="*/ 98 h 158"/>
                <a:gd name="T54" fmla="*/ 292 w 383"/>
                <a:gd name="T55" fmla="*/ 178 h 158"/>
                <a:gd name="T56" fmla="*/ 280 w 383"/>
                <a:gd name="T57" fmla="*/ 243 h 158"/>
                <a:gd name="T58" fmla="*/ 170 w 383"/>
                <a:gd name="T59" fmla="*/ 315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3" h="158">
                  <a:moveTo>
                    <a:pt x="0" y="125"/>
                  </a:moveTo>
                  <a:cubicBezTo>
                    <a:pt x="9" y="121"/>
                    <a:pt x="21" y="123"/>
                    <a:pt x="31" y="124"/>
                  </a:cubicBezTo>
                  <a:cubicBezTo>
                    <a:pt x="42" y="124"/>
                    <a:pt x="53" y="126"/>
                    <a:pt x="64" y="126"/>
                  </a:cubicBezTo>
                  <a:cubicBezTo>
                    <a:pt x="89" y="126"/>
                    <a:pt x="105" y="129"/>
                    <a:pt x="128" y="135"/>
                  </a:cubicBezTo>
                  <a:cubicBezTo>
                    <a:pt x="140" y="138"/>
                    <a:pt x="155" y="144"/>
                    <a:pt x="166" y="147"/>
                  </a:cubicBezTo>
                  <a:cubicBezTo>
                    <a:pt x="177" y="150"/>
                    <a:pt x="190" y="151"/>
                    <a:pt x="202" y="155"/>
                  </a:cubicBezTo>
                  <a:cubicBezTo>
                    <a:pt x="214" y="158"/>
                    <a:pt x="229" y="155"/>
                    <a:pt x="241" y="156"/>
                  </a:cubicBezTo>
                  <a:cubicBezTo>
                    <a:pt x="252" y="158"/>
                    <a:pt x="263" y="158"/>
                    <a:pt x="274" y="155"/>
                  </a:cubicBezTo>
                  <a:cubicBezTo>
                    <a:pt x="293" y="151"/>
                    <a:pt x="309" y="144"/>
                    <a:pt x="320" y="128"/>
                  </a:cubicBezTo>
                  <a:cubicBezTo>
                    <a:pt x="333" y="110"/>
                    <a:pt x="348" y="99"/>
                    <a:pt x="360" y="81"/>
                  </a:cubicBezTo>
                  <a:cubicBezTo>
                    <a:pt x="367" y="71"/>
                    <a:pt x="376" y="58"/>
                    <a:pt x="379" y="45"/>
                  </a:cubicBezTo>
                  <a:cubicBezTo>
                    <a:pt x="383" y="31"/>
                    <a:pt x="379" y="14"/>
                    <a:pt x="376" y="0"/>
                  </a:cubicBezTo>
                  <a:cubicBezTo>
                    <a:pt x="373" y="8"/>
                    <a:pt x="370" y="19"/>
                    <a:pt x="367" y="27"/>
                  </a:cubicBezTo>
                  <a:cubicBezTo>
                    <a:pt x="364" y="36"/>
                    <a:pt x="361" y="45"/>
                    <a:pt x="357" y="52"/>
                  </a:cubicBezTo>
                  <a:cubicBezTo>
                    <a:pt x="353" y="58"/>
                    <a:pt x="349" y="66"/>
                    <a:pt x="343" y="70"/>
                  </a:cubicBezTo>
                  <a:cubicBezTo>
                    <a:pt x="340" y="72"/>
                    <a:pt x="332" y="72"/>
                    <a:pt x="330" y="75"/>
                  </a:cubicBezTo>
                  <a:cubicBezTo>
                    <a:pt x="328" y="79"/>
                    <a:pt x="332" y="87"/>
                    <a:pt x="331" y="91"/>
                  </a:cubicBezTo>
                  <a:cubicBezTo>
                    <a:pt x="330" y="95"/>
                    <a:pt x="327" y="101"/>
                    <a:pt x="324" y="105"/>
                  </a:cubicBezTo>
                  <a:cubicBezTo>
                    <a:pt x="319" y="113"/>
                    <a:pt x="311" y="122"/>
                    <a:pt x="302" y="127"/>
                  </a:cubicBezTo>
                  <a:cubicBezTo>
                    <a:pt x="290" y="136"/>
                    <a:pt x="278" y="138"/>
                    <a:pt x="264" y="135"/>
                  </a:cubicBezTo>
                  <a:cubicBezTo>
                    <a:pt x="252" y="132"/>
                    <a:pt x="240" y="132"/>
                    <a:pt x="229" y="125"/>
                  </a:cubicBezTo>
                  <a:cubicBezTo>
                    <a:pt x="221" y="120"/>
                    <a:pt x="217" y="115"/>
                    <a:pt x="208" y="112"/>
                  </a:cubicBezTo>
                  <a:cubicBezTo>
                    <a:pt x="199" y="108"/>
                    <a:pt x="189" y="103"/>
                    <a:pt x="185" y="93"/>
                  </a:cubicBezTo>
                  <a:cubicBezTo>
                    <a:pt x="182" y="87"/>
                    <a:pt x="186" y="82"/>
                    <a:pt x="186" y="77"/>
                  </a:cubicBezTo>
                  <a:cubicBezTo>
                    <a:pt x="178" y="76"/>
                    <a:pt x="172" y="77"/>
                    <a:pt x="163" y="74"/>
                  </a:cubicBezTo>
                  <a:cubicBezTo>
                    <a:pt x="155" y="72"/>
                    <a:pt x="147" y="70"/>
                    <a:pt x="139" y="66"/>
                  </a:cubicBezTo>
                  <a:cubicBezTo>
                    <a:pt x="129" y="61"/>
                    <a:pt x="111" y="51"/>
                    <a:pt x="107" y="39"/>
                  </a:cubicBezTo>
                  <a:cubicBezTo>
                    <a:pt x="110" y="50"/>
                    <a:pt x="117" y="60"/>
                    <a:pt x="117" y="71"/>
                  </a:cubicBezTo>
                  <a:cubicBezTo>
                    <a:pt x="118" y="81"/>
                    <a:pt x="117" y="88"/>
                    <a:pt x="112" y="97"/>
                  </a:cubicBezTo>
                  <a:cubicBezTo>
                    <a:pt x="103" y="111"/>
                    <a:pt x="86" y="126"/>
                    <a:pt x="68" y="126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9" name="Freeform 578"/>
            <p:cNvSpPr>
              <a:spLocks/>
            </p:cNvSpPr>
            <p:nvPr/>
          </p:nvSpPr>
          <p:spPr bwMode="auto">
            <a:xfrm>
              <a:off x="2571" y="2455"/>
              <a:ext cx="265" cy="187"/>
            </a:xfrm>
            <a:custGeom>
              <a:avLst/>
              <a:gdLst>
                <a:gd name="T0" fmla="*/ 90 w 106"/>
                <a:gd name="T1" fmla="*/ 0 h 75"/>
                <a:gd name="T2" fmla="*/ 0 w 106"/>
                <a:gd name="T3" fmla="*/ 117 h 75"/>
                <a:gd name="T4" fmla="*/ 85 w 106"/>
                <a:gd name="T5" fmla="*/ 140 h 75"/>
                <a:gd name="T6" fmla="*/ 175 w 106"/>
                <a:gd name="T7" fmla="*/ 165 h 75"/>
                <a:gd name="T8" fmla="*/ 255 w 106"/>
                <a:gd name="T9" fmla="*/ 167 h 75"/>
                <a:gd name="T10" fmla="*/ 198 w 106"/>
                <a:gd name="T11" fmla="*/ 100 h 75"/>
                <a:gd name="T12" fmla="*/ 175 w 106"/>
                <a:gd name="T13" fmla="*/ 55 h 75"/>
                <a:gd name="T14" fmla="*/ 140 w 106"/>
                <a:gd name="T15" fmla="*/ 2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75">
                  <a:moveTo>
                    <a:pt x="36" y="0"/>
                  </a:moveTo>
                  <a:cubicBezTo>
                    <a:pt x="16" y="8"/>
                    <a:pt x="11" y="32"/>
                    <a:pt x="0" y="47"/>
                  </a:cubicBezTo>
                  <a:cubicBezTo>
                    <a:pt x="11" y="54"/>
                    <a:pt x="22" y="54"/>
                    <a:pt x="34" y="56"/>
                  </a:cubicBezTo>
                  <a:cubicBezTo>
                    <a:pt x="46" y="58"/>
                    <a:pt x="59" y="62"/>
                    <a:pt x="70" y="66"/>
                  </a:cubicBezTo>
                  <a:cubicBezTo>
                    <a:pt x="76" y="68"/>
                    <a:pt x="97" y="75"/>
                    <a:pt x="102" y="67"/>
                  </a:cubicBezTo>
                  <a:cubicBezTo>
                    <a:pt x="106" y="58"/>
                    <a:pt x="83" y="47"/>
                    <a:pt x="79" y="40"/>
                  </a:cubicBezTo>
                  <a:cubicBezTo>
                    <a:pt x="75" y="35"/>
                    <a:pt x="73" y="28"/>
                    <a:pt x="70" y="22"/>
                  </a:cubicBezTo>
                  <a:cubicBezTo>
                    <a:pt x="66" y="16"/>
                    <a:pt x="59" y="13"/>
                    <a:pt x="56" y="9"/>
                  </a:cubicBezTo>
                </a:path>
              </a:pathLst>
            </a:custGeom>
            <a:solidFill>
              <a:srgbClr val="E8B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0" name="Freeform 579"/>
            <p:cNvSpPr>
              <a:spLocks/>
            </p:cNvSpPr>
            <p:nvPr/>
          </p:nvSpPr>
          <p:spPr bwMode="auto">
            <a:xfrm>
              <a:off x="2273" y="2370"/>
              <a:ext cx="153" cy="225"/>
            </a:xfrm>
            <a:custGeom>
              <a:avLst/>
              <a:gdLst>
                <a:gd name="T0" fmla="*/ 135 w 61"/>
                <a:gd name="T1" fmla="*/ 103 h 90"/>
                <a:gd name="T2" fmla="*/ 148 w 61"/>
                <a:gd name="T3" fmla="*/ 20 h 90"/>
                <a:gd name="T4" fmla="*/ 123 w 61"/>
                <a:gd name="T5" fmla="*/ 13 h 90"/>
                <a:gd name="T6" fmla="*/ 93 w 61"/>
                <a:gd name="T7" fmla="*/ 30 h 90"/>
                <a:gd name="T8" fmla="*/ 40 w 61"/>
                <a:gd name="T9" fmla="*/ 168 h 90"/>
                <a:gd name="T10" fmla="*/ 0 w 61"/>
                <a:gd name="T11" fmla="*/ 225 h 90"/>
                <a:gd name="T12" fmla="*/ 48 w 61"/>
                <a:gd name="T13" fmla="*/ 215 h 90"/>
                <a:gd name="T14" fmla="*/ 105 w 61"/>
                <a:gd name="T15" fmla="*/ 215 h 90"/>
                <a:gd name="T16" fmla="*/ 73 w 61"/>
                <a:gd name="T17" fmla="*/ 128 h 90"/>
                <a:gd name="T18" fmla="*/ 103 w 61"/>
                <a:gd name="T19" fmla="*/ 75 h 90"/>
                <a:gd name="T20" fmla="*/ 123 w 61"/>
                <a:gd name="T21" fmla="*/ 105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90">
                  <a:moveTo>
                    <a:pt x="54" y="41"/>
                  </a:moveTo>
                  <a:cubicBezTo>
                    <a:pt x="56" y="30"/>
                    <a:pt x="61" y="19"/>
                    <a:pt x="59" y="8"/>
                  </a:cubicBezTo>
                  <a:cubicBezTo>
                    <a:pt x="58" y="0"/>
                    <a:pt x="55" y="1"/>
                    <a:pt x="49" y="5"/>
                  </a:cubicBezTo>
                  <a:cubicBezTo>
                    <a:pt x="45" y="7"/>
                    <a:pt x="41" y="9"/>
                    <a:pt x="37" y="12"/>
                  </a:cubicBezTo>
                  <a:cubicBezTo>
                    <a:pt x="22" y="24"/>
                    <a:pt x="23" y="50"/>
                    <a:pt x="16" y="67"/>
                  </a:cubicBezTo>
                  <a:cubicBezTo>
                    <a:pt x="11" y="76"/>
                    <a:pt x="8" y="84"/>
                    <a:pt x="0" y="90"/>
                  </a:cubicBezTo>
                  <a:cubicBezTo>
                    <a:pt x="6" y="90"/>
                    <a:pt x="12" y="86"/>
                    <a:pt x="19" y="86"/>
                  </a:cubicBezTo>
                  <a:cubicBezTo>
                    <a:pt x="27" y="86"/>
                    <a:pt x="35" y="87"/>
                    <a:pt x="42" y="86"/>
                  </a:cubicBezTo>
                  <a:cubicBezTo>
                    <a:pt x="23" y="86"/>
                    <a:pt x="25" y="64"/>
                    <a:pt x="29" y="51"/>
                  </a:cubicBezTo>
                  <a:cubicBezTo>
                    <a:pt x="31" y="47"/>
                    <a:pt x="35" y="32"/>
                    <a:pt x="41" y="30"/>
                  </a:cubicBezTo>
                  <a:cubicBezTo>
                    <a:pt x="48" y="28"/>
                    <a:pt x="47" y="40"/>
                    <a:pt x="49" y="42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1" name="Freeform 580"/>
            <p:cNvSpPr>
              <a:spLocks/>
            </p:cNvSpPr>
            <p:nvPr/>
          </p:nvSpPr>
          <p:spPr bwMode="auto">
            <a:xfrm>
              <a:off x="1851" y="2502"/>
              <a:ext cx="65" cy="63"/>
            </a:xfrm>
            <a:custGeom>
              <a:avLst/>
              <a:gdLst>
                <a:gd name="T0" fmla="*/ 0 w 26"/>
                <a:gd name="T1" fmla="*/ 33 h 25"/>
                <a:gd name="T2" fmla="*/ 53 w 26"/>
                <a:gd name="T3" fmla="*/ 0 h 25"/>
                <a:gd name="T4" fmla="*/ 65 w 26"/>
                <a:gd name="T5" fmla="*/ 63 h 25"/>
                <a:gd name="T6" fmla="*/ 28 w 26"/>
                <a:gd name="T7" fmla="*/ 35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5">
                  <a:moveTo>
                    <a:pt x="0" y="13"/>
                  </a:moveTo>
                  <a:cubicBezTo>
                    <a:pt x="7" y="17"/>
                    <a:pt x="20" y="6"/>
                    <a:pt x="21" y="0"/>
                  </a:cubicBezTo>
                  <a:cubicBezTo>
                    <a:pt x="23" y="8"/>
                    <a:pt x="24" y="16"/>
                    <a:pt x="26" y="25"/>
                  </a:cubicBezTo>
                  <a:cubicBezTo>
                    <a:pt x="24" y="20"/>
                    <a:pt x="16" y="14"/>
                    <a:pt x="11" y="14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2" name="Freeform 581"/>
            <p:cNvSpPr>
              <a:spLocks/>
            </p:cNvSpPr>
            <p:nvPr/>
          </p:nvSpPr>
          <p:spPr bwMode="auto">
            <a:xfrm>
              <a:off x="1831" y="2285"/>
              <a:ext cx="127" cy="292"/>
            </a:xfrm>
            <a:custGeom>
              <a:avLst/>
              <a:gdLst>
                <a:gd name="T0" fmla="*/ 40 w 51"/>
                <a:gd name="T1" fmla="*/ 2 h 117"/>
                <a:gd name="T2" fmla="*/ 50 w 51"/>
                <a:gd name="T3" fmla="*/ 55 h 117"/>
                <a:gd name="T4" fmla="*/ 65 w 51"/>
                <a:gd name="T5" fmla="*/ 122 h 117"/>
                <a:gd name="T6" fmla="*/ 57 w 51"/>
                <a:gd name="T7" fmla="*/ 190 h 117"/>
                <a:gd name="T8" fmla="*/ 0 w 51"/>
                <a:gd name="T9" fmla="*/ 242 h 117"/>
                <a:gd name="T10" fmla="*/ 65 w 51"/>
                <a:gd name="T11" fmla="*/ 260 h 117"/>
                <a:gd name="T12" fmla="*/ 95 w 51"/>
                <a:gd name="T13" fmla="*/ 275 h 117"/>
                <a:gd name="T14" fmla="*/ 122 w 51"/>
                <a:gd name="T15" fmla="*/ 292 h 117"/>
                <a:gd name="T16" fmla="*/ 115 w 51"/>
                <a:gd name="T17" fmla="*/ 122 h 117"/>
                <a:gd name="T18" fmla="*/ 60 w 51"/>
                <a:gd name="T19" fmla="*/ 0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17">
                  <a:moveTo>
                    <a:pt x="16" y="1"/>
                  </a:moveTo>
                  <a:cubicBezTo>
                    <a:pt x="1" y="9"/>
                    <a:pt x="13" y="13"/>
                    <a:pt x="20" y="22"/>
                  </a:cubicBezTo>
                  <a:cubicBezTo>
                    <a:pt x="26" y="29"/>
                    <a:pt x="26" y="40"/>
                    <a:pt x="26" y="49"/>
                  </a:cubicBezTo>
                  <a:cubicBezTo>
                    <a:pt x="26" y="58"/>
                    <a:pt x="27" y="68"/>
                    <a:pt x="23" y="76"/>
                  </a:cubicBezTo>
                  <a:cubicBezTo>
                    <a:pt x="19" y="85"/>
                    <a:pt x="9" y="92"/>
                    <a:pt x="0" y="97"/>
                  </a:cubicBezTo>
                  <a:cubicBezTo>
                    <a:pt x="7" y="101"/>
                    <a:pt x="18" y="101"/>
                    <a:pt x="26" y="104"/>
                  </a:cubicBezTo>
                  <a:cubicBezTo>
                    <a:pt x="30" y="105"/>
                    <a:pt x="35" y="107"/>
                    <a:pt x="38" y="110"/>
                  </a:cubicBezTo>
                  <a:cubicBezTo>
                    <a:pt x="42" y="114"/>
                    <a:pt x="43" y="117"/>
                    <a:pt x="49" y="117"/>
                  </a:cubicBezTo>
                  <a:cubicBezTo>
                    <a:pt x="35" y="97"/>
                    <a:pt x="40" y="72"/>
                    <a:pt x="46" y="49"/>
                  </a:cubicBezTo>
                  <a:cubicBezTo>
                    <a:pt x="51" y="32"/>
                    <a:pt x="48" y="2"/>
                    <a:pt x="24" y="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3" name="Freeform 582"/>
            <p:cNvSpPr>
              <a:spLocks/>
            </p:cNvSpPr>
            <p:nvPr/>
          </p:nvSpPr>
          <p:spPr bwMode="auto">
            <a:xfrm>
              <a:off x="1598" y="2225"/>
              <a:ext cx="188" cy="187"/>
            </a:xfrm>
            <a:custGeom>
              <a:avLst/>
              <a:gdLst>
                <a:gd name="T0" fmla="*/ 113 w 75"/>
                <a:gd name="T1" fmla="*/ 5 h 75"/>
                <a:gd name="T2" fmla="*/ 90 w 75"/>
                <a:gd name="T3" fmla="*/ 10 h 75"/>
                <a:gd name="T4" fmla="*/ 103 w 75"/>
                <a:gd name="T5" fmla="*/ 30 h 75"/>
                <a:gd name="T6" fmla="*/ 100 w 75"/>
                <a:gd name="T7" fmla="*/ 70 h 75"/>
                <a:gd name="T8" fmla="*/ 45 w 75"/>
                <a:gd name="T9" fmla="*/ 95 h 75"/>
                <a:gd name="T10" fmla="*/ 10 w 75"/>
                <a:gd name="T11" fmla="*/ 130 h 75"/>
                <a:gd name="T12" fmla="*/ 33 w 75"/>
                <a:gd name="T13" fmla="*/ 155 h 75"/>
                <a:gd name="T14" fmla="*/ 50 w 75"/>
                <a:gd name="T15" fmla="*/ 187 h 75"/>
                <a:gd name="T16" fmla="*/ 83 w 75"/>
                <a:gd name="T17" fmla="*/ 120 h 75"/>
                <a:gd name="T18" fmla="*/ 163 w 75"/>
                <a:gd name="T19" fmla="*/ 115 h 75"/>
                <a:gd name="T20" fmla="*/ 178 w 75"/>
                <a:gd name="T21" fmla="*/ 62 h 75"/>
                <a:gd name="T22" fmla="*/ 123 w 75"/>
                <a:gd name="T23" fmla="*/ 7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" h="75">
                  <a:moveTo>
                    <a:pt x="45" y="2"/>
                  </a:moveTo>
                  <a:cubicBezTo>
                    <a:pt x="42" y="0"/>
                    <a:pt x="37" y="0"/>
                    <a:pt x="36" y="4"/>
                  </a:cubicBezTo>
                  <a:cubicBezTo>
                    <a:pt x="34" y="9"/>
                    <a:pt x="39" y="10"/>
                    <a:pt x="41" y="12"/>
                  </a:cubicBezTo>
                  <a:cubicBezTo>
                    <a:pt x="48" y="19"/>
                    <a:pt x="50" y="25"/>
                    <a:pt x="40" y="28"/>
                  </a:cubicBezTo>
                  <a:cubicBezTo>
                    <a:pt x="31" y="30"/>
                    <a:pt x="24" y="30"/>
                    <a:pt x="18" y="38"/>
                  </a:cubicBezTo>
                  <a:cubicBezTo>
                    <a:pt x="15" y="43"/>
                    <a:pt x="11" y="52"/>
                    <a:pt x="4" y="52"/>
                  </a:cubicBezTo>
                  <a:cubicBezTo>
                    <a:pt x="0" y="56"/>
                    <a:pt x="10" y="59"/>
                    <a:pt x="13" y="62"/>
                  </a:cubicBezTo>
                  <a:cubicBezTo>
                    <a:pt x="17" y="66"/>
                    <a:pt x="19" y="71"/>
                    <a:pt x="20" y="75"/>
                  </a:cubicBezTo>
                  <a:cubicBezTo>
                    <a:pt x="18" y="63"/>
                    <a:pt x="19" y="49"/>
                    <a:pt x="33" y="48"/>
                  </a:cubicBezTo>
                  <a:cubicBezTo>
                    <a:pt x="43" y="46"/>
                    <a:pt x="55" y="48"/>
                    <a:pt x="65" y="46"/>
                  </a:cubicBezTo>
                  <a:cubicBezTo>
                    <a:pt x="75" y="43"/>
                    <a:pt x="75" y="34"/>
                    <a:pt x="71" y="25"/>
                  </a:cubicBezTo>
                  <a:cubicBezTo>
                    <a:pt x="67" y="18"/>
                    <a:pt x="49" y="9"/>
                    <a:pt x="49" y="3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4" name="Freeform 583"/>
            <p:cNvSpPr>
              <a:spLocks/>
            </p:cNvSpPr>
            <p:nvPr/>
          </p:nvSpPr>
          <p:spPr bwMode="auto">
            <a:xfrm>
              <a:off x="1918" y="2457"/>
              <a:ext cx="208" cy="140"/>
            </a:xfrm>
            <a:custGeom>
              <a:avLst/>
              <a:gdLst>
                <a:gd name="T0" fmla="*/ 10 w 83"/>
                <a:gd name="T1" fmla="*/ 83 h 56"/>
                <a:gd name="T2" fmla="*/ 45 w 83"/>
                <a:gd name="T3" fmla="*/ 125 h 56"/>
                <a:gd name="T4" fmla="*/ 98 w 83"/>
                <a:gd name="T5" fmla="*/ 135 h 56"/>
                <a:gd name="T6" fmla="*/ 155 w 83"/>
                <a:gd name="T7" fmla="*/ 138 h 56"/>
                <a:gd name="T8" fmla="*/ 208 w 83"/>
                <a:gd name="T9" fmla="*/ 135 h 56"/>
                <a:gd name="T10" fmla="*/ 168 w 83"/>
                <a:gd name="T11" fmla="*/ 108 h 56"/>
                <a:gd name="T12" fmla="*/ 138 w 83"/>
                <a:gd name="T13" fmla="*/ 90 h 56"/>
                <a:gd name="T14" fmla="*/ 138 w 83"/>
                <a:gd name="T15" fmla="*/ 118 h 56"/>
                <a:gd name="T16" fmla="*/ 105 w 83"/>
                <a:gd name="T17" fmla="*/ 125 h 56"/>
                <a:gd name="T18" fmla="*/ 3 w 83"/>
                <a:gd name="T19" fmla="*/ 15 h 56"/>
                <a:gd name="T20" fmla="*/ 3 w 83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56">
                  <a:moveTo>
                    <a:pt x="4" y="33"/>
                  </a:moveTo>
                  <a:cubicBezTo>
                    <a:pt x="9" y="38"/>
                    <a:pt x="12" y="45"/>
                    <a:pt x="18" y="50"/>
                  </a:cubicBezTo>
                  <a:cubicBezTo>
                    <a:pt x="23" y="54"/>
                    <a:pt x="33" y="53"/>
                    <a:pt x="39" y="54"/>
                  </a:cubicBezTo>
                  <a:cubicBezTo>
                    <a:pt x="47" y="55"/>
                    <a:pt x="54" y="55"/>
                    <a:pt x="62" y="55"/>
                  </a:cubicBezTo>
                  <a:cubicBezTo>
                    <a:pt x="69" y="56"/>
                    <a:pt x="76" y="53"/>
                    <a:pt x="83" y="54"/>
                  </a:cubicBezTo>
                  <a:cubicBezTo>
                    <a:pt x="76" y="50"/>
                    <a:pt x="72" y="48"/>
                    <a:pt x="67" y="43"/>
                  </a:cubicBezTo>
                  <a:cubicBezTo>
                    <a:pt x="64" y="39"/>
                    <a:pt x="61" y="35"/>
                    <a:pt x="55" y="36"/>
                  </a:cubicBezTo>
                  <a:cubicBezTo>
                    <a:pt x="46" y="37"/>
                    <a:pt x="55" y="41"/>
                    <a:pt x="55" y="47"/>
                  </a:cubicBezTo>
                  <a:cubicBezTo>
                    <a:pt x="54" y="53"/>
                    <a:pt x="46" y="51"/>
                    <a:pt x="42" y="50"/>
                  </a:cubicBezTo>
                  <a:cubicBezTo>
                    <a:pt x="20" y="43"/>
                    <a:pt x="3" y="30"/>
                    <a:pt x="1" y="6"/>
                  </a:cubicBezTo>
                  <a:cubicBezTo>
                    <a:pt x="1" y="3"/>
                    <a:pt x="0" y="2"/>
                    <a:pt x="1" y="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5" name="Freeform 584"/>
            <p:cNvSpPr>
              <a:spLocks/>
            </p:cNvSpPr>
            <p:nvPr/>
          </p:nvSpPr>
          <p:spPr bwMode="auto">
            <a:xfrm>
              <a:off x="3043" y="2032"/>
              <a:ext cx="123" cy="90"/>
            </a:xfrm>
            <a:custGeom>
              <a:avLst/>
              <a:gdLst>
                <a:gd name="T0" fmla="*/ 15 w 49"/>
                <a:gd name="T1" fmla="*/ 3 h 36"/>
                <a:gd name="T2" fmla="*/ 63 w 49"/>
                <a:gd name="T3" fmla="*/ 53 h 36"/>
                <a:gd name="T4" fmla="*/ 123 w 49"/>
                <a:gd name="T5" fmla="*/ 88 h 36"/>
                <a:gd name="T6" fmla="*/ 28 w 49"/>
                <a:gd name="T7" fmla="*/ 90 h 36"/>
                <a:gd name="T8" fmla="*/ 0 w 49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6">
                  <a:moveTo>
                    <a:pt x="6" y="1"/>
                  </a:moveTo>
                  <a:cubicBezTo>
                    <a:pt x="18" y="1"/>
                    <a:pt x="21" y="14"/>
                    <a:pt x="25" y="21"/>
                  </a:cubicBezTo>
                  <a:cubicBezTo>
                    <a:pt x="30" y="30"/>
                    <a:pt x="43" y="27"/>
                    <a:pt x="49" y="35"/>
                  </a:cubicBezTo>
                  <a:cubicBezTo>
                    <a:pt x="39" y="35"/>
                    <a:pt x="19" y="22"/>
                    <a:pt x="11" y="36"/>
                  </a:cubicBezTo>
                  <a:cubicBezTo>
                    <a:pt x="21" y="20"/>
                    <a:pt x="14" y="10"/>
                    <a:pt x="0" y="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6" name="Freeform 585"/>
            <p:cNvSpPr>
              <a:spLocks/>
            </p:cNvSpPr>
            <p:nvPr/>
          </p:nvSpPr>
          <p:spPr bwMode="auto">
            <a:xfrm>
              <a:off x="1513" y="2092"/>
              <a:ext cx="148" cy="280"/>
            </a:xfrm>
            <a:custGeom>
              <a:avLst/>
              <a:gdLst>
                <a:gd name="T0" fmla="*/ 28 w 59"/>
                <a:gd name="T1" fmla="*/ 3 h 112"/>
                <a:gd name="T2" fmla="*/ 50 w 59"/>
                <a:gd name="T3" fmla="*/ 150 h 112"/>
                <a:gd name="T4" fmla="*/ 73 w 59"/>
                <a:gd name="T5" fmla="*/ 218 h 112"/>
                <a:gd name="T6" fmla="*/ 115 w 59"/>
                <a:gd name="T7" fmla="*/ 255 h 112"/>
                <a:gd name="T8" fmla="*/ 148 w 59"/>
                <a:gd name="T9" fmla="*/ 225 h 112"/>
                <a:gd name="T10" fmla="*/ 95 w 59"/>
                <a:gd name="T11" fmla="*/ 208 h 112"/>
                <a:gd name="T12" fmla="*/ 68 w 59"/>
                <a:gd name="T13" fmla="*/ 128 h 112"/>
                <a:gd name="T14" fmla="*/ 53 w 59"/>
                <a:gd name="T15" fmla="*/ 48 h 112"/>
                <a:gd name="T16" fmla="*/ 95 w 59"/>
                <a:gd name="T17" fmla="*/ 15 h 112"/>
                <a:gd name="T18" fmla="*/ 28 w 59"/>
                <a:gd name="T19" fmla="*/ 3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112">
                  <a:moveTo>
                    <a:pt x="11" y="1"/>
                  </a:moveTo>
                  <a:cubicBezTo>
                    <a:pt x="0" y="6"/>
                    <a:pt x="18" y="50"/>
                    <a:pt x="20" y="60"/>
                  </a:cubicBezTo>
                  <a:cubicBezTo>
                    <a:pt x="22" y="69"/>
                    <a:pt x="25" y="78"/>
                    <a:pt x="29" y="87"/>
                  </a:cubicBezTo>
                  <a:cubicBezTo>
                    <a:pt x="33" y="95"/>
                    <a:pt x="37" y="112"/>
                    <a:pt x="46" y="102"/>
                  </a:cubicBezTo>
                  <a:cubicBezTo>
                    <a:pt x="49" y="98"/>
                    <a:pt x="57" y="94"/>
                    <a:pt x="59" y="90"/>
                  </a:cubicBezTo>
                  <a:cubicBezTo>
                    <a:pt x="49" y="92"/>
                    <a:pt x="44" y="92"/>
                    <a:pt x="38" y="83"/>
                  </a:cubicBezTo>
                  <a:cubicBezTo>
                    <a:pt x="31" y="73"/>
                    <a:pt x="29" y="62"/>
                    <a:pt x="27" y="51"/>
                  </a:cubicBezTo>
                  <a:cubicBezTo>
                    <a:pt x="26" y="40"/>
                    <a:pt x="22" y="29"/>
                    <a:pt x="21" y="19"/>
                  </a:cubicBezTo>
                  <a:cubicBezTo>
                    <a:pt x="21" y="6"/>
                    <a:pt x="29" y="10"/>
                    <a:pt x="38" y="6"/>
                  </a:cubicBezTo>
                  <a:cubicBezTo>
                    <a:pt x="29" y="5"/>
                    <a:pt x="20" y="0"/>
                    <a:pt x="11" y="1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7" name="Freeform 586"/>
            <p:cNvSpPr>
              <a:spLocks/>
            </p:cNvSpPr>
            <p:nvPr/>
          </p:nvSpPr>
          <p:spPr bwMode="auto">
            <a:xfrm>
              <a:off x="1618" y="2327"/>
              <a:ext cx="290" cy="213"/>
            </a:xfrm>
            <a:custGeom>
              <a:avLst/>
              <a:gdLst>
                <a:gd name="T0" fmla="*/ 38 w 116"/>
                <a:gd name="T1" fmla="*/ 18 h 85"/>
                <a:gd name="T2" fmla="*/ 93 w 116"/>
                <a:gd name="T3" fmla="*/ 138 h 85"/>
                <a:gd name="T4" fmla="*/ 225 w 116"/>
                <a:gd name="T5" fmla="*/ 208 h 85"/>
                <a:gd name="T6" fmla="*/ 283 w 116"/>
                <a:gd name="T7" fmla="*/ 153 h 85"/>
                <a:gd name="T8" fmla="*/ 210 w 116"/>
                <a:gd name="T9" fmla="*/ 183 h 85"/>
                <a:gd name="T10" fmla="*/ 128 w 116"/>
                <a:gd name="T11" fmla="*/ 138 h 85"/>
                <a:gd name="T12" fmla="*/ 80 w 116"/>
                <a:gd name="T13" fmla="*/ 68 h 85"/>
                <a:gd name="T14" fmla="*/ 88 w 116"/>
                <a:gd name="T15" fmla="*/ 5 h 85"/>
                <a:gd name="T16" fmla="*/ 50 w 116"/>
                <a:gd name="T17" fmla="*/ 8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85">
                  <a:moveTo>
                    <a:pt x="15" y="7"/>
                  </a:moveTo>
                  <a:cubicBezTo>
                    <a:pt x="0" y="24"/>
                    <a:pt x="26" y="44"/>
                    <a:pt x="37" y="55"/>
                  </a:cubicBezTo>
                  <a:cubicBezTo>
                    <a:pt x="48" y="68"/>
                    <a:pt x="72" y="85"/>
                    <a:pt x="90" y="83"/>
                  </a:cubicBezTo>
                  <a:cubicBezTo>
                    <a:pt x="97" y="82"/>
                    <a:pt x="116" y="68"/>
                    <a:pt x="113" y="61"/>
                  </a:cubicBezTo>
                  <a:cubicBezTo>
                    <a:pt x="103" y="64"/>
                    <a:pt x="95" y="73"/>
                    <a:pt x="84" y="73"/>
                  </a:cubicBezTo>
                  <a:cubicBezTo>
                    <a:pt x="69" y="74"/>
                    <a:pt x="60" y="66"/>
                    <a:pt x="51" y="55"/>
                  </a:cubicBezTo>
                  <a:cubicBezTo>
                    <a:pt x="44" y="46"/>
                    <a:pt x="38" y="36"/>
                    <a:pt x="32" y="27"/>
                  </a:cubicBezTo>
                  <a:cubicBezTo>
                    <a:pt x="24" y="16"/>
                    <a:pt x="25" y="10"/>
                    <a:pt x="35" y="2"/>
                  </a:cubicBezTo>
                  <a:cubicBezTo>
                    <a:pt x="30" y="0"/>
                    <a:pt x="24" y="2"/>
                    <a:pt x="20" y="3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8" name="Freeform 587"/>
            <p:cNvSpPr>
              <a:spLocks/>
            </p:cNvSpPr>
            <p:nvPr/>
          </p:nvSpPr>
          <p:spPr bwMode="auto">
            <a:xfrm>
              <a:off x="1861" y="1277"/>
              <a:ext cx="210" cy="418"/>
            </a:xfrm>
            <a:custGeom>
              <a:avLst/>
              <a:gdLst>
                <a:gd name="T0" fmla="*/ 28 w 84"/>
                <a:gd name="T1" fmla="*/ 8 h 167"/>
                <a:gd name="T2" fmla="*/ 3 w 84"/>
                <a:gd name="T3" fmla="*/ 15 h 167"/>
                <a:gd name="T4" fmla="*/ 23 w 84"/>
                <a:gd name="T5" fmla="*/ 50 h 167"/>
                <a:gd name="T6" fmla="*/ 70 w 84"/>
                <a:gd name="T7" fmla="*/ 108 h 167"/>
                <a:gd name="T8" fmla="*/ 93 w 84"/>
                <a:gd name="T9" fmla="*/ 138 h 167"/>
                <a:gd name="T10" fmla="*/ 80 w 84"/>
                <a:gd name="T11" fmla="*/ 175 h 167"/>
                <a:gd name="T12" fmla="*/ 80 w 84"/>
                <a:gd name="T13" fmla="*/ 253 h 167"/>
                <a:gd name="T14" fmla="*/ 55 w 84"/>
                <a:gd name="T15" fmla="*/ 333 h 167"/>
                <a:gd name="T16" fmla="*/ 40 w 84"/>
                <a:gd name="T17" fmla="*/ 418 h 167"/>
                <a:gd name="T18" fmla="*/ 65 w 84"/>
                <a:gd name="T19" fmla="*/ 378 h 167"/>
                <a:gd name="T20" fmla="*/ 98 w 84"/>
                <a:gd name="T21" fmla="*/ 328 h 167"/>
                <a:gd name="T22" fmla="*/ 125 w 84"/>
                <a:gd name="T23" fmla="*/ 238 h 167"/>
                <a:gd name="T24" fmla="*/ 135 w 84"/>
                <a:gd name="T25" fmla="*/ 150 h 167"/>
                <a:gd name="T26" fmla="*/ 198 w 84"/>
                <a:gd name="T27" fmla="*/ 90 h 167"/>
                <a:gd name="T28" fmla="*/ 170 w 84"/>
                <a:gd name="T29" fmla="*/ 80 h 167"/>
                <a:gd name="T30" fmla="*/ 128 w 84"/>
                <a:gd name="T31" fmla="*/ 75 h 167"/>
                <a:gd name="T32" fmla="*/ 90 w 84"/>
                <a:gd name="T33" fmla="*/ 53 h 167"/>
                <a:gd name="T34" fmla="*/ 48 w 84"/>
                <a:gd name="T35" fmla="*/ 25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4" h="167">
                  <a:moveTo>
                    <a:pt x="11" y="3"/>
                  </a:moveTo>
                  <a:cubicBezTo>
                    <a:pt x="8" y="0"/>
                    <a:pt x="1" y="1"/>
                    <a:pt x="1" y="6"/>
                  </a:cubicBezTo>
                  <a:cubicBezTo>
                    <a:pt x="0" y="10"/>
                    <a:pt x="7" y="17"/>
                    <a:pt x="9" y="20"/>
                  </a:cubicBezTo>
                  <a:cubicBezTo>
                    <a:pt x="13" y="29"/>
                    <a:pt x="20" y="37"/>
                    <a:pt x="28" y="43"/>
                  </a:cubicBezTo>
                  <a:cubicBezTo>
                    <a:pt x="33" y="47"/>
                    <a:pt x="37" y="48"/>
                    <a:pt x="37" y="55"/>
                  </a:cubicBezTo>
                  <a:cubicBezTo>
                    <a:pt x="37" y="60"/>
                    <a:pt x="34" y="65"/>
                    <a:pt x="32" y="70"/>
                  </a:cubicBezTo>
                  <a:cubicBezTo>
                    <a:pt x="30" y="80"/>
                    <a:pt x="33" y="91"/>
                    <a:pt x="32" y="101"/>
                  </a:cubicBezTo>
                  <a:cubicBezTo>
                    <a:pt x="32" y="111"/>
                    <a:pt x="27" y="125"/>
                    <a:pt x="22" y="133"/>
                  </a:cubicBezTo>
                  <a:cubicBezTo>
                    <a:pt x="17" y="140"/>
                    <a:pt x="4" y="160"/>
                    <a:pt x="16" y="167"/>
                  </a:cubicBezTo>
                  <a:cubicBezTo>
                    <a:pt x="19" y="161"/>
                    <a:pt x="22" y="156"/>
                    <a:pt x="26" y="151"/>
                  </a:cubicBezTo>
                  <a:cubicBezTo>
                    <a:pt x="31" y="144"/>
                    <a:pt x="36" y="139"/>
                    <a:pt x="39" y="131"/>
                  </a:cubicBezTo>
                  <a:cubicBezTo>
                    <a:pt x="43" y="119"/>
                    <a:pt x="50" y="108"/>
                    <a:pt x="50" y="95"/>
                  </a:cubicBezTo>
                  <a:cubicBezTo>
                    <a:pt x="50" y="83"/>
                    <a:pt x="48" y="71"/>
                    <a:pt x="54" y="60"/>
                  </a:cubicBezTo>
                  <a:cubicBezTo>
                    <a:pt x="60" y="50"/>
                    <a:pt x="74" y="46"/>
                    <a:pt x="79" y="36"/>
                  </a:cubicBezTo>
                  <a:cubicBezTo>
                    <a:pt x="84" y="27"/>
                    <a:pt x="73" y="30"/>
                    <a:pt x="68" y="32"/>
                  </a:cubicBezTo>
                  <a:cubicBezTo>
                    <a:pt x="61" y="34"/>
                    <a:pt x="58" y="33"/>
                    <a:pt x="51" y="30"/>
                  </a:cubicBezTo>
                  <a:cubicBezTo>
                    <a:pt x="46" y="27"/>
                    <a:pt x="40" y="25"/>
                    <a:pt x="36" y="21"/>
                  </a:cubicBezTo>
                  <a:cubicBezTo>
                    <a:pt x="31" y="18"/>
                    <a:pt x="25" y="11"/>
                    <a:pt x="19" y="10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9" name="Freeform 588"/>
            <p:cNvSpPr>
              <a:spLocks/>
            </p:cNvSpPr>
            <p:nvPr/>
          </p:nvSpPr>
          <p:spPr bwMode="auto">
            <a:xfrm>
              <a:off x="1761" y="1392"/>
              <a:ext cx="140" cy="130"/>
            </a:xfrm>
            <a:custGeom>
              <a:avLst/>
              <a:gdLst>
                <a:gd name="T0" fmla="*/ 35 w 56"/>
                <a:gd name="T1" fmla="*/ 5 h 52"/>
                <a:gd name="T2" fmla="*/ 10 w 56"/>
                <a:gd name="T3" fmla="*/ 85 h 52"/>
                <a:gd name="T4" fmla="*/ 13 w 56"/>
                <a:gd name="T5" fmla="*/ 120 h 52"/>
                <a:gd name="T6" fmla="*/ 55 w 56"/>
                <a:gd name="T7" fmla="*/ 108 h 52"/>
                <a:gd name="T8" fmla="*/ 90 w 56"/>
                <a:gd name="T9" fmla="*/ 70 h 52"/>
                <a:gd name="T10" fmla="*/ 123 w 56"/>
                <a:gd name="T11" fmla="*/ 43 h 52"/>
                <a:gd name="T12" fmla="*/ 130 w 56"/>
                <a:gd name="T13" fmla="*/ 13 h 52"/>
                <a:gd name="T14" fmla="*/ 83 w 56"/>
                <a:gd name="T15" fmla="*/ 5 h 52"/>
                <a:gd name="T16" fmla="*/ 53 w 56"/>
                <a:gd name="T17" fmla="*/ 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2">
                  <a:moveTo>
                    <a:pt x="14" y="2"/>
                  </a:moveTo>
                  <a:cubicBezTo>
                    <a:pt x="8" y="0"/>
                    <a:pt x="5" y="29"/>
                    <a:pt x="4" y="34"/>
                  </a:cubicBezTo>
                  <a:cubicBezTo>
                    <a:pt x="4" y="39"/>
                    <a:pt x="0" y="45"/>
                    <a:pt x="5" y="48"/>
                  </a:cubicBezTo>
                  <a:cubicBezTo>
                    <a:pt x="10" y="52"/>
                    <a:pt x="18" y="46"/>
                    <a:pt x="22" y="43"/>
                  </a:cubicBezTo>
                  <a:cubicBezTo>
                    <a:pt x="27" y="39"/>
                    <a:pt x="31" y="33"/>
                    <a:pt x="36" y="28"/>
                  </a:cubicBezTo>
                  <a:cubicBezTo>
                    <a:pt x="40" y="25"/>
                    <a:pt x="45" y="21"/>
                    <a:pt x="49" y="17"/>
                  </a:cubicBezTo>
                  <a:cubicBezTo>
                    <a:pt x="53" y="13"/>
                    <a:pt x="56" y="9"/>
                    <a:pt x="52" y="5"/>
                  </a:cubicBezTo>
                  <a:cubicBezTo>
                    <a:pt x="47" y="0"/>
                    <a:pt x="39" y="3"/>
                    <a:pt x="33" y="2"/>
                  </a:cubicBezTo>
                  <a:cubicBezTo>
                    <a:pt x="29" y="2"/>
                    <a:pt x="26" y="1"/>
                    <a:pt x="21" y="1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0" name="Freeform 589"/>
            <p:cNvSpPr>
              <a:spLocks/>
            </p:cNvSpPr>
            <p:nvPr/>
          </p:nvSpPr>
          <p:spPr bwMode="auto">
            <a:xfrm>
              <a:off x="1506" y="1257"/>
              <a:ext cx="397" cy="428"/>
            </a:xfrm>
            <a:custGeom>
              <a:avLst/>
              <a:gdLst>
                <a:gd name="T0" fmla="*/ 330 w 159"/>
                <a:gd name="T1" fmla="*/ 8 h 171"/>
                <a:gd name="T2" fmla="*/ 307 w 159"/>
                <a:gd name="T3" fmla="*/ 43 h 171"/>
                <a:gd name="T4" fmla="*/ 275 w 159"/>
                <a:gd name="T5" fmla="*/ 70 h 171"/>
                <a:gd name="T6" fmla="*/ 195 w 159"/>
                <a:gd name="T7" fmla="*/ 130 h 171"/>
                <a:gd name="T8" fmla="*/ 137 w 159"/>
                <a:gd name="T9" fmla="*/ 205 h 171"/>
                <a:gd name="T10" fmla="*/ 127 w 159"/>
                <a:gd name="T11" fmla="*/ 285 h 171"/>
                <a:gd name="T12" fmla="*/ 102 w 159"/>
                <a:gd name="T13" fmla="*/ 360 h 171"/>
                <a:gd name="T14" fmla="*/ 35 w 159"/>
                <a:gd name="T15" fmla="*/ 355 h 171"/>
                <a:gd name="T16" fmla="*/ 47 w 159"/>
                <a:gd name="T17" fmla="*/ 413 h 171"/>
                <a:gd name="T18" fmla="*/ 127 w 159"/>
                <a:gd name="T19" fmla="*/ 410 h 171"/>
                <a:gd name="T20" fmla="*/ 175 w 159"/>
                <a:gd name="T21" fmla="*/ 340 h 171"/>
                <a:gd name="T22" fmla="*/ 177 w 159"/>
                <a:gd name="T23" fmla="*/ 243 h 171"/>
                <a:gd name="T24" fmla="*/ 230 w 159"/>
                <a:gd name="T25" fmla="*/ 165 h 171"/>
                <a:gd name="T26" fmla="*/ 295 w 159"/>
                <a:gd name="T27" fmla="*/ 115 h 171"/>
                <a:gd name="T28" fmla="*/ 330 w 159"/>
                <a:gd name="T29" fmla="*/ 70 h 171"/>
                <a:gd name="T30" fmla="*/ 372 w 159"/>
                <a:gd name="T31" fmla="*/ 53 h 171"/>
                <a:gd name="T32" fmla="*/ 390 w 159"/>
                <a:gd name="T33" fmla="*/ 60 h 171"/>
                <a:gd name="T34" fmla="*/ 392 w 159"/>
                <a:gd name="T35" fmla="*/ 35 h 171"/>
                <a:gd name="T36" fmla="*/ 335 w 159"/>
                <a:gd name="T37" fmla="*/ 5 h 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9" h="171">
                  <a:moveTo>
                    <a:pt x="132" y="3"/>
                  </a:moveTo>
                  <a:cubicBezTo>
                    <a:pt x="130" y="3"/>
                    <a:pt x="126" y="14"/>
                    <a:pt x="123" y="17"/>
                  </a:cubicBezTo>
                  <a:cubicBezTo>
                    <a:pt x="119" y="21"/>
                    <a:pt x="114" y="24"/>
                    <a:pt x="110" y="28"/>
                  </a:cubicBezTo>
                  <a:cubicBezTo>
                    <a:pt x="100" y="37"/>
                    <a:pt x="89" y="44"/>
                    <a:pt x="78" y="52"/>
                  </a:cubicBezTo>
                  <a:cubicBezTo>
                    <a:pt x="68" y="60"/>
                    <a:pt x="60" y="69"/>
                    <a:pt x="55" y="82"/>
                  </a:cubicBezTo>
                  <a:cubicBezTo>
                    <a:pt x="51" y="92"/>
                    <a:pt x="52" y="103"/>
                    <a:pt x="51" y="114"/>
                  </a:cubicBezTo>
                  <a:cubicBezTo>
                    <a:pt x="50" y="124"/>
                    <a:pt x="49" y="137"/>
                    <a:pt x="41" y="144"/>
                  </a:cubicBezTo>
                  <a:cubicBezTo>
                    <a:pt x="31" y="153"/>
                    <a:pt x="24" y="142"/>
                    <a:pt x="14" y="142"/>
                  </a:cubicBezTo>
                  <a:cubicBezTo>
                    <a:pt x="0" y="142"/>
                    <a:pt x="12" y="161"/>
                    <a:pt x="19" y="165"/>
                  </a:cubicBezTo>
                  <a:cubicBezTo>
                    <a:pt x="29" y="171"/>
                    <a:pt x="41" y="170"/>
                    <a:pt x="51" y="164"/>
                  </a:cubicBezTo>
                  <a:cubicBezTo>
                    <a:pt x="61" y="157"/>
                    <a:pt x="68" y="147"/>
                    <a:pt x="70" y="136"/>
                  </a:cubicBezTo>
                  <a:cubicBezTo>
                    <a:pt x="72" y="123"/>
                    <a:pt x="69" y="110"/>
                    <a:pt x="71" y="97"/>
                  </a:cubicBezTo>
                  <a:cubicBezTo>
                    <a:pt x="73" y="86"/>
                    <a:pt x="85" y="75"/>
                    <a:pt x="92" y="66"/>
                  </a:cubicBezTo>
                  <a:cubicBezTo>
                    <a:pt x="100" y="57"/>
                    <a:pt x="108" y="52"/>
                    <a:pt x="118" y="46"/>
                  </a:cubicBezTo>
                  <a:cubicBezTo>
                    <a:pt x="126" y="41"/>
                    <a:pt x="128" y="36"/>
                    <a:pt x="132" y="28"/>
                  </a:cubicBezTo>
                  <a:cubicBezTo>
                    <a:pt x="136" y="22"/>
                    <a:pt x="143" y="18"/>
                    <a:pt x="149" y="21"/>
                  </a:cubicBezTo>
                  <a:cubicBezTo>
                    <a:pt x="152" y="23"/>
                    <a:pt x="152" y="28"/>
                    <a:pt x="156" y="24"/>
                  </a:cubicBezTo>
                  <a:cubicBezTo>
                    <a:pt x="159" y="22"/>
                    <a:pt x="158" y="16"/>
                    <a:pt x="157" y="14"/>
                  </a:cubicBezTo>
                  <a:cubicBezTo>
                    <a:pt x="154" y="8"/>
                    <a:pt x="140" y="0"/>
                    <a:pt x="134" y="2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1" name="Freeform 590"/>
            <p:cNvSpPr>
              <a:spLocks/>
            </p:cNvSpPr>
            <p:nvPr/>
          </p:nvSpPr>
          <p:spPr bwMode="auto">
            <a:xfrm>
              <a:off x="2006" y="1024"/>
              <a:ext cx="222" cy="886"/>
            </a:xfrm>
            <a:custGeom>
              <a:avLst/>
              <a:gdLst>
                <a:gd name="T0" fmla="*/ 67 w 89"/>
                <a:gd name="T1" fmla="*/ 3 h 354"/>
                <a:gd name="T2" fmla="*/ 20 w 89"/>
                <a:gd name="T3" fmla="*/ 60 h 354"/>
                <a:gd name="T4" fmla="*/ 7 w 89"/>
                <a:gd name="T5" fmla="*/ 135 h 354"/>
                <a:gd name="T6" fmla="*/ 125 w 89"/>
                <a:gd name="T7" fmla="*/ 270 h 354"/>
                <a:gd name="T8" fmla="*/ 142 w 89"/>
                <a:gd name="T9" fmla="*/ 335 h 354"/>
                <a:gd name="T10" fmla="*/ 112 w 89"/>
                <a:gd name="T11" fmla="*/ 413 h 354"/>
                <a:gd name="T12" fmla="*/ 80 w 89"/>
                <a:gd name="T13" fmla="*/ 503 h 354"/>
                <a:gd name="T14" fmla="*/ 95 w 89"/>
                <a:gd name="T15" fmla="*/ 591 h 354"/>
                <a:gd name="T16" fmla="*/ 110 w 89"/>
                <a:gd name="T17" fmla="*/ 668 h 354"/>
                <a:gd name="T18" fmla="*/ 90 w 89"/>
                <a:gd name="T19" fmla="*/ 768 h 354"/>
                <a:gd name="T20" fmla="*/ 107 w 89"/>
                <a:gd name="T21" fmla="*/ 856 h 354"/>
                <a:gd name="T22" fmla="*/ 175 w 89"/>
                <a:gd name="T23" fmla="*/ 863 h 354"/>
                <a:gd name="T24" fmla="*/ 147 w 89"/>
                <a:gd name="T25" fmla="*/ 841 h 354"/>
                <a:gd name="T26" fmla="*/ 137 w 89"/>
                <a:gd name="T27" fmla="*/ 806 h 354"/>
                <a:gd name="T28" fmla="*/ 140 w 89"/>
                <a:gd name="T29" fmla="*/ 723 h 354"/>
                <a:gd name="T30" fmla="*/ 157 w 89"/>
                <a:gd name="T31" fmla="*/ 643 h 354"/>
                <a:gd name="T32" fmla="*/ 132 w 89"/>
                <a:gd name="T33" fmla="*/ 573 h 354"/>
                <a:gd name="T34" fmla="*/ 145 w 89"/>
                <a:gd name="T35" fmla="*/ 423 h 354"/>
                <a:gd name="T36" fmla="*/ 175 w 89"/>
                <a:gd name="T37" fmla="*/ 348 h 354"/>
                <a:gd name="T38" fmla="*/ 222 w 89"/>
                <a:gd name="T39" fmla="*/ 293 h 354"/>
                <a:gd name="T40" fmla="*/ 195 w 89"/>
                <a:gd name="T41" fmla="*/ 268 h 354"/>
                <a:gd name="T42" fmla="*/ 165 w 89"/>
                <a:gd name="T43" fmla="*/ 240 h 354"/>
                <a:gd name="T44" fmla="*/ 110 w 89"/>
                <a:gd name="T45" fmla="*/ 178 h 354"/>
                <a:gd name="T46" fmla="*/ 90 w 89"/>
                <a:gd name="T47" fmla="*/ 145 h 354"/>
                <a:gd name="T48" fmla="*/ 65 w 89"/>
                <a:gd name="T49" fmla="*/ 113 h 354"/>
                <a:gd name="T50" fmla="*/ 55 w 89"/>
                <a:gd name="T51" fmla="*/ 78 h 354"/>
                <a:gd name="T52" fmla="*/ 75 w 89"/>
                <a:gd name="T53" fmla="*/ 45 h 354"/>
                <a:gd name="T54" fmla="*/ 72 w 89"/>
                <a:gd name="T55" fmla="*/ 15 h 3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9" h="354">
                  <a:moveTo>
                    <a:pt x="27" y="1"/>
                  </a:moveTo>
                  <a:cubicBezTo>
                    <a:pt x="15" y="0"/>
                    <a:pt x="11" y="15"/>
                    <a:pt x="8" y="24"/>
                  </a:cubicBezTo>
                  <a:cubicBezTo>
                    <a:pt x="5" y="33"/>
                    <a:pt x="0" y="44"/>
                    <a:pt x="3" y="54"/>
                  </a:cubicBezTo>
                  <a:cubicBezTo>
                    <a:pt x="10" y="76"/>
                    <a:pt x="36" y="92"/>
                    <a:pt x="50" y="108"/>
                  </a:cubicBezTo>
                  <a:cubicBezTo>
                    <a:pt x="58" y="118"/>
                    <a:pt x="60" y="123"/>
                    <a:pt x="57" y="134"/>
                  </a:cubicBezTo>
                  <a:cubicBezTo>
                    <a:pt x="54" y="145"/>
                    <a:pt x="50" y="155"/>
                    <a:pt x="45" y="165"/>
                  </a:cubicBezTo>
                  <a:cubicBezTo>
                    <a:pt x="39" y="176"/>
                    <a:pt x="31" y="188"/>
                    <a:pt x="32" y="201"/>
                  </a:cubicBezTo>
                  <a:cubicBezTo>
                    <a:pt x="33" y="213"/>
                    <a:pt x="38" y="224"/>
                    <a:pt x="38" y="236"/>
                  </a:cubicBezTo>
                  <a:cubicBezTo>
                    <a:pt x="38" y="247"/>
                    <a:pt x="43" y="257"/>
                    <a:pt x="44" y="267"/>
                  </a:cubicBezTo>
                  <a:cubicBezTo>
                    <a:pt x="45" y="281"/>
                    <a:pt x="37" y="294"/>
                    <a:pt x="36" y="307"/>
                  </a:cubicBezTo>
                  <a:cubicBezTo>
                    <a:pt x="35" y="318"/>
                    <a:pt x="36" y="333"/>
                    <a:pt x="43" y="342"/>
                  </a:cubicBezTo>
                  <a:cubicBezTo>
                    <a:pt x="49" y="349"/>
                    <a:pt x="64" y="354"/>
                    <a:pt x="70" y="345"/>
                  </a:cubicBezTo>
                  <a:cubicBezTo>
                    <a:pt x="68" y="341"/>
                    <a:pt x="62" y="340"/>
                    <a:pt x="59" y="336"/>
                  </a:cubicBezTo>
                  <a:cubicBezTo>
                    <a:pt x="56" y="332"/>
                    <a:pt x="56" y="327"/>
                    <a:pt x="55" y="322"/>
                  </a:cubicBezTo>
                  <a:cubicBezTo>
                    <a:pt x="53" y="311"/>
                    <a:pt x="55" y="300"/>
                    <a:pt x="56" y="289"/>
                  </a:cubicBezTo>
                  <a:cubicBezTo>
                    <a:pt x="56" y="277"/>
                    <a:pt x="63" y="268"/>
                    <a:pt x="63" y="257"/>
                  </a:cubicBezTo>
                  <a:cubicBezTo>
                    <a:pt x="64" y="247"/>
                    <a:pt x="55" y="240"/>
                    <a:pt x="53" y="229"/>
                  </a:cubicBezTo>
                  <a:cubicBezTo>
                    <a:pt x="50" y="209"/>
                    <a:pt x="48" y="188"/>
                    <a:pt x="58" y="169"/>
                  </a:cubicBezTo>
                  <a:cubicBezTo>
                    <a:pt x="63" y="160"/>
                    <a:pt x="65" y="148"/>
                    <a:pt x="70" y="139"/>
                  </a:cubicBezTo>
                  <a:cubicBezTo>
                    <a:pt x="75" y="132"/>
                    <a:pt x="89" y="126"/>
                    <a:pt x="89" y="117"/>
                  </a:cubicBezTo>
                  <a:cubicBezTo>
                    <a:pt x="84" y="116"/>
                    <a:pt x="82" y="110"/>
                    <a:pt x="78" y="107"/>
                  </a:cubicBezTo>
                  <a:cubicBezTo>
                    <a:pt x="75" y="103"/>
                    <a:pt x="70" y="100"/>
                    <a:pt x="66" y="96"/>
                  </a:cubicBezTo>
                  <a:cubicBezTo>
                    <a:pt x="57" y="89"/>
                    <a:pt x="50" y="81"/>
                    <a:pt x="44" y="71"/>
                  </a:cubicBezTo>
                  <a:cubicBezTo>
                    <a:pt x="41" y="67"/>
                    <a:pt x="40" y="62"/>
                    <a:pt x="36" y="58"/>
                  </a:cubicBezTo>
                  <a:cubicBezTo>
                    <a:pt x="31" y="54"/>
                    <a:pt x="28" y="51"/>
                    <a:pt x="26" y="45"/>
                  </a:cubicBezTo>
                  <a:cubicBezTo>
                    <a:pt x="25" y="42"/>
                    <a:pt x="21" y="35"/>
                    <a:pt x="22" y="31"/>
                  </a:cubicBezTo>
                  <a:cubicBezTo>
                    <a:pt x="22" y="25"/>
                    <a:pt x="27" y="23"/>
                    <a:pt x="30" y="18"/>
                  </a:cubicBezTo>
                  <a:cubicBezTo>
                    <a:pt x="32" y="13"/>
                    <a:pt x="29" y="10"/>
                    <a:pt x="29" y="6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2" name="Freeform 591"/>
            <p:cNvSpPr>
              <a:spLocks/>
            </p:cNvSpPr>
            <p:nvPr/>
          </p:nvSpPr>
          <p:spPr bwMode="auto">
            <a:xfrm>
              <a:off x="2128" y="834"/>
              <a:ext cx="210" cy="153"/>
            </a:xfrm>
            <a:custGeom>
              <a:avLst/>
              <a:gdLst>
                <a:gd name="T0" fmla="*/ 38 w 84"/>
                <a:gd name="T1" fmla="*/ 75 h 61"/>
                <a:gd name="T2" fmla="*/ 25 w 84"/>
                <a:gd name="T3" fmla="*/ 140 h 61"/>
                <a:gd name="T4" fmla="*/ 103 w 84"/>
                <a:gd name="T5" fmla="*/ 130 h 61"/>
                <a:gd name="T6" fmla="*/ 173 w 84"/>
                <a:gd name="T7" fmla="*/ 88 h 61"/>
                <a:gd name="T8" fmla="*/ 200 w 84"/>
                <a:gd name="T9" fmla="*/ 18 h 61"/>
                <a:gd name="T10" fmla="*/ 150 w 84"/>
                <a:gd name="T11" fmla="*/ 20 h 61"/>
                <a:gd name="T12" fmla="*/ 73 w 84"/>
                <a:gd name="T13" fmla="*/ 5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1">
                  <a:moveTo>
                    <a:pt x="15" y="30"/>
                  </a:moveTo>
                  <a:cubicBezTo>
                    <a:pt x="5" y="33"/>
                    <a:pt x="0" y="50"/>
                    <a:pt x="10" y="56"/>
                  </a:cubicBezTo>
                  <a:cubicBezTo>
                    <a:pt x="17" y="61"/>
                    <a:pt x="33" y="55"/>
                    <a:pt x="41" y="52"/>
                  </a:cubicBezTo>
                  <a:cubicBezTo>
                    <a:pt x="50" y="49"/>
                    <a:pt x="61" y="41"/>
                    <a:pt x="69" y="35"/>
                  </a:cubicBezTo>
                  <a:cubicBezTo>
                    <a:pt x="78" y="29"/>
                    <a:pt x="84" y="18"/>
                    <a:pt x="80" y="7"/>
                  </a:cubicBezTo>
                  <a:cubicBezTo>
                    <a:pt x="77" y="0"/>
                    <a:pt x="67" y="6"/>
                    <a:pt x="60" y="8"/>
                  </a:cubicBezTo>
                  <a:cubicBezTo>
                    <a:pt x="49" y="10"/>
                    <a:pt x="38" y="13"/>
                    <a:pt x="29" y="20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3" name="Freeform 592"/>
            <p:cNvSpPr>
              <a:spLocks/>
            </p:cNvSpPr>
            <p:nvPr/>
          </p:nvSpPr>
          <p:spPr bwMode="auto">
            <a:xfrm>
              <a:off x="2218" y="1099"/>
              <a:ext cx="303" cy="436"/>
            </a:xfrm>
            <a:custGeom>
              <a:avLst/>
              <a:gdLst>
                <a:gd name="T0" fmla="*/ 255 w 121"/>
                <a:gd name="T1" fmla="*/ 18 h 174"/>
                <a:gd name="T2" fmla="*/ 248 w 121"/>
                <a:gd name="T3" fmla="*/ 58 h 174"/>
                <a:gd name="T4" fmla="*/ 238 w 121"/>
                <a:gd name="T5" fmla="*/ 103 h 174"/>
                <a:gd name="T6" fmla="*/ 218 w 121"/>
                <a:gd name="T7" fmla="*/ 178 h 174"/>
                <a:gd name="T8" fmla="*/ 90 w 121"/>
                <a:gd name="T9" fmla="*/ 296 h 174"/>
                <a:gd name="T10" fmla="*/ 20 w 121"/>
                <a:gd name="T11" fmla="*/ 353 h 174"/>
                <a:gd name="T12" fmla="*/ 15 w 121"/>
                <a:gd name="T13" fmla="*/ 436 h 174"/>
                <a:gd name="T14" fmla="*/ 83 w 121"/>
                <a:gd name="T15" fmla="*/ 383 h 174"/>
                <a:gd name="T16" fmla="*/ 160 w 121"/>
                <a:gd name="T17" fmla="*/ 376 h 174"/>
                <a:gd name="T18" fmla="*/ 178 w 121"/>
                <a:gd name="T19" fmla="*/ 368 h 174"/>
                <a:gd name="T20" fmla="*/ 190 w 121"/>
                <a:gd name="T21" fmla="*/ 313 h 174"/>
                <a:gd name="T22" fmla="*/ 218 w 121"/>
                <a:gd name="T23" fmla="*/ 263 h 174"/>
                <a:gd name="T24" fmla="*/ 293 w 121"/>
                <a:gd name="T25" fmla="*/ 200 h 174"/>
                <a:gd name="T26" fmla="*/ 268 w 121"/>
                <a:gd name="T27" fmla="*/ 165 h 174"/>
                <a:gd name="T28" fmla="*/ 290 w 121"/>
                <a:gd name="T29" fmla="*/ 103 h 174"/>
                <a:gd name="T30" fmla="*/ 295 w 121"/>
                <a:gd name="T31" fmla="*/ 40 h 174"/>
                <a:gd name="T32" fmla="*/ 260 w 121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1" h="174">
                  <a:moveTo>
                    <a:pt x="102" y="7"/>
                  </a:moveTo>
                  <a:cubicBezTo>
                    <a:pt x="98" y="9"/>
                    <a:pt x="99" y="19"/>
                    <a:pt x="99" y="23"/>
                  </a:cubicBezTo>
                  <a:cubicBezTo>
                    <a:pt x="98" y="29"/>
                    <a:pt x="97" y="35"/>
                    <a:pt x="95" y="41"/>
                  </a:cubicBezTo>
                  <a:cubicBezTo>
                    <a:pt x="90" y="52"/>
                    <a:pt x="88" y="59"/>
                    <a:pt x="87" y="71"/>
                  </a:cubicBezTo>
                  <a:cubicBezTo>
                    <a:pt x="86" y="97"/>
                    <a:pt x="53" y="104"/>
                    <a:pt x="36" y="118"/>
                  </a:cubicBezTo>
                  <a:cubicBezTo>
                    <a:pt x="27" y="124"/>
                    <a:pt x="15" y="132"/>
                    <a:pt x="8" y="141"/>
                  </a:cubicBezTo>
                  <a:cubicBezTo>
                    <a:pt x="0" y="153"/>
                    <a:pt x="5" y="162"/>
                    <a:pt x="6" y="174"/>
                  </a:cubicBezTo>
                  <a:cubicBezTo>
                    <a:pt x="16" y="166"/>
                    <a:pt x="21" y="158"/>
                    <a:pt x="33" y="153"/>
                  </a:cubicBezTo>
                  <a:cubicBezTo>
                    <a:pt x="44" y="149"/>
                    <a:pt x="53" y="150"/>
                    <a:pt x="64" y="150"/>
                  </a:cubicBezTo>
                  <a:cubicBezTo>
                    <a:pt x="65" y="148"/>
                    <a:pt x="68" y="147"/>
                    <a:pt x="71" y="147"/>
                  </a:cubicBezTo>
                  <a:cubicBezTo>
                    <a:pt x="66" y="140"/>
                    <a:pt x="71" y="132"/>
                    <a:pt x="76" y="125"/>
                  </a:cubicBezTo>
                  <a:cubicBezTo>
                    <a:pt x="80" y="119"/>
                    <a:pt x="82" y="111"/>
                    <a:pt x="87" y="105"/>
                  </a:cubicBezTo>
                  <a:cubicBezTo>
                    <a:pt x="93" y="99"/>
                    <a:pt x="121" y="89"/>
                    <a:pt x="117" y="80"/>
                  </a:cubicBezTo>
                  <a:cubicBezTo>
                    <a:pt x="105" y="81"/>
                    <a:pt x="107" y="76"/>
                    <a:pt x="107" y="66"/>
                  </a:cubicBezTo>
                  <a:cubicBezTo>
                    <a:pt x="108" y="56"/>
                    <a:pt x="113" y="50"/>
                    <a:pt x="116" y="41"/>
                  </a:cubicBezTo>
                  <a:cubicBezTo>
                    <a:pt x="118" y="34"/>
                    <a:pt x="119" y="23"/>
                    <a:pt x="118" y="16"/>
                  </a:cubicBezTo>
                  <a:cubicBezTo>
                    <a:pt x="116" y="8"/>
                    <a:pt x="107" y="6"/>
                    <a:pt x="104" y="0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4" name="Freeform 593"/>
            <p:cNvSpPr>
              <a:spLocks/>
            </p:cNvSpPr>
            <p:nvPr/>
          </p:nvSpPr>
          <p:spPr bwMode="auto">
            <a:xfrm>
              <a:off x="2263" y="1740"/>
              <a:ext cx="113" cy="230"/>
            </a:xfrm>
            <a:custGeom>
              <a:avLst/>
              <a:gdLst>
                <a:gd name="T0" fmla="*/ 78 w 45"/>
                <a:gd name="T1" fmla="*/ 0 h 92"/>
                <a:gd name="T2" fmla="*/ 73 w 45"/>
                <a:gd name="T3" fmla="*/ 45 h 92"/>
                <a:gd name="T4" fmla="*/ 48 w 45"/>
                <a:gd name="T5" fmla="*/ 85 h 92"/>
                <a:gd name="T6" fmla="*/ 3 w 45"/>
                <a:gd name="T7" fmla="*/ 165 h 92"/>
                <a:gd name="T8" fmla="*/ 10 w 45"/>
                <a:gd name="T9" fmla="*/ 208 h 92"/>
                <a:gd name="T10" fmla="*/ 28 w 45"/>
                <a:gd name="T11" fmla="*/ 225 h 92"/>
                <a:gd name="T12" fmla="*/ 38 w 45"/>
                <a:gd name="T13" fmla="*/ 193 h 92"/>
                <a:gd name="T14" fmla="*/ 48 w 45"/>
                <a:gd name="T15" fmla="*/ 143 h 92"/>
                <a:gd name="T16" fmla="*/ 80 w 45"/>
                <a:gd name="T17" fmla="*/ 108 h 92"/>
                <a:gd name="T18" fmla="*/ 108 w 45"/>
                <a:gd name="T19" fmla="*/ 8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92">
                  <a:moveTo>
                    <a:pt x="31" y="0"/>
                  </a:moveTo>
                  <a:cubicBezTo>
                    <a:pt x="29" y="6"/>
                    <a:pt x="31" y="12"/>
                    <a:pt x="29" y="18"/>
                  </a:cubicBezTo>
                  <a:cubicBezTo>
                    <a:pt x="27" y="25"/>
                    <a:pt x="24" y="30"/>
                    <a:pt x="19" y="34"/>
                  </a:cubicBezTo>
                  <a:cubicBezTo>
                    <a:pt x="8" y="45"/>
                    <a:pt x="0" y="49"/>
                    <a:pt x="1" y="66"/>
                  </a:cubicBezTo>
                  <a:cubicBezTo>
                    <a:pt x="2" y="72"/>
                    <a:pt x="3" y="77"/>
                    <a:pt x="4" y="83"/>
                  </a:cubicBezTo>
                  <a:cubicBezTo>
                    <a:pt x="4" y="89"/>
                    <a:pt x="5" y="92"/>
                    <a:pt x="11" y="90"/>
                  </a:cubicBezTo>
                  <a:cubicBezTo>
                    <a:pt x="19" y="87"/>
                    <a:pt x="15" y="83"/>
                    <a:pt x="15" y="77"/>
                  </a:cubicBezTo>
                  <a:cubicBezTo>
                    <a:pt x="15" y="72"/>
                    <a:pt x="17" y="62"/>
                    <a:pt x="19" y="57"/>
                  </a:cubicBezTo>
                  <a:cubicBezTo>
                    <a:pt x="21" y="50"/>
                    <a:pt x="25" y="46"/>
                    <a:pt x="32" y="43"/>
                  </a:cubicBezTo>
                  <a:cubicBezTo>
                    <a:pt x="37" y="41"/>
                    <a:pt x="45" y="39"/>
                    <a:pt x="43" y="32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5" name="Freeform 594"/>
            <p:cNvSpPr>
              <a:spLocks/>
            </p:cNvSpPr>
            <p:nvPr/>
          </p:nvSpPr>
          <p:spPr bwMode="auto">
            <a:xfrm>
              <a:off x="1591" y="1527"/>
              <a:ext cx="365" cy="395"/>
            </a:xfrm>
            <a:custGeom>
              <a:avLst/>
              <a:gdLst>
                <a:gd name="T0" fmla="*/ 230 w 146"/>
                <a:gd name="T1" fmla="*/ 0 h 158"/>
                <a:gd name="T2" fmla="*/ 213 w 146"/>
                <a:gd name="T3" fmla="*/ 148 h 158"/>
                <a:gd name="T4" fmla="*/ 230 w 146"/>
                <a:gd name="T5" fmla="*/ 220 h 158"/>
                <a:gd name="T6" fmla="*/ 158 w 146"/>
                <a:gd name="T7" fmla="*/ 208 h 158"/>
                <a:gd name="T8" fmla="*/ 20 w 146"/>
                <a:gd name="T9" fmla="*/ 220 h 158"/>
                <a:gd name="T10" fmla="*/ 0 w 146"/>
                <a:gd name="T11" fmla="*/ 245 h 158"/>
                <a:gd name="T12" fmla="*/ 30 w 146"/>
                <a:gd name="T13" fmla="*/ 250 h 158"/>
                <a:gd name="T14" fmla="*/ 110 w 146"/>
                <a:gd name="T15" fmla="*/ 253 h 158"/>
                <a:gd name="T16" fmla="*/ 178 w 146"/>
                <a:gd name="T17" fmla="*/ 253 h 158"/>
                <a:gd name="T18" fmla="*/ 215 w 146"/>
                <a:gd name="T19" fmla="*/ 305 h 158"/>
                <a:gd name="T20" fmla="*/ 265 w 146"/>
                <a:gd name="T21" fmla="*/ 335 h 158"/>
                <a:gd name="T22" fmla="*/ 308 w 146"/>
                <a:gd name="T23" fmla="*/ 383 h 158"/>
                <a:gd name="T24" fmla="*/ 365 w 146"/>
                <a:gd name="T25" fmla="*/ 388 h 158"/>
                <a:gd name="T26" fmla="*/ 315 w 146"/>
                <a:gd name="T27" fmla="*/ 325 h 158"/>
                <a:gd name="T28" fmla="*/ 265 w 146"/>
                <a:gd name="T29" fmla="*/ 268 h 158"/>
                <a:gd name="T30" fmla="*/ 260 w 146"/>
                <a:gd name="T31" fmla="*/ 193 h 158"/>
                <a:gd name="T32" fmla="*/ 238 w 146"/>
                <a:gd name="T33" fmla="*/ 123 h 158"/>
                <a:gd name="T34" fmla="*/ 235 w 146"/>
                <a:gd name="T35" fmla="*/ 60 h 158"/>
                <a:gd name="T36" fmla="*/ 245 w 146"/>
                <a:gd name="T37" fmla="*/ 33 h 158"/>
                <a:gd name="T38" fmla="*/ 243 w 146"/>
                <a:gd name="T39" fmla="*/ 3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6" h="158">
                  <a:moveTo>
                    <a:pt x="92" y="0"/>
                  </a:moveTo>
                  <a:cubicBezTo>
                    <a:pt x="72" y="12"/>
                    <a:pt x="81" y="41"/>
                    <a:pt x="85" y="59"/>
                  </a:cubicBezTo>
                  <a:cubicBezTo>
                    <a:pt x="86" y="64"/>
                    <a:pt x="95" y="83"/>
                    <a:pt x="92" y="88"/>
                  </a:cubicBezTo>
                  <a:cubicBezTo>
                    <a:pt x="90" y="91"/>
                    <a:pt x="68" y="84"/>
                    <a:pt x="63" y="83"/>
                  </a:cubicBezTo>
                  <a:cubicBezTo>
                    <a:pt x="44" y="77"/>
                    <a:pt x="24" y="74"/>
                    <a:pt x="8" y="88"/>
                  </a:cubicBezTo>
                  <a:cubicBezTo>
                    <a:pt x="5" y="91"/>
                    <a:pt x="0" y="92"/>
                    <a:pt x="0" y="98"/>
                  </a:cubicBezTo>
                  <a:cubicBezTo>
                    <a:pt x="0" y="106"/>
                    <a:pt x="7" y="101"/>
                    <a:pt x="12" y="100"/>
                  </a:cubicBezTo>
                  <a:cubicBezTo>
                    <a:pt x="23" y="99"/>
                    <a:pt x="33" y="103"/>
                    <a:pt x="44" y="101"/>
                  </a:cubicBezTo>
                  <a:cubicBezTo>
                    <a:pt x="52" y="100"/>
                    <a:pt x="63" y="98"/>
                    <a:pt x="71" y="101"/>
                  </a:cubicBezTo>
                  <a:cubicBezTo>
                    <a:pt x="81" y="105"/>
                    <a:pt x="81" y="114"/>
                    <a:pt x="86" y="122"/>
                  </a:cubicBezTo>
                  <a:cubicBezTo>
                    <a:pt x="90" y="129"/>
                    <a:pt x="99" y="131"/>
                    <a:pt x="106" y="134"/>
                  </a:cubicBezTo>
                  <a:cubicBezTo>
                    <a:pt x="115" y="139"/>
                    <a:pt x="117" y="145"/>
                    <a:pt x="123" y="153"/>
                  </a:cubicBezTo>
                  <a:cubicBezTo>
                    <a:pt x="130" y="150"/>
                    <a:pt x="138" y="158"/>
                    <a:pt x="146" y="155"/>
                  </a:cubicBezTo>
                  <a:cubicBezTo>
                    <a:pt x="139" y="149"/>
                    <a:pt x="134" y="137"/>
                    <a:pt x="126" y="130"/>
                  </a:cubicBezTo>
                  <a:cubicBezTo>
                    <a:pt x="118" y="122"/>
                    <a:pt x="109" y="118"/>
                    <a:pt x="106" y="107"/>
                  </a:cubicBezTo>
                  <a:cubicBezTo>
                    <a:pt x="103" y="97"/>
                    <a:pt x="104" y="87"/>
                    <a:pt x="104" y="77"/>
                  </a:cubicBezTo>
                  <a:cubicBezTo>
                    <a:pt x="104" y="65"/>
                    <a:pt x="98" y="59"/>
                    <a:pt x="95" y="49"/>
                  </a:cubicBezTo>
                  <a:cubicBezTo>
                    <a:pt x="93" y="41"/>
                    <a:pt x="92" y="32"/>
                    <a:pt x="94" y="24"/>
                  </a:cubicBezTo>
                  <a:cubicBezTo>
                    <a:pt x="95" y="20"/>
                    <a:pt x="97" y="16"/>
                    <a:pt x="98" y="13"/>
                  </a:cubicBezTo>
                  <a:cubicBezTo>
                    <a:pt x="98" y="9"/>
                    <a:pt x="95" y="4"/>
                    <a:pt x="97" y="1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6" name="Freeform 595"/>
            <p:cNvSpPr>
              <a:spLocks/>
            </p:cNvSpPr>
            <p:nvPr/>
          </p:nvSpPr>
          <p:spPr bwMode="auto">
            <a:xfrm>
              <a:off x="2628" y="1127"/>
              <a:ext cx="1458" cy="835"/>
            </a:xfrm>
            <a:custGeom>
              <a:avLst/>
              <a:gdLst>
                <a:gd name="T0" fmla="*/ 220 w 583"/>
                <a:gd name="T1" fmla="*/ 128 h 334"/>
                <a:gd name="T2" fmla="*/ 175 w 583"/>
                <a:gd name="T3" fmla="*/ 360 h 334"/>
                <a:gd name="T4" fmla="*/ 0 w 583"/>
                <a:gd name="T5" fmla="*/ 400 h 334"/>
                <a:gd name="T6" fmla="*/ 83 w 583"/>
                <a:gd name="T7" fmla="*/ 430 h 334"/>
                <a:gd name="T8" fmla="*/ 170 w 583"/>
                <a:gd name="T9" fmla="*/ 443 h 334"/>
                <a:gd name="T10" fmla="*/ 243 w 583"/>
                <a:gd name="T11" fmla="*/ 405 h 334"/>
                <a:gd name="T12" fmla="*/ 315 w 583"/>
                <a:gd name="T13" fmla="*/ 395 h 334"/>
                <a:gd name="T14" fmla="*/ 465 w 583"/>
                <a:gd name="T15" fmla="*/ 330 h 334"/>
                <a:gd name="T16" fmla="*/ 613 w 583"/>
                <a:gd name="T17" fmla="*/ 278 h 334"/>
                <a:gd name="T18" fmla="*/ 720 w 583"/>
                <a:gd name="T19" fmla="*/ 323 h 334"/>
                <a:gd name="T20" fmla="*/ 820 w 583"/>
                <a:gd name="T21" fmla="*/ 373 h 334"/>
                <a:gd name="T22" fmla="*/ 825 w 583"/>
                <a:gd name="T23" fmla="*/ 513 h 334"/>
                <a:gd name="T24" fmla="*/ 933 w 583"/>
                <a:gd name="T25" fmla="*/ 558 h 334"/>
                <a:gd name="T26" fmla="*/ 950 w 583"/>
                <a:gd name="T27" fmla="*/ 478 h 334"/>
                <a:gd name="T28" fmla="*/ 1003 w 583"/>
                <a:gd name="T29" fmla="*/ 430 h 334"/>
                <a:gd name="T30" fmla="*/ 1073 w 583"/>
                <a:gd name="T31" fmla="*/ 383 h 334"/>
                <a:gd name="T32" fmla="*/ 1155 w 583"/>
                <a:gd name="T33" fmla="*/ 378 h 334"/>
                <a:gd name="T34" fmla="*/ 1190 w 583"/>
                <a:gd name="T35" fmla="*/ 315 h 334"/>
                <a:gd name="T36" fmla="*/ 1253 w 583"/>
                <a:gd name="T37" fmla="*/ 303 h 334"/>
                <a:gd name="T38" fmla="*/ 1253 w 583"/>
                <a:gd name="T39" fmla="*/ 375 h 334"/>
                <a:gd name="T40" fmla="*/ 1293 w 583"/>
                <a:gd name="T41" fmla="*/ 430 h 334"/>
                <a:gd name="T42" fmla="*/ 1365 w 583"/>
                <a:gd name="T43" fmla="*/ 583 h 334"/>
                <a:gd name="T44" fmla="*/ 1233 w 583"/>
                <a:gd name="T45" fmla="*/ 685 h 334"/>
                <a:gd name="T46" fmla="*/ 1215 w 583"/>
                <a:gd name="T47" fmla="*/ 753 h 334"/>
                <a:gd name="T48" fmla="*/ 1315 w 583"/>
                <a:gd name="T49" fmla="*/ 780 h 334"/>
                <a:gd name="T50" fmla="*/ 1408 w 583"/>
                <a:gd name="T51" fmla="*/ 818 h 334"/>
                <a:gd name="T52" fmla="*/ 1355 w 583"/>
                <a:gd name="T53" fmla="*/ 755 h 334"/>
                <a:gd name="T54" fmla="*/ 1310 w 583"/>
                <a:gd name="T55" fmla="*/ 698 h 334"/>
                <a:gd name="T56" fmla="*/ 1360 w 583"/>
                <a:gd name="T57" fmla="*/ 630 h 334"/>
                <a:gd name="T58" fmla="*/ 1383 w 583"/>
                <a:gd name="T59" fmla="*/ 605 h 334"/>
                <a:gd name="T60" fmla="*/ 1410 w 583"/>
                <a:gd name="T61" fmla="*/ 633 h 334"/>
                <a:gd name="T62" fmla="*/ 1450 w 583"/>
                <a:gd name="T63" fmla="*/ 578 h 334"/>
                <a:gd name="T64" fmla="*/ 1405 w 583"/>
                <a:gd name="T65" fmla="*/ 400 h 334"/>
                <a:gd name="T66" fmla="*/ 1355 w 583"/>
                <a:gd name="T67" fmla="*/ 238 h 334"/>
                <a:gd name="T68" fmla="*/ 1318 w 583"/>
                <a:gd name="T69" fmla="*/ 163 h 334"/>
                <a:gd name="T70" fmla="*/ 1260 w 583"/>
                <a:gd name="T71" fmla="*/ 185 h 334"/>
                <a:gd name="T72" fmla="*/ 1150 w 583"/>
                <a:gd name="T73" fmla="*/ 260 h 334"/>
                <a:gd name="T74" fmla="*/ 1043 w 583"/>
                <a:gd name="T75" fmla="*/ 340 h 334"/>
                <a:gd name="T76" fmla="*/ 918 w 583"/>
                <a:gd name="T77" fmla="*/ 378 h 334"/>
                <a:gd name="T78" fmla="*/ 925 w 583"/>
                <a:gd name="T79" fmla="*/ 305 h 334"/>
                <a:gd name="T80" fmla="*/ 865 w 583"/>
                <a:gd name="T81" fmla="*/ 265 h 334"/>
                <a:gd name="T82" fmla="*/ 713 w 583"/>
                <a:gd name="T83" fmla="*/ 218 h 334"/>
                <a:gd name="T84" fmla="*/ 645 w 583"/>
                <a:gd name="T85" fmla="*/ 195 h 334"/>
                <a:gd name="T86" fmla="*/ 573 w 583"/>
                <a:gd name="T87" fmla="*/ 143 h 334"/>
                <a:gd name="T88" fmla="*/ 458 w 583"/>
                <a:gd name="T89" fmla="*/ 210 h 334"/>
                <a:gd name="T90" fmla="*/ 355 w 583"/>
                <a:gd name="T91" fmla="*/ 243 h 334"/>
                <a:gd name="T92" fmla="*/ 238 w 583"/>
                <a:gd name="T93" fmla="*/ 290 h 334"/>
                <a:gd name="T94" fmla="*/ 245 w 583"/>
                <a:gd name="T95" fmla="*/ 173 h 334"/>
                <a:gd name="T96" fmla="*/ 283 w 583"/>
                <a:gd name="T97" fmla="*/ 73 h 334"/>
                <a:gd name="T98" fmla="*/ 198 w 583"/>
                <a:gd name="T99" fmla="*/ 0 h 334"/>
                <a:gd name="T100" fmla="*/ 128 w 583"/>
                <a:gd name="T101" fmla="*/ 65 h 334"/>
                <a:gd name="T102" fmla="*/ 193 w 583"/>
                <a:gd name="T103" fmla="*/ 68 h 334"/>
                <a:gd name="T104" fmla="*/ 225 w 583"/>
                <a:gd name="T105" fmla="*/ 115 h 3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3" h="334">
                  <a:moveTo>
                    <a:pt x="88" y="51"/>
                  </a:moveTo>
                  <a:cubicBezTo>
                    <a:pt x="79" y="80"/>
                    <a:pt x="69" y="114"/>
                    <a:pt x="70" y="144"/>
                  </a:cubicBezTo>
                  <a:cubicBezTo>
                    <a:pt x="72" y="191"/>
                    <a:pt x="26" y="151"/>
                    <a:pt x="0" y="160"/>
                  </a:cubicBezTo>
                  <a:cubicBezTo>
                    <a:pt x="8" y="165"/>
                    <a:pt x="23" y="168"/>
                    <a:pt x="33" y="172"/>
                  </a:cubicBezTo>
                  <a:cubicBezTo>
                    <a:pt x="43" y="177"/>
                    <a:pt x="56" y="178"/>
                    <a:pt x="68" y="177"/>
                  </a:cubicBezTo>
                  <a:cubicBezTo>
                    <a:pt x="80" y="175"/>
                    <a:pt x="86" y="167"/>
                    <a:pt x="97" y="162"/>
                  </a:cubicBezTo>
                  <a:cubicBezTo>
                    <a:pt x="107" y="158"/>
                    <a:pt x="116" y="161"/>
                    <a:pt x="126" y="158"/>
                  </a:cubicBezTo>
                  <a:cubicBezTo>
                    <a:pt x="147" y="153"/>
                    <a:pt x="168" y="146"/>
                    <a:pt x="186" y="132"/>
                  </a:cubicBezTo>
                  <a:cubicBezTo>
                    <a:pt x="204" y="118"/>
                    <a:pt x="221" y="106"/>
                    <a:pt x="245" y="111"/>
                  </a:cubicBezTo>
                  <a:cubicBezTo>
                    <a:pt x="260" y="115"/>
                    <a:pt x="272" y="126"/>
                    <a:pt x="288" y="129"/>
                  </a:cubicBezTo>
                  <a:cubicBezTo>
                    <a:pt x="300" y="132"/>
                    <a:pt x="320" y="137"/>
                    <a:pt x="328" y="149"/>
                  </a:cubicBezTo>
                  <a:cubicBezTo>
                    <a:pt x="339" y="165"/>
                    <a:pt x="327" y="187"/>
                    <a:pt x="330" y="205"/>
                  </a:cubicBezTo>
                  <a:cubicBezTo>
                    <a:pt x="335" y="228"/>
                    <a:pt x="355" y="222"/>
                    <a:pt x="373" y="223"/>
                  </a:cubicBezTo>
                  <a:cubicBezTo>
                    <a:pt x="372" y="213"/>
                    <a:pt x="376" y="201"/>
                    <a:pt x="380" y="191"/>
                  </a:cubicBezTo>
                  <a:cubicBezTo>
                    <a:pt x="385" y="180"/>
                    <a:pt x="392" y="179"/>
                    <a:pt x="401" y="172"/>
                  </a:cubicBezTo>
                  <a:cubicBezTo>
                    <a:pt x="411" y="164"/>
                    <a:pt x="416" y="157"/>
                    <a:pt x="429" y="153"/>
                  </a:cubicBezTo>
                  <a:cubicBezTo>
                    <a:pt x="441" y="149"/>
                    <a:pt x="451" y="153"/>
                    <a:pt x="462" y="151"/>
                  </a:cubicBezTo>
                  <a:cubicBezTo>
                    <a:pt x="480" y="148"/>
                    <a:pt x="471" y="138"/>
                    <a:pt x="476" y="126"/>
                  </a:cubicBezTo>
                  <a:cubicBezTo>
                    <a:pt x="480" y="116"/>
                    <a:pt x="491" y="115"/>
                    <a:pt x="501" y="121"/>
                  </a:cubicBezTo>
                  <a:cubicBezTo>
                    <a:pt x="519" y="132"/>
                    <a:pt x="501" y="138"/>
                    <a:pt x="501" y="150"/>
                  </a:cubicBezTo>
                  <a:cubicBezTo>
                    <a:pt x="501" y="158"/>
                    <a:pt x="511" y="166"/>
                    <a:pt x="517" y="172"/>
                  </a:cubicBezTo>
                  <a:cubicBezTo>
                    <a:pt x="533" y="190"/>
                    <a:pt x="554" y="205"/>
                    <a:pt x="546" y="233"/>
                  </a:cubicBezTo>
                  <a:cubicBezTo>
                    <a:pt x="540" y="256"/>
                    <a:pt x="511" y="263"/>
                    <a:pt x="493" y="274"/>
                  </a:cubicBezTo>
                  <a:cubicBezTo>
                    <a:pt x="483" y="280"/>
                    <a:pt x="477" y="290"/>
                    <a:pt x="486" y="301"/>
                  </a:cubicBezTo>
                  <a:cubicBezTo>
                    <a:pt x="496" y="312"/>
                    <a:pt x="514" y="309"/>
                    <a:pt x="526" y="312"/>
                  </a:cubicBezTo>
                  <a:cubicBezTo>
                    <a:pt x="534" y="315"/>
                    <a:pt x="555" y="334"/>
                    <a:pt x="563" y="327"/>
                  </a:cubicBezTo>
                  <a:cubicBezTo>
                    <a:pt x="579" y="315"/>
                    <a:pt x="548" y="304"/>
                    <a:pt x="542" y="302"/>
                  </a:cubicBezTo>
                  <a:cubicBezTo>
                    <a:pt x="528" y="298"/>
                    <a:pt x="518" y="296"/>
                    <a:pt x="524" y="279"/>
                  </a:cubicBezTo>
                  <a:cubicBezTo>
                    <a:pt x="528" y="269"/>
                    <a:pt x="537" y="259"/>
                    <a:pt x="544" y="252"/>
                  </a:cubicBezTo>
                  <a:cubicBezTo>
                    <a:pt x="546" y="249"/>
                    <a:pt x="550" y="242"/>
                    <a:pt x="553" y="242"/>
                  </a:cubicBezTo>
                  <a:cubicBezTo>
                    <a:pt x="559" y="242"/>
                    <a:pt x="559" y="251"/>
                    <a:pt x="564" y="253"/>
                  </a:cubicBezTo>
                  <a:cubicBezTo>
                    <a:pt x="575" y="256"/>
                    <a:pt x="578" y="241"/>
                    <a:pt x="580" y="231"/>
                  </a:cubicBezTo>
                  <a:cubicBezTo>
                    <a:pt x="583" y="208"/>
                    <a:pt x="569" y="181"/>
                    <a:pt x="562" y="160"/>
                  </a:cubicBezTo>
                  <a:cubicBezTo>
                    <a:pt x="555" y="138"/>
                    <a:pt x="552" y="117"/>
                    <a:pt x="542" y="95"/>
                  </a:cubicBezTo>
                  <a:cubicBezTo>
                    <a:pt x="539" y="88"/>
                    <a:pt x="535" y="69"/>
                    <a:pt x="527" y="65"/>
                  </a:cubicBezTo>
                  <a:cubicBezTo>
                    <a:pt x="519" y="60"/>
                    <a:pt x="511" y="68"/>
                    <a:pt x="504" y="74"/>
                  </a:cubicBezTo>
                  <a:cubicBezTo>
                    <a:pt x="490" y="86"/>
                    <a:pt x="475" y="94"/>
                    <a:pt x="460" y="104"/>
                  </a:cubicBezTo>
                  <a:cubicBezTo>
                    <a:pt x="445" y="113"/>
                    <a:pt x="432" y="124"/>
                    <a:pt x="417" y="136"/>
                  </a:cubicBezTo>
                  <a:cubicBezTo>
                    <a:pt x="405" y="145"/>
                    <a:pt x="378" y="168"/>
                    <a:pt x="367" y="151"/>
                  </a:cubicBezTo>
                  <a:cubicBezTo>
                    <a:pt x="359" y="139"/>
                    <a:pt x="371" y="133"/>
                    <a:pt x="370" y="122"/>
                  </a:cubicBezTo>
                  <a:cubicBezTo>
                    <a:pt x="369" y="109"/>
                    <a:pt x="356" y="109"/>
                    <a:pt x="346" y="106"/>
                  </a:cubicBezTo>
                  <a:cubicBezTo>
                    <a:pt x="327" y="100"/>
                    <a:pt x="303" y="98"/>
                    <a:pt x="285" y="87"/>
                  </a:cubicBezTo>
                  <a:cubicBezTo>
                    <a:pt x="275" y="81"/>
                    <a:pt x="270" y="81"/>
                    <a:pt x="258" y="78"/>
                  </a:cubicBezTo>
                  <a:cubicBezTo>
                    <a:pt x="245" y="74"/>
                    <a:pt x="240" y="62"/>
                    <a:pt x="229" y="57"/>
                  </a:cubicBezTo>
                  <a:cubicBezTo>
                    <a:pt x="214" y="49"/>
                    <a:pt x="196" y="74"/>
                    <a:pt x="183" y="84"/>
                  </a:cubicBezTo>
                  <a:cubicBezTo>
                    <a:pt x="170" y="93"/>
                    <a:pt x="157" y="92"/>
                    <a:pt x="142" y="97"/>
                  </a:cubicBezTo>
                  <a:cubicBezTo>
                    <a:pt x="127" y="102"/>
                    <a:pt x="111" y="119"/>
                    <a:pt x="95" y="116"/>
                  </a:cubicBezTo>
                  <a:cubicBezTo>
                    <a:pt x="94" y="100"/>
                    <a:pt x="97" y="84"/>
                    <a:pt x="98" y="69"/>
                  </a:cubicBezTo>
                  <a:cubicBezTo>
                    <a:pt x="100" y="54"/>
                    <a:pt x="120" y="44"/>
                    <a:pt x="113" y="29"/>
                  </a:cubicBezTo>
                  <a:cubicBezTo>
                    <a:pt x="108" y="19"/>
                    <a:pt x="89" y="0"/>
                    <a:pt x="79" y="0"/>
                  </a:cubicBezTo>
                  <a:cubicBezTo>
                    <a:pt x="68" y="1"/>
                    <a:pt x="49" y="14"/>
                    <a:pt x="51" y="26"/>
                  </a:cubicBezTo>
                  <a:cubicBezTo>
                    <a:pt x="58" y="26"/>
                    <a:pt x="71" y="24"/>
                    <a:pt x="77" y="27"/>
                  </a:cubicBezTo>
                  <a:cubicBezTo>
                    <a:pt x="84" y="31"/>
                    <a:pt x="85" y="41"/>
                    <a:pt x="90" y="46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7" name="Freeform 596"/>
            <p:cNvSpPr>
              <a:spLocks/>
            </p:cNvSpPr>
            <p:nvPr/>
          </p:nvSpPr>
          <p:spPr bwMode="auto">
            <a:xfrm>
              <a:off x="2076" y="957"/>
              <a:ext cx="692" cy="485"/>
            </a:xfrm>
            <a:custGeom>
              <a:avLst/>
              <a:gdLst>
                <a:gd name="T0" fmla="*/ 352 w 277"/>
                <a:gd name="T1" fmla="*/ 65 h 194"/>
                <a:gd name="T2" fmla="*/ 477 w 277"/>
                <a:gd name="T3" fmla="*/ 43 h 194"/>
                <a:gd name="T4" fmla="*/ 580 w 277"/>
                <a:gd name="T5" fmla="*/ 85 h 194"/>
                <a:gd name="T6" fmla="*/ 587 w 277"/>
                <a:gd name="T7" fmla="*/ 143 h 194"/>
                <a:gd name="T8" fmla="*/ 615 w 277"/>
                <a:gd name="T9" fmla="*/ 195 h 194"/>
                <a:gd name="T10" fmla="*/ 640 w 277"/>
                <a:gd name="T11" fmla="*/ 245 h 194"/>
                <a:gd name="T12" fmla="*/ 675 w 277"/>
                <a:gd name="T13" fmla="*/ 210 h 194"/>
                <a:gd name="T14" fmla="*/ 692 w 277"/>
                <a:gd name="T15" fmla="*/ 205 h 194"/>
                <a:gd name="T16" fmla="*/ 687 w 277"/>
                <a:gd name="T17" fmla="*/ 230 h 194"/>
                <a:gd name="T18" fmla="*/ 675 w 277"/>
                <a:gd name="T19" fmla="*/ 253 h 194"/>
                <a:gd name="T20" fmla="*/ 662 w 277"/>
                <a:gd name="T21" fmla="*/ 283 h 194"/>
                <a:gd name="T22" fmla="*/ 662 w 277"/>
                <a:gd name="T23" fmla="*/ 315 h 194"/>
                <a:gd name="T24" fmla="*/ 542 w 277"/>
                <a:gd name="T25" fmla="*/ 303 h 194"/>
                <a:gd name="T26" fmla="*/ 550 w 277"/>
                <a:gd name="T27" fmla="*/ 243 h 194"/>
                <a:gd name="T28" fmla="*/ 510 w 277"/>
                <a:gd name="T29" fmla="*/ 203 h 194"/>
                <a:gd name="T30" fmla="*/ 522 w 277"/>
                <a:gd name="T31" fmla="*/ 148 h 194"/>
                <a:gd name="T32" fmla="*/ 500 w 277"/>
                <a:gd name="T33" fmla="*/ 90 h 194"/>
                <a:gd name="T34" fmla="*/ 385 w 277"/>
                <a:gd name="T35" fmla="*/ 73 h 194"/>
                <a:gd name="T36" fmla="*/ 380 w 277"/>
                <a:gd name="T37" fmla="*/ 118 h 194"/>
                <a:gd name="T38" fmla="*/ 380 w 277"/>
                <a:gd name="T39" fmla="*/ 173 h 194"/>
                <a:gd name="T40" fmla="*/ 365 w 277"/>
                <a:gd name="T41" fmla="*/ 228 h 194"/>
                <a:gd name="T42" fmla="*/ 355 w 277"/>
                <a:gd name="T43" fmla="*/ 283 h 194"/>
                <a:gd name="T44" fmla="*/ 320 w 277"/>
                <a:gd name="T45" fmla="*/ 318 h 194"/>
                <a:gd name="T46" fmla="*/ 310 w 277"/>
                <a:gd name="T47" fmla="*/ 370 h 194"/>
                <a:gd name="T48" fmla="*/ 125 w 277"/>
                <a:gd name="T49" fmla="*/ 485 h 194"/>
                <a:gd name="T50" fmla="*/ 147 w 277"/>
                <a:gd name="T51" fmla="*/ 393 h 194"/>
                <a:gd name="T52" fmla="*/ 155 w 277"/>
                <a:gd name="T53" fmla="*/ 340 h 194"/>
                <a:gd name="T54" fmla="*/ 100 w 277"/>
                <a:gd name="T55" fmla="*/ 303 h 194"/>
                <a:gd name="T56" fmla="*/ 60 w 277"/>
                <a:gd name="T57" fmla="*/ 248 h 194"/>
                <a:gd name="T58" fmla="*/ 25 w 277"/>
                <a:gd name="T59" fmla="*/ 203 h 194"/>
                <a:gd name="T60" fmla="*/ 27 w 277"/>
                <a:gd name="T61" fmla="*/ 155 h 194"/>
                <a:gd name="T62" fmla="*/ 45 w 277"/>
                <a:gd name="T63" fmla="*/ 95 h 194"/>
                <a:gd name="T64" fmla="*/ 32 w 277"/>
                <a:gd name="T65" fmla="*/ 38 h 194"/>
                <a:gd name="T66" fmla="*/ 35 w 277"/>
                <a:gd name="T67" fmla="*/ 13 h 194"/>
                <a:gd name="T68" fmla="*/ 105 w 277"/>
                <a:gd name="T69" fmla="*/ 60 h 194"/>
                <a:gd name="T70" fmla="*/ 190 w 277"/>
                <a:gd name="T71" fmla="*/ 10 h 194"/>
                <a:gd name="T72" fmla="*/ 120 w 277"/>
                <a:gd name="T73" fmla="*/ 83 h 194"/>
                <a:gd name="T74" fmla="*/ 132 w 277"/>
                <a:gd name="T75" fmla="*/ 115 h 194"/>
                <a:gd name="T76" fmla="*/ 137 w 277"/>
                <a:gd name="T77" fmla="*/ 160 h 194"/>
                <a:gd name="T78" fmla="*/ 107 w 277"/>
                <a:gd name="T79" fmla="*/ 205 h 194"/>
                <a:gd name="T80" fmla="*/ 145 w 277"/>
                <a:gd name="T81" fmla="*/ 240 h 194"/>
                <a:gd name="T82" fmla="*/ 235 w 277"/>
                <a:gd name="T83" fmla="*/ 310 h 194"/>
                <a:gd name="T84" fmla="*/ 297 w 277"/>
                <a:gd name="T85" fmla="*/ 265 h 194"/>
                <a:gd name="T86" fmla="*/ 330 w 277"/>
                <a:gd name="T87" fmla="*/ 203 h 194"/>
                <a:gd name="T88" fmla="*/ 320 w 277"/>
                <a:gd name="T89" fmla="*/ 143 h 194"/>
                <a:gd name="T90" fmla="*/ 337 w 277"/>
                <a:gd name="T91" fmla="*/ 73 h 1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7" h="194">
                  <a:moveTo>
                    <a:pt x="141" y="26"/>
                  </a:moveTo>
                  <a:cubicBezTo>
                    <a:pt x="150" y="15"/>
                    <a:pt x="178" y="16"/>
                    <a:pt x="191" y="17"/>
                  </a:cubicBezTo>
                  <a:cubicBezTo>
                    <a:pt x="207" y="18"/>
                    <a:pt x="226" y="16"/>
                    <a:pt x="232" y="34"/>
                  </a:cubicBezTo>
                  <a:cubicBezTo>
                    <a:pt x="234" y="41"/>
                    <a:pt x="233" y="50"/>
                    <a:pt x="235" y="57"/>
                  </a:cubicBezTo>
                  <a:cubicBezTo>
                    <a:pt x="237" y="65"/>
                    <a:pt x="243" y="70"/>
                    <a:pt x="246" y="78"/>
                  </a:cubicBezTo>
                  <a:cubicBezTo>
                    <a:pt x="248" y="85"/>
                    <a:pt x="245" y="98"/>
                    <a:pt x="256" y="98"/>
                  </a:cubicBezTo>
                  <a:cubicBezTo>
                    <a:pt x="264" y="98"/>
                    <a:pt x="265" y="88"/>
                    <a:pt x="270" y="84"/>
                  </a:cubicBezTo>
                  <a:cubicBezTo>
                    <a:pt x="272" y="83"/>
                    <a:pt x="275" y="82"/>
                    <a:pt x="277" y="82"/>
                  </a:cubicBezTo>
                  <a:cubicBezTo>
                    <a:pt x="275" y="85"/>
                    <a:pt x="276" y="89"/>
                    <a:pt x="275" y="92"/>
                  </a:cubicBezTo>
                  <a:cubicBezTo>
                    <a:pt x="274" y="96"/>
                    <a:pt x="272" y="97"/>
                    <a:pt x="270" y="101"/>
                  </a:cubicBezTo>
                  <a:cubicBezTo>
                    <a:pt x="268" y="105"/>
                    <a:pt x="265" y="108"/>
                    <a:pt x="265" y="113"/>
                  </a:cubicBezTo>
                  <a:cubicBezTo>
                    <a:pt x="264" y="116"/>
                    <a:pt x="266" y="123"/>
                    <a:pt x="265" y="126"/>
                  </a:cubicBezTo>
                  <a:cubicBezTo>
                    <a:pt x="257" y="140"/>
                    <a:pt x="228" y="120"/>
                    <a:pt x="217" y="121"/>
                  </a:cubicBezTo>
                  <a:cubicBezTo>
                    <a:pt x="216" y="113"/>
                    <a:pt x="223" y="104"/>
                    <a:pt x="220" y="97"/>
                  </a:cubicBezTo>
                  <a:cubicBezTo>
                    <a:pt x="217" y="89"/>
                    <a:pt x="207" y="88"/>
                    <a:pt x="204" y="81"/>
                  </a:cubicBezTo>
                  <a:cubicBezTo>
                    <a:pt x="202" y="73"/>
                    <a:pt x="208" y="66"/>
                    <a:pt x="209" y="59"/>
                  </a:cubicBezTo>
                  <a:cubicBezTo>
                    <a:pt x="209" y="53"/>
                    <a:pt x="204" y="39"/>
                    <a:pt x="200" y="36"/>
                  </a:cubicBezTo>
                  <a:cubicBezTo>
                    <a:pt x="191" y="29"/>
                    <a:pt x="164" y="24"/>
                    <a:pt x="154" y="29"/>
                  </a:cubicBezTo>
                  <a:cubicBezTo>
                    <a:pt x="144" y="33"/>
                    <a:pt x="149" y="40"/>
                    <a:pt x="152" y="47"/>
                  </a:cubicBezTo>
                  <a:cubicBezTo>
                    <a:pt x="156" y="56"/>
                    <a:pt x="156" y="60"/>
                    <a:pt x="152" y="69"/>
                  </a:cubicBezTo>
                  <a:cubicBezTo>
                    <a:pt x="150" y="76"/>
                    <a:pt x="147" y="83"/>
                    <a:pt x="146" y="91"/>
                  </a:cubicBezTo>
                  <a:cubicBezTo>
                    <a:pt x="144" y="98"/>
                    <a:pt x="146" y="107"/>
                    <a:pt x="142" y="113"/>
                  </a:cubicBezTo>
                  <a:cubicBezTo>
                    <a:pt x="138" y="118"/>
                    <a:pt x="130" y="119"/>
                    <a:pt x="128" y="127"/>
                  </a:cubicBezTo>
                  <a:cubicBezTo>
                    <a:pt x="125" y="135"/>
                    <a:pt x="130" y="141"/>
                    <a:pt x="124" y="148"/>
                  </a:cubicBezTo>
                  <a:cubicBezTo>
                    <a:pt x="104" y="172"/>
                    <a:pt x="62" y="161"/>
                    <a:pt x="50" y="194"/>
                  </a:cubicBezTo>
                  <a:cubicBezTo>
                    <a:pt x="55" y="183"/>
                    <a:pt x="53" y="168"/>
                    <a:pt x="59" y="157"/>
                  </a:cubicBezTo>
                  <a:cubicBezTo>
                    <a:pt x="64" y="147"/>
                    <a:pt x="70" y="146"/>
                    <a:pt x="62" y="136"/>
                  </a:cubicBezTo>
                  <a:cubicBezTo>
                    <a:pt x="56" y="128"/>
                    <a:pt x="48" y="126"/>
                    <a:pt x="40" y="121"/>
                  </a:cubicBezTo>
                  <a:cubicBezTo>
                    <a:pt x="28" y="115"/>
                    <a:pt x="28" y="110"/>
                    <a:pt x="24" y="99"/>
                  </a:cubicBezTo>
                  <a:cubicBezTo>
                    <a:pt x="21" y="91"/>
                    <a:pt x="16" y="87"/>
                    <a:pt x="10" y="81"/>
                  </a:cubicBezTo>
                  <a:cubicBezTo>
                    <a:pt x="0" y="72"/>
                    <a:pt x="3" y="72"/>
                    <a:pt x="11" y="62"/>
                  </a:cubicBezTo>
                  <a:cubicBezTo>
                    <a:pt x="15" y="55"/>
                    <a:pt x="20" y="46"/>
                    <a:pt x="18" y="38"/>
                  </a:cubicBezTo>
                  <a:cubicBezTo>
                    <a:pt x="17" y="29"/>
                    <a:pt x="12" y="24"/>
                    <a:pt x="13" y="15"/>
                  </a:cubicBezTo>
                  <a:cubicBezTo>
                    <a:pt x="13" y="11"/>
                    <a:pt x="13" y="8"/>
                    <a:pt x="14" y="5"/>
                  </a:cubicBezTo>
                  <a:cubicBezTo>
                    <a:pt x="31" y="0"/>
                    <a:pt x="20" y="31"/>
                    <a:pt x="42" y="24"/>
                  </a:cubicBezTo>
                  <a:cubicBezTo>
                    <a:pt x="54" y="21"/>
                    <a:pt x="66" y="11"/>
                    <a:pt x="76" y="4"/>
                  </a:cubicBezTo>
                  <a:cubicBezTo>
                    <a:pt x="86" y="16"/>
                    <a:pt x="54" y="28"/>
                    <a:pt x="48" y="33"/>
                  </a:cubicBezTo>
                  <a:cubicBezTo>
                    <a:pt x="35" y="43"/>
                    <a:pt x="44" y="41"/>
                    <a:pt x="53" y="46"/>
                  </a:cubicBezTo>
                  <a:cubicBezTo>
                    <a:pt x="62" y="51"/>
                    <a:pt x="61" y="56"/>
                    <a:pt x="55" y="64"/>
                  </a:cubicBezTo>
                  <a:cubicBezTo>
                    <a:pt x="51" y="69"/>
                    <a:pt x="42" y="74"/>
                    <a:pt x="43" y="82"/>
                  </a:cubicBezTo>
                  <a:cubicBezTo>
                    <a:pt x="44" y="89"/>
                    <a:pt x="53" y="91"/>
                    <a:pt x="58" y="96"/>
                  </a:cubicBezTo>
                  <a:cubicBezTo>
                    <a:pt x="70" y="109"/>
                    <a:pt x="73" y="130"/>
                    <a:pt x="94" y="124"/>
                  </a:cubicBezTo>
                  <a:cubicBezTo>
                    <a:pt x="106" y="120"/>
                    <a:pt x="114" y="117"/>
                    <a:pt x="119" y="106"/>
                  </a:cubicBezTo>
                  <a:cubicBezTo>
                    <a:pt x="123" y="97"/>
                    <a:pt x="129" y="89"/>
                    <a:pt x="132" y="81"/>
                  </a:cubicBezTo>
                  <a:cubicBezTo>
                    <a:pt x="136" y="70"/>
                    <a:pt x="132" y="67"/>
                    <a:pt x="128" y="57"/>
                  </a:cubicBezTo>
                  <a:cubicBezTo>
                    <a:pt x="125" y="47"/>
                    <a:pt x="132" y="37"/>
                    <a:pt x="135" y="29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8" name="Freeform 597"/>
            <p:cNvSpPr>
              <a:spLocks/>
            </p:cNvSpPr>
            <p:nvPr/>
          </p:nvSpPr>
          <p:spPr bwMode="auto">
            <a:xfrm>
              <a:off x="2548" y="782"/>
              <a:ext cx="715" cy="300"/>
            </a:xfrm>
            <a:custGeom>
              <a:avLst/>
              <a:gdLst>
                <a:gd name="T0" fmla="*/ 28 w 286"/>
                <a:gd name="T1" fmla="*/ 23 h 120"/>
                <a:gd name="T2" fmla="*/ 148 w 286"/>
                <a:gd name="T3" fmla="*/ 10 h 120"/>
                <a:gd name="T4" fmla="*/ 180 w 286"/>
                <a:gd name="T5" fmla="*/ 48 h 120"/>
                <a:gd name="T6" fmla="*/ 203 w 286"/>
                <a:gd name="T7" fmla="*/ 60 h 120"/>
                <a:gd name="T8" fmla="*/ 218 w 286"/>
                <a:gd name="T9" fmla="*/ 80 h 120"/>
                <a:gd name="T10" fmla="*/ 315 w 286"/>
                <a:gd name="T11" fmla="*/ 43 h 120"/>
                <a:gd name="T12" fmla="*/ 365 w 286"/>
                <a:gd name="T13" fmla="*/ 58 h 120"/>
                <a:gd name="T14" fmla="*/ 425 w 286"/>
                <a:gd name="T15" fmla="*/ 63 h 120"/>
                <a:gd name="T16" fmla="*/ 670 w 286"/>
                <a:gd name="T17" fmla="*/ 120 h 120"/>
                <a:gd name="T18" fmla="*/ 708 w 286"/>
                <a:gd name="T19" fmla="*/ 158 h 120"/>
                <a:gd name="T20" fmla="*/ 653 w 286"/>
                <a:gd name="T21" fmla="*/ 195 h 120"/>
                <a:gd name="T22" fmla="*/ 593 w 286"/>
                <a:gd name="T23" fmla="*/ 205 h 120"/>
                <a:gd name="T24" fmla="*/ 528 w 286"/>
                <a:gd name="T25" fmla="*/ 220 h 120"/>
                <a:gd name="T26" fmla="*/ 515 w 286"/>
                <a:gd name="T27" fmla="*/ 225 h 120"/>
                <a:gd name="T28" fmla="*/ 560 w 286"/>
                <a:gd name="T29" fmla="*/ 130 h 120"/>
                <a:gd name="T30" fmla="*/ 505 w 286"/>
                <a:gd name="T31" fmla="*/ 120 h 120"/>
                <a:gd name="T32" fmla="*/ 448 w 286"/>
                <a:gd name="T33" fmla="*/ 103 h 120"/>
                <a:gd name="T34" fmla="*/ 383 w 286"/>
                <a:gd name="T35" fmla="*/ 80 h 120"/>
                <a:gd name="T36" fmla="*/ 325 w 286"/>
                <a:gd name="T37" fmla="*/ 78 h 120"/>
                <a:gd name="T38" fmla="*/ 283 w 286"/>
                <a:gd name="T39" fmla="*/ 115 h 120"/>
                <a:gd name="T40" fmla="*/ 338 w 286"/>
                <a:gd name="T41" fmla="*/ 148 h 120"/>
                <a:gd name="T42" fmla="*/ 400 w 286"/>
                <a:gd name="T43" fmla="*/ 170 h 120"/>
                <a:gd name="T44" fmla="*/ 428 w 286"/>
                <a:gd name="T45" fmla="*/ 215 h 120"/>
                <a:gd name="T46" fmla="*/ 393 w 286"/>
                <a:gd name="T47" fmla="*/ 268 h 120"/>
                <a:gd name="T48" fmla="*/ 345 w 286"/>
                <a:gd name="T49" fmla="*/ 295 h 120"/>
                <a:gd name="T50" fmla="*/ 288 w 286"/>
                <a:gd name="T51" fmla="*/ 193 h 120"/>
                <a:gd name="T52" fmla="*/ 173 w 286"/>
                <a:gd name="T53" fmla="*/ 153 h 120"/>
                <a:gd name="T54" fmla="*/ 85 w 286"/>
                <a:gd name="T55" fmla="*/ 163 h 120"/>
                <a:gd name="T56" fmla="*/ 45 w 286"/>
                <a:gd name="T57" fmla="*/ 155 h 120"/>
                <a:gd name="T58" fmla="*/ 0 w 286"/>
                <a:gd name="T59" fmla="*/ 143 h 120"/>
                <a:gd name="T60" fmla="*/ 35 w 286"/>
                <a:gd name="T61" fmla="*/ 73 h 120"/>
                <a:gd name="T62" fmla="*/ 53 w 286"/>
                <a:gd name="T63" fmla="*/ 50 h 120"/>
                <a:gd name="T64" fmla="*/ 33 w 286"/>
                <a:gd name="T65" fmla="*/ 28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120">
                  <a:moveTo>
                    <a:pt x="11" y="9"/>
                  </a:moveTo>
                  <a:cubicBezTo>
                    <a:pt x="24" y="4"/>
                    <a:pt x="44" y="0"/>
                    <a:pt x="59" y="4"/>
                  </a:cubicBezTo>
                  <a:cubicBezTo>
                    <a:pt x="68" y="6"/>
                    <a:pt x="67" y="13"/>
                    <a:pt x="72" y="19"/>
                  </a:cubicBezTo>
                  <a:cubicBezTo>
                    <a:pt x="75" y="22"/>
                    <a:pt x="79" y="22"/>
                    <a:pt x="81" y="24"/>
                  </a:cubicBezTo>
                  <a:cubicBezTo>
                    <a:pt x="83" y="26"/>
                    <a:pt x="85" y="31"/>
                    <a:pt x="87" y="32"/>
                  </a:cubicBezTo>
                  <a:cubicBezTo>
                    <a:pt x="100" y="42"/>
                    <a:pt x="114" y="22"/>
                    <a:pt x="126" y="17"/>
                  </a:cubicBezTo>
                  <a:cubicBezTo>
                    <a:pt x="137" y="14"/>
                    <a:pt x="137" y="19"/>
                    <a:pt x="146" y="23"/>
                  </a:cubicBezTo>
                  <a:cubicBezTo>
                    <a:pt x="153" y="26"/>
                    <a:pt x="162" y="25"/>
                    <a:pt x="170" y="25"/>
                  </a:cubicBezTo>
                  <a:cubicBezTo>
                    <a:pt x="202" y="25"/>
                    <a:pt x="239" y="33"/>
                    <a:pt x="268" y="48"/>
                  </a:cubicBezTo>
                  <a:cubicBezTo>
                    <a:pt x="275" y="51"/>
                    <a:pt x="286" y="56"/>
                    <a:pt x="283" y="63"/>
                  </a:cubicBezTo>
                  <a:cubicBezTo>
                    <a:pt x="281" y="70"/>
                    <a:pt x="266" y="76"/>
                    <a:pt x="261" y="78"/>
                  </a:cubicBezTo>
                  <a:cubicBezTo>
                    <a:pt x="253" y="80"/>
                    <a:pt x="244" y="80"/>
                    <a:pt x="237" y="82"/>
                  </a:cubicBezTo>
                  <a:cubicBezTo>
                    <a:pt x="229" y="83"/>
                    <a:pt x="218" y="88"/>
                    <a:pt x="211" y="88"/>
                  </a:cubicBezTo>
                  <a:cubicBezTo>
                    <a:pt x="210" y="88"/>
                    <a:pt x="207" y="89"/>
                    <a:pt x="206" y="90"/>
                  </a:cubicBezTo>
                  <a:cubicBezTo>
                    <a:pt x="206" y="74"/>
                    <a:pt x="242" y="68"/>
                    <a:pt x="224" y="52"/>
                  </a:cubicBezTo>
                  <a:cubicBezTo>
                    <a:pt x="217" y="45"/>
                    <a:pt x="211" y="49"/>
                    <a:pt x="202" y="48"/>
                  </a:cubicBezTo>
                  <a:cubicBezTo>
                    <a:pt x="193" y="48"/>
                    <a:pt x="187" y="44"/>
                    <a:pt x="179" y="41"/>
                  </a:cubicBezTo>
                  <a:cubicBezTo>
                    <a:pt x="169" y="37"/>
                    <a:pt x="162" y="36"/>
                    <a:pt x="153" y="32"/>
                  </a:cubicBezTo>
                  <a:cubicBezTo>
                    <a:pt x="145" y="29"/>
                    <a:pt x="139" y="29"/>
                    <a:pt x="130" y="31"/>
                  </a:cubicBezTo>
                  <a:cubicBezTo>
                    <a:pt x="123" y="34"/>
                    <a:pt x="111" y="36"/>
                    <a:pt x="113" y="46"/>
                  </a:cubicBezTo>
                  <a:cubicBezTo>
                    <a:pt x="114" y="56"/>
                    <a:pt x="127" y="57"/>
                    <a:pt x="135" y="59"/>
                  </a:cubicBezTo>
                  <a:cubicBezTo>
                    <a:pt x="143" y="61"/>
                    <a:pt x="152" y="65"/>
                    <a:pt x="160" y="68"/>
                  </a:cubicBezTo>
                  <a:cubicBezTo>
                    <a:pt x="169" y="73"/>
                    <a:pt x="178" y="75"/>
                    <a:pt x="171" y="86"/>
                  </a:cubicBezTo>
                  <a:cubicBezTo>
                    <a:pt x="166" y="93"/>
                    <a:pt x="161" y="99"/>
                    <a:pt x="157" y="107"/>
                  </a:cubicBezTo>
                  <a:cubicBezTo>
                    <a:pt x="152" y="115"/>
                    <a:pt x="148" y="120"/>
                    <a:pt x="138" y="118"/>
                  </a:cubicBezTo>
                  <a:cubicBezTo>
                    <a:pt x="123" y="115"/>
                    <a:pt x="126" y="88"/>
                    <a:pt x="115" y="77"/>
                  </a:cubicBezTo>
                  <a:cubicBezTo>
                    <a:pt x="102" y="65"/>
                    <a:pt x="86" y="58"/>
                    <a:pt x="69" y="61"/>
                  </a:cubicBezTo>
                  <a:cubicBezTo>
                    <a:pt x="57" y="64"/>
                    <a:pt x="45" y="69"/>
                    <a:pt x="34" y="65"/>
                  </a:cubicBezTo>
                  <a:cubicBezTo>
                    <a:pt x="28" y="64"/>
                    <a:pt x="24" y="62"/>
                    <a:pt x="18" y="62"/>
                  </a:cubicBezTo>
                  <a:cubicBezTo>
                    <a:pt x="12" y="61"/>
                    <a:pt x="5" y="61"/>
                    <a:pt x="0" y="57"/>
                  </a:cubicBezTo>
                  <a:cubicBezTo>
                    <a:pt x="3" y="47"/>
                    <a:pt x="6" y="37"/>
                    <a:pt x="14" y="29"/>
                  </a:cubicBezTo>
                  <a:cubicBezTo>
                    <a:pt x="19" y="24"/>
                    <a:pt x="22" y="26"/>
                    <a:pt x="21" y="20"/>
                  </a:cubicBezTo>
                  <a:cubicBezTo>
                    <a:pt x="21" y="16"/>
                    <a:pt x="16" y="12"/>
                    <a:pt x="13" y="11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9" name="Freeform 598"/>
            <p:cNvSpPr>
              <a:spLocks/>
            </p:cNvSpPr>
            <p:nvPr/>
          </p:nvSpPr>
          <p:spPr bwMode="auto">
            <a:xfrm>
              <a:off x="2898" y="962"/>
              <a:ext cx="1038" cy="403"/>
            </a:xfrm>
            <a:custGeom>
              <a:avLst/>
              <a:gdLst>
                <a:gd name="T0" fmla="*/ 0 w 415"/>
                <a:gd name="T1" fmla="*/ 110 h 161"/>
                <a:gd name="T2" fmla="*/ 55 w 415"/>
                <a:gd name="T3" fmla="*/ 125 h 161"/>
                <a:gd name="T4" fmla="*/ 120 w 415"/>
                <a:gd name="T5" fmla="*/ 160 h 161"/>
                <a:gd name="T6" fmla="*/ 130 w 415"/>
                <a:gd name="T7" fmla="*/ 265 h 161"/>
                <a:gd name="T8" fmla="*/ 113 w 415"/>
                <a:gd name="T9" fmla="*/ 315 h 161"/>
                <a:gd name="T10" fmla="*/ 163 w 415"/>
                <a:gd name="T11" fmla="*/ 303 h 161"/>
                <a:gd name="T12" fmla="*/ 210 w 415"/>
                <a:gd name="T13" fmla="*/ 310 h 161"/>
                <a:gd name="T14" fmla="*/ 225 w 415"/>
                <a:gd name="T15" fmla="*/ 355 h 161"/>
                <a:gd name="T16" fmla="*/ 305 w 415"/>
                <a:gd name="T17" fmla="*/ 338 h 161"/>
                <a:gd name="T18" fmla="*/ 240 w 415"/>
                <a:gd name="T19" fmla="*/ 268 h 161"/>
                <a:gd name="T20" fmla="*/ 273 w 415"/>
                <a:gd name="T21" fmla="*/ 220 h 161"/>
                <a:gd name="T22" fmla="*/ 308 w 415"/>
                <a:gd name="T23" fmla="*/ 183 h 161"/>
                <a:gd name="T24" fmla="*/ 335 w 415"/>
                <a:gd name="T25" fmla="*/ 133 h 161"/>
                <a:gd name="T26" fmla="*/ 395 w 415"/>
                <a:gd name="T27" fmla="*/ 140 h 161"/>
                <a:gd name="T28" fmla="*/ 393 w 415"/>
                <a:gd name="T29" fmla="*/ 230 h 161"/>
                <a:gd name="T30" fmla="*/ 423 w 415"/>
                <a:gd name="T31" fmla="*/ 273 h 161"/>
                <a:gd name="T32" fmla="*/ 473 w 415"/>
                <a:gd name="T33" fmla="*/ 285 h 161"/>
                <a:gd name="T34" fmla="*/ 573 w 415"/>
                <a:gd name="T35" fmla="*/ 303 h 161"/>
                <a:gd name="T36" fmla="*/ 678 w 415"/>
                <a:gd name="T37" fmla="*/ 350 h 161"/>
                <a:gd name="T38" fmla="*/ 763 w 415"/>
                <a:gd name="T39" fmla="*/ 403 h 161"/>
                <a:gd name="T40" fmla="*/ 828 w 415"/>
                <a:gd name="T41" fmla="*/ 358 h 161"/>
                <a:gd name="T42" fmla="*/ 910 w 415"/>
                <a:gd name="T43" fmla="*/ 338 h 161"/>
                <a:gd name="T44" fmla="*/ 950 w 415"/>
                <a:gd name="T45" fmla="*/ 358 h 161"/>
                <a:gd name="T46" fmla="*/ 955 w 415"/>
                <a:gd name="T47" fmla="*/ 390 h 161"/>
                <a:gd name="T48" fmla="*/ 1038 w 415"/>
                <a:gd name="T49" fmla="*/ 320 h 161"/>
                <a:gd name="T50" fmla="*/ 945 w 415"/>
                <a:gd name="T51" fmla="*/ 260 h 161"/>
                <a:gd name="T52" fmla="*/ 923 w 415"/>
                <a:gd name="T53" fmla="*/ 200 h 161"/>
                <a:gd name="T54" fmla="*/ 863 w 415"/>
                <a:gd name="T55" fmla="*/ 163 h 161"/>
                <a:gd name="T56" fmla="*/ 830 w 415"/>
                <a:gd name="T57" fmla="*/ 123 h 161"/>
                <a:gd name="T58" fmla="*/ 775 w 415"/>
                <a:gd name="T59" fmla="*/ 98 h 161"/>
                <a:gd name="T60" fmla="*/ 765 w 415"/>
                <a:gd name="T61" fmla="*/ 93 h 161"/>
                <a:gd name="T62" fmla="*/ 740 w 415"/>
                <a:gd name="T63" fmla="*/ 155 h 161"/>
                <a:gd name="T64" fmla="*/ 798 w 415"/>
                <a:gd name="T65" fmla="*/ 170 h 161"/>
                <a:gd name="T66" fmla="*/ 888 w 415"/>
                <a:gd name="T67" fmla="*/ 258 h 161"/>
                <a:gd name="T68" fmla="*/ 885 w 415"/>
                <a:gd name="T69" fmla="*/ 320 h 161"/>
                <a:gd name="T70" fmla="*/ 820 w 415"/>
                <a:gd name="T71" fmla="*/ 328 h 161"/>
                <a:gd name="T72" fmla="*/ 698 w 415"/>
                <a:gd name="T73" fmla="*/ 308 h 161"/>
                <a:gd name="T74" fmla="*/ 645 w 415"/>
                <a:gd name="T75" fmla="*/ 288 h 161"/>
                <a:gd name="T76" fmla="*/ 600 w 415"/>
                <a:gd name="T77" fmla="*/ 248 h 161"/>
                <a:gd name="T78" fmla="*/ 508 w 415"/>
                <a:gd name="T79" fmla="*/ 173 h 161"/>
                <a:gd name="T80" fmla="*/ 455 w 415"/>
                <a:gd name="T81" fmla="*/ 163 h 161"/>
                <a:gd name="T82" fmla="*/ 400 w 415"/>
                <a:gd name="T83" fmla="*/ 118 h 161"/>
                <a:gd name="T84" fmla="*/ 285 w 415"/>
                <a:gd name="T85" fmla="*/ 100 h 161"/>
                <a:gd name="T86" fmla="*/ 250 w 415"/>
                <a:gd name="T87" fmla="*/ 138 h 161"/>
                <a:gd name="T88" fmla="*/ 203 w 415"/>
                <a:gd name="T89" fmla="*/ 128 h 161"/>
                <a:gd name="T90" fmla="*/ 118 w 415"/>
                <a:gd name="T91" fmla="*/ 95 h 161"/>
                <a:gd name="T92" fmla="*/ 98 w 415"/>
                <a:gd name="T93" fmla="*/ 68 h 161"/>
                <a:gd name="T94" fmla="*/ 128 w 415"/>
                <a:gd name="T95" fmla="*/ 38 h 161"/>
                <a:gd name="T96" fmla="*/ 208 w 415"/>
                <a:gd name="T97" fmla="*/ 10 h 161"/>
                <a:gd name="T98" fmla="*/ 100 w 415"/>
                <a:gd name="T99" fmla="*/ 13 h 161"/>
                <a:gd name="T100" fmla="*/ 0 w 415"/>
                <a:gd name="T101" fmla="*/ 15 h 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5" h="161">
                  <a:moveTo>
                    <a:pt x="0" y="44"/>
                  </a:moveTo>
                  <a:cubicBezTo>
                    <a:pt x="6" y="46"/>
                    <a:pt x="14" y="46"/>
                    <a:pt x="22" y="50"/>
                  </a:cubicBezTo>
                  <a:cubicBezTo>
                    <a:pt x="30" y="54"/>
                    <a:pt x="40" y="59"/>
                    <a:pt x="48" y="64"/>
                  </a:cubicBezTo>
                  <a:cubicBezTo>
                    <a:pt x="67" y="76"/>
                    <a:pt x="62" y="90"/>
                    <a:pt x="52" y="106"/>
                  </a:cubicBezTo>
                  <a:cubicBezTo>
                    <a:pt x="49" y="110"/>
                    <a:pt x="41" y="121"/>
                    <a:pt x="45" y="126"/>
                  </a:cubicBezTo>
                  <a:cubicBezTo>
                    <a:pt x="50" y="131"/>
                    <a:pt x="60" y="122"/>
                    <a:pt x="65" y="121"/>
                  </a:cubicBezTo>
                  <a:cubicBezTo>
                    <a:pt x="71" y="118"/>
                    <a:pt x="78" y="119"/>
                    <a:pt x="84" y="124"/>
                  </a:cubicBezTo>
                  <a:cubicBezTo>
                    <a:pt x="91" y="129"/>
                    <a:pt x="90" y="134"/>
                    <a:pt x="90" y="142"/>
                  </a:cubicBezTo>
                  <a:cubicBezTo>
                    <a:pt x="98" y="136"/>
                    <a:pt x="112" y="128"/>
                    <a:pt x="122" y="135"/>
                  </a:cubicBezTo>
                  <a:cubicBezTo>
                    <a:pt x="133" y="119"/>
                    <a:pt x="100" y="118"/>
                    <a:pt x="96" y="107"/>
                  </a:cubicBezTo>
                  <a:cubicBezTo>
                    <a:pt x="93" y="98"/>
                    <a:pt x="103" y="92"/>
                    <a:pt x="109" y="88"/>
                  </a:cubicBezTo>
                  <a:cubicBezTo>
                    <a:pt x="115" y="84"/>
                    <a:pt x="119" y="81"/>
                    <a:pt x="123" y="73"/>
                  </a:cubicBezTo>
                  <a:cubicBezTo>
                    <a:pt x="127" y="68"/>
                    <a:pt x="128" y="56"/>
                    <a:pt x="134" y="53"/>
                  </a:cubicBezTo>
                  <a:cubicBezTo>
                    <a:pt x="140" y="49"/>
                    <a:pt x="152" y="53"/>
                    <a:pt x="158" y="56"/>
                  </a:cubicBezTo>
                  <a:cubicBezTo>
                    <a:pt x="179" y="68"/>
                    <a:pt x="152" y="78"/>
                    <a:pt x="157" y="92"/>
                  </a:cubicBezTo>
                  <a:cubicBezTo>
                    <a:pt x="158" y="96"/>
                    <a:pt x="167" y="106"/>
                    <a:pt x="169" y="109"/>
                  </a:cubicBezTo>
                  <a:cubicBezTo>
                    <a:pt x="175" y="114"/>
                    <a:pt x="182" y="115"/>
                    <a:pt x="189" y="114"/>
                  </a:cubicBezTo>
                  <a:cubicBezTo>
                    <a:pt x="205" y="111"/>
                    <a:pt x="214" y="111"/>
                    <a:pt x="229" y="121"/>
                  </a:cubicBezTo>
                  <a:cubicBezTo>
                    <a:pt x="242" y="131"/>
                    <a:pt x="254" y="138"/>
                    <a:pt x="271" y="140"/>
                  </a:cubicBezTo>
                  <a:cubicBezTo>
                    <a:pt x="284" y="141"/>
                    <a:pt x="305" y="143"/>
                    <a:pt x="305" y="161"/>
                  </a:cubicBezTo>
                  <a:cubicBezTo>
                    <a:pt x="314" y="157"/>
                    <a:pt x="321" y="145"/>
                    <a:pt x="331" y="143"/>
                  </a:cubicBezTo>
                  <a:cubicBezTo>
                    <a:pt x="343" y="140"/>
                    <a:pt x="355" y="147"/>
                    <a:pt x="364" y="135"/>
                  </a:cubicBezTo>
                  <a:cubicBezTo>
                    <a:pt x="368" y="138"/>
                    <a:pt x="376" y="139"/>
                    <a:pt x="380" y="143"/>
                  </a:cubicBezTo>
                  <a:cubicBezTo>
                    <a:pt x="385" y="148"/>
                    <a:pt x="383" y="149"/>
                    <a:pt x="382" y="156"/>
                  </a:cubicBezTo>
                  <a:cubicBezTo>
                    <a:pt x="389" y="155"/>
                    <a:pt x="415" y="136"/>
                    <a:pt x="415" y="128"/>
                  </a:cubicBezTo>
                  <a:cubicBezTo>
                    <a:pt x="413" y="115"/>
                    <a:pt x="384" y="115"/>
                    <a:pt x="378" y="104"/>
                  </a:cubicBezTo>
                  <a:cubicBezTo>
                    <a:pt x="373" y="96"/>
                    <a:pt x="375" y="88"/>
                    <a:pt x="369" y="80"/>
                  </a:cubicBezTo>
                  <a:cubicBezTo>
                    <a:pt x="363" y="73"/>
                    <a:pt x="352" y="72"/>
                    <a:pt x="345" y="65"/>
                  </a:cubicBezTo>
                  <a:cubicBezTo>
                    <a:pt x="339" y="60"/>
                    <a:pt x="338" y="54"/>
                    <a:pt x="332" y="49"/>
                  </a:cubicBezTo>
                  <a:cubicBezTo>
                    <a:pt x="327" y="46"/>
                    <a:pt x="315" y="39"/>
                    <a:pt x="310" y="39"/>
                  </a:cubicBezTo>
                  <a:cubicBezTo>
                    <a:pt x="309" y="39"/>
                    <a:pt x="307" y="37"/>
                    <a:pt x="306" y="37"/>
                  </a:cubicBezTo>
                  <a:cubicBezTo>
                    <a:pt x="303" y="43"/>
                    <a:pt x="292" y="54"/>
                    <a:pt x="296" y="62"/>
                  </a:cubicBezTo>
                  <a:cubicBezTo>
                    <a:pt x="299" y="69"/>
                    <a:pt x="313" y="66"/>
                    <a:pt x="319" y="68"/>
                  </a:cubicBezTo>
                  <a:cubicBezTo>
                    <a:pt x="330" y="73"/>
                    <a:pt x="350" y="92"/>
                    <a:pt x="355" y="103"/>
                  </a:cubicBezTo>
                  <a:cubicBezTo>
                    <a:pt x="357" y="109"/>
                    <a:pt x="359" y="122"/>
                    <a:pt x="354" y="128"/>
                  </a:cubicBezTo>
                  <a:cubicBezTo>
                    <a:pt x="347" y="136"/>
                    <a:pt x="336" y="132"/>
                    <a:pt x="328" y="131"/>
                  </a:cubicBezTo>
                  <a:cubicBezTo>
                    <a:pt x="309" y="129"/>
                    <a:pt x="296" y="133"/>
                    <a:pt x="279" y="123"/>
                  </a:cubicBezTo>
                  <a:cubicBezTo>
                    <a:pt x="271" y="119"/>
                    <a:pt x="265" y="118"/>
                    <a:pt x="258" y="115"/>
                  </a:cubicBezTo>
                  <a:cubicBezTo>
                    <a:pt x="249" y="112"/>
                    <a:pt x="246" y="106"/>
                    <a:pt x="240" y="99"/>
                  </a:cubicBezTo>
                  <a:cubicBezTo>
                    <a:pt x="229" y="85"/>
                    <a:pt x="223" y="67"/>
                    <a:pt x="203" y="69"/>
                  </a:cubicBezTo>
                  <a:cubicBezTo>
                    <a:pt x="192" y="70"/>
                    <a:pt x="191" y="72"/>
                    <a:pt x="182" y="65"/>
                  </a:cubicBezTo>
                  <a:cubicBezTo>
                    <a:pt x="173" y="60"/>
                    <a:pt x="168" y="53"/>
                    <a:pt x="160" y="47"/>
                  </a:cubicBezTo>
                  <a:cubicBezTo>
                    <a:pt x="148" y="38"/>
                    <a:pt x="128" y="32"/>
                    <a:pt x="114" y="40"/>
                  </a:cubicBezTo>
                  <a:cubicBezTo>
                    <a:pt x="109" y="44"/>
                    <a:pt x="106" y="53"/>
                    <a:pt x="100" y="55"/>
                  </a:cubicBezTo>
                  <a:cubicBezTo>
                    <a:pt x="94" y="56"/>
                    <a:pt x="87" y="52"/>
                    <a:pt x="81" y="51"/>
                  </a:cubicBezTo>
                  <a:cubicBezTo>
                    <a:pt x="70" y="47"/>
                    <a:pt x="58" y="45"/>
                    <a:pt x="47" y="38"/>
                  </a:cubicBezTo>
                  <a:cubicBezTo>
                    <a:pt x="40" y="34"/>
                    <a:pt x="38" y="34"/>
                    <a:pt x="39" y="27"/>
                  </a:cubicBezTo>
                  <a:cubicBezTo>
                    <a:pt x="39" y="20"/>
                    <a:pt x="45" y="16"/>
                    <a:pt x="51" y="15"/>
                  </a:cubicBezTo>
                  <a:cubicBezTo>
                    <a:pt x="61" y="13"/>
                    <a:pt x="78" y="18"/>
                    <a:pt x="83" y="4"/>
                  </a:cubicBezTo>
                  <a:cubicBezTo>
                    <a:pt x="68" y="3"/>
                    <a:pt x="54" y="8"/>
                    <a:pt x="40" y="5"/>
                  </a:cubicBezTo>
                  <a:cubicBezTo>
                    <a:pt x="25" y="2"/>
                    <a:pt x="16" y="0"/>
                    <a:pt x="0" y="6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0" name="Freeform 599"/>
            <p:cNvSpPr>
              <a:spLocks/>
            </p:cNvSpPr>
            <p:nvPr/>
          </p:nvSpPr>
          <p:spPr bwMode="auto">
            <a:xfrm>
              <a:off x="3168" y="902"/>
              <a:ext cx="530" cy="227"/>
            </a:xfrm>
            <a:custGeom>
              <a:avLst/>
              <a:gdLst>
                <a:gd name="T0" fmla="*/ 10 w 212"/>
                <a:gd name="T1" fmla="*/ 80 h 91"/>
                <a:gd name="T2" fmla="*/ 163 w 212"/>
                <a:gd name="T3" fmla="*/ 90 h 91"/>
                <a:gd name="T4" fmla="*/ 208 w 212"/>
                <a:gd name="T5" fmla="*/ 130 h 91"/>
                <a:gd name="T6" fmla="*/ 253 w 212"/>
                <a:gd name="T7" fmla="*/ 152 h 91"/>
                <a:gd name="T8" fmla="*/ 358 w 212"/>
                <a:gd name="T9" fmla="*/ 185 h 91"/>
                <a:gd name="T10" fmla="*/ 405 w 212"/>
                <a:gd name="T11" fmla="*/ 215 h 91"/>
                <a:gd name="T12" fmla="*/ 433 w 212"/>
                <a:gd name="T13" fmla="*/ 207 h 91"/>
                <a:gd name="T14" fmla="*/ 453 w 212"/>
                <a:gd name="T15" fmla="*/ 217 h 91"/>
                <a:gd name="T16" fmla="*/ 515 w 212"/>
                <a:gd name="T17" fmla="*/ 170 h 91"/>
                <a:gd name="T18" fmla="*/ 423 w 212"/>
                <a:gd name="T19" fmla="*/ 105 h 91"/>
                <a:gd name="T20" fmla="*/ 293 w 212"/>
                <a:gd name="T21" fmla="*/ 107 h 91"/>
                <a:gd name="T22" fmla="*/ 180 w 212"/>
                <a:gd name="T23" fmla="*/ 47 h 91"/>
                <a:gd name="T24" fmla="*/ 95 w 212"/>
                <a:gd name="T25" fmla="*/ 20 h 91"/>
                <a:gd name="T26" fmla="*/ 0 w 212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2" h="91">
                  <a:moveTo>
                    <a:pt x="4" y="32"/>
                  </a:moveTo>
                  <a:cubicBezTo>
                    <a:pt x="19" y="21"/>
                    <a:pt x="49" y="30"/>
                    <a:pt x="65" y="36"/>
                  </a:cubicBezTo>
                  <a:cubicBezTo>
                    <a:pt x="75" y="40"/>
                    <a:pt x="78" y="42"/>
                    <a:pt x="83" y="52"/>
                  </a:cubicBezTo>
                  <a:cubicBezTo>
                    <a:pt x="88" y="62"/>
                    <a:pt x="90" y="60"/>
                    <a:pt x="101" y="61"/>
                  </a:cubicBezTo>
                  <a:cubicBezTo>
                    <a:pt x="113" y="61"/>
                    <a:pt x="133" y="65"/>
                    <a:pt x="143" y="74"/>
                  </a:cubicBezTo>
                  <a:cubicBezTo>
                    <a:pt x="150" y="80"/>
                    <a:pt x="151" y="86"/>
                    <a:pt x="162" y="86"/>
                  </a:cubicBezTo>
                  <a:cubicBezTo>
                    <a:pt x="165" y="85"/>
                    <a:pt x="169" y="83"/>
                    <a:pt x="173" y="83"/>
                  </a:cubicBezTo>
                  <a:cubicBezTo>
                    <a:pt x="180" y="83"/>
                    <a:pt x="176" y="85"/>
                    <a:pt x="181" y="87"/>
                  </a:cubicBezTo>
                  <a:cubicBezTo>
                    <a:pt x="191" y="91"/>
                    <a:pt x="212" y="80"/>
                    <a:pt x="206" y="68"/>
                  </a:cubicBezTo>
                  <a:cubicBezTo>
                    <a:pt x="200" y="55"/>
                    <a:pt x="182" y="44"/>
                    <a:pt x="169" y="42"/>
                  </a:cubicBezTo>
                  <a:cubicBezTo>
                    <a:pt x="152" y="40"/>
                    <a:pt x="132" y="48"/>
                    <a:pt x="117" y="43"/>
                  </a:cubicBezTo>
                  <a:cubicBezTo>
                    <a:pt x="103" y="38"/>
                    <a:pt x="86" y="27"/>
                    <a:pt x="72" y="19"/>
                  </a:cubicBezTo>
                  <a:cubicBezTo>
                    <a:pt x="60" y="13"/>
                    <a:pt x="51" y="8"/>
                    <a:pt x="38" y="8"/>
                  </a:cubicBezTo>
                  <a:cubicBezTo>
                    <a:pt x="24" y="7"/>
                    <a:pt x="13" y="0"/>
                    <a:pt x="0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1" name="Freeform 600"/>
            <p:cNvSpPr>
              <a:spLocks/>
            </p:cNvSpPr>
            <p:nvPr/>
          </p:nvSpPr>
          <p:spPr bwMode="auto">
            <a:xfrm>
              <a:off x="2221" y="829"/>
              <a:ext cx="260" cy="170"/>
            </a:xfrm>
            <a:custGeom>
              <a:avLst/>
              <a:gdLst>
                <a:gd name="T0" fmla="*/ 33 w 104"/>
                <a:gd name="T1" fmla="*/ 165 h 68"/>
                <a:gd name="T2" fmla="*/ 105 w 104"/>
                <a:gd name="T3" fmla="*/ 128 h 68"/>
                <a:gd name="T4" fmla="*/ 143 w 104"/>
                <a:gd name="T5" fmla="*/ 78 h 68"/>
                <a:gd name="T6" fmla="*/ 208 w 104"/>
                <a:gd name="T7" fmla="*/ 40 h 68"/>
                <a:gd name="T8" fmla="*/ 260 w 104"/>
                <a:gd name="T9" fmla="*/ 8 h 68"/>
                <a:gd name="T10" fmla="*/ 125 w 104"/>
                <a:gd name="T11" fmla="*/ 5 h 68"/>
                <a:gd name="T12" fmla="*/ 0 w 104"/>
                <a:gd name="T13" fmla="*/ 17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68">
                  <a:moveTo>
                    <a:pt x="13" y="66"/>
                  </a:moveTo>
                  <a:cubicBezTo>
                    <a:pt x="22" y="61"/>
                    <a:pt x="34" y="58"/>
                    <a:pt x="42" y="51"/>
                  </a:cubicBezTo>
                  <a:cubicBezTo>
                    <a:pt x="48" y="46"/>
                    <a:pt x="51" y="37"/>
                    <a:pt x="57" y="31"/>
                  </a:cubicBezTo>
                  <a:cubicBezTo>
                    <a:pt x="65" y="23"/>
                    <a:pt x="72" y="19"/>
                    <a:pt x="83" y="16"/>
                  </a:cubicBezTo>
                  <a:cubicBezTo>
                    <a:pt x="93" y="13"/>
                    <a:pt x="96" y="8"/>
                    <a:pt x="104" y="3"/>
                  </a:cubicBezTo>
                  <a:cubicBezTo>
                    <a:pt x="86" y="7"/>
                    <a:pt x="68" y="0"/>
                    <a:pt x="50" y="2"/>
                  </a:cubicBezTo>
                  <a:cubicBezTo>
                    <a:pt x="57" y="26"/>
                    <a:pt x="19" y="54"/>
                    <a:pt x="0" y="68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2" name="Freeform 601"/>
            <p:cNvSpPr>
              <a:spLocks/>
            </p:cNvSpPr>
            <p:nvPr/>
          </p:nvSpPr>
          <p:spPr bwMode="auto">
            <a:xfrm>
              <a:off x="1563" y="932"/>
              <a:ext cx="623" cy="1033"/>
            </a:xfrm>
            <a:custGeom>
              <a:avLst/>
              <a:gdLst>
                <a:gd name="T0" fmla="*/ 555 w 249"/>
                <a:gd name="T1" fmla="*/ 55 h 413"/>
                <a:gd name="T2" fmla="*/ 478 w 249"/>
                <a:gd name="T3" fmla="*/ 83 h 413"/>
                <a:gd name="T4" fmla="*/ 390 w 249"/>
                <a:gd name="T5" fmla="*/ 168 h 413"/>
                <a:gd name="T6" fmla="*/ 285 w 249"/>
                <a:gd name="T7" fmla="*/ 240 h 413"/>
                <a:gd name="T8" fmla="*/ 200 w 249"/>
                <a:gd name="T9" fmla="*/ 310 h 413"/>
                <a:gd name="T10" fmla="*/ 70 w 249"/>
                <a:gd name="T11" fmla="*/ 460 h 413"/>
                <a:gd name="T12" fmla="*/ 18 w 249"/>
                <a:gd name="T13" fmla="*/ 555 h 413"/>
                <a:gd name="T14" fmla="*/ 35 w 249"/>
                <a:gd name="T15" fmla="*/ 650 h 413"/>
                <a:gd name="T16" fmla="*/ 65 w 249"/>
                <a:gd name="T17" fmla="*/ 520 h 413"/>
                <a:gd name="T18" fmla="*/ 165 w 249"/>
                <a:gd name="T19" fmla="*/ 398 h 413"/>
                <a:gd name="T20" fmla="*/ 363 w 249"/>
                <a:gd name="T21" fmla="*/ 335 h 413"/>
                <a:gd name="T22" fmla="*/ 398 w 249"/>
                <a:gd name="T23" fmla="*/ 380 h 413"/>
                <a:gd name="T24" fmla="*/ 460 w 249"/>
                <a:gd name="T25" fmla="*/ 378 h 413"/>
                <a:gd name="T26" fmla="*/ 520 w 249"/>
                <a:gd name="T27" fmla="*/ 460 h 413"/>
                <a:gd name="T28" fmla="*/ 460 w 249"/>
                <a:gd name="T29" fmla="*/ 493 h 413"/>
                <a:gd name="T30" fmla="*/ 455 w 249"/>
                <a:gd name="T31" fmla="*/ 548 h 413"/>
                <a:gd name="T32" fmla="*/ 445 w 249"/>
                <a:gd name="T33" fmla="*/ 608 h 413"/>
                <a:gd name="T34" fmla="*/ 440 w 249"/>
                <a:gd name="T35" fmla="*/ 665 h 413"/>
                <a:gd name="T36" fmla="*/ 380 w 249"/>
                <a:gd name="T37" fmla="*/ 788 h 413"/>
                <a:gd name="T38" fmla="*/ 333 w 249"/>
                <a:gd name="T39" fmla="*/ 805 h 413"/>
                <a:gd name="T40" fmla="*/ 310 w 249"/>
                <a:gd name="T41" fmla="*/ 745 h 413"/>
                <a:gd name="T42" fmla="*/ 313 w 249"/>
                <a:gd name="T43" fmla="*/ 858 h 413"/>
                <a:gd name="T44" fmla="*/ 403 w 249"/>
                <a:gd name="T45" fmla="*/ 905 h 413"/>
                <a:gd name="T46" fmla="*/ 425 w 249"/>
                <a:gd name="T47" fmla="*/ 958 h 413"/>
                <a:gd name="T48" fmla="*/ 483 w 249"/>
                <a:gd name="T49" fmla="*/ 983 h 413"/>
                <a:gd name="T50" fmla="*/ 623 w 249"/>
                <a:gd name="T51" fmla="*/ 1008 h 413"/>
                <a:gd name="T52" fmla="*/ 548 w 249"/>
                <a:gd name="T53" fmla="*/ 970 h 413"/>
                <a:gd name="T54" fmla="*/ 483 w 249"/>
                <a:gd name="T55" fmla="*/ 915 h 413"/>
                <a:gd name="T56" fmla="*/ 483 w 249"/>
                <a:gd name="T57" fmla="*/ 853 h 413"/>
                <a:gd name="T58" fmla="*/ 523 w 249"/>
                <a:gd name="T59" fmla="*/ 813 h 413"/>
                <a:gd name="T60" fmla="*/ 510 w 249"/>
                <a:gd name="T61" fmla="*/ 695 h 413"/>
                <a:gd name="T62" fmla="*/ 503 w 249"/>
                <a:gd name="T63" fmla="*/ 575 h 413"/>
                <a:gd name="T64" fmla="*/ 518 w 249"/>
                <a:gd name="T65" fmla="*/ 513 h 413"/>
                <a:gd name="T66" fmla="*/ 568 w 249"/>
                <a:gd name="T67" fmla="*/ 465 h 413"/>
                <a:gd name="T68" fmla="*/ 548 w 249"/>
                <a:gd name="T69" fmla="*/ 373 h 413"/>
                <a:gd name="T70" fmla="*/ 455 w 249"/>
                <a:gd name="T71" fmla="*/ 313 h 413"/>
                <a:gd name="T72" fmla="*/ 428 w 249"/>
                <a:gd name="T73" fmla="*/ 208 h 413"/>
                <a:gd name="T74" fmla="*/ 568 w 249"/>
                <a:gd name="T75" fmla="*/ 93 h 4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9" h="413">
                  <a:moveTo>
                    <a:pt x="222" y="22"/>
                  </a:moveTo>
                  <a:cubicBezTo>
                    <a:pt x="226" y="0"/>
                    <a:pt x="195" y="28"/>
                    <a:pt x="191" y="33"/>
                  </a:cubicBezTo>
                  <a:cubicBezTo>
                    <a:pt x="179" y="46"/>
                    <a:pt x="171" y="58"/>
                    <a:pt x="156" y="67"/>
                  </a:cubicBezTo>
                  <a:cubicBezTo>
                    <a:pt x="141" y="77"/>
                    <a:pt x="128" y="87"/>
                    <a:pt x="114" y="96"/>
                  </a:cubicBezTo>
                  <a:cubicBezTo>
                    <a:pt x="102" y="104"/>
                    <a:pt x="92" y="116"/>
                    <a:pt x="80" y="124"/>
                  </a:cubicBezTo>
                  <a:cubicBezTo>
                    <a:pt x="56" y="140"/>
                    <a:pt x="42" y="161"/>
                    <a:pt x="28" y="184"/>
                  </a:cubicBezTo>
                  <a:cubicBezTo>
                    <a:pt x="20" y="196"/>
                    <a:pt x="10" y="207"/>
                    <a:pt x="7" y="222"/>
                  </a:cubicBezTo>
                  <a:cubicBezTo>
                    <a:pt x="5" y="231"/>
                    <a:pt x="0" y="257"/>
                    <a:pt x="14" y="260"/>
                  </a:cubicBezTo>
                  <a:cubicBezTo>
                    <a:pt x="14" y="242"/>
                    <a:pt x="16" y="222"/>
                    <a:pt x="26" y="208"/>
                  </a:cubicBezTo>
                  <a:cubicBezTo>
                    <a:pt x="37" y="191"/>
                    <a:pt x="53" y="175"/>
                    <a:pt x="66" y="159"/>
                  </a:cubicBezTo>
                  <a:cubicBezTo>
                    <a:pt x="82" y="140"/>
                    <a:pt x="125" y="96"/>
                    <a:pt x="145" y="134"/>
                  </a:cubicBezTo>
                  <a:cubicBezTo>
                    <a:pt x="150" y="141"/>
                    <a:pt x="151" y="149"/>
                    <a:pt x="159" y="152"/>
                  </a:cubicBezTo>
                  <a:cubicBezTo>
                    <a:pt x="166" y="154"/>
                    <a:pt x="176" y="150"/>
                    <a:pt x="184" y="151"/>
                  </a:cubicBezTo>
                  <a:cubicBezTo>
                    <a:pt x="200" y="152"/>
                    <a:pt x="222" y="166"/>
                    <a:pt x="208" y="184"/>
                  </a:cubicBezTo>
                  <a:cubicBezTo>
                    <a:pt x="202" y="191"/>
                    <a:pt x="190" y="191"/>
                    <a:pt x="184" y="197"/>
                  </a:cubicBezTo>
                  <a:cubicBezTo>
                    <a:pt x="178" y="204"/>
                    <a:pt x="183" y="211"/>
                    <a:pt x="182" y="219"/>
                  </a:cubicBezTo>
                  <a:cubicBezTo>
                    <a:pt x="182" y="227"/>
                    <a:pt x="179" y="235"/>
                    <a:pt x="178" y="243"/>
                  </a:cubicBezTo>
                  <a:cubicBezTo>
                    <a:pt x="177" y="251"/>
                    <a:pt x="178" y="258"/>
                    <a:pt x="176" y="266"/>
                  </a:cubicBezTo>
                  <a:cubicBezTo>
                    <a:pt x="170" y="281"/>
                    <a:pt x="164" y="302"/>
                    <a:pt x="152" y="315"/>
                  </a:cubicBezTo>
                  <a:cubicBezTo>
                    <a:pt x="146" y="322"/>
                    <a:pt x="141" y="330"/>
                    <a:pt x="133" y="322"/>
                  </a:cubicBezTo>
                  <a:cubicBezTo>
                    <a:pt x="126" y="316"/>
                    <a:pt x="127" y="306"/>
                    <a:pt x="124" y="298"/>
                  </a:cubicBezTo>
                  <a:cubicBezTo>
                    <a:pt x="119" y="307"/>
                    <a:pt x="121" y="332"/>
                    <a:pt x="125" y="343"/>
                  </a:cubicBezTo>
                  <a:cubicBezTo>
                    <a:pt x="131" y="359"/>
                    <a:pt x="151" y="346"/>
                    <a:pt x="161" y="362"/>
                  </a:cubicBezTo>
                  <a:cubicBezTo>
                    <a:pt x="166" y="368"/>
                    <a:pt x="166" y="376"/>
                    <a:pt x="170" y="383"/>
                  </a:cubicBezTo>
                  <a:cubicBezTo>
                    <a:pt x="176" y="393"/>
                    <a:pt x="182" y="391"/>
                    <a:pt x="193" y="393"/>
                  </a:cubicBezTo>
                  <a:cubicBezTo>
                    <a:pt x="209" y="396"/>
                    <a:pt x="234" y="413"/>
                    <a:pt x="249" y="403"/>
                  </a:cubicBezTo>
                  <a:cubicBezTo>
                    <a:pt x="237" y="400"/>
                    <a:pt x="229" y="395"/>
                    <a:pt x="219" y="388"/>
                  </a:cubicBezTo>
                  <a:cubicBezTo>
                    <a:pt x="209" y="381"/>
                    <a:pt x="199" y="378"/>
                    <a:pt x="193" y="366"/>
                  </a:cubicBezTo>
                  <a:cubicBezTo>
                    <a:pt x="189" y="356"/>
                    <a:pt x="186" y="349"/>
                    <a:pt x="193" y="341"/>
                  </a:cubicBezTo>
                  <a:cubicBezTo>
                    <a:pt x="199" y="335"/>
                    <a:pt x="206" y="334"/>
                    <a:pt x="209" y="325"/>
                  </a:cubicBezTo>
                  <a:cubicBezTo>
                    <a:pt x="213" y="310"/>
                    <a:pt x="210" y="291"/>
                    <a:pt x="204" y="278"/>
                  </a:cubicBezTo>
                  <a:cubicBezTo>
                    <a:pt x="196" y="259"/>
                    <a:pt x="199" y="249"/>
                    <a:pt x="201" y="230"/>
                  </a:cubicBezTo>
                  <a:cubicBezTo>
                    <a:pt x="203" y="220"/>
                    <a:pt x="201" y="212"/>
                    <a:pt x="207" y="205"/>
                  </a:cubicBezTo>
                  <a:cubicBezTo>
                    <a:pt x="215" y="198"/>
                    <a:pt x="222" y="196"/>
                    <a:pt x="227" y="186"/>
                  </a:cubicBezTo>
                  <a:cubicBezTo>
                    <a:pt x="235" y="170"/>
                    <a:pt x="235" y="157"/>
                    <a:pt x="219" y="149"/>
                  </a:cubicBezTo>
                  <a:cubicBezTo>
                    <a:pt x="206" y="142"/>
                    <a:pt x="191" y="138"/>
                    <a:pt x="182" y="125"/>
                  </a:cubicBezTo>
                  <a:cubicBezTo>
                    <a:pt x="174" y="112"/>
                    <a:pt x="164" y="96"/>
                    <a:pt x="171" y="83"/>
                  </a:cubicBezTo>
                  <a:cubicBezTo>
                    <a:pt x="181" y="63"/>
                    <a:pt x="198" y="11"/>
                    <a:pt x="227" y="37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3" name="Freeform 602"/>
            <p:cNvSpPr>
              <a:spLocks/>
            </p:cNvSpPr>
            <p:nvPr/>
          </p:nvSpPr>
          <p:spPr bwMode="auto">
            <a:xfrm>
              <a:off x="2156" y="1347"/>
              <a:ext cx="220" cy="530"/>
            </a:xfrm>
            <a:custGeom>
              <a:avLst/>
              <a:gdLst>
                <a:gd name="T0" fmla="*/ 78 w 88"/>
                <a:gd name="T1" fmla="*/ 8 h 212"/>
                <a:gd name="T2" fmla="*/ 15 w 88"/>
                <a:gd name="T3" fmla="*/ 105 h 212"/>
                <a:gd name="T4" fmla="*/ 35 w 88"/>
                <a:gd name="T5" fmla="*/ 223 h 212"/>
                <a:gd name="T6" fmla="*/ 28 w 88"/>
                <a:gd name="T7" fmla="*/ 345 h 212"/>
                <a:gd name="T8" fmla="*/ 38 w 88"/>
                <a:gd name="T9" fmla="*/ 450 h 212"/>
                <a:gd name="T10" fmla="*/ 58 w 88"/>
                <a:gd name="T11" fmla="*/ 393 h 212"/>
                <a:gd name="T12" fmla="*/ 110 w 88"/>
                <a:gd name="T13" fmla="*/ 388 h 212"/>
                <a:gd name="T14" fmla="*/ 105 w 88"/>
                <a:gd name="T15" fmla="*/ 448 h 212"/>
                <a:gd name="T16" fmla="*/ 95 w 88"/>
                <a:gd name="T17" fmla="*/ 478 h 212"/>
                <a:gd name="T18" fmla="*/ 78 w 88"/>
                <a:gd name="T19" fmla="*/ 503 h 212"/>
                <a:gd name="T20" fmla="*/ 118 w 88"/>
                <a:gd name="T21" fmla="*/ 498 h 212"/>
                <a:gd name="T22" fmla="*/ 128 w 88"/>
                <a:gd name="T23" fmla="*/ 473 h 212"/>
                <a:gd name="T24" fmla="*/ 160 w 88"/>
                <a:gd name="T25" fmla="*/ 453 h 212"/>
                <a:gd name="T26" fmla="*/ 163 w 88"/>
                <a:gd name="T27" fmla="*/ 400 h 212"/>
                <a:gd name="T28" fmla="*/ 145 w 88"/>
                <a:gd name="T29" fmla="*/ 335 h 212"/>
                <a:gd name="T30" fmla="*/ 215 w 88"/>
                <a:gd name="T31" fmla="*/ 190 h 212"/>
                <a:gd name="T32" fmla="*/ 155 w 88"/>
                <a:gd name="T33" fmla="*/ 173 h 212"/>
                <a:gd name="T34" fmla="*/ 100 w 88"/>
                <a:gd name="T35" fmla="*/ 250 h 212"/>
                <a:gd name="T36" fmla="*/ 63 w 88"/>
                <a:gd name="T37" fmla="*/ 195 h 212"/>
                <a:gd name="T38" fmla="*/ 45 w 88"/>
                <a:gd name="T39" fmla="*/ 123 h 212"/>
                <a:gd name="T40" fmla="*/ 120 w 88"/>
                <a:gd name="T41" fmla="*/ 0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8" h="212">
                  <a:moveTo>
                    <a:pt x="31" y="3"/>
                  </a:moveTo>
                  <a:cubicBezTo>
                    <a:pt x="21" y="13"/>
                    <a:pt x="10" y="28"/>
                    <a:pt x="6" y="42"/>
                  </a:cubicBezTo>
                  <a:cubicBezTo>
                    <a:pt x="1" y="61"/>
                    <a:pt x="15" y="70"/>
                    <a:pt x="14" y="89"/>
                  </a:cubicBezTo>
                  <a:cubicBezTo>
                    <a:pt x="12" y="104"/>
                    <a:pt x="13" y="122"/>
                    <a:pt x="11" y="138"/>
                  </a:cubicBezTo>
                  <a:cubicBezTo>
                    <a:pt x="10" y="143"/>
                    <a:pt x="0" y="186"/>
                    <a:pt x="15" y="180"/>
                  </a:cubicBezTo>
                  <a:cubicBezTo>
                    <a:pt x="22" y="178"/>
                    <a:pt x="20" y="162"/>
                    <a:pt x="23" y="157"/>
                  </a:cubicBezTo>
                  <a:cubicBezTo>
                    <a:pt x="28" y="149"/>
                    <a:pt x="37" y="147"/>
                    <a:pt x="44" y="155"/>
                  </a:cubicBezTo>
                  <a:cubicBezTo>
                    <a:pt x="50" y="162"/>
                    <a:pt x="44" y="171"/>
                    <a:pt x="42" y="179"/>
                  </a:cubicBezTo>
                  <a:cubicBezTo>
                    <a:pt x="41" y="183"/>
                    <a:pt x="40" y="187"/>
                    <a:pt x="38" y="191"/>
                  </a:cubicBezTo>
                  <a:cubicBezTo>
                    <a:pt x="37" y="193"/>
                    <a:pt x="31" y="198"/>
                    <a:pt x="31" y="201"/>
                  </a:cubicBezTo>
                  <a:cubicBezTo>
                    <a:pt x="29" y="212"/>
                    <a:pt x="42" y="204"/>
                    <a:pt x="47" y="199"/>
                  </a:cubicBezTo>
                  <a:cubicBezTo>
                    <a:pt x="49" y="196"/>
                    <a:pt x="48" y="192"/>
                    <a:pt x="51" y="189"/>
                  </a:cubicBezTo>
                  <a:cubicBezTo>
                    <a:pt x="54" y="185"/>
                    <a:pt x="60" y="184"/>
                    <a:pt x="64" y="181"/>
                  </a:cubicBezTo>
                  <a:cubicBezTo>
                    <a:pt x="76" y="174"/>
                    <a:pt x="72" y="170"/>
                    <a:pt x="65" y="160"/>
                  </a:cubicBezTo>
                  <a:cubicBezTo>
                    <a:pt x="60" y="151"/>
                    <a:pt x="58" y="144"/>
                    <a:pt x="58" y="134"/>
                  </a:cubicBezTo>
                  <a:cubicBezTo>
                    <a:pt x="60" y="112"/>
                    <a:pt x="88" y="95"/>
                    <a:pt x="86" y="76"/>
                  </a:cubicBezTo>
                  <a:cubicBezTo>
                    <a:pt x="84" y="59"/>
                    <a:pt x="71" y="62"/>
                    <a:pt x="62" y="69"/>
                  </a:cubicBezTo>
                  <a:cubicBezTo>
                    <a:pt x="51" y="78"/>
                    <a:pt x="49" y="91"/>
                    <a:pt x="40" y="100"/>
                  </a:cubicBezTo>
                  <a:cubicBezTo>
                    <a:pt x="30" y="93"/>
                    <a:pt x="27" y="90"/>
                    <a:pt x="25" y="78"/>
                  </a:cubicBezTo>
                  <a:cubicBezTo>
                    <a:pt x="23" y="68"/>
                    <a:pt x="18" y="58"/>
                    <a:pt x="18" y="49"/>
                  </a:cubicBezTo>
                  <a:cubicBezTo>
                    <a:pt x="20" y="30"/>
                    <a:pt x="33" y="11"/>
                    <a:pt x="48" y="0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4" name="Freeform 603"/>
            <p:cNvSpPr>
              <a:spLocks/>
            </p:cNvSpPr>
            <p:nvPr/>
          </p:nvSpPr>
          <p:spPr bwMode="auto">
            <a:xfrm>
              <a:off x="2456" y="1209"/>
              <a:ext cx="277" cy="241"/>
            </a:xfrm>
            <a:custGeom>
              <a:avLst/>
              <a:gdLst>
                <a:gd name="T0" fmla="*/ 72 w 111"/>
                <a:gd name="T1" fmla="*/ 0 h 96"/>
                <a:gd name="T2" fmla="*/ 92 w 111"/>
                <a:gd name="T3" fmla="*/ 118 h 96"/>
                <a:gd name="T4" fmla="*/ 57 w 111"/>
                <a:gd name="T5" fmla="*/ 161 h 96"/>
                <a:gd name="T6" fmla="*/ 0 w 111"/>
                <a:gd name="T7" fmla="*/ 196 h 96"/>
                <a:gd name="T8" fmla="*/ 95 w 111"/>
                <a:gd name="T9" fmla="*/ 236 h 96"/>
                <a:gd name="T10" fmla="*/ 102 w 111"/>
                <a:gd name="T11" fmla="*/ 238 h 96"/>
                <a:gd name="T12" fmla="*/ 165 w 111"/>
                <a:gd name="T13" fmla="*/ 218 h 96"/>
                <a:gd name="T14" fmla="*/ 222 w 111"/>
                <a:gd name="T15" fmla="*/ 241 h 96"/>
                <a:gd name="T16" fmla="*/ 247 w 111"/>
                <a:gd name="T17" fmla="*/ 191 h 96"/>
                <a:gd name="T18" fmla="*/ 277 w 111"/>
                <a:gd name="T19" fmla="*/ 148 h 96"/>
                <a:gd name="T20" fmla="*/ 180 w 111"/>
                <a:gd name="T21" fmla="*/ 176 h 96"/>
                <a:gd name="T22" fmla="*/ 90 w 111"/>
                <a:gd name="T23" fmla="*/ 25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96">
                  <a:moveTo>
                    <a:pt x="29" y="0"/>
                  </a:moveTo>
                  <a:cubicBezTo>
                    <a:pt x="15" y="10"/>
                    <a:pt x="35" y="32"/>
                    <a:pt x="37" y="47"/>
                  </a:cubicBezTo>
                  <a:cubicBezTo>
                    <a:pt x="38" y="61"/>
                    <a:pt x="34" y="61"/>
                    <a:pt x="23" y="64"/>
                  </a:cubicBezTo>
                  <a:cubicBezTo>
                    <a:pt x="15" y="65"/>
                    <a:pt x="1" y="69"/>
                    <a:pt x="0" y="78"/>
                  </a:cubicBezTo>
                  <a:cubicBezTo>
                    <a:pt x="11" y="80"/>
                    <a:pt x="35" y="79"/>
                    <a:pt x="38" y="94"/>
                  </a:cubicBezTo>
                  <a:cubicBezTo>
                    <a:pt x="39" y="94"/>
                    <a:pt x="40" y="94"/>
                    <a:pt x="41" y="95"/>
                  </a:cubicBezTo>
                  <a:cubicBezTo>
                    <a:pt x="50" y="89"/>
                    <a:pt x="56" y="87"/>
                    <a:pt x="66" y="87"/>
                  </a:cubicBezTo>
                  <a:cubicBezTo>
                    <a:pt x="76" y="87"/>
                    <a:pt x="80" y="93"/>
                    <a:pt x="89" y="96"/>
                  </a:cubicBezTo>
                  <a:cubicBezTo>
                    <a:pt x="94" y="90"/>
                    <a:pt x="96" y="82"/>
                    <a:pt x="99" y="76"/>
                  </a:cubicBezTo>
                  <a:cubicBezTo>
                    <a:pt x="101" y="73"/>
                    <a:pt x="111" y="62"/>
                    <a:pt x="111" y="59"/>
                  </a:cubicBezTo>
                  <a:cubicBezTo>
                    <a:pt x="110" y="52"/>
                    <a:pt x="80" y="71"/>
                    <a:pt x="72" y="70"/>
                  </a:cubicBezTo>
                  <a:cubicBezTo>
                    <a:pt x="53" y="67"/>
                    <a:pt x="36" y="26"/>
                    <a:pt x="36" y="10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5" name="Freeform 604"/>
            <p:cNvSpPr>
              <a:spLocks/>
            </p:cNvSpPr>
            <p:nvPr/>
          </p:nvSpPr>
          <p:spPr bwMode="auto">
            <a:xfrm>
              <a:off x="2366" y="1392"/>
              <a:ext cx="167" cy="328"/>
            </a:xfrm>
            <a:custGeom>
              <a:avLst/>
              <a:gdLst>
                <a:gd name="T0" fmla="*/ 105 w 67"/>
                <a:gd name="T1" fmla="*/ 5 h 131"/>
                <a:gd name="T2" fmla="*/ 105 w 67"/>
                <a:gd name="T3" fmla="*/ 158 h 131"/>
                <a:gd name="T4" fmla="*/ 55 w 67"/>
                <a:gd name="T5" fmla="*/ 328 h 131"/>
                <a:gd name="T6" fmla="*/ 165 w 67"/>
                <a:gd name="T7" fmla="*/ 178 h 131"/>
                <a:gd name="T8" fmla="*/ 142 w 67"/>
                <a:gd name="T9" fmla="*/ 130 h 131"/>
                <a:gd name="T10" fmla="*/ 110 w 67"/>
                <a:gd name="T11" fmla="*/ 88 h 131"/>
                <a:gd name="T12" fmla="*/ 105 w 67"/>
                <a:gd name="T13" fmla="*/ 28 h 131"/>
                <a:gd name="T14" fmla="*/ 150 w 67"/>
                <a:gd name="T15" fmla="*/ 0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131">
                  <a:moveTo>
                    <a:pt x="42" y="2"/>
                  </a:moveTo>
                  <a:cubicBezTo>
                    <a:pt x="18" y="7"/>
                    <a:pt x="49" y="49"/>
                    <a:pt x="42" y="63"/>
                  </a:cubicBezTo>
                  <a:cubicBezTo>
                    <a:pt x="35" y="80"/>
                    <a:pt x="0" y="111"/>
                    <a:pt x="22" y="131"/>
                  </a:cubicBezTo>
                  <a:cubicBezTo>
                    <a:pt x="30" y="105"/>
                    <a:pt x="33" y="75"/>
                    <a:pt x="66" y="71"/>
                  </a:cubicBezTo>
                  <a:cubicBezTo>
                    <a:pt x="67" y="61"/>
                    <a:pt x="64" y="58"/>
                    <a:pt x="57" y="52"/>
                  </a:cubicBezTo>
                  <a:cubicBezTo>
                    <a:pt x="49" y="47"/>
                    <a:pt x="47" y="44"/>
                    <a:pt x="44" y="35"/>
                  </a:cubicBezTo>
                  <a:cubicBezTo>
                    <a:pt x="41" y="27"/>
                    <a:pt x="38" y="18"/>
                    <a:pt x="42" y="11"/>
                  </a:cubicBezTo>
                  <a:cubicBezTo>
                    <a:pt x="46" y="3"/>
                    <a:pt x="53" y="4"/>
                    <a:pt x="60" y="0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6" name="Freeform 605"/>
            <p:cNvSpPr>
              <a:spLocks/>
            </p:cNvSpPr>
            <p:nvPr/>
          </p:nvSpPr>
          <p:spPr bwMode="auto">
            <a:xfrm>
              <a:off x="2446" y="1617"/>
              <a:ext cx="505" cy="365"/>
            </a:xfrm>
            <a:custGeom>
              <a:avLst/>
              <a:gdLst>
                <a:gd name="T0" fmla="*/ 0 w 202"/>
                <a:gd name="T1" fmla="*/ 238 h 146"/>
                <a:gd name="T2" fmla="*/ 13 w 202"/>
                <a:gd name="T3" fmla="*/ 300 h 146"/>
                <a:gd name="T4" fmla="*/ 63 w 202"/>
                <a:gd name="T5" fmla="*/ 320 h 146"/>
                <a:gd name="T6" fmla="*/ 125 w 202"/>
                <a:gd name="T7" fmla="*/ 323 h 146"/>
                <a:gd name="T8" fmla="*/ 105 w 202"/>
                <a:gd name="T9" fmla="*/ 275 h 146"/>
                <a:gd name="T10" fmla="*/ 153 w 202"/>
                <a:gd name="T11" fmla="*/ 58 h 146"/>
                <a:gd name="T12" fmla="*/ 243 w 202"/>
                <a:gd name="T13" fmla="*/ 50 h 146"/>
                <a:gd name="T14" fmla="*/ 218 w 202"/>
                <a:gd name="T15" fmla="*/ 120 h 146"/>
                <a:gd name="T16" fmla="*/ 198 w 202"/>
                <a:gd name="T17" fmla="*/ 175 h 146"/>
                <a:gd name="T18" fmla="*/ 245 w 202"/>
                <a:gd name="T19" fmla="*/ 138 h 146"/>
                <a:gd name="T20" fmla="*/ 298 w 202"/>
                <a:gd name="T21" fmla="*/ 130 h 146"/>
                <a:gd name="T22" fmla="*/ 348 w 202"/>
                <a:gd name="T23" fmla="*/ 145 h 146"/>
                <a:gd name="T24" fmla="*/ 378 w 202"/>
                <a:gd name="T25" fmla="*/ 123 h 146"/>
                <a:gd name="T26" fmla="*/ 385 w 202"/>
                <a:gd name="T27" fmla="*/ 333 h 146"/>
                <a:gd name="T28" fmla="*/ 320 w 202"/>
                <a:gd name="T29" fmla="*/ 255 h 146"/>
                <a:gd name="T30" fmla="*/ 280 w 202"/>
                <a:gd name="T31" fmla="*/ 280 h 146"/>
                <a:gd name="T32" fmla="*/ 328 w 202"/>
                <a:gd name="T33" fmla="*/ 328 h 146"/>
                <a:gd name="T34" fmla="*/ 355 w 202"/>
                <a:gd name="T35" fmla="*/ 360 h 146"/>
                <a:gd name="T36" fmla="*/ 420 w 202"/>
                <a:gd name="T37" fmla="*/ 345 h 146"/>
                <a:gd name="T38" fmla="*/ 505 w 202"/>
                <a:gd name="T39" fmla="*/ 290 h 146"/>
                <a:gd name="T40" fmla="*/ 470 w 202"/>
                <a:gd name="T41" fmla="*/ 178 h 146"/>
                <a:gd name="T42" fmla="*/ 385 w 202"/>
                <a:gd name="T43" fmla="*/ 100 h 146"/>
                <a:gd name="T44" fmla="*/ 353 w 202"/>
                <a:gd name="T45" fmla="*/ 65 h 146"/>
                <a:gd name="T46" fmla="*/ 315 w 202"/>
                <a:gd name="T47" fmla="*/ 28 h 146"/>
                <a:gd name="T48" fmla="*/ 195 w 202"/>
                <a:gd name="T49" fmla="*/ 8 h 146"/>
                <a:gd name="T50" fmla="*/ 105 w 202"/>
                <a:gd name="T51" fmla="*/ 63 h 146"/>
                <a:gd name="T52" fmla="*/ 68 w 202"/>
                <a:gd name="T53" fmla="*/ 175 h 146"/>
                <a:gd name="T54" fmla="*/ 58 w 202"/>
                <a:gd name="T55" fmla="*/ 218 h 146"/>
                <a:gd name="T56" fmla="*/ 15 w 202"/>
                <a:gd name="T57" fmla="*/ 218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2" h="146">
                  <a:moveTo>
                    <a:pt x="0" y="95"/>
                  </a:moveTo>
                  <a:cubicBezTo>
                    <a:pt x="1" y="102"/>
                    <a:pt x="2" y="112"/>
                    <a:pt x="5" y="120"/>
                  </a:cubicBezTo>
                  <a:cubicBezTo>
                    <a:pt x="9" y="132"/>
                    <a:pt x="14" y="126"/>
                    <a:pt x="25" y="128"/>
                  </a:cubicBezTo>
                  <a:cubicBezTo>
                    <a:pt x="32" y="129"/>
                    <a:pt x="43" y="137"/>
                    <a:pt x="50" y="129"/>
                  </a:cubicBezTo>
                  <a:cubicBezTo>
                    <a:pt x="55" y="122"/>
                    <a:pt x="46" y="115"/>
                    <a:pt x="42" y="110"/>
                  </a:cubicBezTo>
                  <a:cubicBezTo>
                    <a:pt x="20" y="89"/>
                    <a:pt x="45" y="43"/>
                    <a:pt x="61" y="23"/>
                  </a:cubicBezTo>
                  <a:cubicBezTo>
                    <a:pt x="70" y="14"/>
                    <a:pt x="93" y="0"/>
                    <a:pt x="97" y="20"/>
                  </a:cubicBezTo>
                  <a:cubicBezTo>
                    <a:pt x="99" y="30"/>
                    <a:pt x="93" y="40"/>
                    <a:pt x="87" y="48"/>
                  </a:cubicBezTo>
                  <a:cubicBezTo>
                    <a:pt x="84" y="51"/>
                    <a:pt x="71" y="66"/>
                    <a:pt x="79" y="70"/>
                  </a:cubicBezTo>
                  <a:cubicBezTo>
                    <a:pt x="85" y="73"/>
                    <a:pt x="94" y="58"/>
                    <a:pt x="98" y="55"/>
                  </a:cubicBezTo>
                  <a:cubicBezTo>
                    <a:pt x="104" y="51"/>
                    <a:pt x="112" y="50"/>
                    <a:pt x="119" y="52"/>
                  </a:cubicBezTo>
                  <a:cubicBezTo>
                    <a:pt x="124" y="53"/>
                    <a:pt x="132" y="63"/>
                    <a:pt x="139" y="58"/>
                  </a:cubicBezTo>
                  <a:cubicBezTo>
                    <a:pt x="145" y="54"/>
                    <a:pt x="138" y="43"/>
                    <a:pt x="151" y="49"/>
                  </a:cubicBezTo>
                  <a:cubicBezTo>
                    <a:pt x="177" y="60"/>
                    <a:pt x="188" y="129"/>
                    <a:pt x="154" y="133"/>
                  </a:cubicBezTo>
                  <a:cubicBezTo>
                    <a:pt x="131" y="135"/>
                    <a:pt x="149" y="102"/>
                    <a:pt x="128" y="102"/>
                  </a:cubicBezTo>
                  <a:cubicBezTo>
                    <a:pt x="119" y="102"/>
                    <a:pt x="108" y="104"/>
                    <a:pt x="112" y="112"/>
                  </a:cubicBezTo>
                  <a:cubicBezTo>
                    <a:pt x="115" y="120"/>
                    <a:pt x="126" y="124"/>
                    <a:pt x="131" y="131"/>
                  </a:cubicBezTo>
                  <a:cubicBezTo>
                    <a:pt x="135" y="138"/>
                    <a:pt x="132" y="142"/>
                    <a:pt x="142" y="144"/>
                  </a:cubicBezTo>
                  <a:cubicBezTo>
                    <a:pt x="151" y="146"/>
                    <a:pt x="160" y="142"/>
                    <a:pt x="168" y="138"/>
                  </a:cubicBezTo>
                  <a:cubicBezTo>
                    <a:pt x="183" y="132"/>
                    <a:pt x="201" y="135"/>
                    <a:pt x="202" y="116"/>
                  </a:cubicBezTo>
                  <a:cubicBezTo>
                    <a:pt x="202" y="102"/>
                    <a:pt x="195" y="82"/>
                    <a:pt x="188" y="71"/>
                  </a:cubicBezTo>
                  <a:cubicBezTo>
                    <a:pt x="180" y="57"/>
                    <a:pt x="167" y="48"/>
                    <a:pt x="154" y="40"/>
                  </a:cubicBezTo>
                  <a:cubicBezTo>
                    <a:pt x="147" y="35"/>
                    <a:pt x="144" y="34"/>
                    <a:pt x="141" y="26"/>
                  </a:cubicBezTo>
                  <a:cubicBezTo>
                    <a:pt x="137" y="15"/>
                    <a:pt x="137" y="13"/>
                    <a:pt x="126" y="11"/>
                  </a:cubicBezTo>
                  <a:cubicBezTo>
                    <a:pt x="111" y="7"/>
                    <a:pt x="93" y="3"/>
                    <a:pt x="78" y="3"/>
                  </a:cubicBezTo>
                  <a:cubicBezTo>
                    <a:pt x="58" y="3"/>
                    <a:pt x="52" y="8"/>
                    <a:pt x="42" y="25"/>
                  </a:cubicBezTo>
                  <a:cubicBezTo>
                    <a:pt x="34" y="40"/>
                    <a:pt x="32" y="53"/>
                    <a:pt x="27" y="70"/>
                  </a:cubicBezTo>
                  <a:cubicBezTo>
                    <a:pt x="26" y="74"/>
                    <a:pt x="26" y="84"/>
                    <a:pt x="23" y="87"/>
                  </a:cubicBezTo>
                  <a:cubicBezTo>
                    <a:pt x="19" y="91"/>
                    <a:pt x="8" y="88"/>
                    <a:pt x="6" y="87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7" name="Freeform 606"/>
            <p:cNvSpPr>
              <a:spLocks/>
            </p:cNvSpPr>
            <p:nvPr/>
          </p:nvSpPr>
          <p:spPr bwMode="auto">
            <a:xfrm>
              <a:off x="2873" y="1467"/>
              <a:ext cx="498" cy="520"/>
            </a:xfrm>
            <a:custGeom>
              <a:avLst/>
              <a:gdLst>
                <a:gd name="T0" fmla="*/ 155 w 199"/>
                <a:gd name="T1" fmla="*/ 483 h 208"/>
                <a:gd name="T2" fmla="*/ 183 w 199"/>
                <a:gd name="T3" fmla="*/ 493 h 208"/>
                <a:gd name="T4" fmla="*/ 213 w 199"/>
                <a:gd name="T5" fmla="*/ 513 h 208"/>
                <a:gd name="T6" fmla="*/ 243 w 199"/>
                <a:gd name="T7" fmla="*/ 463 h 208"/>
                <a:gd name="T8" fmla="*/ 248 w 199"/>
                <a:gd name="T9" fmla="*/ 388 h 208"/>
                <a:gd name="T10" fmla="*/ 255 w 199"/>
                <a:gd name="T11" fmla="*/ 323 h 208"/>
                <a:gd name="T12" fmla="*/ 180 w 199"/>
                <a:gd name="T13" fmla="*/ 228 h 208"/>
                <a:gd name="T14" fmla="*/ 160 w 199"/>
                <a:gd name="T15" fmla="*/ 135 h 208"/>
                <a:gd name="T16" fmla="*/ 263 w 199"/>
                <a:gd name="T17" fmla="*/ 153 h 208"/>
                <a:gd name="T18" fmla="*/ 350 w 199"/>
                <a:gd name="T19" fmla="*/ 108 h 208"/>
                <a:gd name="T20" fmla="*/ 428 w 199"/>
                <a:gd name="T21" fmla="*/ 143 h 208"/>
                <a:gd name="T22" fmla="*/ 363 w 199"/>
                <a:gd name="T23" fmla="*/ 228 h 208"/>
                <a:gd name="T24" fmla="*/ 405 w 199"/>
                <a:gd name="T25" fmla="*/ 248 h 208"/>
                <a:gd name="T26" fmla="*/ 440 w 199"/>
                <a:gd name="T27" fmla="*/ 278 h 208"/>
                <a:gd name="T28" fmla="*/ 465 w 199"/>
                <a:gd name="T29" fmla="*/ 215 h 208"/>
                <a:gd name="T30" fmla="*/ 493 w 199"/>
                <a:gd name="T31" fmla="*/ 163 h 208"/>
                <a:gd name="T32" fmla="*/ 423 w 199"/>
                <a:gd name="T33" fmla="*/ 58 h 208"/>
                <a:gd name="T34" fmla="*/ 315 w 199"/>
                <a:gd name="T35" fmla="*/ 13 h 208"/>
                <a:gd name="T36" fmla="*/ 208 w 199"/>
                <a:gd name="T37" fmla="*/ 70 h 208"/>
                <a:gd name="T38" fmla="*/ 83 w 199"/>
                <a:gd name="T39" fmla="*/ 130 h 208"/>
                <a:gd name="T40" fmla="*/ 43 w 199"/>
                <a:gd name="T41" fmla="*/ 213 h 208"/>
                <a:gd name="T42" fmla="*/ 140 w 199"/>
                <a:gd name="T43" fmla="*/ 308 h 208"/>
                <a:gd name="T44" fmla="*/ 155 w 199"/>
                <a:gd name="T45" fmla="*/ 438 h 208"/>
                <a:gd name="T46" fmla="*/ 158 w 199"/>
                <a:gd name="T47" fmla="*/ 445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" h="208">
                  <a:moveTo>
                    <a:pt x="62" y="193"/>
                  </a:moveTo>
                  <a:cubicBezTo>
                    <a:pt x="65" y="195"/>
                    <a:pt x="69" y="195"/>
                    <a:pt x="73" y="197"/>
                  </a:cubicBezTo>
                  <a:cubicBezTo>
                    <a:pt x="77" y="199"/>
                    <a:pt x="80" y="205"/>
                    <a:pt x="85" y="205"/>
                  </a:cubicBezTo>
                  <a:cubicBezTo>
                    <a:pt x="98" y="208"/>
                    <a:pt x="96" y="194"/>
                    <a:pt x="97" y="185"/>
                  </a:cubicBezTo>
                  <a:cubicBezTo>
                    <a:pt x="98" y="175"/>
                    <a:pt x="98" y="165"/>
                    <a:pt x="99" y="155"/>
                  </a:cubicBezTo>
                  <a:cubicBezTo>
                    <a:pt x="100" y="146"/>
                    <a:pt x="103" y="138"/>
                    <a:pt x="102" y="129"/>
                  </a:cubicBezTo>
                  <a:cubicBezTo>
                    <a:pt x="100" y="108"/>
                    <a:pt x="88" y="103"/>
                    <a:pt x="72" y="91"/>
                  </a:cubicBezTo>
                  <a:cubicBezTo>
                    <a:pt x="57" y="79"/>
                    <a:pt x="46" y="70"/>
                    <a:pt x="64" y="54"/>
                  </a:cubicBezTo>
                  <a:cubicBezTo>
                    <a:pt x="79" y="40"/>
                    <a:pt x="99" y="39"/>
                    <a:pt x="105" y="61"/>
                  </a:cubicBezTo>
                  <a:cubicBezTo>
                    <a:pt x="118" y="62"/>
                    <a:pt x="129" y="49"/>
                    <a:pt x="140" y="43"/>
                  </a:cubicBezTo>
                  <a:cubicBezTo>
                    <a:pt x="151" y="36"/>
                    <a:pt x="172" y="39"/>
                    <a:pt x="171" y="57"/>
                  </a:cubicBezTo>
                  <a:cubicBezTo>
                    <a:pt x="171" y="73"/>
                    <a:pt x="145" y="79"/>
                    <a:pt x="145" y="91"/>
                  </a:cubicBezTo>
                  <a:cubicBezTo>
                    <a:pt x="145" y="100"/>
                    <a:pt x="157" y="97"/>
                    <a:pt x="162" y="99"/>
                  </a:cubicBezTo>
                  <a:cubicBezTo>
                    <a:pt x="169" y="101"/>
                    <a:pt x="171" y="106"/>
                    <a:pt x="176" y="111"/>
                  </a:cubicBezTo>
                  <a:cubicBezTo>
                    <a:pt x="181" y="103"/>
                    <a:pt x="182" y="94"/>
                    <a:pt x="186" y="86"/>
                  </a:cubicBezTo>
                  <a:cubicBezTo>
                    <a:pt x="190" y="78"/>
                    <a:pt x="196" y="73"/>
                    <a:pt x="197" y="65"/>
                  </a:cubicBezTo>
                  <a:cubicBezTo>
                    <a:pt x="199" y="46"/>
                    <a:pt x="182" y="33"/>
                    <a:pt x="169" y="23"/>
                  </a:cubicBezTo>
                  <a:cubicBezTo>
                    <a:pt x="158" y="14"/>
                    <a:pt x="139" y="0"/>
                    <a:pt x="126" y="5"/>
                  </a:cubicBezTo>
                  <a:cubicBezTo>
                    <a:pt x="111" y="10"/>
                    <a:pt x="97" y="21"/>
                    <a:pt x="83" y="28"/>
                  </a:cubicBezTo>
                  <a:cubicBezTo>
                    <a:pt x="66" y="37"/>
                    <a:pt x="50" y="46"/>
                    <a:pt x="33" y="52"/>
                  </a:cubicBezTo>
                  <a:cubicBezTo>
                    <a:pt x="17" y="58"/>
                    <a:pt x="0" y="67"/>
                    <a:pt x="17" y="85"/>
                  </a:cubicBezTo>
                  <a:cubicBezTo>
                    <a:pt x="31" y="100"/>
                    <a:pt x="48" y="102"/>
                    <a:pt x="56" y="123"/>
                  </a:cubicBezTo>
                  <a:cubicBezTo>
                    <a:pt x="64" y="142"/>
                    <a:pt x="61" y="157"/>
                    <a:pt x="62" y="175"/>
                  </a:cubicBezTo>
                  <a:cubicBezTo>
                    <a:pt x="62" y="176"/>
                    <a:pt x="63" y="177"/>
                    <a:pt x="63" y="178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8" name="Freeform 607"/>
            <p:cNvSpPr>
              <a:spLocks/>
            </p:cNvSpPr>
            <p:nvPr/>
          </p:nvSpPr>
          <p:spPr bwMode="auto">
            <a:xfrm>
              <a:off x="3078" y="1667"/>
              <a:ext cx="290" cy="538"/>
            </a:xfrm>
            <a:custGeom>
              <a:avLst/>
              <a:gdLst>
                <a:gd name="T0" fmla="*/ 195 w 116"/>
                <a:gd name="T1" fmla="*/ 0 h 215"/>
                <a:gd name="T2" fmla="*/ 130 w 116"/>
                <a:gd name="T3" fmla="*/ 75 h 215"/>
                <a:gd name="T4" fmla="*/ 148 w 116"/>
                <a:gd name="T5" fmla="*/ 190 h 215"/>
                <a:gd name="T6" fmla="*/ 133 w 116"/>
                <a:gd name="T7" fmla="*/ 245 h 215"/>
                <a:gd name="T8" fmla="*/ 148 w 116"/>
                <a:gd name="T9" fmla="*/ 305 h 215"/>
                <a:gd name="T10" fmla="*/ 65 w 116"/>
                <a:gd name="T11" fmla="*/ 325 h 215"/>
                <a:gd name="T12" fmla="*/ 28 w 116"/>
                <a:gd name="T13" fmla="*/ 290 h 215"/>
                <a:gd name="T14" fmla="*/ 43 w 116"/>
                <a:gd name="T15" fmla="*/ 338 h 215"/>
                <a:gd name="T16" fmla="*/ 88 w 116"/>
                <a:gd name="T17" fmla="*/ 373 h 215"/>
                <a:gd name="T18" fmla="*/ 138 w 116"/>
                <a:gd name="T19" fmla="*/ 398 h 215"/>
                <a:gd name="T20" fmla="*/ 203 w 116"/>
                <a:gd name="T21" fmla="*/ 510 h 215"/>
                <a:gd name="T22" fmla="*/ 263 w 116"/>
                <a:gd name="T23" fmla="*/ 530 h 215"/>
                <a:gd name="T24" fmla="*/ 278 w 116"/>
                <a:gd name="T25" fmla="*/ 465 h 215"/>
                <a:gd name="T26" fmla="*/ 193 w 116"/>
                <a:gd name="T27" fmla="*/ 358 h 215"/>
                <a:gd name="T28" fmla="*/ 185 w 116"/>
                <a:gd name="T29" fmla="*/ 228 h 215"/>
                <a:gd name="T30" fmla="*/ 193 w 116"/>
                <a:gd name="T31" fmla="*/ 168 h 215"/>
                <a:gd name="T32" fmla="*/ 195 w 116"/>
                <a:gd name="T33" fmla="*/ 128 h 215"/>
                <a:gd name="T34" fmla="*/ 175 w 116"/>
                <a:gd name="T35" fmla="*/ 70 h 215"/>
                <a:gd name="T36" fmla="*/ 220 w 116"/>
                <a:gd name="T37" fmla="*/ 55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215">
                  <a:moveTo>
                    <a:pt x="78" y="0"/>
                  </a:moveTo>
                  <a:cubicBezTo>
                    <a:pt x="65" y="1"/>
                    <a:pt x="50" y="18"/>
                    <a:pt x="52" y="30"/>
                  </a:cubicBezTo>
                  <a:cubicBezTo>
                    <a:pt x="54" y="47"/>
                    <a:pt x="68" y="57"/>
                    <a:pt x="59" y="76"/>
                  </a:cubicBezTo>
                  <a:cubicBezTo>
                    <a:pt x="55" y="84"/>
                    <a:pt x="52" y="88"/>
                    <a:pt x="53" y="98"/>
                  </a:cubicBezTo>
                  <a:cubicBezTo>
                    <a:pt x="55" y="106"/>
                    <a:pt x="58" y="114"/>
                    <a:pt x="59" y="122"/>
                  </a:cubicBezTo>
                  <a:cubicBezTo>
                    <a:pt x="60" y="142"/>
                    <a:pt x="38" y="138"/>
                    <a:pt x="26" y="130"/>
                  </a:cubicBezTo>
                  <a:cubicBezTo>
                    <a:pt x="20" y="127"/>
                    <a:pt x="18" y="113"/>
                    <a:pt x="11" y="116"/>
                  </a:cubicBezTo>
                  <a:cubicBezTo>
                    <a:pt x="0" y="120"/>
                    <a:pt x="13" y="132"/>
                    <a:pt x="17" y="135"/>
                  </a:cubicBezTo>
                  <a:cubicBezTo>
                    <a:pt x="23" y="140"/>
                    <a:pt x="30" y="144"/>
                    <a:pt x="35" y="149"/>
                  </a:cubicBezTo>
                  <a:cubicBezTo>
                    <a:pt x="43" y="157"/>
                    <a:pt x="45" y="156"/>
                    <a:pt x="55" y="159"/>
                  </a:cubicBezTo>
                  <a:cubicBezTo>
                    <a:pt x="82" y="165"/>
                    <a:pt x="71" y="186"/>
                    <a:pt x="81" y="204"/>
                  </a:cubicBezTo>
                  <a:cubicBezTo>
                    <a:pt x="86" y="212"/>
                    <a:pt x="96" y="215"/>
                    <a:pt x="105" y="212"/>
                  </a:cubicBezTo>
                  <a:cubicBezTo>
                    <a:pt x="116" y="208"/>
                    <a:pt x="116" y="196"/>
                    <a:pt x="111" y="186"/>
                  </a:cubicBezTo>
                  <a:cubicBezTo>
                    <a:pt x="105" y="169"/>
                    <a:pt x="84" y="161"/>
                    <a:pt x="77" y="143"/>
                  </a:cubicBezTo>
                  <a:cubicBezTo>
                    <a:pt x="72" y="126"/>
                    <a:pt x="72" y="108"/>
                    <a:pt x="74" y="91"/>
                  </a:cubicBezTo>
                  <a:cubicBezTo>
                    <a:pt x="75" y="83"/>
                    <a:pt x="74" y="73"/>
                    <a:pt x="77" y="67"/>
                  </a:cubicBezTo>
                  <a:cubicBezTo>
                    <a:pt x="80" y="57"/>
                    <a:pt x="83" y="60"/>
                    <a:pt x="78" y="51"/>
                  </a:cubicBezTo>
                  <a:cubicBezTo>
                    <a:pt x="75" y="43"/>
                    <a:pt x="67" y="37"/>
                    <a:pt x="70" y="28"/>
                  </a:cubicBezTo>
                  <a:cubicBezTo>
                    <a:pt x="73" y="18"/>
                    <a:pt x="79" y="22"/>
                    <a:pt x="88" y="22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9" name="Freeform 608"/>
            <p:cNvSpPr>
              <a:spLocks/>
            </p:cNvSpPr>
            <p:nvPr/>
          </p:nvSpPr>
          <p:spPr bwMode="auto">
            <a:xfrm>
              <a:off x="3338" y="1747"/>
              <a:ext cx="193" cy="368"/>
            </a:xfrm>
            <a:custGeom>
              <a:avLst/>
              <a:gdLst>
                <a:gd name="T0" fmla="*/ 190 w 77"/>
                <a:gd name="T1" fmla="*/ 25 h 147"/>
                <a:gd name="T2" fmla="*/ 70 w 77"/>
                <a:gd name="T3" fmla="*/ 30 h 147"/>
                <a:gd name="T4" fmla="*/ 40 w 77"/>
                <a:gd name="T5" fmla="*/ 85 h 147"/>
                <a:gd name="T6" fmla="*/ 13 w 77"/>
                <a:gd name="T7" fmla="*/ 135 h 147"/>
                <a:gd name="T8" fmla="*/ 73 w 77"/>
                <a:gd name="T9" fmla="*/ 233 h 147"/>
                <a:gd name="T10" fmla="*/ 98 w 77"/>
                <a:gd name="T11" fmla="*/ 295 h 147"/>
                <a:gd name="T12" fmla="*/ 113 w 77"/>
                <a:gd name="T13" fmla="*/ 355 h 147"/>
                <a:gd name="T14" fmla="*/ 123 w 77"/>
                <a:gd name="T15" fmla="*/ 368 h 147"/>
                <a:gd name="T16" fmla="*/ 140 w 77"/>
                <a:gd name="T17" fmla="*/ 313 h 147"/>
                <a:gd name="T18" fmla="*/ 153 w 77"/>
                <a:gd name="T19" fmla="*/ 258 h 147"/>
                <a:gd name="T20" fmla="*/ 90 w 77"/>
                <a:gd name="T21" fmla="*/ 180 h 147"/>
                <a:gd name="T22" fmla="*/ 108 w 77"/>
                <a:gd name="T23" fmla="*/ 133 h 147"/>
                <a:gd name="T24" fmla="*/ 148 w 77"/>
                <a:gd name="T25" fmla="*/ 113 h 147"/>
                <a:gd name="T26" fmla="*/ 190 w 77"/>
                <a:gd name="T27" fmla="*/ 45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147">
                  <a:moveTo>
                    <a:pt x="76" y="10"/>
                  </a:moveTo>
                  <a:cubicBezTo>
                    <a:pt x="59" y="10"/>
                    <a:pt x="42" y="0"/>
                    <a:pt x="28" y="12"/>
                  </a:cubicBezTo>
                  <a:cubicBezTo>
                    <a:pt x="21" y="18"/>
                    <a:pt x="19" y="26"/>
                    <a:pt x="16" y="34"/>
                  </a:cubicBezTo>
                  <a:cubicBezTo>
                    <a:pt x="13" y="41"/>
                    <a:pt x="8" y="47"/>
                    <a:pt x="5" y="54"/>
                  </a:cubicBezTo>
                  <a:cubicBezTo>
                    <a:pt x="0" y="71"/>
                    <a:pt x="21" y="79"/>
                    <a:pt x="29" y="93"/>
                  </a:cubicBezTo>
                  <a:cubicBezTo>
                    <a:pt x="33" y="100"/>
                    <a:pt x="36" y="109"/>
                    <a:pt x="39" y="118"/>
                  </a:cubicBezTo>
                  <a:cubicBezTo>
                    <a:pt x="41" y="124"/>
                    <a:pt x="42" y="136"/>
                    <a:pt x="45" y="142"/>
                  </a:cubicBezTo>
                  <a:cubicBezTo>
                    <a:pt x="47" y="144"/>
                    <a:pt x="47" y="145"/>
                    <a:pt x="49" y="147"/>
                  </a:cubicBezTo>
                  <a:cubicBezTo>
                    <a:pt x="54" y="143"/>
                    <a:pt x="54" y="131"/>
                    <a:pt x="56" y="125"/>
                  </a:cubicBezTo>
                  <a:cubicBezTo>
                    <a:pt x="57" y="119"/>
                    <a:pt x="61" y="108"/>
                    <a:pt x="61" y="103"/>
                  </a:cubicBezTo>
                  <a:cubicBezTo>
                    <a:pt x="58" y="91"/>
                    <a:pt x="36" y="85"/>
                    <a:pt x="36" y="72"/>
                  </a:cubicBezTo>
                  <a:cubicBezTo>
                    <a:pt x="36" y="67"/>
                    <a:pt x="41" y="57"/>
                    <a:pt x="43" y="53"/>
                  </a:cubicBezTo>
                  <a:cubicBezTo>
                    <a:pt x="49" y="44"/>
                    <a:pt x="50" y="45"/>
                    <a:pt x="59" y="45"/>
                  </a:cubicBezTo>
                  <a:cubicBezTo>
                    <a:pt x="77" y="45"/>
                    <a:pt x="76" y="34"/>
                    <a:pt x="76" y="18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0" name="Freeform 609"/>
            <p:cNvSpPr>
              <a:spLocks/>
            </p:cNvSpPr>
            <p:nvPr/>
          </p:nvSpPr>
          <p:spPr bwMode="auto">
            <a:xfrm>
              <a:off x="3446" y="1607"/>
              <a:ext cx="550" cy="585"/>
            </a:xfrm>
            <a:custGeom>
              <a:avLst/>
              <a:gdLst>
                <a:gd name="T0" fmla="*/ 268 w 220"/>
                <a:gd name="T1" fmla="*/ 8 h 234"/>
                <a:gd name="T2" fmla="*/ 240 w 220"/>
                <a:gd name="T3" fmla="*/ 65 h 234"/>
                <a:gd name="T4" fmla="*/ 210 w 220"/>
                <a:gd name="T5" fmla="*/ 115 h 234"/>
                <a:gd name="T6" fmla="*/ 185 w 220"/>
                <a:gd name="T7" fmla="*/ 233 h 234"/>
                <a:gd name="T8" fmla="*/ 215 w 220"/>
                <a:gd name="T9" fmla="*/ 288 h 234"/>
                <a:gd name="T10" fmla="*/ 228 w 220"/>
                <a:gd name="T11" fmla="*/ 345 h 234"/>
                <a:gd name="T12" fmla="*/ 330 w 220"/>
                <a:gd name="T13" fmla="*/ 388 h 234"/>
                <a:gd name="T14" fmla="*/ 430 w 220"/>
                <a:gd name="T15" fmla="*/ 443 h 234"/>
                <a:gd name="T16" fmla="*/ 418 w 220"/>
                <a:gd name="T17" fmla="*/ 495 h 234"/>
                <a:gd name="T18" fmla="*/ 365 w 220"/>
                <a:gd name="T19" fmla="*/ 498 h 234"/>
                <a:gd name="T20" fmla="*/ 310 w 220"/>
                <a:gd name="T21" fmla="*/ 493 h 234"/>
                <a:gd name="T22" fmla="*/ 255 w 220"/>
                <a:gd name="T23" fmla="*/ 480 h 234"/>
                <a:gd name="T24" fmla="*/ 140 w 220"/>
                <a:gd name="T25" fmla="*/ 493 h 234"/>
                <a:gd name="T26" fmla="*/ 105 w 220"/>
                <a:gd name="T27" fmla="*/ 533 h 234"/>
                <a:gd name="T28" fmla="*/ 53 w 220"/>
                <a:gd name="T29" fmla="*/ 510 h 234"/>
                <a:gd name="T30" fmla="*/ 25 w 220"/>
                <a:gd name="T31" fmla="*/ 468 h 234"/>
                <a:gd name="T32" fmla="*/ 18 w 220"/>
                <a:gd name="T33" fmla="*/ 520 h 234"/>
                <a:gd name="T34" fmla="*/ 33 w 220"/>
                <a:gd name="T35" fmla="*/ 540 h 234"/>
                <a:gd name="T36" fmla="*/ 38 w 220"/>
                <a:gd name="T37" fmla="*/ 570 h 234"/>
                <a:gd name="T38" fmla="*/ 95 w 220"/>
                <a:gd name="T39" fmla="*/ 565 h 234"/>
                <a:gd name="T40" fmla="*/ 200 w 220"/>
                <a:gd name="T41" fmla="*/ 515 h 234"/>
                <a:gd name="T42" fmla="*/ 320 w 220"/>
                <a:gd name="T43" fmla="*/ 523 h 234"/>
                <a:gd name="T44" fmla="*/ 455 w 220"/>
                <a:gd name="T45" fmla="*/ 530 h 234"/>
                <a:gd name="T46" fmla="*/ 513 w 220"/>
                <a:gd name="T47" fmla="*/ 490 h 234"/>
                <a:gd name="T48" fmla="*/ 548 w 220"/>
                <a:gd name="T49" fmla="*/ 415 h 234"/>
                <a:gd name="T50" fmla="*/ 483 w 220"/>
                <a:gd name="T51" fmla="*/ 395 h 234"/>
                <a:gd name="T52" fmla="*/ 413 w 220"/>
                <a:gd name="T53" fmla="*/ 375 h 234"/>
                <a:gd name="T54" fmla="*/ 278 w 220"/>
                <a:gd name="T55" fmla="*/ 313 h 234"/>
                <a:gd name="T56" fmla="*/ 270 w 220"/>
                <a:gd name="T57" fmla="*/ 253 h 234"/>
                <a:gd name="T58" fmla="*/ 298 w 220"/>
                <a:gd name="T59" fmla="*/ 155 h 234"/>
                <a:gd name="T60" fmla="*/ 400 w 220"/>
                <a:gd name="T61" fmla="*/ 88 h 234"/>
                <a:gd name="T62" fmla="*/ 395 w 220"/>
                <a:gd name="T63" fmla="*/ 30 h 234"/>
                <a:gd name="T64" fmla="*/ 353 w 220"/>
                <a:gd name="T65" fmla="*/ 10 h 234"/>
                <a:gd name="T66" fmla="*/ 303 w 220"/>
                <a:gd name="T67" fmla="*/ 10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0" h="234">
                  <a:moveTo>
                    <a:pt x="107" y="3"/>
                  </a:moveTo>
                  <a:cubicBezTo>
                    <a:pt x="101" y="7"/>
                    <a:pt x="99" y="19"/>
                    <a:pt x="96" y="26"/>
                  </a:cubicBezTo>
                  <a:cubicBezTo>
                    <a:pt x="93" y="33"/>
                    <a:pt x="88" y="39"/>
                    <a:pt x="84" y="46"/>
                  </a:cubicBezTo>
                  <a:cubicBezTo>
                    <a:pt x="76" y="60"/>
                    <a:pt x="66" y="75"/>
                    <a:pt x="74" y="93"/>
                  </a:cubicBezTo>
                  <a:cubicBezTo>
                    <a:pt x="77" y="101"/>
                    <a:pt x="83" y="106"/>
                    <a:pt x="86" y="115"/>
                  </a:cubicBezTo>
                  <a:cubicBezTo>
                    <a:pt x="88" y="122"/>
                    <a:pt x="87" y="132"/>
                    <a:pt x="91" y="138"/>
                  </a:cubicBezTo>
                  <a:cubicBezTo>
                    <a:pt x="100" y="150"/>
                    <a:pt x="119" y="153"/>
                    <a:pt x="132" y="155"/>
                  </a:cubicBezTo>
                  <a:cubicBezTo>
                    <a:pt x="150" y="156"/>
                    <a:pt x="167" y="156"/>
                    <a:pt x="172" y="177"/>
                  </a:cubicBezTo>
                  <a:cubicBezTo>
                    <a:pt x="174" y="185"/>
                    <a:pt x="173" y="193"/>
                    <a:pt x="167" y="198"/>
                  </a:cubicBezTo>
                  <a:cubicBezTo>
                    <a:pt x="160" y="204"/>
                    <a:pt x="154" y="200"/>
                    <a:pt x="146" y="199"/>
                  </a:cubicBezTo>
                  <a:cubicBezTo>
                    <a:pt x="137" y="199"/>
                    <a:pt x="132" y="199"/>
                    <a:pt x="124" y="197"/>
                  </a:cubicBezTo>
                  <a:cubicBezTo>
                    <a:pt x="116" y="194"/>
                    <a:pt x="110" y="193"/>
                    <a:pt x="102" y="192"/>
                  </a:cubicBezTo>
                  <a:cubicBezTo>
                    <a:pt x="88" y="190"/>
                    <a:pt x="68" y="186"/>
                    <a:pt x="56" y="197"/>
                  </a:cubicBezTo>
                  <a:cubicBezTo>
                    <a:pt x="50" y="204"/>
                    <a:pt x="52" y="211"/>
                    <a:pt x="42" y="213"/>
                  </a:cubicBezTo>
                  <a:cubicBezTo>
                    <a:pt x="34" y="214"/>
                    <a:pt x="26" y="210"/>
                    <a:pt x="21" y="204"/>
                  </a:cubicBezTo>
                  <a:cubicBezTo>
                    <a:pt x="18" y="200"/>
                    <a:pt x="16" y="186"/>
                    <a:pt x="10" y="187"/>
                  </a:cubicBezTo>
                  <a:cubicBezTo>
                    <a:pt x="0" y="189"/>
                    <a:pt x="5" y="204"/>
                    <a:pt x="7" y="208"/>
                  </a:cubicBezTo>
                  <a:cubicBezTo>
                    <a:pt x="9" y="211"/>
                    <a:pt x="11" y="212"/>
                    <a:pt x="13" y="216"/>
                  </a:cubicBezTo>
                  <a:cubicBezTo>
                    <a:pt x="14" y="219"/>
                    <a:pt x="12" y="225"/>
                    <a:pt x="15" y="228"/>
                  </a:cubicBezTo>
                  <a:cubicBezTo>
                    <a:pt x="21" y="234"/>
                    <a:pt x="31" y="229"/>
                    <a:pt x="38" y="226"/>
                  </a:cubicBezTo>
                  <a:cubicBezTo>
                    <a:pt x="53" y="220"/>
                    <a:pt x="63" y="209"/>
                    <a:pt x="80" y="206"/>
                  </a:cubicBezTo>
                  <a:cubicBezTo>
                    <a:pt x="97" y="203"/>
                    <a:pt x="112" y="207"/>
                    <a:pt x="128" y="209"/>
                  </a:cubicBezTo>
                  <a:cubicBezTo>
                    <a:pt x="144" y="210"/>
                    <a:pt x="166" y="215"/>
                    <a:pt x="182" y="212"/>
                  </a:cubicBezTo>
                  <a:cubicBezTo>
                    <a:pt x="190" y="210"/>
                    <a:pt x="199" y="203"/>
                    <a:pt x="205" y="196"/>
                  </a:cubicBezTo>
                  <a:cubicBezTo>
                    <a:pt x="208" y="191"/>
                    <a:pt x="220" y="171"/>
                    <a:pt x="219" y="166"/>
                  </a:cubicBezTo>
                  <a:cubicBezTo>
                    <a:pt x="216" y="159"/>
                    <a:pt x="199" y="159"/>
                    <a:pt x="193" y="158"/>
                  </a:cubicBezTo>
                  <a:cubicBezTo>
                    <a:pt x="184" y="156"/>
                    <a:pt x="175" y="152"/>
                    <a:pt x="165" y="150"/>
                  </a:cubicBezTo>
                  <a:cubicBezTo>
                    <a:pt x="149" y="145"/>
                    <a:pt x="124" y="136"/>
                    <a:pt x="111" y="125"/>
                  </a:cubicBezTo>
                  <a:cubicBezTo>
                    <a:pt x="101" y="117"/>
                    <a:pt x="105" y="111"/>
                    <a:pt x="108" y="101"/>
                  </a:cubicBezTo>
                  <a:cubicBezTo>
                    <a:pt x="113" y="88"/>
                    <a:pt x="115" y="75"/>
                    <a:pt x="119" y="62"/>
                  </a:cubicBezTo>
                  <a:cubicBezTo>
                    <a:pt x="127" y="41"/>
                    <a:pt x="145" y="47"/>
                    <a:pt x="160" y="35"/>
                  </a:cubicBezTo>
                  <a:cubicBezTo>
                    <a:pt x="169" y="27"/>
                    <a:pt x="162" y="21"/>
                    <a:pt x="158" y="12"/>
                  </a:cubicBezTo>
                  <a:cubicBezTo>
                    <a:pt x="153" y="0"/>
                    <a:pt x="152" y="2"/>
                    <a:pt x="141" y="4"/>
                  </a:cubicBezTo>
                  <a:cubicBezTo>
                    <a:pt x="133" y="6"/>
                    <a:pt x="128" y="5"/>
                    <a:pt x="121" y="4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1" name="Freeform 610"/>
            <p:cNvSpPr>
              <a:spLocks/>
            </p:cNvSpPr>
            <p:nvPr/>
          </p:nvSpPr>
          <p:spPr bwMode="auto">
            <a:xfrm>
              <a:off x="3673" y="1635"/>
              <a:ext cx="133" cy="77"/>
            </a:xfrm>
            <a:custGeom>
              <a:avLst/>
              <a:gdLst>
                <a:gd name="T0" fmla="*/ 35 w 53"/>
                <a:gd name="T1" fmla="*/ 20 h 31"/>
                <a:gd name="T2" fmla="*/ 18 w 53"/>
                <a:gd name="T3" fmla="*/ 42 h 31"/>
                <a:gd name="T4" fmla="*/ 0 w 53"/>
                <a:gd name="T5" fmla="*/ 77 h 31"/>
                <a:gd name="T6" fmla="*/ 63 w 53"/>
                <a:gd name="T7" fmla="*/ 17 h 31"/>
                <a:gd name="T8" fmla="*/ 80 w 53"/>
                <a:gd name="T9" fmla="*/ 25 h 31"/>
                <a:gd name="T10" fmla="*/ 95 w 53"/>
                <a:gd name="T11" fmla="*/ 32 h 31"/>
                <a:gd name="T12" fmla="*/ 133 w 53"/>
                <a:gd name="T13" fmla="*/ 25 h 31"/>
                <a:gd name="T14" fmla="*/ 75 w 53"/>
                <a:gd name="T15" fmla="*/ 7 h 31"/>
                <a:gd name="T16" fmla="*/ 55 w 53"/>
                <a:gd name="T17" fmla="*/ 2 h 31"/>
                <a:gd name="T18" fmla="*/ 35 w 53"/>
                <a:gd name="T19" fmla="*/ 1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31">
                  <a:moveTo>
                    <a:pt x="14" y="8"/>
                  </a:moveTo>
                  <a:cubicBezTo>
                    <a:pt x="11" y="10"/>
                    <a:pt x="9" y="14"/>
                    <a:pt x="7" y="17"/>
                  </a:cubicBezTo>
                  <a:cubicBezTo>
                    <a:pt x="5" y="21"/>
                    <a:pt x="0" y="26"/>
                    <a:pt x="0" y="31"/>
                  </a:cubicBezTo>
                  <a:cubicBezTo>
                    <a:pt x="11" y="26"/>
                    <a:pt x="11" y="2"/>
                    <a:pt x="25" y="7"/>
                  </a:cubicBezTo>
                  <a:cubicBezTo>
                    <a:pt x="27" y="8"/>
                    <a:pt x="30" y="9"/>
                    <a:pt x="32" y="10"/>
                  </a:cubicBezTo>
                  <a:cubicBezTo>
                    <a:pt x="34" y="10"/>
                    <a:pt x="36" y="13"/>
                    <a:pt x="38" y="13"/>
                  </a:cubicBezTo>
                  <a:cubicBezTo>
                    <a:pt x="42" y="14"/>
                    <a:pt x="47" y="7"/>
                    <a:pt x="53" y="10"/>
                  </a:cubicBezTo>
                  <a:cubicBezTo>
                    <a:pt x="45" y="7"/>
                    <a:pt x="37" y="5"/>
                    <a:pt x="30" y="3"/>
                  </a:cubicBezTo>
                  <a:cubicBezTo>
                    <a:pt x="27" y="1"/>
                    <a:pt x="25" y="0"/>
                    <a:pt x="22" y="1"/>
                  </a:cubicBezTo>
                  <a:cubicBezTo>
                    <a:pt x="19" y="2"/>
                    <a:pt x="15" y="5"/>
                    <a:pt x="14" y="7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2" name="Freeform 611"/>
            <p:cNvSpPr>
              <a:spLocks/>
            </p:cNvSpPr>
            <p:nvPr/>
          </p:nvSpPr>
          <p:spPr bwMode="auto">
            <a:xfrm>
              <a:off x="1826" y="1322"/>
              <a:ext cx="117" cy="403"/>
            </a:xfrm>
            <a:custGeom>
              <a:avLst/>
              <a:gdLst>
                <a:gd name="T0" fmla="*/ 0 w 47"/>
                <a:gd name="T1" fmla="*/ 58 h 161"/>
                <a:gd name="T2" fmla="*/ 37 w 47"/>
                <a:gd name="T3" fmla="*/ 38 h 161"/>
                <a:gd name="T4" fmla="*/ 75 w 47"/>
                <a:gd name="T5" fmla="*/ 128 h 161"/>
                <a:gd name="T6" fmla="*/ 17 w 47"/>
                <a:gd name="T7" fmla="*/ 203 h 161"/>
                <a:gd name="T8" fmla="*/ 50 w 47"/>
                <a:gd name="T9" fmla="*/ 403 h 161"/>
                <a:gd name="T10" fmla="*/ 57 w 47"/>
                <a:gd name="T11" fmla="*/ 270 h 161"/>
                <a:gd name="T12" fmla="*/ 90 w 47"/>
                <a:gd name="T13" fmla="*/ 228 h 161"/>
                <a:gd name="T14" fmla="*/ 95 w 47"/>
                <a:gd name="T15" fmla="*/ 173 h 161"/>
                <a:gd name="T16" fmla="*/ 97 w 47"/>
                <a:gd name="T17" fmla="*/ 68 h 161"/>
                <a:gd name="T18" fmla="*/ 12 w 47"/>
                <a:gd name="T19" fmla="*/ 45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61">
                  <a:moveTo>
                    <a:pt x="0" y="23"/>
                  </a:moveTo>
                  <a:cubicBezTo>
                    <a:pt x="4" y="19"/>
                    <a:pt x="9" y="17"/>
                    <a:pt x="15" y="15"/>
                  </a:cubicBezTo>
                  <a:cubicBezTo>
                    <a:pt x="21" y="24"/>
                    <a:pt x="40" y="39"/>
                    <a:pt x="30" y="51"/>
                  </a:cubicBezTo>
                  <a:cubicBezTo>
                    <a:pt x="21" y="64"/>
                    <a:pt x="5" y="61"/>
                    <a:pt x="7" y="81"/>
                  </a:cubicBezTo>
                  <a:cubicBezTo>
                    <a:pt x="9" y="107"/>
                    <a:pt x="11" y="137"/>
                    <a:pt x="20" y="161"/>
                  </a:cubicBezTo>
                  <a:cubicBezTo>
                    <a:pt x="22" y="143"/>
                    <a:pt x="18" y="125"/>
                    <a:pt x="23" y="108"/>
                  </a:cubicBezTo>
                  <a:cubicBezTo>
                    <a:pt x="25" y="99"/>
                    <a:pt x="31" y="98"/>
                    <a:pt x="36" y="91"/>
                  </a:cubicBezTo>
                  <a:cubicBezTo>
                    <a:pt x="40" y="84"/>
                    <a:pt x="38" y="76"/>
                    <a:pt x="38" y="69"/>
                  </a:cubicBezTo>
                  <a:cubicBezTo>
                    <a:pt x="37" y="55"/>
                    <a:pt x="47" y="39"/>
                    <a:pt x="39" y="27"/>
                  </a:cubicBezTo>
                  <a:cubicBezTo>
                    <a:pt x="33" y="16"/>
                    <a:pt x="12" y="0"/>
                    <a:pt x="5" y="18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3" name="Freeform 612"/>
            <p:cNvSpPr>
              <a:spLocks/>
            </p:cNvSpPr>
            <p:nvPr/>
          </p:nvSpPr>
          <p:spPr bwMode="auto">
            <a:xfrm>
              <a:off x="1526" y="1465"/>
              <a:ext cx="282" cy="272"/>
            </a:xfrm>
            <a:custGeom>
              <a:avLst/>
              <a:gdLst>
                <a:gd name="T0" fmla="*/ 212 w 113"/>
                <a:gd name="T1" fmla="*/ 0 h 109"/>
                <a:gd name="T2" fmla="*/ 167 w 113"/>
                <a:gd name="T3" fmla="*/ 112 h 109"/>
                <a:gd name="T4" fmla="*/ 125 w 113"/>
                <a:gd name="T5" fmla="*/ 220 h 109"/>
                <a:gd name="T6" fmla="*/ 62 w 113"/>
                <a:gd name="T7" fmla="*/ 237 h 109"/>
                <a:gd name="T8" fmla="*/ 20 w 113"/>
                <a:gd name="T9" fmla="*/ 257 h 109"/>
                <a:gd name="T10" fmla="*/ 147 w 113"/>
                <a:gd name="T11" fmla="*/ 240 h 109"/>
                <a:gd name="T12" fmla="*/ 197 w 113"/>
                <a:gd name="T13" fmla="*/ 240 h 109"/>
                <a:gd name="T14" fmla="*/ 232 w 113"/>
                <a:gd name="T15" fmla="*/ 257 h 109"/>
                <a:gd name="T16" fmla="*/ 237 w 113"/>
                <a:gd name="T17" fmla="*/ 185 h 109"/>
                <a:gd name="T18" fmla="*/ 225 w 113"/>
                <a:gd name="T19" fmla="*/ 132 h 109"/>
                <a:gd name="T20" fmla="*/ 237 w 113"/>
                <a:gd name="T21" fmla="*/ 95 h 109"/>
                <a:gd name="T22" fmla="*/ 220 w 113"/>
                <a:gd name="T23" fmla="*/ 62 h 109"/>
                <a:gd name="T24" fmla="*/ 212 w 113"/>
                <a:gd name="T25" fmla="*/ 12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09">
                  <a:moveTo>
                    <a:pt x="85" y="0"/>
                  </a:moveTo>
                  <a:cubicBezTo>
                    <a:pt x="66" y="13"/>
                    <a:pt x="67" y="24"/>
                    <a:pt x="67" y="45"/>
                  </a:cubicBezTo>
                  <a:cubicBezTo>
                    <a:pt x="67" y="64"/>
                    <a:pt x="68" y="79"/>
                    <a:pt x="50" y="88"/>
                  </a:cubicBezTo>
                  <a:cubicBezTo>
                    <a:pt x="42" y="93"/>
                    <a:pt x="34" y="95"/>
                    <a:pt x="25" y="95"/>
                  </a:cubicBezTo>
                  <a:cubicBezTo>
                    <a:pt x="21" y="95"/>
                    <a:pt x="0" y="91"/>
                    <a:pt x="8" y="103"/>
                  </a:cubicBezTo>
                  <a:cubicBezTo>
                    <a:pt x="12" y="109"/>
                    <a:pt x="52" y="99"/>
                    <a:pt x="59" y="96"/>
                  </a:cubicBezTo>
                  <a:cubicBezTo>
                    <a:pt x="67" y="94"/>
                    <a:pt x="72" y="93"/>
                    <a:pt x="79" y="96"/>
                  </a:cubicBezTo>
                  <a:cubicBezTo>
                    <a:pt x="84" y="98"/>
                    <a:pt x="87" y="104"/>
                    <a:pt x="93" y="103"/>
                  </a:cubicBezTo>
                  <a:cubicBezTo>
                    <a:pt x="113" y="100"/>
                    <a:pt x="100" y="83"/>
                    <a:pt x="95" y="74"/>
                  </a:cubicBezTo>
                  <a:cubicBezTo>
                    <a:pt x="93" y="68"/>
                    <a:pt x="90" y="60"/>
                    <a:pt x="90" y="53"/>
                  </a:cubicBezTo>
                  <a:cubicBezTo>
                    <a:pt x="90" y="47"/>
                    <a:pt x="95" y="43"/>
                    <a:pt x="95" y="38"/>
                  </a:cubicBezTo>
                  <a:cubicBezTo>
                    <a:pt x="96" y="32"/>
                    <a:pt x="91" y="31"/>
                    <a:pt x="88" y="25"/>
                  </a:cubicBezTo>
                  <a:cubicBezTo>
                    <a:pt x="84" y="18"/>
                    <a:pt x="85" y="12"/>
                    <a:pt x="85" y="5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4" name="Freeform 613"/>
            <p:cNvSpPr>
              <a:spLocks/>
            </p:cNvSpPr>
            <p:nvPr/>
          </p:nvSpPr>
          <p:spPr bwMode="auto">
            <a:xfrm>
              <a:off x="1523" y="1692"/>
              <a:ext cx="558" cy="473"/>
            </a:xfrm>
            <a:custGeom>
              <a:avLst/>
              <a:gdLst>
                <a:gd name="T0" fmla="*/ 38 w 223"/>
                <a:gd name="T1" fmla="*/ 23 h 189"/>
                <a:gd name="T2" fmla="*/ 15 w 223"/>
                <a:gd name="T3" fmla="*/ 138 h 189"/>
                <a:gd name="T4" fmla="*/ 55 w 223"/>
                <a:gd name="T5" fmla="*/ 250 h 189"/>
                <a:gd name="T6" fmla="*/ 123 w 223"/>
                <a:gd name="T7" fmla="*/ 340 h 189"/>
                <a:gd name="T8" fmla="*/ 180 w 223"/>
                <a:gd name="T9" fmla="*/ 378 h 189"/>
                <a:gd name="T10" fmla="*/ 228 w 223"/>
                <a:gd name="T11" fmla="*/ 423 h 189"/>
                <a:gd name="T12" fmla="*/ 330 w 223"/>
                <a:gd name="T13" fmla="*/ 388 h 189"/>
                <a:gd name="T14" fmla="*/ 385 w 223"/>
                <a:gd name="T15" fmla="*/ 393 h 189"/>
                <a:gd name="T16" fmla="*/ 463 w 223"/>
                <a:gd name="T17" fmla="*/ 385 h 189"/>
                <a:gd name="T18" fmla="*/ 503 w 223"/>
                <a:gd name="T19" fmla="*/ 443 h 189"/>
                <a:gd name="T20" fmla="*/ 548 w 223"/>
                <a:gd name="T21" fmla="*/ 443 h 189"/>
                <a:gd name="T22" fmla="*/ 468 w 223"/>
                <a:gd name="T23" fmla="*/ 335 h 189"/>
                <a:gd name="T24" fmla="*/ 425 w 223"/>
                <a:gd name="T25" fmla="*/ 280 h 189"/>
                <a:gd name="T26" fmla="*/ 380 w 223"/>
                <a:gd name="T27" fmla="*/ 303 h 189"/>
                <a:gd name="T28" fmla="*/ 255 w 223"/>
                <a:gd name="T29" fmla="*/ 303 h 189"/>
                <a:gd name="T30" fmla="*/ 240 w 223"/>
                <a:gd name="T31" fmla="*/ 235 h 189"/>
                <a:gd name="T32" fmla="*/ 283 w 223"/>
                <a:gd name="T33" fmla="*/ 203 h 189"/>
                <a:gd name="T34" fmla="*/ 258 w 223"/>
                <a:gd name="T35" fmla="*/ 153 h 189"/>
                <a:gd name="T36" fmla="*/ 215 w 223"/>
                <a:gd name="T37" fmla="*/ 128 h 189"/>
                <a:gd name="T38" fmla="*/ 88 w 223"/>
                <a:gd name="T39" fmla="*/ 143 h 189"/>
                <a:gd name="T40" fmla="*/ 63 w 223"/>
                <a:gd name="T41" fmla="*/ 28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3" h="189">
                  <a:moveTo>
                    <a:pt x="15" y="9"/>
                  </a:moveTo>
                  <a:cubicBezTo>
                    <a:pt x="0" y="0"/>
                    <a:pt x="4" y="48"/>
                    <a:pt x="6" y="55"/>
                  </a:cubicBezTo>
                  <a:cubicBezTo>
                    <a:pt x="9" y="71"/>
                    <a:pt x="22" y="82"/>
                    <a:pt x="22" y="100"/>
                  </a:cubicBezTo>
                  <a:cubicBezTo>
                    <a:pt x="22" y="120"/>
                    <a:pt x="31" y="129"/>
                    <a:pt x="49" y="136"/>
                  </a:cubicBezTo>
                  <a:cubicBezTo>
                    <a:pt x="58" y="139"/>
                    <a:pt x="66" y="142"/>
                    <a:pt x="72" y="151"/>
                  </a:cubicBezTo>
                  <a:cubicBezTo>
                    <a:pt x="78" y="159"/>
                    <a:pt x="80" y="166"/>
                    <a:pt x="91" y="169"/>
                  </a:cubicBezTo>
                  <a:cubicBezTo>
                    <a:pt x="111" y="174"/>
                    <a:pt x="115" y="148"/>
                    <a:pt x="132" y="155"/>
                  </a:cubicBezTo>
                  <a:cubicBezTo>
                    <a:pt x="141" y="158"/>
                    <a:pt x="143" y="160"/>
                    <a:pt x="154" y="157"/>
                  </a:cubicBezTo>
                  <a:cubicBezTo>
                    <a:pt x="163" y="156"/>
                    <a:pt x="176" y="151"/>
                    <a:pt x="185" y="154"/>
                  </a:cubicBezTo>
                  <a:cubicBezTo>
                    <a:pt x="196" y="158"/>
                    <a:pt x="196" y="168"/>
                    <a:pt x="201" y="177"/>
                  </a:cubicBezTo>
                  <a:cubicBezTo>
                    <a:pt x="206" y="185"/>
                    <a:pt x="216" y="189"/>
                    <a:pt x="219" y="177"/>
                  </a:cubicBezTo>
                  <a:cubicBezTo>
                    <a:pt x="223" y="162"/>
                    <a:pt x="195" y="143"/>
                    <a:pt x="187" y="134"/>
                  </a:cubicBezTo>
                  <a:cubicBezTo>
                    <a:pt x="182" y="128"/>
                    <a:pt x="177" y="115"/>
                    <a:pt x="170" y="112"/>
                  </a:cubicBezTo>
                  <a:cubicBezTo>
                    <a:pt x="163" y="109"/>
                    <a:pt x="158" y="117"/>
                    <a:pt x="152" y="121"/>
                  </a:cubicBezTo>
                  <a:cubicBezTo>
                    <a:pt x="134" y="133"/>
                    <a:pt x="117" y="138"/>
                    <a:pt x="102" y="121"/>
                  </a:cubicBezTo>
                  <a:cubicBezTo>
                    <a:pt x="95" y="113"/>
                    <a:pt x="92" y="104"/>
                    <a:pt x="96" y="94"/>
                  </a:cubicBezTo>
                  <a:cubicBezTo>
                    <a:pt x="99" y="83"/>
                    <a:pt x="108" y="89"/>
                    <a:pt x="113" y="81"/>
                  </a:cubicBezTo>
                  <a:cubicBezTo>
                    <a:pt x="119" y="74"/>
                    <a:pt x="107" y="67"/>
                    <a:pt x="103" y="61"/>
                  </a:cubicBezTo>
                  <a:cubicBezTo>
                    <a:pt x="97" y="52"/>
                    <a:pt x="97" y="48"/>
                    <a:pt x="86" y="51"/>
                  </a:cubicBezTo>
                  <a:cubicBezTo>
                    <a:pt x="67" y="57"/>
                    <a:pt x="54" y="67"/>
                    <a:pt x="35" y="57"/>
                  </a:cubicBezTo>
                  <a:cubicBezTo>
                    <a:pt x="19" y="49"/>
                    <a:pt x="21" y="26"/>
                    <a:pt x="25" y="11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5" name="Freeform 614"/>
            <p:cNvSpPr>
              <a:spLocks/>
            </p:cNvSpPr>
            <p:nvPr/>
          </p:nvSpPr>
          <p:spPr bwMode="auto">
            <a:xfrm>
              <a:off x="2158" y="2027"/>
              <a:ext cx="993" cy="343"/>
            </a:xfrm>
            <a:custGeom>
              <a:avLst/>
              <a:gdLst>
                <a:gd name="T0" fmla="*/ 0 w 397"/>
                <a:gd name="T1" fmla="*/ 15 h 137"/>
                <a:gd name="T2" fmla="*/ 63 w 397"/>
                <a:gd name="T3" fmla="*/ 25 h 137"/>
                <a:gd name="T4" fmla="*/ 125 w 397"/>
                <a:gd name="T5" fmla="*/ 43 h 137"/>
                <a:gd name="T6" fmla="*/ 175 w 397"/>
                <a:gd name="T7" fmla="*/ 10 h 137"/>
                <a:gd name="T8" fmla="*/ 250 w 397"/>
                <a:gd name="T9" fmla="*/ 5 h 137"/>
                <a:gd name="T10" fmla="*/ 413 w 397"/>
                <a:gd name="T11" fmla="*/ 5 h 137"/>
                <a:gd name="T12" fmla="*/ 490 w 397"/>
                <a:gd name="T13" fmla="*/ 23 h 137"/>
                <a:gd name="T14" fmla="*/ 598 w 397"/>
                <a:gd name="T15" fmla="*/ 35 h 137"/>
                <a:gd name="T16" fmla="*/ 690 w 397"/>
                <a:gd name="T17" fmla="*/ 43 h 137"/>
                <a:gd name="T18" fmla="*/ 750 w 397"/>
                <a:gd name="T19" fmla="*/ 15 h 137"/>
                <a:gd name="T20" fmla="*/ 860 w 397"/>
                <a:gd name="T21" fmla="*/ 70 h 137"/>
                <a:gd name="T22" fmla="*/ 920 w 397"/>
                <a:gd name="T23" fmla="*/ 113 h 137"/>
                <a:gd name="T24" fmla="*/ 978 w 397"/>
                <a:gd name="T25" fmla="*/ 158 h 137"/>
                <a:gd name="T26" fmla="*/ 953 w 397"/>
                <a:gd name="T27" fmla="*/ 295 h 137"/>
                <a:gd name="T28" fmla="*/ 915 w 397"/>
                <a:gd name="T29" fmla="*/ 323 h 137"/>
                <a:gd name="T30" fmla="*/ 905 w 397"/>
                <a:gd name="T31" fmla="*/ 240 h 137"/>
                <a:gd name="T32" fmla="*/ 820 w 397"/>
                <a:gd name="T33" fmla="*/ 130 h 137"/>
                <a:gd name="T34" fmla="*/ 695 w 397"/>
                <a:gd name="T35" fmla="*/ 98 h 137"/>
                <a:gd name="T36" fmla="*/ 640 w 397"/>
                <a:gd name="T37" fmla="*/ 135 h 137"/>
                <a:gd name="T38" fmla="*/ 605 w 397"/>
                <a:gd name="T39" fmla="*/ 95 h 137"/>
                <a:gd name="T40" fmla="*/ 535 w 397"/>
                <a:gd name="T41" fmla="*/ 85 h 137"/>
                <a:gd name="T42" fmla="*/ 450 w 397"/>
                <a:gd name="T43" fmla="*/ 70 h 137"/>
                <a:gd name="T44" fmla="*/ 378 w 397"/>
                <a:gd name="T45" fmla="*/ 60 h 137"/>
                <a:gd name="T46" fmla="*/ 333 w 397"/>
                <a:gd name="T47" fmla="*/ 35 h 137"/>
                <a:gd name="T48" fmla="*/ 268 w 397"/>
                <a:gd name="T49" fmla="*/ 55 h 137"/>
                <a:gd name="T50" fmla="*/ 228 w 397"/>
                <a:gd name="T51" fmla="*/ 108 h 137"/>
                <a:gd name="T52" fmla="*/ 163 w 397"/>
                <a:gd name="T53" fmla="*/ 135 h 137"/>
                <a:gd name="T54" fmla="*/ 90 w 397"/>
                <a:gd name="T55" fmla="*/ 150 h 137"/>
                <a:gd name="T56" fmla="*/ 40 w 397"/>
                <a:gd name="T57" fmla="*/ 93 h 137"/>
                <a:gd name="T58" fmla="*/ 38 w 397"/>
                <a:gd name="T59" fmla="*/ 60 h 137"/>
                <a:gd name="T60" fmla="*/ 10 w 397"/>
                <a:gd name="T61" fmla="*/ 30 h 137"/>
                <a:gd name="T62" fmla="*/ 13 w 397"/>
                <a:gd name="T63" fmla="*/ 2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137">
                  <a:moveTo>
                    <a:pt x="0" y="6"/>
                  </a:moveTo>
                  <a:cubicBezTo>
                    <a:pt x="9" y="2"/>
                    <a:pt x="16" y="4"/>
                    <a:pt x="25" y="10"/>
                  </a:cubicBezTo>
                  <a:cubicBezTo>
                    <a:pt x="33" y="15"/>
                    <a:pt x="39" y="22"/>
                    <a:pt x="50" y="17"/>
                  </a:cubicBezTo>
                  <a:cubicBezTo>
                    <a:pt x="57" y="14"/>
                    <a:pt x="61" y="6"/>
                    <a:pt x="70" y="4"/>
                  </a:cubicBezTo>
                  <a:cubicBezTo>
                    <a:pt x="79" y="1"/>
                    <a:pt x="90" y="2"/>
                    <a:pt x="100" y="2"/>
                  </a:cubicBezTo>
                  <a:cubicBezTo>
                    <a:pt x="120" y="2"/>
                    <a:pt x="144" y="0"/>
                    <a:pt x="165" y="2"/>
                  </a:cubicBezTo>
                  <a:cubicBezTo>
                    <a:pt x="175" y="3"/>
                    <a:pt x="186" y="7"/>
                    <a:pt x="196" y="9"/>
                  </a:cubicBezTo>
                  <a:cubicBezTo>
                    <a:pt x="211" y="11"/>
                    <a:pt x="225" y="12"/>
                    <a:pt x="239" y="14"/>
                  </a:cubicBezTo>
                  <a:cubicBezTo>
                    <a:pt x="251" y="15"/>
                    <a:pt x="264" y="18"/>
                    <a:pt x="276" y="17"/>
                  </a:cubicBezTo>
                  <a:cubicBezTo>
                    <a:pt x="286" y="16"/>
                    <a:pt x="291" y="9"/>
                    <a:pt x="300" y="6"/>
                  </a:cubicBezTo>
                  <a:cubicBezTo>
                    <a:pt x="317" y="2"/>
                    <a:pt x="332" y="18"/>
                    <a:pt x="344" y="28"/>
                  </a:cubicBezTo>
                  <a:cubicBezTo>
                    <a:pt x="352" y="35"/>
                    <a:pt x="358" y="40"/>
                    <a:pt x="368" y="45"/>
                  </a:cubicBezTo>
                  <a:cubicBezTo>
                    <a:pt x="375" y="49"/>
                    <a:pt x="387" y="54"/>
                    <a:pt x="391" y="63"/>
                  </a:cubicBezTo>
                  <a:cubicBezTo>
                    <a:pt x="397" y="78"/>
                    <a:pt x="384" y="103"/>
                    <a:pt x="381" y="118"/>
                  </a:cubicBezTo>
                  <a:cubicBezTo>
                    <a:pt x="379" y="126"/>
                    <a:pt x="376" y="137"/>
                    <a:pt x="366" y="129"/>
                  </a:cubicBezTo>
                  <a:cubicBezTo>
                    <a:pt x="356" y="121"/>
                    <a:pt x="362" y="106"/>
                    <a:pt x="362" y="96"/>
                  </a:cubicBezTo>
                  <a:cubicBezTo>
                    <a:pt x="361" y="79"/>
                    <a:pt x="340" y="63"/>
                    <a:pt x="328" y="52"/>
                  </a:cubicBezTo>
                  <a:cubicBezTo>
                    <a:pt x="317" y="40"/>
                    <a:pt x="294" y="33"/>
                    <a:pt x="278" y="39"/>
                  </a:cubicBezTo>
                  <a:cubicBezTo>
                    <a:pt x="270" y="43"/>
                    <a:pt x="265" y="53"/>
                    <a:pt x="256" y="54"/>
                  </a:cubicBezTo>
                  <a:cubicBezTo>
                    <a:pt x="241" y="56"/>
                    <a:pt x="247" y="44"/>
                    <a:pt x="242" y="38"/>
                  </a:cubicBezTo>
                  <a:cubicBezTo>
                    <a:pt x="237" y="32"/>
                    <a:pt x="221" y="35"/>
                    <a:pt x="214" y="34"/>
                  </a:cubicBezTo>
                  <a:cubicBezTo>
                    <a:pt x="202" y="33"/>
                    <a:pt x="191" y="31"/>
                    <a:pt x="180" y="28"/>
                  </a:cubicBezTo>
                  <a:cubicBezTo>
                    <a:pt x="172" y="27"/>
                    <a:pt x="158" y="28"/>
                    <a:pt x="151" y="24"/>
                  </a:cubicBezTo>
                  <a:cubicBezTo>
                    <a:pt x="142" y="17"/>
                    <a:pt x="146" y="13"/>
                    <a:pt x="133" y="14"/>
                  </a:cubicBezTo>
                  <a:cubicBezTo>
                    <a:pt x="124" y="15"/>
                    <a:pt x="115" y="17"/>
                    <a:pt x="107" y="22"/>
                  </a:cubicBezTo>
                  <a:cubicBezTo>
                    <a:pt x="101" y="28"/>
                    <a:pt x="97" y="38"/>
                    <a:pt x="91" y="43"/>
                  </a:cubicBezTo>
                  <a:cubicBezTo>
                    <a:pt x="83" y="50"/>
                    <a:pt x="74" y="52"/>
                    <a:pt x="65" y="54"/>
                  </a:cubicBezTo>
                  <a:cubicBezTo>
                    <a:pt x="57" y="55"/>
                    <a:pt x="43" y="62"/>
                    <a:pt x="36" y="60"/>
                  </a:cubicBezTo>
                  <a:cubicBezTo>
                    <a:pt x="32" y="59"/>
                    <a:pt x="17" y="43"/>
                    <a:pt x="16" y="37"/>
                  </a:cubicBezTo>
                  <a:cubicBezTo>
                    <a:pt x="15" y="33"/>
                    <a:pt x="18" y="29"/>
                    <a:pt x="15" y="24"/>
                  </a:cubicBezTo>
                  <a:cubicBezTo>
                    <a:pt x="14" y="21"/>
                    <a:pt x="6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</a:path>
              </a:pathLst>
            </a:custGeom>
            <a:solidFill>
              <a:srgbClr val="EFD7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6" name="Freeform 615"/>
            <p:cNvSpPr>
              <a:spLocks/>
            </p:cNvSpPr>
            <p:nvPr/>
          </p:nvSpPr>
          <p:spPr bwMode="auto">
            <a:xfrm>
              <a:off x="2118" y="2220"/>
              <a:ext cx="1015" cy="367"/>
            </a:xfrm>
            <a:custGeom>
              <a:avLst/>
              <a:gdLst>
                <a:gd name="T0" fmla="*/ 153 w 406"/>
                <a:gd name="T1" fmla="*/ 105 h 147"/>
                <a:gd name="T2" fmla="*/ 88 w 406"/>
                <a:gd name="T3" fmla="*/ 165 h 147"/>
                <a:gd name="T4" fmla="*/ 90 w 406"/>
                <a:gd name="T5" fmla="*/ 245 h 147"/>
                <a:gd name="T6" fmla="*/ 75 w 406"/>
                <a:gd name="T7" fmla="*/ 317 h 147"/>
                <a:gd name="T8" fmla="*/ 0 w 406"/>
                <a:gd name="T9" fmla="*/ 307 h 147"/>
                <a:gd name="T10" fmla="*/ 120 w 406"/>
                <a:gd name="T11" fmla="*/ 335 h 147"/>
                <a:gd name="T12" fmla="*/ 183 w 406"/>
                <a:gd name="T13" fmla="*/ 192 h 147"/>
                <a:gd name="T14" fmla="*/ 305 w 406"/>
                <a:gd name="T15" fmla="*/ 122 h 147"/>
                <a:gd name="T16" fmla="*/ 360 w 406"/>
                <a:gd name="T17" fmla="*/ 260 h 147"/>
                <a:gd name="T18" fmla="*/ 268 w 406"/>
                <a:gd name="T19" fmla="*/ 300 h 147"/>
                <a:gd name="T20" fmla="*/ 420 w 406"/>
                <a:gd name="T21" fmla="*/ 285 h 147"/>
                <a:gd name="T22" fmla="*/ 410 w 406"/>
                <a:gd name="T23" fmla="*/ 200 h 147"/>
                <a:gd name="T24" fmla="*/ 395 w 406"/>
                <a:gd name="T25" fmla="*/ 95 h 147"/>
                <a:gd name="T26" fmla="*/ 520 w 406"/>
                <a:gd name="T27" fmla="*/ 122 h 147"/>
                <a:gd name="T28" fmla="*/ 558 w 406"/>
                <a:gd name="T29" fmla="*/ 170 h 147"/>
                <a:gd name="T30" fmla="*/ 645 w 406"/>
                <a:gd name="T31" fmla="*/ 180 h 147"/>
                <a:gd name="T32" fmla="*/ 715 w 406"/>
                <a:gd name="T33" fmla="*/ 207 h 147"/>
                <a:gd name="T34" fmla="*/ 720 w 406"/>
                <a:gd name="T35" fmla="*/ 267 h 147"/>
                <a:gd name="T36" fmla="*/ 773 w 406"/>
                <a:gd name="T37" fmla="*/ 297 h 147"/>
                <a:gd name="T38" fmla="*/ 838 w 406"/>
                <a:gd name="T39" fmla="*/ 345 h 147"/>
                <a:gd name="T40" fmla="*/ 935 w 406"/>
                <a:gd name="T41" fmla="*/ 340 h 147"/>
                <a:gd name="T42" fmla="*/ 975 w 406"/>
                <a:gd name="T43" fmla="*/ 305 h 147"/>
                <a:gd name="T44" fmla="*/ 1015 w 406"/>
                <a:gd name="T45" fmla="*/ 282 h 147"/>
                <a:gd name="T46" fmla="*/ 940 w 406"/>
                <a:gd name="T47" fmla="*/ 272 h 147"/>
                <a:gd name="T48" fmla="*/ 883 w 406"/>
                <a:gd name="T49" fmla="*/ 242 h 147"/>
                <a:gd name="T50" fmla="*/ 855 w 406"/>
                <a:gd name="T51" fmla="*/ 187 h 147"/>
                <a:gd name="T52" fmla="*/ 795 w 406"/>
                <a:gd name="T53" fmla="*/ 147 h 147"/>
                <a:gd name="T54" fmla="*/ 660 w 406"/>
                <a:gd name="T55" fmla="*/ 55 h 147"/>
                <a:gd name="T56" fmla="*/ 498 w 406"/>
                <a:gd name="T57" fmla="*/ 45 h 147"/>
                <a:gd name="T58" fmla="*/ 315 w 406"/>
                <a:gd name="T59" fmla="*/ 10 h 147"/>
                <a:gd name="T60" fmla="*/ 265 w 406"/>
                <a:gd name="T61" fmla="*/ 50 h 147"/>
                <a:gd name="T62" fmla="*/ 183 w 406"/>
                <a:gd name="T63" fmla="*/ 8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6" h="147">
                  <a:moveTo>
                    <a:pt x="61" y="42"/>
                  </a:moveTo>
                  <a:cubicBezTo>
                    <a:pt x="54" y="49"/>
                    <a:pt x="41" y="57"/>
                    <a:pt x="35" y="66"/>
                  </a:cubicBezTo>
                  <a:cubicBezTo>
                    <a:pt x="28" y="76"/>
                    <a:pt x="32" y="86"/>
                    <a:pt x="36" y="98"/>
                  </a:cubicBezTo>
                  <a:cubicBezTo>
                    <a:pt x="39" y="109"/>
                    <a:pt x="44" y="121"/>
                    <a:pt x="30" y="127"/>
                  </a:cubicBezTo>
                  <a:cubicBezTo>
                    <a:pt x="18" y="132"/>
                    <a:pt x="11" y="126"/>
                    <a:pt x="0" y="123"/>
                  </a:cubicBezTo>
                  <a:cubicBezTo>
                    <a:pt x="5" y="141"/>
                    <a:pt x="35" y="142"/>
                    <a:pt x="48" y="134"/>
                  </a:cubicBezTo>
                  <a:cubicBezTo>
                    <a:pt x="68" y="121"/>
                    <a:pt x="68" y="97"/>
                    <a:pt x="73" y="77"/>
                  </a:cubicBezTo>
                  <a:cubicBezTo>
                    <a:pt x="79" y="51"/>
                    <a:pt x="97" y="46"/>
                    <a:pt x="122" y="49"/>
                  </a:cubicBezTo>
                  <a:cubicBezTo>
                    <a:pt x="143" y="51"/>
                    <a:pt x="152" y="86"/>
                    <a:pt x="144" y="104"/>
                  </a:cubicBezTo>
                  <a:cubicBezTo>
                    <a:pt x="135" y="124"/>
                    <a:pt x="115" y="95"/>
                    <a:pt x="107" y="120"/>
                  </a:cubicBezTo>
                  <a:cubicBezTo>
                    <a:pt x="117" y="133"/>
                    <a:pt x="161" y="129"/>
                    <a:pt x="168" y="114"/>
                  </a:cubicBezTo>
                  <a:cubicBezTo>
                    <a:pt x="171" y="106"/>
                    <a:pt x="163" y="90"/>
                    <a:pt x="164" y="80"/>
                  </a:cubicBezTo>
                  <a:cubicBezTo>
                    <a:pt x="164" y="66"/>
                    <a:pt x="166" y="50"/>
                    <a:pt x="158" y="38"/>
                  </a:cubicBezTo>
                  <a:cubicBezTo>
                    <a:pt x="173" y="29"/>
                    <a:pt x="201" y="33"/>
                    <a:pt x="208" y="49"/>
                  </a:cubicBezTo>
                  <a:cubicBezTo>
                    <a:pt x="212" y="59"/>
                    <a:pt x="211" y="65"/>
                    <a:pt x="223" y="68"/>
                  </a:cubicBezTo>
                  <a:cubicBezTo>
                    <a:pt x="234" y="70"/>
                    <a:pt x="246" y="69"/>
                    <a:pt x="258" y="72"/>
                  </a:cubicBezTo>
                  <a:cubicBezTo>
                    <a:pt x="265" y="74"/>
                    <a:pt x="281" y="77"/>
                    <a:pt x="286" y="83"/>
                  </a:cubicBezTo>
                  <a:cubicBezTo>
                    <a:pt x="293" y="90"/>
                    <a:pt x="286" y="99"/>
                    <a:pt x="288" y="107"/>
                  </a:cubicBezTo>
                  <a:cubicBezTo>
                    <a:pt x="289" y="116"/>
                    <a:pt x="300" y="116"/>
                    <a:pt x="309" y="119"/>
                  </a:cubicBezTo>
                  <a:cubicBezTo>
                    <a:pt x="320" y="123"/>
                    <a:pt x="326" y="130"/>
                    <a:pt x="335" y="138"/>
                  </a:cubicBezTo>
                  <a:cubicBezTo>
                    <a:pt x="346" y="147"/>
                    <a:pt x="362" y="145"/>
                    <a:pt x="374" y="136"/>
                  </a:cubicBezTo>
                  <a:cubicBezTo>
                    <a:pt x="380" y="132"/>
                    <a:pt x="384" y="126"/>
                    <a:pt x="390" y="122"/>
                  </a:cubicBezTo>
                  <a:cubicBezTo>
                    <a:pt x="396" y="119"/>
                    <a:pt x="403" y="118"/>
                    <a:pt x="406" y="113"/>
                  </a:cubicBezTo>
                  <a:cubicBezTo>
                    <a:pt x="398" y="109"/>
                    <a:pt x="386" y="111"/>
                    <a:pt x="376" y="109"/>
                  </a:cubicBezTo>
                  <a:cubicBezTo>
                    <a:pt x="367" y="106"/>
                    <a:pt x="359" y="104"/>
                    <a:pt x="353" y="97"/>
                  </a:cubicBezTo>
                  <a:cubicBezTo>
                    <a:pt x="347" y="90"/>
                    <a:pt x="347" y="82"/>
                    <a:pt x="342" y="75"/>
                  </a:cubicBezTo>
                  <a:cubicBezTo>
                    <a:pt x="336" y="68"/>
                    <a:pt x="326" y="63"/>
                    <a:pt x="318" y="59"/>
                  </a:cubicBezTo>
                  <a:cubicBezTo>
                    <a:pt x="298" y="48"/>
                    <a:pt x="284" y="30"/>
                    <a:pt x="264" y="22"/>
                  </a:cubicBezTo>
                  <a:cubicBezTo>
                    <a:pt x="242" y="12"/>
                    <a:pt x="221" y="21"/>
                    <a:pt x="199" y="18"/>
                  </a:cubicBezTo>
                  <a:cubicBezTo>
                    <a:pt x="176" y="14"/>
                    <a:pt x="149" y="0"/>
                    <a:pt x="126" y="4"/>
                  </a:cubicBezTo>
                  <a:cubicBezTo>
                    <a:pt x="116" y="5"/>
                    <a:pt x="115" y="15"/>
                    <a:pt x="106" y="20"/>
                  </a:cubicBezTo>
                  <a:cubicBezTo>
                    <a:pt x="96" y="25"/>
                    <a:pt x="80" y="25"/>
                    <a:pt x="73" y="33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7" name="Freeform 616"/>
            <p:cNvSpPr>
              <a:spLocks/>
            </p:cNvSpPr>
            <p:nvPr/>
          </p:nvSpPr>
          <p:spPr bwMode="auto">
            <a:xfrm>
              <a:off x="2593" y="2482"/>
              <a:ext cx="185" cy="115"/>
            </a:xfrm>
            <a:custGeom>
              <a:avLst/>
              <a:gdLst>
                <a:gd name="T0" fmla="*/ 63 w 74"/>
                <a:gd name="T1" fmla="*/ 5 h 46"/>
                <a:gd name="T2" fmla="*/ 43 w 74"/>
                <a:gd name="T3" fmla="*/ 83 h 46"/>
                <a:gd name="T4" fmla="*/ 185 w 74"/>
                <a:gd name="T5" fmla="*/ 113 h 46"/>
                <a:gd name="T6" fmla="*/ 150 w 74"/>
                <a:gd name="T7" fmla="*/ 85 h 46"/>
                <a:gd name="T8" fmla="*/ 108 w 74"/>
                <a:gd name="T9" fmla="*/ 48 h 46"/>
                <a:gd name="T10" fmla="*/ 110 w 74"/>
                <a:gd name="T11" fmla="*/ 18 h 46"/>
                <a:gd name="T12" fmla="*/ 80 w 74"/>
                <a:gd name="T13" fmla="*/ 5 h 46"/>
                <a:gd name="T14" fmla="*/ 83 w 74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46">
                  <a:moveTo>
                    <a:pt x="25" y="2"/>
                  </a:moveTo>
                  <a:cubicBezTo>
                    <a:pt x="20" y="14"/>
                    <a:pt x="0" y="26"/>
                    <a:pt x="17" y="33"/>
                  </a:cubicBezTo>
                  <a:cubicBezTo>
                    <a:pt x="33" y="40"/>
                    <a:pt x="56" y="46"/>
                    <a:pt x="74" y="45"/>
                  </a:cubicBezTo>
                  <a:cubicBezTo>
                    <a:pt x="69" y="41"/>
                    <a:pt x="65" y="39"/>
                    <a:pt x="60" y="34"/>
                  </a:cubicBezTo>
                  <a:cubicBezTo>
                    <a:pt x="57" y="31"/>
                    <a:pt x="45" y="23"/>
                    <a:pt x="43" y="19"/>
                  </a:cubicBezTo>
                  <a:cubicBezTo>
                    <a:pt x="41" y="14"/>
                    <a:pt x="46" y="10"/>
                    <a:pt x="44" y="7"/>
                  </a:cubicBezTo>
                  <a:cubicBezTo>
                    <a:pt x="41" y="3"/>
                    <a:pt x="36" y="4"/>
                    <a:pt x="32" y="2"/>
                  </a:cubicBezTo>
                  <a:cubicBezTo>
                    <a:pt x="32" y="1"/>
                    <a:pt x="32" y="1"/>
                    <a:pt x="33" y="0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8" name="Freeform 617"/>
            <p:cNvSpPr>
              <a:spLocks/>
            </p:cNvSpPr>
            <p:nvPr/>
          </p:nvSpPr>
          <p:spPr bwMode="auto">
            <a:xfrm>
              <a:off x="1596" y="2180"/>
              <a:ext cx="577" cy="367"/>
            </a:xfrm>
            <a:custGeom>
              <a:avLst/>
              <a:gdLst>
                <a:gd name="T0" fmla="*/ 262 w 231"/>
                <a:gd name="T1" fmla="*/ 47 h 147"/>
                <a:gd name="T2" fmla="*/ 337 w 231"/>
                <a:gd name="T3" fmla="*/ 52 h 147"/>
                <a:gd name="T4" fmla="*/ 387 w 231"/>
                <a:gd name="T5" fmla="*/ 95 h 147"/>
                <a:gd name="T6" fmla="*/ 522 w 231"/>
                <a:gd name="T7" fmla="*/ 95 h 147"/>
                <a:gd name="T8" fmla="*/ 480 w 231"/>
                <a:gd name="T9" fmla="*/ 165 h 147"/>
                <a:gd name="T10" fmla="*/ 495 w 231"/>
                <a:gd name="T11" fmla="*/ 287 h 147"/>
                <a:gd name="T12" fmla="*/ 435 w 231"/>
                <a:gd name="T13" fmla="*/ 315 h 147"/>
                <a:gd name="T14" fmla="*/ 387 w 231"/>
                <a:gd name="T15" fmla="*/ 367 h 147"/>
                <a:gd name="T16" fmla="*/ 370 w 231"/>
                <a:gd name="T17" fmla="*/ 302 h 147"/>
                <a:gd name="T18" fmla="*/ 390 w 231"/>
                <a:gd name="T19" fmla="*/ 232 h 147"/>
                <a:gd name="T20" fmla="*/ 357 w 231"/>
                <a:gd name="T21" fmla="*/ 127 h 147"/>
                <a:gd name="T22" fmla="*/ 247 w 231"/>
                <a:gd name="T23" fmla="*/ 112 h 147"/>
                <a:gd name="T24" fmla="*/ 255 w 231"/>
                <a:gd name="T25" fmla="*/ 245 h 147"/>
                <a:gd name="T26" fmla="*/ 190 w 231"/>
                <a:gd name="T27" fmla="*/ 280 h 147"/>
                <a:gd name="T28" fmla="*/ 107 w 231"/>
                <a:gd name="T29" fmla="*/ 195 h 147"/>
                <a:gd name="T30" fmla="*/ 205 w 231"/>
                <a:gd name="T31" fmla="*/ 160 h 147"/>
                <a:gd name="T32" fmla="*/ 197 w 231"/>
                <a:gd name="T33" fmla="*/ 95 h 147"/>
                <a:gd name="T34" fmla="*/ 165 w 231"/>
                <a:gd name="T35" fmla="*/ 57 h 147"/>
                <a:gd name="T36" fmla="*/ 35 w 231"/>
                <a:gd name="T37" fmla="*/ 50 h 147"/>
                <a:gd name="T38" fmla="*/ 7 w 231"/>
                <a:gd name="T39" fmla="*/ 62 h 147"/>
                <a:gd name="T40" fmla="*/ 22 w 231"/>
                <a:gd name="T41" fmla="*/ 7 h 147"/>
                <a:gd name="T42" fmla="*/ 82 w 231"/>
                <a:gd name="T43" fmla="*/ 7 h 147"/>
                <a:gd name="T44" fmla="*/ 152 w 231"/>
                <a:gd name="T45" fmla="*/ 12 h 147"/>
                <a:gd name="T46" fmla="*/ 202 w 231"/>
                <a:gd name="T47" fmla="*/ 42 h 147"/>
                <a:gd name="T48" fmla="*/ 262 w 231"/>
                <a:gd name="T49" fmla="*/ 40 h 1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1" h="147">
                  <a:moveTo>
                    <a:pt x="105" y="19"/>
                  </a:moveTo>
                  <a:cubicBezTo>
                    <a:pt x="116" y="19"/>
                    <a:pt x="124" y="14"/>
                    <a:pt x="135" y="21"/>
                  </a:cubicBezTo>
                  <a:cubicBezTo>
                    <a:pt x="142" y="25"/>
                    <a:pt x="146" y="35"/>
                    <a:pt x="155" y="38"/>
                  </a:cubicBezTo>
                  <a:cubicBezTo>
                    <a:pt x="174" y="46"/>
                    <a:pt x="191" y="29"/>
                    <a:pt x="209" y="38"/>
                  </a:cubicBezTo>
                  <a:cubicBezTo>
                    <a:pt x="231" y="49"/>
                    <a:pt x="196" y="53"/>
                    <a:pt x="192" y="66"/>
                  </a:cubicBezTo>
                  <a:cubicBezTo>
                    <a:pt x="186" y="83"/>
                    <a:pt x="197" y="99"/>
                    <a:pt x="198" y="115"/>
                  </a:cubicBezTo>
                  <a:cubicBezTo>
                    <a:pt x="198" y="127"/>
                    <a:pt x="185" y="125"/>
                    <a:pt x="174" y="126"/>
                  </a:cubicBezTo>
                  <a:cubicBezTo>
                    <a:pt x="159" y="127"/>
                    <a:pt x="155" y="132"/>
                    <a:pt x="155" y="147"/>
                  </a:cubicBezTo>
                  <a:cubicBezTo>
                    <a:pt x="152" y="140"/>
                    <a:pt x="147" y="130"/>
                    <a:pt x="148" y="121"/>
                  </a:cubicBezTo>
                  <a:cubicBezTo>
                    <a:pt x="149" y="111"/>
                    <a:pt x="153" y="102"/>
                    <a:pt x="156" y="93"/>
                  </a:cubicBezTo>
                  <a:cubicBezTo>
                    <a:pt x="161" y="76"/>
                    <a:pt x="157" y="61"/>
                    <a:pt x="143" y="51"/>
                  </a:cubicBezTo>
                  <a:cubicBezTo>
                    <a:pt x="128" y="40"/>
                    <a:pt x="113" y="28"/>
                    <a:pt x="99" y="45"/>
                  </a:cubicBezTo>
                  <a:cubicBezTo>
                    <a:pt x="86" y="62"/>
                    <a:pt x="104" y="77"/>
                    <a:pt x="102" y="98"/>
                  </a:cubicBezTo>
                  <a:cubicBezTo>
                    <a:pt x="100" y="111"/>
                    <a:pt x="89" y="115"/>
                    <a:pt x="76" y="112"/>
                  </a:cubicBezTo>
                  <a:cubicBezTo>
                    <a:pt x="61" y="107"/>
                    <a:pt x="51" y="91"/>
                    <a:pt x="43" y="78"/>
                  </a:cubicBezTo>
                  <a:cubicBezTo>
                    <a:pt x="59" y="77"/>
                    <a:pt x="78" y="89"/>
                    <a:pt x="82" y="64"/>
                  </a:cubicBezTo>
                  <a:cubicBezTo>
                    <a:pt x="83" y="56"/>
                    <a:pt x="80" y="46"/>
                    <a:pt x="79" y="38"/>
                  </a:cubicBezTo>
                  <a:cubicBezTo>
                    <a:pt x="77" y="27"/>
                    <a:pt x="74" y="29"/>
                    <a:pt x="66" y="23"/>
                  </a:cubicBezTo>
                  <a:cubicBezTo>
                    <a:pt x="53" y="16"/>
                    <a:pt x="26" y="4"/>
                    <a:pt x="14" y="20"/>
                  </a:cubicBezTo>
                  <a:cubicBezTo>
                    <a:pt x="9" y="26"/>
                    <a:pt x="8" y="41"/>
                    <a:pt x="3" y="25"/>
                  </a:cubicBezTo>
                  <a:cubicBezTo>
                    <a:pt x="0" y="16"/>
                    <a:pt x="0" y="6"/>
                    <a:pt x="9" y="3"/>
                  </a:cubicBezTo>
                  <a:cubicBezTo>
                    <a:pt x="16" y="0"/>
                    <a:pt x="26" y="2"/>
                    <a:pt x="33" y="3"/>
                  </a:cubicBezTo>
                  <a:cubicBezTo>
                    <a:pt x="42" y="4"/>
                    <a:pt x="52" y="3"/>
                    <a:pt x="61" y="5"/>
                  </a:cubicBezTo>
                  <a:cubicBezTo>
                    <a:pt x="69" y="6"/>
                    <a:pt x="74" y="13"/>
                    <a:pt x="81" y="17"/>
                  </a:cubicBezTo>
                  <a:cubicBezTo>
                    <a:pt x="89" y="21"/>
                    <a:pt x="96" y="15"/>
                    <a:pt x="105" y="16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" name="Freeform 618"/>
            <p:cNvSpPr>
              <a:spLocks/>
            </p:cNvSpPr>
            <p:nvPr/>
          </p:nvSpPr>
          <p:spPr bwMode="auto">
            <a:xfrm>
              <a:off x="2771" y="1407"/>
              <a:ext cx="1107" cy="890"/>
            </a:xfrm>
            <a:custGeom>
              <a:avLst/>
              <a:gdLst>
                <a:gd name="T0" fmla="*/ 692 w 443"/>
                <a:gd name="T1" fmla="*/ 283 h 356"/>
                <a:gd name="T2" fmla="*/ 610 w 443"/>
                <a:gd name="T3" fmla="*/ 95 h 356"/>
                <a:gd name="T4" fmla="*/ 407 w 443"/>
                <a:gd name="T5" fmla="*/ 13 h 356"/>
                <a:gd name="T6" fmla="*/ 177 w 443"/>
                <a:gd name="T7" fmla="*/ 123 h 356"/>
                <a:gd name="T8" fmla="*/ 0 w 443"/>
                <a:gd name="T9" fmla="*/ 205 h 356"/>
                <a:gd name="T10" fmla="*/ 57 w 443"/>
                <a:gd name="T11" fmla="*/ 275 h 356"/>
                <a:gd name="T12" fmla="*/ 135 w 443"/>
                <a:gd name="T13" fmla="*/ 343 h 356"/>
                <a:gd name="T14" fmla="*/ 187 w 443"/>
                <a:gd name="T15" fmla="*/ 333 h 356"/>
                <a:gd name="T16" fmla="*/ 252 w 443"/>
                <a:gd name="T17" fmla="*/ 133 h 356"/>
                <a:gd name="T18" fmla="*/ 450 w 443"/>
                <a:gd name="T19" fmla="*/ 53 h 356"/>
                <a:gd name="T20" fmla="*/ 622 w 443"/>
                <a:gd name="T21" fmla="*/ 245 h 356"/>
                <a:gd name="T22" fmla="*/ 552 w 443"/>
                <a:gd name="T23" fmla="*/ 358 h 356"/>
                <a:gd name="T24" fmla="*/ 520 w 443"/>
                <a:gd name="T25" fmla="*/ 403 h 356"/>
                <a:gd name="T26" fmla="*/ 515 w 443"/>
                <a:gd name="T27" fmla="*/ 450 h 356"/>
                <a:gd name="T28" fmla="*/ 527 w 443"/>
                <a:gd name="T29" fmla="*/ 555 h 356"/>
                <a:gd name="T30" fmla="*/ 630 w 443"/>
                <a:gd name="T31" fmla="*/ 760 h 356"/>
                <a:gd name="T32" fmla="*/ 490 w 443"/>
                <a:gd name="T33" fmla="*/ 833 h 356"/>
                <a:gd name="T34" fmla="*/ 617 w 443"/>
                <a:gd name="T35" fmla="*/ 873 h 356"/>
                <a:gd name="T36" fmla="*/ 720 w 443"/>
                <a:gd name="T37" fmla="*/ 838 h 356"/>
                <a:gd name="T38" fmla="*/ 1017 w 443"/>
                <a:gd name="T39" fmla="*/ 760 h 356"/>
                <a:gd name="T40" fmla="*/ 782 w 443"/>
                <a:gd name="T41" fmla="*/ 770 h 356"/>
                <a:gd name="T42" fmla="*/ 627 w 443"/>
                <a:gd name="T43" fmla="*/ 620 h 356"/>
                <a:gd name="T44" fmla="*/ 565 w 443"/>
                <a:gd name="T45" fmla="*/ 425 h 356"/>
                <a:gd name="T46" fmla="*/ 727 w 443"/>
                <a:gd name="T47" fmla="*/ 345 h 356"/>
                <a:gd name="T48" fmla="*/ 785 w 443"/>
                <a:gd name="T49" fmla="*/ 478 h 356"/>
                <a:gd name="T50" fmla="*/ 757 w 443"/>
                <a:gd name="T51" fmla="*/ 528 h 356"/>
                <a:gd name="T52" fmla="*/ 755 w 443"/>
                <a:gd name="T53" fmla="*/ 665 h 356"/>
                <a:gd name="T54" fmla="*/ 792 w 443"/>
                <a:gd name="T55" fmla="*/ 658 h 356"/>
                <a:gd name="T56" fmla="*/ 952 w 443"/>
                <a:gd name="T57" fmla="*/ 668 h 356"/>
                <a:gd name="T58" fmla="*/ 1065 w 443"/>
                <a:gd name="T59" fmla="*/ 678 h 356"/>
                <a:gd name="T60" fmla="*/ 885 w 443"/>
                <a:gd name="T61" fmla="*/ 565 h 356"/>
                <a:gd name="T62" fmla="*/ 835 w 443"/>
                <a:gd name="T63" fmla="*/ 343 h 356"/>
                <a:gd name="T64" fmla="*/ 912 w 443"/>
                <a:gd name="T65" fmla="*/ 173 h 356"/>
                <a:gd name="T66" fmla="*/ 822 w 443"/>
                <a:gd name="T67" fmla="*/ 260 h 3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3" h="356">
                  <a:moveTo>
                    <a:pt x="316" y="121"/>
                  </a:moveTo>
                  <a:cubicBezTo>
                    <a:pt x="304" y="130"/>
                    <a:pt x="288" y="118"/>
                    <a:pt x="277" y="113"/>
                  </a:cubicBezTo>
                  <a:cubicBezTo>
                    <a:pt x="264" y="107"/>
                    <a:pt x="262" y="92"/>
                    <a:pt x="260" y="78"/>
                  </a:cubicBezTo>
                  <a:cubicBezTo>
                    <a:pt x="257" y="63"/>
                    <a:pt x="255" y="50"/>
                    <a:pt x="244" y="38"/>
                  </a:cubicBezTo>
                  <a:cubicBezTo>
                    <a:pt x="233" y="27"/>
                    <a:pt x="217" y="18"/>
                    <a:pt x="204" y="13"/>
                  </a:cubicBezTo>
                  <a:cubicBezTo>
                    <a:pt x="192" y="8"/>
                    <a:pt x="175" y="0"/>
                    <a:pt x="163" y="5"/>
                  </a:cubicBezTo>
                  <a:cubicBezTo>
                    <a:pt x="148" y="11"/>
                    <a:pt x="133" y="20"/>
                    <a:pt x="118" y="27"/>
                  </a:cubicBezTo>
                  <a:cubicBezTo>
                    <a:pt x="102" y="35"/>
                    <a:pt x="87" y="43"/>
                    <a:pt x="71" y="49"/>
                  </a:cubicBezTo>
                  <a:cubicBezTo>
                    <a:pt x="55" y="56"/>
                    <a:pt x="40" y="58"/>
                    <a:pt x="26" y="67"/>
                  </a:cubicBezTo>
                  <a:cubicBezTo>
                    <a:pt x="17" y="73"/>
                    <a:pt x="10" y="77"/>
                    <a:pt x="0" y="82"/>
                  </a:cubicBezTo>
                  <a:cubicBezTo>
                    <a:pt x="6" y="79"/>
                    <a:pt x="10" y="87"/>
                    <a:pt x="12" y="92"/>
                  </a:cubicBezTo>
                  <a:cubicBezTo>
                    <a:pt x="16" y="101"/>
                    <a:pt x="16" y="103"/>
                    <a:pt x="23" y="110"/>
                  </a:cubicBezTo>
                  <a:cubicBezTo>
                    <a:pt x="28" y="115"/>
                    <a:pt x="31" y="122"/>
                    <a:pt x="36" y="126"/>
                  </a:cubicBezTo>
                  <a:cubicBezTo>
                    <a:pt x="41" y="131"/>
                    <a:pt x="48" y="133"/>
                    <a:pt x="54" y="137"/>
                  </a:cubicBezTo>
                  <a:cubicBezTo>
                    <a:pt x="76" y="155"/>
                    <a:pt x="86" y="195"/>
                    <a:pt x="82" y="221"/>
                  </a:cubicBezTo>
                  <a:cubicBezTo>
                    <a:pt x="100" y="197"/>
                    <a:pt x="95" y="154"/>
                    <a:pt x="75" y="133"/>
                  </a:cubicBezTo>
                  <a:cubicBezTo>
                    <a:pt x="58" y="115"/>
                    <a:pt x="12" y="81"/>
                    <a:pt x="59" y="67"/>
                  </a:cubicBezTo>
                  <a:cubicBezTo>
                    <a:pt x="73" y="62"/>
                    <a:pt x="86" y="60"/>
                    <a:pt x="101" y="53"/>
                  </a:cubicBezTo>
                  <a:cubicBezTo>
                    <a:pt x="114" y="48"/>
                    <a:pt x="126" y="42"/>
                    <a:pt x="139" y="34"/>
                  </a:cubicBezTo>
                  <a:cubicBezTo>
                    <a:pt x="151" y="26"/>
                    <a:pt x="165" y="18"/>
                    <a:pt x="180" y="21"/>
                  </a:cubicBezTo>
                  <a:cubicBezTo>
                    <a:pt x="196" y="24"/>
                    <a:pt x="210" y="42"/>
                    <a:pt x="222" y="51"/>
                  </a:cubicBezTo>
                  <a:cubicBezTo>
                    <a:pt x="236" y="63"/>
                    <a:pt x="247" y="78"/>
                    <a:pt x="249" y="98"/>
                  </a:cubicBezTo>
                  <a:cubicBezTo>
                    <a:pt x="250" y="109"/>
                    <a:pt x="243" y="111"/>
                    <a:pt x="235" y="117"/>
                  </a:cubicBezTo>
                  <a:cubicBezTo>
                    <a:pt x="226" y="124"/>
                    <a:pt x="224" y="132"/>
                    <a:pt x="221" y="143"/>
                  </a:cubicBezTo>
                  <a:cubicBezTo>
                    <a:pt x="215" y="143"/>
                    <a:pt x="211" y="138"/>
                    <a:pt x="206" y="141"/>
                  </a:cubicBezTo>
                  <a:cubicBezTo>
                    <a:pt x="206" y="150"/>
                    <a:pt x="212" y="152"/>
                    <a:pt x="208" y="161"/>
                  </a:cubicBezTo>
                  <a:cubicBezTo>
                    <a:pt x="208" y="164"/>
                    <a:pt x="204" y="166"/>
                    <a:pt x="204" y="169"/>
                  </a:cubicBezTo>
                  <a:cubicBezTo>
                    <a:pt x="203" y="172"/>
                    <a:pt x="206" y="176"/>
                    <a:pt x="206" y="180"/>
                  </a:cubicBezTo>
                  <a:cubicBezTo>
                    <a:pt x="206" y="187"/>
                    <a:pt x="201" y="195"/>
                    <a:pt x="202" y="203"/>
                  </a:cubicBezTo>
                  <a:cubicBezTo>
                    <a:pt x="202" y="211"/>
                    <a:pt x="206" y="215"/>
                    <a:pt x="211" y="222"/>
                  </a:cubicBezTo>
                  <a:cubicBezTo>
                    <a:pt x="221" y="236"/>
                    <a:pt x="215" y="253"/>
                    <a:pt x="225" y="267"/>
                  </a:cubicBezTo>
                  <a:cubicBezTo>
                    <a:pt x="233" y="280"/>
                    <a:pt x="245" y="290"/>
                    <a:pt x="252" y="304"/>
                  </a:cubicBezTo>
                  <a:cubicBezTo>
                    <a:pt x="261" y="320"/>
                    <a:pt x="250" y="324"/>
                    <a:pt x="236" y="328"/>
                  </a:cubicBezTo>
                  <a:cubicBezTo>
                    <a:pt x="223" y="331"/>
                    <a:pt x="209" y="335"/>
                    <a:pt x="196" y="333"/>
                  </a:cubicBezTo>
                  <a:cubicBezTo>
                    <a:pt x="196" y="341"/>
                    <a:pt x="202" y="348"/>
                    <a:pt x="202" y="356"/>
                  </a:cubicBezTo>
                  <a:cubicBezTo>
                    <a:pt x="216" y="350"/>
                    <a:pt x="232" y="351"/>
                    <a:pt x="247" y="349"/>
                  </a:cubicBezTo>
                  <a:cubicBezTo>
                    <a:pt x="256" y="348"/>
                    <a:pt x="261" y="345"/>
                    <a:pt x="268" y="340"/>
                  </a:cubicBezTo>
                  <a:cubicBezTo>
                    <a:pt x="276" y="334"/>
                    <a:pt x="277" y="334"/>
                    <a:pt x="288" y="335"/>
                  </a:cubicBezTo>
                  <a:cubicBezTo>
                    <a:pt x="321" y="336"/>
                    <a:pt x="346" y="327"/>
                    <a:pt x="374" y="310"/>
                  </a:cubicBezTo>
                  <a:cubicBezTo>
                    <a:pt x="385" y="302"/>
                    <a:pt x="394" y="304"/>
                    <a:pt x="407" y="304"/>
                  </a:cubicBezTo>
                  <a:cubicBezTo>
                    <a:pt x="403" y="287"/>
                    <a:pt x="374" y="298"/>
                    <a:pt x="364" y="300"/>
                  </a:cubicBezTo>
                  <a:cubicBezTo>
                    <a:pt x="347" y="303"/>
                    <a:pt x="330" y="306"/>
                    <a:pt x="313" y="308"/>
                  </a:cubicBezTo>
                  <a:cubicBezTo>
                    <a:pt x="296" y="310"/>
                    <a:pt x="279" y="312"/>
                    <a:pt x="271" y="294"/>
                  </a:cubicBezTo>
                  <a:cubicBezTo>
                    <a:pt x="264" y="279"/>
                    <a:pt x="262" y="263"/>
                    <a:pt x="251" y="248"/>
                  </a:cubicBezTo>
                  <a:cubicBezTo>
                    <a:pt x="242" y="235"/>
                    <a:pt x="232" y="226"/>
                    <a:pt x="225" y="212"/>
                  </a:cubicBezTo>
                  <a:cubicBezTo>
                    <a:pt x="216" y="196"/>
                    <a:pt x="219" y="186"/>
                    <a:pt x="226" y="170"/>
                  </a:cubicBezTo>
                  <a:cubicBezTo>
                    <a:pt x="230" y="159"/>
                    <a:pt x="239" y="135"/>
                    <a:pt x="249" y="129"/>
                  </a:cubicBezTo>
                  <a:cubicBezTo>
                    <a:pt x="260" y="124"/>
                    <a:pt x="280" y="134"/>
                    <a:pt x="291" y="138"/>
                  </a:cubicBezTo>
                  <a:cubicBezTo>
                    <a:pt x="308" y="143"/>
                    <a:pt x="310" y="153"/>
                    <a:pt x="314" y="171"/>
                  </a:cubicBezTo>
                  <a:cubicBezTo>
                    <a:pt x="315" y="179"/>
                    <a:pt x="319" y="184"/>
                    <a:pt x="314" y="191"/>
                  </a:cubicBezTo>
                  <a:cubicBezTo>
                    <a:pt x="310" y="197"/>
                    <a:pt x="302" y="197"/>
                    <a:pt x="297" y="201"/>
                  </a:cubicBezTo>
                  <a:cubicBezTo>
                    <a:pt x="287" y="208"/>
                    <a:pt x="295" y="208"/>
                    <a:pt x="303" y="211"/>
                  </a:cubicBezTo>
                  <a:cubicBezTo>
                    <a:pt x="310" y="215"/>
                    <a:pt x="314" y="218"/>
                    <a:pt x="315" y="227"/>
                  </a:cubicBezTo>
                  <a:cubicBezTo>
                    <a:pt x="315" y="240"/>
                    <a:pt x="305" y="253"/>
                    <a:pt x="302" y="266"/>
                  </a:cubicBezTo>
                  <a:cubicBezTo>
                    <a:pt x="302" y="270"/>
                    <a:pt x="302" y="274"/>
                    <a:pt x="302" y="277"/>
                  </a:cubicBezTo>
                  <a:cubicBezTo>
                    <a:pt x="309" y="272"/>
                    <a:pt x="307" y="266"/>
                    <a:pt x="317" y="263"/>
                  </a:cubicBezTo>
                  <a:cubicBezTo>
                    <a:pt x="324" y="260"/>
                    <a:pt x="333" y="260"/>
                    <a:pt x="340" y="259"/>
                  </a:cubicBezTo>
                  <a:cubicBezTo>
                    <a:pt x="356" y="256"/>
                    <a:pt x="365" y="264"/>
                    <a:pt x="381" y="267"/>
                  </a:cubicBezTo>
                  <a:cubicBezTo>
                    <a:pt x="389" y="268"/>
                    <a:pt x="396" y="268"/>
                    <a:pt x="404" y="271"/>
                  </a:cubicBezTo>
                  <a:cubicBezTo>
                    <a:pt x="411" y="273"/>
                    <a:pt x="420" y="277"/>
                    <a:pt x="426" y="271"/>
                  </a:cubicBezTo>
                  <a:cubicBezTo>
                    <a:pt x="443" y="255"/>
                    <a:pt x="402" y="256"/>
                    <a:pt x="395" y="253"/>
                  </a:cubicBezTo>
                  <a:cubicBezTo>
                    <a:pt x="379" y="248"/>
                    <a:pt x="366" y="238"/>
                    <a:pt x="354" y="226"/>
                  </a:cubicBezTo>
                  <a:cubicBezTo>
                    <a:pt x="342" y="213"/>
                    <a:pt x="341" y="201"/>
                    <a:pt x="337" y="185"/>
                  </a:cubicBezTo>
                  <a:cubicBezTo>
                    <a:pt x="334" y="169"/>
                    <a:pt x="331" y="154"/>
                    <a:pt x="334" y="137"/>
                  </a:cubicBezTo>
                  <a:cubicBezTo>
                    <a:pt x="336" y="120"/>
                    <a:pt x="348" y="112"/>
                    <a:pt x="354" y="97"/>
                  </a:cubicBezTo>
                  <a:cubicBezTo>
                    <a:pt x="358" y="90"/>
                    <a:pt x="357" y="73"/>
                    <a:pt x="365" y="69"/>
                  </a:cubicBezTo>
                  <a:cubicBezTo>
                    <a:pt x="358" y="63"/>
                    <a:pt x="344" y="83"/>
                    <a:pt x="339" y="88"/>
                  </a:cubicBezTo>
                  <a:cubicBezTo>
                    <a:pt x="336" y="93"/>
                    <a:pt x="333" y="100"/>
                    <a:pt x="329" y="104"/>
                  </a:cubicBezTo>
                  <a:cubicBezTo>
                    <a:pt x="325" y="110"/>
                    <a:pt x="316" y="113"/>
                    <a:pt x="315" y="121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" name="Freeform 619"/>
            <p:cNvSpPr>
              <a:spLocks/>
            </p:cNvSpPr>
            <p:nvPr/>
          </p:nvSpPr>
          <p:spPr bwMode="auto">
            <a:xfrm>
              <a:off x="3283" y="1592"/>
              <a:ext cx="205" cy="295"/>
            </a:xfrm>
            <a:custGeom>
              <a:avLst/>
              <a:gdLst>
                <a:gd name="T0" fmla="*/ 128 w 82"/>
                <a:gd name="T1" fmla="*/ 0 h 118"/>
                <a:gd name="T2" fmla="*/ 135 w 82"/>
                <a:gd name="T3" fmla="*/ 58 h 118"/>
                <a:gd name="T4" fmla="*/ 135 w 82"/>
                <a:gd name="T5" fmla="*/ 83 h 118"/>
                <a:gd name="T6" fmla="*/ 115 w 82"/>
                <a:gd name="T7" fmla="*/ 100 h 118"/>
                <a:gd name="T8" fmla="*/ 75 w 82"/>
                <a:gd name="T9" fmla="*/ 133 h 118"/>
                <a:gd name="T10" fmla="*/ 48 w 82"/>
                <a:gd name="T11" fmla="*/ 168 h 118"/>
                <a:gd name="T12" fmla="*/ 33 w 82"/>
                <a:gd name="T13" fmla="*/ 185 h 118"/>
                <a:gd name="T14" fmla="*/ 13 w 82"/>
                <a:gd name="T15" fmla="*/ 188 h 118"/>
                <a:gd name="T16" fmla="*/ 0 w 82"/>
                <a:gd name="T17" fmla="*/ 295 h 118"/>
                <a:gd name="T18" fmla="*/ 38 w 82"/>
                <a:gd name="T19" fmla="*/ 255 h 118"/>
                <a:gd name="T20" fmla="*/ 60 w 82"/>
                <a:gd name="T21" fmla="*/ 200 h 118"/>
                <a:gd name="T22" fmla="*/ 120 w 82"/>
                <a:gd name="T23" fmla="*/ 130 h 118"/>
                <a:gd name="T24" fmla="*/ 205 w 82"/>
                <a:gd name="T25" fmla="*/ 130 h 118"/>
                <a:gd name="T26" fmla="*/ 160 w 82"/>
                <a:gd name="T27" fmla="*/ 85 h 118"/>
                <a:gd name="T28" fmla="*/ 145 w 82"/>
                <a:gd name="T29" fmla="*/ 55 h 118"/>
                <a:gd name="T30" fmla="*/ 135 w 82"/>
                <a:gd name="T31" fmla="*/ 18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118">
                  <a:moveTo>
                    <a:pt x="51" y="0"/>
                  </a:moveTo>
                  <a:cubicBezTo>
                    <a:pt x="51" y="8"/>
                    <a:pt x="54" y="15"/>
                    <a:pt x="54" y="23"/>
                  </a:cubicBezTo>
                  <a:cubicBezTo>
                    <a:pt x="55" y="26"/>
                    <a:pt x="55" y="30"/>
                    <a:pt x="54" y="33"/>
                  </a:cubicBezTo>
                  <a:cubicBezTo>
                    <a:pt x="52" y="36"/>
                    <a:pt x="49" y="38"/>
                    <a:pt x="46" y="40"/>
                  </a:cubicBezTo>
                  <a:cubicBezTo>
                    <a:pt x="41" y="45"/>
                    <a:pt x="35" y="49"/>
                    <a:pt x="30" y="53"/>
                  </a:cubicBezTo>
                  <a:cubicBezTo>
                    <a:pt x="24" y="57"/>
                    <a:pt x="22" y="61"/>
                    <a:pt x="19" y="67"/>
                  </a:cubicBezTo>
                  <a:cubicBezTo>
                    <a:pt x="18" y="70"/>
                    <a:pt x="16" y="73"/>
                    <a:pt x="13" y="74"/>
                  </a:cubicBezTo>
                  <a:cubicBezTo>
                    <a:pt x="11" y="75"/>
                    <a:pt x="8" y="73"/>
                    <a:pt x="5" y="75"/>
                  </a:cubicBezTo>
                  <a:cubicBezTo>
                    <a:pt x="16" y="74"/>
                    <a:pt x="1" y="113"/>
                    <a:pt x="0" y="118"/>
                  </a:cubicBezTo>
                  <a:cubicBezTo>
                    <a:pt x="6" y="115"/>
                    <a:pt x="11" y="106"/>
                    <a:pt x="15" y="102"/>
                  </a:cubicBezTo>
                  <a:cubicBezTo>
                    <a:pt x="20" y="95"/>
                    <a:pt x="23" y="87"/>
                    <a:pt x="24" y="80"/>
                  </a:cubicBezTo>
                  <a:cubicBezTo>
                    <a:pt x="28" y="65"/>
                    <a:pt x="33" y="56"/>
                    <a:pt x="48" y="52"/>
                  </a:cubicBezTo>
                  <a:cubicBezTo>
                    <a:pt x="58" y="49"/>
                    <a:pt x="71" y="50"/>
                    <a:pt x="82" y="52"/>
                  </a:cubicBezTo>
                  <a:cubicBezTo>
                    <a:pt x="72" y="53"/>
                    <a:pt x="67" y="41"/>
                    <a:pt x="64" y="34"/>
                  </a:cubicBezTo>
                  <a:cubicBezTo>
                    <a:pt x="62" y="30"/>
                    <a:pt x="59" y="26"/>
                    <a:pt x="58" y="22"/>
                  </a:cubicBezTo>
                  <a:cubicBezTo>
                    <a:pt x="57" y="18"/>
                    <a:pt x="54" y="11"/>
                    <a:pt x="54" y="7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" name="Freeform 620"/>
            <p:cNvSpPr>
              <a:spLocks/>
            </p:cNvSpPr>
            <p:nvPr/>
          </p:nvSpPr>
          <p:spPr bwMode="auto">
            <a:xfrm>
              <a:off x="3446" y="1645"/>
              <a:ext cx="195" cy="402"/>
            </a:xfrm>
            <a:custGeom>
              <a:avLst/>
              <a:gdLst>
                <a:gd name="T0" fmla="*/ 0 w 78"/>
                <a:gd name="T1" fmla="*/ 62 h 161"/>
                <a:gd name="T2" fmla="*/ 18 w 78"/>
                <a:gd name="T3" fmla="*/ 77 h 161"/>
                <a:gd name="T4" fmla="*/ 45 w 78"/>
                <a:gd name="T5" fmla="*/ 90 h 161"/>
                <a:gd name="T6" fmla="*/ 98 w 78"/>
                <a:gd name="T7" fmla="*/ 125 h 161"/>
                <a:gd name="T8" fmla="*/ 120 w 78"/>
                <a:gd name="T9" fmla="*/ 182 h 161"/>
                <a:gd name="T10" fmla="*/ 130 w 78"/>
                <a:gd name="T11" fmla="*/ 232 h 161"/>
                <a:gd name="T12" fmla="*/ 130 w 78"/>
                <a:gd name="T13" fmla="*/ 255 h 161"/>
                <a:gd name="T14" fmla="*/ 95 w 78"/>
                <a:gd name="T15" fmla="*/ 252 h 161"/>
                <a:gd name="T16" fmla="*/ 88 w 78"/>
                <a:gd name="T17" fmla="*/ 277 h 161"/>
                <a:gd name="T18" fmla="*/ 83 w 78"/>
                <a:gd name="T19" fmla="*/ 285 h 161"/>
                <a:gd name="T20" fmla="*/ 93 w 78"/>
                <a:gd name="T21" fmla="*/ 292 h 161"/>
                <a:gd name="T22" fmla="*/ 128 w 78"/>
                <a:gd name="T23" fmla="*/ 340 h 161"/>
                <a:gd name="T24" fmla="*/ 110 w 78"/>
                <a:gd name="T25" fmla="*/ 395 h 161"/>
                <a:gd name="T26" fmla="*/ 153 w 78"/>
                <a:gd name="T27" fmla="*/ 382 h 161"/>
                <a:gd name="T28" fmla="*/ 190 w 78"/>
                <a:gd name="T29" fmla="*/ 355 h 161"/>
                <a:gd name="T30" fmla="*/ 190 w 78"/>
                <a:gd name="T31" fmla="*/ 347 h 161"/>
                <a:gd name="T32" fmla="*/ 165 w 78"/>
                <a:gd name="T33" fmla="*/ 310 h 161"/>
                <a:gd name="T34" fmla="*/ 155 w 78"/>
                <a:gd name="T35" fmla="*/ 257 h 161"/>
                <a:gd name="T36" fmla="*/ 153 w 78"/>
                <a:gd name="T37" fmla="*/ 200 h 161"/>
                <a:gd name="T38" fmla="*/ 150 w 78"/>
                <a:gd name="T39" fmla="*/ 150 h 161"/>
                <a:gd name="T40" fmla="*/ 160 w 78"/>
                <a:gd name="T41" fmla="*/ 72 h 161"/>
                <a:gd name="T42" fmla="*/ 178 w 78"/>
                <a:gd name="T43" fmla="*/ 37 h 161"/>
                <a:gd name="T44" fmla="*/ 195 w 78"/>
                <a:gd name="T45" fmla="*/ 0 h 161"/>
                <a:gd name="T46" fmla="*/ 148 w 78"/>
                <a:gd name="T47" fmla="*/ 55 h 161"/>
                <a:gd name="T48" fmla="*/ 105 w 78"/>
                <a:gd name="T49" fmla="*/ 82 h 161"/>
                <a:gd name="T50" fmla="*/ 60 w 78"/>
                <a:gd name="T51" fmla="*/ 80 h 161"/>
                <a:gd name="T52" fmla="*/ 18 w 78"/>
                <a:gd name="T53" fmla="*/ 65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8" h="161">
                  <a:moveTo>
                    <a:pt x="0" y="25"/>
                  </a:moveTo>
                  <a:cubicBezTo>
                    <a:pt x="3" y="26"/>
                    <a:pt x="5" y="29"/>
                    <a:pt x="7" y="31"/>
                  </a:cubicBezTo>
                  <a:cubicBezTo>
                    <a:pt x="11" y="33"/>
                    <a:pt x="15" y="35"/>
                    <a:pt x="18" y="36"/>
                  </a:cubicBezTo>
                  <a:cubicBezTo>
                    <a:pt x="26" y="40"/>
                    <a:pt x="34" y="43"/>
                    <a:pt x="39" y="50"/>
                  </a:cubicBezTo>
                  <a:cubicBezTo>
                    <a:pt x="43" y="58"/>
                    <a:pt x="46" y="65"/>
                    <a:pt x="48" y="73"/>
                  </a:cubicBezTo>
                  <a:cubicBezTo>
                    <a:pt x="50" y="80"/>
                    <a:pt x="52" y="86"/>
                    <a:pt x="52" y="93"/>
                  </a:cubicBezTo>
                  <a:cubicBezTo>
                    <a:pt x="52" y="95"/>
                    <a:pt x="53" y="100"/>
                    <a:pt x="52" y="102"/>
                  </a:cubicBezTo>
                  <a:cubicBezTo>
                    <a:pt x="50" y="104"/>
                    <a:pt x="41" y="100"/>
                    <a:pt x="38" y="101"/>
                  </a:cubicBezTo>
                  <a:cubicBezTo>
                    <a:pt x="36" y="102"/>
                    <a:pt x="34" y="108"/>
                    <a:pt x="35" y="111"/>
                  </a:cubicBezTo>
                  <a:cubicBezTo>
                    <a:pt x="35" y="113"/>
                    <a:pt x="32" y="114"/>
                    <a:pt x="33" y="114"/>
                  </a:cubicBezTo>
                  <a:cubicBezTo>
                    <a:pt x="35" y="116"/>
                    <a:pt x="36" y="116"/>
                    <a:pt x="37" y="117"/>
                  </a:cubicBezTo>
                  <a:cubicBezTo>
                    <a:pt x="42" y="123"/>
                    <a:pt x="53" y="127"/>
                    <a:pt x="51" y="136"/>
                  </a:cubicBezTo>
                  <a:cubicBezTo>
                    <a:pt x="49" y="140"/>
                    <a:pt x="41" y="154"/>
                    <a:pt x="44" y="158"/>
                  </a:cubicBezTo>
                  <a:cubicBezTo>
                    <a:pt x="46" y="161"/>
                    <a:pt x="58" y="155"/>
                    <a:pt x="61" y="153"/>
                  </a:cubicBezTo>
                  <a:cubicBezTo>
                    <a:pt x="65" y="151"/>
                    <a:pt x="74" y="148"/>
                    <a:pt x="76" y="142"/>
                  </a:cubicBezTo>
                  <a:cubicBezTo>
                    <a:pt x="75" y="141"/>
                    <a:pt x="75" y="141"/>
                    <a:pt x="76" y="139"/>
                  </a:cubicBezTo>
                  <a:cubicBezTo>
                    <a:pt x="69" y="139"/>
                    <a:pt x="68" y="128"/>
                    <a:pt x="66" y="124"/>
                  </a:cubicBezTo>
                  <a:cubicBezTo>
                    <a:pt x="63" y="117"/>
                    <a:pt x="63" y="110"/>
                    <a:pt x="62" y="103"/>
                  </a:cubicBezTo>
                  <a:cubicBezTo>
                    <a:pt x="62" y="95"/>
                    <a:pt x="62" y="87"/>
                    <a:pt x="61" y="80"/>
                  </a:cubicBezTo>
                  <a:cubicBezTo>
                    <a:pt x="60" y="73"/>
                    <a:pt x="59" y="67"/>
                    <a:pt x="60" y="60"/>
                  </a:cubicBezTo>
                  <a:cubicBezTo>
                    <a:pt x="60" y="50"/>
                    <a:pt x="61" y="38"/>
                    <a:pt x="64" y="29"/>
                  </a:cubicBezTo>
                  <a:cubicBezTo>
                    <a:pt x="66" y="24"/>
                    <a:pt x="68" y="19"/>
                    <a:pt x="71" y="15"/>
                  </a:cubicBezTo>
                  <a:cubicBezTo>
                    <a:pt x="74" y="11"/>
                    <a:pt x="78" y="6"/>
                    <a:pt x="78" y="0"/>
                  </a:cubicBezTo>
                  <a:cubicBezTo>
                    <a:pt x="72" y="7"/>
                    <a:pt x="67" y="15"/>
                    <a:pt x="59" y="22"/>
                  </a:cubicBezTo>
                  <a:cubicBezTo>
                    <a:pt x="55" y="26"/>
                    <a:pt x="48" y="30"/>
                    <a:pt x="42" y="33"/>
                  </a:cubicBezTo>
                  <a:cubicBezTo>
                    <a:pt x="35" y="35"/>
                    <a:pt x="30" y="33"/>
                    <a:pt x="24" y="32"/>
                  </a:cubicBezTo>
                  <a:cubicBezTo>
                    <a:pt x="18" y="30"/>
                    <a:pt x="12" y="30"/>
                    <a:pt x="7" y="26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" name="Freeform 621"/>
            <p:cNvSpPr>
              <a:spLocks/>
            </p:cNvSpPr>
            <p:nvPr/>
          </p:nvSpPr>
          <p:spPr bwMode="auto">
            <a:xfrm>
              <a:off x="3651" y="1460"/>
              <a:ext cx="422" cy="587"/>
            </a:xfrm>
            <a:custGeom>
              <a:avLst/>
              <a:gdLst>
                <a:gd name="T0" fmla="*/ 0 w 169"/>
                <a:gd name="T1" fmla="*/ 185 h 235"/>
                <a:gd name="T2" fmla="*/ 27 w 169"/>
                <a:gd name="T3" fmla="*/ 140 h 235"/>
                <a:gd name="T4" fmla="*/ 77 w 169"/>
                <a:gd name="T5" fmla="*/ 125 h 235"/>
                <a:gd name="T6" fmla="*/ 185 w 169"/>
                <a:gd name="T7" fmla="*/ 107 h 235"/>
                <a:gd name="T8" fmla="*/ 250 w 169"/>
                <a:gd name="T9" fmla="*/ 192 h 235"/>
                <a:gd name="T10" fmla="*/ 202 w 169"/>
                <a:gd name="T11" fmla="*/ 270 h 235"/>
                <a:gd name="T12" fmla="*/ 112 w 169"/>
                <a:gd name="T13" fmla="*/ 327 h 235"/>
                <a:gd name="T14" fmla="*/ 100 w 169"/>
                <a:gd name="T15" fmla="*/ 375 h 235"/>
                <a:gd name="T16" fmla="*/ 95 w 169"/>
                <a:gd name="T17" fmla="*/ 435 h 235"/>
                <a:gd name="T18" fmla="*/ 240 w 169"/>
                <a:gd name="T19" fmla="*/ 512 h 235"/>
                <a:gd name="T20" fmla="*/ 320 w 169"/>
                <a:gd name="T21" fmla="*/ 540 h 235"/>
                <a:gd name="T22" fmla="*/ 362 w 169"/>
                <a:gd name="T23" fmla="*/ 552 h 235"/>
                <a:gd name="T24" fmla="*/ 370 w 169"/>
                <a:gd name="T25" fmla="*/ 587 h 235"/>
                <a:gd name="T26" fmla="*/ 422 w 169"/>
                <a:gd name="T27" fmla="*/ 495 h 235"/>
                <a:gd name="T28" fmla="*/ 372 w 169"/>
                <a:gd name="T29" fmla="*/ 505 h 235"/>
                <a:gd name="T30" fmla="*/ 312 w 169"/>
                <a:gd name="T31" fmla="*/ 492 h 235"/>
                <a:gd name="T32" fmla="*/ 197 w 169"/>
                <a:gd name="T33" fmla="*/ 445 h 235"/>
                <a:gd name="T34" fmla="*/ 157 w 169"/>
                <a:gd name="T35" fmla="*/ 350 h 235"/>
                <a:gd name="T36" fmla="*/ 250 w 169"/>
                <a:gd name="T37" fmla="*/ 287 h 235"/>
                <a:gd name="T38" fmla="*/ 290 w 169"/>
                <a:gd name="T39" fmla="*/ 140 h 235"/>
                <a:gd name="T40" fmla="*/ 230 w 169"/>
                <a:gd name="T41" fmla="*/ 82 h 235"/>
                <a:gd name="T42" fmla="*/ 195 w 169"/>
                <a:gd name="T43" fmla="*/ 0 h 235"/>
                <a:gd name="T44" fmla="*/ 115 w 169"/>
                <a:gd name="T45" fmla="*/ 72 h 235"/>
                <a:gd name="T46" fmla="*/ 82 w 169"/>
                <a:gd name="T47" fmla="*/ 72 h 235"/>
                <a:gd name="T48" fmla="*/ 50 w 169"/>
                <a:gd name="T49" fmla="*/ 82 h 235"/>
                <a:gd name="T50" fmla="*/ 10 w 169"/>
                <a:gd name="T51" fmla="*/ 125 h 2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" h="235">
                  <a:moveTo>
                    <a:pt x="0" y="74"/>
                  </a:moveTo>
                  <a:cubicBezTo>
                    <a:pt x="4" y="68"/>
                    <a:pt x="6" y="61"/>
                    <a:pt x="11" y="56"/>
                  </a:cubicBezTo>
                  <a:cubicBezTo>
                    <a:pt x="17" y="50"/>
                    <a:pt x="22" y="50"/>
                    <a:pt x="31" y="50"/>
                  </a:cubicBezTo>
                  <a:cubicBezTo>
                    <a:pt x="45" y="48"/>
                    <a:pt x="62" y="51"/>
                    <a:pt x="74" y="43"/>
                  </a:cubicBezTo>
                  <a:cubicBezTo>
                    <a:pt x="75" y="56"/>
                    <a:pt x="95" y="64"/>
                    <a:pt x="100" y="77"/>
                  </a:cubicBezTo>
                  <a:cubicBezTo>
                    <a:pt x="107" y="97"/>
                    <a:pt x="97" y="101"/>
                    <a:pt x="81" y="108"/>
                  </a:cubicBezTo>
                  <a:cubicBezTo>
                    <a:pt x="68" y="113"/>
                    <a:pt x="53" y="120"/>
                    <a:pt x="45" y="131"/>
                  </a:cubicBezTo>
                  <a:cubicBezTo>
                    <a:pt x="39" y="138"/>
                    <a:pt x="40" y="141"/>
                    <a:pt x="40" y="150"/>
                  </a:cubicBezTo>
                  <a:cubicBezTo>
                    <a:pt x="40" y="157"/>
                    <a:pt x="35" y="166"/>
                    <a:pt x="38" y="174"/>
                  </a:cubicBezTo>
                  <a:cubicBezTo>
                    <a:pt x="44" y="194"/>
                    <a:pt x="79" y="202"/>
                    <a:pt x="96" y="205"/>
                  </a:cubicBezTo>
                  <a:cubicBezTo>
                    <a:pt x="108" y="207"/>
                    <a:pt x="117" y="213"/>
                    <a:pt x="128" y="216"/>
                  </a:cubicBezTo>
                  <a:cubicBezTo>
                    <a:pt x="133" y="218"/>
                    <a:pt x="141" y="217"/>
                    <a:pt x="145" y="221"/>
                  </a:cubicBezTo>
                  <a:cubicBezTo>
                    <a:pt x="150" y="226"/>
                    <a:pt x="147" y="228"/>
                    <a:pt x="148" y="235"/>
                  </a:cubicBezTo>
                  <a:cubicBezTo>
                    <a:pt x="157" y="225"/>
                    <a:pt x="165" y="211"/>
                    <a:pt x="169" y="198"/>
                  </a:cubicBezTo>
                  <a:cubicBezTo>
                    <a:pt x="161" y="201"/>
                    <a:pt x="159" y="204"/>
                    <a:pt x="149" y="202"/>
                  </a:cubicBezTo>
                  <a:cubicBezTo>
                    <a:pt x="141" y="200"/>
                    <a:pt x="133" y="198"/>
                    <a:pt x="125" y="197"/>
                  </a:cubicBezTo>
                  <a:cubicBezTo>
                    <a:pt x="110" y="194"/>
                    <a:pt x="92" y="186"/>
                    <a:pt x="79" y="178"/>
                  </a:cubicBezTo>
                  <a:cubicBezTo>
                    <a:pt x="62" y="169"/>
                    <a:pt x="57" y="156"/>
                    <a:pt x="63" y="140"/>
                  </a:cubicBezTo>
                  <a:cubicBezTo>
                    <a:pt x="70" y="121"/>
                    <a:pt x="84" y="125"/>
                    <a:pt x="100" y="115"/>
                  </a:cubicBezTo>
                  <a:cubicBezTo>
                    <a:pt x="119" y="103"/>
                    <a:pt x="127" y="77"/>
                    <a:pt x="116" y="56"/>
                  </a:cubicBezTo>
                  <a:cubicBezTo>
                    <a:pt x="110" y="46"/>
                    <a:pt x="98" y="44"/>
                    <a:pt x="92" y="33"/>
                  </a:cubicBezTo>
                  <a:cubicBezTo>
                    <a:pt x="87" y="22"/>
                    <a:pt x="84" y="9"/>
                    <a:pt x="78" y="0"/>
                  </a:cubicBezTo>
                  <a:cubicBezTo>
                    <a:pt x="66" y="9"/>
                    <a:pt x="63" y="25"/>
                    <a:pt x="46" y="29"/>
                  </a:cubicBezTo>
                  <a:cubicBezTo>
                    <a:pt x="41" y="31"/>
                    <a:pt x="37" y="28"/>
                    <a:pt x="33" y="29"/>
                  </a:cubicBezTo>
                  <a:cubicBezTo>
                    <a:pt x="28" y="29"/>
                    <a:pt x="24" y="32"/>
                    <a:pt x="20" y="33"/>
                  </a:cubicBezTo>
                  <a:cubicBezTo>
                    <a:pt x="10" y="37"/>
                    <a:pt x="7" y="40"/>
                    <a:pt x="4" y="5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" name="Freeform 622"/>
            <p:cNvSpPr>
              <a:spLocks/>
            </p:cNvSpPr>
            <p:nvPr/>
          </p:nvSpPr>
          <p:spPr bwMode="auto">
            <a:xfrm>
              <a:off x="3151" y="1107"/>
              <a:ext cx="692" cy="388"/>
            </a:xfrm>
            <a:custGeom>
              <a:avLst/>
              <a:gdLst>
                <a:gd name="T0" fmla="*/ 102 w 277"/>
                <a:gd name="T1" fmla="*/ 23 h 155"/>
                <a:gd name="T2" fmla="*/ 22 w 277"/>
                <a:gd name="T3" fmla="*/ 125 h 155"/>
                <a:gd name="T4" fmla="*/ 80 w 277"/>
                <a:gd name="T5" fmla="*/ 148 h 155"/>
                <a:gd name="T6" fmla="*/ 112 w 277"/>
                <a:gd name="T7" fmla="*/ 198 h 155"/>
                <a:gd name="T8" fmla="*/ 237 w 277"/>
                <a:gd name="T9" fmla="*/ 228 h 155"/>
                <a:gd name="T10" fmla="*/ 360 w 277"/>
                <a:gd name="T11" fmla="*/ 270 h 155"/>
                <a:gd name="T12" fmla="*/ 425 w 277"/>
                <a:gd name="T13" fmla="*/ 353 h 155"/>
                <a:gd name="T14" fmla="*/ 450 w 277"/>
                <a:gd name="T15" fmla="*/ 385 h 155"/>
                <a:gd name="T16" fmla="*/ 490 w 277"/>
                <a:gd name="T17" fmla="*/ 360 h 155"/>
                <a:gd name="T18" fmla="*/ 585 w 277"/>
                <a:gd name="T19" fmla="*/ 280 h 155"/>
                <a:gd name="T20" fmla="*/ 632 w 277"/>
                <a:gd name="T21" fmla="*/ 253 h 155"/>
                <a:gd name="T22" fmla="*/ 690 w 277"/>
                <a:gd name="T23" fmla="*/ 235 h 155"/>
                <a:gd name="T24" fmla="*/ 690 w 277"/>
                <a:gd name="T25" fmla="*/ 223 h 155"/>
                <a:gd name="T26" fmla="*/ 592 w 277"/>
                <a:gd name="T27" fmla="*/ 240 h 155"/>
                <a:gd name="T28" fmla="*/ 497 w 277"/>
                <a:gd name="T29" fmla="*/ 293 h 155"/>
                <a:gd name="T30" fmla="*/ 440 w 277"/>
                <a:gd name="T31" fmla="*/ 235 h 155"/>
                <a:gd name="T32" fmla="*/ 345 w 277"/>
                <a:gd name="T33" fmla="*/ 213 h 155"/>
                <a:gd name="T34" fmla="*/ 252 w 277"/>
                <a:gd name="T35" fmla="*/ 190 h 155"/>
                <a:gd name="T36" fmla="*/ 170 w 277"/>
                <a:gd name="T37" fmla="*/ 168 h 155"/>
                <a:gd name="T38" fmla="*/ 172 w 277"/>
                <a:gd name="T39" fmla="*/ 148 h 155"/>
                <a:gd name="T40" fmla="*/ 130 w 277"/>
                <a:gd name="T41" fmla="*/ 130 h 155"/>
                <a:gd name="T42" fmla="*/ 92 w 277"/>
                <a:gd name="T43" fmla="*/ 95 h 155"/>
                <a:gd name="T44" fmla="*/ 132 w 277"/>
                <a:gd name="T45" fmla="*/ 55 h 155"/>
                <a:gd name="T46" fmla="*/ 125 w 277"/>
                <a:gd name="T47" fmla="*/ 0 h 155"/>
                <a:gd name="T48" fmla="*/ 110 w 277"/>
                <a:gd name="T49" fmla="*/ 8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7" h="155">
                  <a:moveTo>
                    <a:pt x="41" y="9"/>
                  </a:moveTo>
                  <a:cubicBezTo>
                    <a:pt x="36" y="18"/>
                    <a:pt x="0" y="40"/>
                    <a:pt x="9" y="50"/>
                  </a:cubicBezTo>
                  <a:cubicBezTo>
                    <a:pt x="12" y="55"/>
                    <a:pt x="26" y="54"/>
                    <a:pt x="32" y="59"/>
                  </a:cubicBezTo>
                  <a:cubicBezTo>
                    <a:pt x="38" y="64"/>
                    <a:pt x="39" y="74"/>
                    <a:pt x="45" y="79"/>
                  </a:cubicBezTo>
                  <a:cubicBezTo>
                    <a:pt x="58" y="89"/>
                    <a:pt x="80" y="87"/>
                    <a:pt x="95" y="91"/>
                  </a:cubicBezTo>
                  <a:cubicBezTo>
                    <a:pt x="111" y="95"/>
                    <a:pt x="128" y="102"/>
                    <a:pt x="144" y="108"/>
                  </a:cubicBezTo>
                  <a:cubicBezTo>
                    <a:pt x="163" y="114"/>
                    <a:pt x="171" y="119"/>
                    <a:pt x="170" y="141"/>
                  </a:cubicBezTo>
                  <a:cubicBezTo>
                    <a:pt x="169" y="149"/>
                    <a:pt x="168" y="155"/>
                    <a:pt x="180" y="154"/>
                  </a:cubicBezTo>
                  <a:cubicBezTo>
                    <a:pt x="186" y="154"/>
                    <a:pt x="191" y="149"/>
                    <a:pt x="196" y="144"/>
                  </a:cubicBezTo>
                  <a:cubicBezTo>
                    <a:pt x="208" y="132"/>
                    <a:pt x="221" y="123"/>
                    <a:pt x="234" y="112"/>
                  </a:cubicBezTo>
                  <a:cubicBezTo>
                    <a:pt x="239" y="107"/>
                    <a:pt x="246" y="104"/>
                    <a:pt x="253" y="101"/>
                  </a:cubicBezTo>
                  <a:cubicBezTo>
                    <a:pt x="258" y="99"/>
                    <a:pt x="272" y="99"/>
                    <a:pt x="276" y="94"/>
                  </a:cubicBezTo>
                  <a:cubicBezTo>
                    <a:pt x="277" y="92"/>
                    <a:pt x="277" y="91"/>
                    <a:pt x="276" y="89"/>
                  </a:cubicBezTo>
                  <a:cubicBezTo>
                    <a:pt x="264" y="94"/>
                    <a:pt x="249" y="92"/>
                    <a:pt x="237" y="96"/>
                  </a:cubicBezTo>
                  <a:cubicBezTo>
                    <a:pt x="223" y="100"/>
                    <a:pt x="212" y="113"/>
                    <a:pt x="199" y="117"/>
                  </a:cubicBezTo>
                  <a:cubicBezTo>
                    <a:pt x="192" y="105"/>
                    <a:pt x="188" y="99"/>
                    <a:pt x="176" y="94"/>
                  </a:cubicBezTo>
                  <a:cubicBezTo>
                    <a:pt x="163" y="90"/>
                    <a:pt x="150" y="90"/>
                    <a:pt x="138" y="85"/>
                  </a:cubicBezTo>
                  <a:cubicBezTo>
                    <a:pt x="125" y="81"/>
                    <a:pt x="113" y="79"/>
                    <a:pt x="101" y="76"/>
                  </a:cubicBezTo>
                  <a:cubicBezTo>
                    <a:pt x="90" y="73"/>
                    <a:pt x="79" y="67"/>
                    <a:pt x="68" y="67"/>
                  </a:cubicBezTo>
                  <a:cubicBezTo>
                    <a:pt x="69" y="65"/>
                    <a:pt x="68" y="61"/>
                    <a:pt x="69" y="59"/>
                  </a:cubicBezTo>
                  <a:cubicBezTo>
                    <a:pt x="59" y="57"/>
                    <a:pt x="58" y="61"/>
                    <a:pt x="52" y="52"/>
                  </a:cubicBezTo>
                  <a:cubicBezTo>
                    <a:pt x="47" y="45"/>
                    <a:pt x="46" y="40"/>
                    <a:pt x="37" y="38"/>
                  </a:cubicBezTo>
                  <a:cubicBezTo>
                    <a:pt x="44" y="31"/>
                    <a:pt x="50" y="32"/>
                    <a:pt x="53" y="22"/>
                  </a:cubicBezTo>
                  <a:cubicBezTo>
                    <a:pt x="55" y="15"/>
                    <a:pt x="55" y="4"/>
                    <a:pt x="50" y="0"/>
                  </a:cubicBezTo>
                  <a:cubicBezTo>
                    <a:pt x="48" y="1"/>
                    <a:pt x="45" y="1"/>
                    <a:pt x="44" y="3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" name="Freeform 623"/>
            <p:cNvSpPr>
              <a:spLocks/>
            </p:cNvSpPr>
            <p:nvPr/>
          </p:nvSpPr>
          <p:spPr bwMode="auto">
            <a:xfrm>
              <a:off x="3033" y="1002"/>
              <a:ext cx="753" cy="285"/>
            </a:xfrm>
            <a:custGeom>
              <a:avLst/>
              <a:gdLst>
                <a:gd name="T0" fmla="*/ 0 w 301"/>
                <a:gd name="T1" fmla="*/ 30 h 114"/>
                <a:gd name="T2" fmla="*/ 145 w 301"/>
                <a:gd name="T3" fmla="*/ 25 h 114"/>
                <a:gd name="T4" fmla="*/ 200 w 301"/>
                <a:gd name="T5" fmla="*/ 35 h 114"/>
                <a:gd name="T6" fmla="*/ 250 w 301"/>
                <a:gd name="T7" fmla="*/ 55 h 114"/>
                <a:gd name="T8" fmla="*/ 333 w 301"/>
                <a:gd name="T9" fmla="*/ 115 h 114"/>
                <a:gd name="T10" fmla="*/ 528 w 301"/>
                <a:gd name="T11" fmla="*/ 223 h 114"/>
                <a:gd name="T12" fmla="*/ 625 w 301"/>
                <a:gd name="T13" fmla="*/ 270 h 114"/>
                <a:gd name="T14" fmla="*/ 730 w 301"/>
                <a:gd name="T15" fmla="*/ 258 h 114"/>
                <a:gd name="T16" fmla="*/ 680 w 301"/>
                <a:gd name="T17" fmla="*/ 173 h 114"/>
                <a:gd name="T18" fmla="*/ 558 w 301"/>
                <a:gd name="T19" fmla="*/ 163 h 114"/>
                <a:gd name="T20" fmla="*/ 650 w 301"/>
                <a:gd name="T21" fmla="*/ 218 h 114"/>
                <a:gd name="T22" fmla="*/ 548 w 301"/>
                <a:gd name="T23" fmla="*/ 180 h 114"/>
                <a:gd name="T24" fmla="*/ 480 w 301"/>
                <a:gd name="T25" fmla="*/ 120 h 114"/>
                <a:gd name="T26" fmla="*/ 435 w 301"/>
                <a:gd name="T27" fmla="*/ 100 h 114"/>
                <a:gd name="T28" fmla="*/ 408 w 301"/>
                <a:gd name="T29" fmla="*/ 68 h 114"/>
                <a:gd name="T30" fmla="*/ 313 w 301"/>
                <a:gd name="T31" fmla="*/ 48 h 114"/>
                <a:gd name="T32" fmla="*/ 273 w 301"/>
                <a:gd name="T33" fmla="*/ 18 h 114"/>
                <a:gd name="T34" fmla="*/ 233 w 301"/>
                <a:gd name="T35" fmla="*/ 5 h 114"/>
                <a:gd name="T36" fmla="*/ 120 w 301"/>
                <a:gd name="T37" fmla="*/ 3 h 114"/>
                <a:gd name="T38" fmla="*/ 10 w 301"/>
                <a:gd name="T39" fmla="*/ 38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1" h="114">
                  <a:moveTo>
                    <a:pt x="0" y="12"/>
                  </a:moveTo>
                  <a:cubicBezTo>
                    <a:pt x="6" y="34"/>
                    <a:pt x="46" y="17"/>
                    <a:pt x="58" y="10"/>
                  </a:cubicBezTo>
                  <a:cubicBezTo>
                    <a:pt x="64" y="13"/>
                    <a:pt x="72" y="13"/>
                    <a:pt x="80" y="14"/>
                  </a:cubicBezTo>
                  <a:cubicBezTo>
                    <a:pt x="86" y="16"/>
                    <a:pt x="93" y="19"/>
                    <a:pt x="100" y="22"/>
                  </a:cubicBezTo>
                  <a:cubicBezTo>
                    <a:pt x="109" y="25"/>
                    <a:pt x="133" y="34"/>
                    <a:pt x="133" y="46"/>
                  </a:cubicBezTo>
                  <a:cubicBezTo>
                    <a:pt x="153" y="36"/>
                    <a:pt x="199" y="73"/>
                    <a:pt x="211" y="89"/>
                  </a:cubicBezTo>
                  <a:cubicBezTo>
                    <a:pt x="223" y="103"/>
                    <a:pt x="232" y="105"/>
                    <a:pt x="250" y="108"/>
                  </a:cubicBezTo>
                  <a:cubicBezTo>
                    <a:pt x="261" y="111"/>
                    <a:pt x="285" y="114"/>
                    <a:pt x="292" y="103"/>
                  </a:cubicBezTo>
                  <a:cubicBezTo>
                    <a:pt x="301" y="91"/>
                    <a:pt x="283" y="73"/>
                    <a:pt x="272" y="69"/>
                  </a:cubicBezTo>
                  <a:cubicBezTo>
                    <a:pt x="266" y="68"/>
                    <a:pt x="226" y="59"/>
                    <a:pt x="223" y="65"/>
                  </a:cubicBezTo>
                  <a:cubicBezTo>
                    <a:pt x="219" y="73"/>
                    <a:pt x="269" y="74"/>
                    <a:pt x="260" y="87"/>
                  </a:cubicBezTo>
                  <a:cubicBezTo>
                    <a:pt x="255" y="95"/>
                    <a:pt x="225" y="76"/>
                    <a:pt x="219" y="72"/>
                  </a:cubicBezTo>
                  <a:cubicBezTo>
                    <a:pt x="209" y="65"/>
                    <a:pt x="202" y="54"/>
                    <a:pt x="192" y="48"/>
                  </a:cubicBezTo>
                  <a:cubicBezTo>
                    <a:pt x="186" y="45"/>
                    <a:pt x="180" y="42"/>
                    <a:pt x="174" y="40"/>
                  </a:cubicBezTo>
                  <a:cubicBezTo>
                    <a:pt x="165" y="37"/>
                    <a:pt x="165" y="37"/>
                    <a:pt x="163" y="27"/>
                  </a:cubicBezTo>
                  <a:cubicBezTo>
                    <a:pt x="149" y="33"/>
                    <a:pt x="137" y="27"/>
                    <a:pt x="125" y="19"/>
                  </a:cubicBezTo>
                  <a:cubicBezTo>
                    <a:pt x="119" y="16"/>
                    <a:pt x="115" y="11"/>
                    <a:pt x="109" y="7"/>
                  </a:cubicBezTo>
                  <a:cubicBezTo>
                    <a:pt x="102" y="1"/>
                    <a:pt x="102" y="1"/>
                    <a:pt x="93" y="2"/>
                  </a:cubicBezTo>
                  <a:cubicBezTo>
                    <a:pt x="77" y="2"/>
                    <a:pt x="63" y="0"/>
                    <a:pt x="48" y="1"/>
                  </a:cubicBezTo>
                  <a:cubicBezTo>
                    <a:pt x="32" y="2"/>
                    <a:pt x="18" y="9"/>
                    <a:pt x="4" y="15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" name="Freeform 624"/>
            <p:cNvSpPr>
              <a:spLocks/>
            </p:cNvSpPr>
            <p:nvPr/>
          </p:nvSpPr>
          <p:spPr bwMode="auto">
            <a:xfrm>
              <a:off x="2848" y="887"/>
              <a:ext cx="233" cy="82"/>
            </a:xfrm>
            <a:custGeom>
              <a:avLst/>
              <a:gdLst>
                <a:gd name="T0" fmla="*/ 0 w 93"/>
                <a:gd name="T1" fmla="*/ 17 h 33"/>
                <a:gd name="T2" fmla="*/ 70 w 93"/>
                <a:gd name="T3" fmla="*/ 17 h 33"/>
                <a:gd name="T4" fmla="*/ 135 w 93"/>
                <a:gd name="T5" fmla="*/ 52 h 33"/>
                <a:gd name="T6" fmla="*/ 193 w 93"/>
                <a:gd name="T7" fmla="*/ 77 h 33"/>
                <a:gd name="T8" fmla="*/ 233 w 93"/>
                <a:gd name="T9" fmla="*/ 32 h 33"/>
                <a:gd name="T10" fmla="*/ 185 w 93"/>
                <a:gd name="T11" fmla="*/ 35 h 33"/>
                <a:gd name="T12" fmla="*/ 145 w 93"/>
                <a:gd name="T13" fmla="*/ 15 h 33"/>
                <a:gd name="T14" fmla="*/ 53 w 9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" h="33">
                  <a:moveTo>
                    <a:pt x="0" y="7"/>
                  </a:moveTo>
                  <a:cubicBezTo>
                    <a:pt x="4" y="9"/>
                    <a:pt x="19" y="4"/>
                    <a:pt x="28" y="7"/>
                  </a:cubicBezTo>
                  <a:cubicBezTo>
                    <a:pt x="37" y="10"/>
                    <a:pt x="46" y="15"/>
                    <a:pt x="54" y="21"/>
                  </a:cubicBezTo>
                  <a:cubicBezTo>
                    <a:pt x="61" y="26"/>
                    <a:pt x="68" y="33"/>
                    <a:pt x="77" y="31"/>
                  </a:cubicBezTo>
                  <a:cubicBezTo>
                    <a:pt x="88" y="30"/>
                    <a:pt x="87" y="20"/>
                    <a:pt x="93" y="13"/>
                  </a:cubicBezTo>
                  <a:cubicBezTo>
                    <a:pt x="87" y="13"/>
                    <a:pt x="79" y="15"/>
                    <a:pt x="74" y="14"/>
                  </a:cubicBezTo>
                  <a:cubicBezTo>
                    <a:pt x="68" y="13"/>
                    <a:pt x="63" y="8"/>
                    <a:pt x="58" y="6"/>
                  </a:cubicBezTo>
                  <a:cubicBezTo>
                    <a:pt x="46" y="2"/>
                    <a:pt x="32" y="5"/>
                    <a:pt x="21" y="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" name="Freeform 625"/>
            <p:cNvSpPr>
              <a:spLocks/>
            </p:cNvSpPr>
            <p:nvPr/>
          </p:nvSpPr>
          <p:spPr bwMode="auto">
            <a:xfrm>
              <a:off x="2726" y="782"/>
              <a:ext cx="152" cy="90"/>
            </a:xfrm>
            <a:custGeom>
              <a:avLst/>
              <a:gdLst>
                <a:gd name="T0" fmla="*/ 0 w 61"/>
                <a:gd name="T1" fmla="*/ 3 h 36"/>
                <a:gd name="T2" fmla="*/ 75 w 61"/>
                <a:gd name="T3" fmla="*/ 90 h 36"/>
                <a:gd name="T4" fmla="*/ 152 w 61"/>
                <a:gd name="T5" fmla="*/ 20 h 36"/>
                <a:gd name="T6" fmla="*/ 92 w 61"/>
                <a:gd name="T7" fmla="*/ 28 h 36"/>
                <a:gd name="T8" fmla="*/ 50 w 6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6">
                  <a:moveTo>
                    <a:pt x="0" y="1"/>
                  </a:moveTo>
                  <a:cubicBezTo>
                    <a:pt x="18" y="2"/>
                    <a:pt x="26" y="18"/>
                    <a:pt x="30" y="36"/>
                  </a:cubicBezTo>
                  <a:cubicBezTo>
                    <a:pt x="38" y="22"/>
                    <a:pt x="49" y="17"/>
                    <a:pt x="61" y="8"/>
                  </a:cubicBezTo>
                  <a:cubicBezTo>
                    <a:pt x="53" y="7"/>
                    <a:pt x="45" y="13"/>
                    <a:pt x="37" y="11"/>
                  </a:cubicBezTo>
                  <a:cubicBezTo>
                    <a:pt x="30" y="9"/>
                    <a:pt x="26" y="3"/>
                    <a:pt x="20" y="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" name="Freeform 626"/>
            <p:cNvSpPr>
              <a:spLocks/>
            </p:cNvSpPr>
            <p:nvPr/>
          </p:nvSpPr>
          <p:spPr bwMode="auto">
            <a:xfrm>
              <a:off x="2208" y="832"/>
              <a:ext cx="800" cy="558"/>
            </a:xfrm>
            <a:custGeom>
              <a:avLst/>
              <a:gdLst>
                <a:gd name="T0" fmla="*/ 410 w 320"/>
                <a:gd name="T1" fmla="*/ 140 h 223"/>
                <a:gd name="T2" fmla="*/ 535 w 320"/>
                <a:gd name="T3" fmla="*/ 138 h 223"/>
                <a:gd name="T4" fmla="*/ 585 w 320"/>
                <a:gd name="T5" fmla="*/ 153 h 223"/>
                <a:gd name="T6" fmla="*/ 608 w 320"/>
                <a:gd name="T7" fmla="*/ 205 h 223"/>
                <a:gd name="T8" fmla="*/ 685 w 320"/>
                <a:gd name="T9" fmla="*/ 278 h 223"/>
                <a:gd name="T10" fmla="*/ 783 w 320"/>
                <a:gd name="T11" fmla="*/ 335 h 223"/>
                <a:gd name="T12" fmla="*/ 783 w 320"/>
                <a:gd name="T13" fmla="*/ 378 h 223"/>
                <a:gd name="T14" fmla="*/ 788 w 320"/>
                <a:gd name="T15" fmla="*/ 418 h 223"/>
                <a:gd name="T16" fmla="*/ 750 w 320"/>
                <a:gd name="T17" fmla="*/ 483 h 223"/>
                <a:gd name="T18" fmla="*/ 798 w 320"/>
                <a:gd name="T19" fmla="*/ 483 h 223"/>
                <a:gd name="T20" fmla="*/ 800 w 320"/>
                <a:gd name="T21" fmla="*/ 490 h 223"/>
                <a:gd name="T22" fmla="*/ 740 w 320"/>
                <a:gd name="T23" fmla="*/ 525 h 223"/>
                <a:gd name="T24" fmla="*/ 680 w 320"/>
                <a:gd name="T25" fmla="*/ 555 h 223"/>
                <a:gd name="T26" fmla="*/ 713 w 320"/>
                <a:gd name="T27" fmla="*/ 345 h 223"/>
                <a:gd name="T28" fmla="*/ 528 w 320"/>
                <a:gd name="T29" fmla="*/ 225 h 223"/>
                <a:gd name="T30" fmla="*/ 448 w 320"/>
                <a:gd name="T31" fmla="*/ 165 h 223"/>
                <a:gd name="T32" fmla="*/ 330 w 320"/>
                <a:gd name="T33" fmla="*/ 148 h 223"/>
                <a:gd name="T34" fmla="*/ 173 w 320"/>
                <a:gd name="T35" fmla="*/ 268 h 223"/>
                <a:gd name="T36" fmla="*/ 155 w 320"/>
                <a:gd name="T37" fmla="*/ 375 h 223"/>
                <a:gd name="T38" fmla="*/ 63 w 320"/>
                <a:gd name="T39" fmla="*/ 383 h 223"/>
                <a:gd name="T40" fmla="*/ 25 w 320"/>
                <a:gd name="T41" fmla="*/ 338 h 223"/>
                <a:gd name="T42" fmla="*/ 15 w 320"/>
                <a:gd name="T43" fmla="*/ 293 h 223"/>
                <a:gd name="T44" fmla="*/ 40 w 320"/>
                <a:gd name="T45" fmla="*/ 253 h 223"/>
                <a:gd name="T46" fmla="*/ 63 w 320"/>
                <a:gd name="T47" fmla="*/ 223 h 223"/>
                <a:gd name="T48" fmla="*/ 93 w 320"/>
                <a:gd name="T49" fmla="*/ 283 h 223"/>
                <a:gd name="T50" fmla="*/ 80 w 320"/>
                <a:gd name="T51" fmla="*/ 320 h 223"/>
                <a:gd name="T52" fmla="*/ 115 w 320"/>
                <a:gd name="T53" fmla="*/ 353 h 223"/>
                <a:gd name="T54" fmla="*/ 143 w 320"/>
                <a:gd name="T55" fmla="*/ 285 h 223"/>
                <a:gd name="T56" fmla="*/ 115 w 320"/>
                <a:gd name="T57" fmla="*/ 193 h 223"/>
                <a:gd name="T58" fmla="*/ 133 w 320"/>
                <a:gd name="T59" fmla="*/ 175 h 223"/>
                <a:gd name="T60" fmla="*/ 158 w 320"/>
                <a:gd name="T61" fmla="*/ 123 h 223"/>
                <a:gd name="T62" fmla="*/ 215 w 320"/>
                <a:gd name="T63" fmla="*/ 80 h 223"/>
                <a:gd name="T64" fmla="*/ 348 w 320"/>
                <a:gd name="T65" fmla="*/ 0 h 223"/>
                <a:gd name="T66" fmla="*/ 298 w 320"/>
                <a:gd name="T67" fmla="*/ 53 h 223"/>
                <a:gd name="T68" fmla="*/ 310 w 320"/>
                <a:gd name="T69" fmla="*/ 110 h 223"/>
                <a:gd name="T70" fmla="*/ 380 w 320"/>
                <a:gd name="T71" fmla="*/ 123 h 223"/>
                <a:gd name="T72" fmla="*/ 453 w 320"/>
                <a:gd name="T73" fmla="*/ 150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0" h="223">
                  <a:moveTo>
                    <a:pt x="164" y="56"/>
                  </a:moveTo>
                  <a:cubicBezTo>
                    <a:pt x="165" y="59"/>
                    <a:pt x="206" y="54"/>
                    <a:pt x="214" y="55"/>
                  </a:cubicBezTo>
                  <a:cubicBezTo>
                    <a:pt x="221" y="55"/>
                    <a:pt x="230" y="55"/>
                    <a:pt x="234" y="61"/>
                  </a:cubicBezTo>
                  <a:cubicBezTo>
                    <a:pt x="239" y="66"/>
                    <a:pt x="240" y="76"/>
                    <a:pt x="243" y="82"/>
                  </a:cubicBezTo>
                  <a:cubicBezTo>
                    <a:pt x="251" y="97"/>
                    <a:pt x="258" y="106"/>
                    <a:pt x="274" y="111"/>
                  </a:cubicBezTo>
                  <a:cubicBezTo>
                    <a:pt x="286" y="116"/>
                    <a:pt x="308" y="119"/>
                    <a:pt x="313" y="134"/>
                  </a:cubicBezTo>
                  <a:cubicBezTo>
                    <a:pt x="315" y="139"/>
                    <a:pt x="312" y="145"/>
                    <a:pt x="313" y="151"/>
                  </a:cubicBezTo>
                  <a:cubicBezTo>
                    <a:pt x="313" y="156"/>
                    <a:pt x="316" y="161"/>
                    <a:pt x="315" y="167"/>
                  </a:cubicBezTo>
                  <a:cubicBezTo>
                    <a:pt x="313" y="177"/>
                    <a:pt x="301" y="183"/>
                    <a:pt x="300" y="193"/>
                  </a:cubicBezTo>
                  <a:cubicBezTo>
                    <a:pt x="305" y="191"/>
                    <a:pt x="313" y="191"/>
                    <a:pt x="319" y="193"/>
                  </a:cubicBezTo>
                  <a:cubicBezTo>
                    <a:pt x="319" y="194"/>
                    <a:pt x="319" y="195"/>
                    <a:pt x="320" y="196"/>
                  </a:cubicBezTo>
                  <a:cubicBezTo>
                    <a:pt x="311" y="201"/>
                    <a:pt x="304" y="204"/>
                    <a:pt x="296" y="210"/>
                  </a:cubicBezTo>
                  <a:cubicBezTo>
                    <a:pt x="290" y="216"/>
                    <a:pt x="281" y="223"/>
                    <a:pt x="272" y="222"/>
                  </a:cubicBezTo>
                  <a:cubicBezTo>
                    <a:pt x="261" y="192"/>
                    <a:pt x="312" y="167"/>
                    <a:pt x="285" y="138"/>
                  </a:cubicBezTo>
                  <a:cubicBezTo>
                    <a:pt x="264" y="116"/>
                    <a:pt x="235" y="108"/>
                    <a:pt x="211" y="90"/>
                  </a:cubicBezTo>
                  <a:cubicBezTo>
                    <a:pt x="200" y="82"/>
                    <a:pt x="192" y="70"/>
                    <a:pt x="179" y="66"/>
                  </a:cubicBezTo>
                  <a:cubicBezTo>
                    <a:pt x="164" y="61"/>
                    <a:pt x="147" y="58"/>
                    <a:pt x="132" y="59"/>
                  </a:cubicBezTo>
                  <a:cubicBezTo>
                    <a:pt x="102" y="60"/>
                    <a:pt x="59" y="70"/>
                    <a:pt x="69" y="107"/>
                  </a:cubicBezTo>
                  <a:cubicBezTo>
                    <a:pt x="73" y="124"/>
                    <a:pt x="73" y="135"/>
                    <a:pt x="62" y="150"/>
                  </a:cubicBezTo>
                  <a:cubicBezTo>
                    <a:pt x="53" y="164"/>
                    <a:pt x="38" y="166"/>
                    <a:pt x="25" y="153"/>
                  </a:cubicBezTo>
                  <a:cubicBezTo>
                    <a:pt x="20" y="148"/>
                    <a:pt x="15" y="141"/>
                    <a:pt x="10" y="135"/>
                  </a:cubicBezTo>
                  <a:cubicBezTo>
                    <a:pt x="3" y="129"/>
                    <a:pt x="0" y="125"/>
                    <a:pt x="6" y="117"/>
                  </a:cubicBezTo>
                  <a:cubicBezTo>
                    <a:pt x="12" y="109"/>
                    <a:pt x="15" y="111"/>
                    <a:pt x="16" y="101"/>
                  </a:cubicBezTo>
                  <a:cubicBezTo>
                    <a:pt x="16" y="92"/>
                    <a:pt x="13" y="88"/>
                    <a:pt x="25" y="89"/>
                  </a:cubicBezTo>
                  <a:cubicBezTo>
                    <a:pt x="41" y="90"/>
                    <a:pt x="43" y="99"/>
                    <a:pt x="37" y="113"/>
                  </a:cubicBezTo>
                  <a:cubicBezTo>
                    <a:pt x="35" y="118"/>
                    <a:pt x="30" y="122"/>
                    <a:pt x="32" y="128"/>
                  </a:cubicBezTo>
                  <a:cubicBezTo>
                    <a:pt x="33" y="130"/>
                    <a:pt x="43" y="140"/>
                    <a:pt x="46" y="141"/>
                  </a:cubicBezTo>
                  <a:cubicBezTo>
                    <a:pt x="58" y="142"/>
                    <a:pt x="59" y="121"/>
                    <a:pt x="57" y="114"/>
                  </a:cubicBezTo>
                  <a:cubicBezTo>
                    <a:pt x="53" y="100"/>
                    <a:pt x="48" y="90"/>
                    <a:pt x="46" y="77"/>
                  </a:cubicBezTo>
                  <a:cubicBezTo>
                    <a:pt x="48" y="75"/>
                    <a:pt x="50" y="72"/>
                    <a:pt x="53" y="70"/>
                  </a:cubicBezTo>
                  <a:cubicBezTo>
                    <a:pt x="40" y="68"/>
                    <a:pt x="59" y="53"/>
                    <a:pt x="63" y="49"/>
                  </a:cubicBezTo>
                  <a:cubicBezTo>
                    <a:pt x="71" y="41"/>
                    <a:pt x="76" y="36"/>
                    <a:pt x="86" y="32"/>
                  </a:cubicBezTo>
                  <a:cubicBezTo>
                    <a:pt x="103" y="26"/>
                    <a:pt x="120" y="0"/>
                    <a:pt x="139" y="0"/>
                  </a:cubicBezTo>
                  <a:cubicBezTo>
                    <a:pt x="138" y="7"/>
                    <a:pt x="123" y="13"/>
                    <a:pt x="119" y="21"/>
                  </a:cubicBezTo>
                  <a:cubicBezTo>
                    <a:pt x="114" y="30"/>
                    <a:pt x="115" y="38"/>
                    <a:pt x="124" y="44"/>
                  </a:cubicBezTo>
                  <a:cubicBezTo>
                    <a:pt x="133" y="49"/>
                    <a:pt x="143" y="47"/>
                    <a:pt x="152" y="49"/>
                  </a:cubicBezTo>
                  <a:cubicBezTo>
                    <a:pt x="162" y="51"/>
                    <a:pt x="171" y="58"/>
                    <a:pt x="181" y="60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" name="Freeform 627"/>
            <p:cNvSpPr>
              <a:spLocks/>
            </p:cNvSpPr>
            <p:nvPr/>
          </p:nvSpPr>
          <p:spPr bwMode="auto">
            <a:xfrm>
              <a:off x="2661" y="1052"/>
              <a:ext cx="122" cy="122"/>
            </a:xfrm>
            <a:custGeom>
              <a:avLst/>
              <a:gdLst>
                <a:gd name="T0" fmla="*/ 5 w 49"/>
                <a:gd name="T1" fmla="*/ 25 h 49"/>
                <a:gd name="T2" fmla="*/ 62 w 49"/>
                <a:gd name="T3" fmla="*/ 92 h 49"/>
                <a:gd name="T4" fmla="*/ 87 w 49"/>
                <a:gd name="T5" fmla="*/ 107 h 49"/>
                <a:gd name="T6" fmla="*/ 122 w 49"/>
                <a:gd name="T7" fmla="*/ 75 h 49"/>
                <a:gd name="T8" fmla="*/ 75 w 49"/>
                <a:gd name="T9" fmla="*/ 25 h 49"/>
                <a:gd name="T10" fmla="*/ 0 w 49"/>
                <a:gd name="T11" fmla="*/ 1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9">
                  <a:moveTo>
                    <a:pt x="2" y="10"/>
                  </a:moveTo>
                  <a:cubicBezTo>
                    <a:pt x="13" y="16"/>
                    <a:pt x="23" y="20"/>
                    <a:pt x="25" y="37"/>
                  </a:cubicBezTo>
                  <a:cubicBezTo>
                    <a:pt x="26" y="46"/>
                    <a:pt x="25" y="49"/>
                    <a:pt x="35" y="43"/>
                  </a:cubicBezTo>
                  <a:cubicBezTo>
                    <a:pt x="39" y="40"/>
                    <a:pt x="45" y="34"/>
                    <a:pt x="49" y="30"/>
                  </a:cubicBezTo>
                  <a:cubicBezTo>
                    <a:pt x="42" y="24"/>
                    <a:pt x="37" y="16"/>
                    <a:pt x="30" y="10"/>
                  </a:cubicBezTo>
                  <a:cubicBezTo>
                    <a:pt x="20" y="0"/>
                    <a:pt x="13" y="3"/>
                    <a:pt x="0" y="4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" name="Freeform 628"/>
            <p:cNvSpPr>
              <a:spLocks/>
            </p:cNvSpPr>
            <p:nvPr/>
          </p:nvSpPr>
          <p:spPr bwMode="auto">
            <a:xfrm>
              <a:off x="2476" y="1052"/>
              <a:ext cx="362" cy="485"/>
            </a:xfrm>
            <a:custGeom>
              <a:avLst/>
              <a:gdLst>
                <a:gd name="T0" fmla="*/ 0 w 145"/>
                <a:gd name="T1" fmla="*/ 5 h 194"/>
                <a:gd name="T2" fmla="*/ 45 w 145"/>
                <a:gd name="T3" fmla="*/ 48 h 194"/>
                <a:gd name="T4" fmla="*/ 37 w 145"/>
                <a:gd name="T5" fmla="*/ 110 h 194"/>
                <a:gd name="T6" fmla="*/ 135 w 145"/>
                <a:gd name="T7" fmla="*/ 268 h 194"/>
                <a:gd name="T8" fmla="*/ 232 w 145"/>
                <a:gd name="T9" fmla="*/ 283 h 194"/>
                <a:gd name="T10" fmla="*/ 295 w 145"/>
                <a:gd name="T11" fmla="*/ 218 h 194"/>
                <a:gd name="T12" fmla="*/ 280 w 145"/>
                <a:gd name="T13" fmla="*/ 285 h 194"/>
                <a:gd name="T14" fmla="*/ 265 w 145"/>
                <a:gd name="T15" fmla="*/ 378 h 194"/>
                <a:gd name="T16" fmla="*/ 205 w 145"/>
                <a:gd name="T17" fmla="*/ 410 h 194"/>
                <a:gd name="T18" fmla="*/ 110 w 145"/>
                <a:gd name="T19" fmla="*/ 423 h 194"/>
                <a:gd name="T20" fmla="*/ 180 w 145"/>
                <a:gd name="T21" fmla="*/ 443 h 194"/>
                <a:gd name="T22" fmla="*/ 237 w 145"/>
                <a:gd name="T23" fmla="*/ 468 h 194"/>
                <a:gd name="T24" fmla="*/ 297 w 145"/>
                <a:gd name="T25" fmla="*/ 475 h 194"/>
                <a:gd name="T26" fmla="*/ 312 w 145"/>
                <a:gd name="T27" fmla="*/ 423 h 194"/>
                <a:gd name="T28" fmla="*/ 315 w 145"/>
                <a:gd name="T29" fmla="*/ 360 h 194"/>
                <a:gd name="T30" fmla="*/ 337 w 145"/>
                <a:gd name="T31" fmla="*/ 308 h 194"/>
                <a:gd name="T32" fmla="*/ 360 w 145"/>
                <a:gd name="T33" fmla="*/ 188 h 194"/>
                <a:gd name="T34" fmla="*/ 312 w 145"/>
                <a:gd name="T35" fmla="*/ 145 h 194"/>
                <a:gd name="T36" fmla="*/ 252 w 145"/>
                <a:gd name="T37" fmla="*/ 230 h 194"/>
                <a:gd name="T38" fmla="*/ 190 w 145"/>
                <a:gd name="T39" fmla="*/ 228 h 194"/>
                <a:gd name="T40" fmla="*/ 132 w 145"/>
                <a:gd name="T41" fmla="*/ 208 h 194"/>
                <a:gd name="T42" fmla="*/ 122 w 145"/>
                <a:gd name="T43" fmla="*/ 153 h 194"/>
                <a:gd name="T44" fmla="*/ 97 w 145"/>
                <a:gd name="T45" fmla="*/ 110 h 194"/>
                <a:gd name="T46" fmla="*/ 55 w 145"/>
                <a:gd name="T47" fmla="*/ 8 h 194"/>
                <a:gd name="T48" fmla="*/ 12 w 145"/>
                <a:gd name="T49" fmla="*/ 0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5" h="194">
                  <a:moveTo>
                    <a:pt x="0" y="2"/>
                  </a:moveTo>
                  <a:cubicBezTo>
                    <a:pt x="1" y="6"/>
                    <a:pt x="15" y="11"/>
                    <a:pt x="18" y="19"/>
                  </a:cubicBezTo>
                  <a:cubicBezTo>
                    <a:pt x="22" y="29"/>
                    <a:pt x="16" y="36"/>
                    <a:pt x="15" y="44"/>
                  </a:cubicBezTo>
                  <a:cubicBezTo>
                    <a:pt x="40" y="58"/>
                    <a:pt x="30" y="92"/>
                    <a:pt x="54" y="107"/>
                  </a:cubicBezTo>
                  <a:cubicBezTo>
                    <a:pt x="66" y="115"/>
                    <a:pt x="80" y="119"/>
                    <a:pt x="93" y="113"/>
                  </a:cubicBezTo>
                  <a:cubicBezTo>
                    <a:pt x="109" y="106"/>
                    <a:pt x="113" y="104"/>
                    <a:pt x="118" y="87"/>
                  </a:cubicBezTo>
                  <a:cubicBezTo>
                    <a:pt x="133" y="80"/>
                    <a:pt x="114" y="110"/>
                    <a:pt x="112" y="114"/>
                  </a:cubicBezTo>
                  <a:cubicBezTo>
                    <a:pt x="105" y="127"/>
                    <a:pt x="105" y="136"/>
                    <a:pt x="106" y="151"/>
                  </a:cubicBezTo>
                  <a:cubicBezTo>
                    <a:pt x="107" y="171"/>
                    <a:pt x="97" y="164"/>
                    <a:pt x="82" y="164"/>
                  </a:cubicBezTo>
                  <a:cubicBezTo>
                    <a:pt x="69" y="164"/>
                    <a:pt x="56" y="165"/>
                    <a:pt x="44" y="169"/>
                  </a:cubicBezTo>
                  <a:cubicBezTo>
                    <a:pt x="53" y="171"/>
                    <a:pt x="63" y="174"/>
                    <a:pt x="72" y="177"/>
                  </a:cubicBezTo>
                  <a:cubicBezTo>
                    <a:pt x="80" y="180"/>
                    <a:pt x="86" y="185"/>
                    <a:pt x="95" y="187"/>
                  </a:cubicBezTo>
                  <a:cubicBezTo>
                    <a:pt x="101" y="189"/>
                    <a:pt x="113" y="194"/>
                    <a:pt x="119" y="190"/>
                  </a:cubicBezTo>
                  <a:cubicBezTo>
                    <a:pt x="125" y="186"/>
                    <a:pt x="124" y="175"/>
                    <a:pt x="125" y="169"/>
                  </a:cubicBezTo>
                  <a:cubicBezTo>
                    <a:pt x="125" y="160"/>
                    <a:pt x="124" y="152"/>
                    <a:pt x="126" y="144"/>
                  </a:cubicBezTo>
                  <a:cubicBezTo>
                    <a:pt x="127" y="136"/>
                    <a:pt x="132" y="130"/>
                    <a:pt x="135" y="123"/>
                  </a:cubicBezTo>
                  <a:cubicBezTo>
                    <a:pt x="140" y="109"/>
                    <a:pt x="142" y="89"/>
                    <a:pt x="144" y="75"/>
                  </a:cubicBezTo>
                  <a:cubicBezTo>
                    <a:pt x="145" y="60"/>
                    <a:pt x="137" y="60"/>
                    <a:pt x="125" y="58"/>
                  </a:cubicBezTo>
                  <a:cubicBezTo>
                    <a:pt x="112" y="68"/>
                    <a:pt x="118" y="85"/>
                    <a:pt x="101" y="92"/>
                  </a:cubicBezTo>
                  <a:cubicBezTo>
                    <a:pt x="92" y="95"/>
                    <a:pt x="84" y="94"/>
                    <a:pt x="76" y="91"/>
                  </a:cubicBezTo>
                  <a:cubicBezTo>
                    <a:pt x="69" y="89"/>
                    <a:pt x="58" y="88"/>
                    <a:pt x="53" y="83"/>
                  </a:cubicBezTo>
                  <a:cubicBezTo>
                    <a:pt x="47" y="77"/>
                    <a:pt x="52" y="69"/>
                    <a:pt x="49" y="61"/>
                  </a:cubicBezTo>
                  <a:cubicBezTo>
                    <a:pt x="46" y="55"/>
                    <a:pt x="41" y="52"/>
                    <a:pt x="39" y="44"/>
                  </a:cubicBezTo>
                  <a:cubicBezTo>
                    <a:pt x="35" y="30"/>
                    <a:pt x="36" y="10"/>
                    <a:pt x="22" y="3"/>
                  </a:cubicBezTo>
                  <a:cubicBezTo>
                    <a:pt x="17" y="1"/>
                    <a:pt x="7" y="1"/>
                    <a:pt x="5" y="0"/>
                  </a:cubicBezTo>
                </a:path>
              </a:pathLst>
            </a:custGeom>
            <a:solidFill>
              <a:srgbClr val="CCA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0" name="Freeform 629"/>
            <p:cNvSpPr>
              <a:spLocks/>
            </p:cNvSpPr>
            <p:nvPr/>
          </p:nvSpPr>
          <p:spPr bwMode="auto">
            <a:xfrm>
              <a:off x="3473" y="1657"/>
              <a:ext cx="155" cy="195"/>
            </a:xfrm>
            <a:custGeom>
              <a:avLst/>
              <a:gdLst>
                <a:gd name="T0" fmla="*/ 0 w 62"/>
                <a:gd name="T1" fmla="*/ 65 h 78"/>
                <a:gd name="T2" fmla="*/ 85 w 62"/>
                <a:gd name="T3" fmla="*/ 103 h 78"/>
                <a:gd name="T4" fmla="*/ 113 w 62"/>
                <a:gd name="T5" fmla="*/ 195 h 78"/>
                <a:gd name="T6" fmla="*/ 115 w 62"/>
                <a:gd name="T7" fmla="*/ 138 h 78"/>
                <a:gd name="T8" fmla="*/ 118 w 62"/>
                <a:gd name="T9" fmla="*/ 83 h 78"/>
                <a:gd name="T10" fmla="*/ 155 w 62"/>
                <a:gd name="T11" fmla="*/ 0 h 78"/>
                <a:gd name="T12" fmla="*/ 108 w 62"/>
                <a:gd name="T13" fmla="*/ 48 h 78"/>
                <a:gd name="T14" fmla="*/ 68 w 62"/>
                <a:gd name="T15" fmla="*/ 78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78">
                  <a:moveTo>
                    <a:pt x="0" y="26"/>
                  </a:moveTo>
                  <a:cubicBezTo>
                    <a:pt x="11" y="25"/>
                    <a:pt x="28" y="31"/>
                    <a:pt x="34" y="41"/>
                  </a:cubicBezTo>
                  <a:cubicBezTo>
                    <a:pt x="41" y="52"/>
                    <a:pt x="44" y="65"/>
                    <a:pt x="45" y="78"/>
                  </a:cubicBezTo>
                  <a:cubicBezTo>
                    <a:pt x="48" y="74"/>
                    <a:pt x="46" y="61"/>
                    <a:pt x="46" y="55"/>
                  </a:cubicBezTo>
                  <a:cubicBezTo>
                    <a:pt x="46" y="48"/>
                    <a:pt x="46" y="41"/>
                    <a:pt x="47" y="33"/>
                  </a:cubicBezTo>
                  <a:cubicBezTo>
                    <a:pt x="48" y="21"/>
                    <a:pt x="56" y="11"/>
                    <a:pt x="62" y="0"/>
                  </a:cubicBezTo>
                  <a:cubicBezTo>
                    <a:pt x="57" y="8"/>
                    <a:pt x="50" y="13"/>
                    <a:pt x="43" y="19"/>
                  </a:cubicBezTo>
                  <a:cubicBezTo>
                    <a:pt x="39" y="22"/>
                    <a:pt x="33" y="37"/>
                    <a:pt x="27" y="3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1" name="Freeform 630"/>
            <p:cNvSpPr>
              <a:spLocks/>
            </p:cNvSpPr>
            <p:nvPr/>
          </p:nvSpPr>
          <p:spPr bwMode="auto">
            <a:xfrm>
              <a:off x="3293" y="1765"/>
              <a:ext cx="50" cy="110"/>
            </a:xfrm>
            <a:custGeom>
              <a:avLst/>
              <a:gdLst>
                <a:gd name="T0" fmla="*/ 10 w 20"/>
                <a:gd name="T1" fmla="*/ 15 h 44"/>
                <a:gd name="T2" fmla="*/ 50 w 20"/>
                <a:gd name="T3" fmla="*/ 0 h 44"/>
                <a:gd name="T4" fmla="*/ 40 w 20"/>
                <a:gd name="T5" fmla="*/ 30 h 44"/>
                <a:gd name="T6" fmla="*/ 35 w 20"/>
                <a:gd name="T7" fmla="*/ 60 h 44"/>
                <a:gd name="T8" fmla="*/ 0 w 20"/>
                <a:gd name="T9" fmla="*/ 110 h 44"/>
                <a:gd name="T10" fmla="*/ 15 w 20"/>
                <a:gd name="T11" fmla="*/ 2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44">
                  <a:moveTo>
                    <a:pt x="4" y="6"/>
                  </a:moveTo>
                  <a:cubicBezTo>
                    <a:pt x="11" y="9"/>
                    <a:pt x="15" y="4"/>
                    <a:pt x="20" y="0"/>
                  </a:cubicBezTo>
                  <a:cubicBezTo>
                    <a:pt x="19" y="4"/>
                    <a:pt x="17" y="8"/>
                    <a:pt x="16" y="12"/>
                  </a:cubicBezTo>
                  <a:cubicBezTo>
                    <a:pt x="15" y="16"/>
                    <a:pt x="15" y="20"/>
                    <a:pt x="14" y="24"/>
                  </a:cubicBezTo>
                  <a:cubicBezTo>
                    <a:pt x="13" y="30"/>
                    <a:pt x="6" y="41"/>
                    <a:pt x="0" y="44"/>
                  </a:cubicBezTo>
                  <a:cubicBezTo>
                    <a:pt x="8" y="35"/>
                    <a:pt x="8" y="20"/>
                    <a:pt x="6" y="10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2" name="Freeform 631"/>
            <p:cNvSpPr>
              <a:spLocks/>
            </p:cNvSpPr>
            <p:nvPr/>
          </p:nvSpPr>
          <p:spPr bwMode="auto">
            <a:xfrm>
              <a:off x="3646" y="1652"/>
              <a:ext cx="170" cy="143"/>
            </a:xfrm>
            <a:custGeom>
              <a:avLst/>
              <a:gdLst>
                <a:gd name="T0" fmla="*/ 78 w 68"/>
                <a:gd name="T1" fmla="*/ 0 h 57"/>
                <a:gd name="T2" fmla="*/ 25 w 68"/>
                <a:gd name="T3" fmla="*/ 143 h 57"/>
                <a:gd name="T4" fmla="*/ 88 w 68"/>
                <a:gd name="T5" fmla="*/ 38 h 57"/>
                <a:gd name="T6" fmla="*/ 115 w 68"/>
                <a:gd name="T7" fmla="*/ 33 h 57"/>
                <a:gd name="T8" fmla="*/ 138 w 68"/>
                <a:gd name="T9" fmla="*/ 45 h 57"/>
                <a:gd name="T10" fmla="*/ 170 w 68"/>
                <a:gd name="T11" fmla="*/ 15 h 57"/>
                <a:gd name="T12" fmla="*/ 95 w 68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57">
                  <a:moveTo>
                    <a:pt x="31" y="0"/>
                  </a:moveTo>
                  <a:cubicBezTo>
                    <a:pt x="18" y="18"/>
                    <a:pt x="0" y="35"/>
                    <a:pt x="10" y="57"/>
                  </a:cubicBezTo>
                  <a:cubicBezTo>
                    <a:pt x="20" y="45"/>
                    <a:pt x="20" y="23"/>
                    <a:pt x="35" y="15"/>
                  </a:cubicBezTo>
                  <a:cubicBezTo>
                    <a:pt x="37" y="14"/>
                    <a:pt x="43" y="12"/>
                    <a:pt x="46" y="13"/>
                  </a:cubicBezTo>
                  <a:cubicBezTo>
                    <a:pt x="50" y="13"/>
                    <a:pt x="51" y="18"/>
                    <a:pt x="55" y="18"/>
                  </a:cubicBezTo>
                  <a:cubicBezTo>
                    <a:pt x="65" y="21"/>
                    <a:pt x="63" y="13"/>
                    <a:pt x="68" y="6"/>
                  </a:cubicBezTo>
                  <a:cubicBezTo>
                    <a:pt x="62" y="11"/>
                    <a:pt x="37" y="4"/>
                    <a:pt x="38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3" name="Freeform 632"/>
            <p:cNvSpPr>
              <a:spLocks/>
            </p:cNvSpPr>
            <p:nvPr/>
          </p:nvSpPr>
          <p:spPr bwMode="auto">
            <a:xfrm>
              <a:off x="3643" y="1710"/>
              <a:ext cx="75" cy="222"/>
            </a:xfrm>
            <a:custGeom>
              <a:avLst/>
              <a:gdLst>
                <a:gd name="T0" fmla="*/ 30 w 30"/>
                <a:gd name="T1" fmla="*/ 57 h 89"/>
                <a:gd name="T2" fmla="*/ 3 w 30"/>
                <a:gd name="T3" fmla="*/ 97 h 89"/>
                <a:gd name="T4" fmla="*/ 33 w 30"/>
                <a:gd name="T5" fmla="*/ 132 h 89"/>
                <a:gd name="T6" fmla="*/ 48 w 30"/>
                <a:gd name="T7" fmla="*/ 222 h 89"/>
                <a:gd name="T8" fmla="*/ 68 w 30"/>
                <a:gd name="T9" fmla="*/ 222 h 89"/>
                <a:gd name="T10" fmla="*/ 48 w 30"/>
                <a:gd name="T11" fmla="*/ 122 h 89"/>
                <a:gd name="T12" fmla="*/ 75 w 30"/>
                <a:gd name="T13" fmla="*/ 50 h 89"/>
                <a:gd name="T14" fmla="*/ 65 w 30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89">
                  <a:moveTo>
                    <a:pt x="12" y="23"/>
                  </a:moveTo>
                  <a:cubicBezTo>
                    <a:pt x="9" y="26"/>
                    <a:pt x="0" y="35"/>
                    <a:pt x="1" y="39"/>
                  </a:cubicBezTo>
                  <a:cubicBezTo>
                    <a:pt x="2" y="43"/>
                    <a:pt x="11" y="47"/>
                    <a:pt x="13" y="53"/>
                  </a:cubicBezTo>
                  <a:cubicBezTo>
                    <a:pt x="17" y="62"/>
                    <a:pt x="19" y="78"/>
                    <a:pt x="19" y="89"/>
                  </a:cubicBezTo>
                  <a:cubicBezTo>
                    <a:pt x="21" y="89"/>
                    <a:pt x="25" y="89"/>
                    <a:pt x="27" y="89"/>
                  </a:cubicBezTo>
                  <a:cubicBezTo>
                    <a:pt x="18" y="84"/>
                    <a:pt x="20" y="58"/>
                    <a:pt x="19" y="49"/>
                  </a:cubicBezTo>
                  <a:cubicBezTo>
                    <a:pt x="17" y="36"/>
                    <a:pt x="16" y="26"/>
                    <a:pt x="30" y="20"/>
                  </a:cubicBezTo>
                  <a:cubicBezTo>
                    <a:pt x="21" y="15"/>
                    <a:pt x="18" y="8"/>
                    <a:pt x="26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4" name="Freeform 633"/>
            <p:cNvSpPr>
              <a:spLocks/>
            </p:cNvSpPr>
            <p:nvPr/>
          </p:nvSpPr>
          <p:spPr bwMode="auto">
            <a:xfrm>
              <a:off x="3678" y="1900"/>
              <a:ext cx="298" cy="207"/>
            </a:xfrm>
            <a:custGeom>
              <a:avLst/>
              <a:gdLst>
                <a:gd name="T0" fmla="*/ 13 w 119"/>
                <a:gd name="T1" fmla="*/ 0 h 83"/>
                <a:gd name="T2" fmla="*/ 85 w 119"/>
                <a:gd name="T3" fmla="*/ 45 h 83"/>
                <a:gd name="T4" fmla="*/ 123 w 119"/>
                <a:gd name="T5" fmla="*/ 75 h 83"/>
                <a:gd name="T6" fmla="*/ 173 w 119"/>
                <a:gd name="T7" fmla="*/ 95 h 83"/>
                <a:gd name="T8" fmla="*/ 218 w 119"/>
                <a:gd name="T9" fmla="*/ 115 h 83"/>
                <a:gd name="T10" fmla="*/ 275 w 119"/>
                <a:gd name="T11" fmla="*/ 122 h 83"/>
                <a:gd name="T12" fmla="*/ 273 w 119"/>
                <a:gd name="T13" fmla="*/ 165 h 83"/>
                <a:gd name="T14" fmla="*/ 238 w 119"/>
                <a:gd name="T15" fmla="*/ 207 h 83"/>
                <a:gd name="T16" fmla="*/ 238 w 119"/>
                <a:gd name="T17" fmla="*/ 172 h 83"/>
                <a:gd name="T18" fmla="*/ 223 w 119"/>
                <a:gd name="T19" fmla="*/ 137 h 83"/>
                <a:gd name="T20" fmla="*/ 155 w 119"/>
                <a:gd name="T21" fmla="*/ 85 h 83"/>
                <a:gd name="T22" fmla="*/ 73 w 119"/>
                <a:gd name="T23" fmla="*/ 77 h 83"/>
                <a:gd name="T24" fmla="*/ 15 w 119"/>
                <a:gd name="T25" fmla="*/ 7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9" h="83">
                  <a:moveTo>
                    <a:pt x="5" y="0"/>
                  </a:moveTo>
                  <a:cubicBezTo>
                    <a:pt x="0" y="11"/>
                    <a:pt x="28" y="15"/>
                    <a:pt x="34" y="18"/>
                  </a:cubicBezTo>
                  <a:cubicBezTo>
                    <a:pt x="40" y="21"/>
                    <a:pt x="44" y="27"/>
                    <a:pt x="49" y="30"/>
                  </a:cubicBezTo>
                  <a:cubicBezTo>
                    <a:pt x="55" y="33"/>
                    <a:pt x="63" y="35"/>
                    <a:pt x="69" y="38"/>
                  </a:cubicBezTo>
                  <a:cubicBezTo>
                    <a:pt x="75" y="40"/>
                    <a:pt x="80" y="44"/>
                    <a:pt x="87" y="46"/>
                  </a:cubicBezTo>
                  <a:cubicBezTo>
                    <a:pt x="94" y="48"/>
                    <a:pt x="103" y="46"/>
                    <a:pt x="110" y="49"/>
                  </a:cubicBezTo>
                  <a:cubicBezTo>
                    <a:pt x="119" y="53"/>
                    <a:pt x="114" y="58"/>
                    <a:pt x="109" y="66"/>
                  </a:cubicBezTo>
                  <a:cubicBezTo>
                    <a:pt x="105" y="71"/>
                    <a:pt x="101" y="79"/>
                    <a:pt x="95" y="83"/>
                  </a:cubicBezTo>
                  <a:cubicBezTo>
                    <a:pt x="89" y="79"/>
                    <a:pt x="94" y="74"/>
                    <a:pt x="95" y="69"/>
                  </a:cubicBezTo>
                  <a:cubicBezTo>
                    <a:pt x="96" y="59"/>
                    <a:pt x="95" y="61"/>
                    <a:pt x="89" y="55"/>
                  </a:cubicBezTo>
                  <a:cubicBezTo>
                    <a:pt x="81" y="48"/>
                    <a:pt x="72" y="37"/>
                    <a:pt x="62" y="34"/>
                  </a:cubicBezTo>
                  <a:cubicBezTo>
                    <a:pt x="52" y="30"/>
                    <a:pt x="39" y="34"/>
                    <a:pt x="29" y="31"/>
                  </a:cubicBezTo>
                  <a:cubicBezTo>
                    <a:pt x="13" y="25"/>
                    <a:pt x="16" y="11"/>
                    <a:pt x="6" y="3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5" name="Freeform 634"/>
            <p:cNvSpPr>
              <a:spLocks/>
            </p:cNvSpPr>
            <p:nvPr/>
          </p:nvSpPr>
          <p:spPr bwMode="auto">
            <a:xfrm>
              <a:off x="3108" y="1232"/>
              <a:ext cx="915" cy="408"/>
            </a:xfrm>
            <a:custGeom>
              <a:avLst/>
              <a:gdLst>
                <a:gd name="T0" fmla="*/ 375 w 366"/>
                <a:gd name="T1" fmla="*/ 295 h 163"/>
                <a:gd name="T2" fmla="*/ 380 w 366"/>
                <a:gd name="T3" fmla="*/ 358 h 163"/>
                <a:gd name="T4" fmla="*/ 410 w 366"/>
                <a:gd name="T5" fmla="*/ 400 h 163"/>
                <a:gd name="T6" fmla="*/ 428 w 366"/>
                <a:gd name="T7" fmla="*/ 353 h 163"/>
                <a:gd name="T8" fmla="*/ 468 w 366"/>
                <a:gd name="T9" fmla="*/ 340 h 163"/>
                <a:gd name="T10" fmla="*/ 513 w 366"/>
                <a:gd name="T11" fmla="*/ 300 h 163"/>
                <a:gd name="T12" fmla="*/ 560 w 366"/>
                <a:gd name="T13" fmla="*/ 260 h 163"/>
                <a:gd name="T14" fmla="*/ 670 w 366"/>
                <a:gd name="T15" fmla="*/ 238 h 163"/>
                <a:gd name="T16" fmla="*/ 743 w 366"/>
                <a:gd name="T17" fmla="*/ 165 h 163"/>
                <a:gd name="T18" fmla="*/ 810 w 366"/>
                <a:gd name="T19" fmla="*/ 233 h 163"/>
                <a:gd name="T20" fmla="*/ 813 w 366"/>
                <a:gd name="T21" fmla="*/ 275 h 163"/>
                <a:gd name="T22" fmla="*/ 865 w 366"/>
                <a:gd name="T23" fmla="*/ 308 h 163"/>
                <a:gd name="T24" fmla="*/ 903 w 366"/>
                <a:gd name="T25" fmla="*/ 405 h 163"/>
                <a:gd name="T26" fmla="*/ 900 w 366"/>
                <a:gd name="T27" fmla="*/ 338 h 163"/>
                <a:gd name="T28" fmla="*/ 870 w 366"/>
                <a:gd name="T29" fmla="*/ 273 h 163"/>
                <a:gd name="T30" fmla="*/ 845 w 366"/>
                <a:gd name="T31" fmla="*/ 223 h 163"/>
                <a:gd name="T32" fmla="*/ 840 w 366"/>
                <a:gd name="T33" fmla="*/ 165 h 163"/>
                <a:gd name="T34" fmla="*/ 788 w 366"/>
                <a:gd name="T35" fmla="*/ 73 h 163"/>
                <a:gd name="T36" fmla="*/ 745 w 366"/>
                <a:gd name="T37" fmla="*/ 43 h 163"/>
                <a:gd name="T38" fmla="*/ 713 w 366"/>
                <a:gd name="T39" fmla="*/ 0 h 163"/>
                <a:gd name="T40" fmla="*/ 730 w 366"/>
                <a:gd name="T41" fmla="*/ 58 h 163"/>
                <a:gd name="T42" fmla="*/ 778 w 366"/>
                <a:gd name="T43" fmla="*/ 110 h 163"/>
                <a:gd name="T44" fmla="*/ 725 w 366"/>
                <a:gd name="T45" fmla="*/ 145 h 163"/>
                <a:gd name="T46" fmla="*/ 680 w 366"/>
                <a:gd name="T47" fmla="*/ 173 h 163"/>
                <a:gd name="T48" fmla="*/ 580 w 366"/>
                <a:gd name="T49" fmla="*/ 243 h 163"/>
                <a:gd name="T50" fmla="*/ 528 w 366"/>
                <a:gd name="T51" fmla="*/ 258 h 163"/>
                <a:gd name="T52" fmla="*/ 483 w 366"/>
                <a:gd name="T53" fmla="*/ 290 h 163"/>
                <a:gd name="T54" fmla="*/ 428 w 366"/>
                <a:gd name="T55" fmla="*/ 295 h 163"/>
                <a:gd name="T56" fmla="*/ 408 w 366"/>
                <a:gd name="T57" fmla="*/ 255 h 163"/>
                <a:gd name="T58" fmla="*/ 400 w 366"/>
                <a:gd name="T59" fmla="*/ 203 h 163"/>
                <a:gd name="T60" fmla="*/ 363 w 366"/>
                <a:gd name="T61" fmla="*/ 170 h 163"/>
                <a:gd name="T62" fmla="*/ 300 w 366"/>
                <a:gd name="T63" fmla="*/ 180 h 163"/>
                <a:gd name="T64" fmla="*/ 253 w 366"/>
                <a:gd name="T65" fmla="*/ 148 h 163"/>
                <a:gd name="T66" fmla="*/ 138 w 366"/>
                <a:gd name="T67" fmla="*/ 113 h 163"/>
                <a:gd name="T68" fmla="*/ 58 w 366"/>
                <a:gd name="T69" fmla="*/ 100 h 163"/>
                <a:gd name="T70" fmla="*/ 0 w 366"/>
                <a:gd name="T71" fmla="*/ 155 h 163"/>
                <a:gd name="T72" fmla="*/ 73 w 366"/>
                <a:gd name="T73" fmla="*/ 130 h 163"/>
                <a:gd name="T74" fmla="*/ 115 w 366"/>
                <a:gd name="T75" fmla="*/ 140 h 163"/>
                <a:gd name="T76" fmla="*/ 198 w 366"/>
                <a:gd name="T77" fmla="*/ 190 h 163"/>
                <a:gd name="T78" fmla="*/ 303 w 366"/>
                <a:gd name="T79" fmla="*/ 208 h 163"/>
                <a:gd name="T80" fmla="*/ 370 w 366"/>
                <a:gd name="T81" fmla="*/ 28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6" h="163">
                  <a:moveTo>
                    <a:pt x="150" y="118"/>
                  </a:moveTo>
                  <a:cubicBezTo>
                    <a:pt x="153" y="127"/>
                    <a:pt x="153" y="134"/>
                    <a:pt x="152" y="143"/>
                  </a:cubicBezTo>
                  <a:cubicBezTo>
                    <a:pt x="152" y="152"/>
                    <a:pt x="152" y="163"/>
                    <a:pt x="164" y="160"/>
                  </a:cubicBezTo>
                  <a:cubicBezTo>
                    <a:pt x="176" y="156"/>
                    <a:pt x="168" y="148"/>
                    <a:pt x="171" y="141"/>
                  </a:cubicBezTo>
                  <a:cubicBezTo>
                    <a:pt x="175" y="129"/>
                    <a:pt x="182" y="137"/>
                    <a:pt x="187" y="136"/>
                  </a:cubicBezTo>
                  <a:cubicBezTo>
                    <a:pt x="192" y="134"/>
                    <a:pt x="200" y="124"/>
                    <a:pt x="205" y="120"/>
                  </a:cubicBezTo>
                  <a:cubicBezTo>
                    <a:pt x="212" y="116"/>
                    <a:pt x="217" y="108"/>
                    <a:pt x="224" y="104"/>
                  </a:cubicBezTo>
                  <a:cubicBezTo>
                    <a:pt x="239" y="95"/>
                    <a:pt x="257" y="112"/>
                    <a:pt x="268" y="95"/>
                  </a:cubicBezTo>
                  <a:cubicBezTo>
                    <a:pt x="276" y="83"/>
                    <a:pt x="280" y="67"/>
                    <a:pt x="297" y="66"/>
                  </a:cubicBezTo>
                  <a:cubicBezTo>
                    <a:pt x="312" y="65"/>
                    <a:pt x="326" y="77"/>
                    <a:pt x="324" y="93"/>
                  </a:cubicBezTo>
                  <a:cubicBezTo>
                    <a:pt x="323" y="102"/>
                    <a:pt x="316" y="104"/>
                    <a:pt x="325" y="110"/>
                  </a:cubicBezTo>
                  <a:cubicBezTo>
                    <a:pt x="332" y="115"/>
                    <a:pt x="339" y="116"/>
                    <a:pt x="346" y="123"/>
                  </a:cubicBezTo>
                  <a:cubicBezTo>
                    <a:pt x="353" y="130"/>
                    <a:pt x="366" y="154"/>
                    <a:pt x="361" y="162"/>
                  </a:cubicBezTo>
                  <a:cubicBezTo>
                    <a:pt x="360" y="153"/>
                    <a:pt x="363" y="144"/>
                    <a:pt x="360" y="135"/>
                  </a:cubicBezTo>
                  <a:cubicBezTo>
                    <a:pt x="358" y="126"/>
                    <a:pt x="352" y="117"/>
                    <a:pt x="348" y="109"/>
                  </a:cubicBezTo>
                  <a:cubicBezTo>
                    <a:pt x="346" y="101"/>
                    <a:pt x="342" y="96"/>
                    <a:pt x="338" y="89"/>
                  </a:cubicBezTo>
                  <a:cubicBezTo>
                    <a:pt x="333" y="79"/>
                    <a:pt x="334" y="76"/>
                    <a:pt x="336" y="66"/>
                  </a:cubicBezTo>
                  <a:cubicBezTo>
                    <a:pt x="338" y="47"/>
                    <a:pt x="330" y="40"/>
                    <a:pt x="315" y="29"/>
                  </a:cubicBezTo>
                  <a:cubicBezTo>
                    <a:pt x="310" y="25"/>
                    <a:pt x="303" y="22"/>
                    <a:pt x="298" y="17"/>
                  </a:cubicBezTo>
                  <a:cubicBezTo>
                    <a:pt x="294" y="11"/>
                    <a:pt x="292" y="2"/>
                    <a:pt x="285" y="0"/>
                  </a:cubicBezTo>
                  <a:cubicBezTo>
                    <a:pt x="286" y="7"/>
                    <a:pt x="287" y="17"/>
                    <a:pt x="292" y="23"/>
                  </a:cubicBezTo>
                  <a:cubicBezTo>
                    <a:pt x="297" y="30"/>
                    <a:pt x="312" y="33"/>
                    <a:pt x="311" y="44"/>
                  </a:cubicBezTo>
                  <a:cubicBezTo>
                    <a:pt x="310" y="54"/>
                    <a:pt x="297" y="55"/>
                    <a:pt x="290" y="58"/>
                  </a:cubicBezTo>
                  <a:cubicBezTo>
                    <a:pt x="282" y="60"/>
                    <a:pt x="279" y="63"/>
                    <a:pt x="272" y="69"/>
                  </a:cubicBezTo>
                  <a:cubicBezTo>
                    <a:pt x="261" y="79"/>
                    <a:pt x="246" y="90"/>
                    <a:pt x="232" y="97"/>
                  </a:cubicBezTo>
                  <a:cubicBezTo>
                    <a:pt x="226" y="101"/>
                    <a:pt x="218" y="101"/>
                    <a:pt x="211" y="103"/>
                  </a:cubicBezTo>
                  <a:cubicBezTo>
                    <a:pt x="204" y="106"/>
                    <a:pt x="199" y="112"/>
                    <a:pt x="193" y="116"/>
                  </a:cubicBezTo>
                  <a:cubicBezTo>
                    <a:pt x="184" y="121"/>
                    <a:pt x="179" y="121"/>
                    <a:pt x="171" y="118"/>
                  </a:cubicBezTo>
                  <a:cubicBezTo>
                    <a:pt x="160" y="114"/>
                    <a:pt x="159" y="113"/>
                    <a:pt x="163" y="102"/>
                  </a:cubicBezTo>
                  <a:cubicBezTo>
                    <a:pt x="167" y="91"/>
                    <a:pt x="169" y="89"/>
                    <a:pt x="160" y="81"/>
                  </a:cubicBezTo>
                  <a:cubicBezTo>
                    <a:pt x="157" y="78"/>
                    <a:pt x="150" y="69"/>
                    <a:pt x="145" y="68"/>
                  </a:cubicBezTo>
                  <a:cubicBezTo>
                    <a:pt x="138" y="66"/>
                    <a:pt x="128" y="72"/>
                    <a:pt x="120" y="72"/>
                  </a:cubicBezTo>
                  <a:cubicBezTo>
                    <a:pt x="109" y="71"/>
                    <a:pt x="108" y="66"/>
                    <a:pt x="101" y="59"/>
                  </a:cubicBezTo>
                  <a:cubicBezTo>
                    <a:pt x="88" y="46"/>
                    <a:pt x="71" y="51"/>
                    <a:pt x="55" y="45"/>
                  </a:cubicBezTo>
                  <a:cubicBezTo>
                    <a:pt x="42" y="39"/>
                    <a:pt x="38" y="33"/>
                    <a:pt x="23" y="40"/>
                  </a:cubicBezTo>
                  <a:cubicBezTo>
                    <a:pt x="14" y="43"/>
                    <a:pt x="2" y="53"/>
                    <a:pt x="0" y="62"/>
                  </a:cubicBezTo>
                  <a:cubicBezTo>
                    <a:pt x="9" y="62"/>
                    <a:pt x="19" y="54"/>
                    <a:pt x="29" y="52"/>
                  </a:cubicBezTo>
                  <a:cubicBezTo>
                    <a:pt x="38" y="50"/>
                    <a:pt x="39" y="51"/>
                    <a:pt x="46" y="56"/>
                  </a:cubicBezTo>
                  <a:cubicBezTo>
                    <a:pt x="56" y="64"/>
                    <a:pt x="67" y="73"/>
                    <a:pt x="79" y="76"/>
                  </a:cubicBezTo>
                  <a:cubicBezTo>
                    <a:pt x="92" y="81"/>
                    <a:pt x="107" y="77"/>
                    <a:pt x="121" y="83"/>
                  </a:cubicBezTo>
                  <a:cubicBezTo>
                    <a:pt x="136" y="89"/>
                    <a:pt x="140" y="100"/>
                    <a:pt x="148" y="112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6" name="Freeform 635"/>
            <p:cNvSpPr>
              <a:spLocks/>
            </p:cNvSpPr>
            <p:nvPr/>
          </p:nvSpPr>
          <p:spPr bwMode="auto">
            <a:xfrm>
              <a:off x="3366" y="1790"/>
              <a:ext cx="142" cy="377"/>
            </a:xfrm>
            <a:custGeom>
              <a:avLst/>
              <a:gdLst>
                <a:gd name="T0" fmla="*/ 95 w 57"/>
                <a:gd name="T1" fmla="*/ 0 h 151"/>
                <a:gd name="T2" fmla="*/ 30 w 57"/>
                <a:gd name="T3" fmla="*/ 47 h 151"/>
                <a:gd name="T4" fmla="*/ 0 w 57"/>
                <a:gd name="T5" fmla="*/ 107 h 151"/>
                <a:gd name="T6" fmla="*/ 55 w 57"/>
                <a:gd name="T7" fmla="*/ 165 h 151"/>
                <a:gd name="T8" fmla="*/ 52 w 57"/>
                <a:gd name="T9" fmla="*/ 195 h 151"/>
                <a:gd name="T10" fmla="*/ 77 w 57"/>
                <a:gd name="T11" fmla="*/ 235 h 151"/>
                <a:gd name="T12" fmla="*/ 97 w 57"/>
                <a:gd name="T13" fmla="*/ 317 h 151"/>
                <a:gd name="T14" fmla="*/ 132 w 57"/>
                <a:gd name="T15" fmla="*/ 342 h 151"/>
                <a:gd name="T16" fmla="*/ 105 w 57"/>
                <a:gd name="T17" fmla="*/ 210 h 151"/>
                <a:gd name="T18" fmla="*/ 50 w 57"/>
                <a:gd name="T19" fmla="*/ 100 h 151"/>
                <a:gd name="T20" fmla="*/ 82 w 57"/>
                <a:gd name="T21" fmla="*/ 52 h 151"/>
                <a:gd name="T22" fmla="*/ 140 w 57"/>
                <a:gd name="T23" fmla="*/ 32 h 151"/>
                <a:gd name="T24" fmla="*/ 142 w 57"/>
                <a:gd name="T25" fmla="*/ 5 h 151"/>
                <a:gd name="T26" fmla="*/ 132 w 57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" h="151">
                  <a:moveTo>
                    <a:pt x="38" y="0"/>
                  </a:moveTo>
                  <a:cubicBezTo>
                    <a:pt x="26" y="6"/>
                    <a:pt x="18" y="4"/>
                    <a:pt x="12" y="19"/>
                  </a:cubicBezTo>
                  <a:cubicBezTo>
                    <a:pt x="8" y="27"/>
                    <a:pt x="4" y="35"/>
                    <a:pt x="0" y="43"/>
                  </a:cubicBezTo>
                  <a:cubicBezTo>
                    <a:pt x="12" y="48"/>
                    <a:pt x="22" y="51"/>
                    <a:pt x="22" y="66"/>
                  </a:cubicBezTo>
                  <a:cubicBezTo>
                    <a:pt x="22" y="71"/>
                    <a:pt x="20" y="73"/>
                    <a:pt x="21" y="78"/>
                  </a:cubicBezTo>
                  <a:cubicBezTo>
                    <a:pt x="23" y="84"/>
                    <a:pt x="28" y="88"/>
                    <a:pt x="31" y="94"/>
                  </a:cubicBezTo>
                  <a:cubicBezTo>
                    <a:pt x="36" y="104"/>
                    <a:pt x="36" y="116"/>
                    <a:pt x="39" y="127"/>
                  </a:cubicBezTo>
                  <a:cubicBezTo>
                    <a:pt x="41" y="134"/>
                    <a:pt x="45" y="151"/>
                    <a:pt x="53" y="137"/>
                  </a:cubicBezTo>
                  <a:cubicBezTo>
                    <a:pt x="40" y="139"/>
                    <a:pt x="33" y="91"/>
                    <a:pt x="42" y="84"/>
                  </a:cubicBezTo>
                  <a:cubicBezTo>
                    <a:pt x="29" y="77"/>
                    <a:pt x="21" y="53"/>
                    <a:pt x="20" y="40"/>
                  </a:cubicBezTo>
                  <a:cubicBezTo>
                    <a:pt x="19" y="30"/>
                    <a:pt x="24" y="24"/>
                    <a:pt x="33" y="21"/>
                  </a:cubicBezTo>
                  <a:cubicBezTo>
                    <a:pt x="40" y="19"/>
                    <a:pt x="48" y="14"/>
                    <a:pt x="56" y="13"/>
                  </a:cubicBezTo>
                  <a:cubicBezTo>
                    <a:pt x="55" y="9"/>
                    <a:pt x="55" y="5"/>
                    <a:pt x="57" y="2"/>
                  </a:cubicBezTo>
                  <a:cubicBezTo>
                    <a:pt x="54" y="3"/>
                    <a:pt x="54" y="0"/>
                    <a:pt x="53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7" name="Freeform 636"/>
            <p:cNvSpPr>
              <a:spLocks/>
            </p:cNvSpPr>
            <p:nvPr/>
          </p:nvSpPr>
          <p:spPr bwMode="auto">
            <a:xfrm>
              <a:off x="3503" y="2085"/>
              <a:ext cx="363" cy="75"/>
            </a:xfrm>
            <a:custGeom>
              <a:avLst/>
              <a:gdLst>
                <a:gd name="T0" fmla="*/ 83 w 145"/>
                <a:gd name="T1" fmla="*/ 48 h 30"/>
                <a:gd name="T2" fmla="*/ 143 w 145"/>
                <a:gd name="T3" fmla="*/ 3 h 30"/>
                <a:gd name="T4" fmla="*/ 208 w 145"/>
                <a:gd name="T5" fmla="*/ 18 h 30"/>
                <a:gd name="T6" fmla="*/ 275 w 145"/>
                <a:gd name="T7" fmla="*/ 25 h 30"/>
                <a:gd name="T8" fmla="*/ 363 w 145"/>
                <a:gd name="T9" fmla="*/ 23 h 30"/>
                <a:gd name="T10" fmla="*/ 278 w 145"/>
                <a:gd name="T11" fmla="*/ 33 h 30"/>
                <a:gd name="T12" fmla="*/ 178 w 145"/>
                <a:gd name="T13" fmla="*/ 28 h 30"/>
                <a:gd name="T14" fmla="*/ 130 w 145"/>
                <a:gd name="T15" fmla="*/ 28 h 30"/>
                <a:gd name="T16" fmla="*/ 90 w 145"/>
                <a:gd name="T17" fmla="*/ 50 h 30"/>
                <a:gd name="T18" fmla="*/ 0 w 145"/>
                <a:gd name="T19" fmla="*/ 7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5" h="30">
                  <a:moveTo>
                    <a:pt x="33" y="19"/>
                  </a:moveTo>
                  <a:cubicBezTo>
                    <a:pt x="35" y="12"/>
                    <a:pt x="49" y="1"/>
                    <a:pt x="57" y="1"/>
                  </a:cubicBezTo>
                  <a:cubicBezTo>
                    <a:pt x="63" y="0"/>
                    <a:pt x="75" y="6"/>
                    <a:pt x="83" y="7"/>
                  </a:cubicBezTo>
                  <a:cubicBezTo>
                    <a:pt x="92" y="8"/>
                    <a:pt x="101" y="9"/>
                    <a:pt x="110" y="10"/>
                  </a:cubicBezTo>
                  <a:cubicBezTo>
                    <a:pt x="120" y="10"/>
                    <a:pt x="136" y="5"/>
                    <a:pt x="145" y="9"/>
                  </a:cubicBezTo>
                  <a:cubicBezTo>
                    <a:pt x="142" y="25"/>
                    <a:pt x="119" y="14"/>
                    <a:pt x="111" y="13"/>
                  </a:cubicBezTo>
                  <a:cubicBezTo>
                    <a:pt x="98" y="10"/>
                    <a:pt x="84" y="11"/>
                    <a:pt x="71" y="11"/>
                  </a:cubicBezTo>
                  <a:cubicBezTo>
                    <a:pt x="65" y="10"/>
                    <a:pt x="57" y="9"/>
                    <a:pt x="52" y="11"/>
                  </a:cubicBezTo>
                  <a:cubicBezTo>
                    <a:pt x="45" y="12"/>
                    <a:pt x="43" y="16"/>
                    <a:pt x="36" y="20"/>
                  </a:cubicBezTo>
                  <a:cubicBezTo>
                    <a:pt x="27" y="27"/>
                    <a:pt x="11" y="30"/>
                    <a:pt x="0" y="28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8" name="Freeform 637"/>
            <p:cNvSpPr>
              <a:spLocks/>
            </p:cNvSpPr>
            <p:nvPr/>
          </p:nvSpPr>
          <p:spPr bwMode="auto">
            <a:xfrm>
              <a:off x="3413" y="1805"/>
              <a:ext cx="53" cy="40"/>
            </a:xfrm>
            <a:custGeom>
              <a:avLst/>
              <a:gdLst>
                <a:gd name="T0" fmla="*/ 50 w 21"/>
                <a:gd name="T1" fmla="*/ 0 h 16"/>
                <a:gd name="T2" fmla="*/ 15 w 21"/>
                <a:gd name="T3" fmla="*/ 13 h 16"/>
                <a:gd name="T4" fmla="*/ 0 w 21"/>
                <a:gd name="T5" fmla="*/ 40 h 16"/>
                <a:gd name="T6" fmla="*/ 40 w 21"/>
                <a:gd name="T7" fmla="*/ 23 h 16"/>
                <a:gd name="T8" fmla="*/ 53 w 21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0"/>
                  </a:moveTo>
                  <a:cubicBezTo>
                    <a:pt x="16" y="1"/>
                    <a:pt x="9" y="2"/>
                    <a:pt x="6" y="5"/>
                  </a:cubicBezTo>
                  <a:cubicBezTo>
                    <a:pt x="1" y="8"/>
                    <a:pt x="1" y="11"/>
                    <a:pt x="0" y="16"/>
                  </a:cubicBezTo>
                  <a:cubicBezTo>
                    <a:pt x="5" y="12"/>
                    <a:pt x="9" y="6"/>
                    <a:pt x="16" y="9"/>
                  </a:cubicBezTo>
                  <a:cubicBezTo>
                    <a:pt x="17" y="6"/>
                    <a:pt x="19" y="2"/>
                    <a:pt x="2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9" name="Freeform 638"/>
            <p:cNvSpPr>
              <a:spLocks/>
            </p:cNvSpPr>
            <p:nvPr/>
          </p:nvSpPr>
          <p:spPr bwMode="auto">
            <a:xfrm>
              <a:off x="3698" y="1665"/>
              <a:ext cx="70" cy="40"/>
            </a:xfrm>
            <a:custGeom>
              <a:avLst/>
              <a:gdLst>
                <a:gd name="T0" fmla="*/ 33 w 28"/>
                <a:gd name="T1" fmla="*/ 5 h 16"/>
                <a:gd name="T2" fmla="*/ 0 w 28"/>
                <a:gd name="T3" fmla="*/ 40 h 16"/>
                <a:gd name="T4" fmla="*/ 38 w 28"/>
                <a:gd name="T5" fmla="*/ 8 h 16"/>
                <a:gd name="T6" fmla="*/ 70 w 28"/>
                <a:gd name="T7" fmla="*/ 18 h 16"/>
                <a:gd name="T8" fmla="*/ 53 w 2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6">
                  <a:moveTo>
                    <a:pt x="13" y="2"/>
                  </a:moveTo>
                  <a:cubicBezTo>
                    <a:pt x="7" y="3"/>
                    <a:pt x="1" y="10"/>
                    <a:pt x="0" y="16"/>
                  </a:cubicBezTo>
                  <a:cubicBezTo>
                    <a:pt x="6" y="12"/>
                    <a:pt x="9" y="7"/>
                    <a:pt x="15" y="3"/>
                  </a:cubicBezTo>
                  <a:cubicBezTo>
                    <a:pt x="18" y="8"/>
                    <a:pt x="24" y="5"/>
                    <a:pt x="28" y="7"/>
                  </a:cubicBezTo>
                  <a:cubicBezTo>
                    <a:pt x="26" y="5"/>
                    <a:pt x="23" y="0"/>
                    <a:pt x="2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0" name="Freeform 639"/>
            <p:cNvSpPr>
              <a:spLocks/>
            </p:cNvSpPr>
            <p:nvPr/>
          </p:nvSpPr>
          <p:spPr bwMode="auto">
            <a:xfrm>
              <a:off x="3663" y="1767"/>
              <a:ext cx="25" cy="43"/>
            </a:xfrm>
            <a:custGeom>
              <a:avLst/>
              <a:gdLst>
                <a:gd name="T0" fmla="*/ 25 w 10"/>
                <a:gd name="T1" fmla="*/ 0 h 17"/>
                <a:gd name="T2" fmla="*/ 0 w 10"/>
                <a:gd name="T3" fmla="*/ 33 h 17"/>
                <a:gd name="T4" fmla="*/ 15 w 10"/>
                <a:gd name="T5" fmla="*/ 43 h 17"/>
                <a:gd name="T6" fmla="*/ 25 w 10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6" y="3"/>
                    <a:pt x="2" y="9"/>
                    <a:pt x="0" y="13"/>
                  </a:cubicBezTo>
                  <a:cubicBezTo>
                    <a:pt x="2" y="14"/>
                    <a:pt x="4" y="15"/>
                    <a:pt x="6" y="17"/>
                  </a:cubicBezTo>
                  <a:cubicBezTo>
                    <a:pt x="5" y="12"/>
                    <a:pt x="6" y="9"/>
                    <a:pt x="1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1" name="Freeform 640"/>
            <p:cNvSpPr>
              <a:spLocks/>
            </p:cNvSpPr>
            <p:nvPr/>
          </p:nvSpPr>
          <p:spPr bwMode="auto">
            <a:xfrm>
              <a:off x="3723" y="1930"/>
              <a:ext cx="35" cy="32"/>
            </a:xfrm>
            <a:custGeom>
              <a:avLst/>
              <a:gdLst>
                <a:gd name="T0" fmla="*/ 0 w 14"/>
                <a:gd name="T1" fmla="*/ 0 h 13"/>
                <a:gd name="T2" fmla="*/ 5 w 14"/>
                <a:gd name="T3" fmla="*/ 20 h 13"/>
                <a:gd name="T4" fmla="*/ 18 w 14"/>
                <a:gd name="T5" fmla="*/ 32 h 13"/>
                <a:gd name="T6" fmla="*/ 35 w 14"/>
                <a:gd name="T7" fmla="*/ 2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4" y="10"/>
                    <a:pt x="7" y="9"/>
                    <a:pt x="7" y="13"/>
                  </a:cubicBezTo>
                  <a:cubicBezTo>
                    <a:pt x="9" y="12"/>
                    <a:pt x="11" y="9"/>
                    <a:pt x="14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2" name="Freeform 641"/>
            <p:cNvSpPr>
              <a:spLocks/>
            </p:cNvSpPr>
            <p:nvPr/>
          </p:nvSpPr>
          <p:spPr bwMode="auto">
            <a:xfrm>
              <a:off x="3918" y="2027"/>
              <a:ext cx="28" cy="38"/>
            </a:xfrm>
            <a:custGeom>
              <a:avLst/>
              <a:gdLst>
                <a:gd name="T0" fmla="*/ 5 w 11"/>
                <a:gd name="T1" fmla="*/ 3 h 15"/>
                <a:gd name="T2" fmla="*/ 28 w 11"/>
                <a:gd name="T3" fmla="*/ 5 h 15"/>
                <a:gd name="T4" fmla="*/ 15 w 11"/>
                <a:gd name="T5" fmla="*/ 38 h 15"/>
                <a:gd name="T6" fmla="*/ 5 w 11"/>
                <a:gd name="T7" fmla="*/ 10 h 15"/>
                <a:gd name="T8" fmla="*/ 5 w 11"/>
                <a:gd name="T9" fmla="*/ 5 h 15"/>
                <a:gd name="T10" fmla="*/ 0 w 11"/>
                <a:gd name="T11" fmla="*/ 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">
                  <a:moveTo>
                    <a:pt x="2" y="1"/>
                  </a:moveTo>
                  <a:cubicBezTo>
                    <a:pt x="5" y="1"/>
                    <a:pt x="8" y="0"/>
                    <a:pt x="11" y="2"/>
                  </a:cubicBezTo>
                  <a:cubicBezTo>
                    <a:pt x="10" y="6"/>
                    <a:pt x="7" y="10"/>
                    <a:pt x="6" y="15"/>
                  </a:cubicBezTo>
                  <a:cubicBezTo>
                    <a:pt x="8" y="11"/>
                    <a:pt x="5" y="6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3" name="Freeform 642"/>
            <p:cNvSpPr>
              <a:spLocks/>
            </p:cNvSpPr>
            <p:nvPr/>
          </p:nvSpPr>
          <p:spPr bwMode="auto">
            <a:xfrm>
              <a:off x="3626" y="2090"/>
              <a:ext cx="42" cy="17"/>
            </a:xfrm>
            <a:custGeom>
              <a:avLst/>
              <a:gdLst>
                <a:gd name="T0" fmla="*/ 0 w 17"/>
                <a:gd name="T1" fmla="*/ 17 h 7"/>
                <a:gd name="T2" fmla="*/ 20 w 17"/>
                <a:gd name="T3" fmla="*/ 0 h 7"/>
                <a:gd name="T4" fmla="*/ 42 w 17"/>
                <a:gd name="T5" fmla="*/ 15 h 7"/>
                <a:gd name="T6" fmla="*/ 7 w 17"/>
                <a:gd name="T7" fmla="*/ 1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7">
                  <a:moveTo>
                    <a:pt x="0" y="7"/>
                  </a:moveTo>
                  <a:cubicBezTo>
                    <a:pt x="2" y="6"/>
                    <a:pt x="6" y="0"/>
                    <a:pt x="8" y="0"/>
                  </a:cubicBezTo>
                  <a:cubicBezTo>
                    <a:pt x="10" y="0"/>
                    <a:pt x="15" y="5"/>
                    <a:pt x="17" y="6"/>
                  </a:cubicBezTo>
                  <a:cubicBezTo>
                    <a:pt x="12" y="5"/>
                    <a:pt x="7" y="2"/>
                    <a:pt x="3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4" name="Freeform 643"/>
            <p:cNvSpPr>
              <a:spLocks/>
            </p:cNvSpPr>
            <p:nvPr/>
          </p:nvSpPr>
          <p:spPr bwMode="auto">
            <a:xfrm>
              <a:off x="3431" y="1975"/>
              <a:ext cx="30" cy="75"/>
            </a:xfrm>
            <a:custGeom>
              <a:avLst/>
              <a:gdLst>
                <a:gd name="T0" fmla="*/ 10 w 12"/>
                <a:gd name="T1" fmla="*/ 0 h 30"/>
                <a:gd name="T2" fmla="*/ 3 w 12"/>
                <a:gd name="T3" fmla="*/ 20 h 30"/>
                <a:gd name="T4" fmla="*/ 23 w 12"/>
                <a:gd name="T5" fmla="*/ 30 h 30"/>
                <a:gd name="T6" fmla="*/ 28 w 12"/>
                <a:gd name="T7" fmla="*/ 75 h 30"/>
                <a:gd name="T8" fmla="*/ 30 w 12"/>
                <a:gd name="T9" fmla="*/ 25 h 30"/>
                <a:gd name="T10" fmla="*/ 8 w 1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3" y="0"/>
                    <a:pt x="0" y="5"/>
                    <a:pt x="1" y="8"/>
                  </a:cubicBezTo>
                  <a:cubicBezTo>
                    <a:pt x="2" y="9"/>
                    <a:pt x="7" y="10"/>
                    <a:pt x="9" y="12"/>
                  </a:cubicBezTo>
                  <a:cubicBezTo>
                    <a:pt x="4" y="18"/>
                    <a:pt x="7" y="25"/>
                    <a:pt x="11" y="30"/>
                  </a:cubicBezTo>
                  <a:cubicBezTo>
                    <a:pt x="8" y="24"/>
                    <a:pt x="9" y="15"/>
                    <a:pt x="12" y="10"/>
                  </a:cubicBezTo>
                  <a:cubicBezTo>
                    <a:pt x="10" y="6"/>
                    <a:pt x="2" y="5"/>
                    <a:pt x="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5" name="Freeform 644"/>
            <p:cNvSpPr>
              <a:spLocks/>
            </p:cNvSpPr>
            <p:nvPr/>
          </p:nvSpPr>
          <p:spPr bwMode="auto">
            <a:xfrm>
              <a:off x="3708" y="1407"/>
              <a:ext cx="85" cy="63"/>
            </a:xfrm>
            <a:custGeom>
              <a:avLst/>
              <a:gdLst>
                <a:gd name="T0" fmla="*/ 10 w 34"/>
                <a:gd name="T1" fmla="*/ 58 h 25"/>
                <a:gd name="T2" fmla="*/ 53 w 34"/>
                <a:gd name="T3" fmla="*/ 55 h 25"/>
                <a:gd name="T4" fmla="*/ 85 w 34"/>
                <a:gd name="T5" fmla="*/ 0 h 25"/>
                <a:gd name="T6" fmla="*/ 48 w 34"/>
                <a:gd name="T7" fmla="*/ 33 h 25"/>
                <a:gd name="T8" fmla="*/ 30 w 34"/>
                <a:gd name="T9" fmla="*/ 48 h 25"/>
                <a:gd name="T10" fmla="*/ 0 w 34"/>
                <a:gd name="T11" fmla="*/ 5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5">
                  <a:moveTo>
                    <a:pt x="4" y="23"/>
                  </a:moveTo>
                  <a:cubicBezTo>
                    <a:pt x="8" y="25"/>
                    <a:pt x="16" y="22"/>
                    <a:pt x="21" y="22"/>
                  </a:cubicBezTo>
                  <a:cubicBezTo>
                    <a:pt x="20" y="10"/>
                    <a:pt x="29" y="8"/>
                    <a:pt x="34" y="0"/>
                  </a:cubicBezTo>
                  <a:cubicBezTo>
                    <a:pt x="25" y="0"/>
                    <a:pt x="24" y="8"/>
                    <a:pt x="19" y="13"/>
                  </a:cubicBezTo>
                  <a:cubicBezTo>
                    <a:pt x="18" y="14"/>
                    <a:pt x="12" y="19"/>
                    <a:pt x="12" y="19"/>
                  </a:cubicBezTo>
                  <a:cubicBezTo>
                    <a:pt x="9" y="21"/>
                    <a:pt x="3" y="20"/>
                    <a:pt x="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6" name="Freeform 645"/>
            <p:cNvSpPr>
              <a:spLocks/>
            </p:cNvSpPr>
            <p:nvPr/>
          </p:nvSpPr>
          <p:spPr bwMode="auto">
            <a:xfrm>
              <a:off x="3876" y="1320"/>
              <a:ext cx="62" cy="160"/>
            </a:xfrm>
            <a:custGeom>
              <a:avLst/>
              <a:gdLst>
                <a:gd name="T0" fmla="*/ 20 w 25"/>
                <a:gd name="T1" fmla="*/ 40 h 64"/>
                <a:gd name="T2" fmla="*/ 7 w 25"/>
                <a:gd name="T3" fmla="*/ 73 h 64"/>
                <a:gd name="T4" fmla="*/ 37 w 25"/>
                <a:gd name="T5" fmla="*/ 88 h 64"/>
                <a:gd name="T6" fmla="*/ 55 w 25"/>
                <a:gd name="T7" fmla="*/ 125 h 64"/>
                <a:gd name="T8" fmla="*/ 57 w 25"/>
                <a:gd name="T9" fmla="*/ 160 h 64"/>
                <a:gd name="T10" fmla="*/ 52 w 25"/>
                <a:gd name="T11" fmla="*/ 88 h 64"/>
                <a:gd name="T12" fmla="*/ 32 w 25"/>
                <a:gd name="T13" fmla="*/ 63 h 64"/>
                <a:gd name="T14" fmla="*/ 45 w 25"/>
                <a:gd name="T15" fmla="*/ 35 h 64"/>
                <a:gd name="T16" fmla="*/ 7 w 25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64">
                  <a:moveTo>
                    <a:pt x="8" y="16"/>
                  </a:moveTo>
                  <a:cubicBezTo>
                    <a:pt x="7" y="22"/>
                    <a:pt x="0" y="26"/>
                    <a:pt x="3" y="29"/>
                  </a:cubicBezTo>
                  <a:cubicBezTo>
                    <a:pt x="5" y="31"/>
                    <a:pt x="12" y="31"/>
                    <a:pt x="15" y="35"/>
                  </a:cubicBezTo>
                  <a:cubicBezTo>
                    <a:pt x="19" y="38"/>
                    <a:pt x="20" y="45"/>
                    <a:pt x="22" y="50"/>
                  </a:cubicBezTo>
                  <a:cubicBezTo>
                    <a:pt x="24" y="55"/>
                    <a:pt x="22" y="60"/>
                    <a:pt x="23" y="64"/>
                  </a:cubicBezTo>
                  <a:cubicBezTo>
                    <a:pt x="23" y="56"/>
                    <a:pt x="25" y="41"/>
                    <a:pt x="21" y="35"/>
                  </a:cubicBezTo>
                  <a:cubicBezTo>
                    <a:pt x="18" y="31"/>
                    <a:pt x="13" y="31"/>
                    <a:pt x="13" y="25"/>
                  </a:cubicBezTo>
                  <a:cubicBezTo>
                    <a:pt x="13" y="21"/>
                    <a:pt x="17" y="18"/>
                    <a:pt x="18" y="14"/>
                  </a:cubicBezTo>
                  <a:cubicBezTo>
                    <a:pt x="9" y="15"/>
                    <a:pt x="9" y="6"/>
                    <a:pt x="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7" name="Freeform 646"/>
            <p:cNvSpPr>
              <a:spLocks/>
            </p:cNvSpPr>
            <p:nvPr/>
          </p:nvSpPr>
          <p:spPr bwMode="auto">
            <a:xfrm>
              <a:off x="3378" y="1425"/>
              <a:ext cx="198" cy="165"/>
            </a:xfrm>
            <a:custGeom>
              <a:avLst/>
              <a:gdLst>
                <a:gd name="T0" fmla="*/ 98 w 79"/>
                <a:gd name="T1" fmla="*/ 65 h 66"/>
                <a:gd name="T2" fmla="*/ 125 w 79"/>
                <a:gd name="T3" fmla="*/ 105 h 66"/>
                <a:gd name="T4" fmla="*/ 138 w 79"/>
                <a:gd name="T5" fmla="*/ 165 h 66"/>
                <a:gd name="T6" fmla="*/ 198 w 79"/>
                <a:gd name="T7" fmla="*/ 123 h 66"/>
                <a:gd name="T8" fmla="*/ 130 w 79"/>
                <a:gd name="T9" fmla="*/ 105 h 66"/>
                <a:gd name="T10" fmla="*/ 120 w 79"/>
                <a:gd name="T11" fmla="*/ 33 h 66"/>
                <a:gd name="T12" fmla="*/ 70 w 79"/>
                <a:gd name="T13" fmla="*/ 28 h 66"/>
                <a:gd name="T14" fmla="*/ 38 w 79"/>
                <a:gd name="T15" fmla="*/ 8 h 66"/>
                <a:gd name="T16" fmla="*/ 0 w 79"/>
                <a:gd name="T17" fmla="*/ 0 h 66"/>
                <a:gd name="T18" fmla="*/ 43 w 79"/>
                <a:gd name="T19" fmla="*/ 13 h 66"/>
                <a:gd name="T20" fmla="*/ 75 w 79"/>
                <a:gd name="T21" fmla="*/ 48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66">
                  <a:moveTo>
                    <a:pt x="39" y="26"/>
                  </a:moveTo>
                  <a:cubicBezTo>
                    <a:pt x="44" y="32"/>
                    <a:pt x="48" y="35"/>
                    <a:pt x="50" y="42"/>
                  </a:cubicBezTo>
                  <a:cubicBezTo>
                    <a:pt x="53" y="50"/>
                    <a:pt x="53" y="59"/>
                    <a:pt x="55" y="66"/>
                  </a:cubicBezTo>
                  <a:cubicBezTo>
                    <a:pt x="56" y="47"/>
                    <a:pt x="69" y="58"/>
                    <a:pt x="79" y="49"/>
                  </a:cubicBezTo>
                  <a:cubicBezTo>
                    <a:pt x="67" y="50"/>
                    <a:pt x="60" y="53"/>
                    <a:pt x="52" y="42"/>
                  </a:cubicBezTo>
                  <a:cubicBezTo>
                    <a:pt x="45" y="31"/>
                    <a:pt x="49" y="24"/>
                    <a:pt x="48" y="13"/>
                  </a:cubicBezTo>
                  <a:cubicBezTo>
                    <a:pt x="41" y="23"/>
                    <a:pt x="35" y="15"/>
                    <a:pt x="28" y="11"/>
                  </a:cubicBezTo>
                  <a:cubicBezTo>
                    <a:pt x="24" y="8"/>
                    <a:pt x="21" y="4"/>
                    <a:pt x="15" y="3"/>
                  </a:cubicBezTo>
                  <a:cubicBezTo>
                    <a:pt x="10" y="1"/>
                    <a:pt x="4" y="1"/>
                    <a:pt x="0" y="0"/>
                  </a:cubicBezTo>
                  <a:cubicBezTo>
                    <a:pt x="4" y="3"/>
                    <a:pt x="12" y="2"/>
                    <a:pt x="17" y="5"/>
                  </a:cubicBezTo>
                  <a:cubicBezTo>
                    <a:pt x="22" y="8"/>
                    <a:pt x="26" y="15"/>
                    <a:pt x="30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8" name="Freeform 647"/>
            <p:cNvSpPr>
              <a:spLocks/>
            </p:cNvSpPr>
            <p:nvPr/>
          </p:nvSpPr>
          <p:spPr bwMode="auto">
            <a:xfrm>
              <a:off x="3663" y="1490"/>
              <a:ext cx="275" cy="175"/>
            </a:xfrm>
            <a:custGeom>
              <a:avLst/>
              <a:gdLst>
                <a:gd name="T0" fmla="*/ 63 w 110"/>
                <a:gd name="T1" fmla="*/ 65 h 70"/>
                <a:gd name="T2" fmla="*/ 138 w 110"/>
                <a:gd name="T3" fmla="*/ 53 h 70"/>
                <a:gd name="T4" fmla="*/ 165 w 110"/>
                <a:gd name="T5" fmla="*/ 28 h 70"/>
                <a:gd name="T6" fmla="*/ 185 w 110"/>
                <a:gd name="T7" fmla="*/ 0 h 70"/>
                <a:gd name="T8" fmla="*/ 195 w 110"/>
                <a:gd name="T9" fmla="*/ 20 h 70"/>
                <a:gd name="T10" fmla="*/ 203 w 110"/>
                <a:gd name="T11" fmla="*/ 43 h 70"/>
                <a:gd name="T12" fmla="*/ 233 w 110"/>
                <a:gd name="T13" fmla="*/ 75 h 70"/>
                <a:gd name="T14" fmla="*/ 260 w 110"/>
                <a:gd name="T15" fmla="*/ 118 h 70"/>
                <a:gd name="T16" fmla="*/ 268 w 110"/>
                <a:gd name="T17" fmla="*/ 175 h 70"/>
                <a:gd name="T18" fmla="*/ 225 w 110"/>
                <a:gd name="T19" fmla="*/ 118 h 70"/>
                <a:gd name="T20" fmla="*/ 200 w 110"/>
                <a:gd name="T21" fmla="*/ 100 h 70"/>
                <a:gd name="T22" fmla="*/ 180 w 110"/>
                <a:gd name="T23" fmla="*/ 78 h 70"/>
                <a:gd name="T24" fmla="*/ 133 w 110"/>
                <a:gd name="T25" fmla="*/ 80 h 70"/>
                <a:gd name="T26" fmla="*/ 65 w 110"/>
                <a:gd name="T27" fmla="*/ 83 h 70"/>
                <a:gd name="T28" fmla="*/ 0 w 110"/>
                <a:gd name="T29" fmla="*/ 95 h 70"/>
                <a:gd name="T30" fmla="*/ 33 w 110"/>
                <a:gd name="T31" fmla="*/ 70 h 70"/>
                <a:gd name="T32" fmla="*/ 70 w 110"/>
                <a:gd name="T33" fmla="*/ 63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0" h="70">
                  <a:moveTo>
                    <a:pt x="25" y="26"/>
                  </a:moveTo>
                  <a:cubicBezTo>
                    <a:pt x="35" y="24"/>
                    <a:pt x="46" y="25"/>
                    <a:pt x="55" y="21"/>
                  </a:cubicBezTo>
                  <a:cubicBezTo>
                    <a:pt x="60" y="19"/>
                    <a:pt x="62" y="15"/>
                    <a:pt x="66" y="11"/>
                  </a:cubicBezTo>
                  <a:cubicBezTo>
                    <a:pt x="69" y="8"/>
                    <a:pt x="73" y="5"/>
                    <a:pt x="74" y="0"/>
                  </a:cubicBezTo>
                  <a:cubicBezTo>
                    <a:pt x="77" y="1"/>
                    <a:pt x="77" y="5"/>
                    <a:pt x="78" y="8"/>
                  </a:cubicBezTo>
                  <a:cubicBezTo>
                    <a:pt x="79" y="11"/>
                    <a:pt x="80" y="14"/>
                    <a:pt x="81" y="17"/>
                  </a:cubicBezTo>
                  <a:cubicBezTo>
                    <a:pt x="83" y="23"/>
                    <a:pt x="88" y="26"/>
                    <a:pt x="93" y="30"/>
                  </a:cubicBezTo>
                  <a:cubicBezTo>
                    <a:pt x="98" y="34"/>
                    <a:pt x="102" y="40"/>
                    <a:pt x="104" y="47"/>
                  </a:cubicBezTo>
                  <a:cubicBezTo>
                    <a:pt x="106" y="52"/>
                    <a:pt x="110" y="66"/>
                    <a:pt x="107" y="70"/>
                  </a:cubicBezTo>
                  <a:cubicBezTo>
                    <a:pt x="101" y="63"/>
                    <a:pt x="97" y="54"/>
                    <a:pt x="90" y="47"/>
                  </a:cubicBezTo>
                  <a:cubicBezTo>
                    <a:pt x="87" y="44"/>
                    <a:pt x="83" y="42"/>
                    <a:pt x="80" y="40"/>
                  </a:cubicBezTo>
                  <a:cubicBezTo>
                    <a:pt x="77" y="37"/>
                    <a:pt x="75" y="34"/>
                    <a:pt x="72" y="31"/>
                  </a:cubicBezTo>
                  <a:cubicBezTo>
                    <a:pt x="67" y="26"/>
                    <a:pt x="60" y="30"/>
                    <a:pt x="53" y="32"/>
                  </a:cubicBezTo>
                  <a:cubicBezTo>
                    <a:pt x="44" y="34"/>
                    <a:pt x="35" y="34"/>
                    <a:pt x="26" y="33"/>
                  </a:cubicBezTo>
                  <a:cubicBezTo>
                    <a:pt x="18" y="32"/>
                    <a:pt x="7" y="33"/>
                    <a:pt x="0" y="38"/>
                  </a:cubicBezTo>
                  <a:cubicBezTo>
                    <a:pt x="2" y="34"/>
                    <a:pt x="8" y="30"/>
                    <a:pt x="13" y="28"/>
                  </a:cubicBezTo>
                  <a:cubicBezTo>
                    <a:pt x="18" y="27"/>
                    <a:pt x="23" y="27"/>
                    <a:pt x="28" y="25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9" name="Freeform 648"/>
            <p:cNvSpPr>
              <a:spLocks/>
            </p:cNvSpPr>
            <p:nvPr/>
          </p:nvSpPr>
          <p:spPr bwMode="auto">
            <a:xfrm>
              <a:off x="3796" y="1522"/>
              <a:ext cx="150" cy="195"/>
            </a:xfrm>
            <a:custGeom>
              <a:avLst/>
              <a:gdLst>
                <a:gd name="T0" fmla="*/ 0 w 60"/>
                <a:gd name="T1" fmla="*/ 43 h 78"/>
                <a:gd name="T2" fmla="*/ 90 w 60"/>
                <a:gd name="T3" fmla="*/ 80 h 78"/>
                <a:gd name="T4" fmla="*/ 123 w 60"/>
                <a:gd name="T5" fmla="*/ 125 h 78"/>
                <a:gd name="T6" fmla="*/ 125 w 60"/>
                <a:gd name="T7" fmla="*/ 195 h 78"/>
                <a:gd name="T8" fmla="*/ 133 w 60"/>
                <a:gd name="T9" fmla="*/ 80 h 78"/>
                <a:gd name="T10" fmla="*/ 55 w 60"/>
                <a:gd name="T11" fmla="*/ 0 h 78"/>
                <a:gd name="T12" fmla="*/ 33 w 60"/>
                <a:gd name="T13" fmla="*/ 2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0" y="17"/>
                  </a:moveTo>
                  <a:cubicBezTo>
                    <a:pt x="15" y="6"/>
                    <a:pt x="27" y="22"/>
                    <a:pt x="36" y="32"/>
                  </a:cubicBezTo>
                  <a:cubicBezTo>
                    <a:pt x="41" y="38"/>
                    <a:pt x="47" y="43"/>
                    <a:pt x="49" y="50"/>
                  </a:cubicBezTo>
                  <a:cubicBezTo>
                    <a:pt x="52" y="58"/>
                    <a:pt x="50" y="69"/>
                    <a:pt x="50" y="78"/>
                  </a:cubicBezTo>
                  <a:cubicBezTo>
                    <a:pt x="59" y="66"/>
                    <a:pt x="60" y="46"/>
                    <a:pt x="53" y="32"/>
                  </a:cubicBezTo>
                  <a:cubicBezTo>
                    <a:pt x="46" y="18"/>
                    <a:pt x="23" y="17"/>
                    <a:pt x="22" y="0"/>
                  </a:cubicBezTo>
                  <a:cubicBezTo>
                    <a:pt x="18" y="3"/>
                    <a:pt x="16" y="8"/>
                    <a:pt x="13" y="1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0" name="Freeform 649"/>
            <p:cNvSpPr>
              <a:spLocks/>
            </p:cNvSpPr>
            <p:nvPr/>
          </p:nvSpPr>
          <p:spPr bwMode="auto">
            <a:xfrm>
              <a:off x="3753" y="1772"/>
              <a:ext cx="188" cy="193"/>
            </a:xfrm>
            <a:custGeom>
              <a:avLst/>
              <a:gdLst>
                <a:gd name="T0" fmla="*/ 58 w 75"/>
                <a:gd name="T1" fmla="*/ 0 h 77"/>
                <a:gd name="T2" fmla="*/ 25 w 75"/>
                <a:gd name="T3" fmla="*/ 93 h 77"/>
                <a:gd name="T4" fmla="*/ 63 w 75"/>
                <a:gd name="T5" fmla="*/ 125 h 77"/>
                <a:gd name="T6" fmla="*/ 95 w 75"/>
                <a:gd name="T7" fmla="*/ 160 h 77"/>
                <a:gd name="T8" fmla="*/ 125 w 75"/>
                <a:gd name="T9" fmla="*/ 173 h 77"/>
                <a:gd name="T10" fmla="*/ 150 w 75"/>
                <a:gd name="T11" fmla="*/ 183 h 77"/>
                <a:gd name="T12" fmla="*/ 188 w 75"/>
                <a:gd name="T13" fmla="*/ 193 h 77"/>
                <a:gd name="T14" fmla="*/ 65 w 75"/>
                <a:gd name="T15" fmla="*/ 168 h 77"/>
                <a:gd name="T16" fmla="*/ 18 w 75"/>
                <a:gd name="T17" fmla="*/ 140 h 77"/>
                <a:gd name="T18" fmla="*/ 0 w 75"/>
                <a:gd name="T19" fmla="*/ 98 h 77"/>
                <a:gd name="T20" fmla="*/ 13 w 75"/>
                <a:gd name="T21" fmla="*/ 58 h 77"/>
                <a:gd name="T22" fmla="*/ 20 w 75"/>
                <a:gd name="T23" fmla="*/ 35 h 77"/>
                <a:gd name="T24" fmla="*/ 38 w 75"/>
                <a:gd name="T25" fmla="*/ 2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77">
                  <a:moveTo>
                    <a:pt x="23" y="0"/>
                  </a:moveTo>
                  <a:cubicBezTo>
                    <a:pt x="15" y="9"/>
                    <a:pt x="2" y="24"/>
                    <a:pt x="10" y="37"/>
                  </a:cubicBezTo>
                  <a:cubicBezTo>
                    <a:pt x="13" y="43"/>
                    <a:pt x="20" y="46"/>
                    <a:pt x="25" y="50"/>
                  </a:cubicBezTo>
                  <a:cubicBezTo>
                    <a:pt x="30" y="54"/>
                    <a:pt x="32" y="60"/>
                    <a:pt x="38" y="64"/>
                  </a:cubicBezTo>
                  <a:cubicBezTo>
                    <a:pt x="42" y="66"/>
                    <a:pt x="46" y="67"/>
                    <a:pt x="50" y="69"/>
                  </a:cubicBezTo>
                  <a:cubicBezTo>
                    <a:pt x="53" y="70"/>
                    <a:pt x="58" y="70"/>
                    <a:pt x="60" y="73"/>
                  </a:cubicBezTo>
                  <a:cubicBezTo>
                    <a:pt x="65" y="74"/>
                    <a:pt x="70" y="75"/>
                    <a:pt x="75" y="77"/>
                  </a:cubicBezTo>
                  <a:cubicBezTo>
                    <a:pt x="59" y="75"/>
                    <a:pt x="42" y="75"/>
                    <a:pt x="26" y="67"/>
                  </a:cubicBezTo>
                  <a:cubicBezTo>
                    <a:pt x="20" y="63"/>
                    <a:pt x="12" y="61"/>
                    <a:pt x="7" y="56"/>
                  </a:cubicBezTo>
                  <a:cubicBezTo>
                    <a:pt x="1" y="52"/>
                    <a:pt x="1" y="45"/>
                    <a:pt x="0" y="39"/>
                  </a:cubicBezTo>
                  <a:cubicBezTo>
                    <a:pt x="0" y="33"/>
                    <a:pt x="3" y="28"/>
                    <a:pt x="5" y="23"/>
                  </a:cubicBezTo>
                  <a:cubicBezTo>
                    <a:pt x="6" y="20"/>
                    <a:pt x="7" y="16"/>
                    <a:pt x="8" y="14"/>
                  </a:cubicBezTo>
                  <a:cubicBezTo>
                    <a:pt x="10" y="11"/>
                    <a:pt x="13" y="10"/>
                    <a:pt x="15" y="8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1" name="Freeform 650"/>
            <p:cNvSpPr>
              <a:spLocks/>
            </p:cNvSpPr>
            <p:nvPr/>
          </p:nvSpPr>
          <p:spPr bwMode="auto">
            <a:xfrm>
              <a:off x="3353" y="1762"/>
              <a:ext cx="78" cy="103"/>
            </a:xfrm>
            <a:custGeom>
              <a:avLst/>
              <a:gdLst>
                <a:gd name="T0" fmla="*/ 25 w 31"/>
                <a:gd name="T1" fmla="*/ 43 h 41"/>
                <a:gd name="T2" fmla="*/ 10 w 31"/>
                <a:gd name="T3" fmla="*/ 73 h 41"/>
                <a:gd name="T4" fmla="*/ 0 w 31"/>
                <a:gd name="T5" fmla="*/ 100 h 41"/>
                <a:gd name="T6" fmla="*/ 30 w 31"/>
                <a:gd name="T7" fmla="*/ 43 h 41"/>
                <a:gd name="T8" fmla="*/ 48 w 31"/>
                <a:gd name="T9" fmla="*/ 18 h 41"/>
                <a:gd name="T10" fmla="*/ 78 w 31"/>
                <a:gd name="T11" fmla="*/ 8 h 41"/>
                <a:gd name="T12" fmla="*/ 58 w 31"/>
                <a:gd name="T13" fmla="*/ 0 h 41"/>
                <a:gd name="T14" fmla="*/ 35 w 31"/>
                <a:gd name="T15" fmla="*/ 5 h 41"/>
                <a:gd name="T16" fmla="*/ 35 w 31"/>
                <a:gd name="T17" fmla="*/ 33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41">
                  <a:moveTo>
                    <a:pt x="10" y="17"/>
                  </a:moveTo>
                  <a:cubicBezTo>
                    <a:pt x="8" y="20"/>
                    <a:pt x="6" y="25"/>
                    <a:pt x="4" y="29"/>
                  </a:cubicBezTo>
                  <a:cubicBezTo>
                    <a:pt x="3" y="32"/>
                    <a:pt x="0" y="37"/>
                    <a:pt x="0" y="40"/>
                  </a:cubicBezTo>
                  <a:cubicBezTo>
                    <a:pt x="6" y="41"/>
                    <a:pt x="10" y="21"/>
                    <a:pt x="12" y="17"/>
                  </a:cubicBezTo>
                  <a:cubicBezTo>
                    <a:pt x="14" y="13"/>
                    <a:pt x="16" y="9"/>
                    <a:pt x="19" y="7"/>
                  </a:cubicBezTo>
                  <a:cubicBezTo>
                    <a:pt x="23" y="4"/>
                    <a:pt x="28" y="6"/>
                    <a:pt x="31" y="3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0" y="1"/>
                    <a:pt x="17" y="3"/>
                    <a:pt x="14" y="2"/>
                  </a:cubicBezTo>
                  <a:cubicBezTo>
                    <a:pt x="14" y="6"/>
                    <a:pt x="15" y="10"/>
                    <a:pt x="14" y="13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2" name="Freeform 651"/>
            <p:cNvSpPr>
              <a:spLocks/>
            </p:cNvSpPr>
            <p:nvPr/>
          </p:nvSpPr>
          <p:spPr bwMode="auto">
            <a:xfrm>
              <a:off x="3363" y="1930"/>
              <a:ext cx="50" cy="65"/>
            </a:xfrm>
            <a:custGeom>
              <a:avLst/>
              <a:gdLst>
                <a:gd name="T0" fmla="*/ 28 w 20"/>
                <a:gd name="T1" fmla="*/ 35 h 26"/>
                <a:gd name="T2" fmla="*/ 50 w 20"/>
                <a:gd name="T3" fmla="*/ 65 h 26"/>
                <a:gd name="T4" fmla="*/ 38 w 20"/>
                <a:gd name="T5" fmla="*/ 23 h 26"/>
                <a:gd name="T6" fmla="*/ 18 w 20"/>
                <a:gd name="T7" fmla="*/ 15 h 26"/>
                <a:gd name="T8" fmla="*/ 0 w 20"/>
                <a:gd name="T9" fmla="*/ 0 h 26"/>
                <a:gd name="T10" fmla="*/ 23 w 20"/>
                <a:gd name="T11" fmla="*/ 2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6">
                  <a:moveTo>
                    <a:pt x="11" y="14"/>
                  </a:moveTo>
                  <a:cubicBezTo>
                    <a:pt x="15" y="18"/>
                    <a:pt x="17" y="21"/>
                    <a:pt x="20" y="26"/>
                  </a:cubicBezTo>
                  <a:cubicBezTo>
                    <a:pt x="20" y="23"/>
                    <a:pt x="17" y="11"/>
                    <a:pt x="15" y="9"/>
                  </a:cubicBezTo>
                  <a:cubicBezTo>
                    <a:pt x="13" y="6"/>
                    <a:pt x="11" y="8"/>
                    <a:pt x="7" y="6"/>
                  </a:cubicBezTo>
                  <a:cubicBezTo>
                    <a:pt x="5" y="5"/>
                    <a:pt x="2" y="2"/>
                    <a:pt x="0" y="0"/>
                  </a:cubicBezTo>
                  <a:cubicBezTo>
                    <a:pt x="3" y="3"/>
                    <a:pt x="6" y="7"/>
                    <a:pt x="9" y="10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3" name="Freeform 652"/>
            <p:cNvSpPr>
              <a:spLocks/>
            </p:cNvSpPr>
            <p:nvPr/>
          </p:nvSpPr>
          <p:spPr bwMode="auto">
            <a:xfrm>
              <a:off x="3723" y="1710"/>
              <a:ext cx="78" cy="87"/>
            </a:xfrm>
            <a:custGeom>
              <a:avLst/>
              <a:gdLst>
                <a:gd name="T0" fmla="*/ 45 w 31"/>
                <a:gd name="T1" fmla="*/ 10 h 35"/>
                <a:gd name="T2" fmla="*/ 10 w 31"/>
                <a:gd name="T3" fmla="*/ 50 h 35"/>
                <a:gd name="T4" fmla="*/ 0 w 31"/>
                <a:gd name="T5" fmla="*/ 87 h 35"/>
                <a:gd name="T6" fmla="*/ 18 w 31"/>
                <a:gd name="T7" fmla="*/ 12 h 35"/>
                <a:gd name="T8" fmla="*/ 78 w 31"/>
                <a:gd name="T9" fmla="*/ 2 h 35"/>
                <a:gd name="T10" fmla="*/ 78 w 31"/>
                <a:gd name="T11" fmla="*/ 5 h 35"/>
                <a:gd name="T12" fmla="*/ 73 w 31"/>
                <a:gd name="T13" fmla="*/ 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5">
                  <a:moveTo>
                    <a:pt x="18" y="4"/>
                  </a:moveTo>
                  <a:cubicBezTo>
                    <a:pt x="11" y="9"/>
                    <a:pt x="5" y="11"/>
                    <a:pt x="4" y="20"/>
                  </a:cubicBezTo>
                  <a:cubicBezTo>
                    <a:pt x="3" y="25"/>
                    <a:pt x="2" y="31"/>
                    <a:pt x="0" y="35"/>
                  </a:cubicBezTo>
                  <a:cubicBezTo>
                    <a:pt x="0" y="26"/>
                    <a:pt x="0" y="11"/>
                    <a:pt x="7" y="5"/>
                  </a:cubicBezTo>
                  <a:cubicBezTo>
                    <a:pt x="14" y="0"/>
                    <a:pt x="23" y="2"/>
                    <a:pt x="31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0" y="2"/>
                    <a:pt x="29" y="2"/>
                    <a:pt x="29" y="3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4" name="Freeform 653"/>
            <p:cNvSpPr>
              <a:spLocks/>
            </p:cNvSpPr>
            <p:nvPr/>
          </p:nvSpPr>
          <p:spPr bwMode="auto">
            <a:xfrm>
              <a:off x="3476" y="1997"/>
              <a:ext cx="25" cy="48"/>
            </a:xfrm>
            <a:custGeom>
              <a:avLst/>
              <a:gdLst>
                <a:gd name="T0" fmla="*/ 5 w 10"/>
                <a:gd name="T1" fmla="*/ 0 h 19"/>
                <a:gd name="T2" fmla="*/ 3 w 10"/>
                <a:gd name="T3" fmla="*/ 48 h 19"/>
                <a:gd name="T4" fmla="*/ 0 w 10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2" y="0"/>
                  </a:moveTo>
                  <a:cubicBezTo>
                    <a:pt x="10" y="7"/>
                    <a:pt x="2" y="10"/>
                    <a:pt x="1" y="19"/>
                  </a:cubicBezTo>
                  <a:cubicBezTo>
                    <a:pt x="4" y="14"/>
                    <a:pt x="0" y="7"/>
                    <a:pt x="0" y="2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5" name="Freeform 654"/>
            <p:cNvSpPr>
              <a:spLocks/>
            </p:cNvSpPr>
            <p:nvPr/>
          </p:nvSpPr>
          <p:spPr bwMode="auto">
            <a:xfrm>
              <a:off x="3341" y="1307"/>
              <a:ext cx="345" cy="175"/>
            </a:xfrm>
            <a:custGeom>
              <a:avLst/>
              <a:gdLst>
                <a:gd name="T0" fmla="*/ 60 w 138"/>
                <a:gd name="T1" fmla="*/ 13 h 70"/>
                <a:gd name="T2" fmla="*/ 128 w 138"/>
                <a:gd name="T3" fmla="*/ 30 h 70"/>
                <a:gd name="T4" fmla="*/ 190 w 138"/>
                <a:gd name="T5" fmla="*/ 58 h 70"/>
                <a:gd name="T6" fmla="*/ 238 w 138"/>
                <a:gd name="T7" fmla="*/ 93 h 70"/>
                <a:gd name="T8" fmla="*/ 258 w 138"/>
                <a:gd name="T9" fmla="*/ 150 h 70"/>
                <a:gd name="T10" fmla="*/ 258 w 138"/>
                <a:gd name="T11" fmla="*/ 175 h 70"/>
                <a:gd name="T12" fmla="*/ 283 w 138"/>
                <a:gd name="T13" fmla="*/ 160 h 70"/>
                <a:gd name="T14" fmla="*/ 300 w 138"/>
                <a:gd name="T15" fmla="*/ 133 h 70"/>
                <a:gd name="T16" fmla="*/ 345 w 138"/>
                <a:gd name="T17" fmla="*/ 83 h 70"/>
                <a:gd name="T18" fmla="*/ 290 w 138"/>
                <a:gd name="T19" fmla="*/ 113 h 70"/>
                <a:gd name="T20" fmla="*/ 268 w 138"/>
                <a:gd name="T21" fmla="*/ 55 h 70"/>
                <a:gd name="T22" fmla="*/ 210 w 138"/>
                <a:gd name="T23" fmla="*/ 38 h 70"/>
                <a:gd name="T24" fmla="*/ 148 w 138"/>
                <a:gd name="T25" fmla="*/ 25 h 70"/>
                <a:gd name="T26" fmla="*/ 75 w 138"/>
                <a:gd name="T27" fmla="*/ 8 h 70"/>
                <a:gd name="T28" fmla="*/ 33 w 138"/>
                <a:gd name="T29" fmla="*/ 5 h 70"/>
                <a:gd name="T30" fmla="*/ 0 w 138"/>
                <a:gd name="T31" fmla="*/ 0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" h="70">
                  <a:moveTo>
                    <a:pt x="24" y="5"/>
                  </a:moveTo>
                  <a:cubicBezTo>
                    <a:pt x="32" y="8"/>
                    <a:pt x="42" y="8"/>
                    <a:pt x="51" y="12"/>
                  </a:cubicBezTo>
                  <a:cubicBezTo>
                    <a:pt x="59" y="15"/>
                    <a:pt x="67" y="20"/>
                    <a:pt x="76" y="23"/>
                  </a:cubicBezTo>
                  <a:cubicBezTo>
                    <a:pt x="84" y="26"/>
                    <a:pt x="90" y="30"/>
                    <a:pt x="95" y="37"/>
                  </a:cubicBezTo>
                  <a:cubicBezTo>
                    <a:pt x="101" y="45"/>
                    <a:pt x="103" y="50"/>
                    <a:pt x="103" y="60"/>
                  </a:cubicBezTo>
                  <a:cubicBezTo>
                    <a:pt x="103" y="63"/>
                    <a:pt x="103" y="67"/>
                    <a:pt x="103" y="70"/>
                  </a:cubicBezTo>
                  <a:cubicBezTo>
                    <a:pt x="109" y="70"/>
                    <a:pt x="109" y="69"/>
                    <a:pt x="113" y="64"/>
                  </a:cubicBezTo>
                  <a:cubicBezTo>
                    <a:pt x="116" y="60"/>
                    <a:pt x="118" y="56"/>
                    <a:pt x="120" y="53"/>
                  </a:cubicBezTo>
                  <a:cubicBezTo>
                    <a:pt x="125" y="45"/>
                    <a:pt x="132" y="40"/>
                    <a:pt x="138" y="33"/>
                  </a:cubicBezTo>
                  <a:cubicBezTo>
                    <a:pt x="130" y="34"/>
                    <a:pt x="122" y="42"/>
                    <a:pt x="116" y="45"/>
                  </a:cubicBezTo>
                  <a:cubicBezTo>
                    <a:pt x="118" y="38"/>
                    <a:pt x="113" y="26"/>
                    <a:pt x="107" y="22"/>
                  </a:cubicBezTo>
                  <a:cubicBezTo>
                    <a:pt x="100" y="17"/>
                    <a:pt x="92" y="17"/>
                    <a:pt x="84" y="15"/>
                  </a:cubicBezTo>
                  <a:cubicBezTo>
                    <a:pt x="75" y="14"/>
                    <a:pt x="68" y="11"/>
                    <a:pt x="59" y="10"/>
                  </a:cubicBezTo>
                  <a:cubicBezTo>
                    <a:pt x="49" y="9"/>
                    <a:pt x="40" y="5"/>
                    <a:pt x="30" y="3"/>
                  </a:cubicBezTo>
                  <a:cubicBezTo>
                    <a:pt x="24" y="2"/>
                    <a:pt x="19" y="3"/>
                    <a:pt x="13" y="2"/>
                  </a:cubicBezTo>
                  <a:cubicBezTo>
                    <a:pt x="9" y="1"/>
                    <a:pt x="4" y="0"/>
                    <a:pt x="0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6" name="Freeform 655"/>
            <p:cNvSpPr>
              <a:spLocks/>
            </p:cNvSpPr>
            <p:nvPr/>
          </p:nvSpPr>
          <p:spPr bwMode="auto">
            <a:xfrm>
              <a:off x="3181" y="1132"/>
              <a:ext cx="92" cy="95"/>
            </a:xfrm>
            <a:custGeom>
              <a:avLst/>
              <a:gdLst>
                <a:gd name="T0" fmla="*/ 80 w 37"/>
                <a:gd name="T1" fmla="*/ 33 h 38"/>
                <a:gd name="T2" fmla="*/ 57 w 37"/>
                <a:gd name="T3" fmla="*/ 63 h 38"/>
                <a:gd name="T4" fmla="*/ 75 w 37"/>
                <a:gd name="T5" fmla="*/ 95 h 38"/>
                <a:gd name="T6" fmla="*/ 32 w 37"/>
                <a:gd name="T7" fmla="*/ 83 h 38"/>
                <a:gd name="T8" fmla="*/ 17 w 37"/>
                <a:gd name="T9" fmla="*/ 90 h 38"/>
                <a:gd name="T10" fmla="*/ 0 w 37"/>
                <a:gd name="T11" fmla="*/ 78 h 38"/>
                <a:gd name="T12" fmla="*/ 52 w 37"/>
                <a:gd name="T13" fmla="*/ 38 h 38"/>
                <a:gd name="T14" fmla="*/ 77 w 37"/>
                <a:gd name="T15" fmla="*/ 20 h 38"/>
                <a:gd name="T16" fmla="*/ 92 w 3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8">
                  <a:moveTo>
                    <a:pt x="32" y="13"/>
                  </a:moveTo>
                  <a:cubicBezTo>
                    <a:pt x="29" y="16"/>
                    <a:pt x="23" y="20"/>
                    <a:pt x="23" y="25"/>
                  </a:cubicBezTo>
                  <a:cubicBezTo>
                    <a:pt x="22" y="30"/>
                    <a:pt x="28" y="34"/>
                    <a:pt x="30" y="38"/>
                  </a:cubicBezTo>
                  <a:cubicBezTo>
                    <a:pt x="26" y="36"/>
                    <a:pt x="18" y="32"/>
                    <a:pt x="13" y="33"/>
                  </a:cubicBezTo>
                  <a:cubicBezTo>
                    <a:pt x="11" y="33"/>
                    <a:pt x="9" y="36"/>
                    <a:pt x="7" y="36"/>
                  </a:cubicBezTo>
                  <a:cubicBezTo>
                    <a:pt x="5" y="36"/>
                    <a:pt x="1" y="33"/>
                    <a:pt x="0" y="31"/>
                  </a:cubicBezTo>
                  <a:cubicBezTo>
                    <a:pt x="3" y="25"/>
                    <a:pt x="14" y="19"/>
                    <a:pt x="21" y="15"/>
                  </a:cubicBezTo>
                  <a:cubicBezTo>
                    <a:pt x="24" y="13"/>
                    <a:pt x="28" y="12"/>
                    <a:pt x="31" y="8"/>
                  </a:cubicBezTo>
                  <a:cubicBezTo>
                    <a:pt x="33" y="6"/>
                    <a:pt x="34" y="2"/>
                    <a:pt x="37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7" name="Freeform 656"/>
            <p:cNvSpPr>
              <a:spLocks/>
            </p:cNvSpPr>
            <p:nvPr/>
          </p:nvSpPr>
          <p:spPr bwMode="auto">
            <a:xfrm>
              <a:off x="3543" y="1179"/>
              <a:ext cx="235" cy="93"/>
            </a:xfrm>
            <a:custGeom>
              <a:avLst/>
              <a:gdLst>
                <a:gd name="T0" fmla="*/ 20 w 94"/>
                <a:gd name="T1" fmla="*/ 23 h 37"/>
                <a:gd name="T2" fmla="*/ 78 w 94"/>
                <a:gd name="T3" fmla="*/ 68 h 37"/>
                <a:gd name="T4" fmla="*/ 148 w 94"/>
                <a:gd name="T5" fmla="*/ 83 h 37"/>
                <a:gd name="T6" fmla="*/ 210 w 94"/>
                <a:gd name="T7" fmla="*/ 83 h 37"/>
                <a:gd name="T8" fmla="*/ 195 w 94"/>
                <a:gd name="T9" fmla="*/ 28 h 37"/>
                <a:gd name="T10" fmla="*/ 100 w 94"/>
                <a:gd name="T11" fmla="*/ 0 h 37"/>
                <a:gd name="T12" fmla="*/ 150 w 94"/>
                <a:gd name="T13" fmla="*/ 33 h 37"/>
                <a:gd name="T14" fmla="*/ 120 w 94"/>
                <a:gd name="T15" fmla="*/ 53 h 37"/>
                <a:gd name="T16" fmla="*/ 3 w 94"/>
                <a:gd name="T17" fmla="*/ 5 h 37"/>
                <a:gd name="T18" fmla="*/ 0 w 94"/>
                <a:gd name="T19" fmla="*/ 3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37">
                  <a:moveTo>
                    <a:pt x="8" y="9"/>
                  </a:moveTo>
                  <a:cubicBezTo>
                    <a:pt x="17" y="12"/>
                    <a:pt x="23" y="23"/>
                    <a:pt x="31" y="27"/>
                  </a:cubicBezTo>
                  <a:cubicBezTo>
                    <a:pt x="39" y="31"/>
                    <a:pt x="50" y="32"/>
                    <a:pt x="59" y="33"/>
                  </a:cubicBezTo>
                  <a:cubicBezTo>
                    <a:pt x="65" y="34"/>
                    <a:pt x="79" y="37"/>
                    <a:pt x="84" y="33"/>
                  </a:cubicBezTo>
                  <a:cubicBezTo>
                    <a:pt x="94" y="26"/>
                    <a:pt x="84" y="15"/>
                    <a:pt x="78" y="11"/>
                  </a:cubicBezTo>
                  <a:cubicBezTo>
                    <a:pt x="66" y="2"/>
                    <a:pt x="54" y="0"/>
                    <a:pt x="40" y="0"/>
                  </a:cubicBezTo>
                  <a:cubicBezTo>
                    <a:pt x="49" y="3"/>
                    <a:pt x="54" y="6"/>
                    <a:pt x="60" y="13"/>
                  </a:cubicBezTo>
                  <a:cubicBezTo>
                    <a:pt x="69" y="23"/>
                    <a:pt x="55" y="22"/>
                    <a:pt x="48" y="21"/>
                  </a:cubicBezTo>
                  <a:cubicBezTo>
                    <a:pt x="32" y="17"/>
                    <a:pt x="15" y="1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8" name="Freeform 657"/>
            <p:cNvSpPr>
              <a:spLocks/>
            </p:cNvSpPr>
            <p:nvPr/>
          </p:nvSpPr>
          <p:spPr bwMode="auto">
            <a:xfrm>
              <a:off x="3246" y="1019"/>
              <a:ext cx="275" cy="158"/>
            </a:xfrm>
            <a:custGeom>
              <a:avLst/>
              <a:gdLst>
                <a:gd name="T0" fmla="*/ 100 w 110"/>
                <a:gd name="T1" fmla="*/ 43 h 63"/>
                <a:gd name="T2" fmla="*/ 155 w 110"/>
                <a:gd name="T3" fmla="*/ 68 h 63"/>
                <a:gd name="T4" fmla="*/ 180 w 110"/>
                <a:gd name="T5" fmla="*/ 70 h 63"/>
                <a:gd name="T6" fmla="*/ 198 w 110"/>
                <a:gd name="T7" fmla="*/ 83 h 63"/>
                <a:gd name="T8" fmla="*/ 240 w 110"/>
                <a:gd name="T9" fmla="*/ 108 h 63"/>
                <a:gd name="T10" fmla="*/ 275 w 110"/>
                <a:gd name="T11" fmla="*/ 158 h 63"/>
                <a:gd name="T12" fmla="*/ 150 w 110"/>
                <a:gd name="T13" fmla="*/ 90 h 63"/>
                <a:gd name="T14" fmla="*/ 125 w 110"/>
                <a:gd name="T15" fmla="*/ 85 h 63"/>
                <a:gd name="T16" fmla="*/ 100 w 110"/>
                <a:gd name="T17" fmla="*/ 65 h 63"/>
                <a:gd name="T18" fmla="*/ 48 w 110"/>
                <a:gd name="T19" fmla="*/ 35 h 63"/>
                <a:gd name="T20" fmla="*/ 0 w 110"/>
                <a:gd name="T21" fmla="*/ 8 h 63"/>
                <a:gd name="T22" fmla="*/ 25 w 110"/>
                <a:gd name="T23" fmla="*/ 5 h 63"/>
                <a:gd name="T24" fmla="*/ 48 w 110"/>
                <a:gd name="T25" fmla="*/ 10 h 63"/>
                <a:gd name="T26" fmla="*/ 108 w 110"/>
                <a:gd name="T27" fmla="*/ 48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63">
                  <a:moveTo>
                    <a:pt x="40" y="17"/>
                  </a:moveTo>
                  <a:cubicBezTo>
                    <a:pt x="43" y="23"/>
                    <a:pt x="56" y="26"/>
                    <a:pt x="62" y="27"/>
                  </a:cubicBezTo>
                  <a:cubicBezTo>
                    <a:pt x="65" y="28"/>
                    <a:pt x="69" y="27"/>
                    <a:pt x="72" y="28"/>
                  </a:cubicBezTo>
                  <a:cubicBezTo>
                    <a:pt x="74" y="29"/>
                    <a:pt x="77" y="31"/>
                    <a:pt x="79" y="33"/>
                  </a:cubicBezTo>
                  <a:cubicBezTo>
                    <a:pt x="85" y="36"/>
                    <a:pt x="91" y="38"/>
                    <a:pt x="96" y="43"/>
                  </a:cubicBezTo>
                  <a:cubicBezTo>
                    <a:pt x="102" y="49"/>
                    <a:pt x="104" y="57"/>
                    <a:pt x="110" y="63"/>
                  </a:cubicBezTo>
                  <a:cubicBezTo>
                    <a:pt x="100" y="48"/>
                    <a:pt x="77" y="36"/>
                    <a:pt x="60" y="36"/>
                  </a:cubicBezTo>
                  <a:cubicBezTo>
                    <a:pt x="54" y="36"/>
                    <a:pt x="54" y="37"/>
                    <a:pt x="50" y="34"/>
                  </a:cubicBezTo>
                  <a:cubicBezTo>
                    <a:pt x="47" y="30"/>
                    <a:pt x="45" y="28"/>
                    <a:pt x="40" y="26"/>
                  </a:cubicBezTo>
                  <a:cubicBezTo>
                    <a:pt x="33" y="23"/>
                    <a:pt x="26" y="19"/>
                    <a:pt x="19" y="14"/>
                  </a:cubicBezTo>
                  <a:cubicBezTo>
                    <a:pt x="13" y="11"/>
                    <a:pt x="7" y="5"/>
                    <a:pt x="0" y="3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5" y="1"/>
                    <a:pt x="15" y="0"/>
                    <a:pt x="19" y="4"/>
                  </a:cubicBezTo>
                  <a:cubicBezTo>
                    <a:pt x="25" y="10"/>
                    <a:pt x="33" y="19"/>
                    <a:pt x="43" y="19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9" name="Freeform 658"/>
            <p:cNvSpPr>
              <a:spLocks/>
            </p:cNvSpPr>
            <p:nvPr/>
          </p:nvSpPr>
          <p:spPr bwMode="auto">
            <a:xfrm>
              <a:off x="3171" y="1437"/>
              <a:ext cx="255" cy="250"/>
            </a:xfrm>
            <a:custGeom>
              <a:avLst/>
              <a:gdLst>
                <a:gd name="T0" fmla="*/ 95 w 102"/>
                <a:gd name="T1" fmla="*/ 15 h 100"/>
                <a:gd name="T2" fmla="*/ 153 w 102"/>
                <a:gd name="T3" fmla="*/ 58 h 100"/>
                <a:gd name="T4" fmla="*/ 183 w 102"/>
                <a:gd name="T5" fmla="*/ 105 h 100"/>
                <a:gd name="T6" fmla="*/ 223 w 102"/>
                <a:gd name="T7" fmla="*/ 150 h 100"/>
                <a:gd name="T8" fmla="*/ 250 w 102"/>
                <a:gd name="T9" fmla="*/ 215 h 100"/>
                <a:gd name="T10" fmla="*/ 255 w 102"/>
                <a:gd name="T11" fmla="*/ 250 h 100"/>
                <a:gd name="T12" fmla="*/ 228 w 102"/>
                <a:gd name="T13" fmla="*/ 103 h 100"/>
                <a:gd name="T14" fmla="*/ 133 w 102"/>
                <a:gd name="T15" fmla="*/ 23 h 100"/>
                <a:gd name="T16" fmla="*/ 65 w 102"/>
                <a:gd name="T17" fmla="*/ 0 h 100"/>
                <a:gd name="T18" fmla="*/ 0 w 102"/>
                <a:gd name="T19" fmla="*/ 5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00">
                  <a:moveTo>
                    <a:pt x="38" y="6"/>
                  </a:moveTo>
                  <a:cubicBezTo>
                    <a:pt x="43" y="13"/>
                    <a:pt x="54" y="17"/>
                    <a:pt x="61" y="23"/>
                  </a:cubicBezTo>
                  <a:cubicBezTo>
                    <a:pt x="66" y="28"/>
                    <a:pt x="69" y="36"/>
                    <a:pt x="73" y="42"/>
                  </a:cubicBezTo>
                  <a:cubicBezTo>
                    <a:pt x="78" y="49"/>
                    <a:pt x="84" y="53"/>
                    <a:pt x="89" y="60"/>
                  </a:cubicBezTo>
                  <a:cubicBezTo>
                    <a:pt x="94" y="68"/>
                    <a:pt x="98" y="77"/>
                    <a:pt x="100" y="86"/>
                  </a:cubicBezTo>
                  <a:cubicBezTo>
                    <a:pt x="101" y="90"/>
                    <a:pt x="101" y="95"/>
                    <a:pt x="102" y="100"/>
                  </a:cubicBezTo>
                  <a:cubicBezTo>
                    <a:pt x="102" y="80"/>
                    <a:pt x="100" y="58"/>
                    <a:pt x="91" y="41"/>
                  </a:cubicBezTo>
                  <a:cubicBezTo>
                    <a:pt x="82" y="25"/>
                    <a:pt x="68" y="17"/>
                    <a:pt x="53" y="9"/>
                  </a:cubicBezTo>
                  <a:cubicBezTo>
                    <a:pt x="45" y="4"/>
                    <a:pt x="36" y="1"/>
                    <a:pt x="26" y="0"/>
                  </a:cubicBezTo>
                  <a:cubicBezTo>
                    <a:pt x="17" y="0"/>
                    <a:pt x="8" y="1"/>
                    <a:pt x="0" y="2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0" name="Freeform 659"/>
            <p:cNvSpPr>
              <a:spLocks/>
            </p:cNvSpPr>
            <p:nvPr/>
          </p:nvSpPr>
          <p:spPr bwMode="auto">
            <a:xfrm>
              <a:off x="2796" y="1532"/>
              <a:ext cx="205" cy="238"/>
            </a:xfrm>
            <a:custGeom>
              <a:avLst/>
              <a:gdLst>
                <a:gd name="T0" fmla="*/ 123 w 82"/>
                <a:gd name="T1" fmla="*/ 33 h 95"/>
                <a:gd name="T2" fmla="*/ 60 w 82"/>
                <a:gd name="T3" fmla="*/ 118 h 95"/>
                <a:gd name="T4" fmla="*/ 138 w 82"/>
                <a:gd name="T5" fmla="*/ 220 h 95"/>
                <a:gd name="T6" fmla="*/ 148 w 82"/>
                <a:gd name="T7" fmla="*/ 238 h 95"/>
                <a:gd name="T8" fmla="*/ 100 w 82"/>
                <a:gd name="T9" fmla="*/ 198 h 95"/>
                <a:gd name="T10" fmla="*/ 60 w 82"/>
                <a:gd name="T11" fmla="*/ 155 h 95"/>
                <a:gd name="T12" fmla="*/ 35 w 82"/>
                <a:gd name="T13" fmla="*/ 108 h 95"/>
                <a:gd name="T14" fmla="*/ 0 w 82"/>
                <a:gd name="T15" fmla="*/ 73 h 95"/>
                <a:gd name="T16" fmla="*/ 45 w 82"/>
                <a:gd name="T17" fmla="*/ 50 h 95"/>
                <a:gd name="T18" fmla="*/ 85 w 82"/>
                <a:gd name="T19" fmla="*/ 33 h 95"/>
                <a:gd name="T20" fmla="*/ 205 w 82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49" y="13"/>
                  </a:moveTo>
                  <a:cubicBezTo>
                    <a:pt x="33" y="11"/>
                    <a:pt x="19" y="33"/>
                    <a:pt x="24" y="47"/>
                  </a:cubicBezTo>
                  <a:cubicBezTo>
                    <a:pt x="29" y="65"/>
                    <a:pt x="45" y="74"/>
                    <a:pt x="55" y="88"/>
                  </a:cubicBezTo>
                  <a:cubicBezTo>
                    <a:pt x="57" y="90"/>
                    <a:pt x="58" y="92"/>
                    <a:pt x="59" y="95"/>
                  </a:cubicBezTo>
                  <a:cubicBezTo>
                    <a:pt x="57" y="89"/>
                    <a:pt x="45" y="84"/>
                    <a:pt x="40" y="79"/>
                  </a:cubicBezTo>
                  <a:cubicBezTo>
                    <a:pt x="34" y="74"/>
                    <a:pt x="29" y="68"/>
                    <a:pt x="24" y="62"/>
                  </a:cubicBezTo>
                  <a:cubicBezTo>
                    <a:pt x="20" y="56"/>
                    <a:pt x="17" y="49"/>
                    <a:pt x="14" y="43"/>
                  </a:cubicBezTo>
                  <a:cubicBezTo>
                    <a:pt x="11" y="35"/>
                    <a:pt x="7" y="33"/>
                    <a:pt x="0" y="29"/>
                  </a:cubicBezTo>
                  <a:cubicBezTo>
                    <a:pt x="6" y="25"/>
                    <a:pt x="12" y="23"/>
                    <a:pt x="18" y="20"/>
                  </a:cubicBezTo>
                  <a:cubicBezTo>
                    <a:pt x="24" y="18"/>
                    <a:pt x="29" y="14"/>
                    <a:pt x="34" y="13"/>
                  </a:cubicBezTo>
                  <a:cubicBezTo>
                    <a:pt x="50" y="7"/>
                    <a:pt x="66" y="6"/>
                    <a:pt x="82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1" name="Freeform 660"/>
            <p:cNvSpPr>
              <a:spLocks/>
            </p:cNvSpPr>
            <p:nvPr/>
          </p:nvSpPr>
          <p:spPr bwMode="auto">
            <a:xfrm>
              <a:off x="3296" y="2022"/>
              <a:ext cx="392" cy="250"/>
            </a:xfrm>
            <a:custGeom>
              <a:avLst/>
              <a:gdLst>
                <a:gd name="T0" fmla="*/ 67 w 157"/>
                <a:gd name="T1" fmla="*/ 25 h 100"/>
                <a:gd name="T2" fmla="*/ 90 w 157"/>
                <a:gd name="T3" fmla="*/ 78 h 100"/>
                <a:gd name="T4" fmla="*/ 122 w 157"/>
                <a:gd name="T5" fmla="*/ 135 h 100"/>
                <a:gd name="T6" fmla="*/ 125 w 157"/>
                <a:gd name="T7" fmla="*/ 190 h 100"/>
                <a:gd name="T8" fmla="*/ 87 w 157"/>
                <a:gd name="T9" fmla="*/ 225 h 100"/>
                <a:gd name="T10" fmla="*/ 0 w 157"/>
                <a:gd name="T11" fmla="*/ 238 h 100"/>
                <a:gd name="T12" fmla="*/ 70 w 157"/>
                <a:gd name="T13" fmla="*/ 248 h 100"/>
                <a:gd name="T14" fmla="*/ 127 w 157"/>
                <a:gd name="T15" fmla="*/ 233 h 100"/>
                <a:gd name="T16" fmla="*/ 157 w 157"/>
                <a:gd name="T17" fmla="*/ 220 h 100"/>
                <a:gd name="T18" fmla="*/ 185 w 157"/>
                <a:gd name="T19" fmla="*/ 208 h 100"/>
                <a:gd name="T20" fmla="*/ 250 w 157"/>
                <a:gd name="T21" fmla="*/ 203 h 100"/>
                <a:gd name="T22" fmla="*/ 327 w 157"/>
                <a:gd name="T23" fmla="*/ 180 h 100"/>
                <a:gd name="T24" fmla="*/ 367 w 157"/>
                <a:gd name="T25" fmla="*/ 160 h 100"/>
                <a:gd name="T26" fmla="*/ 382 w 157"/>
                <a:gd name="T27" fmla="*/ 153 h 100"/>
                <a:gd name="T28" fmla="*/ 392 w 157"/>
                <a:gd name="T29" fmla="*/ 140 h 100"/>
                <a:gd name="T30" fmla="*/ 312 w 157"/>
                <a:gd name="T31" fmla="*/ 165 h 100"/>
                <a:gd name="T32" fmla="*/ 222 w 157"/>
                <a:gd name="T33" fmla="*/ 175 h 100"/>
                <a:gd name="T34" fmla="*/ 170 w 157"/>
                <a:gd name="T35" fmla="*/ 153 h 100"/>
                <a:gd name="T36" fmla="*/ 130 w 157"/>
                <a:gd name="T37" fmla="*/ 100 h 100"/>
                <a:gd name="T38" fmla="*/ 100 w 157"/>
                <a:gd name="T39" fmla="*/ 48 h 100"/>
                <a:gd name="T40" fmla="*/ 47 w 157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7" h="100">
                  <a:moveTo>
                    <a:pt x="27" y="10"/>
                  </a:moveTo>
                  <a:cubicBezTo>
                    <a:pt x="30" y="16"/>
                    <a:pt x="33" y="24"/>
                    <a:pt x="36" y="31"/>
                  </a:cubicBezTo>
                  <a:cubicBezTo>
                    <a:pt x="40" y="39"/>
                    <a:pt x="46" y="46"/>
                    <a:pt x="49" y="54"/>
                  </a:cubicBezTo>
                  <a:cubicBezTo>
                    <a:pt x="53" y="62"/>
                    <a:pt x="55" y="68"/>
                    <a:pt x="50" y="76"/>
                  </a:cubicBezTo>
                  <a:cubicBezTo>
                    <a:pt x="47" y="83"/>
                    <a:pt x="41" y="87"/>
                    <a:pt x="35" y="90"/>
                  </a:cubicBezTo>
                  <a:cubicBezTo>
                    <a:pt x="25" y="94"/>
                    <a:pt x="11" y="95"/>
                    <a:pt x="0" y="95"/>
                  </a:cubicBezTo>
                  <a:cubicBezTo>
                    <a:pt x="9" y="98"/>
                    <a:pt x="19" y="98"/>
                    <a:pt x="28" y="99"/>
                  </a:cubicBezTo>
                  <a:cubicBezTo>
                    <a:pt x="37" y="100"/>
                    <a:pt x="43" y="96"/>
                    <a:pt x="51" y="93"/>
                  </a:cubicBezTo>
                  <a:cubicBezTo>
                    <a:pt x="55" y="91"/>
                    <a:pt x="59" y="90"/>
                    <a:pt x="63" y="88"/>
                  </a:cubicBezTo>
                  <a:cubicBezTo>
                    <a:pt x="66" y="85"/>
                    <a:pt x="69" y="83"/>
                    <a:pt x="74" y="83"/>
                  </a:cubicBezTo>
                  <a:cubicBezTo>
                    <a:pt x="82" y="82"/>
                    <a:pt x="91" y="83"/>
                    <a:pt x="100" y="81"/>
                  </a:cubicBezTo>
                  <a:cubicBezTo>
                    <a:pt x="110" y="80"/>
                    <a:pt x="122" y="77"/>
                    <a:pt x="131" y="72"/>
                  </a:cubicBezTo>
                  <a:cubicBezTo>
                    <a:pt x="136" y="69"/>
                    <a:pt x="141" y="67"/>
                    <a:pt x="147" y="64"/>
                  </a:cubicBezTo>
                  <a:cubicBezTo>
                    <a:pt x="148" y="63"/>
                    <a:pt x="151" y="62"/>
                    <a:pt x="153" y="61"/>
                  </a:cubicBezTo>
                  <a:cubicBezTo>
                    <a:pt x="155" y="59"/>
                    <a:pt x="154" y="56"/>
                    <a:pt x="157" y="56"/>
                  </a:cubicBezTo>
                  <a:cubicBezTo>
                    <a:pt x="149" y="61"/>
                    <a:pt x="135" y="63"/>
                    <a:pt x="125" y="66"/>
                  </a:cubicBezTo>
                  <a:cubicBezTo>
                    <a:pt x="114" y="68"/>
                    <a:pt x="100" y="70"/>
                    <a:pt x="89" y="70"/>
                  </a:cubicBezTo>
                  <a:cubicBezTo>
                    <a:pt x="82" y="69"/>
                    <a:pt x="74" y="65"/>
                    <a:pt x="68" y="61"/>
                  </a:cubicBezTo>
                  <a:cubicBezTo>
                    <a:pt x="59" y="56"/>
                    <a:pt x="56" y="49"/>
                    <a:pt x="52" y="40"/>
                  </a:cubicBezTo>
                  <a:cubicBezTo>
                    <a:pt x="49" y="33"/>
                    <a:pt x="45" y="26"/>
                    <a:pt x="40" y="19"/>
                  </a:cubicBezTo>
                  <a:cubicBezTo>
                    <a:pt x="34" y="11"/>
                    <a:pt x="25" y="9"/>
                    <a:pt x="19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2" name="Freeform 661"/>
            <p:cNvSpPr>
              <a:spLocks/>
            </p:cNvSpPr>
            <p:nvPr/>
          </p:nvSpPr>
          <p:spPr bwMode="auto">
            <a:xfrm>
              <a:off x="2891" y="1147"/>
              <a:ext cx="110" cy="245"/>
            </a:xfrm>
            <a:custGeom>
              <a:avLst/>
              <a:gdLst>
                <a:gd name="T0" fmla="*/ 23 w 44"/>
                <a:gd name="T1" fmla="*/ 0 h 98"/>
                <a:gd name="T2" fmla="*/ 65 w 44"/>
                <a:gd name="T3" fmla="*/ 40 h 98"/>
                <a:gd name="T4" fmla="*/ 58 w 44"/>
                <a:gd name="T5" fmla="*/ 100 h 98"/>
                <a:gd name="T6" fmla="*/ 25 w 44"/>
                <a:gd name="T7" fmla="*/ 158 h 98"/>
                <a:gd name="T8" fmla="*/ 13 w 44"/>
                <a:gd name="T9" fmla="*/ 230 h 98"/>
                <a:gd name="T10" fmla="*/ 45 w 44"/>
                <a:gd name="T11" fmla="*/ 228 h 98"/>
                <a:gd name="T12" fmla="*/ 43 w 44"/>
                <a:gd name="T13" fmla="*/ 230 h 98"/>
                <a:gd name="T14" fmla="*/ 55 w 44"/>
                <a:gd name="T15" fmla="*/ 173 h 98"/>
                <a:gd name="T16" fmla="*/ 83 w 44"/>
                <a:gd name="T17" fmla="*/ 113 h 98"/>
                <a:gd name="T18" fmla="*/ 63 w 44"/>
                <a:gd name="T19" fmla="*/ 15 h 98"/>
                <a:gd name="T20" fmla="*/ 45 w 44"/>
                <a:gd name="T21" fmla="*/ 8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98">
                  <a:moveTo>
                    <a:pt x="9" y="0"/>
                  </a:moveTo>
                  <a:cubicBezTo>
                    <a:pt x="16" y="1"/>
                    <a:pt x="23" y="10"/>
                    <a:pt x="26" y="16"/>
                  </a:cubicBezTo>
                  <a:cubicBezTo>
                    <a:pt x="29" y="24"/>
                    <a:pt x="26" y="33"/>
                    <a:pt x="23" y="40"/>
                  </a:cubicBezTo>
                  <a:cubicBezTo>
                    <a:pt x="20" y="49"/>
                    <a:pt x="13" y="54"/>
                    <a:pt x="10" y="63"/>
                  </a:cubicBezTo>
                  <a:cubicBezTo>
                    <a:pt x="7" y="70"/>
                    <a:pt x="0" y="84"/>
                    <a:pt x="5" y="92"/>
                  </a:cubicBezTo>
                  <a:cubicBezTo>
                    <a:pt x="8" y="98"/>
                    <a:pt x="13" y="91"/>
                    <a:pt x="18" y="91"/>
                  </a:cubicBezTo>
                  <a:cubicBezTo>
                    <a:pt x="18" y="92"/>
                    <a:pt x="18" y="91"/>
                    <a:pt x="17" y="92"/>
                  </a:cubicBezTo>
                  <a:cubicBezTo>
                    <a:pt x="11" y="85"/>
                    <a:pt x="18" y="74"/>
                    <a:pt x="22" y="69"/>
                  </a:cubicBezTo>
                  <a:cubicBezTo>
                    <a:pt x="29" y="61"/>
                    <a:pt x="29" y="54"/>
                    <a:pt x="33" y="45"/>
                  </a:cubicBezTo>
                  <a:cubicBezTo>
                    <a:pt x="38" y="31"/>
                    <a:pt x="44" y="13"/>
                    <a:pt x="25" y="6"/>
                  </a:cubicBezTo>
                  <a:cubicBezTo>
                    <a:pt x="23" y="5"/>
                    <a:pt x="20" y="4"/>
                    <a:pt x="18" y="3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97" name="Group 863"/>
          <p:cNvGrpSpPr>
            <a:grpSpLocks/>
          </p:cNvGrpSpPr>
          <p:nvPr/>
        </p:nvGrpSpPr>
        <p:grpSpPr bwMode="auto">
          <a:xfrm>
            <a:off x="3641006" y="997479"/>
            <a:ext cx="606958" cy="422500"/>
            <a:chOff x="1503" y="814"/>
            <a:chExt cx="2613" cy="1816"/>
          </a:xfrm>
        </p:grpSpPr>
        <p:sp>
          <p:nvSpPr>
            <p:cNvPr id="1283" name="Freeform 663"/>
            <p:cNvSpPr>
              <a:spLocks/>
            </p:cNvSpPr>
            <p:nvPr/>
          </p:nvSpPr>
          <p:spPr bwMode="auto">
            <a:xfrm>
              <a:off x="2588" y="964"/>
              <a:ext cx="270" cy="150"/>
            </a:xfrm>
            <a:custGeom>
              <a:avLst/>
              <a:gdLst>
                <a:gd name="T0" fmla="*/ 0 w 108"/>
                <a:gd name="T1" fmla="*/ 8 h 60"/>
                <a:gd name="T2" fmla="*/ 130 w 108"/>
                <a:gd name="T3" fmla="*/ 55 h 60"/>
                <a:gd name="T4" fmla="*/ 175 w 108"/>
                <a:gd name="T5" fmla="*/ 98 h 60"/>
                <a:gd name="T6" fmla="*/ 225 w 108"/>
                <a:gd name="T7" fmla="*/ 135 h 60"/>
                <a:gd name="T8" fmla="*/ 270 w 108"/>
                <a:gd name="T9" fmla="*/ 150 h 60"/>
                <a:gd name="T10" fmla="*/ 228 w 108"/>
                <a:gd name="T11" fmla="*/ 103 h 60"/>
                <a:gd name="T12" fmla="*/ 200 w 108"/>
                <a:gd name="T13" fmla="*/ 45 h 60"/>
                <a:gd name="T14" fmla="*/ 155 w 108"/>
                <a:gd name="T15" fmla="*/ 13 h 60"/>
                <a:gd name="T16" fmla="*/ 88 w 108"/>
                <a:gd name="T17" fmla="*/ 15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60">
                  <a:moveTo>
                    <a:pt x="0" y="3"/>
                  </a:moveTo>
                  <a:cubicBezTo>
                    <a:pt x="18" y="0"/>
                    <a:pt x="38" y="10"/>
                    <a:pt x="52" y="22"/>
                  </a:cubicBezTo>
                  <a:cubicBezTo>
                    <a:pt x="59" y="27"/>
                    <a:pt x="64" y="33"/>
                    <a:pt x="70" y="39"/>
                  </a:cubicBezTo>
                  <a:cubicBezTo>
                    <a:pt x="76" y="45"/>
                    <a:pt x="82" y="50"/>
                    <a:pt x="90" y="54"/>
                  </a:cubicBezTo>
                  <a:cubicBezTo>
                    <a:pt x="95" y="56"/>
                    <a:pt x="102" y="59"/>
                    <a:pt x="108" y="60"/>
                  </a:cubicBezTo>
                  <a:cubicBezTo>
                    <a:pt x="102" y="54"/>
                    <a:pt x="96" y="48"/>
                    <a:pt x="91" y="41"/>
                  </a:cubicBezTo>
                  <a:cubicBezTo>
                    <a:pt x="86" y="34"/>
                    <a:pt x="84" y="26"/>
                    <a:pt x="80" y="18"/>
                  </a:cubicBezTo>
                  <a:cubicBezTo>
                    <a:pt x="76" y="11"/>
                    <a:pt x="69" y="7"/>
                    <a:pt x="62" y="5"/>
                  </a:cubicBezTo>
                  <a:cubicBezTo>
                    <a:pt x="52" y="3"/>
                    <a:pt x="45" y="7"/>
                    <a:pt x="35" y="6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4" name="Freeform 664"/>
            <p:cNvSpPr>
              <a:spLocks/>
            </p:cNvSpPr>
            <p:nvPr/>
          </p:nvSpPr>
          <p:spPr bwMode="auto">
            <a:xfrm>
              <a:off x="2661" y="1239"/>
              <a:ext cx="165" cy="276"/>
            </a:xfrm>
            <a:custGeom>
              <a:avLst/>
              <a:gdLst>
                <a:gd name="T0" fmla="*/ 100 w 66"/>
                <a:gd name="T1" fmla="*/ 23 h 110"/>
                <a:gd name="T2" fmla="*/ 138 w 66"/>
                <a:gd name="T3" fmla="*/ 45 h 110"/>
                <a:gd name="T4" fmla="*/ 113 w 66"/>
                <a:gd name="T5" fmla="*/ 110 h 110"/>
                <a:gd name="T6" fmla="*/ 90 w 66"/>
                <a:gd name="T7" fmla="*/ 181 h 110"/>
                <a:gd name="T8" fmla="*/ 63 w 66"/>
                <a:gd name="T9" fmla="*/ 236 h 110"/>
                <a:gd name="T10" fmla="*/ 0 w 66"/>
                <a:gd name="T11" fmla="*/ 236 h 110"/>
                <a:gd name="T12" fmla="*/ 60 w 66"/>
                <a:gd name="T13" fmla="*/ 276 h 110"/>
                <a:gd name="T14" fmla="*/ 118 w 66"/>
                <a:gd name="T15" fmla="*/ 261 h 110"/>
                <a:gd name="T16" fmla="*/ 118 w 66"/>
                <a:gd name="T17" fmla="*/ 216 h 110"/>
                <a:gd name="T18" fmla="*/ 120 w 66"/>
                <a:gd name="T19" fmla="*/ 178 h 110"/>
                <a:gd name="T20" fmla="*/ 148 w 66"/>
                <a:gd name="T21" fmla="*/ 93 h 110"/>
                <a:gd name="T22" fmla="*/ 155 w 66"/>
                <a:gd name="T23" fmla="*/ 0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110">
                  <a:moveTo>
                    <a:pt x="40" y="9"/>
                  </a:moveTo>
                  <a:cubicBezTo>
                    <a:pt x="50" y="1"/>
                    <a:pt x="56" y="6"/>
                    <a:pt x="55" y="18"/>
                  </a:cubicBezTo>
                  <a:cubicBezTo>
                    <a:pt x="54" y="28"/>
                    <a:pt x="50" y="35"/>
                    <a:pt x="45" y="44"/>
                  </a:cubicBezTo>
                  <a:cubicBezTo>
                    <a:pt x="40" y="54"/>
                    <a:pt x="35" y="59"/>
                    <a:pt x="36" y="72"/>
                  </a:cubicBezTo>
                  <a:cubicBezTo>
                    <a:pt x="37" y="83"/>
                    <a:pt x="35" y="90"/>
                    <a:pt x="25" y="94"/>
                  </a:cubicBezTo>
                  <a:cubicBezTo>
                    <a:pt x="16" y="98"/>
                    <a:pt x="9" y="94"/>
                    <a:pt x="0" y="94"/>
                  </a:cubicBezTo>
                  <a:cubicBezTo>
                    <a:pt x="11" y="96"/>
                    <a:pt x="13" y="108"/>
                    <a:pt x="24" y="110"/>
                  </a:cubicBezTo>
                  <a:cubicBezTo>
                    <a:pt x="30" y="110"/>
                    <a:pt x="45" y="110"/>
                    <a:pt x="47" y="104"/>
                  </a:cubicBezTo>
                  <a:cubicBezTo>
                    <a:pt x="49" y="99"/>
                    <a:pt x="47" y="90"/>
                    <a:pt x="47" y="86"/>
                  </a:cubicBezTo>
                  <a:cubicBezTo>
                    <a:pt x="47" y="81"/>
                    <a:pt x="47" y="76"/>
                    <a:pt x="48" y="71"/>
                  </a:cubicBezTo>
                  <a:cubicBezTo>
                    <a:pt x="50" y="59"/>
                    <a:pt x="56" y="48"/>
                    <a:pt x="59" y="37"/>
                  </a:cubicBezTo>
                  <a:cubicBezTo>
                    <a:pt x="63" y="26"/>
                    <a:pt x="66" y="10"/>
                    <a:pt x="62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5" name="Freeform 665"/>
            <p:cNvSpPr>
              <a:spLocks/>
            </p:cNvSpPr>
            <p:nvPr/>
          </p:nvSpPr>
          <p:spPr bwMode="auto">
            <a:xfrm>
              <a:off x="2556" y="1139"/>
              <a:ext cx="137" cy="183"/>
            </a:xfrm>
            <a:custGeom>
              <a:avLst/>
              <a:gdLst>
                <a:gd name="T0" fmla="*/ 0 w 55"/>
                <a:gd name="T1" fmla="*/ 0 h 73"/>
                <a:gd name="T2" fmla="*/ 20 w 55"/>
                <a:gd name="T3" fmla="*/ 50 h 73"/>
                <a:gd name="T4" fmla="*/ 35 w 55"/>
                <a:gd name="T5" fmla="*/ 113 h 73"/>
                <a:gd name="T6" fmla="*/ 87 w 55"/>
                <a:gd name="T7" fmla="*/ 153 h 73"/>
                <a:gd name="T8" fmla="*/ 137 w 55"/>
                <a:gd name="T9" fmla="*/ 183 h 73"/>
                <a:gd name="T10" fmla="*/ 77 w 55"/>
                <a:gd name="T11" fmla="*/ 175 h 73"/>
                <a:gd name="T12" fmla="*/ 40 w 55"/>
                <a:gd name="T13" fmla="*/ 143 h 73"/>
                <a:gd name="T14" fmla="*/ 12 w 55"/>
                <a:gd name="T15" fmla="*/ 100 h 73"/>
                <a:gd name="T16" fmla="*/ 7 w 55"/>
                <a:gd name="T17" fmla="*/ 18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73">
                  <a:moveTo>
                    <a:pt x="0" y="0"/>
                  </a:moveTo>
                  <a:cubicBezTo>
                    <a:pt x="0" y="6"/>
                    <a:pt x="6" y="14"/>
                    <a:pt x="8" y="20"/>
                  </a:cubicBezTo>
                  <a:cubicBezTo>
                    <a:pt x="10" y="28"/>
                    <a:pt x="10" y="37"/>
                    <a:pt x="14" y="45"/>
                  </a:cubicBezTo>
                  <a:cubicBezTo>
                    <a:pt x="18" y="52"/>
                    <a:pt x="27" y="58"/>
                    <a:pt x="35" y="61"/>
                  </a:cubicBezTo>
                  <a:cubicBezTo>
                    <a:pt x="43" y="63"/>
                    <a:pt x="51" y="65"/>
                    <a:pt x="55" y="73"/>
                  </a:cubicBezTo>
                  <a:cubicBezTo>
                    <a:pt x="48" y="72"/>
                    <a:pt x="38" y="72"/>
                    <a:pt x="31" y="70"/>
                  </a:cubicBezTo>
                  <a:cubicBezTo>
                    <a:pt x="24" y="68"/>
                    <a:pt x="21" y="62"/>
                    <a:pt x="16" y="57"/>
                  </a:cubicBezTo>
                  <a:cubicBezTo>
                    <a:pt x="12" y="52"/>
                    <a:pt x="7" y="47"/>
                    <a:pt x="5" y="40"/>
                  </a:cubicBezTo>
                  <a:cubicBezTo>
                    <a:pt x="3" y="30"/>
                    <a:pt x="3" y="17"/>
                    <a:pt x="3" y="7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6" name="Freeform 666"/>
            <p:cNvSpPr>
              <a:spLocks/>
            </p:cNvSpPr>
            <p:nvPr/>
          </p:nvSpPr>
          <p:spPr bwMode="auto">
            <a:xfrm>
              <a:off x="2413" y="814"/>
              <a:ext cx="145" cy="123"/>
            </a:xfrm>
            <a:custGeom>
              <a:avLst/>
              <a:gdLst>
                <a:gd name="T0" fmla="*/ 0 w 58"/>
                <a:gd name="T1" fmla="*/ 105 h 49"/>
                <a:gd name="T2" fmla="*/ 53 w 58"/>
                <a:gd name="T3" fmla="*/ 88 h 49"/>
                <a:gd name="T4" fmla="*/ 75 w 58"/>
                <a:gd name="T5" fmla="*/ 123 h 49"/>
                <a:gd name="T6" fmla="*/ 88 w 58"/>
                <a:gd name="T7" fmla="*/ 93 h 49"/>
                <a:gd name="T8" fmla="*/ 108 w 58"/>
                <a:gd name="T9" fmla="*/ 65 h 49"/>
                <a:gd name="T10" fmla="*/ 145 w 58"/>
                <a:gd name="T11" fmla="*/ 13 h 49"/>
                <a:gd name="T12" fmla="*/ 75 w 58"/>
                <a:gd name="T13" fmla="*/ 4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9">
                  <a:moveTo>
                    <a:pt x="0" y="42"/>
                  </a:moveTo>
                  <a:cubicBezTo>
                    <a:pt x="5" y="39"/>
                    <a:pt x="14" y="35"/>
                    <a:pt x="21" y="35"/>
                  </a:cubicBezTo>
                  <a:cubicBezTo>
                    <a:pt x="30" y="36"/>
                    <a:pt x="26" y="43"/>
                    <a:pt x="30" y="49"/>
                  </a:cubicBezTo>
                  <a:cubicBezTo>
                    <a:pt x="33" y="46"/>
                    <a:pt x="33" y="41"/>
                    <a:pt x="35" y="37"/>
                  </a:cubicBezTo>
                  <a:cubicBezTo>
                    <a:pt x="37" y="33"/>
                    <a:pt x="40" y="29"/>
                    <a:pt x="43" y="26"/>
                  </a:cubicBezTo>
                  <a:cubicBezTo>
                    <a:pt x="47" y="19"/>
                    <a:pt x="54" y="12"/>
                    <a:pt x="58" y="5"/>
                  </a:cubicBezTo>
                  <a:cubicBezTo>
                    <a:pt x="50" y="0"/>
                    <a:pt x="33" y="10"/>
                    <a:pt x="30" y="16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7" name="Freeform 667"/>
            <p:cNvSpPr>
              <a:spLocks/>
            </p:cNvSpPr>
            <p:nvPr/>
          </p:nvSpPr>
          <p:spPr bwMode="auto">
            <a:xfrm>
              <a:off x="2323" y="962"/>
              <a:ext cx="175" cy="220"/>
            </a:xfrm>
            <a:custGeom>
              <a:avLst/>
              <a:gdLst>
                <a:gd name="T0" fmla="*/ 175 w 70"/>
                <a:gd name="T1" fmla="*/ 8 h 88"/>
                <a:gd name="T2" fmla="*/ 33 w 70"/>
                <a:gd name="T3" fmla="*/ 40 h 88"/>
                <a:gd name="T4" fmla="*/ 40 w 70"/>
                <a:gd name="T5" fmla="*/ 158 h 88"/>
                <a:gd name="T6" fmla="*/ 45 w 70"/>
                <a:gd name="T7" fmla="*/ 220 h 88"/>
                <a:gd name="T8" fmla="*/ 63 w 70"/>
                <a:gd name="T9" fmla="*/ 153 h 88"/>
                <a:gd name="T10" fmla="*/ 53 w 70"/>
                <a:gd name="T11" fmla="*/ 113 h 88"/>
                <a:gd name="T12" fmla="*/ 55 w 70"/>
                <a:gd name="T13" fmla="*/ 78 h 88"/>
                <a:gd name="T14" fmla="*/ 83 w 70"/>
                <a:gd name="T15" fmla="*/ 30 h 88"/>
                <a:gd name="T16" fmla="*/ 140 w 70"/>
                <a:gd name="T17" fmla="*/ 5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88">
                  <a:moveTo>
                    <a:pt x="70" y="3"/>
                  </a:moveTo>
                  <a:cubicBezTo>
                    <a:pt x="52" y="0"/>
                    <a:pt x="26" y="1"/>
                    <a:pt x="13" y="16"/>
                  </a:cubicBezTo>
                  <a:cubicBezTo>
                    <a:pt x="0" y="32"/>
                    <a:pt x="14" y="47"/>
                    <a:pt x="16" y="63"/>
                  </a:cubicBezTo>
                  <a:cubicBezTo>
                    <a:pt x="17" y="71"/>
                    <a:pt x="14" y="80"/>
                    <a:pt x="18" y="88"/>
                  </a:cubicBezTo>
                  <a:cubicBezTo>
                    <a:pt x="23" y="79"/>
                    <a:pt x="26" y="71"/>
                    <a:pt x="25" y="61"/>
                  </a:cubicBezTo>
                  <a:cubicBezTo>
                    <a:pt x="24" y="55"/>
                    <a:pt x="21" y="50"/>
                    <a:pt x="21" y="45"/>
                  </a:cubicBezTo>
                  <a:cubicBezTo>
                    <a:pt x="21" y="40"/>
                    <a:pt x="21" y="36"/>
                    <a:pt x="22" y="31"/>
                  </a:cubicBezTo>
                  <a:cubicBezTo>
                    <a:pt x="24" y="23"/>
                    <a:pt x="26" y="17"/>
                    <a:pt x="33" y="12"/>
                  </a:cubicBezTo>
                  <a:cubicBezTo>
                    <a:pt x="40" y="7"/>
                    <a:pt x="48" y="2"/>
                    <a:pt x="56" y="2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8" name="Freeform 668"/>
            <p:cNvSpPr>
              <a:spLocks/>
            </p:cNvSpPr>
            <p:nvPr/>
          </p:nvSpPr>
          <p:spPr bwMode="auto">
            <a:xfrm>
              <a:off x="2228" y="1059"/>
              <a:ext cx="85" cy="105"/>
            </a:xfrm>
            <a:custGeom>
              <a:avLst/>
              <a:gdLst>
                <a:gd name="T0" fmla="*/ 28 w 34"/>
                <a:gd name="T1" fmla="*/ 3 h 42"/>
                <a:gd name="T2" fmla="*/ 45 w 34"/>
                <a:gd name="T3" fmla="*/ 25 h 42"/>
                <a:gd name="T4" fmla="*/ 28 w 34"/>
                <a:gd name="T5" fmla="*/ 50 h 42"/>
                <a:gd name="T6" fmla="*/ 10 w 34"/>
                <a:gd name="T7" fmla="*/ 105 h 42"/>
                <a:gd name="T8" fmla="*/ 30 w 34"/>
                <a:gd name="T9" fmla="*/ 65 h 42"/>
                <a:gd name="T10" fmla="*/ 68 w 34"/>
                <a:gd name="T11" fmla="*/ 60 h 42"/>
                <a:gd name="T12" fmla="*/ 85 w 34"/>
                <a:gd name="T13" fmla="*/ 25 h 42"/>
                <a:gd name="T14" fmla="*/ 50 w 3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42">
                  <a:moveTo>
                    <a:pt x="11" y="1"/>
                  </a:moveTo>
                  <a:cubicBezTo>
                    <a:pt x="16" y="0"/>
                    <a:pt x="18" y="6"/>
                    <a:pt x="18" y="10"/>
                  </a:cubicBezTo>
                  <a:cubicBezTo>
                    <a:pt x="17" y="14"/>
                    <a:pt x="15" y="17"/>
                    <a:pt x="11" y="20"/>
                  </a:cubicBezTo>
                  <a:cubicBezTo>
                    <a:pt x="3" y="26"/>
                    <a:pt x="0" y="31"/>
                    <a:pt x="4" y="42"/>
                  </a:cubicBezTo>
                  <a:cubicBezTo>
                    <a:pt x="4" y="37"/>
                    <a:pt x="7" y="28"/>
                    <a:pt x="12" y="26"/>
                  </a:cubicBezTo>
                  <a:cubicBezTo>
                    <a:pt x="18" y="24"/>
                    <a:pt x="21" y="29"/>
                    <a:pt x="27" y="24"/>
                  </a:cubicBezTo>
                  <a:cubicBezTo>
                    <a:pt x="29" y="21"/>
                    <a:pt x="34" y="14"/>
                    <a:pt x="34" y="10"/>
                  </a:cubicBezTo>
                  <a:cubicBezTo>
                    <a:pt x="33" y="5"/>
                    <a:pt x="24" y="2"/>
                    <a:pt x="20" y="0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9" name="Freeform 669"/>
            <p:cNvSpPr>
              <a:spLocks/>
            </p:cNvSpPr>
            <p:nvPr/>
          </p:nvSpPr>
          <p:spPr bwMode="auto">
            <a:xfrm>
              <a:off x="2981" y="914"/>
              <a:ext cx="70" cy="38"/>
            </a:xfrm>
            <a:custGeom>
              <a:avLst/>
              <a:gdLst>
                <a:gd name="T0" fmla="*/ 0 w 28"/>
                <a:gd name="T1" fmla="*/ 0 h 15"/>
                <a:gd name="T2" fmla="*/ 33 w 28"/>
                <a:gd name="T3" fmla="*/ 28 h 15"/>
                <a:gd name="T4" fmla="*/ 70 w 28"/>
                <a:gd name="T5" fmla="*/ 20 h 15"/>
                <a:gd name="T6" fmla="*/ 10 w 28"/>
                <a:gd name="T7" fmla="*/ 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5">
                  <a:moveTo>
                    <a:pt x="0" y="0"/>
                  </a:moveTo>
                  <a:cubicBezTo>
                    <a:pt x="4" y="4"/>
                    <a:pt x="8" y="9"/>
                    <a:pt x="13" y="11"/>
                  </a:cubicBezTo>
                  <a:cubicBezTo>
                    <a:pt x="17" y="14"/>
                    <a:pt x="26" y="15"/>
                    <a:pt x="28" y="8"/>
                  </a:cubicBezTo>
                  <a:cubicBezTo>
                    <a:pt x="22" y="9"/>
                    <a:pt x="8" y="6"/>
                    <a:pt x="4" y="1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0" name="Freeform 670"/>
            <p:cNvSpPr>
              <a:spLocks/>
            </p:cNvSpPr>
            <p:nvPr/>
          </p:nvSpPr>
          <p:spPr bwMode="auto">
            <a:xfrm>
              <a:off x="2926" y="1282"/>
              <a:ext cx="182" cy="103"/>
            </a:xfrm>
            <a:custGeom>
              <a:avLst/>
              <a:gdLst>
                <a:gd name="T0" fmla="*/ 57 w 73"/>
                <a:gd name="T1" fmla="*/ 35 h 41"/>
                <a:gd name="T2" fmla="*/ 135 w 73"/>
                <a:gd name="T3" fmla="*/ 23 h 41"/>
                <a:gd name="T4" fmla="*/ 170 w 73"/>
                <a:gd name="T5" fmla="*/ 8 h 41"/>
                <a:gd name="T6" fmla="*/ 152 w 73"/>
                <a:gd name="T7" fmla="*/ 35 h 41"/>
                <a:gd name="T8" fmla="*/ 75 w 73"/>
                <a:gd name="T9" fmla="*/ 68 h 41"/>
                <a:gd name="T10" fmla="*/ 0 w 73"/>
                <a:gd name="T11" fmla="*/ 90 h 41"/>
                <a:gd name="T12" fmla="*/ 0 w 73"/>
                <a:gd name="T13" fmla="*/ 88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41">
                  <a:moveTo>
                    <a:pt x="23" y="14"/>
                  </a:moveTo>
                  <a:cubicBezTo>
                    <a:pt x="33" y="12"/>
                    <a:pt x="46" y="13"/>
                    <a:pt x="54" y="9"/>
                  </a:cubicBezTo>
                  <a:cubicBezTo>
                    <a:pt x="58" y="7"/>
                    <a:pt x="64" y="0"/>
                    <a:pt x="68" y="3"/>
                  </a:cubicBezTo>
                  <a:cubicBezTo>
                    <a:pt x="73" y="8"/>
                    <a:pt x="64" y="12"/>
                    <a:pt x="61" y="14"/>
                  </a:cubicBezTo>
                  <a:cubicBezTo>
                    <a:pt x="52" y="20"/>
                    <a:pt x="40" y="23"/>
                    <a:pt x="30" y="27"/>
                  </a:cubicBezTo>
                  <a:cubicBezTo>
                    <a:pt x="24" y="29"/>
                    <a:pt x="5" y="41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" name="Freeform 671"/>
            <p:cNvSpPr>
              <a:spLocks/>
            </p:cNvSpPr>
            <p:nvPr/>
          </p:nvSpPr>
          <p:spPr bwMode="auto">
            <a:xfrm>
              <a:off x="3573" y="1405"/>
              <a:ext cx="65" cy="102"/>
            </a:xfrm>
            <a:custGeom>
              <a:avLst/>
              <a:gdLst>
                <a:gd name="T0" fmla="*/ 45 w 26"/>
                <a:gd name="T1" fmla="*/ 0 h 41"/>
                <a:gd name="T2" fmla="*/ 65 w 26"/>
                <a:gd name="T3" fmla="*/ 40 h 41"/>
                <a:gd name="T4" fmla="*/ 18 w 26"/>
                <a:gd name="T5" fmla="*/ 85 h 41"/>
                <a:gd name="T6" fmla="*/ 43 w 26"/>
                <a:gd name="T7" fmla="*/ 2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1">
                  <a:moveTo>
                    <a:pt x="18" y="0"/>
                  </a:moveTo>
                  <a:cubicBezTo>
                    <a:pt x="17" y="5"/>
                    <a:pt x="17" y="24"/>
                    <a:pt x="26" y="16"/>
                  </a:cubicBezTo>
                  <a:cubicBezTo>
                    <a:pt x="24" y="21"/>
                    <a:pt x="13" y="41"/>
                    <a:pt x="7" y="34"/>
                  </a:cubicBezTo>
                  <a:cubicBezTo>
                    <a:pt x="0" y="24"/>
                    <a:pt x="14" y="9"/>
                    <a:pt x="17" y="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2" name="Freeform 672"/>
            <p:cNvSpPr>
              <a:spLocks/>
            </p:cNvSpPr>
            <p:nvPr/>
          </p:nvSpPr>
          <p:spPr bwMode="auto">
            <a:xfrm>
              <a:off x="3701" y="1199"/>
              <a:ext cx="47" cy="63"/>
            </a:xfrm>
            <a:custGeom>
              <a:avLst/>
              <a:gdLst>
                <a:gd name="T0" fmla="*/ 10 w 19"/>
                <a:gd name="T1" fmla="*/ 0 h 25"/>
                <a:gd name="T2" fmla="*/ 30 w 19"/>
                <a:gd name="T3" fmla="*/ 28 h 25"/>
                <a:gd name="T4" fmla="*/ 0 w 19"/>
                <a:gd name="T5" fmla="*/ 53 h 25"/>
                <a:gd name="T6" fmla="*/ 37 w 19"/>
                <a:gd name="T7" fmla="*/ 55 h 25"/>
                <a:gd name="T8" fmla="*/ 42 w 19"/>
                <a:gd name="T9" fmla="*/ 1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5">
                  <a:moveTo>
                    <a:pt x="4" y="0"/>
                  </a:moveTo>
                  <a:cubicBezTo>
                    <a:pt x="8" y="2"/>
                    <a:pt x="12" y="7"/>
                    <a:pt x="12" y="11"/>
                  </a:cubicBezTo>
                  <a:cubicBezTo>
                    <a:pt x="12" y="18"/>
                    <a:pt x="5" y="18"/>
                    <a:pt x="0" y="21"/>
                  </a:cubicBezTo>
                  <a:cubicBezTo>
                    <a:pt x="3" y="24"/>
                    <a:pt x="11" y="25"/>
                    <a:pt x="15" y="22"/>
                  </a:cubicBezTo>
                  <a:cubicBezTo>
                    <a:pt x="19" y="19"/>
                    <a:pt x="17" y="11"/>
                    <a:pt x="17" y="7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3" name="Freeform 673"/>
            <p:cNvSpPr>
              <a:spLocks/>
            </p:cNvSpPr>
            <p:nvPr/>
          </p:nvSpPr>
          <p:spPr bwMode="auto">
            <a:xfrm>
              <a:off x="3203" y="1184"/>
              <a:ext cx="40" cy="28"/>
            </a:xfrm>
            <a:custGeom>
              <a:avLst/>
              <a:gdLst>
                <a:gd name="T0" fmla="*/ 40 w 16"/>
                <a:gd name="T1" fmla="*/ 0 h 11"/>
                <a:gd name="T2" fmla="*/ 28 w 16"/>
                <a:gd name="T3" fmla="*/ 25 h 11"/>
                <a:gd name="T4" fmla="*/ 0 w 16"/>
                <a:gd name="T5" fmla="*/ 2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13" y="3"/>
                    <a:pt x="10" y="7"/>
                    <a:pt x="11" y="10"/>
                  </a:cubicBezTo>
                  <a:cubicBezTo>
                    <a:pt x="7" y="9"/>
                    <a:pt x="4" y="10"/>
                    <a:pt x="0" y="1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4" name="Freeform 674"/>
            <p:cNvSpPr>
              <a:spLocks/>
            </p:cNvSpPr>
            <p:nvPr/>
          </p:nvSpPr>
          <p:spPr bwMode="auto">
            <a:xfrm>
              <a:off x="2886" y="1332"/>
              <a:ext cx="45" cy="75"/>
            </a:xfrm>
            <a:custGeom>
              <a:avLst/>
              <a:gdLst>
                <a:gd name="T0" fmla="*/ 28 w 18"/>
                <a:gd name="T1" fmla="*/ 0 h 30"/>
                <a:gd name="T2" fmla="*/ 45 w 18"/>
                <a:gd name="T3" fmla="*/ 45 h 30"/>
                <a:gd name="T4" fmla="*/ 15 w 18"/>
                <a:gd name="T5" fmla="*/ 1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11" y="0"/>
                  </a:moveTo>
                  <a:cubicBezTo>
                    <a:pt x="9" y="7"/>
                    <a:pt x="11" y="14"/>
                    <a:pt x="18" y="18"/>
                  </a:cubicBezTo>
                  <a:cubicBezTo>
                    <a:pt x="11" y="30"/>
                    <a:pt x="0" y="16"/>
                    <a:pt x="6" y="6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5" name="Freeform 675"/>
            <p:cNvSpPr>
              <a:spLocks/>
            </p:cNvSpPr>
            <p:nvPr/>
          </p:nvSpPr>
          <p:spPr bwMode="auto">
            <a:xfrm>
              <a:off x="2648" y="959"/>
              <a:ext cx="105" cy="50"/>
            </a:xfrm>
            <a:custGeom>
              <a:avLst/>
              <a:gdLst>
                <a:gd name="T0" fmla="*/ 105 w 42"/>
                <a:gd name="T1" fmla="*/ 20 h 20"/>
                <a:gd name="T2" fmla="*/ 80 w 42"/>
                <a:gd name="T3" fmla="*/ 50 h 20"/>
                <a:gd name="T4" fmla="*/ 40 w 42"/>
                <a:gd name="T5" fmla="*/ 35 h 20"/>
                <a:gd name="T6" fmla="*/ 0 w 42"/>
                <a:gd name="T7" fmla="*/ 20 h 20"/>
                <a:gd name="T8" fmla="*/ 88 w 42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0">
                  <a:moveTo>
                    <a:pt x="42" y="8"/>
                  </a:moveTo>
                  <a:cubicBezTo>
                    <a:pt x="33" y="7"/>
                    <a:pt x="22" y="10"/>
                    <a:pt x="32" y="20"/>
                  </a:cubicBezTo>
                  <a:cubicBezTo>
                    <a:pt x="28" y="17"/>
                    <a:pt x="22" y="16"/>
                    <a:pt x="16" y="14"/>
                  </a:cubicBezTo>
                  <a:cubicBezTo>
                    <a:pt x="11" y="12"/>
                    <a:pt x="6" y="9"/>
                    <a:pt x="0" y="8"/>
                  </a:cubicBezTo>
                  <a:cubicBezTo>
                    <a:pt x="6" y="6"/>
                    <a:pt x="30" y="0"/>
                    <a:pt x="35" y="3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6" name="Freeform 676"/>
            <p:cNvSpPr>
              <a:spLocks/>
            </p:cNvSpPr>
            <p:nvPr/>
          </p:nvSpPr>
          <p:spPr bwMode="auto">
            <a:xfrm>
              <a:off x="2718" y="1442"/>
              <a:ext cx="55" cy="65"/>
            </a:xfrm>
            <a:custGeom>
              <a:avLst/>
              <a:gdLst>
                <a:gd name="T0" fmla="*/ 43 w 22"/>
                <a:gd name="T1" fmla="*/ 0 h 26"/>
                <a:gd name="T2" fmla="*/ 35 w 22"/>
                <a:gd name="T3" fmla="*/ 35 h 26"/>
                <a:gd name="T4" fmla="*/ 0 w 22"/>
                <a:gd name="T5" fmla="*/ 48 h 26"/>
                <a:gd name="T6" fmla="*/ 35 w 22"/>
                <a:gd name="T7" fmla="*/ 60 h 26"/>
                <a:gd name="T8" fmla="*/ 48 w 22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6">
                  <a:moveTo>
                    <a:pt x="17" y="0"/>
                  </a:moveTo>
                  <a:cubicBezTo>
                    <a:pt x="16" y="5"/>
                    <a:pt x="17" y="10"/>
                    <a:pt x="14" y="14"/>
                  </a:cubicBezTo>
                  <a:cubicBezTo>
                    <a:pt x="10" y="19"/>
                    <a:pt x="6" y="17"/>
                    <a:pt x="0" y="19"/>
                  </a:cubicBezTo>
                  <a:cubicBezTo>
                    <a:pt x="2" y="25"/>
                    <a:pt x="9" y="26"/>
                    <a:pt x="14" y="24"/>
                  </a:cubicBezTo>
                  <a:cubicBezTo>
                    <a:pt x="22" y="21"/>
                    <a:pt x="19" y="16"/>
                    <a:pt x="19" y="9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7" name="Freeform 677"/>
            <p:cNvSpPr>
              <a:spLocks/>
            </p:cNvSpPr>
            <p:nvPr/>
          </p:nvSpPr>
          <p:spPr bwMode="auto">
            <a:xfrm>
              <a:off x="2778" y="1209"/>
              <a:ext cx="60" cy="63"/>
            </a:xfrm>
            <a:custGeom>
              <a:avLst/>
              <a:gdLst>
                <a:gd name="T0" fmla="*/ 0 w 24"/>
                <a:gd name="T1" fmla="*/ 30 h 25"/>
                <a:gd name="T2" fmla="*/ 25 w 24"/>
                <a:gd name="T3" fmla="*/ 30 h 25"/>
                <a:gd name="T4" fmla="*/ 35 w 24"/>
                <a:gd name="T5" fmla="*/ 63 h 25"/>
                <a:gd name="T6" fmla="*/ 20 w 24"/>
                <a:gd name="T7" fmla="*/ 2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5">
                  <a:moveTo>
                    <a:pt x="0" y="12"/>
                  </a:moveTo>
                  <a:cubicBezTo>
                    <a:pt x="3" y="12"/>
                    <a:pt x="7" y="9"/>
                    <a:pt x="10" y="12"/>
                  </a:cubicBezTo>
                  <a:cubicBezTo>
                    <a:pt x="13" y="14"/>
                    <a:pt x="14" y="22"/>
                    <a:pt x="14" y="25"/>
                  </a:cubicBezTo>
                  <a:cubicBezTo>
                    <a:pt x="24" y="21"/>
                    <a:pt x="17" y="0"/>
                    <a:pt x="8" y="8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8" name="Freeform 678"/>
            <p:cNvSpPr>
              <a:spLocks/>
            </p:cNvSpPr>
            <p:nvPr/>
          </p:nvSpPr>
          <p:spPr bwMode="auto">
            <a:xfrm>
              <a:off x="3406" y="1670"/>
              <a:ext cx="35" cy="37"/>
            </a:xfrm>
            <a:custGeom>
              <a:avLst/>
              <a:gdLst>
                <a:gd name="T0" fmla="*/ 23 w 14"/>
                <a:gd name="T1" fmla="*/ 0 h 15"/>
                <a:gd name="T2" fmla="*/ 0 w 14"/>
                <a:gd name="T3" fmla="*/ 37 h 15"/>
                <a:gd name="T4" fmla="*/ 35 w 14"/>
                <a:gd name="T5" fmla="*/ 3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9" y="0"/>
                  </a:moveTo>
                  <a:cubicBezTo>
                    <a:pt x="7" y="8"/>
                    <a:pt x="8" y="11"/>
                    <a:pt x="0" y="15"/>
                  </a:cubicBezTo>
                  <a:cubicBezTo>
                    <a:pt x="4" y="15"/>
                    <a:pt x="9" y="14"/>
                    <a:pt x="14" y="14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9" name="Freeform 679"/>
            <p:cNvSpPr>
              <a:spLocks/>
            </p:cNvSpPr>
            <p:nvPr/>
          </p:nvSpPr>
          <p:spPr bwMode="auto">
            <a:xfrm>
              <a:off x="3036" y="1602"/>
              <a:ext cx="245" cy="370"/>
            </a:xfrm>
            <a:custGeom>
              <a:avLst/>
              <a:gdLst>
                <a:gd name="T0" fmla="*/ 10 w 98"/>
                <a:gd name="T1" fmla="*/ 25 h 148"/>
                <a:gd name="T2" fmla="*/ 48 w 98"/>
                <a:gd name="T3" fmla="*/ 65 h 148"/>
                <a:gd name="T4" fmla="*/ 83 w 98"/>
                <a:gd name="T5" fmla="*/ 95 h 148"/>
                <a:gd name="T6" fmla="*/ 98 w 98"/>
                <a:gd name="T7" fmla="*/ 133 h 148"/>
                <a:gd name="T8" fmla="*/ 128 w 98"/>
                <a:gd name="T9" fmla="*/ 205 h 148"/>
                <a:gd name="T10" fmla="*/ 103 w 98"/>
                <a:gd name="T11" fmla="*/ 278 h 148"/>
                <a:gd name="T12" fmla="*/ 125 w 98"/>
                <a:gd name="T13" fmla="*/ 370 h 148"/>
                <a:gd name="T14" fmla="*/ 125 w 98"/>
                <a:gd name="T15" fmla="*/ 338 h 148"/>
                <a:gd name="T16" fmla="*/ 133 w 98"/>
                <a:gd name="T17" fmla="*/ 303 h 148"/>
                <a:gd name="T18" fmla="*/ 148 w 98"/>
                <a:gd name="T19" fmla="*/ 268 h 148"/>
                <a:gd name="T20" fmla="*/ 155 w 98"/>
                <a:gd name="T21" fmla="*/ 230 h 148"/>
                <a:gd name="T22" fmla="*/ 170 w 98"/>
                <a:gd name="T23" fmla="*/ 198 h 148"/>
                <a:gd name="T24" fmla="*/ 155 w 98"/>
                <a:gd name="T25" fmla="*/ 163 h 148"/>
                <a:gd name="T26" fmla="*/ 140 w 98"/>
                <a:gd name="T27" fmla="*/ 95 h 148"/>
                <a:gd name="T28" fmla="*/ 170 w 98"/>
                <a:gd name="T29" fmla="*/ 70 h 148"/>
                <a:gd name="T30" fmla="*/ 205 w 98"/>
                <a:gd name="T31" fmla="*/ 40 h 148"/>
                <a:gd name="T32" fmla="*/ 233 w 98"/>
                <a:gd name="T33" fmla="*/ 15 h 148"/>
                <a:gd name="T34" fmla="*/ 218 w 98"/>
                <a:gd name="T35" fmla="*/ 8 h 148"/>
                <a:gd name="T36" fmla="*/ 150 w 98"/>
                <a:gd name="T37" fmla="*/ 35 h 148"/>
                <a:gd name="T38" fmla="*/ 85 w 98"/>
                <a:gd name="T39" fmla="*/ 53 h 148"/>
                <a:gd name="T40" fmla="*/ 58 w 98"/>
                <a:gd name="T41" fmla="*/ 30 h 148"/>
                <a:gd name="T42" fmla="*/ 23 w 98"/>
                <a:gd name="T43" fmla="*/ 5 h 148"/>
                <a:gd name="T44" fmla="*/ 10 w 98"/>
                <a:gd name="T45" fmla="*/ 25 h 1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148">
                  <a:moveTo>
                    <a:pt x="4" y="10"/>
                  </a:moveTo>
                  <a:cubicBezTo>
                    <a:pt x="8" y="16"/>
                    <a:pt x="13" y="21"/>
                    <a:pt x="19" y="26"/>
                  </a:cubicBezTo>
                  <a:cubicBezTo>
                    <a:pt x="23" y="29"/>
                    <a:pt x="29" y="33"/>
                    <a:pt x="33" y="38"/>
                  </a:cubicBezTo>
                  <a:cubicBezTo>
                    <a:pt x="37" y="42"/>
                    <a:pt x="37" y="47"/>
                    <a:pt x="39" y="53"/>
                  </a:cubicBezTo>
                  <a:cubicBezTo>
                    <a:pt x="42" y="62"/>
                    <a:pt x="52" y="72"/>
                    <a:pt x="51" y="82"/>
                  </a:cubicBezTo>
                  <a:cubicBezTo>
                    <a:pt x="51" y="92"/>
                    <a:pt x="42" y="101"/>
                    <a:pt x="41" y="111"/>
                  </a:cubicBezTo>
                  <a:cubicBezTo>
                    <a:pt x="40" y="120"/>
                    <a:pt x="41" y="143"/>
                    <a:pt x="50" y="148"/>
                  </a:cubicBezTo>
                  <a:cubicBezTo>
                    <a:pt x="52" y="145"/>
                    <a:pt x="50" y="139"/>
                    <a:pt x="50" y="135"/>
                  </a:cubicBezTo>
                  <a:cubicBezTo>
                    <a:pt x="50" y="131"/>
                    <a:pt x="51" y="126"/>
                    <a:pt x="53" y="121"/>
                  </a:cubicBezTo>
                  <a:cubicBezTo>
                    <a:pt x="54" y="116"/>
                    <a:pt x="58" y="112"/>
                    <a:pt x="59" y="107"/>
                  </a:cubicBezTo>
                  <a:cubicBezTo>
                    <a:pt x="60" y="102"/>
                    <a:pt x="60" y="98"/>
                    <a:pt x="62" y="92"/>
                  </a:cubicBezTo>
                  <a:cubicBezTo>
                    <a:pt x="65" y="87"/>
                    <a:pt x="68" y="85"/>
                    <a:pt x="68" y="79"/>
                  </a:cubicBezTo>
                  <a:cubicBezTo>
                    <a:pt x="68" y="74"/>
                    <a:pt x="65" y="70"/>
                    <a:pt x="62" y="65"/>
                  </a:cubicBezTo>
                  <a:cubicBezTo>
                    <a:pt x="58" y="58"/>
                    <a:pt x="52" y="46"/>
                    <a:pt x="56" y="38"/>
                  </a:cubicBezTo>
                  <a:cubicBezTo>
                    <a:pt x="59" y="34"/>
                    <a:pt x="64" y="31"/>
                    <a:pt x="68" y="28"/>
                  </a:cubicBezTo>
                  <a:cubicBezTo>
                    <a:pt x="73" y="24"/>
                    <a:pt x="77" y="20"/>
                    <a:pt x="82" y="16"/>
                  </a:cubicBezTo>
                  <a:cubicBezTo>
                    <a:pt x="85" y="13"/>
                    <a:pt x="90" y="10"/>
                    <a:pt x="93" y="6"/>
                  </a:cubicBezTo>
                  <a:cubicBezTo>
                    <a:pt x="98" y="0"/>
                    <a:pt x="93" y="1"/>
                    <a:pt x="87" y="3"/>
                  </a:cubicBezTo>
                  <a:cubicBezTo>
                    <a:pt x="78" y="7"/>
                    <a:pt x="68" y="9"/>
                    <a:pt x="60" y="14"/>
                  </a:cubicBezTo>
                  <a:cubicBezTo>
                    <a:pt x="52" y="20"/>
                    <a:pt x="44" y="25"/>
                    <a:pt x="34" y="21"/>
                  </a:cubicBezTo>
                  <a:cubicBezTo>
                    <a:pt x="30" y="19"/>
                    <a:pt x="27" y="15"/>
                    <a:pt x="23" y="12"/>
                  </a:cubicBezTo>
                  <a:cubicBezTo>
                    <a:pt x="20" y="10"/>
                    <a:pt x="12" y="5"/>
                    <a:pt x="9" y="2"/>
                  </a:cubicBezTo>
                  <a:cubicBezTo>
                    <a:pt x="5" y="1"/>
                    <a:pt x="0" y="4"/>
                    <a:pt x="4" y="1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0" name="Freeform 680"/>
            <p:cNvSpPr>
              <a:spLocks/>
            </p:cNvSpPr>
            <p:nvPr/>
          </p:nvSpPr>
          <p:spPr bwMode="auto">
            <a:xfrm>
              <a:off x="3091" y="1655"/>
              <a:ext cx="97" cy="100"/>
            </a:xfrm>
            <a:custGeom>
              <a:avLst/>
              <a:gdLst>
                <a:gd name="T0" fmla="*/ 0 w 39"/>
                <a:gd name="T1" fmla="*/ 0 h 40"/>
                <a:gd name="T2" fmla="*/ 37 w 39"/>
                <a:gd name="T3" fmla="*/ 45 h 40"/>
                <a:gd name="T4" fmla="*/ 77 w 39"/>
                <a:gd name="T5" fmla="*/ 100 h 40"/>
                <a:gd name="T6" fmla="*/ 72 w 39"/>
                <a:gd name="T7" fmla="*/ 43 h 40"/>
                <a:gd name="T8" fmla="*/ 95 w 39"/>
                <a:gd name="T9" fmla="*/ 3 h 40"/>
                <a:gd name="T10" fmla="*/ 65 w 39"/>
                <a:gd name="T11" fmla="*/ 20 h 40"/>
                <a:gd name="T12" fmla="*/ 37 w 39"/>
                <a:gd name="T13" fmla="*/ 8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0">
                  <a:moveTo>
                    <a:pt x="0" y="0"/>
                  </a:moveTo>
                  <a:cubicBezTo>
                    <a:pt x="5" y="6"/>
                    <a:pt x="11" y="11"/>
                    <a:pt x="15" y="18"/>
                  </a:cubicBezTo>
                  <a:cubicBezTo>
                    <a:pt x="19" y="26"/>
                    <a:pt x="21" y="38"/>
                    <a:pt x="31" y="40"/>
                  </a:cubicBezTo>
                  <a:cubicBezTo>
                    <a:pt x="26" y="34"/>
                    <a:pt x="26" y="25"/>
                    <a:pt x="29" y="17"/>
                  </a:cubicBezTo>
                  <a:cubicBezTo>
                    <a:pt x="31" y="12"/>
                    <a:pt x="39" y="6"/>
                    <a:pt x="38" y="1"/>
                  </a:cubicBezTo>
                  <a:cubicBezTo>
                    <a:pt x="36" y="3"/>
                    <a:pt x="30" y="8"/>
                    <a:pt x="26" y="8"/>
                  </a:cubicBezTo>
                  <a:cubicBezTo>
                    <a:pt x="22" y="7"/>
                    <a:pt x="20" y="3"/>
                    <a:pt x="15" y="3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" name="Freeform 681"/>
            <p:cNvSpPr>
              <a:spLocks/>
            </p:cNvSpPr>
            <p:nvPr/>
          </p:nvSpPr>
          <p:spPr bwMode="auto">
            <a:xfrm>
              <a:off x="3138" y="1697"/>
              <a:ext cx="60" cy="198"/>
            </a:xfrm>
            <a:custGeom>
              <a:avLst/>
              <a:gdLst>
                <a:gd name="T0" fmla="*/ 0 w 24"/>
                <a:gd name="T1" fmla="*/ 23 h 79"/>
                <a:gd name="T2" fmla="*/ 15 w 24"/>
                <a:gd name="T3" fmla="*/ 63 h 79"/>
                <a:gd name="T4" fmla="*/ 33 w 24"/>
                <a:gd name="T5" fmla="*/ 110 h 79"/>
                <a:gd name="T6" fmla="*/ 25 w 24"/>
                <a:gd name="T7" fmla="*/ 153 h 79"/>
                <a:gd name="T8" fmla="*/ 23 w 24"/>
                <a:gd name="T9" fmla="*/ 198 h 79"/>
                <a:gd name="T10" fmla="*/ 38 w 24"/>
                <a:gd name="T11" fmla="*/ 148 h 79"/>
                <a:gd name="T12" fmla="*/ 60 w 24"/>
                <a:gd name="T13" fmla="*/ 100 h 79"/>
                <a:gd name="T14" fmla="*/ 35 w 24"/>
                <a:gd name="T15" fmla="*/ 55 h 79"/>
                <a:gd name="T16" fmla="*/ 20 w 24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9">
                  <a:moveTo>
                    <a:pt x="0" y="9"/>
                  </a:moveTo>
                  <a:cubicBezTo>
                    <a:pt x="3" y="14"/>
                    <a:pt x="3" y="20"/>
                    <a:pt x="6" y="25"/>
                  </a:cubicBezTo>
                  <a:cubicBezTo>
                    <a:pt x="9" y="31"/>
                    <a:pt x="12" y="37"/>
                    <a:pt x="13" y="44"/>
                  </a:cubicBezTo>
                  <a:cubicBezTo>
                    <a:pt x="14" y="50"/>
                    <a:pt x="11" y="56"/>
                    <a:pt x="10" y="61"/>
                  </a:cubicBezTo>
                  <a:cubicBezTo>
                    <a:pt x="9" y="67"/>
                    <a:pt x="9" y="73"/>
                    <a:pt x="9" y="79"/>
                  </a:cubicBezTo>
                  <a:cubicBezTo>
                    <a:pt x="9" y="71"/>
                    <a:pt x="11" y="66"/>
                    <a:pt x="15" y="59"/>
                  </a:cubicBezTo>
                  <a:cubicBezTo>
                    <a:pt x="19" y="54"/>
                    <a:pt x="24" y="47"/>
                    <a:pt x="24" y="40"/>
                  </a:cubicBezTo>
                  <a:cubicBezTo>
                    <a:pt x="23" y="34"/>
                    <a:pt x="17" y="28"/>
                    <a:pt x="14" y="22"/>
                  </a:cubicBezTo>
                  <a:cubicBezTo>
                    <a:pt x="11" y="15"/>
                    <a:pt x="8" y="8"/>
                    <a:pt x="8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2" name="Freeform 682"/>
            <p:cNvSpPr>
              <a:spLocks/>
            </p:cNvSpPr>
            <p:nvPr/>
          </p:nvSpPr>
          <p:spPr bwMode="auto">
            <a:xfrm>
              <a:off x="3126" y="1675"/>
              <a:ext cx="32" cy="47"/>
            </a:xfrm>
            <a:custGeom>
              <a:avLst/>
              <a:gdLst>
                <a:gd name="T0" fmla="*/ 0 w 13"/>
                <a:gd name="T1" fmla="*/ 0 h 19"/>
                <a:gd name="T2" fmla="*/ 32 w 13"/>
                <a:gd name="T3" fmla="*/ 10 h 19"/>
                <a:gd name="T4" fmla="*/ 22 w 13"/>
                <a:gd name="T5" fmla="*/ 47 h 19"/>
                <a:gd name="T6" fmla="*/ 5 w 13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cubicBezTo>
                    <a:pt x="3" y="4"/>
                    <a:pt x="9" y="3"/>
                    <a:pt x="13" y="4"/>
                  </a:cubicBezTo>
                  <a:cubicBezTo>
                    <a:pt x="10" y="9"/>
                    <a:pt x="10" y="14"/>
                    <a:pt x="9" y="19"/>
                  </a:cubicBezTo>
                  <a:cubicBezTo>
                    <a:pt x="7" y="14"/>
                    <a:pt x="4" y="8"/>
                    <a:pt x="2" y="2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3" name="Freeform 683"/>
            <p:cNvSpPr>
              <a:spLocks/>
            </p:cNvSpPr>
            <p:nvPr/>
          </p:nvSpPr>
          <p:spPr bwMode="auto">
            <a:xfrm>
              <a:off x="2926" y="1497"/>
              <a:ext cx="365" cy="455"/>
            </a:xfrm>
            <a:custGeom>
              <a:avLst/>
              <a:gdLst>
                <a:gd name="T0" fmla="*/ 33 w 146"/>
                <a:gd name="T1" fmla="*/ 130 h 182"/>
                <a:gd name="T2" fmla="*/ 3 w 146"/>
                <a:gd name="T3" fmla="*/ 163 h 182"/>
                <a:gd name="T4" fmla="*/ 40 w 146"/>
                <a:gd name="T5" fmla="*/ 188 h 182"/>
                <a:gd name="T6" fmla="*/ 95 w 146"/>
                <a:gd name="T7" fmla="*/ 243 h 182"/>
                <a:gd name="T8" fmla="*/ 110 w 146"/>
                <a:gd name="T9" fmla="*/ 265 h 182"/>
                <a:gd name="T10" fmla="*/ 103 w 146"/>
                <a:gd name="T11" fmla="*/ 278 h 182"/>
                <a:gd name="T12" fmla="*/ 110 w 146"/>
                <a:gd name="T13" fmla="*/ 295 h 182"/>
                <a:gd name="T14" fmla="*/ 133 w 146"/>
                <a:gd name="T15" fmla="*/ 365 h 182"/>
                <a:gd name="T16" fmla="*/ 138 w 146"/>
                <a:gd name="T17" fmla="*/ 423 h 182"/>
                <a:gd name="T18" fmla="*/ 160 w 146"/>
                <a:gd name="T19" fmla="*/ 438 h 182"/>
                <a:gd name="T20" fmla="*/ 178 w 146"/>
                <a:gd name="T21" fmla="*/ 453 h 182"/>
                <a:gd name="T22" fmla="*/ 155 w 146"/>
                <a:gd name="T23" fmla="*/ 370 h 182"/>
                <a:gd name="T24" fmla="*/ 178 w 146"/>
                <a:gd name="T25" fmla="*/ 285 h 182"/>
                <a:gd name="T26" fmla="*/ 155 w 146"/>
                <a:gd name="T27" fmla="*/ 258 h 182"/>
                <a:gd name="T28" fmla="*/ 133 w 146"/>
                <a:gd name="T29" fmla="*/ 225 h 182"/>
                <a:gd name="T30" fmla="*/ 68 w 146"/>
                <a:gd name="T31" fmla="*/ 165 h 182"/>
                <a:gd name="T32" fmla="*/ 65 w 146"/>
                <a:gd name="T33" fmla="*/ 138 h 182"/>
                <a:gd name="T34" fmla="*/ 80 w 146"/>
                <a:gd name="T35" fmla="*/ 100 h 182"/>
                <a:gd name="T36" fmla="*/ 123 w 146"/>
                <a:gd name="T37" fmla="*/ 83 h 182"/>
                <a:gd name="T38" fmla="*/ 160 w 146"/>
                <a:gd name="T39" fmla="*/ 68 h 182"/>
                <a:gd name="T40" fmla="*/ 200 w 146"/>
                <a:gd name="T41" fmla="*/ 75 h 182"/>
                <a:gd name="T42" fmla="*/ 223 w 146"/>
                <a:gd name="T43" fmla="*/ 98 h 182"/>
                <a:gd name="T44" fmla="*/ 260 w 146"/>
                <a:gd name="T45" fmla="*/ 88 h 182"/>
                <a:gd name="T46" fmla="*/ 280 w 146"/>
                <a:gd name="T47" fmla="*/ 60 h 182"/>
                <a:gd name="T48" fmla="*/ 328 w 146"/>
                <a:gd name="T49" fmla="*/ 45 h 182"/>
                <a:gd name="T50" fmla="*/ 350 w 146"/>
                <a:gd name="T51" fmla="*/ 48 h 182"/>
                <a:gd name="T52" fmla="*/ 365 w 146"/>
                <a:gd name="T53" fmla="*/ 63 h 182"/>
                <a:gd name="T54" fmla="*/ 348 w 146"/>
                <a:gd name="T55" fmla="*/ 33 h 182"/>
                <a:gd name="T56" fmla="*/ 315 w 146"/>
                <a:gd name="T57" fmla="*/ 20 h 182"/>
                <a:gd name="T58" fmla="*/ 285 w 146"/>
                <a:gd name="T59" fmla="*/ 3 h 182"/>
                <a:gd name="T60" fmla="*/ 253 w 146"/>
                <a:gd name="T61" fmla="*/ 3 h 182"/>
                <a:gd name="T62" fmla="*/ 225 w 146"/>
                <a:gd name="T63" fmla="*/ 38 h 182"/>
                <a:gd name="T64" fmla="*/ 190 w 146"/>
                <a:gd name="T65" fmla="*/ 45 h 182"/>
                <a:gd name="T66" fmla="*/ 120 w 146"/>
                <a:gd name="T67" fmla="*/ 65 h 182"/>
                <a:gd name="T68" fmla="*/ 68 w 146"/>
                <a:gd name="T69" fmla="*/ 98 h 182"/>
                <a:gd name="T70" fmla="*/ 13 w 146"/>
                <a:gd name="T71" fmla="*/ 120 h 182"/>
                <a:gd name="T72" fmla="*/ 13 w 146"/>
                <a:gd name="T73" fmla="*/ 145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6" h="182">
                  <a:moveTo>
                    <a:pt x="13" y="52"/>
                  </a:moveTo>
                  <a:cubicBezTo>
                    <a:pt x="9" y="54"/>
                    <a:pt x="0" y="59"/>
                    <a:pt x="1" y="65"/>
                  </a:cubicBezTo>
                  <a:cubicBezTo>
                    <a:pt x="3" y="71"/>
                    <a:pt x="11" y="72"/>
                    <a:pt x="16" y="75"/>
                  </a:cubicBezTo>
                  <a:cubicBezTo>
                    <a:pt x="27" y="80"/>
                    <a:pt x="30" y="88"/>
                    <a:pt x="38" y="97"/>
                  </a:cubicBezTo>
                  <a:cubicBezTo>
                    <a:pt x="42" y="101"/>
                    <a:pt x="45" y="101"/>
                    <a:pt x="44" y="106"/>
                  </a:cubicBezTo>
                  <a:cubicBezTo>
                    <a:pt x="44" y="108"/>
                    <a:pt x="41" y="109"/>
                    <a:pt x="41" y="111"/>
                  </a:cubicBezTo>
                  <a:cubicBezTo>
                    <a:pt x="40" y="115"/>
                    <a:pt x="42" y="115"/>
                    <a:pt x="44" y="118"/>
                  </a:cubicBezTo>
                  <a:cubicBezTo>
                    <a:pt x="49" y="126"/>
                    <a:pt x="51" y="136"/>
                    <a:pt x="53" y="146"/>
                  </a:cubicBezTo>
                  <a:cubicBezTo>
                    <a:pt x="54" y="152"/>
                    <a:pt x="50" y="165"/>
                    <a:pt x="55" y="169"/>
                  </a:cubicBezTo>
                  <a:cubicBezTo>
                    <a:pt x="57" y="172"/>
                    <a:pt x="61" y="171"/>
                    <a:pt x="64" y="175"/>
                  </a:cubicBezTo>
                  <a:cubicBezTo>
                    <a:pt x="67" y="177"/>
                    <a:pt x="67" y="182"/>
                    <a:pt x="71" y="181"/>
                  </a:cubicBezTo>
                  <a:cubicBezTo>
                    <a:pt x="65" y="173"/>
                    <a:pt x="60" y="159"/>
                    <a:pt x="62" y="148"/>
                  </a:cubicBezTo>
                  <a:cubicBezTo>
                    <a:pt x="64" y="137"/>
                    <a:pt x="73" y="127"/>
                    <a:pt x="71" y="114"/>
                  </a:cubicBezTo>
                  <a:cubicBezTo>
                    <a:pt x="70" y="109"/>
                    <a:pt x="65" y="107"/>
                    <a:pt x="62" y="103"/>
                  </a:cubicBezTo>
                  <a:cubicBezTo>
                    <a:pt x="59" y="98"/>
                    <a:pt x="58" y="94"/>
                    <a:pt x="53" y="90"/>
                  </a:cubicBezTo>
                  <a:cubicBezTo>
                    <a:pt x="44" y="82"/>
                    <a:pt x="35" y="76"/>
                    <a:pt x="27" y="66"/>
                  </a:cubicBezTo>
                  <a:cubicBezTo>
                    <a:pt x="23" y="61"/>
                    <a:pt x="24" y="61"/>
                    <a:pt x="26" y="55"/>
                  </a:cubicBezTo>
                  <a:cubicBezTo>
                    <a:pt x="27" y="50"/>
                    <a:pt x="28" y="44"/>
                    <a:pt x="32" y="40"/>
                  </a:cubicBezTo>
                  <a:cubicBezTo>
                    <a:pt x="36" y="36"/>
                    <a:pt x="44" y="35"/>
                    <a:pt x="49" y="33"/>
                  </a:cubicBezTo>
                  <a:cubicBezTo>
                    <a:pt x="54" y="30"/>
                    <a:pt x="59" y="28"/>
                    <a:pt x="64" y="27"/>
                  </a:cubicBezTo>
                  <a:cubicBezTo>
                    <a:pt x="69" y="26"/>
                    <a:pt x="77" y="26"/>
                    <a:pt x="80" y="30"/>
                  </a:cubicBezTo>
                  <a:cubicBezTo>
                    <a:pt x="85" y="34"/>
                    <a:pt x="81" y="39"/>
                    <a:pt x="89" y="39"/>
                  </a:cubicBezTo>
                  <a:cubicBezTo>
                    <a:pt x="92" y="39"/>
                    <a:pt x="101" y="37"/>
                    <a:pt x="104" y="35"/>
                  </a:cubicBezTo>
                  <a:cubicBezTo>
                    <a:pt x="108" y="33"/>
                    <a:pt x="107" y="28"/>
                    <a:pt x="112" y="24"/>
                  </a:cubicBezTo>
                  <a:cubicBezTo>
                    <a:pt x="117" y="20"/>
                    <a:pt x="125" y="18"/>
                    <a:pt x="131" y="18"/>
                  </a:cubicBezTo>
                  <a:cubicBezTo>
                    <a:pt x="133" y="17"/>
                    <a:pt x="138" y="18"/>
                    <a:pt x="140" y="19"/>
                  </a:cubicBezTo>
                  <a:cubicBezTo>
                    <a:pt x="143" y="21"/>
                    <a:pt x="143" y="25"/>
                    <a:pt x="146" y="25"/>
                  </a:cubicBezTo>
                  <a:cubicBezTo>
                    <a:pt x="145" y="22"/>
                    <a:pt x="142" y="16"/>
                    <a:pt x="139" y="13"/>
                  </a:cubicBezTo>
                  <a:cubicBezTo>
                    <a:pt x="135" y="9"/>
                    <a:pt x="130" y="10"/>
                    <a:pt x="126" y="8"/>
                  </a:cubicBezTo>
                  <a:cubicBezTo>
                    <a:pt x="121" y="6"/>
                    <a:pt x="118" y="2"/>
                    <a:pt x="114" y="1"/>
                  </a:cubicBezTo>
                  <a:cubicBezTo>
                    <a:pt x="111" y="1"/>
                    <a:pt x="103" y="0"/>
                    <a:pt x="101" y="1"/>
                  </a:cubicBezTo>
                  <a:cubicBezTo>
                    <a:pt x="95" y="3"/>
                    <a:pt x="94" y="11"/>
                    <a:pt x="90" y="15"/>
                  </a:cubicBezTo>
                  <a:cubicBezTo>
                    <a:pt x="86" y="19"/>
                    <a:pt x="82" y="18"/>
                    <a:pt x="76" y="18"/>
                  </a:cubicBezTo>
                  <a:cubicBezTo>
                    <a:pt x="67" y="19"/>
                    <a:pt x="58" y="24"/>
                    <a:pt x="48" y="26"/>
                  </a:cubicBezTo>
                  <a:cubicBezTo>
                    <a:pt x="40" y="28"/>
                    <a:pt x="34" y="33"/>
                    <a:pt x="27" y="39"/>
                  </a:cubicBezTo>
                  <a:cubicBezTo>
                    <a:pt x="20" y="44"/>
                    <a:pt x="12" y="44"/>
                    <a:pt x="5" y="48"/>
                  </a:cubicBezTo>
                  <a:cubicBezTo>
                    <a:pt x="5" y="52"/>
                    <a:pt x="6" y="55"/>
                    <a:pt x="5" y="58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4" name="Freeform 684"/>
            <p:cNvSpPr>
              <a:spLocks/>
            </p:cNvSpPr>
            <p:nvPr/>
          </p:nvSpPr>
          <p:spPr bwMode="auto">
            <a:xfrm>
              <a:off x="3221" y="1542"/>
              <a:ext cx="130" cy="208"/>
            </a:xfrm>
            <a:custGeom>
              <a:avLst/>
              <a:gdLst>
                <a:gd name="T0" fmla="*/ 88 w 52"/>
                <a:gd name="T1" fmla="*/ 40 h 83"/>
                <a:gd name="T2" fmla="*/ 85 w 52"/>
                <a:gd name="T3" fmla="*/ 93 h 83"/>
                <a:gd name="T4" fmla="*/ 53 w 52"/>
                <a:gd name="T5" fmla="*/ 128 h 83"/>
                <a:gd name="T6" fmla="*/ 10 w 52"/>
                <a:gd name="T7" fmla="*/ 158 h 83"/>
                <a:gd name="T8" fmla="*/ 20 w 52"/>
                <a:gd name="T9" fmla="*/ 208 h 83"/>
                <a:gd name="T10" fmla="*/ 43 w 52"/>
                <a:gd name="T11" fmla="*/ 155 h 83"/>
                <a:gd name="T12" fmla="*/ 80 w 52"/>
                <a:gd name="T13" fmla="*/ 180 h 83"/>
                <a:gd name="T14" fmla="*/ 95 w 52"/>
                <a:gd name="T15" fmla="*/ 140 h 83"/>
                <a:gd name="T16" fmla="*/ 130 w 52"/>
                <a:gd name="T17" fmla="*/ 100 h 83"/>
                <a:gd name="T18" fmla="*/ 105 w 52"/>
                <a:gd name="T19" fmla="*/ 83 h 83"/>
                <a:gd name="T20" fmla="*/ 110 w 52"/>
                <a:gd name="T21" fmla="*/ 48 h 83"/>
                <a:gd name="T22" fmla="*/ 73 w 52"/>
                <a:gd name="T23" fmla="*/ 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83">
                  <a:moveTo>
                    <a:pt x="35" y="16"/>
                  </a:moveTo>
                  <a:cubicBezTo>
                    <a:pt x="35" y="23"/>
                    <a:pt x="38" y="29"/>
                    <a:pt x="34" y="37"/>
                  </a:cubicBezTo>
                  <a:cubicBezTo>
                    <a:pt x="32" y="42"/>
                    <a:pt x="26" y="47"/>
                    <a:pt x="21" y="51"/>
                  </a:cubicBezTo>
                  <a:cubicBezTo>
                    <a:pt x="16" y="54"/>
                    <a:pt x="8" y="58"/>
                    <a:pt x="4" y="63"/>
                  </a:cubicBezTo>
                  <a:cubicBezTo>
                    <a:pt x="0" y="70"/>
                    <a:pt x="7" y="76"/>
                    <a:pt x="8" y="83"/>
                  </a:cubicBezTo>
                  <a:cubicBezTo>
                    <a:pt x="8" y="75"/>
                    <a:pt x="6" y="65"/>
                    <a:pt x="17" y="62"/>
                  </a:cubicBezTo>
                  <a:cubicBezTo>
                    <a:pt x="25" y="59"/>
                    <a:pt x="33" y="64"/>
                    <a:pt x="32" y="72"/>
                  </a:cubicBezTo>
                  <a:cubicBezTo>
                    <a:pt x="41" y="67"/>
                    <a:pt x="37" y="65"/>
                    <a:pt x="38" y="56"/>
                  </a:cubicBezTo>
                  <a:cubicBezTo>
                    <a:pt x="39" y="49"/>
                    <a:pt x="46" y="44"/>
                    <a:pt x="52" y="40"/>
                  </a:cubicBezTo>
                  <a:cubicBezTo>
                    <a:pt x="49" y="36"/>
                    <a:pt x="44" y="37"/>
                    <a:pt x="42" y="33"/>
                  </a:cubicBezTo>
                  <a:cubicBezTo>
                    <a:pt x="41" y="29"/>
                    <a:pt x="45" y="23"/>
                    <a:pt x="44" y="19"/>
                  </a:cubicBezTo>
                  <a:cubicBezTo>
                    <a:pt x="43" y="10"/>
                    <a:pt x="29" y="8"/>
                    <a:pt x="29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5" name="Freeform 685"/>
            <p:cNvSpPr>
              <a:spLocks/>
            </p:cNvSpPr>
            <p:nvPr/>
          </p:nvSpPr>
          <p:spPr bwMode="auto">
            <a:xfrm>
              <a:off x="3168" y="1792"/>
              <a:ext cx="183" cy="388"/>
            </a:xfrm>
            <a:custGeom>
              <a:avLst/>
              <a:gdLst>
                <a:gd name="T0" fmla="*/ 68 w 73"/>
                <a:gd name="T1" fmla="*/ 8 h 155"/>
                <a:gd name="T2" fmla="*/ 80 w 73"/>
                <a:gd name="T3" fmla="*/ 40 h 155"/>
                <a:gd name="T4" fmla="*/ 68 w 73"/>
                <a:gd name="T5" fmla="*/ 78 h 155"/>
                <a:gd name="T6" fmla="*/ 73 w 73"/>
                <a:gd name="T7" fmla="*/ 148 h 155"/>
                <a:gd name="T8" fmla="*/ 60 w 73"/>
                <a:gd name="T9" fmla="*/ 220 h 155"/>
                <a:gd name="T10" fmla="*/ 30 w 73"/>
                <a:gd name="T11" fmla="*/ 233 h 155"/>
                <a:gd name="T12" fmla="*/ 0 w 73"/>
                <a:gd name="T13" fmla="*/ 220 h 155"/>
                <a:gd name="T14" fmla="*/ 58 w 73"/>
                <a:gd name="T15" fmla="*/ 248 h 155"/>
                <a:gd name="T16" fmla="*/ 115 w 73"/>
                <a:gd name="T17" fmla="*/ 293 h 155"/>
                <a:gd name="T18" fmla="*/ 128 w 73"/>
                <a:gd name="T19" fmla="*/ 363 h 155"/>
                <a:gd name="T20" fmla="*/ 153 w 73"/>
                <a:gd name="T21" fmla="*/ 385 h 155"/>
                <a:gd name="T22" fmla="*/ 180 w 73"/>
                <a:gd name="T23" fmla="*/ 368 h 155"/>
                <a:gd name="T24" fmla="*/ 180 w 73"/>
                <a:gd name="T25" fmla="*/ 368 h 155"/>
                <a:gd name="T26" fmla="*/ 160 w 73"/>
                <a:gd name="T27" fmla="*/ 335 h 155"/>
                <a:gd name="T28" fmla="*/ 143 w 73"/>
                <a:gd name="T29" fmla="*/ 328 h 155"/>
                <a:gd name="T30" fmla="*/ 140 w 73"/>
                <a:gd name="T31" fmla="*/ 308 h 155"/>
                <a:gd name="T32" fmla="*/ 123 w 73"/>
                <a:gd name="T33" fmla="*/ 280 h 155"/>
                <a:gd name="T34" fmla="*/ 103 w 73"/>
                <a:gd name="T35" fmla="*/ 250 h 155"/>
                <a:gd name="T36" fmla="*/ 80 w 73"/>
                <a:gd name="T37" fmla="*/ 185 h 155"/>
                <a:gd name="T38" fmla="*/ 83 w 73"/>
                <a:gd name="T39" fmla="*/ 108 h 155"/>
                <a:gd name="T40" fmla="*/ 85 w 73"/>
                <a:gd name="T41" fmla="*/ 48 h 155"/>
                <a:gd name="T42" fmla="*/ 85 w 73"/>
                <a:gd name="T43" fmla="*/ 20 h 155"/>
                <a:gd name="T44" fmla="*/ 68 w 73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3" h="155">
                  <a:moveTo>
                    <a:pt x="27" y="3"/>
                  </a:moveTo>
                  <a:cubicBezTo>
                    <a:pt x="29" y="8"/>
                    <a:pt x="32" y="12"/>
                    <a:pt x="32" y="16"/>
                  </a:cubicBezTo>
                  <a:cubicBezTo>
                    <a:pt x="33" y="22"/>
                    <a:pt x="29" y="26"/>
                    <a:pt x="27" y="31"/>
                  </a:cubicBezTo>
                  <a:cubicBezTo>
                    <a:pt x="24" y="40"/>
                    <a:pt x="29" y="50"/>
                    <a:pt x="29" y="59"/>
                  </a:cubicBezTo>
                  <a:cubicBezTo>
                    <a:pt x="29" y="70"/>
                    <a:pt x="30" y="79"/>
                    <a:pt x="24" y="88"/>
                  </a:cubicBezTo>
                  <a:cubicBezTo>
                    <a:pt x="22" y="93"/>
                    <a:pt x="18" y="95"/>
                    <a:pt x="12" y="93"/>
                  </a:cubicBezTo>
                  <a:cubicBezTo>
                    <a:pt x="8" y="92"/>
                    <a:pt x="4" y="86"/>
                    <a:pt x="0" y="88"/>
                  </a:cubicBezTo>
                  <a:cubicBezTo>
                    <a:pt x="5" y="97"/>
                    <a:pt x="15" y="98"/>
                    <a:pt x="23" y="99"/>
                  </a:cubicBezTo>
                  <a:cubicBezTo>
                    <a:pt x="34" y="100"/>
                    <a:pt x="39" y="109"/>
                    <a:pt x="46" y="117"/>
                  </a:cubicBezTo>
                  <a:cubicBezTo>
                    <a:pt x="53" y="127"/>
                    <a:pt x="48" y="134"/>
                    <a:pt x="51" y="145"/>
                  </a:cubicBezTo>
                  <a:cubicBezTo>
                    <a:pt x="52" y="149"/>
                    <a:pt x="56" y="155"/>
                    <a:pt x="61" y="154"/>
                  </a:cubicBezTo>
                  <a:cubicBezTo>
                    <a:pt x="63" y="154"/>
                    <a:pt x="69" y="149"/>
                    <a:pt x="72" y="147"/>
                  </a:cubicBezTo>
                  <a:cubicBezTo>
                    <a:pt x="73" y="147"/>
                    <a:pt x="73" y="147"/>
                    <a:pt x="72" y="147"/>
                  </a:cubicBezTo>
                  <a:cubicBezTo>
                    <a:pt x="68" y="144"/>
                    <a:pt x="68" y="138"/>
                    <a:pt x="64" y="134"/>
                  </a:cubicBezTo>
                  <a:cubicBezTo>
                    <a:pt x="61" y="132"/>
                    <a:pt x="60" y="134"/>
                    <a:pt x="57" y="131"/>
                  </a:cubicBezTo>
                  <a:cubicBezTo>
                    <a:pt x="56" y="129"/>
                    <a:pt x="57" y="125"/>
                    <a:pt x="56" y="123"/>
                  </a:cubicBezTo>
                  <a:cubicBezTo>
                    <a:pt x="55" y="117"/>
                    <a:pt x="53" y="115"/>
                    <a:pt x="49" y="112"/>
                  </a:cubicBezTo>
                  <a:cubicBezTo>
                    <a:pt x="45" y="108"/>
                    <a:pt x="43" y="105"/>
                    <a:pt x="41" y="100"/>
                  </a:cubicBezTo>
                  <a:cubicBezTo>
                    <a:pt x="36" y="90"/>
                    <a:pt x="32" y="86"/>
                    <a:pt x="32" y="74"/>
                  </a:cubicBezTo>
                  <a:cubicBezTo>
                    <a:pt x="32" y="64"/>
                    <a:pt x="34" y="53"/>
                    <a:pt x="33" y="43"/>
                  </a:cubicBezTo>
                  <a:cubicBezTo>
                    <a:pt x="32" y="34"/>
                    <a:pt x="31" y="28"/>
                    <a:pt x="34" y="19"/>
                  </a:cubicBezTo>
                  <a:cubicBezTo>
                    <a:pt x="36" y="15"/>
                    <a:pt x="38" y="13"/>
                    <a:pt x="34" y="8"/>
                  </a:cubicBezTo>
                  <a:cubicBezTo>
                    <a:pt x="32" y="5"/>
                    <a:pt x="28" y="4"/>
                    <a:pt x="27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" name="Freeform 686"/>
            <p:cNvSpPr>
              <a:spLocks/>
            </p:cNvSpPr>
            <p:nvPr/>
          </p:nvSpPr>
          <p:spPr bwMode="auto">
            <a:xfrm>
              <a:off x="3283" y="1655"/>
              <a:ext cx="40" cy="35"/>
            </a:xfrm>
            <a:custGeom>
              <a:avLst/>
              <a:gdLst>
                <a:gd name="T0" fmla="*/ 40 w 16"/>
                <a:gd name="T1" fmla="*/ 0 h 14"/>
                <a:gd name="T2" fmla="*/ 13 w 16"/>
                <a:gd name="T3" fmla="*/ 35 h 14"/>
                <a:gd name="T4" fmla="*/ 0 w 16"/>
                <a:gd name="T5" fmla="*/ 28 h 14"/>
                <a:gd name="T6" fmla="*/ 23 w 1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cubicBezTo>
                    <a:pt x="12" y="5"/>
                    <a:pt x="8" y="7"/>
                    <a:pt x="5" y="14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2" y="7"/>
                    <a:pt x="6" y="3"/>
                    <a:pt x="9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7" name="Freeform 687"/>
            <p:cNvSpPr>
              <a:spLocks/>
            </p:cNvSpPr>
            <p:nvPr/>
          </p:nvSpPr>
          <p:spPr bwMode="auto">
            <a:xfrm>
              <a:off x="3141" y="1517"/>
              <a:ext cx="100" cy="58"/>
            </a:xfrm>
            <a:custGeom>
              <a:avLst/>
              <a:gdLst>
                <a:gd name="T0" fmla="*/ 0 w 40"/>
                <a:gd name="T1" fmla="*/ 38 h 23"/>
                <a:gd name="T2" fmla="*/ 65 w 40"/>
                <a:gd name="T3" fmla="*/ 0 h 23"/>
                <a:gd name="T4" fmla="*/ 100 w 40"/>
                <a:gd name="T5" fmla="*/ 20 h 23"/>
                <a:gd name="T6" fmla="*/ 40 w 40"/>
                <a:gd name="T7" fmla="*/ 30 h 23"/>
                <a:gd name="T8" fmla="*/ 30 w 40"/>
                <a:gd name="T9" fmla="*/ 53 h 23"/>
                <a:gd name="T10" fmla="*/ 5 w 40"/>
                <a:gd name="T11" fmla="*/ 4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23">
                  <a:moveTo>
                    <a:pt x="0" y="15"/>
                  </a:moveTo>
                  <a:cubicBezTo>
                    <a:pt x="10" y="15"/>
                    <a:pt x="17" y="1"/>
                    <a:pt x="26" y="0"/>
                  </a:cubicBezTo>
                  <a:cubicBezTo>
                    <a:pt x="25" y="9"/>
                    <a:pt x="37" y="3"/>
                    <a:pt x="40" y="8"/>
                  </a:cubicBezTo>
                  <a:cubicBezTo>
                    <a:pt x="33" y="8"/>
                    <a:pt x="21" y="6"/>
                    <a:pt x="16" y="12"/>
                  </a:cubicBezTo>
                  <a:cubicBezTo>
                    <a:pt x="14" y="15"/>
                    <a:pt x="15" y="20"/>
                    <a:pt x="12" y="21"/>
                  </a:cubicBezTo>
                  <a:cubicBezTo>
                    <a:pt x="7" y="23"/>
                    <a:pt x="7" y="17"/>
                    <a:pt x="2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8" name="Freeform 688"/>
            <p:cNvSpPr>
              <a:spLocks/>
            </p:cNvSpPr>
            <p:nvPr/>
          </p:nvSpPr>
          <p:spPr bwMode="auto">
            <a:xfrm>
              <a:off x="3036" y="1720"/>
              <a:ext cx="52" cy="142"/>
            </a:xfrm>
            <a:custGeom>
              <a:avLst/>
              <a:gdLst>
                <a:gd name="T0" fmla="*/ 0 w 21"/>
                <a:gd name="T1" fmla="*/ 0 h 57"/>
                <a:gd name="T2" fmla="*/ 30 w 21"/>
                <a:gd name="T3" fmla="*/ 27 h 57"/>
                <a:gd name="T4" fmla="*/ 42 w 21"/>
                <a:gd name="T5" fmla="*/ 65 h 57"/>
                <a:gd name="T6" fmla="*/ 45 w 21"/>
                <a:gd name="T7" fmla="*/ 100 h 57"/>
                <a:gd name="T8" fmla="*/ 35 w 21"/>
                <a:gd name="T9" fmla="*/ 142 h 57"/>
                <a:gd name="T10" fmla="*/ 5 w 21"/>
                <a:gd name="T11" fmla="*/ 55 h 57"/>
                <a:gd name="T12" fmla="*/ 5 w 21"/>
                <a:gd name="T13" fmla="*/ 55 h 57"/>
                <a:gd name="T14" fmla="*/ 5 w 21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57">
                  <a:moveTo>
                    <a:pt x="0" y="0"/>
                  </a:moveTo>
                  <a:cubicBezTo>
                    <a:pt x="0" y="5"/>
                    <a:pt x="9" y="8"/>
                    <a:pt x="12" y="11"/>
                  </a:cubicBezTo>
                  <a:cubicBezTo>
                    <a:pt x="16" y="17"/>
                    <a:pt x="15" y="20"/>
                    <a:pt x="17" y="26"/>
                  </a:cubicBezTo>
                  <a:cubicBezTo>
                    <a:pt x="19" y="32"/>
                    <a:pt x="21" y="33"/>
                    <a:pt x="18" y="40"/>
                  </a:cubicBezTo>
                  <a:cubicBezTo>
                    <a:pt x="16" y="46"/>
                    <a:pt x="14" y="50"/>
                    <a:pt x="14" y="57"/>
                  </a:cubicBezTo>
                  <a:cubicBezTo>
                    <a:pt x="14" y="49"/>
                    <a:pt x="17" y="17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9" y="17"/>
                    <a:pt x="3" y="10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9" name="Freeform 689"/>
            <p:cNvSpPr>
              <a:spLocks/>
            </p:cNvSpPr>
            <p:nvPr/>
          </p:nvSpPr>
          <p:spPr bwMode="auto">
            <a:xfrm>
              <a:off x="2896" y="1577"/>
              <a:ext cx="97" cy="80"/>
            </a:xfrm>
            <a:custGeom>
              <a:avLst/>
              <a:gdLst>
                <a:gd name="T0" fmla="*/ 5 w 39"/>
                <a:gd name="T1" fmla="*/ 55 h 32"/>
                <a:gd name="T2" fmla="*/ 0 w 39"/>
                <a:gd name="T3" fmla="*/ 55 h 32"/>
                <a:gd name="T4" fmla="*/ 7 w 39"/>
                <a:gd name="T5" fmla="*/ 33 h 32"/>
                <a:gd name="T6" fmla="*/ 35 w 39"/>
                <a:gd name="T7" fmla="*/ 25 h 32"/>
                <a:gd name="T8" fmla="*/ 97 w 39"/>
                <a:gd name="T9" fmla="*/ 0 h 32"/>
                <a:gd name="T10" fmla="*/ 42 w 39"/>
                <a:gd name="T11" fmla="*/ 28 h 32"/>
                <a:gd name="T12" fmla="*/ 22 w 39"/>
                <a:gd name="T13" fmla="*/ 75 h 32"/>
                <a:gd name="T14" fmla="*/ 7 w 39"/>
                <a:gd name="T15" fmla="*/ 80 h 32"/>
                <a:gd name="T16" fmla="*/ 5 w 39"/>
                <a:gd name="T17" fmla="*/ 6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32">
                  <a:moveTo>
                    <a:pt x="2" y="22"/>
                  </a:moveTo>
                  <a:cubicBezTo>
                    <a:pt x="1" y="22"/>
                    <a:pt x="1" y="23"/>
                    <a:pt x="0" y="22"/>
                  </a:cubicBezTo>
                  <a:cubicBezTo>
                    <a:pt x="1" y="19"/>
                    <a:pt x="0" y="16"/>
                    <a:pt x="3" y="13"/>
                  </a:cubicBezTo>
                  <a:cubicBezTo>
                    <a:pt x="5" y="11"/>
                    <a:pt x="11" y="11"/>
                    <a:pt x="14" y="10"/>
                  </a:cubicBezTo>
                  <a:cubicBezTo>
                    <a:pt x="22" y="7"/>
                    <a:pt x="30" y="1"/>
                    <a:pt x="39" y="0"/>
                  </a:cubicBezTo>
                  <a:cubicBezTo>
                    <a:pt x="37" y="6"/>
                    <a:pt x="23" y="8"/>
                    <a:pt x="17" y="11"/>
                  </a:cubicBezTo>
                  <a:cubicBezTo>
                    <a:pt x="8" y="17"/>
                    <a:pt x="9" y="19"/>
                    <a:pt x="9" y="30"/>
                  </a:cubicBezTo>
                  <a:cubicBezTo>
                    <a:pt x="7" y="30"/>
                    <a:pt x="5" y="31"/>
                    <a:pt x="3" y="32"/>
                  </a:cubicBezTo>
                  <a:cubicBezTo>
                    <a:pt x="2" y="30"/>
                    <a:pt x="2" y="28"/>
                    <a:pt x="2" y="26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0" name="Freeform 690"/>
            <p:cNvSpPr>
              <a:spLocks/>
            </p:cNvSpPr>
            <p:nvPr/>
          </p:nvSpPr>
          <p:spPr bwMode="auto">
            <a:xfrm>
              <a:off x="3146" y="1470"/>
              <a:ext cx="87" cy="30"/>
            </a:xfrm>
            <a:custGeom>
              <a:avLst/>
              <a:gdLst>
                <a:gd name="T0" fmla="*/ 0 w 35"/>
                <a:gd name="T1" fmla="*/ 30 h 12"/>
                <a:gd name="T2" fmla="*/ 52 w 35"/>
                <a:gd name="T3" fmla="*/ 3 h 12"/>
                <a:gd name="T4" fmla="*/ 87 w 35"/>
                <a:gd name="T5" fmla="*/ 30 h 12"/>
                <a:gd name="T6" fmla="*/ 12 w 35"/>
                <a:gd name="T7" fmla="*/ 2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2">
                  <a:moveTo>
                    <a:pt x="0" y="12"/>
                  </a:moveTo>
                  <a:cubicBezTo>
                    <a:pt x="4" y="8"/>
                    <a:pt x="15" y="0"/>
                    <a:pt x="21" y="1"/>
                  </a:cubicBezTo>
                  <a:cubicBezTo>
                    <a:pt x="26" y="1"/>
                    <a:pt x="32" y="8"/>
                    <a:pt x="35" y="12"/>
                  </a:cubicBezTo>
                  <a:cubicBezTo>
                    <a:pt x="25" y="6"/>
                    <a:pt x="15" y="4"/>
                    <a:pt x="5" y="11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1" name="Freeform 691"/>
            <p:cNvSpPr>
              <a:spLocks/>
            </p:cNvSpPr>
            <p:nvPr/>
          </p:nvSpPr>
          <p:spPr bwMode="auto">
            <a:xfrm>
              <a:off x="3006" y="1602"/>
              <a:ext cx="40" cy="85"/>
            </a:xfrm>
            <a:custGeom>
              <a:avLst/>
              <a:gdLst>
                <a:gd name="T0" fmla="*/ 8 w 16"/>
                <a:gd name="T1" fmla="*/ 43 h 34"/>
                <a:gd name="T2" fmla="*/ 40 w 16"/>
                <a:gd name="T3" fmla="*/ 85 h 34"/>
                <a:gd name="T4" fmla="*/ 18 w 16"/>
                <a:gd name="T5" fmla="*/ 45 h 34"/>
                <a:gd name="T6" fmla="*/ 35 w 16"/>
                <a:gd name="T7" fmla="*/ 10 h 34"/>
                <a:gd name="T8" fmla="*/ 0 w 16"/>
                <a:gd name="T9" fmla="*/ 38 h 34"/>
                <a:gd name="T10" fmla="*/ 3 w 16"/>
                <a:gd name="T11" fmla="*/ 38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3" y="17"/>
                  </a:moveTo>
                  <a:cubicBezTo>
                    <a:pt x="2" y="23"/>
                    <a:pt x="11" y="31"/>
                    <a:pt x="16" y="34"/>
                  </a:cubicBezTo>
                  <a:cubicBezTo>
                    <a:pt x="11" y="29"/>
                    <a:pt x="7" y="25"/>
                    <a:pt x="7" y="18"/>
                  </a:cubicBezTo>
                  <a:cubicBezTo>
                    <a:pt x="6" y="11"/>
                    <a:pt x="9" y="9"/>
                    <a:pt x="14" y="4"/>
                  </a:cubicBezTo>
                  <a:cubicBezTo>
                    <a:pt x="10" y="0"/>
                    <a:pt x="1" y="11"/>
                    <a:pt x="0" y="15"/>
                  </a:cubicBezTo>
                  <a:cubicBezTo>
                    <a:pt x="0" y="16"/>
                    <a:pt x="0" y="15"/>
                    <a:pt x="1" y="15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" name="Freeform 692"/>
            <p:cNvSpPr>
              <a:spLocks/>
            </p:cNvSpPr>
            <p:nvPr/>
          </p:nvSpPr>
          <p:spPr bwMode="auto">
            <a:xfrm>
              <a:off x="3106" y="1812"/>
              <a:ext cx="25" cy="130"/>
            </a:xfrm>
            <a:custGeom>
              <a:avLst/>
              <a:gdLst>
                <a:gd name="T0" fmla="*/ 20 w 10"/>
                <a:gd name="T1" fmla="*/ 13 h 52"/>
                <a:gd name="T2" fmla="*/ 8 w 10"/>
                <a:gd name="T3" fmla="*/ 73 h 52"/>
                <a:gd name="T4" fmla="*/ 0 w 10"/>
                <a:gd name="T5" fmla="*/ 100 h 52"/>
                <a:gd name="T6" fmla="*/ 13 w 10"/>
                <a:gd name="T7" fmla="*/ 130 h 52"/>
                <a:gd name="T8" fmla="*/ 13 w 10"/>
                <a:gd name="T9" fmla="*/ 95 h 52"/>
                <a:gd name="T10" fmla="*/ 23 w 10"/>
                <a:gd name="T11" fmla="*/ 63 h 52"/>
                <a:gd name="T12" fmla="*/ 23 w 10"/>
                <a:gd name="T13" fmla="*/ 33 h 52"/>
                <a:gd name="T14" fmla="*/ 25 w 10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2">
                  <a:moveTo>
                    <a:pt x="8" y="5"/>
                  </a:moveTo>
                  <a:cubicBezTo>
                    <a:pt x="5" y="12"/>
                    <a:pt x="4" y="21"/>
                    <a:pt x="3" y="29"/>
                  </a:cubicBezTo>
                  <a:cubicBezTo>
                    <a:pt x="2" y="32"/>
                    <a:pt x="0" y="37"/>
                    <a:pt x="0" y="40"/>
                  </a:cubicBezTo>
                  <a:cubicBezTo>
                    <a:pt x="1" y="43"/>
                    <a:pt x="4" y="49"/>
                    <a:pt x="5" y="52"/>
                  </a:cubicBezTo>
                  <a:cubicBezTo>
                    <a:pt x="5" y="47"/>
                    <a:pt x="5" y="43"/>
                    <a:pt x="5" y="38"/>
                  </a:cubicBezTo>
                  <a:cubicBezTo>
                    <a:pt x="6" y="32"/>
                    <a:pt x="8" y="30"/>
                    <a:pt x="9" y="25"/>
                  </a:cubicBezTo>
                  <a:cubicBezTo>
                    <a:pt x="10" y="22"/>
                    <a:pt x="9" y="17"/>
                    <a:pt x="9" y="13"/>
                  </a:cubicBezTo>
                  <a:cubicBezTo>
                    <a:pt x="9" y="9"/>
                    <a:pt x="7" y="3"/>
                    <a:pt x="10" y="0"/>
                  </a:cubicBezTo>
                </a:path>
              </a:pathLst>
            </a:custGeom>
            <a:solidFill>
              <a:srgbClr val="B0B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3" name="Freeform 693"/>
            <p:cNvSpPr>
              <a:spLocks/>
            </p:cNvSpPr>
            <p:nvPr/>
          </p:nvSpPr>
          <p:spPr bwMode="auto">
            <a:xfrm>
              <a:off x="2506" y="1445"/>
              <a:ext cx="215" cy="175"/>
            </a:xfrm>
            <a:custGeom>
              <a:avLst/>
              <a:gdLst>
                <a:gd name="T0" fmla="*/ 73 w 86"/>
                <a:gd name="T1" fmla="*/ 105 h 70"/>
                <a:gd name="T2" fmla="*/ 83 w 86"/>
                <a:gd name="T3" fmla="*/ 130 h 70"/>
                <a:gd name="T4" fmla="*/ 58 w 86"/>
                <a:gd name="T5" fmla="*/ 145 h 70"/>
                <a:gd name="T6" fmla="*/ 13 w 86"/>
                <a:gd name="T7" fmla="*/ 175 h 70"/>
                <a:gd name="T8" fmla="*/ 120 w 86"/>
                <a:gd name="T9" fmla="*/ 153 h 70"/>
                <a:gd name="T10" fmla="*/ 215 w 86"/>
                <a:gd name="T11" fmla="*/ 163 h 70"/>
                <a:gd name="T12" fmla="*/ 140 w 86"/>
                <a:gd name="T13" fmla="*/ 140 h 70"/>
                <a:gd name="T14" fmla="*/ 95 w 86"/>
                <a:gd name="T15" fmla="*/ 98 h 70"/>
                <a:gd name="T16" fmla="*/ 55 w 86"/>
                <a:gd name="T17" fmla="*/ 48 h 70"/>
                <a:gd name="T18" fmla="*/ 0 w 86"/>
                <a:gd name="T19" fmla="*/ 3 h 70"/>
                <a:gd name="T20" fmla="*/ 38 w 86"/>
                <a:gd name="T21" fmla="*/ 55 h 70"/>
                <a:gd name="T22" fmla="*/ 73 w 86"/>
                <a:gd name="T23" fmla="*/ 10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0">
                  <a:moveTo>
                    <a:pt x="29" y="42"/>
                  </a:moveTo>
                  <a:cubicBezTo>
                    <a:pt x="28" y="47"/>
                    <a:pt x="35" y="48"/>
                    <a:pt x="33" y="52"/>
                  </a:cubicBezTo>
                  <a:cubicBezTo>
                    <a:pt x="32" y="55"/>
                    <a:pt x="26" y="57"/>
                    <a:pt x="23" y="58"/>
                  </a:cubicBezTo>
                  <a:cubicBezTo>
                    <a:pt x="16" y="61"/>
                    <a:pt x="10" y="64"/>
                    <a:pt x="5" y="70"/>
                  </a:cubicBezTo>
                  <a:cubicBezTo>
                    <a:pt x="20" y="67"/>
                    <a:pt x="33" y="63"/>
                    <a:pt x="48" y="61"/>
                  </a:cubicBezTo>
                  <a:cubicBezTo>
                    <a:pt x="62" y="60"/>
                    <a:pt x="73" y="65"/>
                    <a:pt x="86" y="65"/>
                  </a:cubicBezTo>
                  <a:cubicBezTo>
                    <a:pt x="76" y="64"/>
                    <a:pt x="65" y="60"/>
                    <a:pt x="56" y="56"/>
                  </a:cubicBezTo>
                  <a:cubicBezTo>
                    <a:pt x="49" y="52"/>
                    <a:pt x="44" y="45"/>
                    <a:pt x="38" y="39"/>
                  </a:cubicBezTo>
                  <a:cubicBezTo>
                    <a:pt x="31" y="32"/>
                    <a:pt x="27" y="26"/>
                    <a:pt x="22" y="19"/>
                  </a:cubicBezTo>
                  <a:cubicBezTo>
                    <a:pt x="17" y="12"/>
                    <a:pt x="9" y="0"/>
                    <a:pt x="0" y="1"/>
                  </a:cubicBezTo>
                  <a:cubicBezTo>
                    <a:pt x="1" y="7"/>
                    <a:pt x="11" y="17"/>
                    <a:pt x="15" y="22"/>
                  </a:cubicBezTo>
                  <a:cubicBezTo>
                    <a:pt x="19" y="29"/>
                    <a:pt x="23" y="35"/>
                    <a:pt x="29" y="4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4" name="Freeform 694"/>
            <p:cNvSpPr>
              <a:spLocks/>
            </p:cNvSpPr>
            <p:nvPr/>
          </p:nvSpPr>
          <p:spPr bwMode="auto">
            <a:xfrm>
              <a:off x="2568" y="1677"/>
              <a:ext cx="75" cy="238"/>
            </a:xfrm>
            <a:custGeom>
              <a:avLst/>
              <a:gdLst>
                <a:gd name="T0" fmla="*/ 75 w 30"/>
                <a:gd name="T1" fmla="*/ 0 h 95"/>
                <a:gd name="T2" fmla="*/ 10 w 30"/>
                <a:gd name="T3" fmla="*/ 118 h 95"/>
                <a:gd name="T4" fmla="*/ 15 w 30"/>
                <a:gd name="T5" fmla="*/ 188 h 95"/>
                <a:gd name="T6" fmla="*/ 35 w 30"/>
                <a:gd name="T7" fmla="*/ 220 h 95"/>
                <a:gd name="T8" fmla="*/ 58 w 30"/>
                <a:gd name="T9" fmla="*/ 238 h 95"/>
                <a:gd name="T10" fmla="*/ 30 w 30"/>
                <a:gd name="T11" fmla="*/ 128 h 95"/>
                <a:gd name="T12" fmla="*/ 43 w 30"/>
                <a:gd name="T13" fmla="*/ 70 h 95"/>
                <a:gd name="T14" fmla="*/ 70 w 30"/>
                <a:gd name="T15" fmla="*/ 15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5">
                  <a:moveTo>
                    <a:pt x="30" y="0"/>
                  </a:moveTo>
                  <a:cubicBezTo>
                    <a:pt x="18" y="13"/>
                    <a:pt x="9" y="31"/>
                    <a:pt x="4" y="47"/>
                  </a:cubicBezTo>
                  <a:cubicBezTo>
                    <a:pt x="0" y="57"/>
                    <a:pt x="1" y="66"/>
                    <a:pt x="6" y="75"/>
                  </a:cubicBezTo>
                  <a:cubicBezTo>
                    <a:pt x="8" y="79"/>
                    <a:pt x="11" y="85"/>
                    <a:pt x="14" y="88"/>
                  </a:cubicBezTo>
                  <a:cubicBezTo>
                    <a:pt x="17" y="91"/>
                    <a:pt x="21" y="92"/>
                    <a:pt x="23" y="95"/>
                  </a:cubicBezTo>
                  <a:cubicBezTo>
                    <a:pt x="12" y="84"/>
                    <a:pt x="9" y="65"/>
                    <a:pt x="12" y="51"/>
                  </a:cubicBezTo>
                  <a:cubicBezTo>
                    <a:pt x="14" y="42"/>
                    <a:pt x="13" y="36"/>
                    <a:pt x="17" y="28"/>
                  </a:cubicBezTo>
                  <a:cubicBezTo>
                    <a:pt x="20" y="21"/>
                    <a:pt x="25" y="13"/>
                    <a:pt x="28" y="6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5" name="Freeform 695"/>
            <p:cNvSpPr>
              <a:spLocks/>
            </p:cNvSpPr>
            <p:nvPr/>
          </p:nvSpPr>
          <p:spPr bwMode="auto">
            <a:xfrm>
              <a:off x="2683" y="1780"/>
              <a:ext cx="183" cy="100"/>
            </a:xfrm>
            <a:custGeom>
              <a:avLst/>
              <a:gdLst>
                <a:gd name="T0" fmla="*/ 0 w 73"/>
                <a:gd name="T1" fmla="*/ 68 h 40"/>
                <a:gd name="T2" fmla="*/ 33 w 73"/>
                <a:gd name="T3" fmla="*/ 33 h 40"/>
                <a:gd name="T4" fmla="*/ 78 w 73"/>
                <a:gd name="T5" fmla="*/ 48 h 40"/>
                <a:gd name="T6" fmla="*/ 125 w 73"/>
                <a:gd name="T7" fmla="*/ 63 h 40"/>
                <a:gd name="T8" fmla="*/ 133 w 73"/>
                <a:gd name="T9" fmla="*/ 100 h 40"/>
                <a:gd name="T10" fmla="*/ 160 w 73"/>
                <a:gd name="T11" fmla="*/ 30 h 40"/>
                <a:gd name="T12" fmla="*/ 115 w 73"/>
                <a:gd name="T13" fmla="*/ 33 h 40"/>
                <a:gd name="T14" fmla="*/ 35 w 73"/>
                <a:gd name="T15" fmla="*/ 1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0" y="27"/>
                  </a:moveTo>
                  <a:cubicBezTo>
                    <a:pt x="3" y="23"/>
                    <a:pt x="8" y="15"/>
                    <a:pt x="13" y="13"/>
                  </a:cubicBezTo>
                  <a:cubicBezTo>
                    <a:pt x="19" y="11"/>
                    <a:pt x="25" y="16"/>
                    <a:pt x="31" y="19"/>
                  </a:cubicBezTo>
                  <a:cubicBezTo>
                    <a:pt x="36" y="21"/>
                    <a:pt x="45" y="21"/>
                    <a:pt x="50" y="25"/>
                  </a:cubicBezTo>
                  <a:cubicBezTo>
                    <a:pt x="54" y="27"/>
                    <a:pt x="58" y="37"/>
                    <a:pt x="53" y="40"/>
                  </a:cubicBezTo>
                  <a:cubicBezTo>
                    <a:pt x="61" y="37"/>
                    <a:pt x="73" y="18"/>
                    <a:pt x="64" y="12"/>
                  </a:cubicBezTo>
                  <a:cubicBezTo>
                    <a:pt x="57" y="17"/>
                    <a:pt x="54" y="17"/>
                    <a:pt x="46" y="13"/>
                  </a:cubicBezTo>
                  <a:cubicBezTo>
                    <a:pt x="38" y="10"/>
                    <a:pt x="20" y="0"/>
                    <a:pt x="14" y="6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6" name="Freeform 696"/>
            <p:cNvSpPr>
              <a:spLocks/>
            </p:cNvSpPr>
            <p:nvPr/>
          </p:nvSpPr>
          <p:spPr bwMode="auto">
            <a:xfrm>
              <a:off x="2548" y="1910"/>
              <a:ext cx="218" cy="85"/>
            </a:xfrm>
            <a:custGeom>
              <a:avLst/>
              <a:gdLst>
                <a:gd name="T0" fmla="*/ 75 w 87"/>
                <a:gd name="T1" fmla="*/ 0 h 34"/>
                <a:gd name="T2" fmla="*/ 83 w 87"/>
                <a:gd name="T3" fmla="*/ 60 h 34"/>
                <a:gd name="T4" fmla="*/ 40 w 87"/>
                <a:gd name="T5" fmla="*/ 65 h 34"/>
                <a:gd name="T6" fmla="*/ 0 w 87"/>
                <a:gd name="T7" fmla="*/ 73 h 34"/>
                <a:gd name="T8" fmla="*/ 55 w 87"/>
                <a:gd name="T9" fmla="*/ 85 h 34"/>
                <a:gd name="T10" fmla="*/ 115 w 87"/>
                <a:gd name="T11" fmla="*/ 85 h 34"/>
                <a:gd name="T12" fmla="*/ 165 w 87"/>
                <a:gd name="T13" fmla="*/ 83 h 34"/>
                <a:gd name="T14" fmla="*/ 218 w 87"/>
                <a:gd name="T15" fmla="*/ 80 h 34"/>
                <a:gd name="T16" fmla="*/ 185 w 87"/>
                <a:gd name="T17" fmla="*/ 63 h 34"/>
                <a:gd name="T18" fmla="*/ 165 w 87"/>
                <a:gd name="T19" fmla="*/ 45 h 34"/>
                <a:gd name="T20" fmla="*/ 93 w 87"/>
                <a:gd name="T21" fmla="*/ 25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34">
                  <a:moveTo>
                    <a:pt x="30" y="0"/>
                  </a:moveTo>
                  <a:cubicBezTo>
                    <a:pt x="34" y="7"/>
                    <a:pt x="45" y="20"/>
                    <a:pt x="33" y="24"/>
                  </a:cubicBezTo>
                  <a:cubicBezTo>
                    <a:pt x="28" y="25"/>
                    <a:pt x="22" y="25"/>
                    <a:pt x="16" y="26"/>
                  </a:cubicBezTo>
                  <a:cubicBezTo>
                    <a:pt x="12" y="27"/>
                    <a:pt x="4" y="27"/>
                    <a:pt x="0" y="29"/>
                  </a:cubicBezTo>
                  <a:cubicBezTo>
                    <a:pt x="8" y="29"/>
                    <a:pt x="15" y="33"/>
                    <a:pt x="22" y="34"/>
                  </a:cubicBezTo>
                  <a:cubicBezTo>
                    <a:pt x="30" y="34"/>
                    <a:pt x="38" y="34"/>
                    <a:pt x="46" y="34"/>
                  </a:cubicBezTo>
                  <a:cubicBezTo>
                    <a:pt x="53" y="34"/>
                    <a:pt x="59" y="34"/>
                    <a:pt x="66" y="33"/>
                  </a:cubicBezTo>
                  <a:cubicBezTo>
                    <a:pt x="72" y="32"/>
                    <a:pt x="83" y="29"/>
                    <a:pt x="87" y="32"/>
                  </a:cubicBezTo>
                  <a:cubicBezTo>
                    <a:pt x="83" y="30"/>
                    <a:pt x="78" y="28"/>
                    <a:pt x="74" y="25"/>
                  </a:cubicBezTo>
                  <a:cubicBezTo>
                    <a:pt x="71" y="23"/>
                    <a:pt x="70" y="20"/>
                    <a:pt x="66" y="18"/>
                  </a:cubicBezTo>
                  <a:cubicBezTo>
                    <a:pt x="58" y="15"/>
                    <a:pt x="44" y="15"/>
                    <a:pt x="37" y="1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7" name="Freeform 697"/>
            <p:cNvSpPr>
              <a:spLocks/>
            </p:cNvSpPr>
            <p:nvPr/>
          </p:nvSpPr>
          <p:spPr bwMode="auto">
            <a:xfrm>
              <a:off x="2298" y="1690"/>
              <a:ext cx="193" cy="287"/>
            </a:xfrm>
            <a:custGeom>
              <a:avLst/>
              <a:gdLst>
                <a:gd name="T0" fmla="*/ 45 w 77"/>
                <a:gd name="T1" fmla="*/ 45 h 115"/>
                <a:gd name="T2" fmla="*/ 40 w 77"/>
                <a:gd name="T3" fmla="*/ 110 h 115"/>
                <a:gd name="T4" fmla="*/ 25 w 77"/>
                <a:gd name="T5" fmla="*/ 145 h 115"/>
                <a:gd name="T6" fmla="*/ 0 w 77"/>
                <a:gd name="T7" fmla="*/ 167 h 115"/>
                <a:gd name="T8" fmla="*/ 35 w 77"/>
                <a:gd name="T9" fmla="*/ 150 h 115"/>
                <a:gd name="T10" fmla="*/ 55 w 77"/>
                <a:gd name="T11" fmla="*/ 127 h 115"/>
                <a:gd name="T12" fmla="*/ 90 w 77"/>
                <a:gd name="T13" fmla="*/ 175 h 115"/>
                <a:gd name="T14" fmla="*/ 80 w 77"/>
                <a:gd name="T15" fmla="*/ 245 h 115"/>
                <a:gd name="T16" fmla="*/ 33 w 77"/>
                <a:gd name="T17" fmla="*/ 285 h 115"/>
                <a:gd name="T18" fmla="*/ 68 w 77"/>
                <a:gd name="T19" fmla="*/ 275 h 115"/>
                <a:gd name="T20" fmla="*/ 110 w 77"/>
                <a:gd name="T21" fmla="*/ 275 h 115"/>
                <a:gd name="T22" fmla="*/ 150 w 77"/>
                <a:gd name="T23" fmla="*/ 282 h 115"/>
                <a:gd name="T24" fmla="*/ 193 w 77"/>
                <a:gd name="T25" fmla="*/ 282 h 115"/>
                <a:gd name="T26" fmla="*/ 140 w 77"/>
                <a:gd name="T27" fmla="*/ 225 h 115"/>
                <a:gd name="T28" fmla="*/ 110 w 77"/>
                <a:gd name="T29" fmla="*/ 150 h 115"/>
                <a:gd name="T30" fmla="*/ 80 w 77"/>
                <a:gd name="T31" fmla="*/ 80 h 115"/>
                <a:gd name="T32" fmla="*/ 60 w 77"/>
                <a:gd name="T33" fmla="*/ 5 h 115"/>
                <a:gd name="T34" fmla="*/ 60 w 77"/>
                <a:gd name="T35" fmla="*/ 0 h 115"/>
                <a:gd name="T36" fmla="*/ 50 w 77"/>
                <a:gd name="T37" fmla="*/ 35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" h="115">
                  <a:moveTo>
                    <a:pt x="18" y="18"/>
                  </a:moveTo>
                  <a:cubicBezTo>
                    <a:pt x="19" y="28"/>
                    <a:pt x="20" y="35"/>
                    <a:pt x="16" y="44"/>
                  </a:cubicBezTo>
                  <a:cubicBezTo>
                    <a:pt x="14" y="48"/>
                    <a:pt x="12" y="53"/>
                    <a:pt x="10" y="58"/>
                  </a:cubicBezTo>
                  <a:cubicBezTo>
                    <a:pt x="7" y="62"/>
                    <a:pt x="4" y="64"/>
                    <a:pt x="0" y="67"/>
                  </a:cubicBezTo>
                  <a:cubicBezTo>
                    <a:pt x="5" y="65"/>
                    <a:pt x="10" y="63"/>
                    <a:pt x="14" y="60"/>
                  </a:cubicBezTo>
                  <a:cubicBezTo>
                    <a:pt x="17" y="57"/>
                    <a:pt x="18" y="53"/>
                    <a:pt x="22" y="51"/>
                  </a:cubicBezTo>
                  <a:cubicBezTo>
                    <a:pt x="35" y="43"/>
                    <a:pt x="35" y="62"/>
                    <a:pt x="36" y="70"/>
                  </a:cubicBezTo>
                  <a:cubicBezTo>
                    <a:pt x="36" y="80"/>
                    <a:pt x="41" y="89"/>
                    <a:pt x="32" y="98"/>
                  </a:cubicBezTo>
                  <a:cubicBezTo>
                    <a:pt x="26" y="104"/>
                    <a:pt x="18" y="105"/>
                    <a:pt x="13" y="114"/>
                  </a:cubicBezTo>
                  <a:cubicBezTo>
                    <a:pt x="17" y="113"/>
                    <a:pt x="22" y="110"/>
                    <a:pt x="27" y="110"/>
                  </a:cubicBezTo>
                  <a:cubicBezTo>
                    <a:pt x="33" y="109"/>
                    <a:pt x="38" y="110"/>
                    <a:pt x="44" y="110"/>
                  </a:cubicBezTo>
                  <a:cubicBezTo>
                    <a:pt x="49" y="111"/>
                    <a:pt x="54" y="112"/>
                    <a:pt x="60" y="113"/>
                  </a:cubicBezTo>
                  <a:cubicBezTo>
                    <a:pt x="65" y="113"/>
                    <a:pt x="71" y="111"/>
                    <a:pt x="77" y="113"/>
                  </a:cubicBezTo>
                  <a:cubicBezTo>
                    <a:pt x="64" y="115"/>
                    <a:pt x="62" y="97"/>
                    <a:pt x="56" y="90"/>
                  </a:cubicBezTo>
                  <a:cubicBezTo>
                    <a:pt x="50" y="80"/>
                    <a:pt x="47" y="70"/>
                    <a:pt x="44" y="60"/>
                  </a:cubicBezTo>
                  <a:cubicBezTo>
                    <a:pt x="42" y="50"/>
                    <a:pt x="37" y="41"/>
                    <a:pt x="32" y="32"/>
                  </a:cubicBezTo>
                  <a:cubicBezTo>
                    <a:pt x="27" y="22"/>
                    <a:pt x="28" y="12"/>
                    <a:pt x="24" y="2"/>
                  </a:cubicBezTo>
                  <a:cubicBezTo>
                    <a:pt x="24" y="3"/>
                    <a:pt x="24" y="0"/>
                    <a:pt x="24" y="0"/>
                  </a:cubicBezTo>
                  <a:cubicBezTo>
                    <a:pt x="23" y="5"/>
                    <a:pt x="21" y="9"/>
                    <a:pt x="20" y="14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8" name="Freeform 698"/>
            <p:cNvSpPr>
              <a:spLocks/>
            </p:cNvSpPr>
            <p:nvPr/>
          </p:nvSpPr>
          <p:spPr bwMode="auto">
            <a:xfrm>
              <a:off x="2226" y="1370"/>
              <a:ext cx="162" cy="142"/>
            </a:xfrm>
            <a:custGeom>
              <a:avLst/>
              <a:gdLst>
                <a:gd name="T0" fmla="*/ 57 w 65"/>
                <a:gd name="T1" fmla="*/ 55 h 57"/>
                <a:gd name="T2" fmla="*/ 5 w 65"/>
                <a:gd name="T3" fmla="*/ 142 h 57"/>
                <a:gd name="T4" fmla="*/ 90 w 65"/>
                <a:gd name="T5" fmla="*/ 92 h 57"/>
                <a:gd name="T6" fmla="*/ 55 w 65"/>
                <a:gd name="T7" fmla="*/ 80 h 57"/>
                <a:gd name="T8" fmla="*/ 90 w 65"/>
                <a:gd name="T9" fmla="*/ 50 h 57"/>
                <a:gd name="T10" fmla="*/ 162 w 65"/>
                <a:gd name="T11" fmla="*/ 0 h 57"/>
                <a:gd name="T12" fmla="*/ 115 w 65"/>
                <a:gd name="T13" fmla="*/ 1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57">
                  <a:moveTo>
                    <a:pt x="23" y="22"/>
                  </a:moveTo>
                  <a:cubicBezTo>
                    <a:pt x="12" y="30"/>
                    <a:pt x="0" y="42"/>
                    <a:pt x="2" y="57"/>
                  </a:cubicBezTo>
                  <a:cubicBezTo>
                    <a:pt x="10" y="45"/>
                    <a:pt x="21" y="38"/>
                    <a:pt x="36" y="37"/>
                  </a:cubicBezTo>
                  <a:cubicBezTo>
                    <a:pt x="30" y="37"/>
                    <a:pt x="21" y="38"/>
                    <a:pt x="22" y="32"/>
                  </a:cubicBezTo>
                  <a:cubicBezTo>
                    <a:pt x="23" y="25"/>
                    <a:pt x="31" y="22"/>
                    <a:pt x="36" y="20"/>
                  </a:cubicBezTo>
                  <a:cubicBezTo>
                    <a:pt x="46" y="15"/>
                    <a:pt x="57" y="8"/>
                    <a:pt x="65" y="0"/>
                  </a:cubicBezTo>
                  <a:cubicBezTo>
                    <a:pt x="59" y="2"/>
                    <a:pt x="52" y="6"/>
                    <a:pt x="46" y="7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9" name="Freeform 699"/>
            <p:cNvSpPr>
              <a:spLocks/>
            </p:cNvSpPr>
            <p:nvPr/>
          </p:nvSpPr>
          <p:spPr bwMode="auto">
            <a:xfrm>
              <a:off x="2408" y="1132"/>
              <a:ext cx="105" cy="218"/>
            </a:xfrm>
            <a:custGeom>
              <a:avLst/>
              <a:gdLst>
                <a:gd name="T0" fmla="*/ 88 w 42"/>
                <a:gd name="T1" fmla="*/ 0 h 87"/>
                <a:gd name="T2" fmla="*/ 35 w 42"/>
                <a:gd name="T3" fmla="*/ 115 h 87"/>
                <a:gd name="T4" fmla="*/ 33 w 42"/>
                <a:gd name="T5" fmla="*/ 173 h 87"/>
                <a:gd name="T6" fmla="*/ 0 w 42"/>
                <a:gd name="T7" fmla="*/ 218 h 87"/>
                <a:gd name="T8" fmla="*/ 55 w 42"/>
                <a:gd name="T9" fmla="*/ 178 h 87"/>
                <a:gd name="T10" fmla="*/ 65 w 42"/>
                <a:gd name="T11" fmla="*/ 123 h 87"/>
                <a:gd name="T12" fmla="*/ 90 w 42"/>
                <a:gd name="T13" fmla="*/ 1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87">
                  <a:moveTo>
                    <a:pt x="35" y="0"/>
                  </a:moveTo>
                  <a:cubicBezTo>
                    <a:pt x="37" y="18"/>
                    <a:pt x="15" y="29"/>
                    <a:pt x="14" y="46"/>
                  </a:cubicBezTo>
                  <a:cubicBezTo>
                    <a:pt x="14" y="54"/>
                    <a:pt x="15" y="61"/>
                    <a:pt x="13" y="69"/>
                  </a:cubicBezTo>
                  <a:cubicBezTo>
                    <a:pt x="11" y="78"/>
                    <a:pt x="5" y="81"/>
                    <a:pt x="0" y="87"/>
                  </a:cubicBezTo>
                  <a:cubicBezTo>
                    <a:pt x="7" y="86"/>
                    <a:pt x="18" y="77"/>
                    <a:pt x="22" y="71"/>
                  </a:cubicBezTo>
                  <a:cubicBezTo>
                    <a:pt x="26" y="65"/>
                    <a:pt x="25" y="56"/>
                    <a:pt x="26" y="49"/>
                  </a:cubicBezTo>
                  <a:cubicBezTo>
                    <a:pt x="28" y="34"/>
                    <a:pt x="42" y="21"/>
                    <a:pt x="36" y="6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0" name="Freeform 700"/>
            <p:cNvSpPr>
              <a:spLocks/>
            </p:cNvSpPr>
            <p:nvPr/>
          </p:nvSpPr>
          <p:spPr bwMode="auto">
            <a:xfrm>
              <a:off x="2123" y="867"/>
              <a:ext cx="185" cy="107"/>
            </a:xfrm>
            <a:custGeom>
              <a:avLst/>
              <a:gdLst>
                <a:gd name="T0" fmla="*/ 48 w 74"/>
                <a:gd name="T1" fmla="*/ 45 h 43"/>
                <a:gd name="T2" fmla="*/ 35 w 74"/>
                <a:gd name="T3" fmla="*/ 105 h 43"/>
                <a:gd name="T4" fmla="*/ 125 w 74"/>
                <a:gd name="T5" fmla="*/ 80 h 43"/>
                <a:gd name="T6" fmla="*/ 73 w 74"/>
                <a:gd name="T7" fmla="*/ 77 h 43"/>
                <a:gd name="T8" fmla="*/ 98 w 74"/>
                <a:gd name="T9" fmla="*/ 37 h 43"/>
                <a:gd name="T10" fmla="*/ 145 w 74"/>
                <a:gd name="T11" fmla="*/ 15 h 43"/>
                <a:gd name="T12" fmla="*/ 183 w 74"/>
                <a:gd name="T13" fmla="*/ 2 h 43"/>
                <a:gd name="T14" fmla="*/ 90 w 74"/>
                <a:gd name="T15" fmla="*/ 22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43">
                  <a:moveTo>
                    <a:pt x="19" y="18"/>
                  </a:moveTo>
                  <a:cubicBezTo>
                    <a:pt x="13" y="23"/>
                    <a:pt x="0" y="41"/>
                    <a:pt x="14" y="42"/>
                  </a:cubicBezTo>
                  <a:cubicBezTo>
                    <a:pt x="24" y="43"/>
                    <a:pt x="41" y="36"/>
                    <a:pt x="50" y="32"/>
                  </a:cubicBezTo>
                  <a:cubicBezTo>
                    <a:pt x="45" y="34"/>
                    <a:pt x="32" y="37"/>
                    <a:pt x="29" y="31"/>
                  </a:cubicBezTo>
                  <a:cubicBezTo>
                    <a:pt x="26" y="24"/>
                    <a:pt x="35" y="18"/>
                    <a:pt x="39" y="15"/>
                  </a:cubicBezTo>
                  <a:cubicBezTo>
                    <a:pt x="45" y="11"/>
                    <a:pt x="51" y="7"/>
                    <a:pt x="58" y="6"/>
                  </a:cubicBezTo>
                  <a:cubicBezTo>
                    <a:pt x="63" y="5"/>
                    <a:pt x="74" y="9"/>
                    <a:pt x="73" y="1"/>
                  </a:cubicBezTo>
                  <a:cubicBezTo>
                    <a:pt x="61" y="0"/>
                    <a:pt x="46" y="2"/>
                    <a:pt x="36" y="9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1" name="Freeform 701"/>
            <p:cNvSpPr>
              <a:spLocks/>
            </p:cNvSpPr>
            <p:nvPr/>
          </p:nvSpPr>
          <p:spPr bwMode="auto">
            <a:xfrm>
              <a:off x="2011" y="1054"/>
              <a:ext cx="105" cy="190"/>
            </a:xfrm>
            <a:custGeom>
              <a:avLst/>
              <a:gdLst>
                <a:gd name="T0" fmla="*/ 48 w 42"/>
                <a:gd name="T1" fmla="*/ 5 h 76"/>
                <a:gd name="T2" fmla="*/ 33 w 42"/>
                <a:gd name="T3" fmla="*/ 55 h 76"/>
                <a:gd name="T4" fmla="*/ 50 w 42"/>
                <a:gd name="T5" fmla="*/ 103 h 76"/>
                <a:gd name="T6" fmla="*/ 105 w 42"/>
                <a:gd name="T7" fmla="*/ 190 h 76"/>
                <a:gd name="T8" fmla="*/ 58 w 42"/>
                <a:gd name="T9" fmla="*/ 145 h 76"/>
                <a:gd name="T10" fmla="*/ 15 w 42"/>
                <a:gd name="T11" fmla="*/ 108 h 76"/>
                <a:gd name="T12" fmla="*/ 15 w 42"/>
                <a:gd name="T13" fmla="*/ 50 h 76"/>
                <a:gd name="T14" fmla="*/ 28 w 42"/>
                <a:gd name="T15" fmla="*/ 23 h 76"/>
                <a:gd name="T16" fmla="*/ 48 w 42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76">
                  <a:moveTo>
                    <a:pt x="19" y="2"/>
                  </a:moveTo>
                  <a:cubicBezTo>
                    <a:pt x="18" y="9"/>
                    <a:pt x="13" y="15"/>
                    <a:pt x="13" y="22"/>
                  </a:cubicBezTo>
                  <a:cubicBezTo>
                    <a:pt x="12" y="30"/>
                    <a:pt x="15" y="35"/>
                    <a:pt x="20" y="41"/>
                  </a:cubicBezTo>
                  <a:cubicBezTo>
                    <a:pt x="30" y="52"/>
                    <a:pt x="37" y="62"/>
                    <a:pt x="42" y="76"/>
                  </a:cubicBezTo>
                  <a:cubicBezTo>
                    <a:pt x="35" y="71"/>
                    <a:pt x="30" y="64"/>
                    <a:pt x="23" y="58"/>
                  </a:cubicBezTo>
                  <a:cubicBezTo>
                    <a:pt x="16" y="54"/>
                    <a:pt x="10" y="49"/>
                    <a:pt x="6" y="43"/>
                  </a:cubicBezTo>
                  <a:cubicBezTo>
                    <a:pt x="0" y="35"/>
                    <a:pt x="3" y="29"/>
                    <a:pt x="6" y="20"/>
                  </a:cubicBezTo>
                  <a:cubicBezTo>
                    <a:pt x="7" y="16"/>
                    <a:pt x="8" y="12"/>
                    <a:pt x="11" y="9"/>
                  </a:cubicBezTo>
                  <a:cubicBezTo>
                    <a:pt x="13" y="5"/>
                    <a:pt x="18" y="4"/>
                    <a:pt x="19" y="0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" name="Freeform 702"/>
            <p:cNvSpPr>
              <a:spLocks/>
            </p:cNvSpPr>
            <p:nvPr/>
          </p:nvSpPr>
          <p:spPr bwMode="auto">
            <a:xfrm>
              <a:off x="2113" y="1234"/>
              <a:ext cx="123" cy="236"/>
            </a:xfrm>
            <a:custGeom>
              <a:avLst/>
              <a:gdLst>
                <a:gd name="T0" fmla="*/ 0 w 49"/>
                <a:gd name="T1" fmla="*/ 0 h 94"/>
                <a:gd name="T2" fmla="*/ 38 w 49"/>
                <a:gd name="T3" fmla="*/ 50 h 94"/>
                <a:gd name="T4" fmla="*/ 48 w 49"/>
                <a:gd name="T5" fmla="*/ 115 h 94"/>
                <a:gd name="T6" fmla="*/ 10 w 49"/>
                <a:gd name="T7" fmla="*/ 236 h 94"/>
                <a:gd name="T8" fmla="*/ 50 w 49"/>
                <a:gd name="T9" fmla="*/ 166 h 94"/>
                <a:gd name="T10" fmla="*/ 98 w 49"/>
                <a:gd name="T11" fmla="*/ 110 h 94"/>
                <a:gd name="T12" fmla="*/ 3 w 49"/>
                <a:gd name="T13" fmla="*/ 1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94">
                  <a:moveTo>
                    <a:pt x="0" y="0"/>
                  </a:moveTo>
                  <a:cubicBezTo>
                    <a:pt x="3" y="8"/>
                    <a:pt x="10" y="13"/>
                    <a:pt x="15" y="20"/>
                  </a:cubicBezTo>
                  <a:cubicBezTo>
                    <a:pt x="20" y="28"/>
                    <a:pt x="20" y="37"/>
                    <a:pt x="19" y="46"/>
                  </a:cubicBezTo>
                  <a:cubicBezTo>
                    <a:pt x="17" y="63"/>
                    <a:pt x="4" y="77"/>
                    <a:pt x="4" y="94"/>
                  </a:cubicBezTo>
                  <a:cubicBezTo>
                    <a:pt x="7" y="84"/>
                    <a:pt x="13" y="74"/>
                    <a:pt x="20" y="66"/>
                  </a:cubicBezTo>
                  <a:cubicBezTo>
                    <a:pt x="26" y="58"/>
                    <a:pt x="35" y="53"/>
                    <a:pt x="39" y="44"/>
                  </a:cubicBezTo>
                  <a:cubicBezTo>
                    <a:pt x="49" y="23"/>
                    <a:pt x="10" y="16"/>
                    <a:pt x="1" y="4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3" name="Freeform 703"/>
            <p:cNvSpPr>
              <a:spLocks/>
            </p:cNvSpPr>
            <p:nvPr/>
          </p:nvSpPr>
          <p:spPr bwMode="auto">
            <a:xfrm>
              <a:off x="2098" y="1465"/>
              <a:ext cx="50" cy="367"/>
            </a:xfrm>
            <a:custGeom>
              <a:avLst/>
              <a:gdLst>
                <a:gd name="T0" fmla="*/ 20 w 20"/>
                <a:gd name="T1" fmla="*/ 35 h 147"/>
                <a:gd name="T2" fmla="*/ 48 w 20"/>
                <a:gd name="T3" fmla="*/ 190 h 147"/>
                <a:gd name="T4" fmla="*/ 33 w 20"/>
                <a:gd name="T5" fmla="*/ 267 h 147"/>
                <a:gd name="T6" fmla="*/ 20 w 20"/>
                <a:gd name="T7" fmla="*/ 350 h 147"/>
                <a:gd name="T8" fmla="*/ 20 w 20"/>
                <a:gd name="T9" fmla="*/ 367 h 147"/>
                <a:gd name="T10" fmla="*/ 13 w 20"/>
                <a:gd name="T11" fmla="*/ 172 h 147"/>
                <a:gd name="T12" fmla="*/ 0 w 20"/>
                <a:gd name="T13" fmla="*/ 87 h 147"/>
                <a:gd name="T14" fmla="*/ 23 w 20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47">
                  <a:moveTo>
                    <a:pt x="8" y="14"/>
                  </a:moveTo>
                  <a:cubicBezTo>
                    <a:pt x="2" y="37"/>
                    <a:pt x="18" y="55"/>
                    <a:pt x="19" y="76"/>
                  </a:cubicBezTo>
                  <a:cubicBezTo>
                    <a:pt x="20" y="86"/>
                    <a:pt x="15" y="97"/>
                    <a:pt x="13" y="107"/>
                  </a:cubicBezTo>
                  <a:cubicBezTo>
                    <a:pt x="11" y="117"/>
                    <a:pt x="8" y="129"/>
                    <a:pt x="8" y="140"/>
                  </a:cubicBezTo>
                  <a:cubicBezTo>
                    <a:pt x="8" y="142"/>
                    <a:pt x="8" y="145"/>
                    <a:pt x="8" y="147"/>
                  </a:cubicBezTo>
                  <a:cubicBezTo>
                    <a:pt x="3" y="122"/>
                    <a:pt x="9" y="95"/>
                    <a:pt x="5" y="69"/>
                  </a:cubicBezTo>
                  <a:cubicBezTo>
                    <a:pt x="3" y="58"/>
                    <a:pt x="0" y="47"/>
                    <a:pt x="0" y="35"/>
                  </a:cubicBezTo>
                  <a:cubicBezTo>
                    <a:pt x="1" y="22"/>
                    <a:pt x="6" y="13"/>
                    <a:pt x="9" y="0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4" name="Freeform 704"/>
            <p:cNvSpPr>
              <a:spLocks/>
            </p:cNvSpPr>
            <p:nvPr/>
          </p:nvSpPr>
          <p:spPr bwMode="auto">
            <a:xfrm>
              <a:off x="2338" y="1360"/>
              <a:ext cx="113" cy="330"/>
            </a:xfrm>
            <a:custGeom>
              <a:avLst/>
              <a:gdLst>
                <a:gd name="T0" fmla="*/ 0 w 45"/>
                <a:gd name="T1" fmla="*/ 95 h 132"/>
                <a:gd name="T2" fmla="*/ 68 w 45"/>
                <a:gd name="T3" fmla="*/ 198 h 132"/>
                <a:gd name="T4" fmla="*/ 18 w 45"/>
                <a:gd name="T5" fmla="*/ 330 h 132"/>
                <a:gd name="T6" fmla="*/ 103 w 45"/>
                <a:gd name="T7" fmla="*/ 183 h 132"/>
                <a:gd name="T8" fmla="*/ 85 w 45"/>
                <a:gd name="T9" fmla="*/ 25 h 132"/>
                <a:gd name="T10" fmla="*/ 90 w 45"/>
                <a:gd name="T11" fmla="*/ 0 h 132"/>
                <a:gd name="T12" fmla="*/ 65 w 45"/>
                <a:gd name="T13" fmla="*/ 65 h 132"/>
                <a:gd name="T14" fmla="*/ 15 w 45"/>
                <a:gd name="T15" fmla="*/ 90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32">
                  <a:moveTo>
                    <a:pt x="0" y="38"/>
                  </a:moveTo>
                  <a:cubicBezTo>
                    <a:pt x="17" y="44"/>
                    <a:pt x="38" y="58"/>
                    <a:pt x="27" y="79"/>
                  </a:cubicBezTo>
                  <a:cubicBezTo>
                    <a:pt x="18" y="96"/>
                    <a:pt x="7" y="113"/>
                    <a:pt x="7" y="132"/>
                  </a:cubicBezTo>
                  <a:cubicBezTo>
                    <a:pt x="14" y="110"/>
                    <a:pt x="37" y="96"/>
                    <a:pt x="41" y="73"/>
                  </a:cubicBezTo>
                  <a:cubicBezTo>
                    <a:pt x="45" y="51"/>
                    <a:pt x="30" y="32"/>
                    <a:pt x="34" y="10"/>
                  </a:cubicBezTo>
                  <a:cubicBezTo>
                    <a:pt x="34" y="6"/>
                    <a:pt x="35" y="3"/>
                    <a:pt x="36" y="0"/>
                  </a:cubicBezTo>
                  <a:cubicBezTo>
                    <a:pt x="30" y="8"/>
                    <a:pt x="28" y="16"/>
                    <a:pt x="26" y="26"/>
                  </a:cubicBezTo>
                  <a:cubicBezTo>
                    <a:pt x="25" y="38"/>
                    <a:pt x="16" y="40"/>
                    <a:pt x="6" y="36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5" name="Freeform 705"/>
            <p:cNvSpPr>
              <a:spLocks/>
            </p:cNvSpPr>
            <p:nvPr/>
          </p:nvSpPr>
          <p:spPr bwMode="auto">
            <a:xfrm>
              <a:off x="2063" y="1890"/>
              <a:ext cx="300" cy="122"/>
            </a:xfrm>
            <a:custGeom>
              <a:avLst/>
              <a:gdLst>
                <a:gd name="T0" fmla="*/ 15 w 120"/>
                <a:gd name="T1" fmla="*/ 95 h 49"/>
                <a:gd name="T2" fmla="*/ 85 w 120"/>
                <a:gd name="T3" fmla="*/ 107 h 49"/>
                <a:gd name="T4" fmla="*/ 165 w 120"/>
                <a:gd name="T5" fmla="*/ 100 h 49"/>
                <a:gd name="T6" fmla="*/ 243 w 120"/>
                <a:gd name="T7" fmla="*/ 105 h 49"/>
                <a:gd name="T8" fmla="*/ 268 w 120"/>
                <a:gd name="T9" fmla="*/ 80 h 49"/>
                <a:gd name="T10" fmla="*/ 298 w 120"/>
                <a:gd name="T11" fmla="*/ 60 h 49"/>
                <a:gd name="T12" fmla="*/ 300 w 120"/>
                <a:gd name="T13" fmla="*/ 60 h 49"/>
                <a:gd name="T14" fmla="*/ 253 w 120"/>
                <a:gd name="T15" fmla="*/ 52 h 49"/>
                <a:gd name="T16" fmla="*/ 235 w 120"/>
                <a:gd name="T17" fmla="*/ 0 h 49"/>
                <a:gd name="T18" fmla="*/ 210 w 120"/>
                <a:gd name="T19" fmla="*/ 65 h 49"/>
                <a:gd name="T20" fmla="*/ 150 w 120"/>
                <a:gd name="T21" fmla="*/ 90 h 49"/>
                <a:gd name="T22" fmla="*/ 75 w 120"/>
                <a:gd name="T23" fmla="*/ 87 h 49"/>
                <a:gd name="T24" fmla="*/ 0 w 120"/>
                <a:gd name="T25" fmla="*/ 9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49">
                  <a:moveTo>
                    <a:pt x="6" y="38"/>
                  </a:moveTo>
                  <a:cubicBezTo>
                    <a:pt x="15" y="44"/>
                    <a:pt x="24" y="44"/>
                    <a:pt x="34" y="43"/>
                  </a:cubicBezTo>
                  <a:cubicBezTo>
                    <a:pt x="44" y="42"/>
                    <a:pt x="56" y="38"/>
                    <a:pt x="66" y="40"/>
                  </a:cubicBezTo>
                  <a:cubicBezTo>
                    <a:pt x="76" y="43"/>
                    <a:pt x="87" y="49"/>
                    <a:pt x="97" y="42"/>
                  </a:cubicBezTo>
                  <a:cubicBezTo>
                    <a:pt x="101" y="39"/>
                    <a:pt x="103" y="35"/>
                    <a:pt x="107" y="32"/>
                  </a:cubicBezTo>
                  <a:cubicBezTo>
                    <a:pt x="109" y="30"/>
                    <a:pt x="118" y="27"/>
                    <a:pt x="119" y="24"/>
                  </a:cubicBezTo>
                  <a:cubicBezTo>
                    <a:pt x="119" y="24"/>
                    <a:pt x="120" y="23"/>
                    <a:pt x="120" y="24"/>
                  </a:cubicBezTo>
                  <a:cubicBezTo>
                    <a:pt x="112" y="25"/>
                    <a:pt x="107" y="26"/>
                    <a:pt x="101" y="21"/>
                  </a:cubicBezTo>
                  <a:cubicBezTo>
                    <a:pt x="94" y="15"/>
                    <a:pt x="94" y="9"/>
                    <a:pt x="94" y="0"/>
                  </a:cubicBezTo>
                  <a:cubicBezTo>
                    <a:pt x="85" y="1"/>
                    <a:pt x="86" y="20"/>
                    <a:pt x="84" y="26"/>
                  </a:cubicBezTo>
                  <a:cubicBezTo>
                    <a:pt x="79" y="37"/>
                    <a:pt x="70" y="37"/>
                    <a:pt x="60" y="36"/>
                  </a:cubicBezTo>
                  <a:cubicBezTo>
                    <a:pt x="51" y="35"/>
                    <a:pt x="40" y="35"/>
                    <a:pt x="30" y="35"/>
                  </a:cubicBezTo>
                  <a:cubicBezTo>
                    <a:pt x="23" y="35"/>
                    <a:pt x="5" y="43"/>
                    <a:pt x="0" y="37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6" name="Freeform 706"/>
            <p:cNvSpPr>
              <a:spLocks/>
            </p:cNvSpPr>
            <p:nvPr/>
          </p:nvSpPr>
          <p:spPr bwMode="auto">
            <a:xfrm>
              <a:off x="1736" y="1675"/>
              <a:ext cx="147" cy="185"/>
            </a:xfrm>
            <a:custGeom>
              <a:avLst/>
              <a:gdLst>
                <a:gd name="T0" fmla="*/ 42 w 59"/>
                <a:gd name="T1" fmla="*/ 80 h 74"/>
                <a:gd name="T2" fmla="*/ 95 w 59"/>
                <a:gd name="T3" fmla="*/ 58 h 74"/>
                <a:gd name="T4" fmla="*/ 82 w 59"/>
                <a:gd name="T5" fmla="*/ 0 h 74"/>
                <a:gd name="T6" fmla="*/ 112 w 59"/>
                <a:gd name="T7" fmla="*/ 95 h 74"/>
                <a:gd name="T8" fmla="*/ 147 w 59"/>
                <a:gd name="T9" fmla="*/ 185 h 74"/>
                <a:gd name="T10" fmla="*/ 70 w 59"/>
                <a:gd name="T11" fmla="*/ 130 h 74"/>
                <a:gd name="T12" fmla="*/ 0 w 59"/>
                <a:gd name="T13" fmla="*/ 75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74">
                  <a:moveTo>
                    <a:pt x="17" y="32"/>
                  </a:moveTo>
                  <a:cubicBezTo>
                    <a:pt x="26" y="34"/>
                    <a:pt x="35" y="33"/>
                    <a:pt x="38" y="23"/>
                  </a:cubicBezTo>
                  <a:cubicBezTo>
                    <a:pt x="41" y="15"/>
                    <a:pt x="34" y="7"/>
                    <a:pt x="33" y="0"/>
                  </a:cubicBezTo>
                  <a:cubicBezTo>
                    <a:pt x="41" y="12"/>
                    <a:pt x="47" y="23"/>
                    <a:pt x="45" y="38"/>
                  </a:cubicBezTo>
                  <a:cubicBezTo>
                    <a:pt x="44" y="53"/>
                    <a:pt x="52" y="61"/>
                    <a:pt x="59" y="74"/>
                  </a:cubicBezTo>
                  <a:cubicBezTo>
                    <a:pt x="49" y="73"/>
                    <a:pt x="33" y="61"/>
                    <a:pt x="28" y="52"/>
                  </a:cubicBezTo>
                  <a:cubicBezTo>
                    <a:pt x="21" y="40"/>
                    <a:pt x="16" y="31"/>
                    <a:pt x="0" y="3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7" name="Freeform 707"/>
            <p:cNvSpPr>
              <a:spLocks/>
            </p:cNvSpPr>
            <p:nvPr/>
          </p:nvSpPr>
          <p:spPr bwMode="auto">
            <a:xfrm>
              <a:off x="1841" y="1795"/>
              <a:ext cx="167" cy="155"/>
            </a:xfrm>
            <a:custGeom>
              <a:avLst/>
              <a:gdLst>
                <a:gd name="T0" fmla="*/ 12 w 67"/>
                <a:gd name="T1" fmla="*/ 48 h 62"/>
                <a:gd name="T2" fmla="*/ 57 w 67"/>
                <a:gd name="T3" fmla="*/ 120 h 62"/>
                <a:gd name="T4" fmla="*/ 117 w 67"/>
                <a:gd name="T5" fmla="*/ 130 h 62"/>
                <a:gd name="T6" fmla="*/ 167 w 67"/>
                <a:gd name="T7" fmla="*/ 155 h 62"/>
                <a:gd name="T8" fmla="*/ 127 w 67"/>
                <a:gd name="T9" fmla="*/ 120 h 62"/>
                <a:gd name="T10" fmla="*/ 85 w 67"/>
                <a:gd name="T11" fmla="*/ 85 h 62"/>
                <a:gd name="T12" fmla="*/ 42 w 67"/>
                <a:gd name="T13" fmla="*/ 48 h 62"/>
                <a:gd name="T14" fmla="*/ 17 w 67"/>
                <a:gd name="T15" fmla="*/ 28 h 62"/>
                <a:gd name="T16" fmla="*/ 0 w 67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62">
                  <a:moveTo>
                    <a:pt x="5" y="19"/>
                  </a:moveTo>
                  <a:cubicBezTo>
                    <a:pt x="15" y="28"/>
                    <a:pt x="24" y="34"/>
                    <a:pt x="23" y="48"/>
                  </a:cubicBezTo>
                  <a:cubicBezTo>
                    <a:pt x="29" y="46"/>
                    <a:pt x="40" y="51"/>
                    <a:pt x="47" y="52"/>
                  </a:cubicBezTo>
                  <a:cubicBezTo>
                    <a:pt x="54" y="54"/>
                    <a:pt x="61" y="58"/>
                    <a:pt x="67" y="62"/>
                  </a:cubicBezTo>
                  <a:cubicBezTo>
                    <a:pt x="63" y="57"/>
                    <a:pt x="56" y="52"/>
                    <a:pt x="51" y="48"/>
                  </a:cubicBezTo>
                  <a:cubicBezTo>
                    <a:pt x="44" y="44"/>
                    <a:pt x="39" y="40"/>
                    <a:pt x="34" y="34"/>
                  </a:cubicBezTo>
                  <a:cubicBezTo>
                    <a:pt x="29" y="28"/>
                    <a:pt x="23" y="24"/>
                    <a:pt x="17" y="19"/>
                  </a:cubicBezTo>
                  <a:cubicBezTo>
                    <a:pt x="14" y="16"/>
                    <a:pt x="10" y="14"/>
                    <a:pt x="7" y="11"/>
                  </a:cubicBezTo>
                  <a:cubicBezTo>
                    <a:pt x="4" y="7"/>
                    <a:pt x="3" y="4"/>
                    <a:pt x="0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8" name="Freeform 708"/>
            <p:cNvSpPr>
              <a:spLocks/>
            </p:cNvSpPr>
            <p:nvPr/>
          </p:nvSpPr>
          <p:spPr bwMode="auto">
            <a:xfrm>
              <a:off x="1783" y="1415"/>
              <a:ext cx="90" cy="85"/>
            </a:xfrm>
            <a:custGeom>
              <a:avLst/>
              <a:gdLst>
                <a:gd name="T0" fmla="*/ 18 w 36"/>
                <a:gd name="T1" fmla="*/ 0 h 34"/>
                <a:gd name="T2" fmla="*/ 0 w 36"/>
                <a:gd name="T3" fmla="*/ 85 h 34"/>
                <a:gd name="T4" fmla="*/ 90 w 36"/>
                <a:gd name="T5" fmla="*/ 8 h 34"/>
                <a:gd name="T6" fmla="*/ 40 w 36"/>
                <a:gd name="T7" fmla="*/ 3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4">
                  <a:moveTo>
                    <a:pt x="7" y="0"/>
                  </a:moveTo>
                  <a:cubicBezTo>
                    <a:pt x="6" y="12"/>
                    <a:pt x="1" y="23"/>
                    <a:pt x="0" y="34"/>
                  </a:cubicBezTo>
                  <a:cubicBezTo>
                    <a:pt x="2" y="25"/>
                    <a:pt x="26" y="8"/>
                    <a:pt x="36" y="3"/>
                  </a:cubicBezTo>
                  <a:cubicBezTo>
                    <a:pt x="31" y="4"/>
                    <a:pt x="21" y="6"/>
                    <a:pt x="16" y="1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9" name="Freeform 709"/>
            <p:cNvSpPr>
              <a:spLocks/>
            </p:cNvSpPr>
            <p:nvPr/>
          </p:nvSpPr>
          <p:spPr bwMode="auto">
            <a:xfrm>
              <a:off x="1878" y="1300"/>
              <a:ext cx="158" cy="187"/>
            </a:xfrm>
            <a:custGeom>
              <a:avLst/>
              <a:gdLst>
                <a:gd name="T0" fmla="*/ 48 w 63"/>
                <a:gd name="T1" fmla="*/ 55 h 75"/>
                <a:gd name="T2" fmla="*/ 88 w 63"/>
                <a:gd name="T3" fmla="*/ 110 h 75"/>
                <a:gd name="T4" fmla="*/ 85 w 63"/>
                <a:gd name="T5" fmla="*/ 187 h 75"/>
                <a:gd name="T6" fmla="*/ 110 w 63"/>
                <a:gd name="T7" fmla="*/ 110 h 75"/>
                <a:gd name="T8" fmla="*/ 158 w 63"/>
                <a:gd name="T9" fmla="*/ 65 h 75"/>
                <a:gd name="T10" fmla="*/ 73 w 63"/>
                <a:gd name="T11" fmla="*/ 55 h 75"/>
                <a:gd name="T12" fmla="*/ 0 w 63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5">
                  <a:moveTo>
                    <a:pt x="19" y="22"/>
                  </a:moveTo>
                  <a:cubicBezTo>
                    <a:pt x="23" y="30"/>
                    <a:pt x="32" y="35"/>
                    <a:pt x="35" y="44"/>
                  </a:cubicBezTo>
                  <a:cubicBezTo>
                    <a:pt x="38" y="54"/>
                    <a:pt x="34" y="65"/>
                    <a:pt x="34" y="75"/>
                  </a:cubicBezTo>
                  <a:cubicBezTo>
                    <a:pt x="37" y="66"/>
                    <a:pt x="38" y="53"/>
                    <a:pt x="44" y="44"/>
                  </a:cubicBezTo>
                  <a:cubicBezTo>
                    <a:pt x="49" y="37"/>
                    <a:pt x="57" y="33"/>
                    <a:pt x="63" y="26"/>
                  </a:cubicBezTo>
                  <a:cubicBezTo>
                    <a:pt x="52" y="30"/>
                    <a:pt x="39" y="28"/>
                    <a:pt x="29" y="22"/>
                  </a:cubicBezTo>
                  <a:cubicBezTo>
                    <a:pt x="18" y="15"/>
                    <a:pt x="9" y="7"/>
                    <a:pt x="0" y="0"/>
                  </a:cubicBezTo>
                </a:path>
              </a:pathLst>
            </a:custGeom>
            <a:solidFill>
              <a:srgbClr val="A978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0" name="Freeform 710"/>
            <p:cNvSpPr>
              <a:spLocks/>
            </p:cNvSpPr>
            <p:nvPr/>
          </p:nvSpPr>
          <p:spPr bwMode="auto">
            <a:xfrm>
              <a:off x="1543" y="1457"/>
              <a:ext cx="138" cy="218"/>
            </a:xfrm>
            <a:custGeom>
              <a:avLst/>
              <a:gdLst>
                <a:gd name="T0" fmla="*/ 0 w 55"/>
                <a:gd name="T1" fmla="*/ 183 h 87"/>
                <a:gd name="T2" fmla="*/ 68 w 55"/>
                <a:gd name="T3" fmla="*/ 210 h 87"/>
                <a:gd name="T4" fmla="*/ 125 w 55"/>
                <a:gd name="T5" fmla="*/ 170 h 87"/>
                <a:gd name="T6" fmla="*/ 123 w 55"/>
                <a:gd name="T7" fmla="*/ 95 h 87"/>
                <a:gd name="T8" fmla="*/ 128 w 55"/>
                <a:gd name="T9" fmla="*/ 13 h 87"/>
                <a:gd name="T10" fmla="*/ 133 w 55"/>
                <a:gd name="T11" fmla="*/ 0 h 87"/>
                <a:gd name="T12" fmla="*/ 98 w 55"/>
                <a:gd name="T13" fmla="*/ 128 h 87"/>
                <a:gd name="T14" fmla="*/ 68 w 55"/>
                <a:gd name="T15" fmla="*/ 185 h 87"/>
                <a:gd name="T16" fmla="*/ 5 w 55"/>
                <a:gd name="T17" fmla="*/ 193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87">
                  <a:moveTo>
                    <a:pt x="0" y="73"/>
                  </a:moveTo>
                  <a:cubicBezTo>
                    <a:pt x="7" y="80"/>
                    <a:pt x="17" y="87"/>
                    <a:pt x="27" y="84"/>
                  </a:cubicBezTo>
                  <a:cubicBezTo>
                    <a:pt x="34" y="82"/>
                    <a:pt x="47" y="74"/>
                    <a:pt x="50" y="68"/>
                  </a:cubicBezTo>
                  <a:cubicBezTo>
                    <a:pt x="55" y="58"/>
                    <a:pt x="50" y="47"/>
                    <a:pt x="49" y="38"/>
                  </a:cubicBezTo>
                  <a:cubicBezTo>
                    <a:pt x="47" y="27"/>
                    <a:pt x="49" y="16"/>
                    <a:pt x="51" y="5"/>
                  </a:cubicBezTo>
                  <a:cubicBezTo>
                    <a:pt x="52" y="3"/>
                    <a:pt x="52" y="1"/>
                    <a:pt x="53" y="0"/>
                  </a:cubicBezTo>
                  <a:cubicBezTo>
                    <a:pt x="45" y="15"/>
                    <a:pt x="41" y="34"/>
                    <a:pt x="39" y="51"/>
                  </a:cubicBezTo>
                  <a:cubicBezTo>
                    <a:pt x="38" y="61"/>
                    <a:pt x="36" y="69"/>
                    <a:pt x="27" y="74"/>
                  </a:cubicBezTo>
                  <a:cubicBezTo>
                    <a:pt x="18" y="78"/>
                    <a:pt x="11" y="76"/>
                    <a:pt x="2" y="77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1" name="Freeform 711"/>
            <p:cNvSpPr>
              <a:spLocks/>
            </p:cNvSpPr>
            <p:nvPr/>
          </p:nvSpPr>
          <p:spPr bwMode="auto">
            <a:xfrm>
              <a:off x="3053" y="2002"/>
              <a:ext cx="173" cy="148"/>
            </a:xfrm>
            <a:custGeom>
              <a:avLst/>
              <a:gdLst>
                <a:gd name="T0" fmla="*/ 55 w 69"/>
                <a:gd name="T1" fmla="*/ 40 h 59"/>
                <a:gd name="T2" fmla="*/ 75 w 69"/>
                <a:gd name="T3" fmla="*/ 78 h 59"/>
                <a:gd name="T4" fmla="*/ 108 w 69"/>
                <a:gd name="T5" fmla="*/ 98 h 59"/>
                <a:gd name="T6" fmla="*/ 173 w 69"/>
                <a:gd name="T7" fmla="*/ 148 h 59"/>
                <a:gd name="T8" fmla="*/ 135 w 69"/>
                <a:gd name="T9" fmla="*/ 95 h 59"/>
                <a:gd name="T10" fmla="*/ 93 w 69"/>
                <a:gd name="T11" fmla="*/ 65 h 59"/>
                <a:gd name="T12" fmla="*/ 0 w 69"/>
                <a:gd name="T13" fmla="*/ 8 h 59"/>
                <a:gd name="T14" fmla="*/ 40 w 69"/>
                <a:gd name="T15" fmla="*/ 3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59">
                  <a:moveTo>
                    <a:pt x="22" y="16"/>
                  </a:moveTo>
                  <a:cubicBezTo>
                    <a:pt x="25" y="22"/>
                    <a:pt x="25" y="26"/>
                    <a:pt x="30" y="31"/>
                  </a:cubicBezTo>
                  <a:cubicBezTo>
                    <a:pt x="34" y="35"/>
                    <a:pt x="38" y="37"/>
                    <a:pt x="43" y="39"/>
                  </a:cubicBezTo>
                  <a:cubicBezTo>
                    <a:pt x="56" y="43"/>
                    <a:pt x="64" y="46"/>
                    <a:pt x="69" y="59"/>
                  </a:cubicBezTo>
                  <a:cubicBezTo>
                    <a:pt x="65" y="49"/>
                    <a:pt x="64" y="43"/>
                    <a:pt x="54" y="38"/>
                  </a:cubicBezTo>
                  <a:cubicBezTo>
                    <a:pt x="48" y="35"/>
                    <a:pt x="41" y="32"/>
                    <a:pt x="37" y="26"/>
                  </a:cubicBezTo>
                  <a:cubicBezTo>
                    <a:pt x="28" y="15"/>
                    <a:pt x="15" y="0"/>
                    <a:pt x="0" y="3"/>
                  </a:cubicBezTo>
                  <a:cubicBezTo>
                    <a:pt x="6" y="6"/>
                    <a:pt x="12" y="10"/>
                    <a:pt x="16" y="14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2" name="Freeform 712"/>
            <p:cNvSpPr>
              <a:spLocks/>
            </p:cNvSpPr>
            <p:nvPr/>
          </p:nvSpPr>
          <p:spPr bwMode="auto">
            <a:xfrm>
              <a:off x="2038" y="2120"/>
              <a:ext cx="443" cy="340"/>
            </a:xfrm>
            <a:custGeom>
              <a:avLst/>
              <a:gdLst>
                <a:gd name="T0" fmla="*/ 95 w 177"/>
                <a:gd name="T1" fmla="*/ 3 h 136"/>
                <a:gd name="T2" fmla="*/ 93 w 177"/>
                <a:gd name="T3" fmla="*/ 5 h 136"/>
                <a:gd name="T4" fmla="*/ 68 w 177"/>
                <a:gd name="T5" fmla="*/ 78 h 136"/>
                <a:gd name="T6" fmla="*/ 0 w 177"/>
                <a:gd name="T7" fmla="*/ 115 h 136"/>
                <a:gd name="T8" fmla="*/ 155 w 177"/>
                <a:gd name="T9" fmla="*/ 130 h 136"/>
                <a:gd name="T10" fmla="*/ 113 w 177"/>
                <a:gd name="T11" fmla="*/ 238 h 136"/>
                <a:gd name="T12" fmla="*/ 78 w 177"/>
                <a:gd name="T13" fmla="*/ 280 h 136"/>
                <a:gd name="T14" fmla="*/ 108 w 177"/>
                <a:gd name="T15" fmla="*/ 340 h 136"/>
                <a:gd name="T16" fmla="*/ 175 w 177"/>
                <a:gd name="T17" fmla="*/ 218 h 136"/>
                <a:gd name="T18" fmla="*/ 225 w 177"/>
                <a:gd name="T19" fmla="*/ 160 h 136"/>
                <a:gd name="T20" fmla="*/ 238 w 177"/>
                <a:gd name="T21" fmla="*/ 130 h 136"/>
                <a:gd name="T22" fmla="*/ 275 w 177"/>
                <a:gd name="T23" fmla="*/ 123 h 136"/>
                <a:gd name="T24" fmla="*/ 360 w 177"/>
                <a:gd name="T25" fmla="*/ 85 h 136"/>
                <a:gd name="T26" fmla="*/ 443 w 177"/>
                <a:gd name="T27" fmla="*/ 53 h 136"/>
                <a:gd name="T28" fmla="*/ 355 w 177"/>
                <a:gd name="T29" fmla="*/ 68 h 136"/>
                <a:gd name="T30" fmla="*/ 238 w 177"/>
                <a:gd name="T31" fmla="*/ 98 h 136"/>
                <a:gd name="T32" fmla="*/ 165 w 177"/>
                <a:gd name="T33" fmla="*/ 88 h 136"/>
                <a:gd name="T34" fmla="*/ 118 w 177"/>
                <a:gd name="T35" fmla="*/ 40 h 136"/>
                <a:gd name="T36" fmla="*/ 95 w 177"/>
                <a:gd name="T37" fmla="*/ 5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7" h="136">
                  <a:moveTo>
                    <a:pt x="38" y="1"/>
                  </a:moveTo>
                  <a:cubicBezTo>
                    <a:pt x="38" y="1"/>
                    <a:pt x="37" y="0"/>
                    <a:pt x="37" y="2"/>
                  </a:cubicBezTo>
                  <a:cubicBezTo>
                    <a:pt x="45" y="13"/>
                    <a:pt x="37" y="25"/>
                    <a:pt x="27" y="31"/>
                  </a:cubicBezTo>
                  <a:cubicBezTo>
                    <a:pt x="18" y="35"/>
                    <a:pt x="9" y="42"/>
                    <a:pt x="0" y="46"/>
                  </a:cubicBezTo>
                  <a:cubicBezTo>
                    <a:pt x="19" y="39"/>
                    <a:pt x="46" y="38"/>
                    <a:pt x="62" y="52"/>
                  </a:cubicBezTo>
                  <a:cubicBezTo>
                    <a:pt x="80" y="70"/>
                    <a:pt x="59" y="83"/>
                    <a:pt x="45" y="95"/>
                  </a:cubicBezTo>
                  <a:cubicBezTo>
                    <a:pt x="39" y="99"/>
                    <a:pt x="32" y="104"/>
                    <a:pt x="31" y="112"/>
                  </a:cubicBezTo>
                  <a:cubicBezTo>
                    <a:pt x="30" y="120"/>
                    <a:pt x="36" y="131"/>
                    <a:pt x="43" y="136"/>
                  </a:cubicBezTo>
                  <a:cubicBezTo>
                    <a:pt x="26" y="116"/>
                    <a:pt x="55" y="95"/>
                    <a:pt x="70" y="87"/>
                  </a:cubicBezTo>
                  <a:cubicBezTo>
                    <a:pt x="79" y="82"/>
                    <a:pt x="88" y="75"/>
                    <a:pt x="90" y="64"/>
                  </a:cubicBezTo>
                  <a:cubicBezTo>
                    <a:pt x="91" y="58"/>
                    <a:pt x="89" y="55"/>
                    <a:pt x="95" y="52"/>
                  </a:cubicBezTo>
                  <a:cubicBezTo>
                    <a:pt x="99" y="50"/>
                    <a:pt x="106" y="50"/>
                    <a:pt x="110" y="49"/>
                  </a:cubicBezTo>
                  <a:cubicBezTo>
                    <a:pt x="122" y="46"/>
                    <a:pt x="134" y="40"/>
                    <a:pt x="144" y="34"/>
                  </a:cubicBezTo>
                  <a:cubicBezTo>
                    <a:pt x="152" y="29"/>
                    <a:pt x="167" y="19"/>
                    <a:pt x="177" y="21"/>
                  </a:cubicBezTo>
                  <a:cubicBezTo>
                    <a:pt x="167" y="23"/>
                    <a:pt x="153" y="24"/>
                    <a:pt x="142" y="27"/>
                  </a:cubicBezTo>
                  <a:cubicBezTo>
                    <a:pt x="126" y="31"/>
                    <a:pt x="111" y="35"/>
                    <a:pt x="95" y="39"/>
                  </a:cubicBezTo>
                  <a:cubicBezTo>
                    <a:pt x="84" y="42"/>
                    <a:pt x="76" y="41"/>
                    <a:pt x="66" y="35"/>
                  </a:cubicBezTo>
                  <a:cubicBezTo>
                    <a:pt x="54" y="29"/>
                    <a:pt x="52" y="27"/>
                    <a:pt x="47" y="16"/>
                  </a:cubicBezTo>
                  <a:cubicBezTo>
                    <a:pt x="45" y="11"/>
                    <a:pt x="39" y="7"/>
                    <a:pt x="38" y="2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" name="Freeform 713"/>
            <p:cNvSpPr>
              <a:spLocks/>
            </p:cNvSpPr>
            <p:nvPr/>
          </p:nvSpPr>
          <p:spPr bwMode="auto">
            <a:xfrm>
              <a:off x="2451" y="2150"/>
              <a:ext cx="395" cy="95"/>
            </a:xfrm>
            <a:custGeom>
              <a:avLst/>
              <a:gdLst>
                <a:gd name="T0" fmla="*/ 80 w 158"/>
                <a:gd name="T1" fmla="*/ 18 h 38"/>
                <a:gd name="T2" fmla="*/ 123 w 158"/>
                <a:gd name="T3" fmla="*/ 0 h 38"/>
                <a:gd name="T4" fmla="*/ 185 w 158"/>
                <a:gd name="T5" fmla="*/ 35 h 38"/>
                <a:gd name="T6" fmla="*/ 258 w 158"/>
                <a:gd name="T7" fmla="*/ 58 h 38"/>
                <a:gd name="T8" fmla="*/ 293 w 158"/>
                <a:gd name="T9" fmla="*/ 55 h 38"/>
                <a:gd name="T10" fmla="*/ 320 w 158"/>
                <a:gd name="T11" fmla="*/ 73 h 38"/>
                <a:gd name="T12" fmla="*/ 395 w 158"/>
                <a:gd name="T13" fmla="*/ 95 h 38"/>
                <a:gd name="T14" fmla="*/ 313 w 158"/>
                <a:gd name="T15" fmla="*/ 90 h 38"/>
                <a:gd name="T16" fmla="*/ 233 w 158"/>
                <a:gd name="T17" fmla="*/ 80 h 38"/>
                <a:gd name="T18" fmla="*/ 153 w 158"/>
                <a:gd name="T19" fmla="*/ 53 h 38"/>
                <a:gd name="T20" fmla="*/ 65 w 158"/>
                <a:gd name="T21" fmla="*/ 23 h 38"/>
                <a:gd name="T22" fmla="*/ 0 w 158"/>
                <a:gd name="T23" fmla="*/ 3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" h="38">
                  <a:moveTo>
                    <a:pt x="32" y="7"/>
                  </a:moveTo>
                  <a:cubicBezTo>
                    <a:pt x="38" y="7"/>
                    <a:pt x="45" y="5"/>
                    <a:pt x="49" y="0"/>
                  </a:cubicBezTo>
                  <a:cubicBezTo>
                    <a:pt x="56" y="8"/>
                    <a:pt x="64" y="11"/>
                    <a:pt x="74" y="14"/>
                  </a:cubicBezTo>
                  <a:cubicBezTo>
                    <a:pt x="83" y="17"/>
                    <a:pt x="92" y="24"/>
                    <a:pt x="103" y="23"/>
                  </a:cubicBezTo>
                  <a:cubicBezTo>
                    <a:pt x="107" y="23"/>
                    <a:pt x="113" y="20"/>
                    <a:pt x="117" y="22"/>
                  </a:cubicBezTo>
                  <a:cubicBezTo>
                    <a:pt x="121" y="23"/>
                    <a:pt x="124" y="27"/>
                    <a:pt x="128" y="29"/>
                  </a:cubicBezTo>
                  <a:cubicBezTo>
                    <a:pt x="138" y="32"/>
                    <a:pt x="148" y="34"/>
                    <a:pt x="158" y="38"/>
                  </a:cubicBezTo>
                  <a:cubicBezTo>
                    <a:pt x="149" y="34"/>
                    <a:pt x="135" y="36"/>
                    <a:pt x="125" y="36"/>
                  </a:cubicBezTo>
                  <a:cubicBezTo>
                    <a:pt x="113" y="37"/>
                    <a:pt x="104" y="35"/>
                    <a:pt x="93" y="32"/>
                  </a:cubicBezTo>
                  <a:cubicBezTo>
                    <a:pt x="82" y="28"/>
                    <a:pt x="71" y="25"/>
                    <a:pt x="61" y="21"/>
                  </a:cubicBezTo>
                  <a:cubicBezTo>
                    <a:pt x="49" y="16"/>
                    <a:pt x="39" y="11"/>
                    <a:pt x="26" y="9"/>
                  </a:cubicBezTo>
                  <a:cubicBezTo>
                    <a:pt x="16" y="7"/>
                    <a:pt x="10" y="7"/>
                    <a:pt x="0" y="12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" name="Freeform 714"/>
            <p:cNvSpPr>
              <a:spLocks/>
            </p:cNvSpPr>
            <p:nvPr/>
          </p:nvSpPr>
          <p:spPr bwMode="auto">
            <a:xfrm>
              <a:off x="2773" y="2222"/>
              <a:ext cx="235" cy="160"/>
            </a:xfrm>
            <a:custGeom>
              <a:avLst/>
              <a:gdLst>
                <a:gd name="T0" fmla="*/ 93 w 94"/>
                <a:gd name="T1" fmla="*/ 20 h 64"/>
                <a:gd name="T2" fmla="*/ 145 w 94"/>
                <a:gd name="T3" fmla="*/ 38 h 64"/>
                <a:gd name="T4" fmla="*/ 173 w 94"/>
                <a:gd name="T5" fmla="*/ 43 h 64"/>
                <a:gd name="T6" fmla="*/ 180 w 94"/>
                <a:gd name="T7" fmla="*/ 68 h 64"/>
                <a:gd name="T8" fmla="*/ 235 w 94"/>
                <a:gd name="T9" fmla="*/ 160 h 64"/>
                <a:gd name="T10" fmla="*/ 183 w 94"/>
                <a:gd name="T11" fmla="*/ 98 h 64"/>
                <a:gd name="T12" fmla="*/ 128 w 94"/>
                <a:gd name="T13" fmla="*/ 55 h 64"/>
                <a:gd name="T14" fmla="*/ 0 w 94"/>
                <a:gd name="T15" fmla="*/ 13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64">
                  <a:moveTo>
                    <a:pt x="37" y="8"/>
                  </a:moveTo>
                  <a:cubicBezTo>
                    <a:pt x="45" y="8"/>
                    <a:pt x="51" y="13"/>
                    <a:pt x="58" y="15"/>
                  </a:cubicBezTo>
                  <a:cubicBezTo>
                    <a:pt x="61" y="16"/>
                    <a:pt x="68" y="16"/>
                    <a:pt x="69" y="17"/>
                  </a:cubicBezTo>
                  <a:cubicBezTo>
                    <a:pt x="71" y="18"/>
                    <a:pt x="71" y="24"/>
                    <a:pt x="72" y="27"/>
                  </a:cubicBezTo>
                  <a:cubicBezTo>
                    <a:pt x="77" y="41"/>
                    <a:pt x="87" y="52"/>
                    <a:pt x="94" y="64"/>
                  </a:cubicBezTo>
                  <a:cubicBezTo>
                    <a:pt x="85" y="59"/>
                    <a:pt x="79" y="46"/>
                    <a:pt x="73" y="39"/>
                  </a:cubicBezTo>
                  <a:cubicBezTo>
                    <a:pt x="66" y="33"/>
                    <a:pt x="59" y="26"/>
                    <a:pt x="51" y="22"/>
                  </a:cubicBezTo>
                  <a:cubicBezTo>
                    <a:pt x="39" y="15"/>
                    <a:pt x="14" y="0"/>
                    <a:pt x="0" y="5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5" name="Freeform 715"/>
            <p:cNvSpPr>
              <a:spLocks/>
            </p:cNvSpPr>
            <p:nvPr/>
          </p:nvSpPr>
          <p:spPr bwMode="auto">
            <a:xfrm>
              <a:off x="3093" y="2385"/>
              <a:ext cx="55" cy="47"/>
            </a:xfrm>
            <a:custGeom>
              <a:avLst/>
              <a:gdLst>
                <a:gd name="T0" fmla="*/ 5 w 22"/>
                <a:gd name="T1" fmla="*/ 5 h 19"/>
                <a:gd name="T2" fmla="*/ 0 w 22"/>
                <a:gd name="T3" fmla="*/ 45 h 19"/>
                <a:gd name="T4" fmla="*/ 43 w 22"/>
                <a:gd name="T5" fmla="*/ 32 h 19"/>
                <a:gd name="T6" fmla="*/ 25 w 2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9">
                  <a:moveTo>
                    <a:pt x="2" y="2"/>
                  </a:moveTo>
                  <a:cubicBezTo>
                    <a:pt x="11" y="5"/>
                    <a:pt x="8" y="18"/>
                    <a:pt x="0" y="18"/>
                  </a:cubicBezTo>
                  <a:cubicBezTo>
                    <a:pt x="6" y="18"/>
                    <a:pt x="13" y="19"/>
                    <a:pt x="17" y="13"/>
                  </a:cubicBezTo>
                  <a:cubicBezTo>
                    <a:pt x="22" y="6"/>
                    <a:pt x="18" y="1"/>
                    <a:pt x="10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6" name="Freeform 716"/>
            <p:cNvSpPr>
              <a:spLocks/>
            </p:cNvSpPr>
            <p:nvPr/>
          </p:nvSpPr>
          <p:spPr bwMode="auto">
            <a:xfrm>
              <a:off x="2573" y="2385"/>
              <a:ext cx="65" cy="87"/>
            </a:xfrm>
            <a:custGeom>
              <a:avLst/>
              <a:gdLst>
                <a:gd name="T0" fmla="*/ 0 w 26"/>
                <a:gd name="T1" fmla="*/ 2 h 35"/>
                <a:gd name="T2" fmla="*/ 25 w 26"/>
                <a:gd name="T3" fmla="*/ 87 h 35"/>
                <a:gd name="T4" fmla="*/ 63 w 26"/>
                <a:gd name="T5" fmla="*/ 50 h 35"/>
                <a:gd name="T6" fmla="*/ 63 w 26"/>
                <a:gd name="T7" fmla="*/ 50 h 35"/>
                <a:gd name="T8" fmla="*/ 13 w 2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5">
                  <a:moveTo>
                    <a:pt x="0" y="1"/>
                  </a:moveTo>
                  <a:cubicBezTo>
                    <a:pt x="2" y="12"/>
                    <a:pt x="9" y="23"/>
                    <a:pt x="10" y="35"/>
                  </a:cubicBezTo>
                  <a:cubicBezTo>
                    <a:pt x="13" y="31"/>
                    <a:pt x="21" y="19"/>
                    <a:pt x="25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18" y="13"/>
                    <a:pt x="11" y="8"/>
                    <a:pt x="5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7" name="Freeform 717"/>
            <p:cNvSpPr>
              <a:spLocks/>
            </p:cNvSpPr>
            <p:nvPr/>
          </p:nvSpPr>
          <p:spPr bwMode="auto">
            <a:xfrm>
              <a:off x="2313" y="2362"/>
              <a:ext cx="118" cy="173"/>
            </a:xfrm>
            <a:custGeom>
              <a:avLst/>
              <a:gdLst>
                <a:gd name="T0" fmla="*/ 95 w 47"/>
                <a:gd name="T1" fmla="*/ 93 h 69"/>
                <a:gd name="T2" fmla="*/ 110 w 47"/>
                <a:gd name="T3" fmla="*/ 20 h 69"/>
                <a:gd name="T4" fmla="*/ 50 w 47"/>
                <a:gd name="T5" fmla="*/ 38 h 69"/>
                <a:gd name="T6" fmla="*/ 20 w 47"/>
                <a:gd name="T7" fmla="*/ 98 h 69"/>
                <a:gd name="T8" fmla="*/ 0 w 47"/>
                <a:gd name="T9" fmla="*/ 173 h 69"/>
                <a:gd name="T10" fmla="*/ 28 w 47"/>
                <a:gd name="T11" fmla="*/ 123 h 69"/>
                <a:gd name="T12" fmla="*/ 55 w 47"/>
                <a:gd name="T13" fmla="*/ 58 h 69"/>
                <a:gd name="T14" fmla="*/ 85 w 47"/>
                <a:gd name="T15" fmla="*/ 63 h 69"/>
                <a:gd name="T16" fmla="*/ 90 w 47"/>
                <a:gd name="T17" fmla="*/ 10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69">
                  <a:moveTo>
                    <a:pt x="38" y="37"/>
                  </a:moveTo>
                  <a:cubicBezTo>
                    <a:pt x="41" y="30"/>
                    <a:pt x="47" y="15"/>
                    <a:pt x="44" y="8"/>
                  </a:cubicBezTo>
                  <a:cubicBezTo>
                    <a:pt x="40" y="0"/>
                    <a:pt x="24" y="12"/>
                    <a:pt x="20" y="15"/>
                  </a:cubicBezTo>
                  <a:cubicBezTo>
                    <a:pt x="13" y="21"/>
                    <a:pt x="9" y="30"/>
                    <a:pt x="8" y="39"/>
                  </a:cubicBezTo>
                  <a:cubicBezTo>
                    <a:pt x="6" y="49"/>
                    <a:pt x="2" y="59"/>
                    <a:pt x="0" y="69"/>
                  </a:cubicBezTo>
                  <a:cubicBezTo>
                    <a:pt x="4" y="66"/>
                    <a:pt x="8" y="54"/>
                    <a:pt x="11" y="49"/>
                  </a:cubicBezTo>
                  <a:cubicBezTo>
                    <a:pt x="14" y="41"/>
                    <a:pt x="16" y="30"/>
                    <a:pt x="22" y="23"/>
                  </a:cubicBezTo>
                  <a:cubicBezTo>
                    <a:pt x="27" y="17"/>
                    <a:pt x="32" y="17"/>
                    <a:pt x="34" y="25"/>
                  </a:cubicBezTo>
                  <a:cubicBezTo>
                    <a:pt x="35" y="29"/>
                    <a:pt x="38" y="39"/>
                    <a:pt x="36" y="43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8" name="Freeform 718"/>
            <p:cNvSpPr>
              <a:spLocks/>
            </p:cNvSpPr>
            <p:nvPr/>
          </p:nvSpPr>
          <p:spPr bwMode="auto">
            <a:xfrm>
              <a:off x="1841" y="2290"/>
              <a:ext cx="112" cy="270"/>
            </a:xfrm>
            <a:custGeom>
              <a:avLst/>
              <a:gdLst>
                <a:gd name="T0" fmla="*/ 42 w 45"/>
                <a:gd name="T1" fmla="*/ 5 h 108"/>
                <a:gd name="T2" fmla="*/ 20 w 45"/>
                <a:gd name="T3" fmla="*/ 18 h 108"/>
                <a:gd name="T4" fmla="*/ 65 w 45"/>
                <a:gd name="T5" fmla="*/ 53 h 108"/>
                <a:gd name="T6" fmla="*/ 62 w 45"/>
                <a:gd name="T7" fmla="*/ 110 h 108"/>
                <a:gd name="T8" fmla="*/ 55 w 45"/>
                <a:gd name="T9" fmla="*/ 188 h 108"/>
                <a:gd name="T10" fmla="*/ 0 w 45"/>
                <a:gd name="T11" fmla="*/ 245 h 108"/>
                <a:gd name="T12" fmla="*/ 87 w 45"/>
                <a:gd name="T13" fmla="*/ 270 h 108"/>
                <a:gd name="T14" fmla="*/ 72 w 45"/>
                <a:gd name="T15" fmla="*/ 195 h 108"/>
                <a:gd name="T16" fmla="*/ 97 w 45"/>
                <a:gd name="T17" fmla="*/ 115 h 108"/>
                <a:gd name="T18" fmla="*/ 107 w 45"/>
                <a:gd name="T19" fmla="*/ 80 h 108"/>
                <a:gd name="T20" fmla="*/ 110 w 45"/>
                <a:gd name="T21" fmla="*/ 60 h 108"/>
                <a:gd name="T22" fmla="*/ 102 w 45"/>
                <a:gd name="T23" fmla="*/ 50 h 108"/>
                <a:gd name="T24" fmla="*/ 47 w 45"/>
                <a:gd name="T25" fmla="*/ 3 h 108"/>
                <a:gd name="T26" fmla="*/ 42 w 45"/>
                <a:gd name="T27" fmla="*/ 0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108">
                  <a:moveTo>
                    <a:pt x="17" y="2"/>
                  </a:moveTo>
                  <a:cubicBezTo>
                    <a:pt x="13" y="1"/>
                    <a:pt x="8" y="2"/>
                    <a:pt x="8" y="7"/>
                  </a:cubicBezTo>
                  <a:cubicBezTo>
                    <a:pt x="15" y="10"/>
                    <a:pt x="22" y="14"/>
                    <a:pt x="26" y="21"/>
                  </a:cubicBezTo>
                  <a:cubicBezTo>
                    <a:pt x="32" y="30"/>
                    <a:pt x="27" y="35"/>
                    <a:pt x="25" y="44"/>
                  </a:cubicBezTo>
                  <a:cubicBezTo>
                    <a:pt x="31" y="49"/>
                    <a:pt x="23" y="69"/>
                    <a:pt x="22" y="75"/>
                  </a:cubicBezTo>
                  <a:cubicBezTo>
                    <a:pt x="20" y="90"/>
                    <a:pt x="11" y="90"/>
                    <a:pt x="0" y="98"/>
                  </a:cubicBezTo>
                  <a:cubicBezTo>
                    <a:pt x="10" y="96"/>
                    <a:pt x="29" y="100"/>
                    <a:pt x="35" y="108"/>
                  </a:cubicBezTo>
                  <a:cubicBezTo>
                    <a:pt x="31" y="99"/>
                    <a:pt x="28" y="90"/>
                    <a:pt x="29" y="78"/>
                  </a:cubicBezTo>
                  <a:cubicBezTo>
                    <a:pt x="30" y="67"/>
                    <a:pt x="34" y="57"/>
                    <a:pt x="39" y="46"/>
                  </a:cubicBezTo>
                  <a:cubicBezTo>
                    <a:pt x="41" y="42"/>
                    <a:pt x="43" y="37"/>
                    <a:pt x="43" y="32"/>
                  </a:cubicBezTo>
                  <a:cubicBezTo>
                    <a:pt x="44" y="30"/>
                    <a:pt x="45" y="26"/>
                    <a:pt x="44" y="24"/>
                  </a:cubicBezTo>
                  <a:cubicBezTo>
                    <a:pt x="44" y="22"/>
                    <a:pt x="42" y="22"/>
                    <a:pt x="41" y="20"/>
                  </a:cubicBezTo>
                  <a:cubicBezTo>
                    <a:pt x="35" y="8"/>
                    <a:pt x="32" y="4"/>
                    <a:pt x="19" y="1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" name="Freeform 719"/>
            <p:cNvSpPr>
              <a:spLocks/>
            </p:cNvSpPr>
            <p:nvPr/>
          </p:nvSpPr>
          <p:spPr bwMode="auto">
            <a:xfrm>
              <a:off x="1598" y="2240"/>
              <a:ext cx="193" cy="210"/>
            </a:xfrm>
            <a:custGeom>
              <a:avLst/>
              <a:gdLst>
                <a:gd name="T0" fmla="*/ 110 w 77"/>
                <a:gd name="T1" fmla="*/ 0 h 84"/>
                <a:gd name="T2" fmla="*/ 125 w 77"/>
                <a:gd name="T3" fmla="*/ 50 h 84"/>
                <a:gd name="T4" fmla="*/ 83 w 77"/>
                <a:gd name="T5" fmla="*/ 68 h 84"/>
                <a:gd name="T6" fmla="*/ 55 w 77"/>
                <a:gd name="T7" fmla="*/ 78 h 84"/>
                <a:gd name="T8" fmla="*/ 43 w 77"/>
                <a:gd name="T9" fmla="*/ 100 h 84"/>
                <a:gd name="T10" fmla="*/ 0 w 77"/>
                <a:gd name="T11" fmla="*/ 83 h 84"/>
                <a:gd name="T12" fmla="*/ 50 w 77"/>
                <a:gd name="T13" fmla="*/ 138 h 84"/>
                <a:gd name="T14" fmla="*/ 68 w 77"/>
                <a:gd name="T15" fmla="*/ 180 h 84"/>
                <a:gd name="T16" fmla="*/ 108 w 77"/>
                <a:gd name="T17" fmla="*/ 210 h 84"/>
                <a:gd name="T18" fmla="*/ 70 w 77"/>
                <a:gd name="T19" fmla="*/ 133 h 84"/>
                <a:gd name="T20" fmla="*/ 105 w 77"/>
                <a:gd name="T21" fmla="*/ 90 h 84"/>
                <a:gd name="T22" fmla="*/ 168 w 77"/>
                <a:gd name="T23" fmla="*/ 98 h 84"/>
                <a:gd name="T24" fmla="*/ 155 w 77"/>
                <a:gd name="T25" fmla="*/ 30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84">
                  <a:moveTo>
                    <a:pt x="44" y="0"/>
                  </a:moveTo>
                  <a:cubicBezTo>
                    <a:pt x="41" y="9"/>
                    <a:pt x="50" y="13"/>
                    <a:pt x="50" y="20"/>
                  </a:cubicBezTo>
                  <a:cubicBezTo>
                    <a:pt x="50" y="29"/>
                    <a:pt x="39" y="25"/>
                    <a:pt x="33" y="27"/>
                  </a:cubicBezTo>
                  <a:cubicBezTo>
                    <a:pt x="30" y="27"/>
                    <a:pt x="25" y="29"/>
                    <a:pt x="22" y="31"/>
                  </a:cubicBezTo>
                  <a:cubicBezTo>
                    <a:pt x="20" y="34"/>
                    <a:pt x="20" y="37"/>
                    <a:pt x="17" y="40"/>
                  </a:cubicBezTo>
                  <a:cubicBezTo>
                    <a:pt x="10" y="47"/>
                    <a:pt x="5" y="37"/>
                    <a:pt x="0" y="33"/>
                  </a:cubicBezTo>
                  <a:cubicBezTo>
                    <a:pt x="0" y="46"/>
                    <a:pt x="15" y="47"/>
                    <a:pt x="20" y="55"/>
                  </a:cubicBezTo>
                  <a:cubicBezTo>
                    <a:pt x="23" y="61"/>
                    <a:pt x="22" y="66"/>
                    <a:pt x="27" y="72"/>
                  </a:cubicBezTo>
                  <a:cubicBezTo>
                    <a:pt x="31" y="76"/>
                    <a:pt x="37" y="83"/>
                    <a:pt x="43" y="84"/>
                  </a:cubicBezTo>
                  <a:cubicBezTo>
                    <a:pt x="35" y="75"/>
                    <a:pt x="30" y="65"/>
                    <a:pt x="28" y="53"/>
                  </a:cubicBezTo>
                  <a:cubicBezTo>
                    <a:pt x="27" y="43"/>
                    <a:pt x="31" y="34"/>
                    <a:pt x="42" y="36"/>
                  </a:cubicBezTo>
                  <a:cubicBezTo>
                    <a:pt x="49" y="38"/>
                    <a:pt x="59" y="43"/>
                    <a:pt x="67" y="39"/>
                  </a:cubicBezTo>
                  <a:cubicBezTo>
                    <a:pt x="77" y="33"/>
                    <a:pt x="65" y="19"/>
                    <a:pt x="62" y="12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0" name="Freeform 720"/>
            <p:cNvSpPr>
              <a:spLocks/>
            </p:cNvSpPr>
            <p:nvPr/>
          </p:nvSpPr>
          <p:spPr bwMode="auto">
            <a:xfrm>
              <a:off x="1703" y="2130"/>
              <a:ext cx="285" cy="100"/>
            </a:xfrm>
            <a:custGeom>
              <a:avLst/>
              <a:gdLst>
                <a:gd name="T0" fmla="*/ 0 w 114"/>
                <a:gd name="T1" fmla="*/ 40 h 40"/>
                <a:gd name="T2" fmla="*/ 105 w 114"/>
                <a:gd name="T3" fmla="*/ 0 h 40"/>
                <a:gd name="T4" fmla="*/ 163 w 114"/>
                <a:gd name="T5" fmla="*/ 20 h 40"/>
                <a:gd name="T6" fmla="*/ 190 w 114"/>
                <a:gd name="T7" fmla="*/ 20 h 40"/>
                <a:gd name="T8" fmla="*/ 218 w 114"/>
                <a:gd name="T9" fmla="*/ 8 h 40"/>
                <a:gd name="T10" fmla="*/ 248 w 114"/>
                <a:gd name="T11" fmla="*/ 58 h 40"/>
                <a:gd name="T12" fmla="*/ 285 w 114"/>
                <a:gd name="T13" fmla="*/ 100 h 40"/>
                <a:gd name="T14" fmla="*/ 228 w 114"/>
                <a:gd name="T15" fmla="*/ 58 h 40"/>
                <a:gd name="T16" fmla="*/ 195 w 114"/>
                <a:gd name="T17" fmla="*/ 55 h 40"/>
                <a:gd name="T18" fmla="*/ 158 w 114"/>
                <a:gd name="T19" fmla="*/ 48 h 40"/>
                <a:gd name="T20" fmla="*/ 130 w 114"/>
                <a:gd name="T21" fmla="*/ 40 h 40"/>
                <a:gd name="T22" fmla="*/ 100 w 114"/>
                <a:gd name="T23" fmla="*/ 53 h 40"/>
                <a:gd name="T24" fmla="*/ 65 w 114"/>
                <a:gd name="T25" fmla="*/ 65 h 40"/>
                <a:gd name="T26" fmla="*/ 23 w 114"/>
                <a:gd name="T27" fmla="*/ 53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4" h="40">
                  <a:moveTo>
                    <a:pt x="0" y="16"/>
                  </a:moveTo>
                  <a:cubicBezTo>
                    <a:pt x="15" y="17"/>
                    <a:pt x="35" y="16"/>
                    <a:pt x="42" y="0"/>
                  </a:cubicBezTo>
                  <a:cubicBezTo>
                    <a:pt x="50" y="0"/>
                    <a:pt x="58" y="7"/>
                    <a:pt x="65" y="8"/>
                  </a:cubicBezTo>
                  <a:cubicBezTo>
                    <a:pt x="69" y="9"/>
                    <a:pt x="73" y="9"/>
                    <a:pt x="76" y="8"/>
                  </a:cubicBezTo>
                  <a:cubicBezTo>
                    <a:pt x="79" y="7"/>
                    <a:pt x="84" y="1"/>
                    <a:pt x="87" y="3"/>
                  </a:cubicBezTo>
                  <a:cubicBezTo>
                    <a:pt x="90" y="4"/>
                    <a:pt x="96" y="20"/>
                    <a:pt x="99" y="23"/>
                  </a:cubicBezTo>
                  <a:cubicBezTo>
                    <a:pt x="103" y="30"/>
                    <a:pt x="107" y="36"/>
                    <a:pt x="114" y="40"/>
                  </a:cubicBezTo>
                  <a:cubicBezTo>
                    <a:pt x="104" y="40"/>
                    <a:pt x="99" y="28"/>
                    <a:pt x="91" y="23"/>
                  </a:cubicBezTo>
                  <a:cubicBezTo>
                    <a:pt x="86" y="20"/>
                    <a:pt x="83" y="23"/>
                    <a:pt x="78" y="22"/>
                  </a:cubicBezTo>
                  <a:cubicBezTo>
                    <a:pt x="73" y="22"/>
                    <a:pt x="67" y="21"/>
                    <a:pt x="63" y="19"/>
                  </a:cubicBezTo>
                  <a:cubicBezTo>
                    <a:pt x="58" y="17"/>
                    <a:pt x="56" y="15"/>
                    <a:pt x="52" y="16"/>
                  </a:cubicBezTo>
                  <a:cubicBezTo>
                    <a:pt x="48" y="17"/>
                    <a:pt x="43" y="20"/>
                    <a:pt x="40" y="21"/>
                  </a:cubicBezTo>
                  <a:cubicBezTo>
                    <a:pt x="36" y="23"/>
                    <a:pt x="31" y="26"/>
                    <a:pt x="26" y="26"/>
                  </a:cubicBezTo>
                  <a:cubicBezTo>
                    <a:pt x="20" y="27"/>
                    <a:pt x="15" y="23"/>
                    <a:pt x="9" y="21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1" name="Freeform 721"/>
            <p:cNvSpPr>
              <a:spLocks/>
            </p:cNvSpPr>
            <p:nvPr/>
          </p:nvSpPr>
          <p:spPr bwMode="auto">
            <a:xfrm>
              <a:off x="2436" y="1685"/>
              <a:ext cx="52" cy="127"/>
            </a:xfrm>
            <a:custGeom>
              <a:avLst/>
              <a:gdLst>
                <a:gd name="T0" fmla="*/ 40 w 21"/>
                <a:gd name="T1" fmla="*/ 0 h 51"/>
                <a:gd name="T2" fmla="*/ 52 w 21"/>
                <a:gd name="T3" fmla="*/ 110 h 51"/>
                <a:gd name="T4" fmla="*/ 7 w 21"/>
                <a:gd name="T5" fmla="*/ 127 h 51"/>
                <a:gd name="T6" fmla="*/ 27 w 21"/>
                <a:gd name="T7" fmla="*/ 37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1">
                  <a:moveTo>
                    <a:pt x="16" y="0"/>
                  </a:moveTo>
                  <a:cubicBezTo>
                    <a:pt x="12" y="10"/>
                    <a:pt x="9" y="38"/>
                    <a:pt x="21" y="44"/>
                  </a:cubicBezTo>
                  <a:cubicBezTo>
                    <a:pt x="18" y="47"/>
                    <a:pt x="7" y="51"/>
                    <a:pt x="3" y="51"/>
                  </a:cubicBezTo>
                  <a:cubicBezTo>
                    <a:pt x="0" y="40"/>
                    <a:pt x="7" y="26"/>
                    <a:pt x="11" y="15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2" name="Freeform 722"/>
            <p:cNvSpPr>
              <a:spLocks/>
            </p:cNvSpPr>
            <p:nvPr/>
          </p:nvSpPr>
          <p:spPr bwMode="auto">
            <a:xfrm>
              <a:off x="2443" y="1940"/>
              <a:ext cx="158" cy="47"/>
            </a:xfrm>
            <a:custGeom>
              <a:avLst/>
              <a:gdLst>
                <a:gd name="T0" fmla="*/ 3 w 63"/>
                <a:gd name="T1" fmla="*/ 0 h 19"/>
                <a:gd name="T2" fmla="*/ 80 w 63"/>
                <a:gd name="T3" fmla="*/ 25 h 19"/>
                <a:gd name="T4" fmla="*/ 158 w 63"/>
                <a:gd name="T5" fmla="*/ 40 h 19"/>
                <a:gd name="T6" fmla="*/ 98 w 63"/>
                <a:gd name="T7" fmla="*/ 45 h 19"/>
                <a:gd name="T8" fmla="*/ 0 w 63"/>
                <a:gd name="T9" fmla="*/ 2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9">
                  <a:moveTo>
                    <a:pt x="1" y="0"/>
                  </a:moveTo>
                  <a:cubicBezTo>
                    <a:pt x="4" y="6"/>
                    <a:pt x="25" y="8"/>
                    <a:pt x="32" y="10"/>
                  </a:cubicBezTo>
                  <a:cubicBezTo>
                    <a:pt x="42" y="12"/>
                    <a:pt x="52" y="16"/>
                    <a:pt x="63" y="16"/>
                  </a:cubicBezTo>
                  <a:cubicBezTo>
                    <a:pt x="53" y="19"/>
                    <a:pt x="49" y="19"/>
                    <a:pt x="39" y="18"/>
                  </a:cubicBezTo>
                  <a:cubicBezTo>
                    <a:pt x="28" y="16"/>
                    <a:pt x="10" y="11"/>
                    <a:pt x="0" y="9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3" name="Freeform 723"/>
            <p:cNvSpPr>
              <a:spLocks/>
            </p:cNvSpPr>
            <p:nvPr/>
          </p:nvSpPr>
          <p:spPr bwMode="auto">
            <a:xfrm>
              <a:off x="2906" y="1792"/>
              <a:ext cx="142" cy="210"/>
            </a:xfrm>
            <a:custGeom>
              <a:avLst/>
              <a:gdLst>
                <a:gd name="T0" fmla="*/ 65 w 57"/>
                <a:gd name="T1" fmla="*/ 20 h 84"/>
                <a:gd name="T2" fmla="*/ 72 w 57"/>
                <a:gd name="T3" fmla="*/ 125 h 84"/>
                <a:gd name="T4" fmla="*/ 42 w 57"/>
                <a:gd name="T5" fmla="*/ 168 h 84"/>
                <a:gd name="T6" fmla="*/ 0 w 57"/>
                <a:gd name="T7" fmla="*/ 193 h 84"/>
                <a:gd name="T8" fmla="*/ 142 w 57"/>
                <a:gd name="T9" fmla="*/ 208 h 84"/>
                <a:gd name="T10" fmla="*/ 97 w 57"/>
                <a:gd name="T11" fmla="*/ 108 h 84"/>
                <a:gd name="T12" fmla="*/ 57 w 57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84">
                  <a:moveTo>
                    <a:pt x="26" y="8"/>
                  </a:moveTo>
                  <a:cubicBezTo>
                    <a:pt x="36" y="18"/>
                    <a:pt x="33" y="38"/>
                    <a:pt x="29" y="50"/>
                  </a:cubicBezTo>
                  <a:cubicBezTo>
                    <a:pt x="26" y="56"/>
                    <a:pt x="22" y="63"/>
                    <a:pt x="17" y="67"/>
                  </a:cubicBezTo>
                  <a:cubicBezTo>
                    <a:pt x="14" y="71"/>
                    <a:pt x="0" y="72"/>
                    <a:pt x="0" y="77"/>
                  </a:cubicBezTo>
                  <a:cubicBezTo>
                    <a:pt x="19" y="76"/>
                    <a:pt x="39" y="76"/>
                    <a:pt x="57" y="83"/>
                  </a:cubicBezTo>
                  <a:cubicBezTo>
                    <a:pt x="41" y="84"/>
                    <a:pt x="39" y="54"/>
                    <a:pt x="39" y="43"/>
                  </a:cubicBezTo>
                  <a:cubicBezTo>
                    <a:pt x="39" y="24"/>
                    <a:pt x="36" y="13"/>
                    <a:pt x="23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4" name="Freeform 724"/>
            <p:cNvSpPr>
              <a:spLocks/>
            </p:cNvSpPr>
            <p:nvPr/>
          </p:nvSpPr>
          <p:spPr bwMode="auto">
            <a:xfrm>
              <a:off x="2811" y="1812"/>
              <a:ext cx="42" cy="45"/>
            </a:xfrm>
            <a:custGeom>
              <a:avLst/>
              <a:gdLst>
                <a:gd name="T0" fmla="*/ 0 w 17"/>
                <a:gd name="T1" fmla="*/ 18 h 18"/>
                <a:gd name="T2" fmla="*/ 20 w 17"/>
                <a:gd name="T3" fmla="*/ 45 h 18"/>
                <a:gd name="T4" fmla="*/ 37 w 17"/>
                <a:gd name="T5" fmla="*/ 10 h 18"/>
                <a:gd name="T6" fmla="*/ 2 w 17"/>
                <a:gd name="T7" fmla="*/ 1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8">
                  <a:moveTo>
                    <a:pt x="0" y="7"/>
                  </a:moveTo>
                  <a:cubicBezTo>
                    <a:pt x="5" y="8"/>
                    <a:pt x="8" y="13"/>
                    <a:pt x="8" y="18"/>
                  </a:cubicBezTo>
                  <a:cubicBezTo>
                    <a:pt x="11" y="16"/>
                    <a:pt x="17" y="8"/>
                    <a:pt x="15" y="4"/>
                  </a:cubicBezTo>
                  <a:cubicBezTo>
                    <a:pt x="12" y="0"/>
                    <a:pt x="5" y="6"/>
                    <a:pt x="1" y="6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5" name="Freeform 725"/>
            <p:cNvSpPr>
              <a:spLocks/>
            </p:cNvSpPr>
            <p:nvPr/>
          </p:nvSpPr>
          <p:spPr bwMode="auto">
            <a:xfrm>
              <a:off x="2458" y="1762"/>
              <a:ext cx="18" cy="35"/>
            </a:xfrm>
            <a:custGeom>
              <a:avLst/>
              <a:gdLst>
                <a:gd name="T0" fmla="*/ 0 w 7"/>
                <a:gd name="T1" fmla="*/ 0 h 14"/>
                <a:gd name="T2" fmla="*/ 18 w 7"/>
                <a:gd name="T3" fmla="*/ 25 h 14"/>
                <a:gd name="T4" fmla="*/ 0 w 7"/>
                <a:gd name="T5" fmla="*/ 3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1" y="4"/>
                    <a:pt x="6" y="6"/>
                    <a:pt x="7" y="10"/>
                  </a:cubicBezTo>
                  <a:cubicBezTo>
                    <a:pt x="5" y="12"/>
                    <a:pt x="2" y="12"/>
                    <a:pt x="0" y="14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6" name="Freeform 726"/>
            <p:cNvSpPr>
              <a:spLocks/>
            </p:cNvSpPr>
            <p:nvPr/>
          </p:nvSpPr>
          <p:spPr bwMode="auto">
            <a:xfrm>
              <a:off x="2671" y="1945"/>
              <a:ext cx="65" cy="40"/>
            </a:xfrm>
            <a:custGeom>
              <a:avLst/>
              <a:gdLst>
                <a:gd name="T0" fmla="*/ 0 w 26"/>
                <a:gd name="T1" fmla="*/ 0 h 16"/>
                <a:gd name="T2" fmla="*/ 20 w 26"/>
                <a:gd name="T3" fmla="*/ 35 h 16"/>
                <a:gd name="T4" fmla="*/ 55 w 26"/>
                <a:gd name="T5" fmla="*/ 38 h 16"/>
                <a:gd name="T6" fmla="*/ 18 w 26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6">
                  <a:moveTo>
                    <a:pt x="0" y="0"/>
                  </a:moveTo>
                  <a:cubicBezTo>
                    <a:pt x="2" y="3"/>
                    <a:pt x="17" y="9"/>
                    <a:pt x="8" y="14"/>
                  </a:cubicBezTo>
                  <a:cubicBezTo>
                    <a:pt x="13" y="13"/>
                    <a:pt x="17" y="16"/>
                    <a:pt x="22" y="15"/>
                  </a:cubicBezTo>
                  <a:cubicBezTo>
                    <a:pt x="26" y="4"/>
                    <a:pt x="14" y="6"/>
                    <a:pt x="7" y="3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7" name="Freeform 727"/>
            <p:cNvSpPr>
              <a:spLocks/>
            </p:cNvSpPr>
            <p:nvPr/>
          </p:nvSpPr>
          <p:spPr bwMode="auto">
            <a:xfrm>
              <a:off x="2343" y="1762"/>
              <a:ext cx="40" cy="55"/>
            </a:xfrm>
            <a:custGeom>
              <a:avLst/>
              <a:gdLst>
                <a:gd name="T0" fmla="*/ 0 w 16"/>
                <a:gd name="T1" fmla="*/ 53 h 22"/>
                <a:gd name="T2" fmla="*/ 10 w 16"/>
                <a:gd name="T3" fmla="*/ 28 h 22"/>
                <a:gd name="T4" fmla="*/ 15 w 16"/>
                <a:gd name="T5" fmla="*/ 0 h 22"/>
                <a:gd name="T6" fmla="*/ 40 w 16"/>
                <a:gd name="T7" fmla="*/ 55 h 22"/>
                <a:gd name="T8" fmla="*/ 0 w 16"/>
                <a:gd name="T9" fmla="*/ 4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2">
                  <a:moveTo>
                    <a:pt x="0" y="21"/>
                  </a:moveTo>
                  <a:cubicBezTo>
                    <a:pt x="0" y="18"/>
                    <a:pt x="3" y="15"/>
                    <a:pt x="4" y="11"/>
                  </a:cubicBezTo>
                  <a:cubicBezTo>
                    <a:pt x="5" y="8"/>
                    <a:pt x="5" y="3"/>
                    <a:pt x="6" y="0"/>
                  </a:cubicBezTo>
                  <a:cubicBezTo>
                    <a:pt x="7" y="8"/>
                    <a:pt x="16" y="14"/>
                    <a:pt x="16" y="22"/>
                  </a:cubicBezTo>
                  <a:cubicBezTo>
                    <a:pt x="13" y="18"/>
                    <a:pt x="4" y="15"/>
                    <a:pt x="0" y="19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8" name="Freeform 728"/>
            <p:cNvSpPr>
              <a:spLocks/>
            </p:cNvSpPr>
            <p:nvPr/>
          </p:nvSpPr>
          <p:spPr bwMode="auto">
            <a:xfrm>
              <a:off x="2321" y="1895"/>
              <a:ext cx="107" cy="85"/>
            </a:xfrm>
            <a:custGeom>
              <a:avLst/>
              <a:gdLst>
                <a:gd name="T0" fmla="*/ 85 w 43"/>
                <a:gd name="T1" fmla="*/ 10 h 34"/>
                <a:gd name="T2" fmla="*/ 107 w 43"/>
                <a:gd name="T3" fmla="*/ 70 h 34"/>
                <a:gd name="T4" fmla="*/ 0 w 43"/>
                <a:gd name="T5" fmla="*/ 85 h 34"/>
                <a:gd name="T6" fmla="*/ 70 w 43"/>
                <a:gd name="T7" fmla="*/ 50 h 34"/>
                <a:gd name="T8" fmla="*/ 87 w 4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4">
                  <a:moveTo>
                    <a:pt x="34" y="4"/>
                  </a:moveTo>
                  <a:cubicBezTo>
                    <a:pt x="38" y="12"/>
                    <a:pt x="43" y="18"/>
                    <a:pt x="43" y="28"/>
                  </a:cubicBezTo>
                  <a:cubicBezTo>
                    <a:pt x="27" y="27"/>
                    <a:pt x="15" y="23"/>
                    <a:pt x="0" y="34"/>
                  </a:cubicBezTo>
                  <a:cubicBezTo>
                    <a:pt x="8" y="27"/>
                    <a:pt x="18" y="24"/>
                    <a:pt x="28" y="20"/>
                  </a:cubicBezTo>
                  <a:cubicBezTo>
                    <a:pt x="38" y="16"/>
                    <a:pt x="35" y="10"/>
                    <a:pt x="35" y="0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9" name="Freeform 729"/>
            <p:cNvSpPr>
              <a:spLocks/>
            </p:cNvSpPr>
            <p:nvPr/>
          </p:nvSpPr>
          <p:spPr bwMode="auto">
            <a:xfrm>
              <a:off x="2236" y="1442"/>
              <a:ext cx="40" cy="45"/>
            </a:xfrm>
            <a:custGeom>
              <a:avLst/>
              <a:gdLst>
                <a:gd name="T0" fmla="*/ 28 w 16"/>
                <a:gd name="T1" fmla="*/ 0 h 18"/>
                <a:gd name="T2" fmla="*/ 40 w 16"/>
                <a:gd name="T3" fmla="*/ 25 h 18"/>
                <a:gd name="T4" fmla="*/ 13 w 16"/>
                <a:gd name="T5" fmla="*/ 45 h 18"/>
                <a:gd name="T6" fmla="*/ 15 w 16"/>
                <a:gd name="T7" fmla="*/ 1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cubicBezTo>
                    <a:pt x="8" y="4"/>
                    <a:pt x="11" y="9"/>
                    <a:pt x="16" y="10"/>
                  </a:cubicBezTo>
                  <a:cubicBezTo>
                    <a:pt x="13" y="12"/>
                    <a:pt x="9" y="15"/>
                    <a:pt x="5" y="18"/>
                  </a:cubicBezTo>
                  <a:cubicBezTo>
                    <a:pt x="0" y="13"/>
                    <a:pt x="1" y="9"/>
                    <a:pt x="6" y="5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0" name="Freeform 730"/>
            <p:cNvSpPr>
              <a:spLocks/>
            </p:cNvSpPr>
            <p:nvPr/>
          </p:nvSpPr>
          <p:spPr bwMode="auto">
            <a:xfrm>
              <a:off x="2493" y="819"/>
              <a:ext cx="65" cy="45"/>
            </a:xfrm>
            <a:custGeom>
              <a:avLst/>
              <a:gdLst>
                <a:gd name="T0" fmla="*/ 0 w 26"/>
                <a:gd name="T1" fmla="*/ 25 h 18"/>
                <a:gd name="T2" fmla="*/ 35 w 26"/>
                <a:gd name="T3" fmla="*/ 45 h 18"/>
                <a:gd name="T4" fmla="*/ 63 w 26"/>
                <a:gd name="T5" fmla="*/ 18 h 18"/>
                <a:gd name="T6" fmla="*/ 30 w 26"/>
                <a:gd name="T7" fmla="*/ 1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8">
                  <a:moveTo>
                    <a:pt x="0" y="10"/>
                  </a:moveTo>
                  <a:cubicBezTo>
                    <a:pt x="7" y="6"/>
                    <a:pt x="17" y="8"/>
                    <a:pt x="14" y="18"/>
                  </a:cubicBezTo>
                  <a:cubicBezTo>
                    <a:pt x="17" y="16"/>
                    <a:pt x="24" y="10"/>
                    <a:pt x="25" y="7"/>
                  </a:cubicBezTo>
                  <a:cubicBezTo>
                    <a:pt x="26" y="0"/>
                    <a:pt x="17" y="4"/>
                    <a:pt x="12" y="6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1" name="Freeform 731"/>
            <p:cNvSpPr>
              <a:spLocks/>
            </p:cNvSpPr>
            <p:nvPr/>
          </p:nvSpPr>
          <p:spPr bwMode="auto">
            <a:xfrm>
              <a:off x="2123" y="909"/>
              <a:ext cx="70" cy="65"/>
            </a:xfrm>
            <a:custGeom>
              <a:avLst/>
              <a:gdLst>
                <a:gd name="T0" fmla="*/ 63 w 28"/>
                <a:gd name="T1" fmla="*/ 0 h 26"/>
                <a:gd name="T2" fmla="*/ 60 w 28"/>
                <a:gd name="T3" fmla="*/ 35 h 26"/>
                <a:gd name="T4" fmla="*/ 65 w 28"/>
                <a:gd name="T5" fmla="*/ 50 h 26"/>
                <a:gd name="T6" fmla="*/ 48 w 28"/>
                <a:gd name="T7" fmla="*/ 58 h 26"/>
                <a:gd name="T8" fmla="*/ 55 w 28"/>
                <a:gd name="T9" fmla="*/ 1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6">
                  <a:moveTo>
                    <a:pt x="25" y="0"/>
                  </a:moveTo>
                  <a:cubicBezTo>
                    <a:pt x="20" y="6"/>
                    <a:pt x="22" y="9"/>
                    <a:pt x="24" y="14"/>
                  </a:cubicBezTo>
                  <a:cubicBezTo>
                    <a:pt x="25" y="17"/>
                    <a:pt x="28" y="16"/>
                    <a:pt x="26" y="20"/>
                  </a:cubicBezTo>
                  <a:cubicBezTo>
                    <a:pt x="25" y="21"/>
                    <a:pt x="21" y="23"/>
                    <a:pt x="19" y="23"/>
                  </a:cubicBezTo>
                  <a:cubicBezTo>
                    <a:pt x="0" y="26"/>
                    <a:pt x="16" y="9"/>
                    <a:pt x="22" y="5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2" name="Freeform 732"/>
            <p:cNvSpPr>
              <a:spLocks/>
            </p:cNvSpPr>
            <p:nvPr/>
          </p:nvSpPr>
          <p:spPr bwMode="auto">
            <a:xfrm>
              <a:off x="2168" y="1292"/>
              <a:ext cx="33" cy="75"/>
            </a:xfrm>
            <a:custGeom>
              <a:avLst/>
              <a:gdLst>
                <a:gd name="T0" fmla="*/ 0 w 13"/>
                <a:gd name="T1" fmla="*/ 0 h 30"/>
                <a:gd name="T2" fmla="*/ 30 w 13"/>
                <a:gd name="T3" fmla="*/ 33 h 30"/>
                <a:gd name="T4" fmla="*/ 5 w 13"/>
                <a:gd name="T5" fmla="*/ 75 h 30"/>
                <a:gd name="T6" fmla="*/ 0 w 13"/>
                <a:gd name="T7" fmla="*/ 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cubicBezTo>
                    <a:pt x="5" y="4"/>
                    <a:pt x="11" y="7"/>
                    <a:pt x="12" y="13"/>
                  </a:cubicBezTo>
                  <a:cubicBezTo>
                    <a:pt x="13" y="19"/>
                    <a:pt x="8" y="28"/>
                    <a:pt x="2" y="30"/>
                  </a:cubicBezTo>
                  <a:cubicBezTo>
                    <a:pt x="7" y="20"/>
                    <a:pt x="4" y="12"/>
                    <a:pt x="0" y="3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3" name="Freeform 733"/>
            <p:cNvSpPr>
              <a:spLocks/>
            </p:cNvSpPr>
            <p:nvPr/>
          </p:nvSpPr>
          <p:spPr bwMode="auto">
            <a:xfrm>
              <a:off x="1966" y="1382"/>
              <a:ext cx="47" cy="28"/>
            </a:xfrm>
            <a:custGeom>
              <a:avLst/>
              <a:gdLst>
                <a:gd name="T0" fmla="*/ 0 w 19"/>
                <a:gd name="T1" fmla="*/ 5 h 11"/>
                <a:gd name="T2" fmla="*/ 12 w 19"/>
                <a:gd name="T3" fmla="*/ 28 h 11"/>
                <a:gd name="T4" fmla="*/ 47 w 1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cubicBezTo>
                    <a:pt x="2" y="5"/>
                    <a:pt x="6" y="7"/>
                    <a:pt x="5" y="11"/>
                  </a:cubicBezTo>
                  <a:cubicBezTo>
                    <a:pt x="9" y="8"/>
                    <a:pt x="18" y="2"/>
                    <a:pt x="19" y="0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4" name="Freeform 734"/>
            <p:cNvSpPr>
              <a:spLocks/>
            </p:cNvSpPr>
            <p:nvPr/>
          </p:nvSpPr>
          <p:spPr bwMode="auto">
            <a:xfrm>
              <a:off x="1791" y="1422"/>
              <a:ext cx="40" cy="55"/>
            </a:xfrm>
            <a:custGeom>
              <a:avLst/>
              <a:gdLst>
                <a:gd name="T0" fmla="*/ 18 w 16"/>
                <a:gd name="T1" fmla="*/ 0 h 22"/>
                <a:gd name="T2" fmla="*/ 0 w 16"/>
                <a:gd name="T3" fmla="*/ 55 h 22"/>
                <a:gd name="T4" fmla="*/ 40 w 16"/>
                <a:gd name="T5" fmla="*/ 28 h 22"/>
                <a:gd name="T6" fmla="*/ 28 w 16"/>
                <a:gd name="T7" fmla="*/ 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2">
                  <a:moveTo>
                    <a:pt x="7" y="0"/>
                  </a:moveTo>
                  <a:cubicBezTo>
                    <a:pt x="3" y="7"/>
                    <a:pt x="5" y="16"/>
                    <a:pt x="0" y="22"/>
                  </a:cubicBezTo>
                  <a:cubicBezTo>
                    <a:pt x="5" y="18"/>
                    <a:pt x="11" y="14"/>
                    <a:pt x="16" y="11"/>
                  </a:cubicBezTo>
                  <a:cubicBezTo>
                    <a:pt x="11" y="14"/>
                    <a:pt x="6" y="5"/>
                    <a:pt x="11" y="1"/>
                  </a:cubicBezTo>
                </a:path>
              </a:pathLst>
            </a:custGeom>
            <a:solidFill>
              <a:srgbClr val="916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5" name="Freeform 735"/>
            <p:cNvSpPr>
              <a:spLocks/>
            </p:cNvSpPr>
            <p:nvPr/>
          </p:nvSpPr>
          <p:spPr bwMode="auto">
            <a:xfrm>
              <a:off x="1806" y="1735"/>
              <a:ext cx="32" cy="62"/>
            </a:xfrm>
            <a:custGeom>
              <a:avLst/>
              <a:gdLst>
                <a:gd name="T0" fmla="*/ 0 w 13"/>
                <a:gd name="T1" fmla="*/ 30 h 25"/>
                <a:gd name="T2" fmla="*/ 32 w 13"/>
                <a:gd name="T3" fmla="*/ 0 h 25"/>
                <a:gd name="T4" fmla="*/ 25 w 13"/>
                <a:gd name="T5" fmla="*/ 62 h 25"/>
                <a:gd name="T6" fmla="*/ 12 w 13"/>
                <a:gd name="T7" fmla="*/ 3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6" y="19"/>
                    <a:pt x="12" y="3"/>
                    <a:pt x="13" y="0"/>
                  </a:cubicBezTo>
                  <a:cubicBezTo>
                    <a:pt x="13" y="8"/>
                    <a:pt x="13" y="18"/>
                    <a:pt x="10" y="25"/>
                  </a:cubicBezTo>
                  <a:cubicBezTo>
                    <a:pt x="9" y="21"/>
                    <a:pt x="6" y="17"/>
                    <a:pt x="5" y="12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6" name="Freeform 736"/>
            <p:cNvSpPr>
              <a:spLocks/>
            </p:cNvSpPr>
            <p:nvPr/>
          </p:nvSpPr>
          <p:spPr bwMode="auto">
            <a:xfrm>
              <a:off x="1893" y="1875"/>
              <a:ext cx="43" cy="42"/>
            </a:xfrm>
            <a:custGeom>
              <a:avLst/>
              <a:gdLst>
                <a:gd name="T0" fmla="*/ 5 w 17"/>
                <a:gd name="T1" fmla="*/ 0 h 17"/>
                <a:gd name="T2" fmla="*/ 0 w 17"/>
                <a:gd name="T3" fmla="*/ 40 h 17"/>
                <a:gd name="T4" fmla="*/ 40 w 17"/>
                <a:gd name="T5" fmla="*/ 42 h 17"/>
                <a:gd name="T6" fmla="*/ 40 w 17"/>
                <a:gd name="T7" fmla="*/ 42 h 17"/>
                <a:gd name="T8" fmla="*/ 10 w 1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2" y="0"/>
                  </a:moveTo>
                  <a:cubicBezTo>
                    <a:pt x="2" y="5"/>
                    <a:pt x="6" y="10"/>
                    <a:pt x="0" y="16"/>
                  </a:cubicBezTo>
                  <a:cubicBezTo>
                    <a:pt x="6" y="16"/>
                    <a:pt x="10" y="15"/>
                    <a:pt x="16" y="17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2" y="12"/>
                    <a:pt x="7" y="8"/>
                    <a:pt x="4" y="2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7" name="Freeform 737"/>
            <p:cNvSpPr>
              <a:spLocks/>
            </p:cNvSpPr>
            <p:nvPr/>
          </p:nvSpPr>
          <p:spPr bwMode="auto">
            <a:xfrm>
              <a:off x="2238" y="1942"/>
              <a:ext cx="80" cy="68"/>
            </a:xfrm>
            <a:custGeom>
              <a:avLst/>
              <a:gdLst>
                <a:gd name="T0" fmla="*/ 48 w 32"/>
                <a:gd name="T1" fmla="*/ 0 h 27"/>
                <a:gd name="T2" fmla="*/ 80 w 32"/>
                <a:gd name="T3" fmla="*/ 38 h 27"/>
                <a:gd name="T4" fmla="*/ 0 w 32"/>
                <a:gd name="T5" fmla="*/ 53 h 27"/>
                <a:gd name="T6" fmla="*/ 45 w 32"/>
                <a:gd name="T7" fmla="*/ 40 h 27"/>
                <a:gd name="T8" fmla="*/ 45 w 32"/>
                <a:gd name="T9" fmla="*/ 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">
                  <a:moveTo>
                    <a:pt x="19" y="0"/>
                  </a:moveTo>
                  <a:cubicBezTo>
                    <a:pt x="15" y="9"/>
                    <a:pt x="27" y="12"/>
                    <a:pt x="32" y="15"/>
                  </a:cubicBezTo>
                  <a:cubicBezTo>
                    <a:pt x="23" y="27"/>
                    <a:pt x="13" y="27"/>
                    <a:pt x="0" y="21"/>
                  </a:cubicBezTo>
                  <a:cubicBezTo>
                    <a:pt x="5" y="21"/>
                    <a:pt x="14" y="20"/>
                    <a:pt x="18" y="16"/>
                  </a:cubicBezTo>
                  <a:cubicBezTo>
                    <a:pt x="23" y="11"/>
                    <a:pt x="17" y="8"/>
                    <a:pt x="18" y="3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8" name="Freeform 738"/>
            <p:cNvSpPr>
              <a:spLocks/>
            </p:cNvSpPr>
            <p:nvPr/>
          </p:nvSpPr>
          <p:spPr bwMode="auto">
            <a:xfrm>
              <a:off x="2211" y="2237"/>
              <a:ext cx="67" cy="38"/>
            </a:xfrm>
            <a:custGeom>
              <a:avLst/>
              <a:gdLst>
                <a:gd name="T0" fmla="*/ 67 w 27"/>
                <a:gd name="T1" fmla="*/ 3 h 15"/>
                <a:gd name="T2" fmla="*/ 32 w 27"/>
                <a:gd name="T3" fmla="*/ 38 h 15"/>
                <a:gd name="T4" fmla="*/ 0 w 27"/>
                <a:gd name="T5" fmla="*/ 0 h 15"/>
                <a:gd name="T6" fmla="*/ 57 w 27"/>
                <a:gd name="T7" fmla="*/ 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5">
                  <a:moveTo>
                    <a:pt x="27" y="1"/>
                  </a:moveTo>
                  <a:cubicBezTo>
                    <a:pt x="20" y="0"/>
                    <a:pt x="15" y="9"/>
                    <a:pt x="13" y="15"/>
                  </a:cubicBezTo>
                  <a:cubicBezTo>
                    <a:pt x="11" y="10"/>
                    <a:pt x="5" y="5"/>
                    <a:pt x="0" y="0"/>
                  </a:cubicBezTo>
                  <a:cubicBezTo>
                    <a:pt x="5" y="0"/>
                    <a:pt x="20" y="4"/>
                    <a:pt x="23" y="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9" name="Freeform 739"/>
            <p:cNvSpPr>
              <a:spLocks/>
            </p:cNvSpPr>
            <p:nvPr/>
          </p:nvSpPr>
          <p:spPr bwMode="auto">
            <a:xfrm>
              <a:off x="2121" y="2145"/>
              <a:ext cx="47" cy="60"/>
            </a:xfrm>
            <a:custGeom>
              <a:avLst/>
              <a:gdLst>
                <a:gd name="T0" fmla="*/ 22 w 19"/>
                <a:gd name="T1" fmla="*/ 0 h 24"/>
                <a:gd name="T2" fmla="*/ 0 w 19"/>
                <a:gd name="T3" fmla="*/ 60 h 24"/>
                <a:gd name="T4" fmla="*/ 47 w 19"/>
                <a:gd name="T5" fmla="*/ 60 h 24"/>
                <a:gd name="T6" fmla="*/ 35 w 19"/>
                <a:gd name="T7" fmla="*/ 3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11" y="10"/>
                    <a:pt x="11" y="19"/>
                    <a:pt x="0" y="24"/>
                  </a:cubicBezTo>
                  <a:cubicBezTo>
                    <a:pt x="7" y="23"/>
                    <a:pt x="12" y="20"/>
                    <a:pt x="19" y="24"/>
                  </a:cubicBezTo>
                  <a:cubicBezTo>
                    <a:pt x="18" y="20"/>
                    <a:pt x="14" y="17"/>
                    <a:pt x="14" y="12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0" name="Freeform 740"/>
            <p:cNvSpPr>
              <a:spLocks/>
            </p:cNvSpPr>
            <p:nvPr/>
          </p:nvSpPr>
          <p:spPr bwMode="auto">
            <a:xfrm>
              <a:off x="1908" y="2147"/>
              <a:ext cx="33" cy="35"/>
            </a:xfrm>
            <a:custGeom>
              <a:avLst/>
              <a:gdLst>
                <a:gd name="T0" fmla="*/ 0 w 13"/>
                <a:gd name="T1" fmla="*/ 28 h 14"/>
                <a:gd name="T2" fmla="*/ 33 w 13"/>
                <a:gd name="T3" fmla="*/ 35 h 14"/>
                <a:gd name="T4" fmla="*/ 20 w 1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11"/>
                  </a:moveTo>
                  <a:cubicBezTo>
                    <a:pt x="5" y="9"/>
                    <a:pt x="9" y="9"/>
                    <a:pt x="13" y="14"/>
                  </a:cubicBezTo>
                  <a:cubicBezTo>
                    <a:pt x="10" y="10"/>
                    <a:pt x="5" y="6"/>
                    <a:pt x="8" y="0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1" name="Freeform 741"/>
            <p:cNvSpPr>
              <a:spLocks/>
            </p:cNvSpPr>
            <p:nvPr/>
          </p:nvSpPr>
          <p:spPr bwMode="auto">
            <a:xfrm>
              <a:off x="1713" y="2270"/>
              <a:ext cx="75" cy="60"/>
            </a:xfrm>
            <a:custGeom>
              <a:avLst/>
              <a:gdLst>
                <a:gd name="T0" fmla="*/ 18 w 30"/>
                <a:gd name="T1" fmla="*/ 0 h 24"/>
                <a:gd name="T2" fmla="*/ 0 w 30"/>
                <a:gd name="T3" fmla="*/ 53 h 24"/>
                <a:gd name="T4" fmla="*/ 53 w 30"/>
                <a:gd name="T5" fmla="*/ 53 h 24"/>
                <a:gd name="T6" fmla="*/ 40 w 30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4">
                  <a:moveTo>
                    <a:pt x="7" y="0"/>
                  </a:moveTo>
                  <a:cubicBezTo>
                    <a:pt x="19" y="9"/>
                    <a:pt x="14" y="21"/>
                    <a:pt x="0" y="21"/>
                  </a:cubicBezTo>
                  <a:cubicBezTo>
                    <a:pt x="6" y="21"/>
                    <a:pt x="16" y="24"/>
                    <a:pt x="21" y="21"/>
                  </a:cubicBezTo>
                  <a:cubicBezTo>
                    <a:pt x="30" y="17"/>
                    <a:pt x="19" y="12"/>
                    <a:pt x="16" y="8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2" name="Freeform 742"/>
            <p:cNvSpPr>
              <a:spLocks/>
            </p:cNvSpPr>
            <p:nvPr/>
          </p:nvSpPr>
          <p:spPr bwMode="auto">
            <a:xfrm>
              <a:off x="2358" y="2370"/>
              <a:ext cx="73" cy="65"/>
            </a:xfrm>
            <a:custGeom>
              <a:avLst/>
              <a:gdLst>
                <a:gd name="T0" fmla="*/ 0 w 29"/>
                <a:gd name="T1" fmla="*/ 33 h 26"/>
                <a:gd name="T2" fmla="*/ 60 w 29"/>
                <a:gd name="T3" fmla="*/ 65 h 26"/>
                <a:gd name="T4" fmla="*/ 63 w 29"/>
                <a:gd name="T5" fmla="*/ 18 h 26"/>
                <a:gd name="T6" fmla="*/ 15 w 29"/>
                <a:gd name="T7" fmla="*/ 2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6">
                  <a:moveTo>
                    <a:pt x="0" y="13"/>
                  </a:moveTo>
                  <a:cubicBezTo>
                    <a:pt x="11" y="6"/>
                    <a:pt x="26" y="12"/>
                    <a:pt x="24" y="26"/>
                  </a:cubicBezTo>
                  <a:cubicBezTo>
                    <a:pt x="25" y="20"/>
                    <a:pt x="29" y="13"/>
                    <a:pt x="25" y="7"/>
                  </a:cubicBezTo>
                  <a:cubicBezTo>
                    <a:pt x="21" y="0"/>
                    <a:pt x="10" y="4"/>
                    <a:pt x="6" y="8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3" name="Freeform 743"/>
            <p:cNvSpPr>
              <a:spLocks/>
            </p:cNvSpPr>
            <p:nvPr/>
          </p:nvSpPr>
          <p:spPr bwMode="auto">
            <a:xfrm>
              <a:off x="2578" y="2387"/>
              <a:ext cx="45" cy="68"/>
            </a:xfrm>
            <a:custGeom>
              <a:avLst/>
              <a:gdLst>
                <a:gd name="T0" fmla="*/ 15 w 18"/>
                <a:gd name="T1" fmla="*/ 68 h 27"/>
                <a:gd name="T2" fmla="*/ 45 w 18"/>
                <a:gd name="T3" fmla="*/ 38 h 27"/>
                <a:gd name="T4" fmla="*/ 0 w 18"/>
                <a:gd name="T5" fmla="*/ 0 h 27"/>
                <a:gd name="T6" fmla="*/ 0 w 1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7">
                  <a:moveTo>
                    <a:pt x="6" y="27"/>
                  </a:moveTo>
                  <a:cubicBezTo>
                    <a:pt x="8" y="22"/>
                    <a:pt x="9" y="11"/>
                    <a:pt x="18" y="15"/>
                  </a:cubicBezTo>
                  <a:cubicBezTo>
                    <a:pt x="11" y="12"/>
                    <a:pt x="7" y="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4" name="Freeform 744"/>
            <p:cNvSpPr>
              <a:spLocks/>
            </p:cNvSpPr>
            <p:nvPr/>
          </p:nvSpPr>
          <p:spPr bwMode="auto">
            <a:xfrm>
              <a:off x="2708" y="2212"/>
              <a:ext cx="43" cy="23"/>
            </a:xfrm>
            <a:custGeom>
              <a:avLst/>
              <a:gdLst>
                <a:gd name="T0" fmla="*/ 0 w 17"/>
                <a:gd name="T1" fmla="*/ 10 h 9"/>
                <a:gd name="T2" fmla="*/ 30 w 17"/>
                <a:gd name="T3" fmla="*/ 0 h 9"/>
                <a:gd name="T4" fmla="*/ 43 w 17"/>
                <a:gd name="T5" fmla="*/ 18 h 9"/>
                <a:gd name="T6" fmla="*/ 0 w 17"/>
                <a:gd name="T7" fmla="*/ 1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9">
                  <a:moveTo>
                    <a:pt x="0" y="4"/>
                  </a:moveTo>
                  <a:cubicBezTo>
                    <a:pt x="4" y="3"/>
                    <a:pt x="8" y="2"/>
                    <a:pt x="12" y="0"/>
                  </a:cubicBezTo>
                  <a:cubicBezTo>
                    <a:pt x="13" y="3"/>
                    <a:pt x="15" y="5"/>
                    <a:pt x="17" y="7"/>
                  </a:cubicBezTo>
                  <a:cubicBezTo>
                    <a:pt x="13" y="9"/>
                    <a:pt x="5" y="6"/>
                    <a:pt x="0" y="5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5" name="Freeform 745"/>
            <p:cNvSpPr>
              <a:spLocks/>
            </p:cNvSpPr>
            <p:nvPr/>
          </p:nvSpPr>
          <p:spPr bwMode="auto">
            <a:xfrm>
              <a:off x="2546" y="2160"/>
              <a:ext cx="42" cy="17"/>
            </a:xfrm>
            <a:custGeom>
              <a:avLst/>
              <a:gdLst>
                <a:gd name="T0" fmla="*/ 0 w 17"/>
                <a:gd name="T1" fmla="*/ 7 h 7"/>
                <a:gd name="T2" fmla="*/ 25 w 17"/>
                <a:gd name="T3" fmla="*/ 0 h 7"/>
                <a:gd name="T4" fmla="*/ 42 w 17"/>
                <a:gd name="T5" fmla="*/ 17 h 7"/>
                <a:gd name="T6" fmla="*/ 5 w 17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7">
                  <a:moveTo>
                    <a:pt x="0" y="3"/>
                  </a:moveTo>
                  <a:cubicBezTo>
                    <a:pt x="3" y="4"/>
                    <a:pt x="7" y="2"/>
                    <a:pt x="10" y="0"/>
                  </a:cubicBezTo>
                  <a:cubicBezTo>
                    <a:pt x="12" y="3"/>
                    <a:pt x="16" y="5"/>
                    <a:pt x="17" y="7"/>
                  </a:cubicBezTo>
                  <a:cubicBezTo>
                    <a:pt x="13" y="5"/>
                    <a:pt x="7" y="5"/>
                    <a:pt x="2" y="3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6" name="Freeform 746"/>
            <p:cNvSpPr>
              <a:spLocks/>
            </p:cNvSpPr>
            <p:nvPr/>
          </p:nvSpPr>
          <p:spPr bwMode="auto">
            <a:xfrm>
              <a:off x="1863" y="2502"/>
              <a:ext cx="63" cy="53"/>
            </a:xfrm>
            <a:custGeom>
              <a:avLst/>
              <a:gdLst>
                <a:gd name="T0" fmla="*/ 0 w 25"/>
                <a:gd name="T1" fmla="*/ 33 h 21"/>
                <a:gd name="T2" fmla="*/ 48 w 25"/>
                <a:gd name="T3" fmla="*/ 0 h 21"/>
                <a:gd name="T4" fmla="*/ 63 w 25"/>
                <a:gd name="T5" fmla="*/ 53 h 21"/>
                <a:gd name="T6" fmla="*/ 10 w 25"/>
                <a:gd name="T7" fmla="*/ 2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0" y="13"/>
                  </a:moveTo>
                  <a:cubicBezTo>
                    <a:pt x="2" y="14"/>
                    <a:pt x="16" y="3"/>
                    <a:pt x="19" y="0"/>
                  </a:cubicBezTo>
                  <a:cubicBezTo>
                    <a:pt x="20" y="6"/>
                    <a:pt x="21" y="15"/>
                    <a:pt x="25" y="21"/>
                  </a:cubicBezTo>
                  <a:cubicBezTo>
                    <a:pt x="17" y="16"/>
                    <a:pt x="15" y="7"/>
                    <a:pt x="4" y="11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7" name="Freeform 747"/>
            <p:cNvSpPr>
              <a:spLocks/>
            </p:cNvSpPr>
            <p:nvPr/>
          </p:nvSpPr>
          <p:spPr bwMode="auto">
            <a:xfrm>
              <a:off x="2798" y="1109"/>
              <a:ext cx="450" cy="453"/>
            </a:xfrm>
            <a:custGeom>
              <a:avLst/>
              <a:gdLst>
                <a:gd name="T0" fmla="*/ 43 w 180"/>
                <a:gd name="T1" fmla="*/ 250 h 181"/>
                <a:gd name="T2" fmla="*/ 33 w 180"/>
                <a:gd name="T3" fmla="*/ 310 h 181"/>
                <a:gd name="T4" fmla="*/ 35 w 180"/>
                <a:gd name="T5" fmla="*/ 365 h 181"/>
                <a:gd name="T6" fmla="*/ 0 w 180"/>
                <a:gd name="T7" fmla="*/ 443 h 181"/>
                <a:gd name="T8" fmla="*/ 48 w 180"/>
                <a:gd name="T9" fmla="*/ 423 h 181"/>
                <a:gd name="T10" fmla="*/ 78 w 180"/>
                <a:gd name="T11" fmla="*/ 388 h 181"/>
                <a:gd name="T12" fmla="*/ 115 w 180"/>
                <a:gd name="T13" fmla="*/ 395 h 181"/>
                <a:gd name="T14" fmla="*/ 160 w 180"/>
                <a:gd name="T15" fmla="*/ 385 h 181"/>
                <a:gd name="T16" fmla="*/ 215 w 180"/>
                <a:gd name="T17" fmla="*/ 360 h 181"/>
                <a:gd name="T18" fmla="*/ 253 w 180"/>
                <a:gd name="T19" fmla="*/ 333 h 181"/>
                <a:gd name="T20" fmla="*/ 333 w 180"/>
                <a:gd name="T21" fmla="*/ 285 h 181"/>
                <a:gd name="T22" fmla="*/ 360 w 180"/>
                <a:gd name="T23" fmla="*/ 258 h 181"/>
                <a:gd name="T24" fmla="*/ 378 w 180"/>
                <a:gd name="T25" fmla="*/ 250 h 181"/>
                <a:gd name="T26" fmla="*/ 375 w 180"/>
                <a:gd name="T27" fmla="*/ 230 h 181"/>
                <a:gd name="T28" fmla="*/ 450 w 180"/>
                <a:gd name="T29" fmla="*/ 243 h 181"/>
                <a:gd name="T30" fmla="*/ 420 w 180"/>
                <a:gd name="T31" fmla="*/ 205 h 181"/>
                <a:gd name="T32" fmla="*/ 383 w 180"/>
                <a:gd name="T33" fmla="*/ 178 h 181"/>
                <a:gd name="T34" fmla="*/ 333 w 180"/>
                <a:gd name="T35" fmla="*/ 90 h 181"/>
                <a:gd name="T36" fmla="*/ 368 w 180"/>
                <a:gd name="T37" fmla="*/ 48 h 181"/>
                <a:gd name="T38" fmla="*/ 338 w 180"/>
                <a:gd name="T39" fmla="*/ 20 h 181"/>
                <a:gd name="T40" fmla="*/ 298 w 180"/>
                <a:gd name="T41" fmla="*/ 10 h 181"/>
                <a:gd name="T42" fmla="*/ 293 w 180"/>
                <a:gd name="T43" fmla="*/ 60 h 181"/>
                <a:gd name="T44" fmla="*/ 268 w 180"/>
                <a:gd name="T45" fmla="*/ 105 h 181"/>
                <a:gd name="T46" fmla="*/ 275 w 180"/>
                <a:gd name="T47" fmla="*/ 130 h 181"/>
                <a:gd name="T48" fmla="*/ 318 w 180"/>
                <a:gd name="T49" fmla="*/ 138 h 181"/>
                <a:gd name="T50" fmla="*/ 348 w 180"/>
                <a:gd name="T51" fmla="*/ 185 h 181"/>
                <a:gd name="T52" fmla="*/ 313 w 180"/>
                <a:gd name="T53" fmla="*/ 225 h 181"/>
                <a:gd name="T54" fmla="*/ 275 w 180"/>
                <a:gd name="T55" fmla="*/ 270 h 181"/>
                <a:gd name="T56" fmla="*/ 225 w 180"/>
                <a:gd name="T57" fmla="*/ 310 h 181"/>
                <a:gd name="T58" fmla="*/ 185 w 180"/>
                <a:gd name="T59" fmla="*/ 305 h 181"/>
                <a:gd name="T60" fmla="*/ 80 w 180"/>
                <a:gd name="T61" fmla="*/ 345 h 181"/>
                <a:gd name="T62" fmla="*/ 50 w 180"/>
                <a:gd name="T63" fmla="*/ 310 h 181"/>
                <a:gd name="T64" fmla="*/ 55 w 180"/>
                <a:gd name="T65" fmla="*/ 285 h 181"/>
                <a:gd name="T66" fmla="*/ 48 w 180"/>
                <a:gd name="T67" fmla="*/ 260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0" h="181">
                  <a:moveTo>
                    <a:pt x="17" y="100"/>
                  </a:moveTo>
                  <a:cubicBezTo>
                    <a:pt x="17" y="108"/>
                    <a:pt x="14" y="116"/>
                    <a:pt x="13" y="124"/>
                  </a:cubicBezTo>
                  <a:cubicBezTo>
                    <a:pt x="12" y="132"/>
                    <a:pt x="14" y="139"/>
                    <a:pt x="14" y="146"/>
                  </a:cubicBezTo>
                  <a:cubicBezTo>
                    <a:pt x="14" y="154"/>
                    <a:pt x="10" y="175"/>
                    <a:pt x="0" y="177"/>
                  </a:cubicBezTo>
                  <a:cubicBezTo>
                    <a:pt x="5" y="181"/>
                    <a:pt x="16" y="172"/>
                    <a:pt x="19" y="169"/>
                  </a:cubicBezTo>
                  <a:cubicBezTo>
                    <a:pt x="23" y="165"/>
                    <a:pt x="25" y="157"/>
                    <a:pt x="31" y="155"/>
                  </a:cubicBezTo>
                  <a:cubicBezTo>
                    <a:pt x="36" y="154"/>
                    <a:pt x="41" y="158"/>
                    <a:pt x="46" y="158"/>
                  </a:cubicBezTo>
                  <a:cubicBezTo>
                    <a:pt x="52" y="157"/>
                    <a:pt x="58" y="155"/>
                    <a:pt x="64" y="154"/>
                  </a:cubicBezTo>
                  <a:cubicBezTo>
                    <a:pt x="72" y="152"/>
                    <a:pt x="80" y="149"/>
                    <a:pt x="86" y="144"/>
                  </a:cubicBezTo>
                  <a:cubicBezTo>
                    <a:pt x="91" y="140"/>
                    <a:pt x="94" y="135"/>
                    <a:pt x="101" y="133"/>
                  </a:cubicBezTo>
                  <a:cubicBezTo>
                    <a:pt x="115" y="128"/>
                    <a:pt x="126" y="130"/>
                    <a:pt x="133" y="114"/>
                  </a:cubicBezTo>
                  <a:cubicBezTo>
                    <a:pt x="136" y="108"/>
                    <a:pt x="138" y="106"/>
                    <a:pt x="144" y="103"/>
                  </a:cubicBezTo>
                  <a:cubicBezTo>
                    <a:pt x="146" y="102"/>
                    <a:pt x="149" y="102"/>
                    <a:pt x="151" y="100"/>
                  </a:cubicBezTo>
                  <a:cubicBezTo>
                    <a:pt x="153" y="96"/>
                    <a:pt x="149" y="96"/>
                    <a:pt x="150" y="92"/>
                  </a:cubicBezTo>
                  <a:cubicBezTo>
                    <a:pt x="152" y="82"/>
                    <a:pt x="175" y="93"/>
                    <a:pt x="180" y="97"/>
                  </a:cubicBezTo>
                  <a:cubicBezTo>
                    <a:pt x="175" y="93"/>
                    <a:pt x="172" y="87"/>
                    <a:pt x="168" y="82"/>
                  </a:cubicBezTo>
                  <a:cubicBezTo>
                    <a:pt x="164" y="76"/>
                    <a:pt x="159" y="75"/>
                    <a:pt x="153" y="71"/>
                  </a:cubicBezTo>
                  <a:cubicBezTo>
                    <a:pt x="143" y="65"/>
                    <a:pt x="127" y="49"/>
                    <a:pt x="133" y="36"/>
                  </a:cubicBezTo>
                  <a:cubicBezTo>
                    <a:pt x="135" y="29"/>
                    <a:pt x="145" y="26"/>
                    <a:pt x="147" y="19"/>
                  </a:cubicBezTo>
                  <a:cubicBezTo>
                    <a:pt x="149" y="12"/>
                    <a:pt x="141" y="11"/>
                    <a:pt x="135" y="8"/>
                  </a:cubicBezTo>
                  <a:cubicBezTo>
                    <a:pt x="131" y="6"/>
                    <a:pt x="124" y="0"/>
                    <a:pt x="119" y="4"/>
                  </a:cubicBezTo>
                  <a:cubicBezTo>
                    <a:pt x="115" y="7"/>
                    <a:pt x="118" y="18"/>
                    <a:pt x="117" y="24"/>
                  </a:cubicBezTo>
                  <a:cubicBezTo>
                    <a:pt x="116" y="31"/>
                    <a:pt x="111" y="36"/>
                    <a:pt x="107" y="42"/>
                  </a:cubicBezTo>
                  <a:cubicBezTo>
                    <a:pt x="103" y="48"/>
                    <a:pt x="101" y="51"/>
                    <a:pt x="110" y="52"/>
                  </a:cubicBezTo>
                  <a:cubicBezTo>
                    <a:pt x="116" y="52"/>
                    <a:pt x="122" y="51"/>
                    <a:pt x="127" y="55"/>
                  </a:cubicBezTo>
                  <a:cubicBezTo>
                    <a:pt x="132" y="59"/>
                    <a:pt x="139" y="68"/>
                    <a:pt x="139" y="74"/>
                  </a:cubicBezTo>
                  <a:cubicBezTo>
                    <a:pt x="139" y="81"/>
                    <a:pt x="129" y="85"/>
                    <a:pt x="125" y="90"/>
                  </a:cubicBezTo>
                  <a:cubicBezTo>
                    <a:pt x="120" y="96"/>
                    <a:pt x="115" y="103"/>
                    <a:pt x="110" y="108"/>
                  </a:cubicBezTo>
                  <a:cubicBezTo>
                    <a:pt x="105" y="113"/>
                    <a:pt x="96" y="121"/>
                    <a:pt x="90" y="124"/>
                  </a:cubicBezTo>
                  <a:cubicBezTo>
                    <a:pt x="84" y="126"/>
                    <a:pt x="79" y="123"/>
                    <a:pt x="74" y="122"/>
                  </a:cubicBezTo>
                  <a:cubicBezTo>
                    <a:pt x="58" y="119"/>
                    <a:pt x="49" y="140"/>
                    <a:pt x="32" y="138"/>
                  </a:cubicBezTo>
                  <a:cubicBezTo>
                    <a:pt x="25" y="137"/>
                    <a:pt x="19" y="132"/>
                    <a:pt x="20" y="124"/>
                  </a:cubicBezTo>
                  <a:cubicBezTo>
                    <a:pt x="20" y="120"/>
                    <a:pt x="23" y="118"/>
                    <a:pt x="22" y="114"/>
                  </a:cubicBezTo>
                  <a:cubicBezTo>
                    <a:pt x="21" y="110"/>
                    <a:pt x="18" y="108"/>
                    <a:pt x="19" y="104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8" name="Freeform 748"/>
            <p:cNvSpPr>
              <a:spLocks/>
            </p:cNvSpPr>
            <p:nvPr/>
          </p:nvSpPr>
          <p:spPr bwMode="auto">
            <a:xfrm>
              <a:off x="2768" y="1142"/>
              <a:ext cx="120" cy="240"/>
            </a:xfrm>
            <a:custGeom>
              <a:avLst/>
              <a:gdLst>
                <a:gd name="T0" fmla="*/ 5 w 48"/>
                <a:gd name="T1" fmla="*/ 38 h 96"/>
                <a:gd name="T2" fmla="*/ 78 w 48"/>
                <a:gd name="T3" fmla="*/ 15 h 96"/>
                <a:gd name="T4" fmla="*/ 110 w 48"/>
                <a:gd name="T5" fmla="*/ 43 h 96"/>
                <a:gd name="T6" fmla="*/ 110 w 48"/>
                <a:gd name="T7" fmla="*/ 78 h 96"/>
                <a:gd name="T8" fmla="*/ 115 w 48"/>
                <a:gd name="T9" fmla="*/ 110 h 96"/>
                <a:gd name="T10" fmla="*/ 90 w 48"/>
                <a:gd name="T11" fmla="*/ 153 h 96"/>
                <a:gd name="T12" fmla="*/ 83 w 48"/>
                <a:gd name="T13" fmla="*/ 240 h 96"/>
                <a:gd name="T14" fmla="*/ 80 w 48"/>
                <a:gd name="T15" fmla="*/ 148 h 96"/>
                <a:gd name="T16" fmla="*/ 80 w 48"/>
                <a:gd name="T17" fmla="*/ 75 h 96"/>
                <a:gd name="T18" fmla="*/ 48 w 48"/>
                <a:gd name="T19" fmla="*/ 35 h 96"/>
                <a:gd name="T20" fmla="*/ 0 w 48"/>
                <a:gd name="T21" fmla="*/ 50 h 96"/>
                <a:gd name="T22" fmla="*/ 0 w 48"/>
                <a:gd name="T23" fmla="*/ 45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96">
                  <a:moveTo>
                    <a:pt x="2" y="15"/>
                  </a:moveTo>
                  <a:cubicBezTo>
                    <a:pt x="9" y="7"/>
                    <a:pt x="21" y="0"/>
                    <a:pt x="31" y="6"/>
                  </a:cubicBezTo>
                  <a:cubicBezTo>
                    <a:pt x="34" y="8"/>
                    <a:pt x="42" y="13"/>
                    <a:pt x="44" y="17"/>
                  </a:cubicBezTo>
                  <a:cubicBezTo>
                    <a:pt x="46" y="21"/>
                    <a:pt x="43" y="26"/>
                    <a:pt x="44" y="31"/>
                  </a:cubicBezTo>
                  <a:cubicBezTo>
                    <a:pt x="46" y="37"/>
                    <a:pt x="48" y="38"/>
                    <a:pt x="46" y="44"/>
                  </a:cubicBezTo>
                  <a:cubicBezTo>
                    <a:pt x="43" y="50"/>
                    <a:pt x="39" y="55"/>
                    <a:pt x="36" y="61"/>
                  </a:cubicBezTo>
                  <a:cubicBezTo>
                    <a:pt x="32" y="71"/>
                    <a:pt x="34" y="85"/>
                    <a:pt x="33" y="96"/>
                  </a:cubicBezTo>
                  <a:cubicBezTo>
                    <a:pt x="22" y="94"/>
                    <a:pt x="29" y="66"/>
                    <a:pt x="32" y="59"/>
                  </a:cubicBezTo>
                  <a:cubicBezTo>
                    <a:pt x="35" y="49"/>
                    <a:pt x="36" y="41"/>
                    <a:pt x="32" y="30"/>
                  </a:cubicBezTo>
                  <a:cubicBezTo>
                    <a:pt x="29" y="23"/>
                    <a:pt x="28" y="14"/>
                    <a:pt x="19" y="14"/>
                  </a:cubicBezTo>
                  <a:cubicBezTo>
                    <a:pt x="15" y="14"/>
                    <a:pt x="3" y="18"/>
                    <a:pt x="0" y="20"/>
                  </a:cubicBezTo>
                  <a:cubicBezTo>
                    <a:pt x="0" y="20"/>
                    <a:pt x="0" y="19"/>
                    <a:pt x="0" y="18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9" name="Freeform 749"/>
            <p:cNvSpPr>
              <a:spLocks/>
            </p:cNvSpPr>
            <p:nvPr/>
          </p:nvSpPr>
          <p:spPr bwMode="auto">
            <a:xfrm>
              <a:off x="2546" y="1017"/>
              <a:ext cx="177" cy="245"/>
            </a:xfrm>
            <a:custGeom>
              <a:avLst/>
              <a:gdLst>
                <a:gd name="T0" fmla="*/ 0 w 71"/>
                <a:gd name="T1" fmla="*/ 0 h 98"/>
                <a:gd name="T2" fmla="*/ 67 w 71"/>
                <a:gd name="T3" fmla="*/ 68 h 98"/>
                <a:gd name="T4" fmla="*/ 62 w 71"/>
                <a:gd name="T5" fmla="*/ 140 h 98"/>
                <a:gd name="T6" fmla="*/ 95 w 71"/>
                <a:gd name="T7" fmla="*/ 170 h 98"/>
                <a:gd name="T8" fmla="*/ 95 w 71"/>
                <a:gd name="T9" fmla="*/ 213 h 98"/>
                <a:gd name="T10" fmla="*/ 120 w 71"/>
                <a:gd name="T11" fmla="*/ 235 h 98"/>
                <a:gd name="T12" fmla="*/ 167 w 71"/>
                <a:gd name="T13" fmla="*/ 238 h 98"/>
                <a:gd name="T14" fmla="*/ 177 w 71"/>
                <a:gd name="T15" fmla="*/ 203 h 98"/>
                <a:gd name="T16" fmla="*/ 140 w 71"/>
                <a:gd name="T17" fmla="*/ 208 h 98"/>
                <a:gd name="T18" fmla="*/ 117 w 71"/>
                <a:gd name="T19" fmla="*/ 168 h 98"/>
                <a:gd name="T20" fmla="*/ 105 w 71"/>
                <a:gd name="T21" fmla="*/ 130 h 98"/>
                <a:gd name="T22" fmla="*/ 100 w 71"/>
                <a:gd name="T23" fmla="*/ 93 h 98"/>
                <a:gd name="T24" fmla="*/ 80 w 71"/>
                <a:gd name="T25" fmla="*/ 33 h 98"/>
                <a:gd name="T26" fmla="*/ 12 w 71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98">
                  <a:moveTo>
                    <a:pt x="0" y="0"/>
                  </a:moveTo>
                  <a:cubicBezTo>
                    <a:pt x="17" y="0"/>
                    <a:pt x="24" y="11"/>
                    <a:pt x="27" y="27"/>
                  </a:cubicBezTo>
                  <a:cubicBezTo>
                    <a:pt x="29" y="37"/>
                    <a:pt x="17" y="48"/>
                    <a:pt x="25" y="56"/>
                  </a:cubicBezTo>
                  <a:cubicBezTo>
                    <a:pt x="29" y="60"/>
                    <a:pt x="35" y="62"/>
                    <a:pt x="38" y="68"/>
                  </a:cubicBezTo>
                  <a:cubicBezTo>
                    <a:pt x="40" y="74"/>
                    <a:pt x="37" y="79"/>
                    <a:pt x="38" y="85"/>
                  </a:cubicBezTo>
                  <a:cubicBezTo>
                    <a:pt x="39" y="92"/>
                    <a:pt x="42" y="93"/>
                    <a:pt x="48" y="94"/>
                  </a:cubicBezTo>
                  <a:cubicBezTo>
                    <a:pt x="52" y="95"/>
                    <a:pt x="63" y="98"/>
                    <a:pt x="67" y="95"/>
                  </a:cubicBezTo>
                  <a:cubicBezTo>
                    <a:pt x="71" y="93"/>
                    <a:pt x="70" y="85"/>
                    <a:pt x="71" y="81"/>
                  </a:cubicBezTo>
                  <a:cubicBezTo>
                    <a:pt x="66" y="82"/>
                    <a:pt x="62" y="86"/>
                    <a:pt x="56" y="83"/>
                  </a:cubicBezTo>
                  <a:cubicBezTo>
                    <a:pt x="49" y="80"/>
                    <a:pt x="48" y="73"/>
                    <a:pt x="47" y="67"/>
                  </a:cubicBezTo>
                  <a:cubicBezTo>
                    <a:pt x="46" y="61"/>
                    <a:pt x="45" y="56"/>
                    <a:pt x="42" y="52"/>
                  </a:cubicBezTo>
                  <a:cubicBezTo>
                    <a:pt x="38" y="45"/>
                    <a:pt x="38" y="45"/>
                    <a:pt x="40" y="37"/>
                  </a:cubicBezTo>
                  <a:cubicBezTo>
                    <a:pt x="42" y="27"/>
                    <a:pt x="35" y="21"/>
                    <a:pt x="32" y="13"/>
                  </a:cubicBezTo>
                  <a:cubicBezTo>
                    <a:pt x="28" y="4"/>
                    <a:pt x="14" y="2"/>
                    <a:pt x="5" y="0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0" name="Freeform 750"/>
            <p:cNvSpPr>
              <a:spLocks/>
            </p:cNvSpPr>
            <p:nvPr/>
          </p:nvSpPr>
          <p:spPr bwMode="auto">
            <a:xfrm>
              <a:off x="2583" y="819"/>
              <a:ext cx="350" cy="230"/>
            </a:xfrm>
            <a:custGeom>
              <a:avLst/>
              <a:gdLst>
                <a:gd name="T0" fmla="*/ 43 w 140"/>
                <a:gd name="T1" fmla="*/ 8 h 92"/>
                <a:gd name="T2" fmla="*/ 35 w 140"/>
                <a:gd name="T3" fmla="*/ 8 h 92"/>
                <a:gd name="T4" fmla="*/ 30 w 140"/>
                <a:gd name="T5" fmla="*/ 60 h 92"/>
                <a:gd name="T6" fmla="*/ 5 w 140"/>
                <a:gd name="T7" fmla="*/ 95 h 92"/>
                <a:gd name="T8" fmla="*/ 53 w 140"/>
                <a:gd name="T9" fmla="*/ 103 h 92"/>
                <a:gd name="T10" fmla="*/ 100 w 140"/>
                <a:gd name="T11" fmla="*/ 100 h 92"/>
                <a:gd name="T12" fmla="*/ 215 w 140"/>
                <a:gd name="T13" fmla="*/ 93 h 92"/>
                <a:gd name="T14" fmla="*/ 258 w 140"/>
                <a:gd name="T15" fmla="*/ 123 h 92"/>
                <a:gd name="T16" fmla="*/ 280 w 140"/>
                <a:gd name="T17" fmla="*/ 173 h 92"/>
                <a:gd name="T18" fmla="*/ 305 w 140"/>
                <a:gd name="T19" fmla="*/ 198 h 92"/>
                <a:gd name="T20" fmla="*/ 310 w 140"/>
                <a:gd name="T21" fmla="*/ 230 h 92"/>
                <a:gd name="T22" fmla="*/ 343 w 140"/>
                <a:gd name="T23" fmla="*/ 203 h 92"/>
                <a:gd name="T24" fmla="*/ 330 w 140"/>
                <a:gd name="T25" fmla="*/ 170 h 92"/>
                <a:gd name="T26" fmla="*/ 283 w 140"/>
                <a:gd name="T27" fmla="*/ 145 h 92"/>
                <a:gd name="T28" fmla="*/ 270 w 140"/>
                <a:gd name="T29" fmla="*/ 105 h 92"/>
                <a:gd name="T30" fmla="*/ 238 w 140"/>
                <a:gd name="T31" fmla="*/ 85 h 92"/>
                <a:gd name="T32" fmla="*/ 200 w 140"/>
                <a:gd name="T33" fmla="*/ 70 h 92"/>
                <a:gd name="T34" fmla="*/ 165 w 140"/>
                <a:gd name="T35" fmla="*/ 50 h 92"/>
                <a:gd name="T36" fmla="*/ 130 w 140"/>
                <a:gd name="T37" fmla="*/ 38 h 92"/>
                <a:gd name="T38" fmla="*/ 75 w 140"/>
                <a:gd name="T39" fmla="*/ 35 h 92"/>
                <a:gd name="T40" fmla="*/ 65 w 140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0" h="92">
                  <a:moveTo>
                    <a:pt x="17" y="3"/>
                  </a:moveTo>
                  <a:cubicBezTo>
                    <a:pt x="16" y="3"/>
                    <a:pt x="15" y="3"/>
                    <a:pt x="14" y="3"/>
                  </a:cubicBezTo>
                  <a:cubicBezTo>
                    <a:pt x="15" y="10"/>
                    <a:pt x="18" y="17"/>
                    <a:pt x="12" y="24"/>
                  </a:cubicBezTo>
                  <a:cubicBezTo>
                    <a:pt x="8" y="29"/>
                    <a:pt x="0" y="30"/>
                    <a:pt x="2" y="38"/>
                  </a:cubicBezTo>
                  <a:cubicBezTo>
                    <a:pt x="4" y="47"/>
                    <a:pt x="14" y="43"/>
                    <a:pt x="21" y="41"/>
                  </a:cubicBezTo>
                  <a:cubicBezTo>
                    <a:pt x="28" y="39"/>
                    <a:pt x="34" y="40"/>
                    <a:pt x="40" y="40"/>
                  </a:cubicBezTo>
                  <a:cubicBezTo>
                    <a:pt x="55" y="41"/>
                    <a:pt x="71" y="33"/>
                    <a:pt x="86" y="37"/>
                  </a:cubicBezTo>
                  <a:cubicBezTo>
                    <a:pt x="92" y="39"/>
                    <a:pt x="100" y="43"/>
                    <a:pt x="103" y="49"/>
                  </a:cubicBezTo>
                  <a:cubicBezTo>
                    <a:pt x="107" y="57"/>
                    <a:pt x="106" y="62"/>
                    <a:pt x="112" y="69"/>
                  </a:cubicBezTo>
                  <a:cubicBezTo>
                    <a:pt x="115" y="72"/>
                    <a:pt x="120" y="75"/>
                    <a:pt x="122" y="79"/>
                  </a:cubicBezTo>
                  <a:cubicBezTo>
                    <a:pt x="123" y="83"/>
                    <a:pt x="123" y="88"/>
                    <a:pt x="124" y="92"/>
                  </a:cubicBezTo>
                  <a:cubicBezTo>
                    <a:pt x="127" y="91"/>
                    <a:pt x="135" y="84"/>
                    <a:pt x="137" y="81"/>
                  </a:cubicBezTo>
                  <a:cubicBezTo>
                    <a:pt x="140" y="75"/>
                    <a:pt x="137" y="71"/>
                    <a:pt x="132" y="68"/>
                  </a:cubicBezTo>
                  <a:cubicBezTo>
                    <a:pt x="125" y="65"/>
                    <a:pt x="116" y="67"/>
                    <a:pt x="113" y="58"/>
                  </a:cubicBezTo>
                  <a:cubicBezTo>
                    <a:pt x="110" y="52"/>
                    <a:pt x="113" y="47"/>
                    <a:pt x="108" y="42"/>
                  </a:cubicBezTo>
                  <a:cubicBezTo>
                    <a:pt x="104" y="39"/>
                    <a:pt x="99" y="37"/>
                    <a:pt x="95" y="34"/>
                  </a:cubicBezTo>
                  <a:cubicBezTo>
                    <a:pt x="89" y="28"/>
                    <a:pt x="88" y="29"/>
                    <a:pt x="80" y="28"/>
                  </a:cubicBezTo>
                  <a:cubicBezTo>
                    <a:pt x="71" y="28"/>
                    <a:pt x="69" y="27"/>
                    <a:pt x="66" y="20"/>
                  </a:cubicBezTo>
                  <a:cubicBezTo>
                    <a:pt x="62" y="11"/>
                    <a:pt x="60" y="12"/>
                    <a:pt x="52" y="15"/>
                  </a:cubicBezTo>
                  <a:cubicBezTo>
                    <a:pt x="46" y="17"/>
                    <a:pt x="33" y="23"/>
                    <a:pt x="30" y="14"/>
                  </a:cubicBezTo>
                  <a:cubicBezTo>
                    <a:pt x="28" y="5"/>
                    <a:pt x="38" y="1"/>
                    <a:pt x="26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1" name="Freeform 751"/>
            <p:cNvSpPr>
              <a:spLocks/>
            </p:cNvSpPr>
            <p:nvPr/>
          </p:nvSpPr>
          <p:spPr bwMode="auto">
            <a:xfrm>
              <a:off x="3003" y="864"/>
              <a:ext cx="568" cy="220"/>
            </a:xfrm>
            <a:custGeom>
              <a:avLst/>
              <a:gdLst>
                <a:gd name="T0" fmla="*/ 0 w 227"/>
                <a:gd name="T1" fmla="*/ 0 h 88"/>
                <a:gd name="T2" fmla="*/ 205 w 227"/>
                <a:gd name="T3" fmla="*/ 55 h 88"/>
                <a:gd name="T4" fmla="*/ 245 w 227"/>
                <a:gd name="T5" fmla="*/ 70 h 88"/>
                <a:gd name="T6" fmla="*/ 288 w 227"/>
                <a:gd name="T7" fmla="*/ 78 h 88"/>
                <a:gd name="T8" fmla="*/ 355 w 227"/>
                <a:gd name="T9" fmla="*/ 120 h 88"/>
                <a:gd name="T10" fmla="*/ 388 w 227"/>
                <a:gd name="T11" fmla="*/ 125 h 88"/>
                <a:gd name="T12" fmla="*/ 410 w 227"/>
                <a:gd name="T13" fmla="*/ 150 h 88"/>
                <a:gd name="T14" fmla="*/ 445 w 227"/>
                <a:gd name="T15" fmla="*/ 153 h 88"/>
                <a:gd name="T16" fmla="*/ 478 w 227"/>
                <a:gd name="T17" fmla="*/ 168 h 88"/>
                <a:gd name="T18" fmla="*/ 545 w 227"/>
                <a:gd name="T19" fmla="*/ 160 h 88"/>
                <a:gd name="T20" fmla="*/ 568 w 227"/>
                <a:gd name="T21" fmla="*/ 220 h 88"/>
                <a:gd name="T22" fmla="*/ 483 w 227"/>
                <a:gd name="T23" fmla="*/ 178 h 88"/>
                <a:gd name="T24" fmla="*/ 395 w 227"/>
                <a:gd name="T25" fmla="*/ 158 h 88"/>
                <a:gd name="T26" fmla="*/ 318 w 227"/>
                <a:gd name="T27" fmla="*/ 115 h 88"/>
                <a:gd name="T28" fmla="*/ 243 w 227"/>
                <a:gd name="T29" fmla="*/ 80 h 88"/>
                <a:gd name="T30" fmla="*/ 183 w 227"/>
                <a:gd name="T31" fmla="*/ 80 h 88"/>
                <a:gd name="T32" fmla="*/ 130 w 227"/>
                <a:gd name="T33" fmla="*/ 100 h 88"/>
                <a:gd name="T34" fmla="*/ 140 w 227"/>
                <a:gd name="T35" fmla="*/ 65 h 88"/>
                <a:gd name="T36" fmla="*/ 110 w 227"/>
                <a:gd name="T37" fmla="*/ 40 h 88"/>
                <a:gd name="T38" fmla="*/ 83 w 227"/>
                <a:gd name="T39" fmla="*/ 18 h 88"/>
                <a:gd name="T40" fmla="*/ 45 w 227"/>
                <a:gd name="T41" fmla="*/ 8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7" h="88">
                  <a:moveTo>
                    <a:pt x="0" y="0"/>
                  </a:moveTo>
                  <a:cubicBezTo>
                    <a:pt x="30" y="0"/>
                    <a:pt x="55" y="10"/>
                    <a:pt x="82" y="22"/>
                  </a:cubicBezTo>
                  <a:cubicBezTo>
                    <a:pt x="87" y="24"/>
                    <a:pt x="92" y="27"/>
                    <a:pt x="98" y="28"/>
                  </a:cubicBezTo>
                  <a:cubicBezTo>
                    <a:pt x="103" y="30"/>
                    <a:pt x="109" y="30"/>
                    <a:pt x="115" y="31"/>
                  </a:cubicBezTo>
                  <a:cubicBezTo>
                    <a:pt x="127" y="34"/>
                    <a:pt x="130" y="46"/>
                    <a:pt x="142" y="48"/>
                  </a:cubicBezTo>
                  <a:cubicBezTo>
                    <a:pt x="146" y="48"/>
                    <a:pt x="152" y="48"/>
                    <a:pt x="155" y="50"/>
                  </a:cubicBezTo>
                  <a:cubicBezTo>
                    <a:pt x="159" y="52"/>
                    <a:pt x="160" y="58"/>
                    <a:pt x="164" y="60"/>
                  </a:cubicBezTo>
                  <a:cubicBezTo>
                    <a:pt x="169" y="62"/>
                    <a:pt x="174" y="60"/>
                    <a:pt x="178" y="61"/>
                  </a:cubicBezTo>
                  <a:cubicBezTo>
                    <a:pt x="183" y="62"/>
                    <a:pt x="186" y="65"/>
                    <a:pt x="191" y="67"/>
                  </a:cubicBezTo>
                  <a:cubicBezTo>
                    <a:pt x="201" y="69"/>
                    <a:pt x="209" y="62"/>
                    <a:pt x="218" y="64"/>
                  </a:cubicBezTo>
                  <a:cubicBezTo>
                    <a:pt x="226" y="65"/>
                    <a:pt x="227" y="81"/>
                    <a:pt x="227" y="88"/>
                  </a:cubicBezTo>
                  <a:cubicBezTo>
                    <a:pt x="217" y="82"/>
                    <a:pt x="205" y="71"/>
                    <a:pt x="193" y="71"/>
                  </a:cubicBezTo>
                  <a:cubicBezTo>
                    <a:pt x="180" y="71"/>
                    <a:pt x="168" y="73"/>
                    <a:pt x="158" y="63"/>
                  </a:cubicBezTo>
                  <a:cubicBezTo>
                    <a:pt x="149" y="54"/>
                    <a:pt x="139" y="49"/>
                    <a:pt x="127" y="46"/>
                  </a:cubicBezTo>
                  <a:cubicBezTo>
                    <a:pt x="116" y="43"/>
                    <a:pt x="108" y="35"/>
                    <a:pt x="97" y="32"/>
                  </a:cubicBezTo>
                  <a:cubicBezTo>
                    <a:pt x="90" y="30"/>
                    <a:pt x="80" y="29"/>
                    <a:pt x="73" y="32"/>
                  </a:cubicBezTo>
                  <a:cubicBezTo>
                    <a:pt x="66" y="34"/>
                    <a:pt x="60" y="43"/>
                    <a:pt x="52" y="40"/>
                  </a:cubicBezTo>
                  <a:cubicBezTo>
                    <a:pt x="54" y="35"/>
                    <a:pt x="59" y="33"/>
                    <a:pt x="56" y="26"/>
                  </a:cubicBezTo>
                  <a:cubicBezTo>
                    <a:pt x="54" y="21"/>
                    <a:pt x="48" y="20"/>
                    <a:pt x="44" y="16"/>
                  </a:cubicBezTo>
                  <a:cubicBezTo>
                    <a:pt x="39" y="12"/>
                    <a:pt x="39" y="10"/>
                    <a:pt x="33" y="7"/>
                  </a:cubicBezTo>
                  <a:cubicBezTo>
                    <a:pt x="28" y="5"/>
                    <a:pt x="24" y="3"/>
                    <a:pt x="18" y="3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2" name="Freeform 752"/>
            <p:cNvSpPr>
              <a:spLocks/>
            </p:cNvSpPr>
            <p:nvPr/>
          </p:nvSpPr>
          <p:spPr bwMode="auto">
            <a:xfrm>
              <a:off x="2883" y="977"/>
              <a:ext cx="220" cy="245"/>
            </a:xfrm>
            <a:custGeom>
              <a:avLst/>
              <a:gdLst>
                <a:gd name="T0" fmla="*/ 15 w 88"/>
                <a:gd name="T1" fmla="*/ 18 h 98"/>
                <a:gd name="T2" fmla="*/ 60 w 88"/>
                <a:gd name="T3" fmla="*/ 23 h 98"/>
                <a:gd name="T4" fmla="*/ 90 w 88"/>
                <a:gd name="T5" fmla="*/ 3 h 98"/>
                <a:gd name="T6" fmla="*/ 133 w 88"/>
                <a:gd name="T7" fmla="*/ 3 h 98"/>
                <a:gd name="T8" fmla="*/ 180 w 88"/>
                <a:gd name="T9" fmla="*/ 8 h 98"/>
                <a:gd name="T10" fmla="*/ 95 w 88"/>
                <a:gd name="T11" fmla="*/ 55 h 98"/>
                <a:gd name="T12" fmla="*/ 155 w 88"/>
                <a:gd name="T13" fmla="*/ 105 h 98"/>
                <a:gd name="T14" fmla="*/ 215 w 88"/>
                <a:gd name="T15" fmla="*/ 155 h 98"/>
                <a:gd name="T16" fmla="*/ 213 w 88"/>
                <a:gd name="T17" fmla="*/ 200 h 98"/>
                <a:gd name="T18" fmla="*/ 205 w 88"/>
                <a:gd name="T19" fmla="*/ 218 h 98"/>
                <a:gd name="T20" fmla="*/ 188 w 88"/>
                <a:gd name="T21" fmla="*/ 225 h 98"/>
                <a:gd name="T22" fmla="*/ 175 w 88"/>
                <a:gd name="T23" fmla="*/ 245 h 98"/>
                <a:gd name="T24" fmla="*/ 195 w 88"/>
                <a:gd name="T25" fmla="*/ 168 h 98"/>
                <a:gd name="T26" fmla="*/ 138 w 88"/>
                <a:gd name="T27" fmla="*/ 128 h 98"/>
                <a:gd name="T28" fmla="*/ 53 w 88"/>
                <a:gd name="T29" fmla="*/ 98 h 98"/>
                <a:gd name="T30" fmla="*/ 10 w 88"/>
                <a:gd name="T31" fmla="*/ 45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98">
                  <a:moveTo>
                    <a:pt x="6" y="7"/>
                  </a:moveTo>
                  <a:cubicBezTo>
                    <a:pt x="10" y="9"/>
                    <a:pt x="18" y="10"/>
                    <a:pt x="24" y="9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8" y="2"/>
                    <a:pt x="53" y="1"/>
                  </a:cubicBezTo>
                  <a:cubicBezTo>
                    <a:pt x="59" y="1"/>
                    <a:pt x="66" y="1"/>
                    <a:pt x="72" y="3"/>
                  </a:cubicBezTo>
                  <a:cubicBezTo>
                    <a:pt x="58" y="3"/>
                    <a:pt x="37" y="4"/>
                    <a:pt x="38" y="22"/>
                  </a:cubicBezTo>
                  <a:cubicBezTo>
                    <a:pt x="39" y="39"/>
                    <a:pt x="50" y="37"/>
                    <a:pt x="62" y="42"/>
                  </a:cubicBezTo>
                  <a:cubicBezTo>
                    <a:pt x="72" y="45"/>
                    <a:pt x="84" y="50"/>
                    <a:pt x="86" y="62"/>
                  </a:cubicBezTo>
                  <a:cubicBezTo>
                    <a:pt x="88" y="68"/>
                    <a:pt x="87" y="74"/>
                    <a:pt x="85" y="80"/>
                  </a:cubicBezTo>
                  <a:cubicBezTo>
                    <a:pt x="85" y="82"/>
                    <a:pt x="84" y="86"/>
                    <a:pt x="82" y="87"/>
                  </a:cubicBezTo>
                  <a:cubicBezTo>
                    <a:pt x="80" y="89"/>
                    <a:pt x="77" y="88"/>
                    <a:pt x="75" y="90"/>
                  </a:cubicBezTo>
                  <a:cubicBezTo>
                    <a:pt x="73" y="92"/>
                    <a:pt x="71" y="96"/>
                    <a:pt x="70" y="98"/>
                  </a:cubicBezTo>
                  <a:cubicBezTo>
                    <a:pt x="75" y="90"/>
                    <a:pt x="82" y="77"/>
                    <a:pt x="78" y="67"/>
                  </a:cubicBezTo>
                  <a:cubicBezTo>
                    <a:pt x="74" y="57"/>
                    <a:pt x="62" y="57"/>
                    <a:pt x="55" y="51"/>
                  </a:cubicBezTo>
                  <a:cubicBezTo>
                    <a:pt x="45" y="42"/>
                    <a:pt x="33" y="43"/>
                    <a:pt x="21" y="39"/>
                  </a:cubicBezTo>
                  <a:cubicBezTo>
                    <a:pt x="12" y="36"/>
                    <a:pt x="0" y="29"/>
                    <a:pt x="4" y="18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3" name="Freeform 753"/>
            <p:cNvSpPr>
              <a:spLocks/>
            </p:cNvSpPr>
            <p:nvPr/>
          </p:nvSpPr>
          <p:spPr bwMode="auto">
            <a:xfrm>
              <a:off x="3111" y="1057"/>
              <a:ext cx="117" cy="110"/>
            </a:xfrm>
            <a:custGeom>
              <a:avLst/>
              <a:gdLst>
                <a:gd name="T0" fmla="*/ 0 w 47"/>
                <a:gd name="T1" fmla="*/ 60 h 44"/>
                <a:gd name="T2" fmla="*/ 70 w 47"/>
                <a:gd name="T3" fmla="*/ 50 h 44"/>
                <a:gd name="T4" fmla="*/ 112 w 47"/>
                <a:gd name="T5" fmla="*/ 23 h 44"/>
                <a:gd name="T6" fmla="*/ 70 w 47"/>
                <a:gd name="T7" fmla="*/ 78 h 44"/>
                <a:gd name="T8" fmla="*/ 67 w 47"/>
                <a:gd name="T9" fmla="*/ 100 h 44"/>
                <a:gd name="T10" fmla="*/ 22 w 47"/>
                <a:gd name="T11" fmla="*/ 11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4">
                  <a:moveTo>
                    <a:pt x="0" y="24"/>
                  </a:moveTo>
                  <a:cubicBezTo>
                    <a:pt x="5" y="31"/>
                    <a:pt x="23" y="26"/>
                    <a:pt x="28" y="20"/>
                  </a:cubicBezTo>
                  <a:cubicBezTo>
                    <a:pt x="30" y="17"/>
                    <a:pt x="41" y="0"/>
                    <a:pt x="45" y="9"/>
                  </a:cubicBezTo>
                  <a:cubicBezTo>
                    <a:pt x="47" y="13"/>
                    <a:pt x="29" y="23"/>
                    <a:pt x="28" y="31"/>
                  </a:cubicBezTo>
                  <a:cubicBezTo>
                    <a:pt x="28" y="35"/>
                    <a:pt x="30" y="36"/>
                    <a:pt x="27" y="40"/>
                  </a:cubicBezTo>
                  <a:cubicBezTo>
                    <a:pt x="23" y="43"/>
                    <a:pt x="14" y="42"/>
                    <a:pt x="9" y="44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4" name="Freeform 754"/>
            <p:cNvSpPr>
              <a:spLocks/>
            </p:cNvSpPr>
            <p:nvPr/>
          </p:nvSpPr>
          <p:spPr bwMode="auto">
            <a:xfrm>
              <a:off x="3308" y="1134"/>
              <a:ext cx="323" cy="173"/>
            </a:xfrm>
            <a:custGeom>
              <a:avLst/>
              <a:gdLst>
                <a:gd name="T0" fmla="*/ 30 w 129"/>
                <a:gd name="T1" fmla="*/ 10 h 69"/>
                <a:gd name="T2" fmla="*/ 25 w 129"/>
                <a:gd name="T3" fmla="*/ 8 h 69"/>
                <a:gd name="T4" fmla="*/ 53 w 129"/>
                <a:gd name="T5" fmla="*/ 75 h 69"/>
                <a:gd name="T6" fmla="*/ 95 w 129"/>
                <a:gd name="T7" fmla="*/ 70 h 69"/>
                <a:gd name="T8" fmla="*/ 108 w 129"/>
                <a:gd name="T9" fmla="*/ 83 h 69"/>
                <a:gd name="T10" fmla="*/ 128 w 129"/>
                <a:gd name="T11" fmla="*/ 88 h 69"/>
                <a:gd name="T12" fmla="*/ 198 w 129"/>
                <a:gd name="T13" fmla="*/ 138 h 69"/>
                <a:gd name="T14" fmla="*/ 295 w 129"/>
                <a:gd name="T15" fmla="*/ 160 h 69"/>
                <a:gd name="T16" fmla="*/ 323 w 129"/>
                <a:gd name="T17" fmla="*/ 165 h 69"/>
                <a:gd name="T18" fmla="*/ 280 w 129"/>
                <a:gd name="T19" fmla="*/ 153 h 69"/>
                <a:gd name="T20" fmla="*/ 243 w 129"/>
                <a:gd name="T21" fmla="*/ 130 h 69"/>
                <a:gd name="T22" fmla="*/ 205 w 129"/>
                <a:gd name="T23" fmla="*/ 113 h 69"/>
                <a:gd name="T24" fmla="*/ 180 w 129"/>
                <a:gd name="T25" fmla="*/ 85 h 69"/>
                <a:gd name="T26" fmla="*/ 135 w 129"/>
                <a:gd name="T27" fmla="*/ 65 h 69"/>
                <a:gd name="T28" fmla="*/ 118 w 129"/>
                <a:gd name="T29" fmla="*/ 30 h 69"/>
                <a:gd name="T30" fmla="*/ 50 w 129"/>
                <a:gd name="T31" fmla="*/ 20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69">
                  <a:moveTo>
                    <a:pt x="12" y="4"/>
                  </a:moveTo>
                  <a:cubicBezTo>
                    <a:pt x="11" y="4"/>
                    <a:pt x="10" y="3"/>
                    <a:pt x="10" y="3"/>
                  </a:cubicBezTo>
                  <a:cubicBezTo>
                    <a:pt x="10" y="16"/>
                    <a:pt x="0" y="33"/>
                    <a:pt x="21" y="30"/>
                  </a:cubicBezTo>
                  <a:cubicBezTo>
                    <a:pt x="27" y="30"/>
                    <a:pt x="33" y="26"/>
                    <a:pt x="38" y="28"/>
                  </a:cubicBezTo>
                  <a:cubicBezTo>
                    <a:pt x="40" y="29"/>
                    <a:pt x="41" y="32"/>
                    <a:pt x="43" y="33"/>
                  </a:cubicBezTo>
                  <a:cubicBezTo>
                    <a:pt x="45" y="34"/>
                    <a:pt x="49" y="34"/>
                    <a:pt x="51" y="35"/>
                  </a:cubicBezTo>
                  <a:cubicBezTo>
                    <a:pt x="63" y="39"/>
                    <a:pt x="67" y="52"/>
                    <a:pt x="79" y="55"/>
                  </a:cubicBezTo>
                  <a:cubicBezTo>
                    <a:pt x="92" y="58"/>
                    <a:pt x="106" y="58"/>
                    <a:pt x="118" y="64"/>
                  </a:cubicBezTo>
                  <a:cubicBezTo>
                    <a:pt x="122" y="66"/>
                    <a:pt x="124" y="69"/>
                    <a:pt x="129" y="66"/>
                  </a:cubicBezTo>
                  <a:cubicBezTo>
                    <a:pt x="124" y="64"/>
                    <a:pt x="118" y="63"/>
                    <a:pt x="112" y="61"/>
                  </a:cubicBezTo>
                  <a:cubicBezTo>
                    <a:pt x="107" y="58"/>
                    <a:pt x="102" y="54"/>
                    <a:pt x="97" y="52"/>
                  </a:cubicBezTo>
                  <a:cubicBezTo>
                    <a:pt x="92" y="49"/>
                    <a:pt x="86" y="49"/>
                    <a:pt x="82" y="45"/>
                  </a:cubicBezTo>
                  <a:cubicBezTo>
                    <a:pt x="78" y="42"/>
                    <a:pt x="76" y="37"/>
                    <a:pt x="72" y="34"/>
                  </a:cubicBezTo>
                  <a:cubicBezTo>
                    <a:pt x="66" y="30"/>
                    <a:pt x="60" y="30"/>
                    <a:pt x="54" y="26"/>
                  </a:cubicBezTo>
                  <a:cubicBezTo>
                    <a:pt x="48" y="22"/>
                    <a:pt x="49" y="18"/>
                    <a:pt x="47" y="12"/>
                  </a:cubicBezTo>
                  <a:cubicBezTo>
                    <a:pt x="41" y="0"/>
                    <a:pt x="27" y="14"/>
                    <a:pt x="20" y="8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5" name="Freeform 755"/>
            <p:cNvSpPr>
              <a:spLocks/>
            </p:cNvSpPr>
            <p:nvPr/>
          </p:nvSpPr>
          <p:spPr bwMode="auto">
            <a:xfrm>
              <a:off x="3596" y="1049"/>
              <a:ext cx="172" cy="133"/>
            </a:xfrm>
            <a:custGeom>
              <a:avLst/>
              <a:gdLst>
                <a:gd name="T0" fmla="*/ 17 w 69"/>
                <a:gd name="T1" fmla="*/ 15 h 53"/>
                <a:gd name="T2" fmla="*/ 67 w 69"/>
                <a:gd name="T3" fmla="*/ 15 h 53"/>
                <a:gd name="T4" fmla="*/ 75 w 69"/>
                <a:gd name="T5" fmla="*/ 40 h 53"/>
                <a:gd name="T6" fmla="*/ 102 w 69"/>
                <a:gd name="T7" fmla="*/ 60 h 53"/>
                <a:gd name="T8" fmla="*/ 152 w 69"/>
                <a:gd name="T9" fmla="*/ 88 h 53"/>
                <a:gd name="T10" fmla="*/ 172 w 69"/>
                <a:gd name="T11" fmla="*/ 133 h 53"/>
                <a:gd name="T12" fmla="*/ 135 w 69"/>
                <a:gd name="T13" fmla="*/ 98 h 53"/>
                <a:gd name="T14" fmla="*/ 102 w 69"/>
                <a:gd name="T15" fmla="*/ 73 h 53"/>
                <a:gd name="T16" fmla="*/ 0 w 69"/>
                <a:gd name="T17" fmla="*/ 38 h 53"/>
                <a:gd name="T18" fmla="*/ 27 w 69"/>
                <a:gd name="T19" fmla="*/ 15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53">
                  <a:moveTo>
                    <a:pt x="7" y="6"/>
                  </a:moveTo>
                  <a:cubicBezTo>
                    <a:pt x="15" y="6"/>
                    <a:pt x="22" y="0"/>
                    <a:pt x="27" y="6"/>
                  </a:cubicBezTo>
                  <a:cubicBezTo>
                    <a:pt x="29" y="8"/>
                    <a:pt x="28" y="13"/>
                    <a:pt x="30" y="16"/>
                  </a:cubicBezTo>
                  <a:cubicBezTo>
                    <a:pt x="33" y="19"/>
                    <a:pt x="37" y="22"/>
                    <a:pt x="41" y="24"/>
                  </a:cubicBezTo>
                  <a:cubicBezTo>
                    <a:pt x="49" y="27"/>
                    <a:pt x="56" y="28"/>
                    <a:pt x="61" y="35"/>
                  </a:cubicBezTo>
                  <a:cubicBezTo>
                    <a:pt x="65" y="41"/>
                    <a:pt x="66" y="48"/>
                    <a:pt x="69" y="53"/>
                  </a:cubicBezTo>
                  <a:cubicBezTo>
                    <a:pt x="64" y="48"/>
                    <a:pt x="61" y="44"/>
                    <a:pt x="54" y="39"/>
                  </a:cubicBezTo>
                  <a:cubicBezTo>
                    <a:pt x="49" y="36"/>
                    <a:pt x="47" y="31"/>
                    <a:pt x="41" y="29"/>
                  </a:cubicBezTo>
                  <a:cubicBezTo>
                    <a:pt x="28" y="25"/>
                    <a:pt x="14" y="19"/>
                    <a:pt x="0" y="15"/>
                  </a:cubicBezTo>
                  <a:cubicBezTo>
                    <a:pt x="3" y="11"/>
                    <a:pt x="8" y="9"/>
                    <a:pt x="11" y="6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6" name="Freeform 756"/>
            <p:cNvSpPr>
              <a:spLocks/>
            </p:cNvSpPr>
            <p:nvPr/>
          </p:nvSpPr>
          <p:spPr bwMode="auto">
            <a:xfrm>
              <a:off x="3843" y="1747"/>
              <a:ext cx="138" cy="140"/>
            </a:xfrm>
            <a:custGeom>
              <a:avLst/>
              <a:gdLst>
                <a:gd name="T0" fmla="*/ 90 w 55"/>
                <a:gd name="T1" fmla="*/ 48 h 56"/>
                <a:gd name="T2" fmla="*/ 50 w 55"/>
                <a:gd name="T3" fmla="*/ 75 h 56"/>
                <a:gd name="T4" fmla="*/ 10 w 55"/>
                <a:gd name="T5" fmla="*/ 105 h 56"/>
                <a:gd name="T6" fmla="*/ 70 w 55"/>
                <a:gd name="T7" fmla="*/ 138 h 56"/>
                <a:gd name="T8" fmla="*/ 45 w 55"/>
                <a:gd name="T9" fmla="*/ 108 h 56"/>
                <a:gd name="T10" fmla="*/ 68 w 55"/>
                <a:gd name="T11" fmla="*/ 108 h 56"/>
                <a:gd name="T12" fmla="*/ 95 w 55"/>
                <a:gd name="T13" fmla="*/ 60 h 56"/>
                <a:gd name="T14" fmla="*/ 105 w 55"/>
                <a:gd name="T15" fmla="*/ 28 h 56"/>
                <a:gd name="T16" fmla="*/ 138 w 55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56">
                  <a:moveTo>
                    <a:pt x="36" y="19"/>
                  </a:moveTo>
                  <a:cubicBezTo>
                    <a:pt x="31" y="21"/>
                    <a:pt x="25" y="26"/>
                    <a:pt x="20" y="30"/>
                  </a:cubicBezTo>
                  <a:cubicBezTo>
                    <a:pt x="17" y="32"/>
                    <a:pt x="5" y="38"/>
                    <a:pt x="4" y="42"/>
                  </a:cubicBezTo>
                  <a:cubicBezTo>
                    <a:pt x="0" y="53"/>
                    <a:pt x="23" y="54"/>
                    <a:pt x="28" y="55"/>
                  </a:cubicBezTo>
                  <a:cubicBezTo>
                    <a:pt x="22" y="56"/>
                    <a:pt x="15" y="50"/>
                    <a:pt x="18" y="43"/>
                  </a:cubicBezTo>
                  <a:cubicBezTo>
                    <a:pt x="22" y="43"/>
                    <a:pt x="24" y="44"/>
                    <a:pt x="27" y="43"/>
                  </a:cubicBezTo>
                  <a:cubicBezTo>
                    <a:pt x="21" y="36"/>
                    <a:pt x="37" y="31"/>
                    <a:pt x="38" y="24"/>
                  </a:cubicBezTo>
                  <a:cubicBezTo>
                    <a:pt x="39" y="19"/>
                    <a:pt x="38" y="16"/>
                    <a:pt x="42" y="11"/>
                  </a:cubicBezTo>
                  <a:cubicBezTo>
                    <a:pt x="46" y="7"/>
                    <a:pt x="52" y="5"/>
                    <a:pt x="55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7" name="Freeform 757"/>
            <p:cNvSpPr>
              <a:spLocks/>
            </p:cNvSpPr>
            <p:nvPr/>
          </p:nvSpPr>
          <p:spPr bwMode="auto">
            <a:xfrm>
              <a:off x="3878" y="1845"/>
              <a:ext cx="143" cy="85"/>
            </a:xfrm>
            <a:custGeom>
              <a:avLst/>
              <a:gdLst>
                <a:gd name="T0" fmla="*/ 25 w 57"/>
                <a:gd name="T1" fmla="*/ 0 h 34"/>
                <a:gd name="T2" fmla="*/ 43 w 57"/>
                <a:gd name="T3" fmla="*/ 30 h 34"/>
                <a:gd name="T4" fmla="*/ 88 w 57"/>
                <a:gd name="T5" fmla="*/ 45 h 34"/>
                <a:gd name="T6" fmla="*/ 138 w 57"/>
                <a:gd name="T7" fmla="*/ 85 h 34"/>
                <a:gd name="T8" fmla="*/ 108 w 57"/>
                <a:gd name="T9" fmla="*/ 65 h 34"/>
                <a:gd name="T10" fmla="*/ 70 w 57"/>
                <a:gd name="T11" fmla="*/ 58 h 34"/>
                <a:gd name="T12" fmla="*/ 35 w 57"/>
                <a:gd name="T13" fmla="*/ 40 h 34"/>
                <a:gd name="T14" fmla="*/ 0 w 57"/>
                <a:gd name="T15" fmla="*/ 3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4">
                  <a:moveTo>
                    <a:pt x="10" y="0"/>
                  </a:moveTo>
                  <a:cubicBezTo>
                    <a:pt x="13" y="2"/>
                    <a:pt x="13" y="9"/>
                    <a:pt x="17" y="12"/>
                  </a:cubicBezTo>
                  <a:cubicBezTo>
                    <a:pt x="22" y="15"/>
                    <a:pt x="29" y="16"/>
                    <a:pt x="35" y="18"/>
                  </a:cubicBezTo>
                  <a:cubicBezTo>
                    <a:pt x="44" y="21"/>
                    <a:pt x="57" y="21"/>
                    <a:pt x="55" y="34"/>
                  </a:cubicBezTo>
                  <a:cubicBezTo>
                    <a:pt x="51" y="31"/>
                    <a:pt x="49" y="28"/>
                    <a:pt x="43" y="26"/>
                  </a:cubicBezTo>
                  <a:cubicBezTo>
                    <a:pt x="38" y="24"/>
                    <a:pt x="32" y="24"/>
                    <a:pt x="28" y="23"/>
                  </a:cubicBezTo>
                  <a:cubicBezTo>
                    <a:pt x="23" y="20"/>
                    <a:pt x="21" y="17"/>
                    <a:pt x="14" y="16"/>
                  </a:cubicBezTo>
                  <a:cubicBezTo>
                    <a:pt x="9" y="15"/>
                    <a:pt x="4" y="15"/>
                    <a:pt x="0" y="12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8" name="Freeform 758"/>
            <p:cNvSpPr>
              <a:spLocks/>
            </p:cNvSpPr>
            <p:nvPr/>
          </p:nvSpPr>
          <p:spPr bwMode="auto">
            <a:xfrm>
              <a:off x="2466" y="1782"/>
              <a:ext cx="82" cy="153"/>
            </a:xfrm>
            <a:custGeom>
              <a:avLst/>
              <a:gdLst>
                <a:gd name="T0" fmla="*/ 7 w 33"/>
                <a:gd name="T1" fmla="*/ 83 h 61"/>
                <a:gd name="T2" fmla="*/ 22 w 33"/>
                <a:gd name="T3" fmla="*/ 143 h 61"/>
                <a:gd name="T4" fmla="*/ 82 w 33"/>
                <a:gd name="T5" fmla="*/ 143 h 61"/>
                <a:gd name="T6" fmla="*/ 62 w 33"/>
                <a:gd name="T7" fmla="*/ 98 h 61"/>
                <a:gd name="T8" fmla="*/ 47 w 33"/>
                <a:gd name="T9" fmla="*/ 63 h 61"/>
                <a:gd name="T10" fmla="*/ 57 w 33"/>
                <a:gd name="T11" fmla="*/ 0 h 61"/>
                <a:gd name="T12" fmla="*/ 32 w 33"/>
                <a:gd name="T13" fmla="*/ 60 h 61"/>
                <a:gd name="T14" fmla="*/ 12 w 33"/>
                <a:gd name="T15" fmla="*/ 105 h 61"/>
                <a:gd name="T16" fmla="*/ 12 w 33"/>
                <a:gd name="T17" fmla="*/ 10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61">
                  <a:moveTo>
                    <a:pt x="3" y="33"/>
                  </a:moveTo>
                  <a:cubicBezTo>
                    <a:pt x="0" y="38"/>
                    <a:pt x="3" y="54"/>
                    <a:pt x="9" y="57"/>
                  </a:cubicBezTo>
                  <a:cubicBezTo>
                    <a:pt x="15" y="61"/>
                    <a:pt x="26" y="58"/>
                    <a:pt x="33" y="57"/>
                  </a:cubicBezTo>
                  <a:cubicBezTo>
                    <a:pt x="29" y="51"/>
                    <a:pt x="28" y="45"/>
                    <a:pt x="25" y="39"/>
                  </a:cubicBezTo>
                  <a:cubicBezTo>
                    <a:pt x="14" y="41"/>
                    <a:pt x="17" y="31"/>
                    <a:pt x="19" y="25"/>
                  </a:cubicBezTo>
                  <a:cubicBezTo>
                    <a:pt x="22" y="17"/>
                    <a:pt x="23" y="9"/>
                    <a:pt x="23" y="0"/>
                  </a:cubicBezTo>
                  <a:cubicBezTo>
                    <a:pt x="20" y="8"/>
                    <a:pt x="18" y="16"/>
                    <a:pt x="13" y="24"/>
                  </a:cubicBezTo>
                  <a:cubicBezTo>
                    <a:pt x="11" y="29"/>
                    <a:pt x="10" y="41"/>
                    <a:pt x="5" y="42"/>
                  </a:cubicBezTo>
                  <a:cubicBezTo>
                    <a:pt x="4" y="42"/>
                    <a:pt x="6" y="41"/>
                    <a:pt x="5" y="41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9" name="Freeform 759"/>
            <p:cNvSpPr>
              <a:spLocks/>
            </p:cNvSpPr>
            <p:nvPr/>
          </p:nvSpPr>
          <p:spPr bwMode="auto">
            <a:xfrm>
              <a:off x="2633" y="1632"/>
              <a:ext cx="170" cy="125"/>
            </a:xfrm>
            <a:custGeom>
              <a:avLst/>
              <a:gdLst>
                <a:gd name="T0" fmla="*/ 0 w 68"/>
                <a:gd name="T1" fmla="*/ 3 h 50"/>
                <a:gd name="T2" fmla="*/ 75 w 68"/>
                <a:gd name="T3" fmla="*/ 5 h 50"/>
                <a:gd name="T4" fmla="*/ 138 w 68"/>
                <a:gd name="T5" fmla="*/ 33 h 50"/>
                <a:gd name="T6" fmla="*/ 158 w 68"/>
                <a:gd name="T7" fmla="*/ 98 h 50"/>
                <a:gd name="T8" fmla="*/ 113 w 68"/>
                <a:gd name="T9" fmla="*/ 68 h 50"/>
                <a:gd name="T10" fmla="*/ 80 w 68"/>
                <a:gd name="T11" fmla="*/ 93 h 50"/>
                <a:gd name="T12" fmla="*/ 45 w 68"/>
                <a:gd name="T13" fmla="*/ 118 h 50"/>
                <a:gd name="T14" fmla="*/ 60 w 68"/>
                <a:gd name="T15" fmla="*/ 80 h 50"/>
                <a:gd name="T16" fmla="*/ 88 w 68"/>
                <a:gd name="T17" fmla="*/ 58 h 50"/>
                <a:gd name="T18" fmla="*/ 55 w 68"/>
                <a:gd name="T19" fmla="*/ 13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50">
                  <a:moveTo>
                    <a:pt x="0" y="1"/>
                  </a:moveTo>
                  <a:cubicBezTo>
                    <a:pt x="8" y="0"/>
                    <a:pt x="20" y="0"/>
                    <a:pt x="30" y="2"/>
                  </a:cubicBezTo>
                  <a:cubicBezTo>
                    <a:pt x="39" y="4"/>
                    <a:pt x="48" y="10"/>
                    <a:pt x="55" y="13"/>
                  </a:cubicBezTo>
                  <a:cubicBezTo>
                    <a:pt x="64" y="17"/>
                    <a:pt x="68" y="30"/>
                    <a:pt x="63" y="39"/>
                  </a:cubicBezTo>
                  <a:cubicBezTo>
                    <a:pt x="57" y="50"/>
                    <a:pt x="47" y="33"/>
                    <a:pt x="45" y="27"/>
                  </a:cubicBezTo>
                  <a:cubicBezTo>
                    <a:pt x="39" y="26"/>
                    <a:pt x="36" y="34"/>
                    <a:pt x="32" y="37"/>
                  </a:cubicBezTo>
                  <a:cubicBezTo>
                    <a:pt x="28" y="41"/>
                    <a:pt x="22" y="44"/>
                    <a:pt x="18" y="47"/>
                  </a:cubicBezTo>
                  <a:cubicBezTo>
                    <a:pt x="18" y="42"/>
                    <a:pt x="21" y="36"/>
                    <a:pt x="24" y="32"/>
                  </a:cubicBezTo>
                  <a:cubicBezTo>
                    <a:pt x="27" y="29"/>
                    <a:pt x="34" y="27"/>
                    <a:pt x="35" y="23"/>
                  </a:cubicBezTo>
                  <a:cubicBezTo>
                    <a:pt x="38" y="13"/>
                    <a:pt x="21" y="9"/>
                    <a:pt x="22" y="5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0" name="Freeform 760"/>
            <p:cNvSpPr>
              <a:spLocks/>
            </p:cNvSpPr>
            <p:nvPr/>
          </p:nvSpPr>
          <p:spPr bwMode="auto">
            <a:xfrm>
              <a:off x="2751" y="1772"/>
              <a:ext cx="192" cy="200"/>
            </a:xfrm>
            <a:custGeom>
              <a:avLst/>
              <a:gdLst>
                <a:gd name="T0" fmla="*/ 132 w 77"/>
                <a:gd name="T1" fmla="*/ 0 h 80"/>
                <a:gd name="T2" fmla="*/ 170 w 77"/>
                <a:gd name="T3" fmla="*/ 40 h 80"/>
                <a:gd name="T4" fmla="*/ 187 w 77"/>
                <a:gd name="T5" fmla="*/ 88 h 80"/>
                <a:gd name="T6" fmla="*/ 172 w 77"/>
                <a:gd name="T7" fmla="*/ 163 h 80"/>
                <a:gd name="T8" fmla="*/ 132 w 77"/>
                <a:gd name="T9" fmla="*/ 175 h 80"/>
                <a:gd name="T10" fmla="*/ 97 w 77"/>
                <a:gd name="T11" fmla="*/ 198 h 80"/>
                <a:gd name="T12" fmla="*/ 52 w 77"/>
                <a:gd name="T13" fmla="*/ 190 h 80"/>
                <a:gd name="T14" fmla="*/ 35 w 77"/>
                <a:gd name="T15" fmla="*/ 158 h 80"/>
                <a:gd name="T16" fmla="*/ 0 w 77"/>
                <a:gd name="T17" fmla="*/ 128 h 80"/>
                <a:gd name="T18" fmla="*/ 30 w 77"/>
                <a:gd name="T19" fmla="*/ 105 h 80"/>
                <a:gd name="T20" fmla="*/ 50 w 77"/>
                <a:gd name="T21" fmla="*/ 170 h 80"/>
                <a:gd name="T22" fmla="*/ 120 w 77"/>
                <a:gd name="T23" fmla="*/ 163 h 80"/>
                <a:gd name="T24" fmla="*/ 170 w 77"/>
                <a:gd name="T25" fmla="*/ 110 h 80"/>
                <a:gd name="T26" fmla="*/ 157 w 77"/>
                <a:gd name="T27" fmla="*/ 78 h 80"/>
                <a:gd name="T28" fmla="*/ 145 w 77"/>
                <a:gd name="T29" fmla="*/ 28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80">
                  <a:moveTo>
                    <a:pt x="53" y="0"/>
                  </a:moveTo>
                  <a:cubicBezTo>
                    <a:pt x="57" y="6"/>
                    <a:pt x="64" y="9"/>
                    <a:pt x="68" y="16"/>
                  </a:cubicBezTo>
                  <a:cubicBezTo>
                    <a:pt x="72" y="22"/>
                    <a:pt x="75" y="28"/>
                    <a:pt x="75" y="35"/>
                  </a:cubicBezTo>
                  <a:cubicBezTo>
                    <a:pt x="76" y="44"/>
                    <a:pt x="77" y="62"/>
                    <a:pt x="69" y="65"/>
                  </a:cubicBezTo>
                  <a:cubicBezTo>
                    <a:pt x="64" y="67"/>
                    <a:pt x="58" y="68"/>
                    <a:pt x="53" y="70"/>
                  </a:cubicBezTo>
                  <a:cubicBezTo>
                    <a:pt x="48" y="72"/>
                    <a:pt x="44" y="77"/>
                    <a:pt x="39" y="79"/>
                  </a:cubicBezTo>
                  <a:cubicBezTo>
                    <a:pt x="33" y="80"/>
                    <a:pt x="26" y="80"/>
                    <a:pt x="21" y="76"/>
                  </a:cubicBezTo>
                  <a:cubicBezTo>
                    <a:pt x="17" y="72"/>
                    <a:pt x="18" y="67"/>
                    <a:pt x="14" y="63"/>
                  </a:cubicBezTo>
                  <a:cubicBezTo>
                    <a:pt x="11" y="59"/>
                    <a:pt x="5" y="52"/>
                    <a:pt x="0" y="51"/>
                  </a:cubicBezTo>
                  <a:cubicBezTo>
                    <a:pt x="2" y="47"/>
                    <a:pt x="8" y="43"/>
                    <a:pt x="12" y="42"/>
                  </a:cubicBezTo>
                  <a:cubicBezTo>
                    <a:pt x="12" y="51"/>
                    <a:pt x="12" y="62"/>
                    <a:pt x="20" y="68"/>
                  </a:cubicBezTo>
                  <a:cubicBezTo>
                    <a:pt x="28" y="74"/>
                    <a:pt x="39" y="68"/>
                    <a:pt x="48" y="65"/>
                  </a:cubicBezTo>
                  <a:cubicBezTo>
                    <a:pt x="61" y="60"/>
                    <a:pt x="64" y="57"/>
                    <a:pt x="68" y="44"/>
                  </a:cubicBezTo>
                  <a:cubicBezTo>
                    <a:pt x="70" y="36"/>
                    <a:pt x="67" y="36"/>
                    <a:pt x="63" y="31"/>
                  </a:cubicBezTo>
                  <a:cubicBezTo>
                    <a:pt x="58" y="25"/>
                    <a:pt x="58" y="19"/>
                    <a:pt x="58" y="11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1" name="Freeform 761"/>
            <p:cNvSpPr>
              <a:spLocks/>
            </p:cNvSpPr>
            <p:nvPr/>
          </p:nvSpPr>
          <p:spPr bwMode="auto">
            <a:xfrm>
              <a:off x="2228" y="2037"/>
              <a:ext cx="885" cy="235"/>
            </a:xfrm>
            <a:custGeom>
              <a:avLst/>
              <a:gdLst>
                <a:gd name="T0" fmla="*/ 0 w 354"/>
                <a:gd name="T1" fmla="*/ 48 h 94"/>
                <a:gd name="T2" fmla="*/ 23 w 354"/>
                <a:gd name="T3" fmla="*/ 80 h 94"/>
                <a:gd name="T4" fmla="*/ 40 w 354"/>
                <a:gd name="T5" fmla="*/ 113 h 94"/>
                <a:gd name="T6" fmla="*/ 80 w 354"/>
                <a:gd name="T7" fmla="*/ 103 h 94"/>
                <a:gd name="T8" fmla="*/ 115 w 354"/>
                <a:gd name="T9" fmla="*/ 93 h 94"/>
                <a:gd name="T10" fmla="*/ 120 w 354"/>
                <a:gd name="T11" fmla="*/ 58 h 94"/>
                <a:gd name="T12" fmla="*/ 200 w 354"/>
                <a:gd name="T13" fmla="*/ 25 h 94"/>
                <a:gd name="T14" fmla="*/ 280 w 354"/>
                <a:gd name="T15" fmla="*/ 13 h 94"/>
                <a:gd name="T16" fmla="*/ 300 w 354"/>
                <a:gd name="T17" fmla="*/ 23 h 94"/>
                <a:gd name="T18" fmla="*/ 310 w 354"/>
                <a:gd name="T19" fmla="*/ 35 h 94"/>
                <a:gd name="T20" fmla="*/ 345 w 354"/>
                <a:gd name="T21" fmla="*/ 23 h 94"/>
                <a:gd name="T22" fmla="*/ 380 w 354"/>
                <a:gd name="T23" fmla="*/ 48 h 94"/>
                <a:gd name="T24" fmla="*/ 425 w 354"/>
                <a:gd name="T25" fmla="*/ 53 h 94"/>
                <a:gd name="T26" fmla="*/ 465 w 354"/>
                <a:gd name="T27" fmla="*/ 58 h 94"/>
                <a:gd name="T28" fmla="*/ 505 w 354"/>
                <a:gd name="T29" fmla="*/ 53 h 94"/>
                <a:gd name="T30" fmla="*/ 540 w 354"/>
                <a:gd name="T31" fmla="*/ 68 h 94"/>
                <a:gd name="T32" fmla="*/ 570 w 354"/>
                <a:gd name="T33" fmla="*/ 88 h 94"/>
                <a:gd name="T34" fmla="*/ 605 w 354"/>
                <a:gd name="T35" fmla="*/ 68 h 94"/>
                <a:gd name="T36" fmla="*/ 650 w 354"/>
                <a:gd name="T37" fmla="*/ 60 h 94"/>
                <a:gd name="T38" fmla="*/ 730 w 354"/>
                <a:gd name="T39" fmla="*/ 83 h 94"/>
                <a:gd name="T40" fmla="*/ 818 w 354"/>
                <a:gd name="T41" fmla="*/ 140 h 94"/>
                <a:gd name="T42" fmla="*/ 855 w 354"/>
                <a:gd name="T43" fmla="*/ 235 h 94"/>
                <a:gd name="T44" fmla="*/ 885 w 354"/>
                <a:gd name="T45" fmla="*/ 180 h 94"/>
                <a:gd name="T46" fmla="*/ 855 w 354"/>
                <a:gd name="T47" fmla="*/ 153 h 94"/>
                <a:gd name="T48" fmla="*/ 845 w 354"/>
                <a:gd name="T49" fmla="*/ 113 h 94"/>
                <a:gd name="T50" fmla="*/ 803 w 354"/>
                <a:gd name="T51" fmla="*/ 108 h 94"/>
                <a:gd name="T52" fmla="*/ 770 w 354"/>
                <a:gd name="T53" fmla="*/ 88 h 94"/>
                <a:gd name="T54" fmla="*/ 735 w 354"/>
                <a:gd name="T55" fmla="*/ 63 h 94"/>
                <a:gd name="T56" fmla="*/ 710 w 354"/>
                <a:gd name="T57" fmla="*/ 35 h 94"/>
                <a:gd name="T58" fmla="*/ 690 w 354"/>
                <a:gd name="T59" fmla="*/ 48 h 94"/>
                <a:gd name="T60" fmla="*/ 668 w 354"/>
                <a:gd name="T61" fmla="*/ 50 h 94"/>
                <a:gd name="T62" fmla="*/ 625 w 354"/>
                <a:gd name="T63" fmla="*/ 48 h 94"/>
                <a:gd name="T64" fmla="*/ 583 w 354"/>
                <a:gd name="T65" fmla="*/ 53 h 94"/>
                <a:gd name="T66" fmla="*/ 543 w 354"/>
                <a:gd name="T67" fmla="*/ 45 h 94"/>
                <a:gd name="T68" fmla="*/ 500 w 354"/>
                <a:gd name="T69" fmla="*/ 43 h 94"/>
                <a:gd name="T70" fmla="*/ 450 w 354"/>
                <a:gd name="T71" fmla="*/ 33 h 94"/>
                <a:gd name="T72" fmla="*/ 345 w 354"/>
                <a:gd name="T73" fmla="*/ 20 h 94"/>
                <a:gd name="T74" fmla="*/ 265 w 354"/>
                <a:gd name="T75" fmla="*/ 0 h 94"/>
                <a:gd name="T76" fmla="*/ 128 w 354"/>
                <a:gd name="T77" fmla="*/ 20 h 94"/>
                <a:gd name="T78" fmla="*/ 70 w 354"/>
                <a:gd name="T79" fmla="*/ 58 h 94"/>
                <a:gd name="T80" fmla="*/ 45 w 354"/>
                <a:gd name="T81" fmla="*/ 68 h 94"/>
                <a:gd name="T82" fmla="*/ 23 w 354"/>
                <a:gd name="T83" fmla="*/ 53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4" h="94">
                  <a:moveTo>
                    <a:pt x="0" y="19"/>
                  </a:moveTo>
                  <a:cubicBezTo>
                    <a:pt x="3" y="23"/>
                    <a:pt x="6" y="27"/>
                    <a:pt x="9" y="32"/>
                  </a:cubicBezTo>
                  <a:cubicBezTo>
                    <a:pt x="11" y="37"/>
                    <a:pt x="11" y="43"/>
                    <a:pt x="16" y="45"/>
                  </a:cubicBezTo>
                  <a:cubicBezTo>
                    <a:pt x="20" y="46"/>
                    <a:pt x="28" y="42"/>
                    <a:pt x="32" y="41"/>
                  </a:cubicBezTo>
                  <a:cubicBezTo>
                    <a:pt x="36" y="39"/>
                    <a:pt x="42" y="39"/>
                    <a:pt x="46" y="37"/>
                  </a:cubicBezTo>
                  <a:cubicBezTo>
                    <a:pt x="45" y="33"/>
                    <a:pt x="47" y="28"/>
                    <a:pt x="48" y="23"/>
                  </a:cubicBezTo>
                  <a:cubicBezTo>
                    <a:pt x="55" y="26"/>
                    <a:pt x="72" y="13"/>
                    <a:pt x="80" y="10"/>
                  </a:cubicBezTo>
                  <a:cubicBezTo>
                    <a:pt x="89" y="5"/>
                    <a:pt x="101" y="2"/>
                    <a:pt x="112" y="5"/>
                  </a:cubicBezTo>
                  <a:cubicBezTo>
                    <a:pt x="114" y="5"/>
                    <a:pt x="118" y="7"/>
                    <a:pt x="120" y="9"/>
                  </a:cubicBezTo>
                  <a:cubicBezTo>
                    <a:pt x="121" y="10"/>
                    <a:pt x="122" y="13"/>
                    <a:pt x="124" y="14"/>
                  </a:cubicBezTo>
                  <a:cubicBezTo>
                    <a:pt x="128" y="15"/>
                    <a:pt x="133" y="8"/>
                    <a:pt x="138" y="9"/>
                  </a:cubicBezTo>
                  <a:cubicBezTo>
                    <a:pt x="143" y="11"/>
                    <a:pt x="147" y="17"/>
                    <a:pt x="152" y="19"/>
                  </a:cubicBezTo>
                  <a:cubicBezTo>
                    <a:pt x="158" y="20"/>
                    <a:pt x="164" y="20"/>
                    <a:pt x="170" y="21"/>
                  </a:cubicBezTo>
                  <a:cubicBezTo>
                    <a:pt x="175" y="22"/>
                    <a:pt x="180" y="23"/>
                    <a:pt x="186" y="23"/>
                  </a:cubicBezTo>
                  <a:cubicBezTo>
                    <a:pt x="191" y="22"/>
                    <a:pt x="196" y="21"/>
                    <a:pt x="202" y="21"/>
                  </a:cubicBezTo>
                  <a:cubicBezTo>
                    <a:pt x="206" y="22"/>
                    <a:pt x="212" y="24"/>
                    <a:pt x="216" y="27"/>
                  </a:cubicBezTo>
                  <a:cubicBezTo>
                    <a:pt x="220" y="29"/>
                    <a:pt x="223" y="35"/>
                    <a:pt x="228" y="35"/>
                  </a:cubicBezTo>
                  <a:cubicBezTo>
                    <a:pt x="234" y="35"/>
                    <a:pt x="237" y="28"/>
                    <a:pt x="242" y="27"/>
                  </a:cubicBezTo>
                  <a:cubicBezTo>
                    <a:pt x="248" y="25"/>
                    <a:pt x="254" y="25"/>
                    <a:pt x="260" y="24"/>
                  </a:cubicBezTo>
                  <a:cubicBezTo>
                    <a:pt x="272" y="22"/>
                    <a:pt x="281" y="29"/>
                    <a:pt x="292" y="33"/>
                  </a:cubicBezTo>
                  <a:cubicBezTo>
                    <a:pt x="306" y="38"/>
                    <a:pt x="318" y="45"/>
                    <a:pt x="327" y="56"/>
                  </a:cubicBezTo>
                  <a:cubicBezTo>
                    <a:pt x="335" y="65"/>
                    <a:pt x="343" y="81"/>
                    <a:pt x="342" y="94"/>
                  </a:cubicBezTo>
                  <a:cubicBezTo>
                    <a:pt x="347" y="87"/>
                    <a:pt x="350" y="78"/>
                    <a:pt x="354" y="72"/>
                  </a:cubicBezTo>
                  <a:cubicBezTo>
                    <a:pt x="350" y="68"/>
                    <a:pt x="344" y="66"/>
                    <a:pt x="342" y="61"/>
                  </a:cubicBezTo>
                  <a:cubicBezTo>
                    <a:pt x="339" y="56"/>
                    <a:pt x="342" y="48"/>
                    <a:pt x="338" y="45"/>
                  </a:cubicBezTo>
                  <a:cubicBezTo>
                    <a:pt x="334" y="41"/>
                    <a:pt x="326" y="44"/>
                    <a:pt x="321" y="43"/>
                  </a:cubicBezTo>
                  <a:cubicBezTo>
                    <a:pt x="316" y="41"/>
                    <a:pt x="312" y="38"/>
                    <a:pt x="308" y="35"/>
                  </a:cubicBezTo>
                  <a:cubicBezTo>
                    <a:pt x="303" y="31"/>
                    <a:pt x="298" y="28"/>
                    <a:pt x="294" y="25"/>
                  </a:cubicBezTo>
                  <a:cubicBezTo>
                    <a:pt x="291" y="21"/>
                    <a:pt x="289" y="14"/>
                    <a:pt x="284" y="14"/>
                  </a:cubicBezTo>
                  <a:cubicBezTo>
                    <a:pt x="282" y="14"/>
                    <a:pt x="279" y="18"/>
                    <a:pt x="276" y="19"/>
                  </a:cubicBezTo>
                  <a:cubicBezTo>
                    <a:pt x="273" y="20"/>
                    <a:pt x="270" y="20"/>
                    <a:pt x="267" y="20"/>
                  </a:cubicBezTo>
                  <a:cubicBezTo>
                    <a:pt x="261" y="20"/>
                    <a:pt x="256" y="18"/>
                    <a:pt x="250" y="19"/>
                  </a:cubicBezTo>
                  <a:cubicBezTo>
                    <a:pt x="244" y="19"/>
                    <a:pt x="239" y="21"/>
                    <a:pt x="233" y="21"/>
                  </a:cubicBezTo>
                  <a:cubicBezTo>
                    <a:pt x="227" y="22"/>
                    <a:pt x="223" y="20"/>
                    <a:pt x="217" y="18"/>
                  </a:cubicBezTo>
                  <a:cubicBezTo>
                    <a:pt x="211" y="16"/>
                    <a:pt x="206" y="17"/>
                    <a:pt x="200" y="17"/>
                  </a:cubicBezTo>
                  <a:cubicBezTo>
                    <a:pt x="193" y="16"/>
                    <a:pt x="187" y="14"/>
                    <a:pt x="180" y="13"/>
                  </a:cubicBezTo>
                  <a:cubicBezTo>
                    <a:pt x="166" y="10"/>
                    <a:pt x="151" y="12"/>
                    <a:pt x="138" y="8"/>
                  </a:cubicBezTo>
                  <a:cubicBezTo>
                    <a:pt x="127" y="5"/>
                    <a:pt x="119" y="0"/>
                    <a:pt x="106" y="0"/>
                  </a:cubicBezTo>
                  <a:cubicBezTo>
                    <a:pt x="88" y="0"/>
                    <a:pt x="69" y="3"/>
                    <a:pt x="51" y="8"/>
                  </a:cubicBezTo>
                  <a:cubicBezTo>
                    <a:pt x="41" y="11"/>
                    <a:pt x="35" y="16"/>
                    <a:pt x="28" y="23"/>
                  </a:cubicBezTo>
                  <a:cubicBezTo>
                    <a:pt x="25" y="25"/>
                    <a:pt x="22" y="28"/>
                    <a:pt x="18" y="27"/>
                  </a:cubicBezTo>
                  <a:cubicBezTo>
                    <a:pt x="14" y="26"/>
                    <a:pt x="14" y="21"/>
                    <a:pt x="9" y="21"/>
                  </a:cubicBezTo>
                </a:path>
              </a:pathLst>
            </a:custGeom>
            <a:solidFill>
              <a:srgbClr val="F5E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2" name="Freeform 762"/>
            <p:cNvSpPr>
              <a:spLocks/>
            </p:cNvSpPr>
            <p:nvPr/>
          </p:nvSpPr>
          <p:spPr bwMode="auto">
            <a:xfrm>
              <a:off x="2203" y="2262"/>
              <a:ext cx="305" cy="270"/>
            </a:xfrm>
            <a:custGeom>
              <a:avLst/>
              <a:gdLst>
                <a:gd name="T0" fmla="*/ 30 w 122"/>
                <a:gd name="T1" fmla="*/ 118 h 108"/>
                <a:gd name="T2" fmla="*/ 25 w 122"/>
                <a:gd name="T3" fmla="*/ 270 h 108"/>
                <a:gd name="T4" fmla="*/ 23 w 122"/>
                <a:gd name="T5" fmla="*/ 268 h 108"/>
                <a:gd name="T6" fmla="*/ 55 w 122"/>
                <a:gd name="T7" fmla="*/ 210 h 108"/>
                <a:gd name="T8" fmla="*/ 53 w 122"/>
                <a:gd name="T9" fmla="*/ 155 h 108"/>
                <a:gd name="T10" fmla="*/ 115 w 122"/>
                <a:gd name="T11" fmla="*/ 70 h 108"/>
                <a:gd name="T12" fmla="*/ 228 w 122"/>
                <a:gd name="T13" fmla="*/ 63 h 108"/>
                <a:gd name="T14" fmla="*/ 265 w 122"/>
                <a:gd name="T15" fmla="*/ 78 h 108"/>
                <a:gd name="T16" fmla="*/ 280 w 122"/>
                <a:gd name="T17" fmla="*/ 120 h 108"/>
                <a:gd name="T18" fmla="*/ 280 w 122"/>
                <a:gd name="T19" fmla="*/ 125 h 108"/>
                <a:gd name="T20" fmla="*/ 273 w 122"/>
                <a:gd name="T21" fmla="*/ 55 h 108"/>
                <a:gd name="T22" fmla="*/ 280 w 122"/>
                <a:gd name="T23" fmla="*/ 28 h 108"/>
                <a:gd name="T24" fmla="*/ 305 w 122"/>
                <a:gd name="T25" fmla="*/ 15 h 108"/>
                <a:gd name="T26" fmla="*/ 275 w 122"/>
                <a:gd name="T27" fmla="*/ 0 h 108"/>
                <a:gd name="T28" fmla="*/ 248 w 122"/>
                <a:gd name="T29" fmla="*/ 18 h 108"/>
                <a:gd name="T30" fmla="*/ 183 w 122"/>
                <a:gd name="T31" fmla="*/ 38 h 108"/>
                <a:gd name="T32" fmla="*/ 118 w 122"/>
                <a:gd name="T33" fmla="*/ 58 h 108"/>
                <a:gd name="T34" fmla="*/ 43 w 122"/>
                <a:gd name="T35" fmla="*/ 103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08">
                  <a:moveTo>
                    <a:pt x="12" y="47"/>
                  </a:moveTo>
                  <a:cubicBezTo>
                    <a:pt x="0" y="56"/>
                    <a:pt x="25" y="107"/>
                    <a:pt x="10" y="108"/>
                  </a:cubicBezTo>
                  <a:cubicBezTo>
                    <a:pt x="10" y="108"/>
                    <a:pt x="10" y="108"/>
                    <a:pt x="9" y="107"/>
                  </a:cubicBezTo>
                  <a:cubicBezTo>
                    <a:pt x="14" y="99"/>
                    <a:pt x="20" y="94"/>
                    <a:pt x="22" y="84"/>
                  </a:cubicBezTo>
                  <a:cubicBezTo>
                    <a:pt x="23" y="76"/>
                    <a:pt x="21" y="69"/>
                    <a:pt x="21" y="62"/>
                  </a:cubicBezTo>
                  <a:cubicBezTo>
                    <a:pt x="22" y="49"/>
                    <a:pt x="33" y="32"/>
                    <a:pt x="46" y="28"/>
                  </a:cubicBezTo>
                  <a:cubicBezTo>
                    <a:pt x="58" y="25"/>
                    <a:pt x="78" y="22"/>
                    <a:pt x="91" y="25"/>
                  </a:cubicBezTo>
                  <a:cubicBezTo>
                    <a:pt x="95" y="25"/>
                    <a:pt x="103" y="28"/>
                    <a:pt x="106" y="31"/>
                  </a:cubicBezTo>
                  <a:cubicBezTo>
                    <a:pt x="112" y="36"/>
                    <a:pt x="111" y="42"/>
                    <a:pt x="112" y="48"/>
                  </a:cubicBezTo>
                  <a:cubicBezTo>
                    <a:pt x="113" y="49"/>
                    <a:pt x="112" y="49"/>
                    <a:pt x="112" y="50"/>
                  </a:cubicBezTo>
                  <a:cubicBezTo>
                    <a:pt x="117" y="40"/>
                    <a:pt x="110" y="31"/>
                    <a:pt x="109" y="22"/>
                  </a:cubicBezTo>
                  <a:cubicBezTo>
                    <a:pt x="108" y="18"/>
                    <a:pt x="110" y="13"/>
                    <a:pt x="112" y="11"/>
                  </a:cubicBezTo>
                  <a:cubicBezTo>
                    <a:pt x="116" y="7"/>
                    <a:pt x="119" y="8"/>
                    <a:pt x="122" y="6"/>
                  </a:cubicBezTo>
                  <a:cubicBezTo>
                    <a:pt x="120" y="3"/>
                    <a:pt x="114" y="0"/>
                    <a:pt x="110" y="0"/>
                  </a:cubicBezTo>
                  <a:cubicBezTo>
                    <a:pt x="104" y="0"/>
                    <a:pt x="103" y="4"/>
                    <a:pt x="99" y="7"/>
                  </a:cubicBezTo>
                  <a:cubicBezTo>
                    <a:pt x="92" y="12"/>
                    <a:pt x="81" y="12"/>
                    <a:pt x="73" y="15"/>
                  </a:cubicBezTo>
                  <a:cubicBezTo>
                    <a:pt x="64" y="18"/>
                    <a:pt x="56" y="19"/>
                    <a:pt x="47" y="23"/>
                  </a:cubicBezTo>
                  <a:cubicBezTo>
                    <a:pt x="39" y="25"/>
                    <a:pt x="22" y="34"/>
                    <a:pt x="17" y="41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3" name="Freeform 763"/>
            <p:cNvSpPr>
              <a:spLocks/>
            </p:cNvSpPr>
            <p:nvPr/>
          </p:nvSpPr>
          <p:spPr bwMode="auto">
            <a:xfrm>
              <a:off x="2411" y="2445"/>
              <a:ext cx="110" cy="80"/>
            </a:xfrm>
            <a:custGeom>
              <a:avLst/>
              <a:gdLst>
                <a:gd name="T0" fmla="*/ 15 w 44"/>
                <a:gd name="T1" fmla="*/ 65 h 32"/>
                <a:gd name="T2" fmla="*/ 25 w 44"/>
                <a:gd name="T3" fmla="*/ 78 h 32"/>
                <a:gd name="T4" fmla="*/ 68 w 44"/>
                <a:gd name="T5" fmla="*/ 75 h 32"/>
                <a:gd name="T6" fmla="*/ 95 w 44"/>
                <a:gd name="T7" fmla="*/ 0 h 32"/>
                <a:gd name="T8" fmla="*/ 38 w 44"/>
                <a:gd name="T9" fmla="*/ 6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2">
                  <a:moveTo>
                    <a:pt x="6" y="26"/>
                  </a:moveTo>
                  <a:cubicBezTo>
                    <a:pt x="0" y="30"/>
                    <a:pt x="6" y="32"/>
                    <a:pt x="10" y="31"/>
                  </a:cubicBezTo>
                  <a:cubicBezTo>
                    <a:pt x="16" y="30"/>
                    <a:pt x="20" y="29"/>
                    <a:pt x="27" y="30"/>
                  </a:cubicBezTo>
                  <a:cubicBezTo>
                    <a:pt x="44" y="31"/>
                    <a:pt x="37" y="10"/>
                    <a:pt x="38" y="0"/>
                  </a:cubicBezTo>
                  <a:cubicBezTo>
                    <a:pt x="36" y="11"/>
                    <a:pt x="30" y="28"/>
                    <a:pt x="15" y="26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4" name="Freeform 764"/>
            <p:cNvSpPr>
              <a:spLocks/>
            </p:cNvSpPr>
            <p:nvPr/>
          </p:nvSpPr>
          <p:spPr bwMode="auto">
            <a:xfrm>
              <a:off x="2608" y="2285"/>
              <a:ext cx="425" cy="260"/>
            </a:xfrm>
            <a:custGeom>
              <a:avLst/>
              <a:gdLst>
                <a:gd name="T0" fmla="*/ 5 w 170"/>
                <a:gd name="T1" fmla="*/ 0 h 104"/>
                <a:gd name="T2" fmla="*/ 65 w 170"/>
                <a:gd name="T3" fmla="*/ 8 h 104"/>
                <a:gd name="T4" fmla="*/ 123 w 170"/>
                <a:gd name="T5" fmla="*/ 18 h 104"/>
                <a:gd name="T6" fmla="*/ 163 w 170"/>
                <a:gd name="T7" fmla="*/ 23 h 104"/>
                <a:gd name="T8" fmla="*/ 190 w 170"/>
                <a:gd name="T9" fmla="*/ 53 h 104"/>
                <a:gd name="T10" fmla="*/ 240 w 170"/>
                <a:gd name="T11" fmla="*/ 68 h 104"/>
                <a:gd name="T12" fmla="*/ 278 w 170"/>
                <a:gd name="T13" fmla="*/ 93 h 104"/>
                <a:gd name="T14" fmla="*/ 310 w 170"/>
                <a:gd name="T15" fmla="*/ 123 h 104"/>
                <a:gd name="T16" fmla="*/ 330 w 170"/>
                <a:gd name="T17" fmla="*/ 165 h 104"/>
                <a:gd name="T18" fmla="*/ 395 w 170"/>
                <a:gd name="T19" fmla="*/ 200 h 104"/>
                <a:gd name="T20" fmla="*/ 400 w 170"/>
                <a:gd name="T21" fmla="*/ 260 h 104"/>
                <a:gd name="T22" fmla="*/ 355 w 170"/>
                <a:gd name="T23" fmla="*/ 240 h 104"/>
                <a:gd name="T24" fmla="*/ 323 w 170"/>
                <a:gd name="T25" fmla="*/ 210 h 104"/>
                <a:gd name="T26" fmla="*/ 290 w 170"/>
                <a:gd name="T27" fmla="*/ 193 h 104"/>
                <a:gd name="T28" fmla="*/ 273 w 170"/>
                <a:gd name="T29" fmla="*/ 165 h 104"/>
                <a:gd name="T30" fmla="*/ 240 w 170"/>
                <a:gd name="T31" fmla="*/ 95 h 104"/>
                <a:gd name="T32" fmla="*/ 130 w 170"/>
                <a:gd name="T33" fmla="*/ 63 h 104"/>
                <a:gd name="T34" fmla="*/ 108 w 170"/>
                <a:gd name="T35" fmla="*/ 55 h 104"/>
                <a:gd name="T36" fmla="*/ 98 w 170"/>
                <a:gd name="T37" fmla="*/ 68 h 104"/>
                <a:gd name="T38" fmla="*/ 70 w 170"/>
                <a:gd name="T39" fmla="*/ 50 h 104"/>
                <a:gd name="T40" fmla="*/ 0 w 170"/>
                <a:gd name="T41" fmla="*/ 8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04">
                  <a:moveTo>
                    <a:pt x="2" y="0"/>
                  </a:moveTo>
                  <a:cubicBezTo>
                    <a:pt x="8" y="3"/>
                    <a:pt x="18" y="1"/>
                    <a:pt x="26" y="3"/>
                  </a:cubicBezTo>
                  <a:cubicBezTo>
                    <a:pt x="35" y="6"/>
                    <a:pt x="39" y="9"/>
                    <a:pt x="49" y="7"/>
                  </a:cubicBezTo>
                  <a:cubicBezTo>
                    <a:pt x="56" y="5"/>
                    <a:pt x="59" y="6"/>
                    <a:pt x="65" y="9"/>
                  </a:cubicBezTo>
                  <a:cubicBezTo>
                    <a:pt x="71" y="12"/>
                    <a:pt x="71" y="17"/>
                    <a:pt x="76" y="21"/>
                  </a:cubicBezTo>
                  <a:cubicBezTo>
                    <a:pt x="82" y="25"/>
                    <a:pt x="90" y="25"/>
                    <a:pt x="96" y="27"/>
                  </a:cubicBezTo>
                  <a:cubicBezTo>
                    <a:pt x="101" y="30"/>
                    <a:pt x="106" y="33"/>
                    <a:pt x="111" y="37"/>
                  </a:cubicBezTo>
                  <a:cubicBezTo>
                    <a:pt x="115" y="40"/>
                    <a:pt x="121" y="44"/>
                    <a:pt x="124" y="49"/>
                  </a:cubicBezTo>
                  <a:cubicBezTo>
                    <a:pt x="127" y="54"/>
                    <a:pt x="129" y="60"/>
                    <a:pt x="132" y="66"/>
                  </a:cubicBezTo>
                  <a:cubicBezTo>
                    <a:pt x="138" y="76"/>
                    <a:pt x="148" y="76"/>
                    <a:pt x="158" y="80"/>
                  </a:cubicBezTo>
                  <a:cubicBezTo>
                    <a:pt x="170" y="83"/>
                    <a:pt x="164" y="94"/>
                    <a:pt x="160" y="104"/>
                  </a:cubicBezTo>
                  <a:cubicBezTo>
                    <a:pt x="154" y="98"/>
                    <a:pt x="150" y="97"/>
                    <a:pt x="142" y="96"/>
                  </a:cubicBezTo>
                  <a:cubicBezTo>
                    <a:pt x="133" y="96"/>
                    <a:pt x="132" y="92"/>
                    <a:pt x="129" y="84"/>
                  </a:cubicBezTo>
                  <a:cubicBezTo>
                    <a:pt x="125" y="76"/>
                    <a:pt x="124" y="78"/>
                    <a:pt x="116" y="77"/>
                  </a:cubicBezTo>
                  <a:cubicBezTo>
                    <a:pt x="109" y="76"/>
                    <a:pt x="110" y="73"/>
                    <a:pt x="109" y="66"/>
                  </a:cubicBezTo>
                  <a:cubicBezTo>
                    <a:pt x="108" y="56"/>
                    <a:pt x="106" y="44"/>
                    <a:pt x="96" y="38"/>
                  </a:cubicBezTo>
                  <a:cubicBezTo>
                    <a:pt x="83" y="32"/>
                    <a:pt x="67" y="29"/>
                    <a:pt x="52" y="25"/>
                  </a:cubicBezTo>
                  <a:cubicBezTo>
                    <a:pt x="50" y="24"/>
                    <a:pt x="45" y="21"/>
                    <a:pt x="43" y="22"/>
                  </a:cubicBezTo>
                  <a:cubicBezTo>
                    <a:pt x="40" y="23"/>
                    <a:pt x="42" y="26"/>
                    <a:pt x="39" y="27"/>
                  </a:cubicBezTo>
                  <a:cubicBezTo>
                    <a:pt x="34" y="30"/>
                    <a:pt x="31" y="24"/>
                    <a:pt x="28" y="20"/>
                  </a:cubicBezTo>
                  <a:cubicBezTo>
                    <a:pt x="21" y="12"/>
                    <a:pt x="10" y="7"/>
                    <a:pt x="0" y="3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5" name="Freeform 765"/>
            <p:cNvSpPr>
              <a:spLocks/>
            </p:cNvSpPr>
            <p:nvPr/>
          </p:nvSpPr>
          <p:spPr bwMode="auto">
            <a:xfrm>
              <a:off x="2643" y="2505"/>
              <a:ext cx="55" cy="60"/>
            </a:xfrm>
            <a:custGeom>
              <a:avLst/>
              <a:gdLst>
                <a:gd name="T0" fmla="*/ 30 w 22"/>
                <a:gd name="T1" fmla="*/ 3 h 24"/>
                <a:gd name="T2" fmla="*/ 15 w 22"/>
                <a:gd name="T3" fmla="*/ 45 h 24"/>
                <a:gd name="T4" fmla="*/ 55 w 22"/>
                <a:gd name="T5" fmla="*/ 60 h 24"/>
                <a:gd name="T6" fmla="*/ 30 w 22"/>
                <a:gd name="T7" fmla="*/ 28 h 24"/>
                <a:gd name="T8" fmla="*/ 40 w 2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4">
                  <a:moveTo>
                    <a:pt x="12" y="1"/>
                  </a:moveTo>
                  <a:cubicBezTo>
                    <a:pt x="6" y="5"/>
                    <a:pt x="0" y="13"/>
                    <a:pt x="6" y="18"/>
                  </a:cubicBezTo>
                  <a:cubicBezTo>
                    <a:pt x="11" y="22"/>
                    <a:pt x="18" y="20"/>
                    <a:pt x="22" y="24"/>
                  </a:cubicBezTo>
                  <a:cubicBezTo>
                    <a:pt x="17" y="23"/>
                    <a:pt x="14" y="16"/>
                    <a:pt x="12" y="11"/>
                  </a:cubicBezTo>
                  <a:cubicBezTo>
                    <a:pt x="18" y="7"/>
                    <a:pt x="18" y="8"/>
                    <a:pt x="16" y="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6" name="Freeform 766"/>
            <p:cNvSpPr>
              <a:spLocks/>
            </p:cNvSpPr>
            <p:nvPr/>
          </p:nvSpPr>
          <p:spPr bwMode="auto">
            <a:xfrm>
              <a:off x="1801" y="2232"/>
              <a:ext cx="290" cy="238"/>
            </a:xfrm>
            <a:custGeom>
              <a:avLst/>
              <a:gdLst>
                <a:gd name="T0" fmla="*/ 28 w 116"/>
                <a:gd name="T1" fmla="*/ 15 h 95"/>
                <a:gd name="T2" fmla="*/ 125 w 116"/>
                <a:gd name="T3" fmla="*/ 25 h 95"/>
                <a:gd name="T4" fmla="*/ 160 w 116"/>
                <a:gd name="T5" fmla="*/ 50 h 95"/>
                <a:gd name="T6" fmla="*/ 178 w 116"/>
                <a:gd name="T7" fmla="*/ 63 h 95"/>
                <a:gd name="T8" fmla="*/ 188 w 116"/>
                <a:gd name="T9" fmla="*/ 80 h 95"/>
                <a:gd name="T10" fmla="*/ 250 w 116"/>
                <a:gd name="T11" fmla="*/ 65 h 95"/>
                <a:gd name="T12" fmla="*/ 288 w 116"/>
                <a:gd name="T13" fmla="*/ 65 h 95"/>
                <a:gd name="T14" fmla="*/ 258 w 116"/>
                <a:gd name="T15" fmla="*/ 85 h 95"/>
                <a:gd name="T16" fmla="*/ 250 w 116"/>
                <a:gd name="T17" fmla="*/ 173 h 95"/>
                <a:gd name="T18" fmla="*/ 258 w 116"/>
                <a:gd name="T19" fmla="*/ 210 h 95"/>
                <a:gd name="T20" fmla="*/ 218 w 116"/>
                <a:gd name="T21" fmla="*/ 230 h 95"/>
                <a:gd name="T22" fmla="*/ 203 w 116"/>
                <a:gd name="T23" fmla="*/ 203 h 95"/>
                <a:gd name="T24" fmla="*/ 228 w 116"/>
                <a:gd name="T25" fmla="*/ 150 h 95"/>
                <a:gd name="T26" fmla="*/ 178 w 116"/>
                <a:gd name="T27" fmla="*/ 90 h 95"/>
                <a:gd name="T28" fmla="*/ 90 w 116"/>
                <a:gd name="T29" fmla="*/ 30 h 95"/>
                <a:gd name="T30" fmla="*/ 43 w 116"/>
                <a:gd name="T31" fmla="*/ 38 h 95"/>
                <a:gd name="T32" fmla="*/ 23 w 116"/>
                <a:gd name="T33" fmla="*/ 90 h 95"/>
                <a:gd name="T34" fmla="*/ 5 w 116"/>
                <a:gd name="T35" fmla="*/ 80 h 95"/>
                <a:gd name="T36" fmla="*/ 5 w 116"/>
                <a:gd name="T37" fmla="*/ 43 h 95"/>
                <a:gd name="T38" fmla="*/ 23 w 116"/>
                <a:gd name="T39" fmla="*/ 23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6" h="95">
                  <a:moveTo>
                    <a:pt x="11" y="6"/>
                  </a:moveTo>
                  <a:cubicBezTo>
                    <a:pt x="22" y="0"/>
                    <a:pt x="39" y="5"/>
                    <a:pt x="50" y="10"/>
                  </a:cubicBezTo>
                  <a:cubicBezTo>
                    <a:pt x="56" y="13"/>
                    <a:pt x="60" y="16"/>
                    <a:pt x="64" y="20"/>
                  </a:cubicBezTo>
                  <a:cubicBezTo>
                    <a:pt x="66" y="22"/>
                    <a:pt x="69" y="23"/>
                    <a:pt x="71" y="25"/>
                  </a:cubicBezTo>
                  <a:cubicBezTo>
                    <a:pt x="73" y="27"/>
                    <a:pt x="73" y="30"/>
                    <a:pt x="75" y="32"/>
                  </a:cubicBezTo>
                  <a:cubicBezTo>
                    <a:pt x="81" y="39"/>
                    <a:pt x="94" y="31"/>
                    <a:pt x="100" y="26"/>
                  </a:cubicBezTo>
                  <a:cubicBezTo>
                    <a:pt x="103" y="24"/>
                    <a:pt x="116" y="15"/>
                    <a:pt x="115" y="26"/>
                  </a:cubicBezTo>
                  <a:cubicBezTo>
                    <a:pt x="115" y="30"/>
                    <a:pt x="106" y="30"/>
                    <a:pt x="103" y="34"/>
                  </a:cubicBezTo>
                  <a:cubicBezTo>
                    <a:pt x="97" y="44"/>
                    <a:pt x="101" y="57"/>
                    <a:pt x="100" y="69"/>
                  </a:cubicBezTo>
                  <a:cubicBezTo>
                    <a:pt x="100" y="74"/>
                    <a:pt x="104" y="80"/>
                    <a:pt x="103" y="84"/>
                  </a:cubicBezTo>
                  <a:cubicBezTo>
                    <a:pt x="101" y="90"/>
                    <a:pt x="92" y="90"/>
                    <a:pt x="87" y="92"/>
                  </a:cubicBezTo>
                  <a:cubicBezTo>
                    <a:pt x="76" y="95"/>
                    <a:pt x="77" y="90"/>
                    <a:pt x="81" y="81"/>
                  </a:cubicBezTo>
                  <a:cubicBezTo>
                    <a:pt x="84" y="74"/>
                    <a:pt x="92" y="68"/>
                    <a:pt x="91" y="60"/>
                  </a:cubicBezTo>
                  <a:cubicBezTo>
                    <a:pt x="91" y="49"/>
                    <a:pt x="76" y="44"/>
                    <a:pt x="71" y="36"/>
                  </a:cubicBezTo>
                  <a:cubicBezTo>
                    <a:pt x="64" y="26"/>
                    <a:pt x="49" y="13"/>
                    <a:pt x="36" y="12"/>
                  </a:cubicBezTo>
                  <a:cubicBezTo>
                    <a:pt x="32" y="11"/>
                    <a:pt x="19" y="12"/>
                    <a:pt x="17" y="15"/>
                  </a:cubicBezTo>
                  <a:cubicBezTo>
                    <a:pt x="13" y="19"/>
                    <a:pt x="10" y="31"/>
                    <a:pt x="9" y="36"/>
                  </a:cubicBezTo>
                  <a:cubicBezTo>
                    <a:pt x="7" y="34"/>
                    <a:pt x="5" y="33"/>
                    <a:pt x="2" y="32"/>
                  </a:cubicBezTo>
                  <a:cubicBezTo>
                    <a:pt x="2" y="27"/>
                    <a:pt x="0" y="22"/>
                    <a:pt x="2" y="17"/>
                  </a:cubicBezTo>
                  <a:cubicBezTo>
                    <a:pt x="4" y="13"/>
                    <a:pt x="6" y="12"/>
                    <a:pt x="9" y="9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7" name="Freeform 767"/>
            <p:cNvSpPr>
              <a:spLocks/>
            </p:cNvSpPr>
            <p:nvPr/>
          </p:nvSpPr>
          <p:spPr bwMode="auto">
            <a:xfrm>
              <a:off x="1761" y="2345"/>
              <a:ext cx="70" cy="97"/>
            </a:xfrm>
            <a:custGeom>
              <a:avLst/>
              <a:gdLst>
                <a:gd name="T0" fmla="*/ 3 w 28"/>
                <a:gd name="T1" fmla="*/ 52 h 39"/>
                <a:gd name="T2" fmla="*/ 25 w 28"/>
                <a:gd name="T3" fmla="*/ 92 h 39"/>
                <a:gd name="T4" fmla="*/ 70 w 28"/>
                <a:gd name="T5" fmla="*/ 70 h 39"/>
                <a:gd name="T6" fmla="*/ 60 w 28"/>
                <a:gd name="T7" fmla="*/ 0 h 39"/>
                <a:gd name="T8" fmla="*/ 43 w 28"/>
                <a:gd name="T9" fmla="*/ 45 h 39"/>
                <a:gd name="T10" fmla="*/ 43 w 28"/>
                <a:gd name="T11" fmla="*/ 65 h 39"/>
                <a:gd name="T12" fmla="*/ 20 w 28"/>
                <a:gd name="T13" fmla="*/ 6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9">
                  <a:moveTo>
                    <a:pt x="1" y="21"/>
                  </a:moveTo>
                  <a:cubicBezTo>
                    <a:pt x="0" y="23"/>
                    <a:pt x="6" y="35"/>
                    <a:pt x="10" y="37"/>
                  </a:cubicBezTo>
                  <a:cubicBezTo>
                    <a:pt x="15" y="39"/>
                    <a:pt x="25" y="33"/>
                    <a:pt x="28" y="28"/>
                  </a:cubicBezTo>
                  <a:cubicBezTo>
                    <a:pt x="22" y="20"/>
                    <a:pt x="26" y="10"/>
                    <a:pt x="24" y="0"/>
                  </a:cubicBezTo>
                  <a:cubicBezTo>
                    <a:pt x="20" y="2"/>
                    <a:pt x="17" y="13"/>
                    <a:pt x="17" y="18"/>
                  </a:cubicBezTo>
                  <a:cubicBezTo>
                    <a:pt x="17" y="21"/>
                    <a:pt x="20" y="23"/>
                    <a:pt x="17" y="26"/>
                  </a:cubicBezTo>
                  <a:cubicBezTo>
                    <a:pt x="14" y="27"/>
                    <a:pt x="10" y="26"/>
                    <a:pt x="8" y="25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8" name="Freeform 768"/>
            <p:cNvSpPr>
              <a:spLocks/>
            </p:cNvSpPr>
            <p:nvPr/>
          </p:nvSpPr>
          <p:spPr bwMode="auto">
            <a:xfrm>
              <a:off x="1593" y="1850"/>
              <a:ext cx="255" cy="227"/>
            </a:xfrm>
            <a:custGeom>
              <a:avLst/>
              <a:gdLst>
                <a:gd name="T0" fmla="*/ 0 w 102"/>
                <a:gd name="T1" fmla="*/ 10 h 91"/>
                <a:gd name="T2" fmla="*/ 13 w 102"/>
                <a:gd name="T3" fmla="*/ 65 h 91"/>
                <a:gd name="T4" fmla="*/ 45 w 102"/>
                <a:gd name="T5" fmla="*/ 82 h 91"/>
                <a:gd name="T6" fmla="*/ 65 w 102"/>
                <a:gd name="T7" fmla="*/ 152 h 91"/>
                <a:gd name="T8" fmla="*/ 148 w 102"/>
                <a:gd name="T9" fmla="*/ 192 h 91"/>
                <a:gd name="T10" fmla="*/ 175 w 102"/>
                <a:gd name="T11" fmla="*/ 225 h 91"/>
                <a:gd name="T12" fmla="*/ 208 w 102"/>
                <a:gd name="T13" fmla="*/ 205 h 91"/>
                <a:gd name="T14" fmla="*/ 255 w 102"/>
                <a:gd name="T15" fmla="*/ 205 h 91"/>
                <a:gd name="T16" fmla="*/ 170 w 102"/>
                <a:gd name="T17" fmla="*/ 177 h 91"/>
                <a:gd name="T18" fmla="*/ 125 w 102"/>
                <a:gd name="T19" fmla="*/ 117 h 91"/>
                <a:gd name="T20" fmla="*/ 140 w 102"/>
                <a:gd name="T21" fmla="*/ 55 h 91"/>
                <a:gd name="T22" fmla="*/ 150 w 102"/>
                <a:gd name="T23" fmla="*/ 35 h 91"/>
                <a:gd name="T24" fmla="*/ 138 w 102"/>
                <a:gd name="T25" fmla="*/ 0 h 91"/>
                <a:gd name="T26" fmla="*/ 108 w 102"/>
                <a:gd name="T27" fmla="*/ 22 h 91"/>
                <a:gd name="T28" fmla="*/ 95 w 102"/>
                <a:gd name="T29" fmla="*/ 62 h 91"/>
                <a:gd name="T30" fmla="*/ 50 w 102"/>
                <a:gd name="T31" fmla="*/ 50 h 91"/>
                <a:gd name="T32" fmla="*/ 13 w 102"/>
                <a:gd name="T33" fmla="*/ 2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" h="91">
                  <a:moveTo>
                    <a:pt x="0" y="4"/>
                  </a:moveTo>
                  <a:cubicBezTo>
                    <a:pt x="2" y="10"/>
                    <a:pt x="1" y="20"/>
                    <a:pt x="5" y="26"/>
                  </a:cubicBezTo>
                  <a:cubicBezTo>
                    <a:pt x="10" y="31"/>
                    <a:pt x="14" y="26"/>
                    <a:pt x="18" y="33"/>
                  </a:cubicBezTo>
                  <a:cubicBezTo>
                    <a:pt x="24" y="44"/>
                    <a:pt x="11" y="58"/>
                    <a:pt x="26" y="61"/>
                  </a:cubicBezTo>
                  <a:cubicBezTo>
                    <a:pt x="38" y="64"/>
                    <a:pt x="52" y="67"/>
                    <a:pt x="59" y="77"/>
                  </a:cubicBezTo>
                  <a:cubicBezTo>
                    <a:pt x="62" y="81"/>
                    <a:pt x="65" y="89"/>
                    <a:pt x="70" y="90"/>
                  </a:cubicBezTo>
                  <a:cubicBezTo>
                    <a:pt x="76" y="91"/>
                    <a:pt x="78" y="84"/>
                    <a:pt x="83" y="82"/>
                  </a:cubicBezTo>
                  <a:cubicBezTo>
                    <a:pt x="89" y="80"/>
                    <a:pt x="99" y="86"/>
                    <a:pt x="102" y="82"/>
                  </a:cubicBezTo>
                  <a:cubicBezTo>
                    <a:pt x="92" y="75"/>
                    <a:pt x="77" y="79"/>
                    <a:pt x="68" y="71"/>
                  </a:cubicBezTo>
                  <a:cubicBezTo>
                    <a:pt x="60" y="65"/>
                    <a:pt x="49" y="59"/>
                    <a:pt x="50" y="47"/>
                  </a:cubicBezTo>
                  <a:cubicBezTo>
                    <a:pt x="50" y="39"/>
                    <a:pt x="51" y="27"/>
                    <a:pt x="56" y="22"/>
                  </a:cubicBezTo>
                  <a:cubicBezTo>
                    <a:pt x="61" y="18"/>
                    <a:pt x="62" y="21"/>
                    <a:pt x="60" y="14"/>
                  </a:cubicBezTo>
                  <a:cubicBezTo>
                    <a:pt x="59" y="9"/>
                    <a:pt x="58" y="2"/>
                    <a:pt x="55" y="0"/>
                  </a:cubicBezTo>
                  <a:cubicBezTo>
                    <a:pt x="51" y="3"/>
                    <a:pt x="46" y="5"/>
                    <a:pt x="43" y="9"/>
                  </a:cubicBezTo>
                  <a:cubicBezTo>
                    <a:pt x="40" y="14"/>
                    <a:pt x="39" y="20"/>
                    <a:pt x="38" y="25"/>
                  </a:cubicBezTo>
                  <a:cubicBezTo>
                    <a:pt x="31" y="24"/>
                    <a:pt x="26" y="25"/>
                    <a:pt x="20" y="20"/>
                  </a:cubicBezTo>
                  <a:cubicBezTo>
                    <a:pt x="17" y="18"/>
                    <a:pt x="5" y="11"/>
                    <a:pt x="5" y="8"/>
                  </a:cubicBezTo>
                </a:path>
              </a:pathLst>
            </a:custGeom>
            <a:solidFill>
              <a:srgbClr val="F5E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9" name="Freeform 769"/>
            <p:cNvSpPr>
              <a:spLocks/>
            </p:cNvSpPr>
            <p:nvPr/>
          </p:nvSpPr>
          <p:spPr bwMode="auto">
            <a:xfrm>
              <a:off x="1881" y="2007"/>
              <a:ext cx="100" cy="55"/>
            </a:xfrm>
            <a:custGeom>
              <a:avLst/>
              <a:gdLst>
                <a:gd name="T0" fmla="*/ 0 w 40"/>
                <a:gd name="T1" fmla="*/ 38 h 22"/>
                <a:gd name="T2" fmla="*/ 63 w 40"/>
                <a:gd name="T3" fmla="*/ 0 h 22"/>
                <a:gd name="T4" fmla="*/ 78 w 40"/>
                <a:gd name="T5" fmla="*/ 28 h 22"/>
                <a:gd name="T6" fmla="*/ 98 w 40"/>
                <a:gd name="T7" fmla="*/ 53 h 22"/>
                <a:gd name="T8" fmla="*/ 63 w 40"/>
                <a:gd name="T9" fmla="*/ 40 h 22"/>
                <a:gd name="T10" fmla="*/ 33 w 40"/>
                <a:gd name="T11" fmla="*/ 4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22">
                  <a:moveTo>
                    <a:pt x="0" y="15"/>
                  </a:moveTo>
                  <a:cubicBezTo>
                    <a:pt x="12" y="18"/>
                    <a:pt x="15" y="1"/>
                    <a:pt x="25" y="0"/>
                  </a:cubicBezTo>
                  <a:cubicBezTo>
                    <a:pt x="26" y="3"/>
                    <a:pt x="28" y="7"/>
                    <a:pt x="31" y="11"/>
                  </a:cubicBezTo>
                  <a:cubicBezTo>
                    <a:pt x="34" y="14"/>
                    <a:pt x="40" y="15"/>
                    <a:pt x="39" y="21"/>
                  </a:cubicBezTo>
                  <a:cubicBezTo>
                    <a:pt x="30" y="22"/>
                    <a:pt x="31" y="19"/>
                    <a:pt x="25" y="16"/>
                  </a:cubicBezTo>
                  <a:cubicBezTo>
                    <a:pt x="20" y="13"/>
                    <a:pt x="18" y="18"/>
                    <a:pt x="13" y="16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0" name="Freeform 770"/>
            <p:cNvSpPr>
              <a:spLocks/>
            </p:cNvSpPr>
            <p:nvPr/>
          </p:nvSpPr>
          <p:spPr bwMode="auto">
            <a:xfrm>
              <a:off x="1681" y="1532"/>
              <a:ext cx="70" cy="150"/>
            </a:xfrm>
            <a:custGeom>
              <a:avLst/>
              <a:gdLst>
                <a:gd name="T0" fmla="*/ 38 w 28"/>
                <a:gd name="T1" fmla="*/ 0 h 60"/>
                <a:gd name="T2" fmla="*/ 28 w 28"/>
                <a:gd name="T3" fmla="*/ 48 h 60"/>
                <a:gd name="T4" fmla="*/ 35 w 28"/>
                <a:gd name="T5" fmla="*/ 93 h 60"/>
                <a:gd name="T6" fmla="*/ 28 w 28"/>
                <a:gd name="T7" fmla="*/ 130 h 60"/>
                <a:gd name="T8" fmla="*/ 0 w 28"/>
                <a:gd name="T9" fmla="*/ 150 h 60"/>
                <a:gd name="T10" fmla="*/ 38 w 28"/>
                <a:gd name="T11" fmla="*/ 138 h 60"/>
                <a:gd name="T12" fmla="*/ 68 w 28"/>
                <a:gd name="T13" fmla="*/ 150 h 60"/>
                <a:gd name="T14" fmla="*/ 70 w 28"/>
                <a:gd name="T15" fmla="*/ 148 h 60"/>
                <a:gd name="T16" fmla="*/ 53 w 28"/>
                <a:gd name="T17" fmla="*/ 75 h 60"/>
                <a:gd name="T18" fmla="*/ 48 w 28"/>
                <a:gd name="T19" fmla="*/ 45 h 60"/>
                <a:gd name="T20" fmla="*/ 40 w 28"/>
                <a:gd name="T21" fmla="*/ 1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60">
                  <a:moveTo>
                    <a:pt x="15" y="0"/>
                  </a:moveTo>
                  <a:cubicBezTo>
                    <a:pt x="14" y="6"/>
                    <a:pt x="10" y="12"/>
                    <a:pt x="11" y="19"/>
                  </a:cubicBezTo>
                  <a:cubicBezTo>
                    <a:pt x="12" y="26"/>
                    <a:pt x="14" y="30"/>
                    <a:pt x="14" y="37"/>
                  </a:cubicBezTo>
                  <a:cubicBezTo>
                    <a:pt x="14" y="42"/>
                    <a:pt x="14" y="48"/>
                    <a:pt x="11" y="52"/>
                  </a:cubicBezTo>
                  <a:cubicBezTo>
                    <a:pt x="8" y="57"/>
                    <a:pt x="4" y="57"/>
                    <a:pt x="0" y="60"/>
                  </a:cubicBezTo>
                  <a:cubicBezTo>
                    <a:pt x="5" y="60"/>
                    <a:pt x="9" y="55"/>
                    <a:pt x="15" y="55"/>
                  </a:cubicBezTo>
                  <a:cubicBezTo>
                    <a:pt x="20" y="55"/>
                    <a:pt x="24" y="57"/>
                    <a:pt x="27" y="60"/>
                  </a:cubicBezTo>
                  <a:cubicBezTo>
                    <a:pt x="27" y="60"/>
                    <a:pt x="28" y="59"/>
                    <a:pt x="28" y="59"/>
                  </a:cubicBezTo>
                  <a:cubicBezTo>
                    <a:pt x="23" y="50"/>
                    <a:pt x="20" y="40"/>
                    <a:pt x="21" y="30"/>
                  </a:cubicBezTo>
                  <a:cubicBezTo>
                    <a:pt x="21" y="24"/>
                    <a:pt x="21" y="23"/>
                    <a:pt x="19" y="18"/>
                  </a:cubicBezTo>
                  <a:cubicBezTo>
                    <a:pt x="18" y="14"/>
                    <a:pt x="16" y="11"/>
                    <a:pt x="16" y="6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1" name="Freeform 771"/>
            <p:cNvSpPr>
              <a:spLocks/>
            </p:cNvSpPr>
            <p:nvPr/>
          </p:nvSpPr>
          <p:spPr bwMode="auto">
            <a:xfrm>
              <a:off x="1856" y="1457"/>
              <a:ext cx="52" cy="118"/>
            </a:xfrm>
            <a:custGeom>
              <a:avLst/>
              <a:gdLst>
                <a:gd name="T0" fmla="*/ 42 w 21"/>
                <a:gd name="T1" fmla="*/ 28 h 47"/>
                <a:gd name="T2" fmla="*/ 2 w 21"/>
                <a:gd name="T3" fmla="*/ 68 h 47"/>
                <a:gd name="T4" fmla="*/ 20 w 21"/>
                <a:gd name="T5" fmla="*/ 118 h 47"/>
                <a:gd name="T6" fmla="*/ 42 w 21"/>
                <a:gd name="T7" fmla="*/ 63 h 47"/>
                <a:gd name="T8" fmla="*/ 52 w 21"/>
                <a:gd name="T9" fmla="*/ 3 h 47"/>
                <a:gd name="T10" fmla="*/ 47 w 21"/>
                <a:gd name="T11" fmla="*/ 3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7">
                  <a:moveTo>
                    <a:pt x="17" y="11"/>
                  </a:moveTo>
                  <a:cubicBezTo>
                    <a:pt x="11" y="14"/>
                    <a:pt x="2" y="19"/>
                    <a:pt x="1" y="27"/>
                  </a:cubicBezTo>
                  <a:cubicBezTo>
                    <a:pt x="0" y="34"/>
                    <a:pt x="7" y="41"/>
                    <a:pt x="8" y="47"/>
                  </a:cubicBezTo>
                  <a:cubicBezTo>
                    <a:pt x="6" y="41"/>
                    <a:pt x="9" y="26"/>
                    <a:pt x="17" y="25"/>
                  </a:cubicBezTo>
                  <a:cubicBezTo>
                    <a:pt x="14" y="15"/>
                    <a:pt x="18" y="10"/>
                    <a:pt x="21" y="1"/>
                  </a:cubicBezTo>
                  <a:cubicBezTo>
                    <a:pt x="20" y="0"/>
                    <a:pt x="20" y="1"/>
                    <a:pt x="19" y="1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2" name="Freeform 772"/>
            <p:cNvSpPr>
              <a:spLocks/>
            </p:cNvSpPr>
            <p:nvPr/>
          </p:nvSpPr>
          <p:spPr bwMode="auto">
            <a:xfrm>
              <a:off x="1913" y="1472"/>
              <a:ext cx="153" cy="415"/>
            </a:xfrm>
            <a:custGeom>
              <a:avLst/>
              <a:gdLst>
                <a:gd name="T0" fmla="*/ 123 w 61"/>
                <a:gd name="T1" fmla="*/ 0 h 166"/>
                <a:gd name="T2" fmla="*/ 110 w 61"/>
                <a:gd name="T3" fmla="*/ 110 h 166"/>
                <a:gd name="T4" fmla="*/ 108 w 61"/>
                <a:gd name="T5" fmla="*/ 153 h 166"/>
                <a:gd name="T6" fmla="*/ 115 w 61"/>
                <a:gd name="T7" fmla="*/ 198 h 166"/>
                <a:gd name="T8" fmla="*/ 88 w 61"/>
                <a:gd name="T9" fmla="*/ 233 h 166"/>
                <a:gd name="T10" fmla="*/ 75 w 61"/>
                <a:gd name="T11" fmla="*/ 273 h 166"/>
                <a:gd name="T12" fmla="*/ 35 w 61"/>
                <a:gd name="T13" fmla="*/ 285 h 166"/>
                <a:gd name="T14" fmla="*/ 0 w 61"/>
                <a:gd name="T15" fmla="*/ 290 h 166"/>
                <a:gd name="T16" fmla="*/ 48 w 61"/>
                <a:gd name="T17" fmla="*/ 305 h 166"/>
                <a:gd name="T18" fmla="*/ 70 w 61"/>
                <a:gd name="T19" fmla="*/ 353 h 166"/>
                <a:gd name="T20" fmla="*/ 100 w 61"/>
                <a:gd name="T21" fmla="*/ 390 h 166"/>
                <a:gd name="T22" fmla="*/ 128 w 61"/>
                <a:gd name="T23" fmla="*/ 400 h 166"/>
                <a:gd name="T24" fmla="*/ 153 w 61"/>
                <a:gd name="T25" fmla="*/ 413 h 166"/>
                <a:gd name="T26" fmla="*/ 90 w 61"/>
                <a:gd name="T27" fmla="*/ 338 h 166"/>
                <a:gd name="T28" fmla="*/ 85 w 61"/>
                <a:gd name="T29" fmla="*/ 293 h 166"/>
                <a:gd name="T30" fmla="*/ 118 w 61"/>
                <a:gd name="T31" fmla="*/ 280 h 166"/>
                <a:gd name="T32" fmla="*/ 128 w 61"/>
                <a:gd name="T33" fmla="*/ 268 h 166"/>
                <a:gd name="T34" fmla="*/ 140 w 61"/>
                <a:gd name="T35" fmla="*/ 255 h 166"/>
                <a:gd name="T36" fmla="*/ 135 w 61"/>
                <a:gd name="T37" fmla="*/ 213 h 166"/>
                <a:gd name="T38" fmla="*/ 143 w 61"/>
                <a:gd name="T39" fmla="*/ 175 h 166"/>
                <a:gd name="T40" fmla="*/ 128 w 61"/>
                <a:gd name="T41" fmla="*/ 138 h 166"/>
                <a:gd name="T42" fmla="*/ 130 w 61"/>
                <a:gd name="T43" fmla="*/ 70 h 166"/>
                <a:gd name="T44" fmla="*/ 125 w 61"/>
                <a:gd name="T45" fmla="*/ 38 h 166"/>
                <a:gd name="T46" fmla="*/ 120 w 61"/>
                <a:gd name="T47" fmla="*/ 8 h 1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" h="166">
                  <a:moveTo>
                    <a:pt x="49" y="0"/>
                  </a:moveTo>
                  <a:cubicBezTo>
                    <a:pt x="45" y="14"/>
                    <a:pt x="46" y="29"/>
                    <a:pt x="44" y="44"/>
                  </a:cubicBezTo>
                  <a:cubicBezTo>
                    <a:pt x="42" y="50"/>
                    <a:pt x="42" y="55"/>
                    <a:pt x="43" y="61"/>
                  </a:cubicBezTo>
                  <a:cubicBezTo>
                    <a:pt x="44" y="67"/>
                    <a:pt x="48" y="72"/>
                    <a:pt x="46" y="79"/>
                  </a:cubicBezTo>
                  <a:cubicBezTo>
                    <a:pt x="44" y="84"/>
                    <a:pt x="38" y="88"/>
                    <a:pt x="35" y="93"/>
                  </a:cubicBezTo>
                  <a:cubicBezTo>
                    <a:pt x="33" y="97"/>
                    <a:pt x="33" y="106"/>
                    <a:pt x="30" y="109"/>
                  </a:cubicBezTo>
                  <a:cubicBezTo>
                    <a:pt x="27" y="112"/>
                    <a:pt x="18" y="113"/>
                    <a:pt x="14" y="114"/>
                  </a:cubicBezTo>
                  <a:cubicBezTo>
                    <a:pt x="9" y="115"/>
                    <a:pt x="3" y="113"/>
                    <a:pt x="0" y="116"/>
                  </a:cubicBezTo>
                  <a:cubicBezTo>
                    <a:pt x="1" y="122"/>
                    <a:pt x="14" y="120"/>
                    <a:pt x="19" y="122"/>
                  </a:cubicBezTo>
                  <a:cubicBezTo>
                    <a:pt x="28" y="126"/>
                    <a:pt x="25" y="133"/>
                    <a:pt x="28" y="141"/>
                  </a:cubicBezTo>
                  <a:cubicBezTo>
                    <a:pt x="30" y="150"/>
                    <a:pt x="31" y="154"/>
                    <a:pt x="40" y="156"/>
                  </a:cubicBezTo>
                  <a:cubicBezTo>
                    <a:pt x="44" y="157"/>
                    <a:pt x="47" y="157"/>
                    <a:pt x="51" y="160"/>
                  </a:cubicBezTo>
                  <a:cubicBezTo>
                    <a:pt x="55" y="163"/>
                    <a:pt x="56" y="166"/>
                    <a:pt x="61" y="165"/>
                  </a:cubicBezTo>
                  <a:cubicBezTo>
                    <a:pt x="47" y="161"/>
                    <a:pt x="39" y="150"/>
                    <a:pt x="36" y="135"/>
                  </a:cubicBezTo>
                  <a:cubicBezTo>
                    <a:pt x="36" y="130"/>
                    <a:pt x="33" y="121"/>
                    <a:pt x="34" y="117"/>
                  </a:cubicBezTo>
                  <a:cubicBezTo>
                    <a:pt x="36" y="111"/>
                    <a:pt x="43" y="115"/>
                    <a:pt x="47" y="112"/>
                  </a:cubicBezTo>
                  <a:cubicBezTo>
                    <a:pt x="48" y="111"/>
                    <a:pt x="50" y="108"/>
                    <a:pt x="51" y="107"/>
                  </a:cubicBezTo>
                  <a:cubicBezTo>
                    <a:pt x="54" y="104"/>
                    <a:pt x="55" y="106"/>
                    <a:pt x="56" y="102"/>
                  </a:cubicBezTo>
                  <a:cubicBezTo>
                    <a:pt x="57" y="97"/>
                    <a:pt x="53" y="91"/>
                    <a:pt x="54" y="85"/>
                  </a:cubicBezTo>
                  <a:cubicBezTo>
                    <a:pt x="55" y="80"/>
                    <a:pt x="58" y="76"/>
                    <a:pt x="57" y="70"/>
                  </a:cubicBezTo>
                  <a:cubicBezTo>
                    <a:pt x="56" y="65"/>
                    <a:pt x="52" y="60"/>
                    <a:pt x="51" y="55"/>
                  </a:cubicBezTo>
                  <a:cubicBezTo>
                    <a:pt x="49" y="47"/>
                    <a:pt x="50" y="36"/>
                    <a:pt x="52" y="28"/>
                  </a:cubicBezTo>
                  <a:cubicBezTo>
                    <a:pt x="53" y="21"/>
                    <a:pt x="53" y="21"/>
                    <a:pt x="50" y="15"/>
                  </a:cubicBezTo>
                  <a:cubicBezTo>
                    <a:pt x="49" y="11"/>
                    <a:pt x="47" y="7"/>
                    <a:pt x="48" y="3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3" name="Freeform 773"/>
            <p:cNvSpPr>
              <a:spLocks/>
            </p:cNvSpPr>
            <p:nvPr/>
          </p:nvSpPr>
          <p:spPr bwMode="auto">
            <a:xfrm>
              <a:off x="1871" y="1089"/>
              <a:ext cx="227" cy="253"/>
            </a:xfrm>
            <a:custGeom>
              <a:avLst/>
              <a:gdLst>
                <a:gd name="T0" fmla="*/ 77 w 91"/>
                <a:gd name="T1" fmla="*/ 38 h 101"/>
                <a:gd name="T2" fmla="*/ 20 w 91"/>
                <a:gd name="T3" fmla="*/ 80 h 101"/>
                <a:gd name="T4" fmla="*/ 7 w 91"/>
                <a:gd name="T5" fmla="*/ 105 h 101"/>
                <a:gd name="T6" fmla="*/ 47 w 91"/>
                <a:gd name="T7" fmla="*/ 108 h 101"/>
                <a:gd name="T8" fmla="*/ 77 w 91"/>
                <a:gd name="T9" fmla="*/ 145 h 101"/>
                <a:gd name="T10" fmla="*/ 80 w 91"/>
                <a:gd name="T11" fmla="*/ 175 h 101"/>
                <a:gd name="T12" fmla="*/ 107 w 91"/>
                <a:gd name="T13" fmla="*/ 180 h 101"/>
                <a:gd name="T14" fmla="*/ 132 w 91"/>
                <a:gd name="T15" fmla="*/ 195 h 101"/>
                <a:gd name="T16" fmla="*/ 172 w 91"/>
                <a:gd name="T17" fmla="*/ 205 h 101"/>
                <a:gd name="T18" fmla="*/ 227 w 91"/>
                <a:gd name="T19" fmla="*/ 253 h 101"/>
                <a:gd name="T20" fmla="*/ 202 w 91"/>
                <a:gd name="T21" fmla="*/ 215 h 101"/>
                <a:gd name="T22" fmla="*/ 172 w 91"/>
                <a:gd name="T23" fmla="*/ 193 h 101"/>
                <a:gd name="T24" fmla="*/ 132 w 91"/>
                <a:gd name="T25" fmla="*/ 173 h 101"/>
                <a:gd name="T26" fmla="*/ 117 w 91"/>
                <a:gd name="T27" fmla="*/ 140 h 101"/>
                <a:gd name="T28" fmla="*/ 100 w 91"/>
                <a:gd name="T29" fmla="*/ 130 h 101"/>
                <a:gd name="T30" fmla="*/ 92 w 91"/>
                <a:gd name="T31" fmla="*/ 115 h 101"/>
                <a:gd name="T32" fmla="*/ 87 w 91"/>
                <a:gd name="T33" fmla="*/ 78 h 101"/>
                <a:gd name="T34" fmla="*/ 97 w 91"/>
                <a:gd name="T35" fmla="*/ 35 h 101"/>
                <a:gd name="T36" fmla="*/ 115 w 91"/>
                <a:gd name="T37" fmla="*/ 0 h 101"/>
                <a:gd name="T38" fmla="*/ 85 w 91"/>
                <a:gd name="T39" fmla="*/ 35 h 1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01">
                  <a:moveTo>
                    <a:pt x="31" y="15"/>
                  </a:moveTo>
                  <a:cubicBezTo>
                    <a:pt x="25" y="23"/>
                    <a:pt x="15" y="25"/>
                    <a:pt x="8" y="32"/>
                  </a:cubicBezTo>
                  <a:cubicBezTo>
                    <a:pt x="5" y="35"/>
                    <a:pt x="0" y="38"/>
                    <a:pt x="3" y="42"/>
                  </a:cubicBezTo>
                  <a:cubicBezTo>
                    <a:pt x="7" y="45"/>
                    <a:pt x="14" y="41"/>
                    <a:pt x="19" y="43"/>
                  </a:cubicBezTo>
                  <a:cubicBezTo>
                    <a:pt x="23" y="44"/>
                    <a:pt x="30" y="53"/>
                    <a:pt x="31" y="58"/>
                  </a:cubicBezTo>
                  <a:cubicBezTo>
                    <a:pt x="32" y="62"/>
                    <a:pt x="29" y="66"/>
                    <a:pt x="32" y="70"/>
                  </a:cubicBezTo>
                  <a:cubicBezTo>
                    <a:pt x="35" y="74"/>
                    <a:pt x="39" y="71"/>
                    <a:pt x="43" y="72"/>
                  </a:cubicBezTo>
                  <a:cubicBezTo>
                    <a:pt x="45" y="79"/>
                    <a:pt x="46" y="78"/>
                    <a:pt x="53" y="78"/>
                  </a:cubicBezTo>
                  <a:cubicBezTo>
                    <a:pt x="59" y="79"/>
                    <a:pt x="64" y="81"/>
                    <a:pt x="69" y="82"/>
                  </a:cubicBezTo>
                  <a:cubicBezTo>
                    <a:pt x="76" y="85"/>
                    <a:pt x="91" y="92"/>
                    <a:pt x="91" y="101"/>
                  </a:cubicBezTo>
                  <a:cubicBezTo>
                    <a:pt x="87" y="97"/>
                    <a:pt x="86" y="91"/>
                    <a:pt x="81" y="86"/>
                  </a:cubicBezTo>
                  <a:cubicBezTo>
                    <a:pt x="78" y="83"/>
                    <a:pt x="73" y="80"/>
                    <a:pt x="69" y="77"/>
                  </a:cubicBezTo>
                  <a:cubicBezTo>
                    <a:pt x="64" y="74"/>
                    <a:pt x="58" y="72"/>
                    <a:pt x="53" y="69"/>
                  </a:cubicBezTo>
                  <a:cubicBezTo>
                    <a:pt x="48" y="64"/>
                    <a:pt x="50" y="61"/>
                    <a:pt x="47" y="56"/>
                  </a:cubicBezTo>
                  <a:cubicBezTo>
                    <a:pt x="45" y="54"/>
                    <a:pt x="42" y="54"/>
                    <a:pt x="40" y="52"/>
                  </a:cubicBezTo>
                  <a:cubicBezTo>
                    <a:pt x="37" y="49"/>
                    <a:pt x="38" y="50"/>
                    <a:pt x="37" y="46"/>
                  </a:cubicBezTo>
                  <a:cubicBezTo>
                    <a:pt x="35" y="40"/>
                    <a:pt x="33" y="36"/>
                    <a:pt x="35" y="31"/>
                  </a:cubicBezTo>
                  <a:cubicBezTo>
                    <a:pt x="37" y="25"/>
                    <a:pt x="38" y="21"/>
                    <a:pt x="39" y="14"/>
                  </a:cubicBezTo>
                  <a:cubicBezTo>
                    <a:pt x="40" y="9"/>
                    <a:pt x="46" y="5"/>
                    <a:pt x="46" y="0"/>
                  </a:cubicBezTo>
                  <a:cubicBezTo>
                    <a:pt x="41" y="3"/>
                    <a:pt x="38" y="10"/>
                    <a:pt x="34" y="14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4" name="Freeform 774"/>
            <p:cNvSpPr>
              <a:spLocks/>
            </p:cNvSpPr>
            <p:nvPr/>
          </p:nvSpPr>
          <p:spPr bwMode="auto">
            <a:xfrm>
              <a:off x="1768" y="1172"/>
              <a:ext cx="155" cy="95"/>
            </a:xfrm>
            <a:custGeom>
              <a:avLst/>
              <a:gdLst>
                <a:gd name="T0" fmla="*/ 115 w 62"/>
                <a:gd name="T1" fmla="*/ 0 h 38"/>
                <a:gd name="T2" fmla="*/ 55 w 62"/>
                <a:gd name="T3" fmla="*/ 40 h 38"/>
                <a:gd name="T4" fmla="*/ 33 w 62"/>
                <a:gd name="T5" fmla="*/ 65 h 38"/>
                <a:gd name="T6" fmla="*/ 0 w 62"/>
                <a:gd name="T7" fmla="*/ 85 h 38"/>
                <a:gd name="T8" fmla="*/ 78 w 62"/>
                <a:gd name="T9" fmla="*/ 43 h 38"/>
                <a:gd name="T10" fmla="*/ 138 w 62"/>
                <a:gd name="T11" fmla="*/ 40 h 38"/>
                <a:gd name="T12" fmla="*/ 155 w 62"/>
                <a:gd name="T13" fmla="*/ 2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8">
                  <a:moveTo>
                    <a:pt x="46" y="0"/>
                  </a:moveTo>
                  <a:cubicBezTo>
                    <a:pt x="39" y="6"/>
                    <a:pt x="30" y="9"/>
                    <a:pt x="22" y="16"/>
                  </a:cubicBezTo>
                  <a:cubicBezTo>
                    <a:pt x="19" y="19"/>
                    <a:pt x="16" y="23"/>
                    <a:pt x="13" y="26"/>
                  </a:cubicBezTo>
                  <a:cubicBezTo>
                    <a:pt x="9" y="30"/>
                    <a:pt x="4" y="31"/>
                    <a:pt x="0" y="34"/>
                  </a:cubicBezTo>
                  <a:cubicBezTo>
                    <a:pt x="7" y="38"/>
                    <a:pt x="24" y="18"/>
                    <a:pt x="31" y="17"/>
                  </a:cubicBezTo>
                  <a:cubicBezTo>
                    <a:pt x="38" y="15"/>
                    <a:pt x="47" y="17"/>
                    <a:pt x="55" y="16"/>
                  </a:cubicBezTo>
                  <a:cubicBezTo>
                    <a:pt x="56" y="12"/>
                    <a:pt x="58" y="10"/>
                    <a:pt x="62" y="10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5" name="Freeform 775"/>
            <p:cNvSpPr>
              <a:spLocks/>
            </p:cNvSpPr>
            <p:nvPr/>
          </p:nvSpPr>
          <p:spPr bwMode="auto">
            <a:xfrm>
              <a:off x="2198" y="1565"/>
              <a:ext cx="135" cy="205"/>
            </a:xfrm>
            <a:custGeom>
              <a:avLst/>
              <a:gdLst>
                <a:gd name="T0" fmla="*/ 18 w 54"/>
                <a:gd name="T1" fmla="*/ 25 h 82"/>
                <a:gd name="T2" fmla="*/ 3 w 54"/>
                <a:gd name="T3" fmla="*/ 148 h 82"/>
                <a:gd name="T4" fmla="*/ 35 w 54"/>
                <a:gd name="T5" fmla="*/ 128 h 82"/>
                <a:gd name="T6" fmla="*/ 60 w 54"/>
                <a:gd name="T7" fmla="*/ 145 h 82"/>
                <a:gd name="T8" fmla="*/ 90 w 54"/>
                <a:gd name="T9" fmla="*/ 165 h 82"/>
                <a:gd name="T10" fmla="*/ 88 w 54"/>
                <a:gd name="T11" fmla="*/ 205 h 82"/>
                <a:gd name="T12" fmla="*/ 95 w 54"/>
                <a:gd name="T13" fmla="*/ 145 h 82"/>
                <a:gd name="T14" fmla="*/ 75 w 54"/>
                <a:gd name="T15" fmla="*/ 95 h 82"/>
                <a:gd name="T16" fmla="*/ 95 w 54"/>
                <a:gd name="T17" fmla="*/ 53 h 82"/>
                <a:gd name="T18" fmla="*/ 120 w 54"/>
                <a:gd name="T19" fmla="*/ 0 h 82"/>
                <a:gd name="T20" fmla="*/ 55 w 54"/>
                <a:gd name="T21" fmla="*/ 78 h 82"/>
                <a:gd name="T22" fmla="*/ 30 w 54"/>
                <a:gd name="T23" fmla="*/ 3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82">
                  <a:moveTo>
                    <a:pt x="7" y="10"/>
                  </a:moveTo>
                  <a:cubicBezTo>
                    <a:pt x="8" y="27"/>
                    <a:pt x="0" y="43"/>
                    <a:pt x="1" y="59"/>
                  </a:cubicBezTo>
                  <a:cubicBezTo>
                    <a:pt x="6" y="59"/>
                    <a:pt x="9" y="51"/>
                    <a:pt x="14" y="51"/>
                  </a:cubicBezTo>
                  <a:cubicBezTo>
                    <a:pt x="17" y="51"/>
                    <a:pt x="21" y="57"/>
                    <a:pt x="24" y="58"/>
                  </a:cubicBezTo>
                  <a:cubicBezTo>
                    <a:pt x="30" y="60"/>
                    <a:pt x="34" y="59"/>
                    <a:pt x="36" y="66"/>
                  </a:cubicBezTo>
                  <a:cubicBezTo>
                    <a:pt x="37" y="72"/>
                    <a:pt x="33" y="78"/>
                    <a:pt x="35" y="82"/>
                  </a:cubicBezTo>
                  <a:cubicBezTo>
                    <a:pt x="39" y="76"/>
                    <a:pt x="41" y="65"/>
                    <a:pt x="38" y="58"/>
                  </a:cubicBezTo>
                  <a:cubicBezTo>
                    <a:pt x="34" y="50"/>
                    <a:pt x="29" y="48"/>
                    <a:pt x="30" y="38"/>
                  </a:cubicBezTo>
                  <a:cubicBezTo>
                    <a:pt x="31" y="31"/>
                    <a:pt x="32" y="26"/>
                    <a:pt x="38" y="21"/>
                  </a:cubicBezTo>
                  <a:cubicBezTo>
                    <a:pt x="41" y="17"/>
                    <a:pt x="54" y="5"/>
                    <a:pt x="48" y="0"/>
                  </a:cubicBezTo>
                  <a:cubicBezTo>
                    <a:pt x="35" y="6"/>
                    <a:pt x="31" y="22"/>
                    <a:pt x="22" y="31"/>
                  </a:cubicBezTo>
                  <a:cubicBezTo>
                    <a:pt x="18" y="27"/>
                    <a:pt x="9" y="18"/>
                    <a:pt x="12" y="12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" name="Freeform 776"/>
            <p:cNvSpPr>
              <a:spLocks/>
            </p:cNvSpPr>
            <p:nvPr/>
          </p:nvSpPr>
          <p:spPr bwMode="auto">
            <a:xfrm>
              <a:off x="2236" y="1262"/>
              <a:ext cx="140" cy="118"/>
            </a:xfrm>
            <a:custGeom>
              <a:avLst/>
              <a:gdLst>
                <a:gd name="T0" fmla="*/ 18 w 56"/>
                <a:gd name="T1" fmla="*/ 33 h 47"/>
                <a:gd name="T2" fmla="*/ 0 w 56"/>
                <a:gd name="T3" fmla="*/ 118 h 47"/>
                <a:gd name="T4" fmla="*/ 48 w 56"/>
                <a:gd name="T5" fmla="*/ 80 h 47"/>
                <a:gd name="T6" fmla="*/ 88 w 56"/>
                <a:gd name="T7" fmla="*/ 73 h 47"/>
                <a:gd name="T8" fmla="*/ 123 w 56"/>
                <a:gd name="T9" fmla="*/ 55 h 47"/>
                <a:gd name="T10" fmla="*/ 140 w 56"/>
                <a:gd name="T11" fmla="*/ 0 h 47"/>
                <a:gd name="T12" fmla="*/ 88 w 56"/>
                <a:gd name="T13" fmla="*/ 48 h 47"/>
                <a:gd name="T14" fmla="*/ 38 w 56"/>
                <a:gd name="T15" fmla="*/ 3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47">
                  <a:moveTo>
                    <a:pt x="7" y="13"/>
                  </a:moveTo>
                  <a:cubicBezTo>
                    <a:pt x="14" y="17"/>
                    <a:pt x="0" y="40"/>
                    <a:pt x="0" y="47"/>
                  </a:cubicBezTo>
                  <a:cubicBezTo>
                    <a:pt x="7" y="43"/>
                    <a:pt x="12" y="35"/>
                    <a:pt x="19" y="32"/>
                  </a:cubicBezTo>
                  <a:cubicBezTo>
                    <a:pt x="23" y="29"/>
                    <a:pt x="29" y="30"/>
                    <a:pt x="35" y="29"/>
                  </a:cubicBezTo>
                  <a:cubicBezTo>
                    <a:pt x="40" y="27"/>
                    <a:pt x="46" y="27"/>
                    <a:pt x="49" y="22"/>
                  </a:cubicBezTo>
                  <a:cubicBezTo>
                    <a:pt x="52" y="16"/>
                    <a:pt x="54" y="7"/>
                    <a:pt x="56" y="0"/>
                  </a:cubicBezTo>
                  <a:cubicBezTo>
                    <a:pt x="50" y="8"/>
                    <a:pt x="45" y="17"/>
                    <a:pt x="35" y="19"/>
                  </a:cubicBezTo>
                  <a:cubicBezTo>
                    <a:pt x="29" y="20"/>
                    <a:pt x="18" y="21"/>
                    <a:pt x="15" y="15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7" name="Freeform 777"/>
            <p:cNvSpPr>
              <a:spLocks/>
            </p:cNvSpPr>
            <p:nvPr/>
          </p:nvSpPr>
          <p:spPr bwMode="auto">
            <a:xfrm>
              <a:off x="2176" y="1387"/>
              <a:ext cx="52" cy="130"/>
            </a:xfrm>
            <a:custGeom>
              <a:avLst/>
              <a:gdLst>
                <a:gd name="T0" fmla="*/ 17 w 21"/>
                <a:gd name="T1" fmla="*/ 50 h 52"/>
                <a:gd name="T2" fmla="*/ 20 w 21"/>
                <a:gd name="T3" fmla="*/ 130 h 52"/>
                <a:gd name="T4" fmla="*/ 22 w 21"/>
                <a:gd name="T5" fmla="*/ 53 h 52"/>
                <a:gd name="T6" fmla="*/ 52 w 21"/>
                <a:gd name="T7" fmla="*/ 0 h 52"/>
                <a:gd name="T8" fmla="*/ 32 w 21"/>
                <a:gd name="T9" fmla="*/ 1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2">
                  <a:moveTo>
                    <a:pt x="7" y="20"/>
                  </a:moveTo>
                  <a:cubicBezTo>
                    <a:pt x="0" y="29"/>
                    <a:pt x="6" y="42"/>
                    <a:pt x="8" y="52"/>
                  </a:cubicBezTo>
                  <a:cubicBezTo>
                    <a:pt x="6" y="42"/>
                    <a:pt x="5" y="30"/>
                    <a:pt x="9" y="21"/>
                  </a:cubicBezTo>
                  <a:cubicBezTo>
                    <a:pt x="11" y="16"/>
                    <a:pt x="16" y="4"/>
                    <a:pt x="21" y="0"/>
                  </a:cubicBezTo>
                  <a:cubicBezTo>
                    <a:pt x="19" y="2"/>
                    <a:pt x="14" y="3"/>
                    <a:pt x="13" y="5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8" name="Freeform 778"/>
            <p:cNvSpPr>
              <a:spLocks/>
            </p:cNvSpPr>
            <p:nvPr/>
          </p:nvSpPr>
          <p:spPr bwMode="auto">
            <a:xfrm>
              <a:off x="2313" y="849"/>
              <a:ext cx="88" cy="108"/>
            </a:xfrm>
            <a:custGeom>
              <a:avLst/>
              <a:gdLst>
                <a:gd name="T0" fmla="*/ 60 w 35"/>
                <a:gd name="T1" fmla="*/ 10 h 43"/>
                <a:gd name="T2" fmla="*/ 73 w 35"/>
                <a:gd name="T3" fmla="*/ 23 h 43"/>
                <a:gd name="T4" fmla="*/ 40 w 35"/>
                <a:gd name="T5" fmla="*/ 45 h 43"/>
                <a:gd name="T6" fmla="*/ 20 w 35"/>
                <a:gd name="T7" fmla="*/ 80 h 43"/>
                <a:gd name="T8" fmla="*/ 0 w 35"/>
                <a:gd name="T9" fmla="*/ 108 h 43"/>
                <a:gd name="T10" fmla="*/ 25 w 35"/>
                <a:gd name="T11" fmla="*/ 50 h 43"/>
                <a:gd name="T12" fmla="*/ 55 w 35"/>
                <a:gd name="T13" fmla="*/ 15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3">
                  <a:moveTo>
                    <a:pt x="24" y="4"/>
                  </a:moveTo>
                  <a:cubicBezTo>
                    <a:pt x="29" y="0"/>
                    <a:pt x="35" y="3"/>
                    <a:pt x="29" y="9"/>
                  </a:cubicBezTo>
                  <a:cubicBezTo>
                    <a:pt x="25" y="13"/>
                    <a:pt x="19" y="13"/>
                    <a:pt x="16" y="18"/>
                  </a:cubicBezTo>
                  <a:cubicBezTo>
                    <a:pt x="13" y="22"/>
                    <a:pt x="12" y="28"/>
                    <a:pt x="8" y="32"/>
                  </a:cubicBezTo>
                  <a:cubicBezTo>
                    <a:pt x="5" y="36"/>
                    <a:pt x="0" y="38"/>
                    <a:pt x="0" y="43"/>
                  </a:cubicBezTo>
                  <a:cubicBezTo>
                    <a:pt x="5" y="38"/>
                    <a:pt x="6" y="26"/>
                    <a:pt x="10" y="20"/>
                  </a:cubicBezTo>
                  <a:cubicBezTo>
                    <a:pt x="13" y="14"/>
                    <a:pt x="20" y="12"/>
                    <a:pt x="22" y="6"/>
                  </a:cubicBezTo>
                </a:path>
              </a:pathLst>
            </a:custGeom>
            <a:solidFill>
              <a:srgbClr val="F2E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9" name="Freeform 779"/>
            <p:cNvSpPr>
              <a:spLocks/>
            </p:cNvSpPr>
            <p:nvPr/>
          </p:nvSpPr>
          <p:spPr bwMode="auto">
            <a:xfrm>
              <a:off x="2113" y="1014"/>
              <a:ext cx="93" cy="208"/>
            </a:xfrm>
            <a:custGeom>
              <a:avLst/>
              <a:gdLst>
                <a:gd name="T0" fmla="*/ 35 w 37"/>
                <a:gd name="T1" fmla="*/ 8 h 83"/>
                <a:gd name="T2" fmla="*/ 43 w 37"/>
                <a:gd name="T3" fmla="*/ 33 h 83"/>
                <a:gd name="T4" fmla="*/ 50 w 37"/>
                <a:gd name="T5" fmla="*/ 60 h 83"/>
                <a:gd name="T6" fmla="*/ 75 w 37"/>
                <a:gd name="T7" fmla="*/ 100 h 83"/>
                <a:gd name="T8" fmla="*/ 58 w 37"/>
                <a:gd name="T9" fmla="*/ 148 h 83"/>
                <a:gd name="T10" fmla="*/ 83 w 37"/>
                <a:gd name="T11" fmla="*/ 208 h 83"/>
                <a:gd name="T12" fmla="*/ 43 w 37"/>
                <a:gd name="T13" fmla="*/ 150 h 83"/>
                <a:gd name="T14" fmla="*/ 28 w 37"/>
                <a:gd name="T15" fmla="*/ 123 h 83"/>
                <a:gd name="T16" fmla="*/ 0 w 37"/>
                <a:gd name="T17" fmla="*/ 118 h 83"/>
                <a:gd name="T18" fmla="*/ 28 w 37"/>
                <a:gd name="T19" fmla="*/ 88 h 83"/>
                <a:gd name="T20" fmla="*/ 23 w 37"/>
                <a:gd name="T21" fmla="*/ 60 h 83"/>
                <a:gd name="T22" fmla="*/ 23 w 37"/>
                <a:gd name="T23" fmla="*/ 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83">
                  <a:moveTo>
                    <a:pt x="14" y="3"/>
                  </a:moveTo>
                  <a:cubicBezTo>
                    <a:pt x="13" y="6"/>
                    <a:pt x="16" y="10"/>
                    <a:pt x="17" y="13"/>
                  </a:cubicBezTo>
                  <a:cubicBezTo>
                    <a:pt x="18" y="16"/>
                    <a:pt x="19" y="21"/>
                    <a:pt x="20" y="24"/>
                  </a:cubicBezTo>
                  <a:cubicBezTo>
                    <a:pt x="24" y="31"/>
                    <a:pt x="37" y="30"/>
                    <a:pt x="30" y="40"/>
                  </a:cubicBezTo>
                  <a:cubicBezTo>
                    <a:pt x="25" y="47"/>
                    <a:pt x="18" y="50"/>
                    <a:pt x="23" y="59"/>
                  </a:cubicBezTo>
                  <a:cubicBezTo>
                    <a:pt x="28" y="67"/>
                    <a:pt x="34" y="73"/>
                    <a:pt x="33" y="83"/>
                  </a:cubicBezTo>
                  <a:cubicBezTo>
                    <a:pt x="21" y="83"/>
                    <a:pt x="20" y="68"/>
                    <a:pt x="17" y="60"/>
                  </a:cubicBezTo>
                  <a:cubicBezTo>
                    <a:pt x="15" y="57"/>
                    <a:pt x="14" y="51"/>
                    <a:pt x="11" y="49"/>
                  </a:cubicBezTo>
                  <a:cubicBezTo>
                    <a:pt x="8" y="47"/>
                    <a:pt x="4" y="49"/>
                    <a:pt x="0" y="47"/>
                  </a:cubicBezTo>
                  <a:cubicBezTo>
                    <a:pt x="3" y="43"/>
                    <a:pt x="9" y="40"/>
                    <a:pt x="11" y="35"/>
                  </a:cubicBezTo>
                  <a:cubicBezTo>
                    <a:pt x="13" y="30"/>
                    <a:pt x="10" y="28"/>
                    <a:pt x="9" y="24"/>
                  </a:cubicBezTo>
                  <a:cubicBezTo>
                    <a:pt x="7" y="17"/>
                    <a:pt x="13" y="6"/>
                    <a:pt x="9" y="0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0" name="Freeform 780"/>
            <p:cNvSpPr>
              <a:spLocks/>
            </p:cNvSpPr>
            <p:nvPr/>
          </p:nvSpPr>
          <p:spPr bwMode="auto">
            <a:xfrm>
              <a:off x="2516" y="1355"/>
              <a:ext cx="162" cy="65"/>
            </a:xfrm>
            <a:custGeom>
              <a:avLst/>
              <a:gdLst>
                <a:gd name="T0" fmla="*/ 52 w 65"/>
                <a:gd name="T1" fmla="*/ 5 h 26"/>
                <a:gd name="T2" fmla="*/ 37 w 65"/>
                <a:gd name="T3" fmla="*/ 28 h 26"/>
                <a:gd name="T4" fmla="*/ 12 w 65"/>
                <a:gd name="T5" fmla="*/ 38 h 26"/>
                <a:gd name="T6" fmla="*/ 32 w 65"/>
                <a:gd name="T7" fmla="*/ 45 h 26"/>
                <a:gd name="T8" fmla="*/ 52 w 65"/>
                <a:gd name="T9" fmla="*/ 65 h 26"/>
                <a:gd name="T10" fmla="*/ 120 w 65"/>
                <a:gd name="T11" fmla="*/ 50 h 26"/>
                <a:gd name="T12" fmla="*/ 142 w 65"/>
                <a:gd name="T13" fmla="*/ 63 h 26"/>
                <a:gd name="T14" fmla="*/ 162 w 65"/>
                <a:gd name="T15" fmla="*/ 30 h 26"/>
                <a:gd name="T16" fmla="*/ 107 w 65"/>
                <a:gd name="T17" fmla="*/ 38 h 26"/>
                <a:gd name="T18" fmla="*/ 77 w 65"/>
                <a:gd name="T19" fmla="*/ 25 h 26"/>
                <a:gd name="T20" fmla="*/ 67 w 65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26">
                  <a:moveTo>
                    <a:pt x="21" y="2"/>
                  </a:moveTo>
                  <a:cubicBezTo>
                    <a:pt x="18" y="3"/>
                    <a:pt x="18" y="8"/>
                    <a:pt x="15" y="11"/>
                  </a:cubicBezTo>
                  <a:cubicBezTo>
                    <a:pt x="12" y="14"/>
                    <a:pt x="8" y="13"/>
                    <a:pt x="5" y="15"/>
                  </a:cubicBezTo>
                  <a:cubicBezTo>
                    <a:pt x="0" y="20"/>
                    <a:pt x="10" y="18"/>
                    <a:pt x="13" y="18"/>
                  </a:cubicBezTo>
                  <a:cubicBezTo>
                    <a:pt x="18" y="19"/>
                    <a:pt x="21" y="20"/>
                    <a:pt x="21" y="26"/>
                  </a:cubicBezTo>
                  <a:cubicBezTo>
                    <a:pt x="29" y="23"/>
                    <a:pt x="39" y="18"/>
                    <a:pt x="48" y="20"/>
                  </a:cubicBezTo>
                  <a:cubicBezTo>
                    <a:pt x="52" y="21"/>
                    <a:pt x="53" y="25"/>
                    <a:pt x="57" y="25"/>
                  </a:cubicBezTo>
                  <a:cubicBezTo>
                    <a:pt x="61" y="24"/>
                    <a:pt x="65" y="16"/>
                    <a:pt x="65" y="12"/>
                  </a:cubicBezTo>
                  <a:cubicBezTo>
                    <a:pt x="58" y="17"/>
                    <a:pt x="51" y="16"/>
                    <a:pt x="43" y="15"/>
                  </a:cubicBezTo>
                  <a:cubicBezTo>
                    <a:pt x="39" y="15"/>
                    <a:pt x="33" y="13"/>
                    <a:pt x="31" y="10"/>
                  </a:cubicBezTo>
                  <a:cubicBezTo>
                    <a:pt x="29" y="7"/>
                    <a:pt x="30" y="1"/>
                    <a:pt x="27" y="0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1" name="Freeform 781"/>
            <p:cNvSpPr>
              <a:spLocks/>
            </p:cNvSpPr>
            <p:nvPr/>
          </p:nvSpPr>
          <p:spPr bwMode="auto">
            <a:xfrm>
              <a:off x="2463" y="1522"/>
              <a:ext cx="55" cy="60"/>
            </a:xfrm>
            <a:custGeom>
              <a:avLst/>
              <a:gdLst>
                <a:gd name="T0" fmla="*/ 25 w 22"/>
                <a:gd name="T1" fmla="*/ 0 h 24"/>
                <a:gd name="T2" fmla="*/ 23 w 22"/>
                <a:gd name="T3" fmla="*/ 30 h 24"/>
                <a:gd name="T4" fmla="*/ 0 w 22"/>
                <a:gd name="T5" fmla="*/ 60 h 24"/>
                <a:gd name="T6" fmla="*/ 25 w 22"/>
                <a:gd name="T7" fmla="*/ 45 h 24"/>
                <a:gd name="T8" fmla="*/ 55 w 22"/>
                <a:gd name="T9" fmla="*/ 38 h 24"/>
                <a:gd name="T10" fmla="*/ 30 w 22"/>
                <a:gd name="T11" fmla="*/ 1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4">
                  <a:moveTo>
                    <a:pt x="10" y="0"/>
                  </a:moveTo>
                  <a:cubicBezTo>
                    <a:pt x="10" y="4"/>
                    <a:pt x="11" y="8"/>
                    <a:pt x="9" y="12"/>
                  </a:cubicBezTo>
                  <a:cubicBezTo>
                    <a:pt x="7" y="17"/>
                    <a:pt x="2" y="19"/>
                    <a:pt x="0" y="24"/>
                  </a:cubicBezTo>
                  <a:cubicBezTo>
                    <a:pt x="5" y="24"/>
                    <a:pt x="7" y="20"/>
                    <a:pt x="10" y="18"/>
                  </a:cubicBezTo>
                  <a:cubicBezTo>
                    <a:pt x="13" y="16"/>
                    <a:pt x="18" y="15"/>
                    <a:pt x="22" y="15"/>
                  </a:cubicBezTo>
                  <a:cubicBezTo>
                    <a:pt x="19" y="12"/>
                    <a:pt x="13" y="9"/>
                    <a:pt x="12" y="4"/>
                  </a:cubicBezTo>
                </a:path>
              </a:pathLst>
            </a:custGeom>
            <a:solidFill>
              <a:srgbClr val="F4E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2" name="Freeform 782"/>
            <p:cNvSpPr>
              <a:spLocks/>
            </p:cNvSpPr>
            <p:nvPr/>
          </p:nvSpPr>
          <p:spPr bwMode="auto">
            <a:xfrm>
              <a:off x="1503" y="1645"/>
              <a:ext cx="120" cy="455"/>
            </a:xfrm>
            <a:custGeom>
              <a:avLst/>
              <a:gdLst>
                <a:gd name="T0" fmla="*/ 40 w 48"/>
                <a:gd name="T1" fmla="*/ 0 h 182"/>
                <a:gd name="T2" fmla="*/ 8 w 48"/>
                <a:gd name="T3" fmla="*/ 58 h 182"/>
                <a:gd name="T4" fmla="*/ 3 w 48"/>
                <a:gd name="T5" fmla="*/ 153 h 182"/>
                <a:gd name="T6" fmla="*/ 10 w 48"/>
                <a:gd name="T7" fmla="*/ 330 h 182"/>
                <a:gd name="T8" fmla="*/ 45 w 48"/>
                <a:gd name="T9" fmla="*/ 455 h 182"/>
                <a:gd name="T10" fmla="*/ 120 w 48"/>
                <a:gd name="T11" fmla="*/ 453 h 182"/>
                <a:gd name="T12" fmla="*/ 103 w 48"/>
                <a:gd name="T13" fmla="*/ 435 h 182"/>
                <a:gd name="T14" fmla="*/ 83 w 48"/>
                <a:gd name="T15" fmla="*/ 433 h 182"/>
                <a:gd name="T16" fmla="*/ 58 w 48"/>
                <a:gd name="T17" fmla="*/ 400 h 182"/>
                <a:gd name="T18" fmla="*/ 40 w 48"/>
                <a:gd name="T19" fmla="*/ 315 h 182"/>
                <a:gd name="T20" fmla="*/ 23 w 48"/>
                <a:gd name="T21" fmla="*/ 230 h 182"/>
                <a:gd name="T22" fmla="*/ 20 w 48"/>
                <a:gd name="T23" fmla="*/ 143 h 182"/>
                <a:gd name="T24" fmla="*/ 18 w 48"/>
                <a:gd name="T25" fmla="*/ 73 h 182"/>
                <a:gd name="T26" fmla="*/ 30 w 48"/>
                <a:gd name="T27" fmla="*/ 10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182">
                  <a:moveTo>
                    <a:pt x="16" y="0"/>
                  </a:moveTo>
                  <a:cubicBezTo>
                    <a:pt x="3" y="2"/>
                    <a:pt x="4" y="13"/>
                    <a:pt x="3" y="23"/>
                  </a:cubicBezTo>
                  <a:cubicBezTo>
                    <a:pt x="3" y="35"/>
                    <a:pt x="1" y="50"/>
                    <a:pt x="1" y="61"/>
                  </a:cubicBezTo>
                  <a:cubicBezTo>
                    <a:pt x="0" y="84"/>
                    <a:pt x="0" y="111"/>
                    <a:pt x="4" y="132"/>
                  </a:cubicBezTo>
                  <a:cubicBezTo>
                    <a:pt x="8" y="151"/>
                    <a:pt x="11" y="164"/>
                    <a:pt x="18" y="182"/>
                  </a:cubicBezTo>
                  <a:cubicBezTo>
                    <a:pt x="28" y="181"/>
                    <a:pt x="38" y="179"/>
                    <a:pt x="48" y="181"/>
                  </a:cubicBezTo>
                  <a:cubicBezTo>
                    <a:pt x="46" y="179"/>
                    <a:pt x="44" y="176"/>
                    <a:pt x="41" y="174"/>
                  </a:cubicBezTo>
                  <a:cubicBezTo>
                    <a:pt x="39" y="173"/>
                    <a:pt x="36" y="174"/>
                    <a:pt x="33" y="173"/>
                  </a:cubicBezTo>
                  <a:cubicBezTo>
                    <a:pt x="27" y="171"/>
                    <a:pt x="25" y="166"/>
                    <a:pt x="23" y="160"/>
                  </a:cubicBezTo>
                  <a:cubicBezTo>
                    <a:pt x="19" y="149"/>
                    <a:pt x="15" y="137"/>
                    <a:pt x="16" y="126"/>
                  </a:cubicBezTo>
                  <a:cubicBezTo>
                    <a:pt x="18" y="114"/>
                    <a:pt x="11" y="104"/>
                    <a:pt x="9" y="92"/>
                  </a:cubicBezTo>
                  <a:cubicBezTo>
                    <a:pt x="8" y="81"/>
                    <a:pt x="8" y="68"/>
                    <a:pt x="8" y="57"/>
                  </a:cubicBezTo>
                  <a:cubicBezTo>
                    <a:pt x="9" y="47"/>
                    <a:pt x="6" y="38"/>
                    <a:pt x="7" y="29"/>
                  </a:cubicBezTo>
                  <a:cubicBezTo>
                    <a:pt x="8" y="20"/>
                    <a:pt x="13" y="12"/>
                    <a:pt x="12" y="4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3" name="Freeform 783"/>
            <p:cNvSpPr>
              <a:spLocks/>
            </p:cNvSpPr>
            <p:nvPr/>
          </p:nvSpPr>
          <p:spPr bwMode="auto">
            <a:xfrm>
              <a:off x="1528" y="1475"/>
              <a:ext cx="50" cy="155"/>
            </a:xfrm>
            <a:custGeom>
              <a:avLst/>
              <a:gdLst>
                <a:gd name="T0" fmla="*/ 35 w 20"/>
                <a:gd name="T1" fmla="*/ 0 h 62"/>
                <a:gd name="T2" fmla="*/ 3 w 20"/>
                <a:gd name="T3" fmla="*/ 93 h 62"/>
                <a:gd name="T4" fmla="*/ 8 w 20"/>
                <a:gd name="T5" fmla="*/ 140 h 62"/>
                <a:gd name="T6" fmla="*/ 50 w 20"/>
                <a:gd name="T7" fmla="*/ 155 h 62"/>
                <a:gd name="T8" fmla="*/ 15 w 20"/>
                <a:gd name="T9" fmla="*/ 90 h 62"/>
                <a:gd name="T10" fmla="*/ 18 w 20"/>
                <a:gd name="T11" fmla="*/ 45 h 62"/>
                <a:gd name="T12" fmla="*/ 28 w 20"/>
                <a:gd name="T13" fmla="*/ 8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2">
                  <a:moveTo>
                    <a:pt x="14" y="0"/>
                  </a:moveTo>
                  <a:cubicBezTo>
                    <a:pt x="6" y="10"/>
                    <a:pt x="1" y="25"/>
                    <a:pt x="1" y="37"/>
                  </a:cubicBezTo>
                  <a:cubicBezTo>
                    <a:pt x="1" y="41"/>
                    <a:pt x="0" y="53"/>
                    <a:pt x="3" y="56"/>
                  </a:cubicBezTo>
                  <a:cubicBezTo>
                    <a:pt x="6" y="58"/>
                    <a:pt x="17" y="61"/>
                    <a:pt x="20" y="62"/>
                  </a:cubicBezTo>
                  <a:cubicBezTo>
                    <a:pt x="13" y="60"/>
                    <a:pt x="7" y="43"/>
                    <a:pt x="6" y="36"/>
                  </a:cubicBezTo>
                  <a:cubicBezTo>
                    <a:pt x="5" y="30"/>
                    <a:pt x="6" y="23"/>
                    <a:pt x="7" y="18"/>
                  </a:cubicBezTo>
                  <a:cubicBezTo>
                    <a:pt x="8" y="14"/>
                    <a:pt x="8" y="5"/>
                    <a:pt x="11" y="3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4" name="Freeform 784"/>
            <p:cNvSpPr>
              <a:spLocks/>
            </p:cNvSpPr>
            <p:nvPr/>
          </p:nvSpPr>
          <p:spPr bwMode="auto">
            <a:xfrm>
              <a:off x="2068" y="2482"/>
              <a:ext cx="245" cy="130"/>
            </a:xfrm>
            <a:custGeom>
              <a:avLst/>
              <a:gdLst>
                <a:gd name="T0" fmla="*/ 28 w 98"/>
                <a:gd name="T1" fmla="*/ 108 h 52"/>
                <a:gd name="T2" fmla="*/ 108 w 98"/>
                <a:gd name="T3" fmla="*/ 125 h 52"/>
                <a:gd name="T4" fmla="*/ 173 w 98"/>
                <a:gd name="T5" fmla="*/ 118 h 52"/>
                <a:gd name="T6" fmla="*/ 245 w 98"/>
                <a:gd name="T7" fmla="*/ 0 h 52"/>
                <a:gd name="T8" fmla="*/ 198 w 98"/>
                <a:gd name="T9" fmla="*/ 80 h 52"/>
                <a:gd name="T10" fmla="*/ 128 w 98"/>
                <a:gd name="T11" fmla="*/ 100 h 52"/>
                <a:gd name="T12" fmla="*/ 60 w 98"/>
                <a:gd name="T13" fmla="*/ 83 h 52"/>
                <a:gd name="T14" fmla="*/ 0 w 98"/>
                <a:gd name="T15" fmla="*/ 6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2">
                  <a:moveTo>
                    <a:pt x="11" y="43"/>
                  </a:moveTo>
                  <a:cubicBezTo>
                    <a:pt x="19" y="48"/>
                    <a:pt x="34" y="48"/>
                    <a:pt x="43" y="50"/>
                  </a:cubicBezTo>
                  <a:cubicBezTo>
                    <a:pt x="52" y="52"/>
                    <a:pt x="61" y="51"/>
                    <a:pt x="69" y="47"/>
                  </a:cubicBezTo>
                  <a:cubicBezTo>
                    <a:pt x="87" y="38"/>
                    <a:pt x="94" y="18"/>
                    <a:pt x="98" y="0"/>
                  </a:cubicBezTo>
                  <a:cubicBezTo>
                    <a:pt x="92" y="11"/>
                    <a:pt x="88" y="23"/>
                    <a:pt x="79" y="32"/>
                  </a:cubicBezTo>
                  <a:cubicBezTo>
                    <a:pt x="71" y="40"/>
                    <a:pt x="61" y="41"/>
                    <a:pt x="51" y="40"/>
                  </a:cubicBezTo>
                  <a:cubicBezTo>
                    <a:pt x="41" y="39"/>
                    <a:pt x="34" y="35"/>
                    <a:pt x="24" y="33"/>
                  </a:cubicBezTo>
                  <a:cubicBezTo>
                    <a:pt x="17" y="32"/>
                    <a:pt x="5" y="33"/>
                    <a:pt x="0" y="25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5" name="Freeform 785"/>
            <p:cNvSpPr>
              <a:spLocks/>
            </p:cNvSpPr>
            <p:nvPr/>
          </p:nvSpPr>
          <p:spPr bwMode="auto">
            <a:xfrm>
              <a:off x="3271" y="2270"/>
              <a:ext cx="205" cy="35"/>
            </a:xfrm>
            <a:custGeom>
              <a:avLst/>
              <a:gdLst>
                <a:gd name="T0" fmla="*/ 13 w 82"/>
                <a:gd name="T1" fmla="*/ 18 h 14"/>
                <a:gd name="T2" fmla="*/ 38 w 82"/>
                <a:gd name="T3" fmla="*/ 30 h 14"/>
                <a:gd name="T4" fmla="*/ 93 w 82"/>
                <a:gd name="T5" fmla="*/ 33 h 14"/>
                <a:gd name="T6" fmla="*/ 205 w 82"/>
                <a:gd name="T7" fmla="*/ 20 h 14"/>
                <a:gd name="T8" fmla="*/ 153 w 82"/>
                <a:gd name="T9" fmla="*/ 18 h 14"/>
                <a:gd name="T10" fmla="*/ 125 w 82"/>
                <a:gd name="T11" fmla="*/ 0 h 14"/>
                <a:gd name="T12" fmla="*/ 83 w 82"/>
                <a:gd name="T13" fmla="*/ 5 h 14"/>
                <a:gd name="T14" fmla="*/ 28 w 82"/>
                <a:gd name="T15" fmla="*/ 8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14">
                  <a:moveTo>
                    <a:pt x="5" y="7"/>
                  </a:moveTo>
                  <a:cubicBezTo>
                    <a:pt x="0" y="12"/>
                    <a:pt x="12" y="12"/>
                    <a:pt x="15" y="12"/>
                  </a:cubicBezTo>
                  <a:cubicBezTo>
                    <a:pt x="22" y="12"/>
                    <a:pt x="29" y="14"/>
                    <a:pt x="37" y="13"/>
                  </a:cubicBezTo>
                  <a:cubicBezTo>
                    <a:pt x="51" y="12"/>
                    <a:pt x="68" y="12"/>
                    <a:pt x="82" y="8"/>
                  </a:cubicBezTo>
                  <a:cubicBezTo>
                    <a:pt x="75" y="7"/>
                    <a:pt x="68" y="6"/>
                    <a:pt x="61" y="7"/>
                  </a:cubicBezTo>
                  <a:cubicBezTo>
                    <a:pt x="57" y="8"/>
                    <a:pt x="45" y="8"/>
                    <a:pt x="50" y="0"/>
                  </a:cubicBezTo>
                  <a:cubicBezTo>
                    <a:pt x="45" y="0"/>
                    <a:pt x="38" y="2"/>
                    <a:pt x="33" y="2"/>
                  </a:cubicBezTo>
                  <a:cubicBezTo>
                    <a:pt x="25" y="2"/>
                    <a:pt x="18" y="3"/>
                    <a:pt x="11" y="3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6" name="Freeform 786"/>
            <p:cNvSpPr>
              <a:spLocks/>
            </p:cNvSpPr>
            <p:nvPr/>
          </p:nvSpPr>
          <p:spPr bwMode="auto">
            <a:xfrm>
              <a:off x="3691" y="2157"/>
              <a:ext cx="225" cy="88"/>
            </a:xfrm>
            <a:custGeom>
              <a:avLst/>
              <a:gdLst>
                <a:gd name="T0" fmla="*/ 0 w 90"/>
                <a:gd name="T1" fmla="*/ 85 h 35"/>
                <a:gd name="T2" fmla="*/ 43 w 90"/>
                <a:gd name="T3" fmla="*/ 60 h 35"/>
                <a:gd name="T4" fmla="*/ 95 w 90"/>
                <a:gd name="T5" fmla="*/ 45 h 35"/>
                <a:gd name="T6" fmla="*/ 85 w 90"/>
                <a:gd name="T7" fmla="*/ 23 h 35"/>
                <a:gd name="T8" fmla="*/ 10 w 90"/>
                <a:gd name="T9" fmla="*/ 15 h 35"/>
                <a:gd name="T10" fmla="*/ 45 w 90"/>
                <a:gd name="T11" fmla="*/ 5 h 35"/>
                <a:gd name="T12" fmla="*/ 85 w 90"/>
                <a:gd name="T13" fmla="*/ 0 h 35"/>
                <a:gd name="T14" fmla="*/ 130 w 90"/>
                <a:gd name="T15" fmla="*/ 13 h 35"/>
                <a:gd name="T16" fmla="*/ 180 w 90"/>
                <a:gd name="T17" fmla="*/ 13 h 35"/>
                <a:gd name="T18" fmla="*/ 225 w 90"/>
                <a:gd name="T19" fmla="*/ 5 h 35"/>
                <a:gd name="T20" fmla="*/ 128 w 90"/>
                <a:gd name="T21" fmla="*/ 75 h 35"/>
                <a:gd name="T22" fmla="*/ 58 w 90"/>
                <a:gd name="T23" fmla="*/ 88 h 35"/>
                <a:gd name="T24" fmla="*/ 30 w 90"/>
                <a:gd name="T25" fmla="*/ 85 h 35"/>
                <a:gd name="T26" fmla="*/ 3 w 90"/>
                <a:gd name="T27" fmla="*/ 88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35">
                  <a:moveTo>
                    <a:pt x="0" y="34"/>
                  </a:moveTo>
                  <a:cubicBezTo>
                    <a:pt x="5" y="33"/>
                    <a:pt x="12" y="27"/>
                    <a:pt x="17" y="24"/>
                  </a:cubicBezTo>
                  <a:cubicBezTo>
                    <a:pt x="24" y="21"/>
                    <a:pt x="31" y="21"/>
                    <a:pt x="38" y="18"/>
                  </a:cubicBezTo>
                  <a:cubicBezTo>
                    <a:pt x="47" y="13"/>
                    <a:pt x="42" y="11"/>
                    <a:pt x="34" y="9"/>
                  </a:cubicBezTo>
                  <a:cubicBezTo>
                    <a:pt x="24" y="7"/>
                    <a:pt x="14" y="8"/>
                    <a:pt x="4" y="6"/>
                  </a:cubicBezTo>
                  <a:cubicBezTo>
                    <a:pt x="6" y="3"/>
                    <a:pt x="14" y="3"/>
                    <a:pt x="18" y="2"/>
                  </a:cubicBezTo>
                  <a:cubicBezTo>
                    <a:pt x="23" y="1"/>
                    <a:pt x="29" y="0"/>
                    <a:pt x="34" y="0"/>
                  </a:cubicBezTo>
                  <a:cubicBezTo>
                    <a:pt x="41" y="1"/>
                    <a:pt x="45" y="5"/>
                    <a:pt x="52" y="5"/>
                  </a:cubicBezTo>
                  <a:cubicBezTo>
                    <a:pt x="59" y="5"/>
                    <a:pt x="65" y="5"/>
                    <a:pt x="72" y="5"/>
                  </a:cubicBezTo>
                  <a:cubicBezTo>
                    <a:pt x="78" y="4"/>
                    <a:pt x="84" y="1"/>
                    <a:pt x="90" y="2"/>
                  </a:cubicBezTo>
                  <a:cubicBezTo>
                    <a:pt x="78" y="13"/>
                    <a:pt x="67" y="25"/>
                    <a:pt x="51" y="30"/>
                  </a:cubicBezTo>
                  <a:cubicBezTo>
                    <a:pt x="42" y="32"/>
                    <a:pt x="32" y="35"/>
                    <a:pt x="23" y="35"/>
                  </a:cubicBezTo>
                  <a:cubicBezTo>
                    <a:pt x="19" y="35"/>
                    <a:pt x="16" y="34"/>
                    <a:pt x="12" y="34"/>
                  </a:cubicBezTo>
                  <a:cubicBezTo>
                    <a:pt x="8" y="34"/>
                    <a:pt x="5" y="35"/>
                    <a:pt x="1" y="35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7" name="Freeform 787"/>
            <p:cNvSpPr>
              <a:spLocks/>
            </p:cNvSpPr>
            <p:nvPr/>
          </p:nvSpPr>
          <p:spPr bwMode="auto">
            <a:xfrm>
              <a:off x="3728" y="2170"/>
              <a:ext cx="153" cy="72"/>
            </a:xfrm>
            <a:custGeom>
              <a:avLst/>
              <a:gdLst>
                <a:gd name="T0" fmla="*/ 0 w 61"/>
                <a:gd name="T1" fmla="*/ 67 h 29"/>
                <a:gd name="T2" fmla="*/ 45 w 61"/>
                <a:gd name="T3" fmla="*/ 62 h 29"/>
                <a:gd name="T4" fmla="*/ 93 w 61"/>
                <a:gd name="T5" fmla="*/ 50 h 29"/>
                <a:gd name="T6" fmla="*/ 153 w 61"/>
                <a:gd name="T7" fmla="*/ 2 h 29"/>
                <a:gd name="T8" fmla="*/ 133 w 61"/>
                <a:gd name="T9" fmla="*/ 7 h 29"/>
                <a:gd name="T10" fmla="*/ 113 w 61"/>
                <a:gd name="T11" fmla="*/ 5 h 29"/>
                <a:gd name="T12" fmla="*/ 65 w 61"/>
                <a:gd name="T13" fmla="*/ 0 h 29"/>
                <a:gd name="T14" fmla="*/ 93 w 61"/>
                <a:gd name="T15" fmla="*/ 27 h 29"/>
                <a:gd name="T16" fmla="*/ 53 w 61"/>
                <a:gd name="T17" fmla="*/ 52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29">
                  <a:moveTo>
                    <a:pt x="0" y="27"/>
                  </a:moveTo>
                  <a:cubicBezTo>
                    <a:pt x="5" y="29"/>
                    <a:pt x="13" y="26"/>
                    <a:pt x="18" y="25"/>
                  </a:cubicBezTo>
                  <a:cubicBezTo>
                    <a:pt x="25" y="24"/>
                    <a:pt x="31" y="22"/>
                    <a:pt x="37" y="20"/>
                  </a:cubicBezTo>
                  <a:cubicBezTo>
                    <a:pt x="45" y="16"/>
                    <a:pt x="59" y="10"/>
                    <a:pt x="61" y="1"/>
                  </a:cubicBezTo>
                  <a:cubicBezTo>
                    <a:pt x="59" y="1"/>
                    <a:pt x="56" y="3"/>
                    <a:pt x="53" y="3"/>
                  </a:cubicBezTo>
                  <a:cubicBezTo>
                    <a:pt x="50" y="4"/>
                    <a:pt x="48" y="3"/>
                    <a:pt x="45" y="2"/>
                  </a:cubicBezTo>
                  <a:cubicBezTo>
                    <a:pt x="39" y="1"/>
                    <a:pt x="32" y="0"/>
                    <a:pt x="26" y="0"/>
                  </a:cubicBezTo>
                  <a:cubicBezTo>
                    <a:pt x="31" y="3"/>
                    <a:pt x="40" y="3"/>
                    <a:pt x="37" y="11"/>
                  </a:cubicBezTo>
                  <a:cubicBezTo>
                    <a:pt x="35" y="16"/>
                    <a:pt x="27" y="21"/>
                    <a:pt x="21" y="21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8" name="Freeform 788"/>
            <p:cNvSpPr>
              <a:spLocks/>
            </p:cNvSpPr>
            <p:nvPr/>
          </p:nvSpPr>
          <p:spPr bwMode="auto">
            <a:xfrm>
              <a:off x="3266" y="2260"/>
              <a:ext cx="82" cy="42"/>
            </a:xfrm>
            <a:custGeom>
              <a:avLst/>
              <a:gdLst>
                <a:gd name="T0" fmla="*/ 2 w 33"/>
                <a:gd name="T1" fmla="*/ 0 h 17"/>
                <a:gd name="T2" fmla="*/ 12 w 33"/>
                <a:gd name="T3" fmla="*/ 37 h 17"/>
                <a:gd name="T4" fmla="*/ 27 w 33"/>
                <a:gd name="T5" fmla="*/ 37 h 17"/>
                <a:gd name="T6" fmla="*/ 52 w 33"/>
                <a:gd name="T7" fmla="*/ 37 h 17"/>
                <a:gd name="T8" fmla="*/ 35 w 33"/>
                <a:gd name="T9" fmla="*/ 15 h 17"/>
                <a:gd name="T10" fmla="*/ 82 w 33"/>
                <a:gd name="T11" fmla="*/ 2 h 17"/>
                <a:gd name="T12" fmla="*/ 45 w 33"/>
                <a:gd name="T13" fmla="*/ 2 h 17"/>
                <a:gd name="T14" fmla="*/ 25 w 33"/>
                <a:gd name="T15" fmla="*/ 2 h 17"/>
                <a:gd name="T16" fmla="*/ 10 w 33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7">
                  <a:moveTo>
                    <a:pt x="1" y="0"/>
                  </a:moveTo>
                  <a:cubicBezTo>
                    <a:pt x="0" y="1"/>
                    <a:pt x="3" y="13"/>
                    <a:pt x="5" y="15"/>
                  </a:cubicBezTo>
                  <a:cubicBezTo>
                    <a:pt x="7" y="17"/>
                    <a:pt x="8" y="15"/>
                    <a:pt x="11" y="15"/>
                  </a:cubicBezTo>
                  <a:cubicBezTo>
                    <a:pt x="14" y="14"/>
                    <a:pt x="17" y="15"/>
                    <a:pt x="21" y="15"/>
                  </a:cubicBezTo>
                  <a:cubicBezTo>
                    <a:pt x="18" y="14"/>
                    <a:pt x="9" y="11"/>
                    <a:pt x="14" y="6"/>
                  </a:cubicBezTo>
                  <a:cubicBezTo>
                    <a:pt x="18" y="2"/>
                    <a:pt x="28" y="3"/>
                    <a:pt x="33" y="1"/>
                  </a:cubicBezTo>
                  <a:cubicBezTo>
                    <a:pt x="28" y="2"/>
                    <a:pt x="23" y="0"/>
                    <a:pt x="18" y="1"/>
                  </a:cubicBezTo>
                  <a:cubicBezTo>
                    <a:pt x="15" y="1"/>
                    <a:pt x="13" y="2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9" name="Freeform 789"/>
            <p:cNvSpPr>
              <a:spLocks/>
            </p:cNvSpPr>
            <p:nvPr/>
          </p:nvSpPr>
          <p:spPr bwMode="auto">
            <a:xfrm>
              <a:off x="3483" y="2210"/>
              <a:ext cx="198" cy="52"/>
            </a:xfrm>
            <a:custGeom>
              <a:avLst/>
              <a:gdLst>
                <a:gd name="T0" fmla="*/ 28 w 79"/>
                <a:gd name="T1" fmla="*/ 52 h 21"/>
                <a:gd name="T2" fmla="*/ 113 w 79"/>
                <a:gd name="T3" fmla="*/ 42 h 21"/>
                <a:gd name="T4" fmla="*/ 198 w 79"/>
                <a:gd name="T5" fmla="*/ 0 h 21"/>
                <a:gd name="T6" fmla="*/ 160 w 79"/>
                <a:gd name="T7" fmla="*/ 20 h 21"/>
                <a:gd name="T8" fmla="*/ 98 w 79"/>
                <a:gd name="T9" fmla="*/ 37 h 21"/>
                <a:gd name="T10" fmla="*/ 43 w 79"/>
                <a:gd name="T11" fmla="*/ 45 h 21"/>
                <a:gd name="T12" fmla="*/ 0 w 79"/>
                <a:gd name="T13" fmla="*/ 5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1">
                  <a:moveTo>
                    <a:pt x="11" y="21"/>
                  </a:moveTo>
                  <a:cubicBezTo>
                    <a:pt x="23" y="21"/>
                    <a:pt x="34" y="21"/>
                    <a:pt x="45" y="17"/>
                  </a:cubicBezTo>
                  <a:cubicBezTo>
                    <a:pt x="56" y="15"/>
                    <a:pt x="72" y="9"/>
                    <a:pt x="79" y="0"/>
                  </a:cubicBezTo>
                  <a:cubicBezTo>
                    <a:pt x="74" y="3"/>
                    <a:pt x="69" y="6"/>
                    <a:pt x="64" y="8"/>
                  </a:cubicBezTo>
                  <a:cubicBezTo>
                    <a:pt x="56" y="10"/>
                    <a:pt x="47" y="13"/>
                    <a:pt x="39" y="15"/>
                  </a:cubicBezTo>
                  <a:cubicBezTo>
                    <a:pt x="32" y="16"/>
                    <a:pt x="24" y="16"/>
                    <a:pt x="17" y="18"/>
                  </a:cubicBezTo>
                  <a:cubicBezTo>
                    <a:pt x="12" y="19"/>
                    <a:pt x="5" y="21"/>
                    <a:pt x="0" y="21"/>
                  </a:cubicBezTo>
                </a:path>
              </a:pathLst>
            </a:custGeom>
            <a:solidFill>
              <a:srgbClr val="EACD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0" name="Freeform 790"/>
            <p:cNvSpPr>
              <a:spLocks/>
            </p:cNvSpPr>
            <p:nvPr/>
          </p:nvSpPr>
          <p:spPr bwMode="auto">
            <a:xfrm>
              <a:off x="3978" y="1505"/>
              <a:ext cx="138" cy="347"/>
            </a:xfrm>
            <a:custGeom>
              <a:avLst/>
              <a:gdLst>
                <a:gd name="T0" fmla="*/ 93 w 55"/>
                <a:gd name="T1" fmla="*/ 0 h 139"/>
                <a:gd name="T2" fmla="*/ 120 w 55"/>
                <a:gd name="T3" fmla="*/ 75 h 139"/>
                <a:gd name="T4" fmla="*/ 138 w 55"/>
                <a:gd name="T5" fmla="*/ 152 h 139"/>
                <a:gd name="T6" fmla="*/ 135 w 55"/>
                <a:gd name="T7" fmla="*/ 212 h 139"/>
                <a:gd name="T8" fmla="*/ 113 w 55"/>
                <a:gd name="T9" fmla="*/ 302 h 139"/>
                <a:gd name="T10" fmla="*/ 103 w 55"/>
                <a:gd name="T11" fmla="*/ 327 h 139"/>
                <a:gd name="T12" fmla="*/ 85 w 55"/>
                <a:gd name="T13" fmla="*/ 325 h 139"/>
                <a:gd name="T14" fmla="*/ 68 w 55"/>
                <a:gd name="T15" fmla="*/ 335 h 139"/>
                <a:gd name="T16" fmla="*/ 8 w 55"/>
                <a:gd name="T17" fmla="*/ 312 h 139"/>
                <a:gd name="T18" fmla="*/ 25 w 55"/>
                <a:gd name="T19" fmla="*/ 270 h 139"/>
                <a:gd name="T20" fmla="*/ 55 w 55"/>
                <a:gd name="T21" fmla="*/ 262 h 139"/>
                <a:gd name="T22" fmla="*/ 100 w 55"/>
                <a:gd name="T23" fmla="*/ 247 h 139"/>
                <a:gd name="T24" fmla="*/ 108 w 55"/>
                <a:gd name="T25" fmla="*/ 152 h 139"/>
                <a:gd name="T26" fmla="*/ 108 w 55"/>
                <a:gd name="T27" fmla="*/ 85 h 139"/>
                <a:gd name="T28" fmla="*/ 98 w 55"/>
                <a:gd name="T29" fmla="*/ 25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" h="139">
                  <a:moveTo>
                    <a:pt x="37" y="0"/>
                  </a:moveTo>
                  <a:cubicBezTo>
                    <a:pt x="39" y="10"/>
                    <a:pt x="45" y="20"/>
                    <a:pt x="48" y="30"/>
                  </a:cubicBezTo>
                  <a:cubicBezTo>
                    <a:pt x="50" y="41"/>
                    <a:pt x="55" y="50"/>
                    <a:pt x="55" y="61"/>
                  </a:cubicBezTo>
                  <a:cubicBezTo>
                    <a:pt x="54" y="71"/>
                    <a:pt x="54" y="75"/>
                    <a:pt x="54" y="85"/>
                  </a:cubicBezTo>
                  <a:cubicBezTo>
                    <a:pt x="54" y="94"/>
                    <a:pt x="45" y="113"/>
                    <a:pt x="45" y="121"/>
                  </a:cubicBezTo>
                  <a:cubicBezTo>
                    <a:pt x="45" y="126"/>
                    <a:pt x="48" y="129"/>
                    <a:pt x="41" y="131"/>
                  </a:cubicBezTo>
                  <a:cubicBezTo>
                    <a:pt x="39" y="131"/>
                    <a:pt x="37" y="130"/>
                    <a:pt x="34" y="130"/>
                  </a:cubicBezTo>
                  <a:cubicBezTo>
                    <a:pt x="32" y="130"/>
                    <a:pt x="29" y="133"/>
                    <a:pt x="27" y="134"/>
                  </a:cubicBezTo>
                  <a:cubicBezTo>
                    <a:pt x="18" y="138"/>
                    <a:pt x="0" y="139"/>
                    <a:pt x="3" y="125"/>
                  </a:cubicBezTo>
                  <a:cubicBezTo>
                    <a:pt x="5" y="120"/>
                    <a:pt x="7" y="114"/>
                    <a:pt x="10" y="108"/>
                  </a:cubicBezTo>
                  <a:cubicBezTo>
                    <a:pt x="13" y="103"/>
                    <a:pt x="16" y="102"/>
                    <a:pt x="22" y="105"/>
                  </a:cubicBezTo>
                  <a:cubicBezTo>
                    <a:pt x="30" y="109"/>
                    <a:pt x="40" y="114"/>
                    <a:pt x="40" y="99"/>
                  </a:cubicBezTo>
                  <a:cubicBezTo>
                    <a:pt x="40" y="86"/>
                    <a:pt x="44" y="74"/>
                    <a:pt x="43" y="61"/>
                  </a:cubicBezTo>
                  <a:cubicBezTo>
                    <a:pt x="43" y="51"/>
                    <a:pt x="44" y="43"/>
                    <a:pt x="43" y="34"/>
                  </a:cubicBezTo>
                  <a:cubicBezTo>
                    <a:pt x="42" y="27"/>
                    <a:pt x="42" y="16"/>
                    <a:pt x="39" y="1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1" name="Freeform 791"/>
            <p:cNvSpPr>
              <a:spLocks/>
            </p:cNvSpPr>
            <p:nvPr/>
          </p:nvSpPr>
          <p:spPr bwMode="auto">
            <a:xfrm>
              <a:off x="3983" y="1800"/>
              <a:ext cx="123" cy="187"/>
            </a:xfrm>
            <a:custGeom>
              <a:avLst/>
              <a:gdLst>
                <a:gd name="T0" fmla="*/ 105 w 49"/>
                <a:gd name="T1" fmla="*/ 10 h 75"/>
                <a:gd name="T2" fmla="*/ 123 w 49"/>
                <a:gd name="T3" fmla="*/ 55 h 75"/>
                <a:gd name="T4" fmla="*/ 113 w 49"/>
                <a:gd name="T5" fmla="*/ 102 h 75"/>
                <a:gd name="T6" fmla="*/ 65 w 49"/>
                <a:gd name="T7" fmla="*/ 187 h 75"/>
                <a:gd name="T8" fmla="*/ 23 w 49"/>
                <a:gd name="T9" fmla="*/ 180 h 75"/>
                <a:gd name="T10" fmla="*/ 83 w 49"/>
                <a:gd name="T11" fmla="*/ 142 h 75"/>
                <a:gd name="T12" fmla="*/ 88 w 49"/>
                <a:gd name="T13" fmla="*/ 70 h 75"/>
                <a:gd name="T14" fmla="*/ 28 w 49"/>
                <a:gd name="T15" fmla="*/ 47 h 75"/>
                <a:gd name="T16" fmla="*/ 55 w 49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75">
                  <a:moveTo>
                    <a:pt x="42" y="4"/>
                  </a:moveTo>
                  <a:cubicBezTo>
                    <a:pt x="40" y="10"/>
                    <a:pt x="48" y="16"/>
                    <a:pt x="49" y="22"/>
                  </a:cubicBezTo>
                  <a:cubicBezTo>
                    <a:pt x="49" y="28"/>
                    <a:pt x="46" y="35"/>
                    <a:pt x="45" y="41"/>
                  </a:cubicBezTo>
                  <a:cubicBezTo>
                    <a:pt x="41" y="54"/>
                    <a:pt x="37" y="66"/>
                    <a:pt x="26" y="75"/>
                  </a:cubicBezTo>
                  <a:cubicBezTo>
                    <a:pt x="28" y="65"/>
                    <a:pt x="14" y="72"/>
                    <a:pt x="9" y="72"/>
                  </a:cubicBezTo>
                  <a:cubicBezTo>
                    <a:pt x="14" y="64"/>
                    <a:pt x="27" y="65"/>
                    <a:pt x="33" y="57"/>
                  </a:cubicBezTo>
                  <a:cubicBezTo>
                    <a:pt x="38" y="50"/>
                    <a:pt x="42" y="34"/>
                    <a:pt x="35" y="28"/>
                  </a:cubicBezTo>
                  <a:cubicBezTo>
                    <a:pt x="28" y="22"/>
                    <a:pt x="18" y="24"/>
                    <a:pt x="11" y="19"/>
                  </a:cubicBezTo>
                  <a:cubicBezTo>
                    <a:pt x="0" y="11"/>
                    <a:pt x="15" y="5"/>
                    <a:pt x="22" y="0"/>
                  </a:cubicBezTo>
                </a:path>
              </a:pathLst>
            </a:custGeom>
            <a:solidFill>
              <a:srgbClr val="C694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2" name="Freeform 792"/>
            <p:cNvSpPr>
              <a:spLocks/>
            </p:cNvSpPr>
            <p:nvPr/>
          </p:nvSpPr>
          <p:spPr bwMode="auto">
            <a:xfrm>
              <a:off x="3986" y="1760"/>
              <a:ext cx="105" cy="72"/>
            </a:xfrm>
            <a:custGeom>
              <a:avLst/>
              <a:gdLst>
                <a:gd name="T0" fmla="*/ 35 w 42"/>
                <a:gd name="T1" fmla="*/ 15 h 29"/>
                <a:gd name="T2" fmla="*/ 3 w 42"/>
                <a:gd name="T3" fmla="*/ 55 h 29"/>
                <a:gd name="T4" fmla="*/ 45 w 42"/>
                <a:gd name="T5" fmla="*/ 70 h 29"/>
                <a:gd name="T6" fmla="*/ 100 w 42"/>
                <a:gd name="T7" fmla="*/ 42 h 29"/>
                <a:gd name="T8" fmla="*/ 40 w 42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9">
                  <a:moveTo>
                    <a:pt x="14" y="6"/>
                  </a:moveTo>
                  <a:cubicBezTo>
                    <a:pt x="8" y="0"/>
                    <a:pt x="0" y="17"/>
                    <a:pt x="1" y="22"/>
                  </a:cubicBezTo>
                  <a:cubicBezTo>
                    <a:pt x="2" y="27"/>
                    <a:pt x="13" y="29"/>
                    <a:pt x="18" y="28"/>
                  </a:cubicBezTo>
                  <a:cubicBezTo>
                    <a:pt x="8" y="7"/>
                    <a:pt x="42" y="29"/>
                    <a:pt x="40" y="17"/>
                  </a:cubicBezTo>
                  <a:cubicBezTo>
                    <a:pt x="35" y="17"/>
                    <a:pt x="15" y="17"/>
                    <a:pt x="16" y="8"/>
                  </a:cubicBezTo>
                </a:path>
              </a:pathLst>
            </a:custGeom>
            <a:solidFill>
              <a:srgbClr val="A16C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3" name="Freeform 793"/>
            <p:cNvSpPr>
              <a:spLocks/>
            </p:cNvSpPr>
            <p:nvPr/>
          </p:nvSpPr>
          <p:spPr bwMode="auto">
            <a:xfrm>
              <a:off x="3993" y="1780"/>
              <a:ext cx="58" cy="27"/>
            </a:xfrm>
            <a:custGeom>
              <a:avLst/>
              <a:gdLst>
                <a:gd name="T0" fmla="*/ 20 w 23"/>
                <a:gd name="T1" fmla="*/ 0 h 11"/>
                <a:gd name="T2" fmla="*/ 0 w 23"/>
                <a:gd name="T3" fmla="*/ 27 h 11"/>
                <a:gd name="T4" fmla="*/ 28 w 23"/>
                <a:gd name="T5" fmla="*/ 10 h 11"/>
                <a:gd name="T6" fmla="*/ 58 w 23"/>
                <a:gd name="T7" fmla="*/ 15 h 11"/>
                <a:gd name="T8" fmla="*/ 18 w 2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">
                  <a:moveTo>
                    <a:pt x="8" y="0"/>
                  </a:moveTo>
                  <a:cubicBezTo>
                    <a:pt x="3" y="1"/>
                    <a:pt x="0" y="7"/>
                    <a:pt x="0" y="11"/>
                  </a:cubicBezTo>
                  <a:cubicBezTo>
                    <a:pt x="4" y="10"/>
                    <a:pt x="7" y="6"/>
                    <a:pt x="11" y="4"/>
                  </a:cubicBezTo>
                  <a:cubicBezTo>
                    <a:pt x="16" y="3"/>
                    <a:pt x="19" y="6"/>
                    <a:pt x="23" y="6"/>
                  </a:cubicBezTo>
                  <a:cubicBezTo>
                    <a:pt x="19" y="3"/>
                    <a:pt x="12" y="2"/>
                    <a:pt x="7" y="0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4" name="Freeform 794"/>
            <p:cNvSpPr>
              <a:spLocks/>
            </p:cNvSpPr>
            <p:nvPr/>
          </p:nvSpPr>
          <p:spPr bwMode="auto">
            <a:xfrm>
              <a:off x="3563" y="1977"/>
              <a:ext cx="115" cy="63"/>
            </a:xfrm>
            <a:custGeom>
              <a:avLst/>
              <a:gdLst>
                <a:gd name="T0" fmla="*/ 5 w 46"/>
                <a:gd name="T1" fmla="*/ 60 h 25"/>
                <a:gd name="T2" fmla="*/ 50 w 46"/>
                <a:gd name="T3" fmla="*/ 63 h 25"/>
                <a:gd name="T4" fmla="*/ 75 w 46"/>
                <a:gd name="T5" fmla="*/ 58 h 25"/>
                <a:gd name="T6" fmla="*/ 98 w 46"/>
                <a:gd name="T7" fmla="*/ 55 h 25"/>
                <a:gd name="T8" fmla="*/ 85 w 46"/>
                <a:gd name="T9" fmla="*/ 28 h 25"/>
                <a:gd name="T10" fmla="*/ 48 w 46"/>
                <a:gd name="T11" fmla="*/ 0 h 25"/>
                <a:gd name="T12" fmla="*/ 50 w 46"/>
                <a:gd name="T13" fmla="*/ 40 h 25"/>
                <a:gd name="T14" fmla="*/ 0 w 46"/>
                <a:gd name="T15" fmla="*/ 6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25">
                  <a:moveTo>
                    <a:pt x="2" y="24"/>
                  </a:moveTo>
                  <a:cubicBezTo>
                    <a:pt x="7" y="24"/>
                    <a:pt x="14" y="25"/>
                    <a:pt x="20" y="25"/>
                  </a:cubicBezTo>
                  <a:cubicBezTo>
                    <a:pt x="24" y="25"/>
                    <a:pt x="26" y="24"/>
                    <a:pt x="30" y="23"/>
                  </a:cubicBezTo>
                  <a:cubicBezTo>
                    <a:pt x="33" y="21"/>
                    <a:pt x="36" y="23"/>
                    <a:pt x="39" y="22"/>
                  </a:cubicBezTo>
                  <a:cubicBezTo>
                    <a:pt x="46" y="20"/>
                    <a:pt x="39" y="14"/>
                    <a:pt x="34" y="11"/>
                  </a:cubicBezTo>
                  <a:cubicBezTo>
                    <a:pt x="30" y="7"/>
                    <a:pt x="24" y="5"/>
                    <a:pt x="19" y="0"/>
                  </a:cubicBezTo>
                  <a:cubicBezTo>
                    <a:pt x="25" y="7"/>
                    <a:pt x="29" y="11"/>
                    <a:pt x="20" y="16"/>
                  </a:cubicBezTo>
                  <a:cubicBezTo>
                    <a:pt x="15" y="19"/>
                    <a:pt x="3" y="18"/>
                    <a:pt x="0" y="24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5" name="Freeform 795"/>
            <p:cNvSpPr>
              <a:spLocks/>
            </p:cNvSpPr>
            <p:nvPr/>
          </p:nvSpPr>
          <p:spPr bwMode="auto">
            <a:xfrm>
              <a:off x="3498" y="1892"/>
              <a:ext cx="53" cy="55"/>
            </a:xfrm>
            <a:custGeom>
              <a:avLst/>
              <a:gdLst>
                <a:gd name="T0" fmla="*/ 38 w 21"/>
                <a:gd name="T1" fmla="*/ 10 h 22"/>
                <a:gd name="T2" fmla="*/ 0 w 21"/>
                <a:gd name="T3" fmla="*/ 30 h 22"/>
                <a:gd name="T4" fmla="*/ 53 w 21"/>
                <a:gd name="T5" fmla="*/ 55 h 22"/>
                <a:gd name="T6" fmla="*/ 50 w 2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15" y="4"/>
                  </a:moveTo>
                  <a:cubicBezTo>
                    <a:pt x="9" y="5"/>
                    <a:pt x="4" y="8"/>
                    <a:pt x="0" y="12"/>
                  </a:cubicBezTo>
                  <a:cubicBezTo>
                    <a:pt x="2" y="19"/>
                    <a:pt x="15" y="22"/>
                    <a:pt x="21" y="22"/>
                  </a:cubicBezTo>
                  <a:cubicBezTo>
                    <a:pt x="12" y="18"/>
                    <a:pt x="12" y="7"/>
                    <a:pt x="20" y="0"/>
                  </a:cubicBezTo>
                </a:path>
              </a:pathLst>
            </a:custGeom>
            <a:solidFill>
              <a:srgbClr val="814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6" name="Freeform 796"/>
            <p:cNvSpPr>
              <a:spLocks/>
            </p:cNvSpPr>
            <p:nvPr/>
          </p:nvSpPr>
          <p:spPr bwMode="auto">
            <a:xfrm>
              <a:off x="2723" y="1660"/>
              <a:ext cx="50" cy="45"/>
            </a:xfrm>
            <a:custGeom>
              <a:avLst/>
              <a:gdLst>
                <a:gd name="T0" fmla="*/ 0 w 20"/>
                <a:gd name="T1" fmla="*/ 3 h 18"/>
                <a:gd name="T2" fmla="*/ 13 w 20"/>
                <a:gd name="T3" fmla="*/ 28 h 18"/>
                <a:gd name="T4" fmla="*/ 50 w 20"/>
                <a:gd name="T5" fmla="*/ 45 h 18"/>
                <a:gd name="T6" fmla="*/ 35 w 20"/>
                <a:gd name="T7" fmla="*/ 20 h 18"/>
                <a:gd name="T8" fmla="*/ 15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1"/>
                  </a:moveTo>
                  <a:cubicBezTo>
                    <a:pt x="2" y="3"/>
                    <a:pt x="6" y="7"/>
                    <a:pt x="5" y="11"/>
                  </a:cubicBezTo>
                  <a:cubicBezTo>
                    <a:pt x="12" y="10"/>
                    <a:pt x="16" y="12"/>
                    <a:pt x="20" y="18"/>
                  </a:cubicBezTo>
                  <a:cubicBezTo>
                    <a:pt x="20" y="13"/>
                    <a:pt x="19" y="10"/>
                    <a:pt x="14" y="8"/>
                  </a:cubicBezTo>
                  <a:cubicBezTo>
                    <a:pt x="9" y="6"/>
                    <a:pt x="5" y="6"/>
                    <a:pt x="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7" name="Freeform 797"/>
            <p:cNvSpPr>
              <a:spLocks/>
            </p:cNvSpPr>
            <p:nvPr/>
          </p:nvSpPr>
          <p:spPr bwMode="auto">
            <a:xfrm>
              <a:off x="2901" y="1815"/>
              <a:ext cx="50" cy="85"/>
            </a:xfrm>
            <a:custGeom>
              <a:avLst/>
              <a:gdLst>
                <a:gd name="T0" fmla="*/ 5 w 20"/>
                <a:gd name="T1" fmla="*/ 0 h 34"/>
                <a:gd name="T2" fmla="*/ 28 w 20"/>
                <a:gd name="T3" fmla="*/ 85 h 34"/>
                <a:gd name="T4" fmla="*/ 18 w 20"/>
                <a:gd name="T5" fmla="*/ 35 h 34"/>
                <a:gd name="T6" fmla="*/ 10 w 20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4">
                  <a:moveTo>
                    <a:pt x="2" y="0"/>
                  </a:moveTo>
                  <a:cubicBezTo>
                    <a:pt x="7" y="10"/>
                    <a:pt x="20" y="20"/>
                    <a:pt x="11" y="34"/>
                  </a:cubicBezTo>
                  <a:cubicBezTo>
                    <a:pt x="11" y="27"/>
                    <a:pt x="12" y="19"/>
                    <a:pt x="7" y="14"/>
                  </a:cubicBezTo>
                  <a:cubicBezTo>
                    <a:pt x="2" y="9"/>
                    <a:pt x="0" y="7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8" name="Freeform 798"/>
            <p:cNvSpPr>
              <a:spLocks/>
            </p:cNvSpPr>
            <p:nvPr/>
          </p:nvSpPr>
          <p:spPr bwMode="auto">
            <a:xfrm>
              <a:off x="2886" y="1365"/>
              <a:ext cx="220" cy="117"/>
            </a:xfrm>
            <a:custGeom>
              <a:avLst/>
              <a:gdLst>
                <a:gd name="T0" fmla="*/ 0 w 88"/>
                <a:gd name="T1" fmla="*/ 102 h 47"/>
                <a:gd name="T2" fmla="*/ 50 w 88"/>
                <a:gd name="T3" fmla="*/ 77 h 47"/>
                <a:gd name="T4" fmla="*/ 105 w 88"/>
                <a:gd name="T5" fmla="*/ 75 h 47"/>
                <a:gd name="T6" fmla="*/ 158 w 88"/>
                <a:gd name="T7" fmla="*/ 57 h 47"/>
                <a:gd name="T8" fmla="*/ 220 w 88"/>
                <a:gd name="T9" fmla="*/ 0 h 47"/>
                <a:gd name="T10" fmla="*/ 195 w 88"/>
                <a:gd name="T11" fmla="*/ 52 h 47"/>
                <a:gd name="T12" fmla="*/ 98 w 88"/>
                <a:gd name="T13" fmla="*/ 102 h 47"/>
                <a:gd name="T14" fmla="*/ 80 w 88"/>
                <a:gd name="T15" fmla="*/ 115 h 47"/>
                <a:gd name="T16" fmla="*/ 65 w 88"/>
                <a:gd name="T17" fmla="*/ 102 h 47"/>
                <a:gd name="T18" fmla="*/ 33 w 88"/>
                <a:gd name="T19" fmla="*/ 9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47">
                  <a:moveTo>
                    <a:pt x="0" y="41"/>
                  </a:moveTo>
                  <a:cubicBezTo>
                    <a:pt x="9" y="45"/>
                    <a:pt x="15" y="34"/>
                    <a:pt x="20" y="31"/>
                  </a:cubicBezTo>
                  <a:cubicBezTo>
                    <a:pt x="27" y="26"/>
                    <a:pt x="35" y="33"/>
                    <a:pt x="42" y="30"/>
                  </a:cubicBezTo>
                  <a:cubicBezTo>
                    <a:pt x="49" y="27"/>
                    <a:pt x="56" y="26"/>
                    <a:pt x="63" y="23"/>
                  </a:cubicBezTo>
                  <a:cubicBezTo>
                    <a:pt x="75" y="18"/>
                    <a:pt x="78" y="7"/>
                    <a:pt x="88" y="0"/>
                  </a:cubicBezTo>
                  <a:cubicBezTo>
                    <a:pt x="85" y="7"/>
                    <a:pt x="79" y="13"/>
                    <a:pt x="78" y="21"/>
                  </a:cubicBezTo>
                  <a:cubicBezTo>
                    <a:pt x="63" y="21"/>
                    <a:pt x="50" y="34"/>
                    <a:pt x="39" y="41"/>
                  </a:cubicBezTo>
                  <a:cubicBezTo>
                    <a:pt x="37" y="43"/>
                    <a:pt x="34" y="45"/>
                    <a:pt x="32" y="46"/>
                  </a:cubicBezTo>
                  <a:cubicBezTo>
                    <a:pt x="26" y="47"/>
                    <a:pt x="28" y="44"/>
                    <a:pt x="26" y="41"/>
                  </a:cubicBezTo>
                  <a:cubicBezTo>
                    <a:pt x="23" y="32"/>
                    <a:pt x="19" y="43"/>
                    <a:pt x="13" y="3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9" name="Freeform 799"/>
            <p:cNvSpPr>
              <a:spLocks/>
            </p:cNvSpPr>
            <p:nvPr/>
          </p:nvSpPr>
          <p:spPr bwMode="auto">
            <a:xfrm>
              <a:off x="2876" y="977"/>
              <a:ext cx="92" cy="95"/>
            </a:xfrm>
            <a:custGeom>
              <a:avLst/>
              <a:gdLst>
                <a:gd name="T0" fmla="*/ 32 w 37"/>
                <a:gd name="T1" fmla="*/ 38 h 38"/>
                <a:gd name="T2" fmla="*/ 77 w 37"/>
                <a:gd name="T3" fmla="*/ 70 h 38"/>
                <a:gd name="T4" fmla="*/ 72 w 37"/>
                <a:gd name="T5" fmla="*/ 48 h 38"/>
                <a:gd name="T6" fmla="*/ 92 w 37"/>
                <a:gd name="T7" fmla="*/ 28 h 38"/>
                <a:gd name="T8" fmla="*/ 60 w 37"/>
                <a:gd name="T9" fmla="*/ 53 h 38"/>
                <a:gd name="T10" fmla="*/ 0 w 37"/>
                <a:gd name="T11" fmla="*/ 13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8">
                  <a:moveTo>
                    <a:pt x="13" y="15"/>
                  </a:moveTo>
                  <a:cubicBezTo>
                    <a:pt x="15" y="17"/>
                    <a:pt x="27" y="38"/>
                    <a:pt x="31" y="28"/>
                  </a:cubicBezTo>
                  <a:cubicBezTo>
                    <a:pt x="32" y="25"/>
                    <a:pt x="28" y="22"/>
                    <a:pt x="29" y="19"/>
                  </a:cubicBezTo>
                  <a:cubicBezTo>
                    <a:pt x="30" y="16"/>
                    <a:pt x="34" y="13"/>
                    <a:pt x="37" y="11"/>
                  </a:cubicBezTo>
                  <a:cubicBezTo>
                    <a:pt x="32" y="14"/>
                    <a:pt x="27" y="16"/>
                    <a:pt x="24" y="21"/>
                  </a:cubicBezTo>
                  <a:cubicBezTo>
                    <a:pt x="20" y="18"/>
                    <a:pt x="3" y="0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0" name="Freeform 800"/>
            <p:cNvSpPr>
              <a:spLocks/>
            </p:cNvSpPr>
            <p:nvPr/>
          </p:nvSpPr>
          <p:spPr bwMode="auto">
            <a:xfrm>
              <a:off x="3091" y="1134"/>
              <a:ext cx="77" cy="78"/>
            </a:xfrm>
            <a:custGeom>
              <a:avLst/>
              <a:gdLst>
                <a:gd name="T0" fmla="*/ 17 w 31"/>
                <a:gd name="T1" fmla="*/ 3 h 31"/>
                <a:gd name="T2" fmla="*/ 22 w 31"/>
                <a:gd name="T3" fmla="*/ 40 h 31"/>
                <a:gd name="T4" fmla="*/ 22 w 31"/>
                <a:gd name="T5" fmla="*/ 68 h 31"/>
                <a:gd name="T6" fmla="*/ 37 w 31"/>
                <a:gd name="T7" fmla="*/ 20 h 31"/>
                <a:gd name="T8" fmla="*/ 77 w 31"/>
                <a:gd name="T9" fmla="*/ 3 h 31"/>
                <a:gd name="T10" fmla="*/ 22 w 3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31">
                  <a:moveTo>
                    <a:pt x="7" y="1"/>
                  </a:moveTo>
                  <a:cubicBezTo>
                    <a:pt x="9" y="5"/>
                    <a:pt x="11" y="11"/>
                    <a:pt x="9" y="16"/>
                  </a:cubicBezTo>
                  <a:cubicBezTo>
                    <a:pt x="8" y="18"/>
                    <a:pt x="0" y="31"/>
                    <a:pt x="9" y="27"/>
                  </a:cubicBezTo>
                  <a:cubicBezTo>
                    <a:pt x="15" y="23"/>
                    <a:pt x="12" y="13"/>
                    <a:pt x="15" y="8"/>
                  </a:cubicBezTo>
                  <a:cubicBezTo>
                    <a:pt x="18" y="3"/>
                    <a:pt x="26" y="3"/>
                    <a:pt x="31" y="1"/>
                  </a:cubicBezTo>
                  <a:cubicBezTo>
                    <a:pt x="27" y="1"/>
                    <a:pt x="8" y="5"/>
                    <a:pt x="9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1" name="Freeform 801"/>
            <p:cNvSpPr>
              <a:spLocks/>
            </p:cNvSpPr>
            <p:nvPr/>
          </p:nvSpPr>
          <p:spPr bwMode="auto">
            <a:xfrm>
              <a:off x="3421" y="1184"/>
              <a:ext cx="72" cy="60"/>
            </a:xfrm>
            <a:custGeom>
              <a:avLst/>
              <a:gdLst>
                <a:gd name="T0" fmla="*/ 0 w 29"/>
                <a:gd name="T1" fmla="*/ 8 h 24"/>
                <a:gd name="T2" fmla="*/ 12 w 29"/>
                <a:gd name="T3" fmla="*/ 23 h 24"/>
                <a:gd name="T4" fmla="*/ 35 w 29"/>
                <a:gd name="T5" fmla="*/ 30 h 24"/>
                <a:gd name="T6" fmla="*/ 67 w 29"/>
                <a:gd name="T7" fmla="*/ 60 h 24"/>
                <a:gd name="T8" fmla="*/ 2 w 2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0" y="3"/>
                  </a:moveTo>
                  <a:cubicBezTo>
                    <a:pt x="0" y="4"/>
                    <a:pt x="4" y="8"/>
                    <a:pt x="5" y="9"/>
                  </a:cubicBezTo>
                  <a:cubicBezTo>
                    <a:pt x="9" y="11"/>
                    <a:pt x="10" y="10"/>
                    <a:pt x="14" y="12"/>
                  </a:cubicBezTo>
                  <a:cubicBezTo>
                    <a:pt x="20" y="14"/>
                    <a:pt x="22" y="22"/>
                    <a:pt x="27" y="24"/>
                  </a:cubicBezTo>
                  <a:cubicBezTo>
                    <a:pt x="29" y="10"/>
                    <a:pt x="5" y="11"/>
                    <a:pt x="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2" name="Freeform 802"/>
            <p:cNvSpPr>
              <a:spLocks/>
            </p:cNvSpPr>
            <p:nvPr/>
          </p:nvSpPr>
          <p:spPr bwMode="auto">
            <a:xfrm>
              <a:off x="3151" y="899"/>
              <a:ext cx="135" cy="63"/>
            </a:xfrm>
            <a:custGeom>
              <a:avLst/>
              <a:gdLst>
                <a:gd name="T0" fmla="*/ 0 w 54"/>
                <a:gd name="T1" fmla="*/ 10 h 25"/>
                <a:gd name="T2" fmla="*/ 8 w 54"/>
                <a:gd name="T3" fmla="*/ 43 h 25"/>
                <a:gd name="T4" fmla="*/ 35 w 54"/>
                <a:gd name="T5" fmla="*/ 30 h 25"/>
                <a:gd name="T6" fmla="*/ 75 w 54"/>
                <a:gd name="T7" fmla="*/ 40 h 25"/>
                <a:gd name="T8" fmla="*/ 108 w 54"/>
                <a:gd name="T9" fmla="*/ 43 h 25"/>
                <a:gd name="T10" fmla="*/ 135 w 54"/>
                <a:gd name="T11" fmla="*/ 58 h 25"/>
                <a:gd name="T12" fmla="*/ 110 w 54"/>
                <a:gd name="T13" fmla="*/ 38 h 25"/>
                <a:gd name="T14" fmla="*/ 70 w 54"/>
                <a:gd name="T15" fmla="*/ 35 h 25"/>
                <a:gd name="T16" fmla="*/ 55 w 54"/>
                <a:gd name="T17" fmla="*/ 28 h 25"/>
                <a:gd name="T18" fmla="*/ 38 w 54"/>
                <a:gd name="T19" fmla="*/ 23 h 25"/>
                <a:gd name="T20" fmla="*/ 3 w 54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25">
                  <a:moveTo>
                    <a:pt x="0" y="4"/>
                  </a:moveTo>
                  <a:cubicBezTo>
                    <a:pt x="5" y="6"/>
                    <a:pt x="5" y="12"/>
                    <a:pt x="3" y="17"/>
                  </a:cubicBezTo>
                  <a:cubicBezTo>
                    <a:pt x="7" y="15"/>
                    <a:pt x="9" y="11"/>
                    <a:pt x="14" y="12"/>
                  </a:cubicBezTo>
                  <a:cubicBezTo>
                    <a:pt x="19" y="12"/>
                    <a:pt x="25" y="15"/>
                    <a:pt x="30" y="16"/>
                  </a:cubicBezTo>
                  <a:cubicBezTo>
                    <a:pt x="35" y="17"/>
                    <a:pt x="38" y="15"/>
                    <a:pt x="43" y="17"/>
                  </a:cubicBezTo>
                  <a:cubicBezTo>
                    <a:pt x="46" y="18"/>
                    <a:pt x="51" y="25"/>
                    <a:pt x="54" y="23"/>
                  </a:cubicBezTo>
                  <a:cubicBezTo>
                    <a:pt x="49" y="21"/>
                    <a:pt x="49" y="16"/>
                    <a:pt x="44" y="15"/>
                  </a:cubicBezTo>
                  <a:cubicBezTo>
                    <a:pt x="39" y="14"/>
                    <a:pt x="33" y="16"/>
                    <a:pt x="28" y="14"/>
                  </a:cubicBezTo>
                  <a:cubicBezTo>
                    <a:pt x="26" y="13"/>
                    <a:pt x="24" y="12"/>
                    <a:pt x="22" y="11"/>
                  </a:cubicBezTo>
                  <a:cubicBezTo>
                    <a:pt x="20" y="10"/>
                    <a:pt x="17" y="10"/>
                    <a:pt x="15" y="9"/>
                  </a:cubicBezTo>
                  <a:cubicBezTo>
                    <a:pt x="11" y="8"/>
                    <a:pt x="6" y="0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3" name="Freeform 803"/>
            <p:cNvSpPr>
              <a:spLocks/>
            </p:cNvSpPr>
            <p:nvPr/>
          </p:nvSpPr>
          <p:spPr bwMode="auto">
            <a:xfrm>
              <a:off x="2628" y="857"/>
              <a:ext cx="128" cy="60"/>
            </a:xfrm>
            <a:custGeom>
              <a:avLst/>
              <a:gdLst>
                <a:gd name="T0" fmla="*/ 15 w 51"/>
                <a:gd name="T1" fmla="*/ 0 h 24"/>
                <a:gd name="T2" fmla="*/ 10 w 51"/>
                <a:gd name="T3" fmla="*/ 23 h 24"/>
                <a:gd name="T4" fmla="*/ 3 w 51"/>
                <a:gd name="T5" fmla="*/ 48 h 24"/>
                <a:gd name="T6" fmla="*/ 45 w 51"/>
                <a:gd name="T7" fmla="*/ 38 h 24"/>
                <a:gd name="T8" fmla="*/ 83 w 51"/>
                <a:gd name="T9" fmla="*/ 38 h 24"/>
                <a:gd name="T10" fmla="*/ 128 w 51"/>
                <a:gd name="T11" fmla="*/ 35 h 24"/>
                <a:gd name="T12" fmla="*/ 100 w 51"/>
                <a:gd name="T13" fmla="*/ 20 h 24"/>
                <a:gd name="T14" fmla="*/ 63 w 51"/>
                <a:gd name="T15" fmla="*/ 25 h 24"/>
                <a:gd name="T16" fmla="*/ 45 w 51"/>
                <a:gd name="T17" fmla="*/ 33 h 24"/>
                <a:gd name="T18" fmla="*/ 20 w 51"/>
                <a:gd name="T19" fmla="*/ 35 h 24"/>
                <a:gd name="T20" fmla="*/ 20 w 51"/>
                <a:gd name="T21" fmla="*/ 5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24">
                  <a:moveTo>
                    <a:pt x="6" y="0"/>
                  </a:moveTo>
                  <a:cubicBezTo>
                    <a:pt x="6" y="3"/>
                    <a:pt x="6" y="6"/>
                    <a:pt x="4" y="9"/>
                  </a:cubicBezTo>
                  <a:cubicBezTo>
                    <a:pt x="3" y="12"/>
                    <a:pt x="0" y="16"/>
                    <a:pt x="1" y="19"/>
                  </a:cubicBezTo>
                  <a:cubicBezTo>
                    <a:pt x="4" y="24"/>
                    <a:pt x="15" y="17"/>
                    <a:pt x="18" y="15"/>
                  </a:cubicBezTo>
                  <a:cubicBezTo>
                    <a:pt x="25" y="12"/>
                    <a:pt x="27" y="14"/>
                    <a:pt x="33" y="15"/>
                  </a:cubicBezTo>
                  <a:cubicBezTo>
                    <a:pt x="39" y="16"/>
                    <a:pt x="46" y="10"/>
                    <a:pt x="51" y="14"/>
                  </a:cubicBezTo>
                  <a:cubicBezTo>
                    <a:pt x="47" y="13"/>
                    <a:pt x="42" y="11"/>
                    <a:pt x="40" y="8"/>
                  </a:cubicBezTo>
                  <a:cubicBezTo>
                    <a:pt x="35" y="13"/>
                    <a:pt x="31" y="10"/>
                    <a:pt x="25" y="10"/>
                  </a:cubicBezTo>
                  <a:cubicBezTo>
                    <a:pt x="22" y="10"/>
                    <a:pt x="21" y="12"/>
                    <a:pt x="18" y="13"/>
                  </a:cubicBezTo>
                  <a:cubicBezTo>
                    <a:pt x="15" y="15"/>
                    <a:pt x="12" y="14"/>
                    <a:pt x="8" y="14"/>
                  </a:cubicBezTo>
                  <a:cubicBezTo>
                    <a:pt x="7" y="10"/>
                    <a:pt x="11" y="6"/>
                    <a:pt x="8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4" name="Freeform 804"/>
            <p:cNvSpPr>
              <a:spLocks/>
            </p:cNvSpPr>
            <p:nvPr/>
          </p:nvSpPr>
          <p:spPr bwMode="auto">
            <a:xfrm>
              <a:off x="2616" y="1094"/>
              <a:ext cx="37" cy="118"/>
            </a:xfrm>
            <a:custGeom>
              <a:avLst/>
              <a:gdLst>
                <a:gd name="T0" fmla="*/ 12 w 15"/>
                <a:gd name="T1" fmla="*/ 0 h 47"/>
                <a:gd name="T2" fmla="*/ 2 w 15"/>
                <a:gd name="T3" fmla="*/ 38 h 47"/>
                <a:gd name="T4" fmla="*/ 20 w 15"/>
                <a:gd name="T5" fmla="*/ 60 h 47"/>
                <a:gd name="T6" fmla="*/ 37 w 15"/>
                <a:gd name="T7" fmla="*/ 118 h 47"/>
                <a:gd name="T8" fmla="*/ 25 w 15"/>
                <a:gd name="T9" fmla="*/ 50 h 47"/>
                <a:gd name="T10" fmla="*/ 15 w 15"/>
                <a:gd name="T11" fmla="*/ 30 h 47"/>
                <a:gd name="T12" fmla="*/ 17 w 15"/>
                <a:gd name="T13" fmla="*/ 3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47">
                  <a:moveTo>
                    <a:pt x="5" y="0"/>
                  </a:moveTo>
                  <a:cubicBezTo>
                    <a:pt x="3" y="3"/>
                    <a:pt x="2" y="12"/>
                    <a:pt x="1" y="15"/>
                  </a:cubicBezTo>
                  <a:cubicBezTo>
                    <a:pt x="0" y="22"/>
                    <a:pt x="4" y="19"/>
                    <a:pt x="8" y="24"/>
                  </a:cubicBezTo>
                  <a:cubicBezTo>
                    <a:pt x="14" y="30"/>
                    <a:pt x="11" y="41"/>
                    <a:pt x="15" y="47"/>
                  </a:cubicBezTo>
                  <a:cubicBezTo>
                    <a:pt x="14" y="40"/>
                    <a:pt x="15" y="26"/>
                    <a:pt x="10" y="20"/>
                  </a:cubicBezTo>
                  <a:cubicBezTo>
                    <a:pt x="7" y="16"/>
                    <a:pt x="6" y="18"/>
                    <a:pt x="6" y="12"/>
                  </a:cubicBezTo>
                  <a:cubicBezTo>
                    <a:pt x="7" y="8"/>
                    <a:pt x="7" y="5"/>
                    <a:pt x="7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5" name="Freeform 805"/>
            <p:cNvSpPr>
              <a:spLocks/>
            </p:cNvSpPr>
            <p:nvPr/>
          </p:nvSpPr>
          <p:spPr bwMode="auto">
            <a:xfrm>
              <a:off x="2826" y="1162"/>
              <a:ext cx="52" cy="77"/>
            </a:xfrm>
            <a:custGeom>
              <a:avLst/>
              <a:gdLst>
                <a:gd name="T0" fmla="*/ 0 w 21"/>
                <a:gd name="T1" fmla="*/ 0 h 31"/>
                <a:gd name="T2" fmla="*/ 32 w 21"/>
                <a:gd name="T3" fmla="*/ 22 h 31"/>
                <a:gd name="T4" fmla="*/ 37 w 21"/>
                <a:gd name="T5" fmla="*/ 77 h 31"/>
                <a:gd name="T6" fmla="*/ 37 w 21"/>
                <a:gd name="T7" fmla="*/ 45 h 31"/>
                <a:gd name="T8" fmla="*/ 22 w 21"/>
                <a:gd name="T9" fmla="*/ 32 h 31"/>
                <a:gd name="T10" fmla="*/ 22 w 21"/>
                <a:gd name="T11" fmla="*/ 10 h 31"/>
                <a:gd name="T12" fmla="*/ 5 w 2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cubicBezTo>
                    <a:pt x="7" y="1"/>
                    <a:pt x="11" y="2"/>
                    <a:pt x="13" y="9"/>
                  </a:cubicBezTo>
                  <a:cubicBezTo>
                    <a:pt x="15" y="15"/>
                    <a:pt x="21" y="26"/>
                    <a:pt x="15" y="31"/>
                  </a:cubicBezTo>
                  <a:cubicBezTo>
                    <a:pt x="15" y="27"/>
                    <a:pt x="16" y="22"/>
                    <a:pt x="15" y="18"/>
                  </a:cubicBezTo>
                  <a:cubicBezTo>
                    <a:pt x="13" y="14"/>
                    <a:pt x="11" y="16"/>
                    <a:pt x="9" y="13"/>
                  </a:cubicBezTo>
                  <a:cubicBezTo>
                    <a:pt x="7" y="11"/>
                    <a:pt x="10" y="7"/>
                    <a:pt x="9" y="4"/>
                  </a:cubicBezTo>
                  <a:cubicBezTo>
                    <a:pt x="7" y="1"/>
                    <a:pt x="2" y="2"/>
                    <a:pt x="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6" name="Freeform 806"/>
            <p:cNvSpPr>
              <a:spLocks/>
            </p:cNvSpPr>
            <p:nvPr/>
          </p:nvSpPr>
          <p:spPr bwMode="auto">
            <a:xfrm>
              <a:off x="2551" y="1377"/>
              <a:ext cx="62" cy="25"/>
            </a:xfrm>
            <a:custGeom>
              <a:avLst/>
              <a:gdLst>
                <a:gd name="T0" fmla="*/ 0 w 25"/>
                <a:gd name="T1" fmla="*/ 13 h 10"/>
                <a:gd name="T2" fmla="*/ 27 w 25"/>
                <a:gd name="T3" fmla="*/ 0 h 10"/>
                <a:gd name="T4" fmla="*/ 62 w 25"/>
                <a:gd name="T5" fmla="*/ 23 h 10"/>
                <a:gd name="T6" fmla="*/ 30 w 25"/>
                <a:gd name="T7" fmla="*/ 25 h 10"/>
                <a:gd name="T8" fmla="*/ 22 w 25"/>
                <a:gd name="T9" fmla="*/ 8 h 10"/>
                <a:gd name="T10" fmla="*/ 20 w 25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0">
                  <a:moveTo>
                    <a:pt x="0" y="5"/>
                  </a:moveTo>
                  <a:cubicBezTo>
                    <a:pt x="3" y="6"/>
                    <a:pt x="9" y="2"/>
                    <a:pt x="11" y="0"/>
                  </a:cubicBezTo>
                  <a:cubicBezTo>
                    <a:pt x="11" y="9"/>
                    <a:pt x="23" y="3"/>
                    <a:pt x="25" y="9"/>
                  </a:cubicBezTo>
                  <a:cubicBezTo>
                    <a:pt x="21" y="8"/>
                    <a:pt x="16" y="9"/>
                    <a:pt x="12" y="10"/>
                  </a:cubicBezTo>
                  <a:cubicBezTo>
                    <a:pt x="13" y="8"/>
                    <a:pt x="11" y="5"/>
                    <a:pt x="9" y="3"/>
                  </a:cubicBezTo>
                  <a:cubicBezTo>
                    <a:pt x="8" y="3"/>
                    <a:pt x="9" y="4"/>
                    <a:pt x="8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7" name="Freeform 807"/>
            <p:cNvSpPr>
              <a:spLocks/>
            </p:cNvSpPr>
            <p:nvPr/>
          </p:nvSpPr>
          <p:spPr bwMode="auto">
            <a:xfrm>
              <a:off x="2256" y="1312"/>
              <a:ext cx="77" cy="35"/>
            </a:xfrm>
            <a:custGeom>
              <a:avLst/>
              <a:gdLst>
                <a:gd name="T0" fmla="*/ 12 w 31"/>
                <a:gd name="T1" fmla="*/ 0 h 14"/>
                <a:gd name="T2" fmla="*/ 0 w 31"/>
                <a:gd name="T3" fmla="*/ 35 h 14"/>
                <a:gd name="T4" fmla="*/ 35 w 31"/>
                <a:gd name="T5" fmla="*/ 10 h 14"/>
                <a:gd name="T6" fmla="*/ 77 w 31"/>
                <a:gd name="T7" fmla="*/ 8 h 14"/>
                <a:gd name="T8" fmla="*/ 42 w 31"/>
                <a:gd name="T9" fmla="*/ 8 h 14"/>
                <a:gd name="T10" fmla="*/ 27 w 31"/>
                <a:gd name="T11" fmla="*/ 3 h 14"/>
                <a:gd name="T12" fmla="*/ 10 w 31"/>
                <a:gd name="T13" fmla="*/ 3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4">
                  <a:moveTo>
                    <a:pt x="5" y="0"/>
                  </a:moveTo>
                  <a:cubicBezTo>
                    <a:pt x="5" y="5"/>
                    <a:pt x="2" y="10"/>
                    <a:pt x="0" y="14"/>
                  </a:cubicBezTo>
                  <a:cubicBezTo>
                    <a:pt x="3" y="9"/>
                    <a:pt x="7" y="5"/>
                    <a:pt x="14" y="4"/>
                  </a:cubicBezTo>
                  <a:cubicBezTo>
                    <a:pt x="20" y="4"/>
                    <a:pt x="26" y="7"/>
                    <a:pt x="31" y="3"/>
                  </a:cubicBezTo>
                  <a:cubicBezTo>
                    <a:pt x="27" y="1"/>
                    <a:pt x="21" y="4"/>
                    <a:pt x="17" y="3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8" y="1"/>
                    <a:pt x="5" y="1"/>
                    <a:pt x="4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8" name="Freeform 808"/>
            <p:cNvSpPr>
              <a:spLocks/>
            </p:cNvSpPr>
            <p:nvPr/>
          </p:nvSpPr>
          <p:spPr bwMode="auto">
            <a:xfrm>
              <a:off x="2141" y="1039"/>
              <a:ext cx="32" cy="128"/>
            </a:xfrm>
            <a:custGeom>
              <a:avLst/>
              <a:gdLst>
                <a:gd name="T0" fmla="*/ 5 w 13"/>
                <a:gd name="T1" fmla="*/ 40 h 51"/>
                <a:gd name="T2" fmla="*/ 0 w 13"/>
                <a:gd name="T3" fmla="*/ 85 h 51"/>
                <a:gd name="T4" fmla="*/ 22 w 13"/>
                <a:gd name="T5" fmla="*/ 128 h 51"/>
                <a:gd name="T6" fmla="*/ 32 w 13"/>
                <a:gd name="T7" fmla="*/ 68 h 51"/>
                <a:gd name="T8" fmla="*/ 15 w 13"/>
                <a:gd name="T9" fmla="*/ 45 h 51"/>
                <a:gd name="T10" fmla="*/ 2 w 13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51">
                  <a:moveTo>
                    <a:pt x="2" y="16"/>
                  </a:moveTo>
                  <a:cubicBezTo>
                    <a:pt x="2" y="23"/>
                    <a:pt x="4" y="28"/>
                    <a:pt x="0" y="34"/>
                  </a:cubicBezTo>
                  <a:cubicBezTo>
                    <a:pt x="7" y="34"/>
                    <a:pt x="6" y="47"/>
                    <a:pt x="9" y="51"/>
                  </a:cubicBezTo>
                  <a:cubicBezTo>
                    <a:pt x="6" y="43"/>
                    <a:pt x="2" y="30"/>
                    <a:pt x="13" y="27"/>
                  </a:cubicBezTo>
                  <a:cubicBezTo>
                    <a:pt x="5" y="27"/>
                    <a:pt x="7" y="24"/>
                    <a:pt x="6" y="18"/>
                  </a:cubicBezTo>
                  <a:cubicBezTo>
                    <a:pt x="4" y="12"/>
                    <a:pt x="0" y="6"/>
                    <a:pt x="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9" name="Freeform 809"/>
            <p:cNvSpPr>
              <a:spLocks/>
            </p:cNvSpPr>
            <p:nvPr/>
          </p:nvSpPr>
          <p:spPr bwMode="auto">
            <a:xfrm>
              <a:off x="2226" y="1627"/>
              <a:ext cx="52" cy="65"/>
            </a:xfrm>
            <a:custGeom>
              <a:avLst/>
              <a:gdLst>
                <a:gd name="T0" fmla="*/ 5 w 21"/>
                <a:gd name="T1" fmla="*/ 8 h 26"/>
                <a:gd name="T2" fmla="*/ 2 w 21"/>
                <a:gd name="T3" fmla="*/ 30 h 26"/>
                <a:gd name="T4" fmla="*/ 10 w 21"/>
                <a:gd name="T5" fmla="*/ 45 h 26"/>
                <a:gd name="T6" fmla="*/ 27 w 21"/>
                <a:gd name="T7" fmla="*/ 50 h 26"/>
                <a:gd name="T8" fmla="*/ 45 w 21"/>
                <a:gd name="T9" fmla="*/ 65 h 26"/>
                <a:gd name="T10" fmla="*/ 52 w 21"/>
                <a:gd name="T11" fmla="*/ 0 h 26"/>
                <a:gd name="T12" fmla="*/ 25 w 21"/>
                <a:gd name="T13" fmla="*/ 30 h 26"/>
                <a:gd name="T14" fmla="*/ 10 w 21"/>
                <a:gd name="T15" fmla="*/ 13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26">
                  <a:moveTo>
                    <a:pt x="2" y="3"/>
                  </a:moveTo>
                  <a:cubicBezTo>
                    <a:pt x="1" y="6"/>
                    <a:pt x="1" y="9"/>
                    <a:pt x="1" y="12"/>
                  </a:cubicBezTo>
                  <a:cubicBezTo>
                    <a:pt x="1" y="17"/>
                    <a:pt x="0" y="17"/>
                    <a:pt x="4" y="18"/>
                  </a:cubicBezTo>
                  <a:cubicBezTo>
                    <a:pt x="7" y="19"/>
                    <a:pt x="8" y="18"/>
                    <a:pt x="11" y="20"/>
                  </a:cubicBezTo>
                  <a:cubicBezTo>
                    <a:pt x="14" y="21"/>
                    <a:pt x="16" y="24"/>
                    <a:pt x="18" y="26"/>
                  </a:cubicBezTo>
                  <a:cubicBezTo>
                    <a:pt x="6" y="16"/>
                    <a:pt x="17" y="10"/>
                    <a:pt x="21" y="0"/>
                  </a:cubicBezTo>
                  <a:cubicBezTo>
                    <a:pt x="17" y="3"/>
                    <a:pt x="15" y="11"/>
                    <a:pt x="10" y="12"/>
                  </a:cubicBezTo>
                  <a:cubicBezTo>
                    <a:pt x="6" y="13"/>
                    <a:pt x="0" y="10"/>
                    <a:pt x="4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0" name="Freeform 810"/>
            <p:cNvSpPr>
              <a:spLocks/>
            </p:cNvSpPr>
            <p:nvPr/>
          </p:nvSpPr>
          <p:spPr bwMode="auto">
            <a:xfrm>
              <a:off x="2491" y="1550"/>
              <a:ext cx="15" cy="12"/>
            </a:xfrm>
            <a:custGeom>
              <a:avLst/>
              <a:gdLst>
                <a:gd name="T0" fmla="*/ 0 w 6"/>
                <a:gd name="T1" fmla="*/ 0 h 5"/>
                <a:gd name="T2" fmla="*/ 15 w 6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3"/>
                    <a:pt x="3" y="5"/>
                    <a:pt x="6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1" name="Freeform 811"/>
            <p:cNvSpPr>
              <a:spLocks/>
            </p:cNvSpPr>
            <p:nvPr/>
          </p:nvSpPr>
          <p:spPr bwMode="auto">
            <a:xfrm>
              <a:off x="2491" y="1850"/>
              <a:ext cx="32" cy="67"/>
            </a:xfrm>
            <a:custGeom>
              <a:avLst/>
              <a:gdLst>
                <a:gd name="T0" fmla="*/ 15 w 13"/>
                <a:gd name="T1" fmla="*/ 0 h 27"/>
                <a:gd name="T2" fmla="*/ 0 w 13"/>
                <a:gd name="T3" fmla="*/ 45 h 27"/>
                <a:gd name="T4" fmla="*/ 32 w 13"/>
                <a:gd name="T5" fmla="*/ 65 h 27"/>
                <a:gd name="T6" fmla="*/ 10 w 13"/>
                <a:gd name="T7" fmla="*/ 45 h 27"/>
                <a:gd name="T8" fmla="*/ 12 w 13"/>
                <a:gd name="T9" fmla="*/ 27 h 27"/>
                <a:gd name="T10" fmla="*/ 15 w 13"/>
                <a:gd name="T11" fmla="*/ 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7">
                  <a:moveTo>
                    <a:pt x="6" y="0"/>
                  </a:moveTo>
                  <a:cubicBezTo>
                    <a:pt x="4" y="0"/>
                    <a:pt x="0" y="15"/>
                    <a:pt x="0" y="18"/>
                  </a:cubicBezTo>
                  <a:cubicBezTo>
                    <a:pt x="0" y="25"/>
                    <a:pt x="7" y="27"/>
                    <a:pt x="13" y="26"/>
                  </a:cubicBezTo>
                  <a:cubicBezTo>
                    <a:pt x="9" y="25"/>
                    <a:pt x="3" y="23"/>
                    <a:pt x="4" y="18"/>
                  </a:cubicBezTo>
                  <a:cubicBezTo>
                    <a:pt x="4" y="15"/>
                    <a:pt x="5" y="13"/>
                    <a:pt x="5" y="11"/>
                  </a:cubicBezTo>
                  <a:cubicBezTo>
                    <a:pt x="5" y="8"/>
                    <a:pt x="4" y="6"/>
                    <a:pt x="6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2" name="Freeform 812"/>
            <p:cNvSpPr>
              <a:spLocks/>
            </p:cNvSpPr>
            <p:nvPr/>
          </p:nvSpPr>
          <p:spPr bwMode="auto">
            <a:xfrm>
              <a:off x="1966" y="1577"/>
              <a:ext cx="80" cy="220"/>
            </a:xfrm>
            <a:custGeom>
              <a:avLst/>
              <a:gdLst>
                <a:gd name="T0" fmla="*/ 65 w 32"/>
                <a:gd name="T1" fmla="*/ 3 h 88"/>
                <a:gd name="T2" fmla="*/ 73 w 32"/>
                <a:gd name="T3" fmla="*/ 70 h 88"/>
                <a:gd name="T4" fmla="*/ 55 w 32"/>
                <a:gd name="T5" fmla="*/ 118 h 88"/>
                <a:gd name="T6" fmla="*/ 53 w 32"/>
                <a:gd name="T7" fmla="*/ 143 h 88"/>
                <a:gd name="T8" fmla="*/ 38 w 32"/>
                <a:gd name="T9" fmla="*/ 165 h 88"/>
                <a:gd name="T10" fmla="*/ 23 w 32"/>
                <a:gd name="T11" fmla="*/ 183 h 88"/>
                <a:gd name="T12" fmla="*/ 0 w 32"/>
                <a:gd name="T13" fmla="*/ 190 h 88"/>
                <a:gd name="T14" fmla="*/ 23 w 32"/>
                <a:gd name="T15" fmla="*/ 220 h 88"/>
                <a:gd name="T16" fmla="*/ 23 w 32"/>
                <a:gd name="T17" fmla="*/ 188 h 88"/>
                <a:gd name="T18" fmla="*/ 45 w 32"/>
                <a:gd name="T19" fmla="*/ 168 h 88"/>
                <a:gd name="T20" fmla="*/ 68 w 32"/>
                <a:gd name="T21" fmla="*/ 150 h 88"/>
                <a:gd name="T22" fmla="*/ 63 w 32"/>
                <a:gd name="T23" fmla="*/ 140 h 88"/>
                <a:gd name="T24" fmla="*/ 65 w 32"/>
                <a:gd name="T25" fmla="*/ 125 h 88"/>
                <a:gd name="T26" fmla="*/ 78 w 32"/>
                <a:gd name="T27" fmla="*/ 73 h 88"/>
                <a:gd name="T28" fmla="*/ 60 w 32"/>
                <a:gd name="T29" fmla="*/ 0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88">
                  <a:moveTo>
                    <a:pt x="26" y="1"/>
                  </a:moveTo>
                  <a:cubicBezTo>
                    <a:pt x="26" y="11"/>
                    <a:pt x="28" y="19"/>
                    <a:pt x="29" y="28"/>
                  </a:cubicBezTo>
                  <a:cubicBezTo>
                    <a:pt x="29" y="36"/>
                    <a:pt x="26" y="40"/>
                    <a:pt x="22" y="47"/>
                  </a:cubicBezTo>
                  <a:cubicBezTo>
                    <a:pt x="20" y="51"/>
                    <a:pt x="21" y="54"/>
                    <a:pt x="21" y="57"/>
                  </a:cubicBezTo>
                  <a:cubicBezTo>
                    <a:pt x="20" y="61"/>
                    <a:pt x="17" y="63"/>
                    <a:pt x="15" y="66"/>
                  </a:cubicBezTo>
                  <a:cubicBezTo>
                    <a:pt x="13" y="68"/>
                    <a:pt x="12" y="71"/>
                    <a:pt x="9" y="73"/>
                  </a:cubicBezTo>
                  <a:cubicBezTo>
                    <a:pt x="6" y="74"/>
                    <a:pt x="3" y="74"/>
                    <a:pt x="0" y="76"/>
                  </a:cubicBezTo>
                  <a:cubicBezTo>
                    <a:pt x="6" y="79"/>
                    <a:pt x="10" y="80"/>
                    <a:pt x="9" y="88"/>
                  </a:cubicBezTo>
                  <a:cubicBezTo>
                    <a:pt x="8" y="83"/>
                    <a:pt x="7" y="79"/>
                    <a:pt x="9" y="75"/>
                  </a:cubicBezTo>
                  <a:cubicBezTo>
                    <a:pt x="11" y="70"/>
                    <a:pt x="14" y="69"/>
                    <a:pt x="18" y="67"/>
                  </a:cubicBezTo>
                  <a:cubicBezTo>
                    <a:pt x="19" y="66"/>
                    <a:pt x="27" y="62"/>
                    <a:pt x="27" y="60"/>
                  </a:cubicBezTo>
                  <a:cubicBezTo>
                    <a:pt x="28" y="59"/>
                    <a:pt x="25" y="57"/>
                    <a:pt x="25" y="56"/>
                  </a:cubicBezTo>
                  <a:cubicBezTo>
                    <a:pt x="24" y="53"/>
                    <a:pt x="25" y="53"/>
                    <a:pt x="26" y="50"/>
                  </a:cubicBezTo>
                  <a:cubicBezTo>
                    <a:pt x="28" y="44"/>
                    <a:pt x="32" y="36"/>
                    <a:pt x="31" y="29"/>
                  </a:cubicBezTo>
                  <a:cubicBezTo>
                    <a:pt x="30" y="20"/>
                    <a:pt x="28" y="8"/>
                    <a:pt x="2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3" name="Freeform 813"/>
            <p:cNvSpPr>
              <a:spLocks/>
            </p:cNvSpPr>
            <p:nvPr/>
          </p:nvSpPr>
          <p:spPr bwMode="auto">
            <a:xfrm>
              <a:off x="1876" y="1157"/>
              <a:ext cx="112" cy="103"/>
            </a:xfrm>
            <a:custGeom>
              <a:avLst/>
              <a:gdLst>
                <a:gd name="T0" fmla="*/ 0 w 45"/>
                <a:gd name="T1" fmla="*/ 40 h 41"/>
                <a:gd name="T2" fmla="*/ 60 w 45"/>
                <a:gd name="T3" fmla="*/ 35 h 41"/>
                <a:gd name="T4" fmla="*/ 75 w 45"/>
                <a:gd name="T5" fmla="*/ 63 h 41"/>
                <a:gd name="T6" fmla="*/ 82 w 45"/>
                <a:gd name="T7" fmla="*/ 90 h 41"/>
                <a:gd name="T8" fmla="*/ 112 w 45"/>
                <a:gd name="T9" fmla="*/ 103 h 41"/>
                <a:gd name="T10" fmla="*/ 82 w 45"/>
                <a:gd name="T11" fmla="*/ 55 h 41"/>
                <a:gd name="T12" fmla="*/ 67 w 45"/>
                <a:gd name="T13" fmla="*/ 0 h 41"/>
                <a:gd name="T14" fmla="*/ 55 w 45"/>
                <a:gd name="T15" fmla="*/ 15 h 41"/>
                <a:gd name="T16" fmla="*/ 35 w 45"/>
                <a:gd name="T17" fmla="*/ 2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41">
                  <a:moveTo>
                    <a:pt x="0" y="16"/>
                  </a:moveTo>
                  <a:cubicBezTo>
                    <a:pt x="9" y="13"/>
                    <a:pt x="17" y="3"/>
                    <a:pt x="24" y="14"/>
                  </a:cubicBezTo>
                  <a:cubicBezTo>
                    <a:pt x="27" y="18"/>
                    <a:pt x="28" y="21"/>
                    <a:pt x="30" y="25"/>
                  </a:cubicBezTo>
                  <a:cubicBezTo>
                    <a:pt x="33" y="28"/>
                    <a:pt x="35" y="31"/>
                    <a:pt x="33" y="36"/>
                  </a:cubicBezTo>
                  <a:cubicBezTo>
                    <a:pt x="38" y="38"/>
                    <a:pt x="41" y="37"/>
                    <a:pt x="45" y="41"/>
                  </a:cubicBezTo>
                  <a:cubicBezTo>
                    <a:pt x="40" y="35"/>
                    <a:pt x="37" y="28"/>
                    <a:pt x="33" y="22"/>
                  </a:cubicBezTo>
                  <a:cubicBezTo>
                    <a:pt x="30" y="17"/>
                    <a:pt x="23" y="5"/>
                    <a:pt x="27" y="0"/>
                  </a:cubicBezTo>
                  <a:cubicBezTo>
                    <a:pt x="25" y="1"/>
                    <a:pt x="24" y="5"/>
                    <a:pt x="22" y="6"/>
                  </a:cubicBezTo>
                  <a:cubicBezTo>
                    <a:pt x="20" y="8"/>
                    <a:pt x="16" y="6"/>
                    <a:pt x="14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" name="Freeform 814"/>
            <p:cNvSpPr>
              <a:spLocks/>
            </p:cNvSpPr>
            <p:nvPr/>
          </p:nvSpPr>
          <p:spPr bwMode="auto">
            <a:xfrm>
              <a:off x="1711" y="1577"/>
              <a:ext cx="32" cy="78"/>
            </a:xfrm>
            <a:custGeom>
              <a:avLst/>
              <a:gdLst>
                <a:gd name="T0" fmla="*/ 5 w 13"/>
                <a:gd name="T1" fmla="*/ 10 h 31"/>
                <a:gd name="T2" fmla="*/ 12 w 13"/>
                <a:gd name="T3" fmla="*/ 45 h 31"/>
                <a:gd name="T4" fmla="*/ 10 w 13"/>
                <a:gd name="T5" fmla="*/ 78 h 31"/>
                <a:gd name="T6" fmla="*/ 17 w 13"/>
                <a:gd name="T7" fmla="*/ 13 h 31"/>
                <a:gd name="T8" fmla="*/ 10 w 1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1">
                  <a:moveTo>
                    <a:pt x="2" y="4"/>
                  </a:moveTo>
                  <a:cubicBezTo>
                    <a:pt x="2" y="7"/>
                    <a:pt x="4" y="13"/>
                    <a:pt x="5" y="18"/>
                  </a:cubicBezTo>
                  <a:cubicBezTo>
                    <a:pt x="5" y="22"/>
                    <a:pt x="3" y="27"/>
                    <a:pt x="4" y="31"/>
                  </a:cubicBezTo>
                  <a:cubicBezTo>
                    <a:pt x="13" y="27"/>
                    <a:pt x="1" y="10"/>
                    <a:pt x="7" y="5"/>
                  </a:cubicBezTo>
                  <a:cubicBezTo>
                    <a:pt x="5" y="4"/>
                    <a:pt x="0" y="2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" name="Freeform 815"/>
            <p:cNvSpPr>
              <a:spLocks/>
            </p:cNvSpPr>
            <p:nvPr/>
          </p:nvSpPr>
          <p:spPr bwMode="auto">
            <a:xfrm>
              <a:off x="1856" y="1507"/>
              <a:ext cx="40" cy="40"/>
            </a:xfrm>
            <a:custGeom>
              <a:avLst/>
              <a:gdLst>
                <a:gd name="T0" fmla="*/ 28 w 16"/>
                <a:gd name="T1" fmla="*/ 0 h 16"/>
                <a:gd name="T2" fmla="*/ 15 w 16"/>
                <a:gd name="T3" fmla="*/ 40 h 16"/>
                <a:gd name="T4" fmla="*/ 20 w 16"/>
                <a:gd name="T5" fmla="*/ 18 h 16"/>
                <a:gd name="T6" fmla="*/ 40 w 16"/>
                <a:gd name="T7" fmla="*/ 8 h 16"/>
                <a:gd name="T8" fmla="*/ 35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1" y="0"/>
                  </a:moveTo>
                  <a:cubicBezTo>
                    <a:pt x="7" y="3"/>
                    <a:pt x="0" y="11"/>
                    <a:pt x="6" y="16"/>
                  </a:cubicBezTo>
                  <a:cubicBezTo>
                    <a:pt x="7" y="13"/>
                    <a:pt x="6" y="9"/>
                    <a:pt x="8" y="7"/>
                  </a:cubicBezTo>
                  <a:cubicBezTo>
                    <a:pt x="10" y="4"/>
                    <a:pt x="13" y="4"/>
                    <a:pt x="16" y="3"/>
                  </a:cubicBezTo>
                  <a:cubicBezTo>
                    <a:pt x="13" y="3"/>
                    <a:pt x="14" y="2"/>
                    <a:pt x="1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" name="Freeform 816"/>
            <p:cNvSpPr>
              <a:spLocks/>
            </p:cNvSpPr>
            <p:nvPr/>
          </p:nvSpPr>
          <p:spPr bwMode="auto">
            <a:xfrm>
              <a:off x="1661" y="1892"/>
              <a:ext cx="65" cy="120"/>
            </a:xfrm>
            <a:custGeom>
              <a:avLst/>
              <a:gdLst>
                <a:gd name="T0" fmla="*/ 53 w 26"/>
                <a:gd name="T1" fmla="*/ 0 h 48"/>
                <a:gd name="T2" fmla="*/ 38 w 26"/>
                <a:gd name="T3" fmla="*/ 23 h 48"/>
                <a:gd name="T4" fmla="*/ 28 w 26"/>
                <a:gd name="T5" fmla="*/ 53 h 48"/>
                <a:gd name="T6" fmla="*/ 0 w 26"/>
                <a:gd name="T7" fmla="*/ 43 h 48"/>
                <a:gd name="T8" fmla="*/ 3 w 26"/>
                <a:gd name="T9" fmla="*/ 58 h 48"/>
                <a:gd name="T10" fmla="*/ 13 w 26"/>
                <a:gd name="T11" fmla="*/ 68 h 48"/>
                <a:gd name="T12" fmla="*/ 15 w 26"/>
                <a:gd name="T13" fmla="*/ 95 h 48"/>
                <a:gd name="T14" fmla="*/ 65 w 26"/>
                <a:gd name="T15" fmla="*/ 120 h 48"/>
                <a:gd name="T16" fmla="*/ 30 w 26"/>
                <a:gd name="T17" fmla="*/ 60 h 48"/>
                <a:gd name="T18" fmla="*/ 43 w 26"/>
                <a:gd name="T19" fmla="*/ 53 h 48"/>
                <a:gd name="T20" fmla="*/ 45 w 26"/>
                <a:gd name="T21" fmla="*/ 38 h 48"/>
                <a:gd name="T22" fmla="*/ 53 w 26"/>
                <a:gd name="T23" fmla="*/ 8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48">
                  <a:moveTo>
                    <a:pt x="21" y="0"/>
                  </a:moveTo>
                  <a:cubicBezTo>
                    <a:pt x="19" y="3"/>
                    <a:pt x="17" y="6"/>
                    <a:pt x="15" y="9"/>
                  </a:cubicBezTo>
                  <a:cubicBezTo>
                    <a:pt x="13" y="13"/>
                    <a:pt x="13" y="18"/>
                    <a:pt x="11" y="21"/>
                  </a:cubicBezTo>
                  <a:cubicBezTo>
                    <a:pt x="7" y="20"/>
                    <a:pt x="4" y="18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3" y="26"/>
                    <a:pt x="4" y="25"/>
                    <a:pt x="5" y="27"/>
                  </a:cubicBezTo>
                  <a:cubicBezTo>
                    <a:pt x="10" y="31"/>
                    <a:pt x="6" y="32"/>
                    <a:pt x="6" y="38"/>
                  </a:cubicBezTo>
                  <a:cubicBezTo>
                    <a:pt x="14" y="33"/>
                    <a:pt x="21" y="42"/>
                    <a:pt x="26" y="48"/>
                  </a:cubicBezTo>
                  <a:cubicBezTo>
                    <a:pt x="22" y="44"/>
                    <a:pt x="9" y="28"/>
                    <a:pt x="12" y="24"/>
                  </a:cubicBezTo>
                  <a:cubicBezTo>
                    <a:pt x="13" y="22"/>
                    <a:pt x="16" y="22"/>
                    <a:pt x="17" y="21"/>
                  </a:cubicBezTo>
                  <a:cubicBezTo>
                    <a:pt x="19" y="18"/>
                    <a:pt x="18" y="17"/>
                    <a:pt x="18" y="15"/>
                  </a:cubicBezTo>
                  <a:cubicBezTo>
                    <a:pt x="18" y="9"/>
                    <a:pt x="17" y="8"/>
                    <a:pt x="2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7" name="Freeform 817"/>
            <p:cNvSpPr>
              <a:spLocks/>
            </p:cNvSpPr>
            <p:nvPr/>
          </p:nvSpPr>
          <p:spPr bwMode="auto">
            <a:xfrm>
              <a:off x="1928" y="2022"/>
              <a:ext cx="25" cy="18"/>
            </a:xfrm>
            <a:custGeom>
              <a:avLst/>
              <a:gdLst>
                <a:gd name="T0" fmla="*/ 10 w 10"/>
                <a:gd name="T1" fmla="*/ 3 h 7"/>
                <a:gd name="T2" fmla="*/ 0 w 10"/>
                <a:gd name="T3" fmla="*/ 18 h 7"/>
                <a:gd name="T4" fmla="*/ 25 w 10"/>
                <a:gd name="T5" fmla="*/ 15 h 7"/>
                <a:gd name="T6" fmla="*/ 18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4" y="1"/>
                  </a:moveTo>
                  <a:cubicBezTo>
                    <a:pt x="3" y="3"/>
                    <a:pt x="1" y="5"/>
                    <a:pt x="0" y="7"/>
                  </a:cubicBezTo>
                  <a:cubicBezTo>
                    <a:pt x="3" y="4"/>
                    <a:pt x="7" y="4"/>
                    <a:pt x="10" y="6"/>
                  </a:cubicBezTo>
                  <a:cubicBezTo>
                    <a:pt x="7" y="5"/>
                    <a:pt x="5" y="2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8" name="Freeform 818"/>
            <p:cNvSpPr>
              <a:spLocks/>
            </p:cNvSpPr>
            <p:nvPr/>
          </p:nvSpPr>
          <p:spPr bwMode="auto">
            <a:xfrm>
              <a:off x="2276" y="2060"/>
              <a:ext cx="135" cy="72"/>
            </a:xfrm>
            <a:custGeom>
              <a:avLst/>
              <a:gdLst>
                <a:gd name="T0" fmla="*/ 3 w 54"/>
                <a:gd name="T1" fmla="*/ 62 h 29"/>
                <a:gd name="T2" fmla="*/ 15 w 54"/>
                <a:gd name="T3" fmla="*/ 70 h 29"/>
                <a:gd name="T4" fmla="*/ 43 w 54"/>
                <a:gd name="T5" fmla="*/ 62 h 29"/>
                <a:gd name="T6" fmla="*/ 63 w 54"/>
                <a:gd name="T7" fmla="*/ 35 h 29"/>
                <a:gd name="T8" fmla="*/ 75 w 54"/>
                <a:gd name="T9" fmla="*/ 20 h 29"/>
                <a:gd name="T10" fmla="*/ 93 w 54"/>
                <a:gd name="T11" fmla="*/ 22 h 29"/>
                <a:gd name="T12" fmla="*/ 135 w 54"/>
                <a:gd name="T13" fmla="*/ 0 h 29"/>
                <a:gd name="T14" fmla="*/ 103 w 54"/>
                <a:gd name="T15" fmla="*/ 12 h 29"/>
                <a:gd name="T16" fmla="*/ 70 w 54"/>
                <a:gd name="T17" fmla="*/ 12 h 29"/>
                <a:gd name="T18" fmla="*/ 53 w 54"/>
                <a:gd name="T19" fmla="*/ 37 h 29"/>
                <a:gd name="T20" fmla="*/ 25 w 54"/>
                <a:gd name="T21" fmla="*/ 52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29">
                  <a:moveTo>
                    <a:pt x="1" y="25"/>
                  </a:moveTo>
                  <a:cubicBezTo>
                    <a:pt x="0" y="26"/>
                    <a:pt x="4" y="28"/>
                    <a:pt x="6" y="28"/>
                  </a:cubicBezTo>
                  <a:cubicBezTo>
                    <a:pt x="10" y="29"/>
                    <a:pt x="14" y="27"/>
                    <a:pt x="17" y="25"/>
                  </a:cubicBezTo>
                  <a:cubicBezTo>
                    <a:pt x="22" y="21"/>
                    <a:pt x="22" y="18"/>
                    <a:pt x="25" y="14"/>
                  </a:cubicBezTo>
                  <a:cubicBezTo>
                    <a:pt x="26" y="11"/>
                    <a:pt x="28" y="9"/>
                    <a:pt x="30" y="8"/>
                  </a:cubicBezTo>
                  <a:cubicBezTo>
                    <a:pt x="34" y="7"/>
                    <a:pt x="34" y="9"/>
                    <a:pt x="37" y="9"/>
                  </a:cubicBezTo>
                  <a:cubicBezTo>
                    <a:pt x="43" y="10"/>
                    <a:pt x="51" y="6"/>
                    <a:pt x="54" y="0"/>
                  </a:cubicBezTo>
                  <a:cubicBezTo>
                    <a:pt x="50" y="2"/>
                    <a:pt x="46" y="4"/>
                    <a:pt x="41" y="5"/>
                  </a:cubicBezTo>
                  <a:cubicBezTo>
                    <a:pt x="37" y="5"/>
                    <a:pt x="31" y="4"/>
                    <a:pt x="28" y="5"/>
                  </a:cubicBezTo>
                  <a:cubicBezTo>
                    <a:pt x="23" y="7"/>
                    <a:pt x="23" y="12"/>
                    <a:pt x="21" y="15"/>
                  </a:cubicBezTo>
                  <a:cubicBezTo>
                    <a:pt x="18" y="20"/>
                    <a:pt x="13" y="19"/>
                    <a:pt x="1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9" name="Freeform 819"/>
            <p:cNvSpPr>
              <a:spLocks/>
            </p:cNvSpPr>
            <p:nvPr/>
          </p:nvSpPr>
          <p:spPr bwMode="auto">
            <a:xfrm>
              <a:off x="2601" y="2070"/>
              <a:ext cx="90" cy="17"/>
            </a:xfrm>
            <a:custGeom>
              <a:avLst/>
              <a:gdLst>
                <a:gd name="T0" fmla="*/ 23 w 36"/>
                <a:gd name="T1" fmla="*/ 7 h 7"/>
                <a:gd name="T2" fmla="*/ 58 w 36"/>
                <a:gd name="T3" fmla="*/ 10 h 7"/>
                <a:gd name="T4" fmla="*/ 90 w 36"/>
                <a:gd name="T5" fmla="*/ 15 h 7"/>
                <a:gd name="T6" fmla="*/ 90 w 36"/>
                <a:gd name="T7" fmla="*/ 15 h 7"/>
                <a:gd name="T8" fmla="*/ 43 w 36"/>
                <a:gd name="T9" fmla="*/ 5 h 7"/>
                <a:gd name="T10" fmla="*/ 0 w 3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7">
                  <a:moveTo>
                    <a:pt x="9" y="3"/>
                  </a:moveTo>
                  <a:cubicBezTo>
                    <a:pt x="14" y="3"/>
                    <a:pt x="19" y="3"/>
                    <a:pt x="23" y="4"/>
                  </a:cubicBezTo>
                  <a:cubicBezTo>
                    <a:pt x="26" y="5"/>
                    <a:pt x="33" y="7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cubicBezTo>
                    <a:pt x="30" y="5"/>
                    <a:pt x="24" y="2"/>
                    <a:pt x="17" y="2"/>
                  </a:cubicBezTo>
                  <a:cubicBezTo>
                    <a:pt x="14" y="2"/>
                    <a:pt x="1" y="4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" name="Freeform 820"/>
            <p:cNvSpPr>
              <a:spLocks/>
            </p:cNvSpPr>
            <p:nvPr/>
          </p:nvSpPr>
          <p:spPr bwMode="auto">
            <a:xfrm>
              <a:off x="2926" y="2092"/>
              <a:ext cx="112" cy="65"/>
            </a:xfrm>
            <a:custGeom>
              <a:avLst/>
              <a:gdLst>
                <a:gd name="T0" fmla="*/ 0 w 45"/>
                <a:gd name="T1" fmla="*/ 5 h 26"/>
                <a:gd name="T2" fmla="*/ 27 w 45"/>
                <a:gd name="T3" fmla="*/ 0 h 26"/>
                <a:gd name="T4" fmla="*/ 112 w 45"/>
                <a:gd name="T5" fmla="*/ 65 h 26"/>
                <a:gd name="T6" fmla="*/ 85 w 45"/>
                <a:gd name="T7" fmla="*/ 48 h 26"/>
                <a:gd name="T8" fmla="*/ 55 w 45"/>
                <a:gd name="T9" fmla="*/ 43 h 26"/>
                <a:gd name="T10" fmla="*/ 10 w 45"/>
                <a:gd name="T11" fmla="*/ 1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6">
                  <a:moveTo>
                    <a:pt x="0" y="2"/>
                  </a:moveTo>
                  <a:cubicBezTo>
                    <a:pt x="4" y="2"/>
                    <a:pt x="7" y="0"/>
                    <a:pt x="11" y="0"/>
                  </a:cubicBezTo>
                  <a:cubicBezTo>
                    <a:pt x="13" y="14"/>
                    <a:pt x="41" y="14"/>
                    <a:pt x="45" y="26"/>
                  </a:cubicBezTo>
                  <a:cubicBezTo>
                    <a:pt x="42" y="24"/>
                    <a:pt x="37" y="21"/>
                    <a:pt x="34" y="19"/>
                  </a:cubicBezTo>
                  <a:cubicBezTo>
                    <a:pt x="29" y="16"/>
                    <a:pt x="26" y="18"/>
                    <a:pt x="22" y="17"/>
                  </a:cubicBezTo>
                  <a:cubicBezTo>
                    <a:pt x="15" y="15"/>
                    <a:pt x="9" y="6"/>
                    <a:pt x="4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1" name="Freeform 821"/>
            <p:cNvSpPr>
              <a:spLocks/>
            </p:cNvSpPr>
            <p:nvPr/>
          </p:nvSpPr>
          <p:spPr bwMode="auto">
            <a:xfrm>
              <a:off x="2686" y="2312"/>
              <a:ext cx="175" cy="65"/>
            </a:xfrm>
            <a:custGeom>
              <a:avLst/>
              <a:gdLst>
                <a:gd name="T0" fmla="*/ 3 w 70"/>
                <a:gd name="T1" fmla="*/ 5 h 26"/>
                <a:gd name="T2" fmla="*/ 20 w 70"/>
                <a:gd name="T3" fmla="*/ 5 h 26"/>
                <a:gd name="T4" fmla="*/ 50 w 70"/>
                <a:gd name="T5" fmla="*/ 3 h 26"/>
                <a:gd name="T6" fmla="*/ 88 w 70"/>
                <a:gd name="T7" fmla="*/ 23 h 26"/>
                <a:gd name="T8" fmla="*/ 138 w 70"/>
                <a:gd name="T9" fmla="*/ 38 h 26"/>
                <a:gd name="T10" fmla="*/ 175 w 70"/>
                <a:gd name="T11" fmla="*/ 65 h 26"/>
                <a:gd name="T12" fmla="*/ 85 w 70"/>
                <a:gd name="T13" fmla="*/ 28 h 26"/>
                <a:gd name="T14" fmla="*/ 45 w 70"/>
                <a:gd name="T15" fmla="*/ 13 h 26"/>
                <a:gd name="T16" fmla="*/ 15 w 70"/>
                <a:gd name="T17" fmla="*/ 28 h 26"/>
                <a:gd name="T18" fmla="*/ 0 w 70"/>
                <a:gd name="T19" fmla="*/ 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26">
                  <a:moveTo>
                    <a:pt x="1" y="2"/>
                  </a:moveTo>
                  <a:cubicBezTo>
                    <a:pt x="3" y="1"/>
                    <a:pt x="6" y="1"/>
                    <a:pt x="8" y="2"/>
                  </a:cubicBezTo>
                  <a:cubicBezTo>
                    <a:pt x="12" y="2"/>
                    <a:pt x="16" y="1"/>
                    <a:pt x="20" y="1"/>
                  </a:cubicBezTo>
                  <a:cubicBezTo>
                    <a:pt x="28" y="1"/>
                    <a:pt x="29" y="5"/>
                    <a:pt x="35" y="9"/>
                  </a:cubicBezTo>
                  <a:cubicBezTo>
                    <a:pt x="41" y="13"/>
                    <a:pt x="49" y="12"/>
                    <a:pt x="55" y="15"/>
                  </a:cubicBezTo>
                  <a:cubicBezTo>
                    <a:pt x="60" y="17"/>
                    <a:pt x="67" y="22"/>
                    <a:pt x="70" y="26"/>
                  </a:cubicBezTo>
                  <a:cubicBezTo>
                    <a:pt x="58" y="21"/>
                    <a:pt x="45" y="17"/>
                    <a:pt x="34" y="11"/>
                  </a:cubicBezTo>
                  <a:cubicBezTo>
                    <a:pt x="29" y="7"/>
                    <a:pt x="25" y="4"/>
                    <a:pt x="18" y="5"/>
                  </a:cubicBezTo>
                  <a:cubicBezTo>
                    <a:pt x="15" y="6"/>
                    <a:pt x="7" y="8"/>
                    <a:pt x="6" y="11"/>
                  </a:cubicBezTo>
                  <a:cubicBezTo>
                    <a:pt x="6" y="8"/>
                    <a:pt x="3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" name="Freeform 822"/>
            <p:cNvSpPr>
              <a:spLocks/>
            </p:cNvSpPr>
            <p:nvPr/>
          </p:nvSpPr>
          <p:spPr bwMode="auto">
            <a:xfrm>
              <a:off x="2233" y="2310"/>
              <a:ext cx="113" cy="120"/>
            </a:xfrm>
            <a:custGeom>
              <a:avLst/>
              <a:gdLst>
                <a:gd name="T0" fmla="*/ 8 w 45"/>
                <a:gd name="T1" fmla="*/ 115 h 48"/>
                <a:gd name="T2" fmla="*/ 10 w 45"/>
                <a:gd name="T3" fmla="*/ 120 h 48"/>
                <a:gd name="T4" fmla="*/ 5 w 45"/>
                <a:gd name="T5" fmla="*/ 70 h 48"/>
                <a:gd name="T6" fmla="*/ 40 w 45"/>
                <a:gd name="T7" fmla="*/ 40 h 48"/>
                <a:gd name="T8" fmla="*/ 75 w 45"/>
                <a:gd name="T9" fmla="*/ 10 h 48"/>
                <a:gd name="T10" fmla="*/ 113 w 45"/>
                <a:gd name="T11" fmla="*/ 10 h 48"/>
                <a:gd name="T12" fmla="*/ 28 w 45"/>
                <a:gd name="T13" fmla="*/ 83 h 48"/>
                <a:gd name="T14" fmla="*/ 13 w 45"/>
                <a:gd name="T15" fmla="*/ 78 h 48"/>
                <a:gd name="T16" fmla="*/ 10 w 45"/>
                <a:gd name="T17" fmla="*/ 12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48">
                  <a:moveTo>
                    <a:pt x="3" y="46"/>
                  </a:moveTo>
                  <a:cubicBezTo>
                    <a:pt x="3" y="47"/>
                    <a:pt x="3" y="47"/>
                    <a:pt x="4" y="48"/>
                  </a:cubicBezTo>
                  <a:cubicBezTo>
                    <a:pt x="6" y="42"/>
                    <a:pt x="0" y="34"/>
                    <a:pt x="2" y="28"/>
                  </a:cubicBezTo>
                  <a:cubicBezTo>
                    <a:pt x="4" y="23"/>
                    <a:pt x="12" y="19"/>
                    <a:pt x="16" y="16"/>
                  </a:cubicBezTo>
                  <a:cubicBezTo>
                    <a:pt x="20" y="11"/>
                    <a:pt x="24" y="7"/>
                    <a:pt x="30" y="4"/>
                  </a:cubicBezTo>
                  <a:cubicBezTo>
                    <a:pt x="33" y="3"/>
                    <a:pt x="42" y="0"/>
                    <a:pt x="45" y="4"/>
                  </a:cubicBezTo>
                  <a:cubicBezTo>
                    <a:pt x="30" y="7"/>
                    <a:pt x="10" y="14"/>
                    <a:pt x="11" y="33"/>
                  </a:cubicBezTo>
                  <a:cubicBezTo>
                    <a:pt x="9" y="33"/>
                    <a:pt x="7" y="31"/>
                    <a:pt x="5" y="31"/>
                  </a:cubicBezTo>
                  <a:cubicBezTo>
                    <a:pt x="4" y="34"/>
                    <a:pt x="3" y="45"/>
                    <a:pt x="4" y="4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" name="Freeform 823"/>
            <p:cNvSpPr>
              <a:spLocks/>
            </p:cNvSpPr>
            <p:nvPr/>
          </p:nvSpPr>
          <p:spPr bwMode="auto">
            <a:xfrm>
              <a:off x="1973" y="2307"/>
              <a:ext cx="80" cy="123"/>
            </a:xfrm>
            <a:custGeom>
              <a:avLst/>
              <a:gdLst>
                <a:gd name="T0" fmla="*/ 20 w 32"/>
                <a:gd name="T1" fmla="*/ 23 h 49"/>
                <a:gd name="T2" fmla="*/ 40 w 32"/>
                <a:gd name="T3" fmla="*/ 30 h 49"/>
                <a:gd name="T4" fmla="*/ 55 w 32"/>
                <a:gd name="T5" fmla="*/ 53 h 49"/>
                <a:gd name="T6" fmla="*/ 60 w 32"/>
                <a:gd name="T7" fmla="*/ 123 h 49"/>
                <a:gd name="T8" fmla="*/ 65 w 32"/>
                <a:gd name="T9" fmla="*/ 48 h 49"/>
                <a:gd name="T10" fmla="*/ 60 w 32"/>
                <a:gd name="T11" fmla="*/ 25 h 49"/>
                <a:gd name="T12" fmla="*/ 80 w 32"/>
                <a:gd name="T13" fmla="*/ 0 h 49"/>
                <a:gd name="T14" fmla="*/ 38 w 32"/>
                <a:gd name="T15" fmla="*/ 23 h 49"/>
                <a:gd name="T16" fmla="*/ 0 w 32"/>
                <a:gd name="T17" fmla="*/ 5 h 49"/>
                <a:gd name="T18" fmla="*/ 3 w 32"/>
                <a:gd name="T19" fmla="*/ 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49">
                  <a:moveTo>
                    <a:pt x="8" y="9"/>
                  </a:moveTo>
                  <a:cubicBezTo>
                    <a:pt x="10" y="10"/>
                    <a:pt x="13" y="10"/>
                    <a:pt x="16" y="12"/>
                  </a:cubicBezTo>
                  <a:cubicBezTo>
                    <a:pt x="18" y="14"/>
                    <a:pt x="20" y="18"/>
                    <a:pt x="22" y="21"/>
                  </a:cubicBezTo>
                  <a:cubicBezTo>
                    <a:pt x="26" y="30"/>
                    <a:pt x="24" y="38"/>
                    <a:pt x="24" y="49"/>
                  </a:cubicBezTo>
                  <a:cubicBezTo>
                    <a:pt x="25" y="40"/>
                    <a:pt x="30" y="27"/>
                    <a:pt x="26" y="19"/>
                  </a:cubicBezTo>
                  <a:cubicBezTo>
                    <a:pt x="23" y="15"/>
                    <a:pt x="21" y="14"/>
                    <a:pt x="24" y="10"/>
                  </a:cubicBezTo>
                  <a:cubicBezTo>
                    <a:pt x="25" y="6"/>
                    <a:pt x="29" y="3"/>
                    <a:pt x="32" y="0"/>
                  </a:cubicBezTo>
                  <a:cubicBezTo>
                    <a:pt x="27" y="3"/>
                    <a:pt x="20" y="10"/>
                    <a:pt x="15" y="9"/>
                  </a:cubicBezTo>
                  <a:cubicBezTo>
                    <a:pt x="9" y="9"/>
                    <a:pt x="6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" name="Freeform 824"/>
            <p:cNvSpPr>
              <a:spLocks/>
            </p:cNvSpPr>
            <p:nvPr/>
          </p:nvSpPr>
          <p:spPr bwMode="auto">
            <a:xfrm>
              <a:off x="1818" y="2247"/>
              <a:ext cx="65" cy="63"/>
            </a:xfrm>
            <a:custGeom>
              <a:avLst/>
              <a:gdLst>
                <a:gd name="T0" fmla="*/ 20 w 26"/>
                <a:gd name="T1" fmla="*/ 13 h 25"/>
                <a:gd name="T2" fmla="*/ 5 w 26"/>
                <a:gd name="T3" fmla="*/ 63 h 25"/>
                <a:gd name="T4" fmla="*/ 23 w 26"/>
                <a:gd name="T5" fmla="*/ 15 h 25"/>
                <a:gd name="T6" fmla="*/ 65 w 26"/>
                <a:gd name="T7" fmla="*/ 10 h 25"/>
                <a:gd name="T8" fmla="*/ 20 w 26"/>
                <a:gd name="T9" fmla="*/ 0 h 25"/>
                <a:gd name="T10" fmla="*/ 18 w 26"/>
                <a:gd name="T11" fmla="*/ 1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5">
                  <a:moveTo>
                    <a:pt x="8" y="5"/>
                  </a:moveTo>
                  <a:cubicBezTo>
                    <a:pt x="1" y="8"/>
                    <a:pt x="0" y="18"/>
                    <a:pt x="2" y="25"/>
                  </a:cubicBezTo>
                  <a:cubicBezTo>
                    <a:pt x="5" y="20"/>
                    <a:pt x="4" y="10"/>
                    <a:pt x="9" y="6"/>
                  </a:cubicBezTo>
                  <a:cubicBezTo>
                    <a:pt x="13" y="3"/>
                    <a:pt x="21" y="5"/>
                    <a:pt x="26" y="4"/>
                  </a:cubicBezTo>
                  <a:cubicBezTo>
                    <a:pt x="21" y="4"/>
                    <a:pt x="11" y="4"/>
                    <a:pt x="8" y="0"/>
                  </a:cubicBezTo>
                  <a:cubicBezTo>
                    <a:pt x="8" y="2"/>
                    <a:pt x="7" y="4"/>
                    <a:pt x="7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" name="Freeform 825"/>
            <p:cNvSpPr>
              <a:spLocks/>
            </p:cNvSpPr>
            <p:nvPr/>
          </p:nvSpPr>
          <p:spPr bwMode="auto">
            <a:xfrm>
              <a:off x="2043" y="1595"/>
              <a:ext cx="68" cy="255"/>
            </a:xfrm>
            <a:custGeom>
              <a:avLst/>
              <a:gdLst>
                <a:gd name="T0" fmla="*/ 33 w 27"/>
                <a:gd name="T1" fmla="*/ 0 h 102"/>
                <a:gd name="T2" fmla="*/ 50 w 27"/>
                <a:gd name="T3" fmla="*/ 78 h 102"/>
                <a:gd name="T4" fmla="*/ 45 w 27"/>
                <a:gd name="T5" fmla="*/ 148 h 102"/>
                <a:gd name="T6" fmla="*/ 13 w 27"/>
                <a:gd name="T7" fmla="*/ 198 h 102"/>
                <a:gd name="T8" fmla="*/ 8 w 27"/>
                <a:gd name="T9" fmla="*/ 225 h 102"/>
                <a:gd name="T10" fmla="*/ 23 w 27"/>
                <a:gd name="T11" fmla="*/ 255 h 102"/>
                <a:gd name="T12" fmla="*/ 30 w 27"/>
                <a:gd name="T13" fmla="*/ 223 h 102"/>
                <a:gd name="T14" fmla="*/ 50 w 27"/>
                <a:gd name="T15" fmla="*/ 205 h 102"/>
                <a:gd name="T16" fmla="*/ 48 w 27"/>
                <a:gd name="T17" fmla="*/ 175 h 102"/>
                <a:gd name="T18" fmla="*/ 60 w 27"/>
                <a:gd name="T19" fmla="*/ 145 h 102"/>
                <a:gd name="T20" fmla="*/ 63 w 27"/>
                <a:gd name="T21" fmla="*/ 80 h 102"/>
                <a:gd name="T22" fmla="*/ 40 w 27"/>
                <a:gd name="T23" fmla="*/ 0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102">
                  <a:moveTo>
                    <a:pt x="13" y="0"/>
                  </a:moveTo>
                  <a:cubicBezTo>
                    <a:pt x="13" y="10"/>
                    <a:pt x="19" y="21"/>
                    <a:pt x="20" y="31"/>
                  </a:cubicBezTo>
                  <a:cubicBezTo>
                    <a:pt x="22" y="41"/>
                    <a:pt x="19" y="49"/>
                    <a:pt x="18" y="59"/>
                  </a:cubicBezTo>
                  <a:cubicBezTo>
                    <a:pt x="17" y="70"/>
                    <a:pt x="13" y="71"/>
                    <a:pt x="5" y="79"/>
                  </a:cubicBezTo>
                  <a:cubicBezTo>
                    <a:pt x="1" y="84"/>
                    <a:pt x="0" y="84"/>
                    <a:pt x="3" y="90"/>
                  </a:cubicBezTo>
                  <a:cubicBezTo>
                    <a:pt x="5" y="94"/>
                    <a:pt x="8" y="96"/>
                    <a:pt x="9" y="102"/>
                  </a:cubicBezTo>
                  <a:cubicBezTo>
                    <a:pt x="11" y="98"/>
                    <a:pt x="9" y="93"/>
                    <a:pt x="12" y="89"/>
                  </a:cubicBezTo>
                  <a:cubicBezTo>
                    <a:pt x="13" y="86"/>
                    <a:pt x="19" y="85"/>
                    <a:pt x="20" y="82"/>
                  </a:cubicBezTo>
                  <a:cubicBezTo>
                    <a:pt x="20" y="80"/>
                    <a:pt x="18" y="73"/>
                    <a:pt x="19" y="70"/>
                  </a:cubicBezTo>
                  <a:cubicBezTo>
                    <a:pt x="20" y="66"/>
                    <a:pt x="23" y="62"/>
                    <a:pt x="24" y="58"/>
                  </a:cubicBezTo>
                  <a:cubicBezTo>
                    <a:pt x="27" y="51"/>
                    <a:pt x="26" y="39"/>
                    <a:pt x="25" y="32"/>
                  </a:cubicBezTo>
                  <a:cubicBezTo>
                    <a:pt x="23" y="22"/>
                    <a:pt x="15" y="12"/>
                    <a:pt x="16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6" name="Freeform 826"/>
            <p:cNvSpPr>
              <a:spLocks/>
            </p:cNvSpPr>
            <p:nvPr/>
          </p:nvSpPr>
          <p:spPr bwMode="auto">
            <a:xfrm>
              <a:off x="2173" y="1725"/>
              <a:ext cx="93" cy="235"/>
            </a:xfrm>
            <a:custGeom>
              <a:avLst/>
              <a:gdLst>
                <a:gd name="T0" fmla="*/ 45 w 37"/>
                <a:gd name="T1" fmla="*/ 55 h 94"/>
                <a:gd name="T2" fmla="*/ 78 w 37"/>
                <a:gd name="T3" fmla="*/ 20 h 94"/>
                <a:gd name="T4" fmla="*/ 83 w 37"/>
                <a:gd name="T5" fmla="*/ 63 h 94"/>
                <a:gd name="T6" fmla="*/ 60 w 37"/>
                <a:gd name="T7" fmla="*/ 85 h 94"/>
                <a:gd name="T8" fmla="*/ 48 w 37"/>
                <a:gd name="T9" fmla="*/ 138 h 94"/>
                <a:gd name="T10" fmla="*/ 63 w 37"/>
                <a:gd name="T11" fmla="*/ 150 h 94"/>
                <a:gd name="T12" fmla="*/ 85 w 37"/>
                <a:gd name="T13" fmla="*/ 135 h 94"/>
                <a:gd name="T14" fmla="*/ 78 w 37"/>
                <a:gd name="T15" fmla="*/ 175 h 94"/>
                <a:gd name="T16" fmla="*/ 83 w 37"/>
                <a:gd name="T17" fmla="*/ 215 h 94"/>
                <a:gd name="T18" fmla="*/ 0 w 37"/>
                <a:gd name="T19" fmla="*/ 235 h 94"/>
                <a:gd name="T20" fmla="*/ 60 w 37"/>
                <a:gd name="T21" fmla="*/ 208 h 94"/>
                <a:gd name="T22" fmla="*/ 0 w 37"/>
                <a:gd name="T23" fmla="*/ 200 h 94"/>
                <a:gd name="T24" fmla="*/ 35 w 37"/>
                <a:gd name="T25" fmla="*/ 198 h 94"/>
                <a:gd name="T26" fmla="*/ 68 w 37"/>
                <a:gd name="T27" fmla="*/ 183 h 94"/>
                <a:gd name="T28" fmla="*/ 35 w 37"/>
                <a:gd name="T29" fmla="*/ 160 h 94"/>
                <a:gd name="T30" fmla="*/ 25 w 37"/>
                <a:gd name="T31" fmla="*/ 123 h 94"/>
                <a:gd name="T32" fmla="*/ 50 w 37"/>
                <a:gd name="T33" fmla="*/ 60 h 94"/>
                <a:gd name="T34" fmla="*/ 58 w 37"/>
                <a:gd name="T35" fmla="*/ 50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94">
                  <a:moveTo>
                    <a:pt x="18" y="22"/>
                  </a:moveTo>
                  <a:cubicBezTo>
                    <a:pt x="19" y="16"/>
                    <a:pt x="25" y="0"/>
                    <a:pt x="31" y="8"/>
                  </a:cubicBezTo>
                  <a:cubicBezTo>
                    <a:pt x="33" y="11"/>
                    <a:pt x="34" y="22"/>
                    <a:pt x="33" y="25"/>
                  </a:cubicBezTo>
                  <a:cubicBezTo>
                    <a:pt x="32" y="30"/>
                    <a:pt x="27" y="30"/>
                    <a:pt x="24" y="34"/>
                  </a:cubicBezTo>
                  <a:cubicBezTo>
                    <a:pt x="20" y="38"/>
                    <a:pt x="19" y="49"/>
                    <a:pt x="19" y="55"/>
                  </a:cubicBezTo>
                  <a:cubicBezTo>
                    <a:pt x="19" y="61"/>
                    <a:pt x="19" y="61"/>
                    <a:pt x="25" y="60"/>
                  </a:cubicBezTo>
                  <a:cubicBezTo>
                    <a:pt x="29" y="59"/>
                    <a:pt x="32" y="57"/>
                    <a:pt x="34" y="54"/>
                  </a:cubicBezTo>
                  <a:cubicBezTo>
                    <a:pt x="37" y="61"/>
                    <a:pt x="32" y="63"/>
                    <a:pt x="31" y="70"/>
                  </a:cubicBezTo>
                  <a:cubicBezTo>
                    <a:pt x="29" y="75"/>
                    <a:pt x="34" y="81"/>
                    <a:pt x="33" y="86"/>
                  </a:cubicBezTo>
                  <a:cubicBezTo>
                    <a:pt x="31" y="94"/>
                    <a:pt x="7" y="93"/>
                    <a:pt x="0" y="94"/>
                  </a:cubicBezTo>
                  <a:cubicBezTo>
                    <a:pt x="2" y="92"/>
                    <a:pt x="28" y="90"/>
                    <a:pt x="24" y="83"/>
                  </a:cubicBezTo>
                  <a:cubicBezTo>
                    <a:pt x="21" y="80"/>
                    <a:pt x="4" y="80"/>
                    <a:pt x="0" y="80"/>
                  </a:cubicBezTo>
                  <a:cubicBezTo>
                    <a:pt x="3" y="75"/>
                    <a:pt x="10" y="78"/>
                    <a:pt x="14" y="79"/>
                  </a:cubicBezTo>
                  <a:cubicBezTo>
                    <a:pt x="21" y="80"/>
                    <a:pt x="23" y="79"/>
                    <a:pt x="27" y="73"/>
                  </a:cubicBezTo>
                  <a:cubicBezTo>
                    <a:pt x="22" y="71"/>
                    <a:pt x="17" y="70"/>
                    <a:pt x="14" y="64"/>
                  </a:cubicBezTo>
                  <a:cubicBezTo>
                    <a:pt x="13" y="61"/>
                    <a:pt x="10" y="52"/>
                    <a:pt x="10" y="49"/>
                  </a:cubicBezTo>
                  <a:cubicBezTo>
                    <a:pt x="11" y="43"/>
                    <a:pt x="34" y="30"/>
                    <a:pt x="20" y="24"/>
                  </a:cubicBezTo>
                  <a:cubicBezTo>
                    <a:pt x="21" y="23"/>
                    <a:pt x="22" y="21"/>
                    <a:pt x="23" y="2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7" name="Freeform 827"/>
            <p:cNvSpPr>
              <a:spLocks/>
            </p:cNvSpPr>
            <p:nvPr/>
          </p:nvSpPr>
          <p:spPr bwMode="auto">
            <a:xfrm>
              <a:off x="2333" y="1845"/>
              <a:ext cx="48" cy="72"/>
            </a:xfrm>
            <a:custGeom>
              <a:avLst/>
              <a:gdLst>
                <a:gd name="T0" fmla="*/ 30 w 19"/>
                <a:gd name="T1" fmla="*/ 7 h 29"/>
                <a:gd name="T2" fmla="*/ 43 w 19"/>
                <a:gd name="T3" fmla="*/ 42 h 29"/>
                <a:gd name="T4" fmla="*/ 0 w 19"/>
                <a:gd name="T5" fmla="*/ 72 h 29"/>
                <a:gd name="T6" fmla="*/ 30 w 19"/>
                <a:gd name="T7" fmla="*/ 30 h 29"/>
                <a:gd name="T8" fmla="*/ 23 w 1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9">
                  <a:moveTo>
                    <a:pt x="12" y="3"/>
                  </a:moveTo>
                  <a:cubicBezTo>
                    <a:pt x="11" y="7"/>
                    <a:pt x="19" y="11"/>
                    <a:pt x="17" y="17"/>
                  </a:cubicBezTo>
                  <a:cubicBezTo>
                    <a:pt x="15" y="22"/>
                    <a:pt x="5" y="29"/>
                    <a:pt x="0" y="29"/>
                  </a:cubicBezTo>
                  <a:cubicBezTo>
                    <a:pt x="4" y="26"/>
                    <a:pt x="15" y="17"/>
                    <a:pt x="12" y="12"/>
                  </a:cubicBezTo>
                  <a:cubicBezTo>
                    <a:pt x="10" y="6"/>
                    <a:pt x="2" y="9"/>
                    <a:pt x="9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8" name="Freeform 828"/>
            <p:cNvSpPr>
              <a:spLocks/>
            </p:cNvSpPr>
            <p:nvPr/>
          </p:nvSpPr>
          <p:spPr bwMode="auto">
            <a:xfrm>
              <a:off x="2478" y="1482"/>
              <a:ext cx="100" cy="148"/>
            </a:xfrm>
            <a:custGeom>
              <a:avLst/>
              <a:gdLst>
                <a:gd name="T0" fmla="*/ 35 w 40"/>
                <a:gd name="T1" fmla="*/ 8 h 59"/>
                <a:gd name="T2" fmla="*/ 78 w 40"/>
                <a:gd name="T3" fmla="*/ 98 h 59"/>
                <a:gd name="T4" fmla="*/ 35 w 40"/>
                <a:gd name="T5" fmla="*/ 118 h 59"/>
                <a:gd name="T6" fmla="*/ 0 w 40"/>
                <a:gd name="T7" fmla="*/ 148 h 59"/>
                <a:gd name="T8" fmla="*/ 30 w 40"/>
                <a:gd name="T9" fmla="*/ 113 h 59"/>
                <a:gd name="T10" fmla="*/ 60 w 40"/>
                <a:gd name="T11" fmla="*/ 73 h 59"/>
                <a:gd name="T12" fmla="*/ 40 w 40"/>
                <a:gd name="T13" fmla="*/ 33 h 59"/>
                <a:gd name="T14" fmla="*/ 13 w 40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59">
                  <a:moveTo>
                    <a:pt x="14" y="3"/>
                  </a:moveTo>
                  <a:cubicBezTo>
                    <a:pt x="25" y="10"/>
                    <a:pt x="40" y="25"/>
                    <a:pt x="31" y="39"/>
                  </a:cubicBezTo>
                  <a:cubicBezTo>
                    <a:pt x="27" y="45"/>
                    <a:pt x="20" y="41"/>
                    <a:pt x="14" y="47"/>
                  </a:cubicBezTo>
                  <a:cubicBezTo>
                    <a:pt x="9" y="51"/>
                    <a:pt x="8" y="58"/>
                    <a:pt x="0" y="59"/>
                  </a:cubicBezTo>
                  <a:cubicBezTo>
                    <a:pt x="4" y="50"/>
                    <a:pt x="3" y="48"/>
                    <a:pt x="12" y="45"/>
                  </a:cubicBezTo>
                  <a:cubicBezTo>
                    <a:pt x="20" y="42"/>
                    <a:pt x="25" y="37"/>
                    <a:pt x="24" y="29"/>
                  </a:cubicBezTo>
                  <a:cubicBezTo>
                    <a:pt x="24" y="21"/>
                    <a:pt x="24" y="17"/>
                    <a:pt x="16" y="13"/>
                  </a:cubicBezTo>
                  <a:cubicBezTo>
                    <a:pt x="7" y="10"/>
                    <a:pt x="9" y="8"/>
                    <a:pt x="5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9" name="Freeform 829"/>
            <p:cNvSpPr>
              <a:spLocks/>
            </p:cNvSpPr>
            <p:nvPr/>
          </p:nvSpPr>
          <p:spPr bwMode="auto">
            <a:xfrm>
              <a:off x="2698" y="1325"/>
              <a:ext cx="50" cy="137"/>
            </a:xfrm>
            <a:custGeom>
              <a:avLst/>
              <a:gdLst>
                <a:gd name="T0" fmla="*/ 48 w 20"/>
                <a:gd name="T1" fmla="*/ 20 h 55"/>
                <a:gd name="T2" fmla="*/ 38 w 20"/>
                <a:gd name="T3" fmla="*/ 95 h 55"/>
                <a:gd name="T4" fmla="*/ 0 w 20"/>
                <a:gd name="T5" fmla="*/ 130 h 55"/>
                <a:gd name="T6" fmla="*/ 35 w 20"/>
                <a:gd name="T7" fmla="*/ 105 h 55"/>
                <a:gd name="T8" fmla="*/ 15 w 20"/>
                <a:gd name="T9" fmla="*/ 87 h 55"/>
                <a:gd name="T10" fmla="*/ 30 w 20"/>
                <a:gd name="T11" fmla="*/ 55 h 55"/>
                <a:gd name="T12" fmla="*/ 35 w 20"/>
                <a:gd name="T13" fmla="*/ 22 h 55"/>
                <a:gd name="T14" fmla="*/ 50 w 20"/>
                <a:gd name="T15" fmla="*/ 5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55">
                  <a:moveTo>
                    <a:pt x="19" y="8"/>
                  </a:moveTo>
                  <a:cubicBezTo>
                    <a:pt x="15" y="18"/>
                    <a:pt x="16" y="27"/>
                    <a:pt x="15" y="38"/>
                  </a:cubicBezTo>
                  <a:cubicBezTo>
                    <a:pt x="14" y="46"/>
                    <a:pt x="10" y="55"/>
                    <a:pt x="0" y="52"/>
                  </a:cubicBezTo>
                  <a:cubicBezTo>
                    <a:pt x="4" y="50"/>
                    <a:pt x="11" y="46"/>
                    <a:pt x="14" y="42"/>
                  </a:cubicBezTo>
                  <a:cubicBezTo>
                    <a:pt x="10" y="39"/>
                    <a:pt x="5" y="41"/>
                    <a:pt x="6" y="35"/>
                  </a:cubicBezTo>
                  <a:cubicBezTo>
                    <a:pt x="6" y="31"/>
                    <a:pt x="11" y="26"/>
                    <a:pt x="12" y="22"/>
                  </a:cubicBezTo>
                  <a:cubicBezTo>
                    <a:pt x="14" y="18"/>
                    <a:pt x="12" y="13"/>
                    <a:pt x="14" y="9"/>
                  </a:cubicBezTo>
                  <a:cubicBezTo>
                    <a:pt x="14" y="6"/>
                    <a:pt x="18" y="0"/>
                    <a:pt x="20" y="2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0" name="Freeform 830"/>
            <p:cNvSpPr>
              <a:spLocks/>
            </p:cNvSpPr>
            <p:nvPr/>
          </p:nvSpPr>
          <p:spPr bwMode="auto">
            <a:xfrm>
              <a:off x="2888" y="1087"/>
              <a:ext cx="150" cy="142"/>
            </a:xfrm>
            <a:custGeom>
              <a:avLst/>
              <a:gdLst>
                <a:gd name="T0" fmla="*/ 93 w 60"/>
                <a:gd name="T1" fmla="*/ 17 h 57"/>
                <a:gd name="T2" fmla="*/ 148 w 60"/>
                <a:gd name="T3" fmla="*/ 77 h 57"/>
                <a:gd name="T4" fmla="*/ 113 w 60"/>
                <a:gd name="T5" fmla="*/ 142 h 57"/>
                <a:gd name="T6" fmla="*/ 113 w 60"/>
                <a:gd name="T7" fmla="*/ 40 h 57"/>
                <a:gd name="T8" fmla="*/ 85 w 60"/>
                <a:gd name="T9" fmla="*/ 37 h 57"/>
                <a:gd name="T10" fmla="*/ 60 w 60"/>
                <a:gd name="T11" fmla="*/ 25 h 57"/>
                <a:gd name="T12" fmla="*/ 0 w 60"/>
                <a:gd name="T13" fmla="*/ 0 h 57"/>
                <a:gd name="T14" fmla="*/ 60 w 60"/>
                <a:gd name="T15" fmla="*/ 2 h 57"/>
                <a:gd name="T16" fmla="*/ 83 w 60"/>
                <a:gd name="T17" fmla="*/ 7 h 57"/>
                <a:gd name="T18" fmla="*/ 90 w 60"/>
                <a:gd name="T19" fmla="*/ 17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57">
                  <a:moveTo>
                    <a:pt x="37" y="7"/>
                  </a:moveTo>
                  <a:cubicBezTo>
                    <a:pt x="47" y="10"/>
                    <a:pt x="60" y="20"/>
                    <a:pt x="59" y="31"/>
                  </a:cubicBezTo>
                  <a:cubicBezTo>
                    <a:pt x="59" y="39"/>
                    <a:pt x="54" y="55"/>
                    <a:pt x="45" y="57"/>
                  </a:cubicBezTo>
                  <a:cubicBezTo>
                    <a:pt x="50" y="48"/>
                    <a:pt x="59" y="23"/>
                    <a:pt x="45" y="16"/>
                  </a:cubicBezTo>
                  <a:cubicBezTo>
                    <a:pt x="41" y="15"/>
                    <a:pt x="38" y="15"/>
                    <a:pt x="34" y="15"/>
                  </a:cubicBezTo>
                  <a:cubicBezTo>
                    <a:pt x="28" y="14"/>
                    <a:pt x="28" y="13"/>
                    <a:pt x="24" y="10"/>
                  </a:cubicBezTo>
                  <a:cubicBezTo>
                    <a:pt x="18" y="5"/>
                    <a:pt x="8" y="1"/>
                    <a:pt x="0" y="0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7" y="1"/>
                    <a:pt x="30" y="1"/>
                    <a:pt x="33" y="3"/>
                  </a:cubicBezTo>
                  <a:cubicBezTo>
                    <a:pt x="34" y="4"/>
                    <a:pt x="34" y="6"/>
                    <a:pt x="36" y="7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1" name="Freeform 831"/>
            <p:cNvSpPr>
              <a:spLocks/>
            </p:cNvSpPr>
            <p:nvPr/>
          </p:nvSpPr>
          <p:spPr bwMode="auto">
            <a:xfrm>
              <a:off x="2766" y="1805"/>
              <a:ext cx="115" cy="145"/>
            </a:xfrm>
            <a:custGeom>
              <a:avLst/>
              <a:gdLst>
                <a:gd name="T0" fmla="*/ 103 w 46"/>
                <a:gd name="T1" fmla="*/ 35 h 58"/>
                <a:gd name="T2" fmla="*/ 103 w 46"/>
                <a:gd name="T3" fmla="*/ 108 h 58"/>
                <a:gd name="T4" fmla="*/ 50 w 46"/>
                <a:gd name="T5" fmla="*/ 145 h 58"/>
                <a:gd name="T6" fmla="*/ 20 w 46"/>
                <a:gd name="T7" fmla="*/ 53 h 58"/>
                <a:gd name="T8" fmla="*/ 43 w 46"/>
                <a:gd name="T9" fmla="*/ 95 h 58"/>
                <a:gd name="T10" fmla="*/ 68 w 46"/>
                <a:gd name="T11" fmla="*/ 115 h 58"/>
                <a:gd name="T12" fmla="*/ 90 w 46"/>
                <a:gd name="T13" fmla="*/ 93 h 58"/>
                <a:gd name="T14" fmla="*/ 83 w 46"/>
                <a:gd name="T15" fmla="*/ 68 h 58"/>
                <a:gd name="T16" fmla="*/ 95 w 46"/>
                <a:gd name="T17" fmla="*/ 60 h 58"/>
                <a:gd name="T18" fmla="*/ 95 w 46"/>
                <a:gd name="T19" fmla="*/ 38 h 58"/>
                <a:gd name="T20" fmla="*/ 88 w 46"/>
                <a:gd name="T21" fmla="*/ 0 h 58"/>
                <a:gd name="T22" fmla="*/ 110 w 46"/>
                <a:gd name="T23" fmla="*/ 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8">
                  <a:moveTo>
                    <a:pt x="41" y="14"/>
                  </a:moveTo>
                  <a:cubicBezTo>
                    <a:pt x="41" y="23"/>
                    <a:pt x="44" y="32"/>
                    <a:pt x="41" y="43"/>
                  </a:cubicBezTo>
                  <a:cubicBezTo>
                    <a:pt x="37" y="54"/>
                    <a:pt x="30" y="54"/>
                    <a:pt x="20" y="58"/>
                  </a:cubicBezTo>
                  <a:cubicBezTo>
                    <a:pt x="18" y="53"/>
                    <a:pt x="0" y="25"/>
                    <a:pt x="8" y="21"/>
                  </a:cubicBezTo>
                  <a:cubicBezTo>
                    <a:pt x="12" y="19"/>
                    <a:pt x="16" y="35"/>
                    <a:pt x="17" y="38"/>
                  </a:cubicBezTo>
                  <a:cubicBezTo>
                    <a:pt x="19" y="45"/>
                    <a:pt x="19" y="47"/>
                    <a:pt x="27" y="46"/>
                  </a:cubicBezTo>
                  <a:cubicBezTo>
                    <a:pt x="32" y="45"/>
                    <a:pt x="38" y="44"/>
                    <a:pt x="36" y="37"/>
                  </a:cubicBezTo>
                  <a:cubicBezTo>
                    <a:pt x="35" y="32"/>
                    <a:pt x="29" y="33"/>
                    <a:pt x="33" y="27"/>
                  </a:cubicBezTo>
                  <a:cubicBezTo>
                    <a:pt x="34" y="25"/>
                    <a:pt x="37" y="25"/>
                    <a:pt x="38" y="24"/>
                  </a:cubicBezTo>
                  <a:cubicBezTo>
                    <a:pt x="40" y="21"/>
                    <a:pt x="38" y="18"/>
                    <a:pt x="38" y="15"/>
                  </a:cubicBezTo>
                  <a:cubicBezTo>
                    <a:pt x="38" y="9"/>
                    <a:pt x="39" y="6"/>
                    <a:pt x="35" y="0"/>
                  </a:cubicBezTo>
                  <a:cubicBezTo>
                    <a:pt x="46" y="1"/>
                    <a:pt x="37" y="15"/>
                    <a:pt x="44" y="19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2" name="Freeform 832"/>
            <p:cNvSpPr>
              <a:spLocks/>
            </p:cNvSpPr>
            <p:nvPr/>
          </p:nvSpPr>
          <p:spPr bwMode="auto">
            <a:xfrm>
              <a:off x="2608" y="1720"/>
              <a:ext cx="100" cy="132"/>
            </a:xfrm>
            <a:custGeom>
              <a:avLst/>
              <a:gdLst>
                <a:gd name="T0" fmla="*/ 28 w 40"/>
                <a:gd name="T1" fmla="*/ 30 h 53"/>
                <a:gd name="T2" fmla="*/ 8 w 40"/>
                <a:gd name="T3" fmla="*/ 75 h 53"/>
                <a:gd name="T4" fmla="*/ 43 w 40"/>
                <a:gd name="T5" fmla="*/ 112 h 53"/>
                <a:gd name="T6" fmla="*/ 50 w 40"/>
                <a:gd name="T7" fmla="*/ 95 h 53"/>
                <a:gd name="T8" fmla="*/ 75 w 40"/>
                <a:gd name="T9" fmla="*/ 82 h 53"/>
                <a:gd name="T10" fmla="*/ 98 w 40"/>
                <a:gd name="T11" fmla="*/ 72 h 53"/>
                <a:gd name="T12" fmla="*/ 93 w 40"/>
                <a:gd name="T13" fmla="*/ 47 h 53"/>
                <a:gd name="T14" fmla="*/ 23 w 40"/>
                <a:gd name="T15" fmla="*/ 82 h 53"/>
                <a:gd name="T16" fmla="*/ 30 w 40"/>
                <a:gd name="T17" fmla="*/ 42 h 53"/>
                <a:gd name="T18" fmla="*/ 55 w 40"/>
                <a:gd name="T19" fmla="*/ 0 h 53"/>
                <a:gd name="T20" fmla="*/ 35 w 40"/>
                <a:gd name="T21" fmla="*/ 1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53">
                  <a:moveTo>
                    <a:pt x="11" y="12"/>
                  </a:moveTo>
                  <a:cubicBezTo>
                    <a:pt x="7" y="18"/>
                    <a:pt x="0" y="21"/>
                    <a:pt x="3" y="30"/>
                  </a:cubicBezTo>
                  <a:cubicBezTo>
                    <a:pt x="5" y="35"/>
                    <a:pt x="12" y="53"/>
                    <a:pt x="17" y="45"/>
                  </a:cubicBezTo>
                  <a:cubicBezTo>
                    <a:pt x="19" y="43"/>
                    <a:pt x="17" y="40"/>
                    <a:pt x="20" y="38"/>
                  </a:cubicBezTo>
                  <a:cubicBezTo>
                    <a:pt x="21" y="35"/>
                    <a:pt x="28" y="34"/>
                    <a:pt x="30" y="33"/>
                  </a:cubicBezTo>
                  <a:cubicBezTo>
                    <a:pt x="33" y="32"/>
                    <a:pt x="38" y="32"/>
                    <a:pt x="39" y="29"/>
                  </a:cubicBezTo>
                  <a:cubicBezTo>
                    <a:pt x="40" y="28"/>
                    <a:pt x="37" y="21"/>
                    <a:pt x="37" y="19"/>
                  </a:cubicBezTo>
                  <a:cubicBezTo>
                    <a:pt x="31" y="24"/>
                    <a:pt x="18" y="43"/>
                    <a:pt x="9" y="33"/>
                  </a:cubicBezTo>
                  <a:cubicBezTo>
                    <a:pt x="4" y="27"/>
                    <a:pt x="9" y="21"/>
                    <a:pt x="12" y="17"/>
                  </a:cubicBezTo>
                  <a:cubicBezTo>
                    <a:pt x="16" y="11"/>
                    <a:pt x="18" y="5"/>
                    <a:pt x="22" y="0"/>
                  </a:cubicBezTo>
                  <a:cubicBezTo>
                    <a:pt x="19" y="1"/>
                    <a:pt x="16" y="2"/>
                    <a:pt x="14" y="4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3" name="Freeform 833"/>
            <p:cNvSpPr>
              <a:spLocks/>
            </p:cNvSpPr>
            <p:nvPr/>
          </p:nvSpPr>
          <p:spPr bwMode="auto">
            <a:xfrm>
              <a:off x="2483" y="1642"/>
              <a:ext cx="80" cy="178"/>
            </a:xfrm>
            <a:custGeom>
              <a:avLst/>
              <a:gdLst>
                <a:gd name="T0" fmla="*/ 28 w 32"/>
                <a:gd name="T1" fmla="*/ 43 h 71"/>
                <a:gd name="T2" fmla="*/ 10 w 32"/>
                <a:gd name="T3" fmla="*/ 115 h 71"/>
                <a:gd name="T4" fmla="*/ 0 w 32"/>
                <a:gd name="T5" fmla="*/ 178 h 71"/>
                <a:gd name="T6" fmla="*/ 30 w 32"/>
                <a:gd name="T7" fmla="*/ 128 h 71"/>
                <a:gd name="T8" fmla="*/ 25 w 32"/>
                <a:gd name="T9" fmla="*/ 83 h 71"/>
                <a:gd name="T10" fmla="*/ 43 w 32"/>
                <a:gd name="T11" fmla="*/ 35 h 71"/>
                <a:gd name="T12" fmla="*/ 80 w 32"/>
                <a:gd name="T13" fmla="*/ 0 h 71"/>
                <a:gd name="T14" fmla="*/ 35 w 32"/>
                <a:gd name="T15" fmla="*/ 38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71">
                  <a:moveTo>
                    <a:pt x="11" y="17"/>
                  </a:moveTo>
                  <a:cubicBezTo>
                    <a:pt x="2" y="24"/>
                    <a:pt x="2" y="37"/>
                    <a:pt x="4" y="46"/>
                  </a:cubicBezTo>
                  <a:cubicBezTo>
                    <a:pt x="6" y="56"/>
                    <a:pt x="10" y="63"/>
                    <a:pt x="0" y="71"/>
                  </a:cubicBezTo>
                  <a:cubicBezTo>
                    <a:pt x="7" y="67"/>
                    <a:pt x="11" y="59"/>
                    <a:pt x="12" y="51"/>
                  </a:cubicBezTo>
                  <a:cubicBezTo>
                    <a:pt x="12" y="44"/>
                    <a:pt x="9" y="39"/>
                    <a:pt x="10" y="33"/>
                  </a:cubicBezTo>
                  <a:cubicBezTo>
                    <a:pt x="10" y="26"/>
                    <a:pt x="13" y="19"/>
                    <a:pt x="17" y="14"/>
                  </a:cubicBezTo>
                  <a:cubicBezTo>
                    <a:pt x="21" y="9"/>
                    <a:pt x="31" y="6"/>
                    <a:pt x="32" y="0"/>
                  </a:cubicBezTo>
                  <a:cubicBezTo>
                    <a:pt x="25" y="2"/>
                    <a:pt x="15" y="7"/>
                    <a:pt x="14" y="15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4" name="Freeform 834"/>
            <p:cNvSpPr>
              <a:spLocks/>
            </p:cNvSpPr>
            <p:nvPr/>
          </p:nvSpPr>
          <p:spPr bwMode="auto">
            <a:xfrm>
              <a:off x="1918" y="1390"/>
              <a:ext cx="135" cy="317"/>
            </a:xfrm>
            <a:custGeom>
              <a:avLst/>
              <a:gdLst>
                <a:gd name="T0" fmla="*/ 103 w 54"/>
                <a:gd name="T1" fmla="*/ 12 h 127"/>
                <a:gd name="T2" fmla="*/ 75 w 54"/>
                <a:gd name="T3" fmla="*/ 85 h 127"/>
                <a:gd name="T4" fmla="*/ 70 w 54"/>
                <a:gd name="T5" fmla="*/ 122 h 127"/>
                <a:gd name="T6" fmla="*/ 68 w 54"/>
                <a:gd name="T7" fmla="*/ 162 h 127"/>
                <a:gd name="T8" fmla="*/ 53 w 54"/>
                <a:gd name="T9" fmla="*/ 245 h 127"/>
                <a:gd name="T10" fmla="*/ 33 w 54"/>
                <a:gd name="T11" fmla="*/ 285 h 127"/>
                <a:gd name="T12" fmla="*/ 0 w 54"/>
                <a:gd name="T13" fmla="*/ 315 h 127"/>
                <a:gd name="T14" fmla="*/ 68 w 54"/>
                <a:gd name="T15" fmla="*/ 237 h 127"/>
                <a:gd name="T16" fmla="*/ 75 w 54"/>
                <a:gd name="T17" fmla="*/ 160 h 127"/>
                <a:gd name="T18" fmla="*/ 90 w 54"/>
                <a:gd name="T19" fmla="*/ 92 h 127"/>
                <a:gd name="T20" fmla="*/ 100 w 54"/>
                <a:gd name="T21" fmla="*/ 25 h 127"/>
                <a:gd name="T22" fmla="*/ 135 w 54"/>
                <a:gd name="T23" fmla="*/ 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27">
                  <a:moveTo>
                    <a:pt x="41" y="5"/>
                  </a:moveTo>
                  <a:cubicBezTo>
                    <a:pt x="29" y="13"/>
                    <a:pt x="29" y="21"/>
                    <a:pt x="30" y="34"/>
                  </a:cubicBezTo>
                  <a:cubicBezTo>
                    <a:pt x="30" y="39"/>
                    <a:pt x="28" y="44"/>
                    <a:pt x="28" y="49"/>
                  </a:cubicBezTo>
                  <a:cubicBezTo>
                    <a:pt x="27" y="55"/>
                    <a:pt x="27" y="60"/>
                    <a:pt x="27" y="65"/>
                  </a:cubicBezTo>
                  <a:cubicBezTo>
                    <a:pt x="25" y="76"/>
                    <a:pt x="25" y="87"/>
                    <a:pt x="21" y="98"/>
                  </a:cubicBezTo>
                  <a:cubicBezTo>
                    <a:pt x="19" y="103"/>
                    <a:pt x="16" y="109"/>
                    <a:pt x="13" y="114"/>
                  </a:cubicBezTo>
                  <a:cubicBezTo>
                    <a:pt x="9" y="118"/>
                    <a:pt x="4" y="121"/>
                    <a:pt x="0" y="126"/>
                  </a:cubicBezTo>
                  <a:cubicBezTo>
                    <a:pt x="9" y="127"/>
                    <a:pt x="23" y="102"/>
                    <a:pt x="27" y="95"/>
                  </a:cubicBezTo>
                  <a:cubicBezTo>
                    <a:pt x="31" y="86"/>
                    <a:pt x="29" y="74"/>
                    <a:pt x="30" y="64"/>
                  </a:cubicBezTo>
                  <a:cubicBezTo>
                    <a:pt x="32" y="55"/>
                    <a:pt x="36" y="46"/>
                    <a:pt x="36" y="37"/>
                  </a:cubicBezTo>
                  <a:cubicBezTo>
                    <a:pt x="36" y="26"/>
                    <a:pt x="36" y="20"/>
                    <a:pt x="40" y="10"/>
                  </a:cubicBezTo>
                  <a:cubicBezTo>
                    <a:pt x="46" y="9"/>
                    <a:pt x="52" y="4"/>
                    <a:pt x="54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5" name="Freeform 835"/>
            <p:cNvSpPr>
              <a:spLocks/>
            </p:cNvSpPr>
            <p:nvPr/>
          </p:nvSpPr>
          <p:spPr bwMode="auto">
            <a:xfrm>
              <a:off x="2256" y="1214"/>
              <a:ext cx="105" cy="46"/>
            </a:xfrm>
            <a:custGeom>
              <a:avLst/>
              <a:gdLst>
                <a:gd name="T0" fmla="*/ 3 w 42"/>
                <a:gd name="T1" fmla="*/ 13 h 18"/>
                <a:gd name="T2" fmla="*/ 48 w 42"/>
                <a:gd name="T3" fmla="*/ 46 h 18"/>
                <a:gd name="T4" fmla="*/ 105 w 42"/>
                <a:gd name="T5" fmla="*/ 5 h 18"/>
                <a:gd name="T6" fmla="*/ 48 w 42"/>
                <a:gd name="T7" fmla="*/ 31 h 18"/>
                <a:gd name="T8" fmla="*/ 3 w 4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8">
                  <a:moveTo>
                    <a:pt x="1" y="5"/>
                  </a:moveTo>
                  <a:cubicBezTo>
                    <a:pt x="5" y="10"/>
                    <a:pt x="12" y="18"/>
                    <a:pt x="19" y="18"/>
                  </a:cubicBezTo>
                  <a:cubicBezTo>
                    <a:pt x="24" y="18"/>
                    <a:pt x="42" y="8"/>
                    <a:pt x="42" y="2"/>
                  </a:cubicBezTo>
                  <a:cubicBezTo>
                    <a:pt x="35" y="5"/>
                    <a:pt x="29" y="14"/>
                    <a:pt x="19" y="12"/>
                  </a:cubicBezTo>
                  <a:cubicBezTo>
                    <a:pt x="15" y="12"/>
                    <a:pt x="0" y="5"/>
                    <a:pt x="1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6" name="Freeform 836"/>
            <p:cNvSpPr>
              <a:spLocks/>
            </p:cNvSpPr>
            <p:nvPr/>
          </p:nvSpPr>
          <p:spPr bwMode="auto">
            <a:xfrm>
              <a:off x="2371" y="982"/>
              <a:ext cx="110" cy="112"/>
            </a:xfrm>
            <a:custGeom>
              <a:avLst/>
              <a:gdLst>
                <a:gd name="T0" fmla="*/ 43 w 44"/>
                <a:gd name="T1" fmla="*/ 32 h 45"/>
                <a:gd name="T2" fmla="*/ 18 w 44"/>
                <a:gd name="T3" fmla="*/ 112 h 45"/>
                <a:gd name="T4" fmla="*/ 25 w 44"/>
                <a:gd name="T5" fmla="*/ 72 h 45"/>
                <a:gd name="T6" fmla="*/ 50 w 44"/>
                <a:gd name="T7" fmla="*/ 42 h 45"/>
                <a:gd name="T8" fmla="*/ 73 w 44"/>
                <a:gd name="T9" fmla="*/ 20 h 45"/>
                <a:gd name="T10" fmla="*/ 110 w 44"/>
                <a:gd name="T11" fmla="*/ 12 h 45"/>
                <a:gd name="T12" fmla="*/ 53 w 44"/>
                <a:gd name="T13" fmla="*/ 2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5">
                  <a:moveTo>
                    <a:pt x="17" y="13"/>
                  </a:moveTo>
                  <a:cubicBezTo>
                    <a:pt x="2" y="19"/>
                    <a:pt x="0" y="32"/>
                    <a:pt x="7" y="45"/>
                  </a:cubicBezTo>
                  <a:cubicBezTo>
                    <a:pt x="8" y="40"/>
                    <a:pt x="7" y="34"/>
                    <a:pt x="10" y="29"/>
                  </a:cubicBezTo>
                  <a:cubicBezTo>
                    <a:pt x="12" y="23"/>
                    <a:pt x="16" y="21"/>
                    <a:pt x="20" y="17"/>
                  </a:cubicBezTo>
                  <a:cubicBezTo>
                    <a:pt x="23" y="14"/>
                    <a:pt x="25" y="10"/>
                    <a:pt x="29" y="8"/>
                  </a:cubicBezTo>
                  <a:cubicBezTo>
                    <a:pt x="33" y="6"/>
                    <a:pt x="39" y="5"/>
                    <a:pt x="44" y="5"/>
                  </a:cubicBezTo>
                  <a:cubicBezTo>
                    <a:pt x="37" y="0"/>
                    <a:pt x="27" y="7"/>
                    <a:pt x="21" y="11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7" name="Freeform 837"/>
            <p:cNvSpPr>
              <a:spLocks/>
            </p:cNvSpPr>
            <p:nvPr/>
          </p:nvSpPr>
          <p:spPr bwMode="auto">
            <a:xfrm>
              <a:off x="2673" y="1092"/>
              <a:ext cx="68" cy="97"/>
            </a:xfrm>
            <a:custGeom>
              <a:avLst/>
              <a:gdLst>
                <a:gd name="T0" fmla="*/ 28 w 27"/>
                <a:gd name="T1" fmla="*/ 22 h 39"/>
                <a:gd name="T2" fmla="*/ 43 w 27"/>
                <a:gd name="T3" fmla="*/ 57 h 39"/>
                <a:gd name="T4" fmla="*/ 68 w 27"/>
                <a:gd name="T5" fmla="*/ 70 h 39"/>
                <a:gd name="T6" fmla="*/ 45 w 27"/>
                <a:gd name="T7" fmla="*/ 97 h 39"/>
                <a:gd name="T8" fmla="*/ 28 w 27"/>
                <a:gd name="T9" fmla="*/ 42 h 39"/>
                <a:gd name="T10" fmla="*/ 20 w 27"/>
                <a:gd name="T11" fmla="*/ 20 h 39"/>
                <a:gd name="T12" fmla="*/ 3 w 27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39">
                  <a:moveTo>
                    <a:pt x="11" y="9"/>
                  </a:moveTo>
                  <a:cubicBezTo>
                    <a:pt x="17" y="13"/>
                    <a:pt x="16" y="16"/>
                    <a:pt x="17" y="23"/>
                  </a:cubicBezTo>
                  <a:cubicBezTo>
                    <a:pt x="18" y="32"/>
                    <a:pt x="20" y="31"/>
                    <a:pt x="27" y="28"/>
                  </a:cubicBezTo>
                  <a:cubicBezTo>
                    <a:pt x="26" y="32"/>
                    <a:pt x="21" y="36"/>
                    <a:pt x="18" y="39"/>
                  </a:cubicBezTo>
                  <a:cubicBezTo>
                    <a:pt x="13" y="31"/>
                    <a:pt x="10" y="25"/>
                    <a:pt x="11" y="17"/>
                  </a:cubicBezTo>
                  <a:cubicBezTo>
                    <a:pt x="12" y="11"/>
                    <a:pt x="13" y="12"/>
                    <a:pt x="8" y="8"/>
                  </a:cubicBezTo>
                  <a:cubicBezTo>
                    <a:pt x="6" y="5"/>
                    <a:pt x="0" y="3"/>
                    <a:pt x="1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8" name="Freeform 838"/>
            <p:cNvSpPr>
              <a:spLocks/>
            </p:cNvSpPr>
            <p:nvPr/>
          </p:nvSpPr>
          <p:spPr bwMode="auto">
            <a:xfrm>
              <a:off x="2683" y="942"/>
              <a:ext cx="128" cy="40"/>
            </a:xfrm>
            <a:custGeom>
              <a:avLst/>
              <a:gdLst>
                <a:gd name="T0" fmla="*/ 75 w 51"/>
                <a:gd name="T1" fmla="*/ 20 h 16"/>
                <a:gd name="T2" fmla="*/ 100 w 51"/>
                <a:gd name="T3" fmla="*/ 23 h 16"/>
                <a:gd name="T4" fmla="*/ 118 w 51"/>
                <a:gd name="T5" fmla="*/ 40 h 16"/>
                <a:gd name="T6" fmla="*/ 123 w 51"/>
                <a:gd name="T7" fmla="*/ 25 h 16"/>
                <a:gd name="T8" fmla="*/ 98 w 51"/>
                <a:gd name="T9" fmla="*/ 18 h 16"/>
                <a:gd name="T10" fmla="*/ 50 w 51"/>
                <a:gd name="T11" fmla="*/ 3 h 16"/>
                <a:gd name="T12" fmla="*/ 0 w 51"/>
                <a:gd name="T13" fmla="*/ 23 h 16"/>
                <a:gd name="T14" fmla="*/ 25 w 51"/>
                <a:gd name="T15" fmla="*/ 1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16">
                  <a:moveTo>
                    <a:pt x="30" y="8"/>
                  </a:moveTo>
                  <a:cubicBezTo>
                    <a:pt x="34" y="8"/>
                    <a:pt x="37" y="8"/>
                    <a:pt x="40" y="9"/>
                  </a:cubicBezTo>
                  <a:cubicBezTo>
                    <a:pt x="42" y="10"/>
                    <a:pt x="45" y="16"/>
                    <a:pt x="47" y="16"/>
                  </a:cubicBezTo>
                  <a:cubicBezTo>
                    <a:pt x="51" y="16"/>
                    <a:pt x="50" y="12"/>
                    <a:pt x="49" y="10"/>
                  </a:cubicBezTo>
                  <a:cubicBezTo>
                    <a:pt x="48" y="8"/>
                    <a:pt x="41" y="7"/>
                    <a:pt x="39" y="7"/>
                  </a:cubicBezTo>
                  <a:cubicBezTo>
                    <a:pt x="33" y="5"/>
                    <a:pt x="25" y="1"/>
                    <a:pt x="20" y="1"/>
                  </a:cubicBezTo>
                  <a:cubicBezTo>
                    <a:pt x="14" y="0"/>
                    <a:pt x="4" y="6"/>
                    <a:pt x="0" y="9"/>
                  </a:cubicBezTo>
                  <a:cubicBezTo>
                    <a:pt x="3" y="8"/>
                    <a:pt x="7" y="8"/>
                    <a:pt x="10" y="7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9" name="Freeform 839"/>
            <p:cNvSpPr>
              <a:spLocks/>
            </p:cNvSpPr>
            <p:nvPr/>
          </p:nvSpPr>
          <p:spPr bwMode="auto">
            <a:xfrm>
              <a:off x="2893" y="919"/>
              <a:ext cx="155" cy="50"/>
            </a:xfrm>
            <a:custGeom>
              <a:avLst/>
              <a:gdLst>
                <a:gd name="T0" fmla="*/ 43 w 62"/>
                <a:gd name="T1" fmla="*/ 13 h 20"/>
                <a:gd name="T2" fmla="*/ 70 w 62"/>
                <a:gd name="T3" fmla="*/ 25 h 20"/>
                <a:gd name="T4" fmla="*/ 100 w 62"/>
                <a:gd name="T5" fmla="*/ 45 h 20"/>
                <a:gd name="T6" fmla="*/ 155 w 62"/>
                <a:gd name="T7" fmla="*/ 45 h 20"/>
                <a:gd name="T8" fmla="*/ 115 w 62"/>
                <a:gd name="T9" fmla="*/ 43 h 20"/>
                <a:gd name="T10" fmla="*/ 85 w 62"/>
                <a:gd name="T11" fmla="*/ 15 h 20"/>
                <a:gd name="T12" fmla="*/ 3 w 62"/>
                <a:gd name="T13" fmla="*/ 8 h 20"/>
                <a:gd name="T14" fmla="*/ 0 w 62"/>
                <a:gd name="T15" fmla="*/ 5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20">
                  <a:moveTo>
                    <a:pt x="17" y="5"/>
                  </a:moveTo>
                  <a:cubicBezTo>
                    <a:pt x="20" y="8"/>
                    <a:pt x="25" y="8"/>
                    <a:pt x="28" y="10"/>
                  </a:cubicBezTo>
                  <a:cubicBezTo>
                    <a:pt x="32" y="13"/>
                    <a:pt x="35" y="17"/>
                    <a:pt x="40" y="18"/>
                  </a:cubicBezTo>
                  <a:cubicBezTo>
                    <a:pt x="44" y="20"/>
                    <a:pt x="57" y="19"/>
                    <a:pt x="62" y="18"/>
                  </a:cubicBezTo>
                  <a:cubicBezTo>
                    <a:pt x="56" y="17"/>
                    <a:pt x="52" y="19"/>
                    <a:pt x="46" y="17"/>
                  </a:cubicBezTo>
                  <a:cubicBezTo>
                    <a:pt x="40" y="14"/>
                    <a:pt x="39" y="9"/>
                    <a:pt x="34" y="6"/>
                  </a:cubicBezTo>
                  <a:cubicBezTo>
                    <a:pt x="23" y="0"/>
                    <a:pt x="12" y="0"/>
                    <a:pt x="1" y="3"/>
                  </a:cubicBezTo>
                  <a:cubicBezTo>
                    <a:pt x="0" y="3"/>
                    <a:pt x="1" y="2"/>
                    <a:pt x="0" y="2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0" name="Freeform 840"/>
            <p:cNvSpPr>
              <a:spLocks/>
            </p:cNvSpPr>
            <p:nvPr/>
          </p:nvSpPr>
          <p:spPr bwMode="auto">
            <a:xfrm>
              <a:off x="3098" y="1034"/>
              <a:ext cx="128" cy="50"/>
            </a:xfrm>
            <a:custGeom>
              <a:avLst/>
              <a:gdLst>
                <a:gd name="T0" fmla="*/ 8 w 51"/>
                <a:gd name="T1" fmla="*/ 40 h 20"/>
                <a:gd name="T2" fmla="*/ 48 w 51"/>
                <a:gd name="T3" fmla="*/ 48 h 20"/>
                <a:gd name="T4" fmla="*/ 65 w 51"/>
                <a:gd name="T5" fmla="*/ 45 h 20"/>
                <a:gd name="T6" fmla="*/ 70 w 51"/>
                <a:gd name="T7" fmla="*/ 33 h 20"/>
                <a:gd name="T8" fmla="*/ 128 w 51"/>
                <a:gd name="T9" fmla="*/ 10 h 20"/>
                <a:gd name="T10" fmla="*/ 60 w 51"/>
                <a:gd name="T11" fmla="*/ 20 h 20"/>
                <a:gd name="T12" fmla="*/ 38 w 51"/>
                <a:gd name="T13" fmla="*/ 38 h 20"/>
                <a:gd name="T14" fmla="*/ 0 w 51"/>
                <a:gd name="T15" fmla="*/ 4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20">
                  <a:moveTo>
                    <a:pt x="3" y="16"/>
                  </a:moveTo>
                  <a:cubicBezTo>
                    <a:pt x="8" y="18"/>
                    <a:pt x="14" y="19"/>
                    <a:pt x="19" y="19"/>
                  </a:cubicBezTo>
                  <a:cubicBezTo>
                    <a:pt x="21" y="19"/>
                    <a:pt x="25" y="20"/>
                    <a:pt x="26" y="18"/>
                  </a:cubicBezTo>
                  <a:cubicBezTo>
                    <a:pt x="29" y="17"/>
                    <a:pt x="26" y="16"/>
                    <a:pt x="28" y="13"/>
                  </a:cubicBezTo>
                  <a:cubicBezTo>
                    <a:pt x="33" y="5"/>
                    <a:pt x="42" y="5"/>
                    <a:pt x="51" y="4"/>
                  </a:cubicBezTo>
                  <a:cubicBezTo>
                    <a:pt x="42" y="1"/>
                    <a:pt x="30" y="0"/>
                    <a:pt x="24" y="8"/>
                  </a:cubicBezTo>
                  <a:cubicBezTo>
                    <a:pt x="20" y="13"/>
                    <a:pt x="22" y="14"/>
                    <a:pt x="15" y="15"/>
                  </a:cubicBezTo>
                  <a:cubicBezTo>
                    <a:pt x="10" y="15"/>
                    <a:pt x="6" y="15"/>
                    <a:pt x="0" y="16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1" name="Freeform 841"/>
            <p:cNvSpPr>
              <a:spLocks/>
            </p:cNvSpPr>
            <p:nvPr/>
          </p:nvSpPr>
          <p:spPr bwMode="auto">
            <a:xfrm>
              <a:off x="2308" y="1049"/>
              <a:ext cx="35" cy="110"/>
            </a:xfrm>
            <a:custGeom>
              <a:avLst/>
              <a:gdLst>
                <a:gd name="T0" fmla="*/ 10 w 14"/>
                <a:gd name="T1" fmla="*/ 10 h 44"/>
                <a:gd name="T2" fmla="*/ 18 w 14"/>
                <a:gd name="T3" fmla="*/ 60 h 44"/>
                <a:gd name="T4" fmla="*/ 0 w 14"/>
                <a:gd name="T5" fmla="*/ 100 h 44"/>
                <a:gd name="T6" fmla="*/ 30 w 14"/>
                <a:gd name="T7" fmla="*/ 103 h 44"/>
                <a:gd name="T8" fmla="*/ 28 w 14"/>
                <a:gd name="T9" fmla="*/ 70 h 44"/>
                <a:gd name="T10" fmla="*/ 5 w 14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4">
                  <a:moveTo>
                    <a:pt x="4" y="4"/>
                  </a:moveTo>
                  <a:cubicBezTo>
                    <a:pt x="1" y="12"/>
                    <a:pt x="6" y="17"/>
                    <a:pt x="7" y="24"/>
                  </a:cubicBezTo>
                  <a:cubicBezTo>
                    <a:pt x="9" y="32"/>
                    <a:pt x="3" y="34"/>
                    <a:pt x="0" y="40"/>
                  </a:cubicBezTo>
                  <a:cubicBezTo>
                    <a:pt x="3" y="42"/>
                    <a:pt x="10" y="44"/>
                    <a:pt x="12" y="41"/>
                  </a:cubicBezTo>
                  <a:cubicBezTo>
                    <a:pt x="14" y="39"/>
                    <a:pt x="11" y="30"/>
                    <a:pt x="11" y="28"/>
                  </a:cubicBezTo>
                  <a:cubicBezTo>
                    <a:pt x="9" y="17"/>
                    <a:pt x="3" y="10"/>
                    <a:pt x="2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2" name="Freeform 842"/>
            <p:cNvSpPr>
              <a:spLocks/>
            </p:cNvSpPr>
            <p:nvPr/>
          </p:nvSpPr>
          <p:spPr bwMode="auto">
            <a:xfrm>
              <a:off x="1766" y="1472"/>
              <a:ext cx="85" cy="170"/>
            </a:xfrm>
            <a:custGeom>
              <a:avLst/>
              <a:gdLst>
                <a:gd name="T0" fmla="*/ 43 w 34"/>
                <a:gd name="T1" fmla="*/ 43 h 68"/>
                <a:gd name="T2" fmla="*/ 13 w 34"/>
                <a:gd name="T3" fmla="*/ 65 h 68"/>
                <a:gd name="T4" fmla="*/ 8 w 34"/>
                <a:gd name="T5" fmla="*/ 98 h 68"/>
                <a:gd name="T6" fmla="*/ 25 w 34"/>
                <a:gd name="T7" fmla="*/ 170 h 68"/>
                <a:gd name="T8" fmla="*/ 30 w 34"/>
                <a:gd name="T9" fmla="*/ 70 h 68"/>
                <a:gd name="T10" fmla="*/ 60 w 34"/>
                <a:gd name="T11" fmla="*/ 53 h 68"/>
                <a:gd name="T12" fmla="*/ 70 w 34"/>
                <a:gd name="T13" fmla="*/ 100 h 68"/>
                <a:gd name="T14" fmla="*/ 68 w 34"/>
                <a:gd name="T15" fmla="*/ 48 h 68"/>
                <a:gd name="T16" fmla="*/ 85 w 34"/>
                <a:gd name="T17" fmla="*/ 0 h 68"/>
                <a:gd name="T18" fmla="*/ 45 w 34"/>
                <a:gd name="T19" fmla="*/ 4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68">
                  <a:moveTo>
                    <a:pt x="17" y="17"/>
                  </a:moveTo>
                  <a:cubicBezTo>
                    <a:pt x="14" y="21"/>
                    <a:pt x="9" y="23"/>
                    <a:pt x="5" y="26"/>
                  </a:cubicBezTo>
                  <a:cubicBezTo>
                    <a:pt x="0" y="31"/>
                    <a:pt x="2" y="32"/>
                    <a:pt x="3" y="39"/>
                  </a:cubicBezTo>
                  <a:cubicBezTo>
                    <a:pt x="5" y="49"/>
                    <a:pt x="2" y="61"/>
                    <a:pt x="10" y="68"/>
                  </a:cubicBezTo>
                  <a:cubicBezTo>
                    <a:pt x="6" y="55"/>
                    <a:pt x="4" y="40"/>
                    <a:pt x="12" y="28"/>
                  </a:cubicBezTo>
                  <a:cubicBezTo>
                    <a:pt x="14" y="25"/>
                    <a:pt x="20" y="19"/>
                    <a:pt x="24" y="21"/>
                  </a:cubicBezTo>
                  <a:cubicBezTo>
                    <a:pt x="29" y="25"/>
                    <a:pt x="25" y="36"/>
                    <a:pt x="28" y="40"/>
                  </a:cubicBezTo>
                  <a:cubicBezTo>
                    <a:pt x="30" y="33"/>
                    <a:pt x="28" y="25"/>
                    <a:pt x="27" y="19"/>
                  </a:cubicBezTo>
                  <a:cubicBezTo>
                    <a:pt x="26" y="11"/>
                    <a:pt x="32" y="7"/>
                    <a:pt x="34" y="0"/>
                  </a:cubicBezTo>
                  <a:cubicBezTo>
                    <a:pt x="29" y="6"/>
                    <a:pt x="24" y="12"/>
                    <a:pt x="18" y="16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3" name="Freeform 843"/>
            <p:cNvSpPr>
              <a:spLocks/>
            </p:cNvSpPr>
            <p:nvPr/>
          </p:nvSpPr>
          <p:spPr bwMode="auto">
            <a:xfrm>
              <a:off x="1916" y="2090"/>
              <a:ext cx="195" cy="102"/>
            </a:xfrm>
            <a:custGeom>
              <a:avLst/>
              <a:gdLst>
                <a:gd name="T0" fmla="*/ 50 w 78"/>
                <a:gd name="T1" fmla="*/ 65 h 41"/>
                <a:gd name="T2" fmla="*/ 90 w 78"/>
                <a:gd name="T3" fmla="*/ 95 h 41"/>
                <a:gd name="T4" fmla="*/ 138 w 78"/>
                <a:gd name="T5" fmla="*/ 95 h 41"/>
                <a:gd name="T6" fmla="*/ 168 w 78"/>
                <a:gd name="T7" fmla="*/ 35 h 41"/>
                <a:gd name="T8" fmla="*/ 133 w 78"/>
                <a:gd name="T9" fmla="*/ 85 h 41"/>
                <a:gd name="T10" fmla="*/ 93 w 78"/>
                <a:gd name="T11" fmla="*/ 60 h 41"/>
                <a:gd name="T12" fmla="*/ 60 w 78"/>
                <a:gd name="T13" fmla="*/ 5 h 41"/>
                <a:gd name="T14" fmla="*/ 0 w 78"/>
                <a:gd name="T15" fmla="*/ 10 h 41"/>
                <a:gd name="T16" fmla="*/ 58 w 78"/>
                <a:gd name="T17" fmla="*/ 25 h 41"/>
                <a:gd name="T18" fmla="*/ 65 w 78"/>
                <a:gd name="T19" fmla="*/ 50 h 41"/>
                <a:gd name="T20" fmla="*/ 43 w 78"/>
                <a:gd name="T21" fmla="*/ 60 h 41"/>
                <a:gd name="T22" fmla="*/ 48 w 78"/>
                <a:gd name="T23" fmla="*/ 6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41">
                  <a:moveTo>
                    <a:pt x="20" y="26"/>
                  </a:moveTo>
                  <a:cubicBezTo>
                    <a:pt x="25" y="29"/>
                    <a:pt x="30" y="35"/>
                    <a:pt x="36" y="38"/>
                  </a:cubicBezTo>
                  <a:cubicBezTo>
                    <a:pt x="42" y="41"/>
                    <a:pt x="48" y="39"/>
                    <a:pt x="55" y="38"/>
                  </a:cubicBezTo>
                  <a:cubicBezTo>
                    <a:pt x="64" y="36"/>
                    <a:pt x="78" y="24"/>
                    <a:pt x="67" y="14"/>
                  </a:cubicBezTo>
                  <a:cubicBezTo>
                    <a:pt x="66" y="24"/>
                    <a:pt x="64" y="32"/>
                    <a:pt x="53" y="34"/>
                  </a:cubicBezTo>
                  <a:cubicBezTo>
                    <a:pt x="46" y="36"/>
                    <a:pt x="41" y="30"/>
                    <a:pt x="37" y="24"/>
                  </a:cubicBezTo>
                  <a:cubicBezTo>
                    <a:pt x="32" y="18"/>
                    <a:pt x="32" y="4"/>
                    <a:pt x="24" y="2"/>
                  </a:cubicBezTo>
                  <a:cubicBezTo>
                    <a:pt x="18" y="0"/>
                    <a:pt x="6" y="3"/>
                    <a:pt x="0" y="4"/>
                  </a:cubicBezTo>
                  <a:cubicBezTo>
                    <a:pt x="7" y="3"/>
                    <a:pt x="19" y="5"/>
                    <a:pt x="23" y="10"/>
                  </a:cubicBezTo>
                  <a:cubicBezTo>
                    <a:pt x="24" y="12"/>
                    <a:pt x="27" y="18"/>
                    <a:pt x="26" y="20"/>
                  </a:cubicBezTo>
                  <a:cubicBezTo>
                    <a:pt x="24" y="23"/>
                    <a:pt x="19" y="22"/>
                    <a:pt x="17" y="24"/>
                  </a:cubicBezTo>
                  <a:cubicBezTo>
                    <a:pt x="18" y="25"/>
                    <a:pt x="18" y="25"/>
                    <a:pt x="19" y="25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4" name="Freeform 844"/>
            <p:cNvSpPr>
              <a:spLocks/>
            </p:cNvSpPr>
            <p:nvPr/>
          </p:nvSpPr>
          <p:spPr bwMode="auto">
            <a:xfrm>
              <a:off x="2013" y="2422"/>
              <a:ext cx="133" cy="138"/>
            </a:xfrm>
            <a:custGeom>
              <a:avLst/>
              <a:gdLst>
                <a:gd name="T0" fmla="*/ 90 w 53"/>
                <a:gd name="T1" fmla="*/ 10 h 55"/>
                <a:gd name="T2" fmla="*/ 90 w 53"/>
                <a:gd name="T3" fmla="*/ 98 h 55"/>
                <a:gd name="T4" fmla="*/ 40 w 53"/>
                <a:gd name="T5" fmla="*/ 90 h 55"/>
                <a:gd name="T6" fmla="*/ 15 w 53"/>
                <a:gd name="T7" fmla="*/ 138 h 55"/>
                <a:gd name="T8" fmla="*/ 0 w 53"/>
                <a:gd name="T9" fmla="*/ 105 h 55"/>
                <a:gd name="T10" fmla="*/ 13 w 53"/>
                <a:gd name="T11" fmla="*/ 88 h 55"/>
                <a:gd name="T12" fmla="*/ 65 w 53"/>
                <a:gd name="T13" fmla="*/ 70 h 55"/>
                <a:gd name="T14" fmla="*/ 90 w 53"/>
                <a:gd name="T15" fmla="*/ 68 h 55"/>
                <a:gd name="T16" fmla="*/ 93 w 53"/>
                <a:gd name="T17" fmla="*/ 43 h 55"/>
                <a:gd name="T18" fmla="*/ 85 w 53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55">
                  <a:moveTo>
                    <a:pt x="36" y="4"/>
                  </a:moveTo>
                  <a:cubicBezTo>
                    <a:pt x="37" y="14"/>
                    <a:pt x="53" y="32"/>
                    <a:pt x="36" y="39"/>
                  </a:cubicBezTo>
                  <a:cubicBezTo>
                    <a:pt x="31" y="32"/>
                    <a:pt x="23" y="32"/>
                    <a:pt x="16" y="36"/>
                  </a:cubicBezTo>
                  <a:cubicBezTo>
                    <a:pt x="8" y="40"/>
                    <a:pt x="8" y="46"/>
                    <a:pt x="6" y="55"/>
                  </a:cubicBezTo>
                  <a:cubicBezTo>
                    <a:pt x="3" y="54"/>
                    <a:pt x="0" y="46"/>
                    <a:pt x="0" y="42"/>
                  </a:cubicBezTo>
                  <a:cubicBezTo>
                    <a:pt x="0" y="38"/>
                    <a:pt x="1" y="37"/>
                    <a:pt x="5" y="35"/>
                  </a:cubicBezTo>
                  <a:cubicBezTo>
                    <a:pt x="10" y="32"/>
                    <a:pt x="19" y="28"/>
                    <a:pt x="26" y="28"/>
                  </a:cubicBezTo>
                  <a:cubicBezTo>
                    <a:pt x="29" y="27"/>
                    <a:pt x="34" y="29"/>
                    <a:pt x="36" y="27"/>
                  </a:cubicBezTo>
                  <a:cubicBezTo>
                    <a:pt x="37" y="26"/>
                    <a:pt x="38" y="19"/>
                    <a:pt x="37" y="17"/>
                  </a:cubicBezTo>
                  <a:cubicBezTo>
                    <a:pt x="36" y="12"/>
                    <a:pt x="26" y="5"/>
                    <a:pt x="34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5" name="Freeform 845"/>
            <p:cNvSpPr>
              <a:spLocks/>
            </p:cNvSpPr>
            <p:nvPr/>
          </p:nvSpPr>
          <p:spPr bwMode="auto">
            <a:xfrm>
              <a:off x="2323" y="2345"/>
              <a:ext cx="158" cy="140"/>
            </a:xfrm>
            <a:custGeom>
              <a:avLst/>
              <a:gdLst>
                <a:gd name="T0" fmla="*/ 0 w 63"/>
                <a:gd name="T1" fmla="*/ 70 h 56"/>
                <a:gd name="T2" fmla="*/ 43 w 63"/>
                <a:gd name="T3" fmla="*/ 10 h 56"/>
                <a:gd name="T4" fmla="*/ 100 w 63"/>
                <a:gd name="T5" fmla="*/ 10 h 56"/>
                <a:gd name="T6" fmla="*/ 140 w 63"/>
                <a:gd name="T7" fmla="*/ 70 h 56"/>
                <a:gd name="T8" fmla="*/ 118 w 63"/>
                <a:gd name="T9" fmla="*/ 135 h 56"/>
                <a:gd name="T10" fmla="*/ 135 w 63"/>
                <a:gd name="T11" fmla="*/ 78 h 56"/>
                <a:gd name="T12" fmla="*/ 120 w 63"/>
                <a:gd name="T13" fmla="*/ 50 h 56"/>
                <a:gd name="T14" fmla="*/ 100 w 63"/>
                <a:gd name="T15" fmla="*/ 25 h 56"/>
                <a:gd name="T16" fmla="*/ 38 w 63"/>
                <a:gd name="T17" fmla="*/ 3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56">
                  <a:moveTo>
                    <a:pt x="0" y="28"/>
                  </a:moveTo>
                  <a:cubicBezTo>
                    <a:pt x="0" y="21"/>
                    <a:pt x="10" y="8"/>
                    <a:pt x="17" y="4"/>
                  </a:cubicBezTo>
                  <a:cubicBezTo>
                    <a:pt x="23" y="0"/>
                    <a:pt x="34" y="0"/>
                    <a:pt x="40" y="4"/>
                  </a:cubicBezTo>
                  <a:cubicBezTo>
                    <a:pt x="46" y="10"/>
                    <a:pt x="53" y="19"/>
                    <a:pt x="56" y="28"/>
                  </a:cubicBezTo>
                  <a:cubicBezTo>
                    <a:pt x="59" y="36"/>
                    <a:pt x="63" y="56"/>
                    <a:pt x="47" y="54"/>
                  </a:cubicBezTo>
                  <a:cubicBezTo>
                    <a:pt x="50" y="47"/>
                    <a:pt x="53" y="38"/>
                    <a:pt x="54" y="31"/>
                  </a:cubicBezTo>
                  <a:cubicBezTo>
                    <a:pt x="48" y="32"/>
                    <a:pt x="50" y="24"/>
                    <a:pt x="48" y="20"/>
                  </a:cubicBezTo>
                  <a:cubicBezTo>
                    <a:pt x="46" y="16"/>
                    <a:pt x="43" y="13"/>
                    <a:pt x="40" y="10"/>
                  </a:cubicBezTo>
                  <a:cubicBezTo>
                    <a:pt x="33" y="4"/>
                    <a:pt x="22" y="5"/>
                    <a:pt x="15" y="12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6" name="Freeform 846"/>
            <p:cNvSpPr>
              <a:spLocks/>
            </p:cNvSpPr>
            <p:nvPr/>
          </p:nvSpPr>
          <p:spPr bwMode="auto">
            <a:xfrm>
              <a:off x="2398" y="2395"/>
              <a:ext cx="185" cy="182"/>
            </a:xfrm>
            <a:custGeom>
              <a:avLst/>
              <a:gdLst>
                <a:gd name="T0" fmla="*/ 180 w 74"/>
                <a:gd name="T1" fmla="*/ 65 h 73"/>
                <a:gd name="T2" fmla="*/ 123 w 74"/>
                <a:gd name="T3" fmla="*/ 162 h 73"/>
                <a:gd name="T4" fmla="*/ 70 w 74"/>
                <a:gd name="T5" fmla="*/ 182 h 73"/>
                <a:gd name="T6" fmla="*/ 0 w 74"/>
                <a:gd name="T7" fmla="*/ 165 h 73"/>
                <a:gd name="T8" fmla="*/ 40 w 74"/>
                <a:gd name="T9" fmla="*/ 170 h 73"/>
                <a:gd name="T10" fmla="*/ 85 w 74"/>
                <a:gd name="T11" fmla="*/ 167 h 73"/>
                <a:gd name="T12" fmla="*/ 145 w 74"/>
                <a:gd name="T13" fmla="*/ 120 h 73"/>
                <a:gd name="T14" fmla="*/ 168 w 74"/>
                <a:gd name="T15" fmla="*/ 65 h 73"/>
                <a:gd name="T16" fmla="*/ 163 w 74"/>
                <a:gd name="T17" fmla="*/ 0 h 73"/>
                <a:gd name="T18" fmla="*/ 173 w 74"/>
                <a:gd name="T19" fmla="*/ 35 h 73"/>
                <a:gd name="T20" fmla="*/ 180 w 74"/>
                <a:gd name="T21" fmla="*/ 52 h 73"/>
                <a:gd name="T22" fmla="*/ 183 w 74"/>
                <a:gd name="T23" fmla="*/ 7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3">
                  <a:moveTo>
                    <a:pt x="72" y="26"/>
                  </a:moveTo>
                  <a:cubicBezTo>
                    <a:pt x="74" y="43"/>
                    <a:pt x="63" y="56"/>
                    <a:pt x="49" y="65"/>
                  </a:cubicBezTo>
                  <a:cubicBezTo>
                    <a:pt x="43" y="68"/>
                    <a:pt x="34" y="73"/>
                    <a:pt x="28" y="73"/>
                  </a:cubicBezTo>
                  <a:cubicBezTo>
                    <a:pt x="18" y="73"/>
                    <a:pt x="10" y="65"/>
                    <a:pt x="0" y="66"/>
                  </a:cubicBezTo>
                  <a:cubicBezTo>
                    <a:pt x="5" y="65"/>
                    <a:pt x="10" y="68"/>
                    <a:pt x="16" y="68"/>
                  </a:cubicBezTo>
                  <a:cubicBezTo>
                    <a:pt x="21" y="67"/>
                    <a:pt x="28" y="68"/>
                    <a:pt x="34" y="67"/>
                  </a:cubicBezTo>
                  <a:cubicBezTo>
                    <a:pt x="46" y="65"/>
                    <a:pt x="51" y="57"/>
                    <a:pt x="58" y="48"/>
                  </a:cubicBezTo>
                  <a:cubicBezTo>
                    <a:pt x="62" y="41"/>
                    <a:pt x="67" y="34"/>
                    <a:pt x="67" y="26"/>
                  </a:cubicBezTo>
                  <a:cubicBezTo>
                    <a:pt x="67" y="18"/>
                    <a:pt x="55" y="6"/>
                    <a:pt x="65" y="0"/>
                  </a:cubicBezTo>
                  <a:cubicBezTo>
                    <a:pt x="68" y="3"/>
                    <a:pt x="67" y="9"/>
                    <a:pt x="69" y="14"/>
                  </a:cubicBezTo>
                  <a:cubicBezTo>
                    <a:pt x="70" y="16"/>
                    <a:pt x="72" y="18"/>
                    <a:pt x="72" y="21"/>
                  </a:cubicBezTo>
                  <a:cubicBezTo>
                    <a:pt x="73" y="23"/>
                    <a:pt x="72" y="26"/>
                    <a:pt x="73" y="28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7" name="Freeform 847"/>
            <p:cNvSpPr>
              <a:spLocks/>
            </p:cNvSpPr>
            <p:nvPr/>
          </p:nvSpPr>
          <p:spPr bwMode="auto">
            <a:xfrm>
              <a:off x="2703" y="2540"/>
              <a:ext cx="108" cy="90"/>
            </a:xfrm>
            <a:custGeom>
              <a:avLst/>
              <a:gdLst>
                <a:gd name="T0" fmla="*/ 0 w 43"/>
                <a:gd name="T1" fmla="*/ 60 h 36"/>
                <a:gd name="T2" fmla="*/ 95 w 43"/>
                <a:gd name="T3" fmla="*/ 75 h 36"/>
                <a:gd name="T4" fmla="*/ 73 w 43"/>
                <a:gd name="T5" fmla="*/ 40 h 36"/>
                <a:gd name="T6" fmla="*/ 40 w 43"/>
                <a:gd name="T7" fmla="*/ 0 h 36"/>
                <a:gd name="T8" fmla="*/ 70 w 43"/>
                <a:gd name="T9" fmla="*/ 6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0" y="24"/>
                  </a:moveTo>
                  <a:cubicBezTo>
                    <a:pt x="8" y="23"/>
                    <a:pt x="31" y="36"/>
                    <a:pt x="38" y="30"/>
                  </a:cubicBezTo>
                  <a:cubicBezTo>
                    <a:pt x="43" y="24"/>
                    <a:pt x="33" y="18"/>
                    <a:pt x="29" y="16"/>
                  </a:cubicBezTo>
                  <a:cubicBezTo>
                    <a:pt x="23" y="11"/>
                    <a:pt x="21" y="5"/>
                    <a:pt x="16" y="0"/>
                  </a:cubicBezTo>
                  <a:cubicBezTo>
                    <a:pt x="9" y="6"/>
                    <a:pt x="39" y="19"/>
                    <a:pt x="28" y="26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8" name="Freeform 848"/>
            <p:cNvSpPr>
              <a:spLocks/>
            </p:cNvSpPr>
            <p:nvPr/>
          </p:nvSpPr>
          <p:spPr bwMode="auto">
            <a:xfrm>
              <a:off x="2806" y="2457"/>
              <a:ext cx="242" cy="138"/>
            </a:xfrm>
            <a:custGeom>
              <a:avLst/>
              <a:gdLst>
                <a:gd name="T0" fmla="*/ 15 w 97"/>
                <a:gd name="T1" fmla="*/ 55 h 55"/>
                <a:gd name="T2" fmla="*/ 62 w 97"/>
                <a:gd name="T3" fmla="*/ 103 h 55"/>
                <a:gd name="T4" fmla="*/ 120 w 97"/>
                <a:gd name="T5" fmla="*/ 118 h 55"/>
                <a:gd name="T6" fmla="*/ 142 w 97"/>
                <a:gd name="T7" fmla="*/ 130 h 55"/>
                <a:gd name="T8" fmla="*/ 172 w 97"/>
                <a:gd name="T9" fmla="*/ 135 h 55"/>
                <a:gd name="T10" fmla="*/ 242 w 97"/>
                <a:gd name="T11" fmla="*/ 123 h 55"/>
                <a:gd name="T12" fmla="*/ 157 w 97"/>
                <a:gd name="T13" fmla="*/ 123 h 55"/>
                <a:gd name="T14" fmla="*/ 130 w 97"/>
                <a:gd name="T15" fmla="*/ 108 h 55"/>
                <a:gd name="T16" fmla="*/ 107 w 97"/>
                <a:gd name="T17" fmla="*/ 88 h 55"/>
                <a:gd name="T18" fmla="*/ 77 w 97"/>
                <a:gd name="T19" fmla="*/ 83 h 55"/>
                <a:gd name="T20" fmla="*/ 45 w 97"/>
                <a:gd name="T21" fmla="*/ 63 h 55"/>
                <a:gd name="T22" fmla="*/ 25 w 97"/>
                <a:gd name="T23" fmla="*/ 0 h 55"/>
                <a:gd name="T24" fmla="*/ 2 w 97"/>
                <a:gd name="T25" fmla="*/ 20 h 55"/>
                <a:gd name="T26" fmla="*/ 7 w 97"/>
                <a:gd name="T27" fmla="*/ 48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" h="55">
                  <a:moveTo>
                    <a:pt x="6" y="22"/>
                  </a:moveTo>
                  <a:cubicBezTo>
                    <a:pt x="4" y="28"/>
                    <a:pt x="21" y="37"/>
                    <a:pt x="25" y="41"/>
                  </a:cubicBezTo>
                  <a:cubicBezTo>
                    <a:pt x="33" y="46"/>
                    <a:pt x="39" y="45"/>
                    <a:pt x="48" y="47"/>
                  </a:cubicBezTo>
                  <a:cubicBezTo>
                    <a:pt x="52" y="48"/>
                    <a:pt x="53" y="50"/>
                    <a:pt x="57" y="52"/>
                  </a:cubicBezTo>
                  <a:cubicBezTo>
                    <a:pt x="61" y="54"/>
                    <a:pt x="64" y="54"/>
                    <a:pt x="69" y="54"/>
                  </a:cubicBezTo>
                  <a:cubicBezTo>
                    <a:pt x="78" y="54"/>
                    <a:pt x="89" y="55"/>
                    <a:pt x="97" y="49"/>
                  </a:cubicBezTo>
                  <a:cubicBezTo>
                    <a:pt x="86" y="54"/>
                    <a:pt x="75" y="53"/>
                    <a:pt x="63" y="49"/>
                  </a:cubicBezTo>
                  <a:cubicBezTo>
                    <a:pt x="59" y="47"/>
                    <a:pt x="56" y="45"/>
                    <a:pt x="52" y="43"/>
                  </a:cubicBezTo>
                  <a:cubicBezTo>
                    <a:pt x="49" y="41"/>
                    <a:pt x="45" y="37"/>
                    <a:pt x="43" y="35"/>
                  </a:cubicBezTo>
                  <a:cubicBezTo>
                    <a:pt x="39" y="34"/>
                    <a:pt x="35" y="35"/>
                    <a:pt x="31" y="33"/>
                  </a:cubicBezTo>
                  <a:cubicBezTo>
                    <a:pt x="26" y="31"/>
                    <a:pt x="22" y="28"/>
                    <a:pt x="18" y="25"/>
                  </a:cubicBezTo>
                  <a:cubicBezTo>
                    <a:pt x="8" y="16"/>
                    <a:pt x="10" y="12"/>
                    <a:pt x="10" y="0"/>
                  </a:cubicBezTo>
                  <a:cubicBezTo>
                    <a:pt x="8" y="1"/>
                    <a:pt x="2" y="5"/>
                    <a:pt x="1" y="8"/>
                  </a:cubicBezTo>
                  <a:cubicBezTo>
                    <a:pt x="0" y="12"/>
                    <a:pt x="4" y="15"/>
                    <a:pt x="3" y="19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9" name="Freeform 849"/>
            <p:cNvSpPr>
              <a:spLocks/>
            </p:cNvSpPr>
            <p:nvPr/>
          </p:nvSpPr>
          <p:spPr bwMode="auto">
            <a:xfrm>
              <a:off x="3108" y="2132"/>
              <a:ext cx="120" cy="268"/>
            </a:xfrm>
            <a:custGeom>
              <a:avLst/>
              <a:gdLst>
                <a:gd name="T0" fmla="*/ 60 w 48"/>
                <a:gd name="T1" fmla="*/ 0 h 107"/>
                <a:gd name="T2" fmla="*/ 95 w 48"/>
                <a:gd name="T3" fmla="*/ 30 h 107"/>
                <a:gd name="T4" fmla="*/ 115 w 48"/>
                <a:gd name="T5" fmla="*/ 95 h 107"/>
                <a:gd name="T6" fmla="*/ 95 w 48"/>
                <a:gd name="T7" fmla="*/ 210 h 107"/>
                <a:gd name="T8" fmla="*/ 53 w 48"/>
                <a:gd name="T9" fmla="*/ 233 h 107"/>
                <a:gd name="T10" fmla="*/ 30 w 48"/>
                <a:gd name="T11" fmla="*/ 223 h 107"/>
                <a:gd name="T12" fmla="*/ 0 w 48"/>
                <a:gd name="T13" fmla="*/ 238 h 107"/>
                <a:gd name="T14" fmla="*/ 63 w 48"/>
                <a:gd name="T15" fmla="*/ 203 h 107"/>
                <a:gd name="T16" fmla="*/ 80 w 48"/>
                <a:gd name="T17" fmla="*/ 195 h 107"/>
                <a:gd name="T18" fmla="*/ 90 w 48"/>
                <a:gd name="T19" fmla="*/ 148 h 107"/>
                <a:gd name="T20" fmla="*/ 63 w 48"/>
                <a:gd name="T21" fmla="*/ 1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07">
                  <a:moveTo>
                    <a:pt x="24" y="0"/>
                  </a:moveTo>
                  <a:cubicBezTo>
                    <a:pt x="27" y="5"/>
                    <a:pt x="34" y="6"/>
                    <a:pt x="38" y="12"/>
                  </a:cubicBezTo>
                  <a:cubicBezTo>
                    <a:pt x="42" y="19"/>
                    <a:pt x="45" y="30"/>
                    <a:pt x="46" y="38"/>
                  </a:cubicBezTo>
                  <a:cubicBezTo>
                    <a:pt x="48" y="53"/>
                    <a:pt x="42" y="69"/>
                    <a:pt x="38" y="84"/>
                  </a:cubicBezTo>
                  <a:cubicBezTo>
                    <a:pt x="35" y="93"/>
                    <a:pt x="27" y="107"/>
                    <a:pt x="21" y="93"/>
                  </a:cubicBezTo>
                  <a:cubicBezTo>
                    <a:pt x="18" y="87"/>
                    <a:pt x="19" y="86"/>
                    <a:pt x="12" y="89"/>
                  </a:cubicBezTo>
                  <a:cubicBezTo>
                    <a:pt x="8" y="90"/>
                    <a:pt x="4" y="93"/>
                    <a:pt x="0" y="95"/>
                  </a:cubicBezTo>
                  <a:cubicBezTo>
                    <a:pt x="5" y="88"/>
                    <a:pt x="16" y="80"/>
                    <a:pt x="25" y="81"/>
                  </a:cubicBezTo>
                  <a:cubicBezTo>
                    <a:pt x="30" y="81"/>
                    <a:pt x="30" y="87"/>
                    <a:pt x="32" y="78"/>
                  </a:cubicBezTo>
                  <a:cubicBezTo>
                    <a:pt x="34" y="72"/>
                    <a:pt x="35" y="65"/>
                    <a:pt x="36" y="59"/>
                  </a:cubicBezTo>
                  <a:cubicBezTo>
                    <a:pt x="40" y="41"/>
                    <a:pt x="41" y="16"/>
                    <a:pt x="25" y="4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0" name="Freeform 850"/>
            <p:cNvSpPr>
              <a:spLocks/>
            </p:cNvSpPr>
            <p:nvPr/>
          </p:nvSpPr>
          <p:spPr bwMode="auto">
            <a:xfrm>
              <a:off x="2791" y="2167"/>
              <a:ext cx="190" cy="73"/>
            </a:xfrm>
            <a:custGeom>
              <a:avLst/>
              <a:gdLst>
                <a:gd name="T0" fmla="*/ 13 w 76"/>
                <a:gd name="T1" fmla="*/ 5 h 29"/>
                <a:gd name="T2" fmla="*/ 8 w 76"/>
                <a:gd name="T3" fmla="*/ 28 h 29"/>
                <a:gd name="T4" fmla="*/ 43 w 76"/>
                <a:gd name="T5" fmla="*/ 28 h 29"/>
                <a:gd name="T6" fmla="*/ 98 w 76"/>
                <a:gd name="T7" fmla="*/ 50 h 29"/>
                <a:gd name="T8" fmla="*/ 148 w 76"/>
                <a:gd name="T9" fmla="*/ 63 h 29"/>
                <a:gd name="T10" fmla="*/ 183 w 76"/>
                <a:gd name="T11" fmla="*/ 28 h 29"/>
                <a:gd name="T12" fmla="*/ 108 w 76"/>
                <a:gd name="T13" fmla="*/ 35 h 29"/>
                <a:gd name="T14" fmla="*/ 68 w 76"/>
                <a:gd name="T15" fmla="*/ 25 h 29"/>
                <a:gd name="T16" fmla="*/ 33 w 76"/>
                <a:gd name="T17" fmla="*/ 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29">
                  <a:moveTo>
                    <a:pt x="5" y="2"/>
                  </a:moveTo>
                  <a:cubicBezTo>
                    <a:pt x="2" y="4"/>
                    <a:pt x="0" y="7"/>
                    <a:pt x="3" y="11"/>
                  </a:cubicBezTo>
                  <a:cubicBezTo>
                    <a:pt x="6" y="14"/>
                    <a:pt x="14" y="11"/>
                    <a:pt x="17" y="11"/>
                  </a:cubicBezTo>
                  <a:cubicBezTo>
                    <a:pt x="25" y="12"/>
                    <a:pt x="33" y="15"/>
                    <a:pt x="39" y="20"/>
                  </a:cubicBezTo>
                  <a:cubicBezTo>
                    <a:pt x="47" y="26"/>
                    <a:pt x="49" y="29"/>
                    <a:pt x="59" y="25"/>
                  </a:cubicBezTo>
                  <a:cubicBezTo>
                    <a:pt x="63" y="22"/>
                    <a:pt x="76" y="17"/>
                    <a:pt x="73" y="11"/>
                  </a:cubicBezTo>
                  <a:cubicBezTo>
                    <a:pt x="65" y="23"/>
                    <a:pt x="54" y="17"/>
                    <a:pt x="43" y="14"/>
                  </a:cubicBezTo>
                  <a:cubicBezTo>
                    <a:pt x="38" y="12"/>
                    <a:pt x="31" y="13"/>
                    <a:pt x="27" y="10"/>
                  </a:cubicBezTo>
                  <a:cubicBezTo>
                    <a:pt x="22" y="7"/>
                    <a:pt x="21" y="0"/>
                    <a:pt x="13" y="3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1" name="Freeform 851"/>
            <p:cNvSpPr>
              <a:spLocks/>
            </p:cNvSpPr>
            <p:nvPr/>
          </p:nvSpPr>
          <p:spPr bwMode="auto">
            <a:xfrm>
              <a:off x="2633" y="2140"/>
              <a:ext cx="95" cy="42"/>
            </a:xfrm>
            <a:custGeom>
              <a:avLst/>
              <a:gdLst>
                <a:gd name="T0" fmla="*/ 0 w 38"/>
                <a:gd name="T1" fmla="*/ 0 h 17"/>
                <a:gd name="T2" fmla="*/ 45 w 38"/>
                <a:gd name="T3" fmla="*/ 27 h 17"/>
                <a:gd name="T4" fmla="*/ 90 w 38"/>
                <a:gd name="T5" fmla="*/ 30 h 17"/>
                <a:gd name="T6" fmla="*/ 95 w 38"/>
                <a:gd name="T7" fmla="*/ 12 h 17"/>
                <a:gd name="T8" fmla="*/ 30 w 38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7">
                  <a:moveTo>
                    <a:pt x="0" y="0"/>
                  </a:moveTo>
                  <a:cubicBezTo>
                    <a:pt x="7" y="3"/>
                    <a:pt x="12" y="8"/>
                    <a:pt x="18" y="11"/>
                  </a:cubicBezTo>
                  <a:cubicBezTo>
                    <a:pt x="23" y="14"/>
                    <a:pt x="30" y="12"/>
                    <a:pt x="36" y="12"/>
                  </a:cubicBezTo>
                  <a:cubicBezTo>
                    <a:pt x="37" y="9"/>
                    <a:pt x="37" y="7"/>
                    <a:pt x="38" y="5"/>
                  </a:cubicBezTo>
                  <a:cubicBezTo>
                    <a:pt x="29" y="17"/>
                    <a:pt x="22" y="4"/>
                    <a:pt x="12" y="4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2" name="Freeform 852"/>
            <p:cNvSpPr>
              <a:spLocks/>
            </p:cNvSpPr>
            <p:nvPr/>
          </p:nvSpPr>
          <p:spPr bwMode="auto">
            <a:xfrm>
              <a:off x="2398" y="2070"/>
              <a:ext cx="130" cy="75"/>
            </a:xfrm>
            <a:custGeom>
              <a:avLst/>
              <a:gdLst>
                <a:gd name="T0" fmla="*/ 0 w 52"/>
                <a:gd name="T1" fmla="*/ 75 h 30"/>
                <a:gd name="T2" fmla="*/ 60 w 52"/>
                <a:gd name="T3" fmla="*/ 68 h 30"/>
                <a:gd name="T4" fmla="*/ 115 w 52"/>
                <a:gd name="T5" fmla="*/ 55 h 30"/>
                <a:gd name="T6" fmla="*/ 60 w 52"/>
                <a:gd name="T7" fmla="*/ 15 h 30"/>
                <a:gd name="T8" fmla="*/ 93 w 52"/>
                <a:gd name="T9" fmla="*/ 33 h 30"/>
                <a:gd name="T10" fmla="*/ 73 w 52"/>
                <a:gd name="T11" fmla="*/ 6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0">
                  <a:moveTo>
                    <a:pt x="0" y="30"/>
                  </a:moveTo>
                  <a:cubicBezTo>
                    <a:pt x="8" y="30"/>
                    <a:pt x="16" y="26"/>
                    <a:pt x="24" y="27"/>
                  </a:cubicBezTo>
                  <a:cubicBezTo>
                    <a:pt x="30" y="27"/>
                    <a:pt x="42" y="29"/>
                    <a:pt x="46" y="22"/>
                  </a:cubicBezTo>
                  <a:cubicBezTo>
                    <a:pt x="52" y="9"/>
                    <a:pt x="33" y="0"/>
                    <a:pt x="24" y="6"/>
                  </a:cubicBezTo>
                  <a:cubicBezTo>
                    <a:pt x="31" y="6"/>
                    <a:pt x="34" y="7"/>
                    <a:pt x="37" y="13"/>
                  </a:cubicBezTo>
                  <a:cubicBezTo>
                    <a:pt x="40" y="20"/>
                    <a:pt x="37" y="25"/>
                    <a:pt x="29" y="24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3" name="Freeform 853"/>
            <p:cNvSpPr>
              <a:spLocks/>
            </p:cNvSpPr>
            <p:nvPr/>
          </p:nvSpPr>
          <p:spPr bwMode="auto">
            <a:xfrm>
              <a:off x="1773" y="1910"/>
              <a:ext cx="130" cy="90"/>
            </a:xfrm>
            <a:custGeom>
              <a:avLst/>
              <a:gdLst>
                <a:gd name="T0" fmla="*/ 23 w 52"/>
                <a:gd name="T1" fmla="*/ 13 h 36"/>
                <a:gd name="T2" fmla="*/ 13 w 52"/>
                <a:gd name="T3" fmla="*/ 58 h 36"/>
                <a:gd name="T4" fmla="*/ 63 w 52"/>
                <a:gd name="T5" fmla="*/ 90 h 36"/>
                <a:gd name="T6" fmla="*/ 130 w 52"/>
                <a:gd name="T7" fmla="*/ 35 h 36"/>
                <a:gd name="T8" fmla="*/ 110 w 52"/>
                <a:gd name="T9" fmla="*/ 45 h 36"/>
                <a:gd name="T10" fmla="*/ 98 w 52"/>
                <a:gd name="T11" fmla="*/ 63 h 36"/>
                <a:gd name="T12" fmla="*/ 50 w 52"/>
                <a:gd name="T13" fmla="*/ 75 h 36"/>
                <a:gd name="T14" fmla="*/ 28 w 52"/>
                <a:gd name="T15" fmla="*/ 30 h 36"/>
                <a:gd name="T16" fmla="*/ 65 w 52"/>
                <a:gd name="T17" fmla="*/ 0 h 36"/>
                <a:gd name="T18" fmla="*/ 50 w 52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36">
                  <a:moveTo>
                    <a:pt x="9" y="5"/>
                  </a:moveTo>
                  <a:cubicBezTo>
                    <a:pt x="5" y="11"/>
                    <a:pt x="0" y="15"/>
                    <a:pt x="5" y="23"/>
                  </a:cubicBezTo>
                  <a:cubicBezTo>
                    <a:pt x="8" y="29"/>
                    <a:pt x="17" y="36"/>
                    <a:pt x="25" y="36"/>
                  </a:cubicBezTo>
                  <a:cubicBezTo>
                    <a:pt x="38" y="35"/>
                    <a:pt x="48" y="26"/>
                    <a:pt x="52" y="14"/>
                  </a:cubicBezTo>
                  <a:cubicBezTo>
                    <a:pt x="51" y="15"/>
                    <a:pt x="46" y="16"/>
                    <a:pt x="44" y="18"/>
                  </a:cubicBezTo>
                  <a:cubicBezTo>
                    <a:pt x="41" y="20"/>
                    <a:pt x="41" y="23"/>
                    <a:pt x="39" y="25"/>
                  </a:cubicBezTo>
                  <a:cubicBezTo>
                    <a:pt x="33" y="31"/>
                    <a:pt x="27" y="28"/>
                    <a:pt x="20" y="30"/>
                  </a:cubicBezTo>
                  <a:cubicBezTo>
                    <a:pt x="18" y="24"/>
                    <a:pt x="10" y="19"/>
                    <a:pt x="11" y="12"/>
                  </a:cubicBezTo>
                  <a:cubicBezTo>
                    <a:pt x="12" y="4"/>
                    <a:pt x="21" y="4"/>
                    <a:pt x="26" y="0"/>
                  </a:cubicBezTo>
                  <a:cubicBezTo>
                    <a:pt x="24" y="1"/>
                    <a:pt x="22" y="0"/>
                    <a:pt x="20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4" name="Freeform 854"/>
            <p:cNvSpPr>
              <a:spLocks/>
            </p:cNvSpPr>
            <p:nvPr/>
          </p:nvSpPr>
          <p:spPr bwMode="auto">
            <a:xfrm>
              <a:off x="1563" y="1960"/>
              <a:ext cx="108" cy="125"/>
            </a:xfrm>
            <a:custGeom>
              <a:avLst/>
              <a:gdLst>
                <a:gd name="T0" fmla="*/ 20 w 43"/>
                <a:gd name="T1" fmla="*/ 70 h 50"/>
                <a:gd name="T2" fmla="*/ 55 w 43"/>
                <a:gd name="T3" fmla="*/ 105 h 50"/>
                <a:gd name="T4" fmla="*/ 108 w 43"/>
                <a:gd name="T5" fmla="*/ 125 h 50"/>
                <a:gd name="T6" fmla="*/ 43 w 43"/>
                <a:gd name="T7" fmla="*/ 68 h 50"/>
                <a:gd name="T8" fmla="*/ 8 w 43"/>
                <a:gd name="T9" fmla="*/ 0 h 50"/>
                <a:gd name="T10" fmla="*/ 20 w 43"/>
                <a:gd name="T11" fmla="*/ 5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50">
                  <a:moveTo>
                    <a:pt x="8" y="28"/>
                  </a:moveTo>
                  <a:cubicBezTo>
                    <a:pt x="7" y="36"/>
                    <a:pt x="16" y="40"/>
                    <a:pt x="22" y="42"/>
                  </a:cubicBezTo>
                  <a:cubicBezTo>
                    <a:pt x="28" y="44"/>
                    <a:pt x="38" y="50"/>
                    <a:pt x="43" y="50"/>
                  </a:cubicBezTo>
                  <a:cubicBezTo>
                    <a:pt x="35" y="42"/>
                    <a:pt x="23" y="37"/>
                    <a:pt x="17" y="27"/>
                  </a:cubicBezTo>
                  <a:cubicBezTo>
                    <a:pt x="11" y="18"/>
                    <a:pt x="7" y="9"/>
                    <a:pt x="3" y="0"/>
                  </a:cubicBezTo>
                  <a:cubicBezTo>
                    <a:pt x="6" y="8"/>
                    <a:pt x="0" y="16"/>
                    <a:pt x="8" y="22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5" name="Freeform 855"/>
            <p:cNvSpPr>
              <a:spLocks/>
            </p:cNvSpPr>
            <p:nvPr/>
          </p:nvSpPr>
          <p:spPr bwMode="auto">
            <a:xfrm>
              <a:off x="1611" y="2225"/>
              <a:ext cx="80" cy="85"/>
            </a:xfrm>
            <a:custGeom>
              <a:avLst/>
              <a:gdLst>
                <a:gd name="T0" fmla="*/ 3 w 32"/>
                <a:gd name="T1" fmla="*/ 43 h 34"/>
                <a:gd name="T2" fmla="*/ 65 w 32"/>
                <a:gd name="T3" fmla="*/ 55 h 34"/>
                <a:gd name="T4" fmla="*/ 73 w 32"/>
                <a:gd name="T5" fmla="*/ 33 h 34"/>
                <a:gd name="T6" fmla="*/ 65 w 32"/>
                <a:gd name="T7" fmla="*/ 0 h 34"/>
                <a:gd name="T8" fmla="*/ 50 w 32"/>
                <a:gd name="T9" fmla="*/ 30 h 34"/>
                <a:gd name="T10" fmla="*/ 53 w 32"/>
                <a:gd name="T11" fmla="*/ 45 h 34"/>
                <a:gd name="T12" fmla="*/ 33 w 32"/>
                <a:gd name="T13" fmla="*/ 55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4">
                  <a:moveTo>
                    <a:pt x="1" y="17"/>
                  </a:moveTo>
                  <a:cubicBezTo>
                    <a:pt x="0" y="34"/>
                    <a:pt x="17" y="27"/>
                    <a:pt x="26" y="22"/>
                  </a:cubicBezTo>
                  <a:cubicBezTo>
                    <a:pt x="32" y="19"/>
                    <a:pt x="32" y="19"/>
                    <a:pt x="29" y="13"/>
                  </a:cubicBezTo>
                  <a:cubicBezTo>
                    <a:pt x="26" y="9"/>
                    <a:pt x="19" y="4"/>
                    <a:pt x="26" y="0"/>
                  </a:cubicBezTo>
                  <a:cubicBezTo>
                    <a:pt x="19" y="3"/>
                    <a:pt x="19" y="6"/>
                    <a:pt x="20" y="12"/>
                  </a:cubicBezTo>
                  <a:cubicBezTo>
                    <a:pt x="21" y="15"/>
                    <a:pt x="23" y="14"/>
                    <a:pt x="21" y="18"/>
                  </a:cubicBezTo>
                  <a:cubicBezTo>
                    <a:pt x="20" y="20"/>
                    <a:pt x="15" y="22"/>
                    <a:pt x="13" y="22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6" name="Freeform 856"/>
            <p:cNvSpPr>
              <a:spLocks/>
            </p:cNvSpPr>
            <p:nvPr/>
          </p:nvSpPr>
          <p:spPr bwMode="auto">
            <a:xfrm>
              <a:off x="1811" y="2370"/>
              <a:ext cx="82" cy="122"/>
            </a:xfrm>
            <a:custGeom>
              <a:avLst/>
              <a:gdLst>
                <a:gd name="T0" fmla="*/ 0 w 33"/>
                <a:gd name="T1" fmla="*/ 115 h 49"/>
                <a:gd name="T2" fmla="*/ 65 w 33"/>
                <a:gd name="T3" fmla="*/ 77 h 49"/>
                <a:gd name="T4" fmla="*/ 55 w 33"/>
                <a:gd name="T5" fmla="*/ 0 h 49"/>
                <a:gd name="T6" fmla="*/ 57 w 33"/>
                <a:gd name="T7" fmla="*/ 30 h 49"/>
                <a:gd name="T8" fmla="*/ 55 w 33"/>
                <a:gd name="T9" fmla="*/ 70 h 49"/>
                <a:gd name="T10" fmla="*/ 17 w 33"/>
                <a:gd name="T11" fmla="*/ 115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9">
                  <a:moveTo>
                    <a:pt x="0" y="46"/>
                  </a:moveTo>
                  <a:cubicBezTo>
                    <a:pt x="16" y="48"/>
                    <a:pt x="23" y="49"/>
                    <a:pt x="26" y="31"/>
                  </a:cubicBezTo>
                  <a:cubicBezTo>
                    <a:pt x="28" y="20"/>
                    <a:pt x="33" y="9"/>
                    <a:pt x="22" y="0"/>
                  </a:cubicBezTo>
                  <a:cubicBezTo>
                    <a:pt x="20" y="3"/>
                    <a:pt x="23" y="8"/>
                    <a:pt x="23" y="12"/>
                  </a:cubicBezTo>
                  <a:cubicBezTo>
                    <a:pt x="24" y="18"/>
                    <a:pt x="24" y="23"/>
                    <a:pt x="22" y="28"/>
                  </a:cubicBezTo>
                  <a:cubicBezTo>
                    <a:pt x="19" y="34"/>
                    <a:pt x="15" y="45"/>
                    <a:pt x="7" y="46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7" name="Freeform 857"/>
            <p:cNvSpPr>
              <a:spLocks/>
            </p:cNvSpPr>
            <p:nvPr/>
          </p:nvSpPr>
          <p:spPr bwMode="auto">
            <a:xfrm>
              <a:off x="3541" y="1410"/>
              <a:ext cx="35" cy="100"/>
            </a:xfrm>
            <a:custGeom>
              <a:avLst/>
              <a:gdLst>
                <a:gd name="T0" fmla="*/ 15 w 14"/>
                <a:gd name="T1" fmla="*/ 0 h 40"/>
                <a:gd name="T2" fmla="*/ 33 w 14"/>
                <a:gd name="T3" fmla="*/ 20 h 40"/>
                <a:gd name="T4" fmla="*/ 23 w 14"/>
                <a:gd name="T5" fmla="*/ 48 h 40"/>
                <a:gd name="T6" fmla="*/ 23 w 14"/>
                <a:gd name="T7" fmla="*/ 100 h 40"/>
                <a:gd name="T8" fmla="*/ 5 w 14"/>
                <a:gd name="T9" fmla="*/ 85 h 40"/>
                <a:gd name="T10" fmla="*/ 10 w 14"/>
                <a:gd name="T11" fmla="*/ 55 h 40"/>
                <a:gd name="T12" fmla="*/ 8 w 1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0">
                  <a:moveTo>
                    <a:pt x="6" y="0"/>
                  </a:moveTo>
                  <a:cubicBezTo>
                    <a:pt x="8" y="2"/>
                    <a:pt x="12" y="5"/>
                    <a:pt x="13" y="8"/>
                  </a:cubicBezTo>
                  <a:cubicBezTo>
                    <a:pt x="14" y="13"/>
                    <a:pt x="10" y="15"/>
                    <a:pt x="9" y="19"/>
                  </a:cubicBezTo>
                  <a:cubicBezTo>
                    <a:pt x="5" y="27"/>
                    <a:pt x="11" y="33"/>
                    <a:pt x="9" y="40"/>
                  </a:cubicBezTo>
                  <a:cubicBezTo>
                    <a:pt x="6" y="40"/>
                    <a:pt x="3" y="37"/>
                    <a:pt x="2" y="34"/>
                  </a:cubicBezTo>
                  <a:cubicBezTo>
                    <a:pt x="0" y="28"/>
                    <a:pt x="2" y="27"/>
                    <a:pt x="4" y="22"/>
                  </a:cubicBezTo>
                  <a:cubicBezTo>
                    <a:pt x="6" y="17"/>
                    <a:pt x="12" y="3"/>
                    <a:pt x="3" y="0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8" name="Freeform 858"/>
            <p:cNvSpPr>
              <a:spLocks/>
            </p:cNvSpPr>
            <p:nvPr/>
          </p:nvSpPr>
          <p:spPr bwMode="auto">
            <a:xfrm>
              <a:off x="3526" y="1104"/>
              <a:ext cx="102" cy="50"/>
            </a:xfrm>
            <a:custGeom>
              <a:avLst/>
              <a:gdLst>
                <a:gd name="T0" fmla="*/ 0 w 41"/>
                <a:gd name="T1" fmla="*/ 0 h 20"/>
                <a:gd name="T2" fmla="*/ 50 w 41"/>
                <a:gd name="T3" fmla="*/ 45 h 20"/>
                <a:gd name="T4" fmla="*/ 67 w 41"/>
                <a:gd name="T5" fmla="*/ 23 h 20"/>
                <a:gd name="T6" fmla="*/ 102 w 41"/>
                <a:gd name="T7" fmla="*/ 23 h 20"/>
                <a:gd name="T8" fmla="*/ 52 w 41"/>
                <a:gd name="T9" fmla="*/ 25 h 20"/>
                <a:gd name="T10" fmla="*/ 10 w 41"/>
                <a:gd name="T11" fmla="*/ 5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0">
                  <a:moveTo>
                    <a:pt x="0" y="0"/>
                  </a:moveTo>
                  <a:cubicBezTo>
                    <a:pt x="6" y="3"/>
                    <a:pt x="11" y="20"/>
                    <a:pt x="20" y="18"/>
                  </a:cubicBezTo>
                  <a:cubicBezTo>
                    <a:pt x="25" y="17"/>
                    <a:pt x="23" y="12"/>
                    <a:pt x="27" y="9"/>
                  </a:cubicBezTo>
                  <a:cubicBezTo>
                    <a:pt x="30" y="6"/>
                    <a:pt x="37" y="8"/>
                    <a:pt x="41" y="9"/>
                  </a:cubicBezTo>
                  <a:cubicBezTo>
                    <a:pt x="32" y="4"/>
                    <a:pt x="28" y="7"/>
                    <a:pt x="21" y="10"/>
                  </a:cubicBezTo>
                  <a:cubicBezTo>
                    <a:pt x="12" y="15"/>
                    <a:pt x="12" y="3"/>
                    <a:pt x="4" y="2"/>
                  </a:cubicBezTo>
                </a:path>
              </a:pathLst>
            </a:custGeom>
            <a:solidFill>
              <a:srgbClr val="E6A8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9" name="Freeform 859"/>
            <p:cNvSpPr>
              <a:spLocks/>
            </p:cNvSpPr>
            <p:nvPr/>
          </p:nvSpPr>
          <p:spPr bwMode="auto">
            <a:xfrm>
              <a:off x="2146" y="1425"/>
              <a:ext cx="40" cy="140"/>
            </a:xfrm>
            <a:custGeom>
              <a:avLst/>
              <a:gdLst>
                <a:gd name="T0" fmla="*/ 33 w 16"/>
                <a:gd name="T1" fmla="*/ 0 h 56"/>
                <a:gd name="T2" fmla="*/ 15 w 16"/>
                <a:gd name="T3" fmla="*/ 68 h 56"/>
                <a:gd name="T4" fmla="*/ 38 w 16"/>
                <a:gd name="T5" fmla="*/ 140 h 56"/>
                <a:gd name="T6" fmla="*/ 20 w 16"/>
                <a:gd name="T7" fmla="*/ 105 h 56"/>
                <a:gd name="T8" fmla="*/ 5 w 16"/>
                <a:gd name="T9" fmla="*/ 70 h 56"/>
                <a:gd name="T10" fmla="*/ 28 w 16"/>
                <a:gd name="T11" fmla="*/ 8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56">
                  <a:moveTo>
                    <a:pt x="13" y="0"/>
                  </a:moveTo>
                  <a:cubicBezTo>
                    <a:pt x="7" y="7"/>
                    <a:pt x="5" y="18"/>
                    <a:pt x="6" y="27"/>
                  </a:cubicBezTo>
                  <a:cubicBezTo>
                    <a:pt x="8" y="36"/>
                    <a:pt x="16" y="47"/>
                    <a:pt x="15" y="56"/>
                  </a:cubicBezTo>
                  <a:cubicBezTo>
                    <a:pt x="11" y="53"/>
                    <a:pt x="9" y="47"/>
                    <a:pt x="8" y="42"/>
                  </a:cubicBezTo>
                  <a:cubicBezTo>
                    <a:pt x="6" y="37"/>
                    <a:pt x="3" y="33"/>
                    <a:pt x="2" y="28"/>
                  </a:cubicBezTo>
                  <a:cubicBezTo>
                    <a:pt x="0" y="20"/>
                    <a:pt x="9" y="10"/>
                    <a:pt x="11" y="3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0" name="Freeform 860"/>
            <p:cNvSpPr>
              <a:spLocks/>
            </p:cNvSpPr>
            <p:nvPr/>
          </p:nvSpPr>
          <p:spPr bwMode="auto">
            <a:xfrm>
              <a:off x="2268" y="1460"/>
              <a:ext cx="90" cy="102"/>
            </a:xfrm>
            <a:custGeom>
              <a:avLst/>
              <a:gdLst>
                <a:gd name="T0" fmla="*/ 10 w 36"/>
                <a:gd name="T1" fmla="*/ 90 h 41"/>
                <a:gd name="T2" fmla="*/ 90 w 36"/>
                <a:gd name="T3" fmla="*/ 45 h 41"/>
                <a:gd name="T4" fmla="*/ 0 w 36"/>
                <a:gd name="T5" fmla="*/ 102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1">
                  <a:moveTo>
                    <a:pt x="4" y="36"/>
                  </a:moveTo>
                  <a:cubicBezTo>
                    <a:pt x="11" y="23"/>
                    <a:pt x="21" y="13"/>
                    <a:pt x="36" y="18"/>
                  </a:cubicBezTo>
                  <a:cubicBezTo>
                    <a:pt x="22" y="0"/>
                    <a:pt x="2" y="28"/>
                    <a:pt x="0" y="41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1" name="Freeform 861"/>
            <p:cNvSpPr>
              <a:spLocks/>
            </p:cNvSpPr>
            <p:nvPr/>
          </p:nvSpPr>
          <p:spPr bwMode="auto">
            <a:xfrm>
              <a:off x="2158" y="1745"/>
              <a:ext cx="33" cy="95"/>
            </a:xfrm>
            <a:custGeom>
              <a:avLst/>
              <a:gdLst>
                <a:gd name="T0" fmla="*/ 10 w 13"/>
                <a:gd name="T1" fmla="*/ 10 h 38"/>
                <a:gd name="T2" fmla="*/ 10 w 13"/>
                <a:gd name="T3" fmla="*/ 45 h 38"/>
                <a:gd name="T4" fmla="*/ 33 w 13"/>
                <a:gd name="T5" fmla="*/ 70 h 38"/>
                <a:gd name="T6" fmla="*/ 15 w 1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8">
                  <a:moveTo>
                    <a:pt x="4" y="4"/>
                  </a:moveTo>
                  <a:cubicBezTo>
                    <a:pt x="5" y="9"/>
                    <a:pt x="3" y="14"/>
                    <a:pt x="4" y="18"/>
                  </a:cubicBezTo>
                  <a:cubicBezTo>
                    <a:pt x="6" y="23"/>
                    <a:pt x="11" y="23"/>
                    <a:pt x="13" y="28"/>
                  </a:cubicBezTo>
                  <a:cubicBezTo>
                    <a:pt x="0" y="38"/>
                    <a:pt x="2" y="6"/>
                    <a:pt x="6" y="0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2" name="Freeform 862"/>
            <p:cNvSpPr>
              <a:spLocks/>
            </p:cNvSpPr>
            <p:nvPr/>
          </p:nvSpPr>
          <p:spPr bwMode="auto">
            <a:xfrm>
              <a:off x="2068" y="999"/>
              <a:ext cx="53" cy="143"/>
            </a:xfrm>
            <a:custGeom>
              <a:avLst/>
              <a:gdLst>
                <a:gd name="T0" fmla="*/ 18 w 21"/>
                <a:gd name="T1" fmla="*/ 13 h 57"/>
                <a:gd name="T2" fmla="*/ 50 w 21"/>
                <a:gd name="T3" fmla="*/ 73 h 57"/>
                <a:gd name="T4" fmla="*/ 15 w 21"/>
                <a:gd name="T5" fmla="*/ 143 h 57"/>
                <a:gd name="T6" fmla="*/ 35 w 21"/>
                <a:gd name="T7" fmla="*/ 80 h 57"/>
                <a:gd name="T8" fmla="*/ 20 w 21"/>
                <a:gd name="T9" fmla="*/ 1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7">
                  <a:moveTo>
                    <a:pt x="7" y="5"/>
                  </a:moveTo>
                  <a:cubicBezTo>
                    <a:pt x="19" y="0"/>
                    <a:pt x="21" y="21"/>
                    <a:pt x="20" y="29"/>
                  </a:cubicBezTo>
                  <a:cubicBezTo>
                    <a:pt x="18" y="39"/>
                    <a:pt x="5" y="46"/>
                    <a:pt x="6" y="57"/>
                  </a:cubicBezTo>
                  <a:cubicBezTo>
                    <a:pt x="0" y="45"/>
                    <a:pt x="11" y="42"/>
                    <a:pt x="14" y="32"/>
                  </a:cubicBezTo>
                  <a:cubicBezTo>
                    <a:pt x="16" y="24"/>
                    <a:pt x="14" y="12"/>
                    <a:pt x="8" y="6"/>
                  </a:cubicBezTo>
                </a:path>
              </a:pathLst>
            </a:custGeom>
            <a:solidFill>
              <a:srgbClr val="B0CA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98" name="Freeform 864"/>
          <p:cNvSpPr>
            <a:spLocks/>
          </p:cNvSpPr>
          <p:nvPr/>
        </p:nvSpPr>
        <p:spPr bwMode="auto">
          <a:xfrm>
            <a:off x="3872129" y="1086585"/>
            <a:ext cx="10453" cy="37923"/>
          </a:xfrm>
          <a:custGeom>
            <a:avLst/>
            <a:gdLst>
              <a:gd name="T0" fmla="*/ 30 w 18"/>
              <a:gd name="T1" fmla="*/ 13 h 65"/>
              <a:gd name="T2" fmla="*/ 13 w 18"/>
              <a:gd name="T3" fmla="*/ 43 h 65"/>
              <a:gd name="T4" fmla="*/ 33 w 18"/>
              <a:gd name="T5" fmla="*/ 88 h 65"/>
              <a:gd name="T6" fmla="*/ 45 w 18"/>
              <a:gd name="T7" fmla="*/ 138 h 65"/>
              <a:gd name="T8" fmla="*/ 0 w 18"/>
              <a:gd name="T9" fmla="*/ 163 h 65"/>
              <a:gd name="T10" fmla="*/ 40 w 18"/>
              <a:gd name="T11" fmla="*/ 133 h 65"/>
              <a:gd name="T12" fmla="*/ 28 w 18"/>
              <a:gd name="T13" fmla="*/ 110 h 65"/>
              <a:gd name="T14" fmla="*/ 18 w 18"/>
              <a:gd name="T15" fmla="*/ 83 h 65"/>
              <a:gd name="T16" fmla="*/ 8 w 18"/>
              <a:gd name="T17" fmla="*/ 58 h 65"/>
              <a:gd name="T18" fmla="*/ 5 w 18"/>
              <a:gd name="T19" fmla="*/ 33 h 65"/>
              <a:gd name="T20" fmla="*/ 8 w 18"/>
              <a:gd name="T21" fmla="*/ 10 h 65"/>
              <a:gd name="T22" fmla="*/ 30 w 18"/>
              <a:gd name="T23" fmla="*/ 13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" h="65">
                <a:moveTo>
                  <a:pt x="12" y="5"/>
                </a:moveTo>
                <a:cubicBezTo>
                  <a:pt x="5" y="0"/>
                  <a:pt x="4" y="12"/>
                  <a:pt x="5" y="17"/>
                </a:cubicBezTo>
                <a:cubicBezTo>
                  <a:pt x="7" y="23"/>
                  <a:pt x="11" y="29"/>
                  <a:pt x="13" y="35"/>
                </a:cubicBezTo>
                <a:cubicBezTo>
                  <a:pt x="15" y="40"/>
                  <a:pt x="18" y="49"/>
                  <a:pt x="18" y="55"/>
                </a:cubicBezTo>
                <a:cubicBezTo>
                  <a:pt x="17" y="63"/>
                  <a:pt x="7" y="63"/>
                  <a:pt x="0" y="65"/>
                </a:cubicBezTo>
                <a:cubicBezTo>
                  <a:pt x="5" y="64"/>
                  <a:pt x="16" y="58"/>
                  <a:pt x="16" y="53"/>
                </a:cubicBezTo>
                <a:cubicBezTo>
                  <a:pt x="16" y="50"/>
                  <a:pt x="12" y="47"/>
                  <a:pt x="11" y="44"/>
                </a:cubicBezTo>
                <a:cubicBezTo>
                  <a:pt x="9" y="41"/>
                  <a:pt x="8" y="37"/>
                  <a:pt x="7" y="33"/>
                </a:cubicBezTo>
                <a:cubicBezTo>
                  <a:pt x="6" y="30"/>
                  <a:pt x="4" y="27"/>
                  <a:pt x="3" y="23"/>
                </a:cubicBezTo>
                <a:cubicBezTo>
                  <a:pt x="1" y="19"/>
                  <a:pt x="2" y="17"/>
                  <a:pt x="2" y="13"/>
                </a:cubicBezTo>
                <a:cubicBezTo>
                  <a:pt x="2" y="9"/>
                  <a:pt x="0" y="6"/>
                  <a:pt x="3" y="4"/>
                </a:cubicBezTo>
                <a:cubicBezTo>
                  <a:pt x="6" y="1"/>
                  <a:pt x="10" y="2"/>
                  <a:pt x="12" y="5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9" name="Freeform 865"/>
          <p:cNvSpPr>
            <a:spLocks/>
          </p:cNvSpPr>
          <p:nvPr/>
        </p:nvSpPr>
        <p:spPr bwMode="auto">
          <a:xfrm>
            <a:off x="4062601" y="1095892"/>
            <a:ext cx="42973" cy="12331"/>
          </a:xfrm>
          <a:custGeom>
            <a:avLst/>
            <a:gdLst>
              <a:gd name="T0" fmla="*/ 0 w 74"/>
              <a:gd name="T1" fmla="*/ 0 h 21"/>
              <a:gd name="T2" fmla="*/ 40 w 74"/>
              <a:gd name="T3" fmla="*/ 23 h 21"/>
              <a:gd name="T4" fmla="*/ 95 w 74"/>
              <a:gd name="T5" fmla="*/ 13 h 21"/>
              <a:gd name="T6" fmla="*/ 143 w 74"/>
              <a:gd name="T7" fmla="*/ 33 h 21"/>
              <a:gd name="T8" fmla="*/ 185 w 74"/>
              <a:gd name="T9" fmla="*/ 53 h 21"/>
              <a:gd name="T10" fmla="*/ 140 w 74"/>
              <a:gd name="T11" fmla="*/ 38 h 21"/>
              <a:gd name="T12" fmla="*/ 95 w 74"/>
              <a:gd name="T13" fmla="*/ 25 h 21"/>
              <a:gd name="T14" fmla="*/ 45 w 74"/>
              <a:gd name="T15" fmla="*/ 38 h 21"/>
              <a:gd name="T16" fmla="*/ 5 w 74"/>
              <a:gd name="T17" fmla="*/ 18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" h="21">
                <a:moveTo>
                  <a:pt x="0" y="0"/>
                </a:moveTo>
                <a:cubicBezTo>
                  <a:pt x="8" y="4"/>
                  <a:pt x="7" y="9"/>
                  <a:pt x="16" y="9"/>
                </a:cubicBezTo>
                <a:cubicBezTo>
                  <a:pt x="24" y="9"/>
                  <a:pt x="30" y="5"/>
                  <a:pt x="38" y="5"/>
                </a:cubicBezTo>
                <a:cubicBezTo>
                  <a:pt x="45" y="6"/>
                  <a:pt x="51" y="9"/>
                  <a:pt x="57" y="13"/>
                </a:cubicBezTo>
                <a:cubicBezTo>
                  <a:pt x="63" y="17"/>
                  <a:pt x="68" y="18"/>
                  <a:pt x="74" y="21"/>
                </a:cubicBezTo>
                <a:cubicBezTo>
                  <a:pt x="67" y="21"/>
                  <a:pt x="62" y="17"/>
                  <a:pt x="56" y="15"/>
                </a:cubicBezTo>
                <a:cubicBezTo>
                  <a:pt x="49" y="13"/>
                  <a:pt x="44" y="10"/>
                  <a:pt x="38" y="10"/>
                </a:cubicBezTo>
                <a:cubicBezTo>
                  <a:pt x="32" y="10"/>
                  <a:pt x="24" y="16"/>
                  <a:pt x="18" y="15"/>
                </a:cubicBezTo>
                <a:cubicBezTo>
                  <a:pt x="11" y="14"/>
                  <a:pt x="8" y="9"/>
                  <a:pt x="2" y="7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0" name="Freeform 866"/>
          <p:cNvSpPr>
            <a:spLocks/>
          </p:cNvSpPr>
          <p:nvPr/>
        </p:nvSpPr>
        <p:spPr bwMode="auto">
          <a:xfrm>
            <a:off x="3725790" y="1157545"/>
            <a:ext cx="15098" cy="42576"/>
          </a:xfrm>
          <a:custGeom>
            <a:avLst/>
            <a:gdLst>
              <a:gd name="T0" fmla="*/ 40 w 26"/>
              <a:gd name="T1" fmla="*/ 50 h 73"/>
              <a:gd name="T2" fmla="*/ 8 w 26"/>
              <a:gd name="T3" fmla="*/ 103 h 73"/>
              <a:gd name="T4" fmla="*/ 8 w 26"/>
              <a:gd name="T5" fmla="*/ 183 h 73"/>
              <a:gd name="T6" fmla="*/ 33 w 26"/>
              <a:gd name="T7" fmla="*/ 83 h 73"/>
              <a:gd name="T8" fmla="*/ 53 w 26"/>
              <a:gd name="T9" fmla="*/ 0 h 73"/>
              <a:gd name="T10" fmla="*/ 33 w 26"/>
              <a:gd name="T11" fmla="*/ 55 h 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73">
                <a:moveTo>
                  <a:pt x="16" y="20"/>
                </a:moveTo>
                <a:cubicBezTo>
                  <a:pt x="11" y="27"/>
                  <a:pt x="5" y="33"/>
                  <a:pt x="3" y="41"/>
                </a:cubicBezTo>
                <a:cubicBezTo>
                  <a:pt x="0" y="51"/>
                  <a:pt x="2" y="63"/>
                  <a:pt x="3" y="73"/>
                </a:cubicBezTo>
                <a:cubicBezTo>
                  <a:pt x="6" y="59"/>
                  <a:pt x="3" y="45"/>
                  <a:pt x="13" y="33"/>
                </a:cubicBezTo>
                <a:cubicBezTo>
                  <a:pt x="19" y="25"/>
                  <a:pt x="26" y="10"/>
                  <a:pt x="21" y="0"/>
                </a:cubicBezTo>
                <a:cubicBezTo>
                  <a:pt x="19" y="7"/>
                  <a:pt x="21" y="19"/>
                  <a:pt x="13" y="22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1" name="Freeform 867"/>
          <p:cNvSpPr>
            <a:spLocks/>
          </p:cNvSpPr>
          <p:nvPr/>
        </p:nvSpPr>
        <p:spPr bwMode="auto">
          <a:xfrm>
            <a:off x="3678869" y="1184300"/>
            <a:ext cx="34146" cy="27918"/>
          </a:xfrm>
          <a:custGeom>
            <a:avLst/>
            <a:gdLst>
              <a:gd name="T0" fmla="*/ 100 w 59"/>
              <a:gd name="T1" fmla="*/ 35 h 48"/>
              <a:gd name="T2" fmla="*/ 85 w 59"/>
              <a:gd name="T3" fmla="*/ 103 h 48"/>
              <a:gd name="T4" fmla="*/ 47 w 59"/>
              <a:gd name="T5" fmla="*/ 80 h 48"/>
              <a:gd name="T6" fmla="*/ 0 w 59"/>
              <a:gd name="T7" fmla="*/ 93 h 48"/>
              <a:gd name="T8" fmla="*/ 62 w 59"/>
              <a:gd name="T9" fmla="*/ 98 h 48"/>
              <a:gd name="T10" fmla="*/ 120 w 59"/>
              <a:gd name="T11" fmla="*/ 105 h 48"/>
              <a:gd name="T12" fmla="*/ 92 w 59"/>
              <a:gd name="T13" fmla="*/ 0 h 48"/>
              <a:gd name="T14" fmla="*/ 92 w 59"/>
              <a:gd name="T15" fmla="*/ 3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9" h="48">
                <a:moveTo>
                  <a:pt x="40" y="14"/>
                </a:moveTo>
                <a:cubicBezTo>
                  <a:pt x="44" y="23"/>
                  <a:pt x="52" y="46"/>
                  <a:pt x="34" y="41"/>
                </a:cubicBezTo>
                <a:cubicBezTo>
                  <a:pt x="28" y="39"/>
                  <a:pt x="25" y="33"/>
                  <a:pt x="19" y="32"/>
                </a:cubicBezTo>
                <a:cubicBezTo>
                  <a:pt x="14" y="32"/>
                  <a:pt x="5" y="36"/>
                  <a:pt x="0" y="37"/>
                </a:cubicBezTo>
                <a:cubicBezTo>
                  <a:pt x="6" y="33"/>
                  <a:pt x="20" y="36"/>
                  <a:pt x="25" y="39"/>
                </a:cubicBezTo>
                <a:cubicBezTo>
                  <a:pt x="31" y="41"/>
                  <a:pt x="43" y="48"/>
                  <a:pt x="48" y="42"/>
                </a:cubicBezTo>
                <a:cubicBezTo>
                  <a:pt x="59" y="30"/>
                  <a:pt x="39" y="11"/>
                  <a:pt x="37" y="0"/>
                </a:cubicBezTo>
                <a:cubicBezTo>
                  <a:pt x="36" y="0"/>
                  <a:pt x="37" y="1"/>
                  <a:pt x="37" y="1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2" name="Freeform 868"/>
          <p:cNvSpPr>
            <a:spLocks/>
          </p:cNvSpPr>
          <p:nvPr/>
        </p:nvSpPr>
        <p:spPr bwMode="auto">
          <a:xfrm>
            <a:off x="3657963" y="1212917"/>
            <a:ext cx="30197" cy="23731"/>
          </a:xfrm>
          <a:custGeom>
            <a:avLst/>
            <a:gdLst>
              <a:gd name="T0" fmla="*/ 5 w 52"/>
              <a:gd name="T1" fmla="*/ 45 h 41"/>
              <a:gd name="T2" fmla="*/ 55 w 52"/>
              <a:gd name="T3" fmla="*/ 100 h 41"/>
              <a:gd name="T4" fmla="*/ 93 w 52"/>
              <a:gd name="T5" fmla="*/ 95 h 41"/>
              <a:gd name="T6" fmla="*/ 130 w 52"/>
              <a:gd name="T7" fmla="*/ 87 h 41"/>
              <a:gd name="T8" fmla="*/ 38 w 52"/>
              <a:gd name="T9" fmla="*/ 72 h 41"/>
              <a:gd name="T10" fmla="*/ 18 w 52"/>
              <a:gd name="T11" fmla="*/ 32 h 41"/>
              <a:gd name="T12" fmla="*/ 43 w 52"/>
              <a:gd name="T13" fmla="*/ 0 h 41"/>
              <a:gd name="T14" fmla="*/ 0 w 52"/>
              <a:gd name="T15" fmla="*/ 42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" h="41">
                <a:moveTo>
                  <a:pt x="2" y="18"/>
                </a:moveTo>
                <a:cubicBezTo>
                  <a:pt x="0" y="27"/>
                  <a:pt x="14" y="38"/>
                  <a:pt x="22" y="40"/>
                </a:cubicBezTo>
                <a:cubicBezTo>
                  <a:pt x="28" y="41"/>
                  <a:pt x="32" y="40"/>
                  <a:pt x="37" y="38"/>
                </a:cubicBezTo>
                <a:cubicBezTo>
                  <a:pt x="42" y="36"/>
                  <a:pt x="48" y="37"/>
                  <a:pt x="52" y="35"/>
                </a:cubicBezTo>
                <a:cubicBezTo>
                  <a:pt x="40" y="39"/>
                  <a:pt x="24" y="38"/>
                  <a:pt x="15" y="29"/>
                </a:cubicBezTo>
                <a:cubicBezTo>
                  <a:pt x="9" y="24"/>
                  <a:pt x="7" y="21"/>
                  <a:pt x="7" y="13"/>
                </a:cubicBezTo>
                <a:cubicBezTo>
                  <a:pt x="8" y="5"/>
                  <a:pt x="10" y="4"/>
                  <a:pt x="17" y="0"/>
                </a:cubicBezTo>
                <a:cubicBezTo>
                  <a:pt x="8" y="0"/>
                  <a:pt x="0" y="8"/>
                  <a:pt x="0" y="17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3" name="Freeform 869"/>
          <p:cNvSpPr>
            <a:spLocks/>
          </p:cNvSpPr>
          <p:nvPr/>
        </p:nvSpPr>
        <p:spPr bwMode="auto">
          <a:xfrm>
            <a:off x="3728810" y="1260611"/>
            <a:ext cx="33681" cy="26755"/>
          </a:xfrm>
          <a:custGeom>
            <a:avLst/>
            <a:gdLst>
              <a:gd name="T0" fmla="*/ 55 w 58"/>
              <a:gd name="T1" fmla="*/ 3 h 46"/>
              <a:gd name="T2" fmla="*/ 93 w 58"/>
              <a:gd name="T3" fmla="*/ 13 h 46"/>
              <a:gd name="T4" fmla="*/ 98 w 58"/>
              <a:gd name="T5" fmla="*/ 50 h 46"/>
              <a:gd name="T6" fmla="*/ 145 w 58"/>
              <a:gd name="T7" fmla="*/ 115 h 46"/>
              <a:gd name="T8" fmla="*/ 78 w 58"/>
              <a:gd name="T9" fmla="*/ 35 h 46"/>
              <a:gd name="T10" fmla="*/ 0 w 58"/>
              <a:gd name="T11" fmla="*/ 55 h 46"/>
              <a:gd name="T12" fmla="*/ 55 w 58"/>
              <a:gd name="T13" fmla="*/ 5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" h="46">
                <a:moveTo>
                  <a:pt x="22" y="1"/>
                </a:moveTo>
                <a:cubicBezTo>
                  <a:pt x="27" y="0"/>
                  <a:pt x="33" y="0"/>
                  <a:pt x="37" y="5"/>
                </a:cubicBezTo>
                <a:cubicBezTo>
                  <a:pt x="39" y="9"/>
                  <a:pt x="38" y="15"/>
                  <a:pt x="39" y="20"/>
                </a:cubicBezTo>
                <a:cubicBezTo>
                  <a:pt x="42" y="29"/>
                  <a:pt x="58" y="38"/>
                  <a:pt x="58" y="46"/>
                </a:cubicBezTo>
                <a:cubicBezTo>
                  <a:pt x="44" y="40"/>
                  <a:pt x="40" y="25"/>
                  <a:pt x="31" y="14"/>
                </a:cubicBezTo>
                <a:cubicBezTo>
                  <a:pt x="19" y="1"/>
                  <a:pt x="11" y="19"/>
                  <a:pt x="0" y="22"/>
                </a:cubicBezTo>
                <a:cubicBezTo>
                  <a:pt x="7" y="15"/>
                  <a:pt x="13" y="7"/>
                  <a:pt x="22" y="2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4" name="Freeform 870"/>
          <p:cNvSpPr>
            <a:spLocks/>
          </p:cNvSpPr>
          <p:nvPr/>
        </p:nvSpPr>
        <p:spPr bwMode="auto">
          <a:xfrm>
            <a:off x="3684676" y="1295974"/>
            <a:ext cx="26713" cy="9306"/>
          </a:xfrm>
          <a:custGeom>
            <a:avLst/>
            <a:gdLst>
              <a:gd name="T0" fmla="*/ 3 w 46"/>
              <a:gd name="T1" fmla="*/ 8 h 16"/>
              <a:gd name="T2" fmla="*/ 63 w 46"/>
              <a:gd name="T3" fmla="*/ 38 h 16"/>
              <a:gd name="T4" fmla="*/ 115 w 46"/>
              <a:gd name="T5" fmla="*/ 10 h 16"/>
              <a:gd name="T6" fmla="*/ 55 w 46"/>
              <a:gd name="T7" fmla="*/ 23 h 16"/>
              <a:gd name="T8" fmla="*/ 0 w 4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" h="16">
                <a:moveTo>
                  <a:pt x="1" y="3"/>
                </a:moveTo>
                <a:cubicBezTo>
                  <a:pt x="9" y="9"/>
                  <a:pt x="15" y="14"/>
                  <a:pt x="25" y="15"/>
                </a:cubicBezTo>
                <a:cubicBezTo>
                  <a:pt x="34" y="16"/>
                  <a:pt x="38" y="7"/>
                  <a:pt x="46" y="4"/>
                </a:cubicBezTo>
                <a:cubicBezTo>
                  <a:pt x="37" y="6"/>
                  <a:pt x="31" y="12"/>
                  <a:pt x="22" y="9"/>
                </a:cubicBezTo>
                <a:cubicBezTo>
                  <a:pt x="16" y="7"/>
                  <a:pt x="4" y="4"/>
                  <a:pt x="0" y="0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5" name="Freeform 871"/>
          <p:cNvSpPr>
            <a:spLocks/>
          </p:cNvSpPr>
          <p:nvPr/>
        </p:nvSpPr>
        <p:spPr bwMode="auto">
          <a:xfrm>
            <a:off x="3768762" y="1330872"/>
            <a:ext cx="26713" cy="29779"/>
          </a:xfrm>
          <a:custGeom>
            <a:avLst/>
            <a:gdLst>
              <a:gd name="T0" fmla="*/ 50 w 46"/>
              <a:gd name="T1" fmla="*/ 13 h 51"/>
              <a:gd name="T2" fmla="*/ 83 w 46"/>
              <a:gd name="T3" fmla="*/ 65 h 51"/>
              <a:gd name="T4" fmla="*/ 45 w 46"/>
              <a:gd name="T5" fmla="*/ 85 h 51"/>
              <a:gd name="T6" fmla="*/ 23 w 46"/>
              <a:gd name="T7" fmla="*/ 128 h 51"/>
              <a:gd name="T8" fmla="*/ 40 w 46"/>
              <a:gd name="T9" fmla="*/ 78 h 51"/>
              <a:gd name="T10" fmla="*/ 83 w 46"/>
              <a:gd name="T11" fmla="*/ 48 h 51"/>
              <a:gd name="T12" fmla="*/ 48 w 46"/>
              <a:gd name="T13" fmla="*/ 18 h 51"/>
              <a:gd name="T14" fmla="*/ 0 w 46"/>
              <a:gd name="T15" fmla="*/ 28 h 51"/>
              <a:gd name="T16" fmla="*/ 5 w 46"/>
              <a:gd name="T17" fmla="*/ 23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" h="51">
                <a:moveTo>
                  <a:pt x="20" y="5"/>
                </a:moveTo>
                <a:cubicBezTo>
                  <a:pt x="33" y="0"/>
                  <a:pt x="46" y="17"/>
                  <a:pt x="33" y="26"/>
                </a:cubicBezTo>
                <a:cubicBezTo>
                  <a:pt x="28" y="30"/>
                  <a:pt x="22" y="30"/>
                  <a:pt x="18" y="34"/>
                </a:cubicBezTo>
                <a:cubicBezTo>
                  <a:pt x="12" y="38"/>
                  <a:pt x="11" y="45"/>
                  <a:pt x="9" y="51"/>
                </a:cubicBezTo>
                <a:cubicBezTo>
                  <a:pt x="12" y="43"/>
                  <a:pt x="10" y="37"/>
                  <a:pt x="16" y="31"/>
                </a:cubicBezTo>
                <a:cubicBezTo>
                  <a:pt x="21" y="27"/>
                  <a:pt x="31" y="25"/>
                  <a:pt x="33" y="19"/>
                </a:cubicBezTo>
                <a:cubicBezTo>
                  <a:pt x="35" y="13"/>
                  <a:pt x="24" y="7"/>
                  <a:pt x="19" y="7"/>
                </a:cubicBezTo>
                <a:cubicBezTo>
                  <a:pt x="14" y="6"/>
                  <a:pt x="5" y="10"/>
                  <a:pt x="0" y="11"/>
                </a:cubicBezTo>
                <a:cubicBezTo>
                  <a:pt x="0" y="10"/>
                  <a:pt x="1" y="9"/>
                  <a:pt x="2" y="9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6" name="Freeform 872"/>
          <p:cNvSpPr>
            <a:spLocks/>
          </p:cNvSpPr>
          <p:nvPr/>
        </p:nvSpPr>
        <p:spPr bwMode="auto">
          <a:xfrm>
            <a:off x="3830318" y="1323893"/>
            <a:ext cx="47618" cy="16285"/>
          </a:xfrm>
          <a:custGeom>
            <a:avLst/>
            <a:gdLst>
              <a:gd name="T0" fmla="*/ 0 w 82"/>
              <a:gd name="T1" fmla="*/ 70 h 28"/>
              <a:gd name="T2" fmla="*/ 53 w 82"/>
              <a:gd name="T3" fmla="*/ 55 h 28"/>
              <a:gd name="T4" fmla="*/ 93 w 82"/>
              <a:gd name="T5" fmla="*/ 18 h 28"/>
              <a:gd name="T6" fmla="*/ 145 w 82"/>
              <a:gd name="T7" fmla="*/ 15 h 28"/>
              <a:gd name="T8" fmla="*/ 205 w 82"/>
              <a:gd name="T9" fmla="*/ 20 h 28"/>
              <a:gd name="T10" fmla="*/ 158 w 82"/>
              <a:gd name="T11" fmla="*/ 8 h 28"/>
              <a:gd name="T12" fmla="*/ 105 w 82"/>
              <a:gd name="T13" fmla="*/ 3 h 28"/>
              <a:gd name="T14" fmla="*/ 65 w 82"/>
              <a:gd name="T15" fmla="*/ 28 h 28"/>
              <a:gd name="T16" fmla="*/ 18 w 82"/>
              <a:gd name="T17" fmla="*/ 6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2" h="28">
                <a:moveTo>
                  <a:pt x="0" y="28"/>
                </a:moveTo>
                <a:cubicBezTo>
                  <a:pt x="7" y="25"/>
                  <a:pt x="14" y="25"/>
                  <a:pt x="21" y="22"/>
                </a:cubicBezTo>
                <a:cubicBezTo>
                  <a:pt x="27" y="18"/>
                  <a:pt x="31" y="11"/>
                  <a:pt x="37" y="7"/>
                </a:cubicBezTo>
                <a:cubicBezTo>
                  <a:pt x="43" y="2"/>
                  <a:pt x="51" y="5"/>
                  <a:pt x="58" y="6"/>
                </a:cubicBezTo>
                <a:cubicBezTo>
                  <a:pt x="66" y="7"/>
                  <a:pt x="76" y="6"/>
                  <a:pt x="82" y="8"/>
                </a:cubicBezTo>
                <a:cubicBezTo>
                  <a:pt x="76" y="8"/>
                  <a:pt x="70" y="4"/>
                  <a:pt x="63" y="3"/>
                </a:cubicBezTo>
                <a:cubicBezTo>
                  <a:pt x="57" y="2"/>
                  <a:pt x="49" y="0"/>
                  <a:pt x="42" y="1"/>
                </a:cubicBezTo>
                <a:cubicBezTo>
                  <a:pt x="35" y="1"/>
                  <a:pt x="30" y="5"/>
                  <a:pt x="26" y="11"/>
                </a:cubicBezTo>
                <a:cubicBezTo>
                  <a:pt x="20" y="18"/>
                  <a:pt x="14" y="19"/>
                  <a:pt x="7" y="24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7" name="Freeform 873"/>
          <p:cNvSpPr>
            <a:spLocks/>
          </p:cNvSpPr>
          <p:nvPr/>
        </p:nvSpPr>
        <p:spPr bwMode="auto">
          <a:xfrm>
            <a:off x="3890711" y="1329709"/>
            <a:ext cx="61555" cy="15821"/>
          </a:xfrm>
          <a:custGeom>
            <a:avLst/>
            <a:gdLst>
              <a:gd name="T0" fmla="*/ 78 w 106"/>
              <a:gd name="T1" fmla="*/ 23 h 27"/>
              <a:gd name="T2" fmla="*/ 170 w 106"/>
              <a:gd name="T3" fmla="*/ 25 h 27"/>
              <a:gd name="T4" fmla="*/ 265 w 106"/>
              <a:gd name="T5" fmla="*/ 68 h 27"/>
              <a:gd name="T6" fmla="*/ 205 w 106"/>
              <a:gd name="T7" fmla="*/ 30 h 27"/>
              <a:gd name="T8" fmla="*/ 150 w 106"/>
              <a:gd name="T9" fmla="*/ 5 h 27"/>
              <a:gd name="T10" fmla="*/ 83 w 106"/>
              <a:gd name="T11" fmla="*/ 18 h 27"/>
              <a:gd name="T12" fmla="*/ 0 w 106"/>
              <a:gd name="T13" fmla="*/ 2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6" h="27">
                <a:moveTo>
                  <a:pt x="31" y="9"/>
                </a:moveTo>
                <a:cubicBezTo>
                  <a:pt x="44" y="8"/>
                  <a:pt x="56" y="4"/>
                  <a:pt x="68" y="10"/>
                </a:cubicBezTo>
                <a:cubicBezTo>
                  <a:pt x="81" y="16"/>
                  <a:pt x="95" y="21"/>
                  <a:pt x="106" y="27"/>
                </a:cubicBezTo>
                <a:cubicBezTo>
                  <a:pt x="96" y="26"/>
                  <a:pt x="89" y="17"/>
                  <a:pt x="82" y="12"/>
                </a:cubicBezTo>
                <a:cubicBezTo>
                  <a:pt x="74" y="7"/>
                  <a:pt x="68" y="4"/>
                  <a:pt x="60" y="2"/>
                </a:cubicBezTo>
                <a:cubicBezTo>
                  <a:pt x="50" y="0"/>
                  <a:pt x="42" y="4"/>
                  <a:pt x="33" y="7"/>
                </a:cubicBezTo>
                <a:cubicBezTo>
                  <a:pt x="23" y="11"/>
                  <a:pt x="11" y="8"/>
                  <a:pt x="0" y="8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" name="Freeform 874"/>
          <p:cNvSpPr>
            <a:spLocks/>
          </p:cNvSpPr>
          <p:nvPr/>
        </p:nvSpPr>
        <p:spPr bwMode="auto">
          <a:xfrm>
            <a:off x="3831014" y="1272244"/>
            <a:ext cx="50406" cy="10469"/>
          </a:xfrm>
          <a:custGeom>
            <a:avLst/>
            <a:gdLst>
              <a:gd name="T0" fmla="*/ 37 w 87"/>
              <a:gd name="T1" fmla="*/ 25 h 18"/>
              <a:gd name="T2" fmla="*/ 82 w 87"/>
              <a:gd name="T3" fmla="*/ 13 h 18"/>
              <a:gd name="T4" fmla="*/ 127 w 87"/>
              <a:gd name="T5" fmla="*/ 25 h 18"/>
              <a:gd name="T6" fmla="*/ 177 w 87"/>
              <a:gd name="T7" fmla="*/ 30 h 18"/>
              <a:gd name="T8" fmla="*/ 217 w 87"/>
              <a:gd name="T9" fmla="*/ 30 h 18"/>
              <a:gd name="T10" fmla="*/ 105 w 87"/>
              <a:gd name="T11" fmla="*/ 13 h 18"/>
              <a:gd name="T12" fmla="*/ 50 w 87"/>
              <a:gd name="T13" fmla="*/ 8 h 18"/>
              <a:gd name="T14" fmla="*/ 0 w 87"/>
              <a:gd name="T15" fmla="*/ 45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7" h="18">
                <a:moveTo>
                  <a:pt x="15" y="10"/>
                </a:moveTo>
                <a:cubicBezTo>
                  <a:pt x="21" y="8"/>
                  <a:pt x="26" y="5"/>
                  <a:pt x="33" y="5"/>
                </a:cubicBezTo>
                <a:cubicBezTo>
                  <a:pt x="39" y="5"/>
                  <a:pt x="45" y="8"/>
                  <a:pt x="51" y="10"/>
                </a:cubicBezTo>
                <a:cubicBezTo>
                  <a:pt x="57" y="11"/>
                  <a:pt x="64" y="12"/>
                  <a:pt x="71" y="12"/>
                </a:cubicBezTo>
                <a:cubicBezTo>
                  <a:pt x="77" y="11"/>
                  <a:pt x="82" y="9"/>
                  <a:pt x="87" y="12"/>
                </a:cubicBezTo>
                <a:cubicBezTo>
                  <a:pt x="72" y="9"/>
                  <a:pt x="57" y="8"/>
                  <a:pt x="42" y="5"/>
                </a:cubicBezTo>
                <a:cubicBezTo>
                  <a:pt x="35" y="3"/>
                  <a:pt x="28" y="0"/>
                  <a:pt x="20" y="3"/>
                </a:cubicBezTo>
                <a:cubicBezTo>
                  <a:pt x="13" y="5"/>
                  <a:pt x="5" y="18"/>
                  <a:pt x="0" y="18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" name="Freeform 875"/>
          <p:cNvSpPr>
            <a:spLocks/>
          </p:cNvSpPr>
          <p:nvPr/>
        </p:nvSpPr>
        <p:spPr bwMode="auto">
          <a:xfrm>
            <a:off x="3921605" y="1280851"/>
            <a:ext cx="44599" cy="7678"/>
          </a:xfrm>
          <a:custGeom>
            <a:avLst/>
            <a:gdLst>
              <a:gd name="T0" fmla="*/ 32 w 77"/>
              <a:gd name="T1" fmla="*/ 28 h 13"/>
              <a:gd name="T2" fmla="*/ 125 w 77"/>
              <a:gd name="T3" fmla="*/ 33 h 13"/>
              <a:gd name="T4" fmla="*/ 192 w 77"/>
              <a:gd name="T5" fmla="*/ 0 h 13"/>
              <a:gd name="T6" fmla="*/ 147 w 77"/>
              <a:gd name="T7" fmla="*/ 13 h 13"/>
              <a:gd name="T8" fmla="*/ 102 w 77"/>
              <a:gd name="T9" fmla="*/ 28 h 13"/>
              <a:gd name="T10" fmla="*/ 52 w 77"/>
              <a:gd name="T11" fmla="*/ 23 h 13"/>
              <a:gd name="T12" fmla="*/ 0 w 77"/>
              <a:gd name="T13" fmla="*/ 23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7" h="13">
                <a:moveTo>
                  <a:pt x="13" y="11"/>
                </a:moveTo>
                <a:cubicBezTo>
                  <a:pt x="26" y="11"/>
                  <a:pt x="38" y="13"/>
                  <a:pt x="50" y="13"/>
                </a:cubicBezTo>
                <a:cubicBezTo>
                  <a:pt x="62" y="13"/>
                  <a:pt x="66" y="3"/>
                  <a:pt x="77" y="0"/>
                </a:cubicBezTo>
                <a:cubicBezTo>
                  <a:pt x="72" y="3"/>
                  <a:pt x="65" y="2"/>
                  <a:pt x="59" y="5"/>
                </a:cubicBezTo>
                <a:cubicBezTo>
                  <a:pt x="52" y="7"/>
                  <a:pt x="49" y="11"/>
                  <a:pt x="41" y="11"/>
                </a:cubicBezTo>
                <a:cubicBezTo>
                  <a:pt x="34" y="11"/>
                  <a:pt x="28" y="9"/>
                  <a:pt x="21" y="9"/>
                </a:cubicBezTo>
                <a:cubicBezTo>
                  <a:pt x="15" y="8"/>
                  <a:pt x="6" y="12"/>
                  <a:pt x="0" y="9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0" name="Freeform 876"/>
          <p:cNvSpPr>
            <a:spLocks/>
          </p:cNvSpPr>
          <p:nvPr/>
        </p:nvSpPr>
        <p:spPr bwMode="auto">
          <a:xfrm>
            <a:off x="4008015" y="1300162"/>
            <a:ext cx="22067" cy="28384"/>
          </a:xfrm>
          <a:custGeom>
            <a:avLst/>
            <a:gdLst>
              <a:gd name="T0" fmla="*/ 3 w 38"/>
              <a:gd name="T1" fmla="*/ 22 h 49"/>
              <a:gd name="T2" fmla="*/ 53 w 38"/>
              <a:gd name="T3" fmla="*/ 5 h 49"/>
              <a:gd name="T4" fmla="*/ 95 w 38"/>
              <a:gd name="T5" fmla="*/ 52 h 49"/>
              <a:gd name="T6" fmla="*/ 33 w 38"/>
              <a:gd name="T7" fmla="*/ 20 h 49"/>
              <a:gd name="T8" fmla="*/ 68 w 38"/>
              <a:gd name="T9" fmla="*/ 60 h 49"/>
              <a:gd name="T10" fmla="*/ 60 w 38"/>
              <a:gd name="T11" fmla="*/ 122 h 49"/>
              <a:gd name="T12" fmla="*/ 60 w 38"/>
              <a:gd name="T13" fmla="*/ 60 h 49"/>
              <a:gd name="T14" fmla="*/ 13 w 38"/>
              <a:gd name="T15" fmla="*/ 15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" h="49">
                <a:moveTo>
                  <a:pt x="1" y="9"/>
                </a:moveTo>
                <a:cubicBezTo>
                  <a:pt x="0" y="0"/>
                  <a:pt x="15" y="1"/>
                  <a:pt x="21" y="2"/>
                </a:cubicBezTo>
                <a:cubicBezTo>
                  <a:pt x="30" y="5"/>
                  <a:pt x="33" y="14"/>
                  <a:pt x="38" y="21"/>
                </a:cubicBezTo>
                <a:cubicBezTo>
                  <a:pt x="32" y="15"/>
                  <a:pt x="22" y="4"/>
                  <a:pt x="13" y="8"/>
                </a:cubicBezTo>
                <a:cubicBezTo>
                  <a:pt x="15" y="14"/>
                  <a:pt x="24" y="19"/>
                  <a:pt x="27" y="24"/>
                </a:cubicBezTo>
                <a:cubicBezTo>
                  <a:pt x="31" y="31"/>
                  <a:pt x="32" y="45"/>
                  <a:pt x="24" y="49"/>
                </a:cubicBezTo>
                <a:cubicBezTo>
                  <a:pt x="25" y="41"/>
                  <a:pt x="29" y="32"/>
                  <a:pt x="24" y="24"/>
                </a:cubicBezTo>
                <a:cubicBezTo>
                  <a:pt x="19" y="15"/>
                  <a:pt x="7" y="15"/>
                  <a:pt x="5" y="6"/>
                </a:cubicBezTo>
              </a:path>
            </a:pathLst>
          </a:custGeom>
          <a:solidFill>
            <a:srgbClr val="B0CA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1" name="Freeform 877"/>
          <p:cNvSpPr>
            <a:spLocks/>
          </p:cNvSpPr>
          <p:nvPr/>
        </p:nvSpPr>
        <p:spPr bwMode="auto">
          <a:xfrm>
            <a:off x="3896519" y="1363444"/>
            <a:ext cx="41347" cy="18612"/>
          </a:xfrm>
          <a:custGeom>
            <a:avLst/>
            <a:gdLst>
              <a:gd name="T0" fmla="*/ 18 w 71"/>
              <a:gd name="T1" fmla="*/ 23 h 32"/>
              <a:gd name="T2" fmla="*/ 85 w 71"/>
              <a:gd name="T3" fmla="*/ 60 h 32"/>
              <a:gd name="T4" fmla="*/ 178 w 71"/>
              <a:gd name="T5" fmla="*/ 63 h 32"/>
              <a:gd name="T6" fmla="*/ 78 w 71"/>
              <a:gd name="T7" fmla="*/ 45 h 32"/>
              <a:gd name="T8" fmla="*/ 38 w 71"/>
              <a:gd name="T9" fmla="*/ 18 h 32"/>
              <a:gd name="T10" fmla="*/ 20 w 71"/>
              <a:gd name="T11" fmla="*/ 18 h 32"/>
              <a:gd name="T12" fmla="*/ 0 w 71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32">
                <a:moveTo>
                  <a:pt x="7" y="9"/>
                </a:moveTo>
                <a:cubicBezTo>
                  <a:pt x="13" y="15"/>
                  <a:pt x="25" y="22"/>
                  <a:pt x="34" y="24"/>
                </a:cubicBezTo>
                <a:cubicBezTo>
                  <a:pt x="44" y="27"/>
                  <a:pt x="62" y="32"/>
                  <a:pt x="71" y="25"/>
                </a:cubicBezTo>
                <a:cubicBezTo>
                  <a:pt x="56" y="28"/>
                  <a:pt x="45" y="23"/>
                  <a:pt x="31" y="18"/>
                </a:cubicBezTo>
                <a:cubicBezTo>
                  <a:pt x="25" y="16"/>
                  <a:pt x="21" y="10"/>
                  <a:pt x="15" y="7"/>
                </a:cubicBezTo>
                <a:cubicBezTo>
                  <a:pt x="12" y="6"/>
                  <a:pt x="10" y="8"/>
                  <a:pt x="8" y="7"/>
                </a:cubicBezTo>
                <a:cubicBezTo>
                  <a:pt x="5" y="5"/>
                  <a:pt x="2" y="2"/>
                  <a:pt x="0" y="0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2" name="Freeform 878"/>
          <p:cNvSpPr>
            <a:spLocks/>
          </p:cNvSpPr>
          <p:nvPr/>
        </p:nvSpPr>
        <p:spPr bwMode="auto">
          <a:xfrm>
            <a:off x="3981999" y="1330872"/>
            <a:ext cx="29500" cy="36760"/>
          </a:xfrm>
          <a:custGeom>
            <a:avLst/>
            <a:gdLst>
              <a:gd name="T0" fmla="*/ 17 w 51"/>
              <a:gd name="T1" fmla="*/ 0 h 63"/>
              <a:gd name="T2" fmla="*/ 52 w 51"/>
              <a:gd name="T3" fmla="*/ 88 h 63"/>
              <a:gd name="T4" fmla="*/ 127 w 51"/>
              <a:gd name="T5" fmla="*/ 145 h 63"/>
              <a:gd name="T6" fmla="*/ 117 w 51"/>
              <a:gd name="T7" fmla="*/ 128 h 63"/>
              <a:gd name="T8" fmla="*/ 57 w 51"/>
              <a:gd name="T9" fmla="*/ 80 h 63"/>
              <a:gd name="T10" fmla="*/ 27 w 51"/>
              <a:gd name="T11" fmla="*/ 45 h 63"/>
              <a:gd name="T12" fmla="*/ 15 w 51"/>
              <a:gd name="T13" fmla="*/ 3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" h="63">
                <a:moveTo>
                  <a:pt x="7" y="0"/>
                </a:moveTo>
                <a:cubicBezTo>
                  <a:pt x="0" y="13"/>
                  <a:pt x="14" y="25"/>
                  <a:pt x="21" y="35"/>
                </a:cubicBezTo>
                <a:cubicBezTo>
                  <a:pt x="29" y="45"/>
                  <a:pt x="34" y="63"/>
                  <a:pt x="51" y="58"/>
                </a:cubicBezTo>
                <a:cubicBezTo>
                  <a:pt x="46" y="58"/>
                  <a:pt x="46" y="54"/>
                  <a:pt x="47" y="51"/>
                </a:cubicBezTo>
                <a:cubicBezTo>
                  <a:pt x="37" y="55"/>
                  <a:pt x="29" y="38"/>
                  <a:pt x="23" y="32"/>
                </a:cubicBezTo>
                <a:cubicBezTo>
                  <a:pt x="19" y="27"/>
                  <a:pt x="14" y="23"/>
                  <a:pt x="11" y="18"/>
                </a:cubicBezTo>
                <a:cubicBezTo>
                  <a:pt x="9" y="15"/>
                  <a:pt x="3" y="3"/>
                  <a:pt x="6" y="1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3" name="Freeform 879"/>
          <p:cNvSpPr>
            <a:spLocks/>
          </p:cNvSpPr>
          <p:nvPr/>
        </p:nvSpPr>
        <p:spPr bwMode="auto">
          <a:xfrm>
            <a:off x="3834963" y="1381590"/>
            <a:ext cx="30197" cy="24894"/>
          </a:xfrm>
          <a:custGeom>
            <a:avLst/>
            <a:gdLst>
              <a:gd name="T0" fmla="*/ 35 w 52"/>
              <a:gd name="T1" fmla="*/ 0 h 43"/>
              <a:gd name="T2" fmla="*/ 30 w 52"/>
              <a:gd name="T3" fmla="*/ 92 h 43"/>
              <a:gd name="T4" fmla="*/ 80 w 52"/>
              <a:gd name="T5" fmla="*/ 95 h 43"/>
              <a:gd name="T6" fmla="*/ 130 w 52"/>
              <a:gd name="T7" fmla="*/ 90 h 43"/>
              <a:gd name="T8" fmla="*/ 55 w 52"/>
              <a:gd name="T9" fmla="*/ 90 h 43"/>
              <a:gd name="T10" fmla="*/ 33 w 52"/>
              <a:gd name="T11" fmla="*/ 25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43">
                <a:moveTo>
                  <a:pt x="14" y="0"/>
                </a:moveTo>
                <a:cubicBezTo>
                  <a:pt x="3" y="10"/>
                  <a:pt x="0" y="28"/>
                  <a:pt x="12" y="37"/>
                </a:cubicBezTo>
                <a:cubicBezTo>
                  <a:pt x="19" y="43"/>
                  <a:pt x="23" y="41"/>
                  <a:pt x="32" y="38"/>
                </a:cubicBezTo>
                <a:cubicBezTo>
                  <a:pt x="38" y="36"/>
                  <a:pt x="45" y="37"/>
                  <a:pt x="52" y="36"/>
                </a:cubicBezTo>
                <a:cubicBezTo>
                  <a:pt x="45" y="30"/>
                  <a:pt x="30" y="38"/>
                  <a:pt x="22" y="36"/>
                </a:cubicBezTo>
                <a:cubicBezTo>
                  <a:pt x="6" y="34"/>
                  <a:pt x="12" y="22"/>
                  <a:pt x="13" y="10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4" name="Freeform 880"/>
          <p:cNvSpPr>
            <a:spLocks/>
          </p:cNvSpPr>
          <p:nvPr/>
        </p:nvSpPr>
        <p:spPr bwMode="auto">
          <a:xfrm>
            <a:off x="3788507" y="1370423"/>
            <a:ext cx="17421" cy="24429"/>
          </a:xfrm>
          <a:custGeom>
            <a:avLst/>
            <a:gdLst>
              <a:gd name="T0" fmla="*/ 0 w 30"/>
              <a:gd name="T1" fmla="*/ 103 h 42"/>
              <a:gd name="T2" fmla="*/ 68 w 30"/>
              <a:gd name="T3" fmla="*/ 78 h 42"/>
              <a:gd name="T4" fmla="*/ 50 w 30"/>
              <a:gd name="T5" fmla="*/ 0 h 42"/>
              <a:gd name="T6" fmla="*/ 55 w 30"/>
              <a:gd name="T7" fmla="*/ 53 h 42"/>
              <a:gd name="T8" fmla="*/ 18 w 30"/>
              <a:gd name="T9" fmla="*/ 98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2">
                <a:moveTo>
                  <a:pt x="0" y="41"/>
                </a:moveTo>
                <a:cubicBezTo>
                  <a:pt x="8" y="42"/>
                  <a:pt x="24" y="42"/>
                  <a:pt x="27" y="31"/>
                </a:cubicBezTo>
                <a:cubicBezTo>
                  <a:pt x="30" y="20"/>
                  <a:pt x="18" y="11"/>
                  <a:pt x="20" y="0"/>
                </a:cubicBezTo>
                <a:cubicBezTo>
                  <a:pt x="15" y="5"/>
                  <a:pt x="21" y="14"/>
                  <a:pt x="22" y="21"/>
                </a:cubicBezTo>
                <a:cubicBezTo>
                  <a:pt x="23" y="35"/>
                  <a:pt x="16" y="32"/>
                  <a:pt x="7" y="39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5" name="Freeform 881"/>
          <p:cNvSpPr>
            <a:spLocks/>
          </p:cNvSpPr>
          <p:nvPr/>
        </p:nvSpPr>
        <p:spPr bwMode="auto">
          <a:xfrm>
            <a:off x="3688160" y="1345995"/>
            <a:ext cx="20209" cy="16984"/>
          </a:xfrm>
          <a:custGeom>
            <a:avLst/>
            <a:gdLst>
              <a:gd name="T0" fmla="*/ 87 w 35"/>
              <a:gd name="T1" fmla="*/ 0 h 29"/>
              <a:gd name="T2" fmla="*/ 72 w 35"/>
              <a:gd name="T3" fmla="*/ 63 h 29"/>
              <a:gd name="T4" fmla="*/ 0 w 35"/>
              <a:gd name="T5" fmla="*/ 73 h 29"/>
              <a:gd name="T6" fmla="*/ 12 w 35"/>
              <a:gd name="T7" fmla="*/ 45 h 29"/>
              <a:gd name="T8" fmla="*/ 47 w 35"/>
              <a:gd name="T9" fmla="*/ 40 h 29"/>
              <a:gd name="T10" fmla="*/ 75 w 35"/>
              <a:gd name="T11" fmla="*/ 38 h 29"/>
              <a:gd name="T12" fmla="*/ 82 w 35"/>
              <a:gd name="T13" fmla="*/ 8 h 29"/>
              <a:gd name="T14" fmla="*/ 82 w 35"/>
              <a:gd name="T15" fmla="*/ 3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" h="29">
                <a:moveTo>
                  <a:pt x="35" y="0"/>
                </a:moveTo>
                <a:cubicBezTo>
                  <a:pt x="35" y="9"/>
                  <a:pt x="33" y="16"/>
                  <a:pt x="29" y="25"/>
                </a:cubicBezTo>
                <a:cubicBezTo>
                  <a:pt x="19" y="23"/>
                  <a:pt x="4" y="14"/>
                  <a:pt x="0" y="29"/>
                </a:cubicBezTo>
                <a:cubicBezTo>
                  <a:pt x="2" y="25"/>
                  <a:pt x="1" y="21"/>
                  <a:pt x="5" y="18"/>
                </a:cubicBezTo>
                <a:cubicBezTo>
                  <a:pt x="8" y="17"/>
                  <a:pt x="16" y="16"/>
                  <a:pt x="19" y="16"/>
                </a:cubicBezTo>
                <a:cubicBezTo>
                  <a:pt x="24" y="16"/>
                  <a:pt x="26" y="20"/>
                  <a:pt x="30" y="15"/>
                </a:cubicBezTo>
                <a:cubicBezTo>
                  <a:pt x="32" y="11"/>
                  <a:pt x="28" y="5"/>
                  <a:pt x="33" y="3"/>
                </a:cubicBezTo>
                <a:cubicBezTo>
                  <a:pt x="33" y="2"/>
                  <a:pt x="33" y="1"/>
                  <a:pt x="33" y="1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6" name="Freeform 882"/>
          <p:cNvSpPr>
            <a:spLocks/>
          </p:cNvSpPr>
          <p:nvPr/>
        </p:nvSpPr>
        <p:spPr bwMode="auto">
          <a:xfrm>
            <a:off x="3711388" y="1316448"/>
            <a:ext cx="20906" cy="5816"/>
          </a:xfrm>
          <a:custGeom>
            <a:avLst/>
            <a:gdLst>
              <a:gd name="T0" fmla="*/ 0 w 36"/>
              <a:gd name="T1" fmla="*/ 20 h 10"/>
              <a:gd name="T2" fmla="*/ 40 w 36"/>
              <a:gd name="T3" fmla="*/ 5 h 10"/>
              <a:gd name="T4" fmla="*/ 65 w 36"/>
              <a:gd name="T5" fmla="*/ 13 h 10"/>
              <a:gd name="T6" fmla="*/ 90 w 36"/>
              <a:gd name="T7" fmla="*/ 10 h 10"/>
              <a:gd name="T8" fmla="*/ 18 w 36"/>
              <a:gd name="T9" fmla="*/ 13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10">
                <a:moveTo>
                  <a:pt x="0" y="8"/>
                </a:moveTo>
                <a:cubicBezTo>
                  <a:pt x="8" y="7"/>
                  <a:pt x="7" y="0"/>
                  <a:pt x="16" y="2"/>
                </a:cubicBezTo>
                <a:cubicBezTo>
                  <a:pt x="19" y="3"/>
                  <a:pt x="23" y="5"/>
                  <a:pt x="26" y="5"/>
                </a:cubicBezTo>
                <a:cubicBezTo>
                  <a:pt x="30" y="5"/>
                  <a:pt x="33" y="4"/>
                  <a:pt x="36" y="4"/>
                </a:cubicBezTo>
                <a:cubicBezTo>
                  <a:pt x="26" y="10"/>
                  <a:pt x="17" y="1"/>
                  <a:pt x="7" y="5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7" name="Freeform 883"/>
          <p:cNvSpPr>
            <a:spLocks/>
          </p:cNvSpPr>
          <p:nvPr/>
        </p:nvSpPr>
        <p:spPr bwMode="auto">
          <a:xfrm>
            <a:off x="3716499" y="1239672"/>
            <a:ext cx="11614" cy="15122"/>
          </a:xfrm>
          <a:custGeom>
            <a:avLst/>
            <a:gdLst>
              <a:gd name="T0" fmla="*/ 3 w 20"/>
              <a:gd name="T1" fmla="*/ 3 h 26"/>
              <a:gd name="T2" fmla="*/ 48 w 20"/>
              <a:gd name="T3" fmla="*/ 35 h 26"/>
              <a:gd name="T4" fmla="*/ 0 w 20"/>
              <a:gd name="T5" fmla="*/ 65 h 26"/>
              <a:gd name="T6" fmla="*/ 30 w 20"/>
              <a:gd name="T7" fmla="*/ 35 h 26"/>
              <a:gd name="T8" fmla="*/ 8 w 20"/>
              <a:gd name="T9" fmla="*/ 5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26">
                <a:moveTo>
                  <a:pt x="1" y="1"/>
                </a:moveTo>
                <a:cubicBezTo>
                  <a:pt x="7" y="0"/>
                  <a:pt x="18" y="8"/>
                  <a:pt x="19" y="14"/>
                </a:cubicBezTo>
                <a:cubicBezTo>
                  <a:pt x="20" y="23"/>
                  <a:pt x="6" y="23"/>
                  <a:pt x="0" y="26"/>
                </a:cubicBezTo>
                <a:cubicBezTo>
                  <a:pt x="5" y="24"/>
                  <a:pt x="12" y="19"/>
                  <a:pt x="12" y="14"/>
                </a:cubicBezTo>
                <a:cubicBezTo>
                  <a:pt x="13" y="7"/>
                  <a:pt x="7" y="5"/>
                  <a:pt x="3" y="2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8" name="Freeform 884"/>
          <p:cNvSpPr>
            <a:spLocks/>
          </p:cNvSpPr>
          <p:nvPr/>
        </p:nvSpPr>
        <p:spPr bwMode="auto">
          <a:xfrm>
            <a:off x="3847274" y="1200586"/>
            <a:ext cx="14402" cy="29779"/>
          </a:xfrm>
          <a:custGeom>
            <a:avLst/>
            <a:gdLst>
              <a:gd name="T0" fmla="*/ 62 w 25"/>
              <a:gd name="T1" fmla="*/ 0 h 51"/>
              <a:gd name="T2" fmla="*/ 47 w 25"/>
              <a:gd name="T3" fmla="*/ 90 h 51"/>
              <a:gd name="T4" fmla="*/ 7 w 25"/>
              <a:gd name="T5" fmla="*/ 38 h 51"/>
              <a:gd name="T6" fmla="*/ 32 w 25"/>
              <a:gd name="T7" fmla="*/ 80 h 51"/>
              <a:gd name="T8" fmla="*/ 47 w 25"/>
              <a:gd name="T9" fmla="*/ 6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" h="51">
                <a:moveTo>
                  <a:pt x="25" y="0"/>
                </a:moveTo>
                <a:cubicBezTo>
                  <a:pt x="18" y="11"/>
                  <a:pt x="23" y="25"/>
                  <a:pt x="19" y="36"/>
                </a:cubicBezTo>
                <a:cubicBezTo>
                  <a:pt x="14" y="51"/>
                  <a:pt x="0" y="22"/>
                  <a:pt x="3" y="15"/>
                </a:cubicBezTo>
                <a:cubicBezTo>
                  <a:pt x="3" y="22"/>
                  <a:pt x="7" y="28"/>
                  <a:pt x="13" y="32"/>
                </a:cubicBezTo>
                <a:cubicBezTo>
                  <a:pt x="16" y="30"/>
                  <a:pt x="17" y="27"/>
                  <a:pt x="19" y="24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9" name="Freeform 885"/>
          <p:cNvSpPr>
            <a:spLocks/>
          </p:cNvSpPr>
          <p:nvPr/>
        </p:nvSpPr>
        <p:spPr bwMode="auto">
          <a:xfrm>
            <a:off x="3995239" y="1103569"/>
            <a:ext cx="21602" cy="18612"/>
          </a:xfrm>
          <a:custGeom>
            <a:avLst/>
            <a:gdLst>
              <a:gd name="T0" fmla="*/ 45 w 37"/>
              <a:gd name="T1" fmla="*/ 25 h 32"/>
              <a:gd name="T2" fmla="*/ 65 w 37"/>
              <a:gd name="T3" fmla="*/ 43 h 32"/>
              <a:gd name="T4" fmla="*/ 0 w 37"/>
              <a:gd name="T5" fmla="*/ 80 h 32"/>
              <a:gd name="T6" fmla="*/ 85 w 37"/>
              <a:gd name="T7" fmla="*/ 30 h 32"/>
              <a:gd name="T8" fmla="*/ 78 w 37"/>
              <a:gd name="T9" fmla="*/ 3 h 32"/>
              <a:gd name="T10" fmla="*/ 35 w 37"/>
              <a:gd name="T11" fmla="*/ 23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" h="32">
                <a:moveTo>
                  <a:pt x="18" y="10"/>
                </a:moveTo>
                <a:cubicBezTo>
                  <a:pt x="23" y="0"/>
                  <a:pt x="32" y="8"/>
                  <a:pt x="26" y="17"/>
                </a:cubicBezTo>
                <a:cubicBezTo>
                  <a:pt x="19" y="25"/>
                  <a:pt x="8" y="27"/>
                  <a:pt x="0" y="32"/>
                </a:cubicBezTo>
                <a:cubicBezTo>
                  <a:pt x="12" y="30"/>
                  <a:pt x="28" y="22"/>
                  <a:pt x="34" y="12"/>
                </a:cubicBezTo>
                <a:cubicBezTo>
                  <a:pt x="37" y="7"/>
                  <a:pt x="37" y="2"/>
                  <a:pt x="31" y="1"/>
                </a:cubicBezTo>
                <a:cubicBezTo>
                  <a:pt x="25" y="0"/>
                  <a:pt x="18" y="6"/>
                  <a:pt x="14" y="9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0" name="Freeform 886"/>
          <p:cNvSpPr>
            <a:spLocks/>
          </p:cNvSpPr>
          <p:nvPr/>
        </p:nvSpPr>
        <p:spPr bwMode="auto">
          <a:xfrm>
            <a:off x="3857030" y="1045173"/>
            <a:ext cx="31358" cy="20939"/>
          </a:xfrm>
          <a:custGeom>
            <a:avLst/>
            <a:gdLst>
              <a:gd name="T0" fmla="*/ 100 w 54"/>
              <a:gd name="T1" fmla="*/ 13 h 36"/>
              <a:gd name="T2" fmla="*/ 20 w 54"/>
              <a:gd name="T3" fmla="*/ 20 h 36"/>
              <a:gd name="T4" fmla="*/ 28 w 54"/>
              <a:gd name="T5" fmla="*/ 90 h 36"/>
              <a:gd name="T6" fmla="*/ 50 w 54"/>
              <a:gd name="T7" fmla="*/ 15 h 36"/>
              <a:gd name="T8" fmla="*/ 135 w 54"/>
              <a:gd name="T9" fmla="*/ 38 h 36"/>
              <a:gd name="T10" fmla="*/ 108 w 54"/>
              <a:gd name="T11" fmla="*/ 15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6">
                <a:moveTo>
                  <a:pt x="40" y="5"/>
                </a:moveTo>
                <a:cubicBezTo>
                  <a:pt x="30" y="4"/>
                  <a:pt x="16" y="0"/>
                  <a:pt x="8" y="8"/>
                </a:cubicBezTo>
                <a:cubicBezTo>
                  <a:pt x="0" y="15"/>
                  <a:pt x="12" y="26"/>
                  <a:pt x="11" y="36"/>
                </a:cubicBezTo>
                <a:cubicBezTo>
                  <a:pt x="15" y="24"/>
                  <a:pt x="5" y="9"/>
                  <a:pt x="20" y="6"/>
                </a:cubicBezTo>
                <a:cubicBezTo>
                  <a:pt x="33" y="4"/>
                  <a:pt x="44" y="7"/>
                  <a:pt x="54" y="15"/>
                </a:cubicBezTo>
                <a:cubicBezTo>
                  <a:pt x="52" y="10"/>
                  <a:pt x="47" y="9"/>
                  <a:pt x="43" y="6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1" name="Freeform 887"/>
          <p:cNvSpPr>
            <a:spLocks/>
          </p:cNvSpPr>
          <p:nvPr/>
        </p:nvSpPr>
        <p:spPr bwMode="auto">
          <a:xfrm>
            <a:off x="3718821" y="1197794"/>
            <a:ext cx="11150" cy="36527"/>
          </a:xfrm>
          <a:custGeom>
            <a:avLst/>
            <a:gdLst>
              <a:gd name="T0" fmla="*/ 5 w 19"/>
              <a:gd name="T1" fmla="*/ 5 h 63"/>
              <a:gd name="T2" fmla="*/ 15 w 19"/>
              <a:gd name="T3" fmla="*/ 40 h 63"/>
              <a:gd name="T4" fmla="*/ 18 w 19"/>
              <a:gd name="T5" fmla="*/ 82 h 63"/>
              <a:gd name="T6" fmla="*/ 20 w 19"/>
              <a:gd name="T7" fmla="*/ 125 h 63"/>
              <a:gd name="T8" fmla="*/ 48 w 19"/>
              <a:gd name="T9" fmla="*/ 157 h 63"/>
              <a:gd name="T10" fmla="*/ 25 w 19"/>
              <a:gd name="T11" fmla="*/ 67 h 63"/>
              <a:gd name="T12" fmla="*/ 23 w 19"/>
              <a:gd name="T13" fmla="*/ 27 h 63"/>
              <a:gd name="T14" fmla="*/ 0 w 19"/>
              <a:gd name="T15" fmla="*/ 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63">
                <a:moveTo>
                  <a:pt x="2" y="2"/>
                </a:moveTo>
                <a:cubicBezTo>
                  <a:pt x="3" y="7"/>
                  <a:pt x="5" y="11"/>
                  <a:pt x="6" y="16"/>
                </a:cubicBezTo>
                <a:cubicBezTo>
                  <a:pt x="7" y="22"/>
                  <a:pt x="7" y="27"/>
                  <a:pt x="7" y="33"/>
                </a:cubicBezTo>
                <a:cubicBezTo>
                  <a:pt x="7" y="38"/>
                  <a:pt x="6" y="45"/>
                  <a:pt x="8" y="50"/>
                </a:cubicBezTo>
                <a:cubicBezTo>
                  <a:pt x="10" y="56"/>
                  <a:pt x="16" y="58"/>
                  <a:pt x="19" y="63"/>
                </a:cubicBezTo>
                <a:cubicBezTo>
                  <a:pt x="10" y="54"/>
                  <a:pt x="10" y="39"/>
                  <a:pt x="10" y="27"/>
                </a:cubicBezTo>
                <a:cubicBezTo>
                  <a:pt x="10" y="22"/>
                  <a:pt x="12" y="15"/>
                  <a:pt x="9" y="11"/>
                </a:cubicBezTo>
                <a:cubicBezTo>
                  <a:pt x="7" y="7"/>
                  <a:pt x="3" y="4"/>
                  <a:pt x="0" y="0"/>
                </a:cubicBezTo>
              </a:path>
            </a:pathLst>
          </a:custGeom>
          <a:solidFill>
            <a:srgbClr val="B0B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2" name="Freeform 888"/>
          <p:cNvSpPr>
            <a:spLocks/>
          </p:cNvSpPr>
          <p:nvPr/>
        </p:nvSpPr>
        <p:spPr bwMode="auto">
          <a:xfrm>
            <a:off x="4239834" y="1207100"/>
            <a:ext cx="38327" cy="73286"/>
          </a:xfrm>
          <a:custGeom>
            <a:avLst/>
            <a:gdLst>
              <a:gd name="T0" fmla="*/ 35 w 66"/>
              <a:gd name="T1" fmla="*/ 193 h 126"/>
              <a:gd name="T2" fmla="*/ 3 w 66"/>
              <a:gd name="T3" fmla="*/ 315 h 126"/>
              <a:gd name="T4" fmla="*/ 93 w 66"/>
              <a:gd name="T5" fmla="*/ 273 h 126"/>
              <a:gd name="T6" fmla="*/ 158 w 66"/>
              <a:gd name="T7" fmla="*/ 208 h 126"/>
              <a:gd name="T8" fmla="*/ 163 w 66"/>
              <a:gd name="T9" fmla="*/ 105 h 126"/>
              <a:gd name="T10" fmla="*/ 160 w 66"/>
              <a:gd name="T11" fmla="*/ 48 h 126"/>
              <a:gd name="T12" fmla="*/ 155 w 66"/>
              <a:gd name="T13" fmla="*/ 0 h 126"/>
              <a:gd name="T14" fmla="*/ 98 w 66"/>
              <a:gd name="T15" fmla="*/ 95 h 126"/>
              <a:gd name="T16" fmla="*/ 103 w 66"/>
              <a:gd name="T17" fmla="*/ 153 h 126"/>
              <a:gd name="T18" fmla="*/ 123 w 66"/>
              <a:gd name="T19" fmla="*/ 208 h 126"/>
              <a:gd name="T20" fmla="*/ 83 w 66"/>
              <a:gd name="T21" fmla="*/ 238 h 126"/>
              <a:gd name="T22" fmla="*/ 53 w 66"/>
              <a:gd name="T23" fmla="*/ 188 h 126"/>
              <a:gd name="T24" fmla="*/ 33 w 66"/>
              <a:gd name="T25" fmla="*/ 78 h 126"/>
              <a:gd name="T26" fmla="*/ 43 w 66"/>
              <a:gd name="T27" fmla="*/ 148 h 126"/>
              <a:gd name="T28" fmla="*/ 33 w 66"/>
              <a:gd name="T29" fmla="*/ 220 h 1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" h="126">
                <a:moveTo>
                  <a:pt x="14" y="77"/>
                </a:moveTo>
                <a:cubicBezTo>
                  <a:pt x="10" y="92"/>
                  <a:pt x="0" y="110"/>
                  <a:pt x="1" y="126"/>
                </a:cubicBezTo>
                <a:cubicBezTo>
                  <a:pt x="11" y="125"/>
                  <a:pt x="27" y="114"/>
                  <a:pt x="37" y="109"/>
                </a:cubicBezTo>
                <a:cubicBezTo>
                  <a:pt x="50" y="102"/>
                  <a:pt x="60" y="98"/>
                  <a:pt x="63" y="83"/>
                </a:cubicBezTo>
                <a:cubicBezTo>
                  <a:pt x="65" y="69"/>
                  <a:pt x="64" y="56"/>
                  <a:pt x="65" y="42"/>
                </a:cubicBezTo>
                <a:cubicBezTo>
                  <a:pt x="65" y="34"/>
                  <a:pt x="64" y="27"/>
                  <a:pt x="64" y="19"/>
                </a:cubicBezTo>
                <a:cubicBezTo>
                  <a:pt x="63" y="13"/>
                  <a:pt x="66" y="3"/>
                  <a:pt x="62" y="0"/>
                </a:cubicBezTo>
                <a:cubicBezTo>
                  <a:pt x="46" y="10"/>
                  <a:pt x="41" y="18"/>
                  <a:pt x="39" y="38"/>
                </a:cubicBezTo>
                <a:cubicBezTo>
                  <a:pt x="38" y="46"/>
                  <a:pt x="39" y="53"/>
                  <a:pt x="41" y="61"/>
                </a:cubicBezTo>
                <a:cubicBezTo>
                  <a:pt x="43" y="67"/>
                  <a:pt x="49" y="77"/>
                  <a:pt x="49" y="83"/>
                </a:cubicBezTo>
                <a:cubicBezTo>
                  <a:pt x="50" y="90"/>
                  <a:pt x="40" y="96"/>
                  <a:pt x="33" y="95"/>
                </a:cubicBezTo>
                <a:cubicBezTo>
                  <a:pt x="24" y="94"/>
                  <a:pt x="22" y="83"/>
                  <a:pt x="21" y="75"/>
                </a:cubicBezTo>
                <a:cubicBezTo>
                  <a:pt x="19" y="65"/>
                  <a:pt x="27" y="33"/>
                  <a:pt x="13" y="31"/>
                </a:cubicBezTo>
                <a:cubicBezTo>
                  <a:pt x="11" y="40"/>
                  <a:pt x="16" y="49"/>
                  <a:pt x="17" y="59"/>
                </a:cubicBezTo>
                <a:cubicBezTo>
                  <a:pt x="17" y="66"/>
                  <a:pt x="9" y="83"/>
                  <a:pt x="13" y="88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3" name="Freeform 889"/>
          <p:cNvSpPr>
            <a:spLocks/>
          </p:cNvSpPr>
          <p:nvPr/>
        </p:nvSpPr>
        <p:spPr bwMode="auto">
          <a:xfrm>
            <a:off x="4264224" y="1176157"/>
            <a:ext cx="12776" cy="55372"/>
          </a:xfrm>
          <a:custGeom>
            <a:avLst/>
            <a:gdLst>
              <a:gd name="T0" fmla="*/ 0 w 22"/>
              <a:gd name="T1" fmla="*/ 183 h 95"/>
              <a:gd name="T2" fmla="*/ 45 w 22"/>
              <a:gd name="T3" fmla="*/ 0 h 95"/>
              <a:gd name="T4" fmla="*/ 50 w 22"/>
              <a:gd name="T5" fmla="*/ 113 h 95"/>
              <a:gd name="T6" fmla="*/ 55 w 22"/>
              <a:gd name="T7" fmla="*/ 165 h 95"/>
              <a:gd name="T8" fmla="*/ 43 w 22"/>
              <a:gd name="T9" fmla="*/ 238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95">
                <a:moveTo>
                  <a:pt x="0" y="73"/>
                </a:moveTo>
                <a:cubicBezTo>
                  <a:pt x="8" y="51"/>
                  <a:pt x="20" y="26"/>
                  <a:pt x="18" y="0"/>
                </a:cubicBezTo>
                <a:cubicBezTo>
                  <a:pt x="20" y="14"/>
                  <a:pt x="21" y="30"/>
                  <a:pt x="20" y="45"/>
                </a:cubicBezTo>
                <a:cubicBezTo>
                  <a:pt x="20" y="52"/>
                  <a:pt x="22" y="58"/>
                  <a:pt x="22" y="66"/>
                </a:cubicBezTo>
                <a:cubicBezTo>
                  <a:pt x="22" y="76"/>
                  <a:pt x="18" y="85"/>
                  <a:pt x="17" y="95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4" name="Freeform 890"/>
          <p:cNvSpPr>
            <a:spLocks/>
          </p:cNvSpPr>
          <p:nvPr/>
        </p:nvSpPr>
        <p:spPr bwMode="auto">
          <a:xfrm>
            <a:off x="4173633" y="1045173"/>
            <a:ext cx="92217" cy="184029"/>
          </a:xfrm>
          <a:custGeom>
            <a:avLst/>
            <a:gdLst>
              <a:gd name="T0" fmla="*/ 325 w 159"/>
              <a:gd name="T1" fmla="*/ 363 h 316"/>
              <a:gd name="T2" fmla="*/ 252 w 159"/>
              <a:gd name="T3" fmla="*/ 290 h 316"/>
              <a:gd name="T4" fmla="*/ 235 w 159"/>
              <a:gd name="T5" fmla="*/ 238 h 316"/>
              <a:gd name="T6" fmla="*/ 240 w 159"/>
              <a:gd name="T7" fmla="*/ 175 h 316"/>
              <a:gd name="T8" fmla="*/ 155 w 159"/>
              <a:gd name="T9" fmla="*/ 78 h 316"/>
              <a:gd name="T10" fmla="*/ 112 w 159"/>
              <a:gd name="T11" fmla="*/ 40 h 316"/>
              <a:gd name="T12" fmla="*/ 132 w 159"/>
              <a:gd name="T13" fmla="*/ 88 h 316"/>
              <a:gd name="T14" fmla="*/ 175 w 159"/>
              <a:gd name="T15" fmla="*/ 168 h 316"/>
              <a:gd name="T16" fmla="*/ 107 w 159"/>
              <a:gd name="T17" fmla="*/ 138 h 316"/>
              <a:gd name="T18" fmla="*/ 90 w 159"/>
              <a:gd name="T19" fmla="*/ 60 h 316"/>
              <a:gd name="T20" fmla="*/ 42 w 159"/>
              <a:gd name="T21" fmla="*/ 0 h 316"/>
              <a:gd name="T22" fmla="*/ 32 w 159"/>
              <a:gd name="T23" fmla="*/ 0 h 316"/>
              <a:gd name="T24" fmla="*/ 67 w 159"/>
              <a:gd name="T25" fmla="*/ 85 h 316"/>
              <a:gd name="T26" fmla="*/ 77 w 159"/>
              <a:gd name="T27" fmla="*/ 125 h 316"/>
              <a:gd name="T28" fmla="*/ 92 w 159"/>
              <a:gd name="T29" fmla="*/ 160 h 316"/>
              <a:gd name="T30" fmla="*/ 145 w 159"/>
              <a:gd name="T31" fmla="*/ 203 h 316"/>
              <a:gd name="T32" fmla="*/ 182 w 159"/>
              <a:gd name="T33" fmla="*/ 250 h 316"/>
              <a:gd name="T34" fmla="*/ 245 w 159"/>
              <a:gd name="T35" fmla="*/ 343 h 316"/>
              <a:gd name="T36" fmla="*/ 277 w 159"/>
              <a:gd name="T37" fmla="*/ 461 h 316"/>
              <a:gd name="T38" fmla="*/ 330 w 159"/>
              <a:gd name="T39" fmla="*/ 593 h 316"/>
              <a:gd name="T40" fmla="*/ 335 w 159"/>
              <a:gd name="T41" fmla="*/ 701 h 316"/>
              <a:gd name="T42" fmla="*/ 310 w 159"/>
              <a:gd name="T43" fmla="*/ 768 h 316"/>
              <a:gd name="T44" fmla="*/ 337 w 159"/>
              <a:gd name="T45" fmla="*/ 748 h 316"/>
              <a:gd name="T46" fmla="*/ 352 w 159"/>
              <a:gd name="T47" fmla="*/ 611 h 316"/>
              <a:gd name="T48" fmla="*/ 342 w 159"/>
              <a:gd name="T49" fmla="*/ 543 h 316"/>
              <a:gd name="T50" fmla="*/ 315 w 159"/>
              <a:gd name="T51" fmla="*/ 486 h 316"/>
              <a:gd name="T52" fmla="*/ 350 w 159"/>
              <a:gd name="T53" fmla="*/ 448 h 316"/>
              <a:gd name="T54" fmla="*/ 397 w 159"/>
              <a:gd name="T55" fmla="*/ 463 h 316"/>
              <a:gd name="T56" fmla="*/ 327 w 159"/>
              <a:gd name="T57" fmla="*/ 423 h 316"/>
              <a:gd name="T58" fmla="*/ 325 w 159"/>
              <a:gd name="T59" fmla="*/ 363 h 3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9" h="316">
                <a:moveTo>
                  <a:pt x="130" y="145"/>
                </a:moveTo>
                <a:cubicBezTo>
                  <a:pt x="121" y="135"/>
                  <a:pt x="109" y="127"/>
                  <a:pt x="101" y="116"/>
                </a:cubicBezTo>
                <a:cubicBezTo>
                  <a:pt x="96" y="109"/>
                  <a:pt x="93" y="104"/>
                  <a:pt x="94" y="95"/>
                </a:cubicBezTo>
                <a:cubicBezTo>
                  <a:pt x="94" y="86"/>
                  <a:pt x="99" y="78"/>
                  <a:pt x="96" y="70"/>
                </a:cubicBezTo>
                <a:cubicBezTo>
                  <a:pt x="91" y="56"/>
                  <a:pt x="71" y="43"/>
                  <a:pt x="62" y="31"/>
                </a:cubicBezTo>
                <a:cubicBezTo>
                  <a:pt x="59" y="27"/>
                  <a:pt x="51" y="14"/>
                  <a:pt x="45" y="16"/>
                </a:cubicBezTo>
                <a:cubicBezTo>
                  <a:pt x="37" y="17"/>
                  <a:pt x="50" y="32"/>
                  <a:pt x="53" y="35"/>
                </a:cubicBezTo>
                <a:cubicBezTo>
                  <a:pt x="60" y="44"/>
                  <a:pt x="74" y="54"/>
                  <a:pt x="70" y="67"/>
                </a:cubicBezTo>
                <a:cubicBezTo>
                  <a:pt x="66" y="82"/>
                  <a:pt x="48" y="63"/>
                  <a:pt x="43" y="55"/>
                </a:cubicBezTo>
                <a:cubicBezTo>
                  <a:pt x="38" y="45"/>
                  <a:pt x="42" y="34"/>
                  <a:pt x="36" y="24"/>
                </a:cubicBezTo>
                <a:cubicBezTo>
                  <a:pt x="31" y="18"/>
                  <a:pt x="15" y="8"/>
                  <a:pt x="1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6"/>
                  <a:pt x="23" y="26"/>
                  <a:pt x="27" y="34"/>
                </a:cubicBezTo>
                <a:cubicBezTo>
                  <a:pt x="30" y="39"/>
                  <a:pt x="31" y="45"/>
                  <a:pt x="31" y="50"/>
                </a:cubicBezTo>
                <a:cubicBezTo>
                  <a:pt x="35" y="56"/>
                  <a:pt x="37" y="59"/>
                  <a:pt x="37" y="64"/>
                </a:cubicBezTo>
                <a:cubicBezTo>
                  <a:pt x="37" y="68"/>
                  <a:pt x="51" y="76"/>
                  <a:pt x="58" y="81"/>
                </a:cubicBezTo>
                <a:cubicBezTo>
                  <a:pt x="65" y="86"/>
                  <a:pt x="68" y="95"/>
                  <a:pt x="73" y="100"/>
                </a:cubicBezTo>
                <a:cubicBezTo>
                  <a:pt x="83" y="113"/>
                  <a:pt x="91" y="125"/>
                  <a:pt x="98" y="137"/>
                </a:cubicBezTo>
                <a:cubicBezTo>
                  <a:pt x="106" y="151"/>
                  <a:pt x="105" y="168"/>
                  <a:pt x="111" y="184"/>
                </a:cubicBezTo>
                <a:cubicBezTo>
                  <a:pt x="120" y="205"/>
                  <a:pt x="130" y="220"/>
                  <a:pt x="132" y="237"/>
                </a:cubicBezTo>
                <a:cubicBezTo>
                  <a:pt x="132" y="248"/>
                  <a:pt x="134" y="269"/>
                  <a:pt x="134" y="280"/>
                </a:cubicBezTo>
                <a:cubicBezTo>
                  <a:pt x="133" y="287"/>
                  <a:pt x="127" y="298"/>
                  <a:pt x="124" y="307"/>
                </a:cubicBezTo>
                <a:cubicBezTo>
                  <a:pt x="129" y="316"/>
                  <a:pt x="135" y="305"/>
                  <a:pt x="135" y="299"/>
                </a:cubicBezTo>
                <a:cubicBezTo>
                  <a:pt x="138" y="281"/>
                  <a:pt x="142" y="262"/>
                  <a:pt x="141" y="244"/>
                </a:cubicBezTo>
                <a:cubicBezTo>
                  <a:pt x="140" y="235"/>
                  <a:pt x="140" y="225"/>
                  <a:pt x="137" y="217"/>
                </a:cubicBezTo>
                <a:cubicBezTo>
                  <a:pt x="135" y="209"/>
                  <a:pt x="126" y="202"/>
                  <a:pt x="126" y="194"/>
                </a:cubicBezTo>
                <a:cubicBezTo>
                  <a:pt x="126" y="187"/>
                  <a:pt x="133" y="177"/>
                  <a:pt x="140" y="179"/>
                </a:cubicBezTo>
                <a:cubicBezTo>
                  <a:pt x="145" y="180"/>
                  <a:pt x="152" y="197"/>
                  <a:pt x="159" y="185"/>
                </a:cubicBezTo>
                <a:cubicBezTo>
                  <a:pt x="149" y="180"/>
                  <a:pt x="139" y="174"/>
                  <a:pt x="131" y="169"/>
                </a:cubicBezTo>
                <a:cubicBezTo>
                  <a:pt x="122" y="163"/>
                  <a:pt x="123" y="154"/>
                  <a:pt x="130" y="145"/>
                </a:cubicBezTo>
              </a:path>
            </a:pathLst>
          </a:custGeom>
          <a:solidFill>
            <a:srgbClr val="C693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5" name="Freeform 891"/>
          <p:cNvSpPr>
            <a:spLocks/>
          </p:cNvSpPr>
          <p:nvPr/>
        </p:nvSpPr>
        <p:spPr bwMode="auto">
          <a:xfrm>
            <a:off x="4186409" y="1276199"/>
            <a:ext cx="78280" cy="75147"/>
          </a:xfrm>
          <a:custGeom>
            <a:avLst/>
            <a:gdLst>
              <a:gd name="T0" fmla="*/ 180 w 135"/>
              <a:gd name="T1" fmla="*/ 60 h 129"/>
              <a:gd name="T2" fmla="*/ 257 w 135"/>
              <a:gd name="T3" fmla="*/ 38 h 129"/>
              <a:gd name="T4" fmla="*/ 337 w 135"/>
              <a:gd name="T5" fmla="*/ 0 h 129"/>
              <a:gd name="T6" fmla="*/ 275 w 135"/>
              <a:gd name="T7" fmla="*/ 110 h 129"/>
              <a:gd name="T8" fmla="*/ 210 w 135"/>
              <a:gd name="T9" fmla="*/ 195 h 129"/>
              <a:gd name="T10" fmla="*/ 205 w 135"/>
              <a:gd name="T11" fmla="*/ 120 h 129"/>
              <a:gd name="T12" fmla="*/ 162 w 135"/>
              <a:gd name="T13" fmla="*/ 193 h 129"/>
              <a:gd name="T14" fmla="*/ 107 w 135"/>
              <a:gd name="T15" fmla="*/ 270 h 129"/>
              <a:gd name="T16" fmla="*/ 2 w 135"/>
              <a:gd name="T17" fmla="*/ 320 h 129"/>
              <a:gd name="T18" fmla="*/ 102 w 135"/>
              <a:gd name="T19" fmla="*/ 210 h 129"/>
              <a:gd name="T20" fmla="*/ 0 w 135"/>
              <a:gd name="T21" fmla="*/ 235 h 129"/>
              <a:gd name="T22" fmla="*/ 115 w 135"/>
              <a:gd name="T23" fmla="*/ 153 h 129"/>
              <a:gd name="T24" fmla="*/ 155 w 135"/>
              <a:gd name="T25" fmla="*/ 120 h 129"/>
              <a:gd name="T26" fmla="*/ 180 w 135"/>
              <a:gd name="T27" fmla="*/ 65 h 1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5" h="129">
                <a:moveTo>
                  <a:pt x="72" y="24"/>
                </a:moveTo>
                <a:cubicBezTo>
                  <a:pt x="81" y="22"/>
                  <a:pt x="93" y="18"/>
                  <a:pt x="103" y="15"/>
                </a:cubicBezTo>
                <a:cubicBezTo>
                  <a:pt x="114" y="11"/>
                  <a:pt x="123" y="0"/>
                  <a:pt x="135" y="0"/>
                </a:cubicBezTo>
                <a:cubicBezTo>
                  <a:pt x="135" y="13"/>
                  <a:pt x="117" y="33"/>
                  <a:pt x="110" y="44"/>
                </a:cubicBezTo>
                <a:cubicBezTo>
                  <a:pt x="103" y="55"/>
                  <a:pt x="96" y="71"/>
                  <a:pt x="84" y="78"/>
                </a:cubicBezTo>
                <a:cubicBezTo>
                  <a:pt x="89" y="70"/>
                  <a:pt x="98" y="42"/>
                  <a:pt x="82" y="48"/>
                </a:cubicBezTo>
                <a:cubicBezTo>
                  <a:pt x="72" y="53"/>
                  <a:pt x="69" y="68"/>
                  <a:pt x="65" y="77"/>
                </a:cubicBezTo>
                <a:cubicBezTo>
                  <a:pt x="60" y="87"/>
                  <a:pt x="53" y="101"/>
                  <a:pt x="43" y="108"/>
                </a:cubicBezTo>
                <a:cubicBezTo>
                  <a:pt x="32" y="119"/>
                  <a:pt x="10" y="119"/>
                  <a:pt x="1" y="128"/>
                </a:cubicBezTo>
                <a:cubicBezTo>
                  <a:pt x="12" y="129"/>
                  <a:pt x="53" y="98"/>
                  <a:pt x="41" y="84"/>
                </a:cubicBezTo>
                <a:cubicBezTo>
                  <a:pt x="30" y="72"/>
                  <a:pt x="12" y="96"/>
                  <a:pt x="0" y="94"/>
                </a:cubicBezTo>
                <a:cubicBezTo>
                  <a:pt x="16" y="85"/>
                  <a:pt x="28" y="68"/>
                  <a:pt x="46" y="61"/>
                </a:cubicBezTo>
                <a:cubicBezTo>
                  <a:pt x="55" y="58"/>
                  <a:pt x="59" y="58"/>
                  <a:pt x="62" y="48"/>
                </a:cubicBezTo>
                <a:cubicBezTo>
                  <a:pt x="65" y="40"/>
                  <a:pt x="66" y="32"/>
                  <a:pt x="72" y="26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6" name="Freeform 892"/>
          <p:cNvSpPr>
            <a:spLocks/>
          </p:cNvSpPr>
          <p:nvPr/>
        </p:nvSpPr>
        <p:spPr bwMode="auto">
          <a:xfrm>
            <a:off x="4055168" y="1343668"/>
            <a:ext cx="52264" cy="22800"/>
          </a:xfrm>
          <a:custGeom>
            <a:avLst/>
            <a:gdLst>
              <a:gd name="T0" fmla="*/ 0 w 90"/>
              <a:gd name="T1" fmla="*/ 15 h 39"/>
              <a:gd name="T2" fmla="*/ 3 w 90"/>
              <a:gd name="T3" fmla="*/ 98 h 39"/>
              <a:gd name="T4" fmla="*/ 33 w 90"/>
              <a:gd name="T5" fmla="*/ 45 h 39"/>
              <a:gd name="T6" fmla="*/ 100 w 90"/>
              <a:gd name="T7" fmla="*/ 45 h 39"/>
              <a:gd name="T8" fmla="*/ 225 w 90"/>
              <a:gd name="T9" fmla="*/ 0 h 39"/>
              <a:gd name="T10" fmla="*/ 115 w 90"/>
              <a:gd name="T11" fmla="*/ 20 h 39"/>
              <a:gd name="T12" fmla="*/ 13 w 90"/>
              <a:gd name="T13" fmla="*/ 25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39">
                <a:moveTo>
                  <a:pt x="0" y="6"/>
                </a:moveTo>
                <a:cubicBezTo>
                  <a:pt x="3" y="18"/>
                  <a:pt x="2" y="26"/>
                  <a:pt x="1" y="39"/>
                </a:cubicBezTo>
                <a:cubicBezTo>
                  <a:pt x="7" y="34"/>
                  <a:pt x="6" y="23"/>
                  <a:pt x="13" y="18"/>
                </a:cubicBezTo>
                <a:cubicBezTo>
                  <a:pt x="20" y="14"/>
                  <a:pt x="32" y="18"/>
                  <a:pt x="40" y="18"/>
                </a:cubicBezTo>
                <a:cubicBezTo>
                  <a:pt x="53" y="18"/>
                  <a:pt x="83" y="14"/>
                  <a:pt x="90" y="0"/>
                </a:cubicBezTo>
                <a:cubicBezTo>
                  <a:pt x="75" y="3"/>
                  <a:pt x="61" y="6"/>
                  <a:pt x="46" y="8"/>
                </a:cubicBezTo>
                <a:cubicBezTo>
                  <a:pt x="34" y="9"/>
                  <a:pt x="13" y="5"/>
                  <a:pt x="5" y="10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7" name="Freeform 893"/>
          <p:cNvSpPr>
            <a:spLocks/>
          </p:cNvSpPr>
          <p:nvPr/>
        </p:nvSpPr>
        <p:spPr bwMode="auto">
          <a:xfrm>
            <a:off x="4055633" y="1349484"/>
            <a:ext cx="73169" cy="19776"/>
          </a:xfrm>
          <a:custGeom>
            <a:avLst/>
            <a:gdLst>
              <a:gd name="T0" fmla="*/ 8 w 126"/>
              <a:gd name="T1" fmla="*/ 33 h 34"/>
              <a:gd name="T2" fmla="*/ 60 w 126"/>
              <a:gd name="T3" fmla="*/ 73 h 34"/>
              <a:gd name="T4" fmla="*/ 153 w 126"/>
              <a:gd name="T5" fmla="*/ 85 h 34"/>
              <a:gd name="T6" fmla="*/ 235 w 126"/>
              <a:gd name="T7" fmla="*/ 63 h 34"/>
              <a:gd name="T8" fmla="*/ 315 w 126"/>
              <a:gd name="T9" fmla="*/ 28 h 34"/>
              <a:gd name="T10" fmla="*/ 235 w 126"/>
              <a:gd name="T11" fmla="*/ 28 h 34"/>
              <a:gd name="T12" fmla="*/ 215 w 126"/>
              <a:gd name="T13" fmla="*/ 48 h 34"/>
              <a:gd name="T14" fmla="*/ 173 w 126"/>
              <a:gd name="T15" fmla="*/ 63 h 34"/>
              <a:gd name="T16" fmla="*/ 75 w 126"/>
              <a:gd name="T17" fmla="*/ 0 h 34"/>
              <a:gd name="T18" fmla="*/ 75 w 126"/>
              <a:gd name="T19" fmla="*/ 3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6" h="34">
                <a:moveTo>
                  <a:pt x="3" y="13"/>
                </a:moveTo>
                <a:cubicBezTo>
                  <a:pt x="0" y="30"/>
                  <a:pt x="10" y="27"/>
                  <a:pt x="24" y="29"/>
                </a:cubicBezTo>
                <a:cubicBezTo>
                  <a:pt x="36" y="32"/>
                  <a:pt x="47" y="33"/>
                  <a:pt x="61" y="34"/>
                </a:cubicBezTo>
                <a:cubicBezTo>
                  <a:pt x="76" y="34"/>
                  <a:pt x="81" y="33"/>
                  <a:pt x="94" y="25"/>
                </a:cubicBezTo>
                <a:cubicBezTo>
                  <a:pt x="102" y="20"/>
                  <a:pt x="122" y="18"/>
                  <a:pt x="126" y="11"/>
                </a:cubicBezTo>
                <a:cubicBezTo>
                  <a:pt x="117" y="10"/>
                  <a:pt x="102" y="9"/>
                  <a:pt x="94" y="11"/>
                </a:cubicBezTo>
                <a:cubicBezTo>
                  <a:pt x="85" y="13"/>
                  <a:pt x="91" y="15"/>
                  <a:pt x="86" y="19"/>
                </a:cubicBezTo>
                <a:cubicBezTo>
                  <a:pt x="81" y="24"/>
                  <a:pt x="74" y="24"/>
                  <a:pt x="69" y="25"/>
                </a:cubicBezTo>
                <a:cubicBezTo>
                  <a:pt x="54" y="27"/>
                  <a:pt x="3" y="20"/>
                  <a:pt x="30" y="0"/>
                </a:cubicBezTo>
                <a:cubicBezTo>
                  <a:pt x="28" y="0"/>
                  <a:pt x="30" y="0"/>
                  <a:pt x="30" y="1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8" name="Freeform 894"/>
          <p:cNvSpPr>
            <a:spLocks/>
          </p:cNvSpPr>
          <p:nvPr/>
        </p:nvSpPr>
        <p:spPr bwMode="auto">
          <a:xfrm>
            <a:off x="4134145" y="1323427"/>
            <a:ext cx="83622" cy="41179"/>
          </a:xfrm>
          <a:custGeom>
            <a:avLst/>
            <a:gdLst>
              <a:gd name="T0" fmla="*/ 0 w 144"/>
              <a:gd name="T1" fmla="*/ 177 h 71"/>
              <a:gd name="T2" fmla="*/ 220 w 144"/>
              <a:gd name="T3" fmla="*/ 145 h 71"/>
              <a:gd name="T4" fmla="*/ 355 w 144"/>
              <a:gd name="T5" fmla="*/ 0 h 71"/>
              <a:gd name="T6" fmla="*/ 298 w 144"/>
              <a:gd name="T7" fmla="*/ 67 h 71"/>
              <a:gd name="T8" fmla="*/ 233 w 144"/>
              <a:gd name="T9" fmla="*/ 112 h 71"/>
              <a:gd name="T10" fmla="*/ 30 w 144"/>
              <a:gd name="T11" fmla="*/ 175 h 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" h="71">
                <a:moveTo>
                  <a:pt x="0" y="71"/>
                </a:moveTo>
                <a:cubicBezTo>
                  <a:pt x="26" y="54"/>
                  <a:pt x="60" y="66"/>
                  <a:pt x="88" y="58"/>
                </a:cubicBezTo>
                <a:cubicBezTo>
                  <a:pt x="111" y="50"/>
                  <a:pt x="144" y="27"/>
                  <a:pt x="142" y="0"/>
                </a:cubicBezTo>
                <a:cubicBezTo>
                  <a:pt x="133" y="1"/>
                  <a:pt x="125" y="20"/>
                  <a:pt x="119" y="27"/>
                </a:cubicBezTo>
                <a:cubicBezTo>
                  <a:pt x="112" y="34"/>
                  <a:pt x="103" y="40"/>
                  <a:pt x="93" y="45"/>
                </a:cubicBezTo>
                <a:cubicBezTo>
                  <a:pt x="68" y="57"/>
                  <a:pt x="36" y="55"/>
                  <a:pt x="12" y="70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" name="Freeform 895"/>
          <p:cNvSpPr>
            <a:spLocks/>
          </p:cNvSpPr>
          <p:nvPr/>
        </p:nvSpPr>
        <p:spPr bwMode="auto">
          <a:xfrm>
            <a:off x="4096979" y="1323893"/>
            <a:ext cx="92217" cy="24429"/>
          </a:xfrm>
          <a:custGeom>
            <a:avLst/>
            <a:gdLst>
              <a:gd name="T0" fmla="*/ 7 w 159"/>
              <a:gd name="T1" fmla="*/ 95 h 42"/>
              <a:gd name="T2" fmla="*/ 102 w 159"/>
              <a:gd name="T3" fmla="*/ 68 h 42"/>
              <a:gd name="T4" fmla="*/ 197 w 159"/>
              <a:gd name="T5" fmla="*/ 45 h 42"/>
              <a:gd name="T6" fmla="*/ 397 w 159"/>
              <a:gd name="T7" fmla="*/ 0 h 42"/>
              <a:gd name="T8" fmla="*/ 332 w 159"/>
              <a:gd name="T9" fmla="*/ 53 h 42"/>
              <a:gd name="T10" fmla="*/ 212 w 159"/>
              <a:gd name="T11" fmla="*/ 78 h 42"/>
              <a:gd name="T12" fmla="*/ 102 w 159"/>
              <a:gd name="T13" fmla="*/ 95 h 42"/>
              <a:gd name="T14" fmla="*/ 0 w 159"/>
              <a:gd name="T15" fmla="*/ 105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" h="42">
                <a:moveTo>
                  <a:pt x="3" y="38"/>
                </a:moveTo>
                <a:cubicBezTo>
                  <a:pt x="15" y="34"/>
                  <a:pt x="28" y="31"/>
                  <a:pt x="41" y="27"/>
                </a:cubicBezTo>
                <a:cubicBezTo>
                  <a:pt x="54" y="23"/>
                  <a:pt x="65" y="17"/>
                  <a:pt x="79" y="18"/>
                </a:cubicBezTo>
                <a:cubicBezTo>
                  <a:pt x="106" y="19"/>
                  <a:pt x="138" y="22"/>
                  <a:pt x="159" y="0"/>
                </a:cubicBezTo>
                <a:cubicBezTo>
                  <a:pt x="149" y="8"/>
                  <a:pt x="145" y="17"/>
                  <a:pt x="133" y="21"/>
                </a:cubicBezTo>
                <a:cubicBezTo>
                  <a:pt x="117" y="26"/>
                  <a:pt x="100" y="26"/>
                  <a:pt x="85" y="31"/>
                </a:cubicBezTo>
                <a:cubicBezTo>
                  <a:pt x="69" y="37"/>
                  <a:pt x="57" y="38"/>
                  <a:pt x="41" y="38"/>
                </a:cubicBezTo>
                <a:cubicBezTo>
                  <a:pt x="26" y="38"/>
                  <a:pt x="14" y="42"/>
                  <a:pt x="0" y="42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" name="Freeform 896"/>
          <p:cNvSpPr>
            <a:spLocks/>
          </p:cNvSpPr>
          <p:nvPr/>
        </p:nvSpPr>
        <p:spPr bwMode="auto">
          <a:xfrm>
            <a:off x="4170149" y="1312957"/>
            <a:ext cx="37165" cy="24429"/>
          </a:xfrm>
          <a:custGeom>
            <a:avLst/>
            <a:gdLst>
              <a:gd name="T0" fmla="*/ 0 w 64"/>
              <a:gd name="T1" fmla="*/ 105 h 42"/>
              <a:gd name="T2" fmla="*/ 95 w 64"/>
              <a:gd name="T3" fmla="*/ 75 h 42"/>
              <a:gd name="T4" fmla="*/ 160 w 64"/>
              <a:gd name="T5" fmla="*/ 0 h 42"/>
              <a:gd name="T6" fmla="*/ 100 w 64"/>
              <a:gd name="T7" fmla="*/ 50 h 42"/>
              <a:gd name="T8" fmla="*/ 5 w 64"/>
              <a:gd name="T9" fmla="*/ 93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42">
                <a:moveTo>
                  <a:pt x="0" y="42"/>
                </a:moveTo>
                <a:cubicBezTo>
                  <a:pt x="12" y="38"/>
                  <a:pt x="26" y="38"/>
                  <a:pt x="38" y="30"/>
                </a:cubicBezTo>
                <a:cubicBezTo>
                  <a:pt x="50" y="21"/>
                  <a:pt x="58" y="13"/>
                  <a:pt x="64" y="0"/>
                </a:cubicBezTo>
                <a:cubicBezTo>
                  <a:pt x="55" y="6"/>
                  <a:pt x="48" y="14"/>
                  <a:pt x="40" y="20"/>
                </a:cubicBezTo>
                <a:cubicBezTo>
                  <a:pt x="28" y="28"/>
                  <a:pt x="14" y="31"/>
                  <a:pt x="2" y="37"/>
                </a:cubicBezTo>
              </a:path>
            </a:pathLst>
          </a:custGeom>
          <a:solidFill>
            <a:srgbClr val="BD83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1" name="Freeform 897"/>
          <p:cNvSpPr>
            <a:spLocks/>
          </p:cNvSpPr>
          <p:nvPr/>
        </p:nvSpPr>
        <p:spPr bwMode="auto">
          <a:xfrm>
            <a:off x="4054472" y="1345995"/>
            <a:ext cx="25087" cy="18612"/>
          </a:xfrm>
          <a:custGeom>
            <a:avLst/>
            <a:gdLst>
              <a:gd name="T0" fmla="*/ 0 w 43"/>
              <a:gd name="T1" fmla="*/ 5 h 32"/>
              <a:gd name="T2" fmla="*/ 0 w 43"/>
              <a:gd name="T3" fmla="*/ 80 h 32"/>
              <a:gd name="T4" fmla="*/ 40 w 43"/>
              <a:gd name="T5" fmla="*/ 23 h 32"/>
              <a:gd name="T6" fmla="*/ 108 w 43"/>
              <a:gd name="T7" fmla="*/ 8 h 32"/>
              <a:gd name="T8" fmla="*/ 10 w 43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32">
                <a:moveTo>
                  <a:pt x="0" y="2"/>
                </a:moveTo>
                <a:cubicBezTo>
                  <a:pt x="2" y="11"/>
                  <a:pt x="1" y="23"/>
                  <a:pt x="0" y="32"/>
                </a:cubicBezTo>
                <a:cubicBezTo>
                  <a:pt x="8" y="25"/>
                  <a:pt x="4" y="15"/>
                  <a:pt x="16" y="9"/>
                </a:cubicBezTo>
                <a:cubicBezTo>
                  <a:pt x="24" y="5"/>
                  <a:pt x="36" y="7"/>
                  <a:pt x="43" y="3"/>
                </a:cubicBezTo>
                <a:cubicBezTo>
                  <a:pt x="31" y="0"/>
                  <a:pt x="15" y="7"/>
                  <a:pt x="4" y="0"/>
                </a:cubicBezTo>
              </a:path>
            </a:pathLst>
          </a:custGeom>
          <a:solidFill>
            <a:srgbClr val="A46A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2" name="Freeform 898"/>
          <p:cNvSpPr>
            <a:spLocks/>
          </p:cNvSpPr>
          <p:nvPr/>
        </p:nvSpPr>
        <p:spPr bwMode="auto">
          <a:xfrm>
            <a:off x="4205456" y="1309468"/>
            <a:ext cx="19744" cy="21404"/>
          </a:xfrm>
          <a:custGeom>
            <a:avLst/>
            <a:gdLst>
              <a:gd name="T0" fmla="*/ 0 w 34"/>
              <a:gd name="T1" fmla="*/ 47 h 37"/>
              <a:gd name="T2" fmla="*/ 35 w 34"/>
              <a:gd name="T3" fmla="*/ 92 h 37"/>
              <a:gd name="T4" fmla="*/ 85 w 34"/>
              <a:gd name="T5" fmla="*/ 0 h 37"/>
              <a:gd name="T6" fmla="*/ 5 w 34"/>
              <a:gd name="T7" fmla="*/ 42 h 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37">
                <a:moveTo>
                  <a:pt x="0" y="19"/>
                </a:moveTo>
                <a:cubicBezTo>
                  <a:pt x="14" y="14"/>
                  <a:pt x="22" y="25"/>
                  <a:pt x="14" y="37"/>
                </a:cubicBezTo>
                <a:cubicBezTo>
                  <a:pt x="23" y="26"/>
                  <a:pt x="20" y="11"/>
                  <a:pt x="34" y="0"/>
                </a:cubicBezTo>
                <a:cubicBezTo>
                  <a:pt x="26" y="8"/>
                  <a:pt x="13" y="13"/>
                  <a:pt x="2" y="17"/>
                </a:cubicBezTo>
              </a:path>
            </a:pathLst>
          </a:custGeom>
          <a:solidFill>
            <a:srgbClr val="A46A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3" name="Freeform 899"/>
          <p:cNvSpPr>
            <a:spLocks/>
          </p:cNvSpPr>
          <p:nvPr/>
        </p:nvSpPr>
        <p:spPr bwMode="auto">
          <a:xfrm>
            <a:off x="4230543" y="1288529"/>
            <a:ext cx="21370" cy="18612"/>
          </a:xfrm>
          <a:custGeom>
            <a:avLst/>
            <a:gdLst>
              <a:gd name="T0" fmla="*/ 12 w 37"/>
              <a:gd name="T1" fmla="*/ 15 h 32"/>
              <a:gd name="T2" fmla="*/ 0 w 37"/>
              <a:gd name="T3" fmla="*/ 58 h 32"/>
              <a:gd name="T4" fmla="*/ 52 w 37"/>
              <a:gd name="T5" fmla="*/ 80 h 32"/>
              <a:gd name="T6" fmla="*/ 92 w 37"/>
              <a:gd name="T7" fmla="*/ 0 h 32"/>
              <a:gd name="T8" fmla="*/ 30 w 37"/>
              <a:gd name="T9" fmla="*/ 25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32">
                <a:moveTo>
                  <a:pt x="5" y="6"/>
                </a:moveTo>
                <a:cubicBezTo>
                  <a:pt x="3" y="10"/>
                  <a:pt x="1" y="18"/>
                  <a:pt x="0" y="23"/>
                </a:cubicBezTo>
                <a:cubicBezTo>
                  <a:pt x="9" y="11"/>
                  <a:pt x="26" y="16"/>
                  <a:pt x="21" y="32"/>
                </a:cubicBezTo>
                <a:cubicBezTo>
                  <a:pt x="26" y="20"/>
                  <a:pt x="22" y="7"/>
                  <a:pt x="37" y="0"/>
                </a:cubicBezTo>
                <a:cubicBezTo>
                  <a:pt x="30" y="4"/>
                  <a:pt x="20" y="9"/>
                  <a:pt x="12" y="10"/>
                </a:cubicBezTo>
              </a:path>
            </a:pathLst>
          </a:custGeom>
          <a:solidFill>
            <a:srgbClr val="A46A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4" name="Freeform 900"/>
          <p:cNvSpPr>
            <a:spLocks/>
          </p:cNvSpPr>
          <p:nvPr/>
        </p:nvSpPr>
        <p:spPr bwMode="auto">
          <a:xfrm>
            <a:off x="4258881" y="1202447"/>
            <a:ext cx="14634" cy="50486"/>
          </a:xfrm>
          <a:custGeom>
            <a:avLst/>
            <a:gdLst>
              <a:gd name="T0" fmla="*/ 50 w 25"/>
              <a:gd name="T1" fmla="*/ 17 h 87"/>
              <a:gd name="T2" fmla="*/ 50 w 25"/>
              <a:gd name="T3" fmla="*/ 217 h 87"/>
              <a:gd name="T4" fmla="*/ 28 w 25"/>
              <a:gd name="T5" fmla="*/ 147 h 87"/>
              <a:gd name="T6" fmla="*/ 43 w 25"/>
              <a:gd name="T7" fmla="*/ 82 h 87"/>
              <a:gd name="T8" fmla="*/ 63 w 25"/>
              <a:gd name="T9" fmla="*/ 87 h 87"/>
              <a:gd name="T10" fmla="*/ 43 w 25"/>
              <a:gd name="T11" fmla="*/ 52 h 87"/>
              <a:gd name="T12" fmla="*/ 55 w 25"/>
              <a:gd name="T13" fmla="*/ 0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" h="87">
                <a:moveTo>
                  <a:pt x="20" y="7"/>
                </a:moveTo>
                <a:cubicBezTo>
                  <a:pt x="0" y="24"/>
                  <a:pt x="5" y="68"/>
                  <a:pt x="20" y="87"/>
                </a:cubicBezTo>
                <a:cubicBezTo>
                  <a:pt x="16" y="78"/>
                  <a:pt x="11" y="69"/>
                  <a:pt x="11" y="59"/>
                </a:cubicBezTo>
                <a:cubicBezTo>
                  <a:pt x="10" y="50"/>
                  <a:pt x="15" y="42"/>
                  <a:pt x="17" y="33"/>
                </a:cubicBezTo>
                <a:cubicBezTo>
                  <a:pt x="21" y="32"/>
                  <a:pt x="23" y="32"/>
                  <a:pt x="25" y="35"/>
                </a:cubicBezTo>
                <a:cubicBezTo>
                  <a:pt x="23" y="31"/>
                  <a:pt x="17" y="24"/>
                  <a:pt x="17" y="21"/>
                </a:cubicBezTo>
                <a:cubicBezTo>
                  <a:pt x="15" y="15"/>
                  <a:pt x="20" y="7"/>
                  <a:pt x="22" y="0"/>
                </a:cubicBezTo>
              </a:path>
            </a:pathLst>
          </a:custGeom>
          <a:solidFill>
            <a:srgbClr val="A46A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5" name="Freeform 901"/>
          <p:cNvSpPr>
            <a:spLocks/>
          </p:cNvSpPr>
          <p:nvPr/>
        </p:nvSpPr>
        <p:spPr bwMode="auto">
          <a:xfrm>
            <a:off x="4240299" y="1255260"/>
            <a:ext cx="16260" cy="21637"/>
          </a:xfrm>
          <a:custGeom>
            <a:avLst/>
            <a:gdLst>
              <a:gd name="T0" fmla="*/ 28 w 28"/>
              <a:gd name="T1" fmla="*/ 0 h 37"/>
              <a:gd name="T2" fmla="*/ 0 w 28"/>
              <a:gd name="T3" fmla="*/ 93 h 37"/>
              <a:gd name="T4" fmla="*/ 70 w 28"/>
              <a:gd name="T5" fmla="*/ 58 h 37"/>
              <a:gd name="T6" fmla="*/ 20 w 28"/>
              <a:gd name="T7" fmla="*/ 60 h 37"/>
              <a:gd name="T8" fmla="*/ 23 w 28"/>
              <a:gd name="T9" fmla="*/ 43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37">
                <a:moveTo>
                  <a:pt x="11" y="0"/>
                </a:moveTo>
                <a:cubicBezTo>
                  <a:pt x="12" y="13"/>
                  <a:pt x="5" y="25"/>
                  <a:pt x="0" y="37"/>
                </a:cubicBezTo>
                <a:cubicBezTo>
                  <a:pt x="6" y="35"/>
                  <a:pt x="23" y="27"/>
                  <a:pt x="28" y="23"/>
                </a:cubicBezTo>
                <a:cubicBezTo>
                  <a:pt x="21" y="24"/>
                  <a:pt x="14" y="24"/>
                  <a:pt x="8" y="24"/>
                </a:cubicBezTo>
                <a:cubicBezTo>
                  <a:pt x="7" y="21"/>
                  <a:pt x="8" y="19"/>
                  <a:pt x="9" y="17"/>
                </a:cubicBezTo>
              </a:path>
            </a:pathLst>
          </a:custGeom>
          <a:solidFill>
            <a:srgbClr val="A46A4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6" name="Freeform 902"/>
          <p:cNvSpPr>
            <a:spLocks/>
          </p:cNvSpPr>
          <p:nvPr/>
        </p:nvSpPr>
        <p:spPr bwMode="auto">
          <a:xfrm>
            <a:off x="4215909" y="1081933"/>
            <a:ext cx="9291" cy="23963"/>
          </a:xfrm>
          <a:custGeom>
            <a:avLst/>
            <a:gdLst>
              <a:gd name="T0" fmla="*/ 18 w 16"/>
              <a:gd name="T1" fmla="*/ 28 h 41"/>
              <a:gd name="T2" fmla="*/ 8 w 16"/>
              <a:gd name="T3" fmla="*/ 68 h 41"/>
              <a:gd name="T4" fmla="*/ 38 w 16"/>
              <a:gd name="T5" fmla="*/ 103 h 41"/>
              <a:gd name="T6" fmla="*/ 20 w 16"/>
              <a:gd name="T7" fmla="*/ 0 h 41"/>
              <a:gd name="T8" fmla="*/ 15 w 16"/>
              <a:gd name="T9" fmla="*/ 5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41">
                <a:moveTo>
                  <a:pt x="7" y="11"/>
                </a:moveTo>
                <a:cubicBezTo>
                  <a:pt x="5" y="17"/>
                  <a:pt x="1" y="21"/>
                  <a:pt x="3" y="27"/>
                </a:cubicBezTo>
                <a:cubicBezTo>
                  <a:pt x="6" y="32"/>
                  <a:pt x="16" y="34"/>
                  <a:pt x="15" y="41"/>
                </a:cubicBezTo>
                <a:cubicBezTo>
                  <a:pt x="0" y="34"/>
                  <a:pt x="16" y="9"/>
                  <a:pt x="8" y="0"/>
                </a:cubicBezTo>
                <a:cubicBezTo>
                  <a:pt x="7" y="0"/>
                  <a:pt x="6" y="1"/>
                  <a:pt x="6" y="2"/>
                </a:cubicBezTo>
              </a:path>
            </a:pathLst>
          </a:custGeom>
          <a:solidFill>
            <a:srgbClr val="AC7E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7" name="Freeform 903"/>
          <p:cNvSpPr>
            <a:spLocks/>
          </p:cNvSpPr>
          <p:nvPr/>
        </p:nvSpPr>
        <p:spPr bwMode="auto">
          <a:xfrm>
            <a:off x="4237511" y="1095892"/>
            <a:ext cx="22067" cy="25592"/>
          </a:xfrm>
          <a:custGeom>
            <a:avLst/>
            <a:gdLst>
              <a:gd name="T0" fmla="*/ 10 w 38"/>
              <a:gd name="T1" fmla="*/ 0 h 44"/>
              <a:gd name="T2" fmla="*/ 23 w 38"/>
              <a:gd name="T3" fmla="*/ 70 h 44"/>
              <a:gd name="T4" fmla="*/ 95 w 38"/>
              <a:gd name="T5" fmla="*/ 110 h 44"/>
              <a:gd name="T6" fmla="*/ 38 w 38"/>
              <a:gd name="T7" fmla="*/ 60 h 44"/>
              <a:gd name="T8" fmla="*/ 10 w 38"/>
              <a:gd name="T9" fmla="*/ 5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4">
                <a:moveTo>
                  <a:pt x="4" y="0"/>
                </a:moveTo>
                <a:cubicBezTo>
                  <a:pt x="2" y="10"/>
                  <a:pt x="0" y="21"/>
                  <a:pt x="9" y="28"/>
                </a:cubicBezTo>
                <a:cubicBezTo>
                  <a:pt x="16" y="34"/>
                  <a:pt x="29" y="42"/>
                  <a:pt x="38" y="44"/>
                </a:cubicBezTo>
                <a:cubicBezTo>
                  <a:pt x="31" y="42"/>
                  <a:pt x="19" y="30"/>
                  <a:pt x="15" y="24"/>
                </a:cubicBezTo>
                <a:cubicBezTo>
                  <a:pt x="10" y="18"/>
                  <a:pt x="10" y="7"/>
                  <a:pt x="4" y="2"/>
                </a:cubicBezTo>
              </a:path>
            </a:pathLst>
          </a:custGeom>
          <a:solidFill>
            <a:srgbClr val="AC7E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8" name="Freeform 904"/>
          <p:cNvSpPr>
            <a:spLocks/>
          </p:cNvSpPr>
          <p:nvPr/>
        </p:nvSpPr>
        <p:spPr bwMode="auto">
          <a:xfrm>
            <a:off x="3945995" y="987010"/>
            <a:ext cx="234607" cy="74449"/>
          </a:xfrm>
          <a:custGeom>
            <a:avLst/>
            <a:gdLst>
              <a:gd name="T0" fmla="*/ 535 w 404"/>
              <a:gd name="T1" fmla="*/ 125 h 128"/>
              <a:gd name="T2" fmla="*/ 655 w 404"/>
              <a:gd name="T3" fmla="*/ 160 h 128"/>
              <a:gd name="T4" fmla="*/ 830 w 404"/>
              <a:gd name="T5" fmla="*/ 215 h 128"/>
              <a:gd name="T6" fmla="*/ 898 w 404"/>
              <a:gd name="T7" fmla="*/ 250 h 128"/>
              <a:gd name="T8" fmla="*/ 903 w 404"/>
              <a:gd name="T9" fmla="*/ 250 h 128"/>
              <a:gd name="T10" fmla="*/ 955 w 404"/>
              <a:gd name="T11" fmla="*/ 255 h 128"/>
              <a:gd name="T12" fmla="*/ 1010 w 404"/>
              <a:gd name="T13" fmla="*/ 320 h 128"/>
              <a:gd name="T14" fmla="*/ 990 w 404"/>
              <a:gd name="T15" fmla="*/ 250 h 128"/>
              <a:gd name="T16" fmla="*/ 960 w 404"/>
              <a:gd name="T17" fmla="*/ 235 h 128"/>
              <a:gd name="T18" fmla="*/ 938 w 404"/>
              <a:gd name="T19" fmla="*/ 213 h 128"/>
              <a:gd name="T20" fmla="*/ 868 w 404"/>
              <a:gd name="T21" fmla="*/ 178 h 128"/>
              <a:gd name="T22" fmla="*/ 818 w 404"/>
              <a:gd name="T23" fmla="*/ 145 h 128"/>
              <a:gd name="T24" fmla="*/ 793 w 404"/>
              <a:gd name="T25" fmla="*/ 135 h 128"/>
              <a:gd name="T26" fmla="*/ 788 w 404"/>
              <a:gd name="T27" fmla="*/ 158 h 128"/>
              <a:gd name="T28" fmla="*/ 745 w 404"/>
              <a:gd name="T29" fmla="*/ 165 h 128"/>
              <a:gd name="T30" fmla="*/ 728 w 404"/>
              <a:gd name="T31" fmla="*/ 128 h 128"/>
              <a:gd name="T32" fmla="*/ 698 w 404"/>
              <a:gd name="T33" fmla="*/ 110 h 128"/>
              <a:gd name="T34" fmla="*/ 725 w 404"/>
              <a:gd name="T35" fmla="*/ 153 h 128"/>
              <a:gd name="T36" fmla="*/ 640 w 404"/>
              <a:gd name="T37" fmla="*/ 143 h 128"/>
              <a:gd name="T38" fmla="*/ 625 w 404"/>
              <a:gd name="T39" fmla="*/ 105 h 128"/>
              <a:gd name="T40" fmla="*/ 530 w 404"/>
              <a:gd name="T41" fmla="*/ 55 h 128"/>
              <a:gd name="T42" fmla="*/ 435 w 404"/>
              <a:gd name="T43" fmla="*/ 63 h 128"/>
              <a:gd name="T44" fmla="*/ 413 w 404"/>
              <a:gd name="T45" fmla="*/ 50 h 128"/>
              <a:gd name="T46" fmla="*/ 400 w 404"/>
              <a:gd name="T47" fmla="*/ 28 h 128"/>
              <a:gd name="T48" fmla="*/ 355 w 404"/>
              <a:gd name="T49" fmla="*/ 15 h 128"/>
              <a:gd name="T50" fmla="*/ 290 w 404"/>
              <a:gd name="T51" fmla="*/ 35 h 128"/>
              <a:gd name="T52" fmla="*/ 200 w 404"/>
              <a:gd name="T53" fmla="*/ 5 h 128"/>
              <a:gd name="T54" fmla="*/ 103 w 404"/>
              <a:gd name="T55" fmla="*/ 10 h 128"/>
              <a:gd name="T56" fmla="*/ 0 w 404"/>
              <a:gd name="T57" fmla="*/ 10 h 128"/>
              <a:gd name="T58" fmla="*/ 33 w 404"/>
              <a:gd name="T59" fmla="*/ 23 h 128"/>
              <a:gd name="T60" fmla="*/ 208 w 404"/>
              <a:gd name="T61" fmla="*/ 38 h 128"/>
              <a:gd name="T62" fmla="*/ 408 w 404"/>
              <a:gd name="T63" fmla="*/ 70 h 128"/>
              <a:gd name="T64" fmla="*/ 535 w 404"/>
              <a:gd name="T65" fmla="*/ 125 h 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04" h="128">
                <a:moveTo>
                  <a:pt x="214" y="50"/>
                </a:moveTo>
                <a:cubicBezTo>
                  <a:pt x="231" y="54"/>
                  <a:pt x="247" y="59"/>
                  <a:pt x="262" y="64"/>
                </a:cubicBezTo>
                <a:cubicBezTo>
                  <a:pt x="287" y="72"/>
                  <a:pt x="310" y="76"/>
                  <a:pt x="332" y="86"/>
                </a:cubicBezTo>
                <a:cubicBezTo>
                  <a:pt x="341" y="90"/>
                  <a:pt x="350" y="95"/>
                  <a:pt x="359" y="100"/>
                </a:cubicBezTo>
                <a:cubicBezTo>
                  <a:pt x="359" y="100"/>
                  <a:pt x="360" y="100"/>
                  <a:pt x="361" y="100"/>
                </a:cubicBezTo>
                <a:cubicBezTo>
                  <a:pt x="369" y="100"/>
                  <a:pt x="375" y="98"/>
                  <a:pt x="382" y="102"/>
                </a:cubicBezTo>
                <a:cubicBezTo>
                  <a:pt x="391" y="108"/>
                  <a:pt x="395" y="125"/>
                  <a:pt x="404" y="128"/>
                </a:cubicBezTo>
                <a:cubicBezTo>
                  <a:pt x="403" y="122"/>
                  <a:pt x="400" y="104"/>
                  <a:pt x="396" y="100"/>
                </a:cubicBezTo>
                <a:cubicBezTo>
                  <a:pt x="392" y="95"/>
                  <a:pt x="388" y="97"/>
                  <a:pt x="384" y="94"/>
                </a:cubicBezTo>
                <a:cubicBezTo>
                  <a:pt x="380" y="92"/>
                  <a:pt x="378" y="87"/>
                  <a:pt x="375" y="85"/>
                </a:cubicBezTo>
                <a:cubicBezTo>
                  <a:pt x="368" y="79"/>
                  <a:pt x="355" y="74"/>
                  <a:pt x="347" y="71"/>
                </a:cubicBezTo>
                <a:cubicBezTo>
                  <a:pt x="341" y="70"/>
                  <a:pt x="319" y="70"/>
                  <a:pt x="327" y="58"/>
                </a:cubicBezTo>
                <a:cubicBezTo>
                  <a:pt x="325" y="55"/>
                  <a:pt x="320" y="52"/>
                  <a:pt x="317" y="54"/>
                </a:cubicBezTo>
                <a:cubicBezTo>
                  <a:pt x="312" y="57"/>
                  <a:pt x="317" y="59"/>
                  <a:pt x="315" y="63"/>
                </a:cubicBezTo>
                <a:cubicBezTo>
                  <a:pt x="310" y="70"/>
                  <a:pt x="304" y="69"/>
                  <a:pt x="298" y="66"/>
                </a:cubicBezTo>
                <a:cubicBezTo>
                  <a:pt x="289" y="61"/>
                  <a:pt x="293" y="58"/>
                  <a:pt x="291" y="51"/>
                </a:cubicBezTo>
                <a:cubicBezTo>
                  <a:pt x="290" y="45"/>
                  <a:pt x="286" y="39"/>
                  <a:pt x="279" y="44"/>
                </a:cubicBezTo>
                <a:cubicBezTo>
                  <a:pt x="283" y="49"/>
                  <a:pt x="287" y="55"/>
                  <a:pt x="290" y="61"/>
                </a:cubicBezTo>
                <a:cubicBezTo>
                  <a:pt x="285" y="65"/>
                  <a:pt x="262" y="60"/>
                  <a:pt x="256" y="57"/>
                </a:cubicBezTo>
                <a:cubicBezTo>
                  <a:pt x="248" y="55"/>
                  <a:pt x="232" y="43"/>
                  <a:pt x="250" y="42"/>
                </a:cubicBezTo>
                <a:cubicBezTo>
                  <a:pt x="250" y="30"/>
                  <a:pt x="220" y="23"/>
                  <a:pt x="212" y="22"/>
                </a:cubicBezTo>
                <a:cubicBezTo>
                  <a:pt x="213" y="45"/>
                  <a:pt x="186" y="31"/>
                  <a:pt x="174" y="25"/>
                </a:cubicBezTo>
                <a:cubicBezTo>
                  <a:pt x="171" y="24"/>
                  <a:pt x="167" y="22"/>
                  <a:pt x="165" y="20"/>
                </a:cubicBezTo>
                <a:cubicBezTo>
                  <a:pt x="162" y="17"/>
                  <a:pt x="163" y="13"/>
                  <a:pt x="160" y="11"/>
                </a:cubicBezTo>
                <a:cubicBezTo>
                  <a:pt x="155" y="6"/>
                  <a:pt x="148" y="7"/>
                  <a:pt x="142" y="6"/>
                </a:cubicBezTo>
                <a:cubicBezTo>
                  <a:pt x="159" y="19"/>
                  <a:pt x="123" y="15"/>
                  <a:pt x="116" y="14"/>
                </a:cubicBezTo>
                <a:cubicBezTo>
                  <a:pt x="101" y="11"/>
                  <a:pt x="96" y="0"/>
                  <a:pt x="80" y="2"/>
                </a:cubicBezTo>
                <a:cubicBezTo>
                  <a:pt x="65" y="4"/>
                  <a:pt x="56" y="7"/>
                  <a:pt x="41" y="4"/>
                </a:cubicBezTo>
                <a:cubicBezTo>
                  <a:pt x="26" y="1"/>
                  <a:pt x="15" y="1"/>
                  <a:pt x="0" y="4"/>
                </a:cubicBezTo>
                <a:cubicBezTo>
                  <a:pt x="13" y="9"/>
                  <a:pt x="13" y="9"/>
                  <a:pt x="13" y="9"/>
                </a:cubicBezTo>
                <a:cubicBezTo>
                  <a:pt x="34" y="11"/>
                  <a:pt x="58" y="10"/>
                  <a:pt x="83" y="15"/>
                </a:cubicBezTo>
                <a:cubicBezTo>
                  <a:pt x="106" y="20"/>
                  <a:pt x="138" y="22"/>
                  <a:pt x="163" y="28"/>
                </a:cubicBezTo>
                <a:cubicBezTo>
                  <a:pt x="180" y="33"/>
                  <a:pt x="197" y="45"/>
                  <a:pt x="214" y="50"/>
                </a:cubicBezTo>
              </a:path>
            </a:pathLst>
          </a:custGeom>
          <a:solidFill>
            <a:srgbClr val="C693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" name="Freeform 905"/>
          <p:cNvSpPr>
            <a:spLocks/>
          </p:cNvSpPr>
          <p:nvPr/>
        </p:nvSpPr>
        <p:spPr bwMode="auto">
          <a:xfrm>
            <a:off x="4131822" y="1021443"/>
            <a:ext cx="21370" cy="16751"/>
          </a:xfrm>
          <a:custGeom>
            <a:avLst/>
            <a:gdLst>
              <a:gd name="T0" fmla="*/ 22 w 37"/>
              <a:gd name="T1" fmla="*/ 0 h 29"/>
              <a:gd name="T2" fmla="*/ 25 w 37"/>
              <a:gd name="T3" fmla="*/ 40 h 29"/>
              <a:gd name="T4" fmla="*/ 57 w 37"/>
              <a:gd name="T5" fmla="*/ 50 h 29"/>
              <a:gd name="T6" fmla="*/ 87 w 37"/>
              <a:gd name="T7" fmla="*/ 72 h 29"/>
              <a:gd name="T8" fmla="*/ 47 w 37"/>
              <a:gd name="T9" fmla="*/ 10 h 29"/>
              <a:gd name="T10" fmla="*/ 22 w 37"/>
              <a:gd name="T11" fmla="*/ 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" h="29">
                <a:moveTo>
                  <a:pt x="9" y="0"/>
                </a:moveTo>
                <a:cubicBezTo>
                  <a:pt x="1" y="7"/>
                  <a:pt x="0" y="12"/>
                  <a:pt x="10" y="16"/>
                </a:cubicBezTo>
                <a:cubicBezTo>
                  <a:pt x="14" y="18"/>
                  <a:pt x="19" y="18"/>
                  <a:pt x="23" y="20"/>
                </a:cubicBezTo>
                <a:cubicBezTo>
                  <a:pt x="27" y="22"/>
                  <a:pt x="29" y="28"/>
                  <a:pt x="35" y="29"/>
                </a:cubicBezTo>
                <a:cubicBezTo>
                  <a:pt x="37" y="17"/>
                  <a:pt x="8" y="17"/>
                  <a:pt x="19" y="4"/>
                </a:cubicBezTo>
                <a:cubicBezTo>
                  <a:pt x="16" y="3"/>
                  <a:pt x="10" y="2"/>
                  <a:pt x="9" y="3"/>
                </a:cubicBezTo>
              </a:path>
            </a:pathLst>
          </a:custGeom>
          <a:solidFill>
            <a:srgbClr val="AC7E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" name="Freeform 906"/>
          <p:cNvSpPr>
            <a:spLocks/>
          </p:cNvSpPr>
          <p:nvPr/>
        </p:nvSpPr>
        <p:spPr bwMode="auto">
          <a:xfrm>
            <a:off x="4055168" y="1001667"/>
            <a:ext cx="34146" cy="20241"/>
          </a:xfrm>
          <a:custGeom>
            <a:avLst/>
            <a:gdLst>
              <a:gd name="T0" fmla="*/ 132 w 59"/>
              <a:gd name="T1" fmla="*/ 25 h 35"/>
              <a:gd name="T2" fmla="*/ 147 w 59"/>
              <a:gd name="T3" fmla="*/ 80 h 35"/>
              <a:gd name="T4" fmla="*/ 75 w 59"/>
              <a:gd name="T5" fmla="*/ 60 h 35"/>
              <a:gd name="T6" fmla="*/ 0 w 59"/>
              <a:gd name="T7" fmla="*/ 32 h 35"/>
              <a:gd name="T8" fmla="*/ 80 w 59"/>
              <a:gd name="T9" fmla="*/ 47 h 35"/>
              <a:gd name="T10" fmla="*/ 135 w 59"/>
              <a:gd name="T11" fmla="*/ 25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" h="35">
                <a:moveTo>
                  <a:pt x="53" y="10"/>
                </a:moveTo>
                <a:cubicBezTo>
                  <a:pt x="48" y="16"/>
                  <a:pt x="52" y="29"/>
                  <a:pt x="59" y="32"/>
                </a:cubicBezTo>
                <a:cubicBezTo>
                  <a:pt x="51" y="35"/>
                  <a:pt x="37" y="27"/>
                  <a:pt x="30" y="24"/>
                </a:cubicBezTo>
                <a:cubicBezTo>
                  <a:pt x="20" y="20"/>
                  <a:pt x="10" y="16"/>
                  <a:pt x="0" y="13"/>
                </a:cubicBezTo>
                <a:cubicBezTo>
                  <a:pt x="9" y="14"/>
                  <a:pt x="23" y="20"/>
                  <a:pt x="32" y="19"/>
                </a:cubicBezTo>
                <a:cubicBezTo>
                  <a:pt x="39" y="18"/>
                  <a:pt x="48" y="0"/>
                  <a:pt x="54" y="10"/>
                </a:cubicBezTo>
              </a:path>
            </a:pathLst>
          </a:custGeom>
          <a:solidFill>
            <a:srgbClr val="AC7E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1" name="Freeform 907"/>
          <p:cNvSpPr>
            <a:spLocks/>
          </p:cNvSpPr>
          <p:nvPr/>
        </p:nvSpPr>
        <p:spPr bwMode="auto">
          <a:xfrm>
            <a:off x="4031940" y="1253632"/>
            <a:ext cx="8130" cy="23266"/>
          </a:xfrm>
          <a:custGeom>
            <a:avLst/>
            <a:gdLst>
              <a:gd name="T0" fmla="*/ 25 w 14"/>
              <a:gd name="T1" fmla="*/ 5 h 40"/>
              <a:gd name="T2" fmla="*/ 0 w 14"/>
              <a:gd name="T3" fmla="*/ 80 h 40"/>
              <a:gd name="T4" fmla="*/ 18 w 14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40">
                <a:moveTo>
                  <a:pt x="10" y="2"/>
                </a:moveTo>
                <a:cubicBezTo>
                  <a:pt x="7" y="9"/>
                  <a:pt x="14" y="40"/>
                  <a:pt x="0" y="32"/>
                </a:cubicBezTo>
                <a:cubicBezTo>
                  <a:pt x="10" y="23"/>
                  <a:pt x="5" y="11"/>
                  <a:pt x="7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2" name="Freeform 908"/>
          <p:cNvSpPr>
            <a:spLocks/>
          </p:cNvSpPr>
          <p:nvPr/>
        </p:nvSpPr>
        <p:spPr bwMode="auto">
          <a:xfrm>
            <a:off x="3939026" y="1316448"/>
            <a:ext cx="33681" cy="13261"/>
          </a:xfrm>
          <a:custGeom>
            <a:avLst/>
            <a:gdLst>
              <a:gd name="T0" fmla="*/ 65 w 58"/>
              <a:gd name="T1" fmla="*/ 25 h 23"/>
              <a:gd name="T2" fmla="*/ 145 w 58"/>
              <a:gd name="T3" fmla="*/ 35 h 23"/>
              <a:gd name="T4" fmla="*/ 93 w 58"/>
              <a:gd name="T5" fmla="*/ 10 h 23"/>
              <a:gd name="T6" fmla="*/ 55 w 58"/>
              <a:gd name="T7" fmla="*/ 20 h 23"/>
              <a:gd name="T8" fmla="*/ 0 w 58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" h="23">
                <a:moveTo>
                  <a:pt x="26" y="10"/>
                </a:moveTo>
                <a:cubicBezTo>
                  <a:pt x="38" y="5"/>
                  <a:pt x="45" y="23"/>
                  <a:pt x="58" y="14"/>
                </a:cubicBezTo>
                <a:cubicBezTo>
                  <a:pt x="48" y="19"/>
                  <a:pt x="44" y="5"/>
                  <a:pt x="37" y="4"/>
                </a:cubicBezTo>
                <a:cubicBezTo>
                  <a:pt x="33" y="4"/>
                  <a:pt x="27" y="9"/>
                  <a:pt x="22" y="8"/>
                </a:cubicBezTo>
                <a:cubicBezTo>
                  <a:pt x="15" y="7"/>
                  <a:pt x="8" y="1"/>
                  <a:pt x="0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3" name="Freeform 909"/>
          <p:cNvSpPr>
            <a:spLocks/>
          </p:cNvSpPr>
          <p:nvPr/>
        </p:nvSpPr>
        <p:spPr bwMode="auto">
          <a:xfrm>
            <a:off x="4017306" y="1333199"/>
            <a:ext cx="23925" cy="32106"/>
          </a:xfrm>
          <a:custGeom>
            <a:avLst/>
            <a:gdLst>
              <a:gd name="T0" fmla="*/ 98 w 41"/>
              <a:gd name="T1" fmla="*/ 8 h 55"/>
              <a:gd name="T2" fmla="*/ 70 w 41"/>
              <a:gd name="T3" fmla="*/ 110 h 55"/>
              <a:gd name="T4" fmla="*/ 0 w 41"/>
              <a:gd name="T5" fmla="*/ 108 h 55"/>
              <a:gd name="T6" fmla="*/ 58 w 41"/>
              <a:gd name="T7" fmla="*/ 100 h 55"/>
              <a:gd name="T8" fmla="*/ 70 w 41"/>
              <a:gd name="T9" fmla="*/ 50 h 55"/>
              <a:gd name="T10" fmla="*/ 93 w 41"/>
              <a:gd name="T11" fmla="*/ 0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55">
                <a:moveTo>
                  <a:pt x="39" y="3"/>
                </a:moveTo>
                <a:cubicBezTo>
                  <a:pt x="33" y="3"/>
                  <a:pt x="33" y="37"/>
                  <a:pt x="28" y="44"/>
                </a:cubicBezTo>
                <a:cubicBezTo>
                  <a:pt x="20" y="55"/>
                  <a:pt x="11" y="44"/>
                  <a:pt x="0" y="43"/>
                </a:cubicBezTo>
                <a:cubicBezTo>
                  <a:pt x="8" y="39"/>
                  <a:pt x="15" y="37"/>
                  <a:pt x="23" y="40"/>
                </a:cubicBezTo>
                <a:cubicBezTo>
                  <a:pt x="24" y="31"/>
                  <a:pt x="24" y="27"/>
                  <a:pt x="28" y="20"/>
                </a:cubicBezTo>
                <a:cubicBezTo>
                  <a:pt x="32" y="14"/>
                  <a:pt x="41" y="8"/>
                  <a:pt x="37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4" name="Freeform 910"/>
          <p:cNvSpPr>
            <a:spLocks/>
          </p:cNvSpPr>
          <p:nvPr/>
        </p:nvSpPr>
        <p:spPr bwMode="auto">
          <a:xfrm>
            <a:off x="4067247" y="1309933"/>
            <a:ext cx="22067" cy="15122"/>
          </a:xfrm>
          <a:custGeom>
            <a:avLst/>
            <a:gdLst>
              <a:gd name="T0" fmla="*/ 48 w 38"/>
              <a:gd name="T1" fmla="*/ 0 h 26"/>
              <a:gd name="T2" fmla="*/ 0 w 38"/>
              <a:gd name="T3" fmla="*/ 65 h 26"/>
              <a:gd name="T4" fmla="*/ 38 w 38"/>
              <a:gd name="T5" fmla="*/ 3 h 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26">
                <a:moveTo>
                  <a:pt x="19" y="0"/>
                </a:moveTo>
                <a:cubicBezTo>
                  <a:pt x="38" y="12"/>
                  <a:pt x="9" y="23"/>
                  <a:pt x="0" y="26"/>
                </a:cubicBezTo>
                <a:cubicBezTo>
                  <a:pt x="7" y="22"/>
                  <a:pt x="19" y="10"/>
                  <a:pt x="15" y="1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5" name="Freeform 911"/>
          <p:cNvSpPr>
            <a:spLocks/>
          </p:cNvSpPr>
          <p:nvPr/>
        </p:nvSpPr>
        <p:spPr bwMode="auto">
          <a:xfrm>
            <a:off x="3753664" y="1131954"/>
            <a:ext cx="19280" cy="24429"/>
          </a:xfrm>
          <a:custGeom>
            <a:avLst/>
            <a:gdLst>
              <a:gd name="T0" fmla="*/ 35 w 33"/>
              <a:gd name="T1" fmla="*/ 25 h 42"/>
              <a:gd name="T2" fmla="*/ 18 w 33"/>
              <a:gd name="T3" fmla="*/ 105 h 42"/>
              <a:gd name="T4" fmla="*/ 35 w 33"/>
              <a:gd name="T5" fmla="*/ 33 h 42"/>
              <a:gd name="T6" fmla="*/ 70 w 33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" h="42">
                <a:moveTo>
                  <a:pt x="14" y="10"/>
                </a:moveTo>
                <a:cubicBezTo>
                  <a:pt x="0" y="14"/>
                  <a:pt x="3" y="31"/>
                  <a:pt x="7" y="42"/>
                </a:cubicBezTo>
                <a:cubicBezTo>
                  <a:pt x="7" y="32"/>
                  <a:pt x="6" y="20"/>
                  <a:pt x="14" y="13"/>
                </a:cubicBezTo>
                <a:cubicBezTo>
                  <a:pt x="19" y="9"/>
                  <a:pt x="33" y="10"/>
                  <a:pt x="28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6" name="Freeform 912"/>
          <p:cNvSpPr>
            <a:spLocks/>
          </p:cNvSpPr>
          <p:nvPr/>
        </p:nvSpPr>
        <p:spPr bwMode="auto">
          <a:xfrm>
            <a:off x="3841467" y="1043545"/>
            <a:ext cx="16724" cy="19776"/>
          </a:xfrm>
          <a:custGeom>
            <a:avLst/>
            <a:gdLst>
              <a:gd name="T0" fmla="*/ 57 w 29"/>
              <a:gd name="T1" fmla="*/ 13 h 34"/>
              <a:gd name="T2" fmla="*/ 27 w 29"/>
              <a:gd name="T3" fmla="*/ 85 h 34"/>
              <a:gd name="T4" fmla="*/ 72 w 29"/>
              <a:gd name="T5" fmla="*/ 0 h 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" h="34">
                <a:moveTo>
                  <a:pt x="23" y="5"/>
                </a:moveTo>
                <a:cubicBezTo>
                  <a:pt x="12" y="8"/>
                  <a:pt x="0" y="24"/>
                  <a:pt x="11" y="34"/>
                </a:cubicBezTo>
                <a:cubicBezTo>
                  <a:pt x="12" y="19"/>
                  <a:pt x="10" y="5"/>
                  <a:pt x="29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7" name="Freeform 913"/>
          <p:cNvSpPr>
            <a:spLocks/>
          </p:cNvSpPr>
          <p:nvPr/>
        </p:nvSpPr>
        <p:spPr bwMode="auto">
          <a:xfrm>
            <a:off x="3989432" y="1066112"/>
            <a:ext cx="12311" cy="21637"/>
          </a:xfrm>
          <a:custGeom>
            <a:avLst/>
            <a:gdLst>
              <a:gd name="T0" fmla="*/ 0 w 21"/>
              <a:gd name="T1" fmla="*/ 0 h 37"/>
              <a:gd name="T2" fmla="*/ 10 w 21"/>
              <a:gd name="T3" fmla="*/ 93 h 37"/>
              <a:gd name="T4" fmla="*/ 10 w 21"/>
              <a:gd name="T5" fmla="*/ 93 h 37"/>
              <a:gd name="T6" fmla="*/ 0 w 21"/>
              <a:gd name="T7" fmla="*/ 3 h 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37">
                <a:moveTo>
                  <a:pt x="0" y="0"/>
                </a:moveTo>
                <a:cubicBezTo>
                  <a:pt x="16" y="9"/>
                  <a:pt x="20" y="26"/>
                  <a:pt x="4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21" y="28"/>
                  <a:pt x="1" y="11"/>
                  <a:pt x="0" y="1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8" name="Freeform 914"/>
          <p:cNvSpPr>
            <a:spLocks/>
          </p:cNvSpPr>
          <p:nvPr/>
        </p:nvSpPr>
        <p:spPr bwMode="auto">
          <a:xfrm>
            <a:off x="4188732" y="1188954"/>
            <a:ext cx="9291" cy="16285"/>
          </a:xfrm>
          <a:custGeom>
            <a:avLst/>
            <a:gdLst>
              <a:gd name="T0" fmla="*/ 15 w 16"/>
              <a:gd name="T1" fmla="*/ 0 h 28"/>
              <a:gd name="T2" fmla="*/ 0 w 16"/>
              <a:gd name="T3" fmla="*/ 70 h 28"/>
              <a:gd name="T4" fmla="*/ 3 w 16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28">
                <a:moveTo>
                  <a:pt x="6" y="0"/>
                </a:moveTo>
                <a:cubicBezTo>
                  <a:pt x="14" y="8"/>
                  <a:pt x="16" y="26"/>
                  <a:pt x="0" y="28"/>
                </a:cubicBezTo>
                <a:cubicBezTo>
                  <a:pt x="8" y="19"/>
                  <a:pt x="8" y="11"/>
                  <a:pt x="1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" name="Freeform 915"/>
          <p:cNvSpPr>
            <a:spLocks/>
          </p:cNvSpPr>
          <p:nvPr/>
        </p:nvSpPr>
        <p:spPr bwMode="auto">
          <a:xfrm>
            <a:off x="3750877" y="1309468"/>
            <a:ext cx="26016" cy="9772"/>
          </a:xfrm>
          <a:custGeom>
            <a:avLst/>
            <a:gdLst>
              <a:gd name="T0" fmla="*/ 0 w 45"/>
              <a:gd name="T1" fmla="*/ 2 h 17"/>
              <a:gd name="T2" fmla="*/ 55 w 45"/>
              <a:gd name="T3" fmla="*/ 40 h 17"/>
              <a:gd name="T4" fmla="*/ 112 w 45"/>
              <a:gd name="T5" fmla="*/ 2 h 17"/>
              <a:gd name="T6" fmla="*/ 55 w 45"/>
              <a:gd name="T7" fmla="*/ 30 h 17"/>
              <a:gd name="T8" fmla="*/ 45 w 45"/>
              <a:gd name="T9" fmla="*/ 17 h 17"/>
              <a:gd name="T10" fmla="*/ 25 w 45"/>
              <a:gd name="T11" fmla="*/ 20 h 17"/>
              <a:gd name="T12" fmla="*/ 2 w 45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17">
                <a:moveTo>
                  <a:pt x="0" y="1"/>
                </a:moveTo>
                <a:cubicBezTo>
                  <a:pt x="5" y="11"/>
                  <a:pt x="10" y="16"/>
                  <a:pt x="22" y="16"/>
                </a:cubicBezTo>
                <a:cubicBezTo>
                  <a:pt x="31" y="17"/>
                  <a:pt x="44" y="12"/>
                  <a:pt x="45" y="1"/>
                </a:cubicBezTo>
                <a:cubicBezTo>
                  <a:pt x="38" y="7"/>
                  <a:pt x="33" y="15"/>
                  <a:pt x="22" y="12"/>
                </a:cubicBezTo>
                <a:cubicBezTo>
                  <a:pt x="21" y="11"/>
                  <a:pt x="20" y="8"/>
                  <a:pt x="18" y="7"/>
                </a:cubicBezTo>
                <a:cubicBezTo>
                  <a:pt x="15" y="6"/>
                  <a:pt x="12" y="8"/>
                  <a:pt x="10" y="8"/>
                </a:cubicBezTo>
                <a:cubicBezTo>
                  <a:pt x="6" y="6"/>
                  <a:pt x="3" y="4"/>
                  <a:pt x="1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" name="Freeform 916"/>
          <p:cNvSpPr>
            <a:spLocks/>
          </p:cNvSpPr>
          <p:nvPr/>
        </p:nvSpPr>
        <p:spPr bwMode="auto">
          <a:xfrm>
            <a:off x="3798959" y="1138467"/>
            <a:ext cx="15098" cy="42343"/>
          </a:xfrm>
          <a:custGeom>
            <a:avLst/>
            <a:gdLst>
              <a:gd name="T0" fmla="*/ 43 w 26"/>
              <a:gd name="T1" fmla="*/ 2 h 73"/>
              <a:gd name="T2" fmla="*/ 28 w 26"/>
              <a:gd name="T3" fmla="*/ 85 h 73"/>
              <a:gd name="T4" fmla="*/ 65 w 26"/>
              <a:gd name="T5" fmla="*/ 162 h 73"/>
              <a:gd name="T6" fmla="*/ 20 w 26"/>
              <a:gd name="T7" fmla="*/ 87 h 73"/>
              <a:gd name="T8" fmla="*/ 3 w 26"/>
              <a:gd name="T9" fmla="*/ 40 h 73"/>
              <a:gd name="T10" fmla="*/ 38 w 26"/>
              <a:gd name="T11" fmla="*/ 0 h 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73">
                <a:moveTo>
                  <a:pt x="17" y="1"/>
                </a:moveTo>
                <a:cubicBezTo>
                  <a:pt x="6" y="8"/>
                  <a:pt x="8" y="24"/>
                  <a:pt x="11" y="34"/>
                </a:cubicBezTo>
                <a:cubicBezTo>
                  <a:pt x="14" y="42"/>
                  <a:pt x="15" y="66"/>
                  <a:pt x="26" y="65"/>
                </a:cubicBezTo>
                <a:cubicBezTo>
                  <a:pt x="16" y="73"/>
                  <a:pt x="9" y="41"/>
                  <a:pt x="8" y="35"/>
                </a:cubicBezTo>
                <a:cubicBezTo>
                  <a:pt x="7" y="29"/>
                  <a:pt x="0" y="22"/>
                  <a:pt x="1" y="16"/>
                </a:cubicBezTo>
                <a:cubicBezTo>
                  <a:pt x="1" y="12"/>
                  <a:pt x="11" y="1"/>
                  <a:pt x="15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1" name="Freeform 917"/>
          <p:cNvSpPr>
            <a:spLocks/>
          </p:cNvSpPr>
          <p:nvPr/>
        </p:nvSpPr>
        <p:spPr bwMode="auto">
          <a:xfrm>
            <a:off x="3762491" y="1194770"/>
            <a:ext cx="16260" cy="44902"/>
          </a:xfrm>
          <a:custGeom>
            <a:avLst/>
            <a:gdLst>
              <a:gd name="T0" fmla="*/ 53 w 28"/>
              <a:gd name="T1" fmla="*/ 13 h 77"/>
              <a:gd name="T2" fmla="*/ 35 w 28"/>
              <a:gd name="T3" fmla="*/ 108 h 77"/>
              <a:gd name="T4" fmla="*/ 3 w 28"/>
              <a:gd name="T5" fmla="*/ 145 h 77"/>
              <a:gd name="T6" fmla="*/ 20 w 28"/>
              <a:gd name="T7" fmla="*/ 193 h 77"/>
              <a:gd name="T8" fmla="*/ 18 w 28"/>
              <a:gd name="T9" fmla="*/ 135 h 77"/>
              <a:gd name="T10" fmla="*/ 53 w 28"/>
              <a:gd name="T11" fmla="*/ 95 h 77"/>
              <a:gd name="T12" fmla="*/ 53 w 28"/>
              <a:gd name="T13" fmla="*/ 75 h 77"/>
              <a:gd name="T14" fmla="*/ 63 w 28"/>
              <a:gd name="T15" fmla="*/ 50 h 77"/>
              <a:gd name="T16" fmla="*/ 53 w 28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77">
                <a:moveTo>
                  <a:pt x="21" y="5"/>
                </a:moveTo>
                <a:cubicBezTo>
                  <a:pt x="26" y="16"/>
                  <a:pt x="21" y="34"/>
                  <a:pt x="14" y="43"/>
                </a:cubicBezTo>
                <a:cubicBezTo>
                  <a:pt x="10" y="48"/>
                  <a:pt x="1" y="52"/>
                  <a:pt x="1" y="58"/>
                </a:cubicBezTo>
                <a:cubicBezTo>
                  <a:pt x="0" y="64"/>
                  <a:pt x="7" y="71"/>
                  <a:pt x="8" y="77"/>
                </a:cubicBezTo>
                <a:cubicBezTo>
                  <a:pt x="6" y="69"/>
                  <a:pt x="3" y="62"/>
                  <a:pt x="7" y="54"/>
                </a:cubicBezTo>
                <a:cubicBezTo>
                  <a:pt x="11" y="48"/>
                  <a:pt x="19" y="45"/>
                  <a:pt x="21" y="38"/>
                </a:cubicBezTo>
                <a:cubicBezTo>
                  <a:pt x="23" y="34"/>
                  <a:pt x="21" y="33"/>
                  <a:pt x="21" y="30"/>
                </a:cubicBezTo>
                <a:cubicBezTo>
                  <a:pt x="21" y="25"/>
                  <a:pt x="23" y="24"/>
                  <a:pt x="25" y="20"/>
                </a:cubicBezTo>
                <a:cubicBezTo>
                  <a:pt x="28" y="13"/>
                  <a:pt x="22" y="8"/>
                  <a:pt x="21" y="0"/>
                </a:cubicBezTo>
              </a:path>
            </a:pathLst>
          </a:custGeom>
          <a:solidFill>
            <a:srgbClr val="E19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2" name="Freeform 918"/>
          <p:cNvSpPr>
            <a:spLocks/>
          </p:cNvSpPr>
          <p:nvPr/>
        </p:nvSpPr>
        <p:spPr bwMode="auto">
          <a:xfrm>
            <a:off x="3824511" y="1420444"/>
            <a:ext cx="87106" cy="53045"/>
          </a:xfrm>
          <a:custGeom>
            <a:avLst/>
            <a:gdLst>
              <a:gd name="T0" fmla="*/ 375 w 150"/>
              <a:gd name="T1" fmla="*/ 0 h 91"/>
              <a:gd name="T2" fmla="*/ 125 w 150"/>
              <a:gd name="T3" fmla="*/ 195 h 91"/>
              <a:gd name="T4" fmla="*/ 0 w 150"/>
              <a:gd name="T5" fmla="*/ 218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" h="91">
                <a:moveTo>
                  <a:pt x="150" y="0"/>
                </a:moveTo>
                <a:cubicBezTo>
                  <a:pt x="133" y="41"/>
                  <a:pt x="87" y="65"/>
                  <a:pt x="50" y="78"/>
                </a:cubicBezTo>
                <a:cubicBezTo>
                  <a:pt x="13" y="91"/>
                  <a:pt x="12" y="85"/>
                  <a:pt x="0" y="87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3" name="Freeform 919"/>
          <p:cNvSpPr>
            <a:spLocks/>
          </p:cNvSpPr>
          <p:nvPr/>
        </p:nvSpPr>
        <p:spPr bwMode="auto">
          <a:xfrm>
            <a:off x="3800121" y="1416489"/>
            <a:ext cx="93610" cy="43506"/>
          </a:xfrm>
          <a:custGeom>
            <a:avLst/>
            <a:gdLst>
              <a:gd name="T0" fmla="*/ 403 w 161"/>
              <a:gd name="T1" fmla="*/ 0 h 75"/>
              <a:gd name="T2" fmla="*/ 0 w 161"/>
              <a:gd name="T3" fmla="*/ 187 h 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1" h="75">
                <a:moveTo>
                  <a:pt x="161" y="0"/>
                </a:moveTo>
                <a:cubicBezTo>
                  <a:pt x="136" y="13"/>
                  <a:pt x="26" y="33"/>
                  <a:pt x="0" y="75"/>
                </a:cubicBezTo>
              </a:path>
            </a:pathLst>
          </a:custGeom>
          <a:noFill/>
          <a:ln w="7938" cap="rnd">
            <a:solidFill>
              <a:srgbClr val="AB7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4" name="Freeform 920"/>
          <p:cNvSpPr>
            <a:spLocks/>
          </p:cNvSpPr>
          <p:nvPr/>
        </p:nvSpPr>
        <p:spPr bwMode="auto">
          <a:xfrm>
            <a:off x="3775731" y="1412301"/>
            <a:ext cx="78977" cy="32106"/>
          </a:xfrm>
          <a:custGeom>
            <a:avLst/>
            <a:gdLst>
              <a:gd name="T0" fmla="*/ 340 w 136"/>
              <a:gd name="T1" fmla="*/ 0 h 55"/>
              <a:gd name="T2" fmla="*/ 0 w 136"/>
              <a:gd name="T3" fmla="*/ 138 h 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" h="55">
                <a:moveTo>
                  <a:pt x="136" y="0"/>
                </a:moveTo>
                <a:cubicBezTo>
                  <a:pt x="103" y="8"/>
                  <a:pt x="4" y="22"/>
                  <a:pt x="0" y="55"/>
                </a:cubicBezTo>
              </a:path>
            </a:pathLst>
          </a:custGeom>
          <a:noFill/>
          <a:ln w="7938" cap="rnd">
            <a:solidFill>
              <a:srgbClr val="A4705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5" name="Freeform 921"/>
          <p:cNvSpPr>
            <a:spLocks/>
          </p:cNvSpPr>
          <p:nvPr/>
        </p:nvSpPr>
        <p:spPr bwMode="auto">
          <a:xfrm>
            <a:off x="3854243" y="1423468"/>
            <a:ext cx="63181" cy="57466"/>
          </a:xfrm>
          <a:custGeom>
            <a:avLst/>
            <a:gdLst>
              <a:gd name="T0" fmla="*/ 272 w 109"/>
              <a:gd name="T1" fmla="*/ 0 h 99"/>
              <a:gd name="T2" fmla="*/ 0 w 109"/>
              <a:gd name="T3" fmla="*/ 247 h 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" h="99">
                <a:moveTo>
                  <a:pt x="109" y="0"/>
                </a:moveTo>
                <a:cubicBezTo>
                  <a:pt x="105" y="32"/>
                  <a:pt x="36" y="94"/>
                  <a:pt x="0" y="99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6" name="Freeform 922"/>
          <p:cNvSpPr>
            <a:spLocks/>
          </p:cNvSpPr>
          <p:nvPr/>
        </p:nvSpPr>
        <p:spPr bwMode="auto">
          <a:xfrm>
            <a:off x="3842629" y="1436265"/>
            <a:ext cx="59697" cy="44670"/>
          </a:xfrm>
          <a:custGeom>
            <a:avLst/>
            <a:gdLst>
              <a:gd name="T0" fmla="*/ 257 w 103"/>
              <a:gd name="T1" fmla="*/ 0 h 77"/>
              <a:gd name="T2" fmla="*/ 0 w 103"/>
              <a:gd name="T3" fmla="*/ 192 h 7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3" h="77">
                <a:moveTo>
                  <a:pt x="103" y="0"/>
                </a:moveTo>
                <a:cubicBezTo>
                  <a:pt x="95" y="22"/>
                  <a:pt x="25" y="74"/>
                  <a:pt x="0" y="77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7" name="Freeform 923"/>
          <p:cNvSpPr>
            <a:spLocks/>
          </p:cNvSpPr>
          <p:nvPr/>
        </p:nvSpPr>
        <p:spPr bwMode="auto">
          <a:xfrm>
            <a:off x="3819865" y="1418816"/>
            <a:ext cx="84319" cy="52347"/>
          </a:xfrm>
          <a:custGeom>
            <a:avLst/>
            <a:gdLst>
              <a:gd name="T0" fmla="*/ 363 w 145"/>
              <a:gd name="T1" fmla="*/ 0 h 90"/>
              <a:gd name="T2" fmla="*/ 0 w 145"/>
              <a:gd name="T3" fmla="*/ 225 h 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" h="90">
                <a:moveTo>
                  <a:pt x="145" y="0"/>
                </a:moveTo>
                <a:cubicBezTo>
                  <a:pt x="133" y="20"/>
                  <a:pt x="44" y="89"/>
                  <a:pt x="0" y="90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8" name="Freeform 924"/>
          <p:cNvSpPr>
            <a:spLocks/>
          </p:cNvSpPr>
          <p:nvPr/>
        </p:nvSpPr>
        <p:spPr bwMode="auto">
          <a:xfrm>
            <a:off x="3807089" y="1418117"/>
            <a:ext cx="93610" cy="52347"/>
          </a:xfrm>
          <a:custGeom>
            <a:avLst/>
            <a:gdLst>
              <a:gd name="T0" fmla="*/ 403 w 161"/>
              <a:gd name="T1" fmla="*/ 0 h 90"/>
              <a:gd name="T2" fmla="*/ 25 w 161"/>
              <a:gd name="T3" fmla="*/ 225 h 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1" h="90">
                <a:moveTo>
                  <a:pt x="161" y="0"/>
                </a:moveTo>
                <a:cubicBezTo>
                  <a:pt x="145" y="25"/>
                  <a:pt x="0" y="65"/>
                  <a:pt x="10" y="90"/>
                </a:cubicBezTo>
              </a:path>
            </a:pathLst>
          </a:custGeom>
          <a:noFill/>
          <a:ln w="7938" cap="rnd">
            <a:solidFill>
              <a:srgbClr val="A4705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9" name="Freeform 925"/>
          <p:cNvSpPr>
            <a:spLocks/>
          </p:cNvSpPr>
          <p:nvPr/>
        </p:nvSpPr>
        <p:spPr bwMode="auto">
          <a:xfrm>
            <a:off x="3781073" y="1413465"/>
            <a:ext cx="91752" cy="42576"/>
          </a:xfrm>
          <a:custGeom>
            <a:avLst/>
            <a:gdLst>
              <a:gd name="T0" fmla="*/ 395 w 158"/>
              <a:gd name="T1" fmla="*/ 0 h 73"/>
              <a:gd name="T2" fmla="*/ 20 w 158"/>
              <a:gd name="T3" fmla="*/ 183 h 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73">
                <a:moveTo>
                  <a:pt x="158" y="0"/>
                </a:moveTo>
                <a:cubicBezTo>
                  <a:pt x="117" y="11"/>
                  <a:pt x="0" y="29"/>
                  <a:pt x="8" y="73"/>
                </a:cubicBezTo>
              </a:path>
            </a:pathLst>
          </a:custGeom>
          <a:noFill/>
          <a:ln w="7938" cap="rnd">
            <a:solidFill>
              <a:srgbClr val="AB7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0" name="Freeform 926"/>
          <p:cNvSpPr>
            <a:spLocks/>
          </p:cNvSpPr>
          <p:nvPr/>
        </p:nvSpPr>
        <p:spPr bwMode="auto">
          <a:xfrm>
            <a:off x="3795475" y="1418816"/>
            <a:ext cx="54122" cy="39551"/>
          </a:xfrm>
          <a:custGeom>
            <a:avLst/>
            <a:gdLst>
              <a:gd name="T0" fmla="*/ 233 w 93"/>
              <a:gd name="T1" fmla="*/ 0 h 68"/>
              <a:gd name="T2" fmla="*/ 8 w 93"/>
              <a:gd name="T3" fmla="*/ 170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3" h="68">
                <a:moveTo>
                  <a:pt x="93" y="0"/>
                </a:moveTo>
                <a:cubicBezTo>
                  <a:pt x="44" y="21"/>
                  <a:pt x="0" y="45"/>
                  <a:pt x="3" y="68"/>
                </a:cubicBezTo>
              </a:path>
            </a:pathLst>
          </a:custGeom>
          <a:noFill/>
          <a:ln w="7938" cap="rnd">
            <a:solidFill>
              <a:srgbClr val="AB7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1" name="Freeform 927"/>
          <p:cNvSpPr>
            <a:spLocks/>
          </p:cNvSpPr>
          <p:nvPr/>
        </p:nvSpPr>
        <p:spPr bwMode="auto">
          <a:xfrm>
            <a:off x="3769924" y="1416954"/>
            <a:ext cx="26713" cy="23266"/>
          </a:xfrm>
          <a:custGeom>
            <a:avLst/>
            <a:gdLst>
              <a:gd name="T0" fmla="*/ 115 w 46"/>
              <a:gd name="T1" fmla="*/ 0 h 40"/>
              <a:gd name="T2" fmla="*/ 3 w 46"/>
              <a:gd name="T3" fmla="*/ 10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" h="40">
                <a:moveTo>
                  <a:pt x="46" y="0"/>
                </a:moveTo>
                <a:cubicBezTo>
                  <a:pt x="21" y="9"/>
                  <a:pt x="0" y="17"/>
                  <a:pt x="1" y="40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2" name="Freeform 928"/>
          <p:cNvSpPr>
            <a:spLocks/>
          </p:cNvSpPr>
          <p:nvPr/>
        </p:nvSpPr>
        <p:spPr bwMode="auto">
          <a:xfrm>
            <a:off x="3854707" y="1472791"/>
            <a:ext cx="39488" cy="22102"/>
          </a:xfrm>
          <a:custGeom>
            <a:avLst/>
            <a:gdLst>
              <a:gd name="T0" fmla="*/ 170 w 68"/>
              <a:gd name="T1" fmla="*/ 0 h 38"/>
              <a:gd name="T2" fmla="*/ 0 w 68"/>
              <a:gd name="T3" fmla="*/ 80 h 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" h="38">
                <a:moveTo>
                  <a:pt x="68" y="0"/>
                </a:moveTo>
                <a:cubicBezTo>
                  <a:pt x="61" y="18"/>
                  <a:pt x="26" y="38"/>
                  <a:pt x="0" y="32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3" name="Freeform 929"/>
          <p:cNvSpPr>
            <a:spLocks/>
          </p:cNvSpPr>
          <p:nvPr/>
        </p:nvSpPr>
        <p:spPr bwMode="auto">
          <a:xfrm>
            <a:off x="3877936" y="1472791"/>
            <a:ext cx="29035" cy="29082"/>
          </a:xfrm>
          <a:custGeom>
            <a:avLst/>
            <a:gdLst>
              <a:gd name="T0" fmla="*/ 125 w 50"/>
              <a:gd name="T1" fmla="*/ 0 h 50"/>
              <a:gd name="T2" fmla="*/ 0 w 50"/>
              <a:gd name="T3" fmla="*/ 125 h 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0" h="50">
                <a:moveTo>
                  <a:pt x="50" y="0"/>
                </a:moveTo>
                <a:cubicBezTo>
                  <a:pt x="46" y="27"/>
                  <a:pt x="31" y="50"/>
                  <a:pt x="0" y="50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4" name="Freeform 930"/>
          <p:cNvSpPr>
            <a:spLocks/>
          </p:cNvSpPr>
          <p:nvPr/>
        </p:nvSpPr>
        <p:spPr bwMode="auto">
          <a:xfrm>
            <a:off x="3869806" y="1469999"/>
            <a:ext cx="29732" cy="34200"/>
          </a:xfrm>
          <a:custGeom>
            <a:avLst/>
            <a:gdLst>
              <a:gd name="T0" fmla="*/ 128 w 51"/>
              <a:gd name="T1" fmla="*/ 0 h 59"/>
              <a:gd name="T2" fmla="*/ 0 w 51"/>
              <a:gd name="T3" fmla="*/ 135 h 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" h="59">
                <a:moveTo>
                  <a:pt x="51" y="0"/>
                </a:moveTo>
                <a:cubicBezTo>
                  <a:pt x="48" y="23"/>
                  <a:pt x="33" y="59"/>
                  <a:pt x="0" y="54"/>
                </a:cubicBezTo>
              </a:path>
            </a:pathLst>
          </a:custGeom>
          <a:noFill/>
          <a:ln w="7938" cap="rnd">
            <a:solidFill>
              <a:srgbClr val="92574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5" name="Freeform 931"/>
          <p:cNvSpPr>
            <a:spLocks/>
          </p:cNvSpPr>
          <p:nvPr/>
        </p:nvSpPr>
        <p:spPr bwMode="auto">
          <a:xfrm>
            <a:off x="4044019" y="1382754"/>
            <a:ext cx="34843" cy="12796"/>
          </a:xfrm>
          <a:custGeom>
            <a:avLst/>
            <a:gdLst>
              <a:gd name="T0" fmla="*/ 150 w 60"/>
              <a:gd name="T1" fmla="*/ 30 h 22"/>
              <a:gd name="T2" fmla="*/ 0 w 60"/>
              <a:gd name="T3" fmla="*/ 0 h 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22">
                <a:moveTo>
                  <a:pt x="60" y="12"/>
                </a:moveTo>
                <a:cubicBezTo>
                  <a:pt x="41" y="22"/>
                  <a:pt x="17" y="8"/>
                  <a:pt x="0" y="0"/>
                </a:cubicBezTo>
              </a:path>
            </a:pathLst>
          </a:custGeom>
          <a:noFill/>
          <a:ln w="7938" cap="rnd">
            <a:solidFill>
              <a:srgbClr val="A6746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6" name="Freeform 932"/>
          <p:cNvSpPr>
            <a:spLocks/>
          </p:cNvSpPr>
          <p:nvPr/>
        </p:nvSpPr>
        <p:spPr bwMode="auto">
          <a:xfrm>
            <a:off x="4042393" y="1389734"/>
            <a:ext cx="23228" cy="16285"/>
          </a:xfrm>
          <a:custGeom>
            <a:avLst/>
            <a:gdLst>
              <a:gd name="T0" fmla="*/ 0 w 40"/>
              <a:gd name="T1" fmla="*/ 0 h 28"/>
              <a:gd name="T2" fmla="*/ 100 w 40"/>
              <a:gd name="T3" fmla="*/ 70 h 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" h="28">
                <a:moveTo>
                  <a:pt x="0" y="0"/>
                </a:moveTo>
                <a:cubicBezTo>
                  <a:pt x="8" y="17"/>
                  <a:pt x="24" y="28"/>
                  <a:pt x="40" y="28"/>
                </a:cubicBezTo>
              </a:path>
            </a:pathLst>
          </a:custGeom>
          <a:noFill/>
          <a:ln w="7938" cap="rnd">
            <a:solidFill>
              <a:srgbClr val="A6746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7" name="Freeform 933"/>
          <p:cNvSpPr>
            <a:spLocks/>
          </p:cNvSpPr>
          <p:nvPr/>
        </p:nvSpPr>
        <p:spPr bwMode="auto">
          <a:xfrm>
            <a:off x="4040535" y="1403693"/>
            <a:ext cx="8827" cy="13261"/>
          </a:xfrm>
          <a:custGeom>
            <a:avLst/>
            <a:gdLst>
              <a:gd name="T0" fmla="*/ 0 w 15"/>
              <a:gd name="T1" fmla="*/ 0 h 23"/>
              <a:gd name="T2" fmla="*/ 38 w 15"/>
              <a:gd name="T3" fmla="*/ 57 h 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" h="23">
                <a:moveTo>
                  <a:pt x="0" y="0"/>
                </a:moveTo>
                <a:cubicBezTo>
                  <a:pt x="5" y="10"/>
                  <a:pt x="5" y="20"/>
                  <a:pt x="15" y="23"/>
                </a:cubicBezTo>
              </a:path>
            </a:pathLst>
          </a:custGeom>
          <a:noFill/>
          <a:ln w="7938" cap="rnd">
            <a:solidFill>
              <a:srgbClr val="A6746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8" name="Freeform 934"/>
          <p:cNvSpPr>
            <a:spLocks/>
          </p:cNvSpPr>
          <p:nvPr/>
        </p:nvSpPr>
        <p:spPr bwMode="auto">
          <a:xfrm>
            <a:off x="4046342" y="1374611"/>
            <a:ext cx="34843" cy="8608"/>
          </a:xfrm>
          <a:custGeom>
            <a:avLst/>
            <a:gdLst>
              <a:gd name="T0" fmla="*/ 150 w 60"/>
              <a:gd name="T1" fmla="*/ 0 h 15"/>
              <a:gd name="T2" fmla="*/ 0 w 60"/>
              <a:gd name="T3" fmla="*/ 12 h 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15">
                <a:moveTo>
                  <a:pt x="60" y="0"/>
                </a:moveTo>
                <a:cubicBezTo>
                  <a:pt x="46" y="7"/>
                  <a:pt x="31" y="15"/>
                  <a:pt x="0" y="5"/>
                </a:cubicBezTo>
              </a:path>
            </a:pathLst>
          </a:custGeom>
          <a:noFill/>
          <a:ln w="7938" cap="rnd">
            <a:solidFill>
              <a:srgbClr val="A6746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9" name="Freeform 935"/>
          <p:cNvSpPr>
            <a:spLocks/>
          </p:cNvSpPr>
          <p:nvPr/>
        </p:nvSpPr>
        <p:spPr bwMode="auto">
          <a:xfrm>
            <a:off x="3895357" y="1379729"/>
            <a:ext cx="148197" cy="266389"/>
          </a:xfrm>
          <a:custGeom>
            <a:avLst/>
            <a:gdLst>
              <a:gd name="T0" fmla="*/ 160 w 255"/>
              <a:gd name="T1" fmla="*/ 203 h 458"/>
              <a:gd name="T2" fmla="*/ 45 w 255"/>
              <a:gd name="T3" fmla="*/ 370 h 458"/>
              <a:gd name="T4" fmla="*/ 45 w 255"/>
              <a:gd name="T5" fmla="*/ 535 h 458"/>
              <a:gd name="T6" fmla="*/ 0 w 255"/>
              <a:gd name="T7" fmla="*/ 548 h 458"/>
              <a:gd name="T8" fmla="*/ 10 w 255"/>
              <a:gd name="T9" fmla="*/ 1025 h 458"/>
              <a:gd name="T10" fmla="*/ 248 w 255"/>
              <a:gd name="T11" fmla="*/ 1053 h 458"/>
              <a:gd name="T12" fmla="*/ 443 w 255"/>
              <a:gd name="T13" fmla="*/ 448 h 458"/>
              <a:gd name="T14" fmla="*/ 638 w 255"/>
              <a:gd name="T15" fmla="*/ 0 h 4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5" h="458">
                <a:moveTo>
                  <a:pt x="64" y="81"/>
                </a:moveTo>
                <a:cubicBezTo>
                  <a:pt x="61" y="125"/>
                  <a:pt x="26" y="140"/>
                  <a:pt x="18" y="148"/>
                </a:cubicBezTo>
                <a:cubicBezTo>
                  <a:pt x="20" y="164"/>
                  <a:pt x="20" y="187"/>
                  <a:pt x="18" y="214"/>
                </a:cubicBezTo>
                <a:cubicBezTo>
                  <a:pt x="18" y="224"/>
                  <a:pt x="0" y="219"/>
                  <a:pt x="0" y="219"/>
                </a:cubicBezTo>
                <a:cubicBezTo>
                  <a:pt x="7" y="239"/>
                  <a:pt x="4" y="362"/>
                  <a:pt x="4" y="410"/>
                </a:cubicBezTo>
                <a:cubicBezTo>
                  <a:pt x="4" y="458"/>
                  <a:pt x="97" y="458"/>
                  <a:pt x="99" y="421"/>
                </a:cubicBezTo>
                <a:cubicBezTo>
                  <a:pt x="104" y="352"/>
                  <a:pt x="138" y="262"/>
                  <a:pt x="177" y="179"/>
                </a:cubicBezTo>
                <a:cubicBezTo>
                  <a:pt x="216" y="95"/>
                  <a:pt x="248" y="88"/>
                  <a:pt x="255" y="0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0" name="Freeform 936"/>
          <p:cNvSpPr>
            <a:spLocks/>
          </p:cNvSpPr>
          <p:nvPr/>
        </p:nvSpPr>
        <p:spPr bwMode="auto">
          <a:xfrm>
            <a:off x="3764117" y="1417652"/>
            <a:ext cx="131240" cy="89572"/>
          </a:xfrm>
          <a:custGeom>
            <a:avLst/>
            <a:gdLst>
              <a:gd name="T0" fmla="*/ 565 w 226"/>
              <a:gd name="T1" fmla="*/ 385 h 154"/>
              <a:gd name="T2" fmla="*/ 490 w 226"/>
              <a:gd name="T3" fmla="*/ 363 h 154"/>
              <a:gd name="T4" fmla="*/ 398 w 226"/>
              <a:gd name="T5" fmla="*/ 323 h 154"/>
              <a:gd name="T6" fmla="*/ 358 w 226"/>
              <a:gd name="T7" fmla="*/ 270 h 154"/>
              <a:gd name="T8" fmla="*/ 260 w 226"/>
              <a:gd name="T9" fmla="*/ 230 h 154"/>
              <a:gd name="T10" fmla="*/ 155 w 226"/>
              <a:gd name="T11" fmla="*/ 183 h 154"/>
              <a:gd name="T12" fmla="*/ 50 w 226"/>
              <a:gd name="T13" fmla="*/ 115 h 154"/>
              <a:gd name="T14" fmla="*/ 28 w 226"/>
              <a:gd name="T15" fmla="*/ 0 h 1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6" h="154">
                <a:moveTo>
                  <a:pt x="226" y="154"/>
                </a:moveTo>
                <a:cubicBezTo>
                  <a:pt x="207" y="154"/>
                  <a:pt x="202" y="152"/>
                  <a:pt x="196" y="145"/>
                </a:cubicBezTo>
                <a:cubicBezTo>
                  <a:pt x="173" y="147"/>
                  <a:pt x="161" y="135"/>
                  <a:pt x="159" y="129"/>
                </a:cubicBezTo>
                <a:cubicBezTo>
                  <a:pt x="140" y="128"/>
                  <a:pt x="143" y="108"/>
                  <a:pt x="143" y="108"/>
                </a:cubicBezTo>
                <a:cubicBezTo>
                  <a:pt x="126" y="112"/>
                  <a:pt x="110" y="103"/>
                  <a:pt x="104" y="92"/>
                </a:cubicBezTo>
                <a:cubicBezTo>
                  <a:pt x="78" y="92"/>
                  <a:pt x="67" y="91"/>
                  <a:pt x="62" y="73"/>
                </a:cubicBezTo>
                <a:cubicBezTo>
                  <a:pt x="34" y="68"/>
                  <a:pt x="16" y="59"/>
                  <a:pt x="20" y="46"/>
                </a:cubicBezTo>
                <a:cubicBezTo>
                  <a:pt x="2" y="41"/>
                  <a:pt x="0" y="17"/>
                  <a:pt x="11" y="0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1" name="Freeform 937"/>
          <p:cNvSpPr>
            <a:spLocks/>
          </p:cNvSpPr>
          <p:nvPr/>
        </p:nvSpPr>
        <p:spPr bwMode="auto">
          <a:xfrm>
            <a:off x="3885601" y="980728"/>
            <a:ext cx="398367" cy="310128"/>
          </a:xfrm>
          <a:custGeom>
            <a:avLst/>
            <a:gdLst>
              <a:gd name="T0" fmla="*/ 0 w 686"/>
              <a:gd name="T1" fmla="*/ 38 h 533"/>
              <a:gd name="T2" fmla="*/ 220 w 686"/>
              <a:gd name="T3" fmla="*/ 3 h 533"/>
              <a:gd name="T4" fmla="*/ 360 w 686"/>
              <a:gd name="T5" fmla="*/ 10 h 533"/>
              <a:gd name="T6" fmla="*/ 428 w 686"/>
              <a:gd name="T7" fmla="*/ 5 h 533"/>
              <a:gd name="T8" fmla="*/ 815 w 686"/>
              <a:gd name="T9" fmla="*/ 70 h 533"/>
              <a:gd name="T10" fmla="*/ 893 w 686"/>
              <a:gd name="T11" fmla="*/ 110 h 533"/>
              <a:gd name="T12" fmla="*/ 965 w 686"/>
              <a:gd name="T13" fmla="*/ 113 h 533"/>
              <a:gd name="T14" fmla="*/ 1028 w 686"/>
              <a:gd name="T15" fmla="*/ 145 h 533"/>
              <a:gd name="T16" fmla="*/ 1070 w 686"/>
              <a:gd name="T17" fmla="*/ 160 h 533"/>
              <a:gd name="T18" fmla="*/ 1133 w 686"/>
              <a:gd name="T19" fmla="*/ 180 h 533"/>
              <a:gd name="T20" fmla="*/ 1278 w 686"/>
              <a:gd name="T21" fmla="*/ 260 h 533"/>
              <a:gd name="T22" fmla="*/ 1320 w 686"/>
              <a:gd name="T23" fmla="*/ 283 h 533"/>
              <a:gd name="T24" fmla="*/ 1430 w 686"/>
              <a:gd name="T25" fmla="*/ 358 h 533"/>
              <a:gd name="T26" fmla="*/ 1463 w 686"/>
              <a:gd name="T27" fmla="*/ 405 h 533"/>
              <a:gd name="T28" fmla="*/ 1495 w 686"/>
              <a:gd name="T29" fmla="*/ 440 h 533"/>
              <a:gd name="T30" fmla="*/ 1563 w 686"/>
              <a:gd name="T31" fmla="*/ 548 h 533"/>
              <a:gd name="T32" fmla="*/ 1620 w 686"/>
              <a:gd name="T33" fmla="*/ 610 h 533"/>
              <a:gd name="T34" fmla="*/ 1673 w 686"/>
              <a:gd name="T35" fmla="*/ 748 h 533"/>
              <a:gd name="T36" fmla="*/ 1708 w 686"/>
              <a:gd name="T37" fmla="*/ 1008 h 533"/>
              <a:gd name="T38" fmla="*/ 1695 w 686"/>
              <a:gd name="T39" fmla="*/ 1195 h 533"/>
              <a:gd name="T40" fmla="*/ 1580 w 686"/>
              <a:gd name="T41" fmla="*/ 1288 h 533"/>
              <a:gd name="T42" fmla="*/ 1468 w 686"/>
              <a:gd name="T43" fmla="*/ 1333 h 5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6" h="533">
                <a:moveTo>
                  <a:pt x="0" y="15"/>
                </a:moveTo>
                <a:cubicBezTo>
                  <a:pt x="32" y="9"/>
                  <a:pt x="67" y="1"/>
                  <a:pt x="88" y="1"/>
                </a:cubicBezTo>
                <a:cubicBezTo>
                  <a:pt x="104" y="0"/>
                  <a:pt x="121" y="3"/>
                  <a:pt x="144" y="4"/>
                </a:cubicBezTo>
                <a:cubicBezTo>
                  <a:pt x="152" y="5"/>
                  <a:pt x="162" y="2"/>
                  <a:pt x="171" y="2"/>
                </a:cubicBezTo>
                <a:cubicBezTo>
                  <a:pt x="216" y="6"/>
                  <a:pt x="269" y="13"/>
                  <a:pt x="326" y="28"/>
                </a:cubicBezTo>
                <a:cubicBezTo>
                  <a:pt x="333" y="30"/>
                  <a:pt x="350" y="43"/>
                  <a:pt x="357" y="44"/>
                </a:cubicBezTo>
                <a:cubicBezTo>
                  <a:pt x="367" y="45"/>
                  <a:pt x="376" y="44"/>
                  <a:pt x="386" y="45"/>
                </a:cubicBezTo>
                <a:cubicBezTo>
                  <a:pt x="398" y="47"/>
                  <a:pt x="399" y="54"/>
                  <a:pt x="411" y="58"/>
                </a:cubicBezTo>
                <a:cubicBezTo>
                  <a:pt x="415" y="59"/>
                  <a:pt x="424" y="63"/>
                  <a:pt x="428" y="64"/>
                </a:cubicBezTo>
                <a:cubicBezTo>
                  <a:pt x="437" y="67"/>
                  <a:pt x="445" y="69"/>
                  <a:pt x="453" y="72"/>
                </a:cubicBezTo>
                <a:cubicBezTo>
                  <a:pt x="477" y="80"/>
                  <a:pt x="490" y="94"/>
                  <a:pt x="511" y="104"/>
                </a:cubicBezTo>
                <a:cubicBezTo>
                  <a:pt x="515" y="106"/>
                  <a:pt x="523" y="111"/>
                  <a:pt x="528" y="113"/>
                </a:cubicBezTo>
                <a:cubicBezTo>
                  <a:pt x="544" y="120"/>
                  <a:pt x="559" y="132"/>
                  <a:pt x="572" y="143"/>
                </a:cubicBezTo>
                <a:cubicBezTo>
                  <a:pt x="576" y="147"/>
                  <a:pt x="581" y="158"/>
                  <a:pt x="585" y="162"/>
                </a:cubicBezTo>
                <a:cubicBezTo>
                  <a:pt x="589" y="167"/>
                  <a:pt x="594" y="172"/>
                  <a:pt x="598" y="176"/>
                </a:cubicBezTo>
                <a:cubicBezTo>
                  <a:pt x="609" y="189"/>
                  <a:pt x="616" y="208"/>
                  <a:pt x="625" y="219"/>
                </a:cubicBezTo>
                <a:cubicBezTo>
                  <a:pt x="633" y="230"/>
                  <a:pt x="642" y="234"/>
                  <a:pt x="648" y="244"/>
                </a:cubicBezTo>
                <a:cubicBezTo>
                  <a:pt x="658" y="260"/>
                  <a:pt x="661" y="281"/>
                  <a:pt x="669" y="299"/>
                </a:cubicBezTo>
                <a:cubicBezTo>
                  <a:pt x="686" y="344"/>
                  <a:pt x="685" y="357"/>
                  <a:pt x="683" y="403"/>
                </a:cubicBezTo>
                <a:cubicBezTo>
                  <a:pt x="683" y="434"/>
                  <a:pt x="685" y="465"/>
                  <a:pt x="678" y="478"/>
                </a:cubicBezTo>
                <a:cubicBezTo>
                  <a:pt x="671" y="490"/>
                  <a:pt x="657" y="504"/>
                  <a:pt x="632" y="515"/>
                </a:cubicBezTo>
                <a:cubicBezTo>
                  <a:pt x="607" y="525"/>
                  <a:pt x="598" y="524"/>
                  <a:pt x="587" y="533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2" name="Freeform 938"/>
          <p:cNvSpPr>
            <a:spLocks/>
          </p:cNvSpPr>
          <p:nvPr/>
        </p:nvSpPr>
        <p:spPr bwMode="auto">
          <a:xfrm>
            <a:off x="3717195" y="1250606"/>
            <a:ext cx="334489" cy="94225"/>
          </a:xfrm>
          <a:custGeom>
            <a:avLst/>
            <a:gdLst>
              <a:gd name="T0" fmla="*/ 1440 w 576"/>
              <a:gd name="T1" fmla="*/ 405 h 162"/>
              <a:gd name="T2" fmla="*/ 1370 w 576"/>
              <a:gd name="T3" fmla="*/ 215 h 162"/>
              <a:gd name="T4" fmla="*/ 1300 w 576"/>
              <a:gd name="T5" fmla="*/ 188 h 162"/>
              <a:gd name="T6" fmla="*/ 1275 w 576"/>
              <a:gd name="T7" fmla="*/ 143 h 162"/>
              <a:gd name="T8" fmla="*/ 1073 w 576"/>
              <a:gd name="T9" fmla="*/ 83 h 162"/>
              <a:gd name="T10" fmla="*/ 1010 w 576"/>
              <a:gd name="T11" fmla="*/ 103 h 162"/>
              <a:gd name="T12" fmla="*/ 940 w 576"/>
              <a:gd name="T13" fmla="*/ 90 h 162"/>
              <a:gd name="T14" fmla="*/ 685 w 576"/>
              <a:gd name="T15" fmla="*/ 78 h 162"/>
              <a:gd name="T16" fmla="*/ 510 w 576"/>
              <a:gd name="T17" fmla="*/ 70 h 162"/>
              <a:gd name="T18" fmla="*/ 463 w 576"/>
              <a:gd name="T19" fmla="*/ 103 h 162"/>
              <a:gd name="T20" fmla="*/ 388 w 576"/>
              <a:gd name="T21" fmla="*/ 93 h 162"/>
              <a:gd name="T22" fmla="*/ 250 w 576"/>
              <a:gd name="T23" fmla="*/ 90 h 162"/>
              <a:gd name="T24" fmla="*/ 58 w 576"/>
              <a:gd name="T25" fmla="*/ 15 h 162"/>
              <a:gd name="T26" fmla="*/ 0 w 576"/>
              <a:gd name="T27" fmla="*/ 58 h 1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6" h="162">
                <a:moveTo>
                  <a:pt x="576" y="162"/>
                </a:moveTo>
                <a:cubicBezTo>
                  <a:pt x="570" y="130"/>
                  <a:pt x="565" y="104"/>
                  <a:pt x="548" y="86"/>
                </a:cubicBezTo>
                <a:cubicBezTo>
                  <a:pt x="543" y="80"/>
                  <a:pt x="529" y="81"/>
                  <a:pt x="520" y="75"/>
                </a:cubicBezTo>
                <a:cubicBezTo>
                  <a:pt x="514" y="71"/>
                  <a:pt x="515" y="61"/>
                  <a:pt x="510" y="57"/>
                </a:cubicBezTo>
                <a:cubicBezTo>
                  <a:pt x="483" y="40"/>
                  <a:pt x="466" y="30"/>
                  <a:pt x="429" y="33"/>
                </a:cubicBezTo>
                <a:cubicBezTo>
                  <a:pt x="422" y="34"/>
                  <a:pt x="413" y="41"/>
                  <a:pt x="404" y="41"/>
                </a:cubicBezTo>
                <a:cubicBezTo>
                  <a:pt x="395" y="42"/>
                  <a:pt x="386" y="36"/>
                  <a:pt x="376" y="36"/>
                </a:cubicBezTo>
                <a:cubicBezTo>
                  <a:pt x="340" y="38"/>
                  <a:pt x="302" y="37"/>
                  <a:pt x="274" y="31"/>
                </a:cubicBezTo>
                <a:cubicBezTo>
                  <a:pt x="242" y="25"/>
                  <a:pt x="223" y="25"/>
                  <a:pt x="204" y="28"/>
                </a:cubicBezTo>
                <a:cubicBezTo>
                  <a:pt x="197" y="29"/>
                  <a:pt x="194" y="40"/>
                  <a:pt x="185" y="41"/>
                </a:cubicBezTo>
                <a:cubicBezTo>
                  <a:pt x="175" y="43"/>
                  <a:pt x="163" y="35"/>
                  <a:pt x="155" y="37"/>
                </a:cubicBezTo>
                <a:cubicBezTo>
                  <a:pt x="140" y="40"/>
                  <a:pt x="126" y="41"/>
                  <a:pt x="100" y="36"/>
                </a:cubicBezTo>
                <a:cubicBezTo>
                  <a:pt x="73" y="25"/>
                  <a:pt x="46" y="0"/>
                  <a:pt x="23" y="6"/>
                </a:cubicBezTo>
                <a:cubicBezTo>
                  <a:pt x="9" y="7"/>
                  <a:pt x="0" y="23"/>
                  <a:pt x="0" y="23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3" name="Freeform 939"/>
          <p:cNvSpPr>
            <a:spLocks/>
          </p:cNvSpPr>
          <p:nvPr/>
        </p:nvSpPr>
        <p:spPr bwMode="auto">
          <a:xfrm>
            <a:off x="4050987" y="1268056"/>
            <a:ext cx="220205" cy="107718"/>
          </a:xfrm>
          <a:custGeom>
            <a:avLst/>
            <a:gdLst>
              <a:gd name="T0" fmla="*/ 948 w 379"/>
              <a:gd name="T1" fmla="*/ 0 h 185"/>
              <a:gd name="T2" fmla="*/ 763 w 379"/>
              <a:gd name="T3" fmla="*/ 270 h 185"/>
              <a:gd name="T4" fmla="*/ 608 w 379"/>
              <a:gd name="T5" fmla="*/ 378 h 185"/>
              <a:gd name="T6" fmla="*/ 430 w 379"/>
              <a:gd name="T7" fmla="*/ 408 h 185"/>
              <a:gd name="T8" fmla="*/ 258 w 379"/>
              <a:gd name="T9" fmla="*/ 445 h 185"/>
              <a:gd name="T10" fmla="*/ 108 w 379"/>
              <a:gd name="T11" fmla="*/ 453 h 185"/>
              <a:gd name="T12" fmla="*/ 0 w 379"/>
              <a:gd name="T13" fmla="*/ 433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9" h="185">
                <a:moveTo>
                  <a:pt x="379" y="0"/>
                </a:moveTo>
                <a:cubicBezTo>
                  <a:pt x="376" y="46"/>
                  <a:pt x="333" y="88"/>
                  <a:pt x="305" y="108"/>
                </a:cubicBezTo>
                <a:cubicBezTo>
                  <a:pt x="277" y="127"/>
                  <a:pt x="274" y="137"/>
                  <a:pt x="243" y="151"/>
                </a:cubicBezTo>
                <a:cubicBezTo>
                  <a:pt x="211" y="165"/>
                  <a:pt x="212" y="156"/>
                  <a:pt x="172" y="163"/>
                </a:cubicBezTo>
                <a:cubicBezTo>
                  <a:pt x="122" y="172"/>
                  <a:pt x="122" y="178"/>
                  <a:pt x="103" y="178"/>
                </a:cubicBezTo>
                <a:cubicBezTo>
                  <a:pt x="75" y="178"/>
                  <a:pt x="64" y="185"/>
                  <a:pt x="43" y="181"/>
                </a:cubicBezTo>
                <a:cubicBezTo>
                  <a:pt x="22" y="178"/>
                  <a:pt x="0" y="173"/>
                  <a:pt x="0" y="173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4" name="Freeform 940"/>
          <p:cNvSpPr>
            <a:spLocks/>
          </p:cNvSpPr>
          <p:nvPr/>
        </p:nvSpPr>
        <p:spPr bwMode="auto">
          <a:xfrm>
            <a:off x="4030082" y="1374611"/>
            <a:ext cx="55284" cy="53511"/>
          </a:xfrm>
          <a:custGeom>
            <a:avLst/>
            <a:gdLst>
              <a:gd name="T0" fmla="*/ 238 w 95"/>
              <a:gd name="T1" fmla="*/ 0 h 92"/>
              <a:gd name="T2" fmla="*/ 233 w 95"/>
              <a:gd name="T3" fmla="*/ 38 h 92"/>
              <a:gd name="T4" fmla="*/ 188 w 95"/>
              <a:gd name="T5" fmla="*/ 85 h 92"/>
              <a:gd name="T6" fmla="*/ 173 w 95"/>
              <a:gd name="T7" fmla="*/ 125 h 92"/>
              <a:gd name="T8" fmla="*/ 138 w 95"/>
              <a:gd name="T9" fmla="*/ 135 h 92"/>
              <a:gd name="T10" fmla="*/ 105 w 95"/>
              <a:gd name="T11" fmla="*/ 175 h 92"/>
              <a:gd name="T12" fmla="*/ 65 w 95"/>
              <a:gd name="T13" fmla="*/ 190 h 92"/>
              <a:gd name="T14" fmla="*/ 0 w 95"/>
              <a:gd name="T15" fmla="*/ 230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92">
                <a:moveTo>
                  <a:pt x="95" y="0"/>
                </a:moveTo>
                <a:cubicBezTo>
                  <a:pt x="93" y="5"/>
                  <a:pt x="95" y="11"/>
                  <a:pt x="93" y="15"/>
                </a:cubicBezTo>
                <a:cubicBezTo>
                  <a:pt x="89" y="22"/>
                  <a:pt x="80" y="28"/>
                  <a:pt x="75" y="34"/>
                </a:cubicBezTo>
                <a:cubicBezTo>
                  <a:pt x="72" y="38"/>
                  <a:pt x="73" y="46"/>
                  <a:pt x="69" y="50"/>
                </a:cubicBezTo>
                <a:cubicBezTo>
                  <a:pt x="66" y="53"/>
                  <a:pt x="58" y="52"/>
                  <a:pt x="55" y="54"/>
                </a:cubicBezTo>
                <a:cubicBezTo>
                  <a:pt x="51" y="58"/>
                  <a:pt x="47" y="67"/>
                  <a:pt x="42" y="70"/>
                </a:cubicBezTo>
                <a:cubicBezTo>
                  <a:pt x="37" y="74"/>
                  <a:pt x="31" y="73"/>
                  <a:pt x="26" y="76"/>
                </a:cubicBezTo>
                <a:cubicBezTo>
                  <a:pt x="18" y="81"/>
                  <a:pt x="9" y="87"/>
                  <a:pt x="0" y="92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5" name="Freeform 941"/>
          <p:cNvSpPr>
            <a:spLocks/>
          </p:cNvSpPr>
          <p:nvPr/>
        </p:nvSpPr>
        <p:spPr bwMode="auto">
          <a:xfrm>
            <a:off x="3932523" y="1430913"/>
            <a:ext cx="49476" cy="184960"/>
          </a:xfrm>
          <a:custGeom>
            <a:avLst/>
            <a:gdLst>
              <a:gd name="T0" fmla="*/ 0 w 85"/>
              <a:gd name="T1" fmla="*/ 795 h 318"/>
              <a:gd name="T2" fmla="*/ 135 w 85"/>
              <a:gd name="T3" fmla="*/ 305 h 318"/>
              <a:gd name="T4" fmla="*/ 205 w 85"/>
              <a:gd name="T5" fmla="*/ 60 h 318"/>
              <a:gd name="T6" fmla="*/ 203 w 85"/>
              <a:gd name="T7" fmla="*/ 3 h 318"/>
              <a:gd name="T8" fmla="*/ 210 w 85"/>
              <a:gd name="T9" fmla="*/ 0 h 318"/>
              <a:gd name="T10" fmla="*/ 213 w 85"/>
              <a:gd name="T11" fmla="*/ 60 h 318"/>
              <a:gd name="T12" fmla="*/ 140 w 85"/>
              <a:gd name="T13" fmla="*/ 308 h 318"/>
              <a:gd name="T14" fmla="*/ 0 w 85"/>
              <a:gd name="T15" fmla="*/ 795 h 3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5" h="318">
                <a:moveTo>
                  <a:pt x="0" y="318"/>
                </a:moveTo>
                <a:cubicBezTo>
                  <a:pt x="5" y="292"/>
                  <a:pt x="27" y="180"/>
                  <a:pt x="54" y="122"/>
                </a:cubicBezTo>
                <a:cubicBezTo>
                  <a:pt x="74" y="76"/>
                  <a:pt x="82" y="52"/>
                  <a:pt x="82" y="24"/>
                </a:cubicBezTo>
                <a:cubicBezTo>
                  <a:pt x="82" y="17"/>
                  <a:pt x="82" y="9"/>
                  <a:pt x="81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85" y="8"/>
                  <a:pt x="85" y="16"/>
                  <a:pt x="85" y="24"/>
                </a:cubicBezTo>
                <a:cubicBezTo>
                  <a:pt x="85" y="51"/>
                  <a:pt x="76" y="77"/>
                  <a:pt x="56" y="123"/>
                </a:cubicBezTo>
                <a:cubicBezTo>
                  <a:pt x="29" y="181"/>
                  <a:pt x="5" y="292"/>
                  <a:pt x="0" y="318"/>
                </a:cubicBezTo>
              </a:path>
            </a:pathLst>
          </a:custGeom>
          <a:solidFill>
            <a:srgbClr val="905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6" name="Freeform 942"/>
          <p:cNvSpPr>
            <a:spLocks/>
          </p:cNvSpPr>
          <p:nvPr/>
        </p:nvSpPr>
        <p:spPr bwMode="auto">
          <a:xfrm>
            <a:off x="3904648" y="1503734"/>
            <a:ext cx="3484" cy="84918"/>
          </a:xfrm>
          <a:custGeom>
            <a:avLst/>
            <a:gdLst>
              <a:gd name="T0" fmla="*/ 0 w 6"/>
              <a:gd name="T1" fmla="*/ 53 h 146"/>
              <a:gd name="T2" fmla="*/ 0 w 6"/>
              <a:gd name="T3" fmla="*/ 5 h 146"/>
              <a:gd name="T4" fmla="*/ 3 w 6"/>
              <a:gd name="T5" fmla="*/ 3 h 146"/>
              <a:gd name="T6" fmla="*/ 8 w 6"/>
              <a:gd name="T7" fmla="*/ 0 h 146"/>
              <a:gd name="T8" fmla="*/ 10 w 6"/>
              <a:gd name="T9" fmla="*/ 48 h 146"/>
              <a:gd name="T10" fmla="*/ 15 w 6"/>
              <a:gd name="T11" fmla="*/ 365 h 146"/>
              <a:gd name="T12" fmla="*/ 0 w 6"/>
              <a:gd name="T13" fmla="*/ 53 h 1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146">
                <a:moveTo>
                  <a:pt x="0" y="21"/>
                </a:moveTo>
                <a:cubicBezTo>
                  <a:pt x="0" y="13"/>
                  <a:pt x="0" y="8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5"/>
                  <a:pt x="4" y="12"/>
                  <a:pt x="4" y="19"/>
                </a:cubicBezTo>
                <a:cubicBezTo>
                  <a:pt x="4" y="51"/>
                  <a:pt x="5" y="102"/>
                  <a:pt x="6" y="146"/>
                </a:cubicBezTo>
                <a:cubicBezTo>
                  <a:pt x="5" y="102"/>
                  <a:pt x="0" y="52"/>
                  <a:pt x="0" y="21"/>
                </a:cubicBezTo>
              </a:path>
            </a:pathLst>
          </a:custGeom>
          <a:solidFill>
            <a:srgbClr val="9054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7" name="Freeform 943"/>
          <p:cNvSpPr>
            <a:spLocks/>
          </p:cNvSpPr>
          <p:nvPr/>
        </p:nvSpPr>
        <p:spPr bwMode="auto">
          <a:xfrm>
            <a:off x="3904648" y="1503734"/>
            <a:ext cx="2323" cy="22102"/>
          </a:xfrm>
          <a:custGeom>
            <a:avLst/>
            <a:gdLst>
              <a:gd name="T0" fmla="*/ 10 w 4"/>
              <a:gd name="T1" fmla="*/ 95 h 38"/>
              <a:gd name="T2" fmla="*/ 3 w 4"/>
              <a:gd name="T3" fmla="*/ 8 h 38"/>
              <a:gd name="T4" fmla="*/ 3 w 4"/>
              <a:gd name="T5" fmla="*/ 3 h 38"/>
              <a:gd name="T6" fmla="*/ 8 w 4"/>
              <a:gd name="T7" fmla="*/ 0 h 38"/>
              <a:gd name="T8" fmla="*/ 10 w 4"/>
              <a:gd name="T9" fmla="*/ 48 h 38"/>
              <a:gd name="T10" fmla="*/ 10 w 4"/>
              <a:gd name="T11" fmla="*/ 95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38">
                <a:moveTo>
                  <a:pt x="4" y="38"/>
                </a:moveTo>
                <a:cubicBezTo>
                  <a:pt x="4" y="30"/>
                  <a:pt x="0" y="8"/>
                  <a:pt x="1" y="3"/>
                </a:cubicBezTo>
                <a:cubicBezTo>
                  <a:pt x="1" y="1"/>
                  <a:pt x="1" y="1"/>
                  <a:pt x="1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5"/>
                  <a:pt x="4" y="12"/>
                  <a:pt x="4" y="19"/>
                </a:cubicBezTo>
                <a:cubicBezTo>
                  <a:pt x="4" y="38"/>
                  <a:pt x="4" y="38"/>
                  <a:pt x="4" y="38"/>
                </a:cubicBezTo>
              </a:path>
            </a:pathLst>
          </a:custGeom>
          <a:solidFill>
            <a:srgbClr val="490B0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8" name="Freeform 944"/>
          <p:cNvSpPr>
            <a:spLocks/>
          </p:cNvSpPr>
          <p:nvPr/>
        </p:nvSpPr>
        <p:spPr bwMode="auto">
          <a:xfrm>
            <a:off x="3637057" y="987010"/>
            <a:ext cx="614391" cy="445067"/>
          </a:xfrm>
          <a:custGeom>
            <a:avLst/>
            <a:gdLst>
              <a:gd name="T0" fmla="*/ 2385 w 1058"/>
              <a:gd name="T1" fmla="*/ 370 h 765"/>
              <a:gd name="T2" fmla="*/ 2403 w 1058"/>
              <a:gd name="T3" fmla="*/ 410 h 765"/>
              <a:gd name="T4" fmla="*/ 2455 w 1058"/>
              <a:gd name="T5" fmla="*/ 453 h 765"/>
              <a:gd name="T6" fmla="*/ 2493 w 1058"/>
              <a:gd name="T7" fmla="*/ 500 h 765"/>
              <a:gd name="T8" fmla="*/ 2555 w 1058"/>
              <a:gd name="T9" fmla="*/ 593 h 765"/>
              <a:gd name="T10" fmla="*/ 2588 w 1058"/>
              <a:gd name="T11" fmla="*/ 710 h 765"/>
              <a:gd name="T12" fmla="*/ 2640 w 1058"/>
              <a:gd name="T13" fmla="*/ 843 h 765"/>
              <a:gd name="T14" fmla="*/ 2645 w 1058"/>
              <a:gd name="T15" fmla="*/ 950 h 765"/>
              <a:gd name="T16" fmla="*/ 2618 w 1058"/>
              <a:gd name="T17" fmla="*/ 1033 h 765"/>
              <a:gd name="T18" fmla="*/ 2630 w 1058"/>
              <a:gd name="T19" fmla="*/ 1075 h 765"/>
              <a:gd name="T20" fmla="*/ 2548 w 1058"/>
              <a:gd name="T21" fmla="*/ 1285 h 765"/>
              <a:gd name="T22" fmla="*/ 2495 w 1058"/>
              <a:gd name="T23" fmla="*/ 1363 h 765"/>
              <a:gd name="T24" fmla="*/ 2455 w 1058"/>
              <a:gd name="T25" fmla="*/ 1388 h 765"/>
              <a:gd name="T26" fmla="*/ 2303 w 1058"/>
              <a:gd name="T27" fmla="*/ 1480 h 765"/>
              <a:gd name="T28" fmla="*/ 2145 w 1058"/>
              <a:gd name="T29" fmla="*/ 1493 h 765"/>
              <a:gd name="T30" fmla="*/ 2033 w 1058"/>
              <a:gd name="T31" fmla="*/ 1523 h 765"/>
              <a:gd name="T32" fmla="*/ 1903 w 1058"/>
              <a:gd name="T33" fmla="*/ 1538 h 765"/>
              <a:gd name="T34" fmla="*/ 1788 w 1058"/>
              <a:gd name="T35" fmla="*/ 1543 h 765"/>
              <a:gd name="T36" fmla="*/ 1638 w 1058"/>
              <a:gd name="T37" fmla="*/ 1830 h 765"/>
              <a:gd name="T38" fmla="*/ 1370 w 1058"/>
              <a:gd name="T39" fmla="*/ 1905 h 765"/>
              <a:gd name="T40" fmla="*/ 1090 w 1058"/>
              <a:gd name="T41" fmla="*/ 1843 h 765"/>
              <a:gd name="T42" fmla="*/ 795 w 1058"/>
              <a:gd name="T43" fmla="*/ 1833 h 765"/>
              <a:gd name="T44" fmla="*/ 733 w 1058"/>
              <a:gd name="T45" fmla="*/ 1850 h 765"/>
              <a:gd name="T46" fmla="*/ 643 w 1058"/>
              <a:gd name="T47" fmla="*/ 1840 h 765"/>
              <a:gd name="T48" fmla="*/ 493 w 1058"/>
              <a:gd name="T49" fmla="*/ 1828 h 765"/>
              <a:gd name="T50" fmla="*/ 403 w 1058"/>
              <a:gd name="T51" fmla="*/ 1780 h 765"/>
              <a:gd name="T52" fmla="*/ 283 w 1058"/>
              <a:gd name="T53" fmla="*/ 1760 h 765"/>
              <a:gd name="T54" fmla="*/ 165 w 1058"/>
              <a:gd name="T55" fmla="*/ 1660 h 765"/>
              <a:gd name="T56" fmla="*/ 145 w 1058"/>
              <a:gd name="T57" fmla="*/ 1613 h 765"/>
              <a:gd name="T58" fmla="*/ 113 w 1058"/>
              <a:gd name="T59" fmla="*/ 1588 h 765"/>
              <a:gd name="T60" fmla="*/ 38 w 1058"/>
              <a:gd name="T61" fmla="*/ 1350 h 765"/>
              <a:gd name="T62" fmla="*/ 40 w 1058"/>
              <a:gd name="T63" fmla="*/ 1303 h 765"/>
              <a:gd name="T64" fmla="*/ 20 w 1058"/>
              <a:gd name="T65" fmla="*/ 1240 h 765"/>
              <a:gd name="T66" fmla="*/ 20 w 1058"/>
              <a:gd name="T67" fmla="*/ 890 h 765"/>
              <a:gd name="T68" fmla="*/ 40 w 1058"/>
              <a:gd name="T69" fmla="*/ 853 h 765"/>
              <a:gd name="T70" fmla="*/ 40 w 1058"/>
              <a:gd name="T71" fmla="*/ 770 h 765"/>
              <a:gd name="T72" fmla="*/ 253 w 1058"/>
              <a:gd name="T73" fmla="*/ 450 h 765"/>
              <a:gd name="T74" fmla="*/ 350 w 1058"/>
              <a:gd name="T75" fmla="*/ 378 h 765"/>
              <a:gd name="T76" fmla="*/ 500 w 1058"/>
              <a:gd name="T77" fmla="*/ 250 h 765"/>
              <a:gd name="T78" fmla="*/ 610 w 1058"/>
              <a:gd name="T79" fmla="*/ 155 h 765"/>
              <a:gd name="T80" fmla="*/ 853 w 1058"/>
              <a:gd name="T81" fmla="*/ 43 h 765"/>
              <a:gd name="T82" fmla="*/ 953 w 1058"/>
              <a:gd name="T83" fmla="*/ 38 h 765"/>
              <a:gd name="T84" fmla="*/ 1130 w 1058"/>
              <a:gd name="T85" fmla="*/ 0 h 765"/>
              <a:gd name="T86" fmla="*/ 1223 w 1058"/>
              <a:gd name="T87" fmla="*/ 0 h 765"/>
              <a:gd name="T88" fmla="*/ 1340 w 1058"/>
              <a:gd name="T89" fmla="*/ 20 h 765"/>
              <a:gd name="T90" fmla="*/ 1538 w 1058"/>
              <a:gd name="T91" fmla="*/ 38 h 765"/>
              <a:gd name="T92" fmla="*/ 1738 w 1058"/>
              <a:gd name="T93" fmla="*/ 70 h 765"/>
              <a:gd name="T94" fmla="*/ 1865 w 1058"/>
              <a:gd name="T95" fmla="*/ 125 h 765"/>
              <a:gd name="T96" fmla="*/ 1985 w 1058"/>
              <a:gd name="T97" fmla="*/ 160 h 765"/>
              <a:gd name="T98" fmla="*/ 2160 w 1058"/>
              <a:gd name="T99" fmla="*/ 215 h 765"/>
              <a:gd name="T100" fmla="*/ 2380 w 1058"/>
              <a:gd name="T101" fmla="*/ 368 h 7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58" h="765">
                <a:moveTo>
                  <a:pt x="954" y="148"/>
                </a:moveTo>
                <a:cubicBezTo>
                  <a:pt x="959" y="155"/>
                  <a:pt x="961" y="158"/>
                  <a:pt x="961" y="164"/>
                </a:cubicBezTo>
                <a:cubicBezTo>
                  <a:pt x="961" y="168"/>
                  <a:pt x="975" y="176"/>
                  <a:pt x="982" y="181"/>
                </a:cubicBezTo>
                <a:cubicBezTo>
                  <a:pt x="989" y="186"/>
                  <a:pt x="992" y="195"/>
                  <a:pt x="997" y="200"/>
                </a:cubicBezTo>
                <a:cubicBezTo>
                  <a:pt x="1007" y="213"/>
                  <a:pt x="1015" y="225"/>
                  <a:pt x="1022" y="237"/>
                </a:cubicBezTo>
                <a:cubicBezTo>
                  <a:pt x="1030" y="251"/>
                  <a:pt x="1029" y="268"/>
                  <a:pt x="1035" y="284"/>
                </a:cubicBezTo>
                <a:cubicBezTo>
                  <a:pt x="1044" y="305"/>
                  <a:pt x="1054" y="320"/>
                  <a:pt x="1056" y="337"/>
                </a:cubicBezTo>
                <a:cubicBezTo>
                  <a:pt x="1056" y="348"/>
                  <a:pt x="1058" y="369"/>
                  <a:pt x="1058" y="380"/>
                </a:cubicBezTo>
                <a:cubicBezTo>
                  <a:pt x="1057" y="389"/>
                  <a:pt x="1048" y="402"/>
                  <a:pt x="1047" y="413"/>
                </a:cubicBezTo>
                <a:cubicBezTo>
                  <a:pt x="1047" y="424"/>
                  <a:pt x="1054" y="420"/>
                  <a:pt x="1052" y="430"/>
                </a:cubicBezTo>
                <a:cubicBezTo>
                  <a:pt x="1048" y="463"/>
                  <a:pt x="1038" y="491"/>
                  <a:pt x="1019" y="514"/>
                </a:cubicBezTo>
                <a:cubicBezTo>
                  <a:pt x="1010" y="526"/>
                  <a:pt x="1006" y="534"/>
                  <a:pt x="998" y="545"/>
                </a:cubicBezTo>
                <a:cubicBezTo>
                  <a:pt x="994" y="550"/>
                  <a:pt x="986" y="551"/>
                  <a:pt x="982" y="555"/>
                </a:cubicBezTo>
                <a:cubicBezTo>
                  <a:pt x="969" y="566"/>
                  <a:pt x="953" y="584"/>
                  <a:pt x="921" y="592"/>
                </a:cubicBezTo>
                <a:cubicBezTo>
                  <a:pt x="905" y="596"/>
                  <a:pt x="882" y="594"/>
                  <a:pt x="858" y="597"/>
                </a:cubicBezTo>
                <a:cubicBezTo>
                  <a:pt x="843" y="599"/>
                  <a:pt x="827" y="607"/>
                  <a:pt x="813" y="609"/>
                </a:cubicBezTo>
                <a:cubicBezTo>
                  <a:pt x="787" y="612"/>
                  <a:pt x="767" y="614"/>
                  <a:pt x="761" y="615"/>
                </a:cubicBezTo>
                <a:cubicBezTo>
                  <a:pt x="726" y="618"/>
                  <a:pt x="714" y="614"/>
                  <a:pt x="715" y="617"/>
                </a:cubicBezTo>
                <a:cubicBezTo>
                  <a:pt x="723" y="670"/>
                  <a:pt x="677" y="700"/>
                  <a:pt x="655" y="732"/>
                </a:cubicBezTo>
                <a:cubicBezTo>
                  <a:pt x="633" y="765"/>
                  <a:pt x="590" y="763"/>
                  <a:pt x="548" y="762"/>
                </a:cubicBezTo>
                <a:cubicBezTo>
                  <a:pt x="505" y="760"/>
                  <a:pt x="484" y="746"/>
                  <a:pt x="436" y="737"/>
                </a:cubicBezTo>
                <a:cubicBezTo>
                  <a:pt x="393" y="729"/>
                  <a:pt x="360" y="733"/>
                  <a:pt x="318" y="733"/>
                </a:cubicBezTo>
                <a:cubicBezTo>
                  <a:pt x="313" y="733"/>
                  <a:pt x="297" y="740"/>
                  <a:pt x="293" y="740"/>
                </a:cubicBezTo>
                <a:cubicBezTo>
                  <a:pt x="271" y="740"/>
                  <a:pt x="269" y="735"/>
                  <a:pt x="257" y="736"/>
                </a:cubicBezTo>
                <a:cubicBezTo>
                  <a:pt x="240" y="737"/>
                  <a:pt x="225" y="737"/>
                  <a:pt x="197" y="731"/>
                </a:cubicBezTo>
                <a:cubicBezTo>
                  <a:pt x="184" y="729"/>
                  <a:pt x="175" y="716"/>
                  <a:pt x="161" y="712"/>
                </a:cubicBezTo>
                <a:cubicBezTo>
                  <a:pt x="147" y="709"/>
                  <a:pt x="126" y="711"/>
                  <a:pt x="113" y="704"/>
                </a:cubicBezTo>
                <a:cubicBezTo>
                  <a:pt x="94" y="692"/>
                  <a:pt x="80" y="682"/>
                  <a:pt x="66" y="664"/>
                </a:cubicBezTo>
                <a:cubicBezTo>
                  <a:pt x="64" y="661"/>
                  <a:pt x="60" y="648"/>
                  <a:pt x="58" y="645"/>
                </a:cubicBezTo>
                <a:cubicBezTo>
                  <a:pt x="56" y="641"/>
                  <a:pt x="47" y="640"/>
                  <a:pt x="45" y="635"/>
                </a:cubicBezTo>
                <a:cubicBezTo>
                  <a:pt x="32" y="612"/>
                  <a:pt x="23" y="582"/>
                  <a:pt x="15" y="540"/>
                </a:cubicBezTo>
                <a:cubicBezTo>
                  <a:pt x="14" y="535"/>
                  <a:pt x="17" y="527"/>
                  <a:pt x="16" y="521"/>
                </a:cubicBezTo>
                <a:cubicBezTo>
                  <a:pt x="15" y="517"/>
                  <a:pt x="8" y="501"/>
                  <a:pt x="8" y="496"/>
                </a:cubicBezTo>
                <a:cubicBezTo>
                  <a:pt x="1" y="450"/>
                  <a:pt x="0" y="405"/>
                  <a:pt x="8" y="356"/>
                </a:cubicBezTo>
                <a:cubicBezTo>
                  <a:pt x="8" y="351"/>
                  <a:pt x="15" y="347"/>
                  <a:pt x="16" y="341"/>
                </a:cubicBezTo>
                <a:cubicBezTo>
                  <a:pt x="17" y="334"/>
                  <a:pt x="11" y="323"/>
                  <a:pt x="16" y="308"/>
                </a:cubicBezTo>
                <a:cubicBezTo>
                  <a:pt x="31" y="258"/>
                  <a:pt x="63" y="217"/>
                  <a:pt x="101" y="180"/>
                </a:cubicBezTo>
                <a:cubicBezTo>
                  <a:pt x="113" y="168"/>
                  <a:pt x="128" y="162"/>
                  <a:pt x="140" y="151"/>
                </a:cubicBezTo>
                <a:cubicBezTo>
                  <a:pt x="160" y="131"/>
                  <a:pt x="182" y="115"/>
                  <a:pt x="200" y="100"/>
                </a:cubicBezTo>
                <a:cubicBezTo>
                  <a:pt x="212" y="90"/>
                  <a:pt x="235" y="69"/>
                  <a:pt x="244" y="62"/>
                </a:cubicBezTo>
                <a:cubicBezTo>
                  <a:pt x="271" y="41"/>
                  <a:pt x="306" y="26"/>
                  <a:pt x="341" y="17"/>
                </a:cubicBezTo>
                <a:cubicBezTo>
                  <a:pt x="355" y="13"/>
                  <a:pt x="368" y="17"/>
                  <a:pt x="381" y="15"/>
                </a:cubicBezTo>
                <a:cubicBezTo>
                  <a:pt x="408" y="10"/>
                  <a:pt x="433" y="1"/>
                  <a:pt x="452" y="0"/>
                </a:cubicBezTo>
                <a:cubicBezTo>
                  <a:pt x="463" y="0"/>
                  <a:pt x="475" y="0"/>
                  <a:pt x="489" y="0"/>
                </a:cubicBezTo>
                <a:cubicBezTo>
                  <a:pt x="503" y="1"/>
                  <a:pt x="519" y="7"/>
                  <a:pt x="536" y="8"/>
                </a:cubicBezTo>
                <a:cubicBezTo>
                  <a:pt x="559" y="11"/>
                  <a:pt x="586" y="9"/>
                  <a:pt x="615" y="15"/>
                </a:cubicBezTo>
                <a:cubicBezTo>
                  <a:pt x="638" y="20"/>
                  <a:pt x="670" y="22"/>
                  <a:pt x="695" y="28"/>
                </a:cubicBezTo>
                <a:cubicBezTo>
                  <a:pt x="712" y="33"/>
                  <a:pt x="729" y="45"/>
                  <a:pt x="746" y="50"/>
                </a:cubicBezTo>
                <a:cubicBezTo>
                  <a:pt x="763" y="54"/>
                  <a:pt x="779" y="59"/>
                  <a:pt x="794" y="64"/>
                </a:cubicBezTo>
                <a:cubicBezTo>
                  <a:pt x="819" y="72"/>
                  <a:pt x="842" y="76"/>
                  <a:pt x="864" y="86"/>
                </a:cubicBezTo>
                <a:cubicBezTo>
                  <a:pt x="899" y="102"/>
                  <a:pt x="931" y="124"/>
                  <a:pt x="952" y="147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9" name="Freeform 945"/>
          <p:cNvSpPr>
            <a:spLocks/>
          </p:cNvSpPr>
          <p:nvPr/>
        </p:nvSpPr>
        <p:spPr bwMode="auto">
          <a:xfrm>
            <a:off x="3718357" y="1224549"/>
            <a:ext cx="24854" cy="30710"/>
          </a:xfrm>
          <a:custGeom>
            <a:avLst/>
            <a:gdLst>
              <a:gd name="T0" fmla="*/ 0 w 43"/>
              <a:gd name="T1" fmla="*/ 0 h 53"/>
              <a:gd name="T2" fmla="*/ 52 w 43"/>
              <a:gd name="T3" fmla="*/ 72 h 53"/>
              <a:gd name="T4" fmla="*/ 107 w 43"/>
              <a:gd name="T5" fmla="*/ 132 h 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53">
                <a:moveTo>
                  <a:pt x="0" y="0"/>
                </a:moveTo>
                <a:cubicBezTo>
                  <a:pt x="3" y="14"/>
                  <a:pt x="12" y="19"/>
                  <a:pt x="21" y="29"/>
                </a:cubicBezTo>
                <a:cubicBezTo>
                  <a:pt x="27" y="35"/>
                  <a:pt x="35" y="51"/>
                  <a:pt x="43" y="53"/>
                </a:cubicBezTo>
              </a:path>
            </a:pathLst>
          </a:custGeom>
          <a:noFill/>
          <a:ln w="12700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0" name="Freeform 946"/>
          <p:cNvSpPr>
            <a:spLocks/>
          </p:cNvSpPr>
          <p:nvPr/>
        </p:nvSpPr>
        <p:spPr bwMode="auto">
          <a:xfrm>
            <a:off x="3847274" y="1465811"/>
            <a:ext cx="58536" cy="16984"/>
          </a:xfrm>
          <a:custGeom>
            <a:avLst/>
            <a:gdLst>
              <a:gd name="T0" fmla="*/ 0 w 101"/>
              <a:gd name="T1" fmla="*/ 63 h 29"/>
              <a:gd name="T2" fmla="*/ 252 w 101"/>
              <a:gd name="T3" fmla="*/ 0 h 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1" h="29">
                <a:moveTo>
                  <a:pt x="0" y="25"/>
                </a:moveTo>
                <a:cubicBezTo>
                  <a:pt x="34" y="29"/>
                  <a:pt x="85" y="13"/>
                  <a:pt x="101" y="0"/>
                </a:cubicBezTo>
              </a:path>
            </a:pathLst>
          </a:custGeom>
          <a:noFill/>
          <a:ln w="7938" cap="rnd">
            <a:solidFill>
              <a:srgbClr val="490B0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1" name="Freeform 947"/>
          <p:cNvSpPr>
            <a:spLocks/>
          </p:cNvSpPr>
          <p:nvPr/>
        </p:nvSpPr>
        <p:spPr bwMode="auto">
          <a:xfrm>
            <a:off x="3976656" y="1430913"/>
            <a:ext cx="5343" cy="42576"/>
          </a:xfrm>
          <a:custGeom>
            <a:avLst/>
            <a:gdLst>
              <a:gd name="T0" fmla="*/ 0 w 9"/>
              <a:gd name="T1" fmla="*/ 183 h 73"/>
              <a:gd name="T2" fmla="*/ 20 w 9"/>
              <a:gd name="T3" fmla="*/ 60 h 73"/>
              <a:gd name="T4" fmla="*/ 15 w 9"/>
              <a:gd name="T5" fmla="*/ 0 h 73"/>
              <a:gd name="T6" fmla="*/ 13 w 9"/>
              <a:gd name="T7" fmla="*/ 3 h 73"/>
              <a:gd name="T8" fmla="*/ 20 w 9"/>
              <a:gd name="T9" fmla="*/ 0 h 73"/>
              <a:gd name="T10" fmla="*/ 23 w 9"/>
              <a:gd name="T11" fmla="*/ 60 h 73"/>
              <a:gd name="T12" fmla="*/ 0 w 9"/>
              <a:gd name="T13" fmla="*/ 183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73">
                <a:moveTo>
                  <a:pt x="0" y="73"/>
                </a:moveTo>
                <a:cubicBezTo>
                  <a:pt x="6" y="56"/>
                  <a:pt x="8" y="39"/>
                  <a:pt x="8" y="24"/>
                </a:cubicBezTo>
                <a:cubicBezTo>
                  <a:pt x="8" y="16"/>
                  <a:pt x="7" y="8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8" y="0"/>
                  <a:pt x="8" y="0"/>
                  <a:pt x="8" y="0"/>
                </a:cubicBezTo>
                <a:cubicBezTo>
                  <a:pt x="9" y="8"/>
                  <a:pt x="9" y="16"/>
                  <a:pt x="9" y="24"/>
                </a:cubicBezTo>
                <a:cubicBezTo>
                  <a:pt x="9" y="39"/>
                  <a:pt x="6" y="55"/>
                  <a:pt x="0" y="73"/>
                </a:cubicBezTo>
              </a:path>
            </a:pathLst>
          </a:custGeom>
          <a:solidFill>
            <a:srgbClr val="490B0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2" name="ZoneTexte 1281"/>
          <p:cNvSpPr txBox="1"/>
          <p:nvPr/>
        </p:nvSpPr>
        <p:spPr>
          <a:xfrm>
            <a:off x="581219" y="6381328"/>
            <a:ext cx="3414717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5000">
                <a:schemeClr val="accent2">
                  <a:lumMod val="75000"/>
                </a:schemeClr>
              </a:gs>
              <a:gs pos="75000">
                <a:schemeClr val="accent2">
                  <a:lumMod val="50000"/>
                </a:schemeClr>
              </a:gs>
              <a:gs pos="100000">
                <a:srgbClr val="002060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Hepatic</a:t>
            </a:r>
            <a:r>
              <a:rPr lang="fr-FR" sz="2000" dirty="0" smtClean="0">
                <a:solidFill>
                  <a:schemeClr val="bg1"/>
                </a:solidFill>
              </a:rPr>
              <a:t> glucose production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902" name="ZoneTexte 1901"/>
          <p:cNvSpPr txBox="1"/>
          <p:nvPr/>
        </p:nvSpPr>
        <p:spPr>
          <a:xfrm>
            <a:off x="0" y="-110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Control of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blood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glucose by the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liver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sharma.ca/wp-content/uploads/sharma-obesity-fatty-liver-dis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408561" cy="16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igestive.niddk.nih.gov/ddiseases/pubs/nash/images/liver_da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1" y="1082972"/>
            <a:ext cx="3270323" cy="182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1" y="2843992"/>
            <a:ext cx="5760640" cy="397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562"/>
            <a:ext cx="1993214" cy="4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14496"/>
            <a:ext cx="1993214" cy="7200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Protein_OGT_PDB_1w3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43319">
            <a:off x="50861" y="549864"/>
            <a:ext cx="309472" cy="254560"/>
          </a:xfrm>
          <a:prstGeom prst="rect">
            <a:avLst/>
          </a:prstGeom>
        </p:spPr>
      </p:pic>
      <p:pic>
        <p:nvPicPr>
          <p:cNvPr id="10" name="Image 9" descr="Protein_OGT_PDB_1w3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43319">
            <a:off x="791060" y="567523"/>
            <a:ext cx="309472" cy="254560"/>
          </a:xfrm>
          <a:prstGeom prst="rect">
            <a:avLst/>
          </a:prstGeom>
        </p:spPr>
      </p:pic>
      <p:pic>
        <p:nvPicPr>
          <p:cNvPr id="11" name="Image 10" descr="Protein_OGT_PDB_1w3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43319">
            <a:off x="1531259" y="585182"/>
            <a:ext cx="309472" cy="25456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79712" y="48944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Dysregulation</a:t>
            </a:r>
            <a:r>
              <a:rPr lang="fr-FR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of </a:t>
            </a:r>
            <a:r>
              <a:rPr lang="fr-FR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glucido</a:t>
            </a:r>
            <a:r>
              <a:rPr lang="fr-FR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-</a:t>
            </a:r>
            <a:r>
              <a:rPr lang="fr-FR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lipidic</a:t>
            </a:r>
            <a:r>
              <a:rPr lang="fr-FR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metabolism</a:t>
            </a:r>
            <a:endParaRPr lang="fr-FR" b="1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and </a:t>
            </a:r>
            <a:r>
              <a:rPr lang="fr-FR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hepatic</a:t>
            </a:r>
            <a:r>
              <a:rPr lang="fr-FR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steatosis</a:t>
            </a:r>
            <a:endParaRPr lang="fr-FR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49513" y="4407495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j-lt"/>
                <a:cs typeface="Times New Roman" pitchFamily="18" charset="0"/>
              </a:rPr>
              <a:t>15% no obese</a:t>
            </a:r>
          </a:p>
          <a:p>
            <a:r>
              <a:rPr lang="fr-FR" sz="1200" dirty="0" smtClean="0">
                <a:latin typeface="+mj-lt"/>
                <a:cs typeface="Times New Roman" pitchFamily="18" charset="0"/>
              </a:rPr>
              <a:t>65% obèse (IMC 30-40)</a:t>
            </a:r>
            <a:endParaRPr lang="fr-FR" sz="12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3" y="52292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j-lt"/>
                <a:cs typeface="Times New Roman" pitchFamily="18" charset="0"/>
              </a:rPr>
              <a:t>3% no obese</a:t>
            </a:r>
          </a:p>
          <a:p>
            <a:r>
              <a:rPr lang="fr-FR" sz="1200" dirty="0" smtClean="0">
                <a:latin typeface="+mj-lt"/>
                <a:cs typeface="Times New Roman" pitchFamily="18" charset="0"/>
              </a:rPr>
              <a:t>20% obese</a:t>
            </a:r>
            <a:endParaRPr lang="fr-FR" sz="1200" dirty="0">
              <a:latin typeface="+mj-lt"/>
              <a:cs typeface="Times New Roman" pitchFamily="18" charset="0"/>
            </a:endParaRPr>
          </a:p>
        </p:txBody>
      </p:sp>
      <p:cxnSp>
        <p:nvCxnSpPr>
          <p:cNvPr id="6" name="Connecteur en angle 5"/>
          <p:cNvCxnSpPr/>
          <p:nvPr/>
        </p:nvCxnSpPr>
        <p:spPr>
          <a:xfrm rot="16200000" flipH="1">
            <a:off x="341991" y="4688127"/>
            <a:ext cx="914400" cy="394832"/>
          </a:xfrm>
          <a:prstGeom prst="bentConnector3">
            <a:avLst>
              <a:gd name="adj1" fmla="val 100467"/>
            </a:avLst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9439" y="477565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endParaRPr lang="fr-FR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en angle 19"/>
          <p:cNvCxnSpPr/>
          <p:nvPr/>
        </p:nvCxnSpPr>
        <p:spPr>
          <a:xfrm rot="16200000" flipH="1">
            <a:off x="901313" y="5590961"/>
            <a:ext cx="689540" cy="3151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66520" y="57599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 à 29%</a:t>
            </a:r>
            <a:endParaRPr lang="fr-FR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724128" y="6237312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876256" y="607493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CHC</a:t>
            </a:r>
            <a:endParaRPr lang="fr-FR" sz="1400" b="1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913700" y="630932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4 à 27%</a:t>
            </a:r>
            <a:endParaRPr lang="fr-FR" sz="1400" b="1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-960603" y="1542334"/>
            <a:ext cx="1993214" cy="7200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084168" y="3284984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  <a:cs typeface="Times New Roman" panose="02020603050405020304" pitchFamily="18" charset="0"/>
              </a:rPr>
              <a:t>The fat </a:t>
            </a:r>
            <a:r>
              <a:rPr lang="fr-FR" sz="1400" dirty="0" err="1" smtClean="0">
                <a:latin typeface="+mj-lt"/>
                <a:cs typeface="Times New Roman" panose="02020603050405020304" pitchFamily="18" charset="0"/>
              </a:rPr>
              <a:t>represents</a:t>
            </a:r>
            <a:r>
              <a:rPr lang="fr-FR" sz="1400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fr-FR" sz="1400" dirty="0" err="1" smtClean="0">
                <a:latin typeface="+mj-lt"/>
                <a:cs typeface="Times New Roman" panose="02020603050405020304" pitchFamily="18" charset="0"/>
              </a:rPr>
              <a:t>at</a:t>
            </a:r>
            <a:r>
              <a:rPr lang="fr-FR" sz="1400" dirty="0" smtClean="0">
                <a:latin typeface="+mj-lt"/>
                <a:cs typeface="Times New Roman" panose="02020603050405020304" pitchFamily="18" charset="0"/>
              </a:rPr>
              <a:t> least 5 to 10% of the </a:t>
            </a:r>
            <a:r>
              <a:rPr lang="fr-FR" sz="1400" dirty="0" err="1" smtClean="0">
                <a:latin typeface="+mj-lt"/>
                <a:cs typeface="Times New Roman" panose="02020603050405020304" pitchFamily="18" charset="0"/>
              </a:rPr>
              <a:t>liver</a:t>
            </a:r>
            <a:r>
              <a:rPr lang="fr-FR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latin typeface="+mj-lt"/>
                <a:cs typeface="Times New Roman" panose="02020603050405020304" pitchFamily="18" charset="0"/>
              </a:rPr>
              <a:t>weight</a:t>
            </a:r>
            <a:endParaRPr lang="fr-FR" sz="14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62"/>
            <a:ext cx="1993214" cy="4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4496"/>
            <a:ext cx="1993214" cy="720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50861" y="549864"/>
            <a:ext cx="309472" cy="254560"/>
          </a:xfrm>
          <a:prstGeom prst="rect">
            <a:avLst/>
          </a:prstGeom>
        </p:spPr>
      </p:pic>
      <p:pic>
        <p:nvPicPr>
          <p:cNvPr id="6" name="Image 5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791060" y="567523"/>
            <a:ext cx="309472" cy="254560"/>
          </a:xfrm>
          <a:prstGeom prst="rect">
            <a:avLst/>
          </a:prstGeom>
        </p:spPr>
      </p:pic>
      <p:pic>
        <p:nvPicPr>
          <p:cNvPr id="7" name="Image 6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1531259" y="585182"/>
            <a:ext cx="309472" cy="2545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9712" y="5460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The causes of </a:t>
            </a:r>
            <a:r>
              <a:rPr lang="fr-FR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hepatic</a:t>
            </a:r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steatosis</a:t>
            </a:r>
            <a:endParaRPr lang="fr-FR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Picture 8" descr="http://t1.gstatic.com/images?q=tbn:ANd9GcQ5X2RPopMTWHZTrV3hHTckWTLh9ayTeu0Rc9InARU631nUrv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301208"/>
            <a:ext cx="1440160" cy="105611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07504" y="5367260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Supply</a:t>
            </a:r>
            <a:endParaRPr lang="fr-FR" sz="1400" b="1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416" y="5799183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+mj-lt"/>
                <a:cs typeface="Times New Roman" pitchFamily="18" charset="0"/>
              </a:rPr>
              <a:t>Lipolysis</a:t>
            </a:r>
            <a:endParaRPr lang="fr-FR" sz="1400" dirty="0" smtClean="0">
              <a:latin typeface="+mj-lt"/>
              <a:cs typeface="Times New Roman" pitchFamily="18" charset="0"/>
            </a:endParaRPr>
          </a:p>
          <a:p>
            <a:r>
              <a:rPr lang="fr-FR" sz="1400" dirty="0" err="1" smtClean="0">
                <a:latin typeface="+mj-lt"/>
                <a:cs typeface="Times New Roman" pitchFamily="18" charset="0"/>
              </a:rPr>
              <a:t>Lipogenesis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de novo</a:t>
            </a:r>
          </a:p>
          <a:p>
            <a:r>
              <a:rPr lang="fr-FR" sz="1400" dirty="0" smtClean="0">
                <a:latin typeface="+mj-lt"/>
                <a:cs typeface="Times New Roman" pitchFamily="18" charset="0"/>
              </a:rPr>
              <a:t>Food</a:t>
            </a:r>
            <a:endParaRPr lang="fr-FR" sz="14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5824" y="6444044"/>
            <a:ext cx="1053494" cy="26161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STEATOSIS</a:t>
            </a:r>
            <a:endParaRPr lang="fr-FR" sz="11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-960603" y="1542334"/>
            <a:ext cx="1993214" cy="720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9707" y="1049066"/>
            <a:ext cx="4670605" cy="3609975"/>
            <a:chOff x="1872" y="1257"/>
            <a:chExt cx="2002" cy="176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562 w 801"/>
                <a:gd name="T1" fmla="*/ 76 h 662"/>
                <a:gd name="T2" fmla="*/ 687 w 801"/>
                <a:gd name="T3" fmla="*/ 72 h 662"/>
                <a:gd name="T4" fmla="*/ 764 w 801"/>
                <a:gd name="T5" fmla="*/ 75 h 662"/>
                <a:gd name="T6" fmla="*/ 783 w 801"/>
                <a:gd name="T7" fmla="*/ 204 h 662"/>
                <a:gd name="T8" fmla="*/ 720 w 801"/>
                <a:gd name="T9" fmla="*/ 282 h 662"/>
                <a:gd name="T10" fmla="*/ 622 w 801"/>
                <a:gd name="T11" fmla="*/ 370 h 662"/>
                <a:gd name="T12" fmla="*/ 537 w 801"/>
                <a:gd name="T13" fmla="*/ 381 h 662"/>
                <a:gd name="T14" fmla="*/ 433 w 801"/>
                <a:gd name="T15" fmla="*/ 459 h 662"/>
                <a:gd name="T16" fmla="*/ 228 w 801"/>
                <a:gd name="T17" fmla="*/ 575 h 662"/>
                <a:gd name="T18" fmla="*/ 65 w 801"/>
                <a:gd name="T19" fmla="*/ 641 h 662"/>
                <a:gd name="T20" fmla="*/ 24 w 801"/>
                <a:gd name="T21" fmla="*/ 464 h 662"/>
                <a:gd name="T22" fmla="*/ 16 w 801"/>
                <a:gd name="T23" fmla="*/ 237 h 662"/>
                <a:gd name="T24" fmla="*/ 131 w 801"/>
                <a:gd name="T25" fmla="*/ 48 h 662"/>
                <a:gd name="T26" fmla="*/ 525 w 801"/>
                <a:gd name="T27" fmla="*/ 81 h 662"/>
                <a:gd name="T28" fmla="*/ 562 w 801"/>
                <a:gd name="T29" fmla="*/ 7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336 w 336"/>
                <a:gd name="T1" fmla="*/ 35 h 244"/>
                <a:gd name="T2" fmla="*/ 90 w 336"/>
                <a:gd name="T3" fmla="*/ 39 h 244"/>
                <a:gd name="T4" fmla="*/ 0 w 336"/>
                <a:gd name="T5" fmla="*/ 244 h 244"/>
                <a:gd name="T6" fmla="*/ 102 w 336"/>
                <a:gd name="T7" fmla="*/ 43 h 244"/>
                <a:gd name="T8" fmla="*/ 336 w 336"/>
                <a:gd name="T9" fmla="*/ 3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134 w 368"/>
                <a:gd name="T1" fmla="*/ 61 h 459"/>
                <a:gd name="T2" fmla="*/ 32 w 368"/>
                <a:gd name="T3" fmla="*/ 237 h 459"/>
                <a:gd name="T4" fmla="*/ 17 w 368"/>
                <a:gd name="T5" fmla="*/ 459 h 459"/>
                <a:gd name="T6" fmla="*/ 5 w 368"/>
                <a:gd name="T7" fmla="*/ 240 h 459"/>
                <a:gd name="T8" fmla="*/ 101 w 368"/>
                <a:gd name="T9" fmla="*/ 39 h 459"/>
                <a:gd name="T10" fmla="*/ 368 w 368"/>
                <a:gd name="T11" fmla="*/ 35 h 459"/>
                <a:gd name="T12" fmla="*/ 134 w 368"/>
                <a:gd name="T13" fmla="*/ 6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519 w 527"/>
                <a:gd name="T1" fmla="*/ 159 h 488"/>
                <a:gd name="T2" fmla="*/ 519 w 527"/>
                <a:gd name="T3" fmla="*/ 169 h 488"/>
                <a:gd name="T4" fmla="*/ 425 w 527"/>
                <a:gd name="T5" fmla="*/ 268 h 488"/>
                <a:gd name="T6" fmla="*/ 341 w 527"/>
                <a:gd name="T7" fmla="*/ 270 h 488"/>
                <a:gd name="T8" fmla="*/ 284 w 527"/>
                <a:gd name="T9" fmla="*/ 328 h 488"/>
                <a:gd name="T10" fmla="*/ 141 w 527"/>
                <a:gd name="T11" fmla="*/ 395 h 488"/>
                <a:gd name="T12" fmla="*/ 0 w 527"/>
                <a:gd name="T13" fmla="*/ 488 h 488"/>
                <a:gd name="T14" fmla="*/ 140 w 527"/>
                <a:gd name="T15" fmla="*/ 371 h 488"/>
                <a:gd name="T16" fmla="*/ 303 w 527"/>
                <a:gd name="T17" fmla="*/ 260 h 488"/>
                <a:gd name="T18" fmla="*/ 317 w 527"/>
                <a:gd name="T19" fmla="*/ 128 h 488"/>
                <a:gd name="T20" fmla="*/ 332 w 527"/>
                <a:gd name="T21" fmla="*/ 0 h 488"/>
                <a:gd name="T22" fmla="*/ 341 w 527"/>
                <a:gd name="T23" fmla="*/ 72 h 488"/>
                <a:gd name="T24" fmla="*/ 345 w 527"/>
                <a:gd name="T25" fmla="*/ 155 h 488"/>
                <a:gd name="T26" fmla="*/ 353 w 527"/>
                <a:gd name="T27" fmla="*/ 231 h 488"/>
                <a:gd name="T28" fmla="*/ 437 w 527"/>
                <a:gd name="T29" fmla="*/ 226 h 488"/>
                <a:gd name="T30" fmla="*/ 519 w 527"/>
                <a:gd name="T31" fmla="*/ 15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61 w 77"/>
                <a:gd name="T1" fmla="*/ 0 h 178"/>
                <a:gd name="T2" fmla="*/ 61 w 77"/>
                <a:gd name="T3" fmla="*/ 104 h 178"/>
                <a:gd name="T4" fmla="*/ 31 w 77"/>
                <a:gd name="T5" fmla="*/ 146 h 178"/>
                <a:gd name="T6" fmla="*/ 6 w 77"/>
                <a:gd name="T7" fmla="*/ 174 h 178"/>
                <a:gd name="T8" fmla="*/ 1 w 77"/>
                <a:gd name="T9" fmla="*/ 171 h 178"/>
                <a:gd name="T10" fmla="*/ 63 w 77"/>
                <a:gd name="T11" fmla="*/ 74 h 178"/>
                <a:gd name="T12" fmla="*/ 61 w 77"/>
                <a:gd name="T1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5 w 172"/>
                <a:gd name="T1" fmla="*/ 54 h 236"/>
                <a:gd name="T2" fmla="*/ 7 w 172"/>
                <a:gd name="T3" fmla="*/ 137 h 236"/>
                <a:gd name="T4" fmla="*/ 18 w 172"/>
                <a:gd name="T5" fmla="*/ 236 h 236"/>
                <a:gd name="T6" fmla="*/ 18 w 172"/>
                <a:gd name="T7" fmla="*/ 139 h 236"/>
                <a:gd name="T8" fmla="*/ 19 w 172"/>
                <a:gd name="T9" fmla="*/ 48 h 236"/>
                <a:gd name="T10" fmla="*/ 88 w 172"/>
                <a:gd name="T11" fmla="*/ 11 h 236"/>
                <a:gd name="T12" fmla="*/ 172 w 172"/>
                <a:gd name="T13" fmla="*/ 7 h 236"/>
                <a:gd name="T14" fmla="*/ 80 w 172"/>
                <a:gd name="T15" fmla="*/ 5 h 236"/>
                <a:gd name="T16" fmla="*/ 5 w 172"/>
                <a:gd name="T17" fmla="*/ 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80 w 92"/>
                <a:gd name="T1" fmla="*/ 0 h 164"/>
                <a:gd name="T2" fmla="*/ 0 w 92"/>
                <a:gd name="T3" fmla="*/ 164 h 164"/>
                <a:gd name="T4" fmla="*/ 80 w 92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24 w 124"/>
                <a:gd name="T1" fmla="*/ 0 h 57"/>
                <a:gd name="T2" fmla="*/ 59 w 124"/>
                <a:gd name="T3" fmla="*/ 49 h 57"/>
                <a:gd name="T4" fmla="*/ 0 w 124"/>
                <a:gd name="T5" fmla="*/ 46 h 57"/>
                <a:gd name="T6" fmla="*/ 63 w 124"/>
                <a:gd name="T7" fmla="*/ 41 h 57"/>
                <a:gd name="T8" fmla="*/ 124 w 12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562 w 801"/>
                <a:gd name="T1" fmla="*/ 76 h 662"/>
                <a:gd name="T2" fmla="*/ 687 w 801"/>
                <a:gd name="T3" fmla="*/ 72 h 662"/>
                <a:gd name="T4" fmla="*/ 764 w 801"/>
                <a:gd name="T5" fmla="*/ 75 h 662"/>
                <a:gd name="T6" fmla="*/ 783 w 801"/>
                <a:gd name="T7" fmla="*/ 204 h 662"/>
                <a:gd name="T8" fmla="*/ 720 w 801"/>
                <a:gd name="T9" fmla="*/ 282 h 662"/>
                <a:gd name="T10" fmla="*/ 622 w 801"/>
                <a:gd name="T11" fmla="*/ 370 h 662"/>
                <a:gd name="T12" fmla="*/ 537 w 801"/>
                <a:gd name="T13" fmla="*/ 381 h 662"/>
                <a:gd name="T14" fmla="*/ 433 w 801"/>
                <a:gd name="T15" fmla="*/ 459 h 662"/>
                <a:gd name="T16" fmla="*/ 228 w 801"/>
                <a:gd name="T17" fmla="*/ 575 h 662"/>
                <a:gd name="T18" fmla="*/ 65 w 801"/>
                <a:gd name="T19" fmla="*/ 641 h 662"/>
                <a:gd name="T20" fmla="*/ 24 w 801"/>
                <a:gd name="T21" fmla="*/ 464 h 662"/>
                <a:gd name="T22" fmla="*/ 16 w 801"/>
                <a:gd name="T23" fmla="*/ 237 h 662"/>
                <a:gd name="T24" fmla="*/ 131 w 801"/>
                <a:gd name="T25" fmla="*/ 48 h 662"/>
                <a:gd name="T26" fmla="*/ 525 w 801"/>
                <a:gd name="T27" fmla="*/ 81 h 662"/>
                <a:gd name="T28" fmla="*/ 562 w 801"/>
                <a:gd name="T29" fmla="*/ 7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21 w 53"/>
                <a:gd name="T3" fmla="*/ 107 h 292"/>
                <a:gd name="T4" fmla="*/ 17 w 53"/>
                <a:gd name="T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476220" y="3842330"/>
            <a:ext cx="637522" cy="588366"/>
            <a:chOff x="2598" y="1937"/>
            <a:chExt cx="565" cy="446"/>
          </a:xfrm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598" y="1937"/>
              <a:ext cx="565" cy="446"/>
            </a:xfrm>
            <a:custGeom>
              <a:avLst/>
              <a:gdLst>
                <a:gd name="T0" fmla="*/ 0 w 226"/>
                <a:gd name="T1" fmla="*/ 82 h 167"/>
                <a:gd name="T2" fmla="*/ 124 w 226"/>
                <a:gd name="T3" fmla="*/ 167 h 167"/>
                <a:gd name="T4" fmla="*/ 226 w 226"/>
                <a:gd name="T5" fmla="*/ 80 h 167"/>
                <a:gd name="T6" fmla="*/ 103 w 226"/>
                <a:gd name="T7" fmla="*/ 0 h 167"/>
                <a:gd name="T8" fmla="*/ 0 w 226"/>
                <a:gd name="T9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67">
                  <a:moveTo>
                    <a:pt x="0" y="82"/>
                  </a:moveTo>
                  <a:cubicBezTo>
                    <a:pt x="0" y="146"/>
                    <a:pt x="47" y="167"/>
                    <a:pt x="124" y="167"/>
                  </a:cubicBezTo>
                  <a:cubicBezTo>
                    <a:pt x="200" y="167"/>
                    <a:pt x="226" y="128"/>
                    <a:pt x="226" y="80"/>
                  </a:cubicBezTo>
                  <a:cubicBezTo>
                    <a:pt x="226" y="33"/>
                    <a:pt x="169" y="0"/>
                    <a:pt x="103" y="0"/>
                  </a:cubicBezTo>
                  <a:cubicBezTo>
                    <a:pt x="36" y="0"/>
                    <a:pt x="0" y="18"/>
                    <a:pt x="0" y="82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85" y="2116"/>
              <a:ext cx="173" cy="245"/>
            </a:xfrm>
            <a:custGeom>
              <a:avLst/>
              <a:gdLst>
                <a:gd name="T0" fmla="*/ 2 w 69"/>
                <a:gd name="T1" fmla="*/ 87 h 92"/>
                <a:gd name="T2" fmla="*/ 47 w 69"/>
                <a:gd name="T3" fmla="*/ 59 h 92"/>
                <a:gd name="T4" fmla="*/ 56 w 69"/>
                <a:gd name="T5" fmla="*/ 5 h 92"/>
                <a:gd name="T6" fmla="*/ 47 w 69"/>
                <a:gd name="T7" fmla="*/ 24 h 92"/>
                <a:gd name="T8" fmla="*/ 31 w 69"/>
                <a:gd name="T9" fmla="*/ 45 h 92"/>
                <a:gd name="T10" fmla="*/ 20 w 69"/>
                <a:gd name="T11" fmla="*/ 67 h 92"/>
                <a:gd name="T12" fmla="*/ 0 w 69"/>
                <a:gd name="T13" fmla="*/ 85 h 92"/>
                <a:gd name="T14" fmla="*/ 2 w 69"/>
                <a:gd name="T1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2">
                  <a:moveTo>
                    <a:pt x="2" y="87"/>
                  </a:moveTo>
                  <a:cubicBezTo>
                    <a:pt x="12" y="92"/>
                    <a:pt x="37" y="72"/>
                    <a:pt x="47" y="59"/>
                  </a:cubicBezTo>
                  <a:cubicBezTo>
                    <a:pt x="56" y="47"/>
                    <a:pt x="69" y="0"/>
                    <a:pt x="56" y="5"/>
                  </a:cubicBezTo>
                  <a:cubicBezTo>
                    <a:pt x="48" y="6"/>
                    <a:pt x="49" y="18"/>
                    <a:pt x="47" y="24"/>
                  </a:cubicBezTo>
                  <a:cubicBezTo>
                    <a:pt x="44" y="34"/>
                    <a:pt x="38" y="37"/>
                    <a:pt x="31" y="45"/>
                  </a:cubicBezTo>
                  <a:cubicBezTo>
                    <a:pt x="25" y="52"/>
                    <a:pt x="25" y="60"/>
                    <a:pt x="20" y="67"/>
                  </a:cubicBezTo>
                  <a:cubicBezTo>
                    <a:pt x="15" y="75"/>
                    <a:pt x="7" y="79"/>
                    <a:pt x="0" y="85"/>
                  </a:cubicBezTo>
                  <a:cubicBezTo>
                    <a:pt x="0" y="87"/>
                    <a:pt x="0" y="87"/>
                    <a:pt x="2" y="8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2605" y="1951"/>
              <a:ext cx="455" cy="258"/>
            </a:xfrm>
            <a:custGeom>
              <a:avLst/>
              <a:gdLst>
                <a:gd name="T0" fmla="*/ 12 w 182"/>
                <a:gd name="T1" fmla="*/ 97 h 97"/>
                <a:gd name="T2" fmla="*/ 20 w 182"/>
                <a:gd name="T3" fmla="*/ 34 h 97"/>
                <a:gd name="T4" fmla="*/ 72 w 182"/>
                <a:gd name="T5" fmla="*/ 8 h 97"/>
                <a:gd name="T6" fmla="*/ 182 w 182"/>
                <a:gd name="T7" fmla="*/ 27 h 97"/>
                <a:gd name="T8" fmla="*/ 159 w 182"/>
                <a:gd name="T9" fmla="*/ 24 h 97"/>
                <a:gd name="T10" fmla="*/ 131 w 182"/>
                <a:gd name="T11" fmla="*/ 22 h 97"/>
                <a:gd name="T12" fmla="*/ 99 w 182"/>
                <a:gd name="T13" fmla="*/ 20 h 97"/>
                <a:gd name="T14" fmla="*/ 72 w 182"/>
                <a:gd name="T15" fmla="*/ 31 h 97"/>
                <a:gd name="T16" fmla="*/ 25 w 182"/>
                <a:gd name="T17" fmla="*/ 45 h 97"/>
                <a:gd name="T18" fmla="*/ 11 w 1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97">
                  <a:moveTo>
                    <a:pt x="12" y="97"/>
                  </a:moveTo>
                  <a:cubicBezTo>
                    <a:pt x="0" y="75"/>
                    <a:pt x="7" y="53"/>
                    <a:pt x="20" y="34"/>
                  </a:cubicBezTo>
                  <a:cubicBezTo>
                    <a:pt x="32" y="15"/>
                    <a:pt x="51" y="12"/>
                    <a:pt x="72" y="8"/>
                  </a:cubicBezTo>
                  <a:cubicBezTo>
                    <a:pt x="107" y="0"/>
                    <a:pt x="152" y="10"/>
                    <a:pt x="182" y="27"/>
                  </a:cubicBezTo>
                  <a:cubicBezTo>
                    <a:pt x="172" y="30"/>
                    <a:pt x="168" y="26"/>
                    <a:pt x="159" y="24"/>
                  </a:cubicBezTo>
                  <a:cubicBezTo>
                    <a:pt x="150" y="22"/>
                    <a:pt x="140" y="23"/>
                    <a:pt x="131" y="22"/>
                  </a:cubicBezTo>
                  <a:cubicBezTo>
                    <a:pt x="120" y="20"/>
                    <a:pt x="110" y="19"/>
                    <a:pt x="99" y="20"/>
                  </a:cubicBezTo>
                  <a:cubicBezTo>
                    <a:pt x="87" y="22"/>
                    <a:pt x="82" y="27"/>
                    <a:pt x="72" y="31"/>
                  </a:cubicBezTo>
                  <a:cubicBezTo>
                    <a:pt x="55" y="37"/>
                    <a:pt x="39" y="28"/>
                    <a:pt x="25" y="45"/>
                  </a:cubicBezTo>
                  <a:cubicBezTo>
                    <a:pt x="15" y="57"/>
                    <a:pt x="5" y="76"/>
                    <a:pt x="11" y="97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653" y="2273"/>
              <a:ext cx="310" cy="96"/>
            </a:xfrm>
            <a:custGeom>
              <a:avLst/>
              <a:gdLst>
                <a:gd name="T0" fmla="*/ 0 w 124"/>
                <a:gd name="T1" fmla="*/ 0 h 36"/>
                <a:gd name="T2" fmla="*/ 61 w 124"/>
                <a:gd name="T3" fmla="*/ 29 h 36"/>
                <a:gd name="T4" fmla="*/ 93 w 124"/>
                <a:gd name="T5" fmla="*/ 30 h 36"/>
                <a:gd name="T6" fmla="*/ 124 w 124"/>
                <a:gd name="T7" fmla="*/ 31 h 36"/>
                <a:gd name="T8" fmla="*/ 97 w 124"/>
                <a:gd name="T9" fmla="*/ 24 h 36"/>
                <a:gd name="T10" fmla="*/ 60 w 124"/>
                <a:gd name="T11" fmla="*/ 23 h 36"/>
                <a:gd name="T12" fmla="*/ 4 w 124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0"/>
                  </a:moveTo>
                  <a:cubicBezTo>
                    <a:pt x="9" y="21"/>
                    <a:pt x="41" y="26"/>
                    <a:pt x="61" y="29"/>
                  </a:cubicBezTo>
                  <a:cubicBezTo>
                    <a:pt x="72" y="30"/>
                    <a:pt x="82" y="29"/>
                    <a:pt x="93" y="30"/>
                  </a:cubicBezTo>
                  <a:cubicBezTo>
                    <a:pt x="102" y="31"/>
                    <a:pt x="116" y="36"/>
                    <a:pt x="124" y="31"/>
                  </a:cubicBezTo>
                  <a:cubicBezTo>
                    <a:pt x="114" y="34"/>
                    <a:pt x="106" y="26"/>
                    <a:pt x="97" y="24"/>
                  </a:cubicBezTo>
                  <a:cubicBezTo>
                    <a:pt x="85" y="20"/>
                    <a:pt x="72" y="26"/>
                    <a:pt x="60" y="23"/>
                  </a:cubicBezTo>
                  <a:cubicBezTo>
                    <a:pt x="43" y="19"/>
                    <a:pt x="14" y="20"/>
                    <a:pt x="4" y="4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055" y="2132"/>
              <a:ext cx="75" cy="139"/>
            </a:xfrm>
            <a:custGeom>
              <a:avLst/>
              <a:gdLst>
                <a:gd name="T0" fmla="*/ 1 w 30"/>
                <a:gd name="T1" fmla="*/ 52 h 52"/>
                <a:gd name="T2" fmla="*/ 18 w 30"/>
                <a:gd name="T3" fmla="*/ 28 h 52"/>
                <a:gd name="T4" fmla="*/ 23 w 30"/>
                <a:gd name="T5" fmla="*/ 16 h 52"/>
                <a:gd name="T6" fmla="*/ 30 w 30"/>
                <a:gd name="T7" fmla="*/ 6 h 52"/>
                <a:gd name="T8" fmla="*/ 23 w 30"/>
                <a:gd name="T9" fmla="*/ 30 h 52"/>
                <a:gd name="T10" fmla="*/ 12 w 30"/>
                <a:gd name="T11" fmla="*/ 39 h 52"/>
                <a:gd name="T12" fmla="*/ 6 w 30"/>
                <a:gd name="T13" fmla="*/ 44 h 52"/>
                <a:gd name="T14" fmla="*/ 2 w 3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2">
                  <a:moveTo>
                    <a:pt x="1" y="52"/>
                  </a:moveTo>
                  <a:cubicBezTo>
                    <a:pt x="0" y="41"/>
                    <a:pt x="12" y="36"/>
                    <a:pt x="18" y="28"/>
                  </a:cubicBezTo>
                  <a:cubicBezTo>
                    <a:pt x="21" y="25"/>
                    <a:pt x="22" y="20"/>
                    <a:pt x="23" y="16"/>
                  </a:cubicBezTo>
                  <a:cubicBezTo>
                    <a:pt x="24" y="13"/>
                    <a:pt x="26" y="0"/>
                    <a:pt x="30" y="6"/>
                  </a:cubicBezTo>
                  <a:cubicBezTo>
                    <a:pt x="25" y="7"/>
                    <a:pt x="25" y="26"/>
                    <a:pt x="23" y="30"/>
                  </a:cubicBezTo>
                  <a:cubicBezTo>
                    <a:pt x="21" y="36"/>
                    <a:pt x="15" y="35"/>
                    <a:pt x="12" y="39"/>
                  </a:cubicBezTo>
                  <a:cubicBezTo>
                    <a:pt x="10" y="41"/>
                    <a:pt x="7" y="42"/>
                    <a:pt x="6" y="44"/>
                  </a:cubicBezTo>
                  <a:cubicBezTo>
                    <a:pt x="4" y="46"/>
                    <a:pt x="2" y="49"/>
                    <a:pt x="2" y="5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598" y="1937"/>
              <a:ext cx="565" cy="446"/>
            </a:xfrm>
            <a:custGeom>
              <a:avLst/>
              <a:gdLst>
                <a:gd name="T0" fmla="*/ 0 w 226"/>
                <a:gd name="T1" fmla="*/ 82 h 167"/>
                <a:gd name="T2" fmla="*/ 124 w 226"/>
                <a:gd name="T3" fmla="*/ 167 h 167"/>
                <a:gd name="T4" fmla="*/ 226 w 226"/>
                <a:gd name="T5" fmla="*/ 80 h 167"/>
                <a:gd name="T6" fmla="*/ 103 w 226"/>
                <a:gd name="T7" fmla="*/ 0 h 167"/>
                <a:gd name="T8" fmla="*/ 0 w 226"/>
                <a:gd name="T9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67">
                  <a:moveTo>
                    <a:pt x="0" y="82"/>
                  </a:moveTo>
                  <a:cubicBezTo>
                    <a:pt x="0" y="146"/>
                    <a:pt x="47" y="167"/>
                    <a:pt x="124" y="167"/>
                  </a:cubicBezTo>
                  <a:cubicBezTo>
                    <a:pt x="200" y="167"/>
                    <a:pt x="226" y="128"/>
                    <a:pt x="226" y="80"/>
                  </a:cubicBezTo>
                  <a:cubicBezTo>
                    <a:pt x="226" y="33"/>
                    <a:pt x="169" y="0"/>
                    <a:pt x="103" y="0"/>
                  </a:cubicBezTo>
                  <a:cubicBezTo>
                    <a:pt x="36" y="0"/>
                    <a:pt x="0" y="18"/>
                    <a:pt x="0" y="8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668" y="1991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2648" y="2028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2710" y="1980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5191581" y="3950788"/>
            <a:ext cx="731168" cy="554819"/>
            <a:chOff x="3083" y="2792"/>
            <a:chExt cx="886" cy="885"/>
          </a:xfrm>
        </p:grpSpPr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88 w 354"/>
                <a:gd name="T1" fmla="*/ 110 h 332"/>
                <a:gd name="T2" fmla="*/ 61 w 354"/>
                <a:gd name="T3" fmla="*/ 52 h 332"/>
                <a:gd name="T4" fmla="*/ 98 w 354"/>
                <a:gd name="T5" fmla="*/ 184 h 332"/>
                <a:gd name="T6" fmla="*/ 253 w 354"/>
                <a:gd name="T7" fmla="*/ 255 h 332"/>
                <a:gd name="T8" fmla="*/ 188 w 354"/>
                <a:gd name="T9" fmla="*/ 1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93 w 93"/>
                <a:gd name="T1" fmla="*/ 0 h 76"/>
                <a:gd name="T2" fmla="*/ 0 w 93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3431" y="3429"/>
              <a:ext cx="297" cy="94"/>
            </a:xfrm>
            <a:custGeom>
              <a:avLst/>
              <a:gdLst>
                <a:gd name="T0" fmla="*/ 4 w 119"/>
                <a:gd name="T1" fmla="*/ 16 h 35"/>
                <a:gd name="T2" fmla="*/ 61 w 119"/>
                <a:gd name="T3" fmla="*/ 30 h 35"/>
                <a:gd name="T4" fmla="*/ 93 w 119"/>
                <a:gd name="T5" fmla="*/ 1 h 35"/>
                <a:gd name="T6" fmla="*/ 71 w 119"/>
                <a:gd name="T7" fmla="*/ 13 h 35"/>
                <a:gd name="T8" fmla="*/ 42 w 119"/>
                <a:gd name="T9" fmla="*/ 20 h 35"/>
                <a:gd name="T10" fmla="*/ 20 w 119"/>
                <a:gd name="T11" fmla="*/ 8 h 35"/>
                <a:gd name="T12" fmla="*/ 4 w 119"/>
                <a:gd name="T13" fmla="*/ 7 h 35"/>
                <a:gd name="T14" fmla="*/ 4 w 119"/>
                <a:gd name="T1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5">
                  <a:moveTo>
                    <a:pt x="4" y="16"/>
                  </a:moveTo>
                  <a:cubicBezTo>
                    <a:pt x="18" y="27"/>
                    <a:pt x="43" y="35"/>
                    <a:pt x="61" y="30"/>
                  </a:cubicBezTo>
                  <a:cubicBezTo>
                    <a:pt x="69" y="28"/>
                    <a:pt x="119" y="6"/>
                    <a:pt x="93" y="1"/>
                  </a:cubicBezTo>
                  <a:cubicBezTo>
                    <a:pt x="84" y="0"/>
                    <a:pt x="78" y="9"/>
                    <a:pt x="71" y="13"/>
                  </a:cubicBezTo>
                  <a:cubicBezTo>
                    <a:pt x="63" y="18"/>
                    <a:pt x="52" y="23"/>
                    <a:pt x="42" y="20"/>
                  </a:cubicBezTo>
                  <a:cubicBezTo>
                    <a:pt x="34" y="18"/>
                    <a:pt x="28" y="11"/>
                    <a:pt x="20" y="8"/>
                  </a:cubicBezTo>
                  <a:cubicBezTo>
                    <a:pt x="17" y="7"/>
                    <a:pt x="7" y="5"/>
                    <a:pt x="4" y="7"/>
                  </a:cubicBezTo>
                  <a:cubicBezTo>
                    <a:pt x="0" y="9"/>
                    <a:pt x="0" y="13"/>
                    <a:pt x="4" y="16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3188" y="2960"/>
              <a:ext cx="55" cy="195"/>
            </a:xfrm>
            <a:custGeom>
              <a:avLst/>
              <a:gdLst>
                <a:gd name="T0" fmla="*/ 9 w 22"/>
                <a:gd name="T1" fmla="*/ 8 h 73"/>
                <a:gd name="T2" fmla="*/ 3 w 22"/>
                <a:gd name="T3" fmla="*/ 41 h 73"/>
                <a:gd name="T4" fmla="*/ 19 w 22"/>
                <a:gd name="T5" fmla="*/ 52 h 73"/>
                <a:gd name="T6" fmla="*/ 14 w 22"/>
                <a:gd name="T7" fmla="*/ 35 h 73"/>
                <a:gd name="T8" fmla="*/ 16 w 22"/>
                <a:gd name="T9" fmla="*/ 17 h 73"/>
                <a:gd name="T10" fmla="*/ 20 w 22"/>
                <a:gd name="T11" fmla="*/ 4 h 73"/>
                <a:gd name="T12" fmla="*/ 9 w 22"/>
                <a:gd name="T13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3">
                  <a:moveTo>
                    <a:pt x="9" y="8"/>
                  </a:moveTo>
                  <a:cubicBezTo>
                    <a:pt x="4" y="19"/>
                    <a:pt x="0" y="29"/>
                    <a:pt x="3" y="41"/>
                  </a:cubicBezTo>
                  <a:cubicBezTo>
                    <a:pt x="5" y="50"/>
                    <a:pt x="19" y="73"/>
                    <a:pt x="19" y="52"/>
                  </a:cubicBezTo>
                  <a:cubicBezTo>
                    <a:pt x="19" y="46"/>
                    <a:pt x="15" y="40"/>
                    <a:pt x="14" y="35"/>
                  </a:cubicBezTo>
                  <a:cubicBezTo>
                    <a:pt x="13" y="28"/>
                    <a:pt x="15" y="23"/>
                    <a:pt x="16" y="17"/>
                  </a:cubicBezTo>
                  <a:cubicBezTo>
                    <a:pt x="17" y="14"/>
                    <a:pt x="22" y="7"/>
                    <a:pt x="20" y="4"/>
                  </a:cubicBezTo>
                  <a:cubicBezTo>
                    <a:pt x="17" y="0"/>
                    <a:pt x="12" y="3"/>
                    <a:pt x="9" y="8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3338" y="3099"/>
              <a:ext cx="463" cy="328"/>
            </a:xfrm>
            <a:custGeom>
              <a:avLst/>
              <a:gdLst>
                <a:gd name="T0" fmla="*/ 28 w 185"/>
                <a:gd name="T1" fmla="*/ 123 h 123"/>
                <a:gd name="T2" fmla="*/ 13 w 185"/>
                <a:gd name="T3" fmla="*/ 52 h 123"/>
                <a:gd name="T4" fmla="*/ 65 w 185"/>
                <a:gd name="T5" fmla="*/ 10 h 123"/>
                <a:gd name="T6" fmla="*/ 138 w 185"/>
                <a:gd name="T7" fmla="*/ 12 h 123"/>
                <a:gd name="T8" fmla="*/ 185 w 185"/>
                <a:gd name="T9" fmla="*/ 65 h 123"/>
                <a:gd name="T10" fmla="*/ 67 w 185"/>
                <a:gd name="T11" fmla="*/ 25 h 123"/>
                <a:gd name="T12" fmla="*/ 39 w 185"/>
                <a:gd name="T13" fmla="*/ 41 h 123"/>
                <a:gd name="T14" fmla="*/ 20 w 185"/>
                <a:gd name="T15" fmla="*/ 67 h 123"/>
                <a:gd name="T16" fmla="*/ 28 w 185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23">
                  <a:moveTo>
                    <a:pt x="28" y="123"/>
                  </a:moveTo>
                  <a:cubicBezTo>
                    <a:pt x="7" y="102"/>
                    <a:pt x="0" y="81"/>
                    <a:pt x="13" y="52"/>
                  </a:cubicBezTo>
                  <a:cubicBezTo>
                    <a:pt x="23" y="30"/>
                    <a:pt x="43" y="19"/>
                    <a:pt x="65" y="10"/>
                  </a:cubicBezTo>
                  <a:cubicBezTo>
                    <a:pt x="91" y="0"/>
                    <a:pt x="112" y="3"/>
                    <a:pt x="138" y="12"/>
                  </a:cubicBezTo>
                  <a:cubicBezTo>
                    <a:pt x="155" y="18"/>
                    <a:pt x="184" y="44"/>
                    <a:pt x="185" y="65"/>
                  </a:cubicBezTo>
                  <a:cubicBezTo>
                    <a:pt x="170" y="21"/>
                    <a:pt x="105" y="10"/>
                    <a:pt x="67" y="25"/>
                  </a:cubicBezTo>
                  <a:cubicBezTo>
                    <a:pt x="58" y="29"/>
                    <a:pt x="48" y="36"/>
                    <a:pt x="39" y="41"/>
                  </a:cubicBezTo>
                  <a:cubicBezTo>
                    <a:pt x="26" y="48"/>
                    <a:pt x="22" y="54"/>
                    <a:pt x="20" y="67"/>
                  </a:cubicBezTo>
                  <a:cubicBezTo>
                    <a:pt x="19" y="86"/>
                    <a:pt x="14" y="108"/>
                    <a:pt x="28" y="12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3251" y="2896"/>
              <a:ext cx="255" cy="112"/>
            </a:xfrm>
            <a:custGeom>
              <a:avLst/>
              <a:gdLst>
                <a:gd name="T0" fmla="*/ 5 w 102"/>
                <a:gd name="T1" fmla="*/ 18 h 42"/>
                <a:gd name="T2" fmla="*/ 55 w 102"/>
                <a:gd name="T3" fmla="*/ 5 h 42"/>
                <a:gd name="T4" fmla="*/ 102 w 102"/>
                <a:gd name="T5" fmla="*/ 42 h 42"/>
                <a:gd name="T6" fmla="*/ 73 w 102"/>
                <a:gd name="T7" fmla="*/ 26 h 42"/>
                <a:gd name="T8" fmla="*/ 46 w 102"/>
                <a:gd name="T9" fmla="*/ 19 h 42"/>
                <a:gd name="T10" fmla="*/ 22 w 102"/>
                <a:gd name="T11" fmla="*/ 12 h 42"/>
                <a:gd name="T12" fmla="*/ 0 w 102"/>
                <a:gd name="T13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2">
                  <a:moveTo>
                    <a:pt x="5" y="18"/>
                  </a:moveTo>
                  <a:cubicBezTo>
                    <a:pt x="18" y="3"/>
                    <a:pt x="36" y="0"/>
                    <a:pt x="55" y="5"/>
                  </a:cubicBezTo>
                  <a:cubicBezTo>
                    <a:pt x="76" y="12"/>
                    <a:pt x="92" y="23"/>
                    <a:pt x="102" y="42"/>
                  </a:cubicBezTo>
                  <a:cubicBezTo>
                    <a:pt x="94" y="36"/>
                    <a:pt x="83" y="31"/>
                    <a:pt x="73" y="26"/>
                  </a:cubicBezTo>
                  <a:cubicBezTo>
                    <a:pt x="64" y="22"/>
                    <a:pt x="55" y="23"/>
                    <a:pt x="46" y="19"/>
                  </a:cubicBezTo>
                  <a:cubicBezTo>
                    <a:pt x="38" y="15"/>
                    <a:pt x="33" y="11"/>
                    <a:pt x="22" y="12"/>
                  </a:cubicBezTo>
                  <a:cubicBezTo>
                    <a:pt x="15" y="13"/>
                    <a:pt x="2" y="16"/>
                    <a:pt x="0" y="24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3698" y="3299"/>
              <a:ext cx="98" cy="160"/>
            </a:xfrm>
            <a:custGeom>
              <a:avLst/>
              <a:gdLst>
                <a:gd name="T0" fmla="*/ 6 w 39"/>
                <a:gd name="T1" fmla="*/ 55 h 60"/>
                <a:gd name="T2" fmla="*/ 39 w 39"/>
                <a:gd name="T3" fmla="*/ 0 h 60"/>
                <a:gd name="T4" fmla="*/ 29 w 39"/>
                <a:gd name="T5" fmla="*/ 21 h 60"/>
                <a:gd name="T6" fmla="*/ 16 w 39"/>
                <a:gd name="T7" fmla="*/ 28 h 60"/>
                <a:gd name="T8" fmla="*/ 7 w 39"/>
                <a:gd name="T9" fmla="*/ 45 h 60"/>
                <a:gd name="T10" fmla="*/ 0 w 39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0">
                  <a:moveTo>
                    <a:pt x="6" y="55"/>
                  </a:moveTo>
                  <a:cubicBezTo>
                    <a:pt x="28" y="42"/>
                    <a:pt x="32" y="22"/>
                    <a:pt x="39" y="0"/>
                  </a:cubicBezTo>
                  <a:cubicBezTo>
                    <a:pt x="35" y="6"/>
                    <a:pt x="35" y="15"/>
                    <a:pt x="29" y="21"/>
                  </a:cubicBezTo>
                  <a:cubicBezTo>
                    <a:pt x="25" y="24"/>
                    <a:pt x="19" y="25"/>
                    <a:pt x="16" y="28"/>
                  </a:cubicBezTo>
                  <a:cubicBezTo>
                    <a:pt x="12" y="32"/>
                    <a:pt x="10" y="40"/>
                    <a:pt x="7" y="45"/>
                  </a:cubicBezTo>
                  <a:cubicBezTo>
                    <a:pt x="4" y="50"/>
                    <a:pt x="1" y="54"/>
                    <a:pt x="0" y="60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3223" y="3059"/>
              <a:ext cx="320" cy="202"/>
            </a:xfrm>
            <a:custGeom>
              <a:avLst/>
              <a:gdLst>
                <a:gd name="T0" fmla="*/ 0 w 128"/>
                <a:gd name="T1" fmla="*/ 47 h 76"/>
                <a:gd name="T2" fmla="*/ 34 w 128"/>
                <a:gd name="T3" fmla="*/ 76 h 76"/>
                <a:gd name="T4" fmla="*/ 60 w 128"/>
                <a:gd name="T5" fmla="*/ 45 h 76"/>
                <a:gd name="T6" fmla="*/ 93 w 128"/>
                <a:gd name="T7" fmla="*/ 21 h 76"/>
                <a:gd name="T8" fmla="*/ 124 w 128"/>
                <a:gd name="T9" fmla="*/ 0 h 76"/>
                <a:gd name="T10" fmla="*/ 91 w 128"/>
                <a:gd name="T11" fmla="*/ 9 h 76"/>
                <a:gd name="T12" fmla="*/ 58 w 128"/>
                <a:gd name="T13" fmla="*/ 33 h 76"/>
                <a:gd name="T14" fmla="*/ 52 w 128"/>
                <a:gd name="T15" fmla="*/ 41 h 76"/>
                <a:gd name="T16" fmla="*/ 41 w 128"/>
                <a:gd name="T17" fmla="*/ 45 h 76"/>
                <a:gd name="T18" fmla="*/ 29 w 128"/>
                <a:gd name="T19" fmla="*/ 57 h 76"/>
                <a:gd name="T20" fmla="*/ 2 w 128"/>
                <a:gd name="T21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76">
                  <a:moveTo>
                    <a:pt x="0" y="47"/>
                  </a:moveTo>
                  <a:cubicBezTo>
                    <a:pt x="6" y="56"/>
                    <a:pt x="21" y="76"/>
                    <a:pt x="34" y="76"/>
                  </a:cubicBezTo>
                  <a:cubicBezTo>
                    <a:pt x="45" y="75"/>
                    <a:pt x="53" y="53"/>
                    <a:pt x="60" y="45"/>
                  </a:cubicBezTo>
                  <a:cubicBezTo>
                    <a:pt x="69" y="35"/>
                    <a:pt x="81" y="27"/>
                    <a:pt x="93" y="21"/>
                  </a:cubicBezTo>
                  <a:cubicBezTo>
                    <a:pt x="103" y="16"/>
                    <a:pt x="128" y="15"/>
                    <a:pt x="124" y="0"/>
                  </a:cubicBezTo>
                  <a:cubicBezTo>
                    <a:pt x="120" y="15"/>
                    <a:pt x="103" y="7"/>
                    <a:pt x="91" y="9"/>
                  </a:cubicBezTo>
                  <a:cubicBezTo>
                    <a:pt x="80" y="12"/>
                    <a:pt x="66" y="24"/>
                    <a:pt x="58" y="33"/>
                  </a:cubicBezTo>
                  <a:cubicBezTo>
                    <a:pt x="56" y="35"/>
                    <a:pt x="55" y="39"/>
                    <a:pt x="52" y="41"/>
                  </a:cubicBezTo>
                  <a:cubicBezTo>
                    <a:pt x="48" y="44"/>
                    <a:pt x="45" y="43"/>
                    <a:pt x="41" y="45"/>
                  </a:cubicBezTo>
                  <a:cubicBezTo>
                    <a:pt x="36" y="48"/>
                    <a:pt x="34" y="54"/>
                    <a:pt x="29" y="57"/>
                  </a:cubicBezTo>
                  <a:cubicBezTo>
                    <a:pt x="21" y="62"/>
                    <a:pt x="6" y="56"/>
                    <a:pt x="2" y="47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3441" y="3440"/>
              <a:ext cx="92" cy="59"/>
            </a:xfrm>
            <a:custGeom>
              <a:avLst/>
              <a:gdLst>
                <a:gd name="T0" fmla="*/ 5 w 37"/>
                <a:gd name="T1" fmla="*/ 12 h 22"/>
                <a:gd name="T2" fmla="*/ 6 w 37"/>
                <a:gd name="T3" fmla="*/ 5 h 22"/>
                <a:gd name="T4" fmla="*/ 18 w 37"/>
                <a:gd name="T5" fmla="*/ 7 h 22"/>
                <a:gd name="T6" fmla="*/ 37 w 37"/>
                <a:gd name="T7" fmla="*/ 21 h 22"/>
                <a:gd name="T8" fmla="*/ 3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5" y="12"/>
                  </a:moveTo>
                  <a:cubicBezTo>
                    <a:pt x="0" y="9"/>
                    <a:pt x="1" y="6"/>
                    <a:pt x="6" y="5"/>
                  </a:cubicBezTo>
                  <a:cubicBezTo>
                    <a:pt x="11" y="4"/>
                    <a:pt x="15" y="6"/>
                    <a:pt x="18" y="7"/>
                  </a:cubicBezTo>
                  <a:cubicBezTo>
                    <a:pt x="25" y="10"/>
                    <a:pt x="32" y="17"/>
                    <a:pt x="37" y="21"/>
                  </a:cubicBezTo>
                  <a:cubicBezTo>
                    <a:pt x="30" y="22"/>
                    <a:pt x="8" y="0"/>
                    <a:pt x="3" y="11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3606" y="3437"/>
              <a:ext cx="60" cy="40"/>
            </a:xfrm>
            <a:custGeom>
              <a:avLst/>
              <a:gdLst>
                <a:gd name="T0" fmla="*/ 0 w 24"/>
                <a:gd name="T1" fmla="*/ 15 h 15"/>
                <a:gd name="T2" fmla="*/ 24 w 24"/>
                <a:gd name="T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5" y="11"/>
                    <a:pt x="16" y="0"/>
                    <a:pt x="24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3193" y="3005"/>
              <a:ext cx="33" cy="99"/>
            </a:xfrm>
            <a:custGeom>
              <a:avLst/>
              <a:gdLst>
                <a:gd name="T0" fmla="*/ 7 w 13"/>
                <a:gd name="T1" fmla="*/ 0 h 37"/>
                <a:gd name="T2" fmla="*/ 13 w 13"/>
                <a:gd name="T3" fmla="*/ 37 h 37"/>
                <a:gd name="T4" fmla="*/ 6 w 13"/>
                <a:gd name="T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cubicBezTo>
                    <a:pt x="0" y="12"/>
                    <a:pt x="0" y="30"/>
                    <a:pt x="13" y="37"/>
                  </a:cubicBezTo>
                  <a:cubicBezTo>
                    <a:pt x="6" y="30"/>
                    <a:pt x="4" y="20"/>
                    <a:pt x="6" y="10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88 w 354"/>
                <a:gd name="T1" fmla="*/ 110 h 332"/>
                <a:gd name="T2" fmla="*/ 61 w 354"/>
                <a:gd name="T3" fmla="*/ 52 h 332"/>
                <a:gd name="T4" fmla="*/ 98 w 354"/>
                <a:gd name="T5" fmla="*/ 184 h 332"/>
                <a:gd name="T6" fmla="*/ 253 w 354"/>
                <a:gd name="T7" fmla="*/ 255 h 332"/>
                <a:gd name="T8" fmla="*/ 188 w 354"/>
                <a:gd name="T9" fmla="*/ 1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93 w 93"/>
                <a:gd name="T1" fmla="*/ 0 h 76"/>
                <a:gd name="T2" fmla="*/ 0 w 93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79"/>
            <p:cNvSpPr>
              <a:spLocks noChangeArrowheads="1"/>
            </p:cNvSpPr>
            <p:nvPr/>
          </p:nvSpPr>
          <p:spPr bwMode="auto">
            <a:xfrm>
              <a:off x="3406" y="3163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80"/>
            <p:cNvSpPr>
              <a:spLocks noChangeArrowheads="1"/>
            </p:cNvSpPr>
            <p:nvPr/>
          </p:nvSpPr>
          <p:spPr bwMode="auto">
            <a:xfrm>
              <a:off x="3386" y="3200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81"/>
            <p:cNvSpPr>
              <a:spLocks noChangeArrowheads="1"/>
            </p:cNvSpPr>
            <p:nvPr/>
          </p:nvSpPr>
          <p:spPr bwMode="auto">
            <a:xfrm>
              <a:off x="3448" y="3149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82"/>
            <p:cNvSpPr>
              <a:spLocks noChangeArrowheads="1"/>
            </p:cNvSpPr>
            <p:nvPr/>
          </p:nvSpPr>
          <p:spPr bwMode="auto">
            <a:xfrm>
              <a:off x="3231" y="2936"/>
              <a:ext cx="40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83"/>
            <p:cNvSpPr>
              <a:spLocks noChangeArrowheads="1"/>
            </p:cNvSpPr>
            <p:nvPr/>
          </p:nvSpPr>
          <p:spPr bwMode="auto">
            <a:xfrm>
              <a:off x="3213" y="2973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84"/>
            <p:cNvSpPr>
              <a:spLocks noChangeArrowheads="1"/>
            </p:cNvSpPr>
            <p:nvPr/>
          </p:nvSpPr>
          <p:spPr bwMode="auto">
            <a:xfrm>
              <a:off x="3273" y="2923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5749492" y="4029038"/>
            <a:ext cx="425997" cy="383189"/>
            <a:chOff x="485" y="1299"/>
            <a:chExt cx="532" cy="413"/>
          </a:xfrm>
        </p:grpSpPr>
        <p:sp>
          <p:nvSpPr>
            <p:cNvPr id="59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44"/>
          <p:cNvGrpSpPr>
            <a:grpSpLocks/>
          </p:cNvGrpSpPr>
          <p:nvPr/>
        </p:nvGrpSpPr>
        <p:grpSpPr bwMode="auto">
          <a:xfrm>
            <a:off x="5331027" y="3717032"/>
            <a:ext cx="469090" cy="427038"/>
            <a:chOff x="3598" y="1792"/>
            <a:chExt cx="561" cy="517"/>
          </a:xfrm>
        </p:grpSpPr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3598" y="1792"/>
              <a:ext cx="561" cy="517"/>
            </a:xfrm>
            <a:custGeom>
              <a:avLst/>
              <a:gdLst>
                <a:gd name="T0" fmla="*/ 196 w 224"/>
                <a:gd name="T1" fmla="*/ 46 h 194"/>
                <a:gd name="T2" fmla="*/ 66 w 224"/>
                <a:gd name="T3" fmla="*/ 25 h 194"/>
                <a:gd name="T4" fmla="*/ 48 w 224"/>
                <a:gd name="T5" fmla="*/ 150 h 194"/>
                <a:gd name="T6" fmla="*/ 187 w 224"/>
                <a:gd name="T7" fmla="*/ 146 h 194"/>
                <a:gd name="T8" fmla="*/ 196 w 224"/>
                <a:gd name="T9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94">
                  <a:moveTo>
                    <a:pt x="196" y="46"/>
                  </a:moveTo>
                  <a:cubicBezTo>
                    <a:pt x="171" y="16"/>
                    <a:pt x="111" y="0"/>
                    <a:pt x="66" y="25"/>
                  </a:cubicBezTo>
                  <a:cubicBezTo>
                    <a:pt x="20" y="51"/>
                    <a:pt x="0" y="107"/>
                    <a:pt x="48" y="150"/>
                  </a:cubicBezTo>
                  <a:cubicBezTo>
                    <a:pt x="96" y="194"/>
                    <a:pt x="148" y="182"/>
                    <a:pt x="187" y="146"/>
                  </a:cubicBezTo>
                  <a:cubicBezTo>
                    <a:pt x="218" y="118"/>
                    <a:pt x="224" y="80"/>
                    <a:pt x="196" y="4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3666" y="1936"/>
              <a:ext cx="107" cy="248"/>
            </a:xfrm>
            <a:custGeom>
              <a:avLst/>
              <a:gdLst>
                <a:gd name="T0" fmla="*/ 14 w 43"/>
                <a:gd name="T1" fmla="*/ 3 h 93"/>
                <a:gd name="T2" fmla="*/ 2 w 43"/>
                <a:gd name="T3" fmla="*/ 50 h 93"/>
                <a:gd name="T4" fmla="*/ 27 w 43"/>
                <a:gd name="T5" fmla="*/ 90 h 93"/>
                <a:gd name="T6" fmla="*/ 14 w 43"/>
                <a:gd name="T7" fmla="*/ 54 h 93"/>
                <a:gd name="T8" fmla="*/ 13 w 43"/>
                <a:gd name="T9" fmla="*/ 29 h 93"/>
                <a:gd name="T10" fmla="*/ 14 w 43"/>
                <a:gd name="T11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3">
                  <a:moveTo>
                    <a:pt x="14" y="3"/>
                  </a:moveTo>
                  <a:cubicBezTo>
                    <a:pt x="9" y="0"/>
                    <a:pt x="0" y="31"/>
                    <a:pt x="2" y="50"/>
                  </a:cubicBezTo>
                  <a:cubicBezTo>
                    <a:pt x="4" y="59"/>
                    <a:pt x="16" y="88"/>
                    <a:pt x="27" y="90"/>
                  </a:cubicBezTo>
                  <a:cubicBezTo>
                    <a:pt x="43" y="93"/>
                    <a:pt x="16" y="60"/>
                    <a:pt x="14" y="54"/>
                  </a:cubicBezTo>
                  <a:cubicBezTo>
                    <a:pt x="11" y="46"/>
                    <a:pt x="12" y="37"/>
                    <a:pt x="13" y="29"/>
                  </a:cubicBezTo>
                  <a:cubicBezTo>
                    <a:pt x="14" y="22"/>
                    <a:pt x="20" y="8"/>
                    <a:pt x="14" y="3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3738" y="1840"/>
              <a:ext cx="368" cy="243"/>
            </a:xfrm>
            <a:custGeom>
              <a:avLst/>
              <a:gdLst>
                <a:gd name="T0" fmla="*/ 0 w 147"/>
                <a:gd name="T1" fmla="*/ 25 h 91"/>
                <a:gd name="T2" fmla="*/ 91 w 147"/>
                <a:gd name="T3" fmla="*/ 9 h 91"/>
                <a:gd name="T4" fmla="*/ 131 w 147"/>
                <a:gd name="T5" fmla="*/ 33 h 91"/>
                <a:gd name="T6" fmla="*/ 139 w 147"/>
                <a:gd name="T7" fmla="*/ 91 h 91"/>
                <a:gd name="T8" fmla="*/ 126 w 147"/>
                <a:gd name="T9" fmla="*/ 41 h 91"/>
                <a:gd name="T10" fmla="*/ 82 w 147"/>
                <a:gd name="T11" fmla="*/ 27 h 91"/>
                <a:gd name="T12" fmla="*/ 0 w 147"/>
                <a:gd name="T1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1">
                  <a:moveTo>
                    <a:pt x="0" y="25"/>
                  </a:moveTo>
                  <a:cubicBezTo>
                    <a:pt x="17" y="0"/>
                    <a:pt x="66" y="0"/>
                    <a:pt x="91" y="9"/>
                  </a:cubicBezTo>
                  <a:cubicBezTo>
                    <a:pt x="105" y="14"/>
                    <a:pt x="121" y="21"/>
                    <a:pt x="131" y="33"/>
                  </a:cubicBezTo>
                  <a:cubicBezTo>
                    <a:pt x="147" y="52"/>
                    <a:pt x="144" y="68"/>
                    <a:pt x="139" y="91"/>
                  </a:cubicBezTo>
                  <a:cubicBezTo>
                    <a:pt x="144" y="71"/>
                    <a:pt x="139" y="55"/>
                    <a:pt x="126" y="41"/>
                  </a:cubicBezTo>
                  <a:cubicBezTo>
                    <a:pt x="112" y="26"/>
                    <a:pt x="101" y="27"/>
                    <a:pt x="82" y="27"/>
                  </a:cubicBezTo>
                  <a:cubicBezTo>
                    <a:pt x="64" y="27"/>
                    <a:pt x="12" y="1"/>
                    <a:pt x="0" y="26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3758" y="2125"/>
              <a:ext cx="316" cy="131"/>
            </a:xfrm>
            <a:custGeom>
              <a:avLst/>
              <a:gdLst>
                <a:gd name="T0" fmla="*/ 2 w 126"/>
                <a:gd name="T1" fmla="*/ 27 h 49"/>
                <a:gd name="T2" fmla="*/ 71 w 126"/>
                <a:gd name="T3" fmla="*/ 42 h 49"/>
                <a:gd name="T4" fmla="*/ 126 w 126"/>
                <a:gd name="T5" fmla="*/ 0 h 49"/>
                <a:gd name="T6" fmla="*/ 95 w 126"/>
                <a:gd name="T7" fmla="*/ 21 h 49"/>
                <a:gd name="T8" fmla="*/ 60 w 126"/>
                <a:gd name="T9" fmla="*/ 35 h 49"/>
                <a:gd name="T10" fmla="*/ 28 w 126"/>
                <a:gd name="T11" fmla="*/ 32 h 49"/>
                <a:gd name="T12" fmla="*/ 0 w 126"/>
                <a:gd name="T1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49">
                  <a:moveTo>
                    <a:pt x="2" y="27"/>
                  </a:moveTo>
                  <a:cubicBezTo>
                    <a:pt x="21" y="41"/>
                    <a:pt x="47" y="49"/>
                    <a:pt x="71" y="42"/>
                  </a:cubicBezTo>
                  <a:cubicBezTo>
                    <a:pt x="93" y="36"/>
                    <a:pt x="113" y="18"/>
                    <a:pt x="126" y="0"/>
                  </a:cubicBezTo>
                  <a:cubicBezTo>
                    <a:pt x="119" y="11"/>
                    <a:pt x="107" y="16"/>
                    <a:pt x="95" y="21"/>
                  </a:cubicBezTo>
                  <a:cubicBezTo>
                    <a:pt x="84" y="25"/>
                    <a:pt x="71" y="35"/>
                    <a:pt x="60" y="35"/>
                  </a:cubicBezTo>
                  <a:cubicBezTo>
                    <a:pt x="50" y="35"/>
                    <a:pt x="38" y="33"/>
                    <a:pt x="28" y="32"/>
                  </a:cubicBezTo>
                  <a:cubicBezTo>
                    <a:pt x="22" y="31"/>
                    <a:pt x="2" y="31"/>
                    <a:pt x="0" y="24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3673" y="1981"/>
              <a:ext cx="13" cy="94"/>
            </a:xfrm>
            <a:custGeom>
              <a:avLst/>
              <a:gdLst>
                <a:gd name="T0" fmla="*/ 5 w 5"/>
                <a:gd name="T1" fmla="*/ 0 h 35"/>
                <a:gd name="T2" fmla="*/ 2 w 5"/>
                <a:gd name="T3" fmla="*/ 35 h 35"/>
                <a:gd name="T4" fmla="*/ 2 w 5"/>
                <a:gd name="T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cubicBezTo>
                    <a:pt x="3" y="12"/>
                    <a:pt x="0" y="23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696" y="2112"/>
              <a:ext cx="32" cy="48"/>
            </a:xfrm>
            <a:custGeom>
              <a:avLst/>
              <a:gdLst>
                <a:gd name="T0" fmla="*/ 0 w 13"/>
                <a:gd name="T1" fmla="*/ 0 h 18"/>
                <a:gd name="T2" fmla="*/ 13 w 1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3" y="5"/>
                    <a:pt x="8" y="16"/>
                    <a:pt x="13" y="18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3598" y="1792"/>
              <a:ext cx="561" cy="517"/>
            </a:xfrm>
            <a:custGeom>
              <a:avLst/>
              <a:gdLst>
                <a:gd name="T0" fmla="*/ 196 w 224"/>
                <a:gd name="T1" fmla="*/ 46 h 194"/>
                <a:gd name="T2" fmla="*/ 66 w 224"/>
                <a:gd name="T3" fmla="*/ 25 h 194"/>
                <a:gd name="T4" fmla="*/ 48 w 224"/>
                <a:gd name="T5" fmla="*/ 150 h 194"/>
                <a:gd name="T6" fmla="*/ 187 w 224"/>
                <a:gd name="T7" fmla="*/ 146 h 194"/>
                <a:gd name="T8" fmla="*/ 196 w 224"/>
                <a:gd name="T9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94">
                  <a:moveTo>
                    <a:pt x="196" y="46"/>
                  </a:moveTo>
                  <a:cubicBezTo>
                    <a:pt x="171" y="16"/>
                    <a:pt x="111" y="0"/>
                    <a:pt x="66" y="25"/>
                  </a:cubicBezTo>
                  <a:cubicBezTo>
                    <a:pt x="20" y="51"/>
                    <a:pt x="0" y="107"/>
                    <a:pt x="48" y="150"/>
                  </a:cubicBezTo>
                  <a:cubicBezTo>
                    <a:pt x="96" y="194"/>
                    <a:pt x="148" y="182"/>
                    <a:pt x="187" y="146"/>
                  </a:cubicBezTo>
                  <a:cubicBezTo>
                    <a:pt x="218" y="118"/>
                    <a:pt x="224" y="80"/>
                    <a:pt x="196" y="4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>
              <a:off x="3701" y="1912"/>
              <a:ext cx="40" cy="43"/>
            </a:xfrm>
            <a:custGeom>
              <a:avLst/>
              <a:gdLst>
                <a:gd name="T0" fmla="*/ 1 w 16"/>
                <a:gd name="T1" fmla="*/ 10 h 16"/>
                <a:gd name="T2" fmla="*/ 7 w 16"/>
                <a:gd name="T3" fmla="*/ 1 h 16"/>
                <a:gd name="T4" fmla="*/ 15 w 16"/>
                <a:gd name="T5" fmla="*/ 7 h 16"/>
                <a:gd name="T6" fmla="*/ 9 w 16"/>
                <a:gd name="T7" fmla="*/ 16 h 16"/>
                <a:gd name="T8" fmla="*/ 1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5"/>
                    <a:pt x="2" y="2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6" y="11"/>
                    <a:pt x="14" y="15"/>
                    <a:pt x="9" y="16"/>
                  </a:cubicBezTo>
                  <a:cubicBezTo>
                    <a:pt x="5" y="16"/>
                    <a:pt x="1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686" y="1955"/>
              <a:ext cx="20" cy="2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8 w 8"/>
                <a:gd name="T5" fmla="*/ 4 h 8"/>
                <a:gd name="T6" fmla="*/ 5 w 8"/>
                <a:gd name="T7" fmla="*/ 8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2" y="1"/>
                    <a:pt x="3" y="1"/>
                  </a:cubicBezTo>
                  <a:cubicBezTo>
                    <a:pt x="5" y="0"/>
                    <a:pt x="7" y="2"/>
                    <a:pt x="8" y="4"/>
                  </a:cubicBezTo>
                  <a:cubicBezTo>
                    <a:pt x="8" y="5"/>
                    <a:pt x="7" y="7"/>
                    <a:pt x="5" y="8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>
              <a:off x="3738" y="1893"/>
              <a:ext cx="20" cy="22"/>
            </a:xfrm>
            <a:custGeom>
              <a:avLst/>
              <a:gdLst>
                <a:gd name="T0" fmla="*/ 0 w 8"/>
                <a:gd name="T1" fmla="*/ 5 h 8"/>
                <a:gd name="T2" fmla="*/ 3 w 8"/>
                <a:gd name="T3" fmla="*/ 1 h 8"/>
                <a:gd name="T4" fmla="*/ 7 w 8"/>
                <a:gd name="T5" fmla="*/ 4 h 8"/>
                <a:gd name="T6" fmla="*/ 4 w 8"/>
                <a:gd name="T7" fmla="*/ 8 h 8"/>
                <a:gd name="T8" fmla="*/ 0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8" y="5"/>
                    <a:pt x="6" y="7"/>
                    <a:pt x="4" y="8"/>
                  </a:cubicBezTo>
                  <a:cubicBezTo>
                    <a:pt x="3" y="8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6" name="Group 55"/>
          <p:cNvGrpSpPr>
            <a:grpSpLocks/>
          </p:cNvGrpSpPr>
          <p:nvPr/>
        </p:nvGrpSpPr>
        <p:grpSpPr bwMode="auto">
          <a:xfrm>
            <a:off x="5651844" y="3770826"/>
            <a:ext cx="428017" cy="367952"/>
            <a:chOff x="2577" y="1967"/>
            <a:chExt cx="608" cy="392"/>
          </a:xfrm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2577" y="1967"/>
              <a:ext cx="608" cy="392"/>
            </a:xfrm>
            <a:custGeom>
              <a:avLst/>
              <a:gdLst>
                <a:gd name="T0" fmla="*/ 0 w 243"/>
                <a:gd name="T1" fmla="*/ 65 h 147"/>
                <a:gd name="T2" fmla="*/ 109 w 243"/>
                <a:gd name="T3" fmla="*/ 144 h 147"/>
                <a:gd name="T4" fmla="*/ 243 w 243"/>
                <a:gd name="T5" fmla="*/ 82 h 147"/>
                <a:gd name="T6" fmla="*/ 120 w 243"/>
                <a:gd name="T7" fmla="*/ 0 h 147"/>
                <a:gd name="T8" fmla="*/ 0 w 243"/>
                <a:gd name="T9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0" y="65"/>
                  </a:moveTo>
                  <a:cubicBezTo>
                    <a:pt x="0" y="129"/>
                    <a:pt x="62" y="140"/>
                    <a:pt x="109" y="144"/>
                  </a:cubicBezTo>
                  <a:cubicBezTo>
                    <a:pt x="156" y="147"/>
                    <a:pt x="243" y="147"/>
                    <a:pt x="243" y="82"/>
                  </a:cubicBezTo>
                  <a:cubicBezTo>
                    <a:pt x="243" y="16"/>
                    <a:pt x="182" y="0"/>
                    <a:pt x="120" y="0"/>
                  </a:cubicBezTo>
                  <a:cubicBezTo>
                    <a:pt x="58" y="0"/>
                    <a:pt x="0" y="11"/>
                    <a:pt x="0" y="65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2589" y="2033"/>
              <a:ext cx="95" cy="224"/>
            </a:xfrm>
            <a:custGeom>
              <a:avLst/>
              <a:gdLst>
                <a:gd name="T0" fmla="*/ 24 w 38"/>
                <a:gd name="T1" fmla="*/ 4 h 84"/>
                <a:gd name="T2" fmla="*/ 3 w 38"/>
                <a:gd name="T3" fmla="*/ 45 h 84"/>
                <a:gd name="T4" fmla="*/ 24 w 38"/>
                <a:gd name="T5" fmla="*/ 83 h 84"/>
                <a:gd name="T6" fmla="*/ 25 w 38"/>
                <a:gd name="T7" fmla="*/ 69 h 84"/>
                <a:gd name="T8" fmla="*/ 21 w 38"/>
                <a:gd name="T9" fmla="*/ 43 h 84"/>
                <a:gd name="T10" fmla="*/ 20 w 38"/>
                <a:gd name="T11" fmla="*/ 20 h 84"/>
                <a:gd name="T12" fmla="*/ 24 w 38"/>
                <a:gd name="T1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4">
                  <a:moveTo>
                    <a:pt x="24" y="4"/>
                  </a:moveTo>
                  <a:cubicBezTo>
                    <a:pt x="17" y="0"/>
                    <a:pt x="0" y="27"/>
                    <a:pt x="3" y="45"/>
                  </a:cubicBezTo>
                  <a:cubicBezTo>
                    <a:pt x="5" y="55"/>
                    <a:pt x="8" y="84"/>
                    <a:pt x="24" y="83"/>
                  </a:cubicBezTo>
                  <a:cubicBezTo>
                    <a:pt x="38" y="83"/>
                    <a:pt x="28" y="75"/>
                    <a:pt x="25" y="69"/>
                  </a:cubicBezTo>
                  <a:cubicBezTo>
                    <a:pt x="21" y="61"/>
                    <a:pt x="22" y="52"/>
                    <a:pt x="21" y="43"/>
                  </a:cubicBezTo>
                  <a:cubicBezTo>
                    <a:pt x="20" y="36"/>
                    <a:pt x="17" y="27"/>
                    <a:pt x="20" y="20"/>
                  </a:cubicBezTo>
                  <a:cubicBezTo>
                    <a:pt x="22" y="14"/>
                    <a:pt x="32" y="7"/>
                    <a:pt x="24" y="4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2664" y="1985"/>
              <a:ext cx="506" cy="198"/>
            </a:xfrm>
            <a:custGeom>
              <a:avLst/>
              <a:gdLst>
                <a:gd name="T0" fmla="*/ 0 w 202"/>
                <a:gd name="T1" fmla="*/ 20 h 74"/>
                <a:gd name="T2" fmla="*/ 65 w 202"/>
                <a:gd name="T3" fmla="*/ 12 h 74"/>
                <a:gd name="T4" fmla="*/ 118 w 202"/>
                <a:gd name="T5" fmla="*/ 14 h 74"/>
                <a:gd name="T6" fmla="*/ 161 w 202"/>
                <a:gd name="T7" fmla="*/ 30 h 74"/>
                <a:gd name="T8" fmla="*/ 200 w 202"/>
                <a:gd name="T9" fmla="*/ 74 h 74"/>
                <a:gd name="T10" fmla="*/ 170 w 202"/>
                <a:gd name="T11" fmla="*/ 18 h 74"/>
                <a:gd name="T12" fmla="*/ 116 w 202"/>
                <a:gd name="T13" fmla="*/ 4 h 74"/>
                <a:gd name="T14" fmla="*/ 60 w 202"/>
                <a:gd name="T15" fmla="*/ 1 h 74"/>
                <a:gd name="T16" fmla="*/ 3 w 202"/>
                <a:gd name="T17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74">
                  <a:moveTo>
                    <a:pt x="0" y="20"/>
                  </a:moveTo>
                  <a:cubicBezTo>
                    <a:pt x="22" y="11"/>
                    <a:pt x="43" y="12"/>
                    <a:pt x="65" y="12"/>
                  </a:cubicBezTo>
                  <a:cubicBezTo>
                    <a:pt x="83" y="12"/>
                    <a:pt x="100" y="10"/>
                    <a:pt x="118" y="14"/>
                  </a:cubicBezTo>
                  <a:cubicBezTo>
                    <a:pt x="134" y="18"/>
                    <a:pt x="147" y="23"/>
                    <a:pt x="161" y="30"/>
                  </a:cubicBezTo>
                  <a:cubicBezTo>
                    <a:pt x="180" y="40"/>
                    <a:pt x="192" y="56"/>
                    <a:pt x="200" y="74"/>
                  </a:cubicBezTo>
                  <a:cubicBezTo>
                    <a:pt x="202" y="55"/>
                    <a:pt x="186" y="30"/>
                    <a:pt x="170" y="18"/>
                  </a:cubicBezTo>
                  <a:cubicBezTo>
                    <a:pt x="156" y="6"/>
                    <a:pt x="133" y="6"/>
                    <a:pt x="116" y="4"/>
                  </a:cubicBezTo>
                  <a:cubicBezTo>
                    <a:pt x="97" y="3"/>
                    <a:pt x="78" y="0"/>
                    <a:pt x="60" y="1"/>
                  </a:cubicBezTo>
                  <a:cubicBezTo>
                    <a:pt x="40" y="3"/>
                    <a:pt x="22" y="12"/>
                    <a:pt x="3" y="15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2722" y="2212"/>
              <a:ext cx="453" cy="115"/>
            </a:xfrm>
            <a:custGeom>
              <a:avLst/>
              <a:gdLst>
                <a:gd name="T0" fmla="*/ 0 w 181"/>
                <a:gd name="T1" fmla="*/ 33 h 43"/>
                <a:gd name="T2" fmla="*/ 24 w 181"/>
                <a:gd name="T3" fmla="*/ 38 h 43"/>
                <a:gd name="T4" fmla="*/ 50 w 181"/>
                <a:gd name="T5" fmla="*/ 40 h 43"/>
                <a:gd name="T6" fmla="*/ 94 w 181"/>
                <a:gd name="T7" fmla="*/ 42 h 43"/>
                <a:gd name="T8" fmla="*/ 171 w 181"/>
                <a:gd name="T9" fmla="*/ 0 h 43"/>
                <a:gd name="T10" fmla="*/ 144 w 181"/>
                <a:gd name="T11" fmla="*/ 21 h 43"/>
                <a:gd name="T12" fmla="*/ 130 w 181"/>
                <a:gd name="T13" fmla="*/ 25 h 43"/>
                <a:gd name="T14" fmla="*/ 110 w 181"/>
                <a:gd name="T15" fmla="*/ 32 h 43"/>
                <a:gd name="T16" fmla="*/ 74 w 181"/>
                <a:gd name="T17" fmla="*/ 36 h 43"/>
                <a:gd name="T18" fmla="*/ 23 w 181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43">
                  <a:moveTo>
                    <a:pt x="0" y="33"/>
                  </a:moveTo>
                  <a:cubicBezTo>
                    <a:pt x="8" y="33"/>
                    <a:pt x="17" y="37"/>
                    <a:pt x="24" y="38"/>
                  </a:cubicBezTo>
                  <a:cubicBezTo>
                    <a:pt x="33" y="39"/>
                    <a:pt x="42" y="39"/>
                    <a:pt x="50" y="40"/>
                  </a:cubicBezTo>
                  <a:cubicBezTo>
                    <a:pt x="65" y="41"/>
                    <a:pt x="79" y="43"/>
                    <a:pt x="94" y="42"/>
                  </a:cubicBezTo>
                  <a:cubicBezTo>
                    <a:pt x="117" y="39"/>
                    <a:pt x="181" y="36"/>
                    <a:pt x="171" y="0"/>
                  </a:cubicBezTo>
                  <a:cubicBezTo>
                    <a:pt x="169" y="10"/>
                    <a:pt x="155" y="18"/>
                    <a:pt x="144" y="21"/>
                  </a:cubicBezTo>
                  <a:cubicBezTo>
                    <a:pt x="138" y="23"/>
                    <a:pt x="136" y="23"/>
                    <a:pt x="130" y="25"/>
                  </a:cubicBezTo>
                  <a:cubicBezTo>
                    <a:pt x="124" y="29"/>
                    <a:pt x="118" y="31"/>
                    <a:pt x="110" y="32"/>
                  </a:cubicBezTo>
                  <a:cubicBezTo>
                    <a:pt x="98" y="35"/>
                    <a:pt x="86" y="35"/>
                    <a:pt x="74" y="36"/>
                  </a:cubicBezTo>
                  <a:cubicBezTo>
                    <a:pt x="63" y="37"/>
                    <a:pt x="34" y="39"/>
                    <a:pt x="23" y="36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auto">
            <a:xfrm>
              <a:off x="2604" y="2095"/>
              <a:ext cx="33" cy="146"/>
            </a:xfrm>
            <a:custGeom>
              <a:avLst/>
              <a:gdLst>
                <a:gd name="T0" fmla="*/ 3 w 13"/>
                <a:gd name="T1" fmla="*/ 2 h 55"/>
                <a:gd name="T2" fmla="*/ 0 w 13"/>
                <a:gd name="T3" fmla="*/ 16 h 55"/>
                <a:gd name="T4" fmla="*/ 3 w 13"/>
                <a:gd name="T5" fmla="*/ 31 h 55"/>
                <a:gd name="T6" fmla="*/ 13 w 13"/>
                <a:gd name="T7" fmla="*/ 55 h 55"/>
                <a:gd name="T8" fmla="*/ 4 w 13"/>
                <a:gd name="T9" fmla="*/ 27 h 55"/>
                <a:gd name="T10" fmla="*/ 3 w 13"/>
                <a:gd name="T11" fmla="*/ 14 h 55"/>
                <a:gd name="T12" fmla="*/ 4 w 13"/>
                <a:gd name="T13" fmla="*/ 7 h 55"/>
                <a:gd name="T14" fmla="*/ 4 w 13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5">
                  <a:moveTo>
                    <a:pt x="3" y="2"/>
                  </a:move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2" y="26"/>
                    <a:pt x="3" y="31"/>
                  </a:cubicBezTo>
                  <a:cubicBezTo>
                    <a:pt x="5" y="38"/>
                    <a:pt x="5" y="52"/>
                    <a:pt x="13" y="55"/>
                  </a:cubicBezTo>
                  <a:cubicBezTo>
                    <a:pt x="7" y="53"/>
                    <a:pt x="5" y="34"/>
                    <a:pt x="4" y="27"/>
                  </a:cubicBezTo>
                  <a:cubicBezTo>
                    <a:pt x="4" y="23"/>
                    <a:pt x="3" y="18"/>
                    <a:pt x="3" y="14"/>
                  </a:cubicBezTo>
                  <a:cubicBezTo>
                    <a:pt x="3" y="12"/>
                    <a:pt x="4" y="9"/>
                    <a:pt x="4" y="7"/>
                  </a:cubicBezTo>
                  <a:cubicBezTo>
                    <a:pt x="4" y="4"/>
                    <a:pt x="2" y="3"/>
                    <a:pt x="4" y="0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2577" y="1967"/>
              <a:ext cx="608" cy="392"/>
            </a:xfrm>
            <a:custGeom>
              <a:avLst/>
              <a:gdLst>
                <a:gd name="T0" fmla="*/ 0 w 243"/>
                <a:gd name="T1" fmla="*/ 65 h 147"/>
                <a:gd name="T2" fmla="*/ 109 w 243"/>
                <a:gd name="T3" fmla="*/ 144 h 147"/>
                <a:gd name="T4" fmla="*/ 243 w 243"/>
                <a:gd name="T5" fmla="*/ 82 h 147"/>
                <a:gd name="T6" fmla="*/ 120 w 243"/>
                <a:gd name="T7" fmla="*/ 0 h 147"/>
                <a:gd name="T8" fmla="*/ 0 w 243"/>
                <a:gd name="T9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0" y="65"/>
                  </a:moveTo>
                  <a:cubicBezTo>
                    <a:pt x="0" y="129"/>
                    <a:pt x="62" y="140"/>
                    <a:pt x="109" y="144"/>
                  </a:cubicBezTo>
                  <a:cubicBezTo>
                    <a:pt x="156" y="147"/>
                    <a:pt x="243" y="147"/>
                    <a:pt x="243" y="82"/>
                  </a:cubicBezTo>
                  <a:cubicBezTo>
                    <a:pt x="243" y="16"/>
                    <a:pt x="182" y="0"/>
                    <a:pt x="120" y="0"/>
                  </a:cubicBezTo>
                  <a:cubicBezTo>
                    <a:pt x="58" y="0"/>
                    <a:pt x="0" y="11"/>
                    <a:pt x="0" y="6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62"/>
            <p:cNvSpPr>
              <a:spLocks noChangeArrowheads="1"/>
            </p:cNvSpPr>
            <p:nvPr/>
          </p:nvSpPr>
          <p:spPr bwMode="auto">
            <a:xfrm>
              <a:off x="2634" y="2031"/>
              <a:ext cx="38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63"/>
            <p:cNvSpPr>
              <a:spLocks noChangeArrowheads="1"/>
            </p:cNvSpPr>
            <p:nvPr/>
          </p:nvSpPr>
          <p:spPr bwMode="auto">
            <a:xfrm>
              <a:off x="2614" y="2068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64"/>
            <p:cNvSpPr>
              <a:spLocks noChangeArrowheads="1"/>
            </p:cNvSpPr>
            <p:nvPr/>
          </p:nvSpPr>
          <p:spPr bwMode="auto">
            <a:xfrm>
              <a:off x="2677" y="201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7" name="Group 3"/>
          <p:cNvGrpSpPr>
            <a:grpSpLocks/>
          </p:cNvGrpSpPr>
          <p:nvPr/>
        </p:nvGrpSpPr>
        <p:grpSpPr bwMode="auto">
          <a:xfrm>
            <a:off x="3538737" y="2478544"/>
            <a:ext cx="236227" cy="263038"/>
            <a:chOff x="485" y="1299"/>
            <a:chExt cx="532" cy="413"/>
          </a:xfrm>
        </p:grpSpPr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220072" y="4505607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+mj-lt"/>
                <a:cs typeface="Times New Roman" panose="02020603050405020304" pitchFamily="18" charset="0"/>
              </a:rPr>
              <a:t>Adipose tissue</a:t>
            </a:r>
            <a:endParaRPr lang="fr-FR" sz="1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1" name="Arc 100"/>
          <p:cNvSpPr/>
          <p:nvPr/>
        </p:nvSpPr>
        <p:spPr>
          <a:xfrm rot="10965518">
            <a:off x="4623213" y="2617257"/>
            <a:ext cx="1366514" cy="1305970"/>
          </a:xfrm>
          <a:prstGeom prst="arc">
            <a:avLst>
              <a:gd name="adj1" fmla="val 16200000"/>
              <a:gd name="adj2" fmla="val 2200320"/>
            </a:avLst>
          </a:prstGeom>
          <a:ln w="28575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6247570" y="3671034"/>
            <a:ext cx="1099981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Lipolysis</a:t>
            </a:r>
            <a:endParaRPr lang="fr-FR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589072" y="2297132"/>
            <a:ext cx="5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Fatty</a:t>
            </a:r>
            <a:endParaRPr lang="fr-FR" sz="11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Acids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8" name="Group 3"/>
          <p:cNvGrpSpPr>
            <a:grpSpLocks/>
          </p:cNvGrpSpPr>
          <p:nvPr/>
        </p:nvGrpSpPr>
        <p:grpSpPr bwMode="auto">
          <a:xfrm>
            <a:off x="3483676" y="2553061"/>
            <a:ext cx="236227" cy="263038"/>
            <a:chOff x="485" y="1299"/>
            <a:chExt cx="532" cy="413"/>
          </a:xfrm>
        </p:grpSpPr>
        <p:sp>
          <p:nvSpPr>
            <p:cNvPr id="106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0" name="Group 3"/>
          <p:cNvGrpSpPr>
            <a:grpSpLocks/>
          </p:cNvGrpSpPr>
          <p:nvPr/>
        </p:nvGrpSpPr>
        <p:grpSpPr bwMode="auto">
          <a:xfrm>
            <a:off x="3378884" y="2442878"/>
            <a:ext cx="236227" cy="263038"/>
            <a:chOff x="485" y="1299"/>
            <a:chExt cx="532" cy="413"/>
          </a:xfrm>
        </p:grpSpPr>
        <p:sp>
          <p:nvSpPr>
            <p:cNvPr id="117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0" name="ZoneTexte 1029"/>
          <p:cNvSpPr txBox="1"/>
          <p:nvPr/>
        </p:nvSpPr>
        <p:spPr>
          <a:xfrm>
            <a:off x="4357941" y="871184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+mj-lt"/>
                <a:cs typeface="Times New Roman" panose="02020603050405020304" pitchFamily="18" charset="0"/>
              </a:rPr>
              <a:t>Glucose</a:t>
            </a:r>
            <a:endParaRPr lang="fr-FR" sz="11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32" name="Connecteur droit avec flèche 1031"/>
          <p:cNvCxnSpPr/>
          <p:nvPr/>
        </p:nvCxnSpPr>
        <p:spPr>
          <a:xfrm>
            <a:off x="4825161" y="1194746"/>
            <a:ext cx="0" cy="111652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5"/>
          <p:cNvGrpSpPr>
            <a:grpSpLocks/>
          </p:cNvGrpSpPr>
          <p:nvPr/>
        </p:nvGrpSpPr>
        <p:grpSpPr bwMode="auto">
          <a:xfrm>
            <a:off x="2000066" y="2748308"/>
            <a:ext cx="484899" cy="406180"/>
            <a:chOff x="3707" y="1956"/>
            <a:chExt cx="401" cy="336"/>
          </a:xfrm>
        </p:grpSpPr>
        <p:sp>
          <p:nvSpPr>
            <p:cNvPr id="185" name="Oval 26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solidFill>
              <a:srgbClr val="9D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27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28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Freeform 29"/>
            <p:cNvSpPr>
              <a:spLocks/>
            </p:cNvSpPr>
            <p:nvPr/>
          </p:nvSpPr>
          <p:spPr bwMode="auto">
            <a:xfrm>
              <a:off x="3770" y="1969"/>
              <a:ext cx="182" cy="240"/>
            </a:xfrm>
            <a:custGeom>
              <a:avLst/>
              <a:gdLst>
                <a:gd name="T0" fmla="*/ 5 w 73"/>
                <a:gd name="T1" fmla="*/ 62 h 90"/>
                <a:gd name="T2" fmla="*/ 65 w 73"/>
                <a:gd name="T3" fmla="*/ 2 h 90"/>
                <a:gd name="T4" fmla="*/ 73 w 73"/>
                <a:gd name="T5" fmla="*/ 2 h 90"/>
                <a:gd name="T6" fmla="*/ 57 w 73"/>
                <a:gd name="T7" fmla="*/ 0 h 90"/>
                <a:gd name="T8" fmla="*/ 0 w 73"/>
                <a:gd name="T9" fmla="*/ 56 h 90"/>
                <a:gd name="T10" fmla="*/ 12 w 73"/>
                <a:gd name="T11" fmla="*/ 90 h 90"/>
                <a:gd name="T12" fmla="*/ 5 w 73"/>
                <a:gd name="T13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0">
                  <a:moveTo>
                    <a:pt x="5" y="62"/>
                  </a:moveTo>
                  <a:cubicBezTo>
                    <a:pt x="5" y="29"/>
                    <a:pt x="32" y="2"/>
                    <a:pt x="65" y="2"/>
                  </a:cubicBezTo>
                  <a:cubicBezTo>
                    <a:pt x="68" y="2"/>
                    <a:pt x="71" y="2"/>
                    <a:pt x="73" y="2"/>
                  </a:cubicBezTo>
                  <a:cubicBezTo>
                    <a:pt x="68" y="1"/>
                    <a:pt x="63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69"/>
                    <a:pt x="5" y="81"/>
                    <a:pt x="12" y="90"/>
                  </a:cubicBezTo>
                  <a:cubicBezTo>
                    <a:pt x="8" y="82"/>
                    <a:pt x="5" y="7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30"/>
            <p:cNvSpPr>
              <a:spLocks/>
            </p:cNvSpPr>
            <p:nvPr/>
          </p:nvSpPr>
          <p:spPr bwMode="auto">
            <a:xfrm>
              <a:off x="3820" y="1988"/>
              <a:ext cx="235" cy="280"/>
            </a:xfrm>
            <a:custGeom>
              <a:avLst/>
              <a:gdLst>
                <a:gd name="T0" fmla="*/ 64 w 94"/>
                <a:gd name="T1" fmla="*/ 0 h 105"/>
                <a:gd name="T2" fmla="*/ 83 w 94"/>
                <a:gd name="T3" fmla="*/ 41 h 105"/>
                <a:gd name="T4" fmla="*/ 27 w 94"/>
                <a:gd name="T5" fmla="*/ 97 h 105"/>
                <a:gd name="T6" fmla="*/ 0 w 94"/>
                <a:gd name="T7" fmla="*/ 91 h 105"/>
                <a:gd name="T8" fmla="*/ 37 w 94"/>
                <a:gd name="T9" fmla="*/ 105 h 105"/>
                <a:gd name="T10" fmla="*/ 94 w 94"/>
                <a:gd name="T11" fmla="*/ 49 h 105"/>
                <a:gd name="T12" fmla="*/ 64 w 9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5">
                  <a:moveTo>
                    <a:pt x="64" y="0"/>
                  </a:moveTo>
                  <a:cubicBezTo>
                    <a:pt x="76" y="10"/>
                    <a:pt x="83" y="25"/>
                    <a:pt x="83" y="41"/>
                  </a:cubicBezTo>
                  <a:cubicBezTo>
                    <a:pt x="83" y="72"/>
                    <a:pt x="58" y="97"/>
                    <a:pt x="27" y="97"/>
                  </a:cubicBezTo>
                  <a:cubicBezTo>
                    <a:pt x="17" y="97"/>
                    <a:pt x="8" y="95"/>
                    <a:pt x="0" y="91"/>
                  </a:cubicBezTo>
                  <a:cubicBezTo>
                    <a:pt x="10" y="100"/>
                    <a:pt x="23" y="105"/>
                    <a:pt x="37" y="105"/>
                  </a:cubicBezTo>
                  <a:cubicBezTo>
                    <a:pt x="68" y="105"/>
                    <a:pt x="94" y="80"/>
                    <a:pt x="94" y="49"/>
                  </a:cubicBezTo>
                  <a:cubicBezTo>
                    <a:pt x="94" y="28"/>
                    <a:pt x="82" y="9"/>
                    <a:pt x="64" y="0"/>
                  </a:cubicBezTo>
                  <a:close/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31"/>
            <p:cNvSpPr>
              <a:spLocks/>
            </p:cNvSpPr>
            <p:nvPr/>
          </p:nvSpPr>
          <p:spPr bwMode="auto">
            <a:xfrm>
              <a:off x="3837" y="2036"/>
              <a:ext cx="100" cy="133"/>
            </a:xfrm>
            <a:custGeom>
              <a:avLst/>
              <a:gdLst>
                <a:gd name="T0" fmla="*/ 4 w 40"/>
                <a:gd name="T1" fmla="*/ 32 h 50"/>
                <a:gd name="T2" fmla="*/ 38 w 40"/>
                <a:gd name="T3" fmla="*/ 2 h 50"/>
                <a:gd name="T4" fmla="*/ 38 w 40"/>
                <a:gd name="T5" fmla="*/ 1 h 50"/>
                <a:gd name="T6" fmla="*/ 30 w 40"/>
                <a:gd name="T7" fmla="*/ 0 h 50"/>
                <a:gd name="T8" fmla="*/ 0 w 40"/>
                <a:gd name="T9" fmla="*/ 30 h 50"/>
                <a:gd name="T10" fmla="*/ 6 w 40"/>
                <a:gd name="T11" fmla="*/ 50 h 50"/>
                <a:gd name="T12" fmla="*/ 4 w 40"/>
                <a:gd name="T1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4" y="32"/>
                  </a:moveTo>
                  <a:cubicBezTo>
                    <a:pt x="4" y="15"/>
                    <a:pt x="21" y="2"/>
                    <a:pt x="38" y="2"/>
                  </a:cubicBezTo>
                  <a:cubicBezTo>
                    <a:pt x="40" y="2"/>
                    <a:pt x="37" y="1"/>
                    <a:pt x="38" y="1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7"/>
                    <a:pt x="2" y="45"/>
                    <a:pt x="6" y="50"/>
                  </a:cubicBezTo>
                  <a:cubicBezTo>
                    <a:pt x="4" y="46"/>
                    <a:pt x="4" y="38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32"/>
            <p:cNvSpPr>
              <a:spLocks/>
            </p:cNvSpPr>
            <p:nvPr/>
          </p:nvSpPr>
          <p:spPr bwMode="auto">
            <a:xfrm>
              <a:off x="3867" y="2052"/>
              <a:ext cx="125" cy="149"/>
            </a:xfrm>
            <a:custGeom>
              <a:avLst/>
              <a:gdLst>
                <a:gd name="T0" fmla="*/ 34 w 50"/>
                <a:gd name="T1" fmla="*/ 0 h 56"/>
                <a:gd name="T2" fmla="*/ 44 w 50"/>
                <a:gd name="T3" fmla="*/ 22 h 56"/>
                <a:gd name="T4" fmla="*/ 14 w 50"/>
                <a:gd name="T5" fmla="*/ 52 h 56"/>
                <a:gd name="T6" fmla="*/ 0 w 50"/>
                <a:gd name="T7" fmla="*/ 48 h 56"/>
                <a:gd name="T8" fmla="*/ 20 w 50"/>
                <a:gd name="T9" fmla="*/ 56 h 56"/>
                <a:gd name="T10" fmla="*/ 50 w 50"/>
                <a:gd name="T11" fmla="*/ 26 h 56"/>
                <a:gd name="T12" fmla="*/ 34 w 5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34" y="0"/>
                  </a:moveTo>
                  <a:cubicBezTo>
                    <a:pt x="40" y="5"/>
                    <a:pt x="44" y="13"/>
                    <a:pt x="44" y="22"/>
                  </a:cubicBezTo>
                  <a:cubicBezTo>
                    <a:pt x="44" y="38"/>
                    <a:pt x="31" y="52"/>
                    <a:pt x="14" y="52"/>
                  </a:cubicBezTo>
                  <a:cubicBezTo>
                    <a:pt x="9" y="52"/>
                    <a:pt x="4" y="50"/>
                    <a:pt x="0" y="48"/>
                  </a:cubicBezTo>
                  <a:cubicBezTo>
                    <a:pt x="5" y="53"/>
                    <a:pt x="12" y="56"/>
                    <a:pt x="20" y="56"/>
                  </a:cubicBezTo>
                  <a:cubicBezTo>
                    <a:pt x="36" y="56"/>
                    <a:pt x="50" y="42"/>
                    <a:pt x="50" y="26"/>
                  </a:cubicBezTo>
                  <a:cubicBezTo>
                    <a:pt x="50" y="15"/>
                    <a:pt x="43" y="5"/>
                    <a:pt x="3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33"/>
            <p:cNvSpPr>
              <a:spLocks/>
            </p:cNvSpPr>
            <p:nvPr/>
          </p:nvSpPr>
          <p:spPr bwMode="auto">
            <a:xfrm>
              <a:off x="3995" y="2079"/>
              <a:ext cx="50" cy="42"/>
            </a:xfrm>
            <a:custGeom>
              <a:avLst/>
              <a:gdLst>
                <a:gd name="T0" fmla="*/ 0 w 20"/>
                <a:gd name="T1" fmla="*/ 0 h 16"/>
                <a:gd name="T2" fmla="*/ 15 w 20"/>
                <a:gd name="T3" fmla="*/ 16 h 16"/>
                <a:gd name="T4" fmla="*/ 15 w 20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9" y="1"/>
                    <a:pt x="10" y="9"/>
                    <a:pt x="15" y="16"/>
                  </a:cubicBezTo>
                  <a:cubicBezTo>
                    <a:pt x="18" y="12"/>
                    <a:pt x="20" y="6"/>
                    <a:pt x="15" y="3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34"/>
            <p:cNvSpPr>
              <a:spLocks/>
            </p:cNvSpPr>
            <p:nvPr/>
          </p:nvSpPr>
          <p:spPr bwMode="auto">
            <a:xfrm>
              <a:off x="3782" y="2172"/>
              <a:ext cx="68" cy="43"/>
            </a:xfrm>
            <a:custGeom>
              <a:avLst/>
              <a:gdLst>
                <a:gd name="T0" fmla="*/ 0 w 27"/>
                <a:gd name="T1" fmla="*/ 15 h 16"/>
                <a:gd name="T2" fmla="*/ 23 w 27"/>
                <a:gd name="T3" fmla="*/ 0 h 16"/>
                <a:gd name="T4" fmla="*/ 13 w 27"/>
                <a:gd name="T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6">
                  <a:moveTo>
                    <a:pt x="0" y="15"/>
                  </a:moveTo>
                  <a:cubicBezTo>
                    <a:pt x="7" y="16"/>
                    <a:pt x="27" y="9"/>
                    <a:pt x="23" y="0"/>
                  </a:cubicBezTo>
                  <a:cubicBezTo>
                    <a:pt x="19" y="0"/>
                    <a:pt x="16" y="3"/>
                    <a:pt x="13" y="5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Oval 35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Oval 36"/>
            <p:cNvSpPr>
              <a:spLocks noChangeArrowheads="1"/>
            </p:cNvSpPr>
            <p:nvPr/>
          </p:nvSpPr>
          <p:spPr bwMode="auto">
            <a:xfrm>
              <a:off x="3970" y="2111"/>
              <a:ext cx="45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37"/>
            <p:cNvSpPr>
              <a:spLocks noChangeArrowheads="1"/>
            </p:cNvSpPr>
            <p:nvPr/>
          </p:nvSpPr>
          <p:spPr bwMode="auto">
            <a:xfrm>
              <a:off x="3972" y="216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38"/>
            <p:cNvSpPr>
              <a:spLocks noChangeArrowheads="1"/>
            </p:cNvSpPr>
            <p:nvPr/>
          </p:nvSpPr>
          <p:spPr bwMode="auto">
            <a:xfrm>
              <a:off x="3820" y="2103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39"/>
            <p:cNvSpPr>
              <a:spLocks noChangeArrowheads="1"/>
            </p:cNvSpPr>
            <p:nvPr/>
          </p:nvSpPr>
          <p:spPr bwMode="auto">
            <a:xfrm>
              <a:off x="3852" y="204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40"/>
            <p:cNvSpPr>
              <a:spLocks/>
            </p:cNvSpPr>
            <p:nvPr/>
          </p:nvSpPr>
          <p:spPr bwMode="auto">
            <a:xfrm>
              <a:off x="3895" y="2225"/>
              <a:ext cx="125" cy="67"/>
            </a:xfrm>
            <a:custGeom>
              <a:avLst/>
              <a:gdLst>
                <a:gd name="T0" fmla="*/ 0 w 50"/>
                <a:gd name="T1" fmla="*/ 21 h 25"/>
                <a:gd name="T2" fmla="*/ 50 w 50"/>
                <a:gd name="T3" fmla="*/ 5 h 25"/>
                <a:gd name="T4" fmla="*/ 50 w 5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5">
                  <a:moveTo>
                    <a:pt x="0" y="21"/>
                  </a:moveTo>
                  <a:cubicBezTo>
                    <a:pt x="18" y="25"/>
                    <a:pt x="36" y="14"/>
                    <a:pt x="50" y="5"/>
                  </a:cubicBezTo>
                  <a:cubicBezTo>
                    <a:pt x="50" y="3"/>
                    <a:pt x="50" y="1"/>
                    <a:pt x="50" y="0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41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solidFill>
              <a:srgbClr val="F5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42"/>
            <p:cNvSpPr>
              <a:spLocks/>
            </p:cNvSpPr>
            <p:nvPr/>
          </p:nvSpPr>
          <p:spPr bwMode="auto">
            <a:xfrm>
              <a:off x="3797" y="2001"/>
              <a:ext cx="75" cy="160"/>
            </a:xfrm>
            <a:custGeom>
              <a:avLst/>
              <a:gdLst>
                <a:gd name="T0" fmla="*/ 30 w 30"/>
                <a:gd name="T1" fmla="*/ 0 h 60"/>
                <a:gd name="T2" fmla="*/ 16 w 30"/>
                <a:gd name="T3" fmla="*/ 22 h 60"/>
                <a:gd name="T4" fmla="*/ 0 w 30"/>
                <a:gd name="T5" fmla="*/ 60 h 60"/>
                <a:gd name="T6" fmla="*/ 19 w 30"/>
                <a:gd name="T7" fmla="*/ 26 h 60"/>
                <a:gd name="T8" fmla="*/ 30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22" y="2"/>
                    <a:pt x="17" y="6"/>
                    <a:pt x="16" y="22"/>
                  </a:cubicBezTo>
                  <a:cubicBezTo>
                    <a:pt x="15" y="38"/>
                    <a:pt x="16" y="50"/>
                    <a:pt x="0" y="60"/>
                  </a:cubicBezTo>
                  <a:cubicBezTo>
                    <a:pt x="9" y="56"/>
                    <a:pt x="16" y="48"/>
                    <a:pt x="19" y="26"/>
                  </a:cubicBezTo>
                  <a:cubicBezTo>
                    <a:pt x="21" y="3"/>
                    <a:pt x="25" y="2"/>
                    <a:pt x="30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43"/>
            <p:cNvSpPr>
              <a:spLocks/>
            </p:cNvSpPr>
            <p:nvPr/>
          </p:nvSpPr>
          <p:spPr bwMode="auto">
            <a:xfrm>
              <a:off x="4000" y="2111"/>
              <a:ext cx="98" cy="104"/>
            </a:xfrm>
            <a:custGeom>
              <a:avLst/>
              <a:gdLst>
                <a:gd name="T0" fmla="*/ 23 w 39"/>
                <a:gd name="T1" fmla="*/ 0 h 39"/>
                <a:gd name="T2" fmla="*/ 0 w 39"/>
                <a:gd name="T3" fmla="*/ 39 h 39"/>
                <a:gd name="T4" fmla="*/ 23 w 3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23" y="0"/>
                  </a:moveTo>
                  <a:cubicBezTo>
                    <a:pt x="27" y="11"/>
                    <a:pt x="28" y="26"/>
                    <a:pt x="0" y="39"/>
                  </a:cubicBezTo>
                  <a:cubicBezTo>
                    <a:pt x="13" y="36"/>
                    <a:pt x="39" y="21"/>
                    <a:pt x="23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44"/>
            <p:cNvSpPr>
              <a:spLocks/>
            </p:cNvSpPr>
            <p:nvPr/>
          </p:nvSpPr>
          <p:spPr bwMode="auto">
            <a:xfrm>
              <a:off x="3897" y="2220"/>
              <a:ext cx="148" cy="53"/>
            </a:xfrm>
            <a:custGeom>
              <a:avLst/>
              <a:gdLst>
                <a:gd name="T0" fmla="*/ 0 w 59"/>
                <a:gd name="T1" fmla="*/ 20 h 20"/>
                <a:gd name="T2" fmla="*/ 59 w 59"/>
                <a:gd name="T3" fmla="*/ 0 h 20"/>
                <a:gd name="T4" fmla="*/ 23 w 59"/>
                <a:gd name="T5" fmla="*/ 11 h 20"/>
                <a:gd name="T6" fmla="*/ 0 w 5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0">
                  <a:moveTo>
                    <a:pt x="0" y="20"/>
                  </a:moveTo>
                  <a:cubicBezTo>
                    <a:pt x="9" y="13"/>
                    <a:pt x="41" y="15"/>
                    <a:pt x="59" y="0"/>
                  </a:cubicBezTo>
                  <a:cubicBezTo>
                    <a:pt x="56" y="3"/>
                    <a:pt x="32" y="10"/>
                    <a:pt x="23" y="11"/>
                  </a:cubicBezTo>
                  <a:cubicBezTo>
                    <a:pt x="14" y="12"/>
                    <a:pt x="2" y="15"/>
                    <a:pt x="0" y="2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45"/>
            <p:cNvSpPr>
              <a:spLocks/>
            </p:cNvSpPr>
            <p:nvPr/>
          </p:nvSpPr>
          <p:spPr bwMode="auto">
            <a:xfrm>
              <a:off x="3875" y="2004"/>
              <a:ext cx="122" cy="61"/>
            </a:xfrm>
            <a:custGeom>
              <a:avLst/>
              <a:gdLst>
                <a:gd name="T0" fmla="*/ 0 w 49"/>
                <a:gd name="T1" fmla="*/ 10 h 23"/>
                <a:gd name="T2" fmla="*/ 19 w 49"/>
                <a:gd name="T3" fmla="*/ 12 h 23"/>
                <a:gd name="T4" fmla="*/ 49 w 49"/>
                <a:gd name="T5" fmla="*/ 23 h 23"/>
                <a:gd name="T6" fmla="*/ 22 w 49"/>
                <a:gd name="T7" fmla="*/ 10 h 23"/>
                <a:gd name="T8" fmla="*/ 0 w 49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10"/>
                  </a:moveTo>
                  <a:cubicBezTo>
                    <a:pt x="8" y="5"/>
                    <a:pt x="10" y="5"/>
                    <a:pt x="19" y="12"/>
                  </a:cubicBezTo>
                  <a:cubicBezTo>
                    <a:pt x="28" y="19"/>
                    <a:pt x="32" y="22"/>
                    <a:pt x="49" y="23"/>
                  </a:cubicBezTo>
                  <a:cubicBezTo>
                    <a:pt x="42" y="22"/>
                    <a:pt x="25" y="16"/>
                    <a:pt x="22" y="10"/>
                  </a:cubicBezTo>
                  <a:cubicBezTo>
                    <a:pt x="18" y="5"/>
                    <a:pt x="4" y="0"/>
                    <a:pt x="0" y="1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46"/>
            <p:cNvSpPr>
              <a:spLocks/>
            </p:cNvSpPr>
            <p:nvPr/>
          </p:nvSpPr>
          <p:spPr bwMode="auto">
            <a:xfrm>
              <a:off x="3730" y="2135"/>
              <a:ext cx="125" cy="80"/>
            </a:xfrm>
            <a:custGeom>
              <a:avLst/>
              <a:gdLst>
                <a:gd name="T0" fmla="*/ 0 w 50"/>
                <a:gd name="T1" fmla="*/ 30 h 30"/>
                <a:gd name="T2" fmla="*/ 50 w 50"/>
                <a:gd name="T3" fmla="*/ 0 h 30"/>
                <a:gd name="T4" fmla="*/ 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30"/>
                  </a:moveTo>
                  <a:cubicBezTo>
                    <a:pt x="16" y="28"/>
                    <a:pt x="43" y="17"/>
                    <a:pt x="50" y="0"/>
                  </a:cubicBezTo>
                  <a:cubicBezTo>
                    <a:pt x="45" y="6"/>
                    <a:pt x="23" y="24"/>
                    <a:pt x="0" y="3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47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2" name="Group 3"/>
          <p:cNvGrpSpPr>
            <a:grpSpLocks/>
          </p:cNvGrpSpPr>
          <p:nvPr/>
        </p:nvGrpSpPr>
        <p:grpSpPr bwMode="auto">
          <a:xfrm>
            <a:off x="2138940" y="2292052"/>
            <a:ext cx="289757" cy="279203"/>
            <a:chOff x="1014" y="1324"/>
            <a:chExt cx="571" cy="695"/>
          </a:xfrm>
        </p:grpSpPr>
        <p:sp>
          <p:nvSpPr>
            <p:cNvPr id="208" name="Oval 4"/>
            <p:cNvSpPr>
              <a:spLocks noChangeArrowheads="1"/>
            </p:cNvSpPr>
            <p:nvPr/>
          </p:nvSpPr>
          <p:spPr bwMode="auto">
            <a:xfrm>
              <a:off x="1014" y="1391"/>
              <a:ext cx="571" cy="608"/>
            </a:xfrm>
            <a:prstGeom prst="ellipse">
              <a:avLst/>
            </a:prstGeom>
            <a:solidFill>
              <a:srgbClr val="D5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5"/>
            <p:cNvSpPr>
              <a:spLocks noChangeArrowheads="1"/>
            </p:cNvSpPr>
            <p:nvPr/>
          </p:nvSpPr>
          <p:spPr bwMode="auto">
            <a:xfrm>
              <a:off x="1102" y="1544"/>
              <a:ext cx="327" cy="3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6"/>
            <p:cNvSpPr>
              <a:spLocks/>
            </p:cNvSpPr>
            <p:nvPr/>
          </p:nvSpPr>
          <p:spPr bwMode="auto">
            <a:xfrm>
              <a:off x="1046" y="1418"/>
              <a:ext cx="326" cy="434"/>
            </a:xfrm>
            <a:custGeom>
              <a:avLst/>
              <a:gdLst>
                <a:gd name="T0" fmla="*/ 3 w 52"/>
                <a:gd name="T1" fmla="*/ 45 h 65"/>
                <a:gd name="T2" fmla="*/ 46 w 52"/>
                <a:gd name="T3" fmla="*/ 2 h 65"/>
                <a:gd name="T4" fmla="*/ 52 w 52"/>
                <a:gd name="T5" fmla="*/ 2 h 65"/>
                <a:gd name="T6" fmla="*/ 40 w 52"/>
                <a:gd name="T7" fmla="*/ 0 h 65"/>
                <a:gd name="T8" fmla="*/ 0 w 52"/>
                <a:gd name="T9" fmla="*/ 41 h 65"/>
                <a:gd name="T10" fmla="*/ 8 w 52"/>
                <a:gd name="T11" fmla="*/ 65 h 65"/>
                <a:gd name="T12" fmla="*/ 3 w 52"/>
                <a:gd name="T13" fmla="*/ 4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5">
                  <a:moveTo>
                    <a:pt x="3" y="45"/>
                  </a:moveTo>
                  <a:cubicBezTo>
                    <a:pt x="3" y="21"/>
                    <a:pt x="22" y="2"/>
                    <a:pt x="46" y="2"/>
                  </a:cubicBezTo>
                  <a:cubicBezTo>
                    <a:pt x="48" y="2"/>
                    <a:pt x="50" y="2"/>
                    <a:pt x="52" y="2"/>
                  </a:cubicBezTo>
                  <a:cubicBezTo>
                    <a:pt x="48" y="1"/>
                    <a:pt x="44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0"/>
                    <a:pt x="3" y="58"/>
                    <a:pt x="8" y="65"/>
                  </a:cubicBezTo>
                  <a:cubicBezTo>
                    <a:pt x="5" y="59"/>
                    <a:pt x="3" y="52"/>
                    <a:pt x="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7"/>
            <p:cNvSpPr>
              <a:spLocks/>
            </p:cNvSpPr>
            <p:nvPr/>
          </p:nvSpPr>
          <p:spPr bwMode="auto">
            <a:xfrm>
              <a:off x="1133" y="1451"/>
              <a:ext cx="421" cy="508"/>
            </a:xfrm>
            <a:custGeom>
              <a:avLst/>
              <a:gdLst>
                <a:gd name="T0" fmla="*/ 46 w 67"/>
                <a:gd name="T1" fmla="*/ 0 h 76"/>
                <a:gd name="T2" fmla="*/ 59 w 67"/>
                <a:gd name="T3" fmla="*/ 30 h 76"/>
                <a:gd name="T4" fmla="*/ 19 w 67"/>
                <a:gd name="T5" fmla="*/ 70 h 76"/>
                <a:gd name="T6" fmla="*/ 0 w 67"/>
                <a:gd name="T7" fmla="*/ 66 h 76"/>
                <a:gd name="T8" fmla="*/ 27 w 67"/>
                <a:gd name="T9" fmla="*/ 76 h 76"/>
                <a:gd name="T10" fmla="*/ 67 w 67"/>
                <a:gd name="T11" fmla="*/ 36 h 76"/>
                <a:gd name="T12" fmla="*/ 46 w 6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6">
                  <a:moveTo>
                    <a:pt x="46" y="0"/>
                  </a:moveTo>
                  <a:cubicBezTo>
                    <a:pt x="54" y="8"/>
                    <a:pt x="59" y="18"/>
                    <a:pt x="59" y="30"/>
                  </a:cubicBezTo>
                  <a:cubicBezTo>
                    <a:pt x="59" y="52"/>
                    <a:pt x="41" y="70"/>
                    <a:pt x="19" y="70"/>
                  </a:cubicBezTo>
                  <a:cubicBezTo>
                    <a:pt x="12" y="70"/>
                    <a:pt x="6" y="69"/>
                    <a:pt x="0" y="66"/>
                  </a:cubicBezTo>
                  <a:cubicBezTo>
                    <a:pt x="7" y="72"/>
                    <a:pt x="16" y="76"/>
                    <a:pt x="27" y="76"/>
                  </a:cubicBezTo>
                  <a:cubicBezTo>
                    <a:pt x="49" y="76"/>
                    <a:pt x="67" y="58"/>
                    <a:pt x="67" y="36"/>
                  </a:cubicBezTo>
                  <a:cubicBezTo>
                    <a:pt x="67" y="21"/>
                    <a:pt x="58" y="7"/>
                    <a:pt x="46" y="0"/>
                  </a:cubicBezTo>
                  <a:close/>
                </a:path>
              </a:pathLst>
            </a:custGeom>
            <a:solidFill>
              <a:srgbClr val="BB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1133" y="1578"/>
              <a:ext cx="183" cy="240"/>
            </a:xfrm>
            <a:custGeom>
              <a:avLst/>
              <a:gdLst>
                <a:gd name="T0" fmla="*/ 3 w 29"/>
                <a:gd name="T1" fmla="*/ 23 h 36"/>
                <a:gd name="T2" fmla="*/ 27 w 29"/>
                <a:gd name="T3" fmla="*/ 1 h 36"/>
                <a:gd name="T4" fmla="*/ 28 w 29"/>
                <a:gd name="T5" fmla="*/ 1 h 36"/>
                <a:gd name="T6" fmla="*/ 21 w 29"/>
                <a:gd name="T7" fmla="*/ 0 h 36"/>
                <a:gd name="T8" fmla="*/ 0 w 29"/>
                <a:gd name="T9" fmla="*/ 21 h 36"/>
                <a:gd name="T10" fmla="*/ 4 w 29"/>
                <a:gd name="T11" fmla="*/ 36 h 36"/>
                <a:gd name="T12" fmla="*/ 3 w 29"/>
                <a:gd name="T1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3" y="23"/>
                  </a:moveTo>
                  <a:cubicBezTo>
                    <a:pt x="3" y="10"/>
                    <a:pt x="15" y="1"/>
                    <a:pt x="27" y="1"/>
                  </a:cubicBezTo>
                  <a:cubicBezTo>
                    <a:pt x="29" y="1"/>
                    <a:pt x="27" y="1"/>
                    <a:pt x="28" y="1"/>
                  </a:cubicBezTo>
                  <a:cubicBezTo>
                    <a:pt x="26" y="0"/>
                    <a:pt x="2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2"/>
                    <a:pt x="4" y="36"/>
                  </a:cubicBezTo>
                  <a:cubicBezTo>
                    <a:pt x="3" y="33"/>
                    <a:pt x="3" y="27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1190" y="1605"/>
              <a:ext cx="220" cy="267"/>
            </a:xfrm>
            <a:custGeom>
              <a:avLst/>
              <a:gdLst>
                <a:gd name="T0" fmla="*/ 24 w 35"/>
                <a:gd name="T1" fmla="*/ 0 h 40"/>
                <a:gd name="T2" fmla="*/ 31 w 35"/>
                <a:gd name="T3" fmla="*/ 16 h 40"/>
                <a:gd name="T4" fmla="*/ 10 w 35"/>
                <a:gd name="T5" fmla="*/ 37 h 40"/>
                <a:gd name="T6" fmla="*/ 0 w 35"/>
                <a:gd name="T7" fmla="*/ 35 h 40"/>
                <a:gd name="T8" fmla="*/ 14 w 35"/>
                <a:gd name="T9" fmla="*/ 40 h 40"/>
                <a:gd name="T10" fmla="*/ 35 w 35"/>
                <a:gd name="T11" fmla="*/ 19 h 40"/>
                <a:gd name="T12" fmla="*/ 24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24" y="0"/>
                  </a:moveTo>
                  <a:cubicBezTo>
                    <a:pt x="28" y="4"/>
                    <a:pt x="31" y="10"/>
                    <a:pt x="31" y="16"/>
                  </a:cubicBezTo>
                  <a:cubicBezTo>
                    <a:pt x="31" y="28"/>
                    <a:pt x="22" y="37"/>
                    <a:pt x="10" y="37"/>
                  </a:cubicBezTo>
                  <a:cubicBezTo>
                    <a:pt x="6" y="37"/>
                    <a:pt x="3" y="36"/>
                    <a:pt x="0" y="35"/>
                  </a:cubicBezTo>
                  <a:cubicBezTo>
                    <a:pt x="4" y="38"/>
                    <a:pt x="8" y="40"/>
                    <a:pt x="14" y="40"/>
                  </a:cubicBezTo>
                  <a:cubicBezTo>
                    <a:pt x="26" y="40"/>
                    <a:pt x="35" y="31"/>
                    <a:pt x="35" y="19"/>
                  </a:cubicBezTo>
                  <a:cubicBezTo>
                    <a:pt x="35" y="11"/>
                    <a:pt x="31" y="4"/>
                    <a:pt x="2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1353" y="1458"/>
              <a:ext cx="107" cy="167"/>
            </a:xfrm>
            <a:custGeom>
              <a:avLst/>
              <a:gdLst>
                <a:gd name="T0" fmla="*/ 11 w 17"/>
                <a:gd name="T1" fmla="*/ 3 h 25"/>
                <a:gd name="T2" fmla="*/ 8 w 17"/>
                <a:gd name="T3" fmla="*/ 25 h 25"/>
                <a:gd name="T4" fmla="*/ 10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1" y="3"/>
                  </a:moveTo>
                  <a:cubicBezTo>
                    <a:pt x="10" y="9"/>
                    <a:pt x="0" y="24"/>
                    <a:pt x="8" y="25"/>
                  </a:cubicBezTo>
                  <a:cubicBezTo>
                    <a:pt x="11" y="20"/>
                    <a:pt x="17" y="4"/>
                    <a:pt x="10" y="0"/>
                  </a:cubicBezTo>
                </a:path>
              </a:pathLst>
            </a:custGeom>
            <a:solidFill>
              <a:srgbClr val="BB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Oval 11"/>
            <p:cNvSpPr>
              <a:spLocks noChangeArrowheads="1"/>
            </p:cNvSpPr>
            <p:nvPr/>
          </p:nvSpPr>
          <p:spPr bwMode="auto">
            <a:xfrm>
              <a:off x="1014" y="1391"/>
              <a:ext cx="571" cy="608"/>
            </a:xfrm>
            <a:prstGeom prst="ellipse">
              <a:avLst/>
            </a:prstGeom>
            <a:noFill/>
            <a:ln w="190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Oval 12"/>
            <p:cNvSpPr>
              <a:spLocks noChangeArrowheads="1"/>
            </p:cNvSpPr>
            <p:nvPr/>
          </p:nvSpPr>
          <p:spPr bwMode="auto">
            <a:xfrm>
              <a:off x="1102" y="1544"/>
              <a:ext cx="327" cy="34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Oval 13"/>
            <p:cNvSpPr>
              <a:spLocks noChangeArrowheads="1"/>
            </p:cNvSpPr>
            <p:nvPr/>
          </p:nvSpPr>
          <p:spPr bwMode="auto">
            <a:xfrm>
              <a:off x="1090" y="1578"/>
              <a:ext cx="94" cy="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Oval 14"/>
            <p:cNvSpPr>
              <a:spLocks noChangeArrowheads="1"/>
            </p:cNvSpPr>
            <p:nvPr/>
          </p:nvSpPr>
          <p:spPr bwMode="auto">
            <a:xfrm>
              <a:off x="1102" y="1691"/>
              <a:ext cx="50" cy="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Oval 15"/>
            <p:cNvSpPr>
              <a:spLocks noChangeArrowheads="1"/>
            </p:cNvSpPr>
            <p:nvPr/>
          </p:nvSpPr>
          <p:spPr bwMode="auto">
            <a:xfrm>
              <a:off x="1171" y="1558"/>
              <a:ext cx="38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16"/>
            <p:cNvSpPr>
              <a:spLocks/>
            </p:cNvSpPr>
            <p:nvPr/>
          </p:nvSpPr>
          <p:spPr bwMode="auto">
            <a:xfrm>
              <a:off x="1077" y="1324"/>
              <a:ext cx="477" cy="695"/>
            </a:xfrm>
            <a:custGeom>
              <a:avLst/>
              <a:gdLst>
                <a:gd name="T0" fmla="*/ 19 w 76"/>
                <a:gd name="T1" fmla="*/ 5 h 104"/>
                <a:gd name="T2" fmla="*/ 14 w 76"/>
                <a:gd name="T3" fmla="*/ 5 h 104"/>
                <a:gd name="T4" fmla="*/ 7 w 76"/>
                <a:gd name="T5" fmla="*/ 14 h 104"/>
                <a:gd name="T6" fmla="*/ 16 w 76"/>
                <a:gd name="T7" fmla="*/ 21 h 104"/>
                <a:gd name="T8" fmla="*/ 22 w 76"/>
                <a:gd name="T9" fmla="*/ 20 h 104"/>
                <a:gd name="T10" fmla="*/ 39 w 76"/>
                <a:gd name="T11" fmla="*/ 21 h 104"/>
                <a:gd name="T12" fmla="*/ 37 w 76"/>
                <a:gd name="T13" fmla="*/ 30 h 104"/>
                <a:gd name="T14" fmla="*/ 43 w 76"/>
                <a:gd name="T15" fmla="*/ 60 h 104"/>
                <a:gd name="T16" fmla="*/ 53 w 76"/>
                <a:gd name="T17" fmla="*/ 64 h 104"/>
                <a:gd name="T18" fmla="*/ 57 w 76"/>
                <a:gd name="T19" fmla="*/ 66 h 104"/>
                <a:gd name="T20" fmla="*/ 53 w 76"/>
                <a:gd name="T21" fmla="*/ 76 h 104"/>
                <a:gd name="T22" fmla="*/ 31 w 76"/>
                <a:gd name="T23" fmla="*/ 82 h 104"/>
                <a:gd name="T24" fmla="*/ 4 w 76"/>
                <a:gd name="T25" fmla="*/ 89 h 104"/>
                <a:gd name="T26" fmla="*/ 2 w 76"/>
                <a:gd name="T27" fmla="*/ 100 h 104"/>
                <a:gd name="T28" fmla="*/ 13 w 76"/>
                <a:gd name="T29" fmla="*/ 102 h 104"/>
                <a:gd name="T30" fmla="*/ 31 w 76"/>
                <a:gd name="T31" fmla="*/ 98 h 104"/>
                <a:gd name="T32" fmla="*/ 64 w 76"/>
                <a:gd name="T33" fmla="*/ 87 h 104"/>
                <a:gd name="T34" fmla="*/ 71 w 76"/>
                <a:gd name="T35" fmla="*/ 59 h 104"/>
                <a:gd name="T36" fmla="*/ 57 w 76"/>
                <a:gd name="T37" fmla="*/ 49 h 104"/>
                <a:gd name="T38" fmla="*/ 53 w 76"/>
                <a:gd name="T39" fmla="*/ 48 h 104"/>
                <a:gd name="T40" fmla="*/ 51 w 76"/>
                <a:gd name="T41" fmla="*/ 37 h 104"/>
                <a:gd name="T42" fmla="*/ 54 w 76"/>
                <a:gd name="T43" fmla="*/ 15 h 104"/>
                <a:gd name="T44" fmla="*/ 19 w 76"/>
                <a:gd name="T4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04">
                  <a:moveTo>
                    <a:pt x="19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8" y="19"/>
                    <a:pt x="12" y="21"/>
                    <a:pt x="1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0" y="19"/>
                    <a:pt x="38" y="18"/>
                    <a:pt x="39" y="21"/>
                  </a:cubicBezTo>
                  <a:cubicBezTo>
                    <a:pt x="40" y="23"/>
                    <a:pt x="39" y="26"/>
                    <a:pt x="37" y="30"/>
                  </a:cubicBezTo>
                  <a:cubicBezTo>
                    <a:pt x="34" y="37"/>
                    <a:pt x="29" y="49"/>
                    <a:pt x="43" y="60"/>
                  </a:cubicBezTo>
                  <a:cubicBezTo>
                    <a:pt x="46" y="63"/>
                    <a:pt x="50" y="63"/>
                    <a:pt x="53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8" y="69"/>
                    <a:pt x="56" y="73"/>
                    <a:pt x="53" y="76"/>
                  </a:cubicBezTo>
                  <a:cubicBezTo>
                    <a:pt x="47" y="82"/>
                    <a:pt x="41" y="82"/>
                    <a:pt x="31" y="82"/>
                  </a:cubicBezTo>
                  <a:cubicBezTo>
                    <a:pt x="23" y="83"/>
                    <a:pt x="13" y="83"/>
                    <a:pt x="4" y="89"/>
                  </a:cubicBezTo>
                  <a:cubicBezTo>
                    <a:pt x="1" y="91"/>
                    <a:pt x="0" y="96"/>
                    <a:pt x="2" y="100"/>
                  </a:cubicBezTo>
                  <a:cubicBezTo>
                    <a:pt x="5" y="103"/>
                    <a:pt x="10" y="104"/>
                    <a:pt x="13" y="102"/>
                  </a:cubicBezTo>
                  <a:cubicBezTo>
                    <a:pt x="18" y="98"/>
                    <a:pt x="24" y="98"/>
                    <a:pt x="31" y="98"/>
                  </a:cubicBezTo>
                  <a:cubicBezTo>
                    <a:pt x="41" y="98"/>
                    <a:pt x="54" y="98"/>
                    <a:pt x="64" y="87"/>
                  </a:cubicBezTo>
                  <a:cubicBezTo>
                    <a:pt x="71" y="81"/>
                    <a:pt x="76" y="70"/>
                    <a:pt x="71" y="59"/>
                  </a:cubicBezTo>
                  <a:cubicBezTo>
                    <a:pt x="67" y="51"/>
                    <a:pt x="61" y="50"/>
                    <a:pt x="57" y="49"/>
                  </a:cubicBezTo>
                  <a:cubicBezTo>
                    <a:pt x="55" y="48"/>
                    <a:pt x="53" y="48"/>
                    <a:pt x="53" y="48"/>
                  </a:cubicBezTo>
                  <a:cubicBezTo>
                    <a:pt x="48" y="44"/>
                    <a:pt x="49" y="43"/>
                    <a:pt x="51" y="37"/>
                  </a:cubicBezTo>
                  <a:cubicBezTo>
                    <a:pt x="54" y="31"/>
                    <a:pt x="57" y="24"/>
                    <a:pt x="54" y="15"/>
                  </a:cubicBezTo>
                  <a:cubicBezTo>
                    <a:pt x="47" y="0"/>
                    <a:pt x="29" y="3"/>
                    <a:pt x="19" y="5"/>
                  </a:cubicBezTo>
                  <a:close/>
                </a:path>
              </a:pathLst>
            </a:custGeom>
            <a:solidFill>
              <a:srgbClr val="82B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17"/>
            <p:cNvSpPr>
              <a:spLocks/>
            </p:cNvSpPr>
            <p:nvPr/>
          </p:nvSpPr>
          <p:spPr bwMode="auto">
            <a:xfrm>
              <a:off x="1171" y="1337"/>
              <a:ext cx="226" cy="87"/>
            </a:xfrm>
            <a:custGeom>
              <a:avLst/>
              <a:gdLst>
                <a:gd name="T0" fmla="*/ 0 w 36"/>
                <a:gd name="T1" fmla="*/ 6 h 13"/>
                <a:gd name="T2" fmla="*/ 36 w 36"/>
                <a:gd name="T3" fmla="*/ 13 h 13"/>
                <a:gd name="T4" fmla="*/ 0 w 36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0" y="6"/>
                  </a:moveTo>
                  <a:cubicBezTo>
                    <a:pt x="13" y="3"/>
                    <a:pt x="27" y="0"/>
                    <a:pt x="36" y="13"/>
                  </a:cubicBezTo>
                  <a:cubicBezTo>
                    <a:pt x="33" y="8"/>
                    <a:pt x="19" y="3"/>
                    <a:pt x="0" y="6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18"/>
            <p:cNvSpPr>
              <a:spLocks/>
            </p:cNvSpPr>
            <p:nvPr/>
          </p:nvSpPr>
          <p:spPr bwMode="auto">
            <a:xfrm>
              <a:off x="1121" y="1792"/>
              <a:ext cx="326" cy="147"/>
            </a:xfrm>
            <a:custGeom>
              <a:avLst/>
              <a:gdLst>
                <a:gd name="T0" fmla="*/ 52 w 52"/>
                <a:gd name="T1" fmla="*/ 0 h 22"/>
                <a:gd name="T2" fmla="*/ 33 w 52"/>
                <a:gd name="T3" fmla="*/ 15 h 22"/>
                <a:gd name="T4" fmla="*/ 0 w 52"/>
                <a:gd name="T5" fmla="*/ 22 h 22"/>
                <a:gd name="T6" fmla="*/ 33 w 52"/>
                <a:gd name="T7" fmla="*/ 18 h 22"/>
                <a:gd name="T8" fmla="*/ 52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2" y="0"/>
                  </a:moveTo>
                  <a:cubicBezTo>
                    <a:pt x="48" y="10"/>
                    <a:pt x="48" y="13"/>
                    <a:pt x="33" y="15"/>
                  </a:cubicBezTo>
                  <a:cubicBezTo>
                    <a:pt x="18" y="17"/>
                    <a:pt x="8" y="14"/>
                    <a:pt x="0" y="22"/>
                  </a:cubicBezTo>
                  <a:cubicBezTo>
                    <a:pt x="10" y="17"/>
                    <a:pt x="23" y="19"/>
                    <a:pt x="33" y="18"/>
                  </a:cubicBezTo>
                  <a:cubicBezTo>
                    <a:pt x="47" y="16"/>
                    <a:pt x="52" y="12"/>
                    <a:pt x="52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1328" y="1484"/>
              <a:ext cx="82" cy="167"/>
            </a:xfrm>
            <a:custGeom>
              <a:avLst/>
              <a:gdLst>
                <a:gd name="T0" fmla="*/ 13 w 13"/>
                <a:gd name="T1" fmla="*/ 0 h 25"/>
                <a:gd name="T2" fmla="*/ 13 w 13"/>
                <a:gd name="T3" fmla="*/ 25 h 25"/>
                <a:gd name="T4" fmla="*/ 4 w 13"/>
                <a:gd name="T5" fmla="*/ 17 h 25"/>
                <a:gd name="T6" fmla="*/ 13 w 1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cubicBezTo>
                    <a:pt x="11" y="7"/>
                    <a:pt x="0" y="23"/>
                    <a:pt x="13" y="25"/>
                  </a:cubicBezTo>
                  <a:cubicBezTo>
                    <a:pt x="6" y="25"/>
                    <a:pt x="3" y="24"/>
                    <a:pt x="4" y="17"/>
                  </a:cubicBezTo>
                  <a:cubicBezTo>
                    <a:pt x="4" y="10"/>
                    <a:pt x="12" y="5"/>
                    <a:pt x="13" y="0"/>
                  </a:cubicBezTo>
                  <a:close/>
                </a:path>
              </a:pathLst>
            </a:custGeom>
            <a:solidFill>
              <a:srgbClr val="30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20"/>
            <p:cNvSpPr>
              <a:spLocks/>
            </p:cNvSpPr>
            <p:nvPr/>
          </p:nvSpPr>
          <p:spPr bwMode="auto">
            <a:xfrm>
              <a:off x="1077" y="1324"/>
              <a:ext cx="477" cy="695"/>
            </a:xfrm>
            <a:custGeom>
              <a:avLst/>
              <a:gdLst>
                <a:gd name="T0" fmla="*/ 19 w 76"/>
                <a:gd name="T1" fmla="*/ 5 h 104"/>
                <a:gd name="T2" fmla="*/ 14 w 76"/>
                <a:gd name="T3" fmla="*/ 5 h 104"/>
                <a:gd name="T4" fmla="*/ 7 w 76"/>
                <a:gd name="T5" fmla="*/ 14 h 104"/>
                <a:gd name="T6" fmla="*/ 16 w 76"/>
                <a:gd name="T7" fmla="*/ 21 h 104"/>
                <a:gd name="T8" fmla="*/ 22 w 76"/>
                <a:gd name="T9" fmla="*/ 20 h 104"/>
                <a:gd name="T10" fmla="*/ 39 w 76"/>
                <a:gd name="T11" fmla="*/ 21 h 104"/>
                <a:gd name="T12" fmla="*/ 37 w 76"/>
                <a:gd name="T13" fmla="*/ 30 h 104"/>
                <a:gd name="T14" fmla="*/ 43 w 76"/>
                <a:gd name="T15" fmla="*/ 60 h 104"/>
                <a:gd name="T16" fmla="*/ 53 w 76"/>
                <a:gd name="T17" fmla="*/ 64 h 104"/>
                <a:gd name="T18" fmla="*/ 57 w 76"/>
                <a:gd name="T19" fmla="*/ 66 h 104"/>
                <a:gd name="T20" fmla="*/ 53 w 76"/>
                <a:gd name="T21" fmla="*/ 76 h 104"/>
                <a:gd name="T22" fmla="*/ 31 w 76"/>
                <a:gd name="T23" fmla="*/ 82 h 104"/>
                <a:gd name="T24" fmla="*/ 4 w 76"/>
                <a:gd name="T25" fmla="*/ 89 h 104"/>
                <a:gd name="T26" fmla="*/ 2 w 76"/>
                <a:gd name="T27" fmla="*/ 100 h 104"/>
                <a:gd name="T28" fmla="*/ 13 w 76"/>
                <a:gd name="T29" fmla="*/ 102 h 104"/>
                <a:gd name="T30" fmla="*/ 31 w 76"/>
                <a:gd name="T31" fmla="*/ 98 h 104"/>
                <a:gd name="T32" fmla="*/ 64 w 76"/>
                <a:gd name="T33" fmla="*/ 87 h 104"/>
                <a:gd name="T34" fmla="*/ 71 w 76"/>
                <a:gd name="T35" fmla="*/ 59 h 104"/>
                <a:gd name="T36" fmla="*/ 57 w 76"/>
                <a:gd name="T37" fmla="*/ 49 h 104"/>
                <a:gd name="T38" fmla="*/ 53 w 76"/>
                <a:gd name="T39" fmla="*/ 48 h 104"/>
                <a:gd name="T40" fmla="*/ 51 w 76"/>
                <a:gd name="T41" fmla="*/ 37 h 104"/>
                <a:gd name="T42" fmla="*/ 54 w 76"/>
                <a:gd name="T43" fmla="*/ 15 h 104"/>
                <a:gd name="T44" fmla="*/ 19 w 76"/>
                <a:gd name="T4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04">
                  <a:moveTo>
                    <a:pt x="19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8" y="19"/>
                    <a:pt x="12" y="21"/>
                    <a:pt x="1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0" y="19"/>
                    <a:pt x="38" y="18"/>
                    <a:pt x="39" y="21"/>
                  </a:cubicBezTo>
                  <a:cubicBezTo>
                    <a:pt x="40" y="23"/>
                    <a:pt x="39" y="26"/>
                    <a:pt x="37" y="30"/>
                  </a:cubicBezTo>
                  <a:cubicBezTo>
                    <a:pt x="34" y="37"/>
                    <a:pt x="29" y="49"/>
                    <a:pt x="43" y="60"/>
                  </a:cubicBezTo>
                  <a:cubicBezTo>
                    <a:pt x="46" y="63"/>
                    <a:pt x="50" y="63"/>
                    <a:pt x="53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8" y="69"/>
                    <a:pt x="56" y="73"/>
                    <a:pt x="53" y="76"/>
                  </a:cubicBezTo>
                  <a:cubicBezTo>
                    <a:pt x="47" y="82"/>
                    <a:pt x="41" y="82"/>
                    <a:pt x="31" y="82"/>
                  </a:cubicBezTo>
                  <a:cubicBezTo>
                    <a:pt x="23" y="83"/>
                    <a:pt x="13" y="83"/>
                    <a:pt x="4" y="89"/>
                  </a:cubicBezTo>
                  <a:cubicBezTo>
                    <a:pt x="1" y="91"/>
                    <a:pt x="0" y="96"/>
                    <a:pt x="2" y="100"/>
                  </a:cubicBezTo>
                  <a:cubicBezTo>
                    <a:pt x="5" y="103"/>
                    <a:pt x="10" y="104"/>
                    <a:pt x="13" y="102"/>
                  </a:cubicBezTo>
                  <a:cubicBezTo>
                    <a:pt x="18" y="98"/>
                    <a:pt x="24" y="98"/>
                    <a:pt x="31" y="98"/>
                  </a:cubicBezTo>
                  <a:cubicBezTo>
                    <a:pt x="41" y="98"/>
                    <a:pt x="54" y="98"/>
                    <a:pt x="64" y="87"/>
                  </a:cubicBezTo>
                  <a:cubicBezTo>
                    <a:pt x="71" y="81"/>
                    <a:pt x="76" y="70"/>
                    <a:pt x="71" y="59"/>
                  </a:cubicBezTo>
                  <a:cubicBezTo>
                    <a:pt x="67" y="51"/>
                    <a:pt x="61" y="50"/>
                    <a:pt x="57" y="49"/>
                  </a:cubicBezTo>
                  <a:cubicBezTo>
                    <a:pt x="55" y="48"/>
                    <a:pt x="53" y="48"/>
                    <a:pt x="53" y="48"/>
                  </a:cubicBezTo>
                  <a:cubicBezTo>
                    <a:pt x="48" y="44"/>
                    <a:pt x="49" y="43"/>
                    <a:pt x="51" y="37"/>
                  </a:cubicBezTo>
                  <a:cubicBezTo>
                    <a:pt x="54" y="31"/>
                    <a:pt x="57" y="24"/>
                    <a:pt x="54" y="15"/>
                  </a:cubicBezTo>
                  <a:cubicBezTo>
                    <a:pt x="47" y="0"/>
                    <a:pt x="29" y="3"/>
                    <a:pt x="19" y="5"/>
                  </a:cubicBez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039" name="Connecteur droit avec flèche 1038"/>
          <p:cNvCxnSpPr/>
          <p:nvPr/>
        </p:nvCxnSpPr>
        <p:spPr>
          <a:xfrm>
            <a:off x="2446653" y="2637834"/>
            <a:ext cx="823577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ZoneTexte 1039"/>
          <p:cNvSpPr txBox="1"/>
          <p:nvPr/>
        </p:nvSpPr>
        <p:spPr>
          <a:xfrm>
            <a:off x="914731" y="1443443"/>
            <a:ext cx="1569037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1041" name="Rectangle 1040"/>
          <p:cNvSpPr/>
          <p:nvPr/>
        </p:nvSpPr>
        <p:spPr>
          <a:xfrm>
            <a:off x="1044116" y="2303294"/>
            <a:ext cx="1078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chylomicrons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260948" y="2879358"/>
            <a:ext cx="1078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VLDL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8" name="ZoneTexte 1047"/>
          <p:cNvSpPr txBox="1"/>
          <p:nvPr/>
        </p:nvSpPr>
        <p:spPr>
          <a:xfrm>
            <a:off x="4099010" y="1536124"/>
            <a:ext cx="1409094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Lipogenesis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55" name="ZoneTexte 1054"/>
          <p:cNvSpPr txBox="1"/>
          <p:nvPr/>
        </p:nvSpPr>
        <p:spPr>
          <a:xfrm>
            <a:off x="3715670" y="2686004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esterification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3349689" y="207455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3" name="Connecteur droit avec flèche 172"/>
          <p:cNvCxnSpPr/>
          <p:nvPr/>
        </p:nvCxnSpPr>
        <p:spPr>
          <a:xfrm flipH="1">
            <a:off x="3832261" y="2637834"/>
            <a:ext cx="720000" cy="0"/>
          </a:xfrm>
          <a:prstGeom prst="straightConnector1">
            <a:avLst/>
          </a:prstGeom>
          <a:ln w="95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62"/>
            <a:ext cx="1993214" cy="4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4496"/>
            <a:ext cx="1993214" cy="720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50861" y="549864"/>
            <a:ext cx="309472" cy="254560"/>
          </a:xfrm>
          <a:prstGeom prst="rect">
            <a:avLst/>
          </a:prstGeom>
        </p:spPr>
      </p:pic>
      <p:pic>
        <p:nvPicPr>
          <p:cNvPr id="6" name="Image 5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791060" y="567523"/>
            <a:ext cx="309472" cy="254560"/>
          </a:xfrm>
          <a:prstGeom prst="rect">
            <a:avLst/>
          </a:prstGeom>
        </p:spPr>
      </p:pic>
      <p:pic>
        <p:nvPicPr>
          <p:cNvPr id="7" name="Image 6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1531259" y="585182"/>
            <a:ext cx="309472" cy="2545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9712" y="5460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The causes of </a:t>
            </a:r>
            <a:r>
              <a:rPr lang="fr-FR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hepatic</a:t>
            </a:r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steatosis</a:t>
            </a:r>
            <a:endParaRPr lang="fr-FR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Picture 8" descr="http://t1.gstatic.com/images?q=tbn:ANd9GcQ5X2RPopMTWHZTrV3hHTckWTLh9ayTeu0Rc9InARU631nUrv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301208"/>
            <a:ext cx="1440160" cy="105611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07504" y="5367260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Supply</a:t>
            </a:r>
            <a:endParaRPr lang="fr-FR" sz="1400" b="1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416" y="5799183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+mj-lt"/>
                <a:cs typeface="Times New Roman" pitchFamily="18" charset="0"/>
              </a:rPr>
              <a:t>Lipolysis</a:t>
            </a:r>
            <a:endParaRPr lang="fr-FR" sz="1400" dirty="0" smtClean="0">
              <a:latin typeface="+mj-lt"/>
              <a:cs typeface="Times New Roman" pitchFamily="18" charset="0"/>
            </a:endParaRPr>
          </a:p>
          <a:p>
            <a:r>
              <a:rPr lang="fr-FR" sz="1400" dirty="0" err="1" smtClean="0">
                <a:latin typeface="+mj-lt"/>
                <a:cs typeface="Times New Roman" pitchFamily="18" charset="0"/>
              </a:rPr>
              <a:t>Lipogenesis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de novo</a:t>
            </a:r>
          </a:p>
          <a:p>
            <a:r>
              <a:rPr lang="fr-FR" sz="1400" dirty="0" smtClean="0">
                <a:latin typeface="+mj-lt"/>
                <a:cs typeface="Times New Roman" pitchFamily="18" charset="0"/>
              </a:rPr>
              <a:t>Food</a:t>
            </a:r>
            <a:endParaRPr lang="fr-FR" sz="14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5824" y="6444044"/>
            <a:ext cx="1053494" cy="26161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STEATOSIS</a:t>
            </a:r>
            <a:endParaRPr lang="fr-FR" sz="11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-960603" y="1542334"/>
            <a:ext cx="1993214" cy="720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9707" y="1049066"/>
            <a:ext cx="4670605" cy="3609975"/>
            <a:chOff x="1872" y="1257"/>
            <a:chExt cx="2002" cy="176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562 w 801"/>
                <a:gd name="T1" fmla="*/ 76 h 662"/>
                <a:gd name="T2" fmla="*/ 687 w 801"/>
                <a:gd name="T3" fmla="*/ 72 h 662"/>
                <a:gd name="T4" fmla="*/ 764 w 801"/>
                <a:gd name="T5" fmla="*/ 75 h 662"/>
                <a:gd name="T6" fmla="*/ 783 w 801"/>
                <a:gd name="T7" fmla="*/ 204 h 662"/>
                <a:gd name="T8" fmla="*/ 720 w 801"/>
                <a:gd name="T9" fmla="*/ 282 h 662"/>
                <a:gd name="T10" fmla="*/ 622 w 801"/>
                <a:gd name="T11" fmla="*/ 370 h 662"/>
                <a:gd name="T12" fmla="*/ 537 w 801"/>
                <a:gd name="T13" fmla="*/ 381 h 662"/>
                <a:gd name="T14" fmla="*/ 433 w 801"/>
                <a:gd name="T15" fmla="*/ 459 h 662"/>
                <a:gd name="T16" fmla="*/ 228 w 801"/>
                <a:gd name="T17" fmla="*/ 575 h 662"/>
                <a:gd name="T18" fmla="*/ 65 w 801"/>
                <a:gd name="T19" fmla="*/ 641 h 662"/>
                <a:gd name="T20" fmla="*/ 24 w 801"/>
                <a:gd name="T21" fmla="*/ 464 h 662"/>
                <a:gd name="T22" fmla="*/ 16 w 801"/>
                <a:gd name="T23" fmla="*/ 237 h 662"/>
                <a:gd name="T24" fmla="*/ 131 w 801"/>
                <a:gd name="T25" fmla="*/ 48 h 662"/>
                <a:gd name="T26" fmla="*/ 525 w 801"/>
                <a:gd name="T27" fmla="*/ 81 h 662"/>
                <a:gd name="T28" fmla="*/ 562 w 801"/>
                <a:gd name="T29" fmla="*/ 7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336 w 336"/>
                <a:gd name="T1" fmla="*/ 35 h 244"/>
                <a:gd name="T2" fmla="*/ 90 w 336"/>
                <a:gd name="T3" fmla="*/ 39 h 244"/>
                <a:gd name="T4" fmla="*/ 0 w 336"/>
                <a:gd name="T5" fmla="*/ 244 h 244"/>
                <a:gd name="T6" fmla="*/ 102 w 336"/>
                <a:gd name="T7" fmla="*/ 43 h 244"/>
                <a:gd name="T8" fmla="*/ 336 w 336"/>
                <a:gd name="T9" fmla="*/ 3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134 w 368"/>
                <a:gd name="T1" fmla="*/ 61 h 459"/>
                <a:gd name="T2" fmla="*/ 32 w 368"/>
                <a:gd name="T3" fmla="*/ 237 h 459"/>
                <a:gd name="T4" fmla="*/ 17 w 368"/>
                <a:gd name="T5" fmla="*/ 459 h 459"/>
                <a:gd name="T6" fmla="*/ 5 w 368"/>
                <a:gd name="T7" fmla="*/ 240 h 459"/>
                <a:gd name="T8" fmla="*/ 101 w 368"/>
                <a:gd name="T9" fmla="*/ 39 h 459"/>
                <a:gd name="T10" fmla="*/ 368 w 368"/>
                <a:gd name="T11" fmla="*/ 35 h 459"/>
                <a:gd name="T12" fmla="*/ 134 w 368"/>
                <a:gd name="T13" fmla="*/ 6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519 w 527"/>
                <a:gd name="T1" fmla="*/ 159 h 488"/>
                <a:gd name="T2" fmla="*/ 519 w 527"/>
                <a:gd name="T3" fmla="*/ 169 h 488"/>
                <a:gd name="T4" fmla="*/ 425 w 527"/>
                <a:gd name="T5" fmla="*/ 268 h 488"/>
                <a:gd name="T6" fmla="*/ 341 w 527"/>
                <a:gd name="T7" fmla="*/ 270 h 488"/>
                <a:gd name="T8" fmla="*/ 284 w 527"/>
                <a:gd name="T9" fmla="*/ 328 h 488"/>
                <a:gd name="T10" fmla="*/ 141 w 527"/>
                <a:gd name="T11" fmla="*/ 395 h 488"/>
                <a:gd name="T12" fmla="*/ 0 w 527"/>
                <a:gd name="T13" fmla="*/ 488 h 488"/>
                <a:gd name="T14" fmla="*/ 140 w 527"/>
                <a:gd name="T15" fmla="*/ 371 h 488"/>
                <a:gd name="T16" fmla="*/ 303 w 527"/>
                <a:gd name="T17" fmla="*/ 260 h 488"/>
                <a:gd name="T18" fmla="*/ 317 w 527"/>
                <a:gd name="T19" fmla="*/ 128 h 488"/>
                <a:gd name="T20" fmla="*/ 332 w 527"/>
                <a:gd name="T21" fmla="*/ 0 h 488"/>
                <a:gd name="T22" fmla="*/ 341 w 527"/>
                <a:gd name="T23" fmla="*/ 72 h 488"/>
                <a:gd name="T24" fmla="*/ 345 w 527"/>
                <a:gd name="T25" fmla="*/ 155 h 488"/>
                <a:gd name="T26" fmla="*/ 353 w 527"/>
                <a:gd name="T27" fmla="*/ 231 h 488"/>
                <a:gd name="T28" fmla="*/ 437 w 527"/>
                <a:gd name="T29" fmla="*/ 226 h 488"/>
                <a:gd name="T30" fmla="*/ 519 w 527"/>
                <a:gd name="T31" fmla="*/ 15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61 w 77"/>
                <a:gd name="T1" fmla="*/ 0 h 178"/>
                <a:gd name="T2" fmla="*/ 61 w 77"/>
                <a:gd name="T3" fmla="*/ 104 h 178"/>
                <a:gd name="T4" fmla="*/ 31 w 77"/>
                <a:gd name="T5" fmla="*/ 146 h 178"/>
                <a:gd name="T6" fmla="*/ 6 w 77"/>
                <a:gd name="T7" fmla="*/ 174 h 178"/>
                <a:gd name="T8" fmla="*/ 1 w 77"/>
                <a:gd name="T9" fmla="*/ 171 h 178"/>
                <a:gd name="T10" fmla="*/ 63 w 77"/>
                <a:gd name="T11" fmla="*/ 74 h 178"/>
                <a:gd name="T12" fmla="*/ 61 w 77"/>
                <a:gd name="T1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5 w 172"/>
                <a:gd name="T1" fmla="*/ 54 h 236"/>
                <a:gd name="T2" fmla="*/ 7 w 172"/>
                <a:gd name="T3" fmla="*/ 137 h 236"/>
                <a:gd name="T4" fmla="*/ 18 w 172"/>
                <a:gd name="T5" fmla="*/ 236 h 236"/>
                <a:gd name="T6" fmla="*/ 18 w 172"/>
                <a:gd name="T7" fmla="*/ 139 h 236"/>
                <a:gd name="T8" fmla="*/ 19 w 172"/>
                <a:gd name="T9" fmla="*/ 48 h 236"/>
                <a:gd name="T10" fmla="*/ 88 w 172"/>
                <a:gd name="T11" fmla="*/ 11 h 236"/>
                <a:gd name="T12" fmla="*/ 172 w 172"/>
                <a:gd name="T13" fmla="*/ 7 h 236"/>
                <a:gd name="T14" fmla="*/ 80 w 172"/>
                <a:gd name="T15" fmla="*/ 5 h 236"/>
                <a:gd name="T16" fmla="*/ 5 w 172"/>
                <a:gd name="T17" fmla="*/ 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80 w 92"/>
                <a:gd name="T1" fmla="*/ 0 h 164"/>
                <a:gd name="T2" fmla="*/ 0 w 92"/>
                <a:gd name="T3" fmla="*/ 164 h 164"/>
                <a:gd name="T4" fmla="*/ 80 w 92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24 w 124"/>
                <a:gd name="T1" fmla="*/ 0 h 57"/>
                <a:gd name="T2" fmla="*/ 59 w 124"/>
                <a:gd name="T3" fmla="*/ 49 h 57"/>
                <a:gd name="T4" fmla="*/ 0 w 124"/>
                <a:gd name="T5" fmla="*/ 46 h 57"/>
                <a:gd name="T6" fmla="*/ 63 w 124"/>
                <a:gd name="T7" fmla="*/ 41 h 57"/>
                <a:gd name="T8" fmla="*/ 124 w 12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562 w 801"/>
                <a:gd name="T1" fmla="*/ 76 h 662"/>
                <a:gd name="T2" fmla="*/ 687 w 801"/>
                <a:gd name="T3" fmla="*/ 72 h 662"/>
                <a:gd name="T4" fmla="*/ 764 w 801"/>
                <a:gd name="T5" fmla="*/ 75 h 662"/>
                <a:gd name="T6" fmla="*/ 783 w 801"/>
                <a:gd name="T7" fmla="*/ 204 h 662"/>
                <a:gd name="T8" fmla="*/ 720 w 801"/>
                <a:gd name="T9" fmla="*/ 282 h 662"/>
                <a:gd name="T10" fmla="*/ 622 w 801"/>
                <a:gd name="T11" fmla="*/ 370 h 662"/>
                <a:gd name="T12" fmla="*/ 537 w 801"/>
                <a:gd name="T13" fmla="*/ 381 h 662"/>
                <a:gd name="T14" fmla="*/ 433 w 801"/>
                <a:gd name="T15" fmla="*/ 459 h 662"/>
                <a:gd name="T16" fmla="*/ 228 w 801"/>
                <a:gd name="T17" fmla="*/ 575 h 662"/>
                <a:gd name="T18" fmla="*/ 65 w 801"/>
                <a:gd name="T19" fmla="*/ 641 h 662"/>
                <a:gd name="T20" fmla="*/ 24 w 801"/>
                <a:gd name="T21" fmla="*/ 464 h 662"/>
                <a:gd name="T22" fmla="*/ 16 w 801"/>
                <a:gd name="T23" fmla="*/ 237 h 662"/>
                <a:gd name="T24" fmla="*/ 131 w 801"/>
                <a:gd name="T25" fmla="*/ 48 h 662"/>
                <a:gd name="T26" fmla="*/ 525 w 801"/>
                <a:gd name="T27" fmla="*/ 81 h 662"/>
                <a:gd name="T28" fmla="*/ 562 w 801"/>
                <a:gd name="T29" fmla="*/ 7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21 w 53"/>
                <a:gd name="T3" fmla="*/ 107 h 292"/>
                <a:gd name="T4" fmla="*/ 17 w 53"/>
                <a:gd name="T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476220" y="3842330"/>
            <a:ext cx="637522" cy="588366"/>
            <a:chOff x="2598" y="1937"/>
            <a:chExt cx="565" cy="446"/>
          </a:xfrm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598" y="1937"/>
              <a:ext cx="565" cy="446"/>
            </a:xfrm>
            <a:custGeom>
              <a:avLst/>
              <a:gdLst>
                <a:gd name="T0" fmla="*/ 0 w 226"/>
                <a:gd name="T1" fmla="*/ 82 h 167"/>
                <a:gd name="T2" fmla="*/ 124 w 226"/>
                <a:gd name="T3" fmla="*/ 167 h 167"/>
                <a:gd name="T4" fmla="*/ 226 w 226"/>
                <a:gd name="T5" fmla="*/ 80 h 167"/>
                <a:gd name="T6" fmla="*/ 103 w 226"/>
                <a:gd name="T7" fmla="*/ 0 h 167"/>
                <a:gd name="T8" fmla="*/ 0 w 226"/>
                <a:gd name="T9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67">
                  <a:moveTo>
                    <a:pt x="0" y="82"/>
                  </a:moveTo>
                  <a:cubicBezTo>
                    <a:pt x="0" y="146"/>
                    <a:pt x="47" y="167"/>
                    <a:pt x="124" y="167"/>
                  </a:cubicBezTo>
                  <a:cubicBezTo>
                    <a:pt x="200" y="167"/>
                    <a:pt x="226" y="128"/>
                    <a:pt x="226" y="80"/>
                  </a:cubicBezTo>
                  <a:cubicBezTo>
                    <a:pt x="226" y="33"/>
                    <a:pt x="169" y="0"/>
                    <a:pt x="103" y="0"/>
                  </a:cubicBezTo>
                  <a:cubicBezTo>
                    <a:pt x="36" y="0"/>
                    <a:pt x="0" y="18"/>
                    <a:pt x="0" y="82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85" y="2116"/>
              <a:ext cx="173" cy="245"/>
            </a:xfrm>
            <a:custGeom>
              <a:avLst/>
              <a:gdLst>
                <a:gd name="T0" fmla="*/ 2 w 69"/>
                <a:gd name="T1" fmla="*/ 87 h 92"/>
                <a:gd name="T2" fmla="*/ 47 w 69"/>
                <a:gd name="T3" fmla="*/ 59 h 92"/>
                <a:gd name="T4" fmla="*/ 56 w 69"/>
                <a:gd name="T5" fmla="*/ 5 h 92"/>
                <a:gd name="T6" fmla="*/ 47 w 69"/>
                <a:gd name="T7" fmla="*/ 24 h 92"/>
                <a:gd name="T8" fmla="*/ 31 w 69"/>
                <a:gd name="T9" fmla="*/ 45 h 92"/>
                <a:gd name="T10" fmla="*/ 20 w 69"/>
                <a:gd name="T11" fmla="*/ 67 h 92"/>
                <a:gd name="T12" fmla="*/ 0 w 69"/>
                <a:gd name="T13" fmla="*/ 85 h 92"/>
                <a:gd name="T14" fmla="*/ 2 w 69"/>
                <a:gd name="T1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2">
                  <a:moveTo>
                    <a:pt x="2" y="87"/>
                  </a:moveTo>
                  <a:cubicBezTo>
                    <a:pt x="12" y="92"/>
                    <a:pt x="37" y="72"/>
                    <a:pt x="47" y="59"/>
                  </a:cubicBezTo>
                  <a:cubicBezTo>
                    <a:pt x="56" y="47"/>
                    <a:pt x="69" y="0"/>
                    <a:pt x="56" y="5"/>
                  </a:cubicBezTo>
                  <a:cubicBezTo>
                    <a:pt x="48" y="6"/>
                    <a:pt x="49" y="18"/>
                    <a:pt x="47" y="24"/>
                  </a:cubicBezTo>
                  <a:cubicBezTo>
                    <a:pt x="44" y="34"/>
                    <a:pt x="38" y="37"/>
                    <a:pt x="31" y="45"/>
                  </a:cubicBezTo>
                  <a:cubicBezTo>
                    <a:pt x="25" y="52"/>
                    <a:pt x="25" y="60"/>
                    <a:pt x="20" y="67"/>
                  </a:cubicBezTo>
                  <a:cubicBezTo>
                    <a:pt x="15" y="75"/>
                    <a:pt x="7" y="79"/>
                    <a:pt x="0" y="85"/>
                  </a:cubicBezTo>
                  <a:cubicBezTo>
                    <a:pt x="0" y="87"/>
                    <a:pt x="0" y="87"/>
                    <a:pt x="2" y="8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2605" y="1951"/>
              <a:ext cx="455" cy="258"/>
            </a:xfrm>
            <a:custGeom>
              <a:avLst/>
              <a:gdLst>
                <a:gd name="T0" fmla="*/ 12 w 182"/>
                <a:gd name="T1" fmla="*/ 97 h 97"/>
                <a:gd name="T2" fmla="*/ 20 w 182"/>
                <a:gd name="T3" fmla="*/ 34 h 97"/>
                <a:gd name="T4" fmla="*/ 72 w 182"/>
                <a:gd name="T5" fmla="*/ 8 h 97"/>
                <a:gd name="T6" fmla="*/ 182 w 182"/>
                <a:gd name="T7" fmla="*/ 27 h 97"/>
                <a:gd name="T8" fmla="*/ 159 w 182"/>
                <a:gd name="T9" fmla="*/ 24 h 97"/>
                <a:gd name="T10" fmla="*/ 131 w 182"/>
                <a:gd name="T11" fmla="*/ 22 h 97"/>
                <a:gd name="T12" fmla="*/ 99 w 182"/>
                <a:gd name="T13" fmla="*/ 20 h 97"/>
                <a:gd name="T14" fmla="*/ 72 w 182"/>
                <a:gd name="T15" fmla="*/ 31 h 97"/>
                <a:gd name="T16" fmla="*/ 25 w 182"/>
                <a:gd name="T17" fmla="*/ 45 h 97"/>
                <a:gd name="T18" fmla="*/ 11 w 1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97">
                  <a:moveTo>
                    <a:pt x="12" y="97"/>
                  </a:moveTo>
                  <a:cubicBezTo>
                    <a:pt x="0" y="75"/>
                    <a:pt x="7" y="53"/>
                    <a:pt x="20" y="34"/>
                  </a:cubicBezTo>
                  <a:cubicBezTo>
                    <a:pt x="32" y="15"/>
                    <a:pt x="51" y="12"/>
                    <a:pt x="72" y="8"/>
                  </a:cubicBezTo>
                  <a:cubicBezTo>
                    <a:pt x="107" y="0"/>
                    <a:pt x="152" y="10"/>
                    <a:pt x="182" y="27"/>
                  </a:cubicBezTo>
                  <a:cubicBezTo>
                    <a:pt x="172" y="30"/>
                    <a:pt x="168" y="26"/>
                    <a:pt x="159" y="24"/>
                  </a:cubicBezTo>
                  <a:cubicBezTo>
                    <a:pt x="150" y="22"/>
                    <a:pt x="140" y="23"/>
                    <a:pt x="131" y="22"/>
                  </a:cubicBezTo>
                  <a:cubicBezTo>
                    <a:pt x="120" y="20"/>
                    <a:pt x="110" y="19"/>
                    <a:pt x="99" y="20"/>
                  </a:cubicBezTo>
                  <a:cubicBezTo>
                    <a:pt x="87" y="22"/>
                    <a:pt x="82" y="27"/>
                    <a:pt x="72" y="31"/>
                  </a:cubicBezTo>
                  <a:cubicBezTo>
                    <a:pt x="55" y="37"/>
                    <a:pt x="39" y="28"/>
                    <a:pt x="25" y="45"/>
                  </a:cubicBezTo>
                  <a:cubicBezTo>
                    <a:pt x="15" y="57"/>
                    <a:pt x="5" y="76"/>
                    <a:pt x="11" y="97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653" y="2273"/>
              <a:ext cx="310" cy="96"/>
            </a:xfrm>
            <a:custGeom>
              <a:avLst/>
              <a:gdLst>
                <a:gd name="T0" fmla="*/ 0 w 124"/>
                <a:gd name="T1" fmla="*/ 0 h 36"/>
                <a:gd name="T2" fmla="*/ 61 w 124"/>
                <a:gd name="T3" fmla="*/ 29 h 36"/>
                <a:gd name="T4" fmla="*/ 93 w 124"/>
                <a:gd name="T5" fmla="*/ 30 h 36"/>
                <a:gd name="T6" fmla="*/ 124 w 124"/>
                <a:gd name="T7" fmla="*/ 31 h 36"/>
                <a:gd name="T8" fmla="*/ 97 w 124"/>
                <a:gd name="T9" fmla="*/ 24 h 36"/>
                <a:gd name="T10" fmla="*/ 60 w 124"/>
                <a:gd name="T11" fmla="*/ 23 h 36"/>
                <a:gd name="T12" fmla="*/ 4 w 124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0"/>
                  </a:moveTo>
                  <a:cubicBezTo>
                    <a:pt x="9" y="21"/>
                    <a:pt x="41" y="26"/>
                    <a:pt x="61" y="29"/>
                  </a:cubicBezTo>
                  <a:cubicBezTo>
                    <a:pt x="72" y="30"/>
                    <a:pt x="82" y="29"/>
                    <a:pt x="93" y="30"/>
                  </a:cubicBezTo>
                  <a:cubicBezTo>
                    <a:pt x="102" y="31"/>
                    <a:pt x="116" y="36"/>
                    <a:pt x="124" y="31"/>
                  </a:cubicBezTo>
                  <a:cubicBezTo>
                    <a:pt x="114" y="34"/>
                    <a:pt x="106" y="26"/>
                    <a:pt x="97" y="24"/>
                  </a:cubicBezTo>
                  <a:cubicBezTo>
                    <a:pt x="85" y="20"/>
                    <a:pt x="72" y="26"/>
                    <a:pt x="60" y="23"/>
                  </a:cubicBezTo>
                  <a:cubicBezTo>
                    <a:pt x="43" y="19"/>
                    <a:pt x="14" y="20"/>
                    <a:pt x="4" y="4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055" y="2132"/>
              <a:ext cx="75" cy="139"/>
            </a:xfrm>
            <a:custGeom>
              <a:avLst/>
              <a:gdLst>
                <a:gd name="T0" fmla="*/ 1 w 30"/>
                <a:gd name="T1" fmla="*/ 52 h 52"/>
                <a:gd name="T2" fmla="*/ 18 w 30"/>
                <a:gd name="T3" fmla="*/ 28 h 52"/>
                <a:gd name="T4" fmla="*/ 23 w 30"/>
                <a:gd name="T5" fmla="*/ 16 h 52"/>
                <a:gd name="T6" fmla="*/ 30 w 30"/>
                <a:gd name="T7" fmla="*/ 6 h 52"/>
                <a:gd name="T8" fmla="*/ 23 w 30"/>
                <a:gd name="T9" fmla="*/ 30 h 52"/>
                <a:gd name="T10" fmla="*/ 12 w 30"/>
                <a:gd name="T11" fmla="*/ 39 h 52"/>
                <a:gd name="T12" fmla="*/ 6 w 30"/>
                <a:gd name="T13" fmla="*/ 44 h 52"/>
                <a:gd name="T14" fmla="*/ 2 w 3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2">
                  <a:moveTo>
                    <a:pt x="1" y="52"/>
                  </a:moveTo>
                  <a:cubicBezTo>
                    <a:pt x="0" y="41"/>
                    <a:pt x="12" y="36"/>
                    <a:pt x="18" y="28"/>
                  </a:cubicBezTo>
                  <a:cubicBezTo>
                    <a:pt x="21" y="25"/>
                    <a:pt x="22" y="20"/>
                    <a:pt x="23" y="16"/>
                  </a:cubicBezTo>
                  <a:cubicBezTo>
                    <a:pt x="24" y="13"/>
                    <a:pt x="26" y="0"/>
                    <a:pt x="30" y="6"/>
                  </a:cubicBezTo>
                  <a:cubicBezTo>
                    <a:pt x="25" y="7"/>
                    <a:pt x="25" y="26"/>
                    <a:pt x="23" y="30"/>
                  </a:cubicBezTo>
                  <a:cubicBezTo>
                    <a:pt x="21" y="36"/>
                    <a:pt x="15" y="35"/>
                    <a:pt x="12" y="39"/>
                  </a:cubicBezTo>
                  <a:cubicBezTo>
                    <a:pt x="10" y="41"/>
                    <a:pt x="7" y="42"/>
                    <a:pt x="6" y="44"/>
                  </a:cubicBezTo>
                  <a:cubicBezTo>
                    <a:pt x="4" y="46"/>
                    <a:pt x="2" y="49"/>
                    <a:pt x="2" y="5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598" y="1937"/>
              <a:ext cx="565" cy="446"/>
            </a:xfrm>
            <a:custGeom>
              <a:avLst/>
              <a:gdLst>
                <a:gd name="T0" fmla="*/ 0 w 226"/>
                <a:gd name="T1" fmla="*/ 82 h 167"/>
                <a:gd name="T2" fmla="*/ 124 w 226"/>
                <a:gd name="T3" fmla="*/ 167 h 167"/>
                <a:gd name="T4" fmla="*/ 226 w 226"/>
                <a:gd name="T5" fmla="*/ 80 h 167"/>
                <a:gd name="T6" fmla="*/ 103 w 226"/>
                <a:gd name="T7" fmla="*/ 0 h 167"/>
                <a:gd name="T8" fmla="*/ 0 w 226"/>
                <a:gd name="T9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67">
                  <a:moveTo>
                    <a:pt x="0" y="82"/>
                  </a:moveTo>
                  <a:cubicBezTo>
                    <a:pt x="0" y="146"/>
                    <a:pt x="47" y="167"/>
                    <a:pt x="124" y="167"/>
                  </a:cubicBezTo>
                  <a:cubicBezTo>
                    <a:pt x="200" y="167"/>
                    <a:pt x="226" y="128"/>
                    <a:pt x="226" y="80"/>
                  </a:cubicBezTo>
                  <a:cubicBezTo>
                    <a:pt x="226" y="33"/>
                    <a:pt x="169" y="0"/>
                    <a:pt x="103" y="0"/>
                  </a:cubicBezTo>
                  <a:cubicBezTo>
                    <a:pt x="36" y="0"/>
                    <a:pt x="0" y="18"/>
                    <a:pt x="0" y="8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668" y="1991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2648" y="2028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2710" y="1980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5191581" y="3950788"/>
            <a:ext cx="731168" cy="554819"/>
            <a:chOff x="3083" y="2792"/>
            <a:chExt cx="886" cy="885"/>
          </a:xfrm>
        </p:grpSpPr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88 w 354"/>
                <a:gd name="T1" fmla="*/ 110 h 332"/>
                <a:gd name="T2" fmla="*/ 61 w 354"/>
                <a:gd name="T3" fmla="*/ 52 h 332"/>
                <a:gd name="T4" fmla="*/ 98 w 354"/>
                <a:gd name="T5" fmla="*/ 184 h 332"/>
                <a:gd name="T6" fmla="*/ 253 w 354"/>
                <a:gd name="T7" fmla="*/ 255 h 332"/>
                <a:gd name="T8" fmla="*/ 188 w 354"/>
                <a:gd name="T9" fmla="*/ 1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93 w 93"/>
                <a:gd name="T1" fmla="*/ 0 h 76"/>
                <a:gd name="T2" fmla="*/ 0 w 93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3431" y="3429"/>
              <a:ext cx="297" cy="94"/>
            </a:xfrm>
            <a:custGeom>
              <a:avLst/>
              <a:gdLst>
                <a:gd name="T0" fmla="*/ 4 w 119"/>
                <a:gd name="T1" fmla="*/ 16 h 35"/>
                <a:gd name="T2" fmla="*/ 61 w 119"/>
                <a:gd name="T3" fmla="*/ 30 h 35"/>
                <a:gd name="T4" fmla="*/ 93 w 119"/>
                <a:gd name="T5" fmla="*/ 1 h 35"/>
                <a:gd name="T6" fmla="*/ 71 w 119"/>
                <a:gd name="T7" fmla="*/ 13 h 35"/>
                <a:gd name="T8" fmla="*/ 42 w 119"/>
                <a:gd name="T9" fmla="*/ 20 h 35"/>
                <a:gd name="T10" fmla="*/ 20 w 119"/>
                <a:gd name="T11" fmla="*/ 8 h 35"/>
                <a:gd name="T12" fmla="*/ 4 w 119"/>
                <a:gd name="T13" fmla="*/ 7 h 35"/>
                <a:gd name="T14" fmla="*/ 4 w 119"/>
                <a:gd name="T1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5">
                  <a:moveTo>
                    <a:pt x="4" y="16"/>
                  </a:moveTo>
                  <a:cubicBezTo>
                    <a:pt x="18" y="27"/>
                    <a:pt x="43" y="35"/>
                    <a:pt x="61" y="30"/>
                  </a:cubicBezTo>
                  <a:cubicBezTo>
                    <a:pt x="69" y="28"/>
                    <a:pt x="119" y="6"/>
                    <a:pt x="93" y="1"/>
                  </a:cubicBezTo>
                  <a:cubicBezTo>
                    <a:pt x="84" y="0"/>
                    <a:pt x="78" y="9"/>
                    <a:pt x="71" y="13"/>
                  </a:cubicBezTo>
                  <a:cubicBezTo>
                    <a:pt x="63" y="18"/>
                    <a:pt x="52" y="23"/>
                    <a:pt x="42" y="20"/>
                  </a:cubicBezTo>
                  <a:cubicBezTo>
                    <a:pt x="34" y="18"/>
                    <a:pt x="28" y="11"/>
                    <a:pt x="20" y="8"/>
                  </a:cubicBezTo>
                  <a:cubicBezTo>
                    <a:pt x="17" y="7"/>
                    <a:pt x="7" y="5"/>
                    <a:pt x="4" y="7"/>
                  </a:cubicBezTo>
                  <a:cubicBezTo>
                    <a:pt x="0" y="9"/>
                    <a:pt x="0" y="13"/>
                    <a:pt x="4" y="16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3188" y="2960"/>
              <a:ext cx="55" cy="195"/>
            </a:xfrm>
            <a:custGeom>
              <a:avLst/>
              <a:gdLst>
                <a:gd name="T0" fmla="*/ 9 w 22"/>
                <a:gd name="T1" fmla="*/ 8 h 73"/>
                <a:gd name="T2" fmla="*/ 3 w 22"/>
                <a:gd name="T3" fmla="*/ 41 h 73"/>
                <a:gd name="T4" fmla="*/ 19 w 22"/>
                <a:gd name="T5" fmla="*/ 52 h 73"/>
                <a:gd name="T6" fmla="*/ 14 w 22"/>
                <a:gd name="T7" fmla="*/ 35 h 73"/>
                <a:gd name="T8" fmla="*/ 16 w 22"/>
                <a:gd name="T9" fmla="*/ 17 h 73"/>
                <a:gd name="T10" fmla="*/ 20 w 22"/>
                <a:gd name="T11" fmla="*/ 4 h 73"/>
                <a:gd name="T12" fmla="*/ 9 w 22"/>
                <a:gd name="T13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3">
                  <a:moveTo>
                    <a:pt x="9" y="8"/>
                  </a:moveTo>
                  <a:cubicBezTo>
                    <a:pt x="4" y="19"/>
                    <a:pt x="0" y="29"/>
                    <a:pt x="3" y="41"/>
                  </a:cubicBezTo>
                  <a:cubicBezTo>
                    <a:pt x="5" y="50"/>
                    <a:pt x="19" y="73"/>
                    <a:pt x="19" y="52"/>
                  </a:cubicBezTo>
                  <a:cubicBezTo>
                    <a:pt x="19" y="46"/>
                    <a:pt x="15" y="40"/>
                    <a:pt x="14" y="35"/>
                  </a:cubicBezTo>
                  <a:cubicBezTo>
                    <a:pt x="13" y="28"/>
                    <a:pt x="15" y="23"/>
                    <a:pt x="16" y="17"/>
                  </a:cubicBezTo>
                  <a:cubicBezTo>
                    <a:pt x="17" y="14"/>
                    <a:pt x="22" y="7"/>
                    <a:pt x="20" y="4"/>
                  </a:cubicBezTo>
                  <a:cubicBezTo>
                    <a:pt x="17" y="0"/>
                    <a:pt x="12" y="3"/>
                    <a:pt x="9" y="8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3338" y="3099"/>
              <a:ext cx="463" cy="328"/>
            </a:xfrm>
            <a:custGeom>
              <a:avLst/>
              <a:gdLst>
                <a:gd name="T0" fmla="*/ 28 w 185"/>
                <a:gd name="T1" fmla="*/ 123 h 123"/>
                <a:gd name="T2" fmla="*/ 13 w 185"/>
                <a:gd name="T3" fmla="*/ 52 h 123"/>
                <a:gd name="T4" fmla="*/ 65 w 185"/>
                <a:gd name="T5" fmla="*/ 10 h 123"/>
                <a:gd name="T6" fmla="*/ 138 w 185"/>
                <a:gd name="T7" fmla="*/ 12 h 123"/>
                <a:gd name="T8" fmla="*/ 185 w 185"/>
                <a:gd name="T9" fmla="*/ 65 h 123"/>
                <a:gd name="T10" fmla="*/ 67 w 185"/>
                <a:gd name="T11" fmla="*/ 25 h 123"/>
                <a:gd name="T12" fmla="*/ 39 w 185"/>
                <a:gd name="T13" fmla="*/ 41 h 123"/>
                <a:gd name="T14" fmla="*/ 20 w 185"/>
                <a:gd name="T15" fmla="*/ 67 h 123"/>
                <a:gd name="T16" fmla="*/ 28 w 185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23">
                  <a:moveTo>
                    <a:pt x="28" y="123"/>
                  </a:moveTo>
                  <a:cubicBezTo>
                    <a:pt x="7" y="102"/>
                    <a:pt x="0" y="81"/>
                    <a:pt x="13" y="52"/>
                  </a:cubicBezTo>
                  <a:cubicBezTo>
                    <a:pt x="23" y="30"/>
                    <a:pt x="43" y="19"/>
                    <a:pt x="65" y="10"/>
                  </a:cubicBezTo>
                  <a:cubicBezTo>
                    <a:pt x="91" y="0"/>
                    <a:pt x="112" y="3"/>
                    <a:pt x="138" y="12"/>
                  </a:cubicBezTo>
                  <a:cubicBezTo>
                    <a:pt x="155" y="18"/>
                    <a:pt x="184" y="44"/>
                    <a:pt x="185" y="65"/>
                  </a:cubicBezTo>
                  <a:cubicBezTo>
                    <a:pt x="170" y="21"/>
                    <a:pt x="105" y="10"/>
                    <a:pt x="67" y="25"/>
                  </a:cubicBezTo>
                  <a:cubicBezTo>
                    <a:pt x="58" y="29"/>
                    <a:pt x="48" y="36"/>
                    <a:pt x="39" y="41"/>
                  </a:cubicBezTo>
                  <a:cubicBezTo>
                    <a:pt x="26" y="48"/>
                    <a:pt x="22" y="54"/>
                    <a:pt x="20" y="67"/>
                  </a:cubicBezTo>
                  <a:cubicBezTo>
                    <a:pt x="19" y="86"/>
                    <a:pt x="14" y="108"/>
                    <a:pt x="28" y="12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3251" y="2896"/>
              <a:ext cx="255" cy="112"/>
            </a:xfrm>
            <a:custGeom>
              <a:avLst/>
              <a:gdLst>
                <a:gd name="T0" fmla="*/ 5 w 102"/>
                <a:gd name="T1" fmla="*/ 18 h 42"/>
                <a:gd name="T2" fmla="*/ 55 w 102"/>
                <a:gd name="T3" fmla="*/ 5 h 42"/>
                <a:gd name="T4" fmla="*/ 102 w 102"/>
                <a:gd name="T5" fmla="*/ 42 h 42"/>
                <a:gd name="T6" fmla="*/ 73 w 102"/>
                <a:gd name="T7" fmla="*/ 26 h 42"/>
                <a:gd name="T8" fmla="*/ 46 w 102"/>
                <a:gd name="T9" fmla="*/ 19 h 42"/>
                <a:gd name="T10" fmla="*/ 22 w 102"/>
                <a:gd name="T11" fmla="*/ 12 h 42"/>
                <a:gd name="T12" fmla="*/ 0 w 102"/>
                <a:gd name="T13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2">
                  <a:moveTo>
                    <a:pt x="5" y="18"/>
                  </a:moveTo>
                  <a:cubicBezTo>
                    <a:pt x="18" y="3"/>
                    <a:pt x="36" y="0"/>
                    <a:pt x="55" y="5"/>
                  </a:cubicBezTo>
                  <a:cubicBezTo>
                    <a:pt x="76" y="12"/>
                    <a:pt x="92" y="23"/>
                    <a:pt x="102" y="42"/>
                  </a:cubicBezTo>
                  <a:cubicBezTo>
                    <a:pt x="94" y="36"/>
                    <a:pt x="83" y="31"/>
                    <a:pt x="73" y="26"/>
                  </a:cubicBezTo>
                  <a:cubicBezTo>
                    <a:pt x="64" y="22"/>
                    <a:pt x="55" y="23"/>
                    <a:pt x="46" y="19"/>
                  </a:cubicBezTo>
                  <a:cubicBezTo>
                    <a:pt x="38" y="15"/>
                    <a:pt x="33" y="11"/>
                    <a:pt x="22" y="12"/>
                  </a:cubicBezTo>
                  <a:cubicBezTo>
                    <a:pt x="15" y="13"/>
                    <a:pt x="2" y="16"/>
                    <a:pt x="0" y="24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3698" y="3299"/>
              <a:ext cx="98" cy="160"/>
            </a:xfrm>
            <a:custGeom>
              <a:avLst/>
              <a:gdLst>
                <a:gd name="T0" fmla="*/ 6 w 39"/>
                <a:gd name="T1" fmla="*/ 55 h 60"/>
                <a:gd name="T2" fmla="*/ 39 w 39"/>
                <a:gd name="T3" fmla="*/ 0 h 60"/>
                <a:gd name="T4" fmla="*/ 29 w 39"/>
                <a:gd name="T5" fmla="*/ 21 h 60"/>
                <a:gd name="T6" fmla="*/ 16 w 39"/>
                <a:gd name="T7" fmla="*/ 28 h 60"/>
                <a:gd name="T8" fmla="*/ 7 w 39"/>
                <a:gd name="T9" fmla="*/ 45 h 60"/>
                <a:gd name="T10" fmla="*/ 0 w 39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0">
                  <a:moveTo>
                    <a:pt x="6" y="55"/>
                  </a:moveTo>
                  <a:cubicBezTo>
                    <a:pt x="28" y="42"/>
                    <a:pt x="32" y="22"/>
                    <a:pt x="39" y="0"/>
                  </a:cubicBezTo>
                  <a:cubicBezTo>
                    <a:pt x="35" y="6"/>
                    <a:pt x="35" y="15"/>
                    <a:pt x="29" y="21"/>
                  </a:cubicBezTo>
                  <a:cubicBezTo>
                    <a:pt x="25" y="24"/>
                    <a:pt x="19" y="25"/>
                    <a:pt x="16" y="28"/>
                  </a:cubicBezTo>
                  <a:cubicBezTo>
                    <a:pt x="12" y="32"/>
                    <a:pt x="10" y="40"/>
                    <a:pt x="7" y="45"/>
                  </a:cubicBezTo>
                  <a:cubicBezTo>
                    <a:pt x="4" y="50"/>
                    <a:pt x="1" y="54"/>
                    <a:pt x="0" y="60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3223" y="3059"/>
              <a:ext cx="320" cy="202"/>
            </a:xfrm>
            <a:custGeom>
              <a:avLst/>
              <a:gdLst>
                <a:gd name="T0" fmla="*/ 0 w 128"/>
                <a:gd name="T1" fmla="*/ 47 h 76"/>
                <a:gd name="T2" fmla="*/ 34 w 128"/>
                <a:gd name="T3" fmla="*/ 76 h 76"/>
                <a:gd name="T4" fmla="*/ 60 w 128"/>
                <a:gd name="T5" fmla="*/ 45 h 76"/>
                <a:gd name="T6" fmla="*/ 93 w 128"/>
                <a:gd name="T7" fmla="*/ 21 h 76"/>
                <a:gd name="T8" fmla="*/ 124 w 128"/>
                <a:gd name="T9" fmla="*/ 0 h 76"/>
                <a:gd name="T10" fmla="*/ 91 w 128"/>
                <a:gd name="T11" fmla="*/ 9 h 76"/>
                <a:gd name="T12" fmla="*/ 58 w 128"/>
                <a:gd name="T13" fmla="*/ 33 h 76"/>
                <a:gd name="T14" fmla="*/ 52 w 128"/>
                <a:gd name="T15" fmla="*/ 41 h 76"/>
                <a:gd name="T16" fmla="*/ 41 w 128"/>
                <a:gd name="T17" fmla="*/ 45 h 76"/>
                <a:gd name="T18" fmla="*/ 29 w 128"/>
                <a:gd name="T19" fmla="*/ 57 h 76"/>
                <a:gd name="T20" fmla="*/ 2 w 128"/>
                <a:gd name="T21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76">
                  <a:moveTo>
                    <a:pt x="0" y="47"/>
                  </a:moveTo>
                  <a:cubicBezTo>
                    <a:pt x="6" y="56"/>
                    <a:pt x="21" y="76"/>
                    <a:pt x="34" y="76"/>
                  </a:cubicBezTo>
                  <a:cubicBezTo>
                    <a:pt x="45" y="75"/>
                    <a:pt x="53" y="53"/>
                    <a:pt x="60" y="45"/>
                  </a:cubicBezTo>
                  <a:cubicBezTo>
                    <a:pt x="69" y="35"/>
                    <a:pt x="81" y="27"/>
                    <a:pt x="93" y="21"/>
                  </a:cubicBezTo>
                  <a:cubicBezTo>
                    <a:pt x="103" y="16"/>
                    <a:pt x="128" y="15"/>
                    <a:pt x="124" y="0"/>
                  </a:cubicBezTo>
                  <a:cubicBezTo>
                    <a:pt x="120" y="15"/>
                    <a:pt x="103" y="7"/>
                    <a:pt x="91" y="9"/>
                  </a:cubicBezTo>
                  <a:cubicBezTo>
                    <a:pt x="80" y="12"/>
                    <a:pt x="66" y="24"/>
                    <a:pt x="58" y="33"/>
                  </a:cubicBezTo>
                  <a:cubicBezTo>
                    <a:pt x="56" y="35"/>
                    <a:pt x="55" y="39"/>
                    <a:pt x="52" y="41"/>
                  </a:cubicBezTo>
                  <a:cubicBezTo>
                    <a:pt x="48" y="44"/>
                    <a:pt x="45" y="43"/>
                    <a:pt x="41" y="45"/>
                  </a:cubicBezTo>
                  <a:cubicBezTo>
                    <a:pt x="36" y="48"/>
                    <a:pt x="34" y="54"/>
                    <a:pt x="29" y="57"/>
                  </a:cubicBezTo>
                  <a:cubicBezTo>
                    <a:pt x="21" y="62"/>
                    <a:pt x="6" y="56"/>
                    <a:pt x="2" y="47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3441" y="3440"/>
              <a:ext cx="92" cy="59"/>
            </a:xfrm>
            <a:custGeom>
              <a:avLst/>
              <a:gdLst>
                <a:gd name="T0" fmla="*/ 5 w 37"/>
                <a:gd name="T1" fmla="*/ 12 h 22"/>
                <a:gd name="T2" fmla="*/ 6 w 37"/>
                <a:gd name="T3" fmla="*/ 5 h 22"/>
                <a:gd name="T4" fmla="*/ 18 w 37"/>
                <a:gd name="T5" fmla="*/ 7 h 22"/>
                <a:gd name="T6" fmla="*/ 37 w 37"/>
                <a:gd name="T7" fmla="*/ 21 h 22"/>
                <a:gd name="T8" fmla="*/ 3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5" y="12"/>
                  </a:moveTo>
                  <a:cubicBezTo>
                    <a:pt x="0" y="9"/>
                    <a:pt x="1" y="6"/>
                    <a:pt x="6" y="5"/>
                  </a:cubicBezTo>
                  <a:cubicBezTo>
                    <a:pt x="11" y="4"/>
                    <a:pt x="15" y="6"/>
                    <a:pt x="18" y="7"/>
                  </a:cubicBezTo>
                  <a:cubicBezTo>
                    <a:pt x="25" y="10"/>
                    <a:pt x="32" y="17"/>
                    <a:pt x="37" y="21"/>
                  </a:cubicBezTo>
                  <a:cubicBezTo>
                    <a:pt x="30" y="22"/>
                    <a:pt x="8" y="0"/>
                    <a:pt x="3" y="11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3606" y="3437"/>
              <a:ext cx="60" cy="40"/>
            </a:xfrm>
            <a:custGeom>
              <a:avLst/>
              <a:gdLst>
                <a:gd name="T0" fmla="*/ 0 w 24"/>
                <a:gd name="T1" fmla="*/ 15 h 15"/>
                <a:gd name="T2" fmla="*/ 24 w 24"/>
                <a:gd name="T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5" y="11"/>
                    <a:pt x="16" y="0"/>
                    <a:pt x="24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3193" y="3005"/>
              <a:ext cx="33" cy="99"/>
            </a:xfrm>
            <a:custGeom>
              <a:avLst/>
              <a:gdLst>
                <a:gd name="T0" fmla="*/ 7 w 13"/>
                <a:gd name="T1" fmla="*/ 0 h 37"/>
                <a:gd name="T2" fmla="*/ 13 w 13"/>
                <a:gd name="T3" fmla="*/ 37 h 37"/>
                <a:gd name="T4" fmla="*/ 6 w 13"/>
                <a:gd name="T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cubicBezTo>
                    <a:pt x="0" y="12"/>
                    <a:pt x="0" y="30"/>
                    <a:pt x="13" y="37"/>
                  </a:cubicBezTo>
                  <a:cubicBezTo>
                    <a:pt x="6" y="30"/>
                    <a:pt x="4" y="20"/>
                    <a:pt x="6" y="10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88 w 354"/>
                <a:gd name="T1" fmla="*/ 110 h 332"/>
                <a:gd name="T2" fmla="*/ 61 w 354"/>
                <a:gd name="T3" fmla="*/ 52 h 332"/>
                <a:gd name="T4" fmla="*/ 98 w 354"/>
                <a:gd name="T5" fmla="*/ 184 h 332"/>
                <a:gd name="T6" fmla="*/ 253 w 354"/>
                <a:gd name="T7" fmla="*/ 255 h 332"/>
                <a:gd name="T8" fmla="*/ 188 w 354"/>
                <a:gd name="T9" fmla="*/ 1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93 w 93"/>
                <a:gd name="T1" fmla="*/ 0 h 76"/>
                <a:gd name="T2" fmla="*/ 0 w 93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79"/>
            <p:cNvSpPr>
              <a:spLocks noChangeArrowheads="1"/>
            </p:cNvSpPr>
            <p:nvPr/>
          </p:nvSpPr>
          <p:spPr bwMode="auto">
            <a:xfrm>
              <a:off x="3406" y="3163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80"/>
            <p:cNvSpPr>
              <a:spLocks noChangeArrowheads="1"/>
            </p:cNvSpPr>
            <p:nvPr/>
          </p:nvSpPr>
          <p:spPr bwMode="auto">
            <a:xfrm>
              <a:off x="3386" y="3200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81"/>
            <p:cNvSpPr>
              <a:spLocks noChangeArrowheads="1"/>
            </p:cNvSpPr>
            <p:nvPr/>
          </p:nvSpPr>
          <p:spPr bwMode="auto">
            <a:xfrm>
              <a:off x="3448" y="3149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82"/>
            <p:cNvSpPr>
              <a:spLocks noChangeArrowheads="1"/>
            </p:cNvSpPr>
            <p:nvPr/>
          </p:nvSpPr>
          <p:spPr bwMode="auto">
            <a:xfrm>
              <a:off x="3231" y="2936"/>
              <a:ext cx="40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83"/>
            <p:cNvSpPr>
              <a:spLocks noChangeArrowheads="1"/>
            </p:cNvSpPr>
            <p:nvPr/>
          </p:nvSpPr>
          <p:spPr bwMode="auto">
            <a:xfrm>
              <a:off x="3213" y="2973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84"/>
            <p:cNvSpPr>
              <a:spLocks noChangeArrowheads="1"/>
            </p:cNvSpPr>
            <p:nvPr/>
          </p:nvSpPr>
          <p:spPr bwMode="auto">
            <a:xfrm>
              <a:off x="3273" y="2923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5749492" y="4029038"/>
            <a:ext cx="425997" cy="383189"/>
            <a:chOff x="485" y="1299"/>
            <a:chExt cx="532" cy="413"/>
          </a:xfrm>
        </p:grpSpPr>
        <p:sp>
          <p:nvSpPr>
            <p:cNvPr id="59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44"/>
          <p:cNvGrpSpPr>
            <a:grpSpLocks/>
          </p:cNvGrpSpPr>
          <p:nvPr/>
        </p:nvGrpSpPr>
        <p:grpSpPr bwMode="auto">
          <a:xfrm>
            <a:off x="5331027" y="3717032"/>
            <a:ext cx="469090" cy="427038"/>
            <a:chOff x="3598" y="1792"/>
            <a:chExt cx="561" cy="517"/>
          </a:xfrm>
        </p:grpSpPr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3598" y="1792"/>
              <a:ext cx="561" cy="517"/>
            </a:xfrm>
            <a:custGeom>
              <a:avLst/>
              <a:gdLst>
                <a:gd name="T0" fmla="*/ 196 w 224"/>
                <a:gd name="T1" fmla="*/ 46 h 194"/>
                <a:gd name="T2" fmla="*/ 66 w 224"/>
                <a:gd name="T3" fmla="*/ 25 h 194"/>
                <a:gd name="T4" fmla="*/ 48 w 224"/>
                <a:gd name="T5" fmla="*/ 150 h 194"/>
                <a:gd name="T6" fmla="*/ 187 w 224"/>
                <a:gd name="T7" fmla="*/ 146 h 194"/>
                <a:gd name="T8" fmla="*/ 196 w 224"/>
                <a:gd name="T9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94">
                  <a:moveTo>
                    <a:pt x="196" y="46"/>
                  </a:moveTo>
                  <a:cubicBezTo>
                    <a:pt x="171" y="16"/>
                    <a:pt x="111" y="0"/>
                    <a:pt x="66" y="25"/>
                  </a:cubicBezTo>
                  <a:cubicBezTo>
                    <a:pt x="20" y="51"/>
                    <a:pt x="0" y="107"/>
                    <a:pt x="48" y="150"/>
                  </a:cubicBezTo>
                  <a:cubicBezTo>
                    <a:pt x="96" y="194"/>
                    <a:pt x="148" y="182"/>
                    <a:pt x="187" y="146"/>
                  </a:cubicBezTo>
                  <a:cubicBezTo>
                    <a:pt x="218" y="118"/>
                    <a:pt x="224" y="80"/>
                    <a:pt x="196" y="4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3666" y="1936"/>
              <a:ext cx="107" cy="248"/>
            </a:xfrm>
            <a:custGeom>
              <a:avLst/>
              <a:gdLst>
                <a:gd name="T0" fmla="*/ 14 w 43"/>
                <a:gd name="T1" fmla="*/ 3 h 93"/>
                <a:gd name="T2" fmla="*/ 2 w 43"/>
                <a:gd name="T3" fmla="*/ 50 h 93"/>
                <a:gd name="T4" fmla="*/ 27 w 43"/>
                <a:gd name="T5" fmla="*/ 90 h 93"/>
                <a:gd name="T6" fmla="*/ 14 w 43"/>
                <a:gd name="T7" fmla="*/ 54 h 93"/>
                <a:gd name="T8" fmla="*/ 13 w 43"/>
                <a:gd name="T9" fmla="*/ 29 h 93"/>
                <a:gd name="T10" fmla="*/ 14 w 43"/>
                <a:gd name="T11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3">
                  <a:moveTo>
                    <a:pt x="14" y="3"/>
                  </a:moveTo>
                  <a:cubicBezTo>
                    <a:pt x="9" y="0"/>
                    <a:pt x="0" y="31"/>
                    <a:pt x="2" y="50"/>
                  </a:cubicBezTo>
                  <a:cubicBezTo>
                    <a:pt x="4" y="59"/>
                    <a:pt x="16" y="88"/>
                    <a:pt x="27" y="90"/>
                  </a:cubicBezTo>
                  <a:cubicBezTo>
                    <a:pt x="43" y="93"/>
                    <a:pt x="16" y="60"/>
                    <a:pt x="14" y="54"/>
                  </a:cubicBezTo>
                  <a:cubicBezTo>
                    <a:pt x="11" y="46"/>
                    <a:pt x="12" y="37"/>
                    <a:pt x="13" y="29"/>
                  </a:cubicBezTo>
                  <a:cubicBezTo>
                    <a:pt x="14" y="22"/>
                    <a:pt x="20" y="8"/>
                    <a:pt x="14" y="3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3738" y="1840"/>
              <a:ext cx="368" cy="243"/>
            </a:xfrm>
            <a:custGeom>
              <a:avLst/>
              <a:gdLst>
                <a:gd name="T0" fmla="*/ 0 w 147"/>
                <a:gd name="T1" fmla="*/ 25 h 91"/>
                <a:gd name="T2" fmla="*/ 91 w 147"/>
                <a:gd name="T3" fmla="*/ 9 h 91"/>
                <a:gd name="T4" fmla="*/ 131 w 147"/>
                <a:gd name="T5" fmla="*/ 33 h 91"/>
                <a:gd name="T6" fmla="*/ 139 w 147"/>
                <a:gd name="T7" fmla="*/ 91 h 91"/>
                <a:gd name="T8" fmla="*/ 126 w 147"/>
                <a:gd name="T9" fmla="*/ 41 h 91"/>
                <a:gd name="T10" fmla="*/ 82 w 147"/>
                <a:gd name="T11" fmla="*/ 27 h 91"/>
                <a:gd name="T12" fmla="*/ 0 w 147"/>
                <a:gd name="T1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1">
                  <a:moveTo>
                    <a:pt x="0" y="25"/>
                  </a:moveTo>
                  <a:cubicBezTo>
                    <a:pt x="17" y="0"/>
                    <a:pt x="66" y="0"/>
                    <a:pt x="91" y="9"/>
                  </a:cubicBezTo>
                  <a:cubicBezTo>
                    <a:pt x="105" y="14"/>
                    <a:pt x="121" y="21"/>
                    <a:pt x="131" y="33"/>
                  </a:cubicBezTo>
                  <a:cubicBezTo>
                    <a:pt x="147" y="52"/>
                    <a:pt x="144" y="68"/>
                    <a:pt x="139" y="91"/>
                  </a:cubicBezTo>
                  <a:cubicBezTo>
                    <a:pt x="144" y="71"/>
                    <a:pt x="139" y="55"/>
                    <a:pt x="126" y="41"/>
                  </a:cubicBezTo>
                  <a:cubicBezTo>
                    <a:pt x="112" y="26"/>
                    <a:pt x="101" y="27"/>
                    <a:pt x="82" y="27"/>
                  </a:cubicBezTo>
                  <a:cubicBezTo>
                    <a:pt x="64" y="27"/>
                    <a:pt x="12" y="1"/>
                    <a:pt x="0" y="26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3758" y="2125"/>
              <a:ext cx="316" cy="131"/>
            </a:xfrm>
            <a:custGeom>
              <a:avLst/>
              <a:gdLst>
                <a:gd name="T0" fmla="*/ 2 w 126"/>
                <a:gd name="T1" fmla="*/ 27 h 49"/>
                <a:gd name="T2" fmla="*/ 71 w 126"/>
                <a:gd name="T3" fmla="*/ 42 h 49"/>
                <a:gd name="T4" fmla="*/ 126 w 126"/>
                <a:gd name="T5" fmla="*/ 0 h 49"/>
                <a:gd name="T6" fmla="*/ 95 w 126"/>
                <a:gd name="T7" fmla="*/ 21 h 49"/>
                <a:gd name="T8" fmla="*/ 60 w 126"/>
                <a:gd name="T9" fmla="*/ 35 h 49"/>
                <a:gd name="T10" fmla="*/ 28 w 126"/>
                <a:gd name="T11" fmla="*/ 32 h 49"/>
                <a:gd name="T12" fmla="*/ 0 w 126"/>
                <a:gd name="T1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49">
                  <a:moveTo>
                    <a:pt x="2" y="27"/>
                  </a:moveTo>
                  <a:cubicBezTo>
                    <a:pt x="21" y="41"/>
                    <a:pt x="47" y="49"/>
                    <a:pt x="71" y="42"/>
                  </a:cubicBezTo>
                  <a:cubicBezTo>
                    <a:pt x="93" y="36"/>
                    <a:pt x="113" y="18"/>
                    <a:pt x="126" y="0"/>
                  </a:cubicBezTo>
                  <a:cubicBezTo>
                    <a:pt x="119" y="11"/>
                    <a:pt x="107" y="16"/>
                    <a:pt x="95" y="21"/>
                  </a:cubicBezTo>
                  <a:cubicBezTo>
                    <a:pt x="84" y="25"/>
                    <a:pt x="71" y="35"/>
                    <a:pt x="60" y="35"/>
                  </a:cubicBezTo>
                  <a:cubicBezTo>
                    <a:pt x="50" y="35"/>
                    <a:pt x="38" y="33"/>
                    <a:pt x="28" y="32"/>
                  </a:cubicBezTo>
                  <a:cubicBezTo>
                    <a:pt x="22" y="31"/>
                    <a:pt x="2" y="31"/>
                    <a:pt x="0" y="24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3673" y="1981"/>
              <a:ext cx="13" cy="94"/>
            </a:xfrm>
            <a:custGeom>
              <a:avLst/>
              <a:gdLst>
                <a:gd name="T0" fmla="*/ 5 w 5"/>
                <a:gd name="T1" fmla="*/ 0 h 35"/>
                <a:gd name="T2" fmla="*/ 2 w 5"/>
                <a:gd name="T3" fmla="*/ 35 h 35"/>
                <a:gd name="T4" fmla="*/ 2 w 5"/>
                <a:gd name="T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cubicBezTo>
                    <a:pt x="3" y="12"/>
                    <a:pt x="0" y="23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696" y="2112"/>
              <a:ext cx="32" cy="48"/>
            </a:xfrm>
            <a:custGeom>
              <a:avLst/>
              <a:gdLst>
                <a:gd name="T0" fmla="*/ 0 w 13"/>
                <a:gd name="T1" fmla="*/ 0 h 18"/>
                <a:gd name="T2" fmla="*/ 13 w 1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3" y="5"/>
                    <a:pt x="8" y="16"/>
                    <a:pt x="13" y="18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3598" y="1792"/>
              <a:ext cx="561" cy="517"/>
            </a:xfrm>
            <a:custGeom>
              <a:avLst/>
              <a:gdLst>
                <a:gd name="T0" fmla="*/ 196 w 224"/>
                <a:gd name="T1" fmla="*/ 46 h 194"/>
                <a:gd name="T2" fmla="*/ 66 w 224"/>
                <a:gd name="T3" fmla="*/ 25 h 194"/>
                <a:gd name="T4" fmla="*/ 48 w 224"/>
                <a:gd name="T5" fmla="*/ 150 h 194"/>
                <a:gd name="T6" fmla="*/ 187 w 224"/>
                <a:gd name="T7" fmla="*/ 146 h 194"/>
                <a:gd name="T8" fmla="*/ 196 w 224"/>
                <a:gd name="T9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94">
                  <a:moveTo>
                    <a:pt x="196" y="46"/>
                  </a:moveTo>
                  <a:cubicBezTo>
                    <a:pt x="171" y="16"/>
                    <a:pt x="111" y="0"/>
                    <a:pt x="66" y="25"/>
                  </a:cubicBezTo>
                  <a:cubicBezTo>
                    <a:pt x="20" y="51"/>
                    <a:pt x="0" y="107"/>
                    <a:pt x="48" y="150"/>
                  </a:cubicBezTo>
                  <a:cubicBezTo>
                    <a:pt x="96" y="194"/>
                    <a:pt x="148" y="182"/>
                    <a:pt x="187" y="146"/>
                  </a:cubicBezTo>
                  <a:cubicBezTo>
                    <a:pt x="218" y="118"/>
                    <a:pt x="224" y="80"/>
                    <a:pt x="196" y="4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>
              <a:off x="3701" y="1912"/>
              <a:ext cx="40" cy="43"/>
            </a:xfrm>
            <a:custGeom>
              <a:avLst/>
              <a:gdLst>
                <a:gd name="T0" fmla="*/ 1 w 16"/>
                <a:gd name="T1" fmla="*/ 10 h 16"/>
                <a:gd name="T2" fmla="*/ 7 w 16"/>
                <a:gd name="T3" fmla="*/ 1 h 16"/>
                <a:gd name="T4" fmla="*/ 15 w 16"/>
                <a:gd name="T5" fmla="*/ 7 h 16"/>
                <a:gd name="T6" fmla="*/ 9 w 16"/>
                <a:gd name="T7" fmla="*/ 16 h 16"/>
                <a:gd name="T8" fmla="*/ 1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5"/>
                    <a:pt x="2" y="2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6" y="11"/>
                    <a:pt x="14" y="15"/>
                    <a:pt x="9" y="16"/>
                  </a:cubicBezTo>
                  <a:cubicBezTo>
                    <a:pt x="5" y="16"/>
                    <a:pt x="1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686" y="1955"/>
              <a:ext cx="20" cy="2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8 w 8"/>
                <a:gd name="T5" fmla="*/ 4 h 8"/>
                <a:gd name="T6" fmla="*/ 5 w 8"/>
                <a:gd name="T7" fmla="*/ 8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2" y="1"/>
                    <a:pt x="3" y="1"/>
                  </a:cubicBezTo>
                  <a:cubicBezTo>
                    <a:pt x="5" y="0"/>
                    <a:pt x="7" y="2"/>
                    <a:pt x="8" y="4"/>
                  </a:cubicBezTo>
                  <a:cubicBezTo>
                    <a:pt x="8" y="5"/>
                    <a:pt x="7" y="7"/>
                    <a:pt x="5" y="8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>
              <a:off x="3738" y="1893"/>
              <a:ext cx="20" cy="22"/>
            </a:xfrm>
            <a:custGeom>
              <a:avLst/>
              <a:gdLst>
                <a:gd name="T0" fmla="*/ 0 w 8"/>
                <a:gd name="T1" fmla="*/ 5 h 8"/>
                <a:gd name="T2" fmla="*/ 3 w 8"/>
                <a:gd name="T3" fmla="*/ 1 h 8"/>
                <a:gd name="T4" fmla="*/ 7 w 8"/>
                <a:gd name="T5" fmla="*/ 4 h 8"/>
                <a:gd name="T6" fmla="*/ 4 w 8"/>
                <a:gd name="T7" fmla="*/ 8 h 8"/>
                <a:gd name="T8" fmla="*/ 0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8" y="5"/>
                    <a:pt x="6" y="7"/>
                    <a:pt x="4" y="8"/>
                  </a:cubicBezTo>
                  <a:cubicBezTo>
                    <a:pt x="3" y="8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6" name="Group 55"/>
          <p:cNvGrpSpPr>
            <a:grpSpLocks/>
          </p:cNvGrpSpPr>
          <p:nvPr/>
        </p:nvGrpSpPr>
        <p:grpSpPr bwMode="auto">
          <a:xfrm>
            <a:off x="5651844" y="3770826"/>
            <a:ext cx="428017" cy="367952"/>
            <a:chOff x="2577" y="1967"/>
            <a:chExt cx="608" cy="392"/>
          </a:xfrm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2577" y="1967"/>
              <a:ext cx="608" cy="392"/>
            </a:xfrm>
            <a:custGeom>
              <a:avLst/>
              <a:gdLst>
                <a:gd name="T0" fmla="*/ 0 w 243"/>
                <a:gd name="T1" fmla="*/ 65 h 147"/>
                <a:gd name="T2" fmla="*/ 109 w 243"/>
                <a:gd name="T3" fmla="*/ 144 h 147"/>
                <a:gd name="T4" fmla="*/ 243 w 243"/>
                <a:gd name="T5" fmla="*/ 82 h 147"/>
                <a:gd name="T6" fmla="*/ 120 w 243"/>
                <a:gd name="T7" fmla="*/ 0 h 147"/>
                <a:gd name="T8" fmla="*/ 0 w 243"/>
                <a:gd name="T9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0" y="65"/>
                  </a:moveTo>
                  <a:cubicBezTo>
                    <a:pt x="0" y="129"/>
                    <a:pt x="62" y="140"/>
                    <a:pt x="109" y="144"/>
                  </a:cubicBezTo>
                  <a:cubicBezTo>
                    <a:pt x="156" y="147"/>
                    <a:pt x="243" y="147"/>
                    <a:pt x="243" y="82"/>
                  </a:cubicBezTo>
                  <a:cubicBezTo>
                    <a:pt x="243" y="16"/>
                    <a:pt x="182" y="0"/>
                    <a:pt x="120" y="0"/>
                  </a:cubicBezTo>
                  <a:cubicBezTo>
                    <a:pt x="58" y="0"/>
                    <a:pt x="0" y="11"/>
                    <a:pt x="0" y="65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2589" y="2033"/>
              <a:ext cx="95" cy="224"/>
            </a:xfrm>
            <a:custGeom>
              <a:avLst/>
              <a:gdLst>
                <a:gd name="T0" fmla="*/ 24 w 38"/>
                <a:gd name="T1" fmla="*/ 4 h 84"/>
                <a:gd name="T2" fmla="*/ 3 w 38"/>
                <a:gd name="T3" fmla="*/ 45 h 84"/>
                <a:gd name="T4" fmla="*/ 24 w 38"/>
                <a:gd name="T5" fmla="*/ 83 h 84"/>
                <a:gd name="T6" fmla="*/ 25 w 38"/>
                <a:gd name="T7" fmla="*/ 69 h 84"/>
                <a:gd name="T8" fmla="*/ 21 w 38"/>
                <a:gd name="T9" fmla="*/ 43 h 84"/>
                <a:gd name="T10" fmla="*/ 20 w 38"/>
                <a:gd name="T11" fmla="*/ 20 h 84"/>
                <a:gd name="T12" fmla="*/ 24 w 38"/>
                <a:gd name="T1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4">
                  <a:moveTo>
                    <a:pt x="24" y="4"/>
                  </a:moveTo>
                  <a:cubicBezTo>
                    <a:pt x="17" y="0"/>
                    <a:pt x="0" y="27"/>
                    <a:pt x="3" y="45"/>
                  </a:cubicBezTo>
                  <a:cubicBezTo>
                    <a:pt x="5" y="55"/>
                    <a:pt x="8" y="84"/>
                    <a:pt x="24" y="83"/>
                  </a:cubicBezTo>
                  <a:cubicBezTo>
                    <a:pt x="38" y="83"/>
                    <a:pt x="28" y="75"/>
                    <a:pt x="25" y="69"/>
                  </a:cubicBezTo>
                  <a:cubicBezTo>
                    <a:pt x="21" y="61"/>
                    <a:pt x="22" y="52"/>
                    <a:pt x="21" y="43"/>
                  </a:cubicBezTo>
                  <a:cubicBezTo>
                    <a:pt x="20" y="36"/>
                    <a:pt x="17" y="27"/>
                    <a:pt x="20" y="20"/>
                  </a:cubicBezTo>
                  <a:cubicBezTo>
                    <a:pt x="22" y="14"/>
                    <a:pt x="32" y="7"/>
                    <a:pt x="24" y="4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2664" y="1985"/>
              <a:ext cx="506" cy="198"/>
            </a:xfrm>
            <a:custGeom>
              <a:avLst/>
              <a:gdLst>
                <a:gd name="T0" fmla="*/ 0 w 202"/>
                <a:gd name="T1" fmla="*/ 20 h 74"/>
                <a:gd name="T2" fmla="*/ 65 w 202"/>
                <a:gd name="T3" fmla="*/ 12 h 74"/>
                <a:gd name="T4" fmla="*/ 118 w 202"/>
                <a:gd name="T5" fmla="*/ 14 h 74"/>
                <a:gd name="T6" fmla="*/ 161 w 202"/>
                <a:gd name="T7" fmla="*/ 30 h 74"/>
                <a:gd name="T8" fmla="*/ 200 w 202"/>
                <a:gd name="T9" fmla="*/ 74 h 74"/>
                <a:gd name="T10" fmla="*/ 170 w 202"/>
                <a:gd name="T11" fmla="*/ 18 h 74"/>
                <a:gd name="T12" fmla="*/ 116 w 202"/>
                <a:gd name="T13" fmla="*/ 4 h 74"/>
                <a:gd name="T14" fmla="*/ 60 w 202"/>
                <a:gd name="T15" fmla="*/ 1 h 74"/>
                <a:gd name="T16" fmla="*/ 3 w 202"/>
                <a:gd name="T17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74">
                  <a:moveTo>
                    <a:pt x="0" y="20"/>
                  </a:moveTo>
                  <a:cubicBezTo>
                    <a:pt x="22" y="11"/>
                    <a:pt x="43" y="12"/>
                    <a:pt x="65" y="12"/>
                  </a:cubicBezTo>
                  <a:cubicBezTo>
                    <a:pt x="83" y="12"/>
                    <a:pt x="100" y="10"/>
                    <a:pt x="118" y="14"/>
                  </a:cubicBezTo>
                  <a:cubicBezTo>
                    <a:pt x="134" y="18"/>
                    <a:pt x="147" y="23"/>
                    <a:pt x="161" y="30"/>
                  </a:cubicBezTo>
                  <a:cubicBezTo>
                    <a:pt x="180" y="40"/>
                    <a:pt x="192" y="56"/>
                    <a:pt x="200" y="74"/>
                  </a:cubicBezTo>
                  <a:cubicBezTo>
                    <a:pt x="202" y="55"/>
                    <a:pt x="186" y="30"/>
                    <a:pt x="170" y="18"/>
                  </a:cubicBezTo>
                  <a:cubicBezTo>
                    <a:pt x="156" y="6"/>
                    <a:pt x="133" y="6"/>
                    <a:pt x="116" y="4"/>
                  </a:cubicBezTo>
                  <a:cubicBezTo>
                    <a:pt x="97" y="3"/>
                    <a:pt x="78" y="0"/>
                    <a:pt x="60" y="1"/>
                  </a:cubicBezTo>
                  <a:cubicBezTo>
                    <a:pt x="40" y="3"/>
                    <a:pt x="22" y="12"/>
                    <a:pt x="3" y="15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2722" y="2212"/>
              <a:ext cx="453" cy="115"/>
            </a:xfrm>
            <a:custGeom>
              <a:avLst/>
              <a:gdLst>
                <a:gd name="T0" fmla="*/ 0 w 181"/>
                <a:gd name="T1" fmla="*/ 33 h 43"/>
                <a:gd name="T2" fmla="*/ 24 w 181"/>
                <a:gd name="T3" fmla="*/ 38 h 43"/>
                <a:gd name="T4" fmla="*/ 50 w 181"/>
                <a:gd name="T5" fmla="*/ 40 h 43"/>
                <a:gd name="T6" fmla="*/ 94 w 181"/>
                <a:gd name="T7" fmla="*/ 42 h 43"/>
                <a:gd name="T8" fmla="*/ 171 w 181"/>
                <a:gd name="T9" fmla="*/ 0 h 43"/>
                <a:gd name="T10" fmla="*/ 144 w 181"/>
                <a:gd name="T11" fmla="*/ 21 h 43"/>
                <a:gd name="T12" fmla="*/ 130 w 181"/>
                <a:gd name="T13" fmla="*/ 25 h 43"/>
                <a:gd name="T14" fmla="*/ 110 w 181"/>
                <a:gd name="T15" fmla="*/ 32 h 43"/>
                <a:gd name="T16" fmla="*/ 74 w 181"/>
                <a:gd name="T17" fmla="*/ 36 h 43"/>
                <a:gd name="T18" fmla="*/ 23 w 181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43">
                  <a:moveTo>
                    <a:pt x="0" y="33"/>
                  </a:moveTo>
                  <a:cubicBezTo>
                    <a:pt x="8" y="33"/>
                    <a:pt x="17" y="37"/>
                    <a:pt x="24" y="38"/>
                  </a:cubicBezTo>
                  <a:cubicBezTo>
                    <a:pt x="33" y="39"/>
                    <a:pt x="42" y="39"/>
                    <a:pt x="50" y="40"/>
                  </a:cubicBezTo>
                  <a:cubicBezTo>
                    <a:pt x="65" y="41"/>
                    <a:pt x="79" y="43"/>
                    <a:pt x="94" y="42"/>
                  </a:cubicBezTo>
                  <a:cubicBezTo>
                    <a:pt x="117" y="39"/>
                    <a:pt x="181" y="36"/>
                    <a:pt x="171" y="0"/>
                  </a:cubicBezTo>
                  <a:cubicBezTo>
                    <a:pt x="169" y="10"/>
                    <a:pt x="155" y="18"/>
                    <a:pt x="144" y="21"/>
                  </a:cubicBezTo>
                  <a:cubicBezTo>
                    <a:pt x="138" y="23"/>
                    <a:pt x="136" y="23"/>
                    <a:pt x="130" y="25"/>
                  </a:cubicBezTo>
                  <a:cubicBezTo>
                    <a:pt x="124" y="29"/>
                    <a:pt x="118" y="31"/>
                    <a:pt x="110" y="32"/>
                  </a:cubicBezTo>
                  <a:cubicBezTo>
                    <a:pt x="98" y="35"/>
                    <a:pt x="86" y="35"/>
                    <a:pt x="74" y="36"/>
                  </a:cubicBezTo>
                  <a:cubicBezTo>
                    <a:pt x="63" y="37"/>
                    <a:pt x="34" y="39"/>
                    <a:pt x="23" y="36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auto">
            <a:xfrm>
              <a:off x="2604" y="2095"/>
              <a:ext cx="33" cy="146"/>
            </a:xfrm>
            <a:custGeom>
              <a:avLst/>
              <a:gdLst>
                <a:gd name="T0" fmla="*/ 3 w 13"/>
                <a:gd name="T1" fmla="*/ 2 h 55"/>
                <a:gd name="T2" fmla="*/ 0 w 13"/>
                <a:gd name="T3" fmla="*/ 16 h 55"/>
                <a:gd name="T4" fmla="*/ 3 w 13"/>
                <a:gd name="T5" fmla="*/ 31 h 55"/>
                <a:gd name="T6" fmla="*/ 13 w 13"/>
                <a:gd name="T7" fmla="*/ 55 h 55"/>
                <a:gd name="T8" fmla="*/ 4 w 13"/>
                <a:gd name="T9" fmla="*/ 27 h 55"/>
                <a:gd name="T10" fmla="*/ 3 w 13"/>
                <a:gd name="T11" fmla="*/ 14 h 55"/>
                <a:gd name="T12" fmla="*/ 4 w 13"/>
                <a:gd name="T13" fmla="*/ 7 h 55"/>
                <a:gd name="T14" fmla="*/ 4 w 13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5">
                  <a:moveTo>
                    <a:pt x="3" y="2"/>
                  </a:move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2" y="26"/>
                    <a:pt x="3" y="31"/>
                  </a:cubicBezTo>
                  <a:cubicBezTo>
                    <a:pt x="5" y="38"/>
                    <a:pt x="5" y="52"/>
                    <a:pt x="13" y="55"/>
                  </a:cubicBezTo>
                  <a:cubicBezTo>
                    <a:pt x="7" y="53"/>
                    <a:pt x="5" y="34"/>
                    <a:pt x="4" y="27"/>
                  </a:cubicBezTo>
                  <a:cubicBezTo>
                    <a:pt x="4" y="23"/>
                    <a:pt x="3" y="18"/>
                    <a:pt x="3" y="14"/>
                  </a:cubicBezTo>
                  <a:cubicBezTo>
                    <a:pt x="3" y="12"/>
                    <a:pt x="4" y="9"/>
                    <a:pt x="4" y="7"/>
                  </a:cubicBezTo>
                  <a:cubicBezTo>
                    <a:pt x="4" y="4"/>
                    <a:pt x="2" y="3"/>
                    <a:pt x="4" y="0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2577" y="1967"/>
              <a:ext cx="608" cy="392"/>
            </a:xfrm>
            <a:custGeom>
              <a:avLst/>
              <a:gdLst>
                <a:gd name="T0" fmla="*/ 0 w 243"/>
                <a:gd name="T1" fmla="*/ 65 h 147"/>
                <a:gd name="T2" fmla="*/ 109 w 243"/>
                <a:gd name="T3" fmla="*/ 144 h 147"/>
                <a:gd name="T4" fmla="*/ 243 w 243"/>
                <a:gd name="T5" fmla="*/ 82 h 147"/>
                <a:gd name="T6" fmla="*/ 120 w 243"/>
                <a:gd name="T7" fmla="*/ 0 h 147"/>
                <a:gd name="T8" fmla="*/ 0 w 243"/>
                <a:gd name="T9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0" y="65"/>
                  </a:moveTo>
                  <a:cubicBezTo>
                    <a:pt x="0" y="129"/>
                    <a:pt x="62" y="140"/>
                    <a:pt x="109" y="144"/>
                  </a:cubicBezTo>
                  <a:cubicBezTo>
                    <a:pt x="156" y="147"/>
                    <a:pt x="243" y="147"/>
                    <a:pt x="243" y="82"/>
                  </a:cubicBezTo>
                  <a:cubicBezTo>
                    <a:pt x="243" y="16"/>
                    <a:pt x="182" y="0"/>
                    <a:pt x="120" y="0"/>
                  </a:cubicBezTo>
                  <a:cubicBezTo>
                    <a:pt x="58" y="0"/>
                    <a:pt x="0" y="11"/>
                    <a:pt x="0" y="6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62"/>
            <p:cNvSpPr>
              <a:spLocks noChangeArrowheads="1"/>
            </p:cNvSpPr>
            <p:nvPr/>
          </p:nvSpPr>
          <p:spPr bwMode="auto">
            <a:xfrm>
              <a:off x="2634" y="2031"/>
              <a:ext cx="38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63"/>
            <p:cNvSpPr>
              <a:spLocks noChangeArrowheads="1"/>
            </p:cNvSpPr>
            <p:nvPr/>
          </p:nvSpPr>
          <p:spPr bwMode="auto">
            <a:xfrm>
              <a:off x="2614" y="2068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64"/>
            <p:cNvSpPr>
              <a:spLocks noChangeArrowheads="1"/>
            </p:cNvSpPr>
            <p:nvPr/>
          </p:nvSpPr>
          <p:spPr bwMode="auto">
            <a:xfrm>
              <a:off x="2677" y="201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7" name="Group 3"/>
          <p:cNvGrpSpPr>
            <a:grpSpLocks/>
          </p:cNvGrpSpPr>
          <p:nvPr/>
        </p:nvGrpSpPr>
        <p:grpSpPr bwMode="auto">
          <a:xfrm>
            <a:off x="3538737" y="2478544"/>
            <a:ext cx="236227" cy="263038"/>
            <a:chOff x="485" y="1299"/>
            <a:chExt cx="532" cy="413"/>
          </a:xfrm>
        </p:grpSpPr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220072" y="4505607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+mj-lt"/>
                <a:cs typeface="Times New Roman" panose="02020603050405020304" pitchFamily="18" charset="0"/>
              </a:rPr>
              <a:t>Adipose tissue</a:t>
            </a:r>
            <a:endParaRPr lang="fr-FR" sz="1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1" name="Arc 100"/>
          <p:cNvSpPr/>
          <p:nvPr/>
        </p:nvSpPr>
        <p:spPr>
          <a:xfrm rot="10965518">
            <a:off x="4623213" y="2617257"/>
            <a:ext cx="1366514" cy="1305970"/>
          </a:xfrm>
          <a:prstGeom prst="arc">
            <a:avLst>
              <a:gd name="adj1" fmla="val 16200000"/>
              <a:gd name="adj2" fmla="val 2200320"/>
            </a:avLst>
          </a:prstGeom>
          <a:ln w="28575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6247570" y="3671034"/>
            <a:ext cx="1099981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Lipolysis</a:t>
            </a:r>
            <a:endParaRPr lang="fr-FR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589072" y="2297132"/>
            <a:ext cx="5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Fatty</a:t>
            </a:r>
            <a:endParaRPr lang="fr-FR" sz="11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Acids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8" name="Group 3"/>
          <p:cNvGrpSpPr>
            <a:grpSpLocks/>
          </p:cNvGrpSpPr>
          <p:nvPr/>
        </p:nvGrpSpPr>
        <p:grpSpPr bwMode="auto">
          <a:xfrm>
            <a:off x="3483676" y="2553061"/>
            <a:ext cx="236227" cy="263038"/>
            <a:chOff x="485" y="1299"/>
            <a:chExt cx="532" cy="413"/>
          </a:xfrm>
        </p:grpSpPr>
        <p:sp>
          <p:nvSpPr>
            <p:cNvPr id="106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0" name="Group 3"/>
          <p:cNvGrpSpPr>
            <a:grpSpLocks/>
          </p:cNvGrpSpPr>
          <p:nvPr/>
        </p:nvGrpSpPr>
        <p:grpSpPr bwMode="auto">
          <a:xfrm>
            <a:off x="3378884" y="2442878"/>
            <a:ext cx="236227" cy="263038"/>
            <a:chOff x="485" y="1299"/>
            <a:chExt cx="532" cy="413"/>
          </a:xfrm>
        </p:grpSpPr>
        <p:sp>
          <p:nvSpPr>
            <p:cNvPr id="117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0" name="ZoneTexte 1029"/>
          <p:cNvSpPr txBox="1"/>
          <p:nvPr/>
        </p:nvSpPr>
        <p:spPr>
          <a:xfrm>
            <a:off x="4357941" y="871184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+mj-lt"/>
                <a:cs typeface="Times New Roman" panose="02020603050405020304" pitchFamily="18" charset="0"/>
              </a:rPr>
              <a:t>Glucose</a:t>
            </a:r>
            <a:endParaRPr lang="fr-FR" sz="11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32" name="Connecteur droit avec flèche 1031"/>
          <p:cNvCxnSpPr/>
          <p:nvPr/>
        </p:nvCxnSpPr>
        <p:spPr>
          <a:xfrm>
            <a:off x="4825161" y="1194746"/>
            <a:ext cx="0" cy="111652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5"/>
          <p:cNvGrpSpPr>
            <a:grpSpLocks/>
          </p:cNvGrpSpPr>
          <p:nvPr/>
        </p:nvGrpSpPr>
        <p:grpSpPr bwMode="auto">
          <a:xfrm>
            <a:off x="2000066" y="2748308"/>
            <a:ext cx="484899" cy="406180"/>
            <a:chOff x="3707" y="1956"/>
            <a:chExt cx="401" cy="336"/>
          </a:xfrm>
        </p:grpSpPr>
        <p:sp>
          <p:nvSpPr>
            <p:cNvPr id="185" name="Oval 26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solidFill>
              <a:srgbClr val="9D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27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28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Freeform 29"/>
            <p:cNvSpPr>
              <a:spLocks/>
            </p:cNvSpPr>
            <p:nvPr/>
          </p:nvSpPr>
          <p:spPr bwMode="auto">
            <a:xfrm>
              <a:off x="3770" y="1969"/>
              <a:ext cx="182" cy="240"/>
            </a:xfrm>
            <a:custGeom>
              <a:avLst/>
              <a:gdLst>
                <a:gd name="T0" fmla="*/ 5 w 73"/>
                <a:gd name="T1" fmla="*/ 62 h 90"/>
                <a:gd name="T2" fmla="*/ 65 w 73"/>
                <a:gd name="T3" fmla="*/ 2 h 90"/>
                <a:gd name="T4" fmla="*/ 73 w 73"/>
                <a:gd name="T5" fmla="*/ 2 h 90"/>
                <a:gd name="T6" fmla="*/ 57 w 73"/>
                <a:gd name="T7" fmla="*/ 0 h 90"/>
                <a:gd name="T8" fmla="*/ 0 w 73"/>
                <a:gd name="T9" fmla="*/ 56 h 90"/>
                <a:gd name="T10" fmla="*/ 12 w 73"/>
                <a:gd name="T11" fmla="*/ 90 h 90"/>
                <a:gd name="T12" fmla="*/ 5 w 73"/>
                <a:gd name="T13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0">
                  <a:moveTo>
                    <a:pt x="5" y="62"/>
                  </a:moveTo>
                  <a:cubicBezTo>
                    <a:pt x="5" y="29"/>
                    <a:pt x="32" y="2"/>
                    <a:pt x="65" y="2"/>
                  </a:cubicBezTo>
                  <a:cubicBezTo>
                    <a:pt x="68" y="2"/>
                    <a:pt x="71" y="2"/>
                    <a:pt x="73" y="2"/>
                  </a:cubicBezTo>
                  <a:cubicBezTo>
                    <a:pt x="68" y="1"/>
                    <a:pt x="63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69"/>
                    <a:pt x="5" y="81"/>
                    <a:pt x="12" y="90"/>
                  </a:cubicBezTo>
                  <a:cubicBezTo>
                    <a:pt x="8" y="82"/>
                    <a:pt x="5" y="7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30"/>
            <p:cNvSpPr>
              <a:spLocks/>
            </p:cNvSpPr>
            <p:nvPr/>
          </p:nvSpPr>
          <p:spPr bwMode="auto">
            <a:xfrm>
              <a:off x="3820" y="1988"/>
              <a:ext cx="235" cy="280"/>
            </a:xfrm>
            <a:custGeom>
              <a:avLst/>
              <a:gdLst>
                <a:gd name="T0" fmla="*/ 64 w 94"/>
                <a:gd name="T1" fmla="*/ 0 h 105"/>
                <a:gd name="T2" fmla="*/ 83 w 94"/>
                <a:gd name="T3" fmla="*/ 41 h 105"/>
                <a:gd name="T4" fmla="*/ 27 w 94"/>
                <a:gd name="T5" fmla="*/ 97 h 105"/>
                <a:gd name="T6" fmla="*/ 0 w 94"/>
                <a:gd name="T7" fmla="*/ 91 h 105"/>
                <a:gd name="T8" fmla="*/ 37 w 94"/>
                <a:gd name="T9" fmla="*/ 105 h 105"/>
                <a:gd name="T10" fmla="*/ 94 w 94"/>
                <a:gd name="T11" fmla="*/ 49 h 105"/>
                <a:gd name="T12" fmla="*/ 64 w 9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5">
                  <a:moveTo>
                    <a:pt x="64" y="0"/>
                  </a:moveTo>
                  <a:cubicBezTo>
                    <a:pt x="76" y="10"/>
                    <a:pt x="83" y="25"/>
                    <a:pt x="83" y="41"/>
                  </a:cubicBezTo>
                  <a:cubicBezTo>
                    <a:pt x="83" y="72"/>
                    <a:pt x="58" y="97"/>
                    <a:pt x="27" y="97"/>
                  </a:cubicBezTo>
                  <a:cubicBezTo>
                    <a:pt x="17" y="97"/>
                    <a:pt x="8" y="95"/>
                    <a:pt x="0" y="91"/>
                  </a:cubicBezTo>
                  <a:cubicBezTo>
                    <a:pt x="10" y="100"/>
                    <a:pt x="23" y="105"/>
                    <a:pt x="37" y="105"/>
                  </a:cubicBezTo>
                  <a:cubicBezTo>
                    <a:pt x="68" y="105"/>
                    <a:pt x="94" y="80"/>
                    <a:pt x="94" y="49"/>
                  </a:cubicBezTo>
                  <a:cubicBezTo>
                    <a:pt x="94" y="28"/>
                    <a:pt x="82" y="9"/>
                    <a:pt x="64" y="0"/>
                  </a:cubicBezTo>
                  <a:close/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31"/>
            <p:cNvSpPr>
              <a:spLocks/>
            </p:cNvSpPr>
            <p:nvPr/>
          </p:nvSpPr>
          <p:spPr bwMode="auto">
            <a:xfrm>
              <a:off x="3837" y="2036"/>
              <a:ext cx="100" cy="133"/>
            </a:xfrm>
            <a:custGeom>
              <a:avLst/>
              <a:gdLst>
                <a:gd name="T0" fmla="*/ 4 w 40"/>
                <a:gd name="T1" fmla="*/ 32 h 50"/>
                <a:gd name="T2" fmla="*/ 38 w 40"/>
                <a:gd name="T3" fmla="*/ 2 h 50"/>
                <a:gd name="T4" fmla="*/ 38 w 40"/>
                <a:gd name="T5" fmla="*/ 1 h 50"/>
                <a:gd name="T6" fmla="*/ 30 w 40"/>
                <a:gd name="T7" fmla="*/ 0 h 50"/>
                <a:gd name="T8" fmla="*/ 0 w 40"/>
                <a:gd name="T9" fmla="*/ 30 h 50"/>
                <a:gd name="T10" fmla="*/ 6 w 40"/>
                <a:gd name="T11" fmla="*/ 50 h 50"/>
                <a:gd name="T12" fmla="*/ 4 w 40"/>
                <a:gd name="T1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4" y="32"/>
                  </a:moveTo>
                  <a:cubicBezTo>
                    <a:pt x="4" y="15"/>
                    <a:pt x="21" y="2"/>
                    <a:pt x="38" y="2"/>
                  </a:cubicBezTo>
                  <a:cubicBezTo>
                    <a:pt x="40" y="2"/>
                    <a:pt x="37" y="1"/>
                    <a:pt x="38" y="1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7"/>
                    <a:pt x="2" y="45"/>
                    <a:pt x="6" y="50"/>
                  </a:cubicBezTo>
                  <a:cubicBezTo>
                    <a:pt x="4" y="46"/>
                    <a:pt x="4" y="38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32"/>
            <p:cNvSpPr>
              <a:spLocks/>
            </p:cNvSpPr>
            <p:nvPr/>
          </p:nvSpPr>
          <p:spPr bwMode="auto">
            <a:xfrm>
              <a:off x="3867" y="2052"/>
              <a:ext cx="125" cy="149"/>
            </a:xfrm>
            <a:custGeom>
              <a:avLst/>
              <a:gdLst>
                <a:gd name="T0" fmla="*/ 34 w 50"/>
                <a:gd name="T1" fmla="*/ 0 h 56"/>
                <a:gd name="T2" fmla="*/ 44 w 50"/>
                <a:gd name="T3" fmla="*/ 22 h 56"/>
                <a:gd name="T4" fmla="*/ 14 w 50"/>
                <a:gd name="T5" fmla="*/ 52 h 56"/>
                <a:gd name="T6" fmla="*/ 0 w 50"/>
                <a:gd name="T7" fmla="*/ 48 h 56"/>
                <a:gd name="T8" fmla="*/ 20 w 50"/>
                <a:gd name="T9" fmla="*/ 56 h 56"/>
                <a:gd name="T10" fmla="*/ 50 w 50"/>
                <a:gd name="T11" fmla="*/ 26 h 56"/>
                <a:gd name="T12" fmla="*/ 34 w 5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34" y="0"/>
                  </a:moveTo>
                  <a:cubicBezTo>
                    <a:pt x="40" y="5"/>
                    <a:pt x="44" y="13"/>
                    <a:pt x="44" y="22"/>
                  </a:cubicBezTo>
                  <a:cubicBezTo>
                    <a:pt x="44" y="38"/>
                    <a:pt x="31" y="52"/>
                    <a:pt x="14" y="52"/>
                  </a:cubicBezTo>
                  <a:cubicBezTo>
                    <a:pt x="9" y="52"/>
                    <a:pt x="4" y="50"/>
                    <a:pt x="0" y="48"/>
                  </a:cubicBezTo>
                  <a:cubicBezTo>
                    <a:pt x="5" y="53"/>
                    <a:pt x="12" y="56"/>
                    <a:pt x="20" y="56"/>
                  </a:cubicBezTo>
                  <a:cubicBezTo>
                    <a:pt x="36" y="56"/>
                    <a:pt x="50" y="42"/>
                    <a:pt x="50" y="26"/>
                  </a:cubicBezTo>
                  <a:cubicBezTo>
                    <a:pt x="50" y="15"/>
                    <a:pt x="43" y="5"/>
                    <a:pt x="3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33"/>
            <p:cNvSpPr>
              <a:spLocks/>
            </p:cNvSpPr>
            <p:nvPr/>
          </p:nvSpPr>
          <p:spPr bwMode="auto">
            <a:xfrm>
              <a:off x="3995" y="2079"/>
              <a:ext cx="50" cy="42"/>
            </a:xfrm>
            <a:custGeom>
              <a:avLst/>
              <a:gdLst>
                <a:gd name="T0" fmla="*/ 0 w 20"/>
                <a:gd name="T1" fmla="*/ 0 h 16"/>
                <a:gd name="T2" fmla="*/ 15 w 20"/>
                <a:gd name="T3" fmla="*/ 16 h 16"/>
                <a:gd name="T4" fmla="*/ 15 w 20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9" y="1"/>
                    <a:pt x="10" y="9"/>
                    <a:pt x="15" y="16"/>
                  </a:cubicBezTo>
                  <a:cubicBezTo>
                    <a:pt x="18" y="12"/>
                    <a:pt x="20" y="6"/>
                    <a:pt x="15" y="3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34"/>
            <p:cNvSpPr>
              <a:spLocks/>
            </p:cNvSpPr>
            <p:nvPr/>
          </p:nvSpPr>
          <p:spPr bwMode="auto">
            <a:xfrm>
              <a:off x="3782" y="2172"/>
              <a:ext cx="68" cy="43"/>
            </a:xfrm>
            <a:custGeom>
              <a:avLst/>
              <a:gdLst>
                <a:gd name="T0" fmla="*/ 0 w 27"/>
                <a:gd name="T1" fmla="*/ 15 h 16"/>
                <a:gd name="T2" fmla="*/ 23 w 27"/>
                <a:gd name="T3" fmla="*/ 0 h 16"/>
                <a:gd name="T4" fmla="*/ 13 w 27"/>
                <a:gd name="T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6">
                  <a:moveTo>
                    <a:pt x="0" y="15"/>
                  </a:moveTo>
                  <a:cubicBezTo>
                    <a:pt x="7" y="16"/>
                    <a:pt x="27" y="9"/>
                    <a:pt x="23" y="0"/>
                  </a:cubicBezTo>
                  <a:cubicBezTo>
                    <a:pt x="19" y="0"/>
                    <a:pt x="16" y="3"/>
                    <a:pt x="13" y="5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Oval 35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Oval 36"/>
            <p:cNvSpPr>
              <a:spLocks noChangeArrowheads="1"/>
            </p:cNvSpPr>
            <p:nvPr/>
          </p:nvSpPr>
          <p:spPr bwMode="auto">
            <a:xfrm>
              <a:off x="3970" y="2111"/>
              <a:ext cx="45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37"/>
            <p:cNvSpPr>
              <a:spLocks noChangeArrowheads="1"/>
            </p:cNvSpPr>
            <p:nvPr/>
          </p:nvSpPr>
          <p:spPr bwMode="auto">
            <a:xfrm>
              <a:off x="3972" y="216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38"/>
            <p:cNvSpPr>
              <a:spLocks noChangeArrowheads="1"/>
            </p:cNvSpPr>
            <p:nvPr/>
          </p:nvSpPr>
          <p:spPr bwMode="auto">
            <a:xfrm>
              <a:off x="3820" y="2103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39"/>
            <p:cNvSpPr>
              <a:spLocks noChangeArrowheads="1"/>
            </p:cNvSpPr>
            <p:nvPr/>
          </p:nvSpPr>
          <p:spPr bwMode="auto">
            <a:xfrm>
              <a:off x="3852" y="204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40"/>
            <p:cNvSpPr>
              <a:spLocks/>
            </p:cNvSpPr>
            <p:nvPr/>
          </p:nvSpPr>
          <p:spPr bwMode="auto">
            <a:xfrm>
              <a:off x="3895" y="2225"/>
              <a:ext cx="125" cy="67"/>
            </a:xfrm>
            <a:custGeom>
              <a:avLst/>
              <a:gdLst>
                <a:gd name="T0" fmla="*/ 0 w 50"/>
                <a:gd name="T1" fmla="*/ 21 h 25"/>
                <a:gd name="T2" fmla="*/ 50 w 50"/>
                <a:gd name="T3" fmla="*/ 5 h 25"/>
                <a:gd name="T4" fmla="*/ 50 w 5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5">
                  <a:moveTo>
                    <a:pt x="0" y="21"/>
                  </a:moveTo>
                  <a:cubicBezTo>
                    <a:pt x="18" y="25"/>
                    <a:pt x="36" y="14"/>
                    <a:pt x="50" y="5"/>
                  </a:cubicBezTo>
                  <a:cubicBezTo>
                    <a:pt x="50" y="3"/>
                    <a:pt x="50" y="1"/>
                    <a:pt x="50" y="0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41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solidFill>
              <a:srgbClr val="F5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42"/>
            <p:cNvSpPr>
              <a:spLocks/>
            </p:cNvSpPr>
            <p:nvPr/>
          </p:nvSpPr>
          <p:spPr bwMode="auto">
            <a:xfrm>
              <a:off x="3797" y="2001"/>
              <a:ext cx="75" cy="160"/>
            </a:xfrm>
            <a:custGeom>
              <a:avLst/>
              <a:gdLst>
                <a:gd name="T0" fmla="*/ 30 w 30"/>
                <a:gd name="T1" fmla="*/ 0 h 60"/>
                <a:gd name="T2" fmla="*/ 16 w 30"/>
                <a:gd name="T3" fmla="*/ 22 h 60"/>
                <a:gd name="T4" fmla="*/ 0 w 30"/>
                <a:gd name="T5" fmla="*/ 60 h 60"/>
                <a:gd name="T6" fmla="*/ 19 w 30"/>
                <a:gd name="T7" fmla="*/ 26 h 60"/>
                <a:gd name="T8" fmla="*/ 30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22" y="2"/>
                    <a:pt x="17" y="6"/>
                    <a:pt x="16" y="22"/>
                  </a:cubicBezTo>
                  <a:cubicBezTo>
                    <a:pt x="15" y="38"/>
                    <a:pt x="16" y="50"/>
                    <a:pt x="0" y="60"/>
                  </a:cubicBezTo>
                  <a:cubicBezTo>
                    <a:pt x="9" y="56"/>
                    <a:pt x="16" y="48"/>
                    <a:pt x="19" y="26"/>
                  </a:cubicBezTo>
                  <a:cubicBezTo>
                    <a:pt x="21" y="3"/>
                    <a:pt x="25" y="2"/>
                    <a:pt x="30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43"/>
            <p:cNvSpPr>
              <a:spLocks/>
            </p:cNvSpPr>
            <p:nvPr/>
          </p:nvSpPr>
          <p:spPr bwMode="auto">
            <a:xfrm>
              <a:off x="4000" y="2111"/>
              <a:ext cx="98" cy="104"/>
            </a:xfrm>
            <a:custGeom>
              <a:avLst/>
              <a:gdLst>
                <a:gd name="T0" fmla="*/ 23 w 39"/>
                <a:gd name="T1" fmla="*/ 0 h 39"/>
                <a:gd name="T2" fmla="*/ 0 w 39"/>
                <a:gd name="T3" fmla="*/ 39 h 39"/>
                <a:gd name="T4" fmla="*/ 23 w 3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23" y="0"/>
                  </a:moveTo>
                  <a:cubicBezTo>
                    <a:pt x="27" y="11"/>
                    <a:pt x="28" y="26"/>
                    <a:pt x="0" y="39"/>
                  </a:cubicBezTo>
                  <a:cubicBezTo>
                    <a:pt x="13" y="36"/>
                    <a:pt x="39" y="21"/>
                    <a:pt x="23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44"/>
            <p:cNvSpPr>
              <a:spLocks/>
            </p:cNvSpPr>
            <p:nvPr/>
          </p:nvSpPr>
          <p:spPr bwMode="auto">
            <a:xfrm>
              <a:off x="3897" y="2220"/>
              <a:ext cx="148" cy="53"/>
            </a:xfrm>
            <a:custGeom>
              <a:avLst/>
              <a:gdLst>
                <a:gd name="T0" fmla="*/ 0 w 59"/>
                <a:gd name="T1" fmla="*/ 20 h 20"/>
                <a:gd name="T2" fmla="*/ 59 w 59"/>
                <a:gd name="T3" fmla="*/ 0 h 20"/>
                <a:gd name="T4" fmla="*/ 23 w 59"/>
                <a:gd name="T5" fmla="*/ 11 h 20"/>
                <a:gd name="T6" fmla="*/ 0 w 5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0">
                  <a:moveTo>
                    <a:pt x="0" y="20"/>
                  </a:moveTo>
                  <a:cubicBezTo>
                    <a:pt x="9" y="13"/>
                    <a:pt x="41" y="15"/>
                    <a:pt x="59" y="0"/>
                  </a:cubicBezTo>
                  <a:cubicBezTo>
                    <a:pt x="56" y="3"/>
                    <a:pt x="32" y="10"/>
                    <a:pt x="23" y="11"/>
                  </a:cubicBezTo>
                  <a:cubicBezTo>
                    <a:pt x="14" y="12"/>
                    <a:pt x="2" y="15"/>
                    <a:pt x="0" y="2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45"/>
            <p:cNvSpPr>
              <a:spLocks/>
            </p:cNvSpPr>
            <p:nvPr/>
          </p:nvSpPr>
          <p:spPr bwMode="auto">
            <a:xfrm>
              <a:off x="3875" y="2004"/>
              <a:ext cx="122" cy="61"/>
            </a:xfrm>
            <a:custGeom>
              <a:avLst/>
              <a:gdLst>
                <a:gd name="T0" fmla="*/ 0 w 49"/>
                <a:gd name="T1" fmla="*/ 10 h 23"/>
                <a:gd name="T2" fmla="*/ 19 w 49"/>
                <a:gd name="T3" fmla="*/ 12 h 23"/>
                <a:gd name="T4" fmla="*/ 49 w 49"/>
                <a:gd name="T5" fmla="*/ 23 h 23"/>
                <a:gd name="T6" fmla="*/ 22 w 49"/>
                <a:gd name="T7" fmla="*/ 10 h 23"/>
                <a:gd name="T8" fmla="*/ 0 w 49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10"/>
                  </a:moveTo>
                  <a:cubicBezTo>
                    <a:pt x="8" y="5"/>
                    <a:pt x="10" y="5"/>
                    <a:pt x="19" y="12"/>
                  </a:cubicBezTo>
                  <a:cubicBezTo>
                    <a:pt x="28" y="19"/>
                    <a:pt x="32" y="22"/>
                    <a:pt x="49" y="23"/>
                  </a:cubicBezTo>
                  <a:cubicBezTo>
                    <a:pt x="42" y="22"/>
                    <a:pt x="25" y="16"/>
                    <a:pt x="22" y="10"/>
                  </a:cubicBezTo>
                  <a:cubicBezTo>
                    <a:pt x="18" y="5"/>
                    <a:pt x="4" y="0"/>
                    <a:pt x="0" y="1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46"/>
            <p:cNvSpPr>
              <a:spLocks/>
            </p:cNvSpPr>
            <p:nvPr/>
          </p:nvSpPr>
          <p:spPr bwMode="auto">
            <a:xfrm>
              <a:off x="3730" y="2135"/>
              <a:ext cx="125" cy="80"/>
            </a:xfrm>
            <a:custGeom>
              <a:avLst/>
              <a:gdLst>
                <a:gd name="T0" fmla="*/ 0 w 50"/>
                <a:gd name="T1" fmla="*/ 30 h 30"/>
                <a:gd name="T2" fmla="*/ 50 w 50"/>
                <a:gd name="T3" fmla="*/ 0 h 30"/>
                <a:gd name="T4" fmla="*/ 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30"/>
                  </a:moveTo>
                  <a:cubicBezTo>
                    <a:pt x="16" y="28"/>
                    <a:pt x="43" y="17"/>
                    <a:pt x="50" y="0"/>
                  </a:cubicBezTo>
                  <a:cubicBezTo>
                    <a:pt x="45" y="6"/>
                    <a:pt x="23" y="24"/>
                    <a:pt x="0" y="3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47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2" name="Group 3"/>
          <p:cNvGrpSpPr>
            <a:grpSpLocks/>
          </p:cNvGrpSpPr>
          <p:nvPr/>
        </p:nvGrpSpPr>
        <p:grpSpPr bwMode="auto">
          <a:xfrm>
            <a:off x="2138940" y="2292052"/>
            <a:ext cx="289757" cy="279203"/>
            <a:chOff x="1014" y="1324"/>
            <a:chExt cx="571" cy="695"/>
          </a:xfrm>
        </p:grpSpPr>
        <p:sp>
          <p:nvSpPr>
            <p:cNvPr id="208" name="Oval 4"/>
            <p:cNvSpPr>
              <a:spLocks noChangeArrowheads="1"/>
            </p:cNvSpPr>
            <p:nvPr/>
          </p:nvSpPr>
          <p:spPr bwMode="auto">
            <a:xfrm>
              <a:off x="1014" y="1391"/>
              <a:ext cx="571" cy="608"/>
            </a:xfrm>
            <a:prstGeom prst="ellipse">
              <a:avLst/>
            </a:prstGeom>
            <a:solidFill>
              <a:srgbClr val="D5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5"/>
            <p:cNvSpPr>
              <a:spLocks noChangeArrowheads="1"/>
            </p:cNvSpPr>
            <p:nvPr/>
          </p:nvSpPr>
          <p:spPr bwMode="auto">
            <a:xfrm>
              <a:off x="1102" y="1544"/>
              <a:ext cx="327" cy="3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6"/>
            <p:cNvSpPr>
              <a:spLocks/>
            </p:cNvSpPr>
            <p:nvPr/>
          </p:nvSpPr>
          <p:spPr bwMode="auto">
            <a:xfrm>
              <a:off x="1046" y="1418"/>
              <a:ext cx="326" cy="434"/>
            </a:xfrm>
            <a:custGeom>
              <a:avLst/>
              <a:gdLst>
                <a:gd name="T0" fmla="*/ 3 w 52"/>
                <a:gd name="T1" fmla="*/ 45 h 65"/>
                <a:gd name="T2" fmla="*/ 46 w 52"/>
                <a:gd name="T3" fmla="*/ 2 h 65"/>
                <a:gd name="T4" fmla="*/ 52 w 52"/>
                <a:gd name="T5" fmla="*/ 2 h 65"/>
                <a:gd name="T6" fmla="*/ 40 w 52"/>
                <a:gd name="T7" fmla="*/ 0 h 65"/>
                <a:gd name="T8" fmla="*/ 0 w 52"/>
                <a:gd name="T9" fmla="*/ 41 h 65"/>
                <a:gd name="T10" fmla="*/ 8 w 52"/>
                <a:gd name="T11" fmla="*/ 65 h 65"/>
                <a:gd name="T12" fmla="*/ 3 w 52"/>
                <a:gd name="T13" fmla="*/ 4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5">
                  <a:moveTo>
                    <a:pt x="3" y="45"/>
                  </a:moveTo>
                  <a:cubicBezTo>
                    <a:pt x="3" y="21"/>
                    <a:pt x="22" y="2"/>
                    <a:pt x="46" y="2"/>
                  </a:cubicBezTo>
                  <a:cubicBezTo>
                    <a:pt x="48" y="2"/>
                    <a:pt x="50" y="2"/>
                    <a:pt x="52" y="2"/>
                  </a:cubicBezTo>
                  <a:cubicBezTo>
                    <a:pt x="48" y="1"/>
                    <a:pt x="44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0"/>
                    <a:pt x="3" y="58"/>
                    <a:pt x="8" y="65"/>
                  </a:cubicBezTo>
                  <a:cubicBezTo>
                    <a:pt x="5" y="59"/>
                    <a:pt x="3" y="52"/>
                    <a:pt x="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7"/>
            <p:cNvSpPr>
              <a:spLocks/>
            </p:cNvSpPr>
            <p:nvPr/>
          </p:nvSpPr>
          <p:spPr bwMode="auto">
            <a:xfrm>
              <a:off x="1133" y="1451"/>
              <a:ext cx="421" cy="508"/>
            </a:xfrm>
            <a:custGeom>
              <a:avLst/>
              <a:gdLst>
                <a:gd name="T0" fmla="*/ 46 w 67"/>
                <a:gd name="T1" fmla="*/ 0 h 76"/>
                <a:gd name="T2" fmla="*/ 59 w 67"/>
                <a:gd name="T3" fmla="*/ 30 h 76"/>
                <a:gd name="T4" fmla="*/ 19 w 67"/>
                <a:gd name="T5" fmla="*/ 70 h 76"/>
                <a:gd name="T6" fmla="*/ 0 w 67"/>
                <a:gd name="T7" fmla="*/ 66 h 76"/>
                <a:gd name="T8" fmla="*/ 27 w 67"/>
                <a:gd name="T9" fmla="*/ 76 h 76"/>
                <a:gd name="T10" fmla="*/ 67 w 67"/>
                <a:gd name="T11" fmla="*/ 36 h 76"/>
                <a:gd name="T12" fmla="*/ 46 w 6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6">
                  <a:moveTo>
                    <a:pt x="46" y="0"/>
                  </a:moveTo>
                  <a:cubicBezTo>
                    <a:pt x="54" y="8"/>
                    <a:pt x="59" y="18"/>
                    <a:pt x="59" y="30"/>
                  </a:cubicBezTo>
                  <a:cubicBezTo>
                    <a:pt x="59" y="52"/>
                    <a:pt x="41" y="70"/>
                    <a:pt x="19" y="70"/>
                  </a:cubicBezTo>
                  <a:cubicBezTo>
                    <a:pt x="12" y="70"/>
                    <a:pt x="6" y="69"/>
                    <a:pt x="0" y="66"/>
                  </a:cubicBezTo>
                  <a:cubicBezTo>
                    <a:pt x="7" y="72"/>
                    <a:pt x="16" y="76"/>
                    <a:pt x="27" y="76"/>
                  </a:cubicBezTo>
                  <a:cubicBezTo>
                    <a:pt x="49" y="76"/>
                    <a:pt x="67" y="58"/>
                    <a:pt x="67" y="36"/>
                  </a:cubicBezTo>
                  <a:cubicBezTo>
                    <a:pt x="67" y="21"/>
                    <a:pt x="58" y="7"/>
                    <a:pt x="46" y="0"/>
                  </a:cubicBezTo>
                  <a:close/>
                </a:path>
              </a:pathLst>
            </a:custGeom>
            <a:solidFill>
              <a:srgbClr val="BB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1133" y="1578"/>
              <a:ext cx="183" cy="240"/>
            </a:xfrm>
            <a:custGeom>
              <a:avLst/>
              <a:gdLst>
                <a:gd name="T0" fmla="*/ 3 w 29"/>
                <a:gd name="T1" fmla="*/ 23 h 36"/>
                <a:gd name="T2" fmla="*/ 27 w 29"/>
                <a:gd name="T3" fmla="*/ 1 h 36"/>
                <a:gd name="T4" fmla="*/ 28 w 29"/>
                <a:gd name="T5" fmla="*/ 1 h 36"/>
                <a:gd name="T6" fmla="*/ 21 w 29"/>
                <a:gd name="T7" fmla="*/ 0 h 36"/>
                <a:gd name="T8" fmla="*/ 0 w 29"/>
                <a:gd name="T9" fmla="*/ 21 h 36"/>
                <a:gd name="T10" fmla="*/ 4 w 29"/>
                <a:gd name="T11" fmla="*/ 36 h 36"/>
                <a:gd name="T12" fmla="*/ 3 w 29"/>
                <a:gd name="T1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3" y="23"/>
                  </a:moveTo>
                  <a:cubicBezTo>
                    <a:pt x="3" y="10"/>
                    <a:pt x="15" y="1"/>
                    <a:pt x="27" y="1"/>
                  </a:cubicBezTo>
                  <a:cubicBezTo>
                    <a:pt x="29" y="1"/>
                    <a:pt x="27" y="1"/>
                    <a:pt x="28" y="1"/>
                  </a:cubicBezTo>
                  <a:cubicBezTo>
                    <a:pt x="26" y="0"/>
                    <a:pt x="2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2"/>
                    <a:pt x="4" y="36"/>
                  </a:cubicBezTo>
                  <a:cubicBezTo>
                    <a:pt x="3" y="33"/>
                    <a:pt x="3" y="27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1190" y="1605"/>
              <a:ext cx="220" cy="267"/>
            </a:xfrm>
            <a:custGeom>
              <a:avLst/>
              <a:gdLst>
                <a:gd name="T0" fmla="*/ 24 w 35"/>
                <a:gd name="T1" fmla="*/ 0 h 40"/>
                <a:gd name="T2" fmla="*/ 31 w 35"/>
                <a:gd name="T3" fmla="*/ 16 h 40"/>
                <a:gd name="T4" fmla="*/ 10 w 35"/>
                <a:gd name="T5" fmla="*/ 37 h 40"/>
                <a:gd name="T6" fmla="*/ 0 w 35"/>
                <a:gd name="T7" fmla="*/ 35 h 40"/>
                <a:gd name="T8" fmla="*/ 14 w 35"/>
                <a:gd name="T9" fmla="*/ 40 h 40"/>
                <a:gd name="T10" fmla="*/ 35 w 35"/>
                <a:gd name="T11" fmla="*/ 19 h 40"/>
                <a:gd name="T12" fmla="*/ 24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24" y="0"/>
                  </a:moveTo>
                  <a:cubicBezTo>
                    <a:pt x="28" y="4"/>
                    <a:pt x="31" y="10"/>
                    <a:pt x="31" y="16"/>
                  </a:cubicBezTo>
                  <a:cubicBezTo>
                    <a:pt x="31" y="28"/>
                    <a:pt x="22" y="37"/>
                    <a:pt x="10" y="37"/>
                  </a:cubicBezTo>
                  <a:cubicBezTo>
                    <a:pt x="6" y="37"/>
                    <a:pt x="3" y="36"/>
                    <a:pt x="0" y="35"/>
                  </a:cubicBezTo>
                  <a:cubicBezTo>
                    <a:pt x="4" y="38"/>
                    <a:pt x="8" y="40"/>
                    <a:pt x="14" y="40"/>
                  </a:cubicBezTo>
                  <a:cubicBezTo>
                    <a:pt x="26" y="40"/>
                    <a:pt x="35" y="31"/>
                    <a:pt x="35" y="19"/>
                  </a:cubicBezTo>
                  <a:cubicBezTo>
                    <a:pt x="35" y="11"/>
                    <a:pt x="31" y="4"/>
                    <a:pt x="2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1353" y="1458"/>
              <a:ext cx="107" cy="167"/>
            </a:xfrm>
            <a:custGeom>
              <a:avLst/>
              <a:gdLst>
                <a:gd name="T0" fmla="*/ 11 w 17"/>
                <a:gd name="T1" fmla="*/ 3 h 25"/>
                <a:gd name="T2" fmla="*/ 8 w 17"/>
                <a:gd name="T3" fmla="*/ 25 h 25"/>
                <a:gd name="T4" fmla="*/ 10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1" y="3"/>
                  </a:moveTo>
                  <a:cubicBezTo>
                    <a:pt x="10" y="9"/>
                    <a:pt x="0" y="24"/>
                    <a:pt x="8" y="25"/>
                  </a:cubicBezTo>
                  <a:cubicBezTo>
                    <a:pt x="11" y="20"/>
                    <a:pt x="17" y="4"/>
                    <a:pt x="10" y="0"/>
                  </a:cubicBezTo>
                </a:path>
              </a:pathLst>
            </a:custGeom>
            <a:solidFill>
              <a:srgbClr val="BB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Oval 11"/>
            <p:cNvSpPr>
              <a:spLocks noChangeArrowheads="1"/>
            </p:cNvSpPr>
            <p:nvPr/>
          </p:nvSpPr>
          <p:spPr bwMode="auto">
            <a:xfrm>
              <a:off x="1014" y="1391"/>
              <a:ext cx="571" cy="608"/>
            </a:xfrm>
            <a:prstGeom prst="ellipse">
              <a:avLst/>
            </a:prstGeom>
            <a:noFill/>
            <a:ln w="190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Oval 12"/>
            <p:cNvSpPr>
              <a:spLocks noChangeArrowheads="1"/>
            </p:cNvSpPr>
            <p:nvPr/>
          </p:nvSpPr>
          <p:spPr bwMode="auto">
            <a:xfrm>
              <a:off x="1102" y="1544"/>
              <a:ext cx="327" cy="34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Oval 13"/>
            <p:cNvSpPr>
              <a:spLocks noChangeArrowheads="1"/>
            </p:cNvSpPr>
            <p:nvPr/>
          </p:nvSpPr>
          <p:spPr bwMode="auto">
            <a:xfrm>
              <a:off x="1090" y="1578"/>
              <a:ext cx="94" cy="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Oval 14"/>
            <p:cNvSpPr>
              <a:spLocks noChangeArrowheads="1"/>
            </p:cNvSpPr>
            <p:nvPr/>
          </p:nvSpPr>
          <p:spPr bwMode="auto">
            <a:xfrm>
              <a:off x="1102" y="1691"/>
              <a:ext cx="50" cy="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Oval 15"/>
            <p:cNvSpPr>
              <a:spLocks noChangeArrowheads="1"/>
            </p:cNvSpPr>
            <p:nvPr/>
          </p:nvSpPr>
          <p:spPr bwMode="auto">
            <a:xfrm>
              <a:off x="1171" y="1558"/>
              <a:ext cx="38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16"/>
            <p:cNvSpPr>
              <a:spLocks/>
            </p:cNvSpPr>
            <p:nvPr/>
          </p:nvSpPr>
          <p:spPr bwMode="auto">
            <a:xfrm>
              <a:off x="1077" y="1324"/>
              <a:ext cx="477" cy="695"/>
            </a:xfrm>
            <a:custGeom>
              <a:avLst/>
              <a:gdLst>
                <a:gd name="T0" fmla="*/ 19 w 76"/>
                <a:gd name="T1" fmla="*/ 5 h 104"/>
                <a:gd name="T2" fmla="*/ 14 w 76"/>
                <a:gd name="T3" fmla="*/ 5 h 104"/>
                <a:gd name="T4" fmla="*/ 7 w 76"/>
                <a:gd name="T5" fmla="*/ 14 h 104"/>
                <a:gd name="T6" fmla="*/ 16 w 76"/>
                <a:gd name="T7" fmla="*/ 21 h 104"/>
                <a:gd name="T8" fmla="*/ 22 w 76"/>
                <a:gd name="T9" fmla="*/ 20 h 104"/>
                <a:gd name="T10" fmla="*/ 39 w 76"/>
                <a:gd name="T11" fmla="*/ 21 h 104"/>
                <a:gd name="T12" fmla="*/ 37 w 76"/>
                <a:gd name="T13" fmla="*/ 30 h 104"/>
                <a:gd name="T14" fmla="*/ 43 w 76"/>
                <a:gd name="T15" fmla="*/ 60 h 104"/>
                <a:gd name="T16" fmla="*/ 53 w 76"/>
                <a:gd name="T17" fmla="*/ 64 h 104"/>
                <a:gd name="T18" fmla="*/ 57 w 76"/>
                <a:gd name="T19" fmla="*/ 66 h 104"/>
                <a:gd name="T20" fmla="*/ 53 w 76"/>
                <a:gd name="T21" fmla="*/ 76 h 104"/>
                <a:gd name="T22" fmla="*/ 31 w 76"/>
                <a:gd name="T23" fmla="*/ 82 h 104"/>
                <a:gd name="T24" fmla="*/ 4 w 76"/>
                <a:gd name="T25" fmla="*/ 89 h 104"/>
                <a:gd name="T26" fmla="*/ 2 w 76"/>
                <a:gd name="T27" fmla="*/ 100 h 104"/>
                <a:gd name="T28" fmla="*/ 13 w 76"/>
                <a:gd name="T29" fmla="*/ 102 h 104"/>
                <a:gd name="T30" fmla="*/ 31 w 76"/>
                <a:gd name="T31" fmla="*/ 98 h 104"/>
                <a:gd name="T32" fmla="*/ 64 w 76"/>
                <a:gd name="T33" fmla="*/ 87 h 104"/>
                <a:gd name="T34" fmla="*/ 71 w 76"/>
                <a:gd name="T35" fmla="*/ 59 h 104"/>
                <a:gd name="T36" fmla="*/ 57 w 76"/>
                <a:gd name="T37" fmla="*/ 49 h 104"/>
                <a:gd name="T38" fmla="*/ 53 w 76"/>
                <a:gd name="T39" fmla="*/ 48 h 104"/>
                <a:gd name="T40" fmla="*/ 51 w 76"/>
                <a:gd name="T41" fmla="*/ 37 h 104"/>
                <a:gd name="T42" fmla="*/ 54 w 76"/>
                <a:gd name="T43" fmla="*/ 15 h 104"/>
                <a:gd name="T44" fmla="*/ 19 w 76"/>
                <a:gd name="T4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04">
                  <a:moveTo>
                    <a:pt x="19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8" y="19"/>
                    <a:pt x="12" y="21"/>
                    <a:pt x="1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0" y="19"/>
                    <a:pt x="38" y="18"/>
                    <a:pt x="39" y="21"/>
                  </a:cubicBezTo>
                  <a:cubicBezTo>
                    <a:pt x="40" y="23"/>
                    <a:pt x="39" y="26"/>
                    <a:pt x="37" y="30"/>
                  </a:cubicBezTo>
                  <a:cubicBezTo>
                    <a:pt x="34" y="37"/>
                    <a:pt x="29" y="49"/>
                    <a:pt x="43" y="60"/>
                  </a:cubicBezTo>
                  <a:cubicBezTo>
                    <a:pt x="46" y="63"/>
                    <a:pt x="50" y="63"/>
                    <a:pt x="53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8" y="69"/>
                    <a:pt x="56" y="73"/>
                    <a:pt x="53" y="76"/>
                  </a:cubicBezTo>
                  <a:cubicBezTo>
                    <a:pt x="47" y="82"/>
                    <a:pt x="41" y="82"/>
                    <a:pt x="31" y="82"/>
                  </a:cubicBezTo>
                  <a:cubicBezTo>
                    <a:pt x="23" y="83"/>
                    <a:pt x="13" y="83"/>
                    <a:pt x="4" y="89"/>
                  </a:cubicBezTo>
                  <a:cubicBezTo>
                    <a:pt x="1" y="91"/>
                    <a:pt x="0" y="96"/>
                    <a:pt x="2" y="100"/>
                  </a:cubicBezTo>
                  <a:cubicBezTo>
                    <a:pt x="5" y="103"/>
                    <a:pt x="10" y="104"/>
                    <a:pt x="13" y="102"/>
                  </a:cubicBezTo>
                  <a:cubicBezTo>
                    <a:pt x="18" y="98"/>
                    <a:pt x="24" y="98"/>
                    <a:pt x="31" y="98"/>
                  </a:cubicBezTo>
                  <a:cubicBezTo>
                    <a:pt x="41" y="98"/>
                    <a:pt x="54" y="98"/>
                    <a:pt x="64" y="87"/>
                  </a:cubicBezTo>
                  <a:cubicBezTo>
                    <a:pt x="71" y="81"/>
                    <a:pt x="76" y="70"/>
                    <a:pt x="71" y="59"/>
                  </a:cubicBezTo>
                  <a:cubicBezTo>
                    <a:pt x="67" y="51"/>
                    <a:pt x="61" y="50"/>
                    <a:pt x="57" y="49"/>
                  </a:cubicBezTo>
                  <a:cubicBezTo>
                    <a:pt x="55" y="48"/>
                    <a:pt x="53" y="48"/>
                    <a:pt x="53" y="48"/>
                  </a:cubicBezTo>
                  <a:cubicBezTo>
                    <a:pt x="48" y="44"/>
                    <a:pt x="49" y="43"/>
                    <a:pt x="51" y="37"/>
                  </a:cubicBezTo>
                  <a:cubicBezTo>
                    <a:pt x="54" y="31"/>
                    <a:pt x="57" y="24"/>
                    <a:pt x="54" y="15"/>
                  </a:cubicBezTo>
                  <a:cubicBezTo>
                    <a:pt x="47" y="0"/>
                    <a:pt x="29" y="3"/>
                    <a:pt x="19" y="5"/>
                  </a:cubicBezTo>
                  <a:close/>
                </a:path>
              </a:pathLst>
            </a:custGeom>
            <a:solidFill>
              <a:srgbClr val="82B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17"/>
            <p:cNvSpPr>
              <a:spLocks/>
            </p:cNvSpPr>
            <p:nvPr/>
          </p:nvSpPr>
          <p:spPr bwMode="auto">
            <a:xfrm>
              <a:off x="1171" y="1337"/>
              <a:ext cx="226" cy="87"/>
            </a:xfrm>
            <a:custGeom>
              <a:avLst/>
              <a:gdLst>
                <a:gd name="T0" fmla="*/ 0 w 36"/>
                <a:gd name="T1" fmla="*/ 6 h 13"/>
                <a:gd name="T2" fmla="*/ 36 w 36"/>
                <a:gd name="T3" fmla="*/ 13 h 13"/>
                <a:gd name="T4" fmla="*/ 0 w 36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0" y="6"/>
                  </a:moveTo>
                  <a:cubicBezTo>
                    <a:pt x="13" y="3"/>
                    <a:pt x="27" y="0"/>
                    <a:pt x="36" y="13"/>
                  </a:cubicBezTo>
                  <a:cubicBezTo>
                    <a:pt x="33" y="8"/>
                    <a:pt x="19" y="3"/>
                    <a:pt x="0" y="6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18"/>
            <p:cNvSpPr>
              <a:spLocks/>
            </p:cNvSpPr>
            <p:nvPr/>
          </p:nvSpPr>
          <p:spPr bwMode="auto">
            <a:xfrm>
              <a:off x="1121" y="1792"/>
              <a:ext cx="326" cy="147"/>
            </a:xfrm>
            <a:custGeom>
              <a:avLst/>
              <a:gdLst>
                <a:gd name="T0" fmla="*/ 52 w 52"/>
                <a:gd name="T1" fmla="*/ 0 h 22"/>
                <a:gd name="T2" fmla="*/ 33 w 52"/>
                <a:gd name="T3" fmla="*/ 15 h 22"/>
                <a:gd name="T4" fmla="*/ 0 w 52"/>
                <a:gd name="T5" fmla="*/ 22 h 22"/>
                <a:gd name="T6" fmla="*/ 33 w 52"/>
                <a:gd name="T7" fmla="*/ 18 h 22"/>
                <a:gd name="T8" fmla="*/ 52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2" y="0"/>
                  </a:moveTo>
                  <a:cubicBezTo>
                    <a:pt x="48" y="10"/>
                    <a:pt x="48" y="13"/>
                    <a:pt x="33" y="15"/>
                  </a:cubicBezTo>
                  <a:cubicBezTo>
                    <a:pt x="18" y="17"/>
                    <a:pt x="8" y="14"/>
                    <a:pt x="0" y="22"/>
                  </a:cubicBezTo>
                  <a:cubicBezTo>
                    <a:pt x="10" y="17"/>
                    <a:pt x="23" y="19"/>
                    <a:pt x="33" y="18"/>
                  </a:cubicBezTo>
                  <a:cubicBezTo>
                    <a:pt x="47" y="16"/>
                    <a:pt x="52" y="12"/>
                    <a:pt x="52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1328" y="1484"/>
              <a:ext cx="82" cy="167"/>
            </a:xfrm>
            <a:custGeom>
              <a:avLst/>
              <a:gdLst>
                <a:gd name="T0" fmla="*/ 13 w 13"/>
                <a:gd name="T1" fmla="*/ 0 h 25"/>
                <a:gd name="T2" fmla="*/ 13 w 13"/>
                <a:gd name="T3" fmla="*/ 25 h 25"/>
                <a:gd name="T4" fmla="*/ 4 w 13"/>
                <a:gd name="T5" fmla="*/ 17 h 25"/>
                <a:gd name="T6" fmla="*/ 13 w 1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cubicBezTo>
                    <a:pt x="11" y="7"/>
                    <a:pt x="0" y="23"/>
                    <a:pt x="13" y="25"/>
                  </a:cubicBezTo>
                  <a:cubicBezTo>
                    <a:pt x="6" y="25"/>
                    <a:pt x="3" y="24"/>
                    <a:pt x="4" y="17"/>
                  </a:cubicBezTo>
                  <a:cubicBezTo>
                    <a:pt x="4" y="10"/>
                    <a:pt x="12" y="5"/>
                    <a:pt x="13" y="0"/>
                  </a:cubicBezTo>
                  <a:close/>
                </a:path>
              </a:pathLst>
            </a:custGeom>
            <a:solidFill>
              <a:srgbClr val="30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20"/>
            <p:cNvSpPr>
              <a:spLocks/>
            </p:cNvSpPr>
            <p:nvPr/>
          </p:nvSpPr>
          <p:spPr bwMode="auto">
            <a:xfrm>
              <a:off x="1077" y="1324"/>
              <a:ext cx="477" cy="695"/>
            </a:xfrm>
            <a:custGeom>
              <a:avLst/>
              <a:gdLst>
                <a:gd name="T0" fmla="*/ 19 w 76"/>
                <a:gd name="T1" fmla="*/ 5 h 104"/>
                <a:gd name="T2" fmla="*/ 14 w 76"/>
                <a:gd name="T3" fmla="*/ 5 h 104"/>
                <a:gd name="T4" fmla="*/ 7 w 76"/>
                <a:gd name="T5" fmla="*/ 14 h 104"/>
                <a:gd name="T6" fmla="*/ 16 w 76"/>
                <a:gd name="T7" fmla="*/ 21 h 104"/>
                <a:gd name="T8" fmla="*/ 22 w 76"/>
                <a:gd name="T9" fmla="*/ 20 h 104"/>
                <a:gd name="T10" fmla="*/ 39 w 76"/>
                <a:gd name="T11" fmla="*/ 21 h 104"/>
                <a:gd name="T12" fmla="*/ 37 w 76"/>
                <a:gd name="T13" fmla="*/ 30 h 104"/>
                <a:gd name="T14" fmla="*/ 43 w 76"/>
                <a:gd name="T15" fmla="*/ 60 h 104"/>
                <a:gd name="T16" fmla="*/ 53 w 76"/>
                <a:gd name="T17" fmla="*/ 64 h 104"/>
                <a:gd name="T18" fmla="*/ 57 w 76"/>
                <a:gd name="T19" fmla="*/ 66 h 104"/>
                <a:gd name="T20" fmla="*/ 53 w 76"/>
                <a:gd name="T21" fmla="*/ 76 h 104"/>
                <a:gd name="T22" fmla="*/ 31 w 76"/>
                <a:gd name="T23" fmla="*/ 82 h 104"/>
                <a:gd name="T24" fmla="*/ 4 w 76"/>
                <a:gd name="T25" fmla="*/ 89 h 104"/>
                <a:gd name="T26" fmla="*/ 2 w 76"/>
                <a:gd name="T27" fmla="*/ 100 h 104"/>
                <a:gd name="T28" fmla="*/ 13 w 76"/>
                <a:gd name="T29" fmla="*/ 102 h 104"/>
                <a:gd name="T30" fmla="*/ 31 w 76"/>
                <a:gd name="T31" fmla="*/ 98 h 104"/>
                <a:gd name="T32" fmla="*/ 64 w 76"/>
                <a:gd name="T33" fmla="*/ 87 h 104"/>
                <a:gd name="T34" fmla="*/ 71 w 76"/>
                <a:gd name="T35" fmla="*/ 59 h 104"/>
                <a:gd name="T36" fmla="*/ 57 w 76"/>
                <a:gd name="T37" fmla="*/ 49 h 104"/>
                <a:gd name="T38" fmla="*/ 53 w 76"/>
                <a:gd name="T39" fmla="*/ 48 h 104"/>
                <a:gd name="T40" fmla="*/ 51 w 76"/>
                <a:gd name="T41" fmla="*/ 37 h 104"/>
                <a:gd name="T42" fmla="*/ 54 w 76"/>
                <a:gd name="T43" fmla="*/ 15 h 104"/>
                <a:gd name="T44" fmla="*/ 19 w 76"/>
                <a:gd name="T4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04">
                  <a:moveTo>
                    <a:pt x="19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8" y="19"/>
                    <a:pt x="12" y="21"/>
                    <a:pt x="1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0" y="19"/>
                    <a:pt x="38" y="18"/>
                    <a:pt x="39" y="21"/>
                  </a:cubicBezTo>
                  <a:cubicBezTo>
                    <a:pt x="40" y="23"/>
                    <a:pt x="39" y="26"/>
                    <a:pt x="37" y="30"/>
                  </a:cubicBezTo>
                  <a:cubicBezTo>
                    <a:pt x="34" y="37"/>
                    <a:pt x="29" y="49"/>
                    <a:pt x="43" y="60"/>
                  </a:cubicBezTo>
                  <a:cubicBezTo>
                    <a:pt x="46" y="63"/>
                    <a:pt x="50" y="63"/>
                    <a:pt x="53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8" y="69"/>
                    <a:pt x="56" y="73"/>
                    <a:pt x="53" y="76"/>
                  </a:cubicBezTo>
                  <a:cubicBezTo>
                    <a:pt x="47" y="82"/>
                    <a:pt x="41" y="82"/>
                    <a:pt x="31" y="82"/>
                  </a:cubicBezTo>
                  <a:cubicBezTo>
                    <a:pt x="23" y="83"/>
                    <a:pt x="13" y="83"/>
                    <a:pt x="4" y="89"/>
                  </a:cubicBezTo>
                  <a:cubicBezTo>
                    <a:pt x="1" y="91"/>
                    <a:pt x="0" y="96"/>
                    <a:pt x="2" y="100"/>
                  </a:cubicBezTo>
                  <a:cubicBezTo>
                    <a:pt x="5" y="103"/>
                    <a:pt x="10" y="104"/>
                    <a:pt x="13" y="102"/>
                  </a:cubicBezTo>
                  <a:cubicBezTo>
                    <a:pt x="18" y="98"/>
                    <a:pt x="24" y="98"/>
                    <a:pt x="31" y="98"/>
                  </a:cubicBezTo>
                  <a:cubicBezTo>
                    <a:pt x="41" y="98"/>
                    <a:pt x="54" y="98"/>
                    <a:pt x="64" y="87"/>
                  </a:cubicBezTo>
                  <a:cubicBezTo>
                    <a:pt x="71" y="81"/>
                    <a:pt x="76" y="70"/>
                    <a:pt x="71" y="59"/>
                  </a:cubicBezTo>
                  <a:cubicBezTo>
                    <a:pt x="67" y="51"/>
                    <a:pt x="61" y="50"/>
                    <a:pt x="57" y="49"/>
                  </a:cubicBezTo>
                  <a:cubicBezTo>
                    <a:pt x="55" y="48"/>
                    <a:pt x="53" y="48"/>
                    <a:pt x="53" y="48"/>
                  </a:cubicBezTo>
                  <a:cubicBezTo>
                    <a:pt x="48" y="44"/>
                    <a:pt x="49" y="43"/>
                    <a:pt x="51" y="37"/>
                  </a:cubicBezTo>
                  <a:cubicBezTo>
                    <a:pt x="54" y="31"/>
                    <a:pt x="57" y="24"/>
                    <a:pt x="54" y="15"/>
                  </a:cubicBezTo>
                  <a:cubicBezTo>
                    <a:pt x="47" y="0"/>
                    <a:pt x="29" y="3"/>
                    <a:pt x="19" y="5"/>
                  </a:cubicBez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039" name="Connecteur droit avec flèche 1038"/>
          <p:cNvCxnSpPr/>
          <p:nvPr/>
        </p:nvCxnSpPr>
        <p:spPr>
          <a:xfrm>
            <a:off x="2446653" y="2637834"/>
            <a:ext cx="823577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ZoneTexte 1039"/>
          <p:cNvSpPr txBox="1"/>
          <p:nvPr/>
        </p:nvSpPr>
        <p:spPr>
          <a:xfrm>
            <a:off x="914731" y="1443443"/>
            <a:ext cx="1569037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1041" name="Rectangle 1040"/>
          <p:cNvSpPr/>
          <p:nvPr/>
        </p:nvSpPr>
        <p:spPr>
          <a:xfrm>
            <a:off x="1044116" y="2303294"/>
            <a:ext cx="1078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chylomicrons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260948" y="2879358"/>
            <a:ext cx="1078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VLDL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8" name="ZoneTexte 1047"/>
          <p:cNvSpPr txBox="1"/>
          <p:nvPr/>
        </p:nvSpPr>
        <p:spPr>
          <a:xfrm>
            <a:off x="4099010" y="1536124"/>
            <a:ext cx="1409094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Lipogenesis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55" name="ZoneTexte 1054"/>
          <p:cNvSpPr txBox="1"/>
          <p:nvPr/>
        </p:nvSpPr>
        <p:spPr>
          <a:xfrm>
            <a:off x="3715670" y="2686004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esterification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3349689" y="207455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3" name="Connecteur droit avec flèche 172"/>
          <p:cNvCxnSpPr/>
          <p:nvPr/>
        </p:nvCxnSpPr>
        <p:spPr>
          <a:xfrm flipH="1">
            <a:off x="3832261" y="2637834"/>
            <a:ext cx="720000" cy="0"/>
          </a:xfrm>
          <a:prstGeom prst="straightConnector1">
            <a:avLst/>
          </a:prstGeom>
          <a:ln w="95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/>
          <p:nvPr/>
        </p:nvCxnSpPr>
        <p:spPr>
          <a:xfrm flipV="1">
            <a:off x="5149753" y="2302874"/>
            <a:ext cx="1144853" cy="2558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94"/>
          <p:cNvGrpSpPr>
            <a:grpSpLocks/>
          </p:cNvGrpSpPr>
          <p:nvPr/>
        </p:nvGrpSpPr>
        <p:grpSpPr bwMode="auto">
          <a:xfrm rot="16200000">
            <a:off x="6419952" y="2095511"/>
            <a:ext cx="223957" cy="332887"/>
            <a:chOff x="761" y="1397"/>
            <a:chExt cx="1108" cy="2483"/>
          </a:xfrm>
        </p:grpSpPr>
        <p:sp>
          <p:nvSpPr>
            <p:cNvPr id="176" name="Freeform 95"/>
            <p:cNvSpPr>
              <a:spLocks/>
            </p:cNvSpPr>
            <p:nvPr/>
          </p:nvSpPr>
          <p:spPr bwMode="auto">
            <a:xfrm>
              <a:off x="784" y="1419"/>
              <a:ext cx="1057" cy="2440"/>
            </a:xfrm>
            <a:custGeom>
              <a:avLst/>
              <a:gdLst>
                <a:gd name="T0" fmla="*/ 165 w 423"/>
                <a:gd name="T1" fmla="*/ 904 h 915"/>
                <a:gd name="T2" fmla="*/ 31 w 423"/>
                <a:gd name="T3" fmla="*/ 606 h 915"/>
                <a:gd name="T4" fmla="*/ 48 w 423"/>
                <a:gd name="T5" fmla="*/ 222 h 915"/>
                <a:gd name="T6" fmla="*/ 83 w 423"/>
                <a:gd name="T7" fmla="*/ 45 h 915"/>
                <a:gd name="T8" fmla="*/ 188 w 423"/>
                <a:gd name="T9" fmla="*/ 0 h 915"/>
                <a:gd name="T10" fmla="*/ 331 w 423"/>
                <a:gd name="T11" fmla="*/ 69 h 915"/>
                <a:gd name="T12" fmla="*/ 423 w 423"/>
                <a:gd name="T13" fmla="*/ 423 h 915"/>
                <a:gd name="T14" fmla="*/ 423 w 423"/>
                <a:gd name="T15" fmla="*/ 442 h 915"/>
                <a:gd name="T16" fmla="*/ 297 w 423"/>
                <a:gd name="T17" fmla="*/ 874 h 915"/>
                <a:gd name="T18" fmla="*/ 165 w 423"/>
                <a:gd name="T19" fmla="*/ 90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915">
                  <a:moveTo>
                    <a:pt x="165" y="904"/>
                  </a:moveTo>
                  <a:cubicBezTo>
                    <a:pt x="45" y="877"/>
                    <a:pt x="0" y="777"/>
                    <a:pt x="31" y="606"/>
                  </a:cubicBezTo>
                  <a:cubicBezTo>
                    <a:pt x="48" y="508"/>
                    <a:pt x="69" y="362"/>
                    <a:pt x="48" y="222"/>
                  </a:cubicBezTo>
                  <a:cubicBezTo>
                    <a:pt x="37" y="148"/>
                    <a:pt x="49" y="85"/>
                    <a:pt x="83" y="45"/>
                  </a:cubicBezTo>
                  <a:cubicBezTo>
                    <a:pt x="109" y="16"/>
                    <a:pt x="145" y="0"/>
                    <a:pt x="188" y="0"/>
                  </a:cubicBezTo>
                  <a:cubicBezTo>
                    <a:pt x="230" y="0"/>
                    <a:pt x="285" y="8"/>
                    <a:pt x="331" y="69"/>
                  </a:cubicBezTo>
                  <a:cubicBezTo>
                    <a:pt x="382" y="135"/>
                    <a:pt x="413" y="254"/>
                    <a:pt x="423" y="423"/>
                  </a:cubicBezTo>
                  <a:cubicBezTo>
                    <a:pt x="423" y="429"/>
                    <a:pt x="423" y="436"/>
                    <a:pt x="423" y="442"/>
                  </a:cubicBezTo>
                  <a:cubicBezTo>
                    <a:pt x="423" y="652"/>
                    <a:pt x="377" y="809"/>
                    <a:pt x="297" y="874"/>
                  </a:cubicBezTo>
                  <a:cubicBezTo>
                    <a:pt x="259" y="905"/>
                    <a:pt x="215" y="915"/>
                    <a:pt x="165" y="904"/>
                  </a:cubicBezTo>
                  <a:close/>
                </a:path>
              </a:pathLst>
            </a:custGeom>
            <a:solidFill>
              <a:srgbClr val="7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77" name="Freeform 96"/>
            <p:cNvSpPr>
              <a:spLocks noEditPoints="1"/>
            </p:cNvSpPr>
            <p:nvPr/>
          </p:nvSpPr>
          <p:spPr bwMode="auto">
            <a:xfrm>
              <a:off x="761" y="1397"/>
              <a:ext cx="1108" cy="2483"/>
            </a:xfrm>
            <a:custGeom>
              <a:avLst/>
              <a:gdLst>
                <a:gd name="T0" fmla="*/ 86 w 443"/>
                <a:gd name="T1" fmla="*/ 48 h 931"/>
                <a:gd name="T2" fmla="*/ 49 w 443"/>
                <a:gd name="T3" fmla="*/ 231 h 931"/>
                <a:gd name="T4" fmla="*/ 32 w 443"/>
                <a:gd name="T5" fmla="*/ 613 h 931"/>
                <a:gd name="T6" fmla="*/ 172 w 443"/>
                <a:gd name="T7" fmla="*/ 919 h 931"/>
                <a:gd name="T8" fmla="*/ 311 w 443"/>
                <a:gd name="T9" fmla="*/ 888 h 931"/>
                <a:gd name="T10" fmla="*/ 440 w 443"/>
                <a:gd name="T11" fmla="*/ 430 h 931"/>
                <a:gd name="T12" fmla="*/ 440 w 443"/>
                <a:gd name="T13" fmla="*/ 430 h 931"/>
                <a:gd name="T14" fmla="*/ 346 w 443"/>
                <a:gd name="T15" fmla="*/ 72 h 931"/>
                <a:gd name="T16" fmla="*/ 197 w 443"/>
                <a:gd name="T17" fmla="*/ 0 h 931"/>
                <a:gd name="T18" fmla="*/ 86 w 443"/>
                <a:gd name="T19" fmla="*/ 48 h 931"/>
                <a:gd name="T20" fmla="*/ 174 w 443"/>
                <a:gd name="T21" fmla="*/ 912 h 931"/>
                <a:gd name="T22" fmla="*/ 40 w 443"/>
                <a:gd name="T23" fmla="*/ 614 h 931"/>
                <a:gd name="T24" fmla="*/ 57 w 443"/>
                <a:gd name="T25" fmla="*/ 230 h 931"/>
                <a:gd name="T26" fmla="*/ 92 w 443"/>
                <a:gd name="T27" fmla="*/ 53 h 931"/>
                <a:gd name="T28" fmla="*/ 197 w 443"/>
                <a:gd name="T29" fmla="*/ 8 h 931"/>
                <a:gd name="T30" fmla="*/ 340 w 443"/>
                <a:gd name="T31" fmla="*/ 77 h 931"/>
                <a:gd name="T32" fmla="*/ 432 w 443"/>
                <a:gd name="T33" fmla="*/ 431 h 931"/>
                <a:gd name="T34" fmla="*/ 432 w 443"/>
                <a:gd name="T35" fmla="*/ 450 h 931"/>
                <a:gd name="T36" fmla="*/ 306 w 443"/>
                <a:gd name="T37" fmla="*/ 882 h 931"/>
                <a:gd name="T38" fmla="*/ 174 w 443"/>
                <a:gd name="T39" fmla="*/ 912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931">
                  <a:moveTo>
                    <a:pt x="86" y="48"/>
                  </a:moveTo>
                  <a:cubicBezTo>
                    <a:pt x="51" y="90"/>
                    <a:pt x="37" y="155"/>
                    <a:pt x="49" y="231"/>
                  </a:cubicBezTo>
                  <a:cubicBezTo>
                    <a:pt x="70" y="370"/>
                    <a:pt x="49" y="515"/>
                    <a:pt x="32" y="613"/>
                  </a:cubicBezTo>
                  <a:cubicBezTo>
                    <a:pt x="0" y="788"/>
                    <a:pt x="47" y="891"/>
                    <a:pt x="172" y="919"/>
                  </a:cubicBezTo>
                  <a:cubicBezTo>
                    <a:pt x="225" y="931"/>
                    <a:pt x="271" y="921"/>
                    <a:pt x="311" y="888"/>
                  </a:cubicBezTo>
                  <a:cubicBezTo>
                    <a:pt x="396" y="819"/>
                    <a:pt x="443" y="652"/>
                    <a:pt x="440" y="430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30" y="260"/>
                    <a:pt x="399" y="139"/>
                    <a:pt x="346" y="72"/>
                  </a:cubicBezTo>
                  <a:cubicBezTo>
                    <a:pt x="297" y="8"/>
                    <a:pt x="238" y="0"/>
                    <a:pt x="197" y="0"/>
                  </a:cubicBezTo>
                  <a:cubicBezTo>
                    <a:pt x="151" y="0"/>
                    <a:pt x="113" y="17"/>
                    <a:pt x="86" y="48"/>
                  </a:cubicBezTo>
                  <a:close/>
                  <a:moveTo>
                    <a:pt x="174" y="912"/>
                  </a:moveTo>
                  <a:cubicBezTo>
                    <a:pt x="54" y="885"/>
                    <a:pt x="9" y="785"/>
                    <a:pt x="40" y="614"/>
                  </a:cubicBezTo>
                  <a:cubicBezTo>
                    <a:pt x="57" y="516"/>
                    <a:pt x="78" y="370"/>
                    <a:pt x="57" y="230"/>
                  </a:cubicBezTo>
                  <a:cubicBezTo>
                    <a:pt x="46" y="156"/>
                    <a:pt x="58" y="93"/>
                    <a:pt x="92" y="53"/>
                  </a:cubicBezTo>
                  <a:cubicBezTo>
                    <a:pt x="118" y="24"/>
                    <a:pt x="154" y="8"/>
                    <a:pt x="197" y="8"/>
                  </a:cubicBezTo>
                  <a:cubicBezTo>
                    <a:pt x="239" y="8"/>
                    <a:pt x="294" y="16"/>
                    <a:pt x="340" y="77"/>
                  </a:cubicBezTo>
                  <a:cubicBezTo>
                    <a:pt x="391" y="143"/>
                    <a:pt x="422" y="262"/>
                    <a:pt x="432" y="431"/>
                  </a:cubicBezTo>
                  <a:cubicBezTo>
                    <a:pt x="432" y="437"/>
                    <a:pt x="432" y="444"/>
                    <a:pt x="432" y="450"/>
                  </a:cubicBezTo>
                  <a:cubicBezTo>
                    <a:pt x="432" y="660"/>
                    <a:pt x="386" y="817"/>
                    <a:pt x="306" y="882"/>
                  </a:cubicBezTo>
                  <a:cubicBezTo>
                    <a:pt x="268" y="913"/>
                    <a:pt x="224" y="923"/>
                    <a:pt x="174" y="912"/>
                  </a:cubicBezTo>
                  <a:close/>
                </a:path>
              </a:pathLst>
            </a:custGeom>
            <a:solidFill>
              <a:srgbClr val="D2E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78" name="Freeform 97"/>
            <p:cNvSpPr>
              <a:spLocks/>
            </p:cNvSpPr>
            <p:nvPr/>
          </p:nvSpPr>
          <p:spPr bwMode="auto">
            <a:xfrm>
              <a:off x="846" y="1443"/>
              <a:ext cx="968" cy="2394"/>
            </a:xfrm>
            <a:custGeom>
              <a:avLst/>
              <a:gdLst>
                <a:gd name="T0" fmla="*/ 32 w 387"/>
                <a:gd name="T1" fmla="*/ 153 h 898"/>
                <a:gd name="T2" fmla="*/ 37 w 387"/>
                <a:gd name="T3" fmla="*/ 163 h 898"/>
                <a:gd name="T4" fmla="*/ 194 w 387"/>
                <a:gd name="T5" fmla="*/ 145 h 898"/>
                <a:gd name="T6" fmla="*/ 188 w 387"/>
                <a:gd name="T7" fmla="*/ 156 h 898"/>
                <a:gd name="T8" fmla="*/ 107 w 387"/>
                <a:gd name="T9" fmla="*/ 174 h 898"/>
                <a:gd name="T10" fmla="*/ 37 w 387"/>
                <a:gd name="T11" fmla="*/ 208 h 898"/>
                <a:gd name="T12" fmla="*/ 44 w 387"/>
                <a:gd name="T13" fmla="*/ 275 h 898"/>
                <a:gd name="T14" fmla="*/ 57 w 387"/>
                <a:gd name="T15" fmla="*/ 339 h 898"/>
                <a:gd name="T16" fmla="*/ 234 w 387"/>
                <a:gd name="T17" fmla="*/ 320 h 898"/>
                <a:gd name="T18" fmla="*/ 85 w 387"/>
                <a:gd name="T19" fmla="*/ 348 h 898"/>
                <a:gd name="T20" fmla="*/ 46 w 387"/>
                <a:gd name="T21" fmla="*/ 376 h 898"/>
                <a:gd name="T22" fmla="*/ 41 w 387"/>
                <a:gd name="T23" fmla="*/ 422 h 898"/>
                <a:gd name="T24" fmla="*/ 50 w 387"/>
                <a:gd name="T25" fmla="*/ 454 h 898"/>
                <a:gd name="T26" fmla="*/ 132 w 387"/>
                <a:gd name="T27" fmla="*/ 465 h 898"/>
                <a:gd name="T28" fmla="*/ 87 w 387"/>
                <a:gd name="T29" fmla="*/ 472 h 898"/>
                <a:gd name="T30" fmla="*/ 55 w 387"/>
                <a:gd name="T31" fmla="*/ 470 h 898"/>
                <a:gd name="T32" fmla="*/ 19 w 387"/>
                <a:gd name="T33" fmla="*/ 574 h 898"/>
                <a:gd name="T34" fmla="*/ 28 w 387"/>
                <a:gd name="T35" fmla="*/ 596 h 898"/>
                <a:gd name="T36" fmla="*/ 266 w 387"/>
                <a:gd name="T37" fmla="*/ 648 h 898"/>
                <a:gd name="T38" fmla="*/ 137 w 387"/>
                <a:gd name="T39" fmla="*/ 632 h 898"/>
                <a:gd name="T40" fmla="*/ 11 w 387"/>
                <a:gd name="T41" fmla="*/ 627 h 898"/>
                <a:gd name="T42" fmla="*/ 44 w 387"/>
                <a:gd name="T43" fmla="*/ 826 h 898"/>
                <a:gd name="T44" fmla="*/ 286 w 387"/>
                <a:gd name="T45" fmla="*/ 830 h 898"/>
                <a:gd name="T46" fmla="*/ 278 w 387"/>
                <a:gd name="T47" fmla="*/ 812 h 898"/>
                <a:gd name="T48" fmla="*/ 121 w 387"/>
                <a:gd name="T49" fmla="*/ 745 h 898"/>
                <a:gd name="T50" fmla="*/ 121 w 387"/>
                <a:gd name="T51" fmla="*/ 737 h 898"/>
                <a:gd name="T52" fmla="*/ 311 w 387"/>
                <a:gd name="T53" fmla="*/ 798 h 898"/>
                <a:gd name="T54" fmla="*/ 379 w 387"/>
                <a:gd name="T55" fmla="*/ 583 h 898"/>
                <a:gd name="T56" fmla="*/ 168 w 387"/>
                <a:gd name="T57" fmla="*/ 535 h 898"/>
                <a:gd name="T58" fmla="*/ 107 w 387"/>
                <a:gd name="T59" fmla="*/ 523 h 898"/>
                <a:gd name="T60" fmla="*/ 177 w 387"/>
                <a:gd name="T61" fmla="*/ 529 h 898"/>
                <a:gd name="T62" fmla="*/ 367 w 387"/>
                <a:gd name="T63" fmla="*/ 552 h 898"/>
                <a:gd name="T64" fmla="*/ 384 w 387"/>
                <a:gd name="T65" fmla="*/ 536 h 898"/>
                <a:gd name="T66" fmla="*/ 385 w 387"/>
                <a:gd name="T67" fmla="*/ 434 h 898"/>
                <a:gd name="T68" fmla="*/ 343 w 387"/>
                <a:gd name="T69" fmla="*/ 415 h 898"/>
                <a:gd name="T70" fmla="*/ 329 w 387"/>
                <a:gd name="T71" fmla="*/ 405 h 898"/>
                <a:gd name="T72" fmla="*/ 387 w 387"/>
                <a:gd name="T73" fmla="*/ 386 h 898"/>
                <a:gd name="T74" fmla="*/ 363 w 387"/>
                <a:gd name="T75" fmla="*/ 228 h 898"/>
                <a:gd name="T76" fmla="*/ 294 w 387"/>
                <a:gd name="T77" fmla="*/ 223 h 898"/>
                <a:gd name="T78" fmla="*/ 273 w 387"/>
                <a:gd name="T79" fmla="*/ 216 h 898"/>
                <a:gd name="T80" fmla="*/ 352 w 387"/>
                <a:gd name="T81" fmla="*/ 189 h 898"/>
                <a:gd name="T82" fmla="*/ 232 w 387"/>
                <a:gd name="T83" fmla="*/ 1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898">
                  <a:moveTo>
                    <a:pt x="84" y="32"/>
                  </a:moveTo>
                  <a:cubicBezTo>
                    <a:pt x="59" y="50"/>
                    <a:pt x="29" y="85"/>
                    <a:pt x="32" y="153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2" y="157"/>
                    <a:pt x="34" y="160"/>
                    <a:pt x="37" y="163"/>
                  </a:cubicBezTo>
                  <a:cubicBezTo>
                    <a:pt x="50" y="173"/>
                    <a:pt x="86" y="171"/>
                    <a:pt x="150" y="15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221" y="138"/>
                    <a:pt x="266" y="127"/>
                    <a:pt x="271" y="132"/>
                  </a:cubicBezTo>
                  <a:cubicBezTo>
                    <a:pt x="266" y="139"/>
                    <a:pt x="215" y="150"/>
                    <a:pt x="188" y="156"/>
                  </a:cubicBezTo>
                  <a:cubicBezTo>
                    <a:pt x="172" y="159"/>
                    <a:pt x="158" y="163"/>
                    <a:pt x="147" y="166"/>
                  </a:cubicBezTo>
                  <a:cubicBezTo>
                    <a:pt x="136" y="168"/>
                    <a:pt x="122" y="171"/>
                    <a:pt x="107" y="174"/>
                  </a:cubicBezTo>
                  <a:cubicBezTo>
                    <a:pt x="68" y="182"/>
                    <a:pt x="45" y="187"/>
                    <a:pt x="39" y="196"/>
                  </a:cubicBezTo>
                  <a:cubicBezTo>
                    <a:pt x="37" y="200"/>
                    <a:pt x="37" y="204"/>
                    <a:pt x="37" y="208"/>
                  </a:cubicBezTo>
                  <a:cubicBezTo>
                    <a:pt x="37" y="214"/>
                    <a:pt x="38" y="220"/>
                    <a:pt x="39" y="229"/>
                  </a:cubicBezTo>
                  <a:cubicBezTo>
                    <a:pt x="41" y="240"/>
                    <a:pt x="43" y="255"/>
                    <a:pt x="44" y="275"/>
                  </a:cubicBezTo>
                  <a:cubicBezTo>
                    <a:pt x="46" y="301"/>
                    <a:pt x="46" y="301"/>
                    <a:pt x="46" y="301"/>
                  </a:cubicBezTo>
                  <a:cubicBezTo>
                    <a:pt x="46" y="327"/>
                    <a:pt x="47" y="334"/>
                    <a:pt x="57" y="339"/>
                  </a:cubicBezTo>
                  <a:cubicBezTo>
                    <a:pt x="62" y="342"/>
                    <a:pt x="82" y="339"/>
                    <a:pt x="134" y="331"/>
                  </a:cubicBezTo>
                  <a:cubicBezTo>
                    <a:pt x="169" y="326"/>
                    <a:pt x="219" y="319"/>
                    <a:pt x="234" y="320"/>
                  </a:cubicBezTo>
                  <a:cubicBezTo>
                    <a:pt x="219" y="328"/>
                    <a:pt x="154" y="338"/>
                    <a:pt x="122" y="343"/>
                  </a:cubicBezTo>
                  <a:cubicBezTo>
                    <a:pt x="85" y="348"/>
                    <a:pt x="85" y="348"/>
                    <a:pt x="85" y="348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51" y="354"/>
                    <a:pt x="49" y="355"/>
                    <a:pt x="46" y="376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2" y="402"/>
                    <a:pt x="41" y="413"/>
                    <a:pt x="41" y="422"/>
                  </a:cubicBezTo>
                  <a:cubicBezTo>
                    <a:pt x="41" y="427"/>
                    <a:pt x="41" y="431"/>
                    <a:pt x="42" y="436"/>
                  </a:cubicBezTo>
                  <a:cubicBezTo>
                    <a:pt x="42" y="440"/>
                    <a:pt x="43" y="449"/>
                    <a:pt x="50" y="454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64" y="461"/>
                    <a:pt x="98" y="463"/>
                    <a:pt x="132" y="465"/>
                  </a:cubicBezTo>
                  <a:cubicBezTo>
                    <a:pt x="156" y="466"/>
                    <a:pt x="189" y="468"/>
                    <a:pt x="196" y="472"/>
                  </a:cubicBezTo>
                  <a:cubicBezTo>
                    <a:pt x="186" y="478"/>
                    <a:pt x="117" y="474"/>
                    <a:pt x="87" y="472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5" y="470"/>
                    <a:pt x="55" y="470"/>
                    <a:pt x="55" y="470"/>
                  </a:cubicBezTo>
                  <a:cubicBezTo>
                    <a:pt x="49" y="469"/>
                    <a:pt x="42" y="469"/>
                    <a:pt x="36" y="481"/>
                  </a:cubicBezTo>
                  <a:cubicBezTo>
                    <a:pt x="28" y="502"/>
                    <a:pt x="20" y="549"/>
                    <a:pt x="19" y="574"/>
                  </a:cubicBezTo>
                  <a:cubicBezTo>
                    <a:pt x="16" y="590"/>
                    <a:pt x="25" y="595"/>
                    <a:pt x="28" y="596"/>
                  </a:cubicBezTo>
                  <a:cubicBezTo>
                    <a:pt x="28" y="596"/>
                    <a:pt x="28" y="596"/>
                    <a:pt x="28" y="596"/>
                  </a:cubicBezTo>
                  <a:cubicBezTo>
                    <a:pt x="65" y="613"/>
                    <a:pt x="176" y="630"/>
                    <a:pt x="257" y="643"/>
                  </a:cubicBezTo>
                  <a:cubicBezTo>
                    <a:pt x="264" y="644"/>
                    <a:pt x="266" y="646"/>
                    <a:pt x="266" y="648"/>
                  </a:cubicBezTo>
                  <a:cubicBezTo>
                    <a:pt x="266" y="649"/>
                    <a:pt x="262" y="652"/>
                    <a:pt x="254" y="651"/>
                  </a:cubicBezTo>
                  <a:cubicBezTo>
                    <a:pt x="243" y="650"/>
                    <a:pt x="189" y="641"/>
                    <a:pt x="137" y="632"/>
                  </a:cubicBezTo>
                  <a:cubicBezTo>
                    <a:pt x="95" y="625"/>
                    <a:pt x="52" y="618"/>
                    <a:pt x="32" y="615"/>
                  </a:cubicBezTo>
                  <a:cubicBezTo>
                    <a:pt x="15" y="612"/>
                    <a:pt x="12" y="622"/>
                    <a:pt x="11" y="627"/>
                  </a:cubicBezTo>
                  <a:cubicBezTo>
                    <a:pt x="11" y="628"/>
                    <a:pt x="11" y="628"/>
                    <a:pt x="11" y="628"/>
                  </a:cubicBezTo>
                  <a:cubicBezTo>
                    <a:pt x="0" y="663"/>
                    <a:pt x="2" y="780"/>
                    <a:pt x="44" y="826"/>
                  </a:cubicBezTo>
                  <a:cubicBezTo>
                    <a:pt x="90" y="876"/>
                    <a:pt x="151" y="898"/>
                    <a:pt x="211" y="885"/>
                  </a:cubicBezTo>
                  <a:cubicBezTo>
                    <a:pt x="257" y="876"/>
                    <a:pt x="283" y="850"/>
                    <a:pt x="286" y="830"/>
                  </a:cubicBezTo>
                  <a:cubicBezTo>
                    <a:pt x="286" y="828"/>
                    <a:pt x="286" y="827"/>
                    <a:pt x="286" y="826"/>
                  </a:cubicBezTo>
                  <a:cubicBezTo>
                    <a:pt x="286" y="820"/>
                    <a:pt x="283" y="815"/>
                    <a:pt x="278" y="812"/>
                  </a:cubicBezTo>
                  <a:cubicBezTo>
                    <a:pt x="266" y="806"/>
                    <a:pt x="239" y="795"/>
                    <a:pt x="209" y="783"/>
                  </a:cubicBezTo>
                  <a:cubicBezTo>
                    <a:pt x="177" y="769"/>
                    <a:pt x="140" y="754"/>
                    <a:pt x="121" y="745"/>
                  </a:cubicBezTo>
                  <a:cubicBezTo>
                    <a:pt x="107" y="739"/>
                    <a:pt x="102" y="734"/>
                    <a:pt x="100" y="732"/>
                  </a:cubicBezTo>
                  <a:cubicBezTo>
                    <a:pt x="103" y="732"/>
                    <a:pt x="109" y="732"/>
                    <a:pt x="121" y="737"/>
                  </a:cubicBezTo>
                  <a:cubicBezTo>
                    <a:pt x="151" y="750"/>
                    <a:pt x="151" y="750"/>
                    <a:pt x="151" y="750"/>
                  </a:cubicBezTo>
                  <a:cubicBezTo>
                    <a:pt x="222" y="782"/>
                    <a:pt x="293" y="811"/>
                    <a:pt x="311" y="798"/>
                  </a:cubicBezTo>
                  <a:cubicBezTo>
                    <a:pt x="335" y="780"/>
                    <a:pt x="370" y="671"/>
                    <a:pt x="379" y="588"/>
                  </a:cubicBezTo>
                  <a:cubicBezTo>
                    <a:pt x="379" y="586"/>
                    <a:pt x="379" y="585"/>
                    <a:pt x="379" y="583"/>
                  </a:cubicBezTo>
                  <a:cubicBezTo>
                    <a:pt x="379" y="572"/>
                    <a:pt x="375" y="565"/>
                    <a:pt x="367" y="564"/>
                  </a:cubicBezTo>
                  <a:cubicBezTo>
                    <a:pt x="330" y="557"/>
                    <a:pt x="228" y="543"/>
                    <a:pt x="168" y="535"/>
                  </a:cubicBezTo>
                  <a:cubicBezTo>
                    <a:pt x="122" y="528"/>
                    <a:pt x="122" y="528"/>
                    <a:pt x="122" y="528"/>
                  </a:cubicBezTo>
                  <a:cubicBezTo>
                    <a:pt x="112" y="527"/>
                    <a:pt x="108" y="525"/>
                    <a:pt x="107" y="523"/>
                  </a:cubicBezTo>
                  <a:cubicBezTo>
                    <a:pt x="108" y="523"/>
                    <a:pt x="113" y="521"/>
                    <a:pt x="121" y="522"/>
                  </a:cubicBezTo>
                  <a:cubicBezTo>
                    <a:pt x="177" y="529"/>
                    <a:pt x="177" y="529"/>
                    <a:pt x="177" y="529"/>
                  </a:cubicBezTo>
                  <a:cubicBezTo>
                    <a:pt x="240" y="537"/>
                    <a:pt x="336" y="550"/>
                    <a:pt x="366" y="552"/>
                  </a:cubicBezTo>
                  <a:cubicBezTo>
                    <a:pt x="366" y="552"/>
                    <a:pt x="367" y="552"/>
                    <a:pt x="367" y="552"/>
                  </a:cubicBezTo>
                  <a:cubicBezTo>
                    <a:pt x="370" y="553"/>
                    <a:pt x="374" y="553"/>
                    <a:pt x="378" y="550"/>
                  </a:cubicBezTo>
                  <a:cubicBezTo>
                    <a:pt x="381" y="548"/>
                    <a:pt x="383" y="543"/>
                    <a:pt x="384" y="536"/>
                  </a:cubicBezTo>
                  <a:cubicBezTo>
                    <a:pt x="385" y="522"/>
                    <a:pt x="386" y="500"/>
                    <a:pt x="386" y="478"/>
                  </a:cubicBezTo>
                  <a:cubicBezTo>
                    <a:pt x="386" y="462"/>
                    <a:pt x="386" y="446"/>
                    <a:pt x="385" y="434"/>
                  </a:cubicBezTo>
                  <a:cubicBezTo>
                    <a:pt x="385" y="421"/>
                    <a:pt x="376" y="418"/>
                    <a:pt x="371" y="417"/>
                  </a:cubicBezTo>
                  <a:cubicBezTo>
                    <a:pt x="364" y="416"/>
                    <a:pt x="354" y="415"/>
                    <a:pt x="343" y="415"/>
                  </a:cubicBezTo>
                  <a:cubicBezTo>
                    <a:pt x="326" y="414"/>
                    <a:pt x="288" y="411"/>
                    <a:pt x="286" y="405"/>
                  </a:cubicBezTo>
                  <a:cubicBezTo>
                    <a:pt x="291" y="402"/>
                    <a:pt x="313" y="404"/>
                    <a:pt x="329" y="405"/>
                  </a:cubicBezTo>
                  <a:cubicBezTo>
                    <a:pt x="346" y="407"/>
                    <a:pt x="364" y="408"/>
                    <a:pt x="374" y="406"/>
                  </a:cubicBezTo>
                  <a:cubicBezTo>
                    <a:pt x="383" y="405"/>
                    <a:pt x="387" y="397"/>
                    <a:pt x="387" y="386"/>
                  </a:cubicBezTo>
                  <a:cubicBezTo>
                    <a:pt x="386" y="351"/>
                    <a:pt x="376" y="266"/>
                    <a:pt x="363" y="228"/>
                  </a:cubicBezTo>
                  <a:cubicBezTo>
                    <a:pt x="363" y="228"/>
                    <a:pt x="363" y="228"/>
                    <a:pt x="363" y="228"/>
                  </a:cubicBezTo>
                  <a:cubicBezTo>
                    <a:pt x="362" y="225"/>
                    <a:pt x="360" y="216"/>
                    <a:pt x="347" y="216"/>
                  </a:cubicBezTo>
                  <a:cubicBezTo>
                    <a:pt x="336" y="216"/>
                    <a:pt x="315" y="220"/>
                    <a:pt x="294" y="223"/>
                  </a:cubicBezTo>
                  <a:cubicBezTo>
                    <a:pt x="268" y="227"/>
                    <a:pt x="214" y="235"/>
                    <a:pt x="208" y="229"/>
                  </a:cubicBezTo>
                  <a:cubicBezTo>
                    <a:pt x="213" y="224"/>
                    <a:pt x="249" y="219"/>
                    <a:pt x="273" y="216"/>
                  </a:cubicBezTo>
                  <a:cubicBezTo>
                    <a:pt x="302" y="211"/>
                    <a:pt x="333" y="207"/>
                    <a:pt x="345" y="201"/>
                  </a:cubicBezTo>
                  <a:cubicBezTo>
                    <a:pt x="350" y="198"/>
                    <a:pt x="352" y="194"/>
                    <a:pt x="352" y="189"/>
                  </a:cubicBezTo>
                  <a:cubicBezTo>
                    <a:pt x="352" y="185"/>
                    <a:pt x="350" y="181"/>
                    <a:pt x="349" y="179"/>
                  </a:cubicBezTo>
                  <a:cubicBezTo>
                    <a:pt x="345" y="165"/>
                    <a:pt x="304" y="45"/>
                    <a:pt x="232" y="17"/>
                  </a:cubicBezTo>
                  <a:cubicBezTo>
                    <a:pt x="193" y="1"/>
                    <a:pt x="130" y="0"/>
                    <a:pt x="84" y="32"/>
                  </a:cubicBezTo>
                  <a:close/>
                </a:path>
              </a:pathLst>
            </a:custGeom>
            <a:solidFill>
              <a:srgbClr val="FA8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79" name="Freeform 98"/>
            <p:cNvSpPr>
              <a:spLocks/>
            </p:cNvSpPr>
            <p:nvPr/>
          </p:nvSpPr>
          <p:spPr bwMode="auto">
            <a:xfrm>
              <a:off x="866" y="1464"/>
              <a:ext cx="928" cy="2349"/>
            </a:xfrm>
            <a:custGeom>
              <a:avLst/>
              <a:gdLst>
                <a:gd name="T0" fmla="*/ 81 w 371"/>
                <a:gd name="T1" fmla="*/ 31 h 881"/>
                <a:gd name="T2" fmla="*/ 334 w 371"/>
                <a:gd name="T3" fmla="*/ 173 h 881"/>
                <a:gd name="T4" fmla="*/ 264 w 371"/>
                <a:gd name="T5" fmla="*/ 200 h 881"/>
                <a:gd name="T6" fmla="*/ 191 w 371"/>
                <a:gd name="T7" fmla="*/ 222 h 881"/>
                <a:gd name="T8" fmla="*/ 340 w 371"/>
                <a:gd name="T9" fmla="*/ 216 h 881"/>
                <a:gd name="T10" fmla="*/ 348 w 371"/>
                <a:gd name="T11" fmla="*/ 223 h 881"/>
                <a:gd name="T12" fmla="*/ 365 w 371"/>
                <a:gd name="T13" fmla="*/ 390 h 881"/>
                <a:gd name="T14" fmla="*/ 272 w 371"/>
                <a:gd name="T15" fmla="*/ 391 h 881"/>
                <a:gd name="T16" fmla="*/ 334 w 371"/>
                <a:gd name="T17" fmla="*/ 415 h 881"/>
                <a:gd name="T18" fmla="*/ 369 w 371"/>
                <a:gd name="T19" fmla="*/ 427 h 881"/>
                <a:gd name="T20" fmla="*/ 365 w 371"/>
                <a:gd name="T21" fmla="*/ 536 h 881"/>
                <a:gd name="T22" fmla="*/ 358 w 371"/>
                <a:gd name="T23" fmla="*/ 536 h 881"/>
                <a:gd name="T24" fmla="*/ 114 w 371"/>
                <a:gd name="T25" fmla="*/ 506 h 881"/>
                <a:gd name="T26" fmla="*/ 112 w 371"/>
                <a:gd name="T27" fmla="*/ 528 h 881"/>
                <a:gd name="T28" fmla="*/ 357 w 371"/>
                <a:gd name="T29" fmla="*/ 564 h 881"/>
                <a:gd name="T30" fmla="*/ 299 w 371"/>
                <a:gd name="T31" fmla="*/ 783 h 881"/>
                <a:gd name="T32" fmla="*/ 116 w 371"/>
                <a:gd name="T33" fmla="*/ 721 h 881"/>
                <a:gd name="T34" fmla="*/ 109 w 371"/>
                <a:gd name="T35" fmla="*/ 744 h 881"/>
                <a:gd name="T36" fmla="*/ 266 w 371"/>
                <a:gd name="T37" fmla="*/ 811 h 881"/>
                <a:gd name="T38" fmla="*/ 201 w 371"/>
                <a:gd name="T39" fmla="*/ 869 h 881"/>
                <a:gd name="T40" fmla="*/ 10 w 371"/>
                <a:gd name="T41" fmla="*/ 622 h 881"/>
                <a:gd name="T42" fmla="*/ 23 w 371"/>
                <a:gd name="T43" fmla="*/ 615 h 881"/>
                <a:gd name="T44" fmla="*/ 245 w 371"/>
                <a:gd name="T45" fmla="*/ 651 h 881"/>
                <a:gd name="T46" fmla="*/ 266 w 371"/>
                <a:gd name="T47" fmla="*/ 640 h 881"/>
                <a:gd name="T48" fmla="*/ 24 w 371"/>
                <a:gd name="T49" fmla="*/ 581 h 881"/>
                <a:gd name="T50" fmla="*/ 18 w 371"/>
                <a:gd name="T51" fmla="*/ 571 h 881"/>
                <a:gd name="T52" fmla="*/ 36 w 371"/>
                <a:gd name="T53" fmla="*/ 476 h 881"/>
                <a:gd name="T54" fmla="*/ 48 w 371"/>
                <a:gd name="T55" fmla="*/ 470 h 881"/>
                <a:gd name="T56" fmla="*/ 198 w 371"/>
                <a:gd name="T57" fmla="*/ 465 h 881"/>
                <a:gd name="T58" fmla="*/ 124 w 371"/>
                <a:gd name="T59" fmla="*/ 449 h 881"/>
                <a:gd name="T60" fmla="*/ 42 w 371"/>
                <a:gd name="T61" fmla="*/ 428 h 881"/>
                <a:gd name="T62" fmla="*/ 45 w 371"/>
                <a:gd name="T63" fmla="*/ 377 h 881"/>
                <a:gd name="T64" fmla="*/ 50 w 371"/>
                <a:gd name="T65" fmla="*/ 354 h 881"/>
                <a:gd name="T66" fmla="*/ 78 w 371"/>
                <a:gd name="T67" fmla="*/ 348 h 881"/>
                <a:gd name="T68" fmla="*/ 236 w 371"/>
                <a:gd name="T69" fmla="*/ 311 h 881"/>
                <a:gd name="T70" fmla="*/ 234 w 371"/>
                <a:gd name="T71" fmla="*/ 307 h 881"/>
                <a:gd name="T72" fmla="*/ 53 w 371"/>
                <a:gd name="T73" fmla="*/ 324 h 881"/>
                <a:gd name="T74" fmla="*/ 44 w 371"/>
                <a:gd name="T75" fmla="*/ 267 h 881"/>
                <a:gd name="T76" fmla="*/ 38 w 371"/>
                <a:gd name="T77" fmla="*/ 192 h 881"/>
                <a:gd name="T78" fmla="*/ 141 w 371"/>
                <a:gd name="T79" fmla="*/ 165 h 881"/>
                <a:gd name="T80" fmla="*/ 270 w 371"/>
                <a:gd name="T81" fmla="*/ 128 h 881"/>
                <a:gd name="T82" fmla="*/ 184 w 371"/>
                <a:gd name="T83" fmla="*/ 130 h 881"/>
                <a:gd name="T84" fmla="*/ 34 w 371"/>
                <a:gd name="T85" fmla="*/ 149 h 881"/>
                <a:gd name="T86" fmla="*/ 32 w 371"/>
                <a:gd name="T87" fmla="*/ 13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881">
                  <a:moveTo>
                    <a:pt x="32" y="137"/>
                  </a:moveTo>
                  <a:cubicBezTo>
                    <a:pt x="32" y="90"/>
                    <a:pt x="49" y="54"/>
                    <a:pt x="81" y="31"/>
                  </a:cubicBezTo>
                  <a:cubicBezTo>
                    <a:pt x="125" y="0"/>
                    <a:pt x="184" y="2"/>
                    <a:pt x="222" y="16"/>
                  </a:cubicBezTo>
                  <a:cubicBezTo>
                    <a:pt x="290" y="43"/>
                    <a:pt x="330" y="160"/>
                    <a:pt x="334" y="173"/>
                  </a:cubicBezTo>
                  <a:cubicBezTo>
                    <a:pt x="336" y="180"/>
                    <a:pt x="336" y="185"/>
                    <a:pt x="334" y="186"/>
                  </a:cubicBezTo>
                  <a:cubicBezTo>
                    <a:pt x="322" y="192"/>
                    <a:pt x="293" y="196"/>
                    <a:pt x="264" y="200"/>
                  </a:cubicBezTo>
                  <a:cubicBezTo>
                    <a:pt x="218" y="206"/>
                    <a:pt x="197" y="210"/>
                    <a:pt x="192" y="217"/>
                  </a:cubicBezTo>
                  <a:cubicBezTo>
                    <a:pt x="191" y="219"/>
                    <a:pt x="191" y="221"/>
                    <a:pt x="191" y="222"/>
                  </a:cubicBezTo>
                  <a:cubicBezTo>
                    <a:pt x="194" y="235"/>
                    <a:pt x="224" y="232"/>
                    <a:pt x="287" y="223"/>
                  </a:cubicBezTo>
                  <a:cubicBezTo>
                    <a:pt x="308" y="219"/>
                    <a:pt x="329" y="216"/>
                    <a:pt x="340" y="216"/>
                  </a:cubicBezTo>
                  <a:cubicBezTo>
                    <a:pt x="346" y="216"/>
                    <a:pt x="347" y="219"/>
                    <a:pt x="348" y="222"/>
                  </a:cubicBezTo>
                  <a:cubicBezTo>
                    <a:pt x="348" y="223"/>
                    <a:pt x="348" y="223"/>
                    <a:pt x="348" y="223"/>
                  </a:cubicBezTo>
                  <a:cubicBezTo>
                    <a:pt x="360" y="259"/>
                    <a:pt x="370" y="345"/>
                    <a:pt x="371" y="378"/>
                  </a:cubicBezTo>
                  <a:cubicBezTo>
                    <a:pt x="371" y="385"/>
                    <a:pt x="369" y="390"/>
                    <a:pt x="365" y="390"/>
                  </a:cubicBezTo>
                  <a:cubicBezTo>
                    <a:pt x="355" y="392"/>
                    <a:pt x="338" y="391"/>
                    <a:pt x="321" y="389"/>
                  </a:cubicBezTo>
                  <a:cubicBezTo>
                    <a:pt x="294" y="387"/>
                    <a:pt x="278" y="386"/>
                    <a:pt x="272" y="391"/>
                  </a:cubicBezTo>
                  <a:cubicBezTo>
                    <a:pt x="271" y="393"/>
                    <a:pt x="270" y="395"/>
                    <a:pt x="270" y="397"/>
                  </a:cubicBezTo>
                  <a:cubicBezTo>
                    <a:pt x="271" y="410"/>
                    <a:pt x="296" y="412"/>
                    <a:pt x="334" y="415"/>
                  </a:cubicBezTo>
                  <a:cubicBezTo>
                    <a:pt x="345" y="415"/>
                    <a:pt x="355" y="416"/>
                    <a:pt x="362" y="417"/>
                  </a:cubicBezTo>
                  <a:cubicBezTo>
                    <a:pt x="367" y="418"/>
                    <a:pt x="369" y="421"/>
                    <a:pt x="369" y="427"/>
                  </a:cubicBezTo>
                  <a:cubicBezTo>
                    <a:pt x="370" y="454"/>
                    <a:pt x="371" y="503"/>
                    <a:pt x="368" y="527"/>
                  </a:cubicBezTo>
                  <a:cubicBezTo>
                    <a:pt x="367" y="534"/>
                    <a:pt x="365" y="536"/>
                    <a:pt x="365" y="536"/>
                  </a:cubicBezTo>
                  <a:cubicBezTo>
                    <a:pt x="364" y="537"/>
                    <a:pt x="362" y="537"/>
                    <a:pt x="360" y="536"/>
                  </a:cubicBezTo>
                  <a:cubicBezTo>
                    <a:pt x="358" y="536"/>
                    <a:pt x="358" y="536"/>
                    <a:pt x="358" y="536"/>
                  </a:cubicBezTo>
                  <a:cubicBezTo>
                    <a:pt x="328" y="534"/>
                    <a:pt x="233" y="522"/>
                    <a:pt x="170" y="513"/>
                  </a:cubicBezTo>
                  <a:cubicBezTo>
                    <a:pt x="114" y="506"/>
                    <a:pt x="114" y="506"/>
                    <a:pt x="114" y="506"/>
                  </a:cubicBezTo>
                  <a:cubicBezTo>
                    <a:pt x="100" y="505"/>
                    <a:pt x="91" y="508"/>
                    <a:pt x="90" y="514"/>
                  </a:cubicBezTo>
                  <a:cubicBezTo>
                    <a:pt x="89" y="521"/>
                    <a:pt x="98" y="526"/>
                    <a:pt x="112" y="528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219" y="543"/>
                    <a:pt x="321" y="556"/>
                    <a:pt x="357" y="564"/>
                  </a:cubicBezTo>
                  <a:cubicBezTo>
                    <a:pt x="364" y="565"/>
                    <a:pt x="364" y="574"/>
                    <a:pt x="363" y="579"/>
                  </a:cubicBezTo>
                  <a:cubicBezTo>
                    <a:pt x="354" y="665"/>
                    <a:pt x="318" y="769"/>
                    <a:pt x="299" y="783"/>
                  </a:cubicBezTo>
                  <a:cubicBezTo>
                    <a:pt x="282" y="795"/>
                    <a:pt x="190" y="754"/>
                    <a:pt x="146" y="734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09" y="719"/>
                    <a:pt x="87" y="711"/>
                    <a:pt x="83" y="720"/>
                  </a:cubicBezTo>
                  <a:cubicBezTo>
                    <a:pt x="80" y="727"/>
                    <a:pt x="89" y="735"/>
                    <a:pt x="109" y="744"/>
                  </a:cubicBezTo>
                  <a:cubicBezTo>
                    <a:pt x="129" y="754"/>
                    <a:pt x="166" y="769"/>
                    <a:pt x="198" y="782"/>
                  </a:cubicBezTo>
                  <a:cubicBezTo>
                    <a:pt x="227" y="794"/>
                    <a:pt x="255" y="805"/>
                    <a:pt x="266" y="811"/>
                  </a:cubicBezTo>
                  <a:cubicBezTo>
                    <a:pt x="270" y="813"/>
                    <a:pt x="271" y="817"/>
                    <a:pt x="270" y="821"/>
                  </a:cubicBezTo>
                  <a:cubicBezTo>
                    <a:pt x="268" y="834"/>
                    <a:pt x="248" y="860"/>
                    <a:pt x="201" y="869"/>
                  </a:cubicBezTo>
                  <a:cubicBezTo>
                    <a:pt x="144" y="881"/>
                    <a:pt x="86" y="860"/>
                    <a:pt x="42" y="812"/>
                  </a:cubicBezTo>
                  <a:cubicBezTo>
                    <a:pt x="2" y="769"/>
                    <a:pt x="0" y="656"/>
                    <a:pt x="10" y="622"/>
                  </a:cubicBezTo>
                  <a:cubicBezTo>
                    <a:pt x="10" y="622"/>
                    <a:pt x="11" y="621"/>
                    <a:pt x="11" y="621"/>
                  </a:cubicBezTo>
                  <a:cubicBezTo>
                    <a:pt x="12" y="616"/>
                    <a:pt x="13" y="613"/>
                    <a:pt x="23" y="615"/>
                  </a:cubicBezTo>
                  <a:cubicBezTo>
                    <a:pt x="43" y="618"/>
                    <a:pt x="86" y="625"/>
                    <a:pt x="128" y="632"/>
                  </a:cubicBezTo>
                  <a:cubicBezTo>
                    <a:pt x="182" y="641"/>
                    <a:pt x="234" y="650"/>
                    <a:pt x="245" y="651"/>
                  </a:cubicBezTo>
                  <a:cubicBezTo>
                    <a:pt x="259" y="652"/>
                    <a:pt x="266" y="646"/>
                    <a:pt x="266" y="640"/>
                  </a:cubicBezTo>
                  <a:cubicBezTo>
                    <a:pt x="266" y="640"/>
                    <a:pt x="266" y="640"/>
                    <a:pt x="266" y="640"/>
                  </a:cubicBezTo>
                  <a:cubicBezTo>
                    <a:pt x="266" y="634"/>
                    <a:pt x="261" y="629"/>
                    <a:pt x="250" y="627"/>
                  </a:cubicBezTo>
                  <a:cubicBezTo>
                    <a:pt x="170" y="615"/>
                    <a:pt x="59" y="597"/>
                    <a:pt x="24" y="581"/>
                  </a:cubicBezTo>
                  <a:cubicBezTo>
                    <a:pt x="24" y="581"/>
                    <a:pt x="23" y="581"/>
                    <a:pt x="23" y="581"/>
                  </a:cubicBezTo>
                  <a:cubicBezTo>
                    <a:pt x="21" y="580"/>
                    <a:pt x="18" y="578"/>
                    <a:pt x="18" y="571"/>
                  </a:cubicBezTo>
                  <a:cubicBezTo>
                    <a:pt x="18" y="570"/>
                    <a:pt x="18" y="568"/>
                    <a:pt x="19" y="566"/>
                  </a:cubicBezTo>
                  <a:cubicBezTo>
                    <a:pt x="20" y="543"/>
                    <a:pt x="28" y="496"/>
                    <a:pt x="36" y="476"/>
                  </a:cubicBezTo>
                  <a:cubicBezTo>
                    <a:pt x="39" y="469"/>
                    <a:pt x="42" y="469"/>
                    <a:pt x="46" y="470"/>
                  </a:cubicBezTo>
                  <a:cubicBezTo>
                    <a:pt x="48" y="470"/>
                    <a:pt x="48" y="470"/>
                    <a:pt x="48" y="470"/>
                  </a:cubicBezTo>
                  <a:cubicBezTo>
                    <a:pt x="48" y="470"/>
                    <a:pt x="78" y="472"/>
                    <a:pt x="78" y="472"/>
                  </a:cubicBezTo>
                  <a:cubicBezTo>
                    <a:pt x="161" y="477"/>
                    <a:pt x="196" y="478"/>
                    <a:pt x="198" y="465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0" y="453"/>
                    <a:pt x="166" y="451"/>
                    <a:pt x="124" y="449"/>
                  </a:cubicBezTo>
                  <a:cubicBezTo>
                    <a:pt x="93" y="447"/>
                    <a:pt x="58" y="445"/>
                    <a:pt x="46" y="439"/>
                  </a:cubicBezTo>
                  <a:cubicBezTo>
                    <a:pt x="43" y="436"/>
                    <a:pt x="42" y="430"/>
                    <a:pt x="42" y="428"/>
                  </a:cubicBezTo>
                  <a:cubicBezTo>
                    <a:pt x="41" y="423"/>
                    <a:pt x="41" y="419"/>
                    <a:pt x="41" y="414"/>
                  </a:cubicBezTo>
                  <a:cubicBezTo>
                    <a:pt x="41" y="405"/>
                    <a:pt x="42" y="395"/>
                    <a:pt x="45" y="377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7" y="361"/>
                    <a:pt x="48" y="356"/>
                    <a:pt x="50" y="354"/>
                  </a:cubicBezTo>
                  <a:cubicBezTo>
                    <a:pt x="51" y="352"/>
                    <a:pt x="55" y="352"/>
                    <a:pt x="62" y="351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210" y="328"/>
                    <a:pt x="236" y="321"/>
                    <a:pt x="236" y="311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27" y="301"/>
                    <a:pt x="194" y="305"/>
                    <a:pt x="125" y="316"/>
                  </a:cubicBezTo>
                  <a:cubicBezTo>
                    <a:pt x="95" y="320"/>
                    <a:pt x="58" y="325"/>
                    <a:pt x="53" y="324"/>
                  </a:cubicBezTo>
                  <a:cubicBezTo>
                    <a:pt x="47" y="321"/>
                    <a:pt x="46" y="318"/>
                    <a:pt x="45" y="293"/>
                  </a:cubicBezTo>
                  <a:cubicBezTo>
                    <a:pt x="44" y="267"/>
                    <a:pt x="44" y="267"/>
                    <a:pt x="44" y="267"/>
                  </a:cubicBezTo>
                  <a:cubicBezTo>
                    <a:pt x="43" y="246"/>
                    <a:pt x="41" y="230"/>
                    <a:pt x="39" y="219"/>
                  </a:cubicBezTo>
                  <a:cubicBezTo>
                    <a:pt x="37" y="205"/>
                    <a:pt x="35" y="197"/>
                    <a:pt x="38" y="192"/>
                  </a:cubicBezTo>
                  <a:cubicBezTo>
                    <a:pt x="42" y="185"/>
                    <a:pt x="76" y="179"/>
                    <a:pt x="101" y="174"/>
                  </a:cubicBezTo>
                  <a:cubicBezTo>
                    <a:pt x="116" y="171"/>
                    <a:pt x="130" y="168"/>
                    <a:pt x="141" y="165"/>
                  </a:cubicBezTo>
                  <a:cubicBezTo>
                    <a:pt x="151" y="162"/>
                    <a:pt x="166" y="159"/>
                    <a:pt x="182" y="156"/>
                  </a:cubicBezTo>
                  <a:cubicBezTo>
                    <a:pt x="231" y="145"/>
                    <a:pt x="264" y="137"/>
                    <a:pt x="270" y="128"/>
                  </a:cubicBezTo>
                  <a:cubicBezTo>
                    <a:pt x="271" y="125"/>
                    <a:pt x="271" y="123"/>
                    <a:pt x="271" y="122"/>
                  </a:cubicBezTo>
                  <a:cubicBezTo>
                    <a:pt x="267" y="109"/>
                    <a:pt x="239" y="116"/>
                    <a:pt x="184" y="130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66" y="157"/>
                    <a:pt x="41" y="154"/>
                    <a:pt x="34" y="149"/>
                  </a:cubicBezTo>
                  <a:cubicBezTo>
                    <a:pt x="33" y="147"/>
                    <a:pt x="32" y="146"/>
                    <a:pt x="32" y="144"/>
                  </a:cubicBezTo>
                  <a:cubicBezTo>
                    <a:pt x="32" y="142"/>
                    <a:pt x="32" y="140"/>
                    <a:pt x="32" y="137"/>
                  </a:cubicBezTo>
                  <a:close/>
                </a:path>
              </a:pathLst>
            </a:custGeom>
            <a:solidFill>
              <a:srgbClr val="FD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0" name="Freeform 99"/>
            <p:cNvSpPr>
              <a:spLocks/>
            </p:cNvSpPr>
            <p:nvPr/>
          </p:nvSpPr>
          <p:spPr bwMode="auto">
            <a:xfrm>
              <a:off x="911" y="2715"/>
              <a:ext cx="363" cy="357"/>
            </a:xfrm>
            <a:custGeom>
              <a:avLst/>
              <a:gdLst>
                <a:gd name="T0" fmla="*/ 5 w 145"/>
                <a:gd name="T1" fmla="*/ 112 h 134"/>
                <a:gd name="T2" fmla="*/ 6 w 145"/>
                <a:gd name="T3" fmla="*/ 112 h 134"/>
                <a:gd name="T4" fmla="*/ 88 w 145"/>
                <a:gd name="T5" fmla="*/ 134 h 134"/>
                <a:gd name="T6" fmla="*/ 52 w 145"/>
                <a:gd name="T7" fmla="*/ 91 h 134"/>
                <a:gd name="T8" fmla="*/ 73 w 145"/>
                <a:gd name="T9" fmla="*/ 44 h 134"/>
                <a:gd name="T10" fmla="*/ 79 w 145"/>
                <a:gd name="T11" fmla="*/ 38 h 134"/>
                <a:gd name="T12" fmla="*/ 80 w 145"/>
                <a:gd name="T13" fmla="*/ 38 h 134"/>
                <a:gd name="T14" fmla="*/ 145 w 145"/>
                <a:gd name="T15" fmla="*/ 7 h 134"/>
                <a:gd name="T16" fmla="*/ 142 w 145"/>
                <a:gd name="T17" fmla="*/ 6 h 134"/>
                <a:gd name="T18" fmla="*/ 60 w 145"/>
                <a:gd name="T19" fmla="*/ 3 h 134"/>
                <a:gd name="T20" fmla="*/ 30 w 145"/>
                <a:gd name="T21" fmla="*/ 1 h 134"/>
                <a:gd name="T22" fmla="*/ 28 w 145"/>
                <a:gd name="T23" fmla="*/ 1 h 134"/>
                <a:gd name="T24" fmla="*/ 18 w 145"/>
                <a:gd name="T25" fmla="*/ 7 h 134"/>
                <a:gd name="T26" fmla="*/ 1 w 145"/>
                <a:gd name="T27" fmla="*/ 97 h 134"/>
                <a:gd name="T28" fmla="*/ 0 w 145"/>
                <a:gd name="T29" fmla="*/ 102 h 134"/>
                <a:gd name="T30" fmla="*/ 5 w 145"/>
                <a:gd name="T31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34">
                  <a:moveTo>
                    <a:pt x="5" y="112"/>
                  </a:moveTo>
                  <a:cubicBezTo>
                    <a:pt x="5" y="112"/>
                    <a:pt x="6" y="112"/>
                    <a:pt x="6" y="112"/>
                  </a:cubicBezTo>
                  <a:cubicBezTo>
                    <a:pt x="22" y="119"/>
                    <a:pt x="52" y="127"/>
                    <a:pt x="88" y="134"/>
                  </a:cubicBezTo>
                  <a:cubicBezTo>
                    <a:pt x="70" y="125"/>
                    <a:pt x="53" y="107"/>
                    <a:pt x="52" y="91"/>
                  </a:cubicBezTo>
                  <a:cubicBezTo>
                    <a:pt x="50" y="72"/>
                    <a:pt x="57" y="57"/>
                    <a:pt x="73" y="44"/>
                  </a:cubicBezTo>
                  <a:cubicBezTo>
                    <a:pt x="74" y="41"/>
                    <a:pt x="76" y="39"/>
                    <a:pt x="79" y="38"/>
                  </a:cubicBezTo>
                  <a:cubicBezTo>
                    <a:pt x="79" y="38"/>
                    <a:pt x="80" y="38"/>
                    <a:pt x="80" y="38"/>
                  </a:cubicBezTo>
                  <a:cubicBezTo>
                    <a:pt x="100" y="23"/>
                    <a:pt x="130" y="12"/>
                    <a:pt x="145" y="7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23" y="6"/>
                    <a:pt x="96" y="5"/>
                    <a:pt x="60" y="3"/>
                  </a:cubicBezTo>
                  <a:cubicBezTo>
                    <a:pt x="60" y="3"/>
                    <a:pt x="30" y="1"/>
                    <a:pt x="3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4" y="0"/>
                    <a:pt x="21" y="0"/>
                    <a:pt x="18" y="7"/>
                  </a:cubicBezTo>
                  <a:cubicBezTo>
                    <a:pt x="10" y="27"/>
                    <a:pt x="2" y="74"/>
                    <a:pt x="1" y="97"/>
                  </a:cubicBezTo>
                  <a:cubicBezTo>
                    <a:pt x="0" y="99"/>
                    <a:pt x="0" y="101"/>
                    <a:pt x="0" y="102"/>
                  </a:cubicBezTo>
                  <a:cubicBezTo>
                    <a:pt x="0" y="109"/>
                    <a:pt x="3" y="111"/>
                    <a:pt x="5" y="112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1" name="Freeform 100"/>
            <p:cNvSpPr>
              <a:spLocks/>
            </p:cNvSpPr>
            <p:nvPr/>
          </p:nvSpPr>
          <p:spPr bwMode="auto">
            <a:xfrm>
              <a:off x="969" y="2293"/>
              <a:ext cx="595" cy="368"/>
            </a:xfrm>
            <a:custGeom>
              <a:avLst/>
              <a:gdLst>
                <a:gd name="T0" fmla="*/ 5 w 238"/>
                <a:gd name="T1" fmla="*/ 58 h 138"/>
                <a:gd name="T2" fmla="*/ 4 w 238"/>
                <a:gd name="T3" fmla="*/ 66 h 138"/>
                <a:gd name="T4" fmla="*/ 0 w 238"/>
                <a:gd name="T5" fmla="*/ 103 h 138"/>
                <a:gd name="T6" fmla="*/ 1 w 238"/>
                <a:gd name="T7" fmla="*/ 117 h 138"/>
                <a:gd name="T8" fmla="*/ 5 w 238"/>
                <a:gd name="T9" fmla="*/ 128 h 138"/>
                <a:gd name="T10" fmla="*/ 83 w 238"/>
                <a:gd name="T11" fmla="*/ 138 h 138"/>
                <a:gd name="T12" fmla="*/ 29 w 238"/>
                <a:gd name="T13" fmla="*/ 104 h 138"/>
                <a:gd name="T14" fmla="*/ 118 w 238"/>
                <a:gd name="T15" fmla="*/ 51 h 138"/>
                <a:gd name="T16" fmla="*/ 238 w 238"/>
                <a:gd name="T17" fmla="*/ 24 h 138"/>
                <a:gd name="T18" fmla="*/ 195 w 238"/>
                <a:gd name="T19" fmla="*/ 0 h 138"/>
                <a:gd name="T20" fmla="*/ 74 w 238"/>
                <a:gd name="T21" fmla="*/ 31 h 138"/>
                <a:gd name="T22" fmla="*/ 37 w 238"/>
                <a:gd name="T23" fmla="*/ 37 h 138"/>
                <a:gd name="T24" fmla="*/ 21 w 238"/>
                <a:gd name="T25" fmla="*/ 40 h 138"/>
                <a:gd name="T26" fmla="*/ 9 w 238"/>
                <a:gd name="T27" fmla="*/ 43 h 138"/>
                <a:gd name="T28" fmla="*/ 5 w 238"/>
                <a:gd name="T29" fmla="*/ 5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138">
                  <a:moveTo>
                    <a:pt x="5" y="58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1" y="84"/>
                    <a:pt x="0" y="94"/>
                    <a:pt x="0" y="103"/>
                  </a:cubicBezTo>
                  <a:cubicBezTo>
                    <a:pt x="0" y="108"/>
                    <a:pt x="0" y="112"/>
                    <a:pt x="1" y="117"/>
                  </a:cubicBezTo>
                  <a:cubicBezTo>
                    <a:pt x="1" y="119"/>
                    <a:pt x="2" y="125"/>
                    <a:pt x="5" y="128"/>
                  </a:cubicBezTo>
                  <a:cubicBezTo>
                    <a:pt x="17" y="134"/>
                    <a:pt x="52" y="136"/>
                    <a:pt x="83" y="138"/>
                  </a:cubicBezTo>
                  <a:cubicBezTo>
                    <a:pt x="62" y="131"/>
                    <a:pt x="29" y="132"/>
                    <a:pt x="29" y="104"/>
                  </a:cubicBezTo>
                  <a:cubicBezTo>
                    <a:pt x="29" y="76"/>
                    <a:pt x="66" y="64"/>
                    <a:pt x="118" y="51"/>
                  </a:cubicBezTo>
                  <a:cubicBezTo>
                    <a:pt x="170" y="37"/>
                    <a:pt x="221" y="28"/>
                    <a:pt x="238" y="24"/>
                  </a:cubicBezTo>
                  <a:cubicBezTo>
                    <a:pt x="219" y="24"/>
                    <a:pt x="201" y="12"/>
                    <a:pt x="195" y="0"/>
                  </a:cubicBezTo>
                  <a:cubicBezTo>
                    <a:pt x="195" y="10"/>
                    <a:pt x="169" y="17"/>
                    <a:pt x="74" y="3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1"/>
                    <a:pt x="10" y="41"/>
                    <a:pt x="9" y="43"/>
                  </a:cubicBezTo>
                  <a:cubicBezTo>
                    <a:pt x="7" y="45"/>
                    <a:pt x="6" y="50"/>
                    <a:pt x="5" y="58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2" name="Freeform 101"/>
            <p:cNvSpPr>
              <a:spLocks/>
            </p:cNvSpPr>
            <p:nvPr/>
          </p:nvSpPr>
          <p:spPr bwMode="auto">
            <a:xfrm>
              <a:off x="1294" y="2627"/>
              <a:ext cx="257" cy="112"/>
            </a:xfrm>
            <a:custGeom>
              <a:avLst/>
              <a:gdLst>
                <a:gd name="T0" fmla="*/ 33 w 103"/>
                <a:gd name="T1" fmla="*/ 39 h 42"/>
                <a:gd name="T2" fmla="*/ 103 w 103"/>
                <a:gd name="T3" fmla="*/ 0 h 42"/>
                <a:gd name="T4" fmla="*/ 27 w 103"/>
                <a:gd name="T5" fmla="*/ 29 h 42"/>
                <a:gd name="T6" fmla="*/ 0 w 103"/>
                <a:gd name="T7" fmla="*/ 39 h 42"/>
                <a:gd name="T8" fmla="*/ 33 w 103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2">
                  <a:moveTo>
                    <a:pt x="33" y="39"/>
                  </a:moveTo>
                  <a:cubicBezTo>
                    <a:pt x="51" y="34"/>
                    <a:pt x="87" y="6"/>
                    <a:pt x="103" y="0"/>
                  </a:cubicBezTo>
                  <a:cubicBezTo>
                    <a:pt x="63" y="0"/>
                    <a:pt x="41" y="20"/>
                    <a:pt x="27" y="29"/>
                  </a:cubicBezTo>
                  <a:cubicBezTo>
                    <a:pt x="25" y="35"/>
                    <a:pt x="17" y="38"/>
                    <a:pt x="0" y="39"/>
                  </a:cubicBezTo>
                  <a:cubicBezTo>
                    <a:pt x="11" y="41"/>
                    <a:pt x="25" y="42"/>
                    <a:pt x="33" y="39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3" name="Freeform 102"/>
            <p:cNvSpPr>
              <a:spLocks/>
            </p:cNvSpPr>
            <p:nvPr/>
          </p:nvSpPr>
          <p:spPr bwMode="auto">
            <a:xfrm>
              <a:off x="1351" y="2568"/>
              <a:ext cx="443" cy="328"/>
            </a:xfrm>
            <a:custGeom>
              <a:avLst/>
              <a:gdLst>
                <a:gd name="T0" fmla="*/ 175 w 177"/>
                <a:gd name="T1" fmla="*/ 13 h 123"/>
                <a:gd name="T2" fmla="*/ 168 w 177"/>
                <a:gd name="T3" fmla="*/ 3 h 123"/>
                <a:gd name="T4" fmla="*/ 140 w 177"/>
                <a:gd name="T5" fmla="*/ 1 h 123"/>
                <a:gd name="T6" fmla="*/ 128 w 177"/>
                <a:gd name="T7" fmla="*/ 0 h 123"/>
                <a:gd name="T8" fmla="*/ 158 w 177"/>
                <a:gd name="T9" fmla="*/ 32 h 123"/>
                <a:gd name="T10" fmla="*/ 125 w 177"/>
                <a:gd name="T11" fmla="*/ 100 h 123"/>
                <a:gd name="T12" fmla="*/ 0 w 177"/>
                <a:gd name="T13" fmla="*/ 103 h 123"/>
                <a:gd name="T14" fmla="*/ 164 w 177"/>
                <a:gd name="T15" fmla="*/ 122 h 123"/>
                <a:gd name="T16" fmla="*/ 166 w 177"/>
                <a:gd name="T17" fmla="*/ 122 h 123"/>
                <a:gd name="T18" fmla="*/ 171 w 177"/>
                <a:gd name="T19" fmla="*/ 122 h 123"/>
                <a:gd name="T20" fmla="*/ 174 w 177"/>
                <a:gd name="T21" fmla="*/ 113 h 123"/>
                <a:gd name="T22" fmla="*/ 175 w 177"/>
                <a:gd name="T23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23">
                  <a:moveTo>
                    <a:pt x="175" y="13"/>
                  </a:moveTo>
                  <a:cubicBezTo>
                    <a:pt x="175" y="7"/>
                    <a:pt x="173" y="4"/>
                    <a:pt x="168" y="3"/>
                  </a:cubicBezTo>
                  <a:cubicBezTo>
                    <a:pt x="161" y="2"/>
                    <a:pt x="151" y="1"/>
                    <a:pt x="140" y="1"/>
                  </a:cubicBezTo>
                  <a:cubicBezTo>
                    <a:pt x="136" y="0"/>
                    <a:pt x="132" y="0"/>
                    <a:pt x="128" y="0"/>
                  </a:cubicBezTo>
                  <a:cubicBezTo>
                    <a:pt x="137" y="3"/>
                    <a:pt x="159" y="14"/>
                    <a:pt x="158" y="32"/>
                  </a:cubicBezTo>
                  <a:cubicBezTo>
                    <a:pt x="157" y="54"/>
                    <a:pt x="160" y="89"/>
                    <a:pt x="125" y="100"/>
                  </a:cubicBezTo>
                  <a:cubicBezTo>
                    <a:pt x="97" y="108"/>
                    <a:pt x="42" y="104"/>
                    <a:pt x="0" y="103"/>
                  </a:cubicBezTo>
                  <a:cubicBezTo>
                    <a:pt x="61" y="110"/>
                    <a:pt x="138" y="120"/>
                    <a:pt x="164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3"/>
                    <a:pt x="170" y="123"/>
                    <a:pt x="171" y="122"/>
                  </a:cubicBezTo>
                  <a:cubicBezTo>
                    <a:pt x="171" y="122"/>
                    <a:pt x="173" y="120"/>
                    <a:pt x="174" y="113"/>
                  </a:cubicBezTo>
                  <a:cubicBezTo>
                    <a:pt x="177" y="89"/>
                    <a:pt x="176" y="40"/>
                    <a:pt x="175" y="13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4" name="Freeform 103"/>
            <p:cNvSpPr>
              <a:spLocks/>
            </p:cNvSpPr>
            <p:nvPr/>
          </p:nvSpPr>
          <p:spPr bwMode="auto">
            <a:xfrm>
              <a:off x="1126" y="3269"/>
              <a:ext cx="600" cy="315"/>
            </a:xfrm>
            <a:custGeom>
              <a:avLst/>
              <a:gdLst>
                <a:gd name="T0" fmla="*/ 163 w 240"/>
                <a:gd name="T1" fmla="*/ 75 h 118"/>
                <a:gd name="T2" fmla="*/ 0 w 240"/>
                <a:gd name="T3" fmla="*/ 41 h 118"/>
                <a:gd name="T4" fmla="*/ 12 w 240"/>
                <a:gd name="T5" fmla="*/ 44 h 118"/>
                <a:gd name="T6" fmla="*/ 42 w 240"/>
                <a:gd name="T7" fmla="*/ 57 h 118"/>
                <a:gd name="T8" fmla="*/ 195 w 240"/>
                <a:gd name="T9" fmla="*/ 106 h 118"/>
                <a:gd name="T10" fmla="*/ 215 w 240"/>
                <a:gd name="T11" fmla="*/ 73 h 118"/>
                <a:gd name="T12" fmla="*/ 233 w 240"/>
                <a:gd name="T13" fmla="*/ 24 h 118"/>
                <a:gd name="T14" fmla="*/ 240 w 240"/>
                <a:gd name="T15" fmla="*/ 0 h 118"/>
                <a:gd name="T16" fmla="*/ 163 w 240"/>
                <a:gd name="T17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18">
                  <a:moveTo>
                    <a:pt x="163" y="75"/>
                  </a:moveTo>
                  <a:cubicBezTo>
                    <a:pt x="104" y="78"/>
                    <a:pt x="33" y="39"/>
                    <a:pt x="0" y="41"/>
                  </a:cubicBezTo>
                  <a:cubicBezTo>
                    <a:pt x="5" y="42"/>
                    <a:pt x="9" y="43"/>
                    <a:pt x="12" y="44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86" y="77"/>
                    <a:pt x="178" y="118"/>
                    <a:pt x="195" y="106"/>
                  </a:cubicBezTo>
                  <a:cubicBezTo>
                    <a:pt x="200" y="102"/>
                    <a:pt x="207" y="90"/>
                    <a:pt x="215" y="73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5" y="17"/>
                    <a:pt x="238" y="9"/>
                    <a:pt x="240" y="0"/>
                  </a:cubicBezTo>
                  <a:cubicBezTo>
                    <a:pt x="226" y="32"/>
                    <a:pt x="203" y="74"/>
                    <a:pt x="163" y="75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07" name="Freeform 104"/>
            <p:cNvSpPr>
              <a:spLocks/>
            </p:cNvSpPr>
            <p:nvPr/>
          </p:nvSpPr>
          <p:spPr bwMode="auto">
            <a:xfrm>
              <a:off x="1531" y="2984"/>
              <a:ext cx="243" cy="200"/>
            </a:xfrm>
            <a:custGeom>
              <a:avLst/>
              <a:gdLst>
                <a:gd name="T0" fmla="*/ 0 w 97"/>
                <a:gd name="T1" fmla="*/ 70 h 75"/>
                <a:gd name="T2" fmla="*/ 40 w 97"/>
                <a:gd name="T3" fmla="*/ 49 h 75"/>
                <a:gd name="T4" fmla="*/ 94 w 97"/>
                <a:gd name="T5" fmla="*/ 33 h 75"/>
                <a:gd name="T6" fmla="*/ 97 w 97"/>
                <a:gd name="T7" fmla="*/ 12 h 75"/>
                <a:gd name="T8" fmla="*/ 0 w 97"/>
                <a:gd name="T9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5">
                  <a:moveTo>
                    <a:pt x="0" y="70"/>
                  </a:moveTo>
                  <a:cubicBezTo>
                    <a:pt x="0" y="70"/>
                    <a:pt x="12" y="75"/>
                    <a:pt x="40" y="49"/>
                  </a:cubicBezTo>
                  <a:cubicBezTo>
                    <a:pt x="60" y="29"/>
                    <a:pt x="84" y="31"/>
                    <a:pt x="94" y="33"/>
                  </a:cubicBezTo>
                  <a:cubicBezTo>
                    <a:pt x="95" y="26"/>
                    <a:pt x="96" y="19"/>
                    <a:pt x="97" y="12"/>
                  </a:cubicBezTo>
                  <a:cubicBezTo>
                    <a:pt x="53" y="0"/>
                    <a:pt x="19" y="47"/>
                    <a:pt x="0" y="7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3" name="Freeform 105"/>
            <p:cNvSpPr>
              <a:spLocks/>
            </p:cNvSpPr>
            <p:nvPr/>
          </p:nvSpPr>
          <p:spPr bwMode="auto">
            <a:xfrm>
              <a:off x="866" y="3099"/>
              <a:ext cx="438" cy="605"/>
            </a:xfrm>
            <a:custGeom>
              <a:avLst/>
              <a:gdLst>
                <a:gd name="T0" fmla="*/ 34 w 175"/>
                <a:gd name="T1" fmla="*/ 49 h 227"/>
                <a:gd name="T2" fmla="*/ 76 w 175"/>
                <a:gd name="T3" fmla="*/ 67 h 227"/>
                <a:gd name="T4" fmla="*/ 83 w 175"/>
                <a:gd name="T5" fmla="*/ 109 h 227"/>
                <a:gd name="T6" fmla="*/ 83 w 175"/>
                <a:gd name="T7" fmla="*/ 107 h 227"/>
                <a:gd name="T8" fmla="*/ 84 w 175"/>
                <a:gd name="T9" fmla="*/ 108 h 227"/>
                <a:gd name="T10" fmla="*/ 137 w 175"/>
                <a:gd name="T11" fmla="*/ 65 h 227"/>
                <a:gd name="T12" fmla="*/ 168 w 175"/>
                <a:gd name="T13" fmla="*/ 26 h 227"/>
                <a:gd name="T14" fmla="*/ 157 w 175"/>
                <a:gd name="T15" fmla="*/ 24 h 227"/>
                <a:gd name="T16" fmla="*/ 128 w 175"/>
                <a:gd name="T17" fmla="*/ 19 h 227"/>
                <a:gd name="T18" fmla="*/ 23 w 175"/>
                <a:gd name="T19" fmla="*/ 2 h 227"/>
                <a:gd name="T20" fmla="*/ 11 w 175"/>
                <a:gd name="T21" fmla="*/ 8 h 227"/>
                <a:gd name="T22" fmla="*/ 10 w 175"/>
                <a:gd name="T23" fmla="*/ 9 h 227"/>
                <a:gd name="T24" fmla="*/ 42 w 175"/>
                <a:gd name="T25" fmla="*/ 199 h 227"/>
                <a:gd name="T26" fmla="*/ 72 w 175"/>
                <a:gd name="T27" fmla="*/ 227 h 227"/>
                <a:gd name="T28" fmla="*/ 34 w 175"/>
                <a:gd name="T29" fmla="*/ 4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227">
                  <a:moveTo>
                    <a:pt x="34" y="49"/>
                  </a:moveTo>
                  <a:cubicBezTo>
                    <a:pt x="48" y="27"/>
                    <a:pt x="82" y="33"/>
                    <a:pt x="76" y="67"/>
                  </a:cubicBezTo>
                  <a:cubicBezTo>
                    <a:pt x="73" y="89"/>
                    <a:pt x="78" y="104"/>
                    <a:pt x="83" y="109"/>
                  </a:cubicBezTo>
                  <a:cubicBezTo>
                    <a:pt x="83" y="108"/>
                    <a:pt x="83" y="108"/>
                    <a:pt x="83" y="107"/>
                  </a:cubicBezTo>
                  <a:cubicBezTo>
                    <a:pt x="84" y="105"/>
                    <a:pt x="81" y="109"/>
                    <a:pt x="84" y="108"/>
                  </a:cubicBezTo>
                  <a:cubicBezTo>
                    <a:pt x="87" y="91"/>
                    <a:pt x="103" y="80"/>
                    <a:pt x="137" y="65"/>
                  </a:cubicBezTo>
                  <a:cubicBezTo>
                    <a:pt x="171" y="49"/>
                    <a:pt x="175" y="37"/>
                    <a:pt x="168" y="26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48" y="23"/>
                    <a:pt x="138" y="21"/>
                    <a:pt x="128" y="19"/>
                  </a:cubicBezTo>
                  <a:cubicBezTo>
                    <a:pt x="86" y="12"/>
                    <a:pt x="43" y="5"/>
                    <a:pt x="23" y="2"/>
                  </a:cubicBezTo>
                  <a:cubicBezTo>
                    <a:pt x="13" y="0"/>
                    <a:pt x="12" y="3"/>
                    <a:pt x="11" y="8"/>
                  </a:cubicBezTo>
                  <a:cubicBezTo>
                    <a:pt x="11" y="8"/>
                    <a:pt x="10" y="9"/>
                    <a:pt x="10" y="9"/>
                  </a:cubicBezTo>
                  <a:cubicBezTo>
                    <a:pt x="0" y="43"/>
                    <a:pt x="2" y="156"/>
                    <a:pt x="42" y="199"/>
                  </a:cubicBezTo>
                  <a:cubicBezTo>
                    <a:pt x="51" y="210"/>
                    <a:pt x="62" y="219"/>
                    <a:pt x="72" y="227"/>
                  </a:cubicBezTo>
                  <a:cubicBezTo>
                    <a:pt x="24" y="170"/>
                    <a:pt x="21" y="66"/>
                    <a:pt x="34" y="49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4" name="Freeform 106"/>
            <p:cNvSpPr>
              <a:spLocks noEditPoints="1"/>
            </p:cNvSpPr>
            <p:nvPr/>
          </p:nvSpPr>
          <p:spPr bwMode="auto">
            <a:xfrm>
              <a:off x="1151" y="3504"/>
              <a:ext cx="393" cy="296"/>
            </a:xfrm>
            <a:custGeom>
              <a:avLst/>
              <a:gdLst>
                <a:gd name="T0" fmla="*/ 152 w 157"/>
                <a:gd name="T1" fmla="*/ 46 h 111"/>
                <a:gd name="T2" fmla="*/ 84 w 157"/>
                <a:gd name="T3" fmla="*/ 17 h 111"/>
                <a:gd name="T4" fmla="*/ 49 w 157"/>
                <a:gd name="T5" fmla="*/ 2 h 111"/>
                <a:gd name="T6" fmla="*/ 48 w 157"/>
                <a:gd name="T7" fmla="*/ 2 h 111"/>
                <a:gd name="T8" fmla="*/ 54 w 157"/>
                <a:gd name="T9" fmla="*/ 6 h 111"/>
                <a:gd name="T10" fmla="*/ 81 w 157"/>
                <a:gd name="T11" fmla="*/ 28 h 111"/>
                <a:gd name="T12" fmla="*/ 100 w 157"/>
                <a:gd name="T13" fmla="*/ 59 h 111"/>
                <a:gd name="T14" fmla="*/ 93 w 157"/>
                <a:gd name="T15" fmla="*/ 81 h 111"/>
                <a:gd name="T16" fmla="*/ 44 w 157"/>
                <a:gd name="T17" fmla="*/ 101 h 111"/>
                <a:gd name="T18" fmla="*/ 8 w 157"/>
                <a:gd name="T19" fmla="*/ 99 h 111"/>
                <a:gd name="T20" fmla="*/ 0 w 157"/>
                <a:gd name="T21" fmla="*/ 97 h 111"/>
                <a:gd name="T22" fmla="*/ 87 w 157"/>
                <a:gd name="T23" fmla="*/ 104 h 111"/>
                <a:gd name="T24" fmla="*/ 156 w 157"/>
                <a:gd name="T25" fmla="*/ 56 h 111"/>
                <a:gd name="T26" fmla="*/ 152 w 157"/>
                <a:gd name="T27" fmla="*/ 46 h 111"/>
                <a:gd name="T28" fmla="*/ 48 w 157"/>
                <a:gd name="T29" fmla="*/ 2 h 111"/>
                <a:gd name="T30" fmla="*/ 39 w 157"/>
                <a:gd name="T31" fmla="*/ 0 h 111"/>
                <a:gd name="T32" fmla="*/ 48 w 157"/>
                <a:gd name="T33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11">
                  <a:moveTo>
                    <a:pt x="152" y="46"/>
                  </a:moveTo>
                  <a:cubicBezTo>
                    <a:pt x="141" y="40"/>
                    <a:pt x="113" y="29"/>
                    <a:pt x="84" y="17"/>
                  </a:cubicBezTo>
                  <a:cubicBezTo>
                    <a:pt x="72" y="12"/>
                    <a:pt x="60" y="7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3"/>
                    <a:pt x="52" y="5"/>
                    <a:pt x="54" y="6"/>
                  </a:cubicBezTo>
                  <a:cubicBezTo>
                    <a:pt x="64" y="13"/>
                    <a:pt x="73" y="20"/>
                    <a:pt x="81" y="28"/>
                  </a:cubicBezTo>
                  <a:cubicBezTo>
                    <a:pt x="89" y="37"/>
                    <a:pt x="97" y="47"/>
                    <a:pt x="100" y="59"/>
                  </a:cubicBezTo>
                  <a:cubicBezTo>
                    <a:pt x="103" y="68"/>
                    <a:pt x="99" y="73"/>
                    <a:pt x="93" y="81"/>
                  </a:cubicBezTo>
                  <a:cubicBezTo>
                    <a:pt x="81" y="96"/>
                    <a:pt x="62" y="101"/>
                    <a:pt x="44" y="101"/>
                  </a:cubicBezTo>
                  <a:cubicBezTo>
                    <a:pt x="32" y="102"/>
                    <a:pt x="19" y="101"/>
                    <a:pt x="8" y="99"/>
                  </a:cubicBezTo>
                  <a:cubicBezTo>
                    <a:pt x="5" y="99"/>
                    <a:pt x="3" y="98"/>
                    <a:pt x="0" y="97"/>
                  </a:cubicBezTo>
                  <a:cubicBezTo>
                    <a:pt x="28" y="108"/>
                    <a:pt x="58" y="111"/>
                    <a:pt x="87" y="104"/>
                  </a:cubicBezTo>
                  <a:cubicBezTo>
                    <a:pt x="134" y="95"/>
                    <a:pt x="154" y="69"/>
                    <a:pt x="156" y="56"/>
                  </a:cubicBezTo>
                  <a:cubicBezTo>
                    <a:pt x="157" y="52"/>
                    <a:pt x="156" y="48"/>
                    <a:pt x="152" y="46"/>
                  </a:cubicBezTo>
                  <a:close/>
                  <a:moveTo>
                    <a:pt x="48" y="2"/>
                  </a:moveTo>
                  <a:cubicBezTo>
                    <a:pt x="45" y="1"/>
                    <a:pt x="42" y="0"/>
                    <a:pt x="39" y="0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5" name="Freeform 107"/>
            <p:cNvSpPr>
              <a:spLocks/>
            </p:cNvSpPr>
            <p:nvPr/>
          </p:nvSpPr>
          <p:spPr bwMode="auto">
            <a:xfrm>
              <a:off x="954" y="1789"/>
              <a:ext cx="692" cy="542"/>
            </a:xfrm>
            <a:custGeom>
              <a:avLst/>
              <a:gdLst>
                <a:gd name="T0" fmla="*/ 3 w 277"/>
                <a:gd name="T1" fmla="*/ 70 h 203"/>
                <a:gd name="T2" fmla="*/ 4 w 277"/>
                <a:gd name="T3" fmla="*/ 97 h 203"/>
                <a:gd name="T4" fmla="*/ 9 w 277"/>
                <a:gd name="T5" fmla="*/ 145 h 203"/>
                <a:gd name="T6" fmla="*/ 10 w 277"/>
                <a:gd name="T7" fmla="*/ 171 h 203"/>
                <a:gd name="T8" fmla="*/ 18 w 277"/>
                <a:gd name="T9" fmla="*/ 202 h 203"/>
                <a:gd name="T10" fmla="*/ 52 w 277"/>
                <a:gd name="T11" fmla="*/ 199 h 203"/>
                <a:gd name="T12" fmla="*/ 30 w 277"/>
                <a:gd name="T13" fmla="*/ 149 h 203"/>
                <a:gd name="T14" fmla="*/ 79 w 277"/>
                <a:gd name="T15" fmla="*/ 70 h 203"/>
                <a:gd name="T16" fmla="*/ 225 w 277"/>
                <a:gd name="T17" fmla="*/ 33 h 203"/>
                <a:gd name="T18" fmla="*/ 277 w 277"/>
                <a:gd name="T19" fmla="*/ 32 h 203"/>
                <a:gd name="T20" fmla="*/ 236 w 277"/>
                <a:gd name="T21" fmla="*/ 0 h 203"/>
                <a:gd name="T22" fmla="*/ 235 w 277"/>
                <a:gd name="T23" fmla="*/ 6 h 203"/>
                <a:gd name="T24" fmla="*/ 147 w 277"/>
                <a:gd name="T25" fmla="*/ 34 h 203"/>
                <a:gd name="T26" fmla="*/ 106 w 277"/>
                <a:gd name="T27" fmla="*/ 43 h 203"/>
                <a:gd name="T28" fmla="*/ 66 w 277"/>
                <a:gd name="T29" fmla="*/ 52 h 203"/>
                <a:gd name="T30" fmla="*/ 3 w 277"/>
                <a:gd name="T31" fmla="*/ 7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03">
                  <a:moveTo>
                    <a:pt x="3" y="70"/>
                  </a:moveTo>
                  <a:cubicBezTo>
                    <a:pt x="0" y="75"/>
                    <a:pt x="2" y="83"/>
                    <a:pt x="4" y="97"/>
                  </a:cubicBezTo>
                  <a:cubicBezTo>
                    <a:pt x="6" y="108"/>
                    <a:pt x="8" y="124"/>
                    <a:pt x="9" y="145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96"/>
                    <a:pt x="12" y="199"/>
                    <a:pt x="18" y="202"/>
                  </a:cubicBezTo>
                  <a:cubicBezTo>
                    <a:pt x="21" y="203"/>
                    <a:pt x="35" y="201"/>
                    <a:pt x="52" y="199"/>
                  </a:cubicBezTo>
                  <a:cubicBezTo>
                    <a:pt x="38" y="197"/>
                    <a:pt x="28" y="175"/>
                    <a:pt x="30" y="149"/>
                  </a:cubicBezTo>
                  <a:cubicBezTo>
                    <a:pt x="32" y="122"/>
                    <a:pt x="19" y="84"/>
                    <a:pt x="79" y="70"/>
                  </a:cubicBezTo>
                  <a:cubicBezTo>
                    <a:pt x="138" y="56"/>
                    <a:pt x="200" y="32"/>
                    <a:pt x="225" y="33"/>
                  </a:cubicBezTo>
                  <a:cubicBezTo>
                    <a:pt x="249" y="34"/>
                    <a:pt x="267" y="32"/>
                    <a:pt x="277" y="32"/>
                  </a:cubicBezTo>
                  <a:cubicBezTo>
                    <a:pt x="263" y="31"/>
                    <a:pt x="246" y="25"/>
                    <a:pt x="236" y="0"/>
                  </a:cubicBezTo>
                  <a:cubicBezTo>
                    <a:pt x="236" y="1"/>
                    <a:pt x="236" y="3"/>
                    <a:pt x="235" y="6"/>
                  </a:cubicBezTo>
                  <a:cubicBezTo>
                    <a:pt x="229" y="15"/>
                    <a:pt x="196" y="23"/>
                    <a:pt x="147" y="34"/>
                  </a:cubicBezTo>
                  <a:cubicBezTo>
                    <a:pt x="131" y="37"/>
                    <a:pt x="116" y="40"/>
                    <a:pt x="106" y="43"/>
                  </a:cubicBezTo>
                  <a:cubicBezTo>
                    <a:pt x="95" y="46"/>
                    <a:pt x="81" y="49"/>
                    <a:pt x="66" y="52"/>
                  </a:cubicBezTo>
                  <a:cubicBezTo>
                    <a:pt x="41" y="57"/>
                    <a:pt x="7" y="63"/>
                    <a:pt x="3" y="7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6" name="Freeform 108"/>
            <p:cNvSpPr>
              <a:spLocks/>
            </p:cNvSpPr>
            <p:nvPr/>
          </p:nvSpPr>
          <p:spPr bwMode="auto">
            <a:xfrm>
              <a:off x="1271" y="2056"/>
              <a:ext cx="115" cy="160"/>
            </a:xfrm>
            <a:custGeom>
              <a:avLst/>
              <a:gdLst>
                <a:gd name="T0" fmla="*/ 29 w 46"/>
                <a:gd name="T1" fmla="*/ 0 h 60"/>
                <a:gd name="T2" fmla="*/ 0 w 46"/>
                <a:gd name="T3" fmla="*/ 60 h 60"/>
                <a:gd name="T4" fmla="*/ 29 w 46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29" y="0"/>
                  </a:moveTo>
                  <a:cubicBezTo>
                    <a:pt x="36" y="14"/>
                    <a:pt x="46" y="50"/>
                    <a:pt x="0" y="60"/>
                  </a:cubicBezTo>
                  <a:cubicBezTo>
                    <a:pt x="13" y="52"/>
                    <a:pt x="33" y="41"/>
                    <a:pt x="29" y="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7" name="Freeform 109"/>
            <p:cNvSpPr>
              <a:spLocks/>
            </p:cNvSpPr>
            <p:nvPr/>
          </p:nvSpPr>
          <p:spPr bwMode="auto">
            <a:xfrm>
              <a:off x="1454" y="2040"/>
              <a:ext cx="325" cy="264"/>
            </a:xfrm>
            <a:custGeom>
              <a:avLst/>
              <a:gdLst>
                <a:gd name="T0" fmla="*/ 105 w 130"/>
                <a:gd name="T1" fmla="*/ 0 h 99"/>
                <a:gd name="T2" fmla="*/ 52 w 130"/>
                <a:gd name="T3" fmla="*/ 7 h 99"/>
                <a:gd name="T4" fmla="*/ 1 w 130"/>
                <a:gd name="T5" fmla="*/ 14 h 99"/>
                <a:gd name="T6" fmla="*/ 0 w 130"/>
                <a:gd name="T7" fmla="*/ 14 h 99"/>
                <a:gd name="T8" fmla="*/ 93 w 130"/>
                <a:gd name="T9" fmla="*/ 20 h 99"/>
                <a:gd name="T10" fmla="*/ 130 w 130"/>
                <a:gd name="T11" fmla="*/ 99 h 99"/>
                <a:gd name="T12" fmla="*/ 113 w 130"/>
                <a:gd name="T13" fmla="*/ 7 h 99"/>
                <a:gd name="T14" fmla="*/ 113 w 130"/>
                <a:gd name="T15" fmla="*/ 6 h 99"/>
                <a:gd name="T16" fmla="*/ 105 w 130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105" y="0"/>
                  </a:moveTo>
                  <a:cubicBezTo>
                    <a:pt x="94" y="0"/>
                    <a:pt x="73" y="3"/>
                    <a:pt x="52" y="7"/>
                  </a:cubicBezTo>
                  <a:cubicBezTo>
                    <a:pt x="31" y="10"/>
                    <a:pt x="14" y="12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8" y="16"/>
                    <a:pt x="69" y="13"/>
                    <a:pt x="93" y="20"/>
                  </a:cubicBezTo>
                  <a:cubicBezTo>
                    <a:pt x="111" y="25"/>
                    <a:pt x="124" y="72"/>
                    <a:pt x="130" y="99"/>
                  </a:cubicBezTo>
                  <a:cubicBezTo>
                    <a:pt x="126" y="65"/>
                    <a:pt x="120" y="28"/>
                    <a:pt x="113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2" y="3"/>
                    <a:pt x="111" y="0"/>
                    <a:pt x="105" y="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8" name="Freeform 110"/>
            <p:cNvSpPr>
              <a:spLocks/>
            </p:cNvSpPr>
            <p:nvPr/>
          </p:nvSpPr>
          <p:spPr bwMode="auto">
            <a:xfrm>
              <a:off x="946" y="1480"/>
              <a:ext cx="338" cy="400"/>
            </a:xfrm>
            <a:custGeom>
              <a:avLst/>
              <a:gdLst>
                <a:gd name="T0" fmla="*/ 0 w 135"/>
                <a:gd name="T1" fmla="*/ 138 h 150"/>
                <a:gd name="T2" fmla="*/ 2 w 135"/>
                <a:gd name="T3" fmla="*/ 143 h 150"/>
                <a:gd name="T4" fmla="*/ 68 w 135"/>
                <a:gd name="T5" fmla="*/ 142 h 150"/>
                <a:gd name="T6" fmla="*/ 30 w 135"/>
                <a:gd name="T7" fmla="*/ 96 h 150"/>
                <a:gd name="T8" fmla="*/ 135 w 135"/>
                <a:gd name="T9" fmla="*/ 0 h 150"/>
                <a:gd name="T10" fmla="*/ 49 w 135"/>
                <a:gd name="T11" fmla="*/ 25 h 150"/>
                <a:gd name="T12" fmla="*/ 0 w 135"/>
                <a:gd name="T13" fmla="*/ 131 h 150"/>
                <a:gd name="T14" fmla="*/ 0 w 135"/>
                <a:gd name="T15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50">
                  <a:moveTo>
                    <a:pt x="0" y="138"/>
                  </a:moveTo>
                  <a:cubicBezTo>
                    <a:pt x="0" y="140"/>
                    <a:pt x="1" y="141"/>
                    <a:pt x="2" y="143"/>
                  </a:cubicBezTo>
                  <a:cubicBezTo>
                    <a:pt x="8" y="147"/>
                    <a:pt x="24" y="150"/>
                    <a:pt x="68" y="142"/>
                  </a:cubicBezTo>
                  <a:cubicBezTo>
                    <a:pt x="45" y="139"/>
                    <a:pt x="26" y="127"/>
                    <a:pt x="30" y="96"/>
                  </a:cubicBezTo>
                  <a:cubicBezTo>
                    <a:pt x="37" y="51"/>
                    <a:pt x="93" y="7"/>
                    <a:pt x="135" y="0"/>
                  </a:cubicBezTo>
                  <a:cubicBezTo>
                    <a:pt x="106" y="0"/>
                    <a:pt x="75" y="6"/>
                    <a:pt x="49" y="25"/>
                  </a:cubicBezTo>
                  <a:cubicBezTo>
                    <a:pt x="17" y="48"/>
                    <a:pt x="0" y="84"/>
                    <a:pt x="0" y="131"/>
                  </a:cubicBezTo>
                  <a:cubicBezTo>
                    <a:pt x="0" y="134"/>
                    <a:pt x="0" y="136"/>
                    <a:pt x="0" y="138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9" name="Freeform 111"/>
            <p:cNvSpPr>
              <a:spLocks/>
            </p:cNvSpPr>
            <p:nvPr/>
          </p:nvSpPr>
          <p:spPr bwMode="auto">
            <a:xfrm>
              <a:off x="976" y="2797"/>
              <a:ext cx="778" cy="222"/>
            </a:xfrm>
            <a:custGeom>
              <a:avLst/>
              <a:gdLst>
                <a:gd name="T0" fmla="*/ 115 w 311"/>
                <a:gd name="T1" fmla="*/ 35 h 83"/>
                <a:gd name="T2" fmla="*/ 68 w 311"/>
                <a:gd name="T3" fmla="*/ 28 h 83"/>
                <a:gd name="T4" fmla="*/ 46 w 311"/>
                <a:gd name="T5" fmla="*/ 15 h 83"/>
                <a:gd name="T6" fmla="*/ 44 w 311"/>
                <a:gd name="T7" fmla="*/ 9 h 83"/>
                <a:gd name="T8" fmla="*/ 0 w 311"/>
                <a:gd name="T9" fmla="*/ 37 h 83"/>
                <a:gd name="T10" fmla="*/ 31 w 311"/>
                <a:gd name="T11" fmla="*/ 83 h 83"/>
                <a:gd name="T12" fmla="*/ 171 w 311"/>
                <a:gd name="T13" fmla="*/ 50 h 83"/>
                <a:gd name="T14" fmla="*/ 311 w 311"/>
                <a:gd name="T15" fmla="*/ 63 h 83"/>
                <a:gd name="T16" fmla="*/ 115 w 311"/>
                <a:gd name="T17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83">
                  <a:moveTo>
                    <a:pt x="115" y="35"/>
                  </a:moveTo>
                  <a:cubicBezTo>
                    <a:pt x="68" y="28"/>
                    <a:pt x="68" y="28"/>
                    <a:pt x="68" y="28"/>
                  </a:cubicBezTo>
                  <a:cubicBezTo>
                    <a:pt x="55" y="26"/>
                    <a:pt x="46" y="22"/>
                    <a:pt x="46" y="15"/>
                  </a:cubicBezTo>
                  <a:cubicBezTo>
                    <a:pt x="44" y="14"/>
                    <a:pt x="43" y="12"/>
                    <a:pt x="44" y="9"/>
                  </a:cubicBezTo>
                  <a:cubicBezTo>
                    <a:pt x="29" y="0"/>
                    <a:pt x="6" y="26"/>
                    <a:pt x="0" y="37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2" y="27"/>
                    <a:pt x="146" y="48"/>
                    <a:pt x="171" y="50"/>
                  </a:cubicBezTo>
                  <a:cubicBezTo>
                    <a:pt x="218" y="54"/>
                    <a:pt x="264" y="62"/>
                    <a:pt x="311" y="63"/>
                  </a:cubicBezTo>
                  <a:cubicBezTo>
                    <a:pt x="273" y="56"/>
                    <a:pt x="174" y="43"/>
                    <a:pt x="115" y="35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0" name="Freeform 112"/>
            <p:cNvSpPr>
              <a:spLocks/>
            </p:cNvSpPr>
            <p:nvPr/>
          </p:nvSpPr>
          <p:spPr bwMode="auto">
            <a:xfrm>
              <a:off x="1284" y="3104"/>
              <a:ext cx="320" cy="171"/>
            </a:xfrm>
            <a:custGeom>
              <a:avLst/>
              <a:gdLst>
                <a:gd name="T0" fmla="*/ 106 w 128"/>
                <a:gd name="T1" fmla="*/ 22 h 64"/>
                <a:gd name="T2" fmla="*/ 99 w 128"/>
                <a:gd name="T3" fmla="*/ 27 h 64"/>
                <a:gd name="T4" fmla="*/ 78 w 128"/>
                <a:gd name="T5" fmla="*/ 36 h 64"/>
                <a:gd name="T6" fmla="*/ 0 w 128"/>
                <a:gd name="T7" fmla="*/ 24 h 64"/>
                <a:gd name="T8" fmla="*/ 8 w 128"/>
                <a:gd name="T9" fmla="*/ 36 h 64"/>
                <a:gd name="T10" fmla="*/ 128 w 128"/>
                <a:gd name="T11" fmla="*/ 0 h 64"/>
                <a:gd name="T12" fmla="*/ 106 w 128"/>
                <a:gd name="T13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06" y="22"/>
                  </a:moveTo>
                  <a:cubicBezTo>
                    <a:pt x="104" y="24"/>
                    <a:pt x="101" y="26"/>
                    <a:pt x="99" y="27"/>
                  </a:cubicBezTo>
                  <a:cubicBezTo>
                    <a:pt x="97" y="32"/>
                    <a:pt x="91" y="37"/>
                    <a:pt x="78" y="36"/>
                  </a:cubicBezTo>
                  <a:cubicBezTo>
                    <a:pt x="70" y="36"/>
                    <a:pt x="39" y="30"/>
                    <a:pt x="0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56" y="35"/>
                    <a:pt x="112" y="64"/>
                    <a:pt x="128" y="0"/>
                  </a:cubicBezTo>
                  <a:cubicBezTo>
                    <a:pt x="119" y="1"/>
                    <a:pt x="113" y="17"/>
                    <a:pt x="106" y="22"/>
                  </a:cubicBezTo>
                  <a:close/>
                </a:path>
              </a:pathLst>
            </a:custGeom>
            <a:solidFill>
              <a:srgbClr val="FA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1" name="Freeform 113"/>
            <p:cNvSpPr>
              <a:spLocks/>
            </p:cNvSpPr>
            <p:nvPr/>
          </p:nvSpPr>
          <p:spPr bwMode="auto">
            <a:xfrm>
              <a:off x="1481" y="2427"/>
              <a:ext cx="78" cy="69"/>
            </a:xfrm>
            <a:custGeom>
              <a:avLst/>
              <a:gdLst>
                <a:gd name="T0" fmla="*/ 28 w 31"/>
                <a:gd name="T1" fmla="*/ 26 h 26"/>
                <a:gd name="T2" fmla="*/ 0 w 31"/>
                <a:gd name="T3" fmla="*/ 4 h 26"/>
                <a:gd name="T4" fmla="*/ 28 w 3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28" y="26"/>
                  </a:moveTo>
                  <a:cubicBezTo>
                    <a:pt x="27" y="17"/>
                    <a:pt x="19" y="5"/>
                    <a:pt x="0" y="4"/>
                  </a:cubicBezTo>
                  <a:cubicBezTo>
                    <a:pt x="15" y="0"/>
                    <a:pt x="31" y="8"/>
                    <a:pt x="2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2" name="Freeform 114"/>
            <p:cNvSpPr>
              <a:spLocks/>
            </p:cNvSpPr>
            <p:nvPr/>
          </p:nvSpPr>
          <p:spPr bwMode="auto">
            <a:xfrm>
              <a:off x="1321" y="2107"/>
              <a:ext cx="80" cy="10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41 h 41"/>
                <a:gd name="T4" fmla="*/ 21 w 3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25" y="11"/>
                    <a:pt x="20" y="32"/>
                    <a:pt x="0" y="41"/>
                  </a:cubicBezTo>
                  <a:cubicBezTo>
                    <a:pt x="18" y="36"/>
                    <a:pt x="32" y="25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3" name="Freeform 115"/>
            <p:cNvSpPr>
              <a:spLocks/>
            </p:cNvSpPr>
            <p:nvPr/>
          </p:nvSpPr>
          <p:spPr bwMode="auto">
            <a:xfrm>
              <a:off x="1364" y="2605"/>
              <a:ext cx="162" cy="72"/>
            </a:xfrm>
            <a:custGeom>
              <a:avLst/>
              <a:gdLst>
                <a:gd name="T0" fmla="*/ 0 w 65"/>
                <a:gd name="T1" fmla="*/ 27 h 27"/>
                <a:gd name="T2" fmla="*/ 65 w 65"/>
                <a:gd name="T3" fmla="*/ 4 h 27"/>
                <a:gd name="T4" fmla="*/ 0 w 6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7">
                  <a:moveTo>
                    <a:pt x="0" y="27"/>
                  </a:moveTo>
                  <a:cubicBezTo>
                    <a:pt x="19" y="9"/>
                    <a:pt x="46" y="2"/>
                    <a:pt x="65" y="4"/>
                  </a:cubicBezTo>
                  <a:cubicBezTo>
                    <a:pt x="46" y="0"/>
                    <a:pt x="23" y="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1536" y="2984"/>
              <a:ext cx="178" cy="149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3 h 56"/>
                <a:gd name="T4" fmla="*/ 0 w 71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cubicBezTo>
                    <a:pt x="14" y="27"/>
                    <a:pt x="50" y="2"/>
                    <a:pt x="71" y="3"/>
                  </a:cubicBezTo>
                  <a:cubicBezTo>
                    <a:pt x="51" y="0"/>
                    <a:pt x="14" y="14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5" name="Freeform 117"/>
            <p:cNvSpPr>
              <a:spLocks/>
            </p:cNvSpPr>
            <p:nvPr/>
          </p:nvSpPr>
          <p:spPr bwMode="auto">
            <a:xfrm>
              <a:off x="1106" y="3224"/>
              <a:ext cx="190" cy="133"/>
            </a:xfrm>
            <a:custGeom>
              <a:avLst/>
              <a:gdLst>
                <a:gd name="T0" fmla="*/ 0 w 76"/>
                <a:gd name="T1" fmla="*/ 50 h 50"/>
                <a:gd name="T2" fmla="*/ 49 w 76"/>
                <a:gd name="T3" fmla="*/ 19 h 50"/>
                <a:gd name="T4" fmla="*/ 76 w 76"/>
                <a:gd name="T5" fmla="*/ 0 h 50"/>
                <a:gd name="T6" fmla="*/ 41 w 76"/>
                <a:gd name="T7" fmla="*/ 29 h 50"/>
                <a:gd name="T8" fmla="*/ 0 w 7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0">
                  <a:moveTo>
                    <a:pt x="0" y="50"/>
                  </a:moveTo>
                  <a:cubicBezTo>
                    <a:pt x="11" y="37"/>
                    <a:pt x="34" y="26"/>
                    <a:pt x="49" y="19"/>
                  </a:cubicBezTo>
                  <a:cubicBezTo>
                    <a:pt x="64" y="12"/>
                    <a:pt x="72" y="6"/>
                    <a:pt x="76" y="0"/>
                  </a:cubicBezTo>
                  <a:cubicBezTo>
                    <a:pt x="70" y="12"/>
                    <a:pt x="52" y="23"/>
                    <a:pt x="41" y="29"/>
                  </a:cubicBezTo>
                  <a:cubicBezTo>
                    <a:pt x="30" y="35"/>
                    <a:pt x="6" y="43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6" name="Freeform 118"/>
            <p:cNvSpPr>
              <a:spLocks/>
            </p:cNvSpPr>
            <p:nvPr/>
          </p:nvSpPr>
          <p:spPr bwMode="auto">
            <a:xfrm>
              <a:off x="1156" y="2755"/>
              <a:ext cx="100" cy="48"/>
            </a:xfrm>
            <a:custGeom>
              <a:avLst/>
              <a:gdLst>
                <a:gd name="T0" fmla="*/ 0 w 40"/>
                <a:gd name="T1" fmla="*/ 18 h 18"/>
                <a:gd name="T2" fmla="*/ 40 w 40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18">
                  <a:moveTo>
                    <a:pt x="0" y="18"/>
                  </a:moveTo>
                  <a:cubicBezTo>
                    <a:pt x="13" y="8"/>
                    <a:pt x="24" y="1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7" name="Freeform 119"/>
            <p:cNvSpPr>
              <a:spLocks/>
            </p:cNvSpPr>
            <p:nvPr/>
          </p:nvSpPr>
          <p:spPr bwMode="auto">
            <a:xfrm>
              <a:off x="761" y="1397"/>
              <a:ext cx="1108" cy="2483"/>
            </a:xfrm>
            <a:custGeom>
              <a:avLst/>
              <a:gdLst>
                <a:gd name="T0" fmla="*/ 86 w 443"/>
                <a:gd name="T1" fmla="*/ 48 h 931"/>
                <a:gd name="T2" fmla="*/ 49 w 443"/>
                <a:gd name="T3" fmla="*/ 231 h 931"/>
                <a:gd name="T4" fmla="*/ 32 w 443"/>
                <a:gd name="T5" fmla="*/ 613 h 931"/>
                <a:gd name="T6" fmla="*/ 172 w 443"/>
                <a:gd name="T7" fmla="*/ 919 h 931"/>
                <a:gd name="T8" fmla="*/ 311 w 443"/>
                <a:gd name="T9" fmla="*/ 888 h 931"/>
                <a:gd name="T10" fmla="*/ 440 w 443"/>
                <a:gd name="T11" fmla="*/ 430 h 931"/>
                <a:gd name="T12" fmla="*/ 440 w 443"/>
                <a:gd name="T13" fmla="*/ 430 h 931"/>
                <a:gd name="T14" fmla="*/ 346 w 443"/>
                <a:gd name="T15" fmla="*/ 72 h 931"/>
                <a:gd name="T16" fmla="*/ 197 w 443"/>
                <a:gd name="T17" fmla="*/ 0 h 931"/>
                <a:gd name="T18" fmla="*/ 86 w 443"/>
                <a:gd name="T19" fmla="*/ 4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931">
                  <a:moveTo>
                    <a:pt x="86" y="48"/>
                  </a:moveTo>
                  <a:cubicBezTo>
                    <a:pt x="51" y="90"/>
                    <a:pt x="37" y="155"/>
                    <a:pt x="49" y="231"/>
                  </a:cubicBezTo>
                  <a:cubicBezTo>
                    <a:pt x="70" y="370"/>
                    <a:pt x="49" y="515"/>
                    <a:pt x="32" y="613"/>
                  </a:cubicBezTo>
                  <a:cubicBezTo>
                    <a:pt x="0" y="788"/>
                    <a:pt x="47" y="891"/>
                    <a:pt x="172" y="919"/>
                  </a:cubicBezTo>
                  <a:cubicBezTo>
                    <a:pt x="225" y="931"/>
                    <a:pt x="271" y="921"/>
                    <a:pt x="311" y="888"/>
                  </a:cubicBezTo>
                  <a:cubicBezTo>
                    <a:pt x="396" y="819"/>
                    <a:pt x="443" y="652"/>
                    <a:pt x="440" y="430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30" y="260"/>
                    <a:pt x="399" y="139"/>
                    <a:pt x="346" y="72"/>
                  </a:cubicBezTo>
                  <a:cubicBezTo>
                    <a:pt x="297" y="8"/>
                    <a:pt x="238" y="0"/>
                    <a:pt x="197" y="0"/>
                  </a:cubicBezTo>
                  <a:cubicBezTo>
                    <a:pt x="151" y="0"/>
                    <a:pt x="113" y="17"/>
                    <a:pt x="86" y="4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8" name="Freeform 120"/>
            <p:cNvSpPr>
              <a:spLocks/>
            </p:cNvSpPr>
            <p:nvPr/>
          </p:nvSpPr>
          <p:spPr bwMode="auto">
            <a:xfrm>
              <a:off x="846" y="1443"/>
              <a:ext cx="968" cy="2394"/>
            </a:xfrm>
            <a:custGeom>
              <a:avLst/>
              <a:gdLst>
                <a:gd name="T0" fmla="*/ 32 w 387"/>
                <a:gd name="T1" fmla="*/ 153 h 898"/>
                <a:gd name="T2" fmla="*/ 37 w 387"/>
                <a:gd name="T3" fmla="*/ 163 h 898"/>
                <a:gd name="T4" fmla="*/ 194 w 387"/>
                <a:gd name="T5" fmla="*/ 145 h 898"/>
                <a:gd name="T6" fmla="*/ 188 w 387"/>
                <a:gd name="T7" fmla="*/ 156 h 898"/>
                <a:gd name="T8" fmla="*/ 107 w 387"/>
                <a:gd name="T9" fmla="*/ 174 h 898"/>
                <a:gd name="T10" fmla="*/ 37 w 387"/>
                <a:gd name="T11" fmla="*/ 208 h 898"/>
                <a:gd name="T12" fmla="*/ 44 w 387"/>
                <a:gd name="T13" fmla="*/ 275 h 898"/>
                <a:gd name="T14" fmla="*/ 57 w 387"/>
                <a:gd name="T15" fmla="*/ 339 h 898"/>
                <a:gd name="T16" fmla="*/ 234 w 387"/>
                <a:gd name="T17" fmla="*/ 320 h 898"/>
                <a:gd name="T18" fmla="*/ 85 w 387"/>
                <a:gd name="T19" fmla="*/ 348 h 898"/>
                <a:gd name="T20" fmla="*/ 46 w 387"/>
                <a:gd name="T21" fmla="*/ 376 h 898"/>
                <a:gd name="T22" fmla="*/ 41 w 387"/>
                <a:gd name="T23" fmla="*/ 422 h 898"/>
                <a:gd name="T24" fmla="*/ 50 w 387"/>
                <a:gd name="T25" fmla="*/ 454 h 898"/>
                <a:gd name="T26" fmla="*/ 132 w 387"/>
                <a:gd name="T27" fmla="*/ 465 h 898"/>
                <a:gd name="T28" fmla="*/ 87 w 387"/>
                <a:gd name="T29" fmla="*/ 472 h 898"/>
                <a:gd name="T30" fmla="*/ 55 w 387"/>
                <a:gd name="T31" fmla="*/ 470 h 898"/>
                <a:gd name="T32" fmla="*/ 19 w 387"/>
                <a:gd name="T33" fmla="*/ 574 h 898"/>
                <a:gd name="T34" fmla="*/ 28 w 387"/>
                <a:gd name="T35" fmla="*/ 596 h 898"/>
                <a:gd name="T36" fmla="*/ 266 w 387"/>
                <a:gd name="T37" fmla="*/ 648 h 898"/>
                <a:gd name="T38" fmla="*/ 137 w 387"/>
                <a:gd name="T39" fmla="*/ 632 h 898"/>
                <a:gd name="T40" fmla="*/ 11 w 387"/>
                <a:gd name="T41" fmla="*/ 627 h 898"/>
                <a:gd name="T42" fmla="*/ 44 w 387"/>
                <a:gd name="T43" fmla="*/ 826 h 898"/>
                <a:gd name="T44" fmla="*/ 286 w 387"/>
                <a:gd name="T45" fmla="*/ 830 h 898"/>
                <a:gd name="T46" fmla="*/ 278 w 387"/>
                <a:gd name="T47" fmla="*/ 812 h 898"/>
                <a:gd name="T48" fmla="*/ 121 w 387"/>
                <a:gd name="T49" fmla="*/ 745 h 898"/>
                <a:gd name="T50" fmla="*/ 121 w 387"/>
                <a:gd name="T51" fmla="*/ 737 h 898"/>
                <a:gd name="T52" fmla="*/ 311 w 387"/>
                <a:gd name="T53" fmla="*/ 798 h 898"/>
                <a:gd name="T54" fmla="*/ 379 w 387"/>
                <a:gd name="T55" fmla="*/ 583 h 898"/>
                <a:gd name="T56" fmla="*/ 168 w 387"/>
                <a:gd name="T57" fmla="*/ 535 h 898"/>
                <a:gd name="T58" fmla="*/ 107 w 387"/>
                <a:gd name="T59" fmla="*/ 523 h 898"/>
                <a:gd name="T60" fmla="*/ 177 w 387"/>
                <a:gd name="T61" fmla="*/ 529 h 898"/>
                <a:gd name="T62" fmla="*/ 367 w 387"/>
                <a:gd name="T63" fmla="*/ 552 h 898"/>
                <a:gd name="T64" fmla="*/ 384 w 387"/>
                <a:gd name="T65" fmla="*/ 536 h 898"/>
                <a:gd name="T66" fmla="*/ 385 w 387"/>
                <a:gd name="T67" fmla="*/ 434 h 898"/>
                <a:gd name="T68" fmla="*/ 343 w 387"/>
                <a:gd name="T69" fmla="*/ 415 h 898"/>
                <a:gd name="T70" fmla="*/ 329 w 387"/>
                <a:gd name="T71" fmla="*/ 405 h 898"/>
                <a:gd name="T72" fmla="*/ 387 w 387"/>
                <a:gd name="T73" fmla="*/ 386 h 898"/>
                <a:gd name="T74" fmla="*/ 363 w 387"/>
                <a:gd name="T75" fmla="*/ 228 h 898"/>
                <a:gd name="T76" fmla="*/ 294 w 387"/>
                <a:gd name="T77" fmla="*/ 223 h 898"/>
                <a:gd name="T78" fmla="*/ 273 w 387"/>
                <a:gd name="T79" fmla="*/ 216 h 898"/>
                <a:gd name="T80" fmla="*/ 352 w 387"/>
                <a:gd name="T81" fmla="*/ 189 h 898"/>
                <a:gd name="T82" fmla="*/ 232 w 387"/>
                <a:gd name="T83" fmla="*/ 1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898">
                  <a:moveTo>
                    <a:pt x="84" y="32"/>
                  </a:moveTo>
                  <a:cubicBezTo>
                    <a:pt x="59" y="50"/>
                    <a:pt x="29" y="85"/>
                    <a:pt x="32" y="153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2" y="157"/>
                    <a:pt x="34" y="160"/>
                    <a:pt x="37" y="163"/>
                  </a:cubicBezTo>
                  <a:cubicBezTo>
                    <a:pt x="50" y="173"/>
                    <a:pt x="86" y="171"/>
                    <a:pt x="150" y="15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221" y="138"/>
                    <a:pt x="266" y="127"/>
                    <a:pt x="271" y="132"/>
                  </a:cubicBezTo>
                  <a:cubicBezTo>
                    <a:pt x="266" y="139"/>
                    <a:pt x="215" y="150"/>
                    <a:pt x="188" y="156"/>
                  </a:cubicBezTo>
                  <a:cubicBezTo>
                    <a:pt x="172" y="159"/>
                    <a:pt x="158" y="163"/>
                    <a:pt x="147" y="166"/>
                  </a:cubicBezTo>
                  <a:cubicBezTo>
                    <a:pt x="136" y="168"/>
                    <a:pt x="122" y="171"/>
                    <a:pt x="107" y="174"/>
                  </a:cubicBezTo>
                  <a:cubicBezTo>
                    <a:pt x="68" y="182"/>
                    <a:pt x="45" y="187"/>
                    <a:pt x="39" y="196"/>
                  </a:cubicBezTo>
                  <a:cubicBezTo>
                    <a:pt x="37" y="200"/>
                    <a:pt x="37" y="204"/>
                    <a:pt x="37" y="208"/>
                  </a:cubicBezTo>
                  <a:cubicBezTo>
                    <a:pt x="37" y="214"/>
                    <a:pt x="38" y="220"/>
                    <a:pt x="39" y="229"/>
                  </a:cubicBezTo>
                  <a:cubicBezTo>
                    <a:pt x="41" y="240"/>
                    <a:pt x="43" y="255"/>
                    <a:pt x="44" y="275"/>
                  </a:cubicBezTo>
                  <a:cubicBezTo>
                    <a:pt x="46" y="301"/>
                    <a:pt x="46" y="301"/>
                    <a:pt x="46" y="301"/>
                  </a:cubicBezTo>
                  <a:cubicBezTo>
                    <a:pt x="46" y="327"/>
                    <a:pt x="47" y="334"/>
                    <a:pt x="57" y="339"/>
                  </a:cubicBezTo>
                  <a:cubicBezTo>
                    <a:pt x="62" y="342"/>
                    <a:pt x="82" y="339"/>
                    <a:pt x="134" y="331"/>
                  </a:cubicBezTo>
                  <a:cubicBezTo>
                    <a:pt x="169" y="326"/>
                    <a:pt x="219" y="319"/>
                    <a:pt x="234" y="320"/>
                  </a:cubicBezTo>
                  <a:cubicBezTo>
                    <a:pt x="219" y="328"/>
                    <a:pt x="154" y="338"/>
                    <a:pt x="122" y="343"/>
                  </a:cubicBezTo>
                  <a:cubicBezTo>
                    <a:pt x="85" y="348"/>
                    <a:pt x="85" y="348"/>
                    <a:pt x="85" y="348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51" y="354"/>
                    <a:pt x="49" y="355"/>
                    <a:pt x="46" y="376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2" y="402"/>
                    <a:pt x="41" y="413"/>
                    <a:pt x="41" y="422"/>
                  </a:cubicBezTo>
                  <a:cubicBezTo>
                    <a:pt x="41" y="427"/>
                    <a:pt x="41" y="431"/>
                    <a:pt x="42" y="436"/>
                  </a:cubicBezTo>
                  <a:cubicBezTo>
                    <a:pt x="42" y="440"/>
                    <a:pt x="43" y="449"/>
                    <a:pt x="50" y="454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64" y="461"/>
                    <a:pt x="98" y="463"/>
                    <a:pt x="132" y="465"/>
                  </a:cubicBezTo>
                  <a:cubicBezTo>
                    <a:pt x="156" y="466"/>
                    <a:pt x="189" y="468"/>
                    <a:pt x="196" y="472"/>
                  </a:cubicBezTo>
                  <a:cubicBezTo>
                    <a:pt x="186" y="478"/>
                    <a:pt x="117" y="474"/>
                    <a:pt x="87" y="472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5" y="470"/>
                    <a:pt x="55" y="470"/>
                    <a:pt x="55" y="470"/>
                  </a:cubicBezTo>
                  <a:cubicBezTo>
                    <a:pt x="49" y="469"/>
                    <a:pt x="42" y="469"/>
                    <a:pt x="36" y="481"/>
                  </a:cubicBezTo>
                  <a:cubicBezTo>
                    <a:pt x="28" y="502"/>
                    <a:pt x="20" y="549"/>
                    <a:pt x="19" y="574"/>
                  </a:cubicBezTo>
                  <a:cubicBezTo>
                    <a:pt x="16" y="590"/>
                    <a:pt x="25" y="595"/>
                    <a:pt x="28" y="596"/>
                  </a:cubicBezTo>
                  <a:cubicBezTo>
                    <a:pt x="28" y="596"/>
                    <a:pt x="28" y="596"/>
                    <a:pt x="28" y="596"/>
                  </a:cubicBezTo>
                  <a:cubicBezTo>
                    <a:pt x="65" y="613"/>
                    <a:pt x="176" y="630"/>
                    <a:pt x="257" y="643"/>
                  </a:cubicBezTo>
                  <a:cubicBezTo>
                    <a:pt x="264" y="644"/>
                    <a:pt x="266" y="646"/>
                    <a:pt x="266" y="648"/>
                  </a:cubicBezTo>
                  <a:cubicBezTo>
                    <a:pt x="266" y="649"/>
                    <a:pt x="262" y="652"/>
                    <a:pt x="254" y="651"/>
                  </a:cubicBezTo>
                  <a:cubicBezTo>
                    <a:pt x="243" y="650"/>
                    <a:pt x="189" y="641"/>
                    <a:pt x="137" y="632"/>
                  </a:cubicBezTo>
                  <a:cubicBezTo>
                    <a:pt x="95" y="625"/>
                    <a:pt x="52" y="618"/>
                    <a:pt x="32" y="615"/>
                  </a:cubicBezTo>
                  <a:cubicBezTo>
                    <a:pt x="15" y="612"/>
                    <a:pt x="12" y="622"/>
                    <a:pt x="11" y="627"/>
                  </a:cubicBezTo>
                  <a:cubicBezTo>
                    <a:pt x="11" y="628"/>
                    <a:pt x="11" y="628"/>
                    <a:pt x="11" y="628"/>
                  </a:cubicBezTo>
                  <a:cubicBezTo>
                    <a:pt x="0" y="663"/>
                    <a:pt x="2" y="780"/>
                    <a:pt x="44" y="826"/>
                  </a:cubicBezTo>
                  <a:cubicBezTo>
                    <a:pt x="90" y="876"/>
                    <a:pt x="151" y="898"/>
                    <a:pt x="211" y="885"/>
                  </a:cubicBezTo>
                  <a:cubicBezTo>
                    <a:pt x="257" y="876"/>
                    <a:pt x="283" y="850"/>
                    <a:pt x="286" y="830"/>
                  </a:cubicBezTo>
                  <a:cubicBezTo>
                    <a:pt x="286" y="828"/>
                    <a:pt x="286" y="827"/>
                    <a:pt x="286" y="826"/>
                  </a:cubicBezTo>
                  <a:cubicBezTo>
                    <a:pt x="286" y="820"/>
                    <a:pt x="283" y="815"/>
                    <a:pt x="278" y="812"/>
                  </a:cubicBezTo>
                  <a:cubicBezTo>
                    <a:pt x="266" y="806"/>
                    <a:pt x="239" y="795"/>
                    <a:pt x="209" y="783"/>
                  </a:cubicBezTo>
                  <a:cubicBezTo>
                    <a:pt x="177" y="769"/>
                    <a:pt x="140" y="754"/>
                    <a:pt x="121" y="745"/>
                  </a:cubicBezTo>
                  <a:cubicBezTo>
                    <a:pt x="107" y="739"/>
                    <a:pt x="102" y="734"/>
                    <a:pt x="100" y="732"/>
                  </a:cubicBezTo>
                  <a:cubicBezTo>
                    <a:pt x="103" y="732"/>
                    <a:pt x="109" y="732"/>
                    <a:pt x="121" y="737"/>
                  </a:cubicBezTo>
                  <a:cubicBezTo>
                    <a:pt x="151" y="750"/>
                    <a:pt x="151" y="750"/>
                    <a:pt x="151" y="750"/>
                  </a:cubicBezTo>
                  <a:cubicBezTo>
                    <a:pt x="222" y="782"/>
                    <a:pt x="293" y="811"/>
                    <a:pt x="311" y="798"/>
                  </a:cubicBezTo>
                  <a:cubicBezTo>
                    <a:pt x="335" y="780"/>
                    <a:pt x="370" y="671"/>
                    <a:pt x="379" y="588"/>
                  </a:cubicBezTo>
                  <a:cubicBezTo>
                    <a:pt x="379" y="586"/>
                    <a:pt x="379" y="585"/>
                    <a:pt x="379" y="583"/>
                  </a:cubicBezTo>
                  <a:cubicBezTo>
                    <a:pt x="379" y="572"/>
                    <a:pt x="375" y="565"/>
                    <a:pt x="367" y="564"/>
                  </a:cubicBezTo>
                  <a:cubicBezTo>
                    <a:pt x="330" y="557"/>
                    <a:pt x="228" y="543"/>
                    <a:pt x="168" y="535"/>
                  </a:cubicBezTo>
                  <a:cubicBezTo>
                    <a:pt x="122" y="528"/>
                    <a:pt x="122" y="528"/>
                    <a:pt x="122" y="528"/>
                  </a:cubicBezTo>
                  <a:cubicBezTo>
                    <a:pt x="112" y="527"/>
                    <a:pt x="108" y="525"/>
                    <a:pt x="107" y="523"/>
                  </a:cubicBezTo>
                  <a:cubicBezTo>
                    <a:pt x="108" y="523"/>
                    <a:pt x="113" y="521"/>
                    <a:pt x="121" y="522"/>
                  </a:cubicBezTo>
                  <a:cubicBezTo>
                    <a:pt x="177" y="529"/>
                    <a:pt x="177" y="529"/>
                    <a:pt x="177" y="529"/>
                  </a:cubicBezTo>
                  <a:cubicBezTo>
                    <a:pt x="240" y="537"/>
                    <a:pt x="336" y="550"/>
                    <a:pt x="366" y="552"/>
                  </a:cubicBezTo>
                  <a:cubicBezTo>
                    <a:pt x="366" y="552"/>
                    <a:pt x="367" y="552"/>
                    <a:pt x="367" y="552"/>
                  </a:cubicBezTo>
                  <a:cubicBezTo>
                    <a:pt x="370" y="553"/>
                    <a:pt x="374" y="553"/>
                    <a:pt x="378" y="550"/>
                  </a:cubicBezTo>
                  <a:cubicBezTo>
                    <a:pt x="381" y="548"/>
                    <a:pt x="383" y="543"/>
                    <a:pt x="384" y="536"/>
                  </a:cubicBezTo>
                  <a:cubicBezTo>
                    <a:pt x="385" y="522"/>
                    <a:pt x="386" y="500"/>
                    <a:pt x="386" y="478"/>
                  </a:cubicBezTo>
                  <a:cubicBezTo>
                    <a:pt x="386" y="462"/>
                    <a:pt x="386" y="446"/>
                    <a:pt x="385" y="434"/>
                  </a:cubicBezTo>
                  <a:cubicBezTo>
                    <a:pt x="385" y="421"/>
                    <a:pt x="376" y="418"/>
                    <a:pt x="371" y="417"/>
                  </a:cubicBezTo>
                  <a:cubicBezTo>
                    <a:pt x="364" y="416"/>
                    <a:pt x="354" y="415"/>
                    <a:pt x="343" y="415"/>
                  </a:cubicBezTo>
                  <a:cubicBezTo>
                    <a:pt x="326" y="414"/>
                    <a:pt x="288" y="411"/>
                    <a:pt x="286" y="405"/>
                  </a:cubicBezTo>
                  <a:cubicBezTo>
                    <a:pt x="291" y="402"/>
                    <a:pt x="313" y="404"/>
                    <a:pt x="329" y="405"/>
                  </a:cubicBezTo>
                  <a:cubicBezTo>
                    <a:pt x="346" y="407"/>
                    <a:pt x="364" y="408"/>
                    <a:pt x="374" y="406"/>
                  </a:cubicBezTo>
                  <a:cubicBezTo>
                    <a:pt x="383" y="405"/>
                    <a:pt x="387" y="397"/>
                    <a:pt x="387" y="386"/>
                  </a:cubicBezTo>
                  <a:cubicBezTo>
                    <a:pt x="386" y="351"/>
                    <a:pt x="376" y="266"/>
                    <a:pt x="363" y="228"/>
                  </a:cubicBezTo>
                  <a:cubicBezTo>
                    <a:pt x="363" y="228"/>
                    <a:pt x="363" y="228"/>
                    <a:pt x="363" y="228"/>
                  </a:cubicBezTo>
                  <a:cubicBezTo>
                    <a:pt x="362" y="225"/>
                    <a:pt x="360" y="216"/>
                    <a:pt x="347" y="216"/>
                  </a:cubicBezTo>
                  <a:cubicBezTo>
                    <a:pt x="336" y="216"/>
                    <a:pt x="315" y="220"/>
                    <a:pt x="294" y="223"/>
                  </a:cubicBezTo>
                  <a:cubicBezTo>
                    <a:pt x="268" y="227"/>
                    <a:pt x="214" y="235"/>
                    <a:pt x="208" y="229"/>
                  </a:cubicBezTo>
                  <a:cubicBezTo>
                    <a:pt x="213" y="224"/>
                    <a:pt x="249" y="219"/>
                    <a:pt x="273" y="216"/>
                  </a:cubicBezTo>
                  <a:cubicBezTo>
                    <a:pt x="302" y="211"/>
                    <a:pt x="333" y="207"/>
                    <a:pt x="345" y="201"/>
                  </a:cubicBezTo>
                  <a:cubicBezTo>
                    <a:pt x="350" y="198"/>
                    <a:pt x="352" y="194"/>
                    <a:pt x="352" y="189"/>
                  </a:cubicBezTo>
                  <a:cubicBezTo>
                    <a:pt x="352" y="185"/>
                    <a:pt x="350" y="181"/>
                    <a:pt x="349" y="179"/>
                  </a:cubicBezTo>
                  <a:cubicBezTo>
                    <a:pt x="345" y="165"/>
                    <a:pt x="304" y="45"/>
                    <a:pt x="232" y="17"/>
                  </a:cubicBezTo>
                  <a:cubicBezTo>
                    <a:pt x="193" y="1"/>
                    <a:pt x="130" y="0"/>
                    <a:pt x="84" y="3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9" name="Freeform 121"/>
            <p:cNvSpPr>
              <a:spLocks/>
            </p:cNvSpPr>
            <p:nvPr/>
          </p:nvSpPr>
          <p:spPr bwMode="auto">
            <a:xfrm>
              <a:off x="1351" y="2627"/>
              <a:ext cx="213" cy="90"/>
            </a:xfrm>
            <a:custGeom>
              <a:avLst/>
              <a:gdLst>
                <a:gd name="T0" fmla="*/ 0 w 85"/>
                <a:gd name="T1" fmla="*/ 34 h 34"/>
                <a:gd name="T2" fmla="*/ 85 w 85"/>
                <a:gd name="T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" h="34">
                  <a:moveTo>
                    <a:pt x="0" y="34"/>
                  </a:moveTo>
                  <a:cubicBezTo>
                    <a:pt x="16" y="21"/>
                    <a:pt x="27" y="2"/>
                    <a:pt x="8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0" name="Freeform 122"/>
            <p:cNvSpPr>
              <a:spLocks/>
            </p:cNvSpPr>
            <p:nvPr/>
          </p:nvSpPr>
          <p:spPr bwMode="auto">
            <a:xfrm>
              <a:off x="1091" y="2733"/>
              <a:ext cx="180" cy="96"/>
            </a:xfrm>
            <a:custGeom>
              <a:avLst/>
              <a:gdLst>
                <a:gd name="T0" fmla="*/ 0 w 72"/>
                <a:gd name="T1" fmla="*/ 36 h 36"/>
                <a:gd name="T2" fmla="*/ 72 w 72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8" y="22"/>
                    <a:pt x="51" y="4"/>
                    <a:pt x="7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1" name="Freeform 123"/>
            <p:cNvSpPr>
              <a:spLocks/>
            </p:cNvSpPr>
            <p:nvPr/>
          </p:nvSpPr>
          <p:spPr bwMode="auto">
            <a:xfrm>
              <a:off x="1531" y="2987"/>
              <a:ext cx="243" cy="189"/>
            </a:xfrm>
            <a:custGeom>
              <a:avLst/>
              <a:gdLst>
                <a:gd name="T0" fmla="*/ 0 w 97"/>
                <a:gd name="T1" fmla="*/ 71 h 71"/>
                <a:gd name="T2" fmla="*/ 97 w 97"/>
                <a:gd name="T3" fmla="*/ 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71">
                  <a:moveTo>
                    <a:pt x="0" y="71"/>
                  </a:moveTo>
                  <a:cubicBezTo>
                    <a:pt x="14" y="49"/>
                    <a:pt x="49" y="0"/>
                    <a:pt x="97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2" name="Freeform 124"/>
            <p:cNvSpPr>
              <a:spLocks/>
            </p:cNvSpPr>
            <p:nvPr/>
          </p:nvSpPr>
          <p:spPr bwMode="auto">
            <a:xfrm>
              <a:off x="1544" y="1789"/>
              <a:ext cx="112" cy="86"/>
            </a:xfrm>
            <a:custGeom>
              <a:avLst/>
              <a:gdLst>
                <a:gd name="T0" fmla="*/ 0 w 45"/>
                <a:gd name="T1" fmla="*/ 0 h 32"/>
                <a:gd name="T2" fmla="*/ 45 w 45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cubicBezTo>
                    <a:pt x="8" y="27"/>
                    <a:pt x="28" y="32"/>
                    <a:pt x="45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3" name="Freeform 125"/>
            <p:cNvSpPr>
              <a:spLocks/>
            </p:cNvSpPr>
            <p:nvPr/>
          </p:nvSpPr>
          <p:spPr bwMode="auto">
            <a:xfrm>
              <a:off x="1274" y="2056"/>
              <a:ext cx="97" cy="163"/>
            </a:xfrm>
            <a:custGeom>
              <a:avLst/>
              <a:gdLst>
                <a:gd name="T0" fmla="*/ 28 w 39"/>
                <a:gd name="T1" fmla="*/ 0 h 61"/>
                <a:gd name="T2" fmla="*/ 0 w 39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61">
                  <a:moveTo>
                    <a:pt x="28" y="0"/>
                  </a:moveTo>
                  <a:cubicBezTo>
                    <a:pt x="39" y="26"/>
                    <a:pt x="37" y="52"/>
                    <a:pt x="0" y="6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4" name="Freeform 126"/>
            <p:cNvSpPr>
              <a:spLocks/>
            </p:cNvSpPr>
            <p:nvPr/>
          </p:nvSpPr>
          <p:spPr bwMode="auto">
            <a:xfrm>
              <a:off x="1471" y="2451"/>
              <a:ext cx="70" cy="72"/>
            </a:xfrm>
            <a:custGeom>
              <a:avLst/>
              <a:gdLst>
                <a:gd name="T0" fmla="*/ 0 w 28"/>
                <a:gd name="T1" fmla="*/ 1 h 27"/>
                <a:gd name="T2" fmla="*/ 28 w 28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7">
                  <a:moveTo>
                    <a:pt x="0" y="1"/>
                  </a:moveTo>
                  <a:cubicBezTo>
                    <a:pt x="17" y="0"/>
                    <a:pt x="27" y="11"/>
                    <a:pt x="2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5" name="Freeform 127"/>
            <p:cNvSpPr>
              <a:spLocks/>
            </p:cNvSpPr>
            <p:nvPr/>
          </p:nvSpPr>
          <p:spPr bwMode="auto">
            <a:xfrm>
              <a:off x="1454" y="2288"/>
              <a:ext cx="122" cy="80"/>
            </a:xfrm>
            <a:custGeom>
              <a:avLst/>
              <a:gdLst>
                <a:gd name="T0" fmla="*/ 0 w 49"/>
                <a:gd name="T1" fmla="*/ 0 h 30"/>
                <a:gd name="T2" fmla="*/ 49 w 49"/>
                <a:gd name="T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30">
                  <a:moveTo>
                    <a:pt x="0" y="0"/>
                  </a:moveTo>
                  <a:cubicBezTo>
                    <a:pt x="6" y="10"/>
                    <a:pt x="22" y="30"/>
                    <a:pt x="49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6" name="Freeform 128"/>
            <p:cNvSpPr>
              <a:spLocks/>
            </p:cNvSpPr>
            <p:nvPr/>
          </p:nvSpPr>
          <p:spPr bwMode="auto">
            <a:xfrm>
              <a:off x="1074" y="3168"/>
              <a:ext cx="252" cy="216"/>
            </a:xfrm>
            <a:custGeom>
              <a:avLst/>
              <a:gdLst>
                <a:gd name="T0" fmla="*/ 0 w 101"/>
                <a:gd name="T1" fmla="*/ 81 h 81"/>
                <a:gd name="T2" fmla="*/ 67 w 101"/>
                <a:gd name="T3" fmla="*/ 32 h 81"/>
                <a:gd name="T4" fmla="*/ 85 w 101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81">
                  <a:moveTo>
                    <a:pt x="0" y="81"/>
                  </a:moveTo>
                  <a:cubicBezTo>
                    <a:pt x="13" y="55"/>
                    <a:pt x="44" y="43"/>
                    <a:pt x="67" y="32"/>
                  </a:cubicBezTo>
                  <a:cubicBezTo>
                    <a:pt x="101" y="15"/>
                    <a:pt x="86" y="4"/>
                    <a:pt x="8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7" name="Freeform 129"/>
            <p:cNvSpPr>
              <a:spLocks/>
            </p:cNvSpPr>
            <p:nvPr/>
          </p:nvSpPr>
          <p:spPr bwMode="auto">
            <a:xfrm>
              <a:off x="784" y="1419"/>
              <a:ext cx="1057" cy="2440"/>
            </a:xfrm>
            <a:custGeom>
              <a:avLst/>
              <a:gdLst>
                <a:gd name="T0" fmla="*/ 165 w 423"/>
                <a:gd name="T1" fmla="*/ 904 h 915"/>
                <a:gd name="T2" fmla="*/ 31 w 423"/>
                <a:gd name="T3" fmla="*/ 606 h 915"/>
                <a:gd name="T4" fmla="*/ 48 w 423"/>
                <a:gd name="T5" fmla="*/ 222 h 915"/>
                <a:gd name="T6" fmla="*/ 83 w 423"/>
                <a:gd name="T7" fmla="*/ 45 h 915"/>
                <a:gd name="T8" fmla="*/ 188 w 423"/>
                <a:gd name="T9" fmla="*/ 0 h 915"/>
                <a:gd name="T10" fmla="*/ 331 w 423"/>
                <a:gd name="T11" fmla="*/ 69 h 915"/>
                <a:gd name="T12" fmla="*/ 423 w 423"/>
                <a:gd name="T13" fmla="*/ 423 h 915"/>
                <a:gd name="T14" fmla="*/ 423 w 423"/>
                <a:gd name="T15" fmla="*/ 442 h 915"/>
                <a:gd name="T16" fmla="*/ 297 w 423"/>
                <a:gd name="T17" fmla="*/ 874 h 915"/>
                <a:gd name="T18" fmla="*/ 165 w 423"/>
                <a:gd name="T19" fmla="*/ 90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915">
                  <a:moveTo>
                    <a:pt x="165" y="904"/>
                  </a:moveTo>
                  <a:cubicBezTo>
                    <a:pt x="45" y="877"/>
                    <a:pt x="0" y="777"/>
                    <a:pt x="31" y="606"/>
                  </a:cubicBezTo>
                  <a:cubicBezTo>
                    <a:pt x="48" y="508"/>
                    <a:pt x="69" y="362"/>
                    <a:pt x="48" y="222"/>
                  </a:cubicBezTo>
                  <a:cubicBezTo>
                    <a:pt x="37" y="148"/>
                    <a:pt x="49" y="85"/>
                    <a:pt x="83" y="45"/>
                  </a:cubicBezTo>
                  <a:cubicBezTo>
                    <a:pt x="109" y="16"/>
                    <a:pt x="145" y="0"/>
                    <a:pt x="188" y="0"/>
                  </a:cubicBezTo>
                  <a:cubicBezTo>
                    <a:pt x="230" y="0"/>
                    <a:pt x="285" y="8"/>
                    <a:pt x="331" y="69"/>
                  </a:cubicBezTo>
                  <a:cubicBezTo>
                    <a:pt x="382" y="135"/>
                    <a:pt x="413" y="254"/>
                    <a:pt x="423" y="423"/>
                  </a:cubicBezTo>
                  <a:cubicBezTo>
                    <a:pt x="423" y="429"/>
                    <a:pt x="423" y="436"/>
                    <a:pt x="423" y="442"/>
                  </a:cubicBezTo>
                  <a:cubicBezTo>
                    <a:pt x="423" y="652"/>
                    <a:pt x="377" y="809"/>
                    <a:pt x="297" y="874"/>
                  </a:cubicBezTo>
                  <a:cubicBezTo>
                    <a:pt x="259" y="905"/>
                    <a:pt x="215" y="915"/>
                    <a:pt x="165" y="90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8" name="Freeform 130"/>
            <p:cNvSpPr>
              <a:spLocks/>
            </p:cNvSpPr>
            <p:nvPr/>
          </p:nvSpPr>
          <p:spPr bwMode="auto">
            <a:xfrm>
              <a:off x="866" y="1464"/>
              <a:ext cx="928" cy="2349"/>
            </a:xfrm>
            <a:custGeom>
              <a:avLst/>
              <a:gdLst>
                <a:gd name="T0" fmla="*/ 81 w 371"/>
                <a:gd name="T1" fmla="*/ 31 h 881"/>
                <a:gd name="T2" fmla="*/ 334 w 371"/>
                <a:gd name="T3" fmla="*/ 173 h 881"/>
                <a:gd name="T4" fmla="*/ 264 w 371"/>
                <a:gd name="T5" fmla="*/ 200 h 881"/>
                <a:gd name="T6" fmla="*/ 191 w 371"/>
                <a:gd name="T7" fmla="*/ 222 h 881"/>
                <a:gd name="T8" fmla="*/ 340 w 371"/>
                <a:gd name="T9" fmla="*/ 216 h 881"/>
                <a:gd name="T10" fmla="*/ 348 w 371"/>
                <a:gd name="T11" fmla="*/ 223 h 881"/>
                <a:gd name="T12" fmla="*/ 365 w 371"/>
                <a:gd name="T13" fmla="*/ 390 h 881"/>
                <a:gd name="T14" fmla="*/ 272 w 371"/>
                <a:gd name="T15" fmla="*/ 391 h 881"/>
                <a:gd name="T16" fmla="*/ 334 w 371"/>
                <a:gd name="T17" fmla="*/ 415 h 881"/>
                <a:gd name="T18" fmla="*/ 369 w 371"/>
                <a:gd name="T19" fmla="*/ 427 h 881"/>
                <a:gd name="T20" fmla="*/ 365 w 371"/>
                <a:gd name="T21" fmla="*/ 536 h 881"/>
                <a:gd name="T22" fmla="*/ 358 w 371"/>
                <a:gd name="T23" fmla="*/ 536 h 881"/>
                <a:gd name="T24" fmla="*/ 114 w 371"/>
                <a:gd name="T25" fmla="*/ 506 h 881"/>
                <a:gd name="T26" fmla="*/ 112 w 371"/>
                <a:gd name="T27" fmla="*/ 528 h 881"/>
                <a:gd name="T28" fmla="*/ 357 w 371"/>
                <a:gd name="T29" fmla="*/ 564 h 881"/>
                <a:gd name="T30" fmla="*/ 299 w 371"/>
                <a:gd name="T31" fmla="*/ 783 h 881"/>
                <a:gd name="T32" fmla="*/ 116 w 371"/>
                <a:gd name="T33" fmla="*/ 721 h 881"/>
                <a:gd name="T34" fmla="*/ 109 w 371"/>
                <a:gd name="T35" fmla="*/ 744 h 881"/>
                <a:gd name="T36" fmla="*/ 266 w 371"/>
                <a:gd name="T37" fmla="*/ 811 h 881"/>
                <a:gd name="T38" fmla="*/ 201 w 371"/>
                <a:gd name="T39" fmla="*/ 869 h 881"/>
                <a:gd name="T40" fmla="*/ 10 w 371"/>
                <a:gd name="T41" fmla="*/ 622 h 881"/>
                <a:gd name="T42" fmla="*/ 23 w 371"/>
                <a:gd name="T43" fmla="*/ 615 h 881"/>
                <a:gd name="T44" fmla="*/ 245 w 371"/>
                <a:gd name="T45" fmla="*/ 651 h 881"/>
                <a:gd name="T46" fmla="*/ 266 w 371"/>
                <a:gd name="T47" fmla="*/ 640 h 881"/>
                <a:gd name="T48" fmla="*/ 24 w 371"/>
                <a:gd name="T49" fmla="*/ 581 h 881"/>
                <a:gd name="T50" fmla="*/ 18 w 371"/>
                <a:gd name="T51" fmla="*/ 571 h 881"/>
                <a:gd name="T52" fmla="*/ 36 w 371"/>
                <a:gd name="T53" fmla="*/ 476 h 881"/>
                <a:gd name="T54" fmla="*/ 48 w 371"/>
                <a:gd name="T55" fmla="*/ 470 h 881"/>
                <a:gd name="T56" fmla="*/ 198 w 371"/>
                <a:gd name="T57" fmla="*/ 465 h 881"/>
                <a:gd name="T58" fmla="*/ 124 w 371"/>
                <a:gd name="T59" fmla="*/ 449 h 881"/>
                <a:gd name="T60" fmla="*/ 42 w 371"/>
                <a:gd name="T61" fmla="*/ 428 h 881"/>
                <a:gd name="T62" fmla="*/ 45 w 371"/>
                <a:gd name="T63" fmla="*/ 377 h 881"/>
                <a:gd name="T64" fmla="*/ 50 w 371"/>
                <a:gd name="T65" fmla="*/ 354 h 881"/>
                <a:gd name="T66" fmla="*/ 78 w 371"/>
                <a:gd name="T67" fmla="*/ 348 h 881"/>
                <a:gd name="T68" fmla="*/ 236 w 371"/>
                <a:gd name="T69" fmla="*/ 311 h 881"/>
                <a:gd name="T70" fmla="*/ 234 w 371"/>
                <a:gd name="T71" fmla="*/ 307 h 881"/>
                <a:gd name="T72" fmla="*/ 53 w 371"/>
                <a:gd name="T73" fmla="*/ 324 h 881"/>
                <a:gd name="T74" fmla="*/ 44 w 371"/>
                <a:gd name="T75" fmla="*/ 267 h 881"/>
                <a:gd name="T76" fmla="*/ 38 w 371"/>
                <a:gd name="T77" fmla="*/ 192 h 881"/>
                <a:gd name="T78" fmla="*/ 141 w 371"/>
                <a:gd name="T79" fmla="*/ 165 h 881"/>
                <a:gd name="T80" fmla="*/ 270 w 371"/>
                <a:gd name="T81" fmla="*/ 128 h 881"/>
                <a:gd name="T82" fmla="*/ 184 w 371"/>
                <a:gd name="T83" fmla="*/ 130 h 881"/>
                <a:gd name="T84" fmla="*/ 34 w 371"/>
                <a:gd name="T85" fmla="*/ 149 h 881"/>
                <a:gd name="T86" fmla="*/ 32 w 371"/>
                <a:gd name="T87" fmla="*/ 13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881">
                  <a:moveTo>
                    <a:pt x="32" y="137"/>
                  </a:moveTo>
                  <a:cubicBezTo>
                    <a:pt x="32" y="90"/>
                    <a:pt x="49" y="54"/>
                    <a:pt x="81" y="31"/>
                  </a:cubicBezTo>
                  <a:cubicBezTo>
                    <a:pt x="125" y="0"/>
                    <a:pt x="184" y="2"/>
                    <a:pt x="222" y="16"/>
                  </a:cubicBezTo>
                  <a:cubicBezTo>
                    <a:pt x="290" y="43"/>
                    <a:pt x="330" y="160"/>
                    <a:pt x="334" y="173"/>
                  </a:cubicBezTo>
                  <a:cubicBezTo>
                    <a:pt x="336" y="180"/>
                    <a:pt x="336" y="185"/>
                    <a:pt x="334" y="186"/>
                  </a:cubicBezTo>
                  <a:cubicBezTo>
                    <a:pt x="322" y="192"/>
                    <a:pt x="293" y="196"/>
                    <a:pt x="264" y="200"/>
                  </a:cubicBezTo>
                  <a:cubicBezTo>
                    <a:pt x="218" y="206"/>
                    <a:pt x="197" y="210"/>
                    <a:pt x="192" y="217"/>
                  </a:cubicBezTo>
                  <a:cubicBezTo>
                    <a:pt x="191" y="219"/>
                    <a:pt x="191" y="221"/>
                    <a:pt x="191" y="222"/>
                  </a:cubicBezTo>
                  <a:cubicBezTo>
                    <a:pt x="194" y="235"/>
                    <a:pt x="224" y="232"/>
                    <a:pt x="287" y="223"/>
                  </a:cubicBezTo>
                  <a:cubicBezTo>
                    <a:pt x="308" y="219"/>
                    <a:pt x="329" y="216"/>
                    <a:pt x="340" y="216"/>
                  </a:cubicBezTo>
                  <a:cubicBezTo>
                    <a:pt x="346" y="216"/>
                    <a:pt x="347" y="219"/>
                    <a:pt x="348" y="222"/>
                  </a:cubicBezTo>
                  <a:cubicBezTo>
                    <a:pt x="348" y="223"/>
                    <a:pt x="348" y="223"/>
                    <a:pt x="348" y="223"/>
                  </a:cubicBezTo>
                  <a:cubicBezTo>
                    <a:pt x="360" y="259"/>
                    <a:pt x="370" y="345"/>
                    <a:pt x="371" y="378"/>
                  </a:cubicBezTo>
                  <a:cubicBezTo>
                    <a:pt x="371" y="385"/>
                    <a:pt x="369" y="390"/>
                    <a:pt x="365" y="390"/>
                  </a:cubicBezTo>
                  <a:cubicBezTo>
                    <a:pt x="355" y="392"/>
                    <a:pt x="338" y="391"/>
                    <a:pt x="321" y="389"/>
                  </a:cubicBezTo>
                  <a:cubicBezTo>
                    <a:pt x="294" y="387"/>
                    <a:pt x="278" y="386"/>
                    <a:pt x="272" y="391"/>
                  </a:cubicBezTo>
                  <a:cubicBezTo>
                    <a:pt x="271" y="393"/>
                    <a:pt x="270" y="395"/>
                    <a:pt x="270" y="397"/>
                  </a:cubicBezTo>
                  <a:cubicBezTo>
                    <a:pt x="271" y="410"/>
                    <a:pt x="296" y="412"/>
                    <a:pt x="334" y="415"/>
                  </a:cubicBezTo>
                  <a:cubicBezTo>
                    <a:pt x="345" y="415"/>
                    <a:pt x="355" y="416"/>
                    <a:pt x="362" y="417"/>
                  </a:cubicBezTo>
                  <a:cubicBezTo>
                    <a:pt x="367" y="418"/>
                    <a:pt x="369" y="421"/>
                    <a:pt x="369" y="427"/>
                  </a:cubicBezTo>
                  <a:cubicBezTo>
                    <a:pt x="370" y="454"/>
                    <a:pt x="371" y="503"/>
                    <a:pt x="368" y="527"/>
                  </a:cubicBezTo>
                  <a:cubicBezTo>
                    <a:pt x="367" y="534"/>
                    <a:pt x="365" y="536"/>
                    <a:pt x="365" y="536"/>
                  </a:cubicBezTo>
                  <a:cubicBezTo>
                    <a:pt x="364" y="537"/>
                    <a:pt x="362" y="537"/>
                    <a:pt x="360" y="536"/>
                  </a:cubicBezTo>
                  <a:cubicBezTo>
                    <a:pt x="358" y="536"/>
                    <a:pt x="358" y="536"/>
                    <a:pt x="358" y="536"/>
                  </a:cubicBezTo>
                  <a:cubicBezTo>
                    <a:pt x="328" y="534"/>
                    <a:pt x="233" y="522"/>
                    <a:pt x="170" y="513"/>
                  </a:cubicBezTo>
                  <a:cubicBezTo>
                    <a:pt x="114" y="506"/>
                    <a:pt x="114" y="506"/>
                    <a:pt x="114" y="506"/>
                  </a:cubicBezTo>
                  <a:cubicBezTo>
                    <a:pt x="100" y="505"/>
                    <a:pt x="91" y="508"/>
                    <a:pt x="90" y="514"/>
                  </a:cubicBezTo>
                  <a:cubicBezTo>
                    <a:pt x="89" y="521"/>
                    <a:pt x="98" y="526"/>
                    <a:pt x="112" y="528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219" y="543"/>
                    <a:pt x="321" y="556"/>
                    <a:pt x="357" y="564"/>
                  </a:cubicBezTo>
                  <a:cubicBezTo>
                    <a:pt x="364" y="565"/>
                    <a:pt x="364" y="574"/>
                    <a:pt x="363" y="579"/>
                  </a:cubicBezTo>
                  <a:cubicBezTo>
                    <a:pt x="354" y="665"/>
                    <a:pt x="318" y="769"/>
                    <a:pt x="299" y="783"/>
                  </a:cubicBezTo>
                  <a:cubicBezTo>
                    <a:pt x="282" y="795"/>
                    <a:pt x="190" y="754"/>
                    <a:pt x="146" y="734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09" y="719"/>
                    <a:pt x="87" y="711"/>
                    <a:pt x="83" y="720"/>
                  </a:cubicBezTo>
                  <a:cubicBezTo>
                    <a:pt x="80" y="727"/>
                    <a:pt x="89" y="735"/>
                    <a:pt x="109" y="744"/>
                  </a:cubicBezTo>
                  <a:cubicBezTo>
                    <a:pt x="129" y="754"/>
                    <a:pt x="166" y="769"/>
                    <a:pt x="198" y="782"/>
                  </a:cubicBezTo>
                  <a:cubicBezTo>
                    <a:pt x="227" y="794"/>
                    <a:pt x="255" y="805"/>
                    <a:pt x="266" y="811"/>
                  </a:cubicBezTo>
                  <a:cubicBezTo>
                    <a:pt x="270" y="813"/>
                    <a:pt x="271" y="817"/>
                    <a:pt x="270" y="821"/>
                  </a:cubicBezTo>
                  <a:cubicBezTo>
                    <a:pt x="268" y="834"/>
                    <a:pt x="248" y="860"/>
                    <a:pt x="201" y="869"/>
                  </a:cubicBezTo>
                  <a:cubicBezTo>
                    <a:pt x="144" y="881"/>
                    <a:pt x="86" y="860"/>
                    <a:pt x="42" y="812"/>
                  </a:cubicBezTo>
                  <a:cubicBezTo>
                    <a:pt x="2" y="769"/>
                    <a:pt x="0" y="656"/>
                    <a:pt x="10" y="622"/>
                  </a:cubicBezTo>
                  <a:cubicBezTo>
                    <a:pt x="10" y="622"/>
                    <a:pt x="11" y="621"/>
                    <a:pt x="11" y="621"/>
                  </a:cubicBezTo>
                  <a:cubicBezTo>
                    <a:pt x="12" y="616"/>
                    <a:pt x="13" y="613"/>
                    <a:pt x="23" y="615"/>
                  </a:cubicBezTo>
                  <a:cubicBezTo>
                    <a:pt x="43" y="618"/>
                    <a:pt x="86" y="625"/>
                    <a:pt x="128" y="632"/>
                  </a:cubicBezTo>
                  <a:cubicBezTo>
                    <a:pt x="182" y="641"/>
                    <a:pt x="234" y="650"/>
                    <a:pt x="245" y="651"/>
                  </a:cubicBezTo>
                  <a:cubicBezTo>
                    <a:pt x="259" y="652"/>
                    <a:pt x="266" y="646"/>
                    <a:pt x="266" y="640"/>
                  </a:cubicBezTo>
                  <a:cubicBezTo>
                    <a:pt x="266" y="640"/>
                    <a:pt x="266" y="640"/>
                    <a:pt x="266" y="640"/>
                  </a:cubicBezTo>
                  <a:cubicBezTo>
                    <a:pt x="266" y="634"/>
                    <a:pt x="261" y="629"/>
                    <a:pt x="250" y="627"/>
                  </a:cubicBezTo>
                  <a:cubicBezTo>
                    <a:pt x="170" y="615"/>
                    <a:pt x="59" y="597"/>
                    <a:pt x="24" y="581"/>
                  </a:cubicBezTo>
                  <a:cubicBezTo>
                    <a:pt x="24" y="581"/>
                    <a:pt x="23" y="581"/>
                    <a:pt x="23" y="581"/>
                  </a:cubicBezTo>
                  <a:cubicBezTo>
                    <a:pt x="21" y="580"/>
                    <a:pt x="18" y="578"/>
                    <a:pt x="18" y="571"/>
                  </a:cubicBezTo>
                  <a:cubicBezTo>
                    <a:pt x="18" y="570"/>
                    <a:pt x="18" y="568"/>
                    <a:pt x="19" y="566"/>
                  </a:cubicBezTo>
                  <a:cubicBezTo>
                    <a:pt x="20" y="543"/>
                    <a:pt x="28" y="496"/>
                    <a:pt x="36" y="476"/>
                  </a:cubicBezTo>
                  <a:cubicBezTo>
                    <a:pt x="39" y="469"/>
                    <a:pt x="42" y="469"/>
                    <a:pt x="46" y="470"/>
                  </a:cubicBezTo>
                  <a:cubicBezTo>
                    <a:pt x="48" y="470"/>
                    <a:pt x="48" y="470"/>
                    <a:pt x="48" y="470"/>
                  </a:cubicBezTo>
                  <a:cubicBezTo>
                    <a:pt x="48" y="470"/>
                    <a:pt x="78" y="472"/>
                    <a:pt x="78" y="472"/>
                  </a:cubicBezTo>
                  <a:cubicBezTo>
                    <a:pt x="161" y="477"/>
                    <a:pt x="196" y="478"/>
                    <a:pt x="198" y="465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0" y="453"/>
                    <a:pt x="166" y="451"/>
                    <a:pt x="124" y="449"/>
                  </a:cubicBezTo>
                  <a:cubicBezTo>
                    <a:pt x="93" y="447"/>
                    <a:pt x="58" y="445"/>
                    <a:pt x="46" y="439"/>
                  </a:cubicBezTo>
                  <a:cubicBezTo>
                    <a:pt x="43" y="436"/>
                    <a:pt x="42" y="430"/>
                    <a:pt x="42" y="428"/>
                  </a:cubicBezTo>
                  <a:cubicBezTo>
                    <a:pt x="41" y="423"/>
                    <a:pt x="41" y="419"/>
                    <a:pt x="41" y="414"/>
                  </a:cubicBezTo>
                  <a:cubicBezTo>
                    <a:pt x="41" y="405"/>
                    <a:pt x="42" y="395"/>
                    <a:pt x="45" y="377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7" y="361"/>
                    <a:pt x="48" y="356"/>
                    <a:pt x="50" y="354"/>
                  </a:cubicBezTo>
                  <a:cubicBezTo>
                    <a:pt x="51" y="352"/>
                    <a:pt x="55" y="352"/>
                    <a:pt x="62" y="351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210" y="328"/>
                    <a:pt x="236" y="321"/>
                    <a:pt x="236" y="311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27" y="301"/>
                    <a:pt x="194" y="305"/>
                    <a:pt x="125" y="316"/>
                  </a:cubicBezTo>
                  <a:cubicBezTo>
                    <a:pt x="95" y="320"/>
                    <a:pt x="58" y="325"/>
                    <a:pt x="53" y="324"/>
                  </a:cubicBezTo>
                  <a:cubicBezTo>
                    <a:pt x="47" y="321"/>
                    <a:pt x="46" y="318"/>
                    <a:pt x="45" y="293"/>
                  </a:cubicBezTo>
                  <a:cubicBezTo>
                    <a:pt x="44" y="267"/>
                    <a:pt x="44" y="267"/>
                    <a:pt x="44" y="267"/>
                  </a:cubicBezTo>
                  <a:cubicBezTo>
                    <a:pt x="43" y="246"/>
                    <a:pt x="41" y="230"/>
                    <a:pt x="39" y="219"/>
                  </a:cubicBezTo>
                  <a:cubicBezTo>
                    <a:pt x="37" y="205"/>
                    <a:pt x="35" y="197"/>
                    <a:pt x="38" y="192"/>
                  </a:cubicBezTo>
                  <a:cubicBezTo>
                    <a:pt x="42" y="185"/>
                    <a:pt x="76" y="179"/>
                    <a:pt x="101" y="174"/>
                  </a:cubicBezTo>
                  <a:cubicBezTo>
                    <a:pt x="116" y="171"/>
                    <a:pt x="130" y="168"/>
                    <a:pt x="141" y="165"/>
                  </a:cubicBezTo>
                  <a:cubicBezTo>
                    <a:pt x="151" y="162"/>
                    <a:pt x="166" y="159"/>
                    <a:pt x="182" y="156"/>
                  </a:cubicBezTo>
                  <a:cubicBezTo>
                    <a:pt x="231" y="145"/>
                    <a:pt x="264" y="137"/>
                    <a:pt x="270" y="128"/>
                  </a:cubicBezTo>
                  <a:cubicBezTo>
                    <a:pt x="271" y="125"/>
                    <a:pt x="271" y="123"/>
                    <a:pt x="271" y="122"/>
                  </a:cubicBezTo>
                  <a:cubicBezTo>
                    <a:pt x="267" y="109"/>
                    <a:pt x="239" y="116"/>
                    <a:pt x="184" y="130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66" y="157"/>
                    <a:pt x="41" y="154"/>
                    <a:pt x="34" y="149"/>
                  </a:cubicBezTo>
                  <a:cubicBezTo>
                    <a:pt x="33" y="147"/>
                    <a:pt x="32" y="146"/>
                    <a:pt x="32" y="144"/>
                  </a:cubicBezTo>
                  <a:cubicBezTo>
                    <a:pt x="32" y="142"/>
                    <a:pt x="32" y="140"/>
                    <a:pt x="32" y="13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9" name="Freeform 131"/>
            <p:cNvSpPr>
              <a:spLocks/>
            </p:cNvSpPr>
            <p:nvPr/>
          </p:nvSpPr>
          <p:spPr bwMode="auto">
            <a:xfrm>
              <a:off x="1274" y="2200"/>
              <a:ext cx="17" cy="32"/>
            </a:xfrm>
            <a:custGeom>
              <a:avLst/>
              <a:gdLst>
                <a:gd name="T0" fmla="*/ 0 w 7"/>
                <a:gd name="T1" fmla="*/ 4 h 12"/>
                <a:gd name="T2" fmla="*/ 5 w 7"/>
                <a:gd name="T3" fmla="*/ 9 h 12"/>
                <a:gd name="T4" fmla="*/ 2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4"/>
                  </a:moveTo>
                  <a:cubicBezTo>
                    <a:pt x="0" y="5"/>
                    <a:pt x="2" y="12"/>
                    <a:pt x="5" y="9"/>
                  </a:cubicBezTo>
                  <a:cubicBezTo>
                    <a:pt x="7" y="7"/>
                    <a:pt x="3" y="2"/>
                    <a:pt x="2" y="0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0" name="Freeform 132"/>
            <p:cNvSpPr>
              <a:spLocks/>
            </p:cNvSpPr>
            <p:nvPr/>
          </p:nvSpPr>
          <p:spPr bwMode="auto">
            <a:xfrm>
              <a:off x="1469" y="2443"/>
              <a:ext cx="15" cy="18"/>
            </a:xfrm>
            <a:custGeom>
              <a:avLst/>
              <a:gdLst>
                <a:gd name="T0" fmla="*/ 2 w 6"/>
                <a:gd name="T1" fmla="*/ 1 h 7"/>
                <a:gd name="T2" fmla="*/ 4 w 6"/>
                <a:gd name="T3" fmla="*/ 7 h 7"/>
                <a:gd name="T4" fmla="*/ 5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1"/>
                  </a:moveTo>
                  <a:cubicBezTo>
                    <a:pt x="0" y="2"/>
                    <a:pt x="2" y="7"/>
                    <a:pt x="4" y="7"/>
                  </a:cubicBezTo>
                  <a:cubicBezTo>
                    <a:pt x="6" y="6"/>
                    <a:pt x="6" y="2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1" name="Freeform 133"/>
            <p:cNvSpPr>
              <a:spLocks/>
            </p:cNvSpPr>
            <p:nvPr/>
          </p:nvSpPr>
          <p:spPr bwMode="auto">
            <a:xfrm>
              <a:off x="1561" y="2344"/>
              <a:ext cx="15" cy="24"/>
            </a:xfrm>
            <a:custGeom>
              <a:avLst/>
              <a:gdLst>
                <a:gd name="T0" fmla="*/ 5 w 6"/>
                <a:gd name="T1" fmla="*/ 3 h 9"/>
                <a:gd name="T2" fmla="*/ 4 w 6"/>
                <a:gd name="T3" fmla="*/ 2 h 9"/>
                <a:gd name="T4" fmla="*/ 3 w 6"/>
                <a:gd name="T5" fmla="*/ 9 h 9"/>
                <a:gd name="T6" fmla="*/ 1 w 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5" y="3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6" y="9"/>
                    <a:pt x="3" y="9"/>
                  </a:cubicBezTo>
                  <a:cubicBezTo>
                    <a:pt x="0" y="9"/>
                    <a:pt x="1" y="1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2" name="Freeform 134"/>
            <p:cNvSpPr>
              <a:spLocks/>
            </p:cNvSpPr>
            <p:nvPr/>
          </p:nvSpPr>
          <p:spPr bwMode="auto">
            <a:xfrm>
              <a:off x="1546" y="2616"/>
              <a:ext cx="15" cy="24"/>
            </a:xfrm>
            <a:custGeom>
              <a:avLst/>
              <a:gdLst>
                <a:gd name="T0" fmla="*/ 5 w 6"/>
                <a:gd name="T1" fmla="*/ 8 h 9"/>
                <a:gd name="T2" fmla="*/ 3 w 6"/>
                <a:gd name="T3" fmla="*/ 0 h 9"/>
                <a:gd name="T4" fmla="*/ 1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5" y="8"/>
                  </a:moveTo>
                  <a:cubicBezTo>
                    <a:pt x="6" y="6"/>
                    <a:pt x="6" y="1"/>
                    <a:pt x="3" y="0"/>
                  </a:cubicBezTo>
                  <a:cubicBezTo>
                    <a:pt x="0" y="0"/>
                    <a:pt x="1" y="7"/>
                    <a:pt x="1" y="9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3" name="Freeform 135"/>
            <p:cNvSpPr>
              <a:spLocks/>
            </p:cNvSpPr>
            <p:nvPr/>
          </p:nvSpPr>
          <p:spPr bwMode="auto">
            <a:xfrm>
              <a:off x="1641" y="1861"/>
              <a:ext cx="15" cy="22"/>
            </a:xfrm>
            <a:custGeom>
              <a:avLst/>
              <a:gdLst>
                <a:gd name="T0" fmla="*/ 4 w 6"/>
                <a:gd name="T1" fmla="*/ 7 h 8"/>
                <a:gd name="T2" fmla="*/ 3 w 6"/>
                <a:gd name="T3" fmla="*/ 0 h 8"/>
                <a:gd name="T4" fmla="*/ 0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4" y="7"/>
                  </a:moveTo>
                  <a:cubicBezTo>
                    <a:pt x="6" y="4"/>
                    <a:pt x="5" y="1"/>
                    <a:pt x="3" y="0"/>
                  </a:cubicBezTo>
                  <a:cubicBezTo>
                    <a:pt x="0" y="1"/>
                    <a:pt x="1" y="5"/>
                    <a:pt x="0" y="8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</p:grpSp>
      <p:sp>
        <p:nvSpPr>
          <p:cNvPr id="264" name="ZoneTexte 263"/>
          <p:cNvSpPr txBox="1"/>
          <p:nvPr/>
        </p:nvSpPr>
        <p:spPr>
          <a:xfrm>
            <a:off x="6136260" y="1737220"/>
            <a:ext cx="95139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  <a:cs typeface="Times New Roman" panose="02020603050405020304" pitchFamily="18" charset="0"/>
                <a:sym typeface="Symbol"/>
              </a:rPr>
              <a:t>-</a:t>
            </a:r>
            <a:r>
              <a:rPr lang="fr-FR" sz="1100" dirty="0" smtClean="0">
                <a:latin typeface="+mj-lt"/>
                <a:cs typeface="Times New Roman" panose="02020603050405020304" pitchFamily="18" charset="0"/>
              </a:rPr>
              <a:t>oxydation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5" name="Group 25"/>
          <p:cNvGrpSpPr>
            <a:grpSpLocks/>
          </p:cNvGrpSpPr>
          <p:nvPr/>
        </p:nvGrpSpPr>
        <p:grpSpPr bwMode="auto">
          <a:xfrm>
            <a:off x="3275856" y="4750643"/>
            <a:ext cx="755026" cy="622573"/>
            <a:chOff x="3707" y="1956"/>
            <a:chExt cx="401" cy="336"/>
          </a:xfrm>
        </p:grpSpPr>
        <p:sp>
          <p:nvSpPr>
            <p:cNvPr id="266" name="Oval 26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solidFill>
              <a:srgbClr val="9D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7" name="Oval 27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8" name="Oval 28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3770" y="1969"/>
              <a:ext cx="182" cy="240"/>
            </a:xfrm>
            <a:custGeom>
              <a:avLst/>
              <a:gdLst>
                <a:gd name="T0" fmla="*/ 5 w 73"/>
                <a:gd name="T1" fmla="*/ 62 h 90"/>
                <a:gd name="T2" fmla="*/ 65 w 73"/>
                <a:gd name="T3" fmla="*/ 2 h 90"/>
                <a:gd name="T4" fmla="*/ 73 w 73"/>
                <a:gd name="T5" fmla="*/ 2 h 90"/>
                <a:gd name="T6" fmla="*/ 57 w 73"/>
                <a:gd name="T7" fmla="*/ 0 h 90"/>
                <a:gd name="T8" fmla="*/ 0 w 73"/>
                <a:gd name="T9" fmla="*/ 56 h 90"/>
                <a:gd name="T10" fmla="*/ 12 w 73"/>
                <a:gd name="T11" fmla="*/ 90 h 90"/>
                <a:gd name="T12" fmla="*/ 5 w 73"/>
                <a:gd name="T13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0">
                  <a:moveTo>
                    <a:pt x="5" y="62"/>
                  </a:moveTo>
                  <a:cubicBezTo>
                    <a:pt x="5" y="29"/>
                    <a:pt x="32" y="2"/>
                    <a:pt x="65" y="2"/>
                  </a:cubicBezTo>
                  <a:cubicBezTo>
                    <a:pt x="68" y="2"/>
                    <a:pt x="71" y="2"/>
                    <a:pt x="73" y="2"/>
                  </a:cubicBezTo>
                  <a:cubicBezTo>
                    <a:pt x="68" y="1"/>
                    <a:pt x="63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69"/>
                    <a:pt x="5" y="81"/>
                    <a:pt x="12" y="90"/>
                  </a:cubicBezTo>
                  <a:cubicBezTo>
                    <a:pt x="8" y="82"/>
                    <a:pt x="5" y="7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0" name="Freeform 30"/>
            <p:cNvSpPr>
              <a:spLocks/>
            </p:cNvSpPr>
            <p:nvPr/>
          </p:nvSpPr>
          <p:spPr bwMode="auto">
            <a:xfrm>
              <a:off x="3820" y="1988"/>
              <a:ext cx="235" cy="280"/>
            </a:xfrm>
            <a:custGeom>
              <a:avLst/>
              <a:gdLst>
                <a:gd name="T0" fmla="*/ 64 w 94"/>
                <a:gd name="T1" fmla="*/ 0 h 105"/>
                <a:gd name="T2" fmla="*/ 83 w 94"/>
                <a:gd name="T3" fmla="*/ 41 h 105"/>
                <a:gd name="T4" fmla="*/ 27 w 94"/>
                <a:gd name="T5" fmla="*/ 97 h 105"/>
                <a:gd name="T6" fmla="*/ 0 w 94"/>
                <a:gd name="T7" fmla="*/ 91 h 105"/>
                <a:gd name="T8" fmla="*/ 37 w 94"/>
                <a:gd name="T9" fmla="*/ 105 h 105"/>
                <a:gd name="T10" fmla="*/ 94 w 94"/>
                <a:gd name="T11" fmla="*/ 49 h 105"/>
                <a:gd name="T12" fmla="*/ 64 w 9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5">
                  <a:moveTo>
                    <a:pt x="64" y="0"/>
                  </a:moveTo>
                  <a:cubicBezTo>
                    <a:pt x="76" y="10"/>
                    <a:pt x="83" y="25"/>
                    <a:pt x="83" y="41"/>
                  </a:cubicBezTo>
                  <a:cubicBezTo>
                    <a:pt x="83" y="72"/>
                    <a:pt x="58" y="97"/>
                    <a:pt x="27" y="97"/>
                  </a:cubicBezTo>
                  <a:cubicBezTo>
                    <a:pt x="17" y="97"/>
                    <a:pt x="8" y="95"/>
                    <a:pt x="0" y="91"/>
                  </a:cubicBezTo>
                  <a:cubicBezTo>
                    <a:pt x="10" y="100"/>
                    <a:pt x="23" y="105"/>
                    <a:pt x="37" y="105"/>
                  </a:cubicBezTo>
                  <a:cubicBezTo>
                    <a:pt x="68" y="105"/>
                    <a:pt x="94" y="80"/>
                    <a:pt x="94" y="49"/>
                  </a:cubicBezTo>
                  <a:cubicBezTo>
                    <a:pt x="94" y="28"/>
                    <a:pt x="82" y="9"/>
                    <a:pt x="64" y="0"/>
                  </a:cubicBezTo>
                  <a:close/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3837" y="2036"/>
              <a:ext cx="100" cy="133"/>
            </a:xfrm>
            <a:custGeom>
              <a:avLst/>
              <a:gdLst>
                <a:gd name="T0" fmla="*/ 4 w 40"/>
                <a:gd name="T1" fmla="*/ 32 h 50"/>
                <a:gd name="T2" fmla="*/ 38 w 40"/>
                <a:gd name="T3" fmla="*/ 2 h 50"/>
                <a:gd name="T4" fmla="*/ 38 w 40"/>
                <a:gd name="T5" fmla="*/ 1 h 50"/>
                <a:gd name="T6" fmla="*/ 30 w 40"/>
                <a:gd name="T7" fmla="*/ 0 h 50"/>
                <a:gd name="T8" fmla="*/ 0 w 40"/>
                <a:gd name="T9" fmla="*/ 30 h 50"/>
                <a:gd name="T10" fmla="*/ 6 w 40"/>
                <a:gd name="T11" fmla="*/ 50 h 50"/>
                <a:gd name="T12" fmla="*/ 4 w 40"/>
                <a:gd name="T1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4" y="32"/>
                  </a:moveTo>
                  <a:cubicBezTo>
                    <a:pt x="4" y="15"/>
                    <a:pt x="21" y="2"/>
                    <a:pt x="38" y="2"/>
                  </a:cubicBezTo>
                  <a:cubicBezTo>
                    <a:pt x="40" y="2"/>
                    <a:pt x="37" y="1"/>
                    <a:pt x="38" y="1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7"/>
                    <a:pt x="2" y="45"/>
                    <a:pt x="6" y="50"/>
                  </a:cubicBezTo>
                  <a:cubicBezTo>
                    <a:pt x="4" y="46"/>
                    <a:pt x="4" y="38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2" name="Freeform 32"/>
            <p:cNvSpPr>
              <a:spLocks/>
            </p:cNvSpPr>
            <p:nvPr/>
          </p:nvSpPr>
          <p:spPr bwMode="auto">
            <a:xfrm>
              <a:off x="3867" y="2052"/>
              <a:ext cx="125" cy="149"/>
            </a:xfrm>
            <a:custGeom>
              <a:avLst/>
              <a:gdLst>
                <a:gd name="T0" fmla="*/ 34 w 50"/>
                <a:gd name="T1" fmla="*/ 0 h 56"/>
                <a:gd name="T2" fmla="*/ 44 w 50"/>
                <a:gd name="T3" fmla="*/ 22 h 56"/>
                <a:gd name="T4" fmla="*/ 14 w 50"/>
                <a:gd name="T5" fmla="*/ 52 h 56"/>
                <a:gd name="T6" fmla="*/ 0 w 50"/>
                <a:gd name="T7" fmla="*/ 48 h 56"/>
                <a:gd name="T8" fmla="*/ 20 w 50"/>
                <a:gd name="T9" fmla="*/ 56 h 56"/>
                <a:gd name="T10" fmla="*/ 50 w 50"/>
                <a:gd name="T11" fmla="*/ 26 h 56"/>
                <a:gd name="T12" fmla="*/ 34 w 5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34" y="0"/>
                  </a:moveTo>
                  <a:cubicBezTo>
                    <a:pt x="40" y="5"/>
                    <a:pt x="44" y="13"/>
                    <a:pt x="44" y="22"/>
                  </a:cubicBezTo>
                  <a:cubicBezTo>
                    <a:pt x="44" y="38"/>
                    <a:pt x="31" y="52"/>
                    <a:pt x="14" y="52"/>
                  </a:cubicBezTo>
                  <a:cubicBezTo>
                    <a:pt x="9" y="52"/>
                    <a:pt x="4" y="50"/>
                    <a:pt x="0" y="48"/>
                  </a:cubicBezTo>
                  <a:cubicBezTo>
                    <a:pt x="5" y="53"/>
                    <a:pt x="12" y="56"/>
                    <a:pt x="20" y="56"/>
                  </a:cubicBezTo>
                  <a:cubicBezTo>
                    <a:pt x="36" y="56"/>
                    <a:pt x="50" y="42"/>
                    <a:pt x="50" y="26"/>
                  </a:cubicBezTo>
                  <a:cubicBezTo>
                    <a:pt x="50" y="15"/>
                    <a:pt x="43" y="5"/>
                    <a:pt x="3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3" name="Freeform 33"/>
            <p:cNvSpPr>
              <a:spLocks/>
            </p:cNvSpPr>
            <p:nvPr/>
          </p:nvSpPr>
          <p:spPr bwMode="auto">
            <a:xfrm>
              <a:off x="3995" y="2079"/>
              <a:ext cx="50" cy="42"/>
            </a:xfrm>
            <a:custGeom>
              <a:avLst/>
              <a:gdLst>
                <a:gd name="T0" fmla="*/ 0 w 20"/>
                <a:gd name="T1" fmla="*/ 0 h 16"/>
                <a:gd name="T2" fmla="*/ 15 w 20"/>
                <a:gd name="T3" fmla="*/ 16 h 16"/>
                <a:gd name="T4" fmla="*/ 15 w 20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9" y="1"/>
                    <a:pt x="10" y="9"/>
                    <a:pt x="15" y="16"/>
                  </a:cubicBezTo>
                  <a:cubicBezTo>
                    <a:pt x="18" y="12"/>
                    <a:pt x="20" y="6"/>
                    <a:pt x="15" y="3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4" name="Freeform 34"/>
            <p:cNvSpPr>
              <a:spLocks/>
            </p:cNvSpPr>
            <p:nvPr/>
          </p:nvSpPr>
          <p:spPr bwMode="auto">
            <a:xfrm>
              <a:off x="3782" y="2172"/>
              <a:ext cx="68" cy="43"/>
            </a:xfrm>
            <a:custGeom>
              <a:avLst/>
              <a:gdLst>
                <a:gd name="T0" fmla="*/ 0 w 27"/>
                <a:gd name="T1" fmla="*/ 15 h 16"/>
                <a:gd name="T2" fmla="*/ 23 w 27"/>
                <a:gd name="T3" fmla="*/ 0 h 16"/>
                <a:gd name="T4" fmla="*/ 13 w 27"/>
                <a:gd name="T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6">
                  <a:moveTo>
                    <a:pt x="0" y="15"/>
                  </a:moveTo>
                  <a:cubicBezTo>
                    <a:pt x="7" y="16"/>
                    <a:pt x="27" y="9"/>
                    <a:pt x="23" y="0"/>
                  </a:cubicBezTo>
                  <a:cubicBezTo>
                    <a:pt x="19" y="0"/>
                    <a:pt x="16" y="3"/>
                    <a:pt x="13" y="5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5" name="Oval 35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6" name="Oval 36"/>
            <p:cNvSpPr>
              <a:spLocks noChangeArrowheads="1"/>
            </p:cNvSpPr>
            <p:nvPr/>
          </p:nvSpPr>
          <p:spPr bwMode="auto">
            <a:xfrm>
              <a:off x="3970" y="2111"/>
              <a:ext cx="45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7" name="Oval 37"/>
            <p:cNvSpPr>
              <a:spLocks noChangeArrowheads="1"/>
            </p:cNvSpPr>
            <p:nvPr/>
          </p:nvSpPr>
          <p:spPr bwMode="auto">
            <a:xfrm>
              <a:off x="3972" y="216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8" name="Oval 38"/>
            <p:cNvSpPr>
              <a:spLocks noChangeArrowheads="1"/>
            </p:cNvSpPr>
            <p:nvPr/>
          </p:nvSpPr>
          <p:spPr bwMode="auto">
            <a:xfrm>
              <a:off x="3820" y="2103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9" name="Oval 39"/>
            <p:cNvSpPr>
              <a:spLocks noChangeArrowheads="1"/>
            </p:cNvSpPr>
            <p:nvPr/>
          </p:nvSpPr>
          <p:spPr bwMode="auto">
            <a:xfrm>
              <a:off x="3852" y="204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3895" y="2225"/>
              <a:ext cx="125" cy="67"/>
            </a:xfrm>
            <a:custGeom>
              <a:avLst/>
              <a:gdLst>
                <a:gd name="T0" fmla="*/ 0 w 50"/>
                <a:gd name="T1" fmla="*/ 21 h 25"/>
                <a:gd name="T2" fmla="*/ 50 w 50"/>
                <a:gd name="T3" fmla="*/ 5 h 25"/>
                <a:gd name="T4" fmla="*/ 50 w 5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5">
                  <a:moveTo>
                    <a:pt x="0" y="21"/>
                  </a:moveTo>
                  <a:cubicBezTo>
                    <a:pt x="18" y="25"/>
                    <a:pt x="36" y="14"/>
                    <a:pt x="50" y="5"/>
                  </a:cubicBezTo>
                  <a:cubicBezTo>
                    <a:pt x="50" y="3"/>
                    <a:pt x="50" y="1"/>
                    <a:pt x="50" y="0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solidFill>
              <a:srgbClr val="F5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2" name="Freeform 42"/>
            <p:cNvSpPr>
              <a:spLocks/>
            </p:cNvSpPr>
            <p:nvPr/>
          </p:nvSpPr>
          <p:spPr bwMode="auto">
            <a:xfrm>
              <a:off x="3797" y="2001"/>
              <a:ext cx="75" cy="160"/>
            </a:xfrm>
            <a:custGeom>
              <a:avLst/>
              <a:gdLst>
                <a:gd name="T0" fmla="*/ 30 w 30"/>
                <a:gd name="T1" fmla="*/ 0 h 60"/>
                <a:gd name="T2" fmla="*/ 16 w 30"/>
                <a:gd name="T3" fmla="*/ 22 h 60"/>
                <a:gd name="T4" fmla="*/ 0 w 30"/>
                <a:gd name="T5" fmla="*/ 60 h 60"/>
                <a:gd name="T6" fmla="*/ 19 w 30"/>
                <a:gd name="T7" fmla="*/ 26 h 60"/>
                <a:gd name="T8" fmla="*/ 30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22" y="2"/>
                    <a:pt x="17" y="6"/>
                    <a:pt x="16" y="22"/>
                  </a:cubicBezTo>
                  <a:cubicBezTo>
                    <a:pt x="15" y="38"/>
                    <a:pt x="16" y="50"/>
                    <a:pt x="0" y="60"/>
                  </a:cubicBezTo>
                  <a:cubicBezTo>
                    <a:pt x="9" y="56"/>
                    <a:pt x="16" y="48"/>
                    <a:pt x="19" y="26"/>
                  </a:cubicBezTo>
                  <a:cubicBezTo>
                    <a:pt x="21" y="3"/>
                    <a:pt x="25" y="2"/>
                    <a:pt x="30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4000" y="2111"/>
              <a:ext cx="98" cy="104"/>
            </a:xfrm>
            <a:custGeom>
              <a:avLst/>
              <a:gdLst>
                <a:gd name="T0" fmla="*/ 23 w 39"/>
                <a:gd name="T1" fmla="*/ 0 h 39"/>
                <a:gd name="T2" fmla="*/ 0 w 39"/>
                <a:gd name="T3" fmla="*/ 39 h 39"/>
                <a:gd name="T4" fmla="*/ 23 w 3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23" y="0"/>
                  </a:moveTo>
                  <a:cubicBezTo>
                    <a:pt x="27" y="11"/>
                    <a:pt x="28" y="26"/>
                    <a:pt x="0" y="39"/>
                  </a:cubicBezTo>
                  <a:cubicBezTo>
                    <a:pt x="13" y="36"/>
                    <a:pt x="39" y="21"/>
                    <a:pt x="23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>
              <a:off x="3897" y="2220"/>
              <a:ext cx="148" cy="53"/>
            </a:xfrm>
            <a:custGeom>
              <a:avLst/>
              <a:gdLst>
                <a:gd name="T0" fmla="*/ 0 w 59"/>
                <a:gd name="T1" fmla="*/ 20 h 20"/>
                <a:gd name="T2" fmla="*/ 59 w 59"/>
                <a:gd name="T3" fmla="*/ 0 h 20"/>
                <a:gd name="T4" fmla="*/ 23 w 59"/>
                <a:gd name="T5" fmla="*/ 11 h 20"/>
                <a:gd name="T6" fmla="*/ 0 w 5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0">
                  <a:moveTo>
                    <a:pt x="0" y="20"/>
                  </a:moveTo>
                  <a:cubicBezTo>
                    <a:pt x="9" y="13"/>
                    <a:pt x="41" y="15"/>
                    <a:pt x="59" y="0"/>
                  </a:cubicBezTo>
                  <a:cubicBezTo>
                    <a:pt x="56" y="3"/>
                    <a:pt x="32" y="10"/>
                    <a:pt x="23" y="11"/>
                  </a:cubicBezTo>
                  <a:cubicBezTo>
                    <a:pt x="14" y="12"/>
                    <a:pt x="2" y="15"/>
                    <a:pt x="0" y="2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3875" y="2004"/>
              <a:ext cx="122" cy="61"/>
            </a:xfrm>
            <a:custGeom>
              <a:avLst/>
              <a:gdLst>
                <a:gd name="T0" fmla="*/ 0 w 49"/>
                <a:gd name="T1" fmla="*/ 10 h 23"/>
                <a:gd name="T2" fmla="*/ 19 w 49"/>
                <a:gd name="T3" fmla="*/ 12 h 23"/>
                <a:gd name="T4" fmla="*/ 49 w 49"/>
                <a:gd name="T5" fmla="*/ 23 h 23"/>
                <a:gd name="T6" fmla="*/ 22 w 49"/>
                <a:gd name="T7" fmla="*/ 10 h 23"/>
                <a:gd name="T8" fmla="*/ 0 w 49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10"/>
                  </a:moveTo>
                  <a:cubicBezTo>
                    <a:pt x="8" y="5"/>
                    <a:pt x="10" y="5"/>
                    <a:pt x="19" y="12"/>
                  </a:cubicBezTo>
                  <a:cubicBezTo>
                    <a:pt x="28" y="19"/>
                    <a:pt x="32" y="22"/>
                    <a:pt x="49" y="23"/>
                  </a:cubicBezTo>
                  <a:cubicBezTo>
                    <a:pt x="42" y="22"/>
                    <a:pt x="25" y="16"/>
                    <a:pt x="22" y="10"/>
                  </a:cubicBezTo>
                  <a:cubicBezTo>
                    <a:pt x="18" y="5"/>
                    <a:pt x="4" y="0"/>
                    <a:pt x="0" y="1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3730" y="2135"/>
              <a:ext cx="125" cy="80"/>
            </a:xfrm>
            <a:custGeom>
              <a:avLst/>
              <a:gdLst>
                <a:gd name="T0" fmla="*/ 0 w 50"/>
                <a:gd name="T1" fmla="*/ 30 h 30"/>
                <a:gd name="T2" fmla="*/ 50 w 50"/>
                <a:gd name="T3" fmla="*/ 0 h 30"/>
                <a:gd name="T4" fmla="*/ 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30"/>
                  </a:moveTo>
                  <a:cubicBezTo>
                    <a:pt x="16" y="28"/>
                    <a:pt x="43" y="17"/>
                    <a:pt x="50" y="0"/>
                  </a:cubicBezTo>
                  <a:cubicBezTo>
                    <a:pt x="45" y="6"/>
                    <a:pt x="23" y="24"/>
                    <a:pt x="0" y="3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7" name="Freeform 47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</p:grpSp>
      <p:cxnSp>
        <p:nvCxnSpPr>
          <p:cNvPr id="288" name="Connecteur droit avec flèche 287"/>
          <p:cNvCxnSpPr/>
          <p:nvPr/>
        </p:nvCxnSpPr>
        <p:spPr>
          <a:xfrm>
            <a:off x="3588469" y="2921510"/>
            <a:ext cx="0" cy="173280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ZoneTexte 288"/>
          <p:cNvSpPr txBox="1"/>
          <p:nvPr/>
        </p:nvSpPr>
        <p:spPr>
          <a:xfrm>
            <a:off x="3131840" y="4041064"/>
            <a:ext cx="860209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latin typeface="+mj-lt"/>
                <a:cs typeface="Times New Roman" panose="02020603050405020304" pitchFamily="18" charset="0"/>
                <a:sym typeface="Symbol"/>
              </a:rPr>
              <a:t>Secretion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0" name="ZoneTexte 289"/>
          <p:cNvSpPr txBox="1"/>
          <p:nvPr/>
        </p:nvSpPr>
        <p:spPr>
          <a:xfrm>
            <a:off x="2913002" y="570432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Use</a:t>
            </a:r>
            <a:endParaRPr lang="fr-FR" sz="1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1" name="ZoneTexte 290"/>
          <p:cNvSpPr txBox="1"/>
          <p:nvPr/>
        </p:nvSpPr>
        <p:spPr>
          <a:xfrm>
            <a:off x="2829915" y="6021288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+mj-lt"/>
                <a:cs typeface="Times New Roman" pitchFamily="18" charset="0"/>
                <a:sym typeface="Symbol"/>
              </a:rPr>
              <a:t>-</a:t>
            </a:r>
            <a:r>
              <a:rPr lang="fr-FR" sz="1400" dirty="0">
                <a:latin typeface="+mj-lt"/>
                <a:cs typeface="Times New Roman" pitchFamily="18" charset="0"/>
                <a:sym typeface="Symbol"/>
              </a:rPr>
              <a:t>o</a:t>
            </a:r>
            <a:r>
              <a:rPr lang="fr-FR" sz="1400" dirty="0" smtClean="0">
                <a:latin typeface="+mj-lt"/>
                <a:cs typeface="Times New Roman" pitchFamily="18" charset="0"/>
              </a:rPr>
              <a:t>xydation</a:t>
            </a:r>
          </a:p>
          <a:p>
            <a:r>
              <a:rPr lang="fr-FR" sz="1400" dirty="0" err="1" smtClean="0">
                <a:latin typeface="+mj-lt"/>
                <a:cs typeface="Times New Roman" pitchFamily="18" charset="0"/>
              </a:rPr>
              <a:t>Secretion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endParaRPr lang="fr-FR" sz="1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62"/>
            <a:ext cx="1993214" cy="4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4496"/>
            <a:ext cx="1993214" cy="720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50861" y="549864"/>
            <a:ext cx="309472" cy="254560"/>
          </a:xfrm>
          <a:prstGeom prst="rect">
            <a:avLst/>
          </a:prstGeom>
        </p:spPr>
      </p:pic>
      <p:pic>
        <p:nvPicPr>
          <p:cNvPr id="6" name="Image 5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791060" y="567523"/>
            <a:ext cx="309472" cy="254560"/>
          </a:xfrm>
          <a:prstGeom prst="rect">
            <a:avLst/>
          </a:prstGeom>
        </p:spPr>
      </p:pic>
      <p:pic>
        <p:nvPicPr>
          <p:cNvPr id="7" name="Image 6" descr="Protein_OGT_PDB_1w3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3319">
            <a:off x="1531259" y="585182"/>
            <a:ext cx="309472" cy="2545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9712" y="5460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The causes of </a:t>
            </a:r>
            <a:r>
              <a:rPr lang="fr-FR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hepatic</a:t>
            </a:r>
            <a:r>
              <a:rPr lang="fr-FR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steatosis</a:t>
            </a:r>
            <a:endParaRPr lang="fr-FR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Picture 8" descr="http://t1.gstatic.com/images?q=tbn:ANd9GcQ5X2RPopMTWHZTrV3hHTckWTLh9ayTeu0Rc9InARU631nUrv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301208"/>
            <a:ext cx="1440160" cy="105611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07504" y="5367260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Supply</a:t>
            </a:r>
            <a:endParaRPr lang="fr-FR" sz="1400" b="1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416" y="5799183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+mj-lt"/>
                <a:cs typeface="Times New Roman" pitchFamily="18" charset="0"/>
              </a:rPr>
              <a:t>Lipolysis</a:t>
            </a:r>
            <a:endParaRPr lang="fr-FR" sz="1400" dirty="0" smtClean="0">
              <a:latin typeface="+mj-lt"/>
              <a:cs typeface="Times New Roman" pitchFamily="18" charset="0"/>
            </a:endParaRPr>
          </a:p>
          <a:p>
            <a:r>
              <a:rPr lang="fr-FR" sz="1400" dirty="0" err="1" smtClean="0">
                <a:latin typeface="+mj-lt"/>
                <a:cs typeface="Times New Roman" pitchFamily="18" charset="0"/>
              </a:rPr>
              <a:t>Lipogenesis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r>
              <a:rPr lang="fr-FR" sz="1400" i="1" dirty="0" smtClean="0">
                <a:latin typeface="+mj-lt"/>
                <a:cs typeface="Times New Roman" pitchFamily="18" charset="0"/>
              </a:rPr>
              <a:t>de novo</a:t>
            </a:r>
          </a:p>
          <a:p>
            <a:r>
              <a:rPr lang="fr-FR" sz="1400" dirty="0" smtClean="0">
                <a:latin typeface="+mj-lt"/>
                <a:cs typeface="Times New Roman" pitchFamily="18" charset="0"/>
              </a:rPr>
              <a:t>Food</a:t>
            </a:r>
            <a:endParaRPr lang="fr-FR" sz="14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5824" y="6444044"/>
            <a:ext cx="1053494" cy="26161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STEATOSIS</a:t>
            </a:r>
            <a:endParaRPr lang="fr-FR" sz="11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-960603" y="1542334"/>
            <a:ext cx="1993214" cy="7200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9707" y="1049066"/>
            <a:ext cx="4670605" cy="3609975"/>
            <a:chOff x="1872" y="1257"/>
            <a:chExt cx="2002" cy="176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562 w 801"/>
                <a:gd name="T1" fmla="*/ 76 h 662"/>
                <a:gd name="T2" fmla="*/ 687 w 801"/>
                <a:gd name="T3" fmla="*/ 72 h 662"/>
                <a:gd name="T4" fmla="*/ 764 w 801"/>
                <a:gd name="T5" fmla="*/ 75 h 662"/>
                <a:gd name="T6" fmla="*/ 783 w 801"/>
                <a:gd name="T7" fmla="*/ 204 h 662"/>
                <a:gd name="T8" fmla="*/ 720 w 801"/>
                <a:gd name="T9" fmla="*/ 282 h 662"/>
                <a:gd name="T10" fmla="*/ 622 w 801"/>
                <a:gd name="T11" fmla="*/ 370 h 662"/>
                <a:gd name="T12" fmla="*/ 537 w 801"/>
                <a:gd name="T13" fmla="*/ 381 h 662"/>
                <a:gd name="T14" fmla="*/ 433 w 801"/>
                <a:gd name="T15" fmla="*/ 459 h 662"/>
                <a:gd name="T16" fmla="*/ 228 w 801"/>
                <a:gd name="T17" fmla="*/ 575 h 662"/>
                <a:gd name="T18" fmla="*/ 65 w 801"/>
                <a:gd name="T19" fmla="*/ 641 h 662"/>
                <a:gd name="T20" fmla="*/ 24 w 801"/>
                <a:gd name="T21" fmla="*/ 464 h 662"/>
                <a:gd name="T22" fmla="*/ 16 w 801"/>
                <a:gd name="T23" fmla="*/ 237 h 662"/>
                <a:gd name="T24" fmla="*/ 131 w 801"/>
                <a:gd name="T25" fmla="*/ 48 h 662"/>
                <a:gd name="T26" fmla="*/ 525 w 801"/>
                <a:gd name="T27" fmla="*/ 81 h 662"/>
                <a:gd name="T28" fmla="*/ 562 w 801"/>
                <a:gd name="T29" fmla="*/ 7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336 w 336"/>
                <a:gd name="T1" fmla="*/ 35 h 244"/>
                <a:gd name="T2" fmla="*/ 90 w 336"/>
                <a:gd name="T3" fmla="*/ 39 h 244"/>
                <a:gd name="T4" fmla="*/ 0 w 336"/>
                <a:gd name="T5" fmla="*/ 244 h 244"/>
                <a:gd name="T6" fmla="*/ 102 w 336"/>
                <a:gd name="T7" fmla="*/ 43 h 244"/>
                <a:gd name="T8" fmla="*/ 336 w 336"/>
                <a:gd name="T9" fmla="*/ 3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134 w 368"/>
                <a:gd name="T1" fmla="*/ 61 h 459"/>
                <a:gd name="T2" fmla="*/ 32 w 368"/>
                <a:gd name="T3" fmla="*/ 237 h 459"/>
                <a:gd name="T4" fmla="*/ 17 w 368"/>
                <a:gd name="T5" fmla="*/ 459 h 459"/>
                <a:gd name="T6" fmla="*/ 5 w 368"/>
                <a:gd name="T7" fmla="*/ 240 h 459"/>
                <a:gd name="T8" fmla="*/ 101 w 368"/>
                <a:gd name="T9" fmla="*/ 39 h 459"/>
                <a:gd name="T10" fmla="*/ 368 w 368"/>
                <a:gd name="T11" fmla="*/ 35 h 459"/>
                <a:gd name="T12" fmla="*/ 134 w 368"/>
                <a:gd name="T13" fmla="*/ 6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519 w 527"/>
                <a:gd name="T1" fmla="*/ 159 h 488"/>
                <a:gd name="T2" fmla="*/ 519 w 527"/>
                <a:gd name="T3" fmla="*/ 169 h 488"/>
                <a:gd name="T4" fmla="*/ 425 w 527"/>
                <a:gd name="T5" fmla="*/ 268 h 488"/>
                <a:gd name="T6" fmla="*/ 341 w 527"/>
                <a:gd name="T7" fmla="*/ 270 h 488"/>
                <a:gd name="T8" fmla="*/ 284 w 527"/>
                <a:gd name="T9" fmla="*/ 328 h 488"/>
                <a:gd name="T10" fmla="*/ 141 w 527"/>
                <a:gd name="T11" fmla="*/ 395 h 488"/>
                <a:gd name="T12" fmla="*/ 0 w 527"/>
                <a:gd name="T13" fmla="*/ 488 h 488"/>
                <a:gd name="T14" fmla="*/ 140 w 527"/>
                <a:gd name="T15" fmla="*/ 371 h 488"/>
                <a:gd name="T16" fmla="*/ 303 w 527"/>
                <a:gd name="T17" fmla="*/ 260 h 488"/>
                <a:gd name="T18" fmla="*/ 317 w 527"/>
                <a:gd name="T19" fmla="*/ 128 h 488"/>
                <a:gd name="T20" fmla="*/ 332 w 527"/>
                <a:gd name="T21" fmla="*/ 0 h 488"/>
                <a:gd name="T22" fmla="*/ 341 w 527"/>
                <a:gd name="T23" fmla="*/ 72 h 488"/>
                <a:gd name="T24" fmla="*/ 345 w 527"/>
                <a:gd name="T25" fmla="*/ 155 h 488"/>
                <a:gd name="T26" fmla="*/ 353 w 527"/>
                <a:gd name="T27" fmla="*/ 231 h 488"/>
                <a:gd name="T28" fmla="*/ 437 w 527"/>
                <a:gd name="T29" fmla="*/ 226 h 488"/>
                <a:gd name="T30" fmla="*/ 519 w 527"/>
                <a:gd name="T31" fmla="*/ 15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61 w 77"/>
                <a:gd name="T1" fmla="*/ 0 h 178"/>
                <a:gd name="T2" fmla="*/ 61 w 77"/>
                <a:gd name="T3" fmla="*/ 104 h 178"/>
                <a:gd name="T4" fmla="*/ 31 w 77"/>
                <a:gd name="T5" fmla="*/ 146 h 178"/>
                <a:gd name="T6" fmla="*/ 6 w 77"/>
                <a:gd name="T7" fmla="*/ 174 h 178"/>
                <a:gd name="T8" fmla="*/ 1 w 77"/>
                <a:gd name="T9" fmla="*/ 171 h 178"/>
                <a:gd name="T10" fmla="*/ 63 w 77"/>
                <a:gd name="T11" fmla="*/ 74 h 178"/>
                <a:gd name="T12" fmla="*/ 61 w 77"/>
                <a:gd name="T13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5 w 172"/>
                <a:gd name="T1" fmla="*/ 54 h 236"/>
                <a:gd name="T2" fmla="*/ 7 w 172"/>
                <a:gd name="T3" fmla="*/ 137 h 236"/>
                <a:gd name="T4" fmla="*/ 18 w 172"/>
                <a:gd name="T5" fmla="*/ 236 h 236"/>
                <a:gd name="T6" fmla="*/ 18 w 172"/>
                <a:gd name="T7" fmla="*/ 139 h 236"/>
                <a:gd name="T8" fmla="*/ 19 w 172"/>
                <a:gd name="T9" fmla="*/ 48 h 236"/>
                <a:gd name="T10" fmla="*/ 88 w 172"/>
                <a:gd name="T11" fmla="*/ 11 h 236"/>
                <a:gd name="T12" fmla="*/ 172 w 172"/>
                <a:gd name="T13" fmla="*/ 7 h 236"/>
                <a:gd name="T14" fmla="*/ 80 w 172"/>
                <a:gd name="T15" fmla="*/ 5 h 236"/>
                <a:gd name="T16" fmla="*/ 5 w 172"/>
                <a:gd name="T17" fmla="*/ 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80 w 92"/>
                <a:gd name="T1" fmla="*/ 0 h 164"/>
                <a:gd name="T2" fmla="*/ 0 w 92"/>
                <a:gd name="T3" fmla="*/ 164 h 164"/>
                <a:gd name="T4" fmla="*/ 80 w 92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24 w 124"/>
                <a:gd name="T1" fmla="*/ 0 h 57"/>
                <a:gd name="T2" fmla="*/ 59 w 124"/>
                <a:gd name="T3" fmla="*/ 49 h 57"/>
                <a:gd name="T4" fmla="*/ 0 w 124"/>
                <a:gd name="T5" fmla="*/ 46 h 57"/>
                <a:gd name="T6" fmla="*/ 63 w 124"/>
                <a:gd name="T7" fmla="*/ 41 h 57"/>
                <a:gd name="T8" fmla="*/ 124 w 12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562 w 801"/>
                <a:gd name="T1" fmla="*/ 76 h 662"/>
                <a:gd name="T2" fmla="*/ 687 w 801"/>
                <a:gd name="T3" fmla="*/ 72 h 662"/>
                <a:gd name="T4" fmla="*/ 764 w 801"/>
                <a:gd name="T5" fmla="*/ 75 h 662"/>
                <a:gd name="T6" fmla="*/ 783 w 801"/>
                <a:gd name="T7" fmla="*/ 204 h 662"/>
                <a:gd name="T8" fmla="*/ 720 w 801"/>
                <a:gd name="T9" fmla="*/ 282 h 662"/>
                <a:gd name="T10" fmla="*/ 622 w 801"/>
                <a:gd name="T11" fmla="*/ 370 h 662"/>
                <a:gd name="T12" fmla="*/ 537 w 801"/>
                <a:gd name="T13" fmla="*/ 381 h 662"/>
                <a:gd name="T14" fmla="*/ 433 w 801"/>
                <a:gd name="T15" fmla="*/ 459 h 662"/>
                <a:gd name="T16" fmla="*/ 228 w 801"/>
                <a:gd name="T17" fmla="*/ 575 h 662"/>
                <a:gd name="T18" fmla="*/ 65 w 801"/>
                <a:gd name="T19" fmla="*/ 641 h 662"/>
                <a:gd name="T20" fmla="*/ 24 w 801"/>
                <a:gd name="T21" fmla="*/ 464 h 662"/>
                <a:gd name="T22" fmla="*/ 16 w 801"/>
                <a:gd name="T23" fmla="*/ 237 h 662"/>
                <a:gd name="T24" fmla="*/ 131 w 801"/>
                <a:gd name="T25" fmla="*/ 48 h 662"/>
                <a:gd name="T26" fmla="*/ 525 w 801"/>
                <a:gd name="T27" fmla="*/ 81 h 662"/>
                <a:gd name="T28" fmla="*/ 562 w 801"/>
                <a:gd name="T29" fmla="*/ 7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21 w 53"/>
                <a:gd name="T3" fmla="*/ 107 h 292"/>
                <a:gd name="T4" fmla="*/ 17 w 53"/>
                <a:gd name="T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476220" y="3842330"/>
            <a:ext cx="637522" cy="588366"/>
            <a:chOff x="2598" y="1937"/>
            <a:chExt cx="565" cy="446"/>
          </a:xfrm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598" y="1937"/>
              <a:ext cx="565" cy="446"/>
            </a:xfrm>
            <a:custGeom>
              <a:avLst/>
              <a:gdLst>
                <a:gd name="T0" fmla="*/ 0 w 226"/>
                <a:gd name="T1" fmla="*/ 82 h 167"/>
                <a:gd name="T2" fmla="*/ 124 w 226"/>
                <a:gd name="T3" fmla="*/ 167 h 167"/>
                <a:gd name="T4" fmla="*/ 226 w 226"/>
                <a:gd name="T5" fmla="*/ 80 h 167"/>
                <a:gd name="T6" fmla="*/ 103 w 226"/>
                <a:gd name="T7" fmla="*/ 0 h 167"/>
                <a:gd name="T8" fmla="*/ 0 w 226"/>
                <a:gd name="T9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67">
                  <a:moveTo>
                    <a:pt x="0" y="82"/>
                  </a:moveTo>
                  <a:cubicBezTo>
                    <a:pt x="0" y="146"/>
                    <a:pt x="47" y="167"/>
                    <a:pt x="124" y="167"/>
                  </a:cubicBezTo>
                  <a:cubicBezTo>
                    <a:pt x="200" y="167"/>
                    <a:pt x="226" y="128"/>
                    <a:pt x="226" y="80"/>
                  </a:cubicBezTo>
                  <a:cubicBezTo>
                    <a:pt x="226" y="33"/>
                    <a:pt x="169" y="0"/>
                    <a:pt x="103" y="0"/>
                  </a:cubicBezTo>
                  <a:cubicBezTo>
                    <a:pt x="36" y="0"/>
                    <a:pt x="0" y="18"/>
                    <a:pt x="0" y="82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85" y="2116"/>
              <a:ext cx="173" cy="245"/>
            </a:xfrm>
            <a:custGeom>
              <a:avLst/>
              <a:gdLst>
                <a:gd name="T0" fmla="*/ 2 w 69"/>
                <a:gd name="T1" fmla="*/ 87 h 92"/>
                <a:gd name="T2" fmla="*/ 47 w 69"/>
                <a:gd name="T3" fmla="*/ 59 h 92"/>
                <a:gd name="T4" fmla="*/ 56 w 69"/>
                <a:gd name="T5" fmla="*/ 5 h 92"/>
                <a:gd name="T6" fmla="*/ 47 w 69"/>
                <a:gd name="T7" fmla="*/ 24 h 92"/>
                <a:gd name="T8" fmla="*/ 31 w 69"/>
                <a:gd name="T9" fmla="*/ 45 h 92"/>
                <a:gd name="T10" fmla="*/ 20 w 69"/>
                <a:gd name="T11" fmla="*/ 67 h 92"/>
                <a:gd name="T12" fmla="*/ 0 w 69"/>
                <a:gd name="T13" fmla="*/ 85 h 92"/>
                <a:gd name="T14" fmla="*/ 2 w 69"/>
                <a:gd name="T1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2">
                  <a:moveTo>
                    <a:pt x="2" y="87"/>
                  </a:moveTo>
                  <a:cubicBezTo>
                    <a:pt x="12" y="92"/>
                    <a:pt x="37" y="72"/>
                    <a:pt x="47" y="59"/>
                  </a:cubicBezTo>
                  <a:cubicBezTo>
                    <a:pt x="56" y="47"/>
                    <a:pt x="69" y="0"/>
                    <a:pt x="56" y="5"/>
                  </a:cubicBezTo>
                  <a:cubicBezTo>
                    <a:pt x="48" y="6"/>
                    <a:pt x="49" y="18"/>
                    <a:pt x="47" y="24"/>
                  </a:cubicBezTo>
                  <a:cubicBezTo>
                    <a:pt x="44" y="34"/>
                    <a:pt x="38" y="37"/>
                    <a:pt x="31" y="45"/>
                  </a:cubicBezTo>
                  <a:cubicBezTo>
                    <a:pt x="25" y="52"/>
                    <a:pt x="25" y="60"/>
                    <a:pt x="20" y="67"/>
                  </a:cubicBezTo>
                  <a:cubicBezTo>
                    <a:pt x="15" y="75"/>
                    <a:pt x="7" y="79"/>
                    <a:pt x="0" y="85"/>
                  </a:cubicBezTo>
                  <a:cubicBezTo>
                    <a:pt x="0" y="87"/>
                    <a:pt x="0" y="87"/>
                    <a:pt x="2" y="8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2605" y="1951"/>
              <a:ext cx="455" cy="258"/>
            </a:xfrm>
            <a:custGeom>
              <a:avLst/>
              <a:gdLst>
                <a:gd name="T0" fmla="*/ 12 w 182"/>
                <a:gd name="T1" fmla="*/ 97 h 97"/>
                <a:gd name="T2" fmla="*/ 20 w 182"/>
                <a:gd name="T3" fmla="*/ 34 h 97"/>
                <a:gd name="T4" fmla="*/ 72 w 182"/>
                <a:gd name="T5" fmla="*/ 8 h 97"/>
                <a:gd name="T6" fmla="*/ 182 w 182"/>
                <a:gd name="T7" fmla="*/ 27 h 97"/>
                <a:gd name="T8" fmla="*/ 159 w 182"/>
                <a:gd name="T9" fmla="*/ 24 h 97"/>
                <a:gd name="T10" fmla="*/ 131 w 182"/>
                <a:gd name="T11" fmla="*/ 22 h 97"/>
                <a:gd name="T12" fmla="*/ 99 w 182"/>
                <a:gd name="T13" fmla="*/ 20 h 97"/>
                <a:gd name="T14" fmla="*/ 72 w 182"/>
                <a:gd name="T15" fmla="*/ 31 h 97"/>
                <a:gd name="T16" fmla="*/ 25 w 182"/>
                <a:gd name="T17" fmla="*/ 45 h 97"/>
                <a:gd name="T18" fmla="*/ 11 w 1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97">
                  <a:moveTo>
                    <a:pt x="12" y="97"/>
                  </a:moveTo>
                  <a:cubicBezTo>
                    <a:pt x="0" y="75"/>
                    <a:pt x="7" y="53"/>
                    <a:pt x="20" y="34"/>
                  </a:cubicBezTo>
                  <a:cubicBezTo>
                    <a:pt x="32" y="15"/>
                    <a:pt x="51" y="12"/>
                    <a:pt x="72" y="8"/>
                  </a:cubicBezTo>
                  <a:cubicBezTo>
                    <a:pt x="107" y="0"/>
                    <a:pt x="152" y="10"/>
                    <a:pt x="182" y="27"/>
                  </a:cubicBezTo>
                  <a:cubicBezTo>
                    <a:pt x="172" y="30"/>
                    <a:pt x="168" y="26"/>
                    <a:pt x="159" y="24"/>
                  </a:cubicBezTo>
                  <a:cubicBezTo>
                    <a:pt x="150" y="22"/>
                    <a:pt x="140" y="23"/>
                    <a:pt x="131" y="22"/>
                  </a:cubicBezTo>
                  <a:cubicBezTo>
                    <a:pt x="120" y="20"/>
                    <a:pt x="110" y="19"/>
                    <a:pt x="99" y="20"/>
                  </a:cubicBezTo>
                  <a:cubicBezTo>
                    <a:pt x="87" y="22"/>
                    <a:pt x="82" y="27"/>
                    <a:pt x="72" y="31"/>
                  </a:cubicBezTo>
                  <a:cubicBezTo>
                    <a:pt x="55" y="37"/>
                    <a:pt x="39" y="28"/>
                    <a:pt x="25" y="45"/>
                  </a:cubicBezTo>
                  <a:cubicBezTo>
                    <a:pt x="15" y="57"/>
                    <a:pt x="5" y="76"/>
                    <a:pt x="11" y="97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653" y="2273"/>
              <a:ext cx="310" cy="96"/>
            </a:xfrm>
            <a:custGeom>
              <a:avLst/>
              <a:gdLst>
                <a:gd name="T0" fmla="*/ 0 w 124"/>
                <a:gd name="T1" fmla="*/ 0 h 36"/>
                <a:gd name="T2" fmla="*/ 61 w 124"/>
                <a:gd name="T3" fmla="*/ 29 h 36"/>
                <a:gd name="T4" fmla="*/ 93 w 124"/>
                <a:gd name="T5" fmla="*/ 30 h 36"/>
                <a:gd name="T6" fmla="*/ 124 w 124"/>
                <a:gd name="T7" fmla="*/ 31 h 36"/>
                <a:gd name="T8" fmla="*/ 97 w 124"/>
                <a:gd name="T9" fmla="*/ 24 h 36"/>
                <a:gd name="T10" fmla="*/ 60 w 124"/>
                <a:gd name="T11" fmla="*/ 23 h 36"/>
                <a:gd name="T12" fmla="*/ 4 w 124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0"/>
                  </a:moveTo>
                  <a:cubicBezTo>
                    <a:pt x="9" y="21"/>
                    <a:pt x="41" y="26"/>
                    <a:pt x="61" y="29"/>
                  </a:cubicBezTo>
                  <a:cubicBezTo>
                    <a:pt x="72" y="30"/>
                    <a:pt x="82" y="29"/>
                    <a:pt x="93" y="30"/>
                  </a:cubicBezTo>
                  <a:cubicBezTo>
                    <a:pt x="102" y="31"/>
                    <a:pt x="116" y="36"/>
                    <a:pt x="124" y="31"/>
                  </a:cubicBezTo>
                  <a:cubicBezTo>
                    <a:pt x="114" y="34"/>
                    <a:pt x="106" y="26"/>
                    <a:pt x="97" y="24"/>
                  </a:cubicBezTo>
                  <a:cubicBezTo>
                    <a:pt x="85" y="20"/>
                    <a:pt x="72" y="26"/>
                    <a:pt x="60" y="23"/>
                  </a:cubicBezTo>
                  <a:cubicBezTo>
                    <a:pt x="43" y="19"/>
                    <a:pt x="14" y="20"/>
                    <a:pt x="4" y="4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055" y="2132"/>
              <a:ext cx="75" cy="139"/>
            </a:xfrm>
            <a:custGeom>
              <a:avLst/>
              <a:gdLst>
                <a:gd name="T0" fmla="*/ 1 w 30"/>
                <a:gd name="T1" fmla="*/ 52 h 52"/>
                <a:gd name="T2" fmla="*/ 18 w 30"/>
                <a:gd name="T3" fmla="*/ 28 h 52"/>
                <a:gd name="T4" fmla="*/ 23 w 30"/>
                <a:gd name="T5" fmla="*/ 16 h 52"/>
                <a:gd name="T6" fmla="*/ 30 w 30"/>
                <a:gd name="T7" fmla="*/ 6 h 52"/>
                <a:gd name="T8" fmla="*/ 23 w 30"/>
                <a:gd name="T9" fmla="*/ 30 h 52"/>
                <a:gd name="T10" fmla="*/ 12 w 30"/>
                <a:gd name="T11" fmla="*/ 39 h 52"/>
                <a:gd name="T12" fmla="*/ 6 w 30"/>
                <a:gd name="T13" fmla="*/ 44 h 52"/>
                <a:gd name="T14" fmla="*/ 2 w 3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2">
                  <a:moveTo>
                    <a:pt x="1" y="52"/>
                  </a:moveTo>
                  <a:cubicBezTo>
                    <a:pt x="0" y="41"/>
                    <a:pt x="12" y="36"/>
                    <a:pt x="18" y="28"/>
                  </a:cubicBezTo>
                  <a:cubicBezTo>
                    <a:pt x="21" y="25"/>
                    <a:pt x="22" y="20"/>
                    <a:pt x="23" y="16"/>
                  </a:cubicBezTo>
                  <a:cubicBezTo>
                    <a:pt x="24" y="13"/>
                    <a:pt x="26" y="0"/>
                    <a:pt x="30" y="6"/>
                  </a:cubicBezTo>
                  <a:cubicBezTo>
                    <a:pt x="25" y="7"/>
                    <a:pt x="25" y="26"/>
                    <a:pt x="23" y="30"/>
                  </a:cubicBezTo>
                  <a:cubicBezTo>
                    <a:pt x="21" y="36"/>
                    <a:pt x="15" y="35"/>
                    <a:pt x="12" y="39"/>
                  </a:cubicBezTo>
                  <a:cubicBezTo>
                    <a:pt x="10" y="41"/>
                    <a:pt x="7" y="42"/>
                    <a:pt x="6" y="44"/>
                  </a:cubicBezTo>
                  <a:cubicBezTo>
                    <a:pt x="4" y="46"/>
                    <a:pt x="2" y="49"/>
                    <a:pt x="2" y="5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598" y="1937"/>
              <a:ext cx="565" cy="446"/>
            </a:xfrm>
            <a:custGeom>
              <a:avLst/>
              <a:gdLst>
                <a:gd name="T0" fmla="*/ 0 w 226"/>
                <a:gd name="T1" fmla="*/ 82 h 167"/>
                <a:gd name="T2" fmla="*/ 124 w 226"/>
                <a:gd name="T3" fmla="*/ 167 h 167"/>
                <a:gd name="T4" fmla="*/ 226 w 226"/>
                <a:gd name="T5" fmla="*/ 80 h 167"/>
                <a:gd name="T6" fmla="*/ 103 w 226"/>
                <a:gd name="T7" fmla="*/ 0 h 167"/>
                <a:gd name="T8" fmla="*/ 0 w 226"/>
                <a:gd name="T9" fmla="*/ 8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67">
                  <a:moveTo>
                    <a:pt x="0" y="82"/>
                  </a:moveTo>
                  <a:cubicBezTo>
                    <a:pt x="0" y="146"/>
                    <a:pt x="47" y="167"/>
                    <a:pt x="124" y="167"/>
                  </a:cubicBezTo>
                  <a:cubicBezTo>
                    <a:pt x="200" y="167"/>
                    <a:pt x="226" y="128"/>
                    <a:pt x="226" y="80"/>
                  </a:cubicBezTo>
                  <a:cubicBezTo>
                    <a:pt x="226" y="33"/>
                    <a:pt x="169" y="0"/>
                    <a:pt x="103" y="0"/>
                  </a:cubicBezTo>
                  <a:cubicBezTo>
                    <a:pt x="36" y="0"/>
                    <a:pt x="0" y="18"/>
                    <a:pt x="0" y="8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668" y="1991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2648" y="2028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2710" y="1980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5191581" y="3950788"/>
            <a:ext cx="731168" cy="554819"/>
            <a:chOff x="3083" y="2792"/>
            <a:chExt cx="886" cy="885"/>
          </a:xfrm>
        </p:grpSpPr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88 w 354"/>
                <a:gd name="T1" fmla="*/ 110 h 332"/>
                <a:gd name="T2" fmla="*/ 61 w 354"/>
                <a:gd name="T3" fmla="*/ 52 h 332"/>
                <a:gd name="T4" fmla="*/ 98 w 354"/>
                <a:gd name="T5" fmla="*/ 184 h 332"/>
                <a:gd name="T6" fmla="*/ 253 w 354"/>
                <a:gd name="T7" fmla="*/ 255 h 332"/>
                <a:gd name="T8" fmla="*/ 188 w 354"/>
                <a:gd name="T9" fmla="*/ 1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93 w 93"/>
                <a:gd name="T1" fmla="*/ 0 h 76"/>
                <a:gd name="T2" fmla="*/ 0 w 93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3431" y="3429"/>
              <a:ext cx="297" cy="94"/>
            </a:xfrm>
            <a:custGeom>
              <a:avLst/>
              <a:gdLst>
                <a:gd name="T0" fmla="*/ 4 w 119"/>
                <a:gd name="T1" fmla="*/ 16 h 35"/>
                <a:gd name="T2" fmla="*/ 61 w 119"/>
                <a:gd name="T3" fmla="*/ 30 h 35"/>
                <a:gd name="T4" fmla="*/ 93 w 119"/>
                <a:gd name="T5" fmla="*/ 1 h 35"/>
                <a:gd name="T6" fmla="*/ 71 w 119"/>
                <a:gd name="T7" fmla="*/ 13 h 35"/>
                <a:gd name="T8" fmla="*/ 42 w 119"/>
                <a:gd name="T9" fmla="*/ 20 h 35"/>
                <a:gd name="T10" fmla="*/ 20 w 119"/>
                <a:gd name="T11" fmla="*/ 8 h 35"/>
                <a:gd name="T12" fmla="*/ 4 w 119"/>
                <a:gd name="T13" fmla="*/ 7 h 35"/>
                <a:gd name="T14" fmla="*/ 4 w 119"/>
                <a:gd name="T1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5">
                  <a:moveTo>
                    <a:pt x="4" y="16"/>
                  </a:moveTo>
                  <a:cubicBezTo>
                    <a:pt x="18" y="27"/>
                    <a:pt x="43" y="35"/>
                    <a:pt x="61" y="30"/>
                  </a:cubicBezTo>
                  <a:cubicBezTo>
                    <a:pt x="69" y="28"/>
                    <a:pt x="119" y="6"/>
                    <a:pt x="93" y="1"/>
                  </a:cubicBezTo>
                  <a:cubicBezTo>
                    <a:pt x="84" y="0"/>
                    <a:pt x="78" y="9"/>
                    <a:pt x="71" y="13"/>
                  </a:cubicBezTo>
                  <a:cubicBezTo>
                    <a:pt x="63" y="18"/>
                    <a:pt x="52" y="23"/>
                    <a:pt x="42" y="20"/>
                  </a:cubicBezTo>
                  <a:cubicBezTo>
                    <a:pt x="34" y="18"/>
                    <a:pt x="28" y="11"/>
                    <a:pt x="20" y="8"/>
                  </a:cubicBezTo>
                  <a:cubicBezTo>
                    <a:pt x="17" y="7"/>
                    <a:pt x="7" y="5"/>
                    <a:pt x="4" y="7"/>
                  </a:cubicBezTo>
                  <a:cubicBezTo>
                    <a:pt x="0" y="9"/>
                    <a:pt x="0" y="13"/>
                    <a:pt x="4" y="16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3188" y="2960"/>
              <a:ext cx="55" cy="195"/>
            </a:xfrm>
            <a:custGeom>
              <a:avLst/>
              <a:gdLst>
                <a:gd name="T0" fmla="*/ 9 w 22"/>
                <a:gd name="T1" fmla="*/ 8 h 73"/>
                <a:gd name="T2" fmla="*/ 3 w 22"/>
                <a:gd name="T3" fmla="*/ 41 h 73"/>
                <a:gd name="T4" fmla="*/ 19 w 22"/>
                <a:gd name="T5" fmla="*/ 52 h 73"/>
                <a:gd name="T6" fmla="*/ 14 w 22"/>
                <a:gd name="T7" fmla="*/ 35 h 73"/>
                <a:gd name="T8" fmla="*/ 16 w 22"/>
                <a:gd name="T9" fmla="*/ 17 h 73"/>
                <a:gd name="T10" fmla="*/ 20 w 22"/>
                <a:gd name="T11" fmla="*/ 4 h 73"/>
                <a:gd name="T12" fmla="*/ 9 w 22"/>
                <a:gd name="T13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3">
                  <a:moveTo>
                    <a:pt x="9" y="8"/>
                  </a:moveTo>
                  <a:cubicBezTo>
                    <a:pt x="4" y="19"/>
                    <a:pt x="0" y="29"/>
                    <a:pt x="3" y="41"/>
                  </a:cubicBezTo>
                  <a:cubicBezTo>
                    <a:pt x="5" y="50"/>
                    <a:pt x="19" y="73"/>
                    <a:pt x="19" y="52"/>
                  </a:cubicBezTo>
                  <a:cubicBezTo>
                    <a:pt x="19" y="46"/>
                    <a:pt x="15" y="40"/>
                    <a:pt x="14" y="35"/>
                  </a:cubicBezTo>
                  <a:cubicBezTo>
                    <a:pt x="13" y="28"/>
                    <a:pt x="15" y="23"/>
                    <a:pt x="16" y="17"/>
                  </a:cubicBezTo>
                  <a:cubicBezTo>
                    <a:pt x="17" y="14"/>
                    <a:pt x="22" y="7"/>
                    <a:pt x="20" y="4"/>
                  </a:cubicBezTo>
                  <a:cubicBezTo>
                    <a:pt x="17" y="0"/>
                    <a:pt x="12" y="3"/>
                    <a:pt x="9" y="8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3338" y="3099"/>
              <a:ext cx="463" cy="328"/>
            </a:xfrm>
            <a:custGeom>
              <a:avLst/>
              <a:gdLst>
                <a:gd name="T0" fmla="*/ 28 w 185"/>
                <a:gd name="T1" fmla="*/ 123 h 123"/>
                <a:gd name="T2" fmla="*/ 13 w 185"/>
                <a:gd name="T3" fmla="*/ 52 h 123"/>
                <a:gd name="T4" fmla="*/ 65 w 185"/>
                <a:gd name="T5" fmla="*/ 10 h 123"/>
                <a:gd name="T6" fmla="*/ 138 w 185"/>
                <a:gd name="T7" fmla="*/ 12 h 123"/>
                <a:gd name="T8" fmla="*/ 185 w 185"/>
                <a:gd name="T9" fmla="*/ 65 h 123"/>
                <a:gd name="T10" fmla="*/ 67 w 185"/>
                <a:gd name="T11" fmla="*/ 25 h 123"/>
                <a:gd name="T12" fmla="*/ 39 w 185"/>
                <a:gd name="T13" fmla="*/ 41 h 123"/>
                <a:gd name="T14" fmla="*/ 20 w 185"/>
                <a:gd name="T15" fmla="*/ 67 h 123"/>
                <a:gd name="T16" fmla="*/ 28 w 185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23">
                  <a:moveTo>
                    <a:pt x="28" y="123"/>
                  </a:moveTo>
                  <a:cubicBezTo>
                    <a:pt x="7" y="102"/>
                    <a:pt x="0" y="81"/>
                    <a:pt x="13" y="52"/>
                  </a:cubicBezTo>
                  <a:cubicBezTo>
                    <a:pt x="23" y="30"/>
                    <a:pt x="43" y="19"/>
                    <a:pt x="65" y="10"/>
                  </a:cubicBezTo>
                  <a:cubicBezTo>
                    <a:pt x="91" y="0"/>
                    <a:pt x="112" y="3"/>
                    <a:pt x="138" y="12"/>
                  </a:cubicBezTo>
                  <a:cubicBezTo>
                    <a:pt x="155" y="18"/>
                    <a:pt x="184" y="44"/>
                    <a:pt x="185" y="65"/>
                  </a:cubicBezTo>
                  <a:cubicBezTo>
                    <a:pt x="170" y="21"/>
                    <a:pt x="105" y="10"/>
                    <a:pt x="67" y="25"/>
                  </a:cubicBezTo>
                  <a:cubicBezTo>
                    <a:pt x="58" y="29"/>
                    <a:pt x="48" y="36"/>
                    <a:pt x="39" y="41"/>
                  </a:cubicBezTo>
                  <a:cubicBezTo>
                    <a:pt x="26" y="48"/>
                    <a:pt x="22" y="54"/>
                    <a:pt x="20" y="67"/>
                  </a:cubicBezTo>
                  <a:cubicBezTo>
                    <a:pt x="19" y="86"/>
                    <a:pt x="14" y="108"/>
                    <a:pt x="28" y="12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3251" y="2896"/>
              <a:ext cx="255" cy="112"/>
            </a:xfrm>
            <a:custGeom>
              <a:avLst/>
              <a:gdLst>
                <a:gd name="T0" fmla="*/ 5 w 102"/>
                <a:gd name="T1" fmla="*/ 18 h 42"/>
                <a:gd name="T2" fmla="*/ 55 w 102"/>
                <a:gd name="T3" fmla="*/ 5 h 42"/>
                <a:gd name="T4" fmla="*/ 102 w 102"/>
                <a:gd name="T5" fmla="*/ 42 h 42"/>
                <a:gd name="T6" fmla="*/ 73 w 102"/>
                <a:gd name="T7" fmla="*/ 26 h 42"/>
                <a:gd name="T8" fmla="*/ 46 w 102"/>
                <a:gd name="T9" fmla="*/ 19 h 42"/>
                <a:gd name="T10" fmla="*/ 22 w 102"/>
                <a:gd name="T11" fmla="*/ 12 h 42"/>
                <a:gd name="T12" fmla="*/ 0 w 102"/>
                <a:gd name="T13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2">
                  <a:moveTo>
                    <a:pt x="5" y="18"/>
                  </a:moveTo>
                  <a:cubicBezTo>
                    <a:pt x="18" y="3"/>
                    <a:pt x="36" y="0"/>
                    <a:pt x="55" y="5"/>
                  </a:cubicBezTo>
                  <a:cubicBezTo>
                    <a:pt x="76" y="12"/>
                    <a:pt x="92" y="23"/>
                    <a:pt x="102" y="42"/>
                  </a:cubicBezTo>
                  <a:cubicBezTo>
                    <a:pt x="94" y="36"/>
                    <a:pt x="83" y="31"/>
                    <a:pt x="73" y="26"/>
                  </a:cubicBezTo>
                  <a:cubicBezTo>
                    <a:pt x="64" y="22"/>
                    <a:pt x="55" y="23"/>
                    <a:pt x="46" y="19"/>
                  </a:cubicBezTo>
                  <a:cubicBezTo>
                    <a:pt x="38" y="15"/>
                    <a:pt x="33" y="11"/>
                    <a:pt x="22" y="12"/>
                  </a:cubicBezTo>
                  <a:cubicBezTo>
                    <a:pt x="15" y="13"/>
                    <a:pt x="2" y="16"/>
                    <a:pt x="0" y="24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3698" y="3299"/>
              <a:ext cx="98" cy="160"/>
            </a:xfrm>
            <a:custGeom>
              <a:avLst/>
              <a:gdLst>
                <a:gd name="T0" fmla="*/ 6 w 39"/>
                <a:gd name="T1" fmla="*/ 55 h 60"/>
                <a:gd name="T2" fmla="*/ 39 w 39"/>
                <a:gd name="T3" fmla="*/ 0 h 60"/>
                <a:gd name="T4" fmla="*/ 29 w 39"/>
                <a:gd name="T5" fmla="*/ 21 h 60"/>
                <a:gd name="T6" fmla="*/ 16 w 39"/>
                <a:gd name="T7" fmla="*/ 28 h 60"/>
                <a:gd name="T8" fmla="*/ 7 w 39"/>
                <a:gd name="T9" fmla="*/ 45 h 60"/>
                <a:gd name="T10" fmla="*/ 0 w 39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0">
                  <a:moveTo>
                    <a:pt x="6" y="55"/>
                  </a:moveTo>
                  <a:cubicBezTo>
                    <a:pt x="28" y="42"/>
                    <a:pt x="32" y="22"/>
                    <a:pt x="39" y="0"/>
                  </a:cubicBezTo>
                  <a:cubicBezTo>
                    <a:pt x="35" y="6"/>
                    <a:pt x="35" y="15"/>
                    <a:pt x="29" y="21"/>
                  </a:cubicBezTo>
                  <a:cubicBezTo>
                    <a:pt x="25" y="24"/>
                    <a:pt x="19" y="25"/>
                    <a:pt x="16" y="28"/>
                  </a:cubicBezTo>
                  <a:cubicBezTo>
                    <a:pt x="12" y="32"/>
                    <a:pt x="10" y="40"/>
                    <a:pt x="7" y="45"/>
                  </a:cubicBezTo>
                  <a:cubicBezTo>
                    <a:pt x="4" y="50"/>
                    <a:pt x="1" y="54"/>
                    <a:pt x="0" y="60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3223" y="3059"/>
              <a:ext cx="320" cy="202"/>
            </a:xfrm>
            <a:custGeom>
              <a:avLst/>
              <a:gdLst>
                <a:gd name="T0" fmla="*/ 0 w 128"/>
                <a:gd name="T1" fmla="*/ 47 h 76"/>
                <a:gd name="T2" fmla="*/ 34 w 128"/>
                <a:gd name="T3" fmla="*/ 76 h 76"/>
                <a:gd name="T4" fmla="*/ 60 w 128"/>
                <a:gd name="T5" fmla="*/ 45 h 76"/>
                <a:gd name="T6" fmla="*/ 93 w 128"/>
                <a:gd name="T7" fmla="*/ 21 h 76"/>
                <a:gd name="T8" fmla="*/ 124 w 128"/>
                <a:gd name="T9" fmla="*/ 0 h 76"/>
                <a:gd name="T10" fmla="*/ 91 w 128"/>
                <a:gd name="T11" fmla="*/ 9 h 76"/>
                <a:gd name="T12" fmla="*/ 58 w 128"/>
                <a:gd name="T13" fmla="*/ 33 h 76"/>
                <a:gd name="T14" fmla="*/ 52 w 128"/>
                <a:gd name="T15" fmla="*/ 41 h 76"/>
                <a:gd name="T16" fmla="*/ 41 w 128"/>
                <a:gd name="T17" fmla="*/ 45 h 76"/>
                <a:gd name="T18" fmla="*/ 29 w 128"/>
                <a:gd name="T19" fmla="*/ 57 h 76"/>
                <a:gd name="T20" fmla="*/ 2 w 128"/>
                <a:gd name="T21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76">
                  <a:moveTo>
                    <a:pt x="0" y="47"/>
                  </a:moveTo>
                  <a:cubicBezTo>
                    <a:pt x="6" y="56"/>
                    <a:pt x="21" y="76"/>
                    <a:pt x="34" y="76"/>
                  </a:cubicBezTo>
                  <a:cubicBezTo>
                    <a:pt x="45" y="75"/>
                    <a:pt x="53" y="53"/>
                    <a:pt x="60" y="45"/>
                  </a:cubicBezTo>
                  <a:cubicBezTo>
                    <a:pt x="69" y="35"/>
                    <a:pt x="81" y="27"/>
                    <a:pt x="93" y="21"/>
                  </a:cubicBezTo>
                  <a:cubicBezTo>
                    <a:pt x="103" y="16"/>
                    <a:pt x="128" y="15"/>
                    <a:pt x="124" y="0"/>
                  </a:cubicBezTo>
                  <a:cubicBezTo>
                    <a:pt x="120" y="15"/>
                    <a:pt x="103" y="7"/>
                    <a:pt x="91" y="9"/>
                  </a:cubicBezTo>
                  <a:cubicBezTo>
                    <a:pt x="80" y="12"/>
                    <a:pt x="66" y="24"/>
                    <a:pt x="58" y="33"/>
                  </a:cubicBezTo>
                  <a:cubicBezTo>
                    <a:pt x="56" y="35"/>
                    <a:pt x="55" y="39"/>
                    <a:pt x="52" y="41"/>
                  </a:cubicBezTo>
                  <a:cubicBezTo>
                    <a:pt x="48" y="44"/>
                    <a:pt x="45" y="43"/>
                    <a:pt x="41" y="45"/>
                  </a:cubicBezTo>
                  <a:cubicBezTo>
                    <a:pt x="36" y="48"/>
                    <a:pt x="34" y="54"/>
                    <a:pt x="29" y="57"/>
                  </a:cubicBezTo>
                  <a:cubicBezTo>
                    <a:pt x="21" y="62"/>
                    <a:pt x="6" y="56"/>
                    <a:pt x="2" y="47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3441" y="3440"/>
              <a:ext cx="92" cy="59"/>
            </a:xfrm>
            <a:custGeom>
              <a:avLst/>
              <a:gdLst>
                <a:gd name="T0" fmla="*/ 5 w 37"/>
                <a:gd name="T1" fmla="*/ 12 h 22"/>
                <a:gd name="T2" fmla="*/ 6 w 37"/>
                <a:gd name="T3" fmla="*/ 5 h 22"/>
                <a:gd name="T4" fmla="*/ 18 w 37"/>
                <a:gd name="T5" fmla="*/ 7 h 22"/>
                <a:gd name="T6" fmla="*/ 37 w 37"/>
                <a:gd name="T7" fmla="*/ 21 h 22"/>
                <a:gd name="T8" fmla="*/ 3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5" y="12"/>
                  </a:moveTo>
                  <a:cubicBezTo>
                    <a:pt x="0" y="9"/>
                    <a:pt x="1" y="6"/>
                    <a:pt x="6" y="5"/>
                  </a:cubicBezTo>
                  <a:cubicBezTo>
                    <a:pt x="11" y="4"/>
                    <a:pt x="15" y="6"/>
                    <a:pt x="18" y="7"/>
                  </a:cubicBezTo>
                  <a:cubicBezTo>
                    <a:pt x="25" y="10"/>
                    <a:pt x="32" y="17"/>
                    <a:pt x="37" y="21"/>
                  </a:cubicBezTo>
                  <a:cubicBezTo>
                    <a:pt x="30" y="22"/>
                    <a:pt x="8" y="0"/>
                    <a:pt x="3" y="11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3606" y="3437"/>
              <a:ext cx="60" cy="40"/>
            </a:xfrm>
            <a:custGeom>
              <a:avLst/>
              <a:gdLst>
                <a:gd name="T0" fmla="*/ 0 w 24"/>
                <a:gd name="T1" fmla="*/ 15 h 15"/>
                <a:gd name="T2" fmla="*/ 24 w 24"/>
                <a:gd name="T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5" y="11"/>
                    <a:pt x="16" y="0"/>
                    <a:pt x="24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3193" y="3005"/>
              <a:ext cx="33" cy="99"/>
            </a:xfrm>
            <a:custGeom>
              <a:avLst/>
              <a:gdLst>
                <a:gd name="T0" fmla="*/ 7 w 13"/>
                <a:gd name="T1" fmla="*/ 0 h 37"/>
                <a:gd name="T2" fmla="*/ 13 w 13"/>
                <a:gd name="T3" fmla="*/ 37 h 37"/>
                <a:gd name="T4" fmla="*/ 6 w 13"/>
                <a:gd name="T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cubicBezTo>
                    <a:pt x="0" y="12"/>
                    <a:pt x="0" y="30"/>
                    <a:pt x="13" y="37"/>
                  </a:cubicBezTo>
                  <a:cubicBezTo>
                    <a:pt x="6" y="30"/>
                    <a:pt x="4" y="20"/>
                    <a:pt x="6" y="10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3083" y="2792"/>
              <a:ext cx="886" cy="885"/>
            </a:xfrm>
            <a:custGeom>
              <a:avLst/>
              <a:gdLst>
                <a:gd name="T0" fmla="*/ 188 w 354"/>
                <a:gd name="T1" fmla="*/ 110 h 332"/>
                <a:gd name="T2" fmla="*/ 61 w 354"/>
                <a:gd name="T3" fmla="*/ 52 h 332"/>
                <a:gd name="T4" fmla="*/ 98 w 354"/>
                <a:gd name="T5" fmla="*/ 184 h 332"/>
                <a:gd name="T6" fmla="*/ 253 w 354"/>
                <a:gd name="T7" fmla="*/ 255 h 332"/>
                <a:gd name="T8" fmla="*/ 188 w 354"/>
                <a:gd name="T9" fmla="*/ 1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32">
                  <a:moveTo>
                    <a:pt x="188" y="110"/>
                  </a:moveTo>
                  <a:cubicBezTo>
                    <a:pt x="193" y="73"/>
                    <a:pt x="121" y="0"/>
                    <a:pt x="61" y="52"/>
                  </a:cubicBezTo>
                  <a:cubicBezTo>
                    <a:pt x="0" y="103"/>
                    <a:pt x="68" y="191"/>
                    <a:pt x="98" y="184"/>
                  </a:cubicBezTo>
                  <a:cubicBezTo>
                    <a:pt x="86" y="212"/>
                    <a:pt x="153" y="332"/>
                    <a:pt x="253" y="255"/>
                  </a:cubicBezTo>
                  <a:cubicBezTo>
                    <a:pt x="354" y="178"/>
                    <a:pt x="246" y="100"/>
                    <a:pt x="188" y="1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3326" y="3085"/>
              <a:ext cx="232" cy="203"/>
            </a:xfrm>
            <a:custGeom>
              <a:avLst/>
              <a:gdLst>
                <a:gd name="T0" fmla="*/ 93 w 93"/>
                <a:gd name="T1" fmla="*/ 0 h 76"/>
                <a:gd name="T2" fmla="*/ 0 w 93"/>
                <a:gd name="T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" h="76">
                  <a:moveTo>
                    <a:pt x="93" y="0"/>
                  </a:moveTo>
                  <a:cubicBezTo>
                    <a:pt x="65" y="5"/>
                    <a:pt x="16" y="22"/>
                    <a:pt x="0" y="7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79"/>
            <p:cNvSpPr>
              <a:spLocks noChangeArrowheads="1"/>
            </p:cNvSpPr>
            <p:nvPr/>
          </p:nvSpPr>
          <p:spPr bwMode="auto">
            <a:xfrm>
              <a:off x="3406" y="3163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80"/>
            <p:cNvSpPr>
              <a:spLocks noChangeArrowheads="1"/>
            </p:cNvSpPr>
            <p:nvPr/>
          </p:nvSpPr>
          <p:spPr bwMode="auto">
            <a:xfrm>
              <a:off x="3386" y="3200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81"/>
            <p:cNvSpPr>
              <a:spLocks noChangeArrowheads="1"/>
            </p:cNvSpPr>
            <p:nvPr/>
          </p:nvSpPr>
          <p:spPr bwMode="auto">
            <a:xfrm>
              <a:off x="3448" y="3149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82"/>
            <p:cNvSpPr>
              <a:spLocks noChangeArrowheads="1"/>
            </p:cNvSpPr>
            <p:nvPr/>
          </p:nvSpPr>
          <p:spPr bwMode="auto">
            <a:xfrm>
              <a:off x="3231" y="2936"/>
              <a:ext cx="40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83"/>
            <p:cNvSpPr>
              <a:spLocks noChangeArrowheads="1"/>
            </p:cNvSpPr>
            <p:nvPr/>
          </p:nvSpPr>
          <p:spPr bwMode="auto">
            <a:xfrm>
              <a:off x="3213" y="2973"/>
              <a:ext cx="15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84"/>
            <p:cNvSpPr>
              <a:spLocks noChangeArrowheads="1"/>
            </p:cNvSpPr>
            <p:nvPr/>
          </p:nvSpPr>
          <p:spPr bwMode="auto">
            <a:xfrm>
              <a:off x="3273" y="2923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5749492" y="4029038"/>
            <a:ext cx="425997" cy="383189"/>
            <a:chOff x="485" y="1299"/>
            <a:chExt cx="532" cy="413"/>
          </a:xfrm>
        </p:grpSpPr>
        <p:sp>
          <p:nvSpPr>
            <p:cNvPr id="59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44"/>
          <p:cNvGrpSpPr>
            <a:grpSpLocks/>
          </p:cNvGrpSpPr>
          <p:nvPr/>
        </p:nvGrpSpPr>
        <p:grpSpPr bwMode="auto">
          <a:xfrm>
            <a:off x="5331027" y="3717032"/>
            <a:ext cx="469090" cy="427038"/>
            <a:chOff x="3598" y="1792"/>
            <a:chExt cx="561" cy="517"/>
          </a:xfrm>
        </p:grpSpPr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3598" y="1792"/>
              <a:ext cx="561" cy="517"/>
            </a:xfrm>
            <a:custGeom>
              <a:avLst/>
              <a:gdLst>
                <a:gd name="T0" fmla="*/ 196 w 224"/>
                <a:gd name="T1" fmla="*/ 46 h 194"/>
                <a:gd name="T2" fmla="*/ 66 w 224"/>
                <a:gd name="T3" fmla="*/ 25 h 194"/>
                <a:gd name="T4" fmla="*/ 48 w 224"/>
                <a:gd name="T5" fmla="*/ 150 h 194"/>
                <a:gd name="T6" fmla="*/ 187 w 224"/>
                <a:gd name="T7" fmla="*/ 146 h 194"/>
                <a:gd name="T8" fmla="*/ 196 w 224"/>
                <a:gd name="T9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94">
                  <a:moveTo>
                    <a:pt x="196" y="46"/>
                  </a:moveTo>
                  <a:cubicBezTo>
                    <a:pt x="171" y="16"/>
                    <a:pt x="111" y="0"/>
                    <a:pt x="66" y="25"/>
                  </a:cubicBezTo>
                  <a:cubicBezTo>
                    <a:pt x="20" y="51"/>
                    <a:pt x="0" y="107"/>
                    <a:pt x="48" y="150"/>
                  </a:cubicBezTo>
                  <a:cubicBezTo>
                    <a:pt x="96" y="194"/>
                    <a:pt x="148" y="182"/>
                    <a:pt x="187" y="146"/>
                  </a:cubicBezTo>
                  <a:cubicBezTo>
                    <a:pt x="218" y="118"/>
                    <a:pt x="224" y="80"/>
                    <a:pt x="196" y="4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3666" y="1936"/>
              <a:ext cx="107" cy="248"/>
            </a:xfrm>
            <a:custGeom>
              <a:avLst/>
              <a:gdLst>
                <a:gd name="T0" fmla="*/ 14 w 43"/>
                <a:gd name="T1" fmla="*/ 3 h 93"/>
                <a:gd name="T2" fmla="*/ 2 w 43"/>
                <a:gd name="T3" fmla="*/ 50 h 93"/>
                <a:gd name="T4" fmla="*/ 27 w 43"/>
                <a:gd name="T5" fmla="*/ 90 h 93"/>
                <a:gd name="T6" fmla="*/ 14 w 43"/>
                <a:gd name="T7" fmla="*/ 54 h 93"/>
                <a:gd name="T8" fmla="*/ 13 w 43"/>
                <a:gd name="T9" fmla="*/ 29 h 93"/>
                <a:gd name="T10" fmla="*/ 14 w 43"/>
                <a:gd name="T11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3">
                  <a:moveTo>
                    <a:pt x="14" y="3"/>
                  </a:moveTo>
                  <a:cubicBezTo>
                    <a:pt x="9" y="0"/>
                    <a:pt x="0" y="31"/>
                    <a:pt x="2" y="50"/>
                  </a:cubicBezTo>
                  <a:cubicBezTo>
                    <a:pt x="4" y="59"/>
                    <a:pt x="16" y="88"/>
                    <a:pt x="27" y="90"/>
                  </a:cubicBezTo>
                  <a:cubicBezTo>
                    <a:pt x="43" y="93"/>
                    <a:pt x="16" y="60"/>
                    <a:pt x="14" y="54"/>
                  </a:cubicBezTo>
                  <a:cubicBezTo>
                    <a:pt x="11" y="46"/>
                    <a:pt x="12" y="37"/>
                    <a:pt x="13" y="29"/>
                  </a:cubicBezTo>
                  <a:cubicBezTo>
                    <a:pt x="14" y="22"/>
                    <a:pt x="20" y="8"/>
                    <a:pt x="14" y="3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3738" y="1840"/>
              <a:ext cx="368" cy="243"/>
            </a:xfrm>
            <a:custGeom>
              <a:avLst/>
              <a:gdLst>
                <a:gd name="T0" fmla="*/ 0 w 147"/>
                <a:gd name="T1" fmla="*/ 25 h 91"/>
                <a:gd name="T2" fmla="*/ 91 w 147"/>
                <a:gd name="T3" fmla="*/ 9 h 91"/>
                <a:gd name="T4" fmla="*/ 131 w 147"/>
                <a:gd name="T5" fmla="*/ 33 h 91"/>
                <a:gd name="T6" fmla="*/ 139 w 147"/>
                <a:gd name="T7" fmla="*/ 91 h 91"/>
                <a:gd name="T8" fmla="*/ 126 w 147"/>
                <a:gd name="T9" fmla="*/ 41 h 91"/>
                <a:gd name="T10" fmla="*/ 82 w 147"/>
                <a:gd name="T11" fmla="*/ 27 h 91"/>
                <a:gd name="T12" fmla="*/ 0 w 147"/>
                <a:gd name="T1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1">
                  <a:moveTo>
                    <a:pt x="0" y="25"/>
                  </a:moveTo>
                  <a:cubicBezTo>
                    <a:pt x="17" y="0"/>
                    <a:pt x="66" y="0"/>
                    <a:pt x="91" y="9"/>
                  </a:cubicBezTo>
                  <a:cubicBezTo>
                    <a:pt x="105" y="14"/>
                    <a:pt x="121" y="21"/>
                    <a:pt x="131" y="33"/>
                  </a:cubicBezTo>
                  <a:cubicBezTo>
                    <a:pt x="147" y="52"/>
                    <a:pt x="144" y="68"/>
                    <a:pt x="139" y="91"/>
                  </a:cubicBezTo>
                  <a:cubicBezTo>
                    <a:pt x="144" y="71"/>
                    <a:pt x="139" y="55"/>
                    <a:pt x="126" y="41"/>
                  </a:cubicBezTo>
                  <a:cubicBezTo>
                    <a:pt x="112" y="26"/>
                    <a:pt x="101" y="27"/>
                    <a:pt x="82" y="27"/>
                  </a:cubicBezTo>
                  <a:cubicBezTo>
                    <a:pt x="64" y="27"/>
                    <a:pt x="12" y="1"/>
                    <a:pt x="0" y="26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3758" y="2125"/>
              <a:ext cx="316" cy="131"/>
            </a:xfrm>
            <a:custGeom>
              <a:avLst/>
              <a:gdLst>
                <a:gd name="T0" fmla="*/ 2 w 126"/>
                <a:gd name="T1" fmla="*/ 27 h 49"/>
                <a:gd name="T2" fmla="*/ 71 w 126"/>
                <a:gd name="T3" fmla="*/ 42 h 49"/>
                <a:gd name="T4" fmla="*/ 126 w 126"/>
                <a:gd name="T5" fmla="*/ 0 h 49"/>
                <a:gd name="T6" fmla="*/ 95 w 126"/>
                <a:gd name="T7" fmla="*/ 21 h 49"/>
                <a:gd name="T8" fmla="*/ 60 w 126"/>
                <a:gd name="T9" fmla="*/ 35 h 49"/>
                <a:gd name="T10" fmla="*/ 28 w 126"/>
                <a:gd name="T11" fmla="*/ 32 h 49"/>
                <a:gd name="T12" fmla="*/ 0 w 126"/>
                <a:gd name="T1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49">
                  <a:moveTo>
                    <a:pt x="2" y="27"/>
                  </a:moveTo>
                  <a:cubicBezTo>
                    <a:pt x="21" y="41"/>
                    <a:pt x="47" y="49"/>
                    <a:pt x="71" y="42"/>
                  </a:cubicBezTo>
                  <a:cubicBezTo>
                    <a:pt x="93" y="36"/>
                    <a:pt x="113" y="18"/>
                    <a:pt x="126" y="0"/>
                  </a:cubicBezTo>
                  <a:cubicBezTo>
                    <a:pt x="119" y="11"/>
                    <a:pt x="107" y="16"/>
                    <a:pt x="95" y="21"/>
                  </a:cubicBezTo>
                  <a:cubicBezTo>
                    <a:pt x="84" y="25"/>
                    <a:pt x="71" y="35"/>
                    <a:pt x="60" y="35"/>
                  </a:cubicBezTo>
                  <a:cubicBezTo>
                    <a:pt x="50" y="35"/>
                    <a:pt x="38" y="33"/>
                    <a:pt x="28" y="32"/>
                  </a:cubicBezTo>
                  <a:cubicBezTo>
                    <a:pt x="22" y="31"/>
                    <a:pt x="2" y="31"/>
                    <a:pt x="0" y="24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3673" y="1981"/>
              <a:ext cx="13" cy="94"/>
            </a:xfrm>
            <a:custGeom>
              <a:avLst/>
              <a:gdLst>
                <a:gd name="T0" fmla="*/ 5 w 5"/>
                <a:gd name="T1" fmla="*/ 0 h 35"/>
                <a:gd name="T2" fmla="*/ 2 w 5"/>
                <a:gd name="T3" fmla="*/ 35 h 35"/>
                <a:gd name="T4" fmla="*/ 2 w 5"/>
                <a:gd name="T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cubicBezTo>
                    <a:pt x="3" y="12"/>
                    <a:pt x="0" y="23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696" y="2112"/>
              <a:ext cx="32" cy="48"/>
            </a:xfrm>
            <a:custGeom>
              <a:avLst/>
              <a:gdLst>
                <a:gd name="T0" fmla="*/ 0 w 13"/>
                <a:gd name="T1" fmla="*/ 0 h 18"/>
                <a:gd name="T2" fmla="*/ 13 w 1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3" y="5"/>
                    <a:pt x="8" y="16"/>
                    <a:pt x="13" y="18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3598" y="1792"/>
              <a:ext cx="561" cy="517"/>
            </a:xfrm>
            <a:custGeom>
              <a:avLst/>
              <a:gdLst>
                <a:gd name="T0" fmla="*/ 196 w 224"/>
                <a:gd name="T1" fmla="*/ 46 h 194"/>
                <a:gd name="T2" fmla="*/ 66 w 224"/>
                <a:gd name="T3" fmla="*/ 25 h 194"/>
                <a:gd name="T4" fmla="*/ 48 w 224"/>
                <a:gd name="T5" fmla="*/ 150 h 194"/>
                <a:gd name="T6" fmla="*/ 187 w 224"/>
                <a:gd name="T7" fmla="*/ 146 h 194"/>
                <a:gd name="T8" fmla="*/ 196 w 224"/>
                <a:gd name="T9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94">
                  <a:moveTo>
                    <a:pt x="196" y="46"/>
                  </a:moveTo>
                  <a:cubicBezTo>
                    <a:pt x="171" y="16"/>
                    <a:pt x="111" y="0"/>
                    <a:pt x="66" y="25"/>
                  </a:cubicBezTo>
                  <a:cubicBezTo>
                    <a:pt x="20" y="51"/>
                    <a:pt x="0" y="107"/>
                    <a:pt x="48" y="150"/>
                  </a:cubicBezTo>
                  <a:cubicBezTo>
                    <a:pt x="96" y="194"/>
                    <a:pt x="148" y="182"/>
                    <a:pt x="187" y="146"/>
                  </a:cubicBezTo>
                  <a:cubicBezTo>
                    <a:pt x="218" y="118"/>
                    <a:pt x="224" y="80"/>
                    <a:pt x="196" y="4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>
              <a:off x="3701" y="1912"/>
              <a:ext cx="40" cy="43"/>
            </a:xfrm>
            <a:custGeom>
              <a:avLst/>
              <a:gdLst>
                <a:gd name="T0" fmla="*/ 1 w 16"/>
                <a:gd name="T1" fmla="*/ 10 h 16"/>
                <a:gd name="T2" fmla="*/ 7 w 16"/>
                <a:gd name="T3" fmla="*/ 1 h 16"/>
                <a:gd name="T4" fmla="*/ 15 w 16"/>
                <a:gd name="T5" fmla="*/ 7 h 16"/>
                <a:gd name="T6" fmla="*/ 9 w 16"/>
                <a:gd name="T7" fmla="*/ 16 h 16"/>
                <a:gd name="T8" fmla="*/ 1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5"/>
                    <a:pt x="2" y="2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6" y="11"/>
                    <a:pt x="14" y="15"/>
                    <a:pt x="9" y="16"/>
                  </a:cubicBezTo>
                  <a:cubicBezTo>
                    <a:pt x="5" y="16"/>
                    <a:pt x="1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686" y="1955"/>
              <a:ext cx="20" cy="2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8 w 8"/>
                <a:gd name="T5" fmla="*/ 4 h 8"/>
                <a:gd name="T6" fmla="*/ 5 w 8"/>
                <a:gd name="T7" fmla="*/ 8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2" y="1"/>
                    <a:pt x="3" y="1"/>
                  </a:cubicBezTo>
                  <a:cubicBezTo>
                    <a:pt x="5" y="0"/>
                    <a:pt x="7" y="2"/>
                    <a:pt x="8" y="4"/>
                  </a:cubicBezTo>
                  <a:cubicBezTo>
                    <a:pt x="8" y="5"/>
                    <a:pt x="7" y="7"/>
                    <a:pt x="5" y="8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>
              <a:off x="3738" y="1893"/>
              <a:ext cx="20" cy="22"/>
            </a:xfrm>
            <a:custGeom>
              <a:avLst/>
              <a:gdLst>
                <a:gd name="T0" fmla="*/ 0 w 8"/>
                <a:gd name="T1" fmla="*/ 5 h 8"/>
                <a:gd name="T2" fmla="*/ 3 w 8"/>
                <a:gd name="T3" fmla="*/ 1 h 8"/>
                <a:gd name="T4" fmla="*/ 7 w 8"/>
                <a:gd name="T5" fmla="*/ 4 h 8"/>
                <a:gd name="T6" fmla="*/ 4 w 8"/>
                <a:gd name="T7" fmla="*/ 8 h 8"/>
                <a:gd name="T8" fmla="*/ 0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8" y="5"/>
                    <a:pt x="6" y="7"/>
                    <a:pt x="4" y="8"/>
                  </a:cubicBezTo>
                  <a:cubicBezTo>
                    <a:pt x="3" y="8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6" name="Group 55"/>
          <p:cNvGrpSpPr>
            <a:grpSpLocks/>
          </p:cNvGrpSpPr>
          <p:nvPr/>
        </p:nvGrpSpPr>
        <p:grpSpPr bwMode="auto">
          <a:xfrm>
            <a:off x="5651844" y="3770826"/>
            <a:ext cx="428017" cy="367952"/>
            <a:chOff x="2577" y="1967"/>
            <a:chExt cx="608" cy="392"/>
          </a:xfrm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2577" y="1967"/>
              <a:ext cx="608" cy="392"/>
            </a:xfrm>
            <a:custGeom>
              <a:avLst/>
              <a:gdLst>
                <a:gd name="T0" fmla="*/ 0 w 243"/>
                <a:gd name="T1" fmla="*/ 65 h 147"/>
                <a:gd name="T2" fmla="*/ 109 w 243"/>
                <a:gd name="T3" fmla="*/ 144 h 147"/>
                <a:gd name="T4" fmla="*/ 243 w 243"/>
                <a:gd name="T5" fmla="*/ 82 h 147"/>
                <a:gd name="T6" fmla="*/ 120 w 243"/>
                <a:gd name="T7" fmla="*/ 0 h 147"/>
                <a:gd name="T8" fmla="*/ 0 w 243"/>
                <a:gd name="T9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0" y="65"/>
                  </a:moveTo>
                  <a:cubicBezTo>
                    <a:pt x="0" y="129"/>
                    <a:pt x="62" y="140"/>
                    <a:pt x="109" y="144"/>
                  </a:cubicBezTo>
                  <a:cubicBezTo>
                    <a:pt x="156" y="147"/>
                    <a:pt x="243" y="147"/>
                    <a:pt x="243" y="82"/>
                  </a:cubicBezTo>
                  <a:cubicBezTo>
                    <a:pt x="243" y="16"/>
                    <a:pt x="182" y="0"/>
                    <a:pt x="120" y="0"/>
                  </a:cubicBezTo>
                  <a:cubicBezTo>
                    <a:pt x="58" y="0"/>
                    <a:pt x="0" y="11"/>
                    <a:pt x="0" y="65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2589" y="2033"/>
              <a:ext cx="95" cy="224"/>
            </a:xfrm>
            <a:custGeom>
              <a:avLst/>
              <a:gdLst>
                <a:gd name="T0" fmla="*/ 24 w 38"/>
                <a:gd name="T1" fmla="*/ 4 h 84"/>
                <a:gd name="T2" fmla="*/ 3 w 38"/>
                <a:gd name="T3" fmla="*/ 45 h 84"/>
                <a:gd name="T4" fmla="*/ 24 w 38"/>
                <a:gd name="T5" fmla="*/ 83 h 84"/>
                <a:gd name="T6" fmla="*/ 25 w 38"/>
                <a:gd name="T7" fmla="*/ 69 h 84"/>
                <a:gd name="T8" fmla="*/ 21 w 38"/>
                <a:gd name="T9" fmla="*/ 43 h 84"/>
                <a:gd name="T10" fmla="*/ 20 w 38"/>
                <a:gd name="T11" fmla="*/ 20 h 84"/>
                <a:gd name="T12" fmla="*/ 24 w 38"/>
                <a:gd name="T1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4">
                  <a:moveTo>
                    <a:pt x="24" y="4"/>
                  </a:moveTo>
                  <a:cubicBezTo>
                    <a:pt x="17" y="0"/>
                    <a:pt x="0" y="27"/>
                    <a:pt x="3" y="45"/>
                  </a:cubicBezTo>
                  <a:cubicBezTo>
                    <a:pt x="5" y="55"/>
                    <a:pt x="8" y="84"/>
                    <a:pt x="24" y="83"/>
                  </a:cubicBezTo>
                  <a:cubicBezTo>
                    <a:pt x="38" y="83"/>
                    <a:pt x="28" y="75"/>
                    <a:pt x="25" y="69"/>
                  </a:cubicBezTo>
                  <a:cubicBezTo>
                    <a:pt x="21" y="61"/>
                    <a:pt x="22" y="52"/>
                    <a:pt x="21" y="43"/>
                  </a:cubicBezTo>
                  <a:cubicBezTo>
                    <a:pt x="20" y="36"/>
                    <a:pt x="17" y="27"/>
                    <a:pt x="20" y="20"/>
                  </a:cubicBezTo>
                  <a:cubicBezTo>
                    <a:pt x="22" y="14"/>
                    <a:pt x="32" y="7"/>
                    <a:pt x="24" y="4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2664" y="1985"/>
              <a:ext cx="506" cy="198"/>
            </a:xfrm>
            <a:custGeom>
              <a:avLst/>
              <a:gdLst>
                <a:gd name="T0" fmla="*/ 0 w 202"/>
                <a:gd name="T1" fmla="*/ 20 h 74"/>
                <a:gd name="T2" fmla="*/ 65 w 202"/>
                <a:gd name="T3" fmla="*/ 12 h 74"/>
                <a:gd name="T4" fmla="*/ 118 w 202"/>
                <a:gd name="T5" fmla="*/ 14 h 74"/>
                <a:gd name="T6" fmla="*/ 161 w 202"/>
                <a:gd name="T7" fmla="*/ 30 h 74"/>
                <a:gd name="T8" fmla="*/ 200 w 202"/>
                <a:gd name="T9" fmla="*/ 74 h 74"/>
                <a:gd name="T10" fmla="*/ 170 w 202"/>
                <a:gd name="T11" fmla="*/ 18 h 74"/>
                <a:gd name="T12" fmla="*/ 116 w 202"/>
                <a:gd name="T13" fmla="*/ 4 h 74"/>
                <a:gd name="T14" fmla="*/ 60 w 202"/>
                <a:gd name="T15" fmla="*/ 1 h 74"/>
                <a:gd name="T16" fmla="*/ 3 w 202"/>
                <a:gd name="T17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74">
                  <a:moveTo>
                    <a:pt x="0" y="20"/>
                  </a:moveTo>
                  <a:cubicBezTo>
                    <a:pt x="22" y="11"/>
                    <a:pt x="43" y="12"/>
                    <a:pt x="65" y="12"/>
                  </a:cubicBezTo>
                  <a:cubicBezTo>
                    <a:pt x="83" y="12"/>
                    <a:pt x="100" y="10"/>
                    <a:pt x="118" y="14"/>
                  </a:cubicBezTo>
                  <a:cubicBezTo>
                    <a:pt x="134" y="18"/>
                    <a:pt x="147" y="23"/>
                    <a:pt x="161" y="30"/>
                  </a:cubicBezTo>
                  <a:cubicBezTo>
                    <a:pt x="180" y="40"/>
                    <a:pt x="192" y="56"/>
                    <a:pt x="200" y="74"/>
                  </a:cubicBezTo>
                  <a:cubicBezTo>
                    <a:pt x="202" y="55"/>
                    <a:pt x="186" y="30"/>
                    <a:pt x="170" y="18"/>
                  </a:cubicBezTo>
                  <a:cubicBezTo>
                    <a:pt x="156" y="6"/>
                    <a:pt x="133" y="6"/>
                    <a:pt x="116" y="4"/>
                  </a:cubicBezTo>
                  <a:cubicBezTo>
                    <a:pt x="97" y="3"/>
                    <a:pt x="78" y="0"/>
                    <a:pt x="60" y="1"/>
                  </a:cubicBezTo>
                  <a:cubicBezTo>
                    <a:pt x="40" y="3"/>
                    <a:pt x="22" y="12"/>
                    <a:pt x="3" y="15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2722" y="2212"/>
              <a:ext cx="453" cy="115"/>
            </a:xfrm>
            <a:custGeom>
              <a:avLst/>
              <a:gdLst>
                <a:gd name="T0" fmla="*/ 0 w 181"/>
                <a:gd name="T1" fmla="*/ 33 h 43"/>
                <a:gd name="T2" fmla="*/ 24 w 181"/>
                <a:gd name="T3" fmla="*/ 38 h 43"/>
                <a:gd name="T4" fmla="*/ 50 w 181"/>
                <a:gd name="T5" fmla="*/ 40 h 43"/>
                <a:gd name="T6" fmla="*/ 94 w 181"/>
                <a:gd name="T7" fmla="*/ 42 h 43"/>
                <a:gd name="T8" fmla="*/ 171 w 181"/>
                <a:gd name="T9" fmla="*/ 0 h 43"/>
                <a:gd name="T10" fmla="*/ 144 w 181"/>
                <a:gd name="T11" fmla="*/ 21 h 43"/>
                <a:gd name="T12" fmla="*/ 130 w 181"/>
                <a:gd name="T13" fmla="*/ 25 h 43"/>
                <a:gd name="T14" fmla="*/ 110 w 181"/>
                <a:gd name="T15" fmla="*/ 32 h 43"/>
                <a:gd name="T16" fmla="*/ 74 w 181"/>
                <a:gd name="T17" fmla="*/ 36 h 43"/>
                <a:gd name="T18" fmla="*/ 23 w 181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43">
                  <a:moveTo>
                    <a:pt x="0" y="33"/>
                  </a:moveTo>
                  <a:cubicBezTo>
                    <a:pt x="8" y="33"/>
                    <a:pt x="17" y="37"/>
                    <a:pt x="24" y="38"/>
                  </a:cubicBezTo>
                  <a:cubicBezTo>
                    <a:pt x="33" y="39"/>
                    <a:pt x="42" y="39"/>
                    <a:pt x="50" y="40"/>
                  </a:cubicBezTo>
                  <a:cubicBezTo>
                    <a:pt x="65" y="41"/>
                    <a:pt x="79" y="43"/>
                    <a:pt x="94" y="42"/>
                  </a:cubicBezTo>
                  <a:cubicBezTo>
                    <a:pt x="117" y="39"/>
                    <a:pt x="181" y="36"/>
                    <a:pt x="171" y="0"/>
                  </a:cubicBezTo>
                  <a:cubicBezTo>
                    <a:pt x="169" y="10"/>
                    <a:pt x="155" y="18"/>
                    <a:pt x="144" y="21"/>
                  </a:cubicBezTo>
                  <a:cubicBezTo>
                    <a:pt x="138" y="23"/>
                    <a:pt x="136" y="23"/>
                    <a:pt x="130" y="25"/>
                  </a:cubicBezTo>
                  <a:cubicBezTo>
                    <a:pt x="124" y="29"/>
                    <a:pt x="118" y="31"/>
                    <a:pt x="110" y="32"/>
                  </a:cubicBezTo>
                  <a:cubicBezTo>
                    <a:pt x="98" y="35"/>
                    <a:pt x="86" y="35"/>
                    <a:pt x="74" y="36"/>
                  </a:cubicBezTo>
                  <a:cubicBezTo>
                    <a:pt x="63" y="37"/>
                    <a:pt x="34" y="39"/>
                    <a:pt x="23" y="36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auto">
            <a:xfrm>
              <a:off x="2604" y="2095"/>
              <a:ext cx="33" cy="146"/>
            </a:xfrm>
            <a:custGeom>
              <a:avLst/>
              <a:gdLst>
                <a:gd name="T0" fmla="*/ 3 w 13"/>
                <a:gd name="T1" fmla="*/ 2 h 55"/>
                <a:gd name="T2" fmla="*/ 0 w 13"/>
                <a:gd name="T3" fmla="*/ 16 h 55"/>
                <a:gd name="T4" fmla="*/ 3 w 13"/>
                <a:gd name="T5" fmla="*/ 31 h 55"/>
                <a:gd name="T6" fmla="*/ 13 w 13"/>
                <a:gd name="T7" fmla="*/ 55 h 55"/>
                <a:gd name="T8" fmla="*/ 4 w 13"/>
                <a:gd name="T9" fmla="*/ 27 h 55"/>
                <a:gd name="T10" fmla="*/ 3 w 13"/>
                <a:gd name="T11" fmla="*/ 14 h 55"/>
                <a:gd name="T12" fmla="*/ 4 w 13"/>
                <a:gd name="T13" fmla="*/ 7 h 55"/>
                <a:gd name="T14" fmla="*/ 4 w 13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5">
                  <a:moveTo>
                    <a:pt x="3" y="2"/>
                  </a:move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2" y="26"/>
                    <a:pt x="3" y="31"/>
                  </a:cubicBezTo>
                  <a:cubicBezTo>
                    <a:pt x="5" y="38"/>
                    <a:pt x="5" y="52"/>
                    <a:pt x="13" y="55"/>
                  </a:cubicBezTo>
                  <a:cubicBezTo>
                    <a:pt x="7" y="53"/>
                    <a:pt x="5" y="34"/>
                    <a:pt x="4" y="27"/>
                  </a:cubicBezTo>
                  <a:cubicBezTo>
                    <a:pt x="4" y="23"/>
                    <a:pt x="3" y="18"/>
                    <a:pt x="3" y="14"/>
                  </a:cubicBezTo>
                  <a:cubicBezTo>
                    <a:pt x="3" y="12"/>
                    <a:pt x="4" y="9"/>
                    <a:pt x="4" y="7"/>
                  </a:cubicBezTo>
                  <a:cubicBezTo>
                    <a:pt x="4" y="4"/>
                    <a:pt x="2" y="3"/>
                    <a:pt x="4" y="0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2577" y="1967"/>
              <a:ext cx="608" cy="392"/>
            </a:xfrm>
            <a:custGeom>
              <a:avLst/>
              <a:gdLst>
                <a:gd name="T0" fmla="*/ 0 w 243"/>
                <a:gd name="T1" fmla="*/ 65 h 147"/>
                <a:gd name="T2" fmla="*/ 109 w 243"/>
                <a:gd name="T3" fmla="*/ 144 h 147"/>
                <a:gd name="T4" fmla="*/ 243 w 243"/>
                <a:gd name="T5" fmla="*/ 82 h 147"/>
                <a:gd name="T6" fmla="*/ 120 w 243"/>
                <a:gd name="T7" fmla="*/ 0 h 147"/>
                <a:gd name="T8" fmla="*/ 0 w 243"/>
                <a:gd name="T9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7">
                  <a:moveTo>
                    <a:pt x="0" y="65"/>
                  </a:moveTo>
                  <a:cubicBezTo>
                    <a:pt x="0" y="129"/>
                    <a:pt x="62" y="140"/>
                    <a:pt x="109" y="144"/>
                  </a:cubicBezTo>
                  <a:cubicBezTo>
                    <a:pt x="156" y="147"/>
                    <a:pt x="243" y="147"/>
                    <a:pt x="243" y="82"/>
                  </a:cubicBezTo>
                  <a:cubicBezTo>
                    <a:pt x="243" y="16"/>
                    <a:pt x="182" y="0"/>
                    <a:pt x="120" y="0"/>
                  </a:cubicBezTo>
                  <a:cubicBezTo>
                    <a:pt x="58" y="0"/>
                    <a:pt x="0" y="11"/>
                    <a:pt x="0" y="6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62"/>
            <p:cNvSpPr>
              <a:spLocks noChangeArrowheads="1"/>
            </p:cNvSpPr>
            <p:nvPr/>
          </p:nvSpPr>
          <p:spPr bwMode="auto">
            <a:xfrm>
              <a:off x="2634" y="2031"/>
              <a:ext cx="38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63"/>
            <p:cNvSpPr>
              <a:spLocks noChangeArrowheads="1"/>
            </p:cNvSpPr>
            <p:nvPr/>
          </p:nvSpPr>
          <p:spPr bwMode="auto">
            <a:xfrm>
              <a:off x="2614" y="2068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64"/>
            <p:cNvSpPr>
              <a:spLocks noChangeArrowheads="1"/>
            </p:cNvSpPr>
            <p:nvPr/>
          </p:nvSpPr>
          <p:spPr bwMode="auto">
            <a:xfrm>
              <a:off x="2677" y="201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7" name="Group 3"/>
          <p:cNvGrpSpPr>
            <a:grpSpLocks/>
          </p:cNvGrpSpPr>
          <p:nvPr/>
        </p:nvGrpSpPr>
        <p:grpSpPr bwMode="auto">
          <a:xfrm>
            <a:off x="3538737" y="2478544"/>
            <a:ext cx="236227" cy="263038"/>
            <a:chOff x="485" y="1299"/>
            <a:chExt cx="532" cy="413"/>
          </a:xfrm>
        </p:grpSpPr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220072" y="4505607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+mj-lt"/>
                <a:cs typeface="Times New Roman" panose="02020603050405020304" pitchFamily="18" charset="0"/>
              </a:rPr>
              <a:t>Adipose tissue</a:t>
            </a:r>
            <a:endParaRPr lang="fr-FR" sz="1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1" name="Arc 100"/>
          <p:cNvSpPr/>
          <p:nvPr/>
        </p:nvSpPr>
        <p:spPr>
          <a:xfrm rot="10965518">
            <a:off x="4623213" y="2617257"/>
            <a:ext cx="1366514" cy="1305970"/>
          </a:xfrm>
          <a:prstGeom prst="arc">
            <a:avLst>
              <a:gd name="adj1" fmla="val 16200000"/>
              <a:gd name="adj2" fmla="val 2200320"/>
            </a:avLst>
          </a:prstGeom>
          <a:ln w="28575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6247570" y="3671034"/>
            <a:ext cx="1099981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Lipolysis</a:t>
            </a:r>
            <a:endParaRPr lang="fr-FR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589072" y="2297132"/>
            <a:ext cx="5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Fatty</a:t>
            </a:r>
            <a:endParaRPr lang="fr-FR" sz="11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Acids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8" name="Group 3"/>
          <p:cNvGrpSpPr>
            <a:grpSpLocks/>
          </p:cNvGrpSpPr>
          <p:nvPr/>
        </p:nvGrpSpPr>
        <p:grpSpPr bwMode="auto">
          <a:xfrm>
            <a:off x="3483676" y="2553061"/>
            <a:ext cx="236227" cy="263038"/>
            <a:chOff x="485" y="1299"/>
            <a:chExt cx="532" cy="413"/>
          </a:xfrm>
        </p:grpSpPr>
        <p:sp>
          <p:nvSpPr>
            <p:cNvPr id="106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0" name="Group 3"/>
          <p:cNvGrpSpPr>
            <a:grpSpLocks/>
          </p:cNvGrpSpPr>
          <p:nvPr/>
        </p:nvGrpSpPr>
        <p:grpSpPr bwMode="auto">
          <a:xfrm>
            <a:off x="3378884" y="2442878"/>
            <a:ext cx="236227" cy="263038"/>
            <a:chOff x="485" y="1299"/>
            <a:chExt cx="532" cy="413"/>
          </a:xfrm>
        </p:grpSpPr>
        <p:sp>
          <p:nvSpPr>
            <p:cNvPr id="117" name="Freeform 4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5"/>
            <p:cNvSpPr>
              <a:spLocks/>
            </p:cNvSpPr>
            <p:nvPr/>
          </p:nvSpPr>
          <p:spPr bwMode="auto">
            <a:xfrm>
              <a:off x="495" y="1472"/>
              <a:ext cx="175" cy="213"/>
            </a:xfrm>
            <a:custGeom>
              <a:avLst/>
              <a:gdLst>
                <a:gd name="T0" fmla="*/ 16 w 70"/>
                <a:gd name="T1" fmla="*/ 7 h 80"/>
                <a:gd name="T2" fmla="*/ 5 w 70"/>
                <a:gd name="T3" fmla="*/ 9 h 80"/>
                <a:gd name="T4" fmla="*/ 16 w 70"/>
                <a:gd name="T5" fmla="*/ 57 h 80"/>
                <a:gd name="T6" fmla="*/ 64 w 70"/>
                <a:gd name="T7" fmla="*/ 78 h 80"/>
                <a:gd name="T8" fmla="*/ 68 w 70"/>
                <a:gd name="T9" fmla="*/ 67 h 80"/>
                <a:gd name="T10" fmla="*/ 52 w 70"/>
                <a:gd name="T11" fmla="*/ 62 h 80"/>
                <a:gd name="T12" fmla="*/ 25 w 70"/>
                <a:gd name="T13" fmla="*/ 45 h 80"/>
                <a:gd name="T14" fmla="*/ 16 w 70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0">
                  <a:moveTo>
                    <a:pt x="16" y="7"/>
                  </a:moveTo>
                  <a:cubicBezTo>
                    <a:pt x="15" y="2"/>
                    <a:pt x="8" y="0"/>
                    <a:pt x="5" y="9"/>
                  </a:cubicBezTo>
                  <a:cubicBezTo>
                    <a:pt x="0" y="21"/>
                    <a:pt x="4" y="42"/>
                    <a:pt x="16" y="57"/>
                  </a:cubicBezTo>
                  <a:cubicBezTo>
                    <a:pt x="28" y="72"/>
                    <a:pt x="47" y="80"/>
                    <a:pt x="64" y="78"/>
                  </a:cubicBezTo>
                  <a:cubicBezTo>
                    <a:pt x="70" y="76"/>
                    <a:pt x="70" y="69"/>
                    <a:pt x="68" y="67"/>
                  </a:cubicBezTo>
                  <a:cubicBezTo>
                    <a:pt x="64" y="63"/>
                    <a:pt x="57" y="62"/>
                    <a:pt x="52" y="62"/>
                  </a:cubicBezTo>
                  <a:cubicBezTo>
                    <a:pt x="39" y="60"/>
                    <a:pt x="32" y="58"/>
                    <a:pt x="25" y="45"/>
                  </a:cubicBezTo>
                  <a:cubicBezTo>
                    <a:pt x="20" y="37"/>
                    <a:pt x="19" y="17"/>
                    <a:pt x="16" y="7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532" y="1320"/>
              <a:ext cx="440" cy="144"/>
            </a:xfrm>
            <a:custGeom>
              <a:avLst/>
              <a:gdLst>
                <a:gd name="T0" fmla="*/ 3 w 176"/>
                <a:gd name="T1" fmla="*/ 43 h 54"/>
                <a:gd name="T2" fmla="*/ 91 w 176"/>
                <a:gd name="T3" fmla="*/ 0 h 54"/>
                <a:gd name="T4" fmla="*/ 176 w 176"/>
                <a:gd name="T5" fmla="*/ 54 h 54"/>
                <a:gd name="T6" fmla="*/ 129 w 176"/>
                <a:gd name="T7" fmla="*/ 23 h 54"/>
                <a:gd name="T8" fmla="*/ 103 w 176"/>
                <a:gd name="T9" fmla="*/ 13 h 54"/>
                <a:gd name="T10" fmla="*/ 79 w 176"/>
                <a:gd name="T11" fmla="*/ 16 h 54"/>
                <a:gd name="T12" fmla="*/ 34 w 176"/>
                <a:gd name="T13" fmla="*/ 13 h 54"/>
                <a:gd name="T14" fmla="*/ 5 w 176"/>
                <a:gd name="T1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54">
                  <a:moveTo>
                    <a:pt x="3" y="43"/>
                  </a:moveTo>
                  <a:cubicBezTo>
                    <a:pt x="0" y="3"/>
                    <a:pt x="64" y="0"/>
                    <a:pt x="91" y="0"/>
                  </a:cubicBezTo>
                  <a:cubicBezTo>
                    <a:pt x="129" y="0"/>
                    <a:pt x="169" y="12"/>
                    <a:pt x="176" y="54"/>
                  </a:cubicBezTo>
                  <a:cubicBezTo>
                    <a:pt x="173" y="28"/>
                    <a:pt x="149" y="26"/>
                    <a:pt x="129" y="23"/>
                  </a:cubicBezTo>
                  <a:cubicBezTo>
                    <a:pt x="120" y="21"/>
                    <a:pt x="112" y="15"/>
                    <a:pt x="103" y="13"/>
                  </a:cubicBezTo>
                  <a:cubicBezTo>
                    <a:pt x="93" y="11"/>
                    <a:pt x="88" y="14"/>
                    <a:pt x="79" y="16"/>
                  </a:cubicBezTo>
                  <a:cubicBezTo>
                    <a:pt x="64" y="19"/>
                    <a:pt x="48" y="7"/>
                    <a:pt x="34" y="13"/>
                  </a:cubicBezTo>
                  <a:cubicBezTo>
                    <a:pt x="24" y="16"/>
                    <a:pt x="6" y="33"/>
                    <a:pt x="5" y="42"/>
                  </a:cubicBezTo>
                </a:path>
              </a:pathLst>
            </a:custGeom>
            <a:solidFill>
              <a:srgbClr val="FFF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710" y="1493"/>
              <a:ext cx="280" cy="198"/>
            </a:xfrm>
            <a:custGeom>
              <a:avLst/>
              <a:gdLst>
                <a:gd name="T0" fmla="*/ 0 w 112"/>
                <a:gd name="T1" fmla="*/ 73 h 74"/>
                <a:gd name="T2" fmla="*/ 40 w 112"/>
                <a:gd name="T3" fmla="*/ 70 h 74"/>
                <a:gd name="T4" fmla="*/ 75 w 112"/>
                <a:gd name="T5" fmla="*/ 62 h 74"/>
                <a:gd name="T6" fmla="*/ 105 w 112"/>
                <a:gd name="T7" fmla="*/ 37 h 74"/>
                <a:gd name="T8" fmla="*/ 107 w 112"/>
                <a:gd name="T9" fmla="*/ 0 h 74"/>
                <a:gd name="T10" fmla="*/ 93 w 112"/>
                <a:gd name="T11" fmla="*/ 34 h 74"/>
                <a:gd name="T12" fmla="*/ 78 w 112"/>
                <a:gd name="T13" fmla="*/ 41 h 74"/>
                <a:gd name="T14" fmla="*/ 67 w 112"/>
                <a:gd name="T15" fmla="*/ 54 h 74"/>
                <a:gd name="T16" fmla="*/ 34 w 112"/>
                <a:gd name="T17" fmla="*/ 63 h 74"/>
                <a:gd name="T18" fmla="*/ 4 w 112"/>
                <a:gd name="T1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74">
                  <a:moveTo>
                    <a:pt x="0" y="73"/>
                  </a:moveTo>
                  <a:cubicBezTo>
                    <a:pt x="12" y="70"/>
                    <a:pt x="28" y="71"/>
                    <a:pt x="40" y="70"/>
                  </a:cubicBezTo>
                  <a:cubicBezTo>
                    <a:pt x="53" y="69"/>
                    <a:pt x="64" y="68"/>
                    <a:pt x="75" y="62"/>
                  </a:cubicBezTo>
                  <a:cubicBezTo>
                    <a:pt x="86" y="56"/>
                    <a:pt x="100" y="49"/>
                    <a:pt x="105" y="37"/>
                  </a:cubicBezTo>
                  <a:cubicBezTo>
                    <a:pt x="110" y="26"/>
                    <a:pt x="112" y="12"/>
                    <a:pt x="107" y="0"/>
                  </a:cubicBezTo>
                  <a:cubicBezTo>
                    <a:pt x="108" y="14"/>
                    <a:pt x="106" y="26"/>
                    <a:pt x="93" y="34"/>
                  </a:cubicBezTo>
                  <a:cubicBezTo>
                    <a:pt x="88" y="36"/>
                    <a:pt x="82" y="37"/>
                    <a:pt x="78" y="41"/>
                  </a:cubicBezTo>
                  <a:cubicBezTo>
                    <a:pt x="74" y="45"/>
                    <a:pt x="73" y="50"/>
                    <a:pt x="67" y="54"/>
                  </a:cubicBezTo>
                  <a:cubicBezTo>
                    <a:pt x="57" y="60"/>
                    <a:pt x="45" y="60"/>
                    <a:pt x="34" y="63"/>
                  </a:cubicBezTo>
                  <a:cubicBezTo>
                    <a:pt x="27" y="66"/>
                    <a:pt x="12" y="74"/>
                    <a:pt x="4" y="71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505" y="1496"/>
              <a:ext cx="35" cy="120"/>
            </a:xfrm>
            <a:custGeom>
              <a:avLst/>
              <a:gdLst>
                <a:gd name="T0" fmla="*/ 7 w 14"/>
                <a:gd name="T1" fmla="*/ 1 h 45"/>
                <a:gd name="T2" fmla="*/ 6 w 14"/>
                <a:gd name="T3" fmla="*/ 0 h 45"/>
                <a:gd name="T4" fmla="*/ 5 w 14"/>
                <a:gd name="T5" fmla="*/ 21 h 45"/>
                <a:gd name="T6" fmla="*/ 14 w 14"/>
                <a:gd name="T7" fmla="*/ 45 h 45"/>
                <a:gd name="T8" fmla="*/ 8 w 14"/>
                <a:gd name="T9" fmla="*/ 20 h 45"/>
                <a:gd name="T10" fmla="*/ 10 w 14"/>
                <a:gd name="T11" fmla="*/ 5 h 45"/>
                <a:gd name="T12" fmla="*/ 9 w 1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5">
                  <a:moveTo>
                    <a:pt x="7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2"/>
                    <a:pt x="4" y="17"/>
                    <a:pt x="5" y="21"/>
                  </a:cubicBezTo>
                  <a:cubicBezTo>
                    <a:pt x="6" y="30"/>
                    <a:pt x="9" y="38"/>
                    <a:pt x="14" y="45"/>
                  </a:cubicBezTo>
                  <a:cubicBezTo>
                    <a:pt x="9" y="37"/>
                    <a:pt x="9" y="30"/>
                    <a:pt x="8" y="20"/>
                  </a:cubicBezTo>
                  <a:cubicBezTo>
                    <a:pt x="8" y="16"/>
                    <a:pt x="3" y="7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597" y="1643"/>
              <a:ext cx="60" cy="13"/>
            </a:xfrm>
            <a:custGeom>
              <a:avLst/>
              <a:gdLst>
                <a:gd name="T0" fmla="*/ 0 w 24"/>
                <a:gd name="T1" fmla="*/ 0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7" y="0"/>
                    <a:pt x="17" y="0"/>
                    <a:pt x="24" y="5"/>
                  </a:cubicBezTo>
                </a:path>
              </a:pathLst>
            </a:custGeom>
            <a:solidFill>
              <a:srgbClr val="F5B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85" y="1299"/>
              <a:ext cx="532" cy="413"/>
            </a:xfrm>
            <a:custGeom>
              <a:avLst/>
              <a:gdLst>
                <a:gd name="T0" fmla="*/ 213 w 213"/>
                <a:gd name="T1" fmla="*/ 76 h 155"/>
                <a:gd name="T2" fmla="*/ 99 w 213"/>
                <a:gd name="T3" fmla="*/ 0 h 155"/>
                <a:gd name="T4" fmla="*/ 0 w 213"/>
                <a:gd name="T5" fmla="*/ 83 h 155"/>
                <a:gd name="T6" fmla="*/ 107 w 213"/>
                <a:gd name="T7" fmla="*/ 155 h 155"/>
                <a:gd name="T8" fmla="*/ 213 w 213"/>
                <a:gd name="T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5">
                  <a:moveTo>
                    <a:pt x="213" y="76"/>
                  </a:moveTo>
                  <a:cubicBezTo>
                    <a:pt x="213" y="40"/>
                    <a:pt x="186" y="0"/>
                    <a:pt x="99" y="0"/>
                  </a:cubicBezTo>
                  <a:cubicBezTo>
                    <a:pt x="25" y="0"/>
                    <a:pt x="0" y="40"/>
                    <a:pt x="0" y="83"/>
                  </a:cubicBezTo>
                  <a:cubicBezTo>
                    <a:pt x="0" y="137"/>
                    <a:pt x="41" y="155"/>
                    <a:pt x="107" y="155"/>
                  </a:cubicBezTo>
                  <a:cubicBezTo>
                    <a:pt x="172" y="155"/>
                    <a:pt x="213" y="125"/>
                    <a:pt x="213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11"/>
            <p:cNvSpPr>
              <a:spLocks noChangeArrowheads="1"/>
            </p:cNvSpPr>
            <p:nvPr/>
          </p:nvSpPr>
          <p:spPr bwMode="auto">
            <a:xfrm>
              <a:off x="560" y="1360"/>
              <a:ext cx="37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12"/>
            <p:cNvSpPr>
              <a:spLocks noChangeArrowheads="1"/>
            </p:cNvSpPr>
            <p:nvPr/>
          </p:nvSpPr>
          <p:spPr bwMode="auto">
            <a:xfrm>
              <a:off x="540" y="1397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13"/>
            <p:cNvSpPr>
              <a:spLocks noChangeArrowheads="1"/>
            </p:cNvSpPr>
            <p:nvPr/>
          </p:nvSpPr>
          <p:spPr bwMode="auto">
            <a:xfrm>
              <a:off x="602" y="134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0" name="ZoneTexte 1029"/>
          <p:cNvSpPr txBox="1"/>
          <p:nvPr/>
        </p:nvSpPr>
        <p:spPr>
          <a:xfrm>
            <a:off x="4357941" y="871184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+mj-lt"/>
                <a:cs typeface="Times New Roman" panose="02020603050405020304" pitchFamily="18" charset="0"/>
              </a:rPr>
              <a:t>Glucose</a:t>
            </a:r>
            <a:endParaRPr lang="fr-FR" sz="11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32" name="Connecteur droit avec flèche 1031"/>
          <p:cNvCxnSpPr/>
          <p:nvPr/>
        </p:nvCxnSpPr>
        <p:spPr>
          <a:xfrm>
            <a:off x="4825161" y="1194746"/>
            <a:ext cx="0" cy="111652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5"/>
          <p:cNvGrpSpPr>
            <a:grpSpLocks/>
          </p:cNvGrpSpPr>
          <p:nvPr/>
        </p:nvGrpSpPr>
        <p:grpSpPr bwMode="auto">
          <a:xfrm>
            <a:off x="2000066" y="2748308"/>
            <a:ext cx="484899" cy="406180"/>
            <a:chOff x="3707" y="1956"/>
            <a:chExt cx="401" cy="336"/>
          </a:xfrm>
        </p:grpSpPr>
        <p:sp>
          <p:nvSpPr>
            <p:cNvPr id="185" name="Oval 26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solidFill>
              <a:srgbClr val="9D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27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28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Freeform 29"/>
            <p:cNvSpPr>
              <a:spLocks/>
            </p:cNvSpPr>
            <p:nvPr/>
          </p:nvSpPr>
          <p:spPr bwMode="auto">
            <a:xfrm>
              <a:off x="3770" y="1969"/>
              <a:ext cx="182" cy="240"/>
            </a:xfrm>
            <a:custGeom>
              <a:avLst/>
              <a:gdLst>
                <a:gd name="T0" fmla="*/ 5 w 73"/>
                <a:gd name="T1" fmla="*/ 62 h 90"/>
                <a:gd name="T2" fmla="*/ 65 w 73"/>
                <a:gd name="T3" fmla="*/ 2 h 90"/>
                <a:gd name="T4" fmla="*/ 73 w 73"/>
                <a:gd name="T5" fmla="*/ 2 h 90"/>
                <a:gd name="T6" fmla="*/ 57 w 73"/>
                <a:gd name="T7" fmla="*/ 0 h 90"/>
                <a:gd name="T8" fmla="*/ 0 w 73"/>
                <a:gd name="T9" fmla="*/ 56 h 90"/>
                <a:gd name="T10" fmla="*/ 12 w 73"/>
                <a:gd name="T11" fmla="*/ 90 h 90"/>
                <a:gd name="T12" fmla="*/ 5 w 73"/>
                <a:gd name="T13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0">
                  <a:moveTo>
                    <a:pt x="5" y="62"/>
                  </a:moveTo>
                  <a:cubicBezTo>
                    <a:pt x="5" y="29"/>
                    <a:pt x="32" y="2"/>
                    <a:pt x="65" y="2"/>
                  </a:cubicBezTo>
                  <a:cubicBezTo>
                    <a:pt x="68" y="2"/>
                    <a:pt x="71" y="2"/>
                    <a:pt x="73" y="2"/>
                  </a:cubicBezTo>
                  <a:cubicBezTo>
                    <a:pt x="68" y="1"/>
                    <a:pt x="63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69"/>
                    <a:pt x="5" y="81"/>
                    <a:pt x="12" y="90"/>
                  </a:cubicBezTo>
                  <a:cubicBezTo>
                    <a:pt x="8" y="82"/>
                    <a:pt x="5" y="7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30"/>
            <p:cNvSpPr>
              <a:spLocks/>
            </p:cNvSpPr>
            <p:nvPr/>
          </p:nvSpPr>
          <p:spPr bwMode="auto">
            <a:xfrm>
              <a:off x="3820" y="1988"/>
              <a:ext cx="235" cy="280"/>
            </a:xfrm>
            <a:custGeom>
              <a:avLst/>
              <a:gdLst>
                <a:gd name="T0" fmla="*/ 64 w 94"/>
                <a:gd name="T1" fmla="*/ 0 h 105"/>
                <a:gd name="T2" fmla="*/ 83 w 94"/>
                <a:gd name="T3" fmla="*/ 41 h 105"/>
                <a:gd name="T4" fmla="*/ 27 w 94"/>
                <a:gd name="T5" fmla="*/ 97 h 105"/>
                <a:gd name="T6" fmla="*/ 0 w 94"/>
                <a:gd name="T7" fmla="*/ 91 h 105"/>
                <a:gd name="T8" fmla="*/ 37 w 94"/>
                <a:gd name="T9" fmla="*/ 105 h 105"/>
                <a:gd name="T10" fmla="*/ 94 w 94"/>
                <a:gd name="T11" fmla="*/ 49 h 105"/>
                <a:gd name="T12" fmla="*/ 64 w 9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5">
                  <a:moveTo>
                    <a:pt x="64" y="0"/>
                  </a:moveTo>
                  <a:cubicBezTo>
                    <a:pt x="76" y="10"/>
                    <a:pt x="83" y="25"/>
                    <a:pt x="83" y="41"/>
                  </a:cubicBezTo>
                  <a:cubicBezTo>
                    <a:pt x="83" y="72"/>
                    <a:pt x="58" y="97"/>
                    <a:pt x="27" y="97"/>
                  </a:cubicBezTo>
                  <a:cubicBezTo>
                    <a:pt x="17" y="97"/>
                    <a:pt x="8" y="95"/>
                    <a:pt x="0" y="91"/>
                  </a:cubicBezTo>
                  <a:cubicBezTo>
                    <a:pt x="10" y="100"/>
                    <a:pt x="23" y="105"/>
                    <a:pt x="37" y="105"/>
                  </a:cubicBezTo>
                  <a:cubicBezTo>
                    <a:pt x="68" y="105"/>
                    <a:pt x="94" y="80"/>
                    <a:pt x="94" y="49"/>
                  </a:cubicBezTo>
                  <a:cubicBezTo>
                    <a:pt x="94" y="28"/>
                    <a:pt x="82" y="9"/>
                    <a:pt x="64" y="0"/>
                  </a:cubicBezTo>
                  <a:close/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31"/>
            <p:cNvSpPr>
              <a:spLocks/>
            </p:cNvSpPr>
            <p:nvPr/>
          </p:nvSpPr>
          <p:spPr bwMode="auto">
            <a:xfrm>
              <a:off x="3837" y="2036"/>
              <a:ext cx="100" cy="133"/>
            </a:xfrm>
            <a:custGeom>
              <a:avLst/>
              <a:gdLst>
                <a:gd name="T0" fmla="*/ 4 w 40"/>
                <a:gd name="T1" fmla="*/ 32 h 50"/>
                <a:gd name="T2" fmla="*/ 38 w 40"/>
                <a:gd name="T3" fmla="*/ 2 h 50"/>
                <a:gd name="T4" fmla="*/ 38 w 40"/>
                <a:gd name="T5" fmla="*/ 1 h 50"/>
                <a:gd name="T6" fmla="*/ 30 w 40"/>
                <a:gd name="T7" fmla="*/ 0 h 50"/>
                <a:gd name="T8" fmla="*/ 0 w 40"/>
                <a:gd name="T9" fmla="*/ 30 h 50"/>
                <a:gd name="T10" fmla="*/ 6 w 40"/>
                <a:gd name="T11" fmla="*/ 50 h 50"/>
                <a:gd name="T12" fmla="*/ 4 w 40"/>
                <a:gd name="T1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4" y="32"/>
                  </a:moveTo>
                  <a:cubicBezTo>
                    <a:pt x="4" y="15"/>
                    <a:pt x="21" y="2"/>
                    <a:pt x="38" y="2"/>
                  </a:cubicBezTo>
                  <a:cubicBezTo>
                    <a:pt x="40" y="2"/>
                    <a:pt x="37" y="1"/>
                    <a:pt x="38" y="1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7"/>
                    <a:pt x="2" y="45"/>
                    <a:pt x="6" y="50"/>
                  </a:cubicBezTo>
                  <a:cubicBezTo>
                    <a:pt x="4" y="46"/>
                    <a:pt x="4" y="38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32"/>
            <p:cNvSpPr>
              <a:spLocks/>
            </p:cNvSpPr>
            <p:nvPr/>
          </p:nvSpPr>
          <p:spPr bwMode="auto">
            <a:xfrm>
              <a:off x="3867" y="2052"/>
              <a:ext cx="125" cy="149"/>
            </a:xfrm>
            <a:custGeom>
              <a:avLst/>
              <a:gdLst>
                <a:gd name="T0" fmla="*/ 34 w 50"/>
                <a:gd name="T1" fmla="*/ 0 h 56"/>
                <a:gd name="T2" fmla="*/ 44 w 50"/>
                <a:gd name="T3" fmla="*/ 22 h 56"/>
                <a:gd name="T4" fmla="*/ 14 w 50"/>
                <a:gd name="T5" fmla="*/ 52 h 56"/>
                <a:gd name="T6" fmla="*/ 0 w 50"/>
                <a:gd name="T7" fmla="*/ 48 h 56"/>
                <a:gd name="T8" fmla="*/ 20 w 50"/>
                <a:gd name="T9" fmla="*/ 56 h 56"/>
                <a:gd name="T10" fmla="*/ 50 w 50"/>
                <a:gd name="T11" fmla="*/ 26 h 56"/>
                <a:gd name="T12" fmla="*/ 34 w 5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34" y="0"/>
                  </a:moveTo>
                  <a:cubicBezTo>
                    <a:pt x="40" y="5"/>
                    <a:pt x="44" y="13"/>
                    <a:pt x="44" y="22"/>
                  </a:cubicBezTo>
                  <a:cubicBezTo>
                    <a:pt x="44" y="38"/>
                    <a:pt x="31" y="52"/>
                    <a:pt x="14" y="52"/>
                  </a:cubicBezTo>
                  <a:cubicBezTo>
                    <a:pt x="9" y="52"/>
                    <a:pt x="4" y="50"/>
                    <a:pt x="0" y="48"/>
                  </a:cubicBezTo>
                  <a:cubicBezTo>
                    <a:pt x="5" y="53"/>
                    <a:pt x="12" y="56"/>
                    <a:pt x="20" y="56"/>
                  </a:cubicBezTo>
                  <a:cubicBezTo>
                    <a:pt x="36" y="56"/>
                    <a:pt x="50" y="42"/>
                    <a:pt x="50" y="26"/>
                  </a:cubicBezTo>
                  <a:cubicBezTo>
                    <a:pt x="50" y="15"/>
                    <a:pt x="43" y="5"/>
                    <a:pt x="3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33"/>
            <p:cNvSpPr>
              <a:spLocks/>
            </p:cNvSpPr>
            <p:nvPr/>
          </p:nvSpPr>
          <p:spPr bwMode="auto">
            <a:xfrm>
              <a:off x="3995" y="2079"/>
              <a:ext cx="50" cy="42"/>
            </a:xfrm>
            <a:custGeom>
              <a:avLst/>
              <a:gdLst>
                <a:gd name="T0" fmla="*/ 0 w 20"/>
                <a:gd name="T1" fmla="*/ 0 h 16"/>
                <a:gd name="T2" fmla="*/ 15 w 20"/>
                <a:gd name="T3" fmla="*/ 16 h 16"/>
                <a:gd name="T4" fmla="*/ 15 w 20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9" y="1"/>
                    <a:pt x="10" y="9"/>
                    <a:pt x="15" y="16"/>
                  </a:cubicBezTo>
                  <a:cubicBezTo>
                    <a:pt x="18" y="12"/>
                    <a:pt x="20" y="6"/>
                    <a:pt x="15" y="3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34"/>
            <p:cNvSpPr>
              <a:spLocks/>
            </p:cNvSpPr>
            <p:nvPr/>
          </p:nvSpPr>
          <p:spPr bwMode="auto">
            <a:xfrm>
              <a:off x="3782" y="2172"/>
              <a:ext cx="68" cy="43"/>
            </a:xfrm>
            <a:custGeom>
              <a:avLst/>
              <a:gdLst>
                <a:gd name="T0" fmla="*/ 0 w 27"/>
                <a:gd name="T1" fmla="*/ 15 h 16"/>
                <a:gd name="T2" fmla="*/ 23 w 27"/>
                <a:gd name="T3" fmla="*/ 0 h 16"/>
                <a:gd name="T4" fmla="*/ 13 w 27"/>
                <a:gd name="T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6">
                  <a:moveTo>
                    <a:pt x="0" y="15"/>
                  </a:moveTo>
                  <a:cubicBezTo>
                    <a:pt x="7" y="16"/>
                    <a:pt x="27" y="9"/>
                    <a:pt x="23" y="0"/>
                  </a:cubicBezTo>
                  <a:cubicBezTo>
                    <a:pt x="19" y="0"/>
                    <a:pt x="16" y="3"/>
                    <a:pt x="13" y="5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Oval 35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Oval 36"/>
            <p:cNvSpPr>
              <a:spLocks noChangeArrowheads="1"/>
            </p:cNvSpPr>
            <p:nvPr/>
          </p:nvSpPr>
          <p:spPr bwMode="auto">
            <a:xfrm>
              <a:off x="3970" y="2111"/>
              <a:ext cx="45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37"/>
            <p:cNvSpPr>
              <a:spLocks noChangeArrowheads="1"/>
            </p:cNvSpPr>
            <p:nvPr/>
          </p:nvSpPr>
          <p:spPr bwMode="auto">
            <a:xfrm>
              <a:off x="3972" y="216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38"/>
            <p:cNvSpPr>
              <a:spLocks noChangeArrowheads="1"/>
            </p:cNvSpPr>
            <p:nvPr/>
          </p:nvSpPr>
          <p:spPr bwMode="auto">
            <a:xfrm>
              <a:off x="3820" y="2103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39"/>
            <p:cNvSpPr>
              <a:spLocks noChangeArrowheads="1"/>
            </p:cNvSpPr>
            <p:nvPr/>
          </p:nvSpPr>
          <p:spPr bwMode="auto">
            <a:xfrm>
              <a:off x="3852" y="204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40"/>
            <p:cNvSpPr>
              <a:spLocks/>
            </p:cNvSpPr>
            <p:nvPr/>
          </p:nvSpPr>
          <p:spPr bwMode="auto">
            <a:xfrm>
              <a:off x="3895" y="2225"/>
              <a:ext cx="125" cy="67"/>
            </a:xfrm>
            <a:custGeom>
              <a:avLst/>
              <a:gdLst>
                <a:gd name="T0" fmla="*/ 0 w 50"/>
                <a:gd name="T1" fmla="*/ 21 h 25"/>
                <a:gd name="T2" fmla="*/ 50 w 50"/>
                <a:gd name="T3" fmla="*/ 5 h 25"/>
                <a:gd name="T4" fmla="*/ 50 w 5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5">
                  <a:moveTo>
                    <a:pt x="0" y="21"/>
                  </a:moveTo>
                  <a:cubicBezTo>
                    <a:pt x="18" y="25"/>
                    <a:pt x="36" y="14"/>
                    <a:pt x="50" y="5"/>
                  </a:cubicBezTo>
                  <a:cubicBezTo>
                    <a:pt x="50" y="3"/>
                    <a:pt x="50" y="1"/>
                    <a:pt x="50" y="0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41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solidFill>
              <a:srgbClr val="F5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42"/>
            <p:cNvSpPr>
              <a:spLocks/>
            </p:cNvSpPr>
            <p:nvPr/>
          </p:nvSpPr>
          <p:spPr bwMode="auto">
            <a:xfrm>
              <a:off x="3797" y="2001"/>
              <a:ext cx="75" cy="160"/>
            </a:xfrm>
            <a:custGeom>
              <a:avLst/>
              <a:gdLst>
                <a:gd name="T0" fmla="*/ 30 w 30"/>
                <a:gd name="T1" fmla="*/ 0 h 60"/>
                <a:gd name="T2" fmla="*/ 16 w 30"/>
                <a:gd name="T3" fmla="*/ 22 h 60"/>
                <a:gd name="T4" fmla="*/ 0 w 30"/>
                <a:gd name="T5" fmla="*/ 60 h 60"/>
                <a:gd name="T6" fmla="*/ 19 w 30"/>
                <a:gd name="T7" fmla="*/ 26 h 60"/>
                <a:gd name="T8" fmla="*/ 30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22" y="2"/>
                    <a:pt x="17" y="6"/>
                    <a:pt x="16" y="22"/>
                  </a:cubicBezTo>
                  <a:cubicBezTo>
                    <a:pt x="15" y="38"/>
                    <a:pt x="16" y="50"/>
                    <a:pt x="0" y="60"/>
                  </a:cubicBezTo>
                  <a:cubicBezTo>
                    <a:pt x="9" y="56"/>
                    <a:pt x="16" y="48"/>
                    <a:pt x="19" y="26"/>
                  </a:cubicBezTo>
                  <a:cubicBezTo>
                    <a:pt x="21" y="3"/>
                    <a:pt x="25" y="2"/>
                    <a:pt x="30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43"/>
            <p:cNvSpPr>
              <a:spLocks/>
            </p:cNvSpPr>
            <p:nvPr/>
          </p:nvSpPr>
          <p:spPr bwMode="auto">
            <a:xfrm>
              <a:off x="4000" y="2111"/>
              <a:ext cx="98" cy="104"/>
            </a:xfrm>
            <a:custGeom>
              <a:avLst/>
              <a:gdLst>
                <a:gd name="T0" fmla="*/ 23 w 39"/>
                <a:gd name="T1" fmla="*/ 0 h 39"/>
                <a:gd name="T2" fmla="*/ 0 w 39"/>
                <a:gd name="T3" fmla="*/ 39 h 39"/>
                <a:gd name="T4" fmla="*/ 23 w 3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23" y="0"/>
                  </a:moveTo>
                  <a:cubicBezTo>
                    <a:pt x="27" y="11"/>
                    <a:pt x="28" y="26"/>
                    <a:pt x="0" y="39"/>
                  </a:cubicBezTo>
                  <a:cubicBezTo>
                    <a:pt x="13" y="36"/>
                    <a:pt x="39" y="21"/>
                    <a:pt x="23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44"/>
            <p:cNvSpPr>
              <a:spLocks/>
            </p:cNvSpPr>
            <p:nvPr/>
          </p:nvSpPr>
          <p:spPr bwMode="auto">
            <a:xfrm>
              <a:off x="3897" y="2220"/>
              <a:ext cx="148" cy="53"/>
            </a:xfrm>
            <a:custGeom>
              <a:avLst/>
              <a:gdLst>
                <a:gd name="T0" fmla="*/ 0 w 59"/>
                <a:gd name="T1" fmla="*/ 20 h 20"/>
                <a:gd name="T2" fmla="*/ 59 w 59"/>
                <a:gd name="T3" fmla="*/ 0 h 20"/>
                <a:gd name="T4" fmla="*/ 23 w 59"/>
                <a:gd name="T5" fmla="*/ 11 h 20"/>
                <a:gd name="T6" fmla="*/ 0 w 5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0">
                  <a:moveTo>
                    <a:pt x="0" y="20"/>
                  </a:moveTo>
                  <a:cubicBezTo>
                    <a:pt x="9" y="13"/>
                    <a:pt x="41" y="15"/>
                    <a:pt x="59" y="0"/>
                  </a:cubicBezTo>
                  <a:cubicBezTo>
                    <a:pt x="56" y="3"/>
                    <a:pt x="32" y="10"/>
                    <a:pt x="23" y="11"/>
                  </a:cubicBezTo>
                  <a:cubicBezTo>
                    <a:pt x="14" y="12"/>
                    <a:pt x="2" y="15"/>
                    <a:pt x="0" y="2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45"/>
            <p:cNvSpPr>
              <a:spLocks/>
            </p:cNvSpPr>
            <p:nvPr/>
          </p:nvSpPr>
          <p:spPr bwMode="auto">
            <a:xfrm>
              <a:off x="3875" y="2004"/>
              <a:ext cx="122" cy="61"/>
            </a:xfrm>
            <a:custGeom>
              <a:avLst/>
              <a:gdLst>
                <a:gd name="T0" fmla="*/ 0 w 49"/>
                <a:gd name="T1" fmla="*/ 10 h 23"/>
                <a:gd name="T2" fmla="*/ 19 w 49"/>
                <a:gd name="T3" fmla="*/ 12 h 23"/>
                <a:gd name="T4" fmla="*/ 49 w 49"/>
                <a:gd name="T5" fmla="*/ 23 h 23"/>
                <a:gd name="T6" fmla="*/ 22 w 49"/>
                <a:gd name="T7" fmla="*/ 10 h 23"/>
                <a:gd name="T8" fmla="*/ 0 w 49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10"/>
                  </a:moveTo>
                  <a:cubicBezTo>
                    <a:pt x="8" y="5"/>
                    <a:pt x="10" y="5"/>
                    <a:pt x="19" y="12"/>
                  </a:cubicBezTo>
                  <a:cubicBezTo>
                    <a:pt x="28" y="19"/>
                    <a:pt x="32" y="22"/>
                    <a:pt x="49" y="23"/>
                  </a:cubicBezTo>
                  <a:cubicBezTo>
                    <a:pt x="42" y="22"/>
                    <a:pt x="25" y="16"/>
                    <a:pt x="22" y="10"/>
                  </a:cubicBezTo>
                  <a:cubicBezTo>
                    <a:pt x="18" y="5"/>
                    <a:pt x="4" y="0"/>
                    <a:pt x="0" y="1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46"/>
            <p:cNvSpPr>
              <a:spLocks/>
            </p:cNvSpPr>
            <p:nvPr/>
          </p:nvSpPr>
          <p:spPr bwMode="auto">
            <a:xfrm>
              <a:off x="3730" y="2135"/>
              <a:ext cx="125" cy="80"/>
            </a:xfrm>
            <a:custGeom>
              <a:avLst/>
              <a:gdLst>
                <a:gd name="T0" fmla="*/ 0 w 50"/>
                <a:gd name="T1" fmla="*/ 30 h 30"/>
                <a:gd name="T2" fmla="*/ 50 w 50"/>
                <a:gd name="T3" fmla="*/ 0 h 30"/>
                <a:gd name="T4" fmla="*/ 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30"/>
                  </a:moveTo>
                  <a:cubicBezTo>
                    <a:pt x="16" y="28"/>
                    <a:pt x="43" y="17"/>
                    <a:pt x="50" y="0"/>
                  </a:cubicBezTo>
                  <a:cubicBezTo>
                    <a:pt x="45" y="6"/>
                    <a:pt x="23" y="24"/>
                    <a:pt x="0" y="3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47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2" name="Group 3"/>
          <p:cNvGrpSpPr>
            <a:grpSpLocks/>
          </p:cNvGrpSpPr>
          <p:nvPr/>
        </p:nvGrpSpPr>
        <p:grpSpPr bwMode="auto">
          <a:xfrm>
            <a:off x="2138940" y="2292052"/>
            <a:ext cx="289757" cy="279203"/>
            <a:chOff x="1014" y="1324"/>
            <a:chExt cx="571" cy="695"/>
          </a:xfrm>
        </p:grpSpPr>
        <p:sp>
          <p:nvSpPr>
            <p:cNvPr id="208" name="Oval 4"/>
            <p:cNvSpPr>
              <a:spLocks noChangeArrowheads="1"/>
            </p:cNvSpPr>
            <p:nvPr/>
          </p:nvSpPr>
          <p:spPr bwMode="auto">
            <a:xfrm>
              <a:off x="1014" y="1391"/>
              <a:ext cx="571" cy="608"/>
            </a:xfrm>
            <a:prstGeom prst="ellipse">
              <a:avLst/>
            </a:prstGeom>
            <a:solidFill>
              <a:srgbClr val="D5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5"/>
            <p:cNvSpPr>
              <a:spLocks noChangeArrowheads="1"/>
            </p:cNvSpPr>
            <p:nvPr/>
          </p:nvSpPr>
          <p:spPr bwMode="auto">
            <a:xfrm>
              <a:off x="1102" y="1544"/>
              <a:ext cx="327" cy="3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6"/>
            <p:cNvSpPr>
              <a:spLocks/>
            </p:cNvSpPr>
            <p:nvPr/>
          </p:nvSpPr>
          <p:spPr bwMode="auto">
            <a:xfrm>
              <a:off x="1046" y="1418"/>
              <a:ext cx="326" cy="434"/>
            </a:xfrm>
            <a:custGeom>
              <a:avLst/>
              <a:gdLst>
                <a:gd name="T0" fmla="*/ 3 w 52"/>
                <a:gd name="T1" fmla="*/ 45 h 65"/>
                <a:gd name="T2" fmla="*/ 46 w 52"/>
                <a:gd name="T3" fmla="*/ 2 h 65"/>
                <a:gd name="T4" fmla="*/ 52 w 52"/>
                <a:gd name="T5" fmla="*/ 2 h 65"/>
                <a:gd name="T6" fmla="*/ 40 w 52"/>
                <a:gd name="T7" fmla="*/ 0 h 65"/>
                <a:gd name="T8" fmla="*/ 0 w 52"/>
                <a:gd name="T9" fmla="*/ 41 h 65"/>
                <a:gd name="T10" fmla="*/ 8 w 52"/>
                <a:gd name="T11" fmla="*/ 65 h 65"/>
                <a:gd name="T12" fmla="*/ 3 w 52"/>
                <a:gd name="T13" fmla="*/ 4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5">
                  <a:moveTo>
                    <a:pt x="3" y="45"/>
                  </a:moveTo>
                  <a:cubicBezTo>
                    <a:pt x="3" y="21"/>
                    <a:pt x="22" y="2"/>
                    <a:pt x="46" y="2"/>
                  </a:cubicBezTo>
                  <a:cubicBezTo>
                    <a:pt x="48" y="2"/>
                    <a:pt x="50" y="2"/>
                    <a:pt x="52" y="2"/>
                  </a:cubicBezTo>
                  <a:cubicBezTo>
                    <a:pt x="48" y="1"/>
                    <a:pt x="44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0"/>
                    <a:pt x="3" y="58"/>
                    <a:pt x="8" y="65"/>
                  </a:cubicBezTo>
                  <a:cubicBezTo>
                    <a:pt x="5" y="59"/>
                    <a:pt x="3" y="52"/>
                    <a:pt x="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7"/>
            <p:cNvSpPr>
              <a:spLocks/>
            </p:cNvSpPr>
            <p:nvPr/>
          </p:nvSpPr>
          <p:spPr bwMode="auto">
            <a:xfrm>
              <a:off x="1133" y="1451"/>
              <a:ext cx="421" cy="508"/>
            </a:xfrm>
            <a:custGeom>
              <a:avLst/>
              <a:gdLst>
                <a:gd name="T0" fmla="*/ 46 w 67"/>
                <a:gd name="T1" fmla="*/ 0 h 76"/>
                <a:gd name="T2" fmla="*/ 59 w 67"/>
                <a:gd name="T3" fmla="*/ 30 h 76"/>
                <a:gd name="T4" fmla="*/ 19 w 67"/>
                <a:gd name="T5" fmla="*/ 70 h 76"/>
                <a:gd name="T6" fmla="*/ 0 w 67"/>
                <a:gd name="T7" fmla="*/ 66 h 76"/>
                <a:gd name="T8" fmla="*/ 27 w 67"/>
                <a:gd name="T9" fmla="*/ 76 h 76"/>
                <a:gd name="T10" fmla="*/ 67 w 67"/>
                <a:gd name="T11" fmla="*/ 36 h 76"/>
                <a:gd name="T12" fmla="*/ 46 w 6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6">
                  <a:moveTo>
                    <a:pt x="46" y="0"/>
                  </a:moveTo>
                  <a:cubicBezTo>
                    <a:pt x="54" y="8"/>
                    <a:pt x="59" y="18"/>
                    <a:pt x="59" y="30"/>
                  </a:cubicBezTo>
                  <a:cubicBezTo>
                    <a:pt x="59" y="52"/>
                    <a:pt x="41" y="70"/>
                    <a:pt x="19" y="70"/>
                  </a:cubicBezTo>
                  <a:cubicBezTo>
                    <a:pt x="12" y="70"/>
                    <a:pt x="6" y="69"/>
                    <a:pt x="0" y="66"/>
                  </a:cubicBezTo>
                  <a:cubicBezTo>
                    <a:pt x="7" y="72"/>
                    <a:pt x="16" y="76"/>
                    <a:pt x="27" y="76"/>
                  </a:cubicBezTo>
                  <a:cubicBezTo>
                    <a:pt x="49" y="76"/>
                    <a:pt x="67" y="58"/>
                    <a:pt x="67" y="36"/>
                  </a:cubicBezTo>
                  <a:cubicBezTo>
                    <a:pt x="67" y="21"/>
                    <a:pt x="58" y="7"/>
                    <a:pt x="46" y="0"/>
                  </a:cubicBezTo>
                  <a:close/>
                </a:path>
              </a:pathLst>
            </a:custGeom>
            <a:solidFill>
              <a:srgbClr val="BB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1133" y="1578"/>
              <a:ext cx="183" cy="240"/>
            </a:xfrm>
            <a:custGeom>
              <a:avLst/>
              <a:gdLst>
                <a:gd name="T0" fmla="*/ 3 w 29"/>
                <a:gd name="T1" fmla="*/ 23 h 36"/>
                <a:gd name="T2" fmla="*/ 27 w 29"/>
                <a:gd name="T3" fmla="*/ 1 h 36"/>
                <a:gd name="T4" fmla="*/ 28 w 29"/>
                <a:gd name="T5" fmla="*/ 1 h 36"/>
                <a:gd name="T6" fmla="*/ 21 w 29"/>
                <a:gd name="T7" fmla="*/ 0 h 36"/>
                <a:gd name="T8" fmla="*/ 0 w 29"/>
                <a:gd name="T9" fmla="*/ 21 h 36"/>
                <a:gd name="T10" fmla="*/ 4 w 29"/>
                <a:gd name="T11" fmla="*/ 36 h 36"/>
                <a:gd name="T12" fmla="*/ 3 w 29"/>
                <a:gd name="T1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3" y="23"/>
                  </a:moveTo>
                  <a:cubicBezTo>
                    <a:pt x="3" y="10"/>
                    <a:pt x="15" y="1"/>
                    <a:pt x="27" y="1"/>
                  </a:cubicBezTo>
                  <a:cubicBezTo>
                    <a:pt x="29" y="1"/>
                    <a:pt x="27" y="1"/>
                    <a:pt x="28" y="1"/>
                  </a:cubicBezTo>
                  <a:cubicBezTo>
                    <a:pt x="26" y="0"/>
                    <a:pt x="2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2"/>
                    <a:pt x="4" y="36"/>
                  </a:cubicBezTo>
                  <a:cubicBezTo>
                    <a:pt x="3" y="33"/>
                    <a:pt x="3" y="27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1190" y="1605"/>
              <a:ext cx="220" cy="267"/>
            </a:xfrm>
            <a:custGeom>
              <a:avLst/>
              <a:gdLst>
                <a:gd name="T0" fmla="*/ 24 w 35"/>
                <a:gd name="T1" fmla="*/ 0 h 40"/>
                <a:gd name="T2" fmla="*/ 31 w 35"/>
                <a:gd name="T3" fmla="*/ 16 h 40"/>
                <a:gd name="T4" fmla="*/ 10 w 35"/>
                <a:gd name="T5" fmla="*/ 37 h 40"/>
                <a:gd name="T6" fmla="*/ 0 w 35"/>
                <a:gd name="T7" fmla="*/ 35 h 40"/>
                <a:gd name="T8" fmla="*/ 14 w 35"/>
                <a:gd name="T9" fmla="*/ 40 h 40"/>
                <a:gd name="T10" fmla="*/ 35 w 35"/>
                <a:gd name="T11" fmla="*/ 19 h 40"/>
                <a:gd name="T12" fmla="*/ 24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24" y="0"/>
                  </a:moveTo>
                  <a:cubicBezTo>
                    <a:pt x="28" y="4"/>
                    <a:pt x="31" y="10"/>
                    <a:pt x="31" y="16"/>
                  </a:cubicBezTo>
                  <a:cubicBezTo>
                    <a:pt x="31" y="28"/>
                    <a:pt x="22" y="37"/>
                    <a:pt x="10" y="37"/>
                  </a:cubicBezTo>
                  <a:cubicBezTo>
                    <a:pt x="6" y="37"/>
                    <a:pt x="3" y="36"/>
                    <a:pt x="0" y="35"/>
                  </a:cubicBezTo>
                  <a:cubicBezTo>
                    <a:pt x="4" y="38"/>
                    <a:pt x="8" y="40"/>
                    <a:pt x="14" y="40"/>
                  </a:cubicBezTo>
                  <a:cubicBezTo>
                    <a:pt x="26" y="40"/>
                    <a:pt x="35" y="31"/>
                    <a:pt x="35" y="19"/>
                  </a:cubicBezTo>
                  <a:cubicBezTo>
                    <a:pt x="35" y="11"/>
                    <a:pt x="31" y="4"/>
                    <a:pt x="2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1353" y="1458"/>
              <a:ext cx="107" cy="167"/>
            </a:xfrm>
            <a:custGeom>
              <a:avLst/>
              <a:gdLst>
                <a:gd name="T0" fmla="*/ 11 w 17"/>
                <a:gd name="T1" fmla="*/ 3 h 25"/>
                <a:gd name="T2" fmla="*/ 8 w 17"/>
                <a:gd name="T3" fmla="*/ 25 h 25"/>
                <a:gd name="T4" fmla="*/ 10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1" y="3"/>
                  </a:moveTo>
                  <a:cubicBezTo>
                    <a:pt x="10" y="9"/>
                    <a:pt x="0" y="24"/>
                    <a:pt x="8" y="25"/>
                  </a:cubicBezTo>
                  <a:cubicBezTo>
                    <a:pt x="11" y="20"/>
                    <a:pt x="17" y="4"/>
                    <a:pt x="10" y="0"/>
                  </a:cubicBezTo>
                </a:path>
              </a:pathLst>
            </a:custGeom>
            <a:solidFill>
              <a:srgbClr val="BB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Oval 11"/>
            <p:cNvSpPr>
              <a:spLocks noChangeArrowheads="1"/>
            </p:cNvSpPr>
            <p:nvPr/>
          </p:nvSpPr>
          <p:spPr bwMode="auto">
            <a:xfrm>
              <a:off x="1014" y="1391"/>
              <a:ext cx="571" cy="608"/>
            </a:xfrm>
            <a:prstGeom prst="ellipse">
              <a:avLst/>
            </a:prstGeom>
            <a:noFill/>
            <a:ln w="190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Oval 12"/>
            <p:cNvSpPr>
              <a:spLocks noChangeArrowheads="1"/>
            </p:cNvSpPr>
            <p:nvPr/>
          </p:nvSpPr>
          <p:spPr bwMode="auto">
            <a:xfrm>
              <a:off x="1102" y="1544"/>
              <a:ext cx="327" cy="34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Oval 13"/>
            <p:cNvSpPr>
              <a:spLocks noChangeArrowheads="1"/>
            </p:cNvSpPr>
            <p:nvPr/>
          </p:nvSpPr>
          <p:spPr bwMode="auto">
            <a:xfrm>
              <a:off x="1090" y="1578"/>
              <a:ext cx="94" cy="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Oval 14"/>
            <p:cNvSpPr>
              <a:spLocks noChangeArrowheads="1"/>
            </p:cNvSpPr>
            <p:nvPr/>
          </p:nvSpPr>
          <p:spPr bwMode="auto">
            <a:xfrm>
              <a:off x="1102" y="1691"/>
              <a:ext cx="50" cy="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Oval 15"/>
            <p:cNvSpPr>
              <a:spLocks noChangeArrowheads="1"/>
            </p:cNvSpPr>
            <p:nvPr/>
          </p:nvSpPr>
          <p:spPr bwMode="auto">
            <a:xfrm>
              <a:off x="1171" y="1558"/>
              <a:ext cx="38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16"/>
            <p:cNvSpPr>
              <a:spLocks/>
            </p:cNvSpPr>
            <p:nvPr/>
          </p:nvSpPr>
          <p:spPr bwMode="auto">
            <a:xfrm>
              <a:off x="1077" y="1324"/>
              <a:ext cx="477" cy="695"/>
            </a:xfrm>
            <a:custGeom>
              <a:avLst/>
              <a:gdLst>
                <a:gd name="T0" fmla="*/ 19 w 76"/>
                <a:gd name="T1" fmla="*/ 5 h 104"/>
                <a:gd name="T2" fmla="*/ 14 w 76"/>
                <a:gd name="T3" fmla="*/ 5 h 104"/>
                <a:gd name="T4" fmla="*/ 7 w 76"/>
                <a:gd name="T5" fmla="*/ 14 h 104"/>
                <a:gd name="T6" fmla="*/ 16 w 76"/>
                <a:gd name="T7" fmla="*/ 21 h 104"/>
                <a:gd name="T8" fmla="*/ 22 w 76"/>
                <a:gd name="T9" fmla="*/ 20 h 104"/>
                <a:gd name="T10" fmla="*/ 39 w 76"/>
                <a:gd name="T11" fmla="*/ 21 h 104"/>
                <a:gd name="T12" fmla="*/ 37 w 76"/>
                <a:gd name="T13" fmla="*/ 30 h 104"/>
                <a:gd name="T14" fmla="*/ 43 w 76"/>
                <a:gd name="T15" fmla="*/ 60 h 104"/>
                <a:gd name="T16" fmla="*/ 53 w 76"/>
                <a:gd name="T17" fmla="*/ 64 h 104"/>
                <a:gd name="T18" fmla="*/ 57 w 76"/>
                <a:gd name="T19" fmla="*/ 66 h 104"/>
                <a:gd name="T20" fmla="*/ 53 w 76"/>
                <a:gd name="T21" fmla="*/ 76 h 104"/>
                <a:gd name="T22" fmla="*/ 31 w 76"/>
                <a:gd name="T23" fmla="*/ 82 h 104"/>
                <a:gd name="T24" fmla="*/ 4 w 76"/>
                <a:gd name="T25" fmla="*/ 89 h 104"/>
                <a:gd name="T26" fmla="*/ 2 w 76"/>
                <a:gd name="T27" fmla="*/ 100 h 104"/>
                <a:gd name="T28" fmla="*/ 13 w 76"/>
                <a:gd name="T29" fmla="*/ 102 h 104"/>
                <a:gd name="T30" fmla="*/ 31 w 76"/>
                <a:gd name="T31" fmla="*/ 98 h 104"/>
                <a:gd name="T32" fmla="*/ 64 w 76"/>
                <a:gd name="T33" fmla="*/ 87 h 104"/>
                <a:gd name="T34" fmla="*/ 71 w 76"/>
                <a:gd name="T35" fmla="*/ 59 h 104"/>
                <a:gd name="T36" fmla="*/ 57 w 76"/>
                <a:gd name="T37" fmla="*/ 49 h 104"/>
                <a:gd name="T38" fmla="*/ 53 w 76"/>
                <a:gd name="T39" fmla="*/ 48 h 104"/>
                <a:gd name="T40" fmla="*/ 51 w 76"/>
                <a:gd name="T41" fmla="*/ 37 h 104"/>
                <a:gd name="T42" fmla="*/ 54 w 76"/>
                <a:gd name="T43" fmla="*/ 15 h 104"/>
                <a:gd name="T44" fmla="*/ 19 w 76"/>
                <a:gd name="T4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04">
                  <a:moveTo>
                    <a:pt x="19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8" y="19"/>
                    <a:pt x="12" y="21"/>
                    <a:pt x="1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0" y="19"/>
                    <a:pt x="38" y="18"/>
                    <a:pt x="39" y="21"/>
                  </a:cubicBezTo>
                  <a:cubicBezTo>
                    <a:pt x="40" y="23"/>
                    <a:pt x="39" y="26"/>
                    <a:pt x="37" y="30"/>
                  </a:cubicBezTo>
                  <a:cubicBezTo>
                    <a:pt x="34" y="37"/>
                    <a:pt x="29" y="49"/>
                    <a:pt x="43" y="60"/>
                  </a:cubicBezTo>
                  <a:cubicBezTo>
                    <a:pt x="46" y="63"/>
                    <a:pt x="50" y="63"/>
                    <a:pt x="53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8" y="69"/>
                    <a:pt x="56" y="73"/>
                    <a:pt x="53" y="76"/>
                  </a:cubicBezTo>
                  <a:cubicBezTo>
                    <a:pt x="47" y="82"/>
                    <a:pt x="41" y="82"/>
                    <a:pt x="31" y="82"/>
                  </a:cubicBezTo>
                  <a:cubicBezTo>
                    <a:pt x="23" y="83"/>
                    <a:pt x="13" y="83"/>
                    <a:pt x="4" y="89"/>
                  </a:cubicBezTo>
                  <a:cubicBezTo>
                    <a:pt x="1" y="91"/>
                    <a:pt x="0" y="96"/>
                    <a:pt x="2" y="100"/>
                  </a:cubicBezTo>
                  <a:cubicBezTo>
                    <a:pt x="5" y="103"/>
                    <a:pt x="10" y="104"/>
                    <a:pt x="13" y="102"/>
                  </a:cubicBezTo>
                  <a:cubicBezTo>
                    <a:pt x="18" y="98"/>
                    <a:pt x="24" y="98"/>
                    <a:pt x="31" y="98"/>
                  </a:cubicBezTo>
                  <a:cubicBezTo>
                    <a:pt x="41" y="98"/>
                    <a:pt x="54" y="98"/>
                    <a:pt x="64" y="87"/>
                  </a:cubicBezTo>
                  <a:cubicBezTo>
                    <a:pt x="71" y="81"/>
                    <a:pt x="76" y="70"/>
                    <a:pt x="71" y="59"/>
                  </a:cubicBezTo>
                  <a:cubicBezTo>
                    <a:pt x="67" y="51"/>
                    <a:pt x="61" y="50"/>
                    <a:pt x="57" y="49"/>
                  </a:cubicBezTo>
                  <a:cubicBezTo>
                    <a:pt x="55" y="48"/>
                    <a:pt x="53" y="48"/>
                    <a:pt x="53" y="48"/>
                  </a:cubicBezTo>
                  <a:cubicBezTo>
                    <a:pt x="48" y="44"/>
                    <a:pt x="49" y="43"/>
                    <a:pt x="51" y="37"/>
                  </a:cubicBezTo>
                  <a:cubicBezTo>
                    <a:pt x="54" y="31"/>
                    <a:pt x="57" y="24"/>
                    <a:pt x="54" y="15"/>
                  </a:cubicBezTo>
                  <a:cubicBezTo>
                    <a:pt x="47" y="0"/>
                    <a:pt x="29" y="3"/>
                    <a:pt x="19" y="5"/>
                  </a:cubicBezTo>
                  <a:close/>
                </a:path>
              </a:pathLst>
            </a:custGeom>
            <a:solidFill>
              <a:srgbClr val="82B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17"/>
            <p:cNvSpPr>
              <a:spLocks/>
            </p:cNvSpPr>
            <p:nvPr/>
          </p:nvSpPr>
          <p:spPr bwMode="auto">
            <a:xfrm>
              <a:off x="1171" y="1337"/>
              <a:ext cx="226" cy="87"/>
            </a:xfrm>
            <a:custGeom>
              <a:avLst/>
              <a:gdLst>
                <a:gd name="T0" fmla="*/ 0 w 36"/>
                <a:gd name="T1" fmla="*/ 6 h 13"/>
                <a:gd name="T2" fmla="*/ 36 w 36"/>
                <a:gd name="T3" fmla="*/ 13 h 13"/>
                <a:gd name="T4" fmla="*/ 0 w 36"/>
                <a:gd name="T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0" y="6"/>
                  </a:moveTo>
                  <a:cubicBezTo>
                    <a:pt x="13" y="3"/>
                    <a:pt x="27" y="0"/>
                    <a:pt x="36" y="13"/>
                  </a:cubicBezTo>
                  <a:cubicBezTo>
                    <a:pt x="33" y="8"/>
                    <a:pt x="19" y="3"/>
                    <a:pt x="0" y="6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18"/>
            <p:cNvSpPr>
              <a:spLocks/>
            </p:cNvSpPr>
            <p:nvPr/>
          </p:nvSpPr>
          <p:spPr bwMode="auto">
            <a:xfrm>
              <a:off x="1121" y="1792"/>
              <a:ext cx="326" cy="147"/>
            </a:xfrm>
            <a:custGeom>
              <a:avLst/>
              <a:gdLst>
                <a:gd name="T0" fmla="*/ 52 w 52"/>
                <a:gd name="T1" fmla="*/ 0 h 22"/>
                <a:gd name="T2" fmla="*/ 33 w 52"/>
                <a:gd name="T3" fmla="*/ 15 h 22"/>
                <a:gd name="T4" fmla="*/ 0 w 52"/>
                <a:gd name="T5" fmla="*/ 22 h 22"/>
                <a:gd name="T6" fmla="*/ 33 w 52"/>
                <a:gd name="T7" fmla="*/ 18 h 22"/>
                <a:gd name="T8" fmla="*/ 52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2" y="0"/>
                  </a:moveTo>
                  <a:cubicBezTo>
                    <a:pt x="48" y="10"/>
                    <a:pt x="48" y="13"/>
                    <a:pt x="33" y="15"/>
                  </a:cubicBezTo>
                  <a:cubicBezTo>
                    <a:pt x="18" y="17"/>
                    <a:pt x="8" y="14"/>
                    <a:pt x="0" y="22"/>
                  </a:cubicBezTo>
                  <a:cubicBezTo>
                    <a:pt x="10" y="17"/>
                    <a:pt x="23" y="19"/>
                    <a:pt x="33" y="18"/>
                  </a:cubicBezTo>
                  <a:cubicBezTo>
                    <a:pt x="47" y="16"/>
                    <a:pt x="52" y="12"/>
                    <a:pt x="52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1328" y="1484"/>
              <a:ext cx="82" cy="167"/>
            </a:xfrm>
            <a:custGeom>
              <a:avLst/>
              <a:gdLst>
                <a:gd name="T0" fmla="*/ 13 w 13"/>
                <a:gd name="T1" fmla="*/ 0 h 25"/>
                <a:gd name="T2" fmla="*/ 13 w 13"/>
                <a:gd name="T3" fmla="*/ 25 h 25"/>
                <a:gd name="T4" fmla="*/ 4 w 13"/>
                <a:gd name="T5" fmla="*/ 17 h 25"/>
                <a:gd name="T6" fmla="*/ 13 w 1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cubicBezTo>
                    <a:pt x="11" y="7"/>
                    <a:pt x="0" y="23"/>
                    <a:pt x="13" y="25"/>
                  </a:cubicBezTo>
                  <a:cubicBezTo>
                    <a:pt x="6" y="25"/>
                    <a:pt x="3" y="24"/>
                    <a:pt x="4" y="17"/>
                  </a:cubicBezTo>
                  <a:cubicBezTo>
                    <a:pt x="4" y="10"/>
                    <a:pt x="12" y="5"/>
                    <a:pt x="13" y="0"/>
                  </a:cubicBezTo>
                  <a:close/>
                </a:path>
              </a:pathLst>
            </a:custGeom>
            <a:solidFill>
              <a:srgbClr val="30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20"/>
            <p:cNvSpPr>
              <a:spLocks/>
            </p:cNvSpPr>
            <p:nvPr/>
          </p:nvSpPr>
          <p:spPr bwMode="auto">
            <a:xfrm>
              <a:off x="1077" y="1324"/>
              <a:ext cx="477" cy="695"/>
            </a:xfrm>
            <a:custGeom>
              <a:avLst/>
              <a:gdLst>
                <a:gd name="T0" fmla="*/ 19 w 76"/>
                <a:gd name="T1" fmla="*/ 5 h 104"/>
                <a:gd name="T2" fmla="*/ 14 w 76"/>
                <a:gd name="T3" fmla="*/ 5 h 104"/>
                <a:gd name="T4" fmla="*/ 7 w 76"/>
                <a:gd name="T5" fmla="*/ 14 h 104"/>
                <a:gd name="T6" fmla="*/ 16 w 76"/>
                <a:gd name="T7" fmla="*/ 21 h 104"/>
                <a:gd name="T8" fmla="*/ 22 w 76"/>
                <a:gd name="T9" fmla="*/ 20 h 104"/>
                <a:gd name="T10" fmla="*/ 39 w 76"/>
                <a:gd name="T11" fmla="*/ 21 h 104"/>
                <a:gd name="T12" fmla="*/ 37 w 76"/>
                <a:gd name="T13" fmla="*/ 30 h 104"/>
                <a:gd name="T14" fmla="*/ 43 w 76"/>
                <a:gd name="T15" fmla="*/ 60 h 104"/>
                <a:gd name="T16" fmla="*/ 53 w 76"/>
                <a:gd name="T17" fmla="*/ 64 h 104"/>
                <a:gd name="T18" fmla="*/ 57 w 76"/>
                <a:gd name="T19" fmla="*/ 66 h 104"/>
                <a:gd name="T20" fmla="*/ 53 w 76"/>
                <a:gd name="T21" fmla="*/ 76 h 104"/>
                <a:gd name="T22" fmla="*/ 31 w 76"/>
                <a:gd name="T23" fmla="*/ 82 h 104"/>
                <a:gd name="T24" fmla="*/ 4 w 76"/>
                <a:gd name="T25" fmla="*/ 89 h 104"/>
                <a:gd name="T26" fmla="*/ 2 w 76"/>
                <a:gd name="T27" fmla="*/ 100 h 104"/>
                <a:gd name="T28" fmla="*/ 13 w 76"/>
                <a:gd name="T29" fmla="*/ 102 h 104"/>
                <a:gd name="T30" fmla="*/ 31 w 76"/>
                <a:gd name="T31" fmla="*/ 98 h 104"/>
                <a:gd name="T32" fmla="*/ 64 w 76"/>
                <a:gd name="T33" fmla="*/ 87 h 104"/>
                <a:gd name="T34" fmla="*/ 71 w 76"/>
                <a:gd name="T35" fmla="*/ 59 h 104"/>
                <a:gd name="T36" fmla="*/ 57 w 76"/>
                <a:gd name="T37" fmla="*/ 49 h 104"/>
                <a:gd name="T38" fmla="*/ 53 w 76"/>
                <a:gd name="T39" fmla="*/ 48 h 104"/>
                <a:gd name="T40" fmla="*/ 51 w 76"/>
                <a:gd name="T41" fmla="*/ 37 h 104"/>
                <a:gd name="T42" fmla="*/ 54 w 76"/>
                <a:gd name="T43" fmla="*/ 15 h 104"/>
                <a:gd name="T44" fmla="*/ 19 w 76"/>
                <a:gd name="T45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04">
                  <a:moveTo>
                    <a:pt x="19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8" y="19"/>
                    <a:pt x="12" y="21"/>
                    <a:pt x="1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0" y="19"/>
                    <a:pt x="38" y="18"/>
                    <a:pt x="39" y="21"/>
                  </a:cubicBezTo>
                  <a:cubicBezTo>
                    <a:pt x="40" y="23"/>
                    <a:pt x="39" y="26"/>
                    <a:pt x="37" y="30"/>
                  </a:cubicBezTo>
                  <a:cubicBezTo>
                    <a:pt x="34" y="37"/>
                    <a:pt x="29" y="49"/>
                    <a:pt x="43" y="60"/>
                  </a:cubicBezTo>
                  <a:cubicBezTo>
                    <a:pt x="46" y="63"/>
                    <a:pt x="50" y="63"/>
                    <a:pt x="53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8" y="69"/>
                    <a:pt x="56" y="73"/>
                    <a:pt x="53" y="76"/>
                  </a:cubicBezTo>
                  <a:cubicBezTo>
                    <a:pt x="47" y="82"/>
                    <a:pt x="41" y="82"/>
                    <a:pt x="31" y="82"/>
                  </a:cubicBezTo>
                  <a:cubicBezTo>
                    <a:pt x="23" y="83"/>
                    <a:pt x="13" y="83"/>
                    <a:pt x="4" y="89"/>
                  </a:cubicBezTo>
                  <a:cubicBezTo>
                    <a:pt x="1" y="91"/>
                    <a:pt x="0" y="96"/>
                    <a:pt x="2" y="100"/>
                  </a:cubicBezTo>
                  <a:cubicBezTo>
                    <a:pt x="5" y="103"/>
                    <a:pt x="10" y="104"/>
                    <a:pt x="13" y="102"/>
                  </a:cubicBezTo>
                  <a:cubicBezTo>
                    <a:pt x="18" y="98"/>
                    <a:pt x="24" y="98"/>
                    <a:pt x="31" y="98"/>
                  </a:cubicBezTo>
                  <a:cubicBezTo>
                    <a:pt x="41" y="98"/>
                    <a:pt x="54" y="98"/>
                    <a:pt x="64" y="87"/>
                  </a:cubicBezTo>
                  <a:cubicBezTo>
                    <a:pt x="71" y="81"/>
                    <a:pt x="76" y="70"/>
                    <a:pt x="71" y="59"/>
                  </a:cubicBezTo>
                  <a:cubicBezTo>
                    <a:pt x="67" y="51"/>
                    <a:pt x="61" y="50"/>
                    <a:pt x="57" y="49"/>
                  </a:cubicBezTo>
                  <a:cubicBezTo>
                    <a:pt x="55" y="48"/>
                    <a:pt x="53" y="48"/>
                    <a:pt x="53" y="48"/>
                  </a:cubicBezTo>
                  <a:cubicBezTo>
                    <a:pt x="48" y="44"/>
                    <a:pt x="49" y="43"/>
                    <a:pt x="51" y="37"/>
                  </a:cubicBezTo>
                  <a:cubicBezTo>
                    <a:pt x="54" y="31"/>
                    <a:pt x="57" y="24"/>
                    <a:pt x="54" y="15"/>
                  </a:cubicBezTo>
                  <a:cubicBezTo>
                    <a:pt x="47" y="0"/>
                    <a:pt x="29" y="3"/>
                    <a:pt x="19" y="5"/>
                  </a:cubicBez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039" name="Connecteur droit avec flèche 1038"/>
          <p:cNvCxnSpPr/>
          <p:nvPr/>
        </p:nvCxnSpPr>
        <p:spPr>
          <a:xfrm>
            <a:off x="2446653" y="2637834"/>
            <a:ext cx="823577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ZoneTexte 1039"/>
          <p:cNvSpPr txBox="1"/>
          <p:nvPr/>
        </p:nvSpPr>
        <p:spPr>
          <a:xfrm>
            <a:off x="914731" y="1443443"/>
            <a:ext cx="1569037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1041" name="Rectangle 1040"/>
          <p:cNvSpPr/>
          <p:nvPr/>
        </p:nvSpPr>
        <p:spPr>
          <a:xfrm>
            <a:off x="1044116" y="2303294"/>
            <a:ext cx="1078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chylomicrons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260948" y="2879358"/>
            <a:ext cx="1078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VLDL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8" name="ZoneTexte 1047"/>
          <p:cNvSpPr txBox="1"/>
          <p:nvPr/>
        </p:nvSpPr>
        <p:spPr>
          <a:xfrm>
            <a:off x="4099010" y="1536124"/>
            <a:ext cx="1409094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Lipogenesis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55" name="ZoneTexte 1054"/>
          <p:cNvSpPr txBox="1"/>
          <p:nvPr/>
        </p:nvSpPr>
        <p:spPr>
          <a:xfrm>
            <a:off x="3715670" y="2686004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latin typeface="+mj-lt"/>
                <a:cs typeface="Times New Roman" panose="02020603050405020304" pitchFamily="18" charset="0"/>
              </a:rPr>
              <a:t>esterification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3349689" y="207455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3" name="Connecteur droit avec flèche 172"/>
          <p:cNvCxnSpPr/>
          <p:nvPr/>
        </p:nvCxnSpPr>
        <p:spPr>
          <a:xfrm flipH="1">
            <a:off x="3832261" y="2637834"/>
            <a:ext cx="720000" cy="0"/>
          </a:xfrm>
          <a:prstGeom prst="straightConnector1">
            <a:avLst/>
          </a:prstGeom>
          <a:ln w="95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/>
          <p:nvPr/>
        </p:nvCxnSpPr>
        <p:spPr>
          <a:xfrm flipV="1">
            <a:off x="5149753" y="2302874"/>
            <a:ext cx="1144853" cy="2558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94"/>
          <p:cNvGrpSpPr>
            <a:grpSpLocks/>
          </p:cNvGrpSpPr>
          <p:nvPr/>
        </p:nvGrpSpPr>
        <p:grpSpPr bwMode="auto">
          <a:xfrm rot="16200000">
            <a:off x="6419952" y="2095511"/>
            <a:ext cx="223957" cy="332887"/>
            <a:chOff x="761" y="1397"/>
            <a:chExt cx="1108" cy="2483"/>
          </a:xfrm>
        </p:grpSpPr>
        <p:sp>
          <p:nvSpPr>
            <p:cNvPr id="176" name="Freeform 95"/>
            <p:cNvSpPr>
              <a:spLocks/>
            </p:cNvSpPr>
            <p:nvPr/>
          </p:nvSpPr>
          <p:spPr bwMode="auto">
            <a:xfrm>
              <a:off x="784" y="1419"/>
              <a:ext cx="1057" cy="2440"/>
            </a:xfrm>
            <a:custGeom>
              <a:avLst/>
              <a:gdLst>
                <a:gd name="T0" fmla="*/ 165 w 423"/>
                <a:gd name="T1" fmla="*/ 904 h 915"/>
                <a:gd name="T2" fmla="*/ 31 w 423"/>
                <a:gd name="T3" fmla="*/ 606 h 915"/>
                <a:gd name="T4" fmla="*/ 48 w 423"/>
                <a:gd name="T5" fmla="*/ 222 h 915"/>
                <a:gd name="T6" fmla="*/ 83 w 423"/>
                <a:gd name="T7" fmla="*/ 45 h 915"/>
                <a:gd name="T8" fmla="*/ 188 w 423"/>
                <a:gd name="T9" fmla="*/ 0 h 915"/>
                <a:gd name="T10" fmla="*/ 331 w 423"/>
                <a:gd name="T11" fmla="*/ 69 h 915"/>
                <a:gd name="T12" fmla="*/ 423 w 423"/>
                <a:gd name="T13" fmla="*/ 423 h 915"/>
                <a:gd name="T14" fmla="*/ 423 w 423"/>
                <a:gd name="T15" fmla="*/ 442 h 915"/>
                <a:gd name="T16" fmla="*/ 297 w 423"/>
                <a:gd name="T17" fmla="*/ 874 h 915"/>
                <a:gd name="T18" fmla="*/ 165 w 423"/>
                <a:gd name="T19" fmla="*/ 90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915">
                  <a:moveTo>
                    <a:pt x="165" y="904"/>
                  </a:moveTo>
                  <a:cubicBezTo>
                    <a:pt x="45" y="877"/>
                    <a:pt x="0" y="777"/>
                    <a:pt x="31" y="606"/>
                  </a:cubicBezTo>
                  <a:cubicBezTo>
                    <a:pt x="48" y="508"/>
                    <a:pt x="69" y="362"/>
                    <a:pt x="48" y="222"/>
                  </a:cubicBezTo>
                  <a:cubicBezTo>
                    <a:pt x="37" y="148"/>
                    <a:pt x="49" y="85"/>
                    <a:pt x="83" y="45"/>
                  </a:cubicBezTo>
                  <a:cubicBezTo>
                    <a:pt x="109" y="16"/>
                    <a:pt x="145" y="0"/>
                    <a:pt x="188" y="0"/>
                  </a:cubicBezTo>
                  <a:cubicBezTo>
                    <a:pt x="230" y="0"/>
                    <a:pt x="285" y="8"/>
                    <a:pt x="331" y="69"/>
                  </a:cubicBezTo>
                  <a:cubicBezTo>
                    <a:pt x="382" y="135"/>
                    <a:pt x="413" y="254"/>
                    <a:pt x="423" y="423"/>
                  </a:cubicBezTo>
                  <a:cubicBezTo>
                    <a:pt x="423" y="429"/>
                    <a:pt x="423" y="436"/>
                    <a:pt x="423" y="442"/>
                  </a:cubicBezTo>
                  <a:cubicBezTo>
                    <a:pt x="423" y="652"/>
                    <a:pt x="377" y="809"/>
                    <a:pt x="297" y="874"/>
                  </a:cubicBezTo>
                  <a:cubicBezTo>
                    <a:pt x="259" y="905"/>
                    <a:pt x="215" y="915"/>
                    <a:pt x="165" y="904"/>
                  </a:cubicBezTo>
                  <a:close/>
                </a:path>
              </a:pathLst>
            </a:custGeom>
            <a:solidFill>
              <a:srgbClr val="7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77" name="Freeform 96"/>
            <p:cNvSpPr>
              <a:spLocks noEditPoints="1"/>
            </p:cNvSpPr>
            <p:nvPr/>
          </p:nvSpPr>
          <p:spPr bwMode="auto">
            <a:xfrm>
              <a:off x="761" y="1397"/>
              <a:ext cx="1108" cy="2483"/>
            </a:xfrm>
            <a:custGeom>
              <a:avLst/>
              <a:gdLst>
                <a:gd name="T0" fmla="*/ 86 w 443"/>
                <a:gd name="T1" fmla="*/ 48 h 931"/>
                <a:gd name="T2" fmla="*/ 49 w 443"/>
                <a:gd name="T3" fmla="*/ 231 h 931"/>
                <a:gd name="T4" fmla="*/ 32 w 443"/>
                <a:gd name="T5" fmla="*/ 613 h 931"/>
                <a:gd name="T6" fmla="*/ 172 w 443"/>
                <a:gd name="T7" fmla="*/ 919 h 931"/>
                <a:gd name="T8" fmla="*/ 311 w 443"/>
                <a:gd name="T9" fmla="*/ 888 h 931"/>
                <a:gd name="T10" fmla="*/ 440 w 443"/>
                <a:gd name="T11" fmla="*/ 430 h 931"/>
                <a:gd name="T12" fmla="*/ 440 w 443"/>
                <a:gd name="T13" fmla="*/ 430 h 931"/>
                <a:gd name="T14" fmla="*/ 346 w 443"/>
                <a:gd name="T15" fmla="*/ 72 h 931"/>
                <a:gd name="T16" fmla="*/ 197 w 443"/>
                <a:gd name="T17" fmla="*/ 0 h 931"/>
                <a:gd name="T18" fmla="*/ 86 w 443"/>
                <a:gd name="T19" fmla="*/ 48 h 931"/>
                <a:gd name="T20" fmla="*/ 174 w 443"/>
                <a:gd name="T21" fmla="*/ 912 h 931"/>
                <a:gd name="T22" fmla="*/ 40 w 443"/>
                <a:gd name="T23" fmla="*/ 614 h 931"/>
                <a:gd name="T24" fmla="*/ 57 w 443"/>
                <a:gd name="T25" fmla="*/ 230 h 931"/>
                <a:gd name="T26" fmla="*/ 92 w 443"/>
                <a:gd name="T27" fmla="*/ 53 h 931"/>
                <a:gd name="T28" fmla="*/ 197 w 443"/>
                <a:gd name="T29" fmla="*/ 8 h 931"/>
                <a:gd name="T30" fmla="*/ 340 w 443"/>
                <a:gd name="T31" fmla="*/ 77 h 931"/>
                <a:gd name="T32" fmla="*/ 432 w 443"/>
                <a:gd name="T33" fmla="*/ 431 h 931"/>
                <a:gd name="T34" fmla="*/ 432 w 443"/>
                <a:gd name="T35" fmla="*/ 450 h 931"/>
                <a:gd name="T36" fmla="*/ 306 w 443"/>
                <a:gd name="T37" fmla="*/ 882 h 931"/>
                <a:gd name="T38" fmla="*/ 174 w 443"/>
                <a:gd name="T39" fmla="*/ 912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931">
                  <a:moveTo>
                    <a:pt x="86" y="48"/>
                  </a:moveTo>
                  <a:cubicBezTo>
                    <a:pt x="51" y="90"/>
                    <a:pt x="37" y="155"/>
                    <a:pt x="49" y="231"/>
                  </a:cubicBezTo>
                  <a:cubicBezTo>
                    <a:pt x="70" y="370"/>
                    <a:pt x="49" y="515"/>
                    <a:pt x="32" y="613"/>
                  </a:cubicBezTo>
                  <a:cubicBezTo>
                    <a:pt x="0" y="788"/>
                    <a:pt x="47" y="891"/>
                    <a:pt x="172" y="919"/>
                  </a:cubicBezTo>
                  <a:cubicBezTo>
                    <a:pt x="225" y="931"/>
                    <a:pt x="271" y="921"/>
                    <a:pt x="311" y="888"/>
                  </a:cubicBezTo>
                  <a:cubicBezTo>
                    <a:pt x="396" y="819"/>
                    <a:pt x="443" y="652"/>
                    <a:pt x="440" y="430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30" y="260"/>
                    <a:pt x="399" y="139"/>
                    <a:pt x="346" y="72"/>
                  </a:cubicBezTo>
                  <a:cubicBezTo>
                    <a:pt x="297" y="8"/>
                    <a:pt x="238" y="0"/>
                    <a:pt x="197" y="0"/>
                  </a:cubicBezTo>
                  <a:cubicBezTo>
                    <a:pt x="151" y="0"/>
                    <a:pt x="113" y="17"/>
                    <a:pt x="86" y="48"/>
                  </a:cubicBezTo>
                  <a:close/>
                  <a:moveTo>
                    <a:pt x="174" y="912"/>
                  </a:moveTo>
                  <a:cubicBezTo>
                    <a:pt x="54" y="885"/>
                    <a:pt x="9" y="785"/>
                    <a:pt x="40" y="614"/>
                  </a:cubicBezTo>
                  <a:cubicBezTo>
                    <a:pt x="57" y="516"/>
                    <a:pt x="78" y="370"/>
                    <a:pt x="57" y="230"/>
                  </a:cubicBezTo>
                  <a:cubicBezTo>
                    <a:pt x="46" y="156"/>
                    <a:pt x="58" y="93"/>
                    <a:pt x="92" y="53"/>
                  </a:cubicBezTo>
                  <a:cubicBezTo>
                    <a:pt x="118" y="24"/>
                    <a:pt x="154" y="8"/>
                    <a:pt x="197" y="8"/>
                  </a:cubicBezTo>
                  <a:cubicBezTo>
                    <a:pt x="239" y="8"/>
                    <a:pt x="294" y="16"/>
                    <a:pt x="340" y="77"/>
                  </a:cubicBezTo>
                  <a:cubicBezTo>
                    <a:pt x="391" y="143"/>
                    <a:pt x="422" y="262"/>
                    <a:pt x="432" y="431"/>
                  </a:cubicBezTo>
                  <a:cubicBezTo>
                    <a:pt x="432" y="437"/>
                    <a:pt x="432" y="444"/>
                    <a:pt x="432" y="450"/>
                  </a:cubicBezTo>
                  <a:cubicBezTo>
                    <a:pt x="432" y="660"/>
                    <a:pt x="386" y="817"/>
                    <a:pt x="306" y="882"/>
                  </a:cubicBezTo>
                  <a:cubicBezTo>
                    <a:pt x="268" y="913"/>
                    <a:pt x="224" y="923"/>
                    <a:pt x="174" y="912"/>
                  </a:cubicBezTo>
                  <a:close/>
                </a:path>
              </a:pathLst>
            </a:custGeom>
            <a:solidFill>
              <a:srgbClr val="D2E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78" name="Freeform 97"/>
            <p:cNvSpPr>
              <a:spLocks/>
            </p:cNvSpPr>
            <p:nvPr/>
          </p:nvSpPr>
          <p:spPr bwMode="auto">
            <a:xfrm>
              <a:off x="846" y="1443"/>
              <a:ext cx="968" cy="2394"/>
            </a:xfrm>
            <a:custGeom>
              <a:avLst/>
              <a:gdLst>
                <a:gd name="T0" fmla="*/ 32 w 387"/>
                <a:gd name="T1" fmla="*/ 153 h 898"/>
                <a:gd name="T2" fmla="*/ 37 w 387"/>
                <a:gd name="T3" fmla="*/ 163 h 898"/>
                <a:gd name="T4" fmla="*/ 194 w 387"/>
                <a:gd name="T5" fmla="*/ 145 h 898"/>
                <a:gd name="T6" fmla="*/ 188 w 387"/>
                <a:gd name="T7" fmla="*/ 156 h 898"/>
                <a:gd name="T8" fmla="*/ 107 w 387"/>
                <a:gd name="T9" fmla="*/ 174 h 898"/>
                <a:gd name="T10" fmla="*/ 37 w 387"/>
                <a:gd name="T11" fmla="*/ 208 h 898"/>
                <a:gd name="T12" fmla="*/ 44 w 387"/>
                <a:gd name="T13" fmla="*/ 275 h 898"/>
                <a:gd name="T14" fmla="*/ 57 w 387"/>
                <a:gd name="T15" fmla="*/ 339 h 898"/>
                <a:gd name="T16" fmla="*/ 234 w 387"/>
                <a:gd name="T17" fmla="*/ 320 h 898"/>
                <a:gd name="T18" fmla="*/ 85 w 387"/>
                <a:gd name="T19" fmla="*/ 348 h 898"/>
                <a:gd name="T20" fmla="*/ 46 w 387"/>
                <a:gd name="T21" fmla="*/ 376 h 898"/>
                <a:gd name="T22" fmla="*/ 41 w 387"/>
                <a:gd name="T23" fmla="*/ 422 h 898"/>
                <a:gd name="T24" fmla="*/ 50 w 387"/>
                <a:gd name="T25" fmla="*/ 454 h 898"/>
                <a:gd name="T26" fmla="*/ 132 w 387"/>
                <a:gd name="T27" fmla="*/ 465 h 898"/>
                <a:gd name="T28" fmla="*/ 87 w 387"/>
                <a:gd name="T29" fmla="*/ 472 h 898"/>
                <a:gd name="T30" fmla="*/ 55 w 387"/>
                <a:gd name="T31" fmla="*/ 470 h 898"/>
                <a:gd name="T32" fmla="*/ 19 w 387"/>
                <a:gd name="T33" fmla="*/ 574 h 898"/>
                <a:gd name="T34" fmla="*/ 28 w 387"/>
                <a:gd name="T35" fmla="*/ 596 h 898"/>
                <a:gd name="T36" fmla="*/ 266 w 387"/>
                <a:gd name="T37" fmla="*/ 648 h 898"/>
                <a:gd name="T38" fmla="*/ 137 w 387"/>
                <a:gd name="T39" fmla="*/ 632 h 898"/>
                <a:gd name="T40" fmla="*/ 11 w 387"/>
                <a:gd name="T41" fmla="*/ 627 h 898"/>
                <a:gd name="T42" fmla="*/ 44 w 387"/>
                <a:gd name="T43" fmla="*/ 826 h 898"/>
                <a:gd name="T44" fmla="*/ 286 w 387"/>
                <a:gd name="T45" fmla="*/ 830 h 898"/>
                <a:gd name="T46" fmla="*/ 278 w 387"/>
                <a:gd name="T47" fmla="*/ 812 h 898"/>
                <a:gd name="T48" fmla="*/ 121 w 387"/>
                <a:gd name="T49" fmla="*/ 745 h 898"/>
                <a:gd name="T50" fmla="*/ 121 w 387"/>
                <a:gd name="T51" fmla="*/ 737 h 898"/>
                <a:gd name="T52" fmla="*/ 311 w 387"/>
                <a:gd name="T53" fmla="*/ 798 h 898"/>
                <a:gd name="T54" fmla="*/ 379 w 387"/>
                <a:gd name="T55" fmla="*/ 583 h 898"/>
                <a:gd name="T56" fmla="*/ 168 w 387"/>
                <a:gd name="T57" fmla="*/ 535 h 898"/>
                <a:gd name="T58" fmla="*/ 107 w 387"/>
                <a:gd name="T59" fmla="*/ 523 h 898"/>
                <a:gd name="T60" fmla="*/ 177 w 387"/>
                <a:gd name="T61" fmla="*/ 529 h 898"/>
                <a:gd name="T62" fmla="*/ 367 w 387"/>
                <a:gd name="T63" fmla="*/ 552 h 898"/>
                <a:gd name="T64" fmla="*/ 384 w 387"/>
                <a:gd name="T65" fmla="*/ 536 h 898"/>
                <a:gd name="T66" fmla="*/ 385 w 387"/>
                <a:gd name="T67" fmla="*/ 434 h 898"/>
                <a:gd name="T68" fmla="*/ 343 w 387"/>
                <a:gd name="T69" fmla="*/ 415 h 898"/>
                <a:gd name="T70" fmla="*/ 329 w 387"/>
                <a:gd name="T71" fmla="*/ 405 h 898"/>
                <a:gd name="T72" fmla="*/ 387 w 387"/>
                <a:gd name="T73" fmla="*/ 386 h 898"/>
                <a:gd name="T74" fmla="*/ 363 w 387"/>
                <a:gd name="T75" fmla="*/ 228 h 898"/>
                <a:gd name="T76" fmla="*/ 294 w 387"/>
                <a:gd name="T77" fmla="*/ 223 h 898"/>
                <a:gd name="T78" fmla="*/ 273 w 387"/>
                <a:gd name="T79" fmla="*/ 216 h 898"/>
                <a:gd name="T80" fmla="*/ 352 w 387"/>
                <a:gd name="T81" fmla="*/ 189 h 898"/>
                <a:gd name="T82" fmla="*/ 232 w 387"/>
                <a:gd name="T83" fmla="*/ 1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898">
                  <a:moveTo>
                    <a:pt x="84" y="32"/>
                  </a:moveTo>
                  <a:cubicBezTo>
                    <a:pt x="59" y="50"/>
                    <a:pt x="29" y="85"/>
                    <a:pt x="32" y="153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2" y="157"/>
                    <a:pt x="34" y="160"/>
                    <a:pt x="37" y="163"/>
                  </a:cubicBezTo>
                  <a:cubicBezTo>
                    <a:pt x="50" y="173"/>
                    <a:pt x="86" y="171"/>
                    <a:pt x="150" y="15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221" y="138"/>
                    <a:pt x="266" y="127"/>
                    <a:pt x="271" y="132"/>
                  </a:cubicBezTo>
                  <a:cubicBezTo>
                    <a:pt x="266" y="139"/>
                    <a:pt x="215" y="150"/>
                    <a:pt x="188" y="156"/>
                  </a:cubicBezTo>
                  <a:cubicBezTo>
                    <a:pt x="172" y="159"/>
                    <a:pt x="158" y="163"/>
                    <a:pt x="147" y="166"/>
                  </a:cubicBezTo>
                  <a:cubicBezTo>
                    <a:pt x="136" y="168"/>
                    <a:pt x="122" y="171"/>
                    <a:pt x="107" y="174"/>
                  </a:cubicBezTo>
                  <a:cubicBezTo>
                    <a:pt x="68" y="182"/>
                    <a:pt x="45" y="187"/>
                    <a:pt x="39" y="196"/>
                  </a:cubicBezTo>
                  <a:cubicBezTo>
                    <a:pt x="37" y="200"/>
                    <a:pt x="37" y="204"/>
                    <a:pt x="37" y="208"/>
                  </a:cubicBezTo>
                  <a:cubicBezTo>
                    <a:pt x="37" y="214"/>
                    <a:pt x="38" y="220"/>
                    <a:pt x="39" y="229"/>
                  </a:cubicBezTo>
                  <a:cubicBezTo>
                    <a:pt x="41" y="240"/>
                    <a:pt x="43" y="255"/>
                    <a:pt x="44" y="275"/>
                  </a:cubicBezTo>
                  <a:cubicBezTo>
                    <a:pt x="46" y="301"/>
                    <a:pt x="46" y="301"/>
                    <a:pt x="46" y="301"/>
                  </a:cubicBezTo>
                  <a:cubicBezTo>
                    <a:pt x="46" y="327"/>
                    <a:pt x="47" y="334"/>
                    <a:pt x="57" y="339"/>
                  </a:cubicBezTo>
                  <a:cubicBezTo>
                    <a:pt x="62" y="342"/>
                    <a:pt x="82" y="339"/>
                    <a:pt x="134" y="331"/>
                  </a:cubicBezTo>
                  <a:cubicBezTo>
                    <a:pt x="169" y="326"/>
                    <a:pt x="219" y="319"/>
                    <a:pt x="234" y="320"/>
                  </a:cubicBezTo>
                  <a:cubicBezTo>
                    <a:pt x="219" y="328"/>
                    <a:pt x="154" y="338"/>
                    <a:pt x="122" y="343"/>
                  </a:cubicBezTo>
                  <a:cubicBezTo>
                    <a:pt x="85" y="348"/>
                    <a:pt x="85" y="348"/>
                    <a:pt x="85" y="348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51" y="354"/>
                    <a:pt x="49" y="355"/>
                    <a:pt x="46" y="376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2" y="402"/>
                    <a:pt x="41" y="413"/>
                    <a:pt x="41" y="422"/>
                  </a:cubicBezTo>
                  <a:cubicBezTo>
                    <a:pt x="41" y="427"/>
                    <a:pt x="41" y="431"/>
                    <a:pt x="42" y="436"/>
                  </a:cubicBezTo>
                  <a:cubicBezTo>
                    <a:pt x="42" y="440"/>
                    <a:pt x="43" y="449"/>
                    <a:pt x="50" y="454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64" y="461"/>
                    <a:pt x="98" y="463"/>
                    <a:pt x="132" y="465"/>
                  </a:cubicBezTo>
                  <a:cubicBezTo>
                    <a:pt x="156" y="466"/>
                    <a:pt x="189" y="468"/>
                    <a:pt x="196" y="472"/>
                  </a:cubicBezTo>
                  <a:cubicBezTo>
                    <a:pt x="186" y="478"/>
                    <a:pt x="117" y="474"/>
                    <a:pt x="87" y="472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5" y="470"/>
                    <a:pt x="55" y="470"/>
                    <a:pt x="55" y="470"/>
                  </a:cubicBezTo>
                  <a:cubicBezTo>
                    <a:pt x="49" y="469"/>
                    <a:pt x="42" y="469"/>
                    <a:pt x="36" y="481"/>
                  </a:cubicBezTo>
                  <a:cubicBezTo>
                    <a:pt x="28" y="502"/>
                    <a:pt x="20" y="549"/>
                    <a:pt x="19" y="574"/>
                  </a:cubicBezTo>
                  <a:cubicBezTo>
                    <a:pt x="16" y="590"/>
                    <a:pt x="25" y="595"/>
                    <a:pt x="28" y="596"/>
                  </a:cubicBezTo>
                  <a:cubicBezTo>
                    <a:pt x="28" y="596"/>
                    <a:pt x="28" y="596"/>
                    <a:pt x="28" y="596"/>
                  </a:cubicBezTo>
                  <a:cubicBezTo>
                    <a:pt x="65" y="613"/>
                    <a:pt x="176" y="630"/>
                    <a:pt x="257" y="643"/>
                  </a:cubicBezTo>
                  <a:cubicBezTo>
                    <a:pt x="264" y="644"/>
                    <a:pt x="266" y="646"/>
                    <a:pt x="266" y="648"/>
                  </a:cubicBezTo>
                  <a:cubicBezTo>
                    <a:pt x="266" y="649"/>
                    <a:pt x="262" y="652"/>
                    <a:pt x="254" y="651"/>
                  </a:cubicBezTo>
                  <a:cubicBezTo>
                    <a:pt x="243" y="650"/>
                    <a:pt x="189" y="641"/>
                    <a:pt x="137" y="632"/>
                  </a:cubicBezTo>
                  <a:cubicBezTo>
                    <a:pt x="95" y="625"/>
                    <a:pt x="52" y="618"/>
                    <a:pt x="32" y="615"/>
                  </a:cubicBezTo>
                  <a:cubicBezTo>
                    <a:pt x="15" y="612"/>
                    <a:pt x="12" y="622"/>
                    <a:pt x="11" y="627"/>
                  </a:cubicBezTo>
                  <a:cubicBezTo>
                    <a:pt x="11" y="628"/>
                    <a:pt x="11" y="628"/>
                    <a:pt x="11" y="628"/>
                  </a:cubicBezTo>
                  <a:cubicBezTo>
                    <a:pt x="0" y="663"/>
                    <a:pt x="2" y="780"/>
                    <a:pt x="44" y="826"/>
                  </a:cubicBezTo>
                  <a:cubicBezTo>
                    <a:pt x="90" y="876"/>
                    <a:pt x="151" y="898"/>
                    <a:pt x="211" y="885"/>
                  </a:cubicBezTo>
                  <a:cubicBezTo>
                    <a:pt x="257" y="876"/>
                    <a:pt x="283" y="850"/>
                    <a:pt x="286" y="830"/>
                  </a:cubicBezTo>
                  <a:cubicBezTo>
                    <a:pt x="286" y="828"/>
                    <a:pt x="286" y="827"/>
                    <a:pt x="286" y="826"/>
                  </a:cubicBezTo>
                  <a:cubicBezTo>
                    <a:pt x="286" y="820"/>
                    <a:pt x="283" y="815"/>
                    <a:pt x="278" y="812"/>
                  </a:cubicBezTo>
                  <a:cubicBezTo>
                    <a:pt x="266" y="806"/>
                    <a:pt x="239" y="795"/>
                    <a:pt x="209" y="783"/>
                  </a:cubicBezTo>
                  <a:cubicBezTo>
                    <a:pt x="177" y="769"/>
                    <a:pt x="140" y="754"/>
                    <a:pt x="121" y="745"/>
                  </a:cubicBezTo>
                  <a:cubicBezTo>
                    <a:pt x="107" y="739"/>
                    <a:pt x="102" y="734"/>
                    <a:pt x="100" y="732"/>
                  </a:cubicBezTo>
                  <a:cubicBezTo>
                    <a:pt x="103" y="732"/>
                    <a:pt x="109" y="732"/>
                    <a:pt x="121" y="737"/>
                  </a:cubicBezTo>
                  <a:cubicBezTo>
                    <a:pt x="151" y="750"/>
                    <a:pt x="151" y="750"/>
                    <a:pt x="151" y="750"/>
                  </a:cubicBezTo>
                  <a:cubicBezTo>
                    <a:pt x="222" y="782"/>
                    <a:pt x="293" y="811"/>
                    <a:pt x="311" y="798"/>
                  </a:cubicBezTo>
                  <a:cubicBezTo>
                    <a:pt x="335" y="780"/>
                    <a:pt x="370" y="671"/>
                    <a:pt x="379" y="588"/>
                  </a:cubicBezTo>
                  <a:cubicBezTo>
                    <a:pt x="379" y="586"/>
                    <a:pt x="379" y="585"/>
                    <a:pt x="379" y="583"/>
                  </a:cubicBezTo>
                  <a:cubicBezTo>
                    <a:pt x="379" y="572"/>
                    <a:pt x="375" y="565"/>
                    <a:pt x="367" y="564"/>
                  </a:cubicBezTo>
                  <a:cubicBezTo>
                    <a:pt x="330" y="557"/>
                    <a:pt x="228" y="543"/>
                    <a:pt x="168" y="535"/>
                  </a:cubicBezTo>
                  <a:cubicBezTo>
                    <a:pt x="122" y="528"/>
                    <a:pt x="122" y="528"/>
                    <a:pt x="122" y="528"/>
                  </a:cubicBezTo>
                  <a:cubicBezTo>
                    <a:pt x="112" y="527"/>
                    <a:pt x="108" y="525"/>
                    <a:pt x="107" y="523"/>
                  </a:cubicBezTo>
                  <a:cubicBezTo>
                    <a:pt x="108" y="523"/>
                    <a:pt x="113" y="521"/>
                    <a:pt x="121" y="522"/>
                  </a:cubicBezTo>
                  <a:cubicBezTo>
                    <a:pt x="177" y="529"/>
                    <a:pt x="177" y="529"/>
                    <a:pt x="177" y="529"/>
                  </a:cubicBezTo>
                  <a:cubicBezTo>
                    <a:pt x="240" y="537"/>
                    <a:pt x="336" y="550"/>
                    <a:pt x="366" y="552"/>
                  </a:cubicBezTo>
                  <a:cubicBezTo>
                    <a:pt x="366" y="552"/>
                    <a:pt x="367" y="552"/>
                    <a:pt x="367" y="552"/>
                  </a:cubicBezTo>
                  <a:cubicBezTo>
                    <a:pt x="370" y="553"/>
                    <a:pt x="374" y="553"/>
                    <a:pt x="378" y="550"/>
                  </a:cubicBezTo>
                  <a:cubicBezTo>
                    <a:pt x="381" y="548"/>
                    <a:pt x="383" y="543"/>
                    <a:pt x="384" y="536"/>
                  </a:cubicBezTo>
                  <a:cubicBezTo>
                    <a:pt x="385" y="522"/>
                    <a:pt x="386" y="500"/>
                    <a:pt x="386" y="478"/>
                  </a:cubicBezTo>
                  <a:cubicBezTo>
                    <a:pt x="386" y="462"/>
                    <a:pt x="386" y="446"/>
                    <a:pt x="385" y="434"/>
                  </a:cubicBezTo>
                  <a:cubicBezTo>
                    <a:pt x="385" y="421"/>
                    <a:pt x="376" y="418"/>
                    <a:pt x="371" y="417"/>
                  </a:cubicBezTo>
                  <a:cubicBezTo>
                    <a:pt x="364" y="416"/>
                    <a:pt x="354" y="415"/>
                    <a:pt x="343" y="415"/>
                  </a:cubicBezTo>
                  <a:cubicBezTo>
                    <a:pt x="326" y="414"/>
                    <a:pt x="288" y="411"/>
                    <a:pt x="286" y="405"/>
                  </a:cubicBezTo>
                  <a:cubicBezTo>
                    <a:pt x="291" y="402"/>
                    <a:pt x="313" y="404"/>
                    <a:pt x="329" y="405"/>
                  </a:cubicBezTo>
                  <a:cubicBezTo>
                    <a:pt x="346" y="407"/>
                    <a:pt x="364" y="408"/>
                    <a:pt x="374" y="406"/>
                  </a:cubicBezTo>
                  <a:cubicBezTo>
                    <a:pt x="383" y="405"/>
                    <a:pt x="387" y="397"/>
                    <a:pt x="387" y="386"/>
                  </a:cubicBezTo>
                  <a:cubicBezTo>
                    <a:pt x="386" y="351"/>
                    <a:pt x="376" y="266"/>
                    <a:pt x="363" y="228"/>
                  </a:cubicBezTo>
                  <a:cubicBezTo>
                    <a:pt x="363" y="228"/>
                    <a:pt x="363" y="228"/>
                    <a:pt x="363" y="228"/>
                  </a:cubicBezTo>
                  <a:cubicBezTo>
                    <a:pt x="362" y="225"/>
                    <a:pt x="360" y="216"/>
                    <a:pt x="347" y="216"/>
                  </a:cubicBezTo>
                  <a:cubicBezTo>
                    <a:pt x="336" y="216"/>
                    <a:pt x="315" y="220"/>
                    <a:pt x="294" y="223"/>
                  </a:cubicBezTo>
                  <a:cubicBezTo>
                    <a:pt x="268" y="227"/>
                    <a:pt x="214" y="235"/>
                    <a:pt x="208" y="229"/>
                  </a:cubicBezTo>
                  <a:cubicBezTo>
                    <a:pt x="213" y="224"/>
                    <a:pt x="249" y="219"/>
                    <a:pt x="273" y="216"/>
                  </a:cubicBezTo>
                  <a:cubicBezTo>
                    <a:pt x="302" y="211"/>
                    <a:pt x="333" y="207"/>
                    <a:pt x="345" y="201"/>
                  </a:cubicBezTo>
                  <a:cubicBezTo>
                    <a:pt x="350" y="198"/>
                    <a:pt x="352" y="194"/>
                    <a:pt x="352" y="189"/>
                  </a:cubicBezTo>
                  <a:cubicBezTo>
                    <a:pt x="352" y="185"/>
                    <a:pt x="350" y="181"/>
                    <a:pt x="349" y="179"/>
                  </a:cubicBezTo>
                  <a:cubicBezTo>
                    <a:pt x="345" y="165"/>
                    <a:pt x="304" y="45"/>
                    <a:pt x="232" y="17"/>
                  </a:cubicBezTo>
                  <a:cubicBezTo>
                    <a:pt x="193" y="1"/>
                    <a:pt x="130" y="0"/>
                    <a:pt x="84" y="32"/>
                  </a:cubicBezTo>
                  <a:close/>
                </a:path>
              </a:pathLst>
            </a:custGeom>
            <a:solidFill>
              <a:srgbClr val="FA8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79" name="Freeform 98"/>
            <p:cNvSpPr>
              <a:spLocks/>
            </p:cNvSpPr>
            <p:nvPr/>
          </p:nvSpPr>
          <p:spPr bwMode="auto">
            <a:xfrm>
              <a:off x="866" y="1464"/>
              <a:ext cx="928" cy="2349"/>
            </a:xfrm>
            <a:custGeom>
              <a:avLst/>
              <a:gdLst>
                <a:gd name="T0" fmla="*/ 81 w 371"/>
                <a:gd name="T1" fmla="*/ 31 h 881"/>
                <a:gd name="T2" fmla="*/ 334 w 371"/>
                <a:gd name="T3" fmla="*/ 173 h 881"/>
                <a:gd name="T4" fmla="*/ 264 w 371"/>
                <a:gd name="T5" fmla="*/ 200 h 881"/>
                <a:gd name="T6" fmla="*/ 191 w 371"/>
                <a:gd name="T7" fmla="*/ 222 h 881"/>
                <a:gd name="T8" fmla="*/ 340 w 371"/>
                <a:gd name="T9" fmla="*/ 216 h 881"/>
                <a:gd name="T10" fmla="*/ 348 w 371"/>
                <a:gd name="T11" fmla="*/ 223 h 881"/>
                <a:gd name="T12" fmla="*/ 365 w 371"/>
                <a:gd name="T13" fmla="*/ 390 h 881"/>
                <a:gd name="T14" fmla="*/ 272 w 371"/>
                <a:gd name="T15" fmla="*/ 391 h 881"/>
                <a:gd name="T16" fmla="*/ 334 w 371"/>
                <a:gd name="T17" fmla="*/ 415 h 881"/>
                <a:gd name="T18" fmla="*/ 369 w 371"/>
                <a:gd name="T19" fmla="*/ 427 h 881"/>
                <a:gd name="T20" fmla="*/ 365 w 371"/>
                <a:gd name="T21" fmla="*/ 536 h 881"/>
                <a:gd name="T22" fmla="*/ 358 w 371"/>
                <a:gd name="T23" fmla="*/ 536 h 881"/>
                <a:gd name="T24" fmla="*/ 114 w 371"/>
                <a:gd name="T25" fmla="*/ 506 h 881"/>
                <a:gd name="T26" fmla="*/ 112 w 371"/>
                <a:gd name="T27" fmla="*/ 528 h 881"/>
                <a:gd name="T28" fmla="*/ 357 w 371"/>
                <a:gd name="T29" fmla="*/ 564 h 881"/>
                <a:gd name="T30" fmla="*/ 299 w 371"/>
                <a:gd name="T31" fmla="*/ 783 h 881"/>
                <a:gd name="T32" fmla="*/ 116 w 371"/>
                <a:gd name="T33" fmla="*/ 721 h 881"/>
                <a:gd name="T34" fmla="*/ 109 w 371"/>
                <a:gd name="T35" fmla="*/ 744 h 881"/>
                <a:gd name="T36" fmla="*/ 266 w 371"/>
                <a:gd name="T37" fmla="*/ 811 h 881"/>
                <a:gd name="T38" fmla="*/ 201 w 371"/>
                <a:gd name="T39" fmla="*/ 869 h 881"/>
                <a:gd name="T40" fmla="*/ 10 w 371"/>
                <a:gd name="T41" fmla="*/ 622 h 881"/>
                <a:gd name="T42" fmla="*/ 23 w 371"/>
                <a:gd name="T43" fmla="*/ 615 h 881"/>
                <a:gd name="T44" fmla="*/ 245 w 371"/>
                <a:gd name="T45" fmla="*/ 651 h 881"/>
                <a:gd name="T46" fmla="*/ 266 w 371"/>
                <a:gd name="T47" fmla="*/ 640 h 881"/>
                <a:gd name="T48" fmla="*/ 24 w 371"/>
                <a:gd name="T49" fmla="*/ 581 h 881"/>
                <a:gd name="T50" fmla="*/ 18 w 371"/>
                <a:gd name="T51" fmla="*/ 571 h 881"/>
                <a:gd name="T52" fmla="*/ 36 w 371"/>
                <a:gd name="T53" fmla="*/ 476 h 881"/>
                <a:gd name="T54" fmla="*/ 48 w 371"/>
                <a:gd name="T55" fmla="*/ 470 h 881"/>
                <a:gd name="T56" fmla="*/ 198 w 371"/>
                <a:gd name="T57" fmla="*/ 465 h 881"/>
                <a:gd name="T58" fmla="*/ 124 w 371"/>
                <a:gd name="T59" fmla="*/ 449 h 881"/>
                <a:gd name="T60" fmla="*/ 42 w 371"/>
                <a:gd name="T61" fmla="*/ 428 h 881"/>
                <a:gd name="T62" fmla="*/ 45 w 371"/>
                <a:gd name="T63" fmla="*/ 377 h 881"/>
                <a:gd name="T64" fmla="*/ 50 w 371"/>
                <a:gd name="T65" fmla="*/ 354 h 881"/>
                <a:gd name="T66" fmla="*/ 78 w 371"/>
                <a:gd name="T67" fmla="*/ 348 h 881"/>
                <a:gd name="T68" fmla="*/ 236 w 371"/>
                <a:gd name="T69" fmla="*/ 311 h 881"/>
                <a:gd name="T70" fmla="*/ 234 w 371"/>
                <a:gd name="T71" fmla="*/ 307 h 881"/>
                <a:gd name="T72" fmla="*/ 53 w 371"/>
                <a:gd name="T73" fmla="*/ 324 h 881"/>
                <a:gd name="T74" fmla="*/ 44 w 371"/>
                <a:gd name="T75" fmla="*/ 267 h 881"/>
                <a:gd name="T76" fmla="*/ 38 w 371"/>
                <a:gd name="T77" fmla="*/ 192 h 881"/>
                <a:gd name="T78" fmla="*/ 141 w 371"/>
                <a:gd name="T79" fmla="*/ 165 h 881"/>
                <a:gd name="T80" fmla="*/ 270 w 371"/>
                <a:gd name="T81" fmla="*/ 128 h 881"/>
                <a:gd name="T82" fmla="*/ 184 w 371"/>
                <a:gd name="T83" fmla="*/ 130 h 881"/>
                <a:gd name="T84" fmla="*/ 34 w 371"/>
                <a:gd name="T85" fmla="*/ 149 h 881"/>
                <a:gd name="T86" fmla="*/ 32 w 371"/>
                <a:gd name="T87" fmla="*/ 13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881">
                  <a:moveTo>
                    <a:pt x="32" y="137"/>
                  </a:moveTo>
                  <a:cubicBezTo>
                    <a:pt x="32" y="90"/>
                    <a:pt x="49" y="54"/>
                    <a:pt x="81" y="31"/>
                  </a:cubicBezTo>
                  <a:cubicBezTo>
                    <a:pt x="125" y="0"/>
                    <a:pt x="184" y="2"/>
                    <a:pt x="222" y="16"/>
                  </a:cubicBezTo>
                  <a:cubicBezTo>
                    <a:pt x="290" y="43"/>
                    <a:pt x="330" y="160"/>
                    <a:pt x="334" y="173"/>
                  </a:cubicBezTo>
                  <a:cubicBezTo>
                    <a:pt x="336" y="180"/>
                    <a:pt x="336" y="185"/>
                    <a:pt x="334" y="186"/>
                  </a:cubicBezTo>
                  <a:cubicBezTo>
                    <a:pt x="322" y="192"/>
                    <a:pt x="293" y="196"/>
                    <a:pt x="264" y="200"/>
                  </a:cubicBezTo>
                  <a:cubicBezTo>
                    <a:pt x="218" y="206"/>
                    <a:pt x="197" y="210"/>
                    <a:pt x="192" y="217"/>
                  </a:cubicBezTo>
                  <a:cubicBezTo>
                    <a:pt x="191" y="219"/>
                    <a:pt x="191" y="221"/>
                    <a:pt x="191" y="222"/>
                  </a:cubicBezTo>
                  <a:cubicBezTo>
                    <a:pt x="194" y="235"/>
                    <a:pt x="224" y="232"/>
                    <a:pt x="287" y="223"/>
                  </a:cubicBezTo>
                  <a:cubicBezTo>
                    <a:pt x="308" y="219"/>
                    <a:pt x="329" y="216"/>
                    <a:pt x="340" y="216"/>
                  </a:cubicBezTo>
                  <a:cubicBezTo>
                    <a:pt x="346" y="216"/>
                    <a:pt x="347" y="219"/>
                    <a:pt x="348" y="222"/>
                  </a:cubicBezTo>
                  <a:cubicBezTo>
                    <a:pt x="348" y="223"/>
                    <a:pt x="348" y="223"/>
                    <a:pt x="348" y="223"/>
                  </a:cubicBezTo>
                  <a:cubicBezTo>
                    <a:pt x="360" y="259"/>
                    <a:pt x="370" y="345"/>
                    <a:pt x="371" y="378"/>
                  </a:cubicBezTo>
                  <a:cubicBezTo>
                    <a:pt x="371" y="385"/>
                    <a:pt x="369" y="390"/>
                    <a:pt x="365" y="390"/>
                  </a:cubicBezTo>
                  <a:cubicBezTo>
                    <a:pt x="355" y="392"/>
                    <a:pt x="338" y="391"/>
                    <a:pt x="321" y="389"/>
                  </a:cubicBezTo>
                  <a:cubicBezTo>
                    <a:pt x="294" y="387"/>
                    <a:pt x="278" y="386"/>
                    <a:pt x="272" y="391"/>
                  </a:cubicBezTo>
                  <a:cubicBezTo>
                    <a:pt x="271" y="393"/>
                    <a:pt x="270" y="395"/>
                    <a:pt x="270" y="397"/>
                  </a:cubicBezTo>
                  <a:cubicBezTo>
                    <a:pt x="271" y="410"/>
                    <a:pt x="296" y="412"/>
                    <a:pt x="334" y="415"/>
                  </a:cubicBezTo>
                  <a:cubicBezTo>
                    <a:pt x="345" y="415"/>
                    <a:pt x="355" y="416"/>
                    <a:pt x="362" y="417"/>
                  </a:cubicBezTo>
                  <a:cubicBezTo>
                    <a:pt x="367" y="418"/>
                    <a:pt x="369" y="421"/>
                    <a:pt x="369" y="427"/>
                  </a:cubicBezTo>
                  <a:cubicBezTo>
                    <a:pt x="370" y="454"/>
                    <a:pt x="371" y="503"/>
                    <a:pt x="368" y="527"/>
                  </a:cubicBezTo>
                  <a:cubicBezTo>
                    <a:pt x="367" y="534"/>
                    <a:pt x="365" y="536"/>
                    <a:pt x="365" y="536"/>
                  </a:cubicBezTo>
                  <a:cubicBezTo>
                    <a:pt x="364" y="537"/>
                    <a:pt x="362" y="537"/>
                    <a:pt x="360" y="536"/>
                  </a:cubicBezTo>
                  <a:cubicBezTo>
                    <a:pt x="358" y="536"/>
                    <a:pt x="358" y="536"/>
                    <a:pt x="358" y="536"/>
                  </a:cubicBezTo>
                  <a:cubicBezTo>
                    <a:pt x="328" y="534"/>
                    <a:pt x="233" y="522"/>
                    <a:pt x="170" y="513"/>
                  </a:cubicBezTo>
                  <a:cubicBezTo>
                    <a:pt x="114" y="506"/>
                    <a:pt x="114" y="506"/>
                    <a:pt x="114" y="506"/>
                  </a:cubicBezTo>
                  <a:cubicBezTo>
                    <a:pt x="100" y="505"/>
                    <a:pt x="91" y="508"/>
                    <a:pt x="90" y="514"/>
                  </a:cubicBezTo>
                  <a:cubicBezTo>
                    <a:pt x="89" y="521"/>
                    <a:pt x="98" y="526"/>
                    <a:pt x="112" y="528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219" y="543"/>
                    <a:pt x="321" y="556"/>
                    <a:pt x="357" y="564"/>
                  </a:cubicBezTo>
                  <a:cubicBezTo>
                    <a:pt x="364" y="565"/>
                    <a:pt x="364" y="574"/>
                    <a:pt x="363" y="579"/>
                  </a:cubicBezTo>
                  <a:cubicBezTo>
                    <a:pt x="354" y="665"/>
                    <a:pt x="318" y="769"/>
                    <a:pt x="299" y="783"/>
                  </a:cubicBezTo>
                  <a:cubicBezTo>
                    <a:pt x="282" y="795"/>
                    <a:pt x="190" y="754"/>
                    <a:pt x="146" y="734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09" y="719"/>
                    <a:pt x="87" y="711"/>
                    <a:pt x="83" y="720"/>
                  </a:cubicBezTo>
                  <a:cubicBezTo>
                    <a:pt x="80" y="727"/>
                    <a:pt x="89" y="735"/>
                    <a:pt x="109" y="744"/>
                  </a:cubicBezTo>
                  <a:cubicBezTo>
                    <a:pt x="129" y="754"/>
                    <a:pt x="166" y="769"/>
                    <a:pt x="198" y="782"/>
                  </a:cubicBezTo>
                  <a:cubicBezTo>
                    <a:pt x="227" y="794"/>
                    <a:pt x="255" y="805"/>
                    <a:pt x="266" y="811"/>
                  </a:cubicBezTo>
                  <a:cubicBezTo>
                    <a:pt x="270" y="813"/>
                    <a:pt x="271" y="817"/>
                    <a:pt x="270" y="821"/>
                  </a:cubicBezTo>
                  <a:cubicBezTo>
                    <a:pt x="268" y="834"/>
                    <a:pt x="248" y="860"/>
                    <a:pt x="201" y="869"/>
                  </a:cubicBezTo>
                  <a:cubicBezTo>
                    <a:pt x="144" y="881"/>
                    <a:pt x="86" y="860"/>
                    <a:pt x="42" y="812"/>
                  </a:cubicBezTo>
                  <a:cubicBezTo>
                    <a:pt x="2" y="769"/>
                    <a:pt x="0" y="656"/>
                    <a:pt x="10" y="622"/>
                  </a:cubicBezTo>
                  <a:cubicBezTo>
                    <a:pt x="10" y="622"/>
                    <a:pt x="11" y="621"/>
                    <a:pt x="11" y="621"/>
                  </a:cubicBezTo>
                  <a:cubicBezTo>
                    <a:pt x="12" y="616"/>
                    <a:pt x="13" y="613"/>
                    <a:pt x="23" y="615"/>
                  </a:cubicBezTo>
                  <a:cubicBezTo>
                    <a:pt x="43" y="618"/>
                    <a:pt x="86" y="625"/>
                    <a:pt x="128" y="632"/>
                  </a:cubicBezTo>
                  <a:cubicBezTo>
                    <a:pt x="182" y="641"/>
                    <a:pt x="234" y="650"/>
                    <a:pt x="245" y="651"/>
                  </a:cubicBezTo>
                  <a:cubicBezTo>
                    <a:pt x="259" y="652"/>
                    <a:pt x="266" y="646"/>
                    <a:pt x="266" y="640"/>
                  </a:cubicBezTo>
                  <a:cubicBezTo>
                    <a:pt x="266" y="640"/>
                    <a:pt x="266" y="640"/>
                    <a:pt x="266" y="640"/>
                  </a:cubicBezTo>
                  <a:cubicBezTo>
                    <a:pt x="266" y="634"/>
                    <a:pt x="261" y="629"/>
                    <a:pt x="250" y="627"/>
                  </a:cubicBezTo>
                  <a:cubicBezTo>
                    <a:pt x="170" y="615"/>
                    <a:pt x="59" y="597"/>
                    <a:pt x="24" y="581"/>
                  </a:cubicBezTo>
                  <a:cubicBezTo>
                    <a:pt x="24" y="581"/>
                    <a:pt x="23" y="581"/>
                    <a:pt x="23" y="581"/>
                  </a:cubicBezTo>
                  <a:cubicBezTo>
                    <a:pt x="21" y="580"/>
                    <a:pt x="18" y="578"/>
                    <a:pt x="18" y="571"/>
                  </a:cubicBezTo>
                  <a:cubicBezTo>
                    <a:pt x="18" y="570"/>
                    <a:pt x="18" y="568"/>
                    <a:pt x="19" y="566"/>
                  </a:cubicBezTo>
                  <a:cubicBezTo>
                    <a:pt x="20" y="543"/>
                    <a:pt x="28" y="496"/>
                    <a:pt x="36" y="476"/>
                  </a:cubicBezTo>
                  <a:cubicBezTo>
                    <a:pt x="39" y="469"/>
                    <a:pt x="42" y="469"/>
                    <a:pt x="46" y="470"/>
                  </a:cubicBezTo>
                  <a:cubicBezTo>
                    <a:pt x="48" y="470"/>
                    <a:pt x="48" y="470"/>
                    <a:pt x="48" y="470"/>
                  </a:cubicBezTo>
                  <a:cubicBezTo>
                    <a:pt x="48" y="470"/>
                    <a:pt x="78" y="472"/>
                    <a:pt x="78" y="472"/>
                  </a:cubicBezTo>
                  <a:cubicBezTo>
                    <a:pt x="161" y="477"/>
                    <a:pt x="196" y="478"/>
                    <a:pt x="198" y="465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0" y="453"/>
                    <a:pt x="166" y="451"/>
                    <a:pt x="124" y="449"/>
                  </a:cubicBezTo>
                  <a:cubicBezTo>
                    <a:pt x="93" y="447"/>
                    <a:pt x="58" y="445"/>
                    <a:pt x="46" y="439"/>
                  </a:cubicBezTo>
                  <a:cubicBezTo>
                    <a:pt x="43" y="436"/>
                    <a:pt x="42" y="430"/>
                    <a:pt x="42" y="428"/>
                  </a:cubicBezTo>
                  <a:cubicBezTo>
                    <a:pt x="41" y="423"/>
                    <a:pt x="41" y="419"/>
                    <a:pt x="41" y="414"/>
                  </a:cubicBezTo>
                  <a:cubicBezTo>
                    <a:pt x="41" y="405"/>
                    <a:pt x="42" y="395"/>
                    <a:pt x="45" y="377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7" y="361"/>
                    <a:pt x="48" y="356"/>
                    <a:pt x="50" y="354"/>
                  </a:cubicBezTo>
                  <a:cubicBezTo>
                    <a:pt x="51" y="352"/>
                    <a:pt x="55" y="352"/>
                    <a:pt x="62" y="351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210" y="328"/>
                    <a:pt x="236" y="321"/>
                    <a:pt x="236" y="311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27" y="301"/>
                    <a:pt x="194" y="305"/>
                    <a:pt x="125" y="316"/>
                  </a:cubicBezTo>
                  <a:cubicBezTo>
                    <a:pt x="95" y="320"/>
                    <a:pt x="58" y="325"/>
                    <a:pt x="53" y="324"/>
                  </a:cubicBezTo>
                  <a:cubicBezTo>
                    <a:pt x="47" y="321"/>
                    <a:pt x="46" y="318"/>
                    <a:pt x="45" y="293"/>
                  </a:cubicBezTo>
                  <a:cubicBezTo>
                    <a:pt x="44" y="267"/>
                    <a:pt x="44" y="267"/>
                    <a:pt x="44" y="267"/>
                  </a:cubicBezTo>
                  <a:cubicBezTo>
                    <a:pt x="43" y="246"/>
                    <a:pt x="41" y="230"/>
                    <a:pt x="39" y="219"/>
                  </a:cubicBezTo>
                  <a:cubicBezTo>
                    <a:pt x="37" y="205"/>
                    <a:pt x="35" y="197"/>
                    <a:pt x="38" y="192"/>
                  </a:cubicBezTo>
                  <a:cubicBezTo>
                    <a:pt x="42" y="185"/>
                    <a:pt x="76" y="179"/>
                    <a:pt x="101" y="174"/>
                  </a:cubicBezTo>
                  <a:cubicBezTo>
                    <a:pt x="116" y="171"/>
                    <a:pt x="130" y="168"/>
                    <a:pt x="141" y="165"/>
                  </a:cubicBezTo>
                  <a:cubicBezTo>
                    <a:pt x="151" y="162"/>
                    <a:pt x="166" y="159"/>
                    <a:pt x="182" y="156"/>
                  </a:cubicBezTo>
                  <a:cubicBezTo>
                    <a:pt x="231" y="145"/>
                    <a:pt x="264" y="137"/>
                    <a:pt x="270" y="128"/>
                  </a:cubicBezTo>
                  <a:cubicBezTo>
                    <a:pt x="271" y="125"/>
                    <a:pt x="271" y="123"/>
                    <a:pt x="271" y="122"/>
                  </a:cubicBezTo>
                  <a:cubicBezTo>
                    <a:pt x="267" y="109"/>
                    <a:pt x="239" y="116"/>
                    <a:pt x="184" y="130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66" y="157"/>
                    <a:pt x="41" y="154"/>
                    <a:pt x="34" y="149"/>
                  </a:cubicBezTo>
                  <a:cubicBezTo>
                    <a:pt x="33" y="147"/>
                    <a:pt x="32" y="146"/>
                    <a:pt x="32" y="144"/>
                  </a:cubicBezTo>
                  <a:cubicBezTo>
                    <a:pt x="32" y="142"/>
                    <a:pt x="32" y="140"/>
                    <a:pt x="32" y="137"/>
                  </a:cubicBezTo>
                  <a:close/>
                </a:path>
              </a:pathLst>
            </a:custGeom>
            <a:solidFill>
              <a:srgbClr val="FD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0" name="Freeform 99"/>
            <p:cNvSpPr>
              <a:spLocks/>
            </p:cNvSpPr>
            <p:nvPr/>
          </p:nvSpPr>
          <p:spPr bwMode="auto">
            <a:xfrm>
              <a:off x="911" y="2715"/>
              <a:ext cx="363" cy="357"/>
            </a:xfrm>
            <a:custGeom>
              <a:avLst/>
              <a:gdLst>
                <a:gd name="T0" fmla="*/ 5 w 145"/>
                <a:gd name="T1" fmla="*/ 112 h 134"/>
                <a:gd name="T2" fmla="*/ 6 w 145"/>
                <a:gd name="T3" fmla="*/ 112 h 134"/>
                <a:gd name="T4" fmla="*/ 88 w 145"/>
                <a:gd name="T5" fmla="*/ 134 h 134"/>
                <a:gd name="T6" fmla="*/ 52 w 145"/>
                <a:gd name="T7" fmla="*/ 91 h 134"/>
                <a:gd name="T8" fmla="*/ 73 w 145"/>
                <a:gd name="T9" fmla="*/ 44 h 134"/>
                <a:gd name="T10" fmla="*/ 79 w 145"/>
                <a:gd name="T11" fmla="*/ 38 h 134"/>
                <a:gd name="T12" fmla="*/ 80 w 145"/>
                <a:gd name="T13" fmla="*/ 38 h 134"/>
                <a:gd name="T14" fmla="*/ 145 w 145"/>
                <a:gd name="T15" fmla="*/ 7 h 134"/>
                <a:gd name="T16" fmla="*/ 142 w 145"/>
                <a:gd name="T17" fmla="*/ 6 h 134"/>
                <a:gd name="T18" fmla="*/ 60 w 145"/>
                <a:gd name="T19" fmla="*/ 3 h 134"/>
                <a:gd name="T20" fmla="*/ 30 w 145"/>
                <a:gd name="T21" fmla="*/ 1 h 134"/>
                <a:gd name="T22" fmla="*/ 28 w 145"/>
                <a:gd name="T23" fmla="*/ 1 h 134"/>
                <a:gd name="T24" fmla="*/ 18 w 145"/>
                <a:gd name="T25" fmla="*/ 7 h 134"/>
                <a:gd name="T26" fmla="*/ 1 w 145"/>
                <a:gd name="T27" fmla="*/ 97 h 134"/>
                <a:gd name="T28" fmla="*/ 0 w 145"/>
                <a:gd name="T29" fmla="*/ 102 h 134"/>
                <a:gd name="T30" fmla="*/ 5 w 145"/>
                <a:gd name="T31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34">
                  <a:moveTo>
                    <a:pt x="5" y="112"/>
                  </a:moveTo>
                  <a:cubicBezTo>
                    <a:pt x="5" y="112"/>
                    <a:pt x="6" y="112"/>
                    <a:pt x="6" y="112"/>
                  </a:cubicBezTo>
                  <a:cubicBezTo>
                    <a:pt x="22" y="119"/>
                    <a:pt x="52" y="127"/>
                    <a:pt x="88" y="134"/>
                  </a:cubicBezTo>
                  <a:cubicBezTo>
                    <a:pt x="70" y="125"/>
                    <a:pt x="53" y="107"/>
                    <a:pt x="52" y="91"/>
                  </a:cubicBezTo>
                  <a:cubicBezTo>
                    <a:pt x="50" y="72"/>
                    <a:pt x="57" y="57"/>
                    <a:pt x="73" y="44"/>
                  </a:cubicBezTo>
                  <a:cubicBezTo>
                    <a:pt x="74" y="41"/>
                    <a:pt x="76" y="39"/>
                    <a:pt x="79" y="38"/>
                  </a:cubicBezTo>
                  <a:cubicBezTo>
                    <a:pt x="79" y="38"/>
                    <a:pt x="80" y="38"/>
                    <a:pt x="80" y="38"/>
                  </a:cubicBezTo>
                  <a:cubicBezTo>
                    <a:pt x="100" y="23"/>
                    <a:pt x="130" y="12"/>
                    <a:pt x="145" y="7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23" y="6"/>
                    <a:pt x="96" y="5"/>
                    <a:pt x="60" y="3"/>
                  </a:cubicBezTo>
                  <a:cubicBezTo>
                    <a:pt x="60" y="3"/>
                    <a:pt x="30" y="1"/>
                    <a:pt x="3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4" y="0"/>
                    <a:pt x="21" y="0"/>
                    <a:pt x="18" y="7"/>
                  </a:cubicBezTo>
                  <a:cubicBezTo>
                    <a:pt x="10" y="27"/>
                    <a:pt x="2" y="74"/>
                    <a:pt x="1" y="97"/>
                  </a:cubicBezTo>
                  <a:cubicBezTo>
                    <a:pt x="0" y="99"/>
                    <a:pt x="0" y="101"/>
                    <a:pt x="0" y="102"/>
                  </a:cubicBezTo>
                  <a:cubicBezTo>
                    <a:pt x="0" y="109"/>
                    <a:pt x="3" y="111"/>
                    <a:pt x="5" y="112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1" name="Freeform 100"/>
            <p:cNvSpPr>
              <a:spLocks/>
            </p:cNvSpPr>
            <p:nvPr/>
          </p:nvSpPr>
          <p:spPr bwMode="auto">
            <a:xfrm>
              <a:off x="969" y="2293"/>
              <a:ext cx="595" cy="368"/>
            </a:xfrm>
            <a:custGeom>
              <a:avLst/>
              <a:gdLst>
                <a:gd name="T0" fmla="*/ 5 w 238"/>
                <a:gd name="T1" fmla="*/ 58 h 138"/>
                <a:gd name="T2" fmla="*/ 4 w 238"/>
                <a:gd name="T3" fmla="*/ 66 h 138"/>
                <a:gd name="T4" fmla="*/ 0 w 238"/>
                <a:gd name="T5" fmla="*/ 103 h 138"/>
                <a:gd name="T6" fmla="*/ 1 w 238"/>
                <a:gd name="T7" fmla="*/ 117 h 138"/>
                <a:gd name="T8" fmla="*/ 5 w 238"/>
                <a:gd name="T9" fmla="*/ 128 h 138"/>
                <a:gd name="T10" fmla="*/ 83 w 238"/>
                <a:gd name="T11" fmla="*/ 138 h 138"/>
                <a:gd name="T12" fmla="*/ 29 w 238"/>
                <a:gd name="T13" fmla="*/ 104 h 138"/>
                <a:gd name="T14" fmla="*/ 118 w 238"/>
                <a:gd name="T15" fmla="*/ 51 h 138"/>
                <a:gd name="T16" fmla="*/ 238 w 238"/>
                <a:gd name="T17" fmla="*/ 24 h 138"/>
                <a:gd name="T18" fmla="*/ 195 w 238"/>
                <a:gd name="T19" fmla="*/ 0 h 138"/>
                <a:gd name="T20" fmla="*/ 74 w 238"/>
                <a:gd name="T21" fmla="*/ 31 h 138"/>
                <a:gd name="T22" fmla="*/ 37 w 238"/>
                <a:gd name="T23" fmla="*/ 37 h 138"/>
                <a:gd name="T24" fmla="*/ 21 w 238"/>
                <a:gd name="T25" fmla="*/ 40 h 138"/>
                <a:gd name="T26" fmla="*/ 9 w 238"/>
                <a:gd name="T27" fmla="*/ 43 h 138"/>
                <a:gd name="T28" fmla="*/ 5 w 238"/>
                <a:gd name="T29" fmla="*/ 5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138">
                  <a:moveTo>
                    <a:pt x="5" y="58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1" y="84"/>
                    <a:pt x="0" y="94"/>
                    <a:pt x="0" y="103"/>
                  </a:cubicBezTo>
                  <a:cubicBezTo>
                    <a:pt x="0" y="108"/>
                    <a:pt x="0" y="112"/>
                    <a:pt x="1" y="117"/>
                  </a:cubicBezTo>
                  <a:cubicBezTo>
                    <a:pt x="1" y="119"/>
                    <a:pt x="2" y="125"/>
                    <a:pt x="5" y="128"/>
                  </a:cubicBezTo>
                  <a:cubicBezTo>
                    <a:pt x="17" y="134"/>
                    <a:pt x="52" y="136"/>
                    <a:pt x="83" y="138"/>
                  </a:cubicBezTo>
                  <a:cubicBezTo>
                    <a:pt x="62" y="131"/>
                    <a:pt x="29" y="132"/>
                    <a:pt x="29" y="104"/>
                  </a:cubicBezTo>
                  <a:cubicBezTo>
                    <a:pt x="29" y="76"/>
                    <a:pt x="66" y="64"/>
                    <a:pt x="118" y="51"/>
                  </a:cubicBezTo>
                  <a:cubicBezTo>
                    <a:pt x="170" y="37"/>
                    <a:pt x="221" y="28"/>
                    <a:pt x="238" y="24"/>
                  </a:cubicBezTo>
                  <a:cubicBezTo>
                    <a:pt x="219" y="24"/>
                    <a:pt x="201" y="12"/>
                    <a:pt x="195" y="0"/>
                  </a:cubicBezTo>
                  <a:cubicBezTo>
                    <a:pt x="195" y="10"/>
                    <a:pt x="169" y="17"/>
                    <a:pt x="74" y="3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1"/>
                    <a:pt x="10" y="41"/>
                    <a:pt x="9" y="43"/>
                  </a:cubicBezTo>
                  <a:cubicBezTo>
                    <a:pt x="7" y="45"/>
                    <a:pt x="6" y="50"/>
                    <a:pt x="5" y="58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2" name="Freeform 101"/>
            <p:cNvSpPr>
              <a:spLocks/>
            </p:cNvSpPr>
            <p:nvPr/>
          </p:nvSpPr>
          <p:spPr bwMode="auto">
            <a:xfrm>
              <a:off x="1294" y="2627"/>
              <a:ext cx="257" cy="112"/>
            </a:xfrm>
            <a:custGeom>
              <a:avLst/>
              <a:gdLst>
                <a:gd name="T0" fmla="*/ 33 w 103"/>
                <a:gd name="T1" fmla="*/ 39 h 42"/>
                <a:gd name="T2" fmla="*/ 103 w 103"/>
                <a:gd name="T3" fmla="*/ 0 h 42"/>
                <a:gd name="T4" fmla="*/ 27 w 103"/>
                <a:gd name="T5" fmla="*/ 29 h 42"/>
                <a:gd name="T6" fmla="*/ 0 w 103"/>
                <a:gd name="T7" fmla="*/ 39 h 42"/>
                <a:gd name="T8" fmla="*/ 33 w 103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2">
                  <a:moveTo>
                    <a:pt x="33" y="39"/>
                  </a:moveTo>
                  <a:cubicBezTo>
                    <a:pt x="51" y="34"/>
                    <a:pt x="87" y="6"/>
                    <a:pt x="103" y="0"/>
                  </a:cubicBezTo>
                  <a:cubicBezTo>
                    <a:pt x="63" y="0"/>
                    <a:pt x="41" y="20"/>
                    <a:pt x="27" y="29"/>
                  </a:cubicBezTo>
                  <a:cubicBezTo>
                    <a:pt x="25" y="35"/>
                    <a:pt x="17" y="38"/>
                    <a:pt x="0" y="39"/>
                  </a:cubicBezTo>
                  <a:cubicBezTo>
                    <a:pt x="11" y="41"/>
                    <a:pt x="25" y="42"/>
                    <a:pt x="33" y="39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3" name="Freeform 102"/>
            <p:cNvSpPr>
              <a:spLocks/>
            </p:cNvSpPr>
            <p:nvPr/>
          </p:nvSpPr>
          <p:spPr bwMode="auto">
            <a:xfrm>
              <a:off x="1351" y="2568"/>
              <a:ext cx="443" cy="328"/>
            </a:xfrm>
            <a:custGeom>
              <a:avLst/>
              <a:gdLst>
                <a:gd name="T0" fmla="*/ 175 w 177"/>
                <a:gd name="T1" fmla="*/ 13 h 123"/>
                <a:gd name="T2" fmla="*/ 168 w 177"/>
                <a:gd name="T3" fmla="*/ 3 h 123"/>
                <a:gd name="T4" fmla="*/ 140 w 177"/>
                <a:gd name="T5" fmla="*/ 1 h 123"/>
                <a:gd name="T6" fmla="*/ 128 w 177"/>
                <a:gd name="T7" fmla="*/ 0 h 123"/>
                <a:gd name="T8" fmla="*/ 158 w 177"/>
                <a:gd name="T9" fmla="*/ 32 h 123"/>
                <a:gd name="T10" fmla="*/ 125 w 177"/>
                <a:gd name="T11" fmla="*/ 100 h 123"/>
                <a:gd name="T12" fmla="*/ 0 w 177"/>
                <a:gd name="T13" fmla="*/ 103 h 123"/>
                <a:gd name="T14" fmla="*/ 164 w 177"/>
                <a:gd name="T15" fmla="*/ 122 h 123"/>
                <a:gd name="T16" fmla="*/ 166 w 177"/>
                <a:gd name="T17" fmla="*/ 122 h 123"/>
                <a:gd name="T18" fmla="*/ 171 w 177"/>
                <a:gd name="T19" fmla="*/ 122 h 123"/>
                <a:gd name="T20" fmla="*/ 174 w 177"/>
                <a:gd name="T21" fmla="*/ 113 h 123"/>
                <a:gd name="T22" fmla="*/ 175 w 177"/>
                <a:gd name="T23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23">
                  <a:moveTo>
                    <a:pt x="175" y="13"/>
                  </a:moveTo>
                  <a:cubicBezTo>
                    <a:pt x="175" y="7"/>
                    <a:pt x="173" y="4"/>
                    <a:pt x="168" y="3"/>
                  </a:cubicBezTo>
                  <a:cubicBezTo>
                    <a:pt x="161" y="2"/>
                    <a:pt x="151" y="1"/>
                    <a:pt x="140" y="1"/>
                  </a:cubicBezTo>
                  <a:cubicBezTo>
                    <a:pt x="136" y="0"/>
                    <a:pt x="132" y="0"/>
                    <a:pt x="128" y="0"/>
                  </a:cubicBezTo>
                  <a:cubicBezTo>
                    <a:pt x="137" y="3"/>
                    <a:pt x="159" y="14"/>
                    <a:pt x="158" y="32"/>
                  </a:cubicBezTo>
                  <a:cubicBezTo>
                    <a:pt x="157" y="54"/>
                    <a:pt x="160" y="89"/>
                    <a:pt x="125" y="100"/>
                  </a:cubicBezTo>
                  <a:cubicBezTo>
                    <a:pt x="97" y="108"/>
                    <a:pt x="42" y="104"/>
                    <a:pt x="0" y="103"/>
                  </a:cubicBezTo>
                  <a:cubicBezTo>
                    <a:pt x="61" y="110"/>
                    <a:pt x="138" y="120"/>
                    <a:pt x="164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3"/>
                    <a:pt x="170" y="123"/>
                    <a:pt x="171" y="122"/>
                  </a:cubicBezTo>
                  <a:cubicBezTo>
                    <a:pt x="171" y="122"/>
                    <a:pt x="173" y="120"/>
                    <a:pt x="174" y="113"/>
                  </a:cubicBezTo>
                  <a:cubicBezTo>
                    <a:pt x="177" y="89"/>
                    <a:pt x="176" y="40"/>
                    <a:pt x="175" y="13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184" name="Freeform 103"/>
            <p:cNvSpPr>
              <a:spLocks/>
            </p:cNvSpPr>
            <p:nvPr/>
          </p:nvSpPr>
          <p:spPr bwMode="auto">
            <a:xfrm>
              <a:off x="1126" y="3269"/>
              <a:ext cx="600" cy="315"/>
            </a:xfrm>
            <a:custGeom>
              <a:avLst/>
              <a:gdLst>
                <a:gd name="T0" fmla="*/ 163 w 240"/>
                <a:gd name="T1" fmla="*/ 75 h 118"/>
                <a:gd name="T2" fmla="*/ 0 w 240"/>
                <a:gd name="T3" fmla="*/ 41 h 118"/>
                <a:gd name="T4" fmla="*/ 12 w 240"/>
                <a:gd name="T5" fmla="*/ 44 h 118"/>
                <a:gd name="T6" fmla="*/ 42 w 240"/>
                <a:gd name="T7" fmla="*/ 57 h 118"/>
                <a:gd name="T8" fmla="*/ 195 w 240"/>
                <a:gd name="T9" fmla="*/ 106 h 118"/>
                <a:gd name="T10" fmla="*/ 215 w 240"/>
                <a:gd name="T11" fmla="*/ 73 h 118"/>
                <a:gd name="T12" fmla="*/ 233 w 240"/>
                <a:gd name="T13" fmla="*/ 24 h 118"/>
                <a:gd name="T14" fmla="*/ 240 w 240"/>
                <a:gd name="T15" fmla="*/ 0 h 118"/>
                <a:gd name="T16" fmla="*/ 163 w 240"/>
                <a:gd name="T17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18">
                  <a:moveTo>
                    <a:pt x="163" y="75"/>
                  </a:moveTo>
                  <a:cubicBezTo>
                    <a:pt x="104" y="78"/>
                    <a:pt x="33" y="39"/>
                    <a:pt x="0" y="41"/>
                  </a:cubicBezTo>
                  <a:cubicBezTo>
                    <a:pt x="5" y="42"/>
                    <a:pt x="9" y="43"/>
                    <a:pt x="12" y="44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86" y="77"/>
                    <a:pt x="178" y="118"/>
                    <a:pt x="195" y="106"/>
                  </a:cubicBezTo>
                  <a:cubicBezTo>
                    <a:pt x="200" y="102"/>
                    <a:pt x="207" y="90"/>
                    <a:pt x="215" y="73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5" y="17"/>
                    <a:pt x="238" y="9"/>
                    <a:pt x="240" y="0"/>
                  </a:cubicBezTo>
                  <a:cubicBezTo>
                    <a:pt x="226" y="32"/>
                    <a:pt x="203" y="74"/>
                    <a:pt x="163" y="75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07" name="Freeform 104"/>
            <p:cNvSpPr>
              <a:spLocks/>
            </p:cNvSpPr>
            <p:nvPr/>
          </p:nvSpPr>
          <p:spPr bwMode="auto">
            <a:xfrm>
              <a:off x="1531" y="2984"/>
              <a:ext cx="243" cy="200"/>
            </a:xfrm>
            <a:custGeom>
              <a:avLst/>
              <a:gdLst>
                <a:gd name="T0" fmla="*/ 0 w 97"/>
                <a:gd name="T1" fmla="*/ 70 h 75"/>
                <a:gd name="T2" fmla="*/ 40 w 97"/>
                <a:gd name="T3" fmla="*/ 49 h 75"/>
                <a:gd name="T4" fmla="*/ 94 w 97"/>
                <a:gd name="T5" fmla="*/ 33 h 75"/>
                <a:gd name="T6" fmla="*/ 97 w 97"/>
                <a:gd name="T7" fmla="*/ 12 h 75"/>
                <a:gd name="T8" fmla="*/ 0 w 97"/>
                <a:gd name="T9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5">
                  <a:moveTo>
                    <a:pt x="0" y="70"/>
                  </a:moveTo>
                  <a:cubicBezTo>
                    <a:pt x="0" y="70"/>
                    <a:pt x="12" y="75"/>
                    <a:pt x="40" y="49"/>
                  </a:cubicBezTo>
                  <a:cubicBezTo>
                    <a:pt x="60" y="29"/>
                    <a:pt x="84" y="31"/>
                    <a:pt x="94" y="33"/>
                  </a:cubicBezTo>
                  <a:cubicBezTo>
                    <a:pt x="95" y="26"/>
                    <a:pt x="96" y="19"/>
                    <a:pt x="97" y="12"/>
                  </a:cubicBezTo>
                  <a:cubicBezTo>
                    <a:pt x="53" y="0"/>
                    <a:pt x="19" y="47"/>
                    <a:pt x="0" y="7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3" name="Freeform 105"/>
            <p:cNvSpPr>
              <a:spLocks/>
            </p:cNvSpPr>
            <p:nvPr/>
          </p:nvSpPr>
          <p:spPr bwMode="auto">
            <a:xfrm>
              <a:off x="866" y="3099"/>
              <a:ext cx="438" cy="605"/>
            </a:xfrm>
            <a:custGeom>
              <a:avLst/>
              <a:gdLst>
                <a:gd name="T0" fmla="*/ 34 w 175"/>
                <a:gd name="T1" fmla="*/ 49 h 227"/>
                <a:gd name="T2" fmla="*/ 76 w 175"/>
                <a:gd name="T3" fmla="*/ 67 h 227"/>
                <a:gd name="T4" fmla="*/ 83 w 175"/>
                <a:gd name="T5" fmla="*/ 109 h 227"/>
                <a:gd name="T6" fmla="*/ 83 w 175"/>
                <a:gd name="T7" fmla="*/ 107 h 227"/>
                <a:gd name="T8" fmla="*/ 84 w 175"/>
                <a:gd name="T9" fmla="*/ 108 h 227"/>
                <a:gd name="T10" fmla="*/ 137 w 175"/>
                <a:gd name="T11" fmla="*/ 65 h 227"/>
                <a:gd name="T12" fmla="*/ 168 w 175"/>
                <a:gd name="T13" fmla="*/ 26 h 227"/>
                <a:gd name="T14" fmla="*/ 157 w 175"/>
                <a:gd name="T15" fmla="*/ 24 h 227"/>
                <a:gd name="T16" fmla="*/ 128 w 175"/>
                <a:gd name="T17" fmla="*/ 19 h 227"/>
                <a:gd name="T18" fmla="*/ 23 w 175"/>
                <a:gd name="T19" fmla="*/ 2 h 227"/>
                <a:gd name="T20" fmla="*/ 11 w 175"/>
                <a:gd name="T21" fmla="*/ 8 h 227"/>
                <a:gd name="T22" fmla="*/ 10 w 175"/>
                <a:gd name="T23" fmla="*/ 9 h 227"/>
                <a:gd name="T24" fmla="*/ 42 w 175"/>
                <a:gd name="T25" fmla="*/ 199 h 227"/>
                <a:gd name="T26" fmla="*/ 72 w 175"/>
                <a:gd name="T27" fmla="*/ 227 h 227"/>
                <a:gd name="T28" fmla="*/ 34 w 175"/>
                <a:gd name="T29" fmla="*/ 4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227">
                  <a:moveTo>
                    <a:pt x="34" y="49"/>
                  </a:moveTo>
                  <a:cubicBezTo>
                    <a:pt x="48" y="27"/>
                    <a:pt x="82" y="33"/>
                    <a:pt x="76" y="67"/>
                  </a:cubicBezTo>
                  <a:cubicBezTo>
                    <a:pt x="73" y="89"/>
                    <a:pt x="78" y="104"/>
                    <a:pt x="83" y="109"/>
                  </a:cubicBezTo>
                  <a:cubicBezTo>
                    <a:pt x="83" y="108"/>
                    <a:pt x="83" y="108"/>
                    <a:pt x="83" y="107"/>
                  </a:cubicBezTo>
                  <a:cubicBezTo>
                    <a:pt x="84" y="105"/>
                    <a:pt x="81" y="109"/>
                    <a:pt x="84" y="108"/>
                  </a:cubicBezTo>
                  <a:cubicBezTo>
                    <a:pt x="87" y="91"/>
                    <a:pt x="103" y="80"/>
                    <a:pt x="137" y="65"/>
                  </a:cubicBezTo>
                  <a:cubicBezTo>
                    <a:pt x="171" y="49"/>
                    <a:pt x="175" y="37"/>
                    <a:pt x="168" y="26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48" y="23"/>
                    <a:pt x="138" y="21"/>
                    <a:pt x="128" y="19"/>
                  </a:cubicBezTo>
                  <a:cubicBezTo>
                    <a:pt x="86" y="12"/>
                    <a:pt x="43" y="5"/>
                    <a:pt x="23" y="2"/>
                  </a:cubicBezTo>
                  <a:cubicBezTo>
                    <a:pt x="13" y="0"/>
                    <a:pt x="12" y="3"/>
                    <a:pt x="11" y="8"/>
                  </a:cubicBezTo>
                  <a:cubicBezTo>
                    <a:pt x="11" y="8"/>
                    <a:pt x="10" y="9"/>
                    <a:pt x="10" y="9"/>
                  </a:cubicBezTo>
                  <a:cubicBezTo>
                    <a:pt x="0" y="43"/>
                    <a:pt x="2" y="156"/>
                    <a:pt x="42" y="199"/>
                  </a:cubicBezTo>
                  <a:cubicBezTo>
                    <a:pt x="51" y="210"/>
                    <a:pt x="62" y="219"/>
                    <a:pt x="72" y="227"/>
                  </a:cubicBezTo>
                  <a:cubicBezTo>
                    <a:pt x="24" y="170"/>
                    <a:pt x="21" y="66"/>
                    <a:pt x="34" y="49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4" name="Freeform 106"/>
            <p:cNvSpPr>
              <a:spLocks noEditPoints="1"/>
            </p:cNvSpPr>
            <p:nvPr/>
          </p:nvSpPr>
          <p:spPr bwMode="auto">
            <a:xfrm>
              <a:off x="1151" y="3504"/>
              <a:ext cx="393" cy="296"/>
            </a:xfrm>
            <a:custGeom>
              <a:avLst/>
              <a:gdLst>
                <a:gd name="T0" fmla="*/ 152 w 157"/>
                <a:gd name="T1" fmla="*/ 46 h 111"/>
                <a:gd name="T2" fmla="*/ 84 w 157"/>
                <a:gd name="T3" fmla="*/ 17 h 111"/>
                <a:gd name="T4" fmla="*/ 49 w 157"/>
                <a:gd name="T5" fmla="*/ 2 h 111"/>
                <a:gd name="T6" fmla="*/ 48 w 157"/>
                <a:gd name="T7" fmla="*/ 2 h 111"/>
                <a:gd name="T8" fmla="*/ 54 w 157"/>
                <a:gd name="T9" fmla="*/ 6 h 111"/>
                <a:gd name="T10" fmla="*/ 81 w 157"/>
                <a:gd name="T11" fmla="*/ 28 h 111"/>
                <a:gd name="T12" fmla="*/ 100 w 157"/>
                <a:gd name="T13" fmla="*/ 59 h 111"/>
                <a:gd name="T14" fmla="*/ 93 w 157"/>
                <a:gd name="T15" fmla="*/ 81 h 111"/>
                <a:gd name="T16" fmla="*/ 44 w 157"/>
                <a:gd name="T17" fmla="*/ 101 h 111"/>
                <a:gd name="T18" fmla="*/ 8 w 157"/>
                <a:gd name="T19" fmla="*/ 99 h 111"/>
                <a:gd name="T20" fmla="*/ 0 w 157"/>
                <a:gd name="T21" fmla="*/ 97 h 111"/>
                <a:gd name="T22" fmla="*/ 87 w 157"/>
                <a:gd name="T23" fmla="*/ 104 h 111"/>
                <a:gd name="T24" fmla="*/ 156 w 157"/>
                <a:gd name="T25" fmla="*/ 56 h 111"/>
                <a:gd name="T26" fmla="*/ 152 w 157"/>
                <a:gd name="T27" fmla="*/ 46 h 111"/>
                <a:gd name="T28" fmla="*/ 48 w 157"/>
                <a:gd name="T29" fmla="*/ 2 h 111"/>
                <a:gd name="T30" fmla="*/ 39 w 157"/>
                <a:gd name="T31" fmla="*/ 0 h 111"/>
                <a:gd name="T32" fmla="*/ 48 w 157"/>
                <a:gd name="T33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11">
                  <a:moveTo>
                    <a:pt x="152" y="46"/>
                  </a:moveTo>
                  <a:cubicBezTo>
                    <a:pt x="141" y="40"/>
                    <a:pt x="113" y="29"/>
                    <a:pt x="84" y="17"/>
                  </a:cubicBezTo>
                  <a:cubicBezTo>
                    <a:pt x="72" y="12"/>
                    <a:pt x="60" y="7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3"/>
                    <a:pt x="52" y="5"/>
                    <a:pt x="54" y="6"/>
                  </a:cubicBezTo>
                  <a:cubicBezTo>
                    <a:pt x="64" y="13"/>
                    <a:pt x="73" y="20"/>
                    <a:pt x="81" y="28"/>
                  </a:cubicBezTo>
                  <a:cubicBezTo>
                    <a:pt x="89" y="37"/>
                    <a:pt x="97" y="47"/>
                    <a:pt x="100" y="59"/>
                  </a:cubicBezTo>
                  <a:cubicBezTo>
                    <a:pt x="103" y="68"/>
                    <a:pt x="99" y="73"/>
                    <a:pt x="93" y="81"/>
                  </a:cubicBezTo>
                  <a:cubicBezTo>
                    <a:pt x="81" y="96"/>
                    <a:pt x="62" y="101"/>
                    <a:pt x="44" y="101"/>
                  </a:cubicBezTo>
                  <a:cubicBezTo>
                    <a:pt x="32" y="102"/>
                    <a:pt x="19" y="101"/>
                    <a:pt x="8" y="99"/>
                  </a:cubicBezTo>
                  <a:cubicBezTo>
                    <a:pt x="5" y="99"/>
                    <a:pt x="3" y="98"/>
                    <a:pt x="0" y="97"/>
                  </a:cubicBezTo>
                  <a:cubicBezTo>
                    <a:pt x="28" y="108"/>
                    <a:pt x="58" y="111"/>
                    <a:pt x="87" y="104"/>
                  </a:cubicBezTo>
                  <a:cubicBezTo>
                    <a:pt x="134" y="95"/>
                    <a:pt x="154" y="69"/>
                    <a:pt x="156" y="56"/>
                  </a:cubicBezTo>
                  <a:cubicBezTo>
                    <a:pt x="157" y="52"/>
                    <a:pt x="156" y="48"/>
                    <a:pt x="152" y="46"/>
                  </a:cubicBezTo>
                  <a:close/>
                  <a:moveTo>
                    <a:pt x="48" y="2"/>
                  </a:moveTo>
                  <a:cubicBezTo>
                    <a:pt x="45" y="1"/>
                    <a:pt x="42" y="0"/>
                    <a:pt x="39" y="0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5" name="Freeform 107"/>
            <p:cNvSpPr>
              <a:spLocks/>
            </p:cNvSpPr>
            <p:nvPr/>
          </p:nvSpPr>
          <p:spPr bwMode="auto">
            <a:xfrm>
              <a:off x="954" y="1789"/>
              <a:ext cx="692" cy="542"/>
            </a:xfrm>
            <a:custGeom>
              <a:avLst/>
              <a:gdLst>
                <a:gd name="T0" fmla="*/ 3 w 277"/>
                <a:gd name="T1" fmla="*/ 70 h 203"/>
                <a:gd name="T2" fmla="*/ 4 w 277"/>
                <a:gd name="T3" fmla="*/ 97 h 203"/>
                <a:gd name="T4" fmla="*/ 9 w 277"/>
                <a:gd name="T5" fmla="*/ 145 h 203"/>
                <a:gd name="T6" fmla="*/ 10 w 277"/>
                <a:gd name="T7" fmla="*/ 171 h 203"/>
                <a:gd name="T8" fmla="*/ 18 w 277"/>
                <a:gd name="T9" fmla="*/ 202 h 203"/>
                <a:gd name="T10" fmla="*/ 52 w 277"/>
                <a:gd name="T11" fmla="*/ 199 h 203"/>
                <a:gd name="T12" fmla="*/ 30 w 277"/>
                <a:gd name="T13" fmla="*/ 149 h 203"/>
                <a:gd name="T14" fmla="*/ 79 w 277"/>
                <a:gd name="T15" fmla="*/ 70 h 203"/>
                <a:gd name="T16" fmla="*/ 225 w 277"/>
                <a:gd name="T17" fmla="*/ 33 h 203"/>
                <a:gd name="T18" fmla="*/ 277 w 277"/>
                <a:gd name="T19" fmla="*/ 32 h 203"/>
                <a:gd name="T20" fmla="*/ 236 w 277"/>
                <a:gd name="T21" fmla="*/ 0 h 203"/>
                <a:gd name="T22" fmla="*/ 235 w 277"/>
                <a:gd name="T23" fmla="*/ 6 h 203"/>
                <a:gd name="T24" fmla="*/ 147 w 277"/>
                <a:gd name="T25" fmla="*/ 34 h 203"/>
                <a:gd name="T26" fmla="*/ 106 w 277"/>
                <a:gd name="T27" fmla="*/ 43 h 203"/>
                <a:gd name="T28" fmla="*/ 66 w 277"/>
                <a:gd name="T29" fmla="*/ 52 h 203"/>
                <a:gd name="T30" fmla="*/ 3 w 277"/>
                <a:gd name="T31" fmla="*/ 7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03">
                  <a:moveTo>
                    <a:pt x="3" y="70"/>
                  </a:moveTo>
                  <a:cubicBezTo>
                    <a:pt x="0" y="75"/>
                    <a:pt x="2" y="83"/>
                    <a:pt x="4" y="97"/>
                  </a:cubicBezTo>
                  <a:cubicBezTo>
                    <a:pt x="6" y="108"/>
                    <a:pt x="8" y="124"/>
                    <a:pt x="9" y="145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96"/>
                    <a:pt x="12" y="199"/>
                    <a:pt x="18" y="202"/>
                  </a:cubicBezTo>
                  <a:cubicBezTo>
                    <a:pt x="21" y="203"/>
                    <a:pt x="35" y="201"/>
                    <a:pt x="52" y="199"/>
                  </a:cubicBezTo>
                  <a:cubicBezTo>
                    <a:pt x="38" y="197"/>
                    <a:pt x="28" y="175"/>
                    <a:pt x="30" y="149"/>
                  </a:cubicBezTo>
                  <a:cubicBezTo>
                    <a:pt x="32" y="122"/>
                    <a:pt x="19" y="84"/>
                    <a:pt x="79" y="70"/>
                  </a:cubicBezTo>
                  <a:cubicBezTo>
                    <a:pt x="138" y="56"/>
                    <a:pt x="200" y="32"/>
                    <a:pt x="225" y="33"/>
                  </a:cubicBezTo>
                  <a:cubicBezTo>
                    <a:pt x="249" y="34"/>
                    <a:pt x="267" y="32"/>
                    <a:pt x="277" y="32"/>
                  </a:cubicBezTo>
                  <a:cubicBezTo>
                    <a:pt x="263" y="31"/>
                    <a:pt x="246" y="25"/>
                    <a:pt x="236" y="0"/>
                  </a:cubicBezTo>
                  <a:cubicBezTo>
                    <a:pt x="236" y="1"/>
                    <a:pt x="236" y="3"/>
                    <a:pt x="235" y="6"/>
                  </a:cubicBezTo>
                  <a:cubicBezTo>
                    <a:pt x="229" y="15"/>
                    <a:pt x="196" y="23"/>
                    <a:pt x="147" y="34"/>
                  </a:cubicBezTo>
                  <a:cubicBezTo>
                    <a:pt x="131" y="37"/>
                    <a:pt x="116" y="40"/>
                    <a:pt x="106" y="43"/>
                  </a:cubicBezTo>
                  <a:cubicBezTo>
                    <a:pt x="95" y="46"/>
                    <a:pt x="81" y="49"/>
                    <a:pt x="66" y="52"/>
                  </a:cubicBezTo>
                  <a:cubicBezTo>
                    <a:pt x="41" y="57"/>
                    <a:pt x="7" y="63"/>
                    <a:pt x="3" y="7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6" name="Freeform 108"/>
            <p:cNvSpPr>
              <a:spLocks/>
            </p:cNvSpPr>
            <p:nvPr/>
          </p:nvSpPr>
          <p:spPr bwMode="auto">
            <a:xfrm>
              <a:off x="1271" y="2056"/>
              <a:ext cx="115" cy="160"/>
            </a:xfrm>
            <a:custGeom>
              <a:avLst/>
              <a:gdLst>
                <a:gd name="T0" fmla="*/ 29 w 46"/>
                <a:gd name="T1" fmla="*/ 0 h 60"/>
                <a:gd name="T2" fmla="*/ 0 w 46"/>
                <a:gd name="T3" fmla="*/ 60 h 60"/>
                <a:gd name="T4" fmla="*/ 29 w 46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29" y="0"/>
                  </a:moveTo>
                  <a:cubicBezTo>
                    <a:pt x="36" y="14"/>
                    <a:pt x="46" y="50"/>
                    <a:pt x="0" y="60"/>
                  </a:cubicBezTo>
                  <a:cubicBezTo>
                    <a:pt x="13" y="52"/>
                    <a:pt x="33" y="41"/>
                    <a:pt x="29" y="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7" name="Freeform 109"/>
            <p:cNvSpPr>
              <a:spLocks/>
            </p:cNvSpPr>
            <p:nvPr/>
          </p:nvSpPr>
          <p:spPr bwMode="auto">
            <a:xfrm>
              <a:off x="1454" y="2040"/>
              <a:ext cx="325" cy="264"/>
            </a:xfrm>
            <a:custGeom>
              <a:avLst/>
              <a:gdLst>
                <a:gd name="T0" fmla="*/ 105 w 130"/>
                <a:gd name="T1" fmla="*/ 0 h 99"/>
                <a:gd name="T2" fmla="*/ 52 w 130"/>
                <a:gd name="T3" fmla="*/ 7 h 99"/>
                <a:gd name="T4" fmla="*/ 1 w 130"/>
                <a:gd name="T5" fmla="*/ 14 h 99"/>
                <a:gd name="T6" fmla="*/ 0 w 130"/>
                <a:gd name="T7" fmla="*/ 14 h 99"/>
                <a:gd name="T8" fmla="*/ 93 w 130"/>
                <a:gd name="T9" fmla="*/ 20 h 99"/>
                <a:gd name="T10" fmla="*/ 130 w 130"/>
                <a:gd name="T11" fmla="*/ 99 h 99"/>
                <a:gd name="T12" fmla="*/ 113 w 130"/>
                <a:gd name="T13" fmla="*/ 7 h 99"/>
                <a:gd name="T14" fmla="*/ 113 w 130"/>
                <a:gd name="T15" fmla="*/ 6 h 99"/>
                <a:gd name="T16" fmla="*/ 105 w 130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9">
                  <a:moveTo>
                    <a:pt x="105" y="0"/>
                  </a:moveTo>
                  <a:cubicBezTo>
                    <a:pt x="94" y="0"/>
                    <a:pt x="73" y="3"/>
                    <a:pt x="52" y="7"/>
                  </a:cubicBezTo>
                  <a:cubicBezTo>
                    <a:pt x="31" y="10"/>
                    <a:pt x="14" y="12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8" y="16"/>
                    <a:pt x="69" y="13"/>
                    <a:pt x="93" y="20"/>
                  </a:cubicBezTo>
                  <a:cubicBezTo>
                    <a:pt x="111" y="25"/>
                    <a:pt x="124" y="72"/>
                    <a:pt x="130" y="99"/>
                  </a:cubicBezTo>
                  <a:cubicBezTo>
                    <a:pt x="126" y="65"/>
                    <a:pt x="120" y="28"/>
                    <a:pt x="113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2" y="3"/>
                    <a:pt x="111" y="0"/>
                    <a:pt x="105" y="0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8" name="Freeform 110"/>
            <p:cNvSpPr>
              <a:spLocks/>
            </p:cNvSpPr>
            <p:nvPr/>
          </p:nvSpPr>
          <p:spPr bwMode="auto">
            <a:xfrm>
              <a:off x="946" y="1480"/>
              <a:ext cx="338" cy="400"/>
            </a:xfrm>
            <a:custGeom>
              <a:avLst/>
              <a:gdLst>
                <a:gd name="T0" fmla="*/ 0 w 135"/>
                <a:gd name="T1" fmla="*/ 138 h 150"/>
                <a:gd name="T2" fmla="*/ 2 w 135"/>
                <a:gd name="T3" fmla="*/ 143 h 150"/>
                <a:gd name="T4" fmla="*/ 68 w 135"/>
                <a:gd name="T5" fmla="*/ 142 h 150"/>
                <a:gd name="T6" fmla="*/ 30 w 135"/>
                <a:gd name="T7" fmla="*/ 96 h 150"/>
                <a:gd name="T8" fmla="*/ 135 w 135"/>
                <a:gd name="T9" fmla="*/ 0 h 150"/>
                <a:gd name="T10" fmla="*/ 49 w 135"/>
                <a:gd name="T11" fmla="*/ 25 h 150"/>
                <a:gd name="T12" fmla="*/ 0 w 135"/>
                <a:gd name="T13" fmla="*/ 131 h 150"/>
                <a:gd name="T14" fmla="*/ 0 w 135"/>
                <a:gd name="T15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50">
                  <a:moveTo>
                    <a:pt x="0" y="138"/>
                  </a:moveTo>
                  <a:cubicBezTo>
                    <a:pt x="0" y="140"/>
                    <a:pt x="1" y="141"/>
                    <a:pt x="2" y="143"/>
                  </a:cubicBezTo>
                  <a:cubicBezTo>
                    <a:pt x="8" y="147"/>
                    <a:pt x="24" y="150"/>
                    <a:pt x="68" y="142"/>
                  </a:cubicBezTo>
                  <a:cubicBezTo>
                    <a:pt x="45" y="139"/>
                    <a:pt x="26" y="127"/>
                    <a:pt x="30" y="96"/>
                  </a:cubicBezTo>
                  <a:cubicBezTo>
                    <a:pt x="37" y="51"/>
                    <a:pt x="93" y="7"/>
                    <a:pt x="135" y="0"/>
                  </a:cubicBezTo>
                  <a:cubicBezTo>
                    <a:pt x="106" y="0"/>
                    <a:pt x="75" y="6"/>
                    <a:pt x="49" y="25"/>
                  </a:cubicBezTo>
                  <a:cubicBezTo>
                    <a:pt x="17" y="48"/>
                    <a:pt x="0" y="84"/>
                    <a:pt x="0" y="131"/>
                  </a:cubicBezTo>
                  <a:cubicBezTo>
                    <a:pt x="0" y="134"/>
                    <a:pt x="0" y="136"/>
                    <a:pt x="0" y="138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39" name="Freeform 111"/>
            <p:cNvSpPr>
              <a:spLocks/>
            </p:cNvSpPr>
            <p:nvPr/>
          </p:nvSpPr>
          <p:spPr bwMode="auto">
            <a:xfrm>
              <a:off x="976" y="2797"/>
              <a:ext cx="778" cy="222"/>
            </a:xfrm>
            <a:custGeom>
              <a:avLst/>
              <a:gdLst>
                <a:gd name="T0" fmla="*/ 115 w 311"/>
                <a:gd name="T1" fmla="*/ 35 h 83"/>
                <a:gd name="T2" fmla="*/ 68 w 311"/>
                <a:gd name="T3" fmla="*/ 28 h 83"/>
                <a:gd name="T4" fmla="*/ 46 w 311"/>
                <a:gd name="T5" fmla="*/ 15 h 83"/>
                <a:gd name="T6" fmla="*/ 44 w 311"/>
                <a:gd name="T7" fmla="*/ 9 h 83"/>
                <a:gd name="T8" fmla="*/ 0 w 311"/>
                <a:gd name="T9" fmla="*/ 37 h 83"/>
                <a:gd name="T10" fmla="*/ 31 w 311"/>
                <a:gd name="T11" fmla="*/ 83 h 83"/>
                <a:gd name="T12" fmla="*/ 171 w 311"/>
                <a:gd name="T13" fmla="*/ 50 h 83"/>
                <a:gd name="T14" fmla="*/ 311 w 311"/>
                <a:gd name="T15" fmla="*/ 63 h 83"/>
                <a:gd name="T16" fmla="*/ 115 w 311"/>
                <a:gd name="T17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83">
                  <a:moveTo>
                    <a:pt x="115" y="35"/>
                  </a:moveTo>
                  <a:cubicBezTo>
                    <a:pt x="68" y="28"/>
                    <a:pt x="68" y="28"/>
                    <a:pt x="68" y="28"/>
                  </a:cubicBezTo>
                  <a:cubicBezTo>
                    <a:pt x="55" y="26"/>
                    <a:pt x="46" y="22"/>
                    <a:pt x="46" y="15"/>
                  </a:cubicBezTo>
                  <a:cubicBezTo>
                    <a:pt x="44" y="14"/>
                    <a:pt x="43" y="12"/>
                    <a:pt x="44" y="9"/>
                  </a:cubicBezTo>
                  <a:cubicBezTo>
                    <a:pt x="29" y="0"/>
                    <a:pt x="6" y="26"/>
                    <a:pt x="0" y="37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2" y="27"/>
                    <a:pt x="146" y="48"/>
                    <a:pt x="171" y="50"/>
                  </a:cubicBezTo>
                  <a:cubicBezTo>
                    <a:pt x="218" y="54"/>
                    <a:pt x="264" y="62"/>
                    <a:pt x="311" y="63"/>
                  </a:cubicBezTo>
                  <a:cubicBezTo>
                    <a:pt x="273" y="56"/>
                    <a:pt x="174" y="43"/>
                    <a:pt x="115" y="35"/>
                  </a:cubicBezTo>
                  <a:close/>
                </a:path>
              </a:pathLst>
            </a:custGeom>
            <a:solidFill>
              <a:srgbClr val="F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0" name="Freeform 112"/>
            <p:cNvSpPr>
              <a:spLocks/>
            </p:cNvSpPr>
            <p:nvPr/>
          </p:nvSpPr>
          <p:spPr bwMode="auto">
            <a:xfrm>
              <a:off x="1284" y="3104"/>
              <a:ext cx="320" cy="171"/>
            </a:xfrm>
            <a:custGeom>
              <a:avLst/>
              <a:gdLst>
                <a:gd name="T0" fmla="*/ 106 w 128"/>
                <a:gd name="T1" fmla="*/ 22 h 64"/>
                <a:gd name="T2" fmla="*/ 99 w 128"/>
                <a:gd name="T3" fmla="*/ 27 h 64"/>
                <a:gd name="T4" fmla="*/ 78 w 128"/>
                <a:gd name="T5" fmla="*/ 36 h 64"/>
                <a:gd name="T6" fmla="*/ 0 w 128"/>
                <a:gd name="T7" fmla="*/ 24 h 64"/>
                <a:gd name="T8" fmla="*/ 8 w 128"/>
                <a:gd name="T9" fmla="*/ 36 h 64"/>
                <a:gd name="T10" fmla="*/ 128 w 128"/>
                <a:gd name="T11" fmla="*/ 0 h 64"/>
                <a:gd name="T12" fmla="*/ 106 w 128"/>
                <a:gd name="T13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06" y="22"/>
                  </a:moveTo>
                  <a:cubicBezTo>
                    <a:pt x="104" y="24"/>
                    <a:pt x="101" y="26"/>
                    <a:pt x="99" y="27"/>
                  </a:cubicBezTo>
                  <a:cubicBezTo>
                    <a:pt x="97" y="32"/>
                    <a:pt x="91" y="37"/>
                    <a:pt x="78" y="36"/>
                  </a:cubicBezTo>
                  <a:cubicBezTo>
                    <a:pt x="70" y="36"/>
                    <a:pt x="39" y="30"/>
                    <a:pt x="0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56" y="35"/>
                    <a:pt x="112" y="64"/>
                    <a:pt x="128" y="0"/>
                  </a:cubicBezTo>
                  <a:cubicBezTo>
                    <a:pt x="119" y="1"/>
                    <a:pt x="113" y="17"/>
                    <a:pt x="106" y="22"/>
                  </a:cubicBezTo>
                  <a:close/>
                </a:path>
              </a:pathLst>
            </a:custGeom>
            <a:solidFill>
              <a:srgbClr val="FA9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1" name="Freeform 113"/>
            <p:cNvSpPr>
              <a:spLocks/>
            </p:cNvSpPr>
            <p:nvPr/>
          </p:nvSpPr>
          <p:spPr bwMode="auto">
            <a:xfrm>
              <a:off x="1481" y="2427"/>
              <a:ext cx="78" cy="69"/>
            </a:xfrm>
            <a:custGeom>
              <a:avLst/>
              <a:gdLst>
                <a:gd name="T0" fmla="*/ 28 w 31"/>
                <a:gd name="T1" fmla="*/ 26 h 26"/>
                <a:gd name="T2" fmla="*/ 0 w 31"/>
                <a:gd name="T3" fmla="*/ 4 h 26"/>
                <a:gd name="T4" fmla="*/ 28 w 3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28" y="26"/>
                  </a:moveTo>
                  <a:cubicBezTo>
                    <a:pt x="27" y="17"/>
                    <a:pt x="19" y="5"/>
                    <a:pt x="0" y="4"/>
                  </a:cubicBezTo>
                  <a:cubicBezTo>
                    <a:pt x="15" y="0"/>
                    <a:pt x="31" y="8"/>
                    <a:pt x="2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2" name="Freeform 114"/>
            <p:cNvSpPr>
              <a:spLocks/>
            </p:cNvSpPr>
            <p:nvPr/>
          </p:nvSpPr>
          <p:spPr bwMode="auto">
            <a:xfrm>
              <a:off x="1321" y="2107"/>
              <a:ext cx="80" cy="10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41 h 41"/>
                <a:gd name="T4" fmla="*/ 21 w 3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25" y="11"/>
                    <a:pt x="20" y="32"/>
                    <a:pt x="0" y="41"/>
                  </a:cubicBezTo>
                  <a:cubicBezTo>
                    <a:pt x="18" y="36"/>
                    <a:pt x="32" y="25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3" name="Freeform 115"/>
            <p:cNvSpPr>
              <a:spLocks/>
            </p:cNvSpPr>
            <p:nvPr/>
          </p:nvSpPr>
          <p:spPr bwMode="auto">
            <a:xfrm>
              <a:off x="1364" y="2605"/>
              <a:ext cx="162" cy="72"/>
            </a:xfrm>
            <a:custGeom>
              <a:avLst/>
              <a:gdLst>
                <a:gd name="T0" fmla="*/ 0 w 65"/>
                <a:gd name="T1" fmla="*/ 27 h 27"/>
                <a:gd name="T2" fmla="*/ 65 w 65"/>
                <a:gd name="T3" fmla="*/ 4 h 27"/>
                <a:gd name="T4" fmla="*/ 0 w 6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7">
                  <a:moveTo>
                    <a:pt x="0" y="27"/>
                  </a:moveTo>
                  <a:cubicBezTo>
                    <a:pt x="19" y="9"/>
                    <a:pt x="46" y="2"/>
                    <a:pt x="65" y="4"/>
                  </a:cubicBezTo>
                  <a:cubicBezTo>
                    <a:pt x="46" y="0"/>
                    <a:pt x="23" y="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1536" y="2984"/>
              <a:ext cx="178" cy="149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3 h 56"/>
                <a:gd name="T4" fmla="*/ 0 w 71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cubicBezTo>
                    <a:pt x="14" y="27"/>
                    <a:pt x="50" y="2"/>
                    <a:pt x="71" y="3"/>
                  </a:cubicBezTo>
                  <a:cubicBezTo>
                    <a:pt x="51" y="0"/>
                    <a:pt x="14" y="14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5" name="Freeform 117"/>
            <p:cNvSpPr>
              <a:spLocks/>
            </p:cNvSpPr>
            <p:nvPr/>
          </p:nvSpPr>
          <p:spPr bwMode="auto">
            <a:xfrm>
              <a:off x="1106" y="3224"/>
              <a:ext cx="190" cy="133"/>
            </a:xfrm>
            <a:custGeom>
              <a:avLst/>
              <a:gdLst>
                <a:gd name="T0" fmla="*/ 0 w 76"/>
                <a:gd name="T1" fmla="*/ 50 h 50"/>
                <a:gd name="T2" fmla="*/ 49 w 76"/>
                <a:gd name="T3" fmla="*/ 19 h 50"/>
                <a:gd name="T4" fmla="*/ 76 w 76"/>
                <a:gd name="T5" fmla="*/ 0 h 50"/>
                <a:gd name="T6" fmla="*/ 41 w 76"/>
                <a:gd name="T7" fmla="*/ 29 h 50"/>
                <a:gd name="T8" fmla="*/ 0 w 7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0">
                  <a:moveTo>
                    <a:pt x="0" y="50"/>
                  </a:moveTo>
                  <a:cubicBezTo>
                    <a:pt x="11" y="37"/>
                    <a:pt x="34" y="26"/>
                    <a:pt x="49" y="19"/>
                  </a:cubicBezTo>
                  <a:cubicBezTo>
                    <a:pt x="64" y="12"/>
                    <a:pt x="72" y="6"/>
                    <a:pt x="76" y="0"/>
                  </a:cubicBezTo>
                  <a:cubicBezTo>
                    <a:pt x="70" y="12"/>
                    <a:pt x="52" y="23"/>
                    <a:pt x="41" y="29"/>
                  </a:cubicBezTo>
                  <a:cubicBezTo>
                    <a:pt x="30" y="35"/>
                    <a:pt x="6" y="43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6" name="Freeform 118"/>
            <p:cNvSpPr>
              <a:spLocks/>
            </p:cNvSpPr>
            <p:nvPr/>
          </p:nvSpPr>
          <p:spPr bwMode="auto">
            <a:xfrm>
              <a:off x="1156" y="2755"/>
              <a:ext cx="100" cy="48"/>
            </a:xfrm>
            <a:custGeom>
              <a:avLst/>
              <a:gdLst>
                <a:gd name="T0" fmla="*/ 0 w 40"/>
                <a:gd name="T1" fmla="*/ 18 h 18"/>
                <a:gd name="T2" fmla="*/ 40 w 40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18">
                  <a:moveTo>
                    <a:pt x="0" y="18"/>
                  </a:moveTo>
                  <a:cubicBezTo>
                    <a:pt x="13" y="8"/>
                    <a:pt x="24" y="1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7" name="Freeform 119"/>
            <p:cNvSpPr>
              <a:spLocks/>
            </p:cNvSpPr>
            <p:nvPr/>
          </p:nvSpPr>
          <p:spPr bwMode="auto">
            <a:xfrm>
              <a:off x="761" y="1397"/>
              <a:ext cx="1108" cy="2483"/>
            </a:xfrm>
            <a:custGeom>
              <a:avLst/>
              <a:gdLst>
                <a:gd name="T0" fmla="*/ 86 w 443"/>
                <a:gd name="T1" fmla="*/ 48 h 931"/>
                <a:gd name="T2" fmla="*/ 49 w 443"/>
                <a:gd name="T3" fmla="*/ 231 h 931"/>
                <a:gd name="T4" fmla="*/ 32 w 443"/>
                <a:gd name="T5" fmla="*/ 613 h 931"/>
                <a:gd name="T6" fmla="*/ 172 w 443"/>
                <a:gd name="T7" fmla="*/ 919 h 931"/>
                <a:gd name="T8" fmla="*/ 311 w 443"/>
                <a:gd name="T9" fmla="*/ 888 h 931"/>
                <a:gd name="T10" fmla="*/ 440 w 443"/>
                <a:gd name="T11" fmla="*/ 430 h 931"/>
                <a:gd name="T12" fmla="*/ 440 w 443"/>
                <a:gd name="T13" fmla="*/ 430 h 931"/>
                <a:gd name="T14" fmla="*/ 346 w 443"/>
                <a:gd name="T15" fmla="*/ 72 h 931"/>
                <a:gd name="T16" fmla="*/ 197 w 443"/>
                <a:gd name="T17" fmla="*/ 0 h 931"/>
                <a:gd name="T18" fmla="*/ 86 w 443"/>
                <a:gd name="T19" fmla="*/ 4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931">
                  <a:moveTo>
                    <a:pt x="86" y="48"/>
                  </a:moveTo>
                  <a:cubicBezTo>
                    <a:pt x="51" y="90"/>
                    <a:pt x="37" y="155"/>
                    <a:pt x="49" y="231"/>
                  </a:cubicBezTo>
                  <a:cubicBezTo>
                    <a:pt x="70" y="370"/>
                    <a:pt x="49" y="515"/>
                    <a:pt x="32" y="613"/>
                  </a:cubicBezTo>
                  <a:cubicBezTo>
                    <a:pt x="0" y="788"/>
                    <a:pt x="47" y="891"/>
                    <a:pt x="172" y="919"/>
                  </a:cubicBezTo>
                  <a:cubicBezTo>
                    <a:pt x="225" y="931"/>
                    <a:pt x="271" y="921"/>
                    <a:pt x="311" y="888"/>
                  </a:cubicBezTo>
                  <a:cubicBezTo>
                    <a:pt x="396" y="819"/>
                    <a:pt x="443" y="652"/>
                    <a:pt x="440" y="430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30" y="260"/>
                    <a:pt x="399" y="139"/>
                    <a:pt x="346" y="72"/>
                  </a:cubicBezTo>
                  <a:cubicBezTo>
                    <a:pt x="297" y="8"/>
                    <a:pt x="238" y="0"/>
                    <a:pt x="197" y="0"/>
                  </a:cubicBezTo>
                  <a:cubicBezTo>
                    <a:pt x="151" y="0"/>
                    <a:pt x="113" y="17"/>
                    <a:pt x="86" y="4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8" name="Freeform 120"/>
            <p:cNvSpPr>
              <a:spLocks/>
            </p:cNvSpPr>
            <p:nvPr/>
          </p:nvSpPr>
          <p:spPr bwMode="auto">
            <a:xfrm>
              <a:off x="846" y="1443"/>
              <a:ext cx="968" cy="2394"/>
            </a:xfrm>
            <a:custGeom>
              <a:avLst/>
              <a:gdLst>
                <a:gd name="T0" fmla="*/ 32 w 387"/>
                <a:gd name="T1" fmla="*/ 153 h 898"/>
                <a:gd name="T2" fmla="*/ 37 w 387"/>
                <a:gd name="T3" fmla="*/ 163 h 898"/>
                <a:gd name="T4" fmla="*/ 194 w 387"/>
                <a:gd name="T5" fmla="*/ 145 h 898"/>
                <a:gd name="T6" fmla="*/ 188 w 387"/>
                <a:gd name="T7" fmla="*/ 156 h 898"/>
                <a:gd name="T8" fmla="*/ 107 w 387"/>
                <a:gd name="T9" fmla="*/ 174 h 898"/>
                <a:gd name="T10" fmla="*/ 37 w 387"/>
                <a:gd name="T11" fmla="*/ 208 h 898"/>
                <a:gd name="T12" fmla="*/ 44 w 387"/>
                <a:gd name="T13" fmla="*/ 275 h 898"/>
                <a:gd name="T14" fmla="*/ 57 w 387"/>
                <a:gd name="T15" fmla="*/ 339 h 898"/>
                <a:gd name="T16" fmla="*/ 234 w 387"/>
                <a:gd name="T17" fmla="*/ 320 h 898"/>
                <a:gd name="T18" fmla="*/ 85 w 387"/>
                <a:gd name="T19" fmla="*/ 348 h 898"/>
                <a:gd name="T20" fmla="*/ 46 w 387"/>
                <a:gd name="T21" fmla="*/ 376 h 898"/>
                <a:gd name="T22" fmla="*/ 41 w 387"/>
                <a:gd name="T23" fmla="*/ 422 h 898"/>
                <a:gd name="T24" fmla="*/ 50 w 387"/>
                <a:gd name="T25" fmla="*/ 454 h 898"/>
                <a:gd name="T26" fmla="*/ 132 w 387"/>
                <a:gd name="T27" fmla="*/ 465 h 898"/>
                <a:gd name="T28" fmla="*/ 87 w 387"/>
                <a:gd name="T29" fmla="*/ 472 h 898"/>
                <a:gd name="T30" fmla="*/ 55 w 387"/>
                <a:gd name="T31" fmla="*/ 470 h 898"/>
                <a:gd name="T32" fmla="*/ 19 w 387"/>
                <a:gd name="T33" fmla="*/ 574 h 898"/>
                <a:gd name="T34" fmla="*/ 28 w 387"/>
                <a:gd name="T35" fmla="*/ 596 h 898"/>
                <a:gd name="T36" fmla="*/ 266 w 387"/>
                <a:gd name="T37" fmla="*/ 648 h 898"/>
                <a:gd name="T38" fmla="*/ 137 w 387"/>
                <a:gd name="T39" fmla="*/ 632 h 898"/>
                <a:gd name="T40" fmla="*/ 11 w 387"/>
                <a:gd name="T41" fmla="*/ 627 h 898"/>
                <a:gd name="T42" fmla="*/ 44 w 387"/>
                <a:gd name="T43" fmla="*/ 826 h 898"/>
                <a:gd name="T44" fmla="*/ 286 w 387"/>
                <a:gd name="T45" fmla="*/ 830 h 898"/>
                <a:gd name="T46" fmla="*/ 278 w 387"/>
                <a:gd name="T47" fmla="*/ 812 h 898"/>
                <a:gd name="T48" fmla="*/ 121 w 387"/>
                <a:gd name="T49" fmla="*/ 745 h 898"/>
                <a:gd name="T50" fmla="*/ 121 w 387"/>
                <a:gd name="T51" fmla="*/ 737 h 898"/>
                <a:gd name="T52" fmla="*/ 311 w 387"/>
                <a:gd name="T53" fmla="*/ 798 h 898"/>
                <a:gd name="T54" fmla="*/ 379 w 387"/>
                <a:gd name="T55" fmla="*/ 583 h 898"/>
                <a:gd name="T56" fmla="*/ 168 w 387"/>
                <a:gd name="T57" fmla="*/ 535 h 898"/>
                <a:gd name="T58" fmla="*/ 107 w 387"/>
                <a:gd name="T59" fmla="*/ 523 h 898"/>
                <a:gd name="T60" fmla="*/ 177 w 387"/>
                <a:gd name="T61" fmla="*/ 529 h 898"/>
                <a:gd name="T62" fmla="*/ 367 w 387"/>
                <a:gd name="T63" fmla="*/ 552 h 898"/>
                <a:gd name="T64" fmla="*/ 384 w 387"/>
                <a:gd name="T65" fmla="*/ 536 h 898"/>
                <a:gd name="T66" fmla="*/ 385 w 387"/>
                <a:gd name="T67" fmla="*/ 434 h 898"/>
                <a:gd name="T68" fmla="*/ 343 w 387"/>
                <a:gd name="T69" fmla="*/ 415 h 898"/>
                <a:gd name="T70" fmla="*/ 329 w 387"/>
                <a:gd name="T71" fmla="*/ 405 h 898"/>
                <a:gd name="T72" fmla="*/ 387 w 387"/>
                <a:gd name="T73" fmla="*/ 386 h 898"/>
                <a:gd name="T74" fmla="*/ 363 w 387"/>
                <a:gd name="T75" fmla="*/ 228 h 898"/>
                <a:gd name="T76" fmla="*/ 294 w 387"/>
                <a:gd name="T77" fmla="*/ 223 h 898"/>
                <a:gd name="T78" fmla="*/ 273 w 387"/>
                <a:gd name="T79" fmla="*/ 216 h 898"/>
                <a:gd name="T80" fmla="*/ 352 w 387"/>
                <a:gd name="T81" fmla="*/ 189 h 898"/>
                <a:gd name="T82" fmla="*/ 232 w 387"/>
                <a:gd name="T83" fmla="*/ 1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898">
                  <a:moveTo>
                    <a:pt x="84" y="32"/>
                  </a:moveTo>
                  <a:cubicBezTo>
                    <a:pt x="59" y="50"/>
                    <a:pt x="29" y="85"/>
                    <a:pt x="32" y="153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2" y="157"/>
                    <a:pt x="34" y="160"/>
                    <a:pt x="37" y="163"/>
                  </a:cubicBezTo>
                  <a:cubicBezTo>
                    <a:pt x="50" y="173"/>
                    <a:pt x="86" y="171"/>
                    <a:pt x="150" y="15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221" y="138"/>
                    <a:pt x="266" y="127"/>
                    <a:pt x="271" y="132"/>
                  </a:cubicBezTo>
                  <a:cubicBezTo>
                    <a:pt x="266" y="139"/>
                    <a:pt x="215" y="150"/>
                    <a:pt x="188" y="156"/>
                  </a:cubicBezTo>
                  <a:cubicBezTo>
                    <a:pt x="172" y="159"/>
                    <a:pt x="158" y="163"/>
                    <a:pt x="147" y="166"/>
                  </a:cubicBezTo>
                  <a:cubicBezTo>
                    <a:pt x="136" y="168"/>
                    <a:pt x="122" y="171"/>
                    <a:pt x="107" y="174"/>
                  </a:cubicBezTo>
                  <a:cubicBezTo>
                    <a:pt x="68" y="182"/>
                    <a:pt x="45" y="187"/>
                    <a:pt x="39" y="196"/>
                  </a:cubicBezTo>
                  <a:cubicBezTo>
                    <a:pt x="37" y="200"/>
                    <a:pt x="37" y="204"/>
                    <a:pt x="37" y="208"/>
                  </a:cubicBezTo>
                  <a:cubicBezTo>
                    <a:pt x="37" y="214"/>
                    <a:pt x="38" y="220"/>
                    <a:pt x="39" y="229"/>
                  </a:cubicBezTo>
                  <a:cubicBezTo>
                    <a:pt x="41" y="240"/>
                    <a:pt x="43" y="255"/>
                    <a:pt x="44" y="275"/>
                  </a:cubicBezTo>
                  <a:cubicBezTo>
                    <a:pt x="46" y="301"/>
                    <a:pt x="46" y="301"/>
                    <a:pt x="46" y="301"/>
                  </a:cubicBezTo>
                  <a:cubicBezTo>
                    <a:pt x="46" y="327"/>
                    <a:pt x="47" y="334"/>
                    <a:pt x="57" y="339"/>
                  </a:cubicBezTo>
                  <a:cubicBezTo>
                    <a:pt x="62" y="342"/>
                    <a:pt x="82" y="339"/>
                    <a:pt x="134" y="331"/>
                  </a:cubicBezTo>
                  <a:cubicBezTo>
                    <a:pt x="169" y="326"/>
                    <a:pt x="219" y="319"/>
                    <a:pt x="234" y="320"/>
                  </a:cubicBezTo>
                  <a:cubicBezTo>
                    <a:pt x="219" y="328"/>
                    <a:pt x="154" y="338"/>
                    <a:pt x="122" y="343"/>
                  </a:cubicBezTo>
                  <a:cubicBezTo>
                    <a:pt x="85" y="348"/>
                    <a:pt x="85" y="348"/>
                    <a:pt x="85" y="348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51" y="354"/>
                    <a:pt x="49" y="355"/>
                    <a:pt x="46" y="376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2" y="402"/>
                    <a:pt x="41" y="413"/>
                    <a:pt x="41" y="422"/>
                  </a:cubicBezTo>
                  <a:cubicBezTo>
                    <a:pt x="41" y="427"/>
                    <a:pt x="41" y="431"/>
                    <a:pt x="42" y="436"/>
                  </a:cubicBezTo>
                  <a:cubicBezTo>
                    <a:pt x="42" y="440"/>
                    <a:pt x="43" y="449"/>
                    <a:pt x="50" y="454"/>
                  </a:cubicBezTo>
                  <a:cubicBezTo>
                    <a:pt x="50" y="454"/>
                    <a:pt x="50" y="454"/>
                    <a:pt x="50" y="454"/>
                  </a:cubicBezTo>
                  <a:cubicBezTo>
                    <a:pt x="64" y="461"/>
                    <a:pt x="98" y="463"/>
                    <a:pt x="132" y="465"/>
                  </a:cubicBezTo>
                  <a:cubicBezTo>
                    <a:pt x="156" y="466"/>
                    <a:pt x="189" y="468"/>
                    <a:pt x="196" y="472"/>
                  </a:cubicBezTo>
                  <a:cubicBezTo>
                    <a:pt x="186" y="478"/>
                    <a:pt x="117" y="474"/>
                    <a:pt x="87" y="472"/>
                  </a:cubicBezTo>
                  <a:cubicBezTo>
                    <a:pt x="56" y="470"/>
                    <a:pt x="56" y="470"/>
                    <a:pt x="56" y="470"/>
                  </a:cubicBezTo>
                  <a:cubicBezTo>
                    <a:pt x="55" y="470"/>
                    <a:pt x="55" y="470"/>
                    <a:pt x="55" y="470"/>
                  </a:cubicBezTo>
                  <a:cubicBezTo>
                    <a:pt x="49" y="469"/>
                    <a:pt x="42" y="469"/>
                    <a:pt x="36" y="481"/>
                  </a:cubicBezTo>
                  <a:cubicBezTo>
                    <a:pt x="28" y="502"/>
                    <a:pt x="20" y="549"/>
                    <a:pt x="19" y="574"/>
                  </a:cubicBezTo>
                  <a:cubicBezTo>
                    <a:pt x="16" y="590"/>
                    <a:pt x="25" y="595"/>
                    <a:pt x="28" y="596"/>
                  </a:cubicBezTo>
                  <a:cubicBezTo>
                    <a:pt x="28" y="596"/>
                    <a:pt x="28" y="596"/>
                    <a:pt x="28" y="596"/>
                  </a:cubicBezTo>
                  <a:cubicBezTo>
                    <a:pt x="65" y="613"/>
                    <a:pt x="176" y="630"/>
                    <a:pt x="257" y="643"/>
                  </a:cubicBezTo>
                  <a:cubicBezTo>
                    <a:pt x="264" y="644"/>
                    <a:pt x="266" y="646"/>
                    <a:pt x="266" y="648"/>
                  </a:cubicBezTo>
                  <a:cubicBezTo>
                    <a:pt x="266" y="649"/>
                    <a:pt x="262" y="652"/>
                    <a:pt x="254" y="651"/>
                  </a:cubicBezTo>
                  <a:cubicBezTo>
                    <a:pt x="243" y="650"/>
                    <a:pt x="189" y="641"/>
                    <a:pt x="137" y="632"/>
                  </a:cubicBezTo>
                  <a:cubicBezTo>
                    <a:pt x="95" y="625"/>
                    <a:pt x="52" y="618"/>
                    <a:pt x="32" y="615"/>
                  </a:cubicBezTo>
                  <a:cubicBezTo>
                    <a:pt x="15" y="612"/>
                    <a:pt x="12" y="622"/>
                    <a:pt x="11" y="627"/>
                  </a:cubicBezTo>
                  <a:cubicBezTo>
                    <a:pt x="11" y="628"/>
                    <a:pt x="11" y="628"/>
                    <a:pt x="11" y="628"/>
                  </a:cubicBezTo>
                  <a:cubicBezTo>
                    <a:pt x="0" y="663"/>
                    <a:pt x="2" y="780"/>
                    <a:pt x="44" y="826"/>
                  </a:cubicBezTo>
                  <a:cubicBezTo>
                    <a:pt x="90" y="876"/>
                    <a:pt x="151" y="898"/>
                    <a:pt x="211" y="885"/>
                  </a:cubicBezTo>
                  <a:cubicBezTo>
                    <a:pt x="257" y="876"/>
                    <a:pt x="283" y="850"/>
                    <a:pt x="286" y="830"/>
                  </a:cubicBezTo>
                  <a:cubicBezTo>
                    <a:pt x="286" y="828"/>
                    <a:pt x="286" y="827"/>
                    <a:pt x="286" y="826"/>
                  </a:cubicBezTo>
                  <a:cubicBezTo>
                    <a:pt x="286" y="820"/>
                    <a:pt x="283" y="815"/>
                    <a:pt x="278" y="812"/>
                  </a:cubicBezTo>
                  <a:cubicBezTo>
                    <a:pt x="266" y="806"/>
                    <a:pt x="239" y="795"/>
                    <a:pt x="209" y="783"/>
                  </a:cubicBezTo>
                  <a:cubicBezTo>
                    <a:pt x="177" y="769"/>
                    <a:pt x="140" y="754"/>
                    <a:pt x="121" y="745"/>
                  </a:cubicBezTo>
                  <a:cubicBezTo>
                    <a:pt x="107" y="739"/>
                    <a:pt x="102" y="734"/>
                    <a:pt x="100" y="732"/>
                  </a:cubicBezTo>
                  <a:cubicBezTo>
                    <a:pt x="103" y="732"/>
                    <a:pt x="109" y="732"/>
                    <a:pt x="121" y="737"/>
                  </a:cubicBezTo>
                  <a:cubicBezTo>
                    <a:pt x="151" y="750"/>
                    <a:pt x="151" y="750"/>
                    <a:pt x="151" y="750"/>
                  </a:cubicBezTo>
                  <a:cubicBezTo>
                    <a:pt x="222" y="782"/>
                    <a:pt x="293" y="811"/>
                    <a:pt x="311" y="798"/>
                  </a:cubicBezTo>
                  <a:cubicBezTo>
                    <a:pt x="335" y="780"/>
                    <a:pt x="370" y="671"/>
                    <a:pt x="379" y="588"/>
                  </a:cubicBezTo>
                  <a:cubicBezTo>
                    <a:pt x="379" y="586"/>
                    <a:pt x="379" y="585"/>
                    <a:pt x="379" y="583"/>
                  </a:cubicBezTo>
                  <a:cubicBezTo>
                    <a:pt x="379" y="572"/>
                    <a:pt x="375" y="565"/>
                    <a:pt x="367" y="564"/>
                  </a:cubicBezTo>
                  <a:cubicBezTo>
                    <a:pt x="330" y="557"/>
                    <a:pt x="228" y="543"/>
                    <a:pt x="168" y="535"/>
                  </a:cubicBezTo>
                  <a:cubicBezTo>
                    <a:pt x="122" y="528"/>
                    <a:pt x="122" y="528"/>
                    <a:pt x="122" y="528"/>
                  </a:cubicBezTo>
                  <a:cubicBezTo>
                    <a:pt x="112" y="527"/>
                    <a:pt x="108" y="525"/>
                    <a:pt x="107" y="523"/>
                  </a:cubicBezTo>
                  <a:cubicBezTo>
                    <a:pt x="108" y="523"/>
                    <a:pt x="113" y="521"/>
                    <a:pt x="121" y="522"/>
                  </a:cubicBezTo>
                  <a:cubicBezTo>
                    <a:pt x="177" y="529"/>
                    <a:pt x="177" y="529"/>
                    <a:pt x="177" y="529"/>
                  </a:cubicBezTo>
                  <a:cubicBezTo>
                    <a:pt x="240" y="537"/>
                    <a:pt x="336" y="550"/>
                    <a:pt x="366" y="552"/>
                  </a:cubicBezTo>
                  <a:cubicBezTo>
                    <a:pt x="366" y="552"/>
                    <a:pt x="367" y="552"/>
                    <a:pt x="367" y="552"/>
                  </a:cubicBezTo>
                  <a:cubicBezTo>
                    <a:pt x="370" y="553"/>
                    <a:pt x="374" y="553"/>
                    <a:pt x="378" y="550"/>
                  </a:cubicBezTo>
                  <a:cubicBezTo>
                    <a:pt x="381" y="548"/>
                    <a:pt x="383" y="543"/>
                    <a:pt x="384" y="536"/>
                  </a:cubicBezTo>
                  <a:cubicBezTo>
                    <a:pt x="385" y="522"/>
                    <a:pt x="386" y="500"/>
                    <a:pt x="386" y="478"/>
                  </a:cubicBezTo>
                  <a:cubicBezTo>
                    <a:pt x="386" y="462"/>
                    <a:pt x="386" y="446"/>
                    <a:pt x="385" y="434"/>
                  </a:cubicBezTo>
                  <a:cubicBezTo>
                    <a:pt x="385" y="421"/>
                    <a:pt x="376" y="418"/>
                    <a:pt x="371" y="417"/>
                  </a:cubicBezTo>
                  <a:cubicBezTo>
                    <a:pt x="364" y="416"/>
                    <a:pt x="354" y="415"/>
                    <a:pt x="343" y="415"/>
                  </a:cubicBezTo>
                  <a:cubicBezTo>
                    <a:pt x="326" y="414"/>
                    <a:pt x="288" y="411"/>
                    <a:pt x="286" y="405"/>
                  </a:cubicBezTo>
                  <a:cubicBezTo>
                    <a:pt x="291" y="402"/>
                    <a:pt x="313" y="404"/>
                    <a:pt x="329" y="405"/>
                  </a:cubicBezTo>
                  <a:cubicBezTo>
                    <a:pt x="346" y="407"/>
                    <a:pt x="364" y="408"/>
                    <a:pt x="374" y="406"/>
                  </a:cubicBezTo>
                  <a:cubicBezTo>
                    <a:pt x="383" y="405"/>
                    <a:pt x="387" y="397"/>
                    <a:pt x="387" y="386"/>
                  </a:cubicBezTo>
                  <a:cubicBezTo>
                    <a:pt x="386" y="351"/>
                    <a:pt x="376" y="266"/>
                    <a:pt x="363" y="228"/>
                  </a:cubicBezTo>
                  <a:cubicBezTo>
                    <a:pt x="363" y="228"/>
                    <a:pt x="363" y="228"/>
                    <a:pt x="363" y="228"/>
                  </a:cubicBezTo>
                  <a:cubicBezTo>
                    <a:pt x="362" y="225"/>
                    <a:pt x="360" y="216"/>
                    <a:pt x="347" y="216"/>
                  </a:cubicBezTo>
                  <a:cubicBezTo>
                    <a:pt x="336" y="216"/>
                    <a:pt x="315" y="220"/>
                    <a:pt x="294" y="223"/>
                  </a:cubicBezTo>
                  <a:cubicBezTo>
                    <a:pt x="268" y="227"/>
                    <a:pt x="214" y="235"/>
                    <a:pt x="208" y="229"/>
                  </a:cubicBezTo>
                  <a:cubicBezTo>
                    <a:pt x="213" y="224"/>
                    <a:pt x="249" y="219"/>
                    <a:pt x="273" y="216"/>
                  </a:cubicBezTo>
                  <a:cubicBezTo>
                    <a:pt x="302" y="211"/>
                    <a:pt x="333" y="207"/>
                    <a:pt x="345" y="201"/>
                  </a:cubicBezTo>
                  <a:cubicBezTo>
                    <a:pt x="350" y="198"/>
                    <a:pt x="352" y="194"/>
                    <a:pt x="352" y="189"/>
                  </a:cubicBezTo>
                  <a:cubicBezTo>
                    <a:pt x="352" y="185"/>
                    <a:pt x="350" y="181"/>
                    <a:pt x="349" y="179"/>
                  </a:cubicBezTo>
                  <a:cubicBezTo>
                    <a:pt x="345" y="165"/>
                    <a:pt x="304" y="45"/>
                    <a:pt x="232" y="17"/>
                  </a:cubicBezTo>
                  <a:cubicBezTo>
                    <a:pt x="193" y="1"/>
                    <a:pt x="130" y="0"/>
                    <a:pt x="84" y="3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49" name="Freeform 121"/>
            <p:cNvSpPr>
              <a:spLocks/>
            </p:cNvSpPr>
            <p:nvPr/>
          </p:nvSpPr>
          <p:spPr bwMode="auto">
            <a:xfrm>
              <a:off x="1351" y="2627"/>
              <a:ext cx="213" cy="90"/>
            </a:xfrm>
            <a:custGeom>
              <a:avLst/>
              <a:gdLst>
                <a:gd name="T0" fmla="*/ 0 w 85"/>
                <a:gd name="T1" fmla="*/ 34 h 34"/>
                <a:gd name="T2" fmla="*/ 85 w 85"/>
                <a:gd name="T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" h="34">
                  <a:moveTo>
                    <a:pt x="0" y="34"/>
                  </a:moveTo>
                  <a:cubicBezTo>
                    <a:pt x="16" y="21"/>
                    <a:pt x="27" y="2"/>
                    <a:pt x="8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0" name="Freeform 122"/>
            <p:cNvSpPr>
              <a:spLocks/>
            </p:cNvSpPr>
            <p:nvPr/>
          </p:nvSpPr>
          <p:spPr bwMode="auto">
            <a:xfrm>
              <a:off x="1091" y="2733"/>
              <a:ext cx="180" cy="96"/>
            </a:xfrm>
            <a:custGeom>
              <a:avLst/>
              <a:gdLst>
                <a:gd name="T0" fmla="*/ 0 w 72"/>
                <a:gd name="T1" fmla="*/ 36 h 36"/>
                <a:gd name="T2" fmla="*/ 72 w 72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8" y="22"/>
                    <a:pt x="51" y="4"/>
                    <a:pt x="7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1" name="Freeform 123"/>
            <p:cNvSpPr>
              <a:spLocks/>
            </p:cNvSpPr>
            <p:nvPr/>
          </p:nvSpPr>
          <p:spPr bwMode="auto">
            <a:xfrm>
              <a:off x="1531" y="2987"/>
              <a:ext cx="243" cy="189"/>
            </a:xfrm>
            <a:custGeom>
              <a:avLst/>
              <a:gdLst>
                <a:gd name="T0" fmla="*/ 0 w 97"/>
                <a:gd name="T1" fmla="*/ 71 h 71"/>
                <a:gd name="T2" fmla="*/ 97 w 97"/>
                <a:gd name="T3" fmla="*/ 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71">
                  <a:moveTo>
                    <a:pt x="0" y="71"/>
                  </a:moveTo>
                  <a:cubicBezTo>
                    <a:pt x="14" y="49"/>
                    <a:pt x="49" y="0"/>
                    <a:pt x="97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2" name="Freeform 124"/>
            <p:cNvSpPr>
              <a:spLocks/>
            </p:cNvSpPr>
            <p:nvPr/>
          </p:nvSpPr>
          <p:spPr bwMode="auto">
            <a:xfrm>
              <a:off x="1544" y="1789"/>
              <a:ext cx="112" cy="86"/>
            </a:xfrm>
            <a:custGeom>
              <a:avLst/>
              <a:gdLst>
                <a:gd name="T0" fmla="*/ 0 w 45"/>
                <a:gd name="T1" fmla="*/ 0 h 32"/>
                <a:gd name="T2" fmla="*/ 45 w 45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cubicBezTo>
                    <a:pt x="8" y="27"/>
                    <a:pt x="28" y="32"/>
                    <a:pt x="45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3" name="Freeform 125"/>
            <p:cNvSpPr>
              <a:spLocks/>
            </p:cNvSpPr>
            <p:nvPr/>
          </p:nvSpPr>
          <p:spPr bwMode="auto">
            <a:xfrm>
              <a:off x="1274" y="2056"/>
              <a:ext cx="97" cy="163"/>
            </a:xfrm>
            <a:custGeom>
              <a:avLst/>
              <a:gdLst>
                <a:gd name="T0" fmla="*/ 28 w 39"/>
                <a:gd name="T1" fmla="*/ 0 h 61"/>
                <a:gd name="T2" fmla="*/ 0 w 39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61">
                  <a:moveTo>
                    <a:pt x="28" y="0"/>
                  </a:moveTo>
                  <a:cubicBezTo>
                    <a:pt x="39" y="26"/>
                    <a:pt x="37" y="52"/>
                    <a:pt x="0" y="6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4" name="Freeform 126"/>
            <p:cNvSpPr>
              <a:spLocks/>
            </p:cNvSpPr>
            <p:nvPr/>
          </p:nvSpPr>
          <p:spPr bwMode="auto">
            <a:xfrm>
              <a:off x="1471" y="2451"/>
              <a:ext cx="70" cy="72"/>
            </a:xfrm>
            <a:custGeom>
              <a:avLst/>
              <a:gdLst>
                <a:gd name="T0" fmla="*/ 0 w 28"/>
                <a:gd name="T1" fmla="*/ 1 h 27"/>
                <a:gd name="T2" fmla="*/ 28 w 28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7">
                  <a:moveTo>
                    <a:pt x="0" y="1"/>
                  </a:moveTo>
                  <a:cubicBezTo>
                    <a:pt x="17" y="0"/>
                    <a:pt x="27" y="11"/>
                    <a:pt x="2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5" name="Freeform 127"/>
            <p:cNvSpPr>
              <a:spLocks/>
            </p:cNvSpPr>
            <p:nvPr/>
          </p:nvSpPr>
          <p:spPr bwMode="auto">
            <a:xfrm>
              <a:off x="1454" y="2288"/>
              <a:ext cx="122" cy="80"/>
            </a:xfrm>
            <a:custGeom>
              <a:avLst/>
              <a:gdLst>
                <a:gd name="T0" fmla="*/ 0 w 49"/>
                <a:gd name="T1" fmla="*/ 0 h 30"/>
                <a:gd name="T2" fmla="*/ 49 w 49"/>
                <a:gd name="T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30">
                  <a:moveTo>
                    <a:pt x="0" y="0"/>
                  </a:moveTo>
                  <a:cubicBezTo>
                    <a:pt x="6" y="10"/>
                    <a:pt x="22" y="30"/>
                    <a:pt x="49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6" name="Freeform 128"/>
            <p:cNvSpPr>
              <a:spLocks/>
            </p:cNvSpPr>
            <p:nvPr/>
          </p:nvSpPr>
          <p:spPr bwMode="auto">
            <a:xfrm>
              <a:off x="1074" y="3168"/>
              <a:ext cx="252" cy="216"/>
            </a:xfrm>
            <a:custGeom>
              <a:avLst/>
              <a:gdLst>
                <a:gd name="T0" fmla="*/ 0 w 101"/>
                <a:gd name="T1" fmla="*/ 81 h 81"/>
                <a:gd name="T2" fmla="*/ 67 w 101"/>
                <a:gd name="T3" fmla="*/ 32 h 81"/>
                <a:gd name="T4" fmla="*/ 85 w 101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81">
                  <a:moveTo>
                    <a:pt x="0" y="81"/>
                  </a:moveTo>
                  <a:cubicBezTo>
                    <a:pt x="13" y="55"/>
                    <a:pt x="44" y="43"/>
                    <a:pt x="67" y="32"/>
                  </a:cubicBezTo>
                  <a:cubicBezTo>
                    <a:pt x="101" y="15"/>
                    <a:pt x="86" y="4"/>
                    <a:pt x="8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7" name="Freeform 129"/>
            <p:cNvSpPr>
              <a:spLocks/>
            </p:cNvSpPr>
            <p:nvPr/>
          </p:nvSpPr>
          <p:spPr bwMode="auto">
            <a:xfrm>
              <a:off x="784" y="1419"/>
              <a:ext cx="1057" cy="2440"/>
            </a:xfrm>
            <a:custGeom>
              <a:avLst/>
              <a:gdLst>
                <a:gd name="T0" fmla="*/ 165 w 423"/>
                <a:gd name="T1" fmla="*/ 904 h 915"/>
                <a:gd name="T2" fmla="*/ 31 w 423"/>
                <a:gd name="T3" fmla="*/ 606 h 915"/>
                <a:gd name="T4" fmla="*/ 48 w 423"/>
                <a:gd name="T5" fmla="*/ 222 h 915"/>
                <a:gd name="T6" fmla="*/ 83 w 423"/>
                <a:gd name="T7" fmla="*/ 45 h 915"/>
                <a:gd name="T8" fmla="*/ 188 w 423"/>
                <a:gd name="T9" fmla="*/ 0 h 915"/>
                <a:gd name="T10" fmla="*/ 331 w 423"/>
                <a:gd name="T11" fmla="*/ 69 h 915"/>
                <a:gd name="T12" fmla="*/ 423 w 423"/>
                <a:gd name="T13" fmla="*/ 423 h 915"/>
                <a:gd name="T14" fmla="*/ 423 w 423"/>
                <a:gd name="T15" fmla="*/ 442 h 915"/>
                <a:gd name="T16" fmla="*/ 297 w 423"/>
                <a:gd name="T17" fmla="*/ 874 h 915"/>
                <a:gd name="T18" fmla="*/ 165 w 423"/>
                <a:gd name="T19" fmla="*/ 90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915">
                  <a:moveTo>
                    <a:pt x="165" y="904"/>
                  </a:moveTo>
                  <a:cubicBezTo>
                    <a:pt x="45" y="877"/>
                    <a:pt x="0" y="777"/>
                    <a:pt x="31" y="606"/>
                  </a:cubicBezTo>
                  <a:cubicBezTo>
                    <a:pt x="48" y="508"/>
                    <a:pt x="69" y="362"/>
                    <a:pt x="48" y="222"/>
                  </a:cubicBezTo>
                  <a:cubicBezTo>
                    <a:pt x="37" y="148"/>
                    <a:pt x="49" y="85"/>
                    <a:pt x="83" y="45"/>
                  </a:cubicBezTo>
                  <a:cubicBezTo>
                    <a:pt x="109" y="16"/>
                    <a:pt x="145" y="0"/>
                    <a:pt x="188" y="0"/>
                  </a:cubicBezTo>
                  <a:cubicBezTo>
                    <a:pt x="230" y="0"/>
                    <a:pt x="285" y="8"/>
                    <a:pt x="331" y="69"/>
                  </a:cubicBezTo>
                  <a:cubicBezTo>
                    <a:pt x="382" y="135"/>
                    <a:pt x="413" y="254"/>
                    <a:pt x="423" y="423"/>
                  </a:cubicBezTo>
                  <a:cubicBezTo>
                    <a:pt x="423" y="429"/>
                    <a:pt x="423" y="436"/>
                    <a:pt x="423" y="442"/>
                  </a:cubicBezTo>
                  <a:cubicBezTo>
                    <a:pt x="423" y="652"/>
                    <a:pt x="377" y="809"/>
                    <a:pt x="297" y="874"/>
                  </a:cubicBezTo>
                  <a:cubicBezTo>
                    <a:pt x="259" y="905"/>
                    <a:pt x="215" y="915"/>
                    <a:pt x="165" y="90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8" name="Freeform 130"/>
            <p:cNvSpPr>
              <a:spLocks/>
            </p:cNvSpPr>
            <p:nvPr/>
          </p:nvSpPr>
          <p:spPr bwMode="auto">
            <a:xfrm>
              <a:off x="866" y="1464"/>
              <a:ext cx="928" cy="2349"/>
            </a:xfrm>
            <a:custGeom>
              <a:avLst/>
              <a:gdLst>
                <a:gd name="T0" fmla="*/ 81 w 371"/>
                <a:gd name="T1" fmla="*/ 31 h 881"/>
                <a:gd name="T2" fmla="*/ 334 w 371"/>
                <a:gd name="T3" fmla="*/ 173 h 881"/>
                <a:gd name="T4" fmla="*/ 264 w 371"/>
                <a:gd name="T5" fmla="*/ 200 h 881"/>
                <a:gd name="T6" fmla="*/ 191 w 371"/>
                <a:gd name="T7" fmla="*/ 222 h 881"/>
                <a:gd name="T8" fmla="*/ 340 w 371"/>
                <a:gd name="T9" fmla="*/ 216 h 881"/>
                <a:gd name="T10" fmla="*/ 348 w 371"/>
                <a:gd name="T11" fmla="*/ 223 h 881"/>
                <a:gd name="T12" fmla="*/ 365 w 371"/>
                <a:gd name="T13" fmla="*/ 390 h 881"/>
                <a:gd name="T14" fmla="*/ 272 w 371"/>
                <a:gd name="T15" fmla="*/ 391 h 881"/>
                <a:gd name="T16" fmla="*/ 334 w 371"/>
                <a:gd name="T17" fmla="*/ 415 h 881"/>
                <a:gd name="T18" fmla="*/ 369 w 371"/>
                <a:gd name="T19" fmla="*/ 427 h 881"/>
                <a:gd name="T20" fmla="*/ 365 w 371"/>
                <a:gd name="T21" fmla="*/ 536 h 881"/>
                <a:gd name="T22" fmla="*/ 358 w 371"/>
                <a:gd name="T23" fmla="*/ 536 h 881"/>
                <a:gd name="T24" fmla="*/ 114 w 371"/>
                <a:gd name="T25" fmla="*/ 506 h 881"/>
                <a:gd name="T26" fmla="*/ 112 w 371"/>
                <a:gd name="T27" fmla="*/ 528 h 881"/>
                <a:gd name="T28" fmla="*/ 357 w 371"/>
                <a:gd name="T29" fmla="*/ 564 h 881"/>
                <a:gd name="T30" fmla="*/ 299 w 371"/>
                <a:gd name="T31" fmla="*/ 783 h 881"/>
                <a:gd name="T32" fmla="*/ 116 w 371"/>
                <a:gd name="T33" fmla="*/ 721 h 881"/>
                <a:gd name="T34" fmla="*/ 109 w 371"/>
                <a:gd name="T35" fmla="*/ 744 h 881"/>
                <a:gd name="T36" fmla="*/ 266 w 371"/>
                <a:gd name="T37" fmla="*/ 811 h 881"/>
                <a:gd name="T38" fmla="*/ 201 w 371"/>
                <a:gd name="T39" fmla="*/ 869 h 881"/>
                <a:gd name="T40" fmla="*/ 10 w 371"/>
                <a:gd name="T41" fmla="*/ 622 h 881"/>
                <a:gd name="T42" fmla="*/ 23 w 371"/>
                <a:gd name="T43" fmla="*/ 615 h 881"/>
                <a:gd name="T44" fmla="*/ 245 w 371"/>
                <a:gd name="T45" fmla="*/ 651 h 881"/>
                <a:gd name="T46" fmla="*/ 266 w 371"/>
                <a:gd name="T47" fmla="*/ 640 h 881"/>
                <a:gd name="T48" fmla="*/ 24 w 371"/>
                <a:gd name="T49" fmla="*/ 581 h 881"/>
                <a:gd name="T50" fmla="*/ 18 w 371"/>
                <a:gd name="T51" fmla="*/ 571 h 881"/>
                <a:gd name="T52" fmla="*/ 36 w 371"/>
                <a:gd name="T53" fmla="*/ 476 h 881"/>
                <a:gd name="T54" fmla="*/ 48 w 371"/>
                <a:gd name="T55" fmla="*/ 470 h 881"/>
                <a:gd name="T56" fmla="*/ 198 w 371"/>
                <a:gd name="T57" fmla="*/ 465 h 881"/>
                <a:gd name="T58" fmla="*/ 124 w 371"/>
                <a:gd name="T59" fmla="*/ 449 h 881"/>
                <a:gd name="T60" fmla="*/ 42 w 371"/>
                <a:gd name="T61" fmla="*/ 428 h 881"/>
                <a:gd name="T62" fmla="*/ 45 w 371"/>
                <a:gd name="T63" fmla="*/ 377 h 881"/>
                <a:gd name="T64" fmla="*/ 50 w 371"/>
                <a:gd name="T65" fmla="*/ 354 h 881"/>
                <a:gd name="T66" fmla="*/ 78 w 371"/>
                <a:gd name="T67" fmla="*/ 348 h 881"/>
                <a:gd name="T68" fmla="*/ 236 w 371"/>
                <a:gd name="T69" fmla="*/ 311 h 881"/>
                <a:gd name="T70" fmla="*/ 234 w 371"/>
                <a:gd name="T71" fmla="*/ 307 h 881"/>
                <a:gd name="T72" fmla="*/ 53 w 371"/>
                <a:gd name="T73" fmla="*/ 324 h 881"/>
                <a:gd name="T74" fmla="*/ 44 w 371"/>
                <a:gd name="T75" fmla="*/ 267 h 881"/>
                <a:gd name="T76" fmla="*/ 38 w 371"/>
                <a:gd name="T77" fmla="*/ 192 h 881"/>
                <a:gd name="T78" fmla="*/ 141 w 371"/>
                <a:gd name="T79" fmla="*/ 165 h 881"/>
                <a:gd name="T80" fmla="*/ 270 w 371"/>
                <a:gd name="T81" fmla="*/ 128 h 881"/>
                <a:gd name="T82" fmla="*/ 184 w 371"/>
                <a:gd name="T83" fmla="*/ 130 h 881"/>
                <a:gd name="T84" fmla="*/ 34 w 371"/>
                <a:gd name="T85" fmla="*/ 149 h 881"/>
                <a:gd name="T86" fmla="*/ 32 w 371"/>
                <a:gd name="T87" fmla="*/ 13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881">
                  <a:moveTo>
                    <a:pt x="32" y="137"/>
                  </a:moveTo>
                  <a:cubicBezTo>
                    <a:pt x="32" y="90"/>
                    <a:pt x="49" y="54"/>
                    <a:pt x="81" y="31"/>
                  </a:cubicBezTo>
                  <a:cubicBezTo>
                    <a:pt x="125" y="0"/>
                    <a:pt x="184" y="2"/>
                    <a:pt x="222" y="16"/>
                  </a:cubicBezTo>
                  <a:cubicBezTo>
                    <a:pt x="290" y="43"/>
                    <a:pt x="330" y="160"/>
                    <a:pt x="334" y="173"/>
                  </a:cubicBezTo>
                  <a:cubicBezTo>
                    <a:pt x="336" y="180"/>
                    <a:pt x="336" y="185"/>
                    <a:pt x="334" y="186"/>
                  </a:cubicBezTo>
                  <a:cubicBezTo>
                    <a:pt x="322" y="192"/>
                    <a:pt x="293" y="196"/>
                    <a:pt x="264" y="200"/>
                  </a:cubicBezTo>
                  <a:cubicBezTo>
                    <a:pt x="218" y="206"/>
                    <a:pt x="197" y="210"/>
                    <a:pt x="192" y="217"/>
                  </a:cubicBezTo>
                  <a:cubicBezTo>
                    <a:pt x="191" y="219"/>
                    <a:pt x="191" y="221"/>
                    <a:pt x="191" y="222"/>
                  </a:cubicBezTo>
                  <a:cubicBezTo>
                    <a:pt x="194" y="235"/>
                    <a:pt x="224" y="232"/>
                    <a:pt x="287" y="223"/>
                  </a:cubicBezTo>
                  <a:cubicBezTo>
                    <a:pt x="308" y="219"/>
                    <a:pt x="329" y="216"/>
                    <a:pt x="340" y="216"/>
                  </a:cubicBezTo>
                  <a:cubicBezTo>
                    <a:pt x="346" y="216"/>
                    <a:pt x="347" y="219"/>
                    <a:pt x="348" y="222"/>
                  </a:cubicBezTo>
                  <a:cubicBezTo>
                    <a:pt x="348" y="223"/>
                    <a:pt x="348" y="223"/>
                    <a:pt x="348" y="223"/>
                  </a:cubicBezTo>
                  <a:cubicBezTo>
                    <a:pt x="360" y="259"/>
                    <a:pt x="370" y="345"/>
                    <a:pt x="371" y="378"/>
                  </a:cubicBezTo>
                  <a:cubicBezTo>
                    <a:pt x="371" y="385"/>
                    <a:pt x="369" y="390"/>
                    <a:pt x="365" y="390"/>
                  </a:cubicBezTo>
                  <a:cubicBezTo>
                    <a:pt x="355" y="392"/>
                    <a:pt x="338" y="391"/>
                    <a:pt x="321" y="389"/>
                  </a:cubicBezTo>
                  <a:cubicBezTo>
                    <a:pt x="294" y="387"/>
                    <a:pt x="278" y="386"/>
                    <a:pt x="272" y="391"/>
                  </a:cubicBezTo>
                  <a:cubicBezTo>
                    <a:pt x="271" y="393"/>
                    <a:pt x="270" y="395"/>
                    <a:pt x="270" y="397"/>
                  </a:cubicBezTo>
                  <a:cubicBezTo>
                    <a:pt x="271" y="410"/>
                    <a:pt x="296" y="412"/>
                    <a:pt x="334" y="415"/>
                  </a:cubicBezTo>
                  <a:cubicBezTo>
                    <a:pt x="345" y="415"/>
                    <a:pt x="355" y="416"/>
                    <a:pt x="362" y="417"/>
                  </a:cubicBezTo>
                  <a:cubicBezTo>
                    <a:pt x="367" y="418"/>
                    <a:pt x="369" y="421"/>
                    <a:pt x="369" y="427"/>
                  </a:cubicBezTo>
                  <a:cubicBezTo>
                    <a:pt x="370" y="454"/>
                    <a:pt x="371" y="503"/>
                    <a:pt x="368" y="527"/>
                  </a:cubicBezTo>
                  <a:cubicBezTo>
                    <a:pt x="367" y="534"/>
                    <a:pt x="365" y="536"/>
                    <a:pt x="365" y="536"/>
                  </a:cubicBezTo>
                  <a:cubicBezTo>
                    <a:pt x="364" y="537"/>
                    <a:pt x="362" y="537"/>
                    <a:pt x="360" y="536"/>
                  </a:cubicBezTo>
                  <a:cubicBezTo>
                    <a:pt x="358" y="536"/>
                    <a:pt x="358" y="536"/>
                    <a:pt x="358" y="536"/>
                  </a:cubicBezTo>
                  <a:cubicBezTo>
                    <a:pt x="328" y="534"/>
                    <a:pt x="233" y="522"/>
                    <a:pt x="170" y="513"/>
                  </a:cubicBezTo>
                  <a:cubicBezTo>
                    <a:pt x="114" y="506"/>
                    <a:pt x="114" y="506"/>
                    <a:pt x="114" y="506"/>
                  </a:cubicBezTo>
                  <a:cubicBezTo>
                    <a:pt x="100" y="505"/>
                    <a:pt x="91" y="508"/>
                    <a:pt x="90" y="514"/>
                  </a:cubicBezTo>
                  <a:cubicBezTo>
                    <a:pt x="89" y="521"/>
                    <a:pt x="98" y="526"/>
                    <a:pt x="112" y="528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219" y="543"/>
                    <a:pt x="321" y="556"/>
                    <a:pt x="357" y="564"/>
                  </a:cubicBezTo>
                  <a:cubicBezTo>
                    <a:pt x="364" y="565"/>
                    <a:pt x="364" y="574"/>
                    <a:pt x="363" y="579"/>
                  </a:cubicBezTo>
                  <a:cubicBezTo>
                    <a:pt x="354" y="665"/>
                    <a:pt x="318" y="769"/>
                    <a:pt x="299" y="783"/>
                  </a:cubicBezTo>
                  <a:cubicBezTo>
                    <a:pt x="282" y="795"/>
                    <a:pt x="190" y="754"/>
                    <a:pt x="146" y="734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09" y="719"/>
                    <a:pt x="87" y="711"/>
                    <a:pt x="83" y="720"/>
                  </a:cubicBezTo>
                  <a:cubicBezTo>
                    <a:pt x="80" y="727"/>
                    <a:pt x="89" y="735"/>
                    <a:pt x="109" y="744"/>
                  </a:cubicBezTo>
                  <a:cubicBezTo>
                    <a:pt x="129" y="754"/>
                    <a:pt x="166" y="769"/>
                    <a:pt x="198" y="782"/>
                  </a:cubicBezTo>
                  <a:cubicBezTo>
                    <a:pt x="227" y="794"/>
                    <a:pt x="255" y="805"/>
                    <a:pt x="266" y="811"/>
                  </a:cubicBezTo>
                  <a:cubicBezTo>
                    <a:pt x="270" y="813"/>
                    <a:pt x="271" y="817"/>
                    <a:pt x="270" y="821"/>
                  </a:cubicBezTo>
                  <a:cubicBezTo>
                    <a:pt x="268" y="834"/>
                    <a:pt x="248" y="860"/>
                    <a:pt x="201" y="869"/>
                  </a:cubicBezTo>
                  <a:cubicBezTo>
                    <a:pt x="144" y="881"/>
                    <a:pt x="86" y="860"/>
                    <a:pt x="42" y="812"/>
                  </a:cubicBezTo>
                  <a:cubicBezTo>
                    <a:pt x="2" y="769"/>
                    <a:pt x="0" y="656"/>
                    <a:pt x="10" y="622"/>
                  </a:cubicBezTo>
                  <a:cubicBezTo>
                    <a:pt x="10" y="622"/>
                    <a:pt x="11" y="621"/>
                    <a:pt x="11" y="621"/>
                  </a:cubicBezTo>
                  <a:cubicBezTo>
                    <a:pt x="12" y="616"/>
                    <a:pt x="13" y="613"/>
                    <a:pt x="23" y="615"/>
                  </a:cubicBezTo>
                  <a:cubicBezTo>
                    <a:pt x="43" y="618"/>
                    <a:pt x="86" y="625"/>
                    <a:pt x="128" y="632"/>
                  </a:cubicBezTo>
                  <a:cubicBezTo>
                    <a:pt x="182" y="641"/>
                    <a:pt x="234" y="650"/>
                    <a:pt x="245" y="651"/>
                  </a:cubicBezTo>
                  <a:cubicBezTo>
                    <a:pt x="259" y="652"/>
                    <a:pt x="266" y="646"/>
                    <a:pt x="266" y="640"/>
                  </a:cubicBezTo>
                  <a:cubicBezTo>
                    <a:pt x="266" y="640"/>
                    <a:pt x="266" y="640"/>
                    <a:pt x="266" y="640"/>
                  </a:cubicBezTo>
                  <a:cubicBezTo>
                    <a:pt x="266" y="634"/>
                    <a:pt x="261" y="629"/>
                    <a:pt x="250" y="627"/>
                  </a:cubicBezTo>
                  <a:cubicBezTo>
                    <a:pt x="170" y="615"/>
                    <a:pt x="59" y="597"/>
                    <a:pt x="24" y="581"/>
                  </a:cubicBezTo>
                  <a:cubicBezTo>
                    <a:pt x="24" y="581"/>
                    <a:pt x="23" y="581"/>
                    <a:pt x="23" y="581"/>
                  </a:cubicBezTo>
                  <a:cubicBezTo>
                    <a:pt x="21" y="580"/>
                    <a:pt x="18" y="578"/>
                    <a:pt x="18" y="571"/>
                  </a:cubicBezTo>
                  <a:cubicBezTo>
                    <a:pt x="18" y="570"/>
                    <a:pt x="18" y="568"/>
                    <a:pt x="19" y="566"/>
                  </a:cubicBezTo>
                  <a:cubicBezTo>
                    <a:pt x="20" y="543"/>
                    <a:pt x="28" y="496"/>
                    <a:pt x="36" y="476"/>
                  </a:cubicBezTo>
                  <a:cubicBezTo>
                    <a:pt x="39" y="469"/>
                    <a:pt x="42" y="469"/>
                    <a:pt x="46" y="470"/>
                  </a:cubicBezTo>
                  <a:cubicBezTo>
                    <a:pt x="48" y="470"/>
                    <a:pt x="48" y="470"/>
                    <a:pt x="48" y="470"/>
                  </a:cubicBezTo>
                  <a:cubicBezTo>
                    <a:pt x="48" y="470"/>
                    <a:pt x="78" y="472"/>
                    <a:pt x="78" y="472"/>
                  </a:cubicBezTo>
                  <a:cubicBezTo>
                    <a:pt x="161" y="477"/>
                    <a:pt x="196" y="478"/>
                    <a:pt x="198" y="465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0" y="453"/>
                    <a:pt x="166" y="451"/>
                    <a:pt x="124" y="449"/>
                  </a:cubicBezTo>
                  <a:cubicBezTo>
                    <a:pt x="93" y="447"/>
                    <a:pt x="58" y="445"/>
                    <a:pt x="46" y="439"/>
                  </a:cubicBezTo>
                  <a:cubicBezTo>
                    <a:pt x="43" y="436"/>
                    <a:pt x="42" y="430"/>
                    <a:pt x="42" y="428"/>
                  </a:cubicBezTo>
                  <a:cubicBezTo>
                    <a:pt x="41" y="423"/>
                    <a:pt x="41" y="419"/>
                    <a:pt x="41" y="414"/>
                  </a:cubicBezTo>
                  <a:cubicBezTo>
                    <a:pt x="41" y="405"/>
                    <a:pt x="42" y="395"/>
                    <a:pt x="45" y="377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7" y="361"/>
                    <a:pt x="48" y="356"/>
                    <a:pt x="50" y="354"/>
                  </a:cubicBezTo>
                  <a:cubicBezTo>
                    <a:pt x="51" y="352"/>
                    <a:pt x="55" y="352"/>
                    <a:pt x="62" y="351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210" y="328"/>
                    <a:pt x="236" y="321"/>
                    <a:pt x="236" y="311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27" y="301"/>
                    <a:pt x="194" y="305"/>
                    <a:pt x="125" y="316"/>
                  </a:cubicBezTo>
                  <a:cubicBezTo>
                    <a:pt x="95" y="320"/>
                    <a:pt x="58" y="325"/>
                    <a:pt x="53" y="324"/>
                  </a:cubicBezTo>
                  <a:cubicBezTo>
                    <a:pt x="47" y="321"/>
                    <a:pt x="46" y="318"/>
                    <a:pt x="45" y="293"/>
                  </a:cubicBezTo>
                  <a:cubicBezTo>
                    <a:pt x="44" y="267"/>
                    <a:pt x="44" y="267"/>
                    <a:pt x="44" y="267"/>
                  </a:cubicBezTo>
                  <a:cubicBezTo>
                    <a:pt x="43" y="246"/>
                    <a:pt x="41" y="230"/>
                    <a:pt x="39" y="219"/>
                  </a:cubicBezTo>
                  <a:cubicBezTo>
                    <a:pt x="37" y="205"/>
                    <a:pt x="35" y="197"/>
                    <a:pt x="38" y="192"/>
                  </a:cubicBezTo>
                  <a:cubicBezTo>
                    <a:pt x="42" y="185"/>
                    <a:pt x="76" y="179"/>
                    <a:pt x="101" y="174"/>
                  </a:cubicBezTo>
                  <a:cubicBezTo>
                    <a:pt x="116" y="171"/>
                    <a:pt x="130" y="168"/>
                    <a:pt x="141" y="165"/>
                  </a:cubicBezTo>
                  <a:cubicBezTo>
                    <a:pt x="151" y="162"/>
                    <a:pt x="166" y="159"/>
                    <a:pt x="182" y="156"/>
                  </a:cubicBezTo>
                  <a:cubicBezTo>
                    <a:pt x="231" y="145"/>
                    <a:pt x="264" y="137"/>
                    <a:pt x="270" y="128"/>
                  </a:cubicBezTo>
                  <a:cubicBezTo>
                    <a:pt x="271" y="125"/>
                    <a:pt x="271" y="123"/>
                    <a:pt x="271" y="122"/>
                  </a:cubicBezTo>
                  <a:cubicBezTo>
                    <a:pt x="267" y="109"/>
                    <a:pt x="239" y="116"/>
                    <a:pt x="184" y="130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66" y="157"/>
                    <a:pt x="41" y="154"/>
                    <a:pt x="34" y="149"/>
                  </a:cubicBezTo>
                  <a:cubicBezTo>
                    <a:pt x="33" y="147"/>
                    <a:pt x="32" y="146"/>
                    <a:pt x="32" y="144"/>
                  </a:cubicBezTo>
                  <a:cubicBezTo>
                    <a:pt x="32" y="142"/>
                    <a:pt x="32" y="140"/>
                    <a:pt x="32" y="13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59" name="Freeform 131"/>
            <p:cNvSpPr>
              <a:spLocks/>
            </p:cNvSpPr>
            <p:nvPr/>
          </p:nvSpPr>
          <p:spPr bwMode="auto">
            <a:xfrm>
              <a:off x="1274" y="2200"/>
              <a:ext cx="17" cy="32"/>
            </a:xfrm>
            <a:custGeom>
              <a:avLst/>
              <a:gdLst>
                <a:gd name="T0" fmla="*/ 0 w 7"/>
                <a:gd name="T1" fmla="*/ 4 h 12"/>
                <a:gd name="T2" fmla="*/ 5 w 7"/>
                <a:gd name="T3" fmla="*/ 9 h 12"/>
                <a:gd name="T4" fmla="*/ 2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4"/>
                  </a:moveTo>
                  <a:cubicBezTo>
                    <a:pt x="0" y="5"/>
                    <a:pt x="2" y="12"/>
                    <a:pt x="5" y="9"/>
                  </a:cubicBezTo>
                  <a:cubicBezTo>
                    <a:pt x="7" y="7"/>
                    <a:pt x="3" y="2"/>
                    <a:pt x="2" y="0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0" name="Freeform 132"/>
            <p:cNvSpPr>
              <a:spLocks/>
            </p:cNvSpPr>
            <p:nvPr/>
          </p:nvSpPr>
          <p:spPr bwMode="auto">
            <a:xfrm>
              <a:off x="1469" y="2443"/>
              <a:ext cx="15" cy="18"/>
            </a:xfrm>
            <a:custGeom>
              <a:avLst/>
              <a:gdLst>
                <a:gd name="T0" fmla="*/ 2 w 6"/>
                <a:gd name="T1" fmla="*/ 1 h 7"/>
                <a:gd name="T2" fmla="*/ 4 w 6"/>
                <a:gd name="T3" fmla="*/ 7 h 7"/>
                <a:gd name="T4" fmla="*/ 5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2" y="1"/>
                  </a:moveTo>
                  <a:cubicBezTo>
                    <a:pt x="0" y="2"/>
                    <a:pt x="2" y="7"/>
                    <a:pt x="4" y="7"/>
                  </a:cubicBezTo>
                  <a:cubicBezTo>
                    <a:pt x="6" y="6"/>
                    <a:pt x="6" y="2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1" name="Freeform 133"/>
            <p:cNvSpPr>
              <a:spLocks/>
            </p:cNvSpPr>
            <p:nvPr/>
          </p:nvSpPr>
          <p:spPr bwMode="auto">
            <a:xfrm>
              <a:off x="1561" y="2344"/>
              <a:ext cx="15" cy="24"/>
            </a:xfrm>
            <a:custGeom>
              <a:avLst/>
              <a:gdLst>
                <a:gd name="T0" fmla="*/ 5 w 6"/>
                <a:gd name="T1" fmla="*/ 3 h 9"/>
                <a:gd name="T2" fmla="*/ 4 w 6"/>
                <a:gd name="T3" fmla="*/ 2 h 9"/>
                <a:gd name="T4" fmla="*/ 3 w 6"/>
                <a:gd name="T5" fmla="*/ 9 h 9"/>
                <a:gd name="T6" fmla="*/ 1 w 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5" y="3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6" y="9"/>
                    <a:pt x="3" y="9"/>
                  </a:cubicBezTo>
                  <a:cubicBezTo>
                    <a:pt x="0" y="9"/>
                    <a:pt x="1" y="1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2" name="Freeform 134"/>
            <p:cNvSpPr>
              <a:spLocks/>
            </p:cNvSpPr>
            <p:nvPr/>
          </p:nvSpPr>
          <p:spPr bwMode="auto">
            <a:xfrm>
              <a:off x="1546" y="2616"/>
              <a:ext cx="15" cy="24"/>
            </a:xfrm>
            <a:custGeom>
              <a:avLst/>
              <a:gdLst>
                <a:gd name="T0" fmla="*/ 5 w 6"/>
                <a:gd name="T1" fmla="*/ 8 h 9"/>
                <a:gd name="T2" fmla="*/ 3 w 6"/>
                <a:gd name="T3" fmla="*/ 0 h 9"/>
                <a:gd name="T4" fmla="*/ 1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5" y="8"/>
                  </a:moveTo>
                  <a:cubicBezTo>
                    <a:pt x="6" y="6"/>
                    <a:pt x="6" y="1"/>
                    <a:pt x="3" y="0"/>
                  </a:cubicBezTo>
                  <a:cubicBezTo>
                    <a:pt x="0" y="0"/>
                    <a:pt x="1" y="7"/>
                    <a:pt x="1" y="9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3" name="Freeform 135"/>
            <p:cNvSpPr>
              <a:spLocks/>
            </p:cNvSpPr>
            <p:nvPr/>
          </p:nvSpPr>
          <p:spPr bwMode="auto">
            <a:xfrm>
              <a:off x="1641" y="1861"/>
              <a:ext cx="15" cy="22"/>
            </a:xfrm>
            <a:custGeom>
              <a:avLst/>
              <a:gdLst>
                <a:gd name="T0" fmla="*/ 4 w 6"/>
                <a:gd name="T1" fmla="*/ 7 h 8"/>
                <a:gd name="T2" fmla="*/ 3 w 6"/>
                <a:gd name="T3" fmla="*/ 0 h 8"/>
                <a:gd name="T4" fmla="*/ 0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4" y="7"/>
                  </a:moveTo>
                  <a:cubicBezTo>
                    <a:pt x="6" y="4"/>
                    <a:pt x="5" y="1"/>
                    <a:pt x="3" y="0"/>
                  </a:cubicBezTo>
                  <a:cubicBezTo>
                    <a:pt x="0" y="1"/>
                    <a:pt x="1" y="5"/>
                    <a:pt x="0" y="8"/>
                  </a:cubicBezTo>
                </a:path>
              </a:pathLst>
            </a:custGeom>
            <a:noFill/>
            <a:ln w="7938" cap="flat">
              <a:solidFill>
                <a:srgbClr val="FDDB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</p:grpSp>
      <p:sp>
        <p:nvSpPr>
          <p:cNvPr id="264" name="ZoneTexte 263"/>
          <p:cNvSpPr txBox="1"/>
          <p:nvPr/>
        </p:nvSpPr>
        <p:spPr>
          <a:xfrm>
            <a:off x="6136260" y="1737220"/>
            <a:ext cx="95139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  <a:cs typeface="Times New Roman" panose="02020603050405020304" pitchFamily="18" charset="0"/>
                <a:sym typeface="Symbol"/>
              </a:rPr>
              <a:t>-</a:t>
            </a:r>
            <a:r>
              <a:rPr lang="fr-FR" sz="1100" dirty="0" smtClean="0">
                <a:latin typeface="+mj-lt"/>
                <a:cs typeface="Times New Roman" panose="02020603050405020304" pitchFamily="18" charset="0"/>
              </a:rPr>
              <a:t>oxydation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3275856" y="4750643"/>
            <a:ext cx="755026" cy="622573"/>
            <a:chOff x="3707" y="1956"/>
            <a:chExt cx="401" cy="336"/>
          </a:xfrm>
        </p:grpSpPr>
        <p:sp>
          <p:nvSpPr>
            <p:cNvPr id="266" name="Oval 26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solidFill>
              <a:srgbClr val="9D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7" name="Oval 27"/>
            <p:cNvSpPr>
              <a:spLocks noChangeArrowheads="1"/>
            </p:cNvSpPr>
            <p:nvPr/>
          </p:nvSpPr>
          <p:spPr bwMode="auto">
            <a:xfrm>
              <a:off x="3755" y="1956"/>
              <a:ext cx="315" cy="33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8" name="Oval 28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3770" y="1969"/>
              <a:ext cx="182" cy="240"/>
            </a:xfrm>
            <a:custGeom>
              <a:avLst/>
              <a:gdLst>
                <a:gd name="T0" fmla="*/ 5 w 73"/>
                <a:gd name="T1" fmla="*/ 62 h 90"/>
                <a:gd name="T2" fmla="*/ 65 w 73"/>
                <a:gd name="T3" fmla="*/ 2 h 90"/>
                <a:gd name="T4" fmla="*/ 73 w 73"/>
                <a:gd name="T5" fmla="*/ 2 h 90"/>
                <a:gd name="T6" fmla="*/ 57 w 73"/>
                <a:gd name="T7" fmla="*/ 0 h 90"/>
                <a:gd name="T8" fmla="*/ 0 w 73"/>
                <a:gd name="T9" fmla="*/ 56 h 90"/>
                <a:gd name="T10" fmla="*/ 12 w 73"/>
                <a:gd name="T11" fmla="*/ 90 h 90"/>
                <a:gd name="T12" fmla="*/ 5 w 73"/>
                <a:gd name="T13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0">
                  <a:moveTo>
                    <a:pt x="5" y="62"/>
                  </a:moveTo>
                  <a:cubicBezTo>
                    <a:pt x="5" y="29"/>
                    <a:pt x="32" y="2"/>
                    <a:pt x="65" y="2"/>
                  </a:cubicBezTo>
                  <a:cubicBezTo>
                    <a:pt x="68" y="2"/>
                    <a:pt x="71" y="2"/>
                    <a:pt x="73" y="2"/>
                  </a:cubicBezTo>
                  <a:cubicBezTo>
                    <a:pt x="68" y="1"/>
                    <a:pt x="63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69"/>
                    <a:pt x="5" y="81"/>
                    <a:pt x="12" y="90"/>
                  </a:cubicBezTo>
                  <a:cubicBezTo>
                    <a:pt x="8" y="82"/>
                    <a:pt x="5" y="7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0" name="Freeform 30"/>
            <p:cNvSpPr>
              <a:spLocks/>
            </p:cNvSpPr>
            <p:nvPr/>
          </p:nvSpPr>
          <p:spPr bwMode="auto">
            <a:xfrm>
              <a:off x="3820" y="1988"/>
              <a:ext cx="235" cy="280"/>
            </a:xfrm>
            <a:custGeom>
              <a:avLst/>
              <a:gdLst>
                <a:gd name="T0" fmla="*/ 64 w 94"/>
                <a:gd name="T1" fmla="*/ 0 h 105"/>
                <a:gd name="T2" fmla="*/ 83 w 94"/>
                <a:gd name="T3" fmla="*/ 41 h 105"/>
                <a:gd name="T4" fmla="*/ 27 w 94"/>
                <a:gd name="T5" fmla="*/ 97 h 105"/>
                <a:gd name="T6" fmla="*/ 0 w 94"/>
                <a:gd name="T7" fmla="*/ 91 h 105"/>
                <a:gd name="T8" fmla="*/ 37 w 94"/>
                <a:gd name="T9" fmla="*/ 105 h 105"/>
                <a:gd name="T10" fmla="*/ 94 w 94"/>
                <a:gd name="T11" fmla="*/ 49 h 105"/>
                <a:gd name="T12" fmla="*/ 64 w 9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05">
                  <a:moveTo>
                    <a:pt x="64" y="0"/>
                  </a:moveTo>
                  <a:cubicBezTo>
                    <a:pt x="76" y="10"/>
                    <a:pt x="83" y="25"/>
                    <a:pt x="83" y="41"/>
                  </a:cubicBezTo>
                  <a:cubicBezTo>
                    <a:pt x="83" y="72"/>
                    <a:pt x="58" y="97"/>
                    <a:pt x="27" y="97"/>
                  </a:cubicBezTo>
                  <a:cubicBezTo>
                    <a:pt x="17" y="97"/>
                    <a:pt x="8" y="95"/>
                    <a:pt x="0" y="91"/>
                  </a:cubicBezTo>
                  <a:cubicBezTo>
                    <a:pt x="10" y="100"/>
                    <a:pt x="23" y="105"/>
                    <a:pt x="37" y="105"/>
                  </a:cubicBezTo>
                  <a:cubicBezTo>
                    <a:pt x="68" y="105"/>
                    <a:pt x="94" y="80"/>
                    <a:pt x="94" y="49"/>
                  </a:cubicBezTo>
                  <a:cubicBezTo>
                    <a:pt x="94" y="28"/>
                    <a:pt x="82" y="9"/>
                    <a:pt x="64" y="0"/>
                  </a:cubicBezTo>
                  <a:close/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3837" y="2036"/>
              <a:ext cx="100" cy="133"/>
            </a:xfrm>
            <a:custGeom>
              <a:avLst/>
              <a:gdLst>
                <a:gd name="T0" fmla="*/ 4 w 40"/>
                <a:gd name="T1" fmla="*/ 32 h 50"/>
                <a:gd name="T2" fmla="*/ 38 w 40"/>
                <a:gd name="T3" fmla="*/ 2 h 50"/>
                <a:gd name="T4" fmla="*/ 38 w 40"/>
                <a:gd name="T5" fmla="*/ 1 h 50"/>
                <a:gd name="T6" fmla="*/ 30 w 40"/>
                <a:gd name="T7" fmla="*/ 0 h 50"/>
                <a:gd name="T8" fmla="*/ 0 w 40"/>
                <a:gd name="T9" fmla="*/ 30 h 50"/>
                <a:gd name="T10" fmla="*/ 6 w 40"/>
                <a:gd name="T11" fmla="*/ 50 h 50"/>
                <a:gd name="T12" fmla="*/ 4 w 40"/>
                <a:gd name="T1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4" y="32"/>
                  </a:moveTo>
                  <a:cubicBezTo>
                    <a:pt x="4" y="15"/>
                    <a:pt x="21" y="2"/>
                    <a:pt x="38" y="2"/>
                  </a:cubicBezTo>
                  <a:cubicBezTo>
                    <a:pt x="40" y="2"/>
                    <a:pt x="37" y="1"/>
                    <a:pt x="38" y="1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7"/>
                    <a:pt x="2" y="45"/>
                    <a:pt x="6" y="50"/>
                  </a:cubicBezTo>
                  <a:cubicBezTo>
                    <a:pt x="4" y="46"/>
                    <a:pt x="4" y="38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2" name="Freeform 32"/>
            <p:cNvSpPr>
              <a:spLocks/>
            </p:cNvSpPr>
            <p:nvPr/>
          </p:nvSpPr>
          <p:spPr bwMode="auto">
            <a:xfrm>
              <a:off x="3867" y="2052"/>
              <a:ext cx="125" cy="149"/>
            </a:xfrm>
            <a:custGeom>
              <a:avLst/>
              <a:gdLst>
                <a:gd name="T0" fmla="*/ 34 w 50"/>
                <a:gd name="T1" fmla="*/ 0 h 56"/>
                <a:gd name="T2" fmla="*/ 44 w 50"/>
                <a:gd name="T3" fmla="*/ 22 h 56"/>
                <a:gd name="T4" fmla="*/ 14 w 50"/>
                <a:gd name="T5" fmla="*/ 52 h 56"/>
                <a:gd name="T6" fmla="*/ 0 w 50"/>
                <a:gd name="T7" fmla="*/ 48 h 56"/>
                <a:gd name="T8" fmla="*/ 20 w 50"/>
                <a:gd name="T9" fmla="*/ 56 h 56"/>
                <a:gd name="T10" fmla="*/ 50 w 50"/>
                <a:gd name="T11" fmla="*/ 26 h 56"/>
                <a:gd name="T12" fmla="*/ 34 w 5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34" y="0"/>
                  </a:moveTo>
                  <a:cubicBezTo>
                    <a:pt x="40" y="5"/>
                    <a:pt x="44" y="13"/>
                    <a:pt x="44" y="22"/>
                  </a:cubicBezTo>
                  <a:cubicBezTo>
                    <a:pt x="44" y="38"/>
                    <a:pt x="31" y="52"/>
                    <a:pt x="14" y="52"/>
                  </a:cubicBezTo>
                  <a:cubicBezTo>
                    <a:pt x="9" y="52"/>
                    <a:pt x="4" y="50"/>
                    <a:pt x="0" y="48"/>
                  </a:cubicBezTo>
                  <a:cubicBezTo>
                    <a:pt x="5" y="53"/>
                    <a:pt x="12" y="56"/>
                    <a:pt x="20" y="56"/>
                  </a:cubicBezTo>
                  <a:cubicBezTo>
                    <a:pt x="36" y="56"/>
                    <a:pt x="50" y="42"/>
                    <a:pt x="50" y="26"/>
                  </a:cubicBezTo>
                  <a:cubicBezTo>
                    <a:pt x="50" y="15"/>
                    <a:pt x="43" y="5"/>
                    <a:pt x="34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3" name="Freeform 33"/>
            <p:cNvSpPr>
              <a:spLocks/>
            </p:cNvSpPr>
            <p:nvPr/>
          </p:nvSpPr>
          <p:spPr bwMode="auto">
            <a:xfrm>
              <a:off x="3995" y="2079"/>
              <a:ext cx="50" cy="42"/>
            </a:xfrm>
            <a:custGeom>
              <a:avLst/>
              <a:gdLst>
                <a:gd name="T0" fmla="*/ 0 w 20"/>
                <a:gd name="T1" fmla="*/ 0 h 16"/>
                <a:gd name="T2" fmla="*/ 15 w 20"/>
                <a:gd name="T3" fmla="*/ 16 h 16"/>
                <a:gd name="T4" fmla="*/ 15 w 20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9" y="1"/>
                    <a:pt x="10" y="9"/>
                    <a:pt x="15" y="16"/>
                  </a:cubicBezTo>
                  <a:cubicBezTo>
                    <a:pt x="18" y="12"/>
                    <a:pt x="20" y="6"/>
                    <a:pt x="15" y="3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4" name="Freeform 34"/>
            <p:cNvSpPr>
              <a:spLocks/>
            </p:cNvSpPr>
            <p:nvPr/>
          </p:nvSpPr>
          <p:spPr bwMode="auto">
            <a:xfrm>
              <a:off x="3782" y="2172"/>
              <a:ext cx="68" cy="43"/>
            </a:xfrm>
            <a:custGeom>
              <a:avLst/>
              <a:gdLst>
                <a:gd name="T0" fmla="*/ 0 w 27"/>
                <a:gd name="T1" fmla="*/ 15 h 16"/>
                <a:gd name="T2" fmla="*/ 23 w 27"/>
                <a:gd name="T3" fmla="*/ 0 h 16"/>
                <a:gd name="T4" fmla="*/ 13 w 27"/>
                <a:gd name="T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6">
                  <a:moveTo>
                    <a:pt x="0" y="15"/>
                  </a:moveTo>
                  <a:cubicBezTo>
                    <a:pt x="7" y="16"/>
                    <a:pt x="27" y="9"/>
                    <a:pt x="23" y="0"/>
                  </a:cubicBezTo>
                  <a:cubicBezTo>
                    <a:pt x="19" y="0"/>
                    <a:pt x="16" y="3"/>
                    <a:pt x="13" y="5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5" name="Oval 35"/>
            <p:cNvSpPr>
              <a:spLocks noChangeArrowheads="1"/>
            </p:cNvSpPr>
            <p:nvPr/>
          </p:nvSpPr>
          <p:spPr bwMode="auto">
            <a:xfrm>
              <a:off x="3825" y="2028"/>
              <a:ext cx="177" cy="18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6" name="Oval 36"/>
            <p:cNvSpPr>
              <a:spLocks noChangeArrowheads="1"/>
            </p:cNvSpPr>
            <p:nvPr/>
          </p:nvSpPr>
          <p:spPr bwMode="auto">
            <a:xfrm>
              <a:off x="3970" y="2111"/>
              <a:ext cx="45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7" name="Oval 37"/>
            <p:cNvSpPr>
              <a:spLocks noChangeArrowheads="1"/>
            </p:cNvSpPr>
            <p:nvPr/>
          </p:nvSpPr>
          <p:spPr bwMode="auto">
            <a:xfrm>
              <a:off x="3972" y="2167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8" name="Oval 38"/>
            <p:cNvSpPr>
              <a:spLocks noChangeArrowheads="1"/>
            </p:cNvSpPr>
            <p:nvPr/>
          </p:nvSpPr>
          <p:spPr bwMode="auto">
            <a:xfrm>
              <a:off x="3820" y="2103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79" name="Oval 39"/>
            <p:cNvSpPr>
              <a:spLocks noChangeArrowheads="1"/>
            </p:cNvSpPr>
            <p:nvPr/>
          </p:nvSpPr>
          <p:spPr bwMode="auto">
            <a:xfrm>
              <a:off x="3852" y="2041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3895" y="2225"/>
              <a:ext cx="125" cy="67"/>
            </a:xfrm>
            <a:custGeom>
              <a:avLst/>
              <a:gdLst>
                <a:gd name="T0" fmla="*/ 0 w 50"/>
                <a:gd name="T1" fmla="*/ 21 h 25"/>
                <a:gd name="T2" fmla="*/ 50 w 50"/>
                <a:gd name="T3" fmla="*/ 5 h 25"/>
                <a:gd name="T4" fmla="*/ 50 w 5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5">
                  <a:moveTo>
                    <a:pt x="0" y="21"/>
                  </a:moveTo>
                  <a:cubicBezTo>
                    <a:pt x="18" y="25"/>
                    <a:pt x="36" y="14"/>
                    <a:pt x="50" y="5"/>
                  </a:cubicBezTo>
                  <a:cubicBezTo>
                    <a:pt x="50" y="3"/>
                    <a:pt x="50" y="1"/>
                    <a:pt x="50" y="0"/>
                  </a:cubicBezTo>
                </a:path>
              </a:pathLst>
            </a:custGeom>
            <a:solidFill>
              <a:srgbClr val="4E9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solidFill>
              <a:srgbClr val="F5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2" name="Freeform 42"/>
            <p:cNvSpPr>
              <a:spLocks/>
            </p:cNvSpPr>
            <p:nvPr/>
          </p:nvSpPr>
          <p:spPr bwMode="auto">
            <a:xfrm>
              <a:off x="3797" y="2001"/>
              <a:ext cx="75" cy="160"/>
            </a:xfrm>
            <a:custGeom>
              <a:avLst/>
              <a:gdLst>
                <a:gd name="T0" fmla="*/ 30 w 30"/>
                <a:gd name="T1" fmla="*/ 0 h 60"/>
                <a:gd name="T2" fmla="*/ 16 w 30"/>
                <a:gd name="T3" fmla="*/ 22 h 60"/>
                <a:gd name="T4" fmla="*/ 0 w 30"/>
                <a:gd name="T5" fmla="*/ 60 h 60"/>
                <a:gd name="T6" fmla="*/ 19 w 30"/>
                <a:gd name="T7" fmla="*/ 26 h 60"/>
                <a:gd name="T8" fmla="*/ 30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cubicBezTo>
                    <a:pt x="22" y="2"/>
                    <a:pt x="17" y="6"/>
                    <a:pt x="16" y="22"/>
                  </a:cubicBezTo>
                  <a:cubicBezTo>
                    <a:pt x="15" y="38"/>
                    <a:pt x="16" y="50"/>
                    <a:pt x="0" y="60"/>
                  </a:cubicBezTo>
                  <a:cubicBezTo>
                    <a:pt x="9" y="56"/>
                    <a:pt x="16" y="48"/>
                    <a:pt x="19" y="26"/>
                  </a:cubicBezTo>
                  <a:cubicBezTo>
                    <a:pt x="21" y="3"/>
                    <a:pt x="25" y="2"/>
                    <a:pt x="30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4000" y="2111"/>
              <a:ext cx="98" cy="104"/>
            </a:xfrm>
            <a:custGeom>
              <a:avLst/>
              <a:gdLst>
                <a:gd name="T0" fmla="*/ 23 w 39"/>
                <a:gd name="T1" fmla="*/ 0 h 39"/>
                <a:gd name="T2" fmla="*/ 0 w 39"/>
                <a:gd name="T3" fmla="*/ 39 h 39"/>
                <a:gd name="T4" fmla="*/ 23 w 3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23" y="0"/>
                  </a:moveTo>
                  <a:cubicBezTo>
                    <a:pt x="27" y="11"/>
                    <a:pt x="28" y="26"/>
                    <a:pt x="0" y="39"/>
                  </a:cubicBezTo>
                  <a:cubicBezTo>
                    <a:pt x="13" y="36"/>
                    <a:pt x="39" y="21"/>
                    <a:pt x="23" y="0"/>
                  </a:cubicBezTo>
                  <a:close/>
                </a:path>
              </a:pathLst>
            </a:custGeom>
            <a:solidFill>
              <a:srgbClr val="EA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>
              <a:off x="3897" y="2220"/>
              <a:ext cx="148" cy="53"/>
            </a:xfrm>
            <a:custGeom>
              <a:avLst/>
              <a:gdLst>
                <a:gd name="T0" fmla="*/ 0 w 59"/>
                <a:gd name="T1" fmla="*/ 20 h 20"/>
                <a:gd name="T2" fmla="*/ 59 w 59"/>
                <a:gd name="T3" fmla="*/ 0 h 20"/>
                <a:gd name="T4" fmla="*/ 23 w 59"/>
                <a:gd name="T5" fmla="*/ 11 h 20"/>
                <a:gd name="T6" fmla="*/ 0 w 5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0">
                  <a:moveTo>
                    <a:pt x="0" y="20"/>
                  </a:moveTo>
                  <a:cubicBezTo>
                    <a:pt x="9" y="13"/>
                    <a:pt x="41" y="15"/>
                    <a:pt x="59" y="0"/>
                  </a:cubicBezTo>
                  <a:cubicBezTo>
                    <a:pt x="56" y="3"/>
                    <a:pt x="32" y="10"/>
                    <a:pt x="23" y="11"/>
                  </a:cubicBezTo>
                  <a:cubicBezTo>
                    <a:pt x="14" y="12"/>
                    <a:pt x="2" y="15"/>
                    <a:pt x="0" y="2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3875" y="2004"/>
              <a:ext cx="122" cy="61"/>
            </a:xfrm>
            <a:custGeom>
              <a:avLst/>
              <a:gdLst>
                <a:gd name="T0" fmla="*/ 0 w 49"/>
                <a:gd name="T1" fmla="*/ 10 h 23"/>
                <a:gd name="T2" fmla="*/ 19 w 49"/>
                <a:gd name="T3" fmla="*/ 12 h 23"/>
                <a:gd name="T4" fmla="*/ 49 w 49"/>
                <a:gd name="T5" fmla="*/ 23 h 23"/>
                <a:gd name="T6" fmla="*/ 22 w 49"/>
                <a:gd name="T7" fmla="*/ 10 h 23"/>
                <a:gd name="T8" fmla="*/ 0 w 49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10"/>
                  </a:moveTo>
                  <a:cubicBezTo>
                    <a:pt x="8" y="5"/>
                    <a:pt x="10" y="5"/>
                    <a:pt x="19" y="12"/>
                  </a:cubicBezTo>
                  <a:cubicBezTo>
                    <a:pt x="28" y="19"/>
                    <a:pt x="32" y="22"/>
                    <a:pt x="49" y="23"/>
                  </a:cubicBezTo>
                  <a:cubicBezTo>
                    <a:pt x="42" y="22"/>
                    <a:pt x="25" y="16"/>
                    <a:pt x="22" y="10"/>
                  </a:cubicBezTo>
                  <a:cubicBezTo>
                    <a:pt x="18" y="5"/>
                    <a:pt x="4" y="0"/>
                    <a:pt x="0" y="1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3730" y="2135"/>
              <a:ext cx="125" cy="80"/>
            </a:xfrm>
            <a:custGeom>
              <a:avLst/>
              <a:gdLst>
                <a:gd name="T0" fmla="*/ 0 w 50"/>
                <a:gd name="T1" fmla="*/ 30 h 30"/>
                <a:gd name="T2" fmla="*/ 50 w 50"/>
                <a:gd name="T3" fmla="*/ 0 h 30"/>
                <a:gd name="T4" fmla="*/ 0 w 50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0">
                  <a:moveTo>
                    <a:pt x="0" y="30"/>
                  </a:moveTo>
                  <a:cubicBezTo>
                    <a:pt x="16" y="28"/>
                    <a:pt x="43" y="17"/>
                    <a:pt x="50" y="0"/>
                  </a:cubicBezTo>
                  <a:cubicBezTo>
                    <a:pt x="45" y="6"/>
                    <a:pt x="23" y="24"/>
                    <a:pt x="0" y="30"/>
                  </a:cubicBezTo>
                  <a:close/>
                </a:path>
              </a:pathLst>
            </a:custGeom>
            <a:solidFill>
              <a:srgbClr val="EC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287" name="Freeform 47"/>
            <p:cNvSpPr>
              <a:spLocks/>
            </p:cNvSpPr>
            <p:nvPr/>
          </p:nvSpPr>
          <p:spPr bwMode="auto">
            <a:xfrm>
              <a:off x="3707" y="1975"/>
              <a:ext cx="401" cy="314"/>
            </a:xfrm>
            <a:custGeom>
              <a:avLst/>
              <a:gdLst>
                <a:gd name="T0" fmla="*/ 64 w 160"/>
                <a:gd name="T1" fmla="*/ 6 h 118"/>
                <a:gd name="T2" fmla="*/ 48 w 160"/>
                <a:gd name="T3" fmla="*/ 37 h 118"/>
                <a:gd name="T4" fmla="*/ 47 w 160"/>
                <a:gd name="T5" fmla="*/ 49 h 118"/>
                <a:gd name="T6" fmla="*/ 8 w 160"/>
                <a:gd name="T7" fmla="*/ 76 h 118"/>
                <a:gd name="T8" fmla="*/ 1 w 160"/>
                <a:gd name="T9" fmla="*/ 86 h 118"/>
                <a:gd name="T10" fmla="*/ 10 w 160"/>
                <a:gd name="T11" fmla="*/ 93 h 118"/>
                <a:gd name="T12" fmla="*/ 64 w 160"/>
                <a:gd name="T13" fmla="*/ 54 h 118"/>
                <a:gd name="T14" fmla="*/ 66 w 160"/>
                <a:gd name="T15" fmla="*/ 37 h 118"/>
                <a:gd name="T16" fmla="*/ 72 w 160"/>
                <a:gd name="T17" fmla="*/ 22 h 118"/>
                <a:gd name="T18" fmla="*/ 83 w 160"/>
                <a:gd name="T19" fmla="*/ 26 h 118"/>
                <a:gd name="T20" fmla="*/ 113 w 160"/>
                <a:gd name="T21" fmla="*/ 37 h 118"/>
                <a:gd name="T22" fmla="*/ 138 w 160"/>
                <a:gd name="T23" fmla="*/ 55 h 118"/>
                <a:gd name="T24" fmla="*/ 131 w 160"/>
                <a:gd name="T25" fmla="*/ 77 h 118"/>
                <a:gd name="T26" fmla="*/ 91 w 160"/>
                <a:gd name="T27" fmla="*/ 93 h 118"/>
                <a:gd name="T28" fmla="*/ 66 w 160"/>
                <a:gd name="T29" fmla="*/ 103 h 118"/>
                <a:gd name="T30" fmla="*/ 68 w 160"/>
                <a:gd name="T31" fmla="*/ 115 h 118"/>
                <a:gd name="T32" fmla="*/ 80 w 160"/>
                <a:gd name="T33" fmla="*/ 113 h 118"/>
                <a:gd name="T34" fmla="*/ 80 w 160"/>
                <a:gd name="T35" fmla="*/ 113 h 118"/>
                <a:gd name="T36" fmla="*/ 93 w 160"/>
                <a:gd name="T37" fmla="*/ 110 h 118"/>
                <a:gd name="T38" fmla="*/ 143 w 160"/>
                <a:gd name="T39" fmla="*/ 90 h 118"/>
                <a:gd name="T40" fmla="*/ 154 w 160"/>
                <a:gd name="T41" fmla="*/ 49 h 118"/>
                <a:gd name="T42" fmla="*/ 113 w 160"/>
                <a:gd name="T43" fmla="*/ 20 h 118"/>
                <a:gd name="T44" fmla="*/ 94 w 160"/>
                <a:gd name="T45" fmla="*/ 12 h 118"/>
                <a:gd name="T46" fmla="*/ 64 w 160"/>
                <a:gd name="T47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18">
                  <a:moveTo>
                    <a:pt x="64" y="6"/>
                  </a:moveTo>
                  <a:cubicBezTo>
                    <a:pt x="48" y="14"/>
                    <a:pt x="48" y="27"/>
                    <a:pt x="48" y="37"/>
                  </a:cubicBezTo>
                  <a:cubicBezTo>
                    <a:pt x="48" y="41"/>
                    <a:pt x="48" y="45"/>
                    <a:pt x="47" y="49"/>
                  </a:cubicBezTo>
                  <a:cubicBezTo>
                    <a:pt x="43" y="64"/>
                    <a:pt x="30" y="73"/>
                    <a:pt x="8" y="76"/>
                  </a:cubicBezTo>
                  <a:cubicBezTo>
                    <a:pt x="3" y="76"/>
                    <a:pt x="0" y="81"/>
                    <a:pt x="1" y="86"/>
                  </a:cubicBezTo>
                  <a:cubicBezTo>
                    <a:pt x="1" y="90"/>
                    <a:pt x="6" y="94"/>
                    <a:pt x="10" y="93"/>
                  </a:cubicBezTo>
                  <a:cubicBezTo>
                    <a:pt x="47" y="88"/>
                    <a:pt x="60" y="69"/>
                    <a:pt x="64" y="54"/>
                  </a:cubicBezTo>
                  <a:cubicBezTo>
                    <a:pt x="66" y="47"/>
                    <a:pt x="66" y="42"/>
                    <a:pt x="66" y="37"/>
                  </a:cubicBezTo>
                  <a:cubicBezTo>
                    <a:pt x="66" y="28"/>
                    <a:pt x="66" y="25"/>
                    <a:pt x="72" y="22"/>
                  </a:cubicBezTo>
                  <a:cubicBezTo>
                    <a:pt x="75" y="20"/>
                    <a:pt x="76" y="21"/>
                    <a:pt x="83" y="26"/>
                  </a:cubicBezTo>
                  <a:cubicBezTo>
                    <a:pt x="90" y="31"/>
                    <a:pt x="99" y="37"/>
                    <a:pt x="113" y="37"/>
                  </a:cubicBezTo>
                  <a:cubicBezTo>
                    <a:pt x="123" y="37"/>
                    <a:pt x="134" y="45"/>
                    <a:pt x="138" y="55"/>
                  </a:cubicBezTo>
                  <a:cubicBezTo>
                    <a:pt x="141" y="63"/>
                    <a:pt x="139" y="70"/>
                    <a:pt x="131" y="77"/>
                  </a:cubicBezTo>
                  <a:cubicBezTo>
                    <a:pt x="118" y="88"/>
                    <a:pt x="103" y="91"/>
                    <a:pt x="91" y="93"/>
                  </a:cubicBezTo>
                  <a:cubicBezTo>
                    <a:pt x="80" y="94"/>
                    <a:pt x="71" y="96"/>
                    <a:pt x="66" y="103"/>
                  </a:cubicBezTo>
                  <a:cubicBezTo>
                    <a:pt x="63" y="107"/>
                    <a:pt x="64" y="112"/>
                    <a:pt x="68" y="115"/>
                  </a:cubicBezTo>
                  <a:cubicBezTo>
                    <a:pt x="72" y="118"/>
                    <a:pt x="77" y="117"/>
                    <a:pt x="80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2" y="112"/>
                    <a:pt x="88" y="111"/>
                    <a:pt x="93" y="110"/>
                  </a:cubicBezTo>
                  <a:cubicBezTo>
                    <a:pt x="107" y="108"/>
                    <a:pt x="126" y="105"/>
                    <a:pt x="143" y="90"/>
                  </a:cubicBezTo>
                  <a:cubicBezTo>
                    <a:pt x="155" y="79"/>
                    <a:pt x="160" y="64"/>
                    <a:pt x="154" y="49"/>
                  </a:cubicBezTo>
                  <a:cubicBezTo>
                    <a:pt x="148" y="32"/>
                    <a:pt x="130" y="20"/>
                    <a:pt x="113" y="20"/>
                  </a:cubicBezTo>
                  <a:cubicBezTo>
                    <a:pt x="105" y="20"/>
                    <a:pt x="99" y="16"/>
                    <a:pt x="94" y="12"/>
                  </a:cubicBezTo>
                  <a:cubicBezTo>
                    <a:pt x="87" y="7"/>
                    <a:pt x="77" y="0"/>
                    <a:pt x="64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>
                <a:latin typeface="+mj-lt"/>
              </a:endParaRPr>
            </a:p>
          </p:txBody>
        </p:sp>
      </p:grpSp>
      <p:cxnSp>
        <p:nvCxnSpPr>
          <p:cNvPr id="288" name="Connecteur droit avec flèche 287"/>
          <p:cNvCxnSpPr/>
          <p:nvPr/>
        </p:nvCxnSpPr>
        <p:spPr>
          <a:xfrm>
            <a:off x="3588469" y="2921510"/>
            <a:ext cx="0" cy="173280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ZoneTexte 288"/>
          <p:cNvSpPr txBox="1"/>
          <p:nvPr/>
        </p:nvSpPr>
        <p:spPr>
          <a:xfrm>
            <a:off x="3131840" y="4041064"/>
            <a:ext cx="860209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latin typeface="+mj-lt"/>
                <a:cs typeface="Times New Roman" panose="02020603050405020304" pitchFamily="18" charset="0"/>
                <a:sym typeface="Symbol"/>
              </a:rPr>
              <a:t>Secretion</a:t>
            </a:r>
            <a:endParaRPr lang="fr-FR" sz="1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0" name="ZoneTexte 289"/>
          <p:cNvSpPr txBox="1"/>
          <p:nvPr/>
        </p:nvSpPr>
        <p:spPr>
          <a:xfrm>
            <a:off x="2913002" y="570432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Use</a:t>
            </a:r>
            <a:endParaRPr lang="fr-FR" sz="1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1" name="ZoneTexte 290"/>
          <p:cNvSpPr txBox="1"/>
          <p:nvPr/>
        </p:nvSpPr>
        <p:spPr>
          <a:xfrm>
            <a:off x="2829915" y="6021288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+mj-lt"/>
                <a:cs typeface="Times New Roman" pitchFamily="18" charset="0"/>
                <a:sym typeface="Symbol"/>
              </a:rPr>
              <a:t>-</a:t>
            </a:r>
            <a:r>
              <a:rPr lang="fr-FR" sz="1400" dirty="0">
                <a:latin typeface="+mj-lt"/>
                <a:cs typeface="Times New Roman" pitchFamily="18" charset="0"/>
                <a:sym typeface="Symbol"/>
              </a:rPr>
              <a:t>o</a:t>
            </a:r>
            <a:r>
              <a:rPr lang="fr-FR" sz="1400" dirty="0" smtClean="0">
                <a:latin typeface="+mj-lt"/>
                <a:cs typeface="Times New Roman" pitchFamily="18" charset="0"/>
              </a:rPr>
              <a:t>xydation</a:t>
            </a:r>
          </a:p>
          <a:p>
            <a:r>
              <a:rPr lang="fr-FR" sz="1400" dirty="0" err="1" smtClean="0">
                <a:latin typeface="+mj-lt"/>
                <a:cs typeface="Times New Roman" pitchFamily="18" charset="0"/>
              </a:rPr>
              <a:t>Secretion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endParaRPr lang="fr-FR" sz="1400" dirty="0">
              <a:latin typeface="+mj-lt"/>
              <a:cs typeface="Times New Roman" pitchFamily="18" charset="0"/>
            </a:endParaRPr>
          </a:p>
        </p:txBody>
      </p:sp>
      <p:sp>
        <p:nvSpPr>
          <p:cNvPr id="292" name="ZoneTexte 291"/>
          <p:cNvSpPr txBox="1"/>
          <p:nvPr/>
        </p:nvSpPr>
        <p:spPr>
          <a:xfrm>
            <a:off x="4844764" y="187124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26%</a:t>
            </a:r>
            <a:endParaRPr lang="fr-FR" sz="11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3" name="ZoneTexte 292"/>
          <p:cNvSpPr txBox="1"/>
          <p:nvPr/>
        </p:nvSpPr>
        <p:spPr>
          <a:xfrm>
            <a:off x="6494473" y="339372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59%</a:t>
            </a:r>
            <a:endParaRPr lang="fr-FR" sz="11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4" name="ZoneTexte 293"/>
          <p:cNvSpPr txBox="1"/>
          <p:nvPr/>
        </p:nvSpPr>
        <p:spPr>
          <a:xfrm>
            <a:off x="1316432" y="179452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14%</a:t>
            </a:r>
            <a:endParaRPr lang="fr-FR" sz="11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5" name="ZoneTexte 294"/>
          <p:cNvSpPr txBox="1"/>
          <p:nvPr/>
        </p:nvSpPr>
        <p:spPr>
          <a:xfrm>
            <a:off x="4139952" y="5500389"/>
            <a:ext cx="50706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 smtClean="0">
                <a:latin typeface="+mj-lt"/>
                <a:cs typeface="Times New Roman" pitchFamily="18" charset="0"/>
              </a:rPr>
              <a:t>Donnelly </a:t>
            </a:r>
            <a:r>
              <a:rPr lang="fr-FR" sz="1400" i="1" u="sng" dirty="0" smtClean="0">
                <a:latin typeface="+mj-lt"/>
                <a:cs typeface="Times New Roman" pitchFamily="18" charset="0"/>
              </a:rPr>
              <a:t>et al</a:t>
            </a:r>
            <a:r>
              <a:rPr lang="fr-FR" sz="1400" u="sng" dirty="0" smtClean="0">
                <a:latin typeface="+mj-lt"/>
                <a:cs typeface="Times New Roman" pitchFamily="18" charset="0"/>
              </a:rPr>
              <a:t>., 2005</a:t>
            </a:r>
          </a:p>
          <a:p>
            <a:r>
              <a:rPr lang="fr-FR" sz="1400" dirty="0" err="1" smtClean="0">
                <a:latin typeface="+mj-lt"/>
                <a:cs typeface="Times New Roman" pitchFamily="18" charset="0"/>
              </a:rPr>
              <a:t>Hepatic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+mj-lt"/>
                <a:cs typeface="Times New Roman" pitchFamily="18" charset="0"/>
              </a:rPr>
              <a:t>steatosis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: </a:t>
            </a:r>
            <a:r>
              <a:rPr lang="fr-FR" sz="1400" dirty="0" err="1" smtClean="0">
                <a:latin typeface="+mj-lt"/>
                <a:cs typeface="Times New Roman" pitchFamily="18" charset="0"/>
              </a:rPr>
              <a:t>Fatty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</a:t>
            </a:r>
            <a:r>
              <a:rPr lang="fr-FR" sz="1400" dirty="0" err="1" smtClean="0">
                <a:latin typeface="+mj-lt"/>
                <a:cs typeface="Times New Roman" pitchFamily="18" charset="0"/>
              </a:rPr>
              <a:t>acids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of </a:t>
            </a:r>
            <a:r>
              <a:rPr lang="fr-FR" sz="1400" dirty="0" err="1" smtClean="0">
                <a:latin typeface="+mj-lt"/>
                <a:cs typeface="Times New Roman" pitchFamily="18" charset="0"/>
              </a:rPr>
              <a:t>triglycerides</a:t>
            </a:r>
            <a:r>
              <a:rPr lang="fr-FR" sz="1400" dirty="0" smtClean="0">
                <a:latin typeface="+mj-lt"/>
                <a:cs typeface="Times New Roman" pitchFamily="18" charset="0"/>
              </a:rPr>
              <a:t> come </a:t>
            </a:r>
            <a:r>
              <a:rPr lang="fr-FR" sz="1400" dirty="0" err="1" smtClean="0">
                <a:latin typeface="+mj-lt"/>
                <a:cs typeface="Times New Roman" pitchFamily="18" charset="0"/>
              </a:rPr>
              <a:t>from</a:t>
            </a:r>
            <a:endParaRPr lang="fr-FR" sz="1400" dirty="0" smtClean="0">
              <a:latin typeface="+mj-lt"/>
              <a:cs typeface="Times New Roman" pitchFamily="18" charset="0"/>
            </a:endParaRPr>
          </a:p>
          <a:p>
            <a:r>
              <a:rPr lang="fr-FR" sz="1400" dirty="0" smtClean="0">
                <a:latin typeface="+mj-lt"/>
                <a:cs typeface="Times New Roman" pitchFamily="18" charset="0"/>
              </a:rPr>
              <a:t>59% of the lipolyse</a:t>
            </a:r>
          </a:p>
          <a:p>
            <a:r>
              <a:rPr lang="fr-FR" sz="14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26% of the </a:t>
            </a:r>
            <a:r>
              <a:rPr lang="fr-FR" sz="14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lipogenesis</a:t>
            </a:r>
            <a:endParaRPr lang="fr-FR" sz="1400" b="1" dirty="0" smtClean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r>
              <a:rPr lang="fr-FR" sz="1400" dirty="0" smtClean="0">
                <a:latin typeface="+mj-lt"/>
                <a:cs typeface="Times New Roman" pitchFamily="18" charset="0"/>
              </a:rPr>
              <a:t>14 % of the </a:t>
            </a:r>
            <a:r>
              <a:rPr lang="fr-FR" sz="1400" dirty="0" err="1" smtClean="0">
                <a:latin typeface="+mj-lt"/>
                <a:cs typeface="Times New Roman" pitchFamily="18" charset="0"/>
              </a:rPr>
              <a:t>food</a:t>
            </a:r>
            <a:endParaRPr lang="fr-FR" sz="1400" dirty="0" smtClean="0">
              <a:latin typeface="+mj-lt"/>
              <a:cs typeface="Times New Roman" pitchFamily="18" charset="0"/>
            </a:endParaRPr>
          </a:p>
          <a:p>
            <a:endParaRPr lang="fr-FR" sz="1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79512" y="3212976"/>
            <a:ext cx="24064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Fatty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 </a:t>
            </a:r>
            <a:r>
              <a:rPr lang="fr-FR" dirty="0" err="1" smtClean="0"/>
              <a:t>Synthase</a:t>
            </a:r>
            <a:endParaRPr lang="fr-FR" dirty="0"/>
          </a:p>
        </p:txBody>
      </p:sp>
      <p:pic>
        <p:nvPicPr>
          <p:cNvPr id="27652" name="Picture 4" descr="File:Protein FASN PDB 1x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355287" cy="1728192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467544" y="5517232"/>
            <a:ext cx="33233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 2 </a:t>
            </a:r>
            <a:r>
              <a:rPr lang="fr-FR" sz="1400" dirty="0" err="1" smtClean="0"/>
              <a:t>subunits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7 </a:t>
            </a:r>
            <a:r>
              <a:rPr lang="fr-FR" sz="1400" dirty="0" err="1" smtClean="0"/>
              <a:t>activities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liver</a:t>
            </a:r>
            <a:r>
              <a:rPr lang="fr-FR" sz="1400" dirty="0" smtClean="0"/>
              <a:t>, adipose tissue, </a:t>
            </a:r>
            <a:r>
              <a:rPr lang="fr-FR" sz="1400" dirty="0" err="1" smtClean="0"/>
              <a:t>mammary</a:t>
            </a:r>
            <a:r>
              <a:rPr lang="fr-FR" sz="1400" dirty="0" smtClean="0"/>
              <a:t> gland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468" y="6453336"/>
            <a:ext cx="876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dirty="0" err="1" smtClean="0">
                <a:latin typeface="+mj-lt"/>
                <a:cs typeface="Times New Roman" pitchFamily="18" charset="0"/>
              </a:rPr>
              <a:t>Overall</a:t>
            </a:r>
            <a:r>
              <a:rPr lang="fr-FR" sz="1200" b="1" u="sng" dirty="0" smtClean="0">
                <a:latin typeface="+mj-lt"/>
                <a:cs typeface="Times New Roman" pitchFamily="18" charset="0"/>
              </a:rPr>
              <a:t> </a:t>
            </a:r>
            <a:r>
              <a:rPr lang="fr-FR" sz="1200" b="1" u="sng" dirty="0" err="1" smtClean="0">
                <a:latin typeface="+mj-lt"/>
                <a:cs typeface="Times New Roman" pitchFamily="18" charset="0"/>
              </a:rPr>
              <a:t>reaction</a:t>
            </a:r>
            <a:r>
              <a:rPr lang="fr-FR" sz="1200" b="1" u="sng" dirty="0" smtClean="0">
                <a:latin typeface="+mj-lt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: </a:t>
            </a:r>
            <a:r>
              <a:rPr lang="fr-FR" sz="1200" b="1" dirty="0" err="1" smtClean="0">
                <a:latin typeface="+mj-lt"/>
                <a:cs typeface="Times New Roman" pitchFamily="18" charset="0"/>
              </a:rPr>
              <a:t>acetylCoA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+ 7 </a:t>
            </a:r>
            <a:r>
              <a:rPr lang="fr-FR" sz="1200" b="1" dirty="0" err="1" smtClean="0">
                <a:latin typeface="+mj-lt"/>
                <a:cs typeface="Times New Roman" pitchFamily="18" charset="0"/>
              </a:rPr>
              <a:t>malonylCoA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+ 14 NADPH,H</a:t>
            </a:r>
            <a:r>
              <a:rPr lang="fr-FR" sz="1200" b="1" baseline="30000" dirty="0" smtClean="0">
                <a:latin typeface="+mj-lt"/>
                <a:cs typeface="Times New Roman" pitchFamily="18" charset="0"/>
              </a:rPr>
              <a:t>+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1200" b="1" dirty="0" smtClean="0">
                <a:latin typeface="+mj-lt"/>
                <a:cs typeface="Times New Roman" pitchFamily="18" charset="0"/>
                <a:sym typeface="Symbol"/>
              </a:rPr>
              <a:t> </a:t>
            </a:r>
            <a:r>
              <a:rPr lang="fr-FR" sz="12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  <a:sym typeface="Symbol"/>
              </a:rPr>
              <a:t>palmitoylCoA</a:t>
            </a:r>
            <a:r>
              <a:rPr lang="fr-FR" sz="12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Symbol"/>
              </a:rPr>
              <a:t> (C16:0) </a:t>
            </a:r>
            <a:r>
              <a:rPr lang="fr-FR" sz="1200" b="1" dirty="0" smtClean="0">
                <a:latin typeface="+mj-lt"/>
                <a:cs typeface="Times New Roman" pitchFamily="18" charset="0"/>
                <a:sym typeface="Symbol"/>
              </a:rPr>
              <a:t>+ 7CO</a:t>
            </a:r>
            <a:r>
              <a:rPr lang="fr-FR" sz="1200" b="1" baseline="-25000" dirty="0" smtClean="0">
                <a:latin typeface="+mj-lt"/>
                <a:cs typeface="Times New Roman" pitchFamily="18" charset="0"/>
                <a:sym typeface="Symbol"/>
              </a:rPr>
              <a:t>2 </a:t>
            </a:r>
            <a:r>
              <a:rPr lang="fr-FR" sz="1200" b="1" dirty="0" smtClean="0">
                <a:latin typeface="+mj-lt"/>
                <a:cs typeface="Times New Roman" pitchFamily="18" charset="0"/>
                <a:sym typeface="Symbol"/>
              </a:rPr>
              <a:t>+ 14 NADP</a:t>
            </a:r>
            <a:r>
              <a:rPr lang="fr-FR" sz="1200" b="1" baseline="30000" dirty="0" smtClean="0">
                <a:latin typeface="+mj-lt"/>
                <a:cs typeface="Times New Roman" pitchFamily="18" charset="0"/>
                <a:sym typeface="Symbol"/>
              </a:rPr>
              <a:t>+</a:t>
            </a:r>
            <a:r>
              <a:rPr lang="fr-FR" sz="1200" b="1" dirty="0" smtClean="0">
                <a:latin typeface="+mj-lt"/>
                <a:cs typeface="Times New Roman" pitchFamily="18" charset="0"/>
                <a:sym typeface="Symbol"/>
              </a:rPr>
              <a:t>+ 7CoA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Lipogenesis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and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Fatty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Acid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Synthase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779912" y="3429000"/>
            <a:ext cx="4752528" cy="2808312"/>
            <a:chOff x="455733" y="1190298"/>
            <a:chExt cx="8469934" cy="4909967"/>
          </a:xfrm>
        </p:grpSpPr>
        <p:pic>
          <p:nvPicPr>
            <p:cNvPr id="12" name="Picture 6" descr="http://upload.wikimedia.org/wikipedia/en/6/64/FASmodel2.jpg"/>
            <p:cNvPicPr>
              <a:picLocks noChangeAspect="1" noChangeArrowheads="1"/>
            </p:cNvPicPr>
            <p:nvPr/>
          </p:nvPicPr>
          <p:blipFill>
            <a:blip r:embed="rId4" cstate="print"/>
            <a:srcRect l="43678" t="14919"/>
            <a:stretch>
              <a:fillRect/>
            </a:stretch>
          </p:blipFill>
          <p:spPr bwMode="auto">
            <a:xfrm>
              <a:off x="4283968" y="1844824"/>
              <a:ext cx="3528392" cy="4255441"/>
            </a:xfrm>
            <a:prstGeom prst="rect">
              <a:avLst/>
            </a:prstGeom>
            <a:noFill/>
          </p:spPr>
        </p:pic>
        <p:cxnSp>
          <p:nvCxnSpPr>
            <p:cNvPr id="13" name="Connecteur droit avec flèche 12"/>
            <p:cNvCxnSpPr/>
            <p:nvPr/>
          </p:nvCxnSpPr>
          <p:spPr>
            <a:xfrm flipV="1">
              <a:off x="7258330" y="1700808"/>
              <a:ext cx="0" cy="10801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5702094" y="1761799"/>
              <a:ext cx="216024" cy="21602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16200000" flipV="1">
              <a:off x="5184068" y="1232757"/>
              <a:ext cx="0" cy="10801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16200000" flipV="1">
              <a:off x="4103992" y="2384928"/>
              <a:ext cx="0" cy="7920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923928" y="350100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rot="16200000" flipV="1">
              <a:off x="4256392" y="3504004"/>
              <a:ext cx="0" cy="7920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16200000" flipV="1">
              <a:off x="4095503" y="4228103"/>
              <a:ext cx="0" cy="5400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067944" y="5013176"/>
              <a:ext cx="576064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rot="16200000" flipV="1">
              <a:off x="5058056" y="4710181"/>
              <a:ext cx="0" cy="15480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571062" y="1190298"/>
              <a:ext cx="3354605" cy="4842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β</a:t>
              </a:r>
              <a:r>
                <a:rPr lang="fr-FR" sz="1200" b="1" dirty="0" smtClean="0"/>
                <a:t>-</a:t>
              </a:r>
              <a:r>
                <a:rPr lang="fr-FR" sz="1200" b="1" dirty="0" err="1" smtClean="0"/>
                <a:t>ketoacyl</a:t>
              </a:r>
              <a:r>
                <a:rPr lang="fr-FR" sz="1200" b="1" dirty="0" smtClean="0"/>
                <a:t>-</a:t>
              </a:r>
              <a:r>
                <a:rPr lang="fr-FR" sz="1200" b="1" dirty="0" err="1" smtClean="0"/>
                <a:t>synthase</a:t>
              </a:r>
              <a:r>
                <a:rPr lang="fr-FR" sz="1200" b="1" dirty="0" smtClean="0"/>
                <a:t> </a:t>
              </a:r>
              <a:endParaRPr lang="fr-FR" sz="1200" b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92639" y="1379972"/>
              <a:ext cx="2455356" cy="8071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/>
                <a:t>Malonyl</a:t>
              </a:r>
              <a:r>
                <a:rPr lang="fr-FR" sz="1200" b="1" dirty="0" smtClean="0"/>
                <a:t>/</a:t>
              </a:r>
              <a:r>
                <a:rPr lang="fr-FR" sz="1200" b="1" dirty="0" err="1" smtClean="0"/>
                <a:t>acetyl</a:t>
              </a:r>
              <a:endParaRPr lang="fr-FR" sz="1200" b="1" dirty="0" smtClean="0"/>
            </a:p>
            <a:p>
              <a:pPr algn="ctr"/>
              <a:r>
                <a:rPr lang="fr-FR" sz="1200" b="1" dirty="0" smtClean="0"/>
                <a:t> </a:t>
              </a:r>
              <a:r>
                <a:rPr lang="fr-FR" sz="1200" b="1" dirty="0" err="1" smtClean="0"/>
                <a:t>transferase</a:t>
              </a:r>
              <a:endParaRPr lang="fr-FR" sz="12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092639" y="5268296"/>
              <a:ext cx="2119321" cy="4842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/>
                <a:t>Thioesterase</a:t>
              </a:r>
              <a:endParaRPr lang="fr-FR" sz="1200" b="1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55733" y="4268617"/>
              <a:ext cx="3252170" cy="4842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β</a:t>
              </a:r>
              <a:r>
                <a:rPr lang="fr-FR" sz="1200" b="1" dirty="0" smtClean="0"/>
                <a:t>-</a:t>
              </a:r>
              <a:r>
                <a:rPr lang="fr-FR" sz="1200" b="1" dirty="0" err="1" smtClean="0"/>
                <a:t>ketoacyl</a:t>
              </a:r>
              <a:r>
                <a:rPr lang="fr-FR" sz="1200" b="1" dirty="0" smtClean="0"/>
                <a:t>-</a:t>
              </a:r>
              <a:r>
                <a:rPr lang="fr-FR" sz="1200" b="1" dirty="0" err="1" smtClean="0"/>
                <a:t>reductase</a:t>
              </a:r>
              <a:endParaRPr lang="fr-FR" sz="1200" b="1" dirty="0"/>
            </a:p>
          </p:txBody>
        </p:sp>
      </p:grpSp>
      <p:grpSp>
        <p:nvGrpSpPr>
          <p:cNvPr id="803" name="Groupe 802"/>
          <p:cNvGrpSpPr/>
          <p:nvPr/>
        </p:nvGrpSpPr>
        <p:grpSpPr>
          <a:xfrm>
            <a:off x="179512" y="548680"/>
            <a:ext cx="7848872" cy="2664296"/>
            <a:chOff x="-1044624" y="908720"/>
            <a:chExt cx="7848872" cy="2664296"/>
          </a:xfrm>
        </p:grpSpPr>
        <p:grpSp>
          <p:nvGrpSpPr>
            <p:cNvPr id="780" name="Group 116"/>
            <p:cNvGrpSpPr>
              <a:grpSpLocks/>
            </p:cNvGrpSpPr>
            <p:nvPr/>
          </p:nvGrpSpPr>
          <p:grpSpPr bwMode="auto">
            <a:xfrm flipH="1" flipV="1">
              <a:off x="683568" y="2564904"/>
              <a:ext cx="3240360" cy="1008112"/>
              <a:chOff x="128" y="2530"/>
              <a:chExt cx="2200" cy="1462"/>
            </a:xfrm>
          </p:grpSpPr>
          <p:sp>
            <p:nvSpPr>
              <p:cNvPr id="781" name="Freeform 117"/>
              <p:cNvSpPr>
                <a:spLocks/>
              </p:cNvSpPr>
              <p:nvPr/>
            </p:nvSpPr>
            <p:spPr bwMode="auto">
              <a:xfrm>
                <a:off x="128" y="2530"/>
                <a:ext cx="2200" cy="1462"/>
              </a:xfrm>
              <a:custGeom>
                <a:avLst/>
                <a:gdLst>
                  <a:gd name="T0" fmla="*/ 238 w 796"/>
                  <a:gd name="T1" fmla="*/ 1937 h 496"/>
                  <a:gd name="T2" fmla="*/ 1924 w 796"/>
                  <a:gd name="T3" fmla="*/ 4006 h 496"/>
                  <a:gd name="T4" fmla="*/ 5859 w 796"/>
                  <a:gd name="T5" fmla="*/ 1928 h 496"/>
                  <a:gd name="T6" fmla="*/ 2941 w 796"/>
                  <a:gd name="T7" fmla="*/ 1052 h 496"/>
                  <a:gd name="T8" fmla="*/ 238 w 796"/>
                  <a:gd name="T9" fmla="*/ 1937 h 4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6" h="496">
                    <a:moveTo>
                      <a:pt x="31" y="223"/>
                    </a:moveTo>
                    <a:cubicBezTo>
                      <a:pt x="0" y="342"/>
                      <a:pt x="88" y="425"/>
                      <a:pt x="252" y="461"/>
                    </a:cubicBezTo>
                    <a:cubicBezTo>
                      <a:pt x="415" y="496"/>
                      <a:pt x="796" y="444"/>
                      <a:pt x="767" y="222"/>
                    </a:cubicBezTo>
                    <a:cubicBezTo>
                      <a:pt x="739" y="0"/>
                      <a:pt x="484" y="81"/>
                      <a:pt x="385" y="121"/>
                    </a:cubicBezTo>
                    <a:cubicBezTo>
                      <a:pt x="286" y="160"/>
                      <a:pt x="62" y="104"/>
                      <a:pt x="31" y="223"/>
                    </a:cubicBezTo>
                    <a:close/>
                  </a:path>
                </a:pathLst>
              </a:custGeom>
              <a:solidFill>
                <a:srgbClr val="CE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2" name="Freeform 118"/>
              <p:cNvSpPr>
                <a:spLocks/>
              </p:cNvSpPr>
              <p:nvPr/>
            </p:nvSpPr>
            <p:spPr bwMode="auto">
              <a:xfrm>
                <a:off x="233" y="2786"/>
                <a:ext cx="1970" cy="1079"/>
              </a:xfrm>
              <a:custGeom>
                <a:avLst/>
                <a:gdLst>
                  <a:gd name="T0" fmla="*/ 5366 w 713"/>
                  <a:gd name="T1" fmla="*/ 1347 h 366"/>
                  <a:gd name="T2" fmla="*/ 4946 w 713"/>
                  <a:gd name="T3" fmla="*/ 1677 h 366"/>
                  <a:gd name="T4" fmla="*/ 4893 w 713"/>
                  <a:gd name="T5" fmla="*/ 1633 h 366"/>
                  <a:gd name="T6" fmla="*/ 4932 w 713"/>
                  <a:gd name="T7" fmla="*/ 1574 h 366"/>
                  <a:gd name="T8" fmla="*/ 5313 w 713"/>
                  <a:gd name="T9" fmla="*/ 1253 h 366"/>
                  <a:gd name="T10" fmla="*/ 5374 w 713"/>
                  <a:gd name="T11" fmla="*/ 887 h 366"/>
                  <a:gd name="T12" fmla="*/ 4940 w 713"/>
                  <a:gd name="T13" fmla="*/ 218 h 366"/>
                  <a:gd name="T14" fmla="*/ 3841 w 713"/>
                  <a:gd name="T15" fmla="*/ 71 h 366"/>
                  <a:gd name="T16" fmla="*/ 3755 w 713"/>
                  <a:gd name="T17" fmla="*/ 304 h 366"/>
                  <a:gd name="T18" fmla="*/ 3832 w 713"/>
                  <a:gd name="T19" fmla="*/ 1088 h 366"/>
                  <a:gd name="T20" fmla="*/ 3785 w 713"/>
                  <a:gd name="T21" fmla="*/ 1138 h 366"/>
                  <a:gd name="T22" fmla="*/ 3733 w 713"/>
                  <a:gd name="T23" fmla="*/ 1088 h 366"/>
                  <a:gd name="T24" fmla="*/ 3664 w 713"/>
                  <a:gd name="T25" fmla="*/ 330 h 366"/>
                  <a:gd name="T26" fmla="*/ 3365 w 713"/>
                  <a:gd name="T27" fmla="*/ 183 h 366"/>
                  <a:gd name="T28" fmla="*/ 2702 w 713"/>
                  <a:gd name="T29" fmla="*/ 433 h 366"/>
                  <a:gd name="T30" fmla="*/ 1594 w 713"/>
                  <a:gd name="T31" fmla="*/ 607 h 366"/>
                  <a:gd name="T32" fmla="*/ 1337 w 713"/>
                  <a:gd name="T33" fmla="*/ 843 h 366"/>
                  <a:gd name="T34" fmla="*/ 1321 w 713"/>
                  <a:gd name="T35" fmla="*/ 1772 h 366"/>
                  <a:gd name="T36" fmla="*/ 1290 w 713"/>
                  <a:gd name="T37" fmla="*/ 1843 h 366"/>
                  <a:gd name="T38" fmla="*/ 1230 w 713"/>
                  <a:gd name="T39" fmla="*/ 1816 h 366"/>
                  <a:gd name="T40" fmla="*/ 1230 w 713"/>
                  <a:gd name="T41" fmla="*/ 955 h 366"/>
                  <a:gd name="T42" fmla="*/ 1047 w 713"/>
                  <a:gd name="T43" fmla="*/ 643 h 366"/>
                  <a:gd name="T44" fmla="*/ 77 w 713"/>
                  <a:gd name="T45" fmla="*/ 1218 h 366"/>
                  <a:gd name="T46" fmla="*/ 77 w 713"/>
                  <a:gd name="T47" fmla="*/ 1218 h 366"/>
                  <a:gd name="T48" fmla="*/ 177 w 713"/>
                  <a:gd name="T49" fmla="*/ 2155 h 366"/>
                  <a:gd name="T50" fmla="*/ 1658 w 713"/>
                  <a:gd name="T51" fmla="*/ 3095 h 366"/>
                  <a:gd name="T52" fmla="*/ 2351 w 713"/>
                  <a:gd name="T53" fmla="*/ 3181 h 366"/>
                  <a:gd name="T54" fmla="*/ 2473 w 713"/>
                  <a:gd name="T55" fmla="*/ 2998 h 366"/>
                  <a:gd name="T56" fmla="*/ 2473 w 713"/>
                  <a:gd name="T57" fmla="*/ 2356 h 366"/>
                  <a:gd name="T58" fmla="*/ 2520 w 713"/>
                  <a:gd name="T59" fmla="*/ 2302 h 366"/>
                  <a:gd name="T60" fmla="*/ 2564 w 713"/>
                  <a:gd name="T61" fmla="*/ 2356 h 366"/>
                  <a:gd name="T62" fmla="*/ 2589 w 713"/>
                  <a:gd name="T63" fmla="*/ 2930 h 366"/>
                  <a:gd name="T64" fmla="*/ 2710 w 713"/>
                  <a:gd name="T65" fmla="*/ 3172 h 366"/>
                  <a:gd name="T66" fmla="*/ 5053 w 713"/>
                  <a:gd name="T67" fmla="*/ 2320 h 366"/>
                  <a:gd name="T68" fmla="*/ 5435 w 713"/>
                  <a:gd name="T69" fmla="*/ 1442 h 366"/>
                  <a:gd name="T70" fmla="*/ 5366 w 713"/>
                  <a:gd name="T71" fmla="*/ 134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13" h="366">
                    <a:moveTo>
                      <a:pt x="703" y="155"/>
                    </a:moveTo>
                    <a:cubicBezTo>
                      <a:pt x="688" y="170"/>
                      <a:pt x="665" y="190"/>
                      <a:pt x="648" y="193"/>
                    </a:cubicBezTo>
                    <a:cubicBezTo>
                      <a:pt x="645" y="194"/>
                      <a:pt x="641" y="192"/>
                      <a:pt x="641" y="188"/>
                    </a:cubicBezTo>
                    <a:cubicBezTo>
                      <a:pt x="640" y="185"/>
                      <a:pt x="642" y="182"/>
                      <a:pt x="646" y="181"/>
                    </a:cubicBezTo>
                    <a:cubicBezTo>
                      <a:pt x="660" y="178"/>
                      <a:pt x="682" y="158"/>
                      <a:pt x="696" y="144"/>
                    </a:cubicBezTo>
                    <a:cubicBezTo>
                      <a:pt x="707" y="132"/>
                      <a:pt x="711" y="119"/>
                      <a:pt x="704" y="102"/>
                    </a:cubicBezTo>
                    <a:cubicBezTo>
                      <a:pt x="694" y="67"/>
                      <a:pt x="675" y="42"/>
                      <a:pt x="647" y="25"/>
                    </a:cubicBezTo>
                    <a:cubicBezTo>
                      <a:pt x="608" y="2"/>
                      <a:pt x="555" y="0"/>
                      <a:pt x="503" y="8"/>
                    </a:cubicBezTo>
                    <a:cubicBezTo>
                      <a:pt x="496" y="9"/>
                      <a:pt x="486" y="13"/>
                      <a:pt x="492" y="35"/>
                    </a:cubicBezTo>
                    <a:cubicBezTo>
                      <a:pt x="502" y="66"/>
                      <a:pt x="502" y="106"/>
                      <a:pt x="502" y="125"/>
                    </a:cubicBezTo>
                    <a:cubicBezTo>
                      <a:pt x="502" y="128"/>
                      <a:pt x="499" y="131"/>
                      <a:pt x="496" y="131"/>
                    </a:cubicBezTo>
                    <a:cubicBezTo>
                      <a:pt x="492" y="131"/>
                      <a:pt x="489" y="128"/>
                      <a:pt x="489" y="125"/>
                    </a:cubicBezTo>
                    <a:cubicBezTo>
                      <a:pt x="489" y="109"/>
                      <a:pt x="489" y="68"/>
                      <a:pt x="480" y="38"/>
                    </a:cubicBezTo>
                    <a:cubicBezTo>
                      <a:pt x="475" y="24"/>
                      <a:pt x="460" y="15"/>
                      <a:pt x="441" y="21"/>
                    </a:cubicBezTo>
                    <a:cubicBezTo>
                      <a:pt x="408" y="30"/>
                      <a:pt x="377" y="41"/>
                      <a:pt x="354" y="50"/>
                    </a:cubicBezTo>
                    <a:cubicBezTo>
                      <a:pt x="316" y="65"/>
                      <a:pt x="264" y="67"/>
                      <a:pt x="209" y="70"/>
                    </a:cubicBezTo>
                    <a:cubicBezTo>
                      <a:pt x="200" y="70"/>
                      <a:pt x="178" y="74"/>
                      <a:pt x="175" y="97"/>
                    </a:cubicBezTo>
                    <a:cubicBezTo>
                      <a:pt x="169" y="134"/>
                      <a:pt x="164" y="183"/>
                      <a:pt x="173" y="204"/>
                    </a:cubicBezTo>
                    <a:cubicBezTo>
                      <a:pt x="174" y="207"/>
                      <a:pt x="173" y="211"/>
                      <a:pt x="169" y="212"/>
                    </a:cubicBezTo>
                    <a:cubicBezTo>
                      <a:pt x="166" y="213"/>
                      <a:pt x="162" y="212"/>
                      <a:pt x="161" y="209"/>
                    </a:cubicBezTo>
                    <a:cubicBezTo>
                      <a:pt x="152" y="187"/>
                      <a:pt x="156" y="143"/>
                      <a:pt x="161" y="110"/>
                    </a:cubicBezTo>
                    <a:cubicBezTo>
                      <a:pt x="164" y="88"/>
                      <a:pt x="154" y="71"/>
                      <a:pt x="137" y="74"/>
                    </a:cubicBezTo>
                    <a:cubicBezTo>
                      <a:pt x="75" y="79"/>
                      <a:pt x="22" y="94"/>
                      <a:pt x="10" y="140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0" y="181"/>
                      <a:pt x="4" y="217"/>
                      <a:pt x="23" y="248"/>
                    </a:cubicBezTo>
                    <a:cubicBezTo>
                      <a:pt x="54" y="298"/>
                      <a:pt x="121" y="335"/>
                      <a:pt x="217" y="356"/>
                    </a:cubicBezTo>
                    <a:cubicBezTo>
                      <a:pt x="243" y="362"/>
                      <a:pt x="274" y="365"/>
                      <a:pt x="308" y="366"/>
                    </a:cubicBezTo>
                    <a:cubicBezTo>
                      <a:pt x="317" y="365"/>
                      <a:pt x="324" y="359"/>
                      <a:pt x="324" y="345"/>
                    </a:cubicBezTo>
                    <a:cubicBezTo>
                      <a:pt x="324" y="331"/>
                      <a:pt x="324" y="271"/>
                      <a:pt x="324" y="271"/>
                    </a:cubicBezTo>
                    <a:cubicBezTo>
                      <a:pt x="324" y="268"/>
                      <a:pt x="327" y="265"/>
                      <a:pt x="330" y="265"/>
                    </a:cubicBezTo>
                    <a:cubicBezTo>
                      <a:pt x="334" y="265"/>
                      <a:pt x="336" y="268"/>
                      <a:pt x="336" y="271"/>
                    </a:cubicBezTo>
                    <a:cubicBezTo>
                      <a:pt x="336" y="271"/>
                      <a:pt x="337" y="318"/>
                      <a:pt x="339" y="337"/>
                    </a:cubicBezTo>
                    <a:cubicBezTo>
                      <a:pt x="341" y="352"/>
                      <a:pt x="339" y="366"/>
                      <a:pt x="355" y="365"/>
                    </a:cubicBezTo>
                    <a:cubicBezTo>
                      <a:pt x="466" y="360"/>
                      <a:pt x="593" y="330"/>
                      <a:pt x="662" y="267"/>
                    </a:cubicBezTo>
                    <a:cubicBezTo>
                      <a:pt x="693" y="238"/>
                      <a:pt x="710" y="204"/>
                      <a:pt x="712" y="166"/>
                    </a:cubicBezTo>
                    <a:cubicBezTo>
                      <a:pt x="713" y="159"/>
                      <a:pt x="708" y="148"/>
                      <a:pt x="703" y="155"/>
                    </a:cubicBezTo>
                    <a:close/>
                  </a:path>
                </a:pathLst>
              </a:custGeom>
              <a:solidFill>
                <a:srgbClr val="FBDC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3" name="Freeform 119"/>
              <p:cNvSpPr>
                <a:spLocks/>
              </p:cNvSpPr>
              <p:nvPr/>
            </p:nvSpPr>
            <p:spPr bwMode="auto">
              <a:xfrm>
                <a:off x="291" y="2869"/>
                <a:ext cx="1813" cy="966"/>
              </a:xfrm>
              <a:custGeom>
                <a:avLst/>
                <a:gdLst>
                  <a:gd name="T0" fmla="*/ 4737 w 656"/>
                  <a:gd name="T1" fmla="*/ 1387 h 328"/>
                  <a:gd name="T2" fmla="*/ 4751 w 656"/>
                  <a:gd name="T3" fmla="*/ 1337 h 328"/>
                  <a:gd name="T4" fmla="*/ 4690 w 656"/>
                  <a:gd name="T5" fmla="*/ 789 h 328"/>
                  <a:gd name="T6" fmla="*/ 4469 w 656"/>
                  <a:gd name="T7" fmla="*/ 103 h 328"/>
                  <a:gd name="T8" fmla="*/ 3767 w 656"/>
                  <a:gd name="T9" fmla="*/ 312 h 328"/>
                  <a:gd name="T10" fmla="*/ 3673 w 656"/>
                  <a:gd name="T11" fmla="*/ 833 h 328"/>
                  <a:gd name="T12" fmla="*/ 3673 w 656"/>
                  <a:gd name="T13" fmla="*/ 842 h 328"/>
                  <a:gd name="T14" fmla="*/ 3629 w 656"/>
                  <a:gd name="T15" fmla="*/ 892 h 328"/>
                  <a:gd name="T16" fmla="*/ 3604 w 656"/>
                  <a:gd name="T17" fmla="*/ 884 h 328"/>
                  <a:gd name="T18" fmla="*/ 3377 w 656"/>
                  <a:gd name="T19" fmla="*/ 798 h 328"/>
                  <a:gd name="T20" fmla="*/ 3178 w 656"/>
                  <a:gd name="T21" fmla="*/ 651 h 328"/>
                  <a:gd name="T22" fmla="*/ 3040 w 656"/>
                  <a:gd name="T23" fmla="*/ 330 h 328"/>
                  <a:gd name="T24" fmla="*/ 2117 w 656"/>
                  <a:gd name="T25" fmla="*/ 607 h 328"/>
                  <a:gd name="T26" fmla="*/ 1437 w 656"/>
                  <a:gd name="T27" fmla="*/ 727 h 328"/>
                  <a:gd name="T28" fmla="*/ 1468 w 656"/>
                  <a:gd name="T29" fmla="*/ 1222 h 328"/>
                  <a:gd name="T30" fmla="*/ 1161 w 656"/>
                  <a:gd name="T31" fmla="*/ 1534 h 328"/>
                  <a:gd name="T32" fmla="*/ 1130 w 656"/>
                  <a:gd name="T33" fmla="*/ 1596 h 328"/>
                  <a:gd name="T34" fmla="*/ 1070 w 656"/>
                  <a:gd name="T35" fmla="*/ 1570 h 328"/>
                  <a:gd name="T36" fmla="*/ 1039 w 656"/>
                  <a:gd name="T37" fmla="*/ 1405 h 328"/>
                  <a:gd name="T38" fmla="*/ 923 w 656"/>
                  <a:gd name="T39" fmla="*/ 1016 h 328"/>
                  <a:gd name="T40" fmla="*/ 251 w 656"/>
                  <a:gd name="T41" fmla="*/ 1066 h 328"/>
                  <a:gd name="T42" fmla="*/ 99 w 656"/>
                  <a:gd name="T43" fmla="*/ 2038 h 328"/>
                  <a:gd name="T44" fmla="*/ 779 w 656"/>
                  <a:gd name="T45" fmla="*/ 2586 h 328"/>
                  <a:gd name="T46" fmla="*/ 1603 w 656"/>
                  <a:gd name="T47" fmla="*/ 2774 h 328"/>
                  <a:gd name="T48" fmla="*/ 2308 w 656"/>
                  <a:gd name="T49" fmla="*/ 2350 h 328"/>
                  <a:gd name="T50" fmla="*/ 2313 w 656"/>
                  <a:gd name="T51" fmla="*/ 2333 h 328"/>
                  <a:gd name="T52" fmla="*/ 2313 w 656"/>
                  <a:gd name="T53" fmla="*/ 2109 h 328"/>
                  <a:gd name="T54" fmla="*/ 2360 w 656"/>
                  <a:gd name="T55" fmla="*/ 2056 h 328"/>
                  <a:gd name="T56" fmla="*/ 2407 w 656"/>
                  <a:gd name="T57" fmla="*/ 2109 h 328"/>
                  <a:gd name="T58" fmla="*/ 2407 w 656"/>
                  <a:gd name="T59" fmla="*/ 2126 h 328"/>
                  <a:gd name="T60" fmla="*/ 2750 w 656"/>
                  <a:gd name="T61" fmla="*/ 2274 h 328"/>
                  <a:gd name="T62" fmla="*/ 4477 w 656"/>
                  <a:gd name="T63" fmla="*/ 2109 h 328"/>
                  <a:gd name="T64" fmla="*/ 4903 w 656"/>
                  <a:gd name="T65" fmla="*/ 1378 h 328"/>
                  <a:gd name="T66" fmla="*/ 4790 w 656"/>
                  <a:gd name="T67" fmla="*/ 1431 h 328"/>
                  <a:gd name="T68" fmla="*/ 4737 w 656"/>
                  <a:gd name="T69" fmla="*/ 1387 h 3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6" h="328">
                    <a:moveTo>
                      <a:pt x="620" y="160"/>
                    </a:moveTo>
                    <a:cubicBezTo>
                      <a:pt x="619" y="158"/>
                      <a:pt x="620" y="155"/>
                      <a:pt x="622" y="154"/>
                    </a:cubicBezTo>
                    <a:cubicBezTo>
                      <a:pt x="636" y="125"/>
                      <a:pt x="626" y="101"/>
                      <a:pt x="614" y="91"/>
                    </a:cubicBezTo>
                    <a:cubicBezTo>
                      <a:pt x="627" y="76"/>
                      <a:pt x="637" y="24"/>
                      <a:pt x="585" y="12"/>
                    </a:cubicBezTo>
                    <a:cubicBezTo>
                      <a:pt x="534" y="0"/>
                      <a:pt x="488" y="1"/>
                      <a:pt x="493" y="36"/>
                    </a:cubicBezTo>
                    <a:cubicBezTo>
                      <a:pt x="497" y="64"/>
                      <a:pt x="486" y="87"/>
                      <a:pt x="481" y="96"/>
                    </a:cubicBezTo>
                    <a:cubicBezTo>
                      <a:pt x="481" y="96"/>
                      <a:pt x="481" y="97"/>
                      <a:pt x="481" y="97"/>
                    </a:cubicBezTo>
                    <a:cubicBezTo>
                      <a:pt x="481" y="100"/>
                      <a:pt x="478" y="103"/>
                      <a:pt x="475" y="103"/>
                    </a:cubicBezTo>
                    <a:cubicBezTo>
                      <a:pt x="474" y="103"/>
                      <a:pt x="473" y="103"/>
                      <a:pt x="472" y="102"/>
                    </a:cubicBezTo>
                    <a:cubicBezTo>
                      <a:pt x="465" y="103"/>
                      <a:pt x="453" y="100"/>
                      <a:pt x="442" y="92"/>
                    </a:cubicBezTo>
                    <a:cubicBezTo>
                      <a:pt x="427" y="80"/>
                      <a:pt x="434" y="72"/>
                      <a:pt x="416" y="75"/>
                    </a:cubicBezTo>
                    <a:cubicBezTo>
                      <a:pt x="456" y="52"/>
                      <a:pt x="429" y="28"/>
                      <a:pt x="398" y="38"/>
                    </a:cubicBezTo>
                    <a:cubicBezTo>
                      <a:pt x="367" y="48"/>
                      <a:pt x="322" y="63"/>
                      <a:pt x="277" y="70"/>
                    </a:cubicBezTo>
                    <a:cubicBezTo>
                      <a:pt x="231" y="78"/>
                      <a:pt x="201" y="69"/>
                      <a:pt x="188" y="84"/>
                    </a:cubicBezTo>
                    <a:cubicBezTo>
                      <a:pt x="175" y="98"/>
                      <a:pt x="172" y="142"/>
                      <a:pt x="192" y="141"/>
                    </a:cubicBezTo>
                    <a:cubicBezTo>
                      <a:pt x="170" y="147"/>
                      <a:pt x="160" y="170"/>
                      <a:pt x="152" y="177"/>
                    </a:cubicBezTo>
                    <a:cubicBezTo>
                      <a:pt x="153" y="180"/>
                      <a:pt x="151" y="183"/>
                      <a:pt x="148" y="184"/>
                    </a:cubicBezTo>
                    <a:cubicBezTo>
                      <a:pt x="145" y="185"/>
                      <a:pt x="141" y="184"/>
                      <a:pt x="140" y="181"/>
                    </a:cubicBezTo>
                    <a:cubicBezTo>
                      <a:pt x="138" y="176"/>
                      <a:pt x="137" y="169"/>
                      <a:pt x="136" y="162"/>
                    </a:cubicBezTo>
                    <a:cubicBezTo>
                      <a:pt x="131" y="149"/>
                      <a:pt x="126" y="131"/>
                      <a:pt x="121" y="117"/>
                    </a:cubicBezTo>
                    <a:cubicBezTo>
                      <a:pt x="112" y="93"/>
                      <a:pt x="66" y="100"/>
                      <a:pt x="33" y="123"/>
                    </a:cubicBezTo>
                    <a:cubicBezTo>
                      <a:pt x="7" y="141"/>
                      <a:pt x="0" y="201"/>
                      <a:pt x="13" y="235"/>
                    </a:cubicBezTo>
                    <a:cubicBezTo>
                      <a:pt x="33" y="260"/>
                      <a:pt x="63" y="281"/>
                      <a:pt x="102" y="298"/>
                    </a:cubicBezTo>
                    <a:cubicBezTo>
                      <a:pt x="133" y="307"/>
                      <a:pt x="169" y="315"/>
                      <a:pt x="210" y="320"/>
                    </a:cubicBezTo>
                    <a:cubicBezTo>
                      <a:pt x="284" y="328"/>
                      <a:pt x="302" y="298"/>
                      <a:pt x="302" y="271"/>
                    </a:cubicBezTo>
                    <a:cubicBezTo>
                      <a:pt x="303" y="269"/>
                      <a:pt x="303" y="269"/>
                      <a:pt x="303" y="269"/>
                    </a:cubicBezTo>
                    <a:cubicBezTo>
                      <a:pt x="303" y="255"/>
                      <a:pt x="303" y="243"/>
                      <a:pt x="303" y="243"/>
                    </a:cubicBezTo>
                    <a:cubicBezTo>
                      <a:pt x="303" y="240"/>
                      <a:pt x="306" y="237"/>
                      <a:pt x="309" y="237"/>
                    </a:cubicBezTo>
                    <a:cubicBezTo>
                      <a:pt x="313" y="237"/>
                      <a:pt x="315" y="240"/>
                      <a:pt x="315" y="243"/>
                    </a:cubicBezTo>
                    <a:cubicBezTo>
                      <a:pt x="315" y="243"/>
                      <a:pt x="315" y="244"/>
                      <a:pt x="315" y="245"/>
                    </a:cubicBezTo>
                    <a:cubicBezTo>
                      <a:pt x="326" y="253"/>
                      <a:pt x="348" y="263"/>
                      <a:pt x="360" y="262"/>
                    </a:cubicBezTo>
                    <a:cubicBezTo>
                      <a:pt x="376" y="307"/>
                      <a:pt x="500" y="296"/>
                      <a:pt x="586" y="243"/>
                    </a:cubicBezTo>
                    <a:cubicBezTo>
                      <a:pt x="656" y="201"/>
                      <a:pt x="648" y="170"/>
                      <a:pt x="642" y="159"/>
                    </a:cubicBezTo>
                    <a:cubicBezTo>
                      <a:pt x="637" y="162"/>
                      <a:pt x="632" y="164"/>
                      <a:pt x="627" y="165"/>
                    </a:cubicBezTo>
                    <a:cubicBezTo>
                      <a:pt x="624" y="166"/>
                      <a:pt x="620" y="164"/>
                      <a:pt x="620" y="160"/>
                    </a:cubicBezTo>
                    <a:close/>
                  </a:path>
                </a:pathLst>
              </a:custGeom>
              <a:solidFill>
                <a:srgbClr val="FC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4" name="Freeform 120"/>
              <p:cNvSpPr>
                <a:spLocks noEditPoints="1"/>
              </p:cNvSpPr>
              <p:nvPr/>
            </p:nvSpPr>
            <p:spPr bwMode="auto">
              <a:xfrm>
                <a:off x="239" y="2830"/>
                <a:ext cx="1337" cy="616"/>
              </a:xfrm>
              <a:custGeom>
                <a:avLst/>
                <a:gdLst>
                  <a:gd name="T0" fmla="*/ 1030 w 484"/>
                  <a:gd name="T1" fmla="*/ 513 h 209"/>
                  <a:gd name="T2" fmla="*/ 61 w 484"/>
                  <a:gd name="T3" fmla="*/ 1085 h 209"/>
                  <a:gd name="T4" fmla="*/ 61 w 484"/>
                  <a:gd name="T5" fmla="*/ 1085 h 209"/>
                  <a:gd name="T6" fmla="*/ 69 w 484"/>
                  <a:gd name="T7" fmla="*/ 1816 h 209"/>
                  <a:gd name="T8" fmla="*/ 77 w 484"/>
                  <a:gd name="T9" fmla="*/ 1789 h 209"/>
                  <a:gd name="T10" fmla="*/ 389 w 484"/>
                  <a:gd name="T11" fmla="*/ 869 h 209"/>
                  <a:gd name="T12" fmla="*/ 1113 w 484"/>
                  <a:gd name="T13" fmla="*/ 808 h 209"/>
                  <a:gd name="T14" fmla="*/ 1174 w 484"/>
                  <a:gd name="T15" fmla="*/ 1200 h 209"/>
                  <a:gd name="T16" fmla="*/ 1213 w 484"/>
                  <a:gd name="T17" fmla="*/ 825 h 209"/>
                  <a:gd name="T18" fmla="*/ 1030 w 484"/>
                  <a:gd name="T19" fmla="*/ 513 h 209"/>
                  <a:gd name="T20" fmla="*/ 3646 w 484"/>
                  <a:gd name="T21" fmla="*/ 200 h 209"/>
                  <a:gd name="T22" fmla="*/ 3351 w 484"/>
                  <a:gd name="T23" fmla="*/ 53 h 209"/>
                  <a:gd name="T24" fmla="*/ 2685 w 484"/>
                  <a:gd name="T25" fmla="*/ 304 h 209"/>
                  <a:gd name="T26" fmla="*/ 1580 w 484"/>
                  <a:gd name="T27" fmla="*/ 477 h 209"/>
                  <a:gd name="T28" fmla="*/ 1320 w 484"/>
                  <a:gd name="T29" fmla="*/ 713 h 209"/>
                  <a:gd name="T30" fmla="*/ 1268 w 484"/>
                  <a:gd name="T31" fmla="*/ 1312 h 209"/>
                  <a:gd name="T32" fmla="*/ 1564 w 484"/>
                  <a:gd name="T33" fmla="*/ 669 h 209"/>
                  <a:gd name="T34" fmla="*/ 2710 w 484"/>
                  <a:gd name="T35" fmla="*/ 442 h 209"/>
                  <a:gd name="T36" fmla="*/ 3503 w 484"/>
                  <a:gd name="T37" fmla="*/ 183 h 209"/>
                  <a:gd name="T38" fmla="*/ 3693 w 484"/>
                  <a:gd name="T39" fmla="*/ 442 h 209"/>
                  <a:gd name="T40" fmla="*/ 3646 w 484"/>
                  <a:gd name="T41" fmla="*/ 200 h 2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4" h="209">
                    <a:moveTo>
                      <a:pt x="135" y="59"/>
                    </a:moveTo>
                    <a:cubicBezTo>
                      <a:pt x="73" y="64"/>
                      <a:pt x="20" y="79"/>
                      <a:pt x="8" y="125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0" y="156"/>
                      <a:pt x="1" y="183"/>
                      <a:pt x="9" y="209"/>
                    </a:cubicBezTo>
                    <a:cubicBezTo>
                      <a:pt x="10" y="207"/>
                      <a:pt x="10" y="206"/>
                      <a:pt x="10" y="206"/>
                    </a:cubicBezTo>
                    <a:cubicBezTo>
                      <a:pt x="5" y="172"/>
                      <a:pt x="13" y="121"/>
                      <a:pt x="51" y="100"/>
                    </a:cubicBezTo>
                    <a:cubicBezTo>
                      <a:pt x="89" y="80"/>
                      <a:pt x="141" y="59"/>
                      <a:pt x="146" y="93"/>
                    </a:cubicBezTo>
                    <a:cubicBezTo>
                      <a:pt x="148" y="110"/>
                      <a:pt x="151" y="126"/>
                      <a:pt x="154" y="138"/>
                    </a:cubicBezTo>
                    <a:cubicBezTo>
                      <a:pt x="155" y="123"/>
                      <a:pt x="157" y="108"/>
                      <a:pt x="159" y="95"/>
                    </a:cubicBezTo>
                    <a:cubicBezTo>
                      <a:pt x="162" y="73"/>
                      <a:pt x="152" y="56"/>
                      <a:pt x="135" y="59"/>
                    </a:cubicBezTo>
                    <a:close/>
                    <a:moveTo>
                      <a:pt x="478" y="23"/>
                    </a:moveTo>
                    <a:cubicBezTo>
                      <a:pt x="473" y="9"/>
                      <a:pt x="458" y="0"/>
                      <a:pt x="439" y="6"/>
                    </a:cubicBezTo>
                    <a:cubicBezTo>
                      <a:pt x="406" y="15"/>
                      <a:pt x="375" y="26"/>
                      <a:pt x="352" y="35"/>
                    </a:cubicBezTo>
                    <a:cubicBezTo>
                      <a:pt x="314" y="50"/>
                      <a:pt x="262" y="52"/>
                      <a:pt x="207" y="55"/>
                    </a:cubicBezTo>
                    <a:cubicBezTo>
                      <a:pt x="198" y="55"/>
                      <a:pt x="176" y="59"/>
                      <a:pt x="173" y="82"/>
                    </a:cubicBezTo>
                    <a:cubicBezTo>
                      <a:pt x="170" y="103"/>
                      <a:pt x="167" y="129"/>
                      <a:pt x="166" y="151"/>
                    </a:cubicBezTo>
                    <a:cubicBezTo>
                      <a:pt x="169" y="118"/>
                      <a:pt x="183" y="83"/>
                      <a:pt x="205" y="77"/>
                    </a:cubicBezTo>
                    <a:cubicBezTo>
                      <a:pt x="235" y="70"/>
                      <a:pt x="298" y="74"/>
                      <a:pt x="355" y="51"/>
                    </a:cubicBezTo>
                    <a:cubicBezTo>
                      <a:pt x="411" y="28"/>
                      <a:pt x="442" y="14"/>
                      <a:pt x="459" y="21"/>
                    </a:cubicBezTo>
                    <a:cubicBezTo>
                      <a:pt x="472" y="26"/>
                      <a:pt x="477" y="32"/>
                      <a:pt x="484" y="51"/>
                    </a:cubicBezTo>
                    <a:cubicBezTo>
                      <a:pt x="483" y="41"/>
                      <a:pt x="481" y="32"/>
                      <a:pt x="478" y="23"/>
                    </a:cubicBezTo>
                    <a:close/>
                  </a:path>
                </a:pathLst>
              </a:custGeom>
              <a:solidFill>
                <a:srgbClr val="F8CE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5" name="Freeform 121"/>
              <p:cNvSpPr>
                <a:spLocks/>
              </p:cNvSpPr>
              <p:nvPr/>
            </p:nvSpPr>
            <p:spPr bwMode="auto">
              <a:xfrm>
                <a:off x="1576" y="2786"/>
                <a:ext cx="622" cy="495"/>
              </a:xfrm>
              <a:custGeom>
                <a:avLst/>
                <a:gdLst>
                  <a:gd name="T0" fmla="*/ 1667 w 225"/>
                  <a:gd name="T1" fmla="*/ 887 h 168"/>
                  <a:gd name="T2" fmla="*/ 1230 w 225"/>
                  <a:gd name="T3" fmla="*/ 218 h 168"/>
                  <a:gd name="T4" fmla="*/ 130 w 225"/>
                  <a:gd name="T5" fmla="*/ 71 h 168"/>
                  <a:gd name="T6" fmla="*/ 47 w 225"/>
                  <a:gd name="T7" fmla="*/ 303 h 168"/>
                  <a:gd name="T8" fmla="*/ 108 w 225"/>
                  <a:gd name="T9" fmla="*/ 704 h 168"/>
                  <a:gd name="T10" fmla="*/ 282 w 225"/>
                  <a:gd name="T11" fmla="*/ 192 h 168"/>
                  <a:gd name="T12" fmla="*/ 1222 w 225"/>
                  <a:gd name="T13" fmla="*/ 303 h 168"/>
                  <a:gd name="T14" fmla="*/ 1391 w 225"/>
                  <a:gd name="T15" fmla="*/ 1458 h 168"/>
                  <a:gd name="T16" fmla="*/ 1421 w 225"/>
                  <a:gd name="T17" fmla="*/ 1441 h 168"/>
                  <a:gd name="T18" fmla="*/ 1606 w 225"/>
                  <a:gd name="T19" fmla="*/ 1249 h 168"/>
                  <a:gd name="T20" fmla="*/ 1667 w 225"/>
                  <a:gd name="T21" fmla="*/ 887 h 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168">
                    <a:moveTo>
                      <a:pt x="218" y="102"/>
                    </a:moveTo>
                    <a:cubicBezTo>
                      <a:pt x="208" y="67"/>
                      <a:pt x="189" y="42"/>
                      <a:pt x="161" y="25"/>
                    </a:cubicBezTo>
                    <a:cubicBezTo>
                      <a:pt x="122" y="2"/>
                      <a:pt x="69" y="0"/>
                      <a:pt x="17" y="8"/>
                    </a:cubicBezTo>
                    <a:cubicBezTo>
                      <a:pt x="10" y="9"/>
                      <a:pt x="0" y="13"/>
                      <a:pt x="6" y="35"/>
                    </a:cubicBezTo>
                    <a:cubicBezTo>
                      <a:pt x="11" y="49"/>
                      <a:pt x="13" y="65"/>
                      <a:pt x="14" y="81"/>
                    </a:cubicBezTo>
                    <a:cubicBezTo>
                      <a:pt x="14" y="49"/>
                      <a:pt x="11" y="27"/>
                      <a:pt x="37" y="22"/>
                    </a:cubicBezTo>
                    <a:cubicBezTo>
                      <a:pt x="66" y="16"/>
                      <a:pt x="120" y="8"/>
                      <a:pt x="160" y="35"/>
                    </a:cubicBezTo>
                    <a:cubicBezTo>
                      <a:pt x="195" y="58"/>
                      <a:pt x="221" y="132"/>
                      <a:pt x="182" y="168"/>
                    </a:cubicBezTo>
                    <a:cubicBezTo>
                      <a:pt x="183" y="167"/>
                      <a:pt x="185" y="166"/>
                      <a:pt x="186" y="166"/>
                    </a:cubicBezTo>
                    <a:cubicBezTo>
                      <a:pt x="195" y="159"/>
                      <a:pt x="204" y="151"/>
                      <a:pt x="210" y="144"/>
                    </a:cubicBezTo>
                    <a:cubicBezTo>
                      <a:pt x="221" y="132"/>
                      <a:pt x="225" y="119"/>
                      <a:pt x="218" y="102"/>
                    </a:cubicBezTo>
                    <a:close/>
                  </a:path>
                </a:pathLst>
              </a:custGeom>
              <a:solidFill>
                <a:srgbClr val="F8CE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6" name="Freeform 122"/>
              <p:cNvSpPr>
                <a:spLocks/>
              </p:cNvSpPr>
              <p:nvPr/>
            </p:nvSpPr>
            <p:spPr bwMode="auto">
              <a:xfrm>
                <a:off x="2010" y="3222"/>
                <a:ext cx="193" cy="395"/>
              </a:xfrm>
              <a:custGeom>
                <a:avLst/>
                <a:gdLst>
                  <a:gd name="T0" fmla="*/ 455 w 70"/>
                  <a:gd name="T1" fmla="*/ 62 h 134"/>
                  <a:gd name="T2" fmla="*/ 234 w 70"/>
                  <a:gd name="T3" fmla="*/ 277 h 134"/>
                  <a:gd name="T4" fmla="*/ 358 w 70"/>
                  <a:gd name="T5" fmla="*/ 401 h 134"/>
                  <a:gd name="T6" fmla="*/ 0 w 70"/>
                  <a:gd name="T7" fmla="*/ 1164 h 134"/>
                  <a:gd name="T8" fmla="*/ 143 w 70"/>
                  <a:gd name="T9" fmla="*/ 1035 h 134"/>
                  <a:gd name="T10" fmla="*/ 524 w 70"/>
                  <a:gd name="T11" fmla="*/ 156 h 134"/>
                  <a:gd name="T12" fmla="*/ 455 w 70"/>
                  <a:gd name="T13" fmla="*/ 62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34">
                    <a:moveTo>
                      <a:pt x="60" y="7"/>
                    </a:moveTo>
                    <a:cubicBezTo>
                      <a:pt x="52" y="15"/>
                      <a:pt x="42" y="24"/>
                      <a:pt x="31" y="32"/>
                    </a:cubicBezTo>
                    <a:cubicBezTo>
                      <a:pt x="43" y="28"/>
                      <a:pt x="47" y="33"/>
                      <a:pt x="47" y="46"/>
                    </a:cubicBezTo>
                    <a:cubicBezTo>
                      <a:pt x="47" y="59"/>
                      <a:pt x="33" y="99"/>
                      <a:pt x="0" y="134"/>
                    </a:cubicBezTo>
                    <a:cubicBezTo>
                      <a:pt x="7" y="129"/>
                      <a:pt x="13" y="124"/>
                      <a:pt x="19" y="119"/>
                    </a:cubicBezTo>
                    <a:cubicBezTo>
                      <a:pt x="50" y="90"/>
                      <a:pt x="67" y="56"/>
                      <a:pt x="69" y="18"/>
                    </a:cubicBezTo>
                    <a:cubicBezTo>
                      <a:pt x="70" y="11"/>
                      <a:pt x="65" y="0"/>
                      <a:pt x="60" y="7"/>
                    </a:cubicBezTo>
                    <a:close/>
                  </a:path>
                </a:pathLst>
              </a:custGeom>
              <a:solidFill>
                <a:srgbClr val="F8CE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7" name="Freeform 123"/>
              <p:cNvSpPr>
                <a:spLocks/>
              </p:cNvSpPr>
              <p:nvPr/>
            </p:nvSpPr>
            <p:spPr bwMode="auto">
              <a:xfrm>
                <a:off x="1164" y="3644"/>
                <a:ext cx="387" cy="221"/>
              </a:xfrm>
              <a:custGeom>
                <a:avLst/>
                <a:gdLst>
                  <a:gd name="T0" fmla="*/ 130 w 140"/>
                  <a:gd name="T1" fmla="*/ 451 h 75"/>
                  <a:gd name="T2" fmla="*/ 0 w 140"/>
                  <a:gd name="T3" fmla="*/ 0 h 75"/>
                  <a:gd name="T4" fmla="*/ 17 w 140"/>
                  <a:gd name="T5" fmla="*/ 401 h 75"/>
                  <a:gd name="T6" fmla="*/ 138 w 140"/>
                  <a:gd name="T7" fmla="*/ 642 h 75"/>
                  <a:gd name="T8" fmla="*/ 1070 w 140"/>
                  <a:gd name="T9" fmla="*/ 513 h 75"/>
                  <a:gd name="T10" fmla="*/ 130 w 140"/>
                  <a:gd name="T11" fmla="*/ 451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0" h="75">
                    <a:moveTo>
                      <a:pt x="17" y="52"/>
                    </a:moveTo>
                    <a:cubicBezTo>
                      <a:pt x="8" y="41"/>
                      <a:pt x="2" y="16"/>
                      <a:pt x="0" y="0"/>
                    </a:cubicBezTo>
                    <a:cubicBezTo>
                      <a:pt x="0" y="16"/>
                      <a:pt x="1" y="35"/>
                      <a:pt x="2" y="46"/>
                    </a:cubicBezTo>
                    <a:cubicBezTo>
                      <a:pt x="4" y="61"/>
                      <a:pt x="2" y="75"/>
                      <a:pt x="18" y="74"/>
                    </a:cubicBezTo>
                    <a:cubicBezTo>
                      <a:pt x="57" y="72"/>
                      <a:pt x="99" y="67"/>
                      <a:pt x="140" y="59"/>
                    </a:cubicBezTo>
                    <a:cubicBezTo>
                      <a:pt x="96" y="65"/>
                      <a:pt x="28" y="65"/>
                      <a:pt x="17" y="52"/>
                    </a:cubicBezTo>
                    <a:close/>
                  </a:path>
                </a:pathLst>
              </a:custGeom>
              <a:solidFill>
                <a:srgbClr val="F8CE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8" name="Freeform 124"/>
              <p:cNvSpPr>
                <a:spLocks/>
              </p:cNvSpPr>
              <p:nvPr/>
            </p:nvSpPr>
            <p:spPr bwMode="auto">
              <a:xfrm>
                <a:off x="979" y="2754"/>
                <a:ext cx="804" cy="194"/>
              </a:xfrm>
              <a:custGeom>
                <a:avLst/>
                <a:gdLst>
                  <a:gd name="T0" fmla="*/ 0 w 291"/>
                  <a:gd name="T1" fmla="*/ 561 h 66"/>
                  <a:gd name="T2" fmla="*/ 633 w 291"/>
                  <a:gd name="T3" fmla="*/ 414 h 66"/>
                  <a:gd name="T4" fmla="*/ 2221 w 291"/>
                  <a:gd name="T5" fmla="*/ 18 h 66"/>
                  <a:gd name="T6" fmla="*/ 840 w 291"/>
                  <a:gd name="T7" fmla="*/ 362 h 66"/>
                  <a:gd name="T8" fmla="*/ 0 w 291"/>
                  <a:gd name="T9" fmla="*/ 56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6">
                    <a:moveTo>
                      <a:pt x="0" y="65"/>
                    </a:moveTo>
                    <a:cubicBezTo>
                      <a:pt x="25" y="64"/>
                      <a:pt x="59" y="59"/>
                      <a:pt x="83" y="48"/>
                    </a:cubicBezTo>
                    <a:cubicBezTo>
                      <a:pt x="107" y="38"/>
                      <a:pt x="202" y="0"/>
                      <a:pt x="291" y="2"/>
                    </a:cubicBezTo>
                    <a:cubicBezTo>
                      <a:pt x="252" y="0"/>
                      <a:pt x="156" y="22"/>
                      <a:pt x="110" y="42"/>
                    </a:cubicBezTo>
                    <a:cubicBezTo>
                      <a:pt x="53" y="66"/>
                      <a:pt x="10" y="66"/>
                      <a:pt x="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9" name="Freeform 125"/>
              <p:cNvSpPr>
                <a:spLocks/>
              </p:cNvSpPr>
              <p:nvPr/>
            </p:nvSpPr>
            <p:spPr bwMode="auto">
              <a:xfrm>
                <a:off x="2046" y="3075"/>
                <a:ext cx="171" cy="242"/>
              </a:xfrm>
              <a:custGeom>
                <a:avLst/>
                <a:gdLst>
                  <a:gd name="T0" fmla="*/ 389 w 62"/>
                  <a:gd name="T1" fmla="*/ 0 h 82"/>
                  <a:gd name="T2" fmla="*/ 394 w 62"/>
                  <a:gd name="T3" fmla="*/ 295 h 82"/>
                  <a:gd name="T4" fmla="*/ 0 w 62"/>
                  <a:gd name="T5" fmla="*/ 714 h 82"/>
                  <a:gd name="T6" fmla="*/ 425 w 62"/>
                  <a:gd name="T7" fmla="*/ 295 h 82"/>
                  <a:gd name="T8" fmla="*/ 389 w 6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82">
                    <a:moveTo>
                      <a:pt x="51" y="0"/>
                    </a:moveTo>
                    <a:cubicBezTo>
                      <a:pt x="55" y="14"/>
                      <a:pt x="58" y="23"/>
                      <a:pt x="52" y="34"/>
                    </a:cubicBezTo>
                    <a:cubicBezTo>
                      <a:pt x="47" y="45"/>
                      <a:pt x="25" y="71"/>
                      <a:pt x="0" y="82"/>
                    </a:cubicBezTo>
                    <a:cubicBezTo>
                      <a:pt x="17" y="75"/>
                      <a:pt x="46" y="60"/>
                      <a:pt x="56" y="34"/>
                    </a:cubicBezTo>
                    <a:cubicBezTo>
                      <a:pt x="62" y="19"/>
                      <a:pt x="51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0" name="Freeform 126"/>
              <p:cNvSpPr>
                <a:spLocks/>
              </p:cNvSpPr>
              <p:nvPr/>
            </p:nvSpPr>
            <p:spPr bwMode="auto">
              <a:xfrm>
                <a:off x="1397" y="3591"/>
                <a:ext cx="666" cy="271"/>
              </a:xfrm>
              <a:custGeom>
                <a:avLst/>
                <a:gdLst>
                  <a:gd name="T0" fmla="*/ 0 w 241"/>
                  <a:gd name="T1" fmla="*/ 798 h 92"/>
                  <a:gd name="T2" fmla="*/ 1840 w 241"/>
                  <a:gd name="T3" fmla="*/ 0 h 92"/>
                  <a:gd name="T4" fmla="*/ 0 w 241"/>
                  <a:gd name="T5" fmla="*/ 798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1" h="92">
                    <a:moveTo>
                      <a:pt x="0" y="92"/>
                    </a:moveTo>
                    <a:cubicBezTo>
                      <a:pt x="16" y="92"/>
                      <a:pt x="165" y="74"/>
                      <a:pt x="241" y="0"/>
                    </a:cubicBezTo>
                    <a:cubicBezTo>
                      <a:pt x="199" y="33"/>
                      <a:pt x="140" y="68"/>
                      <a:pt x="0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2" name="Freeform 128"/>
              <p:cNvSpPr>
                <a:spLocks/>
              </p:cNvSpPr>
              <p:nvPr/>
            </p:nvSpPr>
            <p:spPr bwMode="auto">
              <a:xfrm>
                <a:off x="496" y="3718"/>
                <a:ext cx="486" cy="159"/>
              </a:xfrm>
              <a:custGeom>
                <a:avLst/>
                <a:gdLst>
                  <a:gd name="T0" fmla="*/ 0 w 176"/>
                  <a:gd name="T1" fmla="*/ 0 h 54"/>
                  <a:gd name="T2" fmla="*/ 1342 w 176"/>
                  <a:gd name="T3" fmla="*/ 459 h 54"/>
                  <a:gd name="T4" fmla="*/ 0 w 176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54">
                    <a:moveTo>
                      <a:pt x="0" y="0"/>
                    </a:moveTo>
                    <a:cubicBezTo>
                      <a:pt x="16" y="20"/>
                      <a:pt x="112" y="54"/>
                      <a:pt x="176" y="53"/>
                    </a:cubicBezTo>
                    <a:cubicBezTo>
                      <a:pt x="122" y="49"/>
                      <a:pt x="33" y="2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3" name="Freeform 129"/>
              <p:cNvSpPr>
                <a:spLocks/>
              </p:cNvSpPr>
              <p:nvPr/>
            </p:nvSpPr>
            <p:spPr bwMode="auto">
              <a:xfrm>
                <a:off x="128" y="2530"/>
                <a:ext cx="2200" cy="1462"/>
              </a:xfrm>
              <a:custGeom>
                <a:avLst/>
                <a:gdLst>
                  <a:gd name="T0" fmla="*/ 238 w 796"/>
                  <a:gd name="T1" fmla="*/ 1937 h 496"/>
                  <a:gd name="T2" fmla="*/ 1924 w 796"/>
                  <a:gd name="T3" fmla="*/ 4006 h 496"/>
                  <a:gd name="T4" fmla="*/ 5859 w 796"/>
                  <a:gd name="T5" fmla="*/ 1928 h 496"/>
                  <a:gd name="T6" fmla="*/ 2941 w 796"/>
                  <a:gd name="T7" fmla="*/ 1052 h 496"/>
                  <a:gd name="T8" fmla="*/ 238 w 796"/>
                  <a:gd name="T9" fmla="*/ 1937 h 4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6" h="496">
                    <a:moveTo>
                      <a:pt x="31" y="223"/>
                    </a:moveTo>
                    <a:cubicBezTo>
                      <a:pt x="0" y="342"/>
                      <a:pt x="88" y="425"/>
                      <a:pt x="252" y="461"/>
                    </a:cubicBezTo>
                    <a:cubicBezTo>
                      <a:pt x="415" y="496"/>
                      <a:pt x="796" y="444"/>
                      <a:pt x="767" y="222"/>
                    </a:cubicBezTo>
                    <a:cubicBezTo>
                      <a:pt x="739" y="0"/>
                      <a:pt x="484" y="81"/>
                      <a:pt x="385" y="121"/>
                    </a:cubicBezTo>
                    <a:cubicBezTo>
                      <a:pt x="286" y="160"/>
                      <a:pt x="62" y="104"/>
                      <a:pt x="31" y="223"/>
                    </a:cubicBezTo>
                    <a:close/>
                  </a:path>
                </a:pathLst>
              </a:custGeom>
              <a:noFill/>
              <a:ln w="174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4" name="Freeform 130"/>
              <p:cNvSpPr>
                <a:spLocks/>
              </p:cNvSpPr>
              <p:nvPr/>
            </p:nvSpPr>
            <p:spPr bwMode="auto">
              <a:xfrm>
                <a:off x="233" y="2786"/>
                <a:ext cx="1970" cy="1079"/>
              </a:xfrm>
              <a:custGeom>
                <a:avLst/>
                <a:gdLst>
                  <a:gd name="T0" fmla="*/ 5366 w 713"/>
                  <a:gd name="T1" fmla="*/ 1347 h 366"/>
                  <a:gd name="T2" fmla="*/ 4946 w 713"/>
                  <a:gd name="T3" fmla="*/ 1677 h 366"/>
                  <a:gd name="T4" fmla="*/ 4893 w 713"/>
                  <a:gd name="T5" fmla="*/ 1633 h 366"/>
                  <a:gd name="T6" fmla="*/ 4932 w 713"/>
                  <a:gd name="T7" fmla="*/ 1574 h 366"/>
                  <a:gd name="T8" fmla="*/ 5313 w 713"/>
                  <a:gd name="T9" fmla="*/ 1253 h 366"/>
                  <a:gd name="T10" fmla="*/ 5374 w 713"/>
                  <a:gd name="T11" fmla="*/ 887 h 366"/>
                  <a:gd name="T12" fmla="*/ 4940 w 713"/>
                  <a:gd name="T13" fmla="*/ 218 h 366"/>
                  <a:gd name="T14" fmla="*/ 3841 w 713"/>
                  <a:gd name="T15" fmla="*/ 71 h 366"/>
                  <a:gd name="T16" fmla="*/ 3755 w 713"/>
                  <a:gd name="T17" fmla="*/ 304 h 366"/>
                  <a:gd name="T18" fmla="*/ 3832 w 713"/>
                  <a:gd name="T19" fmla="*/ 1088 h 366"/>
                  <a:gd name="T20" fmla="*/ 3785 w 713"/>
                  <a:gd name="T21" fmla="*/ 1138 h 366"/>
                  <a:gd name="T22" fmla="*/ 3733 w 713"/>
                  <a:gd name="T23" fmla="*/ 1088 h 366"/>
                  <a:gd name="T24" fmla="*/ 3664 w 713"/>
                  <a:gd name="T25" fmla="*/ 330 h 366"/>
                  <a:gd name="T26" fmla="*/ 3365 w 713"/>
                  <a:gd name="T27" fmla="*/ 183 h 366"/>
                  <a:gd name="T28" fmla="*/ 2702 w 713"/>
                  <a:gd name="T29" fmla="*/ 433 h 366"/>
                  <a:gd name="T30" fmla="*/ 1594 w 713"/>
                  <a:gd name="T31" fmla="*/ 607 h 366"/>
                  <a:gd name="T32" fmla="*/ 1337 w 713"/>
                  <a:gd name="T33" fmla="*/ 843 h 366"/>
                  <a:gd name="T34" fmla="*/ 1321 w 713"/>
                  <a:gd name="T35" fmla="*/ 1772 h 366"/>
                  <a:gd name="T36" fmla="*/ 1290 w 713"/>
                  <a:gd name="T37" fmla="*/ 1843 h 366"/>
                  <a:gd name="T38" fmla="*/ 1230 w 713"/>
                  <a:gd name="T39" fmla="*/ 1816 h 366"/>
                  <a:gd name="T40" fmla="*/ 1230 w 713"/>
                  <a:gd name="T41" fmla="*/ 955 h 366"/>
                  <a:gd name="T42" fmla="*/ 1047 w 713"/>
                  <a:gd name="T43" fmla="*/ 643 h 366"/>
                  <a:gd name="T44" fmla="*/ 77 w 713"/>
                  <a:gd name="T45" fmla="*/ 1218 h 366"/>
                  <a:gd name="T46" fmla="*/ 77 w 713"/>
                  <a:gd name="T47" fmla="*/ 1218 h 366"/>
                  <a:gd name="T48" fmla="*/ 177 w 713"/>
                  <a:gd name="T49" fmla="*/ 2155 h 366"/>
                  <a:gd name="T50" fmla="*/ 1658 w 713"/>
                  <a:gd name="T51" fmla="*/ 3095 h 366"/>
                  <a:gd name="T52" fmla="*/ 2351 w 713"/>
                  <a:gd name="T53" fmla="*/ 3181 h 366"/>
                  <a:gd name="T54" fmla="*/ 2473 w 713"/>
                  <a:gd name="T55" fmla="*/ 2998 h 366"/>
                  <a:gd name="T56" fmla="*/ 2473 w 713"/>
                  <a:gd name="T57" fmla="*/ 2356 h 366"/>
                  <a:gd name="T58" fmla="*/ 2520 w 713"/>
                  <a:gd name="T59" fmla="*/ 2302 h 366"/>
                  <a:gd name="T60" fmla="*/ 2564 w 713"/>
                  <a:gd name="T61" fmla="*/ 2356 h 366"/>
                  <a:gd name="T62" fmla="*/ 2589 w 713"/>
                  <a:gd name="T63" fmla="*/ 2930 h 366"/>
                  <a:gd name="T64" fmla="*/ 2710 w 713"/>
                  <a:gd name="T65" fmla="*/ 3172 h 366"/>
                  <a:gd name="T66" fmla="*/ 5053 w 713"/>
                  <a:gd name="T67" fmla="*/ 2320 h 366"/>
                  <a:gd name="T68" fmla="*/ 5435 w 713"/>
                  <a:gd name="T69" fmla="*/ 1442 h 366"/>
                  <a:gd name="T70" fmla="*/ 5366 w 713"/>
                  <a:gd name="T71" fmla="*/ 1347 h 3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13" h="366">
                    <a:moveTo>
                      <a:pt x="703" y="155"/>
                    </a:moveTo>
                    <a:cubicBezTo>
                      <a:pt x="688" y="170"/>
                      <a:pt x="665" y="190"/>
                      <a:pt x="648" y="193"/>
                    </a:cubicBezTo>
                    <a:cubicBezTo>
                      <a:pt x="645" y="194"/>
                      <a:pt x="641" y="192"/>
                      <a:pt x="641" y="188"/>
                    </a:cubicBezTo>
                    <a:cubicBezTo>
                      <a:pt x="640" y="185"/>
                      <a:pt x="642" y="182"/>
                      <a:pt x="646" y="181"/>
                    </a:cubicBezTo>
                    <a:cubicBezTo>
                      <a:pt x="660" y="178"/>
                      <a:pt x="682" y="158"/>
                      <a:pt x="696" y="144"/>
                    </a:cubicBezTo>
                    <a:cubicBezTo>
                      <a:pt x="707" y="132"/>
                      <a:pt x="711" y="119"/>
                      <a:pt x="704" y="102"/>
                    </a:cubicBezTo>
                    <a:cubicBezTo>
                      <a:pt x="694" y="67"/>
                      <a:pt x="675" y="42"/>
                      <a:pt x="647" y="25"/>
                    </a:cubicBezTo>
                    <a:cubicBezTo>
                      <a:pt x="608" y="2"/>
                      <a:pt x="555" y="0"/>
                      <a:pt x="503" y="8"/>
                    </a:cubicBezTo>
                    <a:cubicBezTo>
                      <a:pt x="496" y="9"/>
                      <a:pt x="486" y="13"/>
                      <a:pt x="492" y="35"/>
                    </a:cubicBezTo>
                    <a:cubicBezTo>
                      <a:pt x="502" y="66"/>
                      <a:pt x="502" y="106"/>
                      <a:pt x="502" y="125"/>
                    </a:cubicBezTo>
                    <a:cubicBezTo>
                      <a:pt x="502" y="128"/>
                      <a:pt x="499" y="131"/>
                      <a:pt x="496" y="131"/>
                    </a:cubicBezTo>
                    <a:cubicBezTo>
                      <a:pt x="492" y="131"/>
                      <a:pt x="489" y="128"/>
                      <a:pt x="489" y="125"/>
                    </a:cubicBezTo>
                    <a:cubicBezTo>
                      <a:pt x="489" y="109"/>
                      <a:pt x="489" y="68"/>
                      <a:pt x="480" y="38"/>
                    </a:cubicBezTo>
                    <a:cubicBezTo>
                      <a:pt x="475" y="24"/>
                      <a:pt x="460" y="15"/>
                      <a:pt x="441" y="21"/>
                    </a:cubicBezTo>
                    <a:cubicBezTo>
                      <a:pt x="408" y="30"/>
                      <a:pt x="377" y="41"/>
                      <a:pt x="354" y="50"/>
                    </a:cubicBezTo>
                    <a:cubicBezTo>
                      <a:pt x="316" y="65"/>
                      <a:pt x="264" y="67"/>
                      <a:pt x="209" y="70"/>
                    </a:cubicBezTo>
                    <a:cubicBezTo>
                      <a:pt x="200" y="70"/>
                      <a:pt x="178" y="74"/>
                      <a:pt x="175" y="97"/>
                    </a:cubicBezTo>
                    <a:cubicBezTo>
                      <a:pt x="169" y="134"/>
                      <a:pt x="164" y="183"/>
                      <a:pt x="173" y="204"/>
                    </a:cubicBezTo>
                    <a:cubicBezTo>
                      <a:pt x="174" y="207"/>
                      <a:pt x="173" y="211"/>
                      <a:pt x="169" y="212"/>
                    </a:cubicBezTo>
                    <a:cubicBezTo>
                      <a:pt x="166" y="213"/>
                      <a:pt x="162" y="212"/>
                      <a:pt x="161" y="209"/>
                    </a:cubicBezTo>
                    <a:cubicBezTo>
                      <a:pt x="152" y="187"/>
                      <a:pt x="156" y="143"/>
                      <a:pt x="161" y="110"/>
                    </a:cubicBezTo>
                    <a:cubicBezTo>
                      <a:pt x="164" y="88"/>
                      <a:pt x="154" y="71"/>
                      <a:pt x="137" y="74"/>
                    </a:cubicBezTo>
                    <a:cubicBezTo>
                      <a:pt x="75" y="79"/>
                      <a:pt x="22" y="94"/>
                      <a:pt x="10" y="140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0" y="181"/>
                      <a:pt x="4" y="217"/>
                      <a:pt x="23" y="248"/>
                    </a:cubicBezTo>
                    <a:cubicBezTo>
                      <a:pt x="54" y="298"/>
                      <a:pt x="121" y="335"/>
                      <a:pt x="217" y="356"/>
                    </a:cubicBezTo>
                    <a:cubicBezTo>
                      <a:pt x="243" y="362"/>
                      <a:pt x="274" y="365"/>
                      <a:pt x="308" y="366"/>
                    </a:cubicBezTo>
                    <a:cubicBezTo>
                      <a:pt x="317" y="365"/>
                      <a:pt x="324" y="359"/>
                      <a:pt x="324" y="345"/>
                    </a:cubicBezTo>
                    <a:cubicBezTo>
                      <a:pt x="324" y="331"/>
                      <a:pt x="324" y="271"/>
                      <a:pt x="324" y="271"/>
                    </a:cubicBezTo>
                    <a:cubicBezTo>
                      <a:pt x="324" y="268"/>
                      <a:pt x="327" y="265"/>
                      <a:pt x="330" y="265"/>
                    </a:cubicBezTo>
                    <a:cubicBezTo>
                      <a:pt x="334" y="265"/>
                      <a:pt x="336" y="268"/>
                      <a:pt x="336" y="271"/>
                    </a:cubicBezTo>
                    <a:cubicBezTo>
                      <a:pt x="336" y="271"/>
                      <a:pt x="337" y="318"/>
                      <a:pt x="339" y="337"/>
                    </a:cubicBezTo>
                    <a:cubicBezTo>
                      <a:pt x="341" y="352"/>
                      <a:pt x="339" y="366"/>
                      <a:pt x="355" y="365"/>
                    </a:cubicBezTo>
                    <a:cubicBezTo>
                      <a:pt x="466" y="360"/>
                      <a:pt x="593" y="330"/>
                      <a:pt x="662" y="267"/>
                    </a:cubicBezTo>
                    <a:cubicBezTo>
                      <a:pt x="693" y="238"/>
                      <a:pt x="710" y="204"/>
                      <a:pt x="712" y="166"/>
                    </a:cubicBezTo>
                    <a:cubicBezTo>
                      <a:pt x="713" y="159"/>
                      <a:pt x="708" y="148"/>
                      <a:pt x="703" y="15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9" name="Freeform 135"/>
              <p:cNvSpPr>
                <a:spLocks/>
              </p:cNvSpPr>
              <p:nvPr/>
            </p:nvSpPr>
            <p:spPr bwMode="auto">
              <a:xfrm>
                <a:off x="814" y="3267"/>
                <a:ext cx="11" cy="44"/>
              </a:xfrm>
              <a:custGeom>
                <a:avLst/>
                <a:gdLst>
                  <a:gd name="T0" fmla="*/ 0 w 4"/>
                  <a:gd name="T1" fmla="*/ 0 h 15"/>
                  <a:gd name="T2" fmla="*/ 30 w 4"/>
                  <a:gd name="T3" fmla="*/ 129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cubicBezTo>
                      <a:pt x="0" y="5"/>
                      <a:pt x="1" y="11"/>
                      <a:pt x="4" y="15"/>
                    </a:cubicBezTo>
                  </a:path>
                </a:pathLst>
              </a:custGeom>
              <a:noFill/>
              <a:ln w="12700" cap="rnd">
                <a:solidFill>
                  <a:srgbClr val="FCE6E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Freeform 136"/>
              <p:cNvSpPr>
                <a:spLocks/>
              </p:cNvSpPr>
              <p:nvPr/>
            </p:nvSpPr>
            <p:spPr bwMode="auto">
              <a:xfrm>
                <a:off x="1427" y="3069"/>
                <a:ext cx="33" cy="41"/>
              </a:xfrm>
              <a:custGeom>
                <a:avLst/>
                <a:gdLst>
                  <a:gd name="T0" fmla="*/ 0 w 12"/>
                  <a:gd name="T1" fmla="*/ 18 h 14"/>
                  <a:gd name="T2" fmla="*/ 39 w 12"/>
                  <a:gd name="T3" fmla="*/ 120 h 14"/>
                  <a:gd name="T4" fmla="*/ 69 w 1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cubicBezTo>
                      <a:pt x="2" y="6"/>
                      <a:pt x="4" y="11"/>
                      <a:pt x="5" y="14"/>
                    </a:cubicBezTo>
                    <a:cubicBezTo>
                      <a:pt x="11" y="12"/>
                      <a:pt x="12" y="4"/>
                      <a:pt x="9" y="0"/>
                    </a:cubicBezTo>
                  </a:path>
                </a:pathLst>
              </a:custGeom>
              <a:noFill/>
              <a:ln w="12700" cap="rnd">
                <a:solidFill>
                  <a:srgbClr val="FCE6E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1" name="Freeform 137"/>
              <p:cNvSpPr>
                <a:spLocks/>
              </p:cNvSpPr>
              <p:nvPr/>
            </p:nvSpPr>
            <p:spPr bwMode="auto">
              <a:xfrm>
                <a:off x="1974" y="3137"/>
                <a:ext cx="19" cy="24"/>
              </a:xfrm>
              <a:custGeom>
                <a:avLst/>
                <a:gdLst>
                  <a:gd name="T0" fmla="*/ 30 w 7"/>
                  <a:gd name="T1" fmla="*/ 0 h 8"/>
                  <a:gd name="T2" fmla="*/ 8 w 7"/>
                  <a:gd name="T3" fmla="*/ 72 h 8"/>
                  <a:gd name="T4" fmla="*/ 52 w 7"/>
                  <a:gd name="T5" fmla="*/ 1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2" y="2"/>
                      <a:pt x="0" y="3"/>
                      <a:pt x="1" y="8"/>
                    </a:cubicBezTo>
                    <a:cubicBezTo>
                      <a:pt x="4" y="7"/>
                      <a:pt x="6" y="5"/>
                      <a:pt x="7" y="2"/>
                    </a:cubicBezTo>
                  </a:path>
                </a:pathLst>
              </a:custGeom>
              <a:noFill/>
              <a:ln w="12700" cap="rnd">
                <a:solidFill>
                  <a:srgbClr val="FCE6E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2" name="Freeform 138"/>
              <p:cNvSpPr>
                <a:spLocks/>
              </p:cNvSpPr>
              <p:nvPr/>
            </p:nvSpPr>
            <p:spPr bwMode="auto">
              <a:xfrm>
                <a:off x="1256" y="3614"/>
                <a:ext cx="25" cy="24"/>
              </a:xfrm>
              <a:custGeom>
                <a:avLst/>
                <a:gdLst>
                  <a:gd name="T0" fmla="*/ 69 w 9"/>
                  <a:gd name="T1" fmla="*/ 72 h 8"/>
                  <a:gd name="T2" fmla="*/ 39 w 9"/>
                  <a:gd name="T3" fmla="*/ 0 h 8"/>
                  <a:gd name="T4" fmla="*/ 17 w 9"/>
                  <a:gd name="T5" fmla="*/ 63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cubicBezTo>
                      <a:pt x="9" y="5"/>
                      <a:pt x="7" y="2"/>
                      <a:pt x="5" y="0"/>
                    </a:cubicBezTo>
                    <a:cubicBezTo>
                      <a:pt x="0" y="3"/>
                      <a:pt x="1" y="5"/>
                      <a:pt x="2" y="7"/>
                    </a:cubicBezTo>
                  </a:path>
                </a:pathLst>
              </a:custGeom>
              <a:noFill/>
              <a:ln w="12700" cap="rnd">
                <a:solidFill>
                  <a:srgbClr val="FCE6E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" name="Groupe 678"/>
            <p:cNvGrpSpPr/>
            <p:nvPr/>
          </p:nvGrpSpPr>
          <p:grpSpPr>
            <a:xfrm>
              <a:off x="323528" y="1359706"/>
              <a:ext cx="6480720" cy="193286"/>
              <a:chOff x="1774825" y="2830902"/>
              <a:chExt cx="6469583" cy="652073"/>
            </a:xfrm>
          </p:grpSpPr>
          <p:grpSp>
            <p:nvGrpSpPr>
              <p:cNvPr id="104" name="Group 1835"/>
              <p:cNvGrpSpPr>
                <a:grpSpLocks noChangeAspect="1"/>
              </p:cNvGrpSpPr>
              <p:nvPr/>
            </p:nvGrpSpPr>
            <p:grpSpPr bwMode="auto">
              <a:xfrm>
                <a:off x="1774825" y="2836863"/>
                <a:ext cx="2159000" cy="646112"/>
                <a:chOff x="463" y="3452"/>
                <a:chExt cx="1046" cy="313"/>
              </a:xfrm>
            </p:grpSpPr>
            <p:grpSp>
              <p:nvGrpSpPr>
                <p:cNvPr id="555" name="Group 1836"/>
                <p:cNvGrpSpPr>
                  <a:grpSpLocks noChangeAspect="1"/>
                </p:cNvGrpSpPr>
                <p:nvPr/>
              </p:nvGrpSpPr>
              <p:grpSpPr bwMode="auto">
                <a:xfrm>
                  <a:off x="463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773" name="Oval 1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4" name="Oval 18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5" name="Freeform 183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6" name="Freeform 184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7" name="Freeform 184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8" name="Oval 1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56" name="Group 184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63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767" name="Oval 18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8" name="Oval 1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9" name="Freeform 184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0" name="Freeform 184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1" name="Freeform 184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72" name="Oval 18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57" name="Group 1850"/>
                <p:cNvGrpSpPr>
                  <a:grpSpLocks noChangeAspect="1"/>
                </p:cNvGrpSpPr>
                <p:nvPr/>
              </p:nvGrpSpPr>
              <p:grpSpPr bwMode="auto">
                <a:xfrm>
                  <a:off x="529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761" name="Oval 1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2" name="Oval 18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3" name="Freeform 185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4" name="Freeform 185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5" name="Freeform 185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6" name="Oval 18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58" name="Group 185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29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755" name="Oval 18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6" name="Oval 18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7" name="Freeform 186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8" name="Freeform 186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9" name="Freeform 186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0" name="Oval 1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59" name="Group 1864"/>
                <p:cNvGrpSpPr>
                  <a:grpSpLocks noChangeAspect="1"/>
                </p:cNvGrpSpPr>
                <p:nvPr/>
              </p:nvGrpSpPr>
              <p:grpSpPr bwMode="auto">
                <a:xfrm>
                  <a:off x="593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749" name="Oval 18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0" name="Oval 1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1" name="Freeform 186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2" name="Freeform 186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3" name="Freeform 186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4" name="Oval 1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0" name="Group 18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93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743" name="Oval 1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4" name="Oval 1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5" name="Freeform 187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6" name="Freeform 187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7" name="Freeform 187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8" name="Oval 1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1" name="Group 1878"/>
                <p:cNvGrpSpPr>
                  <a:grpSpLocks noChangeAspect="1"/>
                </p:cNvGrpSpPr>
                <p:nvPr/>
              </p:nvGrpSpPr>
              <p:grpSpPr bwMode="auto">
                <a:xfrm>
                  <a:off x="658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737" name="Oval 1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8" name="Oval 1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9" name="Freeform 188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0" name="Freeform 188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1" name="Freeform 188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42" name="Oval 1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2" name="Group 188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58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731" name="Oval 1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2" name="Oval 1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3" name="Freeform 188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4" name="Freeform 188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5" name="Freeform 189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6" name="Oval 1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3" name="Group 1892"/>
                <p:cNvGrpSpPr>
                  <a:grpSpLocks noChangeAspect="1"/>
                </p:cNvGrpSpPr>
                <p:nvPr/>
              </p:nvGrpSpPr>
              <p:grpSpPr bwMode="auto">
                <a:xfrm>
                  <a:off x="726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725" name="Oval 1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6" name="Oval 1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" name="Freeform 189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8" name="Freeform 189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9" name="Freeform 189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30" name="Oval 1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4" name="Group 189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26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719" name="Oval 1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0" name="Oval 1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1" name="Freeform 190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2" name="Freeform 190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3" name="Freeform 190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4" name="Oval 1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5" name="Group 1906"/>
                <p:cNvGrpSpPr>
                  <a:grpSpLocks noChangeAspect="1"/>
                </p:cNvGrpSpPr>
                <p:nvPr/>
              </p:nvGrpSpPr>
              <p:grpSpPr bwMode="auto">
                <a:xfrm>
                  <a:off x="792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713" name="Oval 1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4" name="Oval 1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5" name="Freeform 190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6" name="Freeform 191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" name="Freeform 191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8" name="Oval 1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6" name="Group 191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92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707" name="Oval 1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8" name="Oval 1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9" name="Freeform 191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0" name="Freeform 191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1" name="Freeform 191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2" name="Oval 1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7" name="Group 1920"/>
                <p:cNvGrpSpPr>
                  <a:grpSpLocks noChangeAspect="1"/>
                </p:cNvGrpSpPr>
                <p:nvPr/>
              </p:nvGrpSpPr>
              <p:grpSpPr bwMode="auto">
                <a:xfrm>
                  <a:off x="856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701" name="Oval 1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2" name="Oval 1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3" name="Freeform 192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4" name="Freeform 192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5" name="Freeform 192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6" name="Oval 1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8" name="Group 192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56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695" name="Oval 1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6" name="Oval 1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" name="Freeform 193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8" name="Freeform 193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9" name="Freeform 193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0" name="Oval 1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9" name="Group 1934"/>
                <p:cNvGrpSpPr>
                  <a:grpSpLocks noChangeAspect="1"/>
                </p:cNvGrpSpPr>
                <p:nvPr/>
              </p:nvGrpSpPr>
              <p:grpSpPr bwMode="auto">
                <a:xfrm>
                  <a:off x="921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689" name="Oval 1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0" name="Oval 1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1" name="Freeform 193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2" name="Freeform 193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3" name="Freeform 193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4" name="Oval 1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0" name="Group 194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21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683" name="Oval 1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4" name="Oval 1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5" name="Freeform 194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6" name="Freeform 194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7" name="Freeform 194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8" name="Oval 19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1" name="Group 1948"/>
                <p:cNvGrpSpPr>
                  <a:grpSpLocks noChangeAspect="1"/>
                </p:cNvGrpSpPr>
                <p:nvPr/>
              </p:nvGrpSpPr>
              <p:grpSpPr bwMode="auto">
                <a:xfrm>
                  <a:off x="989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677" name="Oval 19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8" name="Oval 19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9" name="Freeform 195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0" name="Freeform 195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1" name="Freeform 195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2" name="Oval 19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2" name="Group 195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89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671" name="Oval 19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2" name="Oval 19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3" name="Freeform 195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4" name="Freeform 195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5" name="Freeform 196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6" name="Oval 19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3" name="Group 1962"/>
                <p:cNvGrpSpPr>
                  <a:grpSpLocks noChangeAspect="1"/>
                </p:cNvGrpSpPr>
                <p:nvPr/>
              </p:nvGrpSpPr>
              <p:grpSpPr bwMode="auto">
                <a:xfrm>
                  <a:off x="1055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665" name="Oval 19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6" name="Oval 19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7" name="Freeform 196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8" name="Freeform 196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9" name="Freeform 196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0" name="Oval 1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4" name="Group 196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55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659" name="Oval 1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0" name="Oval 1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1" name="Freeform 197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2" name="Freeform 197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3" name="Freeform 197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4" name="Oval 1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5" name="Group 1976"/>
                <p:cNvGrpSpPr>
                  <a:grpSpLocks noChangeAspect="1"/>
                </p:cNvGrpSpPr>
                <p:nvPr/>
              </p:nvGrpSpPr>
              <p:grpSpPr bwMode="auto">
                <a:xfrm>
                  <a:off x="1119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653" name="Oval 1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4" name="Oval 1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5" name="Freeform 197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6" name="Freeform 198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7" name="Freeform 198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8" name="Oval 1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" name="Group 198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19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647" name="Oval 1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8" name="Oval 1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9" name="Freeform 198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0" name="Freeform 198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1" name="Freeform 198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52" name="Oval 1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" name="Group 1990"/>
                <p:cNvGrpSpPr>
                  <a:grpSpLocks noChangeAspect="1"/>
                </p:cNvGrpSpPr>
                <p:nvPr/>
              </p:nvGrpSpPr>
              <p:grpSpPr bwMode="auto">
                <a:xfrm>
                  <a:off x="1184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641" name="Oval 1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" name="Oval 1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3" name="Freeform 199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4" name="Freeform 199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5" name="Freeform 199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6" name="Oval 1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" name="Group 199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84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635" name="Oval 1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" name="Oval 1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7" name="Freeform 200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8" name="Freeform 200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9" name="Freeform 200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" name="Oval 2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9" name="Group 2004"/>
                <p:cNvGrpSpPr>
                  <a:grpSpLocks noChangeAspect="1"/>
                </p:cNvGrpSpPr>
                <p:nvPr/>
              </p:nvGrpSpPr>
              <p:grpSpPr bwMode="auto">
                <a:xfrm>
                  <a:off x="1252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629" name="Oval 2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0" name="Oval 2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1" name="Freeform 200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2" name="Freeform 200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3" name="Freeform 200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" name="Oval 2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0" name="Group 201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52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623" name="Oval 2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4" name="Oval 2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5" name="Freeform 201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6" name="Freeform 201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7" name="Freeform 201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8" name="Oval 20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1" name="Group 2018"/>
                <p:cNvGrpSpPr>
                  <a:grpSpLocks noChangeAspect="1"/>
                </p:cNvGrpSpPr>
                <p:nvPr/>
              </p:nvGrpSpPr>
              <p:grpSpPr bwMode="auto">
                <a:xfrm>
                  <a:off x="1318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617" name="Oval 2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8" name="Oval 2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9" name="Freeform 202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0" name="Freeform 202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1" name="Freeform 202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2" name="Oval 20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2" name="Group 202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18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611" name="Oval 2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2" name="Oval 20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3" name="Freeform 202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" name="Freeform 202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5" name="Freeform 203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6" name="Oval 20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3" name="Group 2032"/>
                <p:cNvGrpSpPr>
                  <a:grpSpLocks noChangeAspect="1"/>
                </p:cNvGrpSpPr>
                <p:nvPr/>
              </p:nvGrpSpPr>
              <p:grpSpPr bwMode="auto">
                <a:xfrm>
                  <a:off x="1382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605" name="Oval 20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6" name="Oval 2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7" name="Freeform 203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8" name="Freeform 203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9" name="Freeform 203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0" name="Oval 2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4" name="Group 203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82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599" name="Oval 2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0" name="Oval 20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1" name="Freeform 204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Freeform 204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3" name="Freeform 204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4" name="Oval 2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5" name="Group 2046"/>
                <p:cNvGrpSpPr>
                  <a:grpSpLocks noChangeAspect="1"/>
                </p:cNvGrpSpPr>
                <p:nvPr/>
              </p:nvGrpSpPr>
              <p:grpSpPr bwMode="auto">
                <a:xfrm>
                  <a:off x="1447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593" name="Oval 20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4" name="Oval 20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5" name="Freeform 204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6" name="Freeform 205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7" name="Freeform 205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8" name="Oval 2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86" name="Group 205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47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587" name="Oval 2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8" name="Oval 2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9" name="Freeform 205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0" name="Freeform 205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1" name="Freeform 205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92" name="Oval 2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5" name="Group 1835"/>
              <p:cNvGrpSpPr>
                <a:grpSpLocks noChangeAspect="1"/>
              </p:cNvGrpSpPr>
              <p:nvPr/>
            </p:nvGrpSpPr>
            <p:grpSpPr bwMode="auto">
              <a:xfrm>
                <a:off x="3925168" y="2836013"/>
                <a:ext cx="2159000" cy="646112"/>
                <a:chOff x="463" y="3452"/>
                <a:chExt cx="1046" cy="313"/>
              </a:xfrm>
            </p:grpSpPr>
            <p:grpSp>
              <p:nvGrpSpPr>
                <p:cNvPr id="331" name="Group 1836"/>
                <p:cNvGrpSpPr>
                  <a:grpSpLocks noChangeAspect="1"/>
                </p:cNvGrpSpPr>
                <p:nvPr/>
              </p:nvGrpSpPr>
              <p:grpSpPr bwMode="auto">
                <a:xfrm>
                  <a:off x="463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549" name="Oval 1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0" name="Oval 18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1" name="Freeform 183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2" name="Freeform 184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3" name="Freeform 184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54" name="Oval 1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2" name="Group 184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63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543" name="Oval 18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4" name="Oval 1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" name="Freeform 184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6" name="Freeform 184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7" name="Freeform 184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8" name="Oval 18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3" name="Group 1850"/>
                <p:cNvGrpSpPr>
                  <a:grpSpLocks noChangeAspect="1"/>
                </p:cNvGrpSpPr>
                <p:nvPr/>
              </p:nvGrpSpPr>
              <p:grpSpPr bwMode="auto">
                <a:xfrm>
                  <a:off x="529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537" name="Oval 1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8" name="Oval 18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9" name="Freeform 185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0" name="Freeform 185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1" name="Freeform 185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2" name="Oval 18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4" name="Group 185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29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531" name="Oval 18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2" name="Oval 18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3" name="Freeform 186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" name="Freeform 186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" name="Freeform 186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" name="Oval 1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5" name="Group 1864"/>
                <p:cNvGrpSpPr>
                  <a:grpSpLocks noChangeAspect="1"/>
                </p:cNvGrpSpPr>
                <p:nvPr/>
              </p:nvGrpSpPr>
              <p:grpSpPr bwMode="auto">
                <a:xfrm>
                  <a:off x="593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525" name="Oval 18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6" name="Oval 1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7" name="Freeform 186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" name="Freeform 186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" name="Freeform 186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0" name="Oval 1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6" name="Group 18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93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519" name="Oval 1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0" name="Oval 1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1" name="Freeform 187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" name="Freeform 187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" name="Freeform 187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" name="Oval 1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7" name="Group 1878"/>
                <p:cNvGrpSpPr>
                  <a:grpSpLocks noChangeAspect="1"/>
                </p:cNvGrpSpPr>
                <p:nvPr/>
              </p:nvGrpSpPr>
              <p:grpSpPr bwMode="auto">
                <a:xfrm>
                  <a:off x="658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513" name="Oval 1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4" name="Oval 1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5" name="Freeform 188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" name="Freeform 188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" name="Freeform 188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" name="Oval 1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8" name="Group 188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58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507" name="Oval 1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8" name="Oval 1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9" name="Freeform 188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0" name="Freeform 188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1" name="Freeform 189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2" name="Oval 1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9" name="Group 1892"/>
                <p:cNvGrpSpPr>
                  <a:grpSpLocks noChangeAspect="1"/>
                </p:cNvGrpSpPr>
                <p:nvPr/>
              </p:nvGrpSpPr>
              <p:grpSpPr bwMode="auto">
                <a:xfrm>
                  <a:off x="726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501" name="Oval 1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2" name="Oval 1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3" name="Freeform 189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4" name="Freeform 189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5" name="Freeform 189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6" name="Oval 1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0" name="Group 189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26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95" name="Oval 1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6" name="Oval 1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7" name="Freeform 190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8" name="Freeform 190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9" name="Freeform 190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0" name="Oval 1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1" name="Group 1906"/>
                <p:cNvGrpSpPr>
                  <a:grpSpLocks noChangeAspect="1"/>
                </p:cNvGrpSpPr>
                <p:nvPr/>
              </p:nvGrpSpPr>
              <p:grpSpPr bwMode="auto">
                <a:xfrm>
                  <a:off x="792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89" name="Oval 1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0" name="Oval 1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1" name="Freeform 190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2" name="Freeform 191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3" name="Freeform 191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94" name="Oval 1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2" name="Group 191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92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83" name="Oval 1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4" name="Oval 1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5" name="Freeform 191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6" name="Freeform 191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7" name="Freeform 191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8" name="Oval 1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3" name="Group 1920"/>
                <p:cNvGrpSpPr>
                  <a:grpSpLocks noChangeAspect="1"/>
                </p:cNvGrpSpPr>
                <p:nvPr/>
              </p:nvGrpSpPr>
              <p:grpSpPr bwMode="auto">
                <a:xfrm>
                  <a:off x="856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77" name="Oval 1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8" name="Oval 1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9" name="Freeform 192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0" name="Freeform 192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1" name="Freeform 192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82" name="Oval 1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4" name="Group 192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56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71" name="Oval 1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2" name="Oval 1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3" name="Freeform 193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4" name="Freeform 193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5" name="Freeform 193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6" name="Oval 1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5" name="Group 1934"/>
                <p:cNvGrpSpPr>
                  <a:grpSpLocks noChangeAspect="1"/>
                </p:cNvGrpSpPr>
                <p:nvPr/>
              </p:nvGrpSpPr>
              <p:grpSpPr bwMode="auto">
                <a:xfrm>
                  <a:off x="921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65" name="Oval 1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6" name="Oval 1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7" name="Freeform 193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8" name="Freeform 193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9" name="Freeform 193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70" name="Oval 1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6" name="Group 194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21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59" name="Oval 1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0" name="Oval 1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1" name="Freeform 194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2" name="Freeform 194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3" name="Freeform 194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64" name="Oval 19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7" name="Group 1948"/>
                <p:cNvGrpSpPr>
                  <a:grpSpLocks noChangeAspect="1"/>
                </p:cNvGrpSpPr>
                <p:nvPr/>
              </p:nvGrpSpPr>
              <p:grpSpPr bwMode="auto">
                <a:xfrm>
                  <a:off x="989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53" name="Oval 19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4" name="Oval 19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5" name="Freeform 195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6" name="Freeform 195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7" name="Freeform 195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8" name="Oval 19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8" name="Group 195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89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47" name="Oval 19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8" name="Oval 19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9" name="Freeform 195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0" name="Freeform 195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1" name="Freeform 196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52" name="Oval 19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9" name="Group 1962"/>
                <p:cNvGrpSpPr>
                  <a:grpSpLocks noChangeAspect="1"/>
                </p:cNvGrpSpPr>
                <p:nvPr/>
              </p:nvGrpSpPr>
              <p:grpSpPr bwMode="auto">
                <a:xfrm>
                  <a:off x="1055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41" name="Oval 19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2" name="Oval 19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3" name="Freeform 196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4" name="Freeform 196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5" name="Freeform 196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6" name="Oval 1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0" name="Group 196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55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35" name="Oval 1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6" name="Oval 1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7" name="Freeform 197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8" name="Freeform 197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9" name="Freeform 197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40" name="Oval 1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1" name="Group 1976"/>
                <p:cNvGrpSpPr>
                  <a:grpSpLocks noChangeAspect="1"/>
                </p:cNvGrpSpPr>
                <p:nvPr/>
              </p:nvGrpSpPr>
              <p:grpSpPr bwMode="auto">
                <a:xfrm>
                  <a:off x="1119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29" name="Oval 1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0" name="Oval 1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1" name="Freeform 197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2" name="Freeform 198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3" name="Freeform 198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4" name="Oval 1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2" name="Group 198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19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23" name="Oval 1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4" name="Oval 1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5" name="Freeform 198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6" name="Freeform 198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7" name="Freeform 198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8" name="Oval 1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3" name="Group 1990"/>
                <p:cNvGrpSpPr>
                  <a:grpSpLocks noChangeAspect="1"/>
                </p:cNvGrpSpPr>
                <p:nvPr/>
              </p:nvGrpSpPr>
              <p:grpSpPr bwMode="auto">
                <a:xfrm>
                  <a:off x="1184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417" name="Oval 1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8" name="Oval 1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9" name="Freeform 199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0" name="Freeform 199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1" name="Freeform 199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2" name="Oval 1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4" name="Group 199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84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411" name="Oval 1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" name="Oval 1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3" name="Freeform 200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4" name="Freeform 200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" name="Freeform 200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6" name="Oval 2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5" name="Group 2004"/>
                <p:cNvGrpSpPr>
                  <a:grpSpLocks noChangeAspect="1"/>
                </p:cNvGrpSpPr>
                <p:nvPr/>
              </p:nvGrpSpPr>
              <p:grpSpPr bwMode="auto">
                <a:xfrm>
                  <a:off x="1252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405" name="Oval 2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6" name="Oval 2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7" name="Freeform 200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8" name="Freeform 200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9" name="Freeform 200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0" name="Oval 2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6" name="Group 201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52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399" name="Oval 2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0" name="Oval 2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1" name="Freeform 201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2" name="Freeform 201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3" name="Freeform 201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04" name="Oval 20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7" name="Group 2018"/>
                <p:cNvGrpSpPr>
                  <a:grpSpLocks noChangeAspect="1"/>
                </p:cNvGrpSpPr>
                <p:nvPr/>
              </p:nvGrpSpPr>
              <p:grpSpPr bwMode="auto">
                <a:xfrm>
                  <a:off x="1318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393" name="Oval 2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4" name="Oval 2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5" name="Freeform 202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6" name="Freeform 202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7" name="Freeform 202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8" name="Oval 20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8" name="Group 202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18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387" name="Oval 2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8" name="Oval 20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9" name="Freeform 202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0" name="Freeform 202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1" name="Freeform 203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2" name="Oval 20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9" name="Group 2032"/>
                <p:cNvGrpSpPr>
                  <a:grpSpLocks noChangeAspect="1"/>
                </p:cNvGrpSpPr>
                <p:nvPr/>
              </p:nvGrpSpPr>
              <p:grpSpPr bwMode="auto">
                <a:xfrm>
                  <a:off x="1382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381" name="Oval 20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2" name="Oval 2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3" name="Freeform 203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4" name="Freeform 203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5" name="Freeform 203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6" name="Oval 2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60" name="Group 203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82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375" name="Oval 2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6" name="Oval 20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7" name="Freeform 204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8" name="Freeform 204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9" name="Freeform 204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80" name="Oval 2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61" name="Group 2046"/>
                <p:cNvGrpSpPr>
                  <a:grpSpLocks noChangeAspect="1"/>
                </p:cNvGrpSpPr>
                <p:nvPr/>
              </p:nvGrpSpPr>
              <p:grpSpPr bwMode="auto">
                <a:xfrm>
                  <a:off x="1447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369" name="Oval 20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0" name="Oval 20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1" name="Freeform 204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2" name="Freeform 205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3" name="Freeform 205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4" name="Oval 2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62" name="Group 205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47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363" name="Oval 2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4" name="Oval 2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5" name="Freeform 205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6" name="Freeform 205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7" name="Freeform 205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8" name="Oval 2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6" name="Group 1835"/>
              <p:cNvGrpSpPr>
                <a:grpSpLocks noChangeAspect="1"/>
              </p:cNvGrpSpPr>
              <p:nvPr/>
            </p:nvGrpSpPr>
            <p:grpSpPr bwMode="auto">
              <a:xfrm>
                <a:off x="6085408" y="2830902"/>
                <a:ext cx="2159000" cy="646112"/>
                <a:chOff x="463" y="3452"/>
                <a:chExt cx="1046" cy="313"/>
              </a:xfrm>
            </p:grpSpPr>
            <p:grpSp>
              <p:nvGrpSpPr>
                <p:cNvPr id="107" name="Group 1836"/>
                <p:cNvGrpSpPr>
                  <a:grpSpLocks noChangeAspect="1"/>
                </p:cNvGrpSpPr>
                <p:nvPr/>
              </p:nvGrpSpPr>
              <p:grpSpPr bwMode="auto">
                <a:xfrm>
                  <a:off x="463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325" name="Oval 1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6" name="Oval 18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7" name="Freeform 183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8" name="Freeform 184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9" name="Freeform 184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0" name="Oval 1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8" name="Group 184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63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319" name="Oval 18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0" name="Oval 1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1" name="Freeform 184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2" name="Freeform 184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3" name="Freeform 184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24" name="Oval 18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9" name="Group 1850"/>
                <p:cNvGrpSpPr>
                  <a:grpSpLocks noChangeAspect="1"/>
                </p:cNvGrpSpPr>
                <p:nvPr/>
              </p:nvGrpSpPr>
              <p:grpSpPr bwMode="auto">
                <a:xfrm>
                  <a:off x="529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313" name="Oval 1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4" name="Oval 18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5" name="Freeform 185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6" name="Freeform 185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7" name="Freeform 185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8" name="Oval 18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0" name="Group 185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29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307" name="Oval 18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8" name="Oval 18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9" name="Freeform 186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0" name="Freeform 186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1" name="Freeform 186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2" name="Oval 1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1" name="Group 1864"/>
                <p:cNvGrpSpPr>
                  <a:grpSpLocks noChangeAspect="1"/>
                </p:cNvGrpSpPr>
                <p:nvPr/>
              </p:nvGrpSpPr>
              <p:grpSpPr bwMode="auto">
                <a:xfrm>
                  <a:off x="593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301" name="Oval 18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2" name="Oval 1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3" name="Freeform 186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4" name="Freeform 186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5" name="Freeform 186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6" name="Oval 1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2" name="Group 18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93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295" name="Oval 1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6" name="Oval 1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7" name="Freeform 187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8" name="Freeform 187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9" name="Freeform 187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00" name="Oval 1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3" name="Group 1878"/>
                <p:cNvGrpSpPr>
                  <a:grpSpLocks noChangeAspect="1"/>
                </p:cNvGrpSpPr>
                <p:nvPr/>
              </p:nvGrpSpPr>
              <p:grpSpPr bwMode="auto">
                <a:xfrm>
                  <a:off x="658" y="3456"/>
                  <a:ext cx="62" cy="144"/>
                  <a:chOff x="2693" y="2933"/>
                  <a:chExt cx="175" cy="403"/>
                </a:xfrm>
              </p:grpSpPr>
              <p:sp>
                <p:nvSpPr>
                  <p:cNvPr id="289" name="Oval 1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0" name="Oval 1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1" name="Freeform 188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2" name="Freeform 188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3" name="Freeform 188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94" name="Oval 1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4" name="Group 188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658" y="3621"/>
                  <a:ext cx="62" cy="144"/>
                  <a:chOff x="2693" y="2933"/>
                  <a:chExt cx="175" cy="403"/>
                </a:xfrm>
              </p:grpSpPr>
              <p:sp>
                <p:nvSpPr>
                  <p:cNvPr id="283" name="Oval 1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4" name="Oval 1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5" name="Freeform 188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" name="Freeform 188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7" name="Freeform 189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8" name="Oval 1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5" name="Group 1892"/>
                <p:cNvGrpSpPr>
                  <a:grpSpLocks noChangeAspect="1"/>
                </p:cNvGrpSpPr>
                <p:nvPr/>
              </p:nvGrpSpPr>
              <p:grpSpPr bwMode="auto">
                <a:xfrm>
                  <a:off x="726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77" name="Oval 1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" name="Oval 1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9" name="Freeform 189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0" name="Freeform 189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1" name="Freeform 189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2" name="Oval 1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6" name="Group 189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26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271" name="Oval 1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2" name="Oval 1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3" name="Freeform 190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4" name="Freeform 190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5" name="Freeform 190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6" name="Oval 1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7" name="Group 1906"/>
                <p:cNvGrpSpPr>
                  <a:grpSpLocks noChangeAspect="1"/>
                </p:cNvGrpSpPr>
                <p:nvPr/>
              </p:nvGrpSpPr>
              <p:grpSpPr bwMode="auto">
                <a:xfrm>
                  <a:off x="792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65" name="Oval 1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6" name="Oval 1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7" name="Freeform 190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8" name="Freeform 191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9" name="Freeform 191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0" name="Oval 1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8" name="Group 191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792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259" name="Oval 1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0" name="Oval 1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191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191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191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4" name="Oval 1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9" name="Group 1920"/>
                <p:cNvGrpSpPr>
                  <a:grpSpLocks noChangeAspect="1"/>
                </p:cNvGrpSpPr>
                <p:nvPr/>
              </p:nvGrpSpPr>
              <p:grpSpPr bwMode="auto">
                <a:xfrm>
                  <a:off x="856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53" name="Oval 1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4" name="Oval 1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5" name="Freeform 192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192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192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8" name="Oval 1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0" name="Group 192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856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247" name="Oval 1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8" name="Oval 1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9" name="Freeform 193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0" name="Freeform 193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1" name="Freeform 193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2" name="Oval 1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1" name="Group 1934"/>
                <p:cNvGrpSpPr>
                  <a:grpSpLocks noChangeAspect="1"/>
                </p:cNvGrpSpPr>
                <p:nvPr/>
              </p:nvGrpSpPr>
              <p:grpSpPr bwMode="auto">
                <a:xfrm>
                  <a:off x="921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41" name="Oval 1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2" name="Oval 1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3" name="Freeform 193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4" name="Freeform 193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5" name="Freeform 193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6" name="Oval 1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2" name="Group 194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21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235" name="Oval 1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" name="Oval 1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7" name="Freeform 194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8" name="Freeform 194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9" name="Freeform 194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0" name="Oval 19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3" name="Group 1948"/>
                <p:cNvGrpSpPr>
                  <a:grpSpLocks noChangeAspect="1"/>
                </p:cNvGrpSpPr>
                <p:nvPr/>
              </p:nvGrpSpPr>
              <p:grpSpPr bwMode="auto">
                <a:xfrm>
                  <a:off x="989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29" name="Oval 19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0" name="Oval 19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1" name="Freeform 195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2" name="Freeform 195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3" name="Freeform 195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4" name="Oval 19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4" name="Group 195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989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223" name="Oval 19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4" name="Oval 19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" name="Freeform 195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6" name="Freeform 195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7" name="Freeform 196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8" name="Oval 19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5" name="Group 1962"/>
                <p:cNvGrpSpPr>
                  <a:grpSpLocks noChangeAspect="1"/>
                </p:cNvGrpSpPr>
                <p:nvPr/>
              </p:nvGrpSpPr>
              <p:grpSpPr bwMode="auto">
                <a:xfrm>
                  <a:off x="1055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17" name="Oval 19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8" name="Oval 19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9" name="Freeform 196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0" name="Freeform 196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1" name="Freeform 196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2" name="Oval 1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6" name="Group 196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055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211" name="Oval 1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2" name="Oval 1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3" name="Freeform 197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4" name="Freeform 197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5" name="Freeform 197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6" name="Oval 1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7" name="Group 1976"/>
                <p:cNvGrpSpPr>
                  <a:grpSpLocks noChangeAspect="1"/>
                </p:cNvGrpSpPr>
                <p:nvPr/>
              </p:nvGrpSpPr>
              <p:grpSpPr bwMode="auto">
                <a:xfrm>
                  <a:off x="1119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205" name="Oval 1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6" name="Oval 1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7" name="Freeform 197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8" name="Freeform 198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9" name="Freeform 198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0" name="Oval 1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8" name="Group 198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19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199" name="Oval 1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0" name="Oval 1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1" name="Freeform 198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2" name="Freeform 198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3" name="Freeform 198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04" name="Oval 1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9" name="Group 1990"/>
                <p:cNvGrpSpPr>
                  <a:grpSpLocks noChangeAspect="1"/>
                </p:cNvGrpSpPr>
                <p:nvPr/>
              </p:nvGrpSpPr>
              <p:grpSpPr bwMode="auto">
                <a:xfrm>
                  <a:off x="1184" y="3454"/>
                  <a:ext cx="62" cy="144"/>
                  <a:chOff x="2693" y="2933"/>
                  <a:chExt cx="175" cy="403"/>
                </a:xfrm>
              </p:grpSpPr>
              <p:sp>
                <p:nvSpPr>
                  <p:cNvPr id="193" name="Oval 1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4" name="Oval 1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5" name="Freeform 1993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6" name="Freeform 1994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7" name="Freeform 1995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8" name="Oval 1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0" name="Group 199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184" y="3619"/>
                  <a:ext cx="62" cy="144"/>
                  <a:chOff x="2693" y="2933"/>
                  <a:chExt cx="175" cy="403"/>
                </a:xfrm>
              </p:grpSpPr>
              <p:sp>
                <p:nvSpPr>
                  <p:cNvPr id="187" name="Oval 1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" name="Oval 1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" name="Freeform 2000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" name="Freeform 2001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" name="Freeform 2002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2" name="Oval 2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1" name="Group 2004"/>
                <p:cNvGrpSpPr>
                  <a:grpSpLocks noChangeAspect="1"/>
                </p:cNvGrpSpPr>
                <p:nvPr/>
              </p:nvGrpSpPr>
              <p:grpSpPr bwMode="auto">
                <a:xfrm>
                  <a:off x="1252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181" name="Oval 2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2" name="Oval 2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3" name="Freeform 2007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" name="Freeform 2008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" name="Freeform 2009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" name="Oval 2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2" name="Group 201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252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175" name="Oval 2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6" name="Oval 2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7" name="Freeform 201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8" name="Freeform 2015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9" name="Freeform 2016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0" name="Oval 20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3" name="Group 2018"/>
                <p:cNvGrpSpPr>
                  <a:grpSpLocks noChangeAspect="1"/>
                </p:cNvGrpSpPr>
                <p:nvPr/>
              </p:nvGrpSpPr>
              <p:grpSpPr bwMode="auto">
                <a:xfrm>
                  <a:off x="1318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169" name="Oval 2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" name="Oval 2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1" name="Freeform 202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2" name="Freeform 2022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3" name="Freeform 2023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4" name="Oval 20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4" name="Group 202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18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163" name="Oval 2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4" name="Oval 20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5" name="Freeform 2028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6" name="Freeform 2029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7" name="Freeform 2030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8" name="Oval 20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5" name="Group 2032"/>
                <p:cNvGrpSpPr>
                  <a:grpSpLocks noChangeAspect="1"/>
                </p:cNvGrpSpPr>
                <p:nvPr/>
              </p:nvGrpSpPr>
              <p:grpSpPr bwMode="auto">
                <a:xfrm>
                  <a:off x="1382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157" name="Oval 20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8" name="Oval 2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9" name="Freeform 2035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0" name="Freeform 2036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1" name="Freeform 2037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2" name="Oval 2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6" name="Group 203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82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151" name="Oval 2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2" name="Oval 20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3" name="Freeform 2042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4" name="Freeform 2043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5" name="Freeform 2044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6" name="Oval 2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7" name="Group 2046"/>
                <p:cNvGrpSpPr>
                  <a:grpSpLocks noChangeAspect="1"/>
                </p:cNvGrpSpPr>
                <p:nvPr/>
              </p:nvGrpSpPr>
              <p:grpSpPr bwMode="auto">
                <a:xfrm>
                  <a:off x="1447" y="3452"/>
                  <a:ext cx="62" cy="144"/>
                  <a:chOff x="2693" y="2933"/>
                  <a:chExt cx="175" cy="403"/>
                </a:xfrm>
              </p:grpSpPr>
              <p:sp>
                <p:nvSpPr>
                  <p:cNvPr id="145" name="Oval 20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6" name="Oval 20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7" name="Freeform 2049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8" name="Freeform 2050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9" name="Freeform 2051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0" name="Oval 2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8" name="Group 205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447" y="3617"/>
                  <a:ext cx="62" cy="144"/>
                  <a:chOff x="2693" y="2933"/>
                  <a:chExt cx="175" cy="403"/>
                </a:xfrm>
              </p:grpSpPr>
              <p:sp>
                <p:nvSpPr>
                  <p:cNvPr id="139" name="Oval 2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solidFill>
                    <a:srgbClr val="FFDB4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0" name="Oval 2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3" y="2933"/>
                    <a:ext cx="175" cy="187"/>
                  </a:xfrm>
                  <a:prstGeom prst="ellipse">
                    <a:avLst/>
                  </a:prstGeom>
                  <a:noFill/>
                  <a:ln w="7938">
                    <a:solidFill>
                      <a:srgbClr val="AD62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1" name="Freeform 205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104"/>
                    <a:ext cx="87" cy="232"/>
                  </a:xfrm>
                  <a:custGeom>
                    <a:avLst/>
                    <a:gdLst>
                      <a:gd name="T0" fmla="*/ 199 w 35"/>
                      <a:gd name="T1" fmla="*/ 213 h 87"/>
                      <a:gd name="T2" fmla="*/ 204 w 35"/>
                      <a:gd name="T3" fmla="*/ 221 h 87"/>
                      <a:gd name="T4" fmla="*/ 211 w 35"/>
                      <a:gd name="T5" fmla="*/ 235 h 87"/>
                      <a:gd name="T6" fmla="*/ 211 w 35"/>
                      <a:gd name="T7" fmla="*/ 243 h 87"/>
                      <a:gd name="T8" fmla="*/ 216 w 35"/>
                      <a:gd name="T9" fmla="*/ 248 h 87"/>
                      <a:gd name="T10" fmla="*/ 216 w 35"/>
                      <a:gd name="T11" fmla="*/ 269 h 87"/>
                      <a:gd name="T12" fmla="*/ 216 w 35"/>
                      <a:gd name="T13" fmla="*/ 584 h 87"/>
                      <a:gd name="T14" fmla="*/ 186 w 35"/>
                      <a:gd name="T15" fmla="*/ 619 h 87"/>
                      <a:gd name="T16" fmla="*/ 154 w 35"/>
                      <a:gd name="T17" fmla="*/ 584 h 87"/>
                      <a:gd name="T18" fmla="*/ 154 w 35"/>
                      <a:gd name="T19" fmla="*/ 269 h 87"/>
                      <a:gd name="T20" fmla="*/ 112 w 35"/>
                      <a:gd name="T21" fmla="*/ 227 h 87"/>
                      <a:gd name="T22" fmla="*/ 62 w 35"/>
                      <a:gd name="T23" fmla="*/ 269 h 87"/>
                      <a:gd name="T24" fmla="*/ 62 w 35"/>
                      <a:gd name="T25" fmla="*/ 584 h 87"/>
                      <a:gd name="T26" fmla="*/ 30 w 35"/>
                      <a:gd name="T27" fmla="*/ 619 h 87"/>
                      <a:gd name="T28" fmla="*/ 0 w 35"/>
                      <a:gd name="T29" fmla="*/ 584 h 87"/>
                      <a:gd name="T30" fmla="*/ 0 w 35"/>
                      <a:gd name="T31" fmla="*/ 269 h 87"/>
                      <a:gd name="T32" fmla="*/ 5 w 35"/>
                      <a:gd name="T33" fmla="*/ 248 h 87"/>
                      <a:gd name="T34" fmla="*/ 5 w 35"/>
                      <a:gd name="T35" fmla="*/ 243 h 87"/>
                      <a:gd name="T36" fmla="*/ 12 w 35"/>
                      <a:gd name="T37" fmla="*/ 235 h 87"/>
                      <a:gd name="T38" fmla="*/ 12 w 35"/>
                      <a:gd name="T39" fmla="*/ 227 h 87"/>
                      <a:gd name="T40" fmla="*/ 17 w 35"/>
                      <a:gd name="T41" fmla="*/ 213 h 87"/>
                      <a:gd name="T42" fmla="*/ 25 w 35"/>
                      <a:gd name="T43" fmla="*/ 205 h 87"/>
                      <a:gd name="T44" fmla="*/ 37 w 35"/>
                      <a:gd name="T45" fmla="*/ 192 h 87"/>
                      <a:gd name="T46" fmla="*/ 42 w 35"/>
                      <a:gd name="T47" fmla="*/ 179 h 87"/>
                      <a:gd name="T48" fmla="*/ 50 w 35"/>
                      <a:gd name="T49" fmla="*/ 179 h 87"/>
                      <a:gd name="T50" fmla="*/ 62 w 35"/>
                      <a:gd name="T51" fmla="*/ 171 h 87"/>
                      <a:gd name="T52" fmla="*/ 62 w 35"/>
                      <a:gd name="T53" fmla="*/ 163 h 87"/>
                      <a:gd name="T54" fmla="*/ 75 w 35"/>
                      <a:gd name="T55" fmla="*/ 157 h 87"/>
                      <a:gd name="T56" fmla="*/ 75 w 35"/>
                      <a:gd name="T57" fmla="*/ 35 h 87"/>
                      <a:gd name="T58" fmla="*/ 104 w 35"/>
                      <a:gd name="T59" fmla="*/ 0 h 87"/>
                      <a:gd name="T60" fmla="*/ 137 w 35"/>
                      <a:gd name="T61" fmla="*/ 35 h 87"/>
                      <a:gd name="T62" fmla="*/ 137 w 35"/>
                      <a:gd name="T63" fmla="*/ 157 h 87"/>
                      <a:gd name="T64" fmla="*/ 137 w 35"/>
                      <a:gd name="T65" fmla="*/ 157 h 87"/>
                      <a:gd name="T66" fmla="*/ 191 w 35"/>
                      <a:gd name="T67" fmla="*/ 200 h 87"/>
                      <a:gd name="T68" fmla="*/ 191 w 35"/>
                      <a:gd name="T69" fmla="*/ 205 h 87"/>
                      <a:gd name="T70" fmla="*/ 199 w 35"/>
                      <a:gd name="T71" fmla="*/ 213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87">
                        <a:moveTo>
                          <a:pt x="32" y="30"/>
                        </a:moveTo>
                        <a:cubicBezTo>
                          <a:pt x="33" y="31"/>
                          <a:pt x="33" y="31"/>
                          <a:pt x="33" y="31"/>
                        </a:cubicBezTo>
                        <a:cubicBezTo>
                          <a:pt x="33" y="32"/>
                          <a:pt x="33" y="32"/>
                          <a:pt x="34" y="33"/>
                        </a:cubicBezTo>
                        <a:cubicBezTo>
                          <a:pt x="34" y="34"/>
                          <a:pt x="34" y="34"/>
                          <a:pt x="34" y="34"/>
                        </a:cubicBezTo>
                        <a:cubicBezTo>
                          <a:pt x="34" y="35"/>
                          <a:pt x="35" y="35"/>
                          <a:pt x="35" y="35"/>
                        </a:cubicBezTo>
                        <a:cubicBezTo>
                          <a:pt x="35" y="36"/>
                          <a:pt x="35" y="37"/>
                          <a:pt x="35" y="38"/>
                        </a:cubicBezTo>
                        <a:cubicBezTo>
                          <a:pt x="35" y="82"/>
                          <a:pt x="35" y="82"/>
                          <a:pt x="35" y="82"/>
                        </a:cubicBezTo>
                        <a:cubicBezTo>
                          <a:pt x="35" y="85"/>
                          <a:pt x="33" y="87"/>
                          <a:pt x="30" y="87"/>
                        </a:cubicBezTo>
                        <a:cubicBezTo>
                          <a:pt x="27" y="87"/>
                          <a:pt x="25" y="85"/>
                          <a:pt x="25" y="82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6"/>
                          <a:pt x="22" y="32"/>
                          <a:pt x="18" y="32"/>
                        </a:cubicBezTo>
                        <a:cubicBezTo>
                          <a:pt x="13" y="32"/>
                          <a:pt x="10" y="36"/>
                          <a:pt x="10" y="38"/>
                        </a:cubicBezTo>
                        <a:cubicBezTo>
                          <a:pt x="10" y="82"/>
                          <a:pt x="10" y="82"/>
                          <a:pt x="10" y="82"/>
                        </a:cubicBezTo>
                        <a:cubicBezTo>
                          <a:pt x="10" y="85"/>
                          <a:pt x="8" y="87"/>
                          <a:pt x="5" y="87"/>
                        </a:cubicBezTo>
                        <a:cubicBezTo>
                          <a:pt x="3" y="87"/>
                          <a:pt x="0" y="85"/>
                          <a:pt x="0" y="82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7"/>
                          <a:pt x="0" y="36"/>
                          <a:pt x="1" y="35"/>
                        </a:cubicBezTo>
                        <a:cubicBezTo>
                          <a:pt x="1" y="35"/>
                          <a:pt x="1" y="35"/>
                          <a:pt x="1" y="34"/>
                        </a:cubicBezTo>
                        <a:cubicBezTo>
                          <a:pt x="1" y="34"/>
                          <a:pt x="1" y="33"/>
                          <a:pt x="2" y="33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3" y="31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5" y="27"/>
                          <a:pt x="6" y="27"/>
                        </a:cubicBezTo>
                        <a:cubicBezTo>
                          <a:pt x="6" y="26"/>
                          <a:pt x="7" y="26"/>
                          <a:pt x="7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4"/>
                          <a:pt x="9" y="24"/>
                          <a:pt x="10" y="24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1" y="23"/>
                          <a:pt x="12" y="22"/>
                          <a:pt x="12" y="2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3"/>
                          <a:pt x="14" y="0"/>
                          <a:pt x="17" y="0"/>
                        </a:cubicBezTo>
                        <a:cubicBezTo>
                          <a:pt x="20" y="0"/>
                          <a:pt x="22" y="3"/>
                          <a:pt x="22" y="5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3"/>
                          <a:pt x="28" y="25"/>
                          <a:pt x="31" y="28"/>
                        </a:cubicBezTo>
                        <a:cubicBezTo>
                          <a:pt x="31" y="28"/>
                          <a:pt x="31" y="28"/>
                          <a:pt x="31" y="29"/>
                        </a:cubicBezTo>
                        <a:cubicBezTo>
                          <a:pt x="32" y="29"/>
                          <a:pt x="32" y="30"/>
                          <a:pt x="32" y="30"/>
                        </a:cubicBezTo>
                        <a:close/>
                      </a:path>
                    </a:pathLst>
                  </a:custGeom>
                  <a:solidFill>
                    <a:srgbClr val="FF6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2" name="Freeform 2057"/>
                  <p:cNvSpPr>
                    <a:spLocks noChangeAspect="1"/>
                  </p:cNvSpPr>
                  <p:nvPr/>
                </p:nvSpPr>
                <p:spPr bwMode="auto">
                  <a:xfrm>
                    <a:off x="2741" y="3200"/>
                    <a:ext cx="5" cy="133"/>
                  </a:xfrm>
                  <a:custGeom>
                    <a:avLst/>
                    <a:gdLst>
                      <a:gd name="T0" fmla="*/ 0 w 2"/>
                      <a:gd name="T1" fmla="*/ 311 h 50"/>
                      <a:gd name="T2" fmla="*/ 0 w 2"/>
                      <a:gd name="T3" fmla="*/ 0 h 50"/>
                      <a:gd name="T4" fmla="*/ 0 w 2"/>
                      <a:gd name="T5" fmla="*/ 0 h 50"/>
                      <a:gd name="T6" fmla="*/ 13 w 2"/>
                      <a:gd name="T7" fmla="*/ 162 h 50"/>
                      <a:gd name="T8" fmla="*/ 13 w 2"/>
                      <a:gd name="T9" fmla="*/ 303 h 50"/>
                      <a:gd name="T10" fmla="*/ 13 w 2"/>
                      <a:gd name="T11" fmla="*/ 354 h 50"/>
                      <a:gd name="T12" fmla="*/ 13 w 2"/>
                      <a:gd name="T13" fmla="*/ 354 h 50"/>
                      <a:gd name="T14" fmla="*/ 0 w 2"/>
                      <a:gd name="T15" fmla="*/ 31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" h="50">
                        <a:moveTo>
                          <a:pt x="0" y="44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15"/>
                          <a:pt x="2" y="23"/>
                        </a:cubicBezTo>
                        <a:cubicBezTo>
                          <a:pt x="2" y="30"/>
                          <a:pt x="2" y="43"/>
                          <a:pt x="2" y="43"/>
                        </a:cubicBezTo>
                        <a:cubicBezTo>
                          <a:pt x="2" y="44"/>
                          <a:pt x="2" y="49"/>
                          <a:pt x="2" y="50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3" name="Freeform 2058"/>
                  <p:cNvSpPr>
                    <a:spLocks noChangeAspect="1"/>
                  </p:cNvSpPr>
                  <p:nvPr/>
                </p:nvSpPr>
                <p:spPr bwMode="auto">
                  <a:xfrm>
                    <a:off x="2788" y="3189"/>
                    <a:ext cx="20" cy="144"/>
                  </a:xfrm>
                  <a:custGeom>
                    <a:avLst/>
                    <a:gdLst>
                      <a:gd name="T0" fmla="*/ 38 w 8"/>
                      <a:gd name="T1" fmla="*/ 341 h 54"/>
                      <a:gd name="T2" fmla="*/ 50 w 8"/>
                      <a:gd name="T3" fmla="*/ 384 h 54"/>
                      <a:gd name="T4" fmla="*/ 33 w 8"/>
                      <a:gd name="T5" fmla="*/ 341 h 54"/>
                      <a:gd name="T6" fmla="*/ 33 w 8"/>
                      <a:gd name="T7" fmla="*/ 277 h 54"/>
                      <a:gd name="T8" fmla="*/ 33 w 8"/>
                      <a:gd name="T9" fmla="*/ 43 h 54"/>
                      <a:gd name="T10" fmla="*/ 0 w 8"/>
                      <a:gd name="T11" fmla="*/ 0 h 54"/>
                      <a:gd name="T12" fmla="*/ 45 w 8"/>
                      <a:gd name="T13" fmla="*/ 56 h 54"/>
                      <a:gd name="T14" fmla="*/ 38 w 8"/>
                      <a:gd name="T15" fmla="*/ 341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" h="54">
                        <a:moveTo>
                          <a:pt x="6" y="48"/>
                        </a:moveTo>
                        <a:cubicBezTo>
                          <a:pt x="6" y="50"/>
                          <a:pt x="7" y="53"/>
                          <a:pt x="8" y="54"/>
                        </a:cubicBezTo>
                        <a:cubicBezTo>
                          <a:pt x="6" y="52"/>
                          <a:pt x="5" y="50"/>
                          <a:pt x="5" y="48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3" y="0"/>
                          <a:pt x="0" y="0"/>
                        </a:cubicBezTo>
                        <a:cubicBezTo>
                          <a:pt x="6" y="0"/>
                          <a:pt x="7" y="5"/>
                          <a:pt x="7" y="8"/>
                        </a:cubicBezTo>
                        <a:lnTo>
                          <a:pt x="6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4" name="Oval 2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2971"/>
                    <a:ext cx="57" cy="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29" name="Group 2338"/>
            <p:cNvGrpSpPr>
              <a:grpSpLocks/>
            </p:cNvGrpSpPr>
            <p:nvPr/>
          </p:nvGrpSpPr>
          <p:grpSpPr bwMode="auto">
            <a:xfrm>
              <a:off x="1152457" y="1166420"/>
              <a:ext cx="376786" cy="515429"/>
              <a:chOff x="3099" y="2276"/>
              <a:chExt cx="513" cy="843"/>
            </a:xfrm>
          </p:grpSpPr>
          <p:sp>
            <p:nvSpPr>
              <p:cNvPr id="86" name="Freeform 2339"/>
              <p:cNvSpPr>
                <a:spLocks/>
              </p:cNvSpPr>
              <p:nvPr/>
            </p:nvSpPr>
            <p:spPr bwMode="auto">
              <a:xfrm>
                <a:off x="3099" y="2404"/>
                <a:ext cx="215" cy="715"/>
              </a:xfrm>
              <a:custGeom>
                <a:avLst/>
                <a:gdLst>
                  <a:gd name="T0" fmla="*/ 83 w 91"/>
                  <a:gd name="T1" fmla="*/ 5 h 303"/>
                  <a:gd name="T2" fmla="*/ 19 w 91"/>
                  <a:gd name="T3" fmla="*/ 212 h 303"/>
                  <a:gd name="T4" fmla="*/ 73 w 91"/>
                  <a:gd name="T5" fmla="*/ 514 h 303"/>
                  <a:gd name="T6" fmla="*/ 87 w 91"/>
                  <a:gd name="T7" fmla="*/ 673 h 303"/>
                  <a:gd name="T8" fmla="*/ 198 w 91"/>
                  <a:gd name="T9" fmla="*/ 656 h 303"/>
                  <a:gd name="T10" fmla="*/ 203 w 91"/>
                  <a:gd name="T11" fmla="*/ 340 h 303"/>
                  <a:gd name="T12" fmla="*/ 83 w 91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03">
                    <a:moveTo>
                      <a:pt x="35" y="2"/>
                    </a:moveTo>
                    <a:cubicBezTo>
                      <a:pt x="14" y="0"/>
                      <a:pt x="0" y="48"/>
                      <a:pt x="8" y="90"/>
                    </a:cubicBezTo>
                    <a:cubicBezTo>
                      <a:pt x="16" y="132"/>
                      <a:pt x="36" y="184"/>
                      <a:pt x="31" y="218"/>
                    </a:cubicBezTo>
                    <a:cubicBezTo>
                      <a:pt x="25" y="251"/>
                      <a:pt x="22" y="266"/>
                      <a:pt x="37" y="285"/>
                    </a:cubicBezTo>
                    <a:cubicBezTo>
                      <a:pt x="52" y="303"/>
                      <a:pt x="76" y="297"/>
                      <a:pt x="84" y="278"/>
                    </a:cubicBezTo>
                    <a:cubicBezTo>
                      <a:pt x="91" y="260"/>
                      <a:pt x="86" y="162"/>
                      <a:pt x="86" y="144"/>
                    </a:cubicBezTo>
                    <a:cubicBezTo>
                      <a:pt x="86" y="126"/>
                      <a:pt x="73" y="2"/>
                      <a:pt x="35" y="2"/>
                    </a:cubicBezTo>
                    <a:close/>
                  </a:path>
                </a:pathLst>
              </a:custGeom>
              <a:solidFill>
                <a:srgbClr val="003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Freeform 2340"/>
              <p:cNvSpPr>
                <a:spLocks/>
              </p:cNvSpPr>
              <p:nvPr/>
            </p:nvSpPr>
            <p:spPr bwMode="auto">
              <a:xfrm>
                <a:off x="3113" y="2425"/>
                <a:ext cx="85" cy="593"/>
              </a:xfrm>
              <a:custGeom>
                <a:avLst/>
                <a:gdLst>
                  <a:gd name="T0" fmla="*/ 14 w 36"/>
                  <a:gd name="T1" fmla="*/ 191 h 251"/>
                  <a:gd name="T2" fmla="*/ 38 w 36"/>
                  <a:gd name="T3" fmla="*/ 291 h 251"/>
                  <a:gd name="T4" fmla="*/ 66 w 36"/>
                  <a:gd name="T5" fmla="*/ 491 h 251"/>
                  <a:gd name="T6" fmla="*/ 64 w 36"/>
                  <a:gd name="T7" fmla="*/ 506 h 251"/>
                  <a:gd name="T8" fmla="*/ 61 w 36"/>
                  <a:gd name="T9" fmla="*/ 593 h 251"/>
                  <a:gd name="T10" fmla="*/ 61 w 36"/>
                  <a:gd name="T11" fmla="*/ 593 h 251"/>
                  <a:gd name="T12" fmla="*/ 73 w 36"/>
                  <a:gd name="T13" fmla="*/ 508 h 251"/>
                  <a:gd name="T14" fmla="*/ 76 w 36"/>
                  <a:gd name="T15" fmla="*/ 494 h 251"/>
                  <a:gd name="T16" fmla="*/ 52 w 36"/>
                  <a:gd name="T17" fmla="*/ 288 h 251"/>
                  <a:gd name="T18" fmla="*/ 28 w 36"/>
                  <a:gd name="T19" fmla="*/ 191 h 251"/>
                  <a:gd name="T20" fmla="*/ 47 w 36"/>
                  <a:gd name="T21" fmla="*/ 0 h 251"/>
                  <a:gd name="T22" fmla="*/ 47 w 36"/>
                  <a:gd name="T23" fmla="*/ 0 h 251"/>
                  <a:gd name="T24" fmla="*/ 14 w 36"/>
                  <a:gd name="T25" fmla="*/ 191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51">
                    <a:moveTo>
                      <a:pt x="6" y="81"/>
                    </a:moveTo>
                    <a:cubicBezTo>
                      <a:pt x="8" y="95"/>
                      <a:pt x="12" y="109"/>
                      <a:pt x="16" y="123"/>
                    </a:cubicBezTo>
                    <a:cubicBezTo>
                      <a:pt x="24" y="154"/>
                      <a:pt x="32" y="186"/>
                      <a:pt x="28" y="208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5" y="230"/>
                      <a:pt x="25" y="241"/>
                      <a:pt x="26" y="251"/>
                    </a:cubicBezTo>
                    <a:cubicBezTo>
                      <a:pt x="26" y="251"/>
                      <a:pt x="26" y="251"/>
                      <a:pt x="26" y="251"/>
                    </a:cubicBezTo>
                    <a:cubicBezTo>
                      <a:pt x="25" y="241"/>
                      <a:pt x="28" y="230"/>
                      <a:pt x="31" y="215"/>
                    </a:cubicBezTo>
                    <a:cubicBezTo>
                      <a:pt x="32" y="209"/>
                      <a:pt x="32" y="209"/>
                      <a:pt x="32" y="209"/>
                    </a:cubicBezTo>
                    <a:cubicBezTo>
                      <a:pt x="36" y="185"/>
                      <a:pt x="30" y="153"/>
                      <a:pt x="22" y="122"/>
                    </a:cubicBezTo>
                    <a:cubicBezTo>
                      <a:pt x="18" y="108"/>
                      <a:pt x="15" y="94"/>
                      <a:pt x="12" y="81"/>
                    </a:cubicBezTo>
                    <a:cubicBezTo>
                      <a:pt x="6" y="51"/>
                      <a:pt x="8" y="15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" y="16"/>
                      <a:pt x="0" y="51"/>
                      <a:pt x="6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Freeform 2341"/>
              <p:cNvSpPr>
                <a:spLocks/>
              </p:cNvSpPr>
              <p:nvPr/>
            </p:nvSpPr>
            <p:spPr bwMode="auto">
              <a:xfrm>
                <a:off x="3163" y="2442"/>
                <a:ext cx="151" cy="677"/>
              </a:xfrm>
              <a:custGeom>
                <a:avLst/>
                <a:gdLst>
                  <a:gd name="T0" fmla="*/ 139 w 64"/>
                  <a:gd name="T1" fmla="*/ 302 h 287"/>
                  <a:gd name="T2" fmla="*/ 68 w 64"/>
                  <a:gd name="T3" fmla="*/ 0 h 287"/>
                  <a:gd name="T4" fmla="*/ 123 w 64"/>
                  <a:gd name="T5" fmla="*/ 252 h 287"/>
                  <a:gd name="T6" fmla="*/ 116 w 64"/>
                  <a:gd name="T7" fmla="*/ 568 h 287"/>
                  <a:gd name="T8" fmla="*/ 0 w 64"/>
                  <a:gd name="T9" fmla="*/ 587 h 287"/>
                  <a:gd name="T10" fmla="*/ 24 w 64"/>
                  <a:gd name="T11" fmla="*/ 635 h 287"/>
                  <a:gd name="T12" fmla="*/ 134 w 64"/>
                  <a:gd name="T13" fmla="*/ 618 h 287"/>
                  <a:gd name="T14" fmla="*/ 139 w 64"/>
                  <a:gd name="T15" fmla="*/ 302 h 2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287">
                    <a:moveTo>
                      <a:pt x="59" y="128"/>
                    </a:moveTo>
                    <a:cubicBezTo>
                      <a:pt x="59" y="113"/>
                      <a:pt x="52" y="32"/>
                      <a:pt x="29" y="0"/>
                    </a:cubicBezTo>
                    <a:cubicBezTo>
                      <a:pt x="44" y="38"/>
                      <a:pt x="52" y="95"/>
                      <a:pt x="52" y="107"/>
                    </a:cubicBezTo>
                    <a:cubicBezTo>
                      <a:pt x="52" y="125"/>
                      <a:pt x="57" y="222"/>
                      <a:pt x="49" y="241"/>
                    </a:cubicBezTo>
                    <a:cubicBezTo>
                      <a:pt x="43" y="258"/>
                      <a:pt x="16" y="265"/>
                      <a:pt x="0" y="249"/>
                    </a:cubicBezTo>
                    <a:cubicBezTo>
                      <a:pt x="1" y="256"/>
                      <a:pt x="4" y="262"/>
                      <a:pt x="10" y="269"/>
                    </a:cubicBezTo>
                    <a:cubicBezTo>
                      <a:pt x="25" y="287"/>
                      <a:pt x="49" y="281"/>
                      <a:pt x="57" y="262"/>
                    </a:cubicBezTo>
                    <a:cubicBezTo>
                      <a:pt x="64" y="244"/>
                      <a:pt x="59" y="146"/>
                      <a:pt x="59" y="128"/>
                    </a:cubicBezTo>
                    <a:close/>
                  </a:path>
                </a:pathLst>
              </a:custGeom>
              <a:solidFill>
                <a:srgbClr val="0024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2342"/>
              <p:cNvSpPr>
                <a:spLocks/>
              </p:cNvSpPr>
              <p:nvPr/>
            </p:nvSpPr>
            <p:spPr bwMode="auto">
              <a:xfrm>
                <a:off x="3359" y="2404"/>
                <a:ext cx="213" cy="715"/>
              </a:xfrm>
              <a:custGeom>
                <a:avLst/>
                <a:gdLst>
                  <a:gd name="T0" fmla="*/ 130 w 90"/>
                  <a:gd name="T1" fmla="*/ 5 h 303"/>
                  <a:gd name="T2" fmla="*/ 194 w 90"/>
                  <a:gd name="T3" fmla="*/ 212 h 303"/>
                  <a:gd name="T4" fmla="*/ 142 w 90"/>
                  <a:gd name="T5" fmla="*/ 514 h 303"/>
                  <a:gd name="T6" fmla="*/ 128 w 90"/>
                  <a:gd name="T7" fmla="*/ 673 h 303"/>
                  <a:gd name="T8" fmla="*/ 17 w 90"/>
                  <a:gd name="T9" fmla="*/ 656 h 303"/>
                  <a:gd name="T10" fmla="*/ 9 w 90"/>
                  <a:gd name="T11" fmla="*/ 340 h 303"/>
                  <a:gd name="T12" fmla="*/ 130 w 90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303">
                    <a:moveTo>
                      <a:pt x="55" y="2"/>
                    </a:moveTo>
                    <a:cubicBezTo>
                      <a:pt x="76" y="0"/>
                      <a:pt x="90" y="48"/>
                      <a:pt x="82" y="90"/>
                    </a:cubicBezTo>
                    <a:cubicBezTo>
                      <a:pt x="74" y="132"/>
                      <a:pt x="54" y="184"/>
                      <a:pt x="60" y="218"/>
                    </a:cubicBezTo>
                    <a:cubicBezTo>
                      <a:pt x="65" y="251"/>
                      <a:pt x="69" y="266"/>
                      <a:pt x="54" y="285"/>
                    </a:cubicBezTo>
                    <a:cubicBezTo>
                      <a:pt x="38" y="303"/>
                      <a:pt x="14" y="297"/>
                      <a:pt x="7" y="278"/>
                    </a:cubicBezTo>
                    <a:cubicBezTo>
                      <a:pt x="0" y="260"/>
                      <a:pt x="4" y="162"/>
                      <a:pt x="4" y="144"/>
                    </a:cubicBezTo>
                    <a:cubicBezTo>
                      <a:pt x="4" y="126"/>
                      <a:pt x="18" y="2"/>
                      <a:pt x="55" y="2"/>
                    </a:cubicBezTo>
                    <a:close/>
                  </a:path>
                </a:pathLst>
              </a:custGeom>
              <a:solidFill>
                <a:srgbClr val="003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2343"/>
              <p:cNvSpPr>
                <a:spLocks/>
              </p:cNvSpPr>
              <p:nvPr/>
            </p:nvSpPr>
            <p:spPr bwMode="auto">
              <a:xfrm>
                <a:off x="3153" y="2276"/>
                <a:ext cx="459" cy="822"/>
              </a:xfrm>
              <a:custGeom>
                <a:avLst/>
                <a:gdLst>
                  <a:gd name="T0" fmla="*/ 414 w 194"/>
                  <a:gd name="T1" fmla="*/ 118 h 348"/>
                  <a:gd name="T2" fmla="*/ 0 w 194"/>
                  <a:gd name="T3" fmla="*/ 144 h 348"/>
                  <a:gd name="T4" fmla="*/ 0 w 194"/>
                  <a:gd name="T5" fmla="*/ 144 h 348"/>
                  <a:gd name="T6" fmla="*/ 28 w 194"/>
                  <a:gd name="T7" fmla="*/ 132 h 348"/>
                  <a:gd name="T8" fmla="*/ 149 w 194"/>
                  <a:gd name="T9" fmla="*/ 468 h 348"/>
                  <a:gd name="T10" fmla="*/ 144 w 194"/>
                  <a:gd name="T11" fmla="*/ 784 h 348"/>
                  <a:gd name="T12" fmla="*/ 111 w 194"/>
                  <a:gd name="T13" fmla="*/ 822 h 348"/>
                  <a:gd name="T14" fmla="*/ 111 w 194"/>
                  <a:gd name="T15" fmla="*/ 822 h 348"/>
                  <a:gd name="T16" fmla="*/ 182 w 194"/>
                  <a:gd name="T17" fmla="*/ 815 h 348"/>
                  <a:gd name="T18" fmla="*/ 253 w 194"/>
                  <a:gd name="T19" fmla="*/ 822 h 348"/>
                  <a:gd name="T20" fmla="*/ 253 w 194"/>
                  <a:gd name="T21" fmla="*/ 822 h 348"/>
                  <a:gd name="T22" fmla="*/ 222 w 194"/>
                  <a:gd name="T23" fmla="*/ 784 h 348"/>
                  <a:gd name="T24" fmla="*/ 215 w 194"/>
                  <a:gd name="T25" fmla="*/ 468 h 348"/>
                  <a:gd name="T26" fmla="*/ 336 w 194"/>
                  <a:gd name="T27" fmla="*/ 132 h 348"/>
                  <a:gd name="T28" fmla="*/ 400 w 194"/>
                  <a:gd name="T29" fmla="*/ 340 h 348"/>
                  <a:gd name="T30" fmla="*/ 348 w 194"/>
                  <a:gd name="T31" fmla="*/ 642 h 348"/>
                  <a:gd name="T32" fmla="*/ 334 w 194"/>
                  <a:gd name="T33" fmla="*/ 801 h 348"/>
                  <a:gd name="T34" fmla="*/ 298 w 194"/>
                  <a:gd name="T35" fmla="*/ 822 h 348"/>
                  <a:gd name="T36" fmla="*/ 367 w 194"/>
                  <a:gd name="T37" fmla="*/ 779 h 348"/>
                  <a:gd name="T38" fmla="*/ 390 w 194"/>
                  <a:gd name="T39" fmla="*/ 609 h 348"/>
                  <a:gd name="T40" fmla="*/ 445 w 194"/>
                  <a:gd name="T41" fmla="*/ 309 h 348"/>
                  <a:gd name="T42" fmla="*/ 414 w 194"/>
                  <a:gd name="T43" fmla="*/ 118 h 3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4" h="348">
                    <a:moveTo>
                      <a:pt x="175" y="50"/>
                    </a:moveTo>
                    <a:cubicBezTo>
                      <a:pt x="148" y="22"/>
                      <a:pt x="53" y="0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4" y="58"/>
                      <a:pt x="8" y="56"/>
                      <a:pt x="12" y="56"/>
                    </a:cubicBezTo>
                    <a:cubicBezTo>
                      <a:pt x="50" y="56"/>
                      <a:pt x="63" y="180"/>
                      <a:pt x="63" y="198"/>
                    </a:cubicBezTo>
                    <a:cubicBezTo>
                      <a:pt x="63" y="216"/>
                      <a:pt x="68" y="314"/>
                      <a:pt x="61" y="332"/>
                    </a:cubicBezTo>
                    <a:cubicBezTo>
                      <a:pt x="58" y="340"/>
                      <a:pt x="55" y="345"/>
                      <a:pt x="47" y="348"/>
                    </a:cubicBezTo>
                    <a:cubicBezTo>
                      <a:pt x="47" y="348"/>
                      <a:pt x="47" y="348"/>
                      <a:pt x="47" y="348"/>
                    </a:cubicBezTo>
                    <a:cubicBezTo>
                      <a:pt x="57" y="346"/>
                      <a:pt x="67" y="345"/>
                      <a:pt x="77" y="345"/>
                    </a:cubicBezTo>
                    <a:cubicBezTo>
                      <a:pt x="88" y="345"/>
                      <a:pt x="98" y="346"/>
                      <a:pt x="107" y="348"/>
                    </a:cubicBezTo>
                    <a:cubicBezTo>
                      <a:pt x="107" y="348"/>
                      <a:pt x="107" y="348"/>
                      <a:pt x="107" y="348"/>
                    </a:cubicBezTo>
                    <a:cubicBezTo>
                      <a:pt x="99" y="346"/>
                      <a:pt x="97" y="340"/>
                      <a:pt x="94" y="332"/>
                    </a:cubicBezTo>
                    <a:cubicBezTo>
                      <a:pt x="87" y="314"/>
                      <a:pt x="91" y="216"/>
                      <a:pt x="91" y="198"/>
                    </a:cubicBezTo>
                    <a:cubicBezTo>
                      <a:pt x="91" y="180"/>
                      <a:pt x="105" y="56"/>
                      <a:pt x="142" y="56"/>
                    </a:cubicBezTo>
                    <a:cubicBezTo>
                      <a:pt x="163" y="54"/>
                      <a:pt x="177" y="102"/>
                      <a:pt x="169" y="144"/>
                    </a:cubicBezTo>
                    <a:cubicBezTo>
                      <a:pt x="161" y="186"/>
                      <a:pt x="141" y="238"/>
                      <a:pt x="147" y="272"/>
                    </a:cubicBezTo>
                    <a:cubicBezTo>
                      <a:pt x="152" y="305"/>
                      <a:pt x="156" y="320"/>
                      <a:pt x="141" y="339"/>
                    </a:cubicBezTo>
                    <a:cubicBezTo>
                      <a:pt x="136" y="344"/>
                      <a:pt x="131" y="347"/>
                      <a:pt x="126" y="348"/>
                    </a:cubicBezTo>
                    <a:cubicBezTo>
                      <a:pt x="136" y="347"/>
                      <a:pt x="148" y="338"/>
                      <a:pt x="155" y="330"/>
                    </a:cubicBezTo>
                    <a:cubicBezTo>
                      <a:pt x="170" y="312"/>
                      <a:pt x="170" y="292"/>
                      <a:pt x="165" y="258"/>
                    </a:cubicBezTo>
                    <a:cubicBezTo>
                      <a:pt x="160" y="225"/>
                      <a:pt x="179" y="173"/>
                      <a:pt x="188" y="131"/>
                    </a:cubicBezTo>
                    <a:cubicBezTo>
                      <a:pt x="194" y="99"/>
                      <a:pt x="190" y="68"/>
                      <a:pt x="175" y="50"/>
                    </a:cubicBezTo>
                    <a:close/>
                  </a:path>
                </a:pathLst>
              </a:custGeom>
              <a:solidFill>
                <a:srgbClr val="000B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Freeform 2344"/>
              <p:cNvSpPr>
                <a:spLocks/>
              </p:cNvSpPr>
              <p:nvPr/>
            </p:nvSpPr>
            <p:spPr bwMode="auto">
              <a:xfrm>
                <a:off x="3217" y="2359"/>
                <a:ext cx="274" cy="739"/>
              </a:xfrm>
              <a:custGeom>
                <a:avLst/>
                <a:gdLst>
                  <a:gd name="T0" fmla="*/ 255 w 116"/>
                  <a:gd name="T1" fmla="*/ 54 h 313"/>
                  <a:gd name="T2" fmla="*/ 149 w 116"/>
                  <a:gd name="T3" fmla="*/ 2 h 313"/>
                  <a:gd name="T4" fmla="*/ 14 w 116"/>
                  <a:gd name="T5" fmla="*/ 83 h 313"/>
                  <a:gd name="T6" fmla="*/ 14 w 116"/>
                  <a:gd name="T7" fmla="*/ 85 h 313"/>
                  <a:gd name="T8" fmla="*/ 85 w 116"/>
                  <a:gd name="T9" fmla="*/ 385 h 313"/>
                  <a:gd name="T10" fmla="*/ 80 w 116"/>
                  <a:gd name="T11" fmla="*/ 701 h 313"/>
                  <a:gd name="T12" fmla="*/ 47 w 116"/>
                  <a:gd name="T13" fmla="*/ 739 h 313"/>
                  <a:gd name="T14" fmla="*/ 118 w 116"/>
                  <a:gd name="T15" fmla="*/ 732 h 313"/>
                  <a:gd name="T16" fmla="*/ 189 w 116"/>
                  <a:gd name="T17" fmla="*/ 739 h 313"/>
                  <a:gd name="T18" fmla="*/ 158 w 116"/>
                  <a:gd name="T19" fmla="*/ 701 h 313"/>
                  <a:gd name="T20" fmla="*/ 151 w 116"/>
                  <a:gd name="T21" fmla="*/ 385 h 313"/>
                  <a:gd name="T22" fmla="*/ 255 w 116"/>
                  <a:gd name="T23" fmla="*/ 54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6" h="313">
                    <a:moveTo>
                      <a:pt x="108" y="23"/>
                    </a:moveTo>
                    <a:cubicBezTo>
                      <a:pt x="116" y="16"/>
                      <a:pt x="105" y="0"/>
                      <a:pt x="63" y="1"/>
                    </a:cubicBezTo>
                    <a:cubicBezTo>
                      <a:pt x="21" y="2"/>
                      <a:pt x="0" y="18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69"/>
                      <a:pt x="36" y="149"/>
                      <a:pt x="36" y="163"/>
                    </a:cubicBezTo>
                    <a:cubicBezTo>
                      <a:pt x="36" y="181"/>
                      <a:pt x="41" y="279"/>
                      <a:pt x="34" y="297"/>
                    </a:cubicBezTo>
                    <a:cubicBezTo>
                      <a:pt x="31" y="305"/>
                      <a:pt x="28" y="310"/>
                      <a:pt x="20" y="313"/>
                    </a:cubicBezTo>
                    <a:cubicBezTo>
                      <a:pt x="30" y="311"/>
                      <a:pt x="40" y="310"/>
                      <a:pt x="50" y="310"/>
                    </a:cubicBezTo>
                    <a:cubicBezTo>
                      <a:pt x="61" y="310"/>
                      <a:pt x="71" y="311"/>
                      <a:pt x="80" y="313"/>
                    </a:cubicBezTo>
                    <a:cubicBezTo>
                      <a:pt x="72" y="311"/>
                      <a:pt x="70" y="305"/>
                      <a:pt x="67" y="297"/>
                    </a:cubicBezTo>
                    <a:cubicBezTo>
                      <a:pt x="60" y="279"/>
                      <a:pt x="64" y="181"/>
                      <a:pt x="64" y="163"/>
                    </a:cubicBezTo>
                    <a:cubicBezTo>
                      <a:pt x="64" y="146"/>
                      <a:pt x="75" y="37"/>
                      <a:pt x="108" y="23"/>
                    </a:cubicBezTo>
                    <a:close/>
                  </a:path>
                </a:pathLst>
              </a:custGeom>
              <a:solidFill>
                <a:srgbClr val="000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Freeform 2345"/>
              <p:cNvSpPr>
                <a:spLocks/>
              </p:cNvSpPr>
              <p:nvPr/>
            </p:nvSpPr>
            <p:spPr bwMode="auto">
              <a:xfrm>
                <a:off x="3340" y="2378"/>
                <a:ext cx="104" cy="366"/>
              </a:xfrm>
              <a:custGeom>
                <a:avLst/>
                <a:gdLst>
                  <a:gd name="T0" fmla="*/ 28 w 44"/>
                  <a:gd name="T1" fmla="*/ 0 h 155"/>
                  <a:gd name="T2" fmla="*/ 28 w 44"/>
                  <a:gd name="T3" fmla="*/ 2 h 155"/>
                  <a:gd name="T4" fmla="*/ 78 w 44"/>
                  <a:gd name="T5" fmla="*/ 12 h 155"/>
                  <a:gd name="T6" fmla="*/ 90 w 44"/>
                  <a:gd name="T7" fmla="*/ 21 h 155"/>
                  <a:gd name="T8" fmla="*/ 83 w 44"/>
                  <a:gd name="T9" fmla="*/ 43 h 155"/>
                  <a:gd name="T10" fmla="*/ 5 w 44"/>
                  <a:gd name="T11" fmla="*/ 364 h 155"/>
                  <a:gd name="T12" fmla="*/ 0 w 44"/>
                  <a:gd name="T13" fmla="*/ 366 h 155"/>
                  <a:gd name="T14" fmla="*/ 92 w 44"/>
                  <a:gd name="T15" fmla="*/ 47 h 155"/>
                  <a:gd name="T16" fmla="*/ 102 w 44"/>
                  <a:gd name="T17" fmla="*/ 17 h 155"/>
                  <a:gd name="T18" fmla="*/ 83 w 44"/>
                  <a:gd name="T19" fmla="*/ 2 h 155"/>
                  <a:gd name="T20" fmla="*/ 28 w 44"/>
                  <a:gd name="T21" fmla="*/ 0 h 1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155">
                    <a:moveTo>
                      <a:pt x="12" y="0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20" y="1"/>
                      <a:pt x="26" y="4"/>
                      <a:pt x="33" y="5"/>
                    </a:cubicBezTo>
                    <a:cubicBezTo>
                      <a:pt x="35" y="6"/>
                      <a:pt x="37" y="7"/>
                      <a:pt x="38" y="9"/>
                    </a:cubicBezTo>
                    <a:cubicBezTo>
                      <a:pt x="39" y="11"/>
                      <a:pt x="37" y="15"/>
                      <a:pt x="35" y="18"/>
                    </a:cubicBezTo>
                    <a:cubicBezTo>
                      <a:pt x="5" y="54"/>
                      <a:pt x="2" y="147"/>
                      <a:pt x="2" y="15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48"/>
                      <a:pt x="10" y="55"/>
                      <a:pt x="39" y="20"/>
                    </a:cubicBezTo>
                    <a:cubicBezTo>
                      <a:pt x="42" y="17"/>
                      <a:pt x="44" y="12"/>
                      <a:pt x="43" y="7"/>
                    </a:cubicBezTo>
                    <a:cubicBezTo>
                      <a:pt x="42" y="5"/>
                      <a:pt x="40" y="2"/>
                      <a:pt x="35" y="1"/>
                    </a:cubicBezTo>
                    <a:cubicBezTo>
                      <a:pt x="28" y="0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2346"/>
              <p:cNvSpPr>
                <a:spLocks noEditPoints="1"/>
              </p:cNvSpPr>
              <p:nvPr/>
            </p:nvSpPr>
            <p:spPr bwMode="auto">
              <a:xfrm>
                <a:off x="3217" y="2359"/>
                <a:ext cx="274" cy="739"/>
              </a:xfrm>
              <a:custGeom>
                <a:avLst/>
                <a:gdLst>
                  <a:gd name="T0" fmla="*/ 149 w 116"/>
                  <a:gd name="T1" fmla="*/ 2 h 313"/>
                  <a:gd name="T2" fmla="*/ 14 w 116"/>
                  <a:gd name="T3" fmla="*/ 83 h 313"/>
                  <a:gd name="T4" fmla="*/ 14 w 116"/>
                  <a:gd name="T5" fmla="*/ 85 h 313"/>
                  <a:gd name="T6" fmla="*/ 85 w 116"/>
                  <a:gd name="T7" fmla="*/ 385 h 313"/>
                  <a:gd name="T8" fmla="*/ 80 w 116"/>
                  <a:gd name="T9" fmla="*/ 701 h 313"/>
                  <a:gd name="T10" fmla="*/ 47 w 116"/>
                  <a:gd name="T11" fmla="*/ 739 h 313"/>
                  <a:gd name="T12" fmla="*/ 118 w 116"/>
                  <a:gd name="T13" fmla="*/ 732 h 313"/>
                  <a:gd name="T14" fmla="*/ 189 w 116"/>
                  <a:gd name="T15" fmla="*/ 739 h 313"/>
                  <a:gd name="T16" fmla="*/ 158 w 116"/>
                  <a:gd name="T17" fmla="*/ 701 h 313"/>
                  <a:gd name="T18" fmla="*/ 151 w 116"/>
                  <a:gd name="T19" fmla="*/ 385 h 313"/>
                  <a:gd name="T20" fmla="*/ 255 w 116"/>
                  <a:gd name="T21" fmla="*/ 54 h 313"/>
                  <a:gd name="T22" fmla="*/ 149 w 116"/>
                  <a:gd name="T23" fmla="*/ 2 h 313"/>
                  <a:gd name="T24" fmla="*/ 118 w 116"/>
                  <a:gd name="T25" fmla="*/ 711 h 313"/>
                  <a:gd name="T26" fmla="*/ 109 w 116"/>
                  <a:gd name="T27" fmla="*/ 711 h 313"/>
                  <a:gd name="T28" fmla="*/ 111 w 116"/>
                  <a:gd name="T29" fmla="*/ 708 h 313"/>
                  <a:gd name="T30" fmla="*/ 118 w 116"/>
                  <a:gd name="T31" fmla="*/ 656 h 313"/>
                  <a:gd name="T32" fmla="*/ 128 w 116"/>
                  <a:gd name="T33" fmla="*/ 708 h 313"/>
                  <a:gd name="T34" fmla="*/ 128 w 116"/>
                  <a:gd name="T35" fmla="*/ 711 h 313"/>
                  <a:gd name="T36" fmla="*/ 118 w 116"/>
                  <a:gd name="T37" fmla="*/ 711 h 313"/>
                  <a:gd name="T38" fmla="*/ 213 w 116"/>
                  <a:gd name="T39" fmla="*/ 64 h 313"/>
                  <a:gd name="T40" fmla="*/ 120 w 116"/>
                  <a:gd name="T41" fmla="*/ 385 h 313"/>
                  <a:gd name="T42" fmla="*/ 118 w 116"/>
                  <a:gd name="T43" fmla="*/ 425 h 313"/>
                  <a:gd name="T44" fmla="*/ 118 w 116"/>
                  <a:gd name="T45" fmla="*/ 385 h 313"/>
                  <a:gd name="T46" fmla="*/ 35 w 116"/>
                  <a:gd name="T47" fmla="*/ 76 h 313"/>
                  <a:gd name="T48" fmla="*/ 35 w 116"/>
                  <a:gd name="T49" fmla="*/ 76 h 313"/>
                  <a:gd name="T50" fmla="*/ 33 w 116"/>
                  <a:gd name="T51" fmla="*/ 68 h 313"/>
                  <a:gd name="T52" fmla="*/ 38 w 116"/>
                  <a:gd name="T53" fmla="*/ 59 h 313"/>
                  <a:gd name="T54" fmla="*/ 151 w 116"/>
                  <a:gd name="T55" fmla="*/ 24 h 313"/>
                  <a:gd name="T56" fmla="*/ 203 w 116"/>
                  <a:gd name="T57" fmla="*/ 26 h 313"/>
                  <a:gd name="T58" fmla="*/ 213 w 116"/>
                  <a:gd name="T59" fmla="*/ 64 h 3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6" h="313">
                    <a:moveTo>
                      <a:pt x="63" y="1"/>
                    </a:moveTo>
                    <a:cubicBezTo>
                      <a:pt x="21" y="2"/>
                      <a:pt x="0" y="18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69"/>
                      <a:pt x="36" y="149"/>
                      <a:pt x="36" y="163"/>
                    </a:cubicBezTo>
                    <a:cubicBezTo>
                      <a:pt x="36" y="181"/>
                      <a:pt x="41" y="279"/>
                      <a:pt x="34" y="297"/>
                    </a:cubicBezTo>
                    <a:cubicBezTo>
                      <a:pt x="31" y="305"/>
                      <a:pt x="28" y="310"/>
                      <a:pt x="20" y="313"/>
                    </a:cubicBezTo>
                    <a:cubicBezTo>
                      <a:pt x="30" y="311"/>
                      <a:pt x="40" y="310"/>
                      <a:pt x="50" y="310"/>
                    </a:cubicBezTo>
                    <a:cubicBezTo>
                      <a:pt x="61" y="310"/>
                      <a:pt x="71" y="311"/>
                      <a:pt x="80" y="313"/>
                    </a:cubicBezTo>
                    <a:cubicBezTo>
                      <a:pt x="72" y="311"/>
                      <a:pt x="70" y="305"/>
                      <a:pt x="67" y="297"/>
                    </a:cubicBezTo>
                    <a:cubicBezTo>
                      <a:pt x="60" y="279"/>
                      <a:pt x="64" y="181"/>
                      <a:pt x="64" y="163"/>
                    </a:cubicBezTo>
                    <a:cubicBezTo>
                      <a:pt x="64" y="146"/>
                      <a:pt x="75" y="37"/>
                      <a:pt x="108" y="23"/>
                    </a:cubicBezTo>
                    <a:cubicBezTo>
                      <a:pt x="116" y="16"/>
                      <a:pt x="105" y="0"/>
                      <a:pt x="63" y="1"/>
                    </a:cubicBezTo>
                    <a:close/>
                    <a:moveTo>
                      <a:pt x="50" y="301"/>
                    </a:moveTo>
                    <a:cubicBezTo>
                      <a:pt x="49" y="301"/>
                      <a:pt x="48" y="301"/>
                      <a:pt x="46" y="301"/>
                    </a:cubicBezTo>
                    <a:cubicBezTo>
                      <a:pt x="46" y="301"/>
                      <a:pt x="46" y="301"/>
                      <a:pt x="47" y="300"/>
                    </a:cubicBezTo>
                    <a:cubicBezTo>
                      <a:pt x="48" y="296"/>
                      <a:pt x="49" y="288"/>
                      <a:pt x="50" y="278"/>
                    </a:cubicBezTo>
                    <a:cubicBezTo>
                      <a:pt x="51" y="288"/>
                      <a:pt x="52" y="296"/>
                      <a:pt x="54" y="300"/>
                    </a:cubicBezTo>
                    <a:cubicBezTo>
                      <a:pt x="54" y="301"/>
                      <a:pt x="54" y="301"/>
                      <a:pt x="54" y="301"/>
                    </a:cubicBezTo>
                    <a:cubicBezTo>
                      <a:pt x="53" y="301"/>
                      <a:pt x="51" y="301"/>
                      <a:pt x="50" y="301"/>
                    </a:cubicBezTo>
                    <a:close/>
                    <a:moveTo>
                      <a:pt x="90" y="27"/>
                    </a:moveTo>
                    <a:cubicBezTo>
                      <a:pt x="60" y="62"/>
                      <a:pt x="51" y="154"/>
                      <a:pt x="51" y="163"/>
                    </a:cubicBezTo>
                    <a:cubicBezTo>
                      <a:pt x="51" y="163"/>
                      <a:pt x="50" y="176"/>
                      <a:pt x="50" y="180"/>
                    </a:cubicBezTo>
                    <a:cubicBezTo>
                      <a:pt x="50" y="176"/>
                      <a:pt x="50" y="163"/>
                      <a:pt x="50" y="163"/>
                    </a:cubicBezTo>
                    <a:cubicBezTo>
                      <a:pt x="50" y="147"/>
                      <a:pt x="39" y="68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1"/>
                      <a:pt x="14" y="30"/>
                      <a:pt x="14" y="29"/>
                    </a:cubicBezTo>
                    <a:cubicBezTo>
                      <a:pt x="14" y="28"/>
                      <a:pt x="15" y="26"/>
                      <a:pt x="16" y="25"/>
                    </a:cubicBezTo>
                    <a:cubicBezTo>
                      <a:pt x="20" y="18"/>
                      <a:pt x="35" y="10"/>
                      <a:pt x="64" y="10"/>
                    </a:cubicBezTo>
                    <a:cubicBezTo>
                      <a:pt x="73" y="9"/>
                      <a:pt x="81" y="10"/>
                      <a:pt x="86" y="11"/>
                    </a:cubicBezTo>
                    <a:cubicBezTo>
                      <a:pt x="96" y="13"/>
                      <a:pt x="93" y="23"/>
                      <a:pt x="90" y="27"/>
                    </a:cubicBezTo>
                    <a:close/>
                  </a:path>
                </a:pathLst>
              </a:custGeom>
              <a:solidFill>
                <a:srgbClr val="000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2347"/>
              <p:cNvSpPr>
                <a:spLocks/>
              </p:cNvSpPr>
              <p:nvPr/>
            </p:nvSpPr>
            <p:spPr bwMode="auto">
              <a:xfrm>
                <a:off x="3378" y="2432"/>
                <a:ext cx="87" cy="633"/>
              </a:xfrm>
              <a:custGeom>
                <a:avLst/>
                <a:gdLst>
                  <a:gd name="T0" fmla="*/ 12 w 37"/>
                  <a:gd name="T1" fmla="*/ 633 h 268"/>
                  <a:gd name="T2" fmla="*/ 14 w 37"/>
                  <a:gd name="T3" fmla="*/ 364 h 268"/>
                  <a:gd name="T4" fmla="*/ 14 w 37"/>
                  <a:gd name="T5" fmla="*/ 317 h 268"/>
                  <a:gd name="T6" fmla="*/ 87 w 37"/>
                  <a:gd name="T7" fmla="*/ 0 h 268"/>
                  <a:gd name="T8" fmla="*/ 87 w 37"/>
                  <a:gd name="T9" fmla="*/ 0 h 268"/>
                  <a:gd name="T10" fmla="*/ 0 w 37"/>
                  <a:gd name="T11" fmla="*/ 319 h 268"/>
                  <a:gd name="T12" fmla="*/ 0 w 37"/>
                  <a:gd name="T13" fmla="*/ 364 h 268"/>
                  <a:gd name="T14" fmla="*/ 12 w 37"/>
                  <a:gd name="T15" fmla="*/ 633 h 2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68">
                    <a:moveTo>
                      <a:pt x="5" y="268"/>
                    </a:moveTo>
                    <a:cubicBezTo>
                      <a:pt x="0" y="254"/>
                      <a:pt x="6" y="186"/>
                      <a:pt x="6" y="154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6" y="119"/>
                      <a:pt x="12" y="28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1" y="29"/>
                      <a:pt x="0" y="117"/>
                      <a:pt x="0" y="13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203"/>
                      <a:pt x="0" y="254"/>
                      <a:pt x="5" y="26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2348"/>
              <p:cNvSpPr>
                <a:spLocks/>
              </p:cNvSpPr>
              <p:nvPr/>
            </p:nvSpPr>
            <p:spPr bwMode="auto">
              <a:xfrm>
                <a:off x="3479" y="2482"/>
                <a:ext cx="78" cy="578"/>
              </a:xfrm>
              <a:custGeom>
                <a:avLst/>
                <a:gdLst>
                  <a:gd name="T0" fmla="*/ 57 w 33"/>
                  <a:gd name="T1" fmla="*/ 0 h 245"/>
                  <a:gd name="T2" fmla="*/ 61 w 33"/>
                  <a:gd name="T3" fmla="*/ 134 h 245"/>
                  <a:gd name="T4" fmla="*/ 38 w 33"/>
                  <a:gd name="T5" fmla="*/ 231 h 245"/>
                  <a:gd name="T6" fmla="*/ 7 w 33"/>
                  <a:gd name="T7" fmla="*/ 436 h 245"/>
                  <a:gd name="T8" fmla="*/ 0 w 33"/>
                  <a:gd name="T9" fmla="*/ 578 h 245"/>
                  <a:gd name="T10" fmla="*/ 0 w 33"/>
                  <a:gd name="T11" fmla="*/ 578 h 245"/>
                  <a:gd name="T12" fmla="*/ 17 w 33"/>
                  <a:gd name="T13" fmla="*/ 434 h 245"/>
                  <a:gd name="T14" fmla="*/ 47 w 33"/>
                  <a:gd name="T15" fmla="*/ 234 h 245"/>
                  <a:gd name="T16" fmla="*/ 69 w 33"/>
                  <a:gd name="T17" fmla="*/ 134 h 245"/>
                  <a:gd name="T18" fmla="*/ 57 w 33"/>
                  <a:gd name="T19" fmla="*/ 0 h 2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45">
                    <a:moveTo>
                      <a:pt x="24" y="0"/>
                    </a:moveTo>
                    <a:cubicBezTo>
                      <a:pt x="29" y="17"/>
                      <a:pt x="30" y="38"/>
                      <a:pt x="26" y="57"/>
                    </a:cubicBezTo>
                    <a:cubicBezTo>
                      <a:pt x="23" y="70"/>
                      <a:pt x="20" y="84"/>
                      <a:pt x="16" y="98"/>
                    </a:cubicBezTo>
                    <a:cubicBezTo>
                      <a:pt x="8" y="129"/>
                      <a:pt x="0" y="161"/>
                      <a:pt x="3" y="185"/>
                    </a:cubicBezTo>
                    <a:cubicBezTo>
                      <a:pt x="8" y="214"/>
                      <a:pt x="9" y="230"/>
                      <a:pt x="0" y="24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9" y="229"/>
                      <a:pt x="12" y="215"/>
                      <a:pt x="7" y="184"/>
                    </a:cubicBezTo>
                    <a:cubicBezTo>
                      <a:pt x="3" y="162"/>
                      <a:pt x="12" y="130"/>
                      <a:pt x="20" y="99"/>
                    </a:cubicBezTo>
                    <a:cubicBezTo>
                      <a:pt x="23" y="85"/>
                      <a:pt x="27" y="71"/>
                      <a:pt x="29" y="57"/>
                    </a:cubicBezTo>
                    <a:cubicBezTo>
                      <a:pt x="33" y="37"/>
                      <a:pt x="29" y="18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2349"/>
              <p:cNvSpPr>
                <a:spLocks/>
              </p:cNvSpPr>
              <p:nvPr/>
            </p:nvSpPr>
            <p:spPr bwMode="auto">
              <a:xfrm>
                <a:off x="3463" y="2446"/>
                <a:ext cx="90" cy="624"/>
              </a:xfrm>
              <a:custGeom>
                <a:avLst/>
                <a:gdLst>
                  <a:gd name="T0" fmla="*/ 66 w 38"/>
                  <a:gd name="T1" fmla="*/ 0 h 264"/>
                  <a:gd name="T2" fmla="*/ 64 w 38"/>
                  <a:gd name="T3" fmla="*/ 173 h 264"/>
                  <a:gd name="T4" fmla="*/ 40 w 38"/>
                  <a:gd name="T5" fmla="*/ 269 h 264"/>
                  <a:gd name="T6" fmla="*/ 9 w 38"/>
                  <a:gd name="T7" fmla="*/ 477 h 264"/>
                  <a:gd name="T8" fmla="*/ 12 w 38"/>
                  <a:gd name="T9" fmla="*/ 489 h 264"/>
                  <a:gd name="T10" fmla="*/ 9 w 38"/>
                  <a:gd name="T11" fmla="*/ 624 h 264"/>
                  <a:gd name="T12" fmla="*/ 9 w 38"/>
                  <a:gd name="T13" fmla="*/ 624 h 264"/>
                  <a:gd name="T14" fmla="*/ 28 w 38"/>
                  <a:gd name="T15" fmla="*/ 487 h 264"/>
                  <a:gd name="T16" fmla="*/ 26 w 38"/>
                  <a:gd name="T17" fmla="*/ 475 h 264"/>
                  <a:gd name="T18" fmla="*/ 57 w 38"/>
                  <a:gd name="T19" fmla="*/ 274 h 264"/>
                  <a:gd name="T20" fmla="*/ 81 w 38"/>
                  <a:gd name="T21" fmla="*/ 175 h 264"/>
                  <a:gd name="T22" fmla="*/ 66 w 38"/>
                  <a:gd name="T23" fmla="*/ 0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264">
                    <a:moveTo>
                      <a:pt x="28" y="0"/>
                    </a:moveTo>
                    <a:cubicBezTo>
                      <a:pt x="35" y="18"/>
                      <a:pt x="31" y="51"/>
                      <a:pt x="27" y="73"/>
                    </a:cubicBezTo>
                    <a:cubicBezTo>
                      <a:pt x="24" y="86"/>
                      <a:pt x="20" y="100"/>
                      <a:pt x="17" y="114"/>
                    </a:cubicBezTo>
                    <a:cubicBezTo>
                      <a:pt x="9" y="145"/>
                      <a:pt x="0" y="178"/>
                      <a:pt x="4" y="202"/>
                    </a:cubicBezTo>
                    <a:cubicBezTo>
                      <a:pt x="5" y="207"/>
                      <a:pt x="5" y="207"/>
                      <a:pt x="5" y="207"/>
                    </a:cubicBezTo>
                    <a:cubicBezTo>
                      <a:pt x="9" y="234"/>
                      <a:pt x="15" y="250"/>
                      <a:pt x="4" y="264"/>
                    </a:cubicBezTo>
                    <a:cubicBezTo>
                      <a:pt x="4" y="264"/>
                      <a:pt x="4" y="264"/>
                      <a:pt x="4" y="264"/>
                    </a:cubicBezTo>
                    <a:cubicBezTo>
                      <a:pt x="16" y="248"/>
                      <a:pt x="17" y="234"/>
                      <a:pt x="12" y="206"/>
                    </a:cubicBezTo>
                    <a:cubicBezTo>
                      <a:pt x="11" y="201"/>
                      <a:pt x="11" y="201"/>
                      <a:pt x="11" y="201"/>
                    </a:cubicBezTo>
                    <a:cubicBezTo>
                      <a:pt x="8" y="178"/>
                      <a:pt x="16" y="146"/>
                      <a:pt x="24" y="116"/>
                    </a:cubicBezTo>
                    <a:cubicBezTo>
                      <a:pt x="27" y="102"/>
                      <a:pt x="31" y="87"/>
                      <a:pt x="34" y="74"/>
                    </a:cubicBezTo>
                    <a:cubicBezTo>
                      <a:pt x="38" y="51"/>
                      <a:pt x="35" y="19"/>
                      <a:pt x="28" y="0"/>
                    </a:cubicBezTo>
                    <a:close/>
                  </a:path>
                </a:pathLst>
              </a:custGeom>
              <a:solidFill>
                <a:srgbClr val="0024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2350"/>
              <p:cNvSpPr>
                <a:spLocks/>
              </p:cNvSpPr>
              <p:nvPr/>
            </p:nvSpPr>
            <p:spPr bwMode="auto">
              <a:xfrm>
                <a:off x="3491" y="2458"/>
                <a:ext cx="85" cy="609"/>
              </a:xfrm>
              <a:custGeom>
                <a:avLst/>
                <a:gdLst>
                  <a:gd name="T0" fmla="*/ 52 w 36"/>
                  <a:gd name="T1" fmla="*/ 0 h 258"/>
                  <a:gd name="T2" fmla="*/ 64 w 36"/>
                  <a:gd name="T3" fmla="*/ 161 h 258"/>
                  <a:gd name="T4" fmla="*/ 40 w 36"/>
                  <a:gd name="T5" fmla="*/ 257 h 258"/>
                  <a:gd name="T6" fmla="*/ 9 w 36"/>
                  <a:gd name="T7" fmla="*/ 465 h 258"/>
                  <a:gd name="T8" fmla="*/ 12 w 36"/>
                  <a:gd name="T9" fmla="*/ 477 h 258"/>
                  <a:gd name="T10" fmla="*/ 0 w 36"/>
                  <a:gd name="T11" fmla="*/ 609 h 258"/>
                  <a:gd name="T12" fmla="*/ 0 w 36"/>
                  <a:gd name="T13" fmla="*/ 609 h 258"/>
                  <a:gd name="T14" fmla="*/ 28 w 36"/>
                  <a:gd name="T15" fmla="*/ 474 h 258"/>
                  <a:gd name="T16" fmla="*/ 26 w 36"/>
                  <a:gd name="T17" fmla="*/ 463 h 258"/>
                  <a:gd name="T18" fmla="*/ 50 w 36"/>
                  <a:gd name="T19" fmla="*/ 260 h 258"/>
                  <a:gd name="T20" fmla="*/ 73 w 36"/>
                  <a:gd name="T21" fmla="*/ 163 h 258"/>
                  <a:gd name="T22" fmla="*/ 52 w 36"/>
                  <a:gd name="T23" fmla="*/ 0 h 2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258">
                    <a:moveTo>
                      <a:pt x="22" y="0"/>
                    </a:moveTo>
                    <a:cubicBezTo>
                      <a:pt x="29" y="18"/>
                      <a:pt x="31" y="46"/>
                      <a:pt x="27" y="68"/>
                    </a:cubicBezTo>
                    <a:cubicBezTo>
                      <a:pt x="24" y="81"/>
                      <a:pt x="20" y="95"/>
                      <a:pt x="17" y="109"/>
                    </a:cubicBezTo>
                    <a:cubicBezTo>
                      <a:pt x="9" y="140"/>
                      <a:pt x="0" y="173"/>
                      <a:pt x="4" y="197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9" y="229"/>
                      <a:pt x="11" y="243"/>
                      <a:pt x="0" y="25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2" y="241"/>
                      <a:pt x="17" y="229"/>
                      <a:pt x="12" y="201"/>
                    </a:cubicBezTo>
                    <a:cubicBezTo>
                      <a:pt x="11" y="196"/>
                      <a:pt x="11" y="196"/>
                      <a:pt x="11" y="196"/>
                    </a:cubicBezTo>
                    <a:cubicBezTo>
                      <a:pt x="8" y="173"/>
                      <a:pt x="14" y="141"/>
                      <a:pt x="21" y="110"/>
                    </a:cubicBezTo>
                    <a:cubicBezTo>
                      <a:pt x="25" y="96"/>
                      <a:pt x="29" y="82"/>
                      <a:pt x="31" y="69"/>
                    </a:cubicBezTo>
                    <a:cubicBezTo>
                      <a:pt x="36" y="45"/>
                      <a:pt x="30" y="19"/>
                      <a:pt x="22" y="0"/>
                    </a:cubicBez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2351"/>
              <p:cNvSpPr>
                <a:spLocks/>
              </p:cNvSpPr>
              <p:nvPr/>
            </p:nvSpPr>
            <p:spPr bwMode="auto">
              <a:xfrm>
                <a:off x="3451" y="2994"/>
                <a:ext cx="97" cy="104"/>
              </a:xfrm>
              <a:custGeom>
                <a:avLst/>
                <a:gdLst>
                  <a:gd name="T0" fmla="*/ 80 w 41"/>
                  <a:gd name="T1" fmla="*/ 21 h 44"/>
                  <a:gd name="T2" fmla="*/ 71 w 41"/>
                  <a:gd name="T3" fmla="*/ 7 h 44"/>
                  <a:gd name="T4" fmla="*/ 59 w 41"/>
                  <a:gd name="T5" fmla="*/ 7 h 44"/>
                  <a:gd name="T6" fmla="*/ 35 w 41"/>
                  <a:gd name="T7" fmla="*/ 83 h 44"/>
                  <a:gd name="T8" fmla="*/ 0 w 41"/>
                  <a:gd name="T9" fmla="*/ 104 h 44"/>
                  <a:gd name="T10" fmla="*/ 69 w 41"/>
                  <a:gd name="T11" fmla="*/ 61 h 44"/>
                  <a:gd name="T12" fmla="*/ 97 w 41"/>
                  <a:gd name="T13" fmla="*/ 0 h 44"/>
                  <a:gd name="T14" fmla="*/ 80 w 41"/>
                  <a:gd name="T15" fmla="*/ 2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44">
                    <a:moveTo>
                      <a:pt x="34" y="9"/>
                    </a:moveTo>
                    <a:cubicBezTo>
                      <a:pt x="32" y="10"/>
                      <a:pt x="29" y="7"/>
                      <a:pt x="30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15"/>
                      <a:pt x="23" y="24"/>
                      <a:pt x="15" y="35"/>
                    </a:cubicBezTo>
                    <a:cubicBezTo>
                      <a:pt x="10" y="40"/>
                      <a:pt x="5" y="43"/>
                      <a:pt x="0" y="44"/>
                    </a:cubicBezTo>
                    <a:cubicBezTo>
                      <a:pt x="10" y="43"/>
                      <a:pt x="22" y="34"/>
                      <a:pt x="29" y="26"/>
                    </a:cubicBezTo>
                    <a:cubicBezTo>
                      <a:pt x="35" y="18"/>
                      <a:pt x="39" y="10"/>
                      <a:pt x="41" y="0"/>
                    </a:cubicBezTo>
                    <a:cubicBezTo>
                      <a:pt x="39" y="4"/>
                      <a:pt x="37" y="8"/>
                      <a:pt x="34" y="9"/>
                    </a:cubicBez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2352"/>
              <p:cNvSpPr>
                <a:spLocks/>
              </p:cNvSpPr>
              <p:nvPr/>
            </p:nvSpPr>
            <p:spPr bwMode="auto">
              <a:xfrm>
                <a:off x="3324" y="2633"/>
                <a:ext cx="33" cy="151"/>
              </a:xfrm>
              <a:custGeom>
                <a:avLst/>
                <a:gdLst>
                  <a:gd name="T0" fmla="*/ 0 w 14"/>
                  <a:gd name="T1" fmla="*/ 17 h 64"/>
                  <a:gd name="T2" fmla="*/ 26 w 14"/>
                  <a:gd name="T3" fmla="*/ 17 h 64"/>
                  <a:gd name="T4" fmla="*/ 28 w 14"/>
                  <a:gd name="T5" fmla="*/ 40 h 64"/>
                  <a:gd name="T6" fmla="*/ 14 w 14"/>
                  <a:gd name="T7" fmla="*/ 149 h 64"/>
                  <a:gd name="T8" fmla="*/ 0 w 14"/>
                  <a:gd name="T9" fmla="*/ 11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7"/>
                    </a:moveTo>
                    <a:cubicBezTo>
                      <a:pt x="0" y="13"/>
                      <a:pt x="8" y="15"/>
                      <a:pt x="11" y="7"/>
                    </a:cubicBezTo>
                    <a:cubicBezTo>
                      <a:pt x="14" y="0"/>
                      <a:pt x="12" y="17"/>
                      <a:pt x="12" y="17"/>
                    </a:cubicBezTo>
                    <a:cubicBezTo>
                      <a:pt x="12" y="17"/>
                      <a:pt x="6" y="62"/>
                      <a:pt x="6" y="63"/>
                    </a:cubicBezTo>
                    <a:cubicBezTo>
                      <a:pt x="7" y="64"/>
                      <a:pt x="0" y="49"/>
                      <a:pt x="0" y="49"/>
                    </a:cubicBezTo>
                  </a:path>
                </a:pathLst>
              </a:custGeom>
              <a:solidFill>
                <a:srgbClr val="000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2353"/>
              <p:cNvSpPr>
                <a:spLocks/>
              </p:cNvSpPr>
              <p:nvPr/>
            </p:nvSpPr>
            <p:spPr bwMode="auto">
              <a:xfrm>
                <a:off x="3099" y="2404"/>
                <a:ext cx="215" cy="715"/>
              </a:xfrm>
              <a:custGeom>
                <a:avLst/>
                <a:gdLst>
                  <a:gd name="T0" fmla="*/ 83 w 91"/>
                  <a:gd name="T1" fmla="*/ 5 h 303"/>
                  <a:gd name="T2" fmla="*/ 19 w 91"/>
                  <a:gd name="T3" fmla="*/ 212 h 303"/>
                  <a:gd name="T4" fmla="*/ 73 w 91"/>
                  <a:gd name="T5" fmla="*/ 514 h 303"/>
                  <a:gd name="T6" fmla="*/ 87 w 91"/>
                  <a:gd name="T7" fmla="*/ 673 h 303"/>
                  <a:gd name="T8" fmla="*/ 198 w 91"/>
                  <a:gd name="T9" fmla="*/ 656 h 303"/>
                  <a:gd name="T10" fmla="*/ 203 w 91"/>
                  <a:gd name="T11" fmla="*/ 340 h 303"/>
                  <a:gd name="T12" fmla="*/ 83 w 91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03">
                    <a:moveTo>
                      <a:pt x="35" y="2"/>
                    </a:moveTo>
                    <a:cubicBezTo>
                      <a:pt x="14" y="0"/>
                      <a:pt x="0" y="48"/>
                      <a:pt x="8" y="90"/>
                    </a:cubicBezTo>
                    <a:cubicBezTo>
                      <a:pt x="16" y="132"/>
                      <a:pt x="36" y="184"/>
                      <a:pt x="31" y="218"/>
                    </a:cubicBezTo>
                    <a:cubicBezTo>
                      <a:pt x="25" y="251"/>
                      <a:pt x="22" y="266"/>
                      <a:pt x="37" y="285"/>
                    </a:cubicBezTo>
                    <a:cubicBezTo>
                      <a:pt x="52" y="303"/>
                      <a:pt x="76" y="297"/>
                      <a:pt x="84" y="278"/>
                    </a:cubicBezTo>
                    <a:cubicBezTo>
                      <a:pt x="91" y="260"/>
                      <a:pt x="86" y="162"/>
                      <a:pt x="86" y="144"/>
                    </a:cubicBezTo>
                    <a:cubicBezTo>
                      <a:pt x="86" y="126"/>
                      <a:pt x="73" y="2"/>
                      <a:pt x="35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2354"/>
              <p:cNvSpPr>
                <a:spLocks/>
              </p:cNvSpPr>
              <p:nvPr/>
            </p:nvSpPr>
            <p:spPr bwMode="auto">
              <a:xfrm>
                <a:off x="3359" y="2404"/>
                <a:ext cx="213" cy="715"/>
              </a:xfrm>
              <a:custGeom>
                <a:avLst/>
                <a:gdLst>
                  <a:gd name="T0" fmla="*/ 130 w 90"/>
                  <a:gd name="T1" fmla="*/ 5 h 303"/>
                  <a:gd name="T2" fmla="*/ 194 w 90"/>
                  <a:gd name="T3" fmla="*/ 212 h 303"/>
                  <a:gd name="T4" fmla="*/ 142 w 90"/>
                  <a:gd name="T5" fmla="*/ 514 h 303"/>
                  <a:gd name="T6" fmla="*/ 128 w 90"/>
                  <a:gd name="T7" fmla="*/ 673 h 303"/>
                  <a:gd name="T8" fmla="*/ 17 w 90"/>
                  <a:gd name="T9" fmla="*/ 656 h 303"/>
                  <a:gd name="T10" fmla="*/ 9 w 90"/>
                  <a:gd name="T11" fmla="*/ 340 h 303"/>
                  <a:gd name="T12" fmla="*/ 130 w 90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303">
                    <a:moveTo>
                      <a:pt x="55" y="2"/>
                    </a:moveTo>
                    <a:cubicBezTo>
                      <a:pt x="76" y="0"/>
                      <a:pt x="90" y="48"/>
                      <a:pt x="82" y="90"/>
                    </a:cubicBezTo>
                    <a:cubicBezTo>
                      <a:pt x="74" y="132"/>
                      <a:pt x="54" y="184"/>
                      <a:pt x="60" y="218"/>
                    </a:cubicBezTo>
                    <a:cubicBezTo>
                      <a:pt x="65" y="251"/>
                      <a:pt x="69" y="266"/>
                      <a:pt x="54" y="285"/>
                    </a:cubicBezTo>
                    <a:cubicBezTo>
                      <a:pt x="38" y="303"/>
                      <a:pt x="14" y="297"/>
                      <a:pt x="7" y="278"/>
                    </a:cubicBezTo>
                    <a:cubicBezTo>
                      <a:pt x="0" y="260"/>
                      <a:pt x="4" y="162"/>
                      <a:pt x="4" y="144"/>
                    </a:cubicBezTo>
                    <a:cubicBezTo>
                      <a:pt x="4" y="126"/>
                      <a:pt x="18" y="2"/>
                      <a:pt x="55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2355"/>
              <p:cNvSpPr>
                <a:spLocks/>
              </p:cNvSpPr>
              <p:nvPr/>
            </p:nvSpPr>
            <p:spPr bwMode="auto">
              <a:xfrm>
                <a:off x="3153" y="2276"/>
                <a:ext cx="459" cy="822"/>
              </a:xfrm>
              <a:custGeom>
                <a:avLst/>
                <a:gdLst>
                  <a:gd name="T0" fmla="*/ 414 w 194"/>
                  <a:gd name="T1" fmla="*/ 118 h 348"/>
                  <a:gd name="T2" fmla="*/ 0 w 194"/>
                  <a:gd name="T3" fmla="*/ 144 h 348"/>
                  <a:gd name="T4" fmla="*/ 0 w 194"/>
                  <a:gd name="T5" fmla="*/ 144 h 348"/>
                  <a:gd name="T6" fmla="*/ 28 w 194"/>
                  <a:gd name="T7" fmla="*/ 132 h 348"/>
                  <a:gd name="T8" fmla="*/ 149 w 194"/>
                  <a:gd name="T9" fmla="*/ 468 h 348"/>
                  <a:gd name="T10" fmla="*/ 144 w 194"/>
                  <a:gd name="T11" fmla="*/ 784 h 348"/>
                  <a:gd name="T12" fmla="*/ 111 w 194"/>
                  <a:gd name="T13" fmla="*/ 822 h 348"/>
                  <a:gd name="T14" fmla="*/ 111 w 194"/>
                  <a:gd name="T15" fmla="*/ 822 h 348"/>
                  <a:gd name="T16" fmla="*/ 182 w 194"/>
                  <a:gd name="T17" fmla="*/ 815 h 348"/>
                  <a:gd name="T18" fmla="*/ 253 w 194"/>
                  <a:gd name="T19" fmla="*/ 822 h 348"/>
                  <a:gd name="T20" fmla="*/ 253 w 194"/>
                  <a:gd name="T21" fmla="*/ 822 h 348"/>
                  <a:gd name="T22" fmla="*/ 222 w 194"/>
                  <a:gd name="T23" fmla="*/ 784 h 348"/>
                  <a:gd name="T24" fmla="*/ 215 w 194"/>
                  <a:gd name="T25" fmla="*/ 468 h 348"/>
                  <a:gd name="T26" fmla="*/ 336 w 194"/>
                  <a:gd name="T27" fmla="*/ 132 h 348"/>
                  <a:gd name="T28" fmla="*/ 400 w 194"/>
                  <a:gd name="T29" fmla="*/ 340 h 348"/>
                  <a:gd name="T30" fmla="*/ 348 w 194"/>
                  <a:gd name="T31" fmla="*/ 642 h 348"/>
                  <a:gd name="T32" fmla="*/ 334 w 194"/>
                  <a:gd name="T33" fmla="*/ 801 h 348"/>
                  <a:gd name="T34" fmla="*/ 298 w 194"/>
                  <a:gd name="T35" fmla="*/ 822 h 348"/>
                  <a:gd name="T36" fmla="*/ 367 w 194"/>
                  <a:gd name="T37" fmla="*/ 779 h 348"/>
                  <a:gd name="T38" fmla="*/ 390 w 194"/>
                  <a:gd name="T39" fmla="*/ 609 h 348"/>
                  <a:gd name="T40" fmla="*/ 445 w 194"/>
                  <a:gd name="T41" fmla="*/ 309 h 348"/>
                  <a:gd name="T42" fmla="*/ 414 w 194"/>
                  <a:gd name="T43" fmla="*/ 118 h 3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4" h="348">
                    <a:moveTo>
                      <a:pt x="175" y="50"/>
                    </a:moveTo>
                    <a:cubicBezTo>
                      <a:pt x="148" y="22"/>
                      <a:pt x="53" y="0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4" y="58"/>
                      <a:pt x="8" y="56"/>
                      <a:pt x="12" y="56"/>
                    </a:cubicBezTo>
                    <a:cubicBezTo>
                      <a:pt x="50" y="56"/>
                      <a:pt x="63" y="180"/>
                      <a:pt x="63" y="198"/>
                    </a:cubicBezTo>
                    <a:cubicBezTo>
                      <a:pt x="63" y="216"/>
                      <a:pt x="68" y="314"/>
                      <a:pt x="61" y="332"/>
                    </a:cubicBezTo>
                    <a:cubicBezTo>
                      <a:pt x="58" y="340"/>
                      <a:pt x="55" y="345"/>
                      <a:pt x="47" y="348"/>
                    </a:cubicBezTo>
                    <a:cubicBezTo>
                      <a:pt x="47" y="348"/>
                      <a:pt x="47" y="348"/>
                      <a:pt x="47" y="348"/>
                    </a:cubicBezTo>
                    <a:cubicBezTo>
                      <a:pt x="57" y="346"/>
                      <a:pt x="67" y="345"/>
                      <a:pt x="77" y="345"/>
                    </a:cubicBezTo>
                    <a:cubicBezTo>
                      <a:pt x="88" y="345"/>
                      <a:pt x="98" y="346"/>
                      <a:pt x="107" y="348"/>
                    </a:cubicBezTo>
                    <a:cubicBezTo>
                      <a:pt x="107" y="348"/>
                      <a:pt x="107" y="348"/>
                      <a:pt x="107" y="348"/>
                    </a:cubicBezTo>
                    <a:cubicBezTo>
                      <a:pt x="99" y="346"/>
                      <a:pt x="97" y="340"/>
                      <a:pt x="94" y="332"/>
                    </a:cubicBezTo>
                    <a:cubicBezTo>
                      <a:pt x="87" y="314"/>
                      <a:pt x="91" y="216"/>
                      <a:pt x="91" y="198"/>
                    </a:cubicBezTo>
                    <a:cubicBezTo>
                      <a:pt x="91" y="180"/>
                      <a:pt x="105" y="56"/>
                      <a:pt x="142" y="56"/>
                    </a:cubicBezTo>
                    <a:cubicBezTo>
                      <a:pt x="163" y="54"/>
                      <a:pt x="177" y="102"/>
                      <a:pt x="169" y="144"/>
                    </a:cubicBezTo>
                    <a:cubicBezTo>
                      <a:pt x="161" y="186"/>
                      <a:pt x="141" y="238"/>
                      <a:pt x="147" y="272"/>
                    </a:cubicBezTo>
                    <a:cubicBezTo>
                      <a:pt x="152" y="305"/>
                      <a:pt x="156" y="320"/>
                      <a:pt x="141" y="339"/>
                    </a:cubicBezTo>
                    <a:cubicBezTo>
                      <a:pt x="136" y="344"/>
                      <a:pt x="131" y="347"/>
                      <a:pt x="126" y="348"/>
                    </a:cubicBezTo>
                    <a:cubicBezTo>
                      <a:pt x="136" y="347"/>
                      <a:pt x="148" y="338"/>
                      <a:pt x="155" y="330"/>
                    </a:cubicBezTo>
                    <a:cubicBezTo>
                      <a:pt x="170" y="312"/>
                      <a:pt x="170" y="292"/>
                      <a:pt x="165" y="258"/>
                    </a:cubicBezTo>
                    <a:cubicBezTo>
                      <a:pt x="160" y="225"/>
                      <a:pt x="179" y="173"/>
                      <a:pt x="188" y="131"/>
                    </a:cubicBezTo>
                    <a:cubicBezTo>
                      <a:pt x="194" y="99"/>
                      <a:pt x="190" y="68"/>
                      <a:pt x="175" y="5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2356"/>
              <p:cNvSpPr>
                <a:spLocks/>
              </p:cNvSpPr>
              <p:nvPr/>
            </p:nvSpPr>
            <p:spPr bwMode="auto">
              <a:xfrm>
                <a:off x="3217" y="2359"/>
                <a:ext cx="274" cy="739"/>
              </a:xfrm>
              <a:custGeom>
                <a:avLst/>
                <a:gdLst>
                  <a:gd name="T0" fmla="*/ 255 w 116"/>
                  <a:gd name="T1" fmla="*/ 54 h 313"/>
                  <a:gd name="T2" fmla="*/ 149 w 116"/>
                  <a:gd name="T3" fmla="*/ 2 h 313"/>
                  <a:gd name="T4" fmla="*/ 14 w 116"/>
                  <a:gd name="T5" fmla="*/ 83 h 313"/>
                  <a:gd name="T6" fmla="*/ 14 w 116"/>
                  <a:gd name="T7" fmla="*/ 85 h 313"/>
                  <a:gd name="T8" fmla="*/ 85 w 116"/>
                  <a:gd name="T9" fmla="*/ 385 h 313"/>
                  <a:gd name="T10" fmla="*/ 80 w 116"/>
                  <a:gd name="T11" fmla="*/ 701 h 313"/>
                  <a:gd name="T12" fmla="*/ 47 w 116"/>
                  <a:gd name="T13" fmla="*/ 739 h 313"/>
                  <a:gd name="T14" fmla="*/ 118 w 116"/>
                  <a:gd name="T15" fmla="*/ 732 h 313"/>
                  <a:gd name="T16" fmla="*/ 189 w 116"/>
                  <a:gd name="T17" fmla="*/ 739 h 313"/>
                  <a:gd name="T18" fmla="*/ 158 w 116"/>
                  <a:gd name="T19" fmla="*/ 701 h 313"/>
                  <a:gd name="T20" fmla="*/ 151 w 116"/>
                  <a:gd name="T21" fmla="*/ 385 h 313"/>
                  <a:gd name="T22" fmla="*/ 255 w 116"/>
                  <a:gd name="T23" fmla="*/ 54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6" h="313">
                    <a:moveTo>
                      <a:pt x="108" y="23"/>
                    </a:moveTo>
                    <a:cubicBezTo>
                      <a:pt x="116" y="16"/>
                      <a:pt x="105" y="0"/>
                      <a:pt x="63" y="1"/>
                    </a:cubicBezTo>
                    <a:cubicBezTo>
                      <a:pt x="21" y="2"/>
                      <a:pt x="0" y="18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69"/>
                      <a:pt x="36" y="149"/>
                      <a:pt x="36" y="163"/>
                    </a:cubicBezTo>
                    <a:cubicBezTo>
                      <a:pt x="36" y="181"/>
                      <a:pt x="41" y="279"/>
                      <a:pt x="34" y="297"/>
                    </a:cubicBezTo>
                    <a:cubicBezTo>
                      <a:pt x="31" y="305"/>
                      <a:pt x="28" y="310"/>
                      <a:pt x="20" y="313"/>
                    </a:cubicBezTo>
                    <a:cubicBezTo>
                      <a:pt x="30" y="311"/>
                      <a:pt x="40" y="310"/>
                      <a:pt x="50" y="310"/>
                    </a:cubicBezTo>
                    <a:cubicBezTo>
                      <a:pt x="61" y="310"/>
                      <a:pt x="71" y="311"/>
                      <a:pt x="80" y="313"/>
                    </a:cubicBezTo>
                    <a:cubicBezTo>
                      <a:pt x="72" y="311"/>
                      <a:pt x="70" y="305"/>
                      <a:pt x="67" y="297"/>
                    </a:cubicBezTo>
                    <a:cubicBezTo>
                      <a:pt x="60" y="279"/>
                      <a:pt x="64" y="181"/>
                      <a:pt x="64" y="163"/>
                    </a:cubicBezTo>
                    <a:cubicBezTo>
                      <a:pt x="64" y="146"/>
                      <a:pt x="75" y="37"/>
                      <a:pt x="108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966323" y="908720"/>
              <a:ext cx="765303" cy="24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Glucose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>
              <a:off x="1332411" y="1101991"/>
              <a:ext cx="0" cy="70863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1001743" y="1746277"/>
              <a:ext cx="765303" cy="24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Glucose</a:t>
              </a:r>
              <a:endParaRPr lang="fr-FR" sz="1200" b="1" dirty="0">
                <a:latin typeface="Comic Sans MS" pitchFamily="66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51028" y="2068420"/>
              <a:ext cx="1147788" cy="24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Glucose-6-P</a:t>
              </a:r>
              <a:endParaRPr lang="fr-FR" sz="1200" b="1" dirty="0">
                <a:latin typeface="Comic Sans MS" pitchFamily="66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926385" y="2905992"/>
              <a:ext cx="862603" cy="247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Pyruvate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1679958" y="3034849"/>
              <a:ext cx="301429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1906029" y="2905992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Comic Sans MS" pitchFamily="66" charset="0"/>
                </a:rPr>
                <a:t>Acetyl</a:t>
              </a:r>
              <a:r>
                <a:rPr lang="fr-FR" sz="1200" b="1" dirty="0" smtClean="0">
                  <a:latin typeface="Comic Sans MS" pitchFamily="66" charset="0"/>
                </a:rPr>
                <a:t>-</a:t>
              </a:r>
              <a:r>
                <a:rPr lang="fr-FR" sz="1200" b="1" dirty="0" err="1" smtClean="0">
                  <a:latin typeface="Comic Sans MS" pitchFamily="66" charset="0"/>
                </a:rPr>
                <a:t>CoA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2961030" y="3034849"/>
              <a:ext cx="150714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3036388" y="2905992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Citrate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>
              <a:off x="1337760" y="1939563"/>
              <a:ext cx="0" cy="19326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1337760" y="2261706"/>
              <a:ext cx="0" cy="28989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949445" y="2464863"/>
              <a:ext cx="862603" cy="24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Pyruvate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1337760" y="2648278"/>
              <a:ext cx="0" cy="28989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>
              <a:stCxn id="66" idx="0"/>
              <a:endCxn id="46" idx="2"/>
            </p:cNvCxnSpPr>
            <p:nvPr/>
          </p:nvCxnSpPr>
          <p:spPr>
            <a:xfrm flipV="1">
              <a:off x="3392415" y="2023276"/>
              <a:ext cx="0" cy="88271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3036388" y="1746277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Citrate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>
              <a:off x="3766901" y="1875134"/>
              <a:ext cx="301429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980281" y="1746277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Comic Sans MS" pitchFamily="66" charset="0"/>
                </a:rPr>
                <a:t>Acetyl</a:t>
              </a:r>
              <a:r>
                <a:rPr lang="fr-FR" sz="1200" b="1" dirty="0" smtClean="0">
                  <a:latin typeface="Comic Sans MS" pitchFamily="66" charset="0"/>
                </a:rPr>
                <a:t>-</a:t>
              </a:r>
              <a:r>
                <a:rPr lang="fr-FR" sz="1200" b="1" dirty="0" err="1" smtClean="0">
                  <a:latin typeface="Comic Sans MS" pitchFamily="66" charset="0"/>
                </a:rPr>
                <a:t>CoA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V="1">
              <a:off x="5071032" y="1870199"/>
              <a:ext cx="281612" cy="493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5318056" y="1746277"/>
              <a:ext cx="1167918" cy="24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Comic Sans MS" pitchFamily="66" charset="0"/>
                </a:rPr>
                <a:t>Malonyl</a:t>
              </a:r>
              <a:r>
                <a:rPr lang="fr-FR" sz="1200" b="1" dirty="0" smtClean="0">
                  <a:latin typeface="Comic Sans MS" pitchFamily="66" charset="0"/>
                </a:rPr>
                <a:t>-</a:t>
              </a:r>
              <a:r>
                <a:rPr lang="fr-FR" sz="1200" b="1" dirty="0" err="1" smtClean="0">
                  <a:latin typeface="Comic Sans MS" pitchFamily="66" charset="0"/>
                </a:rPr>
                <a:t>CoA</a:t>
              </a:r>
              <a:endParaRPr lang="fr-FR" sz="1200" b="1" dirty="0">
                <a:latin typeface="Comic Sans MS" pitchFamily="66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885499" y="1599753"/>
              <a:ext cx="562319" cy="275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00B0F0"/>
                  </a:solidFill>
                  <a:latin typeface="Comic Sans MS" pitchFamily="66" charset="0"/>
                </a:rPr>
                <a:t>ACC</a:t>
              </a:r>
              <a:endParaRPr lang="fr-FR" sz="1400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5824603" y="2034339"/>
              <a:ext cx="1" cy="42065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5372461" y="2454992"/>
              <a:ext cx="924672" cy="247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Comic Sans MS" pitchFamily="66" charset="0"/>
                </a:rPr>
                <a:t>Acyl</a:t>
              </a:r>
              <a:r>
                <a:rPr lang="fr-FR" sz="1200" b="1" dirty="0" smtClean="0">
                  <a:latin typeface="Comic Sans MS" pitchFamily="66" charset="0"/>
                </a:rPr>
                <a:t>-</a:t>
              </a:r>
              <a:r>
                <a:rPr lang="fr-FR" sz="1200" b="1" dirty="0" err="1" smtClean="0">
                  <a:latin typeface="Comic Sans MS" pitchFamily="66" charset="0"/>
                </a:rPr>
                <a:t>CoA</a:t>
              </a:r>
              <a:endParaRPr lang="fr-FR" sz="1200" b="1" dirty="0">
                <a:latin typeface="Comic Sans MS" pitchFamily="66" charset="0"/>
              </a:endParaRPr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>
              <a:off x="5824604" y="2712706"/>
              <a:ext cx="0" cy="19326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5222637" y="2915864"/>
              <a:ext cx="1151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latin typeface="Comic Sans MS" pitchFamily="66" charset="0"/>
                </a:rPr>
                <a:t>Triglycerides</a:t>
              </a:r>
              <a:endParaRPr lang="fr-FR" sz="1200" b="1" dirty="0">
                <a:latin typeface="Comic Sans MS" pitchFamily="66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851723" y="2115182"/>
              <a:ext cx="575739" cy="275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00B0F0"/>
                  </a:solidFill>
                  <a:latin typeface="Comic Sans MS" pitchFamily="66" charset="0"/>
                </a:rPr>
                <a:t>FAS</a:t>
              </a:r>
              <a:endParaRPr lang="fr-FR" sz="1400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906029" y="1552992"/>
              <a:ext cx="966612" cy="2478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CYTOSOL</a:t>
              </a:r>
              <a:endParaRPr lang="fr-FR" sz="1200" b="1" dirty="0">
                <a:latin typeface="Comic Sans MS" pitchFamily="66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611560" y="1154258"/>
              <a:ext cx="595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omic Sans MS" pitchFamily="66" charset="0"/>
                </a:rPr>
                <a:t>GLUT</a:t>
              </a:r>
              <a:endParaRPr lang="fr-FR" sz="1200" b="1" dirty="0">
                <a:latin typeface="Comic Sans MS" pitchFamily="66" charset="0"/>
              </a:endParaRPr>
            </a:p>
          </p:txBody>
        </p:sp>
        <p:sp>
          <p:nvSpPr>
            <p:cNvPr id="59" name="Arc 58"/>
            <p:cNvSpPr/>
            <p:nvPr/>
          </p:nvSpPr>
          <p:spPr>
            <a:xfrm>
              <a:off x="3187102" y="2003992"/>
              <a:ext cx="2637502" cy="451000"/>
            </a:xfrm>
            <a:prstGeom prst="arc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802876" y="2564904"/>
              <a:ext cx="128432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chemeClr val="tx1"/>
                  </a:solidFill>
                  <a:latin typeface="Comic Sans MS" pitchFamily="66" charset="0"/>
                </a:rPr>
                <a:t>MITOCHONDRIA</a:t>
              </a:r>
              <a:endParaRPr lang="fr-FR" sz="10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779" name="ZoneTexte 778"/>
            <p:cNvSpPr txBox="1"/>
            <p:nvPr/>
          </p:nvSpPr>
          <p:spPr>
            <a:xfrm>
              <a:off x="-1044624" y="908720"/>
              <a:ext cx="140455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err="1" smtClean="0"/>
                <a:t>Lipogenesis</a:t>
              </a:r>
              <a:endParaRPr lang="fr-FR" dirty="0"/>
            </a:p>
          </p:txBody>
        </p:sp>
      </p:grpSp>
      <p:sp>
        <p:nvSpPr>
          <p:cNvPr id="791" name="ZoneTexte 790"/>
          <p:cNvSpPr txBox="1"/>
          <p:nvPr/>
        </p:nvSpPr>
        <p:spPr>
          <a:xfrm>
            <a:off x="4150969" y="4110123"/>
            <a:ext cx="13777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β-</a:t>
            </a:r>
            <a:r>
              <a:rPr lang="fr-FR" sz="1200" b="1" dirty="0" err="1" smtClean="0"/>
              <a:t>hydroxyacyl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dehydratase</a:t>
            </a:r>
            <a:endParaRPr lang="fr-FR" sz="1200" b="1" dirty="0"/>
          </a:p>
        </p:txBody>
      </p:sp>
      <p:sp>
        <p:nvSpPr>
          <p:cNvPr id="795" name="ZoneTexte 794"/>
          <p:cNvSpPr txBox="1"/>
          <p:nvPr/>
        </p:nvSpPr>
        <p:spPr>
          <a:xfrm>
            <a:off x="4239105" y="4830219"/>
            <a:ext cx="137771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Enoyl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reductase</a:t>
            </a:r>
            <a:endParaRPr lang="fr-FR" sz="1200" b="1" dirty="0"/>
          </a:p>
        </p:txBody>
      </p:sp>
      <p:cxnSp>
        <p:nvCxnSpPr>
          <p:cNvPr id="796" name="Connecteur droit avec flèche 795"/>
          <p:cNvCxnSpPr/>
          <p:nvPr/>
        </p:nvCxnSpPr>
        <p:spPr>
          <a:xfrm rot="5400000" flipV="1">
            <a:off x="7386486" y="5079010"/>
            <a:ext cx="0" cy="44439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7" name="ZoneTexte 796"/>
          <p:cNvSpPr txBox="1"/>
          <p:nvPr/>
        </p:nvSpPr>
        <p:spPr>
          <a:xfrm>
            <a:off x="7596336" y="5157192"/>
            <a:ext cx="50575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ACP</a:t>
            </a:r>
            <a:endParaRPr lang="fr-FR" sz="1200" b="1" dirty="0"/>
          </a:p>
        </p:txBody>
      </p:sp>
      <p:sp>
        <p:nvSpPr>
          <p:cNvPr id="798" name="ZoneTexte 797"/>
          <p:cNvSpPr txBox="1"/>
          <p:nvPr/>
        </p:nvSpPr>
        <p:spPr>
          <a:xfrm>
            <a:off x="6196416" y="703729"/>
            <a:ext cx="24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ACC : </a:t>
            </a:r>
            <a:r>
              <a:rPr lang="fr-FR" sz="1200" b="1" dirty="0" err="1" smtClean="0"/>
              <a:t>AcetylCoA</a:t>
            </a:r>
            <a:r>
              <a:rPr lang="fr-FR" sz="1200" b="1" dirty="0" smtClean="0"/>
              <a:t> Carboxylase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26"/>
          <p:cNvGrpSpPr/>
          <p:nvPr/>
        </p:nvGrpSpPr>
        <p:grpSpPr>
          <a:xfrm>
            <a:off x="827584" y="1124744"/>
            <a:ext cx="7848872" cy="5184576"/>
            <a:chOff x="467544" y="557284"/>
            <a:chExt cx="8663378" cy="6112076"/>
          </a:xfrm>
        </p:grpSpPr>
        <p:grpSp>
          <p:nvGrpSpPr>
            <p:cNvPr id="3" name="Group 303"/>
            <p:cNvGrpSpPr>
              <a:grpSpLocks/>
            </p:cNvGrpSpPr>
            <p:nvPr/>
          </p:nvGrpSpPr>
          <p:grpSpPr bwMode="auto">
            <a:xfrm rot="10800000">
              <a:off x="549238" y="3717032"/>
              <a:ext cx="8127218" cy="2952328"/>
              <a:chOff x="1320" y="1154"/>
              <a:chExt cx="3084" cy="1119"/>
            </a:xfrm>
          </p:grpSpPr>
          <p:sp>
            <p:nvSpPr>
              <p:cNvPr id="495" name="Freeform 304"/>
              <p:cNvSpPr>
                <a:spLocks/>
              </p:cNvSpPr>
              <p:nvPr/>
            </p:nvSpPr>
            <p:spPr bwMode="auto">
              <a:xfrm>
                <a:off x="1475" y="1321"/>
                <a:ext cx="2803" cy="952"/>
              </a:xfrm>
              <a:custGeom>
                <a:avLst/>
                <a:gdLst>
                  <a:gd name="T0" fmla="*/ 0 w 1432"/>
                  <a:gd name="T1" fmla="*/ 1988 h 456"/>
                  <a:gd name="T2" fmla="*/ 5487 w 1432"/>
                  <a:gd name="T3" fmla="*/ 1988 h 456"/>
                  <a:gd name="T4" fmla="*/ 2744 w 1432"/>
                  <a:gd name="T5" fmla="*/ 0 h 456"/>
                  <a:gd name="T6" fmla="*/ 2744 w 1432"/>
                  <a:gd name="T7" fmla="*/ 0 h 456"/>
                  <a:gd name="T8" fmla="*/ 2744 w 1432"/>
                  <a:gd name="T9" fmla="*/ 0 h 456"/>
                  <a:gd name="T10" fmla="*/ 2744 w 1432"/>
                  <a:gd name="T11" fmla="*/ 0 h 456"/>
                  <a:gd name="T12" fmla="*/ 2744 w 1432"/>
                  <a:gd name="T13" fmla="*/ 0 h 456"/>
                  <a:gd name="T14" fmla="*/ 0 w 1432"/>
                  <a:gd name="T15" fmla="*/ 1988 h 4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2" h="456">
                    <a:moveTo>
                      <a:pt x="0" y="456"/>
                    </a:moveTo>
                    <a:cubicBezTo>
                      <a:pt x="1432" y="456"/>
                      <a:pt x="1432" y="456"/>
                      <a:pt x="1432" y="456"/>
                    </a:cubicBezTo>
                    <a:cubicBezTo>
                      <a:pt x="1432" y="204"/>
                      <a:pt x="1112" y="0"/>
                      <a:pt x="716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321" y="0"/>
                      <a:pt x="0" y="204"/>
                      <a:pt x="0" y="456"/>
                    </a:cubicBezTo>
                    <a:close/>
                  </a:path>
                </a:pathLst>
              </a:custGeom>
              <a:solidFill>
                <a:srgbClr val="FFF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6" name="Freeform 305"/>
              <p:cNvSpPr>
                <a:spLocks/>
              </p:cNvSpPr>
              <p:nvPr/>
            </p:nvSpPr>
            <p:spPr bwMode="auto">
              <a:xfrm>
                <a:off x="1349" y="1188"/>
                <a:ext cx="1528" cy="1085"/>
              </a:xfrm>
              <a:custGeom>
                <a:avLst/>
                <a:gdLst>
                  <a:gd name="T0" fmla="*/ 2993 w 780"/>
                  <a:gd name="T1" fmla="*/ 280 h 520"/>
                  <a:gd name="T2" fmla="*/ 2993 w 780"/>
                  <a:gd name="T3" fmla="*/ 0 h 520"/>
                  <a:gd name="T4" fmla="*/ 921 w 780"/>
                  <a:gd name="T5" fmla="*/ 626 h 520"/>
                  <a:gd name="T6" fmla="*/ 0 w 780"/>
                  <a:gd name="T7" fmla="*/ 2264 h 520"/>
                  <a:gd name="T8" fmla="*/ 245 w 780"/>
                  <a:gd name="T9" fmla="*/ 2264 h 520"/>
                  <a:gd name="T10" fmla="*/ 2993 w 780"/>
                  <a:gd name="T11" fmla="*/ 28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0" h="520">
                    <a:moveTo>
                      <a:pt x="780" y="64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577" y="0"/>
                      <a:pt x="385" y="51"/>
                      <a:pt x="240" y="144"/>
                    </a:cubicBezTo>
                    <a:cubicBezTo>
                      <a:pt x="85" y="242"/>
                      <a:pt x="0" y="376"/>
                      <a:pt x="0" y="520"/>
                    </a:cubicBezTo>
                    <a:cubicBezTo>
                      <a:pt x="64" y="520"/>
                      <a:pt x="64" y="520"/>
                      <a:pt x="64" y="520"/>
                    </a:cubicBezTo>
                    <a:cubicBezTo>
                      <a:pt x="64" y="268"/>
                      <a:pt x="385" y="64"/>
                      <a:pt x="780" y="64"/>
                    </a:cubicBezTo>
                    <a:close/>
                  </a:path>
                </a:pathLst>
              </a:custGeom>
              <a:solidFill>
                <a:srgbClr val="E6E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7" name="Freeform 306"/>
              <p:cNvSpPr>
                <a:spLocks/>
              </p:cNvSpPr>
              <p:nvPr/>
            </p:nvSpPr>
            <p:spPr bwMode="auto">
              <a:xfrm>
                <a:off x="1349" y="1188"/>
                <a:ext cx="1528" cy="1085"/>
              </a:xfrm>
              <a:custGeom>
                <a:avLst/>
                <a:gdLst>
                  <a:gd name="T0" fmla="*/ 2962 w 780"/>
                  <a:gd name="T1" fmla="*/ 0 h 520"/>
                  <a:gd name="T2" fmla="*/ 2993 w 780"/>
                  <a:gd name="T3" fmla="*/ 44 h 520"/>
                  <a:gd name="T4" fmla="*/ 2989 w 780"/>
                  <a:gd name="T5" fmla="*/ 96 h 520"/>
                  <a:gd name="T6" fmla="*/ 2866 w 780"/>
                  <a:gd name="T7" fmla="*/ 100 h 520"/>
                  <a:gd name="T8" fmla="*/ 2725 w 780"/>
                  <a:gd name="T9" fmla="*/ 109 h 520"/>
                  <a:gd name="T10" fmla="*/ 2582 w 780"/>
                  <a:gd name="T11" fmla="*/ 121 h 520"/>
                  <a:gd name="T12" fmla="*/ 2449 w 780"/>
                  <a:gd name="T13" fmla="*/ 140 h 520"/>
                  <a:gd name="T14" fmla="*/ 2314 w 780"/>
                  <a:gd name="T15" fmla="*/ 156 h 520"/>
                  <a:gd name="T16" fmla="*/ 2180 w 780"/>
                  <a:gd name="T17" fmla="*/ 184 h 520"/>
                  <a:gd name="T18" fmla="*/ 2045 w 780"/>
                  <a:gd name="T19" fmla="*/ 213 h 520"/>
                  <a:gd name="T20" fmla="*/ 1916 w 780"/>
                  <a:gd name="T21" fmla="*/ 248 h 520"/>
                  <a:gd name="T22" fmla="*/ 1785 w 780"/>
                  <a:gd name="T23" fmla="*/ 288 h 520"/>
                  <a:gd name="T24" fmla="*/ 1649 w 780"/>
                  <a:gd name="T25" fmla="*/ 336 h 520"/>
                  <a:gd name="T26" fmla="*/ 1512 w 780"/>
                  <a:gd name="T27" fmla="*/ 392 h 520"/>
                  <a:gd name="T28" fmla="*/ 1377 w 780"/>
                  <a:gd name="T29" fmla="*/ 453 h 520"/>
                  <a:gd name="T30" fmla="*/ 1248 w 780"/>
                  <a:gd name="T31" fmla="*/ 522 h 520"/>
                  <a:gd name="T32" fmla="*/ 1117 w 780"/>
                  <a:gd name="T33" fmla="*/ 593 h 520"/>
                  <a:gd name="T34" fmla="*/ 997 w 780"/>
                  <a:gd name="T35" fmla="*/ 670 h 520"/>
                  <a:gd name="T36" fmla="*/ 876 w 780"/>
                  <a:gd name="T37" fmla="*/ 757 h 520"/>
                  <a:gd name="T38" fmla="*/ 764 w 780"/>
                  <a:gd name="T39" fmla="*/ 845 h 520"/>
                  <a:gd name="T40" fmla="*/ 737 w 780"/>
                  <a:gd name="T41" fmla="*/ 845 h 520"/>
                  <a:gd name="T42" fmla="*/ 633 w 780"/>
                  <a:gd name="T43" fmla="*/ 945 h 520"/>
                  <a:gd name="T44" fmla="*/ 549 w 780"/>
                  <a:gd name="T45" fmla="*/ 1045 h 520"/>
                  <a:gd name="T46" fmla="*/ 533 w 780"/>
                  <a:gd name="T47" fmla="*/ 1066 h 520"/>
                  <a:gd name="T48" fmla="*/ 419 w 780"/>
                  <a:gd name="T49" fmla="*/ 1158 h 520"/>
                  <a:gd name="T50" fmla="*/ 341 w 780"/>
                  <a:gd name="T51" fmla="*/ 1306 h 520"/>
                  <a:gd name="T52" fmla="*/ 333 w 780"/>
                  <a:gd name="T53" fmla="*/ 1354 h 520"/>
                  <a:gd name="T54" fmla="*/ 233 w 780"/>
                  <a:gd name="T55" fmla="*/ 1450 h 520"/>
                  <a:gd name="T56" fmla="*/ 172 w 780"/>
                  <a:gd name="T57" fmla="*/ 1611 h 520"/>
                  <a:gd name="T58" fmla="*/ 119 w 780"/>
                  <a:gd name="T59" fmla="*/ 1763 h 520"/>
                  <a:gd name="T60" fmla="*/ 84 w 780"/>
                  <a:gd name="T61" fmla="*/ 1924 h 520"/>
                  <a:gd name="T62" fmla="*/ 61 w 780"/>
                  <a:gd name="T63" fmla="*/ 2080 h 520"/>
                  <a:gd name="T64" fmla="*/ 49 w 780"/>
                  <a:gd name="T65" fmla="*/ 2243 h 520"/>
                  <a:gd name="T66" fmla="*/ 61 w 780"/>
                  <a:gd name="T67" fmla="*/ 2264 h 520"/>
                  <a:gd name="T68" fmla="*/ 921 w 780"/>
                  <a:gd name="T69" fmla="*/ 626 h 5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0" h="520">
                    <a:moveTo>
                      <a:pt x="240" y="144"/>
                    </a:moveTo>
                    <a:cubicBezTo>
                      <a:pt x="383" y="52"/>
                      <a:pt x="572" y="1"/>
                      <a:pt x="772" y="0"/>
                    </a:cubicBezTo>
                    <a:cubicBezTo>
                      <a:pt x="772" y="0"/>
                      <a:pt x="772" y="0"/>
                      <a:pt x="772" y="0"/>
                    </a:cubicBezTo>
                    <a:cubicBezTo>
                      <a:pt x="772" y="5"/>
                      <a:pt x="776" y="9"/>
                      <a:pt x="780" y="10"/>
                    </a:cubicBezTo>
                    <a:cubicBezTo>
                      <a:pt x="780" y="22"/>
                      <a:pt x="780" y="22"/>
                      <a:pt x="780" y="22"/>
                    </a:cubicBezTo>
                    <a:cubicBezTo>
                      <a:pt x="780" y="22"/>
                      <a:pt x="780" y="22"/>
                      <a:pt x="779" y="22"/>
                    </a:cubicBezTo>
                    <a:cubicBezTo>
                      <a:pt x="773" y="21"/>
                      <a:pt x="768" y="18"/>
                      <a:pt x="765" y="14"/>
                    </a:cubicBezTo>
                    <a:cubicBezTo>
                      <a:pt x="761" y="20"/>
                      <a:pt x="754" y="23"/>
                      <a:pt x="747" y="23"/>
                    </a:cubicBezTo>
                    <a:cubicBezTo>
                      <a:pt x="740" y="23"/>
                      <a:pt x="733" y="20"/>
                      <a:pt x="729" y="15"/>
                    </a:cubicBezTo>
                    <a:cubicBezTo>
                      <a:pt x="725" y="21"/>
                      <a:pt x="718" y="25"/>
                      <a:pt x="710" y="25"/>
                    </a:cubicBezTo>
                    <a:cubicBezTo>
                      <a:pt x="703" y="25"/>
                      <a:pt x="697" y="22"/>
                      <a:pt x="693" y="17"/>
                    </a:cubicBezTo>
                    <a:cubicBezTo>
                      <a:pt x="689" y="23"/>
                      <a:pt x="682" y="28"/>
                      <a:pt x="673" y="28"/>
                    </a:cubicBezTo>
                    <a:cubicBezTo>
                      <a:pt x="667" y="28"/>
                      <a:pt x="661" y="26"/>
                      <a:pt x="657" y="21"/>
                    </a:cubicBezTo>
                    <a:cubicBezTo>
                      <a:pt x="653" y="28"/>
                      <a:pt x="646" y="32"/>
                      <a:pt x="638" y="32"/>
                    </a:cubicBezTo>
                    <a:cubicBezTo>
                      <a:pt x="632" y="32"/>
                      <a:pt x="626" y="30"/>
                      <a:pt x="622" y="26"/>
                    </a:cubicBezTo>
                    <a:cubicBezTo>
                      <a:pt x="618" y="32"/>
                      <a:pt x="611" y="36"/>
                      <a:pt x="603" y="36"/>
                    </a:cubicBezTo>
                    <a:cubicBezTo>
                      <a:pt x="597" y="36"/>
                      <a:pt x="592" y="34"/>
                      <a:pt x="588" y="30"/>
                    </a:cubicBezTo>
                    <a:cubicBezTo>
                      <a:pt x="584" y="37"/>
                      <a:pt x="576" y="42"/>
                      <a:pt x="568" y="42"/>
                    </a:cubicBezTo>
                    <a:cubicBezTo>
                      <a:pt x="562" y="42"/>
                      <a:pt x="557" y="40"/>
                      <a:pt x="553" y="37"/>
                    </a:cubicBezTo>
                    <a:cubicBezTo>
                      <a:pt x="549" y="44"/>
                      <a:pt x="542" y="49"/>
                      <a:pt x="533" y="49"/>
                    </a:cubicBezTo>
                    <a:cubicBezTo>
                      <a:pt x="528" y="49"/>
                      <a:pt x="523" y="47"/>
                      <a:pt x="519" y="44"/>
                    </a:cubicBezTo>
                    <a:cubicBezTo>
                      <a:pt x="516" y="52"/>
                      <a:pt x="508" y="57"/>
                      <a:pt x="499" y="57"/>
                    </a:cubicBezTo>
                    <a:cubicBezTo>
                      <a:pt x="494" y="57"/>
                      <a:pt x="489" y="55"/>
                      <a:pt x="485" y="53"/>
                    </a:cubicBezTo>
                    <a:cubicBezTo>
                      <a:pt x="482" y="61"/>
                      <a:pt x="474" y="66"/>
                      <a:pt x="465" y="66"/>
                    </a:cubicBezTo>
                    <a:cubicBezTo>
                      <a:pt x="460" y="66"/>
                      <a:pt x="455" y="64"/>
                      <a:pt x="451" y="62"/>
                    </a:cubicBezTo>
                    <a:cubicBezTo>
                      <a:pt x="448" y="71"/>
                      <a:pt x="440" y="77"/>
                      <a:pt x="430" y="77"/>
                    </a:cubicBezTo>
                    <a:cubicBezTo>
                      <a:pt x="424" y="77"/>
                      <a:pt x="420" y="76"/>
                      <a:pt x="416" y="73"/>
                    </a:cubicBezTo>
                    <a:cubicBezTo>
                      <a:pt x="413" y="82"/>
                      <a:pt x="405" y="90"/>
                      <a:pt x="394" y="90"/>
                    </a:cubicBezTo>
                    <a:cubicBezTo>
                      <a:pt x="389" y="90"/>
                      <a:pt x="385" y="88"/>
                      <a:pt x="381" y="86"/>
                    </a:cubicBezTo>
                    <a:cubicBezTo>
                      <a:pt x="379" y="96"/>
                      <a:pt x="370" y="104"/>
                      <a:pt x="359" y="104"/>
                    </a:cubicBezTo>
                    <a:cubicBezTo>
                      <a:pt x="355" y="104"/>
                      <a:pt x="351" y="103"/>
                      <a:pt x="347" y="100"/>
                    </a:cubicBezTo>
                    <a:cubicBezTo>
                      <a:pt x="346" y="111"/>
                      <a:pt x="336" y="120"/>
                      <a:pt x="325" y="120"/>
                    </a:cubicBezTo>
                    <a:cubicBezTo>
                      <a:pt x="321" y="120"/>
                      <a:pt x="317" y="119"/>
                      <a:pt x="313" y="117"/>
                    </a:cubicBezTo>
                    <a:cubicBezTo>
                      <a:pt x="311" y="128"/>
                      <a:pt x="302" y="136"/>
                      <a:pt x="291" y="136"/>
                    </a:cubicBezTo>
                    <a:cubicBezTo>
                      <a:pt x="288" y="136"/>
                      <a:pt x="285" y="135"/>
                      <a:pt x="282" y="134"/>
                    </a:cubicBezTo>
                    <a:cubicBezTo>
                      <a:pt x="281" y="145"/>
                      <a:pt x="272" y="154"/>
                      <a:pt x="260" y="154"/>
                    </a:cubicBezTo>
                    <a:cubicBezTo>
                      <a:pt x="257" y="154"/>
                      <a:pt x="253" y="153"/>
                      <a:pt x="250" y="152"/>
                    </a:cubicBezTo>
                    <a:cubicBezTo>
                      <a:pt x="250" y="164"/>
                      <a:pt x="240" y="174"/>
                      <a:pt x="228" y="174"/>
                    </a:cubicBezTo>
                    <a:cubicBezTo>
                      <a:pt x="226" y="174"/>
                      <a:pt x="223" y="174"/>
                      <a:pt x="221" y="173"/>
                    </a:cubicBezTo>
                    <a:cubicBezTo>
                      <a:pt x="220" y="185"/>
                      <a:pt x="210" y="194"/>
                      <a:pt x="199" y="194"/>
                    </a:cubicBezTo>
                    <a:cubicBezTo>
                      <a:pt x="196" y="194"/>
                      <a:pt x="194" y="193"/>
                      <a:pt x="192" y="193"/>
                    </a:cubicBezTo>
                    <a:cubicBezTo>
                      <a:pt x="192" y="193"/>
                      <a:pt x="192" y="194"/>
                      <a:pt x="192" y="194"/>
                    </a:cubicBezTo>
                    <a:cubicBezTo>
                      <a:pt x="192" y="207"/>
                      <a:pt x="182" y="217"/>
                      <a:pt x="169" y="217"/>
                    </a:cubicBezTo>
                    <a:cubicBezTo>
                      <a:pt x="168" y="217"/>
                      <a:pt x="167" y="217"/>
                      <a:pt x="165" y="217"/>
                    </a:cubicBezTo>
                    <a:cubicBezTo>
                      <a:pt x="165" y="217"/>
                      <a:pt x="166" y="217"/>
                      <a:pt x="166" y="218"/>
                    </a:cubicBezTo>
                    <a:cubicBezTo>
                      <a:pt x="166" y="230"/>
                      <a:pt x="155" y="240"/>
                      <a:pt x="143" y="240"/>
                    </a:cubicBezTo>
                    <a:cubicBezTo>
                      <a:pt x="141" y="240"/>
                      <a:pt x="140" y="240"/>
                      <a:pt x="138" y="240"/>
                    </a:cubicBezTo>
                    <a:cubicBezTo>
                      <a:pt x="139" y="242"/>
                      <a:pt x="139" y="243"/>
                      <a:pt x="139" y="245"/>
                    </a:cubicBezTo>
                    <a:cubicBezTo>
                      <a:pt x="139" y="258"/>
                      <a:pt x="129" y="268"/>
                      <a:pt x="116" y="268"/>
                    </a:cubicBezTo>
                    <a:cubicBezTo>
                      <a:pt x="114" y="268"/>
                      <a:pt x="111" y="267"/>
                      <a:pt x="109" y="266"/>
                    </a:cubicBezTo>
                    <a:cubicBezTo>
                      <a:pt x="111" y="270"/>
                      <a:pt x="112" y="273"/>
                      <a:pt x="112" y="277"/>
                    </a:cubicBezTo>
                    <a:cubicBezTo>
                      <a:pt x="112" y="290"/>
                      <a:pt x="102" y="300"/>
                      <a:pt x="89" y="300"/>
                    </a:cubicBezTo>
                    <a:cubicBezTo>
                      <a:pt x="87" y="300"/>
                      <a:pt x="85" y="300"/>
                      <a:pt x="83" y="299"/>
                    </a:cubicBezTo>
                    <a:cubicBezTo>
                      <a:pt x="85" y="303"/>
                      <a:pt x="87" y="307"/>
                      <a:pt x="87" y="311"/>
                    </a:cubicBezTo>
                    <a:cubicBezTo>
                      <a:pt x="87" y="324"/>
                      <a:pt x="77" y="334"/>
                      <a:pt x="64" y="334"/>
                    </a:cubicBezTo>
                    <a:cubicBezTo>
                      <a:pt x="63" y="334"/>
                      <a:pt x="62" y="334"/>
                      <a:pt x="61" y="333"/>
                    </a:cubicBezTo>
                    <a:cubicBezTo>
                      <a:pt x="64" y="337"/>
                      <a:pt x="66" y="342"/>
                      <a:pt x="66" y="348"/>
                    </a:cubicBezTo>
                    <a:cubicBezTo>
                      <a:pt x="66" y="360"/>
                      <a:pt x="57" y="369"/>
                      <a:pt x="45" y="370"/>
                    </a:cubicBezTo>
                    <a:cubicBezTo>
                      <a:pt x="48" y="374"/>
                      <a:pt x="49" y="378"/>
                      <a:pt x="49" y="383"/>
                    </a:cubicBezTo>
                    <a:cubicBezTo>
                      <a:pt x="49" y="394"/>
                      <a:pt x="41" y="403"/>
                      <a:pt x="31" y="405"/>
                    </a:cubicBezTo>
                    <a:cubicBezTo>
                      <a:pt x="35" y="409"/>
                      <a:pt x="37" y="415"/>
                      <a:pt x="37" y="421"/>
                    </a:cubicBezTo>
                    <a:cubicBezTo>
                      <a:pt x="37" y="431"/>
                      <a:pt x="31" y="439"/>
                      <a:pt x="22" y="442"/>
                    </a:cubicBezTo>
                    <a:cubicBezTo>
                      <a:pt x="26" y="446"/>
                      <a:pt x="28" y="452"/>
                      <a:pt x="28" y="458"/>
                    </a:cubicBezTo>
                    <a:cubicBezTo>
                      <a:pt x="28" y="467"/>
                      <a:pt x="23" y="474"/>
                      <a:pt x="16" y="478"/>
                    </a:cubicBezTo>
                    <a:cubicBezTo>
                      <a:pt x="21" y="482"/>
                      <a:pt x="24" y="488"/>
                      <a:pt x="24" y="495"/>
                    </a:cubicBezTo>
                    <a:cubicBezTo>
                      <a:pt x="24" y="503"/>
                      <a:pt x="19" y="511"/>
                      <a:pt x="13" y="515"/>
                    </a:cubicBezTo>
                    <a:cubicBezTo>
                      <a:pt x="13" y="515"/>
                      <a:pt x="14" y="515"/>
                      <a:pt x="14" y="516"/>
                    </a:cubicBezTo>
                    <a:cubicBezTo>
                      <a:pt x="15" y="517"/>
                      <a:pt x="16" y="518"/>
                      <a:pt x="16" y="520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0" y="376"/>
                      <a:pt x="85" y="242"/>
                      <a:pt x="240" y="144"/>
                    </a:cubicBezTo>
                    <a:close/>
                  </a:path>
                </a:pathLst>
              </a:custGeom>
              <a:solidFill>
                <a:srgbClr val="BAC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8" name="Freeform 307"/>
              <p:cNvSpPr>
                <a:spLocks/>
              </p:cNvSpPr>
              <p:nvPr/>
            </p:nvSpPr>
            <p:spPr bwMode="auto">
              <a:xfrm>
                <a:off x="1434" y="1275"/>
                <a:ext cx="1443" cy="998"/>
              </a:xfrm>
              <a:custGeom>
                <a:avLst/>
                <a:gdLst>
                  <a:gd name="T0" fmla="*/ 2181 w 737"/>
                  <a:gd name="T1" fmla="*/ 248 h 478"/>
                  <a:gd name="T2" fmla="*/ 2054 w 737"/>
                  <a:gd name="T3" fmla="*/ 269 h 478"/>
                  <a:gd name="T4" fmla="*/ 1929 w 737"/>
                  <a:gd name="T5" fmla="*/ 301 h 478"/>
                  <a:gd name="T6" fmla="*/ 1805 w 737"/>
                  <a:gd name="T7" fmla="*/ 336 h 478"/>
                  <a:gd name="T8" fmla="*/ 1680 w 737"/>
                  <a:gd name="T9" fmla="*/ 370 h 478"/>
                  <a:gd name="T10" fmla="*/ 1557 w 737"/>
                  <a:gd name="T11" fmla="*/ 418 h 478"/>
                  <a:gd name="T12" fmla="*/ 1433 w 737"/>
                  <a:gd name="T13" fmla="*/ 466 h 478"/>
                  <a:gd name="T14" fmla="*/ 1316 w 737"/>
                  <a:gd name="T15" fmla="*/ 518 h 478"/>
                  <a:gd name="T16" fmla="*/ 1196 w 737"/>
                  <a:gd name="T17" fmla="*/ 580 h 478"/>
                  <a:gd name="T18" fmla="*/ 1081 w 737"/>
                  <a:gd name="T19" fmla="*/ 645 h 478"/>
                  <a:gd name="T20" fmla="*/ 965 w 737"/>
                  <a:gd name="T21" fmla="*/ 714 h 478"/>
                  <a:gd name="T22" fmla="*/ 860 w 737"/>
                  <a:gd name="T23" fmla="*/ 793 h 478"/>
                  <a:gd name="T24" fmla="*/ 752 w 737"/>
                  <a:gd name="T25" fmla="*/ 877 h 478"/>
                  <a:gd name="T26" fmla="*/ 652 w 737"/>
                  <a:gd name="T27" fmla="*/ 969 h 478"/>
                  <a:gd name="T28" fmla="*/ 636 w 737"/>
                  <a:gd name="T29" fmla="*/ 973 h 478"/>
                  <a:gd name="T30" fmla="*/ 544 w 737"/>
                  <a:gd name="T31" fmla="*/ 1063 h 478"/>
                  <a:gd name="T32" fmla="*/ 464 w 737"/>
                  <a:gd name="T33" fmla="*/ 1169 h 478"/>
                  <a:gd name="T34" fmla="*/ 460 w 737"/>
                  <a:gd name="T35" fmla="*/ 1186 h 478"/>
                  <a:gd name="T36" fmla="*/ 384 w 737"/>
                  <a:gd name="T37" fmla="*/ 1303 h 478"/>
                  <a:gd name="T38" fmla="*/ 319 w 737"/>
                  <a:gd name="T39" fmla="*/ 1430 h 478"/>
                  <a:gd name="T40" fmla="*/ 260 w 737"/>
                  <a:gd name="T41" fmla="*/ 1560 h 478"/>
                  <a:gd name="T42" fmla="*/ 215 w 737"/>
                  <a:gd name="T43" fmla="*/ 1700 h 478"/>
                  <a:gd name="T44" fmla="*/ 184 w 737"/>
                  <a:gd name="T45" fmla="*/ 1844 h 478"/>
                  <a:gd name="T46" fmla="*/ 168 w 737"/>
                  <a:gd name="T47" fmla="*/ 1992 h 478"/>
                  <a:gd name="T48" fmla="*/ 137 w 737"/>
                  <a:gd name="T49" fmla="*/ 2084 h 478"/>
                  <a:gd name="T50" fmla="*/ 31 w 737"/>
                  <a:gd name="T51" fmla="*/ 2063 h 478"/>
                  <a:gd name="T52" fmla="*/ 43 w 737"/>
                  <a:gd name="T53" fmla="*/ 1908 h 478"/>
                  <a:gd name="T54" fmla="*/ 65 w 737"/>
                  <a:gd name="T55" fmla="*/ 1756 h 478"/>
                  <a:gd name="T56" fmla="*/ 108 w 737"/>
                  <a:gd name="T57" fmla="*/ 1614 h 478"/>
                  <a:gd name="T58" fmla="*/ 157 w 737"/>
                  <a:gd name="T59" fmla="*/ 1470 h 478"/>
                  <a:gd name="T60" fmla="*/ 223 w 737"/>
                  <a:gd name="T61" fmla="*/ 1334 h 478"/>
                  <a:gd name="T62" fmla="*/ 296 w 737"/>
                  <a:gd name="T63" fmla="*/ 1207 h 478"/>
                  <a:gd name="T64" fmla="*/ 376 w 737"/>
                  <a:gd name="T65" fmla="*/ 1090 h 478"/>
                  <a:gd name="T66" fmla="*/ 380 w 737"/>
                  <a:gd name="T67" fmla="*/ 1073 h 478"/>
                  <a:gd name="T68" fmla="*/ 472 w 737"/>
                  <a:gd name="T69" fmla="*/ 981 h 478"/>
                  <a:gd name="T70" fmla="*/ 552 w 737"/>
                  <a:gd name="T71" fmla="*/ 877 h 478"/>
                  <a:gd name="T72" fmla="*/ 568 w 737"/>
                  <a:gd name="T73" fmla="*/ 873 h 478"/>
                  <a:gd name="T74" fmla="*/ 668 w 737"/>
                  <a:gd name="T75" fmla="*/ 781 h 478"/>
                  <a:gd name="T76" fmla="*/ 775 w 737"/>
                  <a:gd name="T77" fmla="*/ 689 h 478"/>
                  <a:gd name="T78" fmla="*/ 885 w 737"/>
                  <a:gd name="T79" fmla="*/ 610 h 478"/>
                  <a:gd name="T80" fmla="*/ 997 w 737"/>
                  <a:gd name="T81" fmla="*/ 532 h 478"/>
                  <a:gd name="T82" fmla="*/ 1116 w 737"/>
                  <a:gd name="T83" fmla="*/ 461 h 478"/>
                  <a:gd name="T84" fmla="*/ 1234 w 737"/>
                  <a:gd name="T85" fmla="*/ 401 h 478"/>
                  <a:gd name="T86" fmla="*/ 1357 w 737"/>
                  <a:gd name="T87" fmla="*/ 340 h 478"/>
                  <a:gd name="T88" fmla="*/ 1480 w 737"/>
                  <a:gd name="T89" fmla="*/ 288 h 478"/>
                  <a:gd name="T90" fmla="*/ 1602 w 737"/>
                  <a:gd name="T91" fmla="*/ 244 h 478"/>
                  <a:gd name="T92" fmla="*/ 1729 w 737"/>
                  <a:gd name="T93" fmla="*/ 200 h 478"/>
                  <a:gd name="T94" fmla="*/ 1856 w 737"/>
                  <a:gd name="T95" fmla="*/ 161 h 478"/>
                  <a:gd name="T96" fmla="*/ 1981 w 737"/>
                  <a:gd name="T97" fmla="*/ 132 h 478"/>
                  <a:gd name="T98" fmla="*/ 2113 w 737"/>
                  <a:gd name="T99" fmla="*/ 104 h 478"/>
                  <a:gd name="T100" fmla="*/ 2238 w 737"/>
                  <a:gd name="T101" fmla="*/ 84 h 478"/>
                  <a:gd name="T102" fmla="*/ 2369 w 737"/>
                  <a:gd name="T103" fmla="*/ 65 h 478"/>
                  <a:gd name="T104" fmla="*/ 2500 w 737"/>
                  <a:gd name="T105" fmla="*/ 52 h 478"/>
                  <a:gd name="T106" fmla="*/ 2630 w 737"/>
                  <a:gd name="T107" fmla="*/ 44 h 478"/>
                  <a:gd name="T108" fmla="*/ 2761 w 737"/>
                  <a:gd name="T109" fmla="*/ 40 h 478"/>
                  <a:gd name="T110" fmla="*/ 2825 w 737"/>
                  <a:gd name="T111" fmla="*/ 0 h 478"/>
                  <a:gd name="T112" fmla="*/ 2825 w 737"/>
                  <a:gd name="T113" fmla="*/ 52 h 478"/>
                  <a:gd name="T114" fmla="*/ 2825 w 737"/>
                  <a:gd name="T115" fmla="*/ 140 h 478"/>
                  <a:gd name="T116" fmla="*/ 2825 w 737"/>
                  <a:gd name="T117" fmla="*/ 192 h 478"/>
                  <a:gd name="T118" fmla="*/ 2698 w 737"/>
                  <a:gd name="T119" fmla="*/ 196 h 478"/>
                  <a:gd name="T120" fmla="*/ 2565 w 737"/>
                  <a:gd name="T121" fmla="*/ 200 h 478"/>
                  <a:gd name="T122" fmla="*/ 2438 w 737"/>
                  <a:gd name="T123" fmla="*/ 213 h 478"/>
                  <a:gd name="T124" fmla="*/ 2312 w 737"/>
                  <a:gd name="T125" fmla="*/ 228 h 4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478">
                    <a:moveTo>
                      <a:pt x="588" y="46"/>
                    </a:moveTo>
                    <a:cubicBezTo>
                      <a:pt x="584" y="53"/>
                      <a:pt x="577" y="57"/>
                      <a:pt x="569" y="57"/>
                    </a:cubicBezTo>
                    <a:cubicBezTo>
                      <a:pt x="564" y="57"/>
                      <a:pt x="559" y="55"/>
                      <a:pt x="555" y="52"/>
                    </a:cubicBezTo>
                    <a:cubicBezTo>
                      <a:pt x="551" y="58"/>
                      <a:pt x="544" y="62"/>
                      <a:pt x="536" y="62"/>
                    </a:cubicBezTo>
                    <a:cubicBezTo>
                      <a:pt x="531" y="62"/>
                      <a:pt x="526" y="60"/>
                      <a:pt x="523" y="57"/>
                    </a:cubicBezTo>
                    <a:cubicBezTo>
                      <a:pt x="519" y="64"/>
                      <a:pt x="512" y="69"/>
                      <a:pt x="503" y="69"/>
                    </a:cubicBezTo>
                    <a:cubicBezTo>
                      <a:pt x="499" y="69"/>
                      <a:pt x="494" y="67"/>
                      <a:pt x="490" y="65"/>
                    </a:cubicBezTo>
                    <a:cubicBezTo>
                      <a:pt x="487" y="72"/>
                      <a:pt x="480" y="77"/>
                      <a:pt x="471" y="77"/>
                    </a:cubicBezTo>
                    <a:cubicBezTo>
                      <a:pt x="466" y="77"/>
                      <a:pt x="462" y="75"/>
                      <a:pt x="458" y="72"/>
                    </a:cubicBezTo>
                    <a:cubicBezTo>
                      <a:pt x="455" y="80"/>
                      <a:pt x="447" y="85"/>
                      <a:pt x="438" y="85"/>
                    </a:cubicBezTo>
                    <a:cubicBezTo>
                      <a:pt x="434" y="85"/>
                      <a:pt x="430" y="84"/>
                      <a:pt x="426" y="82"/>
                    </a:cubicBezTo>
                    <a:cubicBezTo>
                      <a:pt x="423" y="90"/>
                      <a:pt x="415" y="96"/>
                      <a:pt x="406" y="96"/>
                    </a:cubicBezTo>
                    <a:cubicBezTo>
                      <a:pt x="402" y="96"/>
                      <a:pt x="398" y="95"/>
                      <a:pt x="395" y="93"/>
                    </a:cubicBezTo>
                    <a:cubicBezTo>
                      <a:pt x="392" y="101"/>
                      <a:pt x="384" y="107"/>
                      <a:pt x="374" y="107"/>
                    </a:cubicBezTo>
                    <a:cubicBezTo>
                      <a:pt x="370" y="107"/>
                      <a:pt x="367" y="106"/>
                      <a:pt x="364" y="104"/>
                    </a:cubicBezTo>
                    <a:cubicBezTo>
                      <a:pt x="361" y="113"/>
                      <a:pt x="353" y="119"/>
                      <a:pt x="343" y="119"/>
                    </a:cubicBezTo>
                    <a:cubicBezTo>
                      <a:pt x="339" y="119"/>
                      <a:pt x="336" y="118"/>
                      <a:pt x="333" y="117"/>
                    </a:cubicBezTo>
                    <a:cubicBezTo>
                      <a:pt x="331" y="126"/>
                      <a:pt x="322" y="133"/>
                      <a:pt x="312" y="133"/>
                    </a:cubicBezTo>
                    <a:cubicBezTo>
                      <a:pt x="309" y="133"/>
                      <a:pt x="306" y="132"/>
                      <a:pt x="303" y="131"/>
                    </a:cubicBezTo>
                    <a:cubicBezTo>
                      <a:pt x="301" y="141"/>
                      <a:pt x="292" y="148"/>
                      <a:pt x="282" y="148"/>
                    </a:cubicBezTo>
                    <a:cubicBezTo>
                      <a:pt x="279" y="148"/>
                      <a:pt x="276" y="147"/>
                      <a:pt x="274" y="146"/>
                    </a:cubicBezTo>
                    <a:cubicBezTo>
                      <a:pt x="272" y="157"/>
                      <a:pt x="263" y="164"/>
                      <a:pt x="252" y="164"/>
                    </a:cubicBezTo>
                    <a:cubicBezTo>
                      <a:pt x="250" y="164"/>
                      <a:pt x="248" y="164"/>
                      <a:pt x="246" y="163"/>
                    </a:cubicBezTo>
                    <a:cubicBezTo>
                      <a:pt x="244" y="174"/>
                      <a:pt x="235" y="182"/>
                      <a:pt x="224" y="182"/>
                    </a:cubicBezTo>
                    <a:cubicBezTo>
                      <a:pt x="222" y="182"/>
                      <a:pt x="220" y="182"/>
                      <a:pt x="218" y="181"/>
                    </a:cubicBezTo>
                    <a:cubicBezTo>
                      <a:pt x="217" y="192"/>
                      <a:pt x="208" y="201"/>
                      <a:pt x="196" y="201"/>
                    </a:cubicBezTo>
                    <a:cubicBezTo>
                      <a:pt x="195" y="201"/>
                      <a:pt x="193" y="201"/>
                      <a:pt x="191" y="201"/>
                    </a:cubicBezTo>
                    <a:cubicBezTo>
                      <a:pt x="191" y="212"/>
                      <a:pt x="181" y="222"/>
                      <a:pt x="170" y="222"/>
                    </a:cubicBezTo>
                    <a:cubicBezTo>
                      <a:pt x="168" y="222"/>
                      <a:pt x="167" y="222"/>
                      <a:pt x="166" y="222"/>
                    </a:cubicBezTo>
                    <a:cubicBezTo>
                      <a:pt x="166" y="222"/>
                      <a:pt x="166" y="222"/>
                      <a:pt x="166" y="223"/>
                    </a:cubicBezTo>
                    <a:cubicBezTo>
                      <a:pt x="166" y="235"/>
                      <a:pt x="156" y="244"/>
                      <a:pt x="144" y="244"/>
                    </a:cubicBezTo>
                    <a:cubicBezTo>
                      <a:pt x="144" y="244"/>
                      <a:pt x="143" y="244"/>
                      <a:pt x="142" y="244"/>
                    </a:cubicBezTo>
                    <a:cubicBezTo>
                      <a:pt x="142" y="245"/>
                      <a:pt x="142" y="246"/>
                      <a:pt x="142" y="246"/>
                    </a:cubicBezTo>
                    <a:cubicBezTo>
                      <a:pt x="142" y="258"/>
                      <a:pt x="133" y="268"/>
                      <a:pt x="121" y="268"/>
                    </a:cubicBezTo>
                    <a:cubicBezTo>
                      <a:pt x="120" y="268"/>
                      <a:pt x="120" y="268"/>
                      <a:pt x="120" y="268"/>
                    </a:cubicBezTo>
                    <a:cubicBezTo>
                      <a:pt x="120" y="269"/>
                      <a:pt x="120" y="270"/>
                      <a:pt x="120" y="272"/>
                    </a:cubicBezTo>
                    <a:cubicBezTo>
                      <a:pt x="120" y="283"/>
                      <a:pt x="111" y="293"/>
                      <a:pt x="99" y="294"/>
                    </a:cubicBezTo>
                    <a:cubicBezTo>
                      <a:pt x="100" y="295"/>
                      <a:pt x="100" y="297"/>
                      <a:pt x="100" y="299"/>
                    </a:cubicBezTo>
                    <a:cubicBezTo>
                      <a:pt x="100" y="310"/>
                      <a:pt x="92" y="319"/>
                      <a:pt x="81" y="321"/>
                    </a:cubicBezTo>
                    <a:cubicBezTo>
                      <a:pt x="82" y="323"/>
                      <a:pt x="83" y="325"/>
                      <a:pt x="83" y="328"/>
                    </a:cubicBezTo>
                    <a:cubicBezTo>
                      <a:pt x="83" y="338"/>
                      <a:pt x="76" y="347"/>
                      <a:pt x="66" y="349"/>
                    </a:cubicBezTo>
                    <a:cubicBezTo>
                      <a:pt x="67" y="352"/>
                      <a:pt x="68" y="355"/>
                      <a:pt x="68" y="358"/>
                    </a:cubicBezTo>
                    <a:cubicBezTo>
                      <a:pt x="68" y="368"/>
                      <a:pt x="62" y="376"/>
                      <a:pt x="53" y="379"/>
                    </a:cubicBezTo>
                    <a:cubicBezTo>
                      <a:pt x="55" y="382"/>
                      <a:pt x="56" y="386"/>
                      <a:pt x="56" y="390"/>
                    </a:cubicBezTo>
                    <a:cubicBezTo>
                      <a:pt x="56" y="399"/>
                      <a:pt x="51" y="406"/>
                      <a:pt x="44" y="410"/>
                    </a:cubicBezTo>
                    <a:cubicBezTo>
                      <a:pt x="47" y="414"/>
                      <a:pt x="48" y="418"/>
                      <a:pt x="48" y="423"/>
                    </a:cubicBezTo>
                    <a:cubicBezTo>
                      <a:pt x="48" y="431"/>
                      <a:pt x="44" y="438"/>
                      <a:pt x="38" y="442"/>
                    </a:cubicBezTo>
                    <a:cubicBezTo>
                      <a:pt x="41" y="446"/>
                      <a:pt x="44" y="451"/>
                      <a:pt x="44" y="457"/>
                    </a:cubicBezTo>
                    <a:cubicBezTo>
                      <a:pt x="44" y="464"/>
                      <a:pt x="40" y="471"/>
                      <a:pt x="34" y="475"/>
                    </a:cubicBezTo>
                    <a:cubicBezTo>
                      <a:pt x="35" y="476"/>
                      <a:pt x="36" y="477"/>
                      <a:pt x="36" y="478"/>
                    </a:cubicBezTo>
                    <a:cubicBezTo>
                      <a:pt x="6" y="478"/>
                      <a:pt x="6" y="478"/>
                      <a:pt x="6" y="478"/>
                    </a:cubicBezTo>
                    <a:cubicBezTo>
                      <a:pt x="6" y="476"/>
                      <a:pt x="6" y="475"/>
                      <a:pt x="8" y="473"/>
                    </a:cubicBezTo>
                    <a:cubicBezTo>
                      <a:pt x="3" y="469"/>
                      <a:pt x="0" y="463"/>
                      <a:pt x="0" y="457"/>
                    </a:cubicBezTo>
                    <a:cubicBezTo>
                      <a:pt x="0" y="449"/>
                      <a:pt x="4" y="442"/>
                      <a:pt x="11" y="438"/>
                    </a:cubicBezTo>
                    <a:cubicBezTo>
                      <a:pt x="7" y="434"/>
                      <a:pt x="5" y="429"/>
                      <a:pt x="5" y="423"/>
                    </a:cubicBezTo>
                    <a:cubicBezTo>
                      <a:pt x="5" y="414"/>
                      <a:pt x="10" y="407"/>
                      <a:pt x="17" y="403"/>
                    </a:cubicBezTo>
                    <a:cubicBezTo>
                      <a:pt x="14" y="400"/>
                      <a:pt x="13" y="395"/>
                      <a:pt x="13" y="390"/>
                    </a:cubicBezTo>
                    <a:cubicBezTo>
                      <a:pt x="13" y="381"/>
                      <a:pt x="19" y="372"/>
                      <a:pt x="28" y="370"/>
                    </a:cubicBezTo>
                    <a:cubicBezTo>
                      <a:pt x="26" y="366"/>
                      <a:pt x="24" y="362"/>
                      <a:pt x="24" y="358"/>
                    </a:cubicBezTo>
                    <a:cubicBezTo>
                      <a:pt x="24" y="348"/>
                      <a:pt x="32" y="339"/>
                      <a:pt x="41" y="337"/>
                    </a:cubicBezTo>
                    <a:cubicBezTo>
                      <a:pt x="40" y="334"/>
                      <a:pt x="39" y="331"/>
                      <a:pt x="39" y="328"/>
                    </a:cubicBezTo>
                    <a:cubicBezTo>
                      <a:pt x="39" y="317"/>
                      <a:pt x="47" y="308"/>
                      <a:pt x="58" y="306"/>
                    </a:cubicBezTo>
                    <a:cubicBezTo>
                      <a:pt x="57" y="304"/>
                      <a:pt x="57" y="302"/>
                      <a:pt x="57" y="299"/>
                    </a:cubicBezTo>
                    <a:cubicBezTo>
                      <a:pt x="57" y="288"/>
                      <a:pt x="66" y="278"/>
                      <a:pt x="77" y="277"/>
                    </a:cubicBezTo>
                    <a:cubicBezTo>
                      <a:pt x="77" y="276"/>
                      <a:pt x="77" y="274"/>
                      <a:pt x="77" y="272"/>
                    </a:cubicBezTo>
                    <a:cubicBezTo>
                      <a:pt x="77" y="260"/>
                      <a:pt x="86" y="250"/>
                      <a:pt x="98" y="250"/>
                    </a:cubicBezTo>
                    <a:cubicBezTo>
                      <a:pt x="99" y="250"/>
                      <a:pt x="99" y="250"/>
                      <a:pt x="99" y="250"/>
                    </a:cubicBezTo>
                    <a:cubicBezTo>
                      <a:pt x="99" y="249"/>
                      <a:pt x="99" y="248"/>
                      <a:pt x="99" y="246"/>
                    </a:cubicBezTo>
                    <a:cubicBezTo>
                      <a:pt x="99" y="234"/>
                      <a:pt x="109" y="224"/>
                      <a:pt x="121" y="224"/>
                    </a:cubicBezTo>
                    <a:cubicBezTo>
                      <a:pt x="121" y="224"/>
                      <a:pt x="122" y="224"/>
                      <a:pt x="123" y="225"/>
                    </a:cubicBezTo>
                    <a:cubicBezTo>
                      <a:pt x="123" y="224"/>
                      <a:pt x="123" y="223"/>
                      <a:pt x="123" y="223"/>
                    </a:cubicBezTo>
                    <a:cubicBezTo>
                      <a:pt x="123" y="210"/>
                      <a:pt x="132" y="201"/>
                      <a:pt x="144" y="201"/>
                    </a:cubicBezTo>
                    <a:cubicBezTo>
                      <a:pt x="146" y="201"/>
                      <a:pt x="147" y="201"/>
                      <a:pt x="148" y="201"/>
                    </a:cubicBezTo>
                    <a:cubicBezTo>
                      <a:pt x="148" y="201"/>
                      <a:pt x="148" y="200"/>
                      <a:pt x="148" y="200"/>
                    </a:cubicBezTo>
                    <a:cubicBezTo>
                      <a:pt x="148" y="188"/>
                      <a:pt x="158" y="178"/>
                      <a:pt x="170" y="178"/>
                    </a:cubicBezTo>
                    <a:cubicBezTo>
                      <a:pt x="171" y="178"/>
                      <a:pt x="173" y="178"/>
                      <a:pt x="174" y="179"/>
                    </a:cubicBezTo>
                    <a:cubicBezTo>
                      <a:pt x="175" y="167"/>
                      <a:pt x="184" y="158"/>
                      <a:pt x="196" y="158"/>
                    </a:cubicBezTo>
                    <a:cubicBezTo>
                      <a:pt x="198" y="158"/>
                      <a:pt x="200" y="158"/>
                      <a:pt x="202" y="158"/>
                    </a:cubicBezTo>
                    <a:cubicBezTo>
                      <a:pt x="203" y="147"/>
                      <a:pt x="213" y="138"/>
                      <a:pt x="224" y="138"/>
                    </a:cubicBezTo>
                    <a:cubicBezTo>
                      <a:pt x="226" y="138"/>
                      <a:pt x="229" y="139"/>
                      <a:pt x="231" y="140"/>
                    </a:cubicBezTo>
                    <a:cubicBezTo>
                      <a:pt x="232" y="129"/>
                      <a:pt x="241" y="121"/>
                      <a:pt x="252" y="121"/>
                    </a:cubicBezTo>
                    <a:cubicBezTo>
                      <a:pt x="255" y="121"/>
                      <a:pt x="258" y="121"/>
                      <a:pt x="260" y="122"/>
                    </a:cubicBezTo>
                    <a:cubicBezTo>
                      <a:pt x="262" y="112"/>
                      <a:pt x="271" y="104"/>
                      <a:pt x="282" y="104"/>
                    </a:cubicBezTo>
                    <a:cubicBezTo>
                      <a:pt x="285" y="104"/>
                      <a:pt x="288" y="105"/>
                      <a:pt x="291" y="106"/>
                    </a:cubicBezTo>
                    <a:cubicBezTo>
                      <a:pt x="293" y="97"/>
                      <a:pt x="302" y="89"/>
                      <a:pt x="312" y="89"/>
                    </a:cubicBezTo>
                    <a:cubicBezTo>
                      <a:pt x="316" y="89"/>
                      <a:pt x="319" y="90"/>
                      <a:pt x="322" y="92"/>
                    </a:cubicBezTo>
                    <a:cubicBezTo>
                      <a:pt x="324" y="82"/>
                      <a:pt x="333" y="76"/>
                      <a:pt x="343" y="76"/>
                    </a:cubicBezTo>
                    <a:cubicBezTo>
                      <a:pt x="347" y="76"/>
                      <a:pt x="350" y="77"/>
                      <a:pt x="354" y="78"/>
                    </a:cubicBezTo>
                    <a:cubicBezTo>
                      <a:pt x="356" y="70"/>
                      <a:pt x="365" y="63"/>
                      <a:pt x="374" y="63"/>
                    </a:cubicBezTo>
                    <a:cubicBezTo>
                      <a:pt x="378" y="63"/>
                      <a:pt x="382" y="64"/>
                      <a:pt x="386" y="66"/>
                    </a:cubicBezTo>
                    <a:cubicBezTo>
                      <a:pt x="389" y="58"/>
                      <a:pt x="397" y="52"/>
                      <a:pt x="406" y="52"/>
                    </a:cubicBezTo>
                    <a:cubicBezTo>
                      <a:pt x="410" y="52"/>
                      <a:pt x="415" y="54"/>
                      <a:pt x="418" y="56"/>
                    </a:cubicBezTo>
                    <a:cubicBezTo>
                      <a:pt x="421" y="48"/>
                      <a:pt x="429" y="42"/>
                      <a:pt x="438" y="42"/>
                    </a:cubicBezTo>
                    <a:cubicBezTo>
                      <a:pt x="443" y="42"/>
                      <a:pt x="447" y="43"/>
                      <a:pt x="451" y="46"/>
                    </a:cubicBezTo>
                    <a:cubicBezTo>
                      <a:pt x="454" y="38"/>
                      <a:pt x="462" y="33"/>
                      <a:pt x="471" y="33"/>
                    </a:cubicBezTo>
                    <a:cubicBezTo>
                      <a:pt x="476" y="33"/>
                      <a:pt x="480" y="35"/>
                      <a:pt x="484" y="37"/>
                    </a:cubicBezTo>
                    <a:cubicBezTo>
                      <a:pt x="488" y="30"/>
                      <a:pt x="495" y="25"/>
                      <a:pt x="503" y="25"/>
                    </a:cubicBezTo>
                    <a:cubicBezTo>
                      <a:pt x="509" y="25"/>
                      <a:pt x="513" y="27"/>
                      <a:pt x="517" y="30"/>
                    </a:cubicBezTo>
                    <a:cubicBezTo>
                      <a:pt x="521" y="23"/>
                      <a:pt x="528" y="19"/>
                      <a:pt x="536" y="19"/>
                    </a:cubicBezTo>
                    <a:cubicBezTo>
                      <a:pt x="542" y="19"/>
                      <a:pt x="547" y="21"/>
                      <a:pt x="551" y="24"/>
                    </a:cubicBezTo>
                    <a:cubicBezTo>
                      <a:pt x="554" y="18"/>
                      <a:pt x="561" y="13"/>
                      <a:pt x="569" y="13"/>
                    </a:cubicBezTo>
                    <a:cubicBezTo>
                      <a:pt x="575" y="13"/>
                      <a:pt x="580" y="16"/>
                      <a:pt x="584" y="19"/>
                    </a:cubicBezTo>
                    <a:cubicBezTo>
                      <a:pt x="588" y="13"/>
                      <a:pt x="595" y="9"/>
                      <a:pt x="603" y="9"/>
                    </a:cubicBezTo>
                    <a:cubicBezTo>
                      <a:pt x="608" y="9"/>
                      <a:pt x="614" y="11"/>
                      <a:pt x="618" y="15"/>
                    </a:cubicBezTo>
                    <a:cubicBezTo>
                      <a:pt x="622" y="9"/>
                      <a:pt x="628" y="5"/>
                      <a:pt x="636" y="5"/>
                    </a:cubicBezTo>
                    <a:cubicBezTo>
                      <a:pt x="642" y="5"/>
                      <a:pt x="648" y="7"/>
                      <a:pt x="652" y="12"/>
                    </a:cubicBezTo>
                    <a:cubicBezTo>
                      <a:pt x="656" y="6"/>
                      <a:pt x="662" y="2"/>
                      <a:pt x="669" y="2"/>
                    </a:cubicBezTo>
                    <a:cubicBezTo>
                      <a:pt x="676" y="2"/>
                      <a:pt x="682" y="5"/>
                      <a:pt x="686" y="10"/>
                    </a:cubicBezTo>
                    <a:cubicBezTo>
                      <a:pt x="690" y="5"/>
                      <a:pt x="697" y="1"/>
                      <a:pt x="704" y="1"/>
                    </a:cubicBezTo>
                    <a:cubicBezTo>
                      <a:pt x="710" y="1"/>
                      <a:pt x="716" y="4"/>
                      <a:pt x="720" y="9"/>
                    </a:cubicBezTo>
                    <a:cubicBezTo>
                      <a:pt x="724" y="4"/>
                      <a:pt x="730" y="0"/>
                      <a:pt x="737" y="0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737" y="12"/>
                      <a:pt x="737" y="12"/>
                      <a:pt x="737" y="12"/>
                    </a:cubicBezTo>
                    <a:cubicBezTo>
                      <a:pt x="737" y="12"/>
                      <a:pt x="737" y="12"/>
                      <a:pt x="737" y="12"/>
                    </a:cubicBezTo>
                    <a:cubicBezTo>
                      <a:pt x="732" y="12"/>
                      <a:pt x="727" y="17"/>
                      <a:pt x="727" y="22"/>
                    </a:cubicBezTo>
                    <a:cubicBezTo>
                      <a:pt x="727" y="28"/>
                      <a:pt x="732" y="32"/>
                      <a:pt x="737" y="32"/>
                    </a:cubicBezTo>
                    <a:cubicBezTo>
                      <a:pt x="737" y="32"/>
                      <a:pt x="737" y="32"/>
                      <a:pt x="737" y="32"/>
                    </a:cubicBezTo>
                    <a:cubicBezTo>
                      <a:pt x="737" y="44"/>
                      <a:pt x="737" y="44"/>
                      <a:pt x="737" y="44"/>
                    </a:cubicBezTo>
                    <a:cubicBezTo>
                      <a:pt x="731" y="44"/>
                      <a:pt x="725" y="41"/>
                      <a:pt x="721" y="36"/>
                    </a:cubicBezTo>
                    <a:cubicBezTo>
                      <a:pt x="717" y="42"/>
                      <a:pt x="711" y="45"/>
                      <a:pt x="704" y="45"/>
                    </a:cubicBezTo>
                    <a:cubicBezTo>
                      <a:pt x="697" y="45"/>
                      <a:pt x="691" y="42"/>
                      <a:pt x="687" y="37"/>
                    </a:cubicBezTo>
                    <a:cubicBezTo>
                      <a:pt x="683" y="42"/>
                      <a:pt x="677" y="46"/>
                      <a:pt x="669" y="46"/>
                    </a:cubicBezTo>
                    <a:cubicBezTo>
                      <a:pt x="663" y="46"/>
                      <a:pt x="658" y="43"/>
                      <a:pt x="654" y="39"/>
                    </a:cubicBezTo>
                    <a:cubicBezTo>
                      <a:pt x="650" y="45"/>
                      <a:pt x="643" y="49"/>
                      <a:pt x="636" y="49"/>
                    </a:cubicBezTo>
                    <a:cubicBezTo>
                      <a:pt x="630" y="49"/>
                      <a:pt x="625" y="46"/>
                      <a:pt x="621" y="42"/>
                    </a:cubicBezTo>
                    <a:cubicBezTo>
                      <a:pt x="617" y="48"/>
                      <a:pt x="610" y="52"/>
                      <a:pt x="603" y="52"/>
                    </a:cubicBezTo>
                    <a:cubicBezTo>
                      <a:pt x="597" y="52"/>
                      <a:pt x="592" y="50"/>
                      <a:pt x="588" y="46"/>
                    </a:cubicBezTo>
                    <a:close/>
                  </a:path>
                </a:pathLst>
              </a:custGeom>
              <a:solidFill>
                <a:srgbClr val="BAC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9" name="Freeform 308"/>
              <p:cNvSpPr>
                <a:spLocks/>
              </p:cNvSpPr>
              <p:nvPr/>
            </p:nvSpPr>
            <p:spPr bwMode="auto">
              <a:xfrm>
                <a:off x="1475" y="1321"/>
                <a:ext cx="1402" cy="952"/>
              </a:xfrm>
              <a:custGeom>
                <a:avLst/>
                <a:gdLst>
                  <a:gd name="T0" fmla="*/ 2745 w 716"/>
                  <a:gd name="T1" fmla="*/ 44 h 456"/>
                  <a:gd name="T2" fmla="*/ 2745 w 716"/>
                  <a:gd name="T3" fmla="*/ 96 h 456"/>
                  <a:gd name="T4" fmla="*/ 2618 w 716"/>
                  <a:gd name="T5" fmla="*/ 100 h 456"/>
                  <a:gd name="T6" fmla="*/ 2485 w 716"/>
                  <a:gd name="T7" fmla="*/ 104 h 456"/>
                  <a:gd name="T8" fmla="*/ 2358 w 716"/>
                  <a:gd name="T9" fmla="*/ 117 h 456"/>
                  <a:gd name="T10" fmla="*/ 2232 w 716"/>
                  <a:gd name="T11" fmla="*/ 132 h 456"/>
                  <a:gd name="T12" fmla="*/ 2101 w 716"/>
                  <a:gd name="T13" fmla="*/ 152 h 456"/>
                  <a:gd name="T14" fmla="*/ 1974 w 716"/>
                  <a:gd name="T15" fmla="*/ 175 h 456"/>
                  <a:gd name="T16" fmla="*/ 1848 w 716"/>
                  <a:gd name="T17" fmla="*/ 205 h 456"/>
                  <a:gd name="T18" fmla="*/ 1725 w 716"/>
                  <a:gd name="T19" fmla="*/ 240 h 456"/>
                  <a:gd name="T20" fmla="*/ 1600 w 716"/>
                  <a:gd name="T21" fmla="*/ 276 h 456"/>
                  <a:gd name="T22" fmla="*/ 1476 w 716"/>
                  <a:gd name="T23" fmla="*/ 322 h 456"/>
                  <a:gd name="T24" fmla="*/ 1353 w 716"/>
                  <a:gd name="T25" fmla="*/ 370 h 456"/>
                  <a:gd name="T26" fmla="*/ 1236 w 716"/>
                  <a:gd name="T27" fmla="*/ 424 h 456"/>
                  <a:gd name="T28" fmla="*/ 1116 w 716"/>
                  <a:gd name="T29" fmla="*/ 484 h 456"/>
                  <a:gd name="T30" fmla="*/ 1001 w 716"/>
                  <a:gd name="T31" fmla="*/ 549 h 456"/>
                  <a:gd name="T32" fmla="*/ 885 w 716"/>
                  <a:gd name="T33" fmla="*/ 618 h 456"/>
                  <a:gd name="T34" fmla="*/ 777 w 716"/>
                  <a:gd name="T35" fmla="*/ 697 h 456"/>
                  <a:gd name="T36" fmla="*/ 672 w 716"/>
                  <a:gd name="T37" fmla="*/ 781 h 456"/>
                  <a:gd name="T38" fmla="*/ 572 w 716"/>
                  <a:gd name="T39" fmla="*/ 873 h 456"/>
                  <a:gd name="T40" fmla="*/ 556 w 716"/>
                  <a:gd name="T41" fmla="*/ 877 h 456"/>
                  <a:gd name="T42" fmla="*/ 464 w 716"/>
                  <a:gd name="T43" fmla="*/ 967 h 456"/>
                  <a:gd name="T44" fmla="*/ 384 w 716"/>
                  <a:gd name="T45" fmla="*/ 1073 h 456"/>
                  <a:gd name="T46" fmla="*/ 380 w 716"/>
                  <a:gd name="T47" fmla="*/ 1090 h 456"/>
                  <a:gd name="T48" fmla="*/ 304 w 716"/>
                  <a:gd name="T49" fmla="*/ 1207 h 456"/>
                  <a:gd name="T50" fmla="*/ 237 w 716"/>
                  <a:gd name="T51" fmla="*/ 1334 h 456"/>
                  <a:gd name="T52" fmla="*/ 180 w 716"/>
                  <a:gd name="T53" fmla="*/ 1463 h 456"/>
                  <a:gd name="T54" fmla="*/ 135 w 716"/>
                  <a:gd name="T55" fmla="*/ 1603 h 456"/>
                  <a:gd name="T56" fmla="*/ 104 w 716"/>
                  <a:gd name="T57" fmla="*/ 1747 h 456"/>
                  <a:gd name="T58" fmla="*/ 88 w 716"/>
                  <a:gd name="T59" fmla="*/ 1896 h 456"/>
                  <a:gd name="T60" fmla="*/ 57 w 716"/>
                  <a:gd name="T61" fmla="*/ 1988 h 456"/>
                  <a:gd name="T62" fmla="*/ 2706 w 716"/>
                  <a:gd name="T63" fmla="*/ 0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6" h="456">
                    <a:moveTo>
                      <a:pt x="706" y="0"/>
                    </a:moveTo>
                    <a:cubicBezTo>
                      <a:pt x="706" y="6"/>
                      <a:pt x="711" y="10"/>
                      <a:pt x="716" y="10"/>
                    </a:cubicBezTo>
                    <a:cubicBezTo>
                      <a:pt x="716" y="10"/>
                      <a:pt x="716" y="10"/>
                      <a:pt x="716" y="10"/>
                    </a:cubicBezTo>
                    <a:cubicBezTo>
                      <a:pt x="716" y="22"/>
                      <a:pt x="716" y="22"/>
                      <a:pt x="716" y="22"/>
                    </a:cubicBezTo>
                    <a:cubicBezTo>
                      <a:pt x="710" y="22"/>
                      <a:pt x="704" y="19"/>
                      <a:pt x="700" y="14"/>
                    </a:cubicBezTo>
                    <a:cubicBezTo>
                      <a:pt x="696" y="20"/>
                      <a:pt x="690" y="23"/>
                      <a:pt x="683" y="23"/>
                    </a:cubicBezTo>
                    <a:cubicBezTo>
                      <a:pt x="676" y="23"/>
                      <a:pt x="670" y="20"/>
                      <a:pt x="666" y="15"/>
                    </a:cubicBezTo>
                    <a:cubicBezTo>
                      <a:pt x="662" y="20"/>
                      <a:pt x="656" y="24"/>
                      <a:pt x="648" y="24"/>
                    </a:cubicBezTo>
                    <a:cubicBezTo>
                      <a:pt x="642" y="24"/>
                      <a:pt x="637" y="21"/>
                      <a:pt x="633" y="17"/>
                    </a:cubicBezTo>
                    <a:cubicBezTo>
                      <a:pt x="629" y="23"/>
                      <a:pt x="622" y="27"/>
                      <a:pt x="615" y="27"/>
                    </a:cubicBezTo>
                    <a:cubicBezTo>
                      <a:pt x="609" y="27"/>
                      <a:pt x="604" y="24"/>
                      <a:pt x="600" y="20"/>
                    </a:cubicBezTo>
                    <a:cubicBezTo>
                      <a:pt x="596" y="26"/>
                      <a:pt x="589" y="30"/>
                      <a:pt x="582" y="30"/>
                    </a:cubicBezTo>
                    <a:cubicBezTo>
                      <a:pt x="576" y="30"/>
                      <a:pt x="571" y="28"/>
                      <a:pt x="567" y="24"/>
                    </a:cubicBezTo>
                    <a:cubicBezTo>
                      <a:pt x="563" y="31"/>
                      <a:pt x="556" y="35"/>
                      <a:pt x="548" y="35"/>
                    </a:cubicBezTo>
                    <a:cubicBezTo>
                      <a:pt x="543" y="35"/>
                      <a:pt x="538" y="33"/>
                      <a:pt x="534" y="30"/>
                    </a:cubicBezTo>
                    <a:cubicBezTo>
                      <a:pt x="530" y="36"/>
                      <a:pt x="523" y="40"/>
                      <a:pt x="515" y="40"/>
                    </a:cubicBezTo>
                    <a:cubicBezTo>
                      <a:pt x="510" y="40"/>
                      <a:pt x="505" y="38"/>
                      <a:pt x="502" y="35"/>
                    </a:cubicBezTo>
                    <a:cubicBezTo>
                      <a:pt x="498" y="42"/>
                      <a:pt x="491" y="47"/>
                      <a:pt x="482" y="47"/>
                    </a:cubicBezTo>
                    <a:cubicBezTo>
                      <a:pt x="478" y="47"/>
                      <a:pt x="473" y="45"/>
                      <a:pt x="469" y="43"/>
                    </a:cubicBezTo>
                    <a:cubicBezTo>
                      <a:pt x="466" y="50"/>
                      <a:pt x="459" y="55"/>
                      <a:pt x="450" y="55"/>
                    </a:cubicBezTo>
                    <a:cubicBezTo>
                      <a:pt x="445" y="55"/>
                      <a:pt x="441" y="53"/>
                      <a:pt x="437" y="50"/>
                    </a:cubicBezTo>
                    <a:cubicBezTo>
                      <a:pt x="434" y="58"/>
                      <a:pt x="426" y="63"/>
                      <a:pt x="417" y="63"/>
                    </a:cubicBezTo>
                    <a:cubicBezTo>
                      <a:pt x="413" y="63"/>
                      <a:pt x="409" y="62"/>
                      <a:pt x="405" y="60"/>
                    </a:cubicBezTo>
                    <a:cubicBezTo>
                      <a:pt x="402" y="68"/>
                      <a:pt x="394" y="74"/>
                      <a:pt x="385" y="74"/>
                    </a:cubicBezTo>
                    <a:cubicBezTo>
                      <a:pt x="381" y="74"/>
                      <a:pt x="377" y="73"/>
                      <a:pt x="374" y="71"/>
                    </a:cubicBezTo>
                    <a:cubicBezTo>
                      <a:pt x="371" y="79"/>
                      <a:pt x="363" y="85"/>
                      <a:pt x="353" y="85"/>
                    </a:cubicBezTo>
                    <a:cubicBezTo>
                      <a:pt x="349" y="85"/>
                      <a:pt x="346" y="84"/>
                      <a:pt x="343" y="82"/>
                    </a:cubicBezTo>
                    <a:cubicBezTo>
                      <a:pt x="340" y="91"/>
                      <a:pt x="332" y="97"/>
                      <a:pt x="322" y="97"/>
                    </a:cubicBezTo>
                    <a:cubicBezTo>
                      <a:pt x="318" y="97"/>
                      <a:pt x="315" y="96"/>
                      <a:pt x="312" y="95"/>
                    </a:cubicBezTo>
                    <a:cubicBezTo>
                      <a:pt x="310" y="104"/>
                      <a:pt x="301" y="111"/>
                      <a:pt x="291" y="111"/>
                    </a:cubicBezTo>
                    <a:cubicBezTo>
                      <a:pt x="288" y="111"/>
                      <a:pt x="285" y="110"/>
                      <a:pt x="282" y="109"/>
                    </a:cubicBezTo>
                    <a:cubicBezTo>
                      <a:pt x="280" y="119"/>
                      <a:pt x="271" y="126"/>
                      <a:pt x="261" y="126"/>
                    </a:cubicBezTo>
                    <a:cubicBezTo>
                      <a:pt x="258" y="126"/>
                      <a:pt x="255" y="125"/>
                      <a:pt x="253" y="124"/>
                    </a:cubicBezTo>
                    <a:cubicBezTo>
                      <a:pt x="251" y="135"/>
                      <a:pt x="242" y="142"/>
                      <a:pt x="231" y="142"/>
                    </a:cubicBezTo>
                    <a:cubicBezTo>
                      <a:pt x="229" y="142"/>
                      <a:pt x="227" y="142"/>
                      <a:pt x="225" y="141"/>
                    </a:cubicBezTo>
                    <a:cubicBezTo>
                      <a:pt x="223" y="152"/>
                      <a:pt x="214" y="160"/>
                      <a:pt x="203" y="160"/>
                    </a:cubicBezTo>
                    <a:cubicBezTo>
                      <a:pt x="201" y="160"/>
                      <a:pt x="199" y="160"/>
                      <a:pt x="197" y="159"/>
                    </a:cubicBezTo>
                    <a:cubicBezTo>
                      <a:pt x="196" y="170"/>
                      <a:pt x="187" y="179"/>
                      <a:pt x="175" y="179"/>
                    </a:cubicBezTo>
                    <a:cubicBezTo>
                      <a:pt x="174" y="179"/>
                      <a:pt x="172" y="179"/>
                      <a:pt x="170" y="179"/>
                    </a:cubicBezTo>
                    <a:cubicBezTo>
                      <a:pt x="170" y="190"/>
                      <a:pt x="160" y="200"/>
                      <a:pt x="149" y="200"/>
                    </a:cubicBezTo>
                    <a:cubicBezTo>
                      <a:pt x="147" y="200"/>
                      <a:pt x="146" y="200"/>
                      <a:pt x="145" y="200"/>
                    </a:cubicBezTo>
                    <a:cubicBezTo>
                      <a:pt x="145" y="200"/>
                      <a:pt x="145" y="200"/>
                      <a:pt x="145" y="201"/>
                    </a:cubicBezTo>
                    <a:cubicBezTo>
                      <a:pt x="145" y="213"/>
                      <a:pt x="135" y="222"/>
                      <a:pt x="123" y="222"/>
                    </a:cubicBezTo>
                    <a:cubicBezTo>
                      <a:pt x="123" y="222"/>
                      <a:pt x="122" y="222"/>
                      <a:pt x="121" y="222"/>
                    </a:cubicBezTo>
                    <a:cubicBezTo>
                      <a:pt x="121" y="223"/>
                      <a:pt x="121" y="224"/>
                      <a:pt x="121" y="224"/>
                    </a:cubicBezTo>
                    <a:cubicBezTo>
                      <a:pt x="121" y="236"/>
                      <a:pt x="112" y="246"/>
                      <a:pt x="100" y="246"/>
                    </a:cubicBezTo>
                    <a:cubicBezTo>
                      <a:pt x="99" y="246"/>
                      <a:pt x="99" y="246"/>
                      <a:pt x="99" y="246"/>
                    </a:cubicBezTo>
                    <a:cubicBezTo>
                      <a:pt x="99" y="247"/>
                      <a:pt x="99" y="248"/>
                      <a:pt x="99" y="250"/>
                    </a:cubicBezTo>
                    <a:cubicBezTo>
                      <a:pt x="99" y="261"/>
                      <a:pt x="90" y="271"/>
                      <a:pt x="78" y="272"/>
                    </a:cubicBezTo>
                    <a:cubicBezTo>
                      <a:pt x="79" y="273"/>
                      <a:pt x="79" y="275"/>
                      <a:pt x="79" y="277"/>
                    </a:cubicBezTo>
                    <a:cubicBezTo>
                      <a:pt x="79" y="288"/>
                      <a:pt x="71" y="297"/>
                      <a:pt x="60" y="299"/>
                    </a:cubicBezTo>
                    <a:cubicBezTo>
                      <a:pt x="61" y="301"/>
                      <a:pt x="62" y="303"/>
                      <a:pt x="62" y="306"/>
                    </a:cubicBezTo>
                    <a:cubicBezTo>
                      <a:pt x="62" y="316"/>
                      <a:pt x="55" y="325"/>
                      <a:pt x="45" y="327"/>
                    </a:cubicBezTo>
                    <a:cubicBezTo>
                      <a:pt x="46" y="330"/>
                      <a:pt x="47" y="333"/>
                      <a:pt x="47" y="336"/>
                    </a:cubicBezTo>
                    <a:cubicBezTo>
                      <a:pt x="47" y="346"/>
                      <a:pt x="41" y="354"/>
                      <a:pt x="32" y="357"/>
                    </a:cubicBezTo>
                    <a:cubicBezTo>
                      <a:pt x="34" y="360"/>
                      <a:pt x="35" y="364"/>
                      <a:pt x="35" y="368"/>
                    </a:cubicBezTo>
                    <a:cubicBezTo>
                      <a:pt x="35" y="377"/>
                      <a:pt x="30" y="384"/>
                      <a:pt x="23" y="388"/>
                    </a:cubicBezTo>
                    <a:cubicBezTo>
                      <a:pt x="26" y="392"/>
                      <a:pt x="27" y="396"/>
                      <a:pt x="27" y="401"/>
                    </a:cubicBezTo>
                    <a:cubicBezTo>
                      <a:pt x="27" y="409"/>
                      <a:pt x="23" y="416"/>
                      <a:pt x="17" y="420"/>
                    </a:cubicBezTo>
                    <a:cubicBezTo>
                      <a:pt x="20" y="424"/>
                      <a:pt x="23" y="429"/>
                      <a:pt x="23" y="435"/>
                    </a:cubicBezTo>
                    <a:cubicBezTo>
                      <a:pt x="23" y="442"/>
                      <a:pt x="19" y="449"/>
                      <a:pt x="13" y="453"/>
                    </a:cubicBezTo>
                    <a:cubicBezTo>
                      <a:pt x="14" y="454"/>
                      <a:pt x="15" y="455"/>
                      <a:pt x="15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206"/>
                      <a:pt x="316" y="4"/>
                      <a:pt x="706" y="0"/>
                    </a:cubicBezTo>
                    <a:close/>
                  </a:path>
                </a:pathLst>
              </a:custGeom>
              <a:solidFill>
                <a:srgbClr val="DECC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0" name="Freeform 309"/>
              <p:cNvSpPr>
                <a:spLocks/>
              </p:cNvSpPr>
              <p:nvPr/>
            </p:nvSpPr>
            <p:spPr bwMode="auto">
              <a:xfrm>
                <a:off x="1349" y="2206"/>
                <a:ext cx="118" cy="40"/>
              </a:xfrm>
              <a:custGeom>
                <a:avLst/>
                <a:gdLst>
                  <a:gd name="T0" fmla="*/ 118 w 118"/>
                  <a:gd name="T1" fmla="*/ 6 h 40"/>
                  <a:gd name="T2" fmla="*/ 116 w 118"/>
                  <a:gd name="T3" fmla="*/ 40 h 40"/>
                  <a:gd name="T4" fmla="*/ 0 w 118"/>
                  <a:gd name="T5" fmla="*/ 34 h 40"/>
                  <a:gd name="T6" fmla="*/ 2 w 118"/>
                  <a:gd name="T7" fmla="*/ 0 h 40"/>
                  <a:gd name="T8" fmla="*/ 118 w 118"/>
                  <a:gd name="T9" fmla="*/ 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40">
                    <a:moveTo>
                      <a:pt x="118" y="6"/>
                    </a:moveTo>
                    <a:lnTo>
                      <a:pt x="116" y="40"/>
                    </a:lnTo>
                    <a:lnTo>
                      <a:pt x="0" y="34"/>
                    </a:lnTo>
                    <a:lnTo>
                      <a:pt x="2" y="0"/>
                    </a:lnTo>
                    <a:lnTo>
                      <a:pt x="118" y="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1" name="Freeform 310"/>
              <p:cNvSpPr>
                <a:spLocks/>
              </p:cNvSpPr>
              <p:nvPr/>
            </p:nvSpPr>
            <p:spPr bwMode="auto">
              <a:xfrm>
                <a:off x="1367" y="2133"/>
                <a:ext cx="118" cy="40"/>
              </a:xfrm>
              <a:custGeom>
                <a:avLst/>
                <a:gdLst>
                  <a:gd name="T0" fmla="*/ 118 w 118"/>
                  <a:gd name="T1" fmla="*/ 6 h 40"/>
                  <a:gd name="T2" fmla="*/ 116 w 118"/>
                  <a:gd name="T3" fmla="*/ 40 h 40"/>
                  <a:gd name="T4" fmla="*/ 0 w 118"/>
                  <a:gd name="T5" fmla="*/ 34 h 40"/>
                  <a:gd name="T6" fmla="*/ 2 w 118"/>
                  <a:gd name="T7" fmla="*/ 0 h 40"/>
                  <a:gd name="T8" fmla="*/ 118 w 118"/>
                  <a:gd name="T9" fmla="*/ 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40">
                    <a:moveTo>
                      <a:pt x="118" y="6"/>
                    </a:moveTo>
                    <a:lnTo>
                      <a:pt x="116" y="40"/>
                    </a:lnTo>
                    <a:lnTo>
                      <a:pt x="0" y="34"/>
                    </a:lnTo>
                    <a:lnTo>
                      <a:pt x="2" y="0"/>
                    </a:lnTo>
                    <a:lnTo>
                      <a:pt x="118" y="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2" name="Freeform 311"/>
              <p:cNvSpPr>
                <a:spLocks/>
              </p:cNvSpPr>
              <p:nvPr/>
            </p:nvSpPr>
            <p:spPr bwMode="auto">
              <a:xfrm>
                <a:off x="1379" y="2054"/>
                <a:ext cx="119" cy="54"/>
              </a:xfrm>
              <a:custGeom>
                <a:avLst/>
                <a:gdLst>
                  <a:gd name="T0" fmla="*/ 119 w 119"/>
                  <a:gd name="T1" fmla="*/ 23 h 54"/>
                  <a:gd name="T2" fmla="*/ 113 w 119"/>
                  <a:gd name="T3" fmla="*/ 54 h 54"/>
                  <a:gd name="T4" fmla="*/ 0 w 119"/>
                  <a:gd name="T5" fmla="*/ 33 h 54"/>
                  <a:gd name="T6" fmla="*/ 6 w 119"/>
                  <a:gd name="T7" fmla="*/ 0 h 54"/>
                  <a:gd name="T8" fmla="*/ 119 w 119"/>
                  <a:gd name="T9" fmla="*/ 2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119" y="23"/>
                    </a:moveTo>
                    <a:lnTo>
                      <a:pt x="113" y="54"/>
                    </a:lnTo>
                    <a:lnTo>
                      <a:pt x="0" y="33"/>
                    </a:lnTo>
                    <a:lnTo>
                      <a:pt x="6" y="0"/>
                    </a:lnTo>
                    <a:lnTo>
                      <a:pt x="119" y="2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3" name="Freeform 312"/>
              <p:cNvSpPr>
                <a:spLocks/>
              </p:cNvSpPr>
              <p:nvPr/>
            </p:nvSpPr>
            <p:spPr bwMode="auto">
              <a:xfrm>
                <a:off x="1402" y="1974"/>
                <a:ext cx="122" cy="65"/>
              </a:xfrm>
              <a:custGeom>
                <a:avLst/>
                <a:gdLst>
                  <a:gd name="T0" fmla="*/ 122 w 122"/>
                  <a:gd name="T1" fmla="*/ 32 h 65"/>
                  <a:gd name="T2" fmla="*/ 114 w 122"/>
                  <a:gd name="T3" fmla="*/ 65 h 65"/>
                  <a:gd name="T4" fmla="*/ 0 w 122"/>
                  <a:gd name="T5" fmla="*/ 34 h 65"/>
                  <a:gd name="T6" fmla="*/ 8 w 122"/>
                  <a:gd name="T7" fmla="*/ 0 h 65"/>
                  <a:gd name="T8" fmla="*/ 122 w 122"/>
                  <a:gd name="T9" fmla="*/ 3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" h="65">
                    <a:moveTo>
                      <a:pt x="122" y="32"/>
                    </a:moveTo>
                    <a:lnTo>
                      <a:pt x="114" y="65"/>
                    </a:lnTo>
                    <a:lnTo>
                      <a:pt x="0" y="34"/>
                    </a:lnTo>
                    <a:lnTo>
                      <a:pt x="8" y="0"/>
                    </a:lnTo>
                    <a:lnTo>
                      <a:pt x="122" y="32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4" name="Freeform 313"/>
              <p:cNvSpPr>
                <a:spLocks/>
              </p:cNvSpPr>
              <p:nvPr/>
            </p:nvSpPr>
            <p:spPr bwMode="auto">
              <a:xfrm>
                <a:off x="1443" y="1906"/>
                <a:ext cx="112" cy="73"/>
              </a:xfrm>
              <a:custGeom>
                <a:avLst/>
                <a:gdLst>
                  <a:gd name="T0" fmla="*/ 112 w 112"/>
                  <a:gd name="T1" fmla="*/ 43 h 73"/>
                  <a:gd name="T2" fmla="*/ 100 w 112"/>
                  <a:gd name="T3" fmla="*/ 73 h 73"/>
                  <a:gd name="T4" fmla="*/ 0 w 112"/>
                  <a:gd name="T5" fmla="*/ 31 h 73"/>
                  <a:gd name="T6" fmla="*/ 12 w 112"/>
                  <a:gd name="T7" fmla="*/ 0 h 73"/>
                  <a:gd name="T8" fmla="*/ 112 w 112"/>
                  <a:gd name="T9" fmla="*/ 4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73">
                    <a:moveTo>
                      <a:pt x="112" y="43"/>
                    </a:moveTo>
                    <a:lnTo>
                      <a:pt x="100" y="73"/>
                    </a:lnTo>
                    <a:lnTo>
                      <a:pt x="0" y="31"/>
                    </a:lnTo>
                    <a:lnTo>
                      <a:pt x="12" y="0"/>
                    </a:lnTo>
                    <a:lnTo>
                      <a:pt x="112" y="4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5" name="Freeform 314"/>
              <p:cNvSpPr>
                <a:spLocks/>
              </p:cNvSpPr>
              <p:nvPr/>
            </p:nvSpPr>
            <p:spPr bwMode="auto">
              <a:xfrm>
                <a:off x="1473" y="1826"/>
                <a:ext cx="109" cy="82"/>
              </a:xfrm>
              <a:custGeom>
                <a:avLst/>
                <a:gdLst>
                  <a:gd name="T0" fmla="*/ 109 w 109"/>
                  <a:gd name="T1" fmla="*/ 50 h 82"/>
                  <a:gd name="T2" fmla="*/ 96 w 109"/>
                  <a:gd name="T3" fmla="*/ 82 h 82"/>
                  <a:gd name="T4" fmla="*/ 0 w 109"/>
                  <a:gd name="T5" fmla="*/ 30 h 82"/>
                  <a:gd name="T6" fmla="*/ 13 w 109"/>
                  <a:gd name="T7" fmla="*/ 0 h 82"/>
                  <a:gd name="T8" fmla="*/ 109 w 109"/>
                  <a:gd name="T9" fmla="*/ 5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82">
                    <a:moveTo>
                      <a:pt x="109" y="50"/>
                    </a:moveTo>
                    <a:lnTo>
                      <a:pt x="96" y="82"/>
                    </a:lnTo>
                    <a:lnTo>
                      <a:pt x="0" y="30"/>
                    </a:lnTo>
                    <a:lnTo>
                      <a:pt x="13" y="0"/>
                    </a:lnTo>
                    <a:lnTo>
                      <a:pt x="109" y="5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6" name="Freeform 315"/>
              <p:cNvSpPr>
                <a:spLocks/>
              </p:cNvSpPr>
              <p:nvPr/>
            </p:nvSpPr>
            <p:spPr bwMode="auto">
              <a:xfrm>
                <a:off x="1522" y="1759"/>
                <a:ext cx="105" cy="92"/>
              </a:xfrm>
              <a:custGeom>
                <a:avLst/>
                <a:gdLst>
                  <a:gd name="T0" fmla="*/ 105 w 105"/>
                  <a:gd name="T1" fmla="*/ 65 h 92"/>
                  <a:gd name="T2" fmla="*/ 88 w 105"/>
                  <a:gd name="T3" fmla="*/ 92 h 92"/>
                  <a:gd name="T4" fmla="*/ 0 w 105"/>
                  <a:gd name="T5" fmla="*/ 28 h 92"/>
                  <a:gd name="T6" fmla="*/ 17 w 105"/>
                  <a:gd name="T7" fmla="*/ 0 h 92"/>
                  <a:gd name="T8" fmla="*/ 105 w 105"/>
                  <a:gd name="T9" fmla="*/ 6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92">
                    <a:moveTo>
                      <a:pt x="105" y="65"/>
                    </a:moveTo>
                    <a:lnTo>
                      <a:pt x="88" y="92"/>
                    </a:lnTo>
                    <a:lnTo>
                      <a:pt x="0" y="28"/>
                    </a:lnTo>
                    <a:lnTo>
                      <a:pt x="17" y="0"/>
                    </a:lnTo>
                    <a:lnTo>
                      <a:pt x="105" y="6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7" name="Freeform 316"/>
              <p:cNvSpPr>
                <a:spLocks/>
              </p:cNvSpPr>
              <p:nvPr/>
            </p:nvSpPr>
            <p:spPr bwMode="auto">
              <a:xfrm>
                <a:off x="1571" y="1697"/>
                <a:ext cx="101" cy="98"/>
              </a:xfrm>
              <a:custGeom>
                <a:avLst/>
                <a:gdLst>
                  <a:gd name="T0" fmla="*/ 101 w 101"/>
                  <a:gd name="T1" fmla="*/ 73 h 98"/>
                  <a:gd name="T2" fmla="*/ 82 w 101"/>
                  <a:gd name="T3" fmla="*/ 98 h 98"/>
                  <a:gd name="T4" fmla="*/ 0 w 101"/>
                  <a:gd name="T5" fmla="*/ 25 h 98"/>
                  <a:gd name="T6" fmla="*/ 21 w 101"/>
                  <a:gd name="T7" fmla="*/ 0 h 98"/>
                  <a:gd name="T8" fmla="*/ 101 w 101"/>
                  <a:gd name="T9" fmla="*/ 7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98">
                    <a:moveTo>
                      <a:pt x="101" y="73"/>
                    </a:moveTo>
                    <a:lnTo>
                      <a:pt x="82" y="98"/>
                    </a:lnTo>
                    <a:lnTo>
                      <a:pt x="0" y="25"/>
                    </a:lnTo>
                    <a:lnTo>
                      <a:pt x="21" y="0"/>
                    </a:lnTo>
                    <a:lnTo>
                      <a:pt x="101" y="7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8" name="Freeform 317"/>
              <p:cNvSpPr>
                <a:spLocks/>
              </p:cNvSpPr>
              <p:nvPr/>
            </p:nvSpPr>
            <p:spPr bwMode="auto">
              <a:xfrm>
                <a:off x="1622" y="1643"/>
                <a:ext cx="99" cy="102"/>
              </a:xfrm>
              <a:custGeom>
                <a:avLst/>
                <a:gdLst>
                  <a:gd name="T0" fmla="*/ 99 w 99"/>
                  <a:gd name="T1" fmla="*/ 77 h 102"/>
                  <a:gd name="T2" fmla="*/ 78 w 99"/>
                  <a:gd name="T3" fmla="*/ 102 h 102"/>
                  <a:gd name="T4" fmla="*/ 0 w 99"/>
                  <a:gd name="T5" fmla="*/ 23 h 102"/>
                  <a:gd name="T6" fmla="*/ 21 w 99"/>
                  <a:gd name="T7" fmla="*/ 0 h 102"/>
                  <a:gd name="T8" fmla="*/ 99 w 99"/>
                  <a:gd name="T9" fmla="*/ 7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02">
                    <a:moveTo>
                      <a:pt x="99" y="77"/>
                    </a:moveTo>
                    <a:lnTo>
                      <a:pt x="78" y="102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99" y="7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09" name="Freeform 318"/>
              <p:cNvSpPr>
                <a:spLocks/>
              </p:cNvSpPr>
              <p:nvPr/>
            </p:nvSpPr>
            <p:spPr bwMode="auto">
              <a:xfrm>
                <a:off x="1674" y="1590"/>
                <a:ext cx="96" cy="105"/>
              </a:xfrm>
              <a:custGeom>
                <a:avLst/>
                <a:gdLst>
                  <a:gd name="T0" fmla="*/ 96 w 96"/>
                  <a:gd name="T1" fmla="*/ 82 h 105"/>
                  <a:gd name="T2" fmla="*/ 75 w 96"/>
                  <a:gd name="T3" fmla="*/ 105 h 105"/>
                  <a:gd name="T4" fmla="*/ 0 w 96"/>
                  <a:gd name="T5" fmla="*/ 23 h 105"/>
                  <a:gd name="T6" fmla="*/ 22 w 96"/>
                  <a:gd name="T7" fmla="*/ 0 h 105"/>
                  <a:gd name="T8" fmla="*/ 96 w 96"/>
                  <a:gd name="T9" fmla="*/ 8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05">
                    <a:moveTo>
                      <a:pt x="96" y="82"/>
                    </a:moveTo>
                    <a:lnTo>
                      <a:pt x="75" y="105"/>
                    </a:lnTo>
                    <a:lnTo>
                      <a:pt x="0" y="23"/>
                    </a:lnTo>
                    <a:lnTo>
                      <a:pt x="22" y="0"/>
                    </a:lnTo>
                    <a:lnTo>
                      <a:pt x="96" y="82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0" name="Freeform 319"/>
              <p:cNvSpPr>
                <a:spLocks/>
              </p:cNvSpPr>
              <p:nvPr/>
            </p:nvSpPr>
            <p:spPr bwMode="auto">
              <a:xfrm>
                <a:off x="1729" y="1542"/>
                <a:ext cx="94" cy="109"/>
              </a:xfrm>
              <a:custGeom>
                <a:avLst/>
                <a:gdLst>
                  <a:gd name="T0" fmla="*/ 94 w 94"/>
                  <a:gd name="T1" fmla="*/ 88 h 109"/>
                  <a:gd name="T2" fmla="*/ 71 w 94"/>
                  <a:gd name="T3" fmla="*/ 109 h 109"/>
                  <a:gd name="T4" fmla="*/ 0 w 94"/>
                  <a:gd name="T5" fmla="*/ 23 h 109"/>
                  <a:gd name="T6" fmla="*/ 24 w 94"/>
                  <a:gd name="T7" fmla="*/ 0 h 109"/>
                  <a:gd name="T8" fmla="*/ 94 w 94"/>
                  <a:gd name="T9" fmla="*/ 88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109">
                    <a:moveTo>
                      <a:pt x="94" y="88"/>
                    </a:moveTo>
                    <a:lnTo>
                      <a:pt x="71" y="109"/>
                    </a:lnTo>
                    <a:lnTo>
                      <a:pt x="0" y="23"/>
                    </a:lnTo>
                    <a:lnTo>
                      <a:pt x="24" y="0"/>
                    </a:lnTo>
                    <a:lnTo>
                      <a:pt x="94" y="8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1" name="Freeform 320"/>
              <p:cNvSpPr>
                <a:spLocks/>
              </p:cNvSpPr>
              <p:nvPr/>
            </p:nvSpPr>
            <p:spPr bwMode="auto">
              <a:xfrm>
                <a:off x="1786" y="1499"/>
                <a:ext cx="88" cy="110"/>
              </a:xfrm>
              <a:custGeom>
                <a:avLst/>
                <a:gdLst>
                  <a:gd name="T0" fmla="*/ 88 w 88"/>
                  <a:gd name="T1" fmla="*/ 91 h 110"/>
                  <a:gd name="T2" fmla="*/ 63 w 88"/>
                  <a:gd name="T3" fmla="*/ 110 h 110"/>
                  <a:gd name="T4" fmla="*/ 0 w 88"/>
                  <a:gd name="T5" fmla="*/ 18 h 110"/>
                  <a:gd name="T6" fmla="*/ 25 w 88"/>
                  <a:gd name="T7" fmla="*/ 0 h 110"/>
                  <a:gd name="T8" fmla="*/ 88 w 88"/>
                  <a:gd name="T9" fmla="*/ 9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10">
                    <a:moveTo>
                      <a:pt x="88" y="91"/>
                    </a:moveTo>
                    <a:lnTo>
                      <a:pt x="63" y="110"/>
                    </a:lnTo>
                    <a:lnTo>
                      <a:pt x="0" y="18"/>
                    </a:lnTo>
                    <a:lnTo>
                      <a:pt x="25" y="0"/>
                    </a:lnTo>
                    <a:lnTo>
                      <a:pt x="88" y="9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2" name="Freeform 321"/>
              <p:cNvSpPr>
                <a:spLocks/>
              </p:cNvSpPr>
              <p:nvPr/>
            </p:nvSpPr>
            <p:spPr bwMode="auto">
              <a:xfrm>
                <a:off x="1849" y="1455"/>
                <a:ext cx="92" cy="127"/>
              </a:xfrm>
              <a:custGeom>
                <a:avLst/>
                <a:gdLst>
                  <a:gd name="T0" fmla="*/ 92 w 92"/>
                  <a:gd name="T1" fmla="*/ 108 h 127"/>
                  <a:gd name="T2" fmla="*/ 66 w 92"/>
                  <a:gd name="T3" fmla="*/ 127 h 127"/>
                  <a:gd name="T4" fmla="*/ 0 w 92"/>
                  <a:gd name="T5" fmla="*/ 19 h 127"/>
                  <a:gd name="T6" fmla="*/ 25 w 92"/>
                  <a:gd name="T7" fmla="*/ 0 h 127"/>
                  <a:gd name="T8" fmla="*/ 92 w 92"/>
                  <a:gd name="T9" fmla="*/ 108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27">
                    <a:moveTo>
                      <a:pt x="92" y="108"/>
                    </a:moveTo>
                    <a:lnTo>
                      <a:pt x="66" y="127"/>
                    </a:lnTo>
                    <a:lnTo>
                      <a:pt x="0" y="19"/>
                    </a:lnTo>
                    <a:lnTo>
                      <a:pt x="25" y="0"/>
                    </a:lnTo>
                    <a:lnTo>
                      <a:pt x="92" y="10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3" name="Freeform 322"/>
              <p:cNvSpPr>
                <a:spLocks/>
              </p:cNvSpPr>
              <p:nvPr/>
            </p:nvSpPr>
            <p:spPr bwMode="auto">
              <a:xfrm>
                <a:off x="1905" y="1415"/>
                <a:ext cx="87" cy="125"/>
              </a:xfrm>
              <a:custGeom>
                <a:avLst/>
                <a:gdLst>
                  <a:gd name="T0" fmla="*/ 87 w 87"/>
                  <a:gd name="T1" fmla="*/ 109 h 125"/>
                  <a:gd name="T2" fmla="*/ 59 w 87"/>
                  <a:gd name="T3" fmla="*/ 125 h 125"/>
                  <a:gd name="T4" fmla="*/ 0 w 87"/>
                  <a:gd name="T5" fmla="*/ 19 h 125"/>
                  <a:gd name="T6" fmla="*/ 28 w 87"/>
                  <a:gd name="T7" fmla="*/ 0 h 125"/>
                  <a:gd name="T8" fmla="*/ 87 w 87"/>
                  <a:gd name="T9" fmla="*/ 109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25">
                    <a:moveTo>
                      <a:pt x="87" y="109"/>
                    </a:moveTo>
                    <a:lnTo>
                      <a:pt x="59" y="125"/>
                    </a:lnTo>
                    <a:lnTo>
                      <a:pt x="0" y="19"/>
                    </a:lnTo>
                    <a:lnTo>
                      <a:pt x="28" y="0"/>
                    </a:lnTo>
                    <a:lnTo>
                      <a:pt x="87" y="10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4" name="Freeform 323"/>
              <p:cNvSpPr>
                <a:spLocks/>
              </p:cNvSpPr>
              <p:nvPr/>
            </p:nvSpPr>
            <p:spPr bwMode="auto">
              <a:xfrm>
                <a:off x="1970" y="1377"/>
                <a:ext cx="82" cy="132"/>
              </a:xfrm>
              <a:custGeom>
                <a:avLst/>
                <a:gdLst>
                  <a:gd name="T0" fmla="*/ 82 w 82"/>
                  <a:gd name="T1" fmla="*/ 117 h 132"/>
                  <a:gd name="T2" fmla="*/ 55 w 82"/>
                  <a:gd name="T3" fmla="*/ 132 h 132"/>
                  <a:gd name="T4" fmla="*/ 0 w 82"/>
                  <a:gd name="T5" fmla="*/ 17 h 132"/>
                  <a:gd name="T6" fmla="*/ 27 w 82"/>
                  <a:gd name="T7" fmla="*/ 0 h 132"/>
                  <a:gd name="T8" fmla="*/ 82 w 82"/>
                  <a:gd name="T9" fmla="*/ 11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132">
                    <a:moveTo>
                      <a:pt x="82" y="117"/>
                    </a:moveTo>
                    <a:lnTo>
                      <a:pt x="55" y="132"/>
                    </a:lnTo>
                    <a:lnTo>
                      <a:pt x="0" y="17"/>
                    </a:lnTo>
                    <a:lnTo>
                      <a:pt x="27" y="0"/>
                    </a:lnTo>
                    <a:lnTo>
                      <a:pt x="82" y="11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5" name="Freeform 324"/>
              <p:cNvSpPr>
                <a:spLocks/>
              </p:cNvSpPr>
              <p:nvPr/>
            </p:nvSpPr>
            <p:spPr bwMode="auto">
              <a:xfrm>
                <a:off x="2039" y="1355"/>
                <a:ext cx="74" cy="133"/>
              </a:xfrm>
              <a:custGeom>
                <a:avLst/>
                <a:gdLst>
                  <a:gd name="T0" fmla="*/ 74 w 74"/>
                  <a:gd name="T1" fmla="*/ 121 h 133"/>
                  <a:gd name="T2" fmla="*/ 45 w 74"/>
                  <a:gd name="T3" fmla="*/ 133 h 133"/>
                  <a:gd name="T4" fmla="*/ 0 w 74"/>
                  <a:gd name="T5" fmla="*/ 12 h 133"/>
                  <a:gd name="T6" fmla="*/ 29 w 74"/>
                  <a:gd name="T7" fmla="*/ 0 h 133"/>
                  <a:gd name="T8" fmla="*/ 74 w 74"/>
                  <a:gd name="T9" fmla="*/ 121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33">
                    <a:moveTo>
                      <a:pt x="74" y="121"/>
                    </a:moveTo>
                    <a:lnTo>
                      <a:pt x="45" y="133"/>
                    </a:lnTo>
                    <a:lnTo>
                      <a:pt x="0" y="12"/>
                    </a:lnTo>
                    <a:lnTo>
                      <a:pt x="29" y="0"/>
                    </a:lnTo>
                    <a:lnTo>
                      <a:pt x="74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6" name="Freeform 325"/>
              <p:cNvSpPr>
                <a:spLocks/>
              </p:cNvSpPr>
              <p:nvPr/>
            </p:nvSpPr>
            <p:spPr bwMode="auto">
              <a:xfrm>
                <a:off x="2109" y="1332"/>
                <a:ext cx="73" cy="133"/>
              </a:xfrm>
              <a:custGeom>
                <a:avLst/>
                <a:gdLst>
                  <a:gd name="T0" fmla="*/ 73 w 73"/>
                  <a:gd name="T1" fmla="*/ 121 h 133"/>
                  <a:gd name="T2" fmla="*/ 43 w 73"/>
                  <a:gd name="T3" fmla="*/ 133 h 133"/>
                  <a:gd name="T4" fmla="*/ 0 w 73"/>
                  <a:gd name="T5" fmla="*/ 12 h 133"/>
                  <a:gd name="T6" fmla="*/ 29 w 73"/>
                  <a:gd name="T7" fmla="*/ 0 h 133"/>
                  <a:gd name="T8" fmla="*/ 73 w 73"/>
                  <a:gd name="T9" fmla="*/ 121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133">
                    <a:moveTo>
                      <a:pt x="73" y="121"/>
                    </a:moveTo>
                    <a:lnTo>
                      <a:pt x="43" y="133"/>
                    </a:lnTo>
                    <a:lnTo>
                      <a:pt x="0" y="12"/>
                    </a:lnTo>
                    <a:lnTo>
                      <a:pt x="29" y="0"/>
                    </a:lnTo>
                    <a:lnTo>
                      <a:pt x="73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7" name="Freeform 326"/>
              <p:cNvSpPr>
                <a:spLocks/>
              </p:cNvSpPr>
              <p:nvPr/>
            </p:nvSpPr>
            <p:spPr bwMode="auto">
              <a:xfrm>
                <a:off x="2182" y="1311"/>
                <a:ext cx="64" cy="133"/>
              </a:xfrm>
              <a:custGeom>
                <a:avLst/>
                <a:gdLst>
                  <a:gd name="T0" fmla="*/ 64 w 64"/>
                  <a:gd name="T1" fmla="*/ 125 h 133"/>
                  <a:gd name="T2" fmla="*/ 35 w 64"/>
                  <a:gd name="T3" fmla="*/ 133 h 133"/>
                  <a:gd name="T4" fmla="*/ 0 w 64"/>
                  <a:gd name="T5" fmla="*/ 10 h 133"/>
                  <a:gd name="T6" fmla="*/ 29 w 64"/>
                  <a:gd name="T7" fmla="*/ 0 h 133"/>
                  <a:gd name="T8" fmla="*/ 64 w 64"/>
                  <a:gd name="T9" fmla="*/ 125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33">
                    <a:moveTo>
                      <a:pt x="64" y="125"/>
                    </a:moveTo>
                    <a:lnTo>
                      <a:pt x="35" y="133"/>
                    </a:lnTo>
                    <a:lnTo>
                      <a:pt x="0" y="10"/>
                    </a:lnTo>
                    <a:lnTo>
                      <a:pt x="29" y="0"/>
                    </a:lnTo>
                    <a:lnTo>
                      <a:pt x="64" y="12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8" name="Freeform 327"/>
              <p:cNvSpPr>
                <a:spLocks/>
              </p:cNvSpPr>
              <p:nvPr/>
            </p:nvSpPr>
            <p:spPr bwMode="auto">
              <a:xfrm>
                <a:off x="2246" y="1290"/>
                <a:ext cx="63" cy="146"/>
              </a:xfrm>
              <a:custGeom>
                <a:avLst/>
                <a:gdLst>
                  <a:gd name="T0" fmla="*/ 63 w 63"/>
                  <a:gd name="T1" fmla="*/ 138 h 146"/>
                  <a:gd name="T2" fmla="*/ 33 w 63"/>
                  <a:gd name="T3" fmla="*/ 146 h 146"/>
                  <a:gd name="T4" fmla="*/ 0 w 63"/>
                  <a:gd name="T5" fmla="*/ 6 h 146"/>
                  <a:gd name="T6" fmla="*/ 31 w 63"/>
                  <a:gd name="T7" fmla="*/ 0 h 146"/>
                  <a:gd name="T8" fmla="*/ 63 w 63"/>
                  <a:gd name="T9" fmla="*/ 138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46">
                    <a:moveTo>
                      <a:pt x="63" y="138"/>
                    </a:moveTo>
                    <a:lnTo>
                      <a:pt x="33" y="146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63" y="13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19" name="Freeform 328"/>
              <p:cNvSpPr>
                <a:spLocks/>
              </p:cNvSpPr>
              <p:nvPr/>
            </p:nvSpPr>
            <p:spPr bwMode="auto">
              <a:xfrm>
                <a:off x="2313" y="1265"/>
                <a:ext cx="58" cy="135"/>
              </a:xfrm>
              <a:custGeom>
                <a:avLst/>
                <a:gdLst>
                  <a:gd name="T0" fmla="*/ 58 w 58"/>
                  <a:gd name="T1" fmla="*/ 127 h 135"/>
                  <a:gd name="T2" fmla="*/ 27 w 58"/>
                  <a:gd name="T3" fmla="*/ 135 h 135"/>
                  <a:gd name="T4" fmla="*/ 0 w 58"/>
                  <a:gd name="T5" fmla="*/ 8 h 135"/>
                  <a:gd name="T6" fmla="*/ 31 w 58"/>
                  <a:gd name="T7" fmla="*/ 0 h 135"/>
                  <a:gd name="T8" fmla="*/ 58 w 58"/>
                  <a:gd name="T9" fmla="*/ 12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35">
                    <a:moveTo>
                      <a:pt x="58" y="127"/>
                    </a:moveTo>
                    <a:lnTo>
                      <a:pt x="27" y="135"/>
                    </a:lnTo>
                    <a:lnTo>
                      <a:pt x="0" y="8"/>
                    </a:lnTo>
                    <a:lnTo>
                      <a:pt x="31" y="0"/>
                    </a:lnTo>
                    <a:lnTo>
                      <a:pt x="58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0" name="Freeform 329"/>
              <p:cNvSpPr>
                <a:spLocks/>
              </p:cNvSpPr>
              <p:nvPr/>
            </p:nvSpPr>
            <p:spPr bwMode="auto">
              <a:xfrm>
                <a:off x="2381" y="1244"/>
                <a:ext cx="53" cy="133"/>
              </a:xfrm>
              <a:custGeom>
                <a:avLst/>
                <a:gdLst>
                  <a:gd name="T0" fmla="*/ 53 w 53"/>
                  <a:gd name="T1" fmla="*/ 127 h 133"/>
                  <a:gd name="T2" fmla="*/ 24 w 53"/>
                  <a:gd name="T3" fmla="*/ 133 h 133"/>
                  <a:gd name="T4" fmla="*/ 0 w 53"/>
                  <a:gd name="T5" fmla="*/ 6 h 133"/>
                  <a:gd name="T6" fmla="*/ 32 w 53"/>
                  <a:gd name="T7" fmla="*/ 0 h 133"/>
                  <a:gd name="T8" fmla="*/ 53 w 53"/>
                  <a:gd name="T9" fmla="*/ 12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33">
                    <a:moveTo>
                      <a:pt x="53" y="127"/>
                    </a:moveTo>
                    <a:lnTo>
                      <a:pt x="24" y="133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53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1" name="Freeform 330"/>
              <p:cNvSpPr>
                <a:spLocks/>
              </p:cNvSpPr>
              <p:nvPr/>
            </p:nvSpPr>
            <p:spPr bwMode="auto">
              <a:xfrm>
                <a:off x="2448" y="1231"/>
                <a:ext cx="49" cy="128"/>
              </a:xfrm>
              <a:custGeom>
                <a:avLst/>
                <a:gdLst>
                  <a:gd name="T0" fmla="*/ 49 w 49"/>
                  <a:gd name="T1" fmla="*/ 121 h 128"/>
                  <a:gd name="T2" fmla="*/ 17 w 49"/>
                  <a:gd name="T3" fmla="*/ 128 h 128"/>
                  <a:gd name="T4" fmla="*/ 0 w 49"/>
                  <a:gd name="T5" fmla="*/ 7 h 128"/>
                  <a:gd name="T6" fmla="*/ 31 w 49"/>
                  <a:gd name="T7" fmla="*/ 0 h 128"/>
                  <a:gd name="T8" fmla="*/ 49 w 49"/>
                  <a:gd name="T9" fmla="*/ 121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28">
                    <a:moveTo>
                      <a:pt x="49" y="121"/>
                    </a:moveTo>
                    <a:lnTo>
                      <a:pt x="17" y="128"/>
                    </a:lnTo>
                    <a:lnTo>
                      <a:pt x="0" y="7"/>
                    </a:lnTo>
                    <a:lnTo>
                      <a:pt x="31" y="0"/>
                    </a:lnTo>
                    <a:lnTo>
                      <a:pt x="49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2" name="Freeform 331"/>
              <p:cNvSpPr>
                <a:spLocks/>
              </p:cNvSpPr>
              <p:nvPr/>
            </p:nvSpPr>
            <p:spPr bwMode="auto">
              <a:xfrm>
                <a:off x="2516" y="1219"/>
                <a:ext cx="47" cy="131"/>
              </a:xfrm>
              <a:custGeom>
                <a:avLst/>
                <a:gdLst>
                  <a:gd name="T0" fmla="*/ 47 w 47"/>
                  <a:gd name="T1" fmla="*/ 127 h 131"/>
                  <a:gd name="T2" fmla="*/ 16 w 47"/>
                  <a:gd name="T3" fmla="*/ 131 h 131"/>
                  <a:gd name="T4" fmla="*/ 0 w 47"/>
                  <a:gd name="T5" fmla="*/ 6 h 131"/>
                  <a:gd name="T6" fmla="*/ 32 w 47"/>
                  <a:gd name="T7" fmla="*/ 0 h 131"/>
                  <a:gd name="T8" fmla="*/ 47 w 47"/>
                  <a:gd name="T9" fmla="*/ 127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31">
                    <a:moveTo>
                      <a:pt x="47" y="127"/>
                    </a:moveTo>
                    <a:lnTo>
                      <a:pt x="16" y="131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47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3" name="Freeform 332"/>
              <p:cNvSpPr>
                <a:spLocks/>
              </p:cNvSpPr>
              <p:nvPr/>
            </p:nvSpPr>
            <p:spPr bwMode="auto">
              <a:xfrm>
                <a:off x="2585" y="1213"/>
                <a:ext cx="41" cy="131"/>
              </a:xfrm>
              <a:custGeom>
                <a:avLst/>
                <a:gdLst>
                  <a:gd name="T0" fmla="*/ 41 w 41"/>
                  <a:gd name="T1" fmla="*/ 129 h 131"/>
                  <a:gd name="T2" fmla="*/ 10 w 41"/>
                  <a:gd name="T3" fmla="*/ 131 h 131"/>
                  <a:gd name="T4" fmla="*/ 0 w 41"/>
                  <a:gd name="T5" fmla="*/ 2 h 131"/>
                  <a:gd name="T6" fmla="*/ 31 w 41"/>
                  <a:gd name="T7" fmla="*/ 0 h 131"/>
                  <a:gd name="T8" fmla="*/ 41 w 41"/>
                  <a:gd name="T9" fmla="*/ 129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1">
                    <a:moveTo>
                      <a:pt x="41" y="129"/>
                    </a:moveTo>
                    <a:lnTo>
                      <a:pt x="10" y="131"/>
                    </a:lnTo>
                    <a:lnTo>
                      <a:pt x="0" y="2"/>
                    </a:lnTo>
                    <a:lnTo>
                      <a:pt x="31" y="0"/>
                    </a:lnTo>
                    <a:lnTo>
                      <a:pt x="41" y="12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4" name="Freeform 333"/>
              <p:cNvSpPr>
                <a:spLocks/>
              </p:cNvSpPr>
              <p:nvPr/>
            </p:nvSpPr>
            <p:spPr bwMode="auto">
              <a:xfrm>
                <a:off x="2653" y="1208"/>
                <a:ext cx="42" cy="132"/>
              </a:xfrm>
              <a:custGeom>
                <a:avLst/>
                <a:gdLst>
                  <a:gd name="T0" fmla="*/ 42 w 42"/>
                  <a:gd name="T1" fmla="*/ 130 h 132"/>
                  <a:gd name="T2" fmla="*/ 10 w 42"/>
                  <a:gd name="T3" fmla="*/ 132 h 132"/>
                  <a:gd name="T4" fmla="*/ 0 w 42"/>
                  <a:gd name="T5" fmla="*/ 2 h 132"/>
                  <a:gd name="T6" fmla="*/ 32 w 42"/>
                  <a:gd name="T7" fmla="*/ 0 h 132"/>
                  <a:gd name="T8" fmla="*/ 42 w 42"/>
                  <a:gd name="T9" fmla="*/ 13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132">
                    <a:moveTo>
                      <a:pt x="42" y="130"/>
                    </a:moveTo>
                    <a:lnTo>
                      <a:pt x="10" y="132"/>
                    </a:lnTo>
                    <a:lnTo>
                      <a:pt x="0" y="2"/>
                    </a:lnTo>
                    <a:lnTo>
                      <a:pt x="32" y="0"/>
                    </a:lnTo>
                    <a:lnTo>
                      <a:pt x="42" y="13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5" name="Freeform 334"/>
              <p:cNvSpPr>
                <a:spLocks/>
              </p:cNvSpPr>
              <p:nvPr/>
            </p:nvSpPr>
            <p:spPr bwMode="auto">
              <a:xfrm>
                <a:off x="2724" y="1198"/>
                <a:ext cx="35" cy="131"/>
              </a:xfrm>
              <a:custGeom>
                <a:avLst/>
                <a:gdLst>
                  <a:gd name="T0" fmla="*/ 35 w 35"/>
                  <a:gd name="T1" fmla="*/ 131 h 131"/>
                  <a:gd name="T2" fmla="*/ 4 w 35"/>
                  <a:gd name="T3" fmla="*/ 131 h 131"/>
                  <a:gd name="T4" fmla="*/ 0 w 35"/>
                  <a:gd name="T5" fmla="*/ 2 h 131"/>
                  <a:gd name="T6" fmla="*/ 31 w 35"/>
                  <a:gd name="T7" fmla="*/ 0 h 131"/>
                  <a:gd name="T8" fmla="*/ 35 w 35"/>
                  <a:gd name="T9" fmla="*/ 13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31">
                    <a:moveTo>
                      <a:pt x="35" y="131"/>
                    </a:moveTo>
                    <a:lnTo>
                      <a:pt x="4" y="131"/>
                    </a:lnTo>
                    <a:lnTo>
                      <a:pt x="0" y="2"/>
                    </a:lnTo>
                    <a:lnTo>
                      <a:pt x="31" y="0"/>
                    </a:lnTo>
                    <a:lnTo>
                      <a:pt x="35" y="13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6" name="Freeform 335"/>
              <p:cNvSpPr>
                <a:spLocks/>
              </p:cNvSpPr>
              <p:nvPr/>
            </p:nvSpPr>
            <p:spPr bwMode="auto">
              <a:xfrm>
                <a:off x="2794" y="1198"/>
                <a:ext cx="34" cy="131"/>
              </a:xfrm>
              <a:custGeom>
                <a:avLst/>
                <a:gdLst>
                  <a:gd name="T0" fmla="*/ 34 w 34"/>
                  <a:gd name="T1" fmla="*/ 131 h 131"/>
                  <a:gd name="T2" fmla="*/ 2 w 34"/>
                  <a:gd name="T3" fmla="*/ 131 h 131"/>
                  <a:gd name="T4" fmla="*/ 0 w 34"/>
                  <a:gd name="T5" fmla="*/ 2 h 131"/>
                  <a:gd name="T6" fmla="*/ 32 w 34"/>
                  <a:gd name="T7" fmla="*/ 0 h 131"/>
                  <a:gd name="T8" fmla="*/ 34 w 34"/>
                  <a:gd name="T9" fmla="*/ 13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31">
                    <a:moveTo>
                      <a:pt x="34" y="131"/>
                    </a:moveTo>
                    <a:lnTo>
                      <a:pt x="2" y="131"/>
                    </a:lnTo>
                    <a:lnTo>
                      <a:pt x="0" y="2"/>
                    </a:lnTo>
                    <a:lnTo>
                      <a:pt x="32" y="0"/>
                    </a:lnTo>
                    <a:lnTo>
                      <a:pt x="34" y="13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7" name="Line 336"/>
              <p:cNvSpPr>
                <a:spLocks noChangeShapeType="1"/>
              </p:cNvSpPr>
              <p:nvPr/>
            </p:nvSpPr>
            <p:spPr bwMode="auto">
              <a:xfrm flipV="1">
                <a:off x="2861" y="1194"/>
                <a:ext cx="1" cy="106"/>
              </a:xfrm>
              <a:prstGeom prst="line">
                <a:avLst/>
              </a:prstGeom>
              <a:noFill/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8" name="Freeform 337"/>
              <p:cNvSpPr>
                <a:spLocks/>
              </p:cNvSpPr>
              <p:nvPr/>
            </p:nvSpPr>
            <p:spPr bwMode="auto">
              <a:xfrm>
                <a:off x="1412" y="1254"/>
                <a:ext cx="1465" cy="1019"/>
              </a:xfrm>
              <a:custGeom>
                <a:avLst/>
                <a:gdLst>
                  <a:gd name="T0" fmla="*/ 0 w 748"/>
                  <a:gd name="T1" fmla="*/ 2128 h 488"/>
                  <a:gd name="T2" fmla="*/ 864 w 748"/>
                  <a:gd name="T3" fmla="*/ 606 h 488"/>
                  <a:gd name="T4" fmla="*/ 2869 w 748"/>
                  <a:gd name="T5" fmla="*/ 0 h 4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8" h="488">
                    <a:moveTo>
                      <a:pt x="0" y="488"/>
                    </a:moveTo>
                    <a:cubicBezTo>
                      <a:pt x="0" y="355"/>
                      <a:pt x="80" y="231"/>
                      <a:pt x="225" y="139"/>
                    </a:cubicBezTo>
                    <a:cubicBezTo>
                      <a:pt x="365" y="49"/>
                      <a:pt x="551" y="0"/>
                      <a:pt x="748" y="0"/>
                    </a:cubicBezTo>
                  </a:path>
                </a:pathLst>
              </a:custGeom>
              <a:noFill/>
              <a:ln w="25400" cap="flat">
                <a:solidFill>
                  <a:srgbClr val="E6EDF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29" name="Oval 338"/>
              <p:cNvSpPr>
                <a:spLocks noChangeArrowheads="1"/>
              </p:cNvSpPr>
              <p:nvPr/>
            </p:nvSpPr>
            <p:spPr bwMode="auto">
              <a:xfrm>
                <a:off x="1445" y="2196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0" name="Freeform 339"/>
              <p:cNvSpPr>
                <a:spLocks/>
              </p:cNvSpPr>
              <p:nvPr/>
            </p:nvSpPr>
            <p:spPr bwMode="auto">
              <a:xfrm>
                <a:off x="1457" y="2267"/>
                <a:ext cx="35" cy="6"/>
              </a:xfrm>
              <a:custGeom>
                <a:avLst/>
                <a:gdLst>
                  <a:gd name="T0" fmla="*/ 0 w 18"/>
                  <a:gd name="T1" fmla="*/ 12 h 3"/>
                  <a:gd name="T2" fmla="*/ 35 w 18"/>
                  <a:gd name="T3" fmla="*/ 0 h 3"/>
                  <a:gd name="T4" fmla="*/ 68 w 18"/>
                  <a:gd name="T5" fmla="*/ 1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0" y="3"/>
                    </a:moveTo>
                    <a:cubicBezTo>
                      <a:pt x="2" y="1"/>
                      <a:pt x="5" y="0"/>
                      <a:pt x="9" y="0"/>
                    </a:cubicBezTo>
                    <a:cubicBezTo>
                      <a:pt x="12" y="0"/>
                      <a:pt x="15" y="1"/>
                      <a:pt x="18" y="3"/>
                    </a:cubicBezTo>
                  </a:path>
                </a:pathLst>
              </a:custGeom>
              <a:solidFill>
                <a:srgbClr val="FFF3A8"/>
              </a:solidFill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1" name="Freeform 340"/>
              <p:cNvSpPr>
                <a:spLocks/>
              </p:cNvSpPr>
              <p:nvPr/>
            </p:nvSpPr>
            <p:spPr bwMode="auto">
              <a:xfrm>
                <a:off x="1457" y="2267"/>
                <a:ext cx="35" cy="6"/>
              </a:xfrm>
              <a:custGeom>
                <a:avLst/>
                <a:gdLst>
                  <a:gd name="T0" fmla="*/ 0 w 18"/>
                  <a:gd name="T1" fmla="*/ 12 h 3"/>
                  <a:gd name="T2" fmla="*/ 35 w 18"/>
                  <a:gd name="T3" fmla="*/ 0 h 3"/>
                  <a:gd name="T4" fmla="*/ 68 w 18"/>
                  <a:gd name="T5" fmla="*/ 1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0" y="3"/>
                    </a:moveTo>
                    <a:cubicBezTo>
                      <a:pt x="2" y="1"/>
                      <a:pt x="5" y="0"/>
                      <a:pt x="9" y="0"/>
                    </a:cubicBezTo>
                    <a:cubicBezTo>
                      <a:pt x="12" y="0"/>
                      <a:pt x="15" y="1"/>
                      <a:pt x="18" y="3"/>
                    </a:cubicBezTo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2" name="Oval 341"/>
              <p:cNvSpPr>
                <a:spLocks noChangeArrowheads="1"/>
              </p:cNvSpPr>
              <p:nvPr/>
            </p:nvSpPr>
            <p:spPr bwMode="auto">
              <a:xfrm>
                <a:off x="1455" y="2125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3" name="Oval 342"/>
              <p:cNvSpPr>
                <a:spLocks noChangeArrowheads="1"/>
              </p:cNvSpPr>
              <p:nvPr/>
            </p:nvSpPr>
            <p:spPr bwMode="auto">
              <a:xfrm>
                <a:off x="1471" y="2058"/>
                <a:ext cx="61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4" name="Oval 343"/>
              <p:cNvSpPr>
                <a:spLocks noChangeArrowheads="1"/>
              </p:cNvSpPr>
              <p:nvPr/>
            </p:nvSpPr>
            <p:spPr bwMode="auto">
              <a:xfrm>
                <a:off x="1492" y="1989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5" name="Oval 344"/>
              <p:cNvSpPr>
                <a:spLocks noChangeArrowheads="1"/>
              </p:cNvSpPr>
              <p:nvPr/>
            </p:nvSpPr>
            <p:spPr bwMode="auto">
              <a:xfrm>
                <a:off x="1522" y="1926"/>
                <a:ext cx="62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6" name="Oval 345"/>
              <p:cNvSpPr>
                <a:spLocks noChangeArrowheads="1"/>
              </p:cNvSpPr>
              <p:nvPr/>
            </p:nvSpPr>
            <p:spPr bwMode="auto">
              <a:xfrm>
                <a:off x="1557" y="1866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7" name="Oval 346"/>
              <p:cNvSpPr>
                <a:spLocks noChangeArrowheads="1"/>
              </p:cNvSpPr>
              <p:nvPr/>
            </p:nvSpPr>
            <p:spPr bwMode="auto">
              <a:xfrm>
                <a:off x="1596" y="1810"/>
                <a:ext cx="61" cy="66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8" name="Oval 347"/>
              <p:cNvSpPr>
                <a:spLocks noChangeArrowheads="1"/>
              </p:cNvSpPr>
              <p:nvPr/>
            </p:nvSpPr>
            <p:spPr bwMode="auto">
              <a:xfrm>
                <a:off x="1639" y="1755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39" name="Oval 348"/>
              <p:cNvSpPr>
                <a:spLocks noChangeArrowheads="1"/>
              </p:cNvSpPr>
              <p:nvPr/>
            </p:nvSpPr>
            <p:spPr bwMode="auto">
              <a:xfrm>
                <a:off x="1686" y="1707"/>
                <a:ext cx="61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0" name="Oval 349"/>
              <p:cNvSpPr>
                <a:spLocks noChangeArrowheads="1"/>
              </p:cNvSpPr>
              <p:nvPr/>
            </p:nvSpPr>
            <p:spPr bwMode="auto">
              <a:xfrm>
                <a:off x="1735" y="1659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1" name="Oval 350"/>
              <p:cNvSpPr>
                <a:spLocks noChangeArrowheads="1"/>
              </p:cNvSpPr>
              <p:nvPr/>
            </p:nvSpPr>
            <p:spPr bwMode="auto">
              <a:xfrm>
                <a:off x="1786" y="1618"/>
                <a:ext cx="63" cy="64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2" name="Oval 351"/>
              <p:cNvSpPr>
                <a:spLocks noChangeArrowheads="1"/>
              </p:cNvSpPr>
              <p:nvPr/>
            </p:nvSpPr>
            <p:spPr bwMode="auto">
              <a:xfrm>
                <a:off x="1841" y="1576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3" name="Oval 352"/>
              <p:cNvSpPr>
                <a:spLocks noChangeArrowheads="1"/>
              </p:cNvSpPr>
              <p:nvPr/>
            </p:nvSpPr>
            <p:spPr bwMode="auto">
              <a:xfrm>
                <a:off x="1898" y="1540"/>
                <a:ext cx="60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4" name="Oval 353"/>
              <p:cNvSpPr>
                <a:spLocks noChangeArrowheads="1"/>
              </p:cNvSpPr>
              <p:nvPr/>
            </p:nvSpPr>
            <p:spPr bwMode="auto">
              <a:xfrm>
                <a:off x="1954" y="1505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5" name="Oval 354"/>
              <p:cNvSpPr>
                <a:spLocks noChangeArrowheads="1"/>
              </p:cNvSpPr>
              <p:nvPr/>
            </p:nvSpPr>
            <p:spPr bwMode="auto">
              <a:xfrm>
                <a:off x="2013" y="1474"/>
                <a:ext cx="63" cy="66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6" name="Oval 355"/>
              <p:cNvSpPr>
                <a:spLocks noChangeArrowheads="1"/>
              </p:cNvSpPr>
              <p:nvPr/>
            </p:nvSpPr>
            <p:spPr bwMode="auto">
              <a:xfrm>
                <a:off x="2074" y="1446"/>
                <a:ext cx="63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7" name="Oval 356"/>
              <p:cNvSpPr>
                <a:spLocks noChangeArrowheads="1"/>
              </p:cNvSpPr>
              <p:nvPr/>
            </p:nvSpPr>
            <p:spPr bwMode="auto">
              <a:xfrm>
                <a:off x="2137" y="1419"/>
                <a:ext cx="60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8" name="Oval 357"/>
              <p:cNvSpPr>
                <a:spLocks noChangeArrowheads="1"/>
              </p:cNvSpPr>
              <p:nvPr/>
            </p:nvSpPr>
            <p:spPr bwMode="auto">
              <a:xfrm>
                <a:off x="2197" y="1396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49" name="Oval 358"/>
              <p:cNvSpPr>
                <a:spLocks noChangeArrowheads="1"/>
              </p:cNvSpPr>
              <p:nvPr/>
            </p:nvSpPr>
            <p:spPr bwMode="auto">
              <a:xfrm>
                <a:off x="2260" y="1375"/>
                <a:ext cx="63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0" name="Oval 359"/>
              <p:cNvSpPr>
                <a:spLocks noChangeArrowheads="1"/>
              </p:cNvSpPr>
              <p:nvPr/>
            </p:nvSpPr>
            <p:spPr bwMode="auto">
              <a:xfrm>
                <a:off x="2324" y="1357"/>
                <a:ext cx="63" cy="66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1" name="Oval 360"/>
              <p:cNvSpPr>
                <a:spLocks noChangeArrowheads="1"/>
              </p:cNvSpPr>
              <p:nvPr/>
            </p:nvSpPr>
            <p:spPr bwMode="auto">
              <a:xfrm>
                <a:off x="2389" y="1340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2" name="Oval 361"/>
              <p:cNvSpPr>
                <a:spLocks noChangeArrowheads="1"/>
              </p:cNvSpPr>
              <p:nvPr/>
            </p:nvSpPr>
            <p:spPr bwMode="auto">
              <a:xfrm>
                <a:off x="2454" y="1327"/>
                <a:ext cx="60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3" name="Oval 362"/>
              <p:cNvSpPr>
                <a:spLocks noChangeArrowheads="1"/>
              </p:cNvSpPr>
              <p:nvPr/>
            </p:nvSpPr>
            <p:spPr bwMode="auto">
              <a:xfrm>
                <a:off x="2516" y="1315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4" name="Oval 363"/>
              <p:cNvSpPr>
                <a:spLocks noChangeArrowheads="1"/>
              </p:cNvSpPr>
              <p:nvPr/>
            </p:nvSpPr>
            <p:spPr bwMode="auto">
              <a:xfrm>
                <a:off x="2583" y="1307"/>
                <a:ext cx="61" cy="64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5" name="Oval 364"/>
              <p:cNvSpPr>
                <a:spLocks noChangeArrowheads="1"/>
              </p:cNvSpPr>
              <p:nvPr/>
            </p:nvSpPr>
            <p:spPr bwMode="auto">
              <a:xfrm>
                <a:off x="2648" y="1298"/>
                <a:ext cx="62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6" name="Oval 365"/>
              <p:cNvSpPr>
                <a:spLocks noChangeArrowheads="1"/>
              </p:cNvSpPr>
              <p:nvPr/>
            </p:nvSpPr>
            <p:spPr bwMode="auto">
              <a:xfrm>
                <a:off x="2714" y="1292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7" name="Oval 366"/>
              <p:cNvSpPr>
                <a:spLocks noChangeArrowheads="1"/>
              </p:cNvSpPr>
              <p:nvPr/>
            </p:nvSpPr>
            <p:spPr bwMode="auto">
              <a:xfrm>
                <a:off x="2781" y="1290"/>
                <a:ext cx="62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8" name="Oval 367"/>
              <p:cNvSpPr>
                <a:spLocks noChangeArrowheads="1"/>
              </p:cNvSpPr>
              <p:nvPr/>
            </p:nvSpPr>
            <p:spPr bwMode="auto">
              <a:xfrm>
                <a:off x="1328" y="2108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59" name="Oval 368"/>
              <p:cNvSpPr>
                <a:spLocks noChangeArrowheads="1"/>
              </p:cNvSpPr>
              <p:nvPr/>
            </p:nvSpPr>
            <p:spPr bwMode="auto">
              <a:xfrm>
                <a:off x="1320" y="2187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0" name="Freeform 369"/>
              <p:cNvSpPr>
                <a:spLocks/>
              </p:cNvSpPr>
              <p:nvPr/>
            </p:nvSpPr>
            <p:spPr bwMode="auto">
              <a:xfrm>
                <a:off x="1328" y="2265"/>
                <a:ext cx="41" cy="8"/>
              </a:xfrm>
              <a:custGeom>
                <a:avLst/>
                <a:gdLst>
                  <a:gd name="T0" fmla="*/ 0 w 21"/>
                  <a:gd name="T1" fmla="*/ 16 h 4"/>
                  <a:gd name="T2" fmla="*/ 39 w 21"/>
                  <a:gd name="T3" fmla="*/ 0 h 4"/>
                  <a:gd name="T4" fmla="*/ 80 w 21"/>
                  <a:gd name="T5" fmla="*/ 16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cubicBezTo>
                      <a:pt x="3" y="2"/>
                      <a:pt x="6" y="0"/>
                      <a:pt x="10" y="0"/>
                    </a:cubicBezTo>
                    <a:cubicBezTo>
                      <a:pt x="15" y="0"/>
                      <a:pt x="18" y="2"/>
                      <a:pt x="21" y="4"/>
                    </a:cubicBezTo>
                  </a:path>
                </a:pathLst>
              </a:custGeom>
              <a:solidFill>
                <a:srgbClr val="FFF3A8"/>
              </a:solidFill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1" name="Freeform 370"/>
              <p:cNvSpPr>
                <a:spLocks/>
              </p:cNvSpPr>
              <p:nvPr/>
            </p:nvSpPr>
            <p:spPr bwMode="auto">
              <a:xfrm>
                <a:off x="1328" y="2265"/>
                <a:ext cx="41" cy="8"/>
              </a:xfrm>
              <a:custGeom>
                <a:avLst/>
                <a:gdLst>
                  <a:gd name="T0" fmla="*/ 0 w 21"/>
                  <a:gd name="T1" fmla="*/ 16 h 4"/>
                  <a:gd name="T2" fmla="*/ 39 w 21"/>
                  <a:gd name="T3" fmla="*/ 0 h 4"/>
                  <a:gd name="T4" fmla="*/ 80 w 21"/>
                  <a:gd name="T5" fmla="*/ 16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cubicBezTo>
                      <a:pt x="3" y="2"/>
                      <a:pt x="6" y="0"/>
                      <a:pt x="10" y="0"/>
                    </a:cubicBezTo>
                    <a:cubicBezTo>
                      <a:pt x="15" y="0"/>
                      <a:pt x="18" y="2"/>
                      <a:pt x="21" y="4"/>
                    </a:cubicBezTo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2" name="Oval 371"/>
              <p:cNvSpPr>
                <a:spLocks noChangeArrowheads="1"/>
              </p:cNvSpPr>
              <p:nvPr/>
            </p:nvSpPr>
            <p:spPr bwMode="auto">
              <a:xfrm>
                <a:off x="1346" y="2031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3" name="Oval 372"/>
              <p:cNvSpPr>
                <a:spLocks noChangeArrowheads="1"/>
              </p:cNvSpPr>
              <p:nvPr/>
            </p:nvSpPr>
            <p:spPr bwMode="auto">
              <a:xfrm>
                <a:off x="1369" y="1954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4" name="Oval 373"/>
              <p:cNvSpPr>
                <a:spLocks noChangeArrowheads="1"/>
              </p:cNvSpPr>
              <p:nvPr/>
            </p:nvSpPr>
            <p:spPr bwMode="auto">
              <a:xfrm>
                <a:off x="1402" y="1878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5" name="Oval 374"/>
              <p:cNvSpPr>
                <a:spLocks noChangeArrowheads="1"/>
              </p:cNvSpPr>
              <p:nvPr/>
            </p:nvSpPr>
            <p:spPr bwMode="auto">
              <a:xfrm>
                <a:off x="1443" y="1803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6" name="Oval 375"/>
              <p:cNvSpPr>
                <a:spLocks noChangeArrowheads="1"/>
              </p:cNvSpPr>
              <p:nvPr/>
            </p:nvSpPr>
            <p:spPr bwMode="auto">
              <a:xfrm>
                <a:off x="1492" y="1732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7" name="Oval 376"/>
              <p:cNvSpPr>
                <a:spLocks noChangeArrowheads="1"/>
              </p:cNvSpPr>
              <p:nvPr/>
            </p:nvSpPr>
            <p:spPr bwMode="auto">
              <a:xfrm>
                <a:off x="1545" y="1666"/>
                <a:ext cx="65" cy="68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8" name="Oval 377"/>
              <p:cNvSpPr>
                <a:spLocks noChangeArrowheads="1"/>
              </p:cNvSpPr>
              <p:nvPr/>
            </p:nvSpPr>
            <p:spPr bwMode="auto">
              <a:xfrm>
                <a:off x="1596" y="1607"/>
                <a:ext cx="67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69" name="Oval 378"/>
              <p:cNvSpPr>
                <a:spLocks noChangeArrowheads="1"/>
              </p:cNvSpPr>
              <p:nvPr/>
            </p:nvSpPr>
            <p:spPr bwMode="auto">
              <a:xfrm>
                <a:off x="1649" y="1559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0" name="Oval 379"/>
              <p:cNvSpPr>
                <a:spLocks noChangeArrowheads="1"/>
              </p:cNvSpPr>
              <p:nvPr/>
            </p:nvSpPr>
            <p:spPr bwMode="auto">
              <a:xfrm>
                <a:off x="1706" y="1511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1" name="Oval 380"/>
              <p:cNvSpPr>
                <a:spLocks noChangeArrowheads="1"/>
              </p:cNvSpPr>
              <p:nvPr/>
            </p:nvSpPr>
            <p:spPr bwMode="auto">
              <a:xfrm>
                <a:off x="1763" y="1469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2" name="Oval 381"/>
              <p:cNvSpPr>
                <a:spLocks noChangeArrowheads="1"/>
              </p:cNvSpPr>
              <p:nvPr/>
            </p:nvSpPr>
            <p:spPr bwMode="auto">
              <a:xfrm>
                <a:off x="1827" y="1428"/>
                <a:ext cx="65" cy="68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3" name="Oval 382"/>
              <p:cNvSpPr>
                <a:spLocks noChangeArrowheads="1"/>
              </p:cNvSpPr>
              <p:nvPr/>
            </p:nvSpPr>
            <p:spPr bwMode="auto">
              <a:xfrm>
                <a:off x="1886" y="1390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4" name="Oval 383"/>
              <p:cNvSpPr>
                <a:spLocks noChangeArrowheads="1"/>
              </p:cNvSpPr>
              <p:nvPr/>
            </p:nvSpPr>
            <p:spPr bwMode="auto">
              <a:xfrm>
                <a:off x="1952" y="1357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5" name="Oval 384"/>
              <p:cNvSpPr>
                <a:spLocks noChangeArrowheads="1"/>
              </p:cNvSpPr>
              <p:nvPr/>
            </p:nvSpPr>
            <p:spPr bwMode="auto">
              <a:xfrm>
                <a:off x="2021" y="1323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6" name="Oval 385"/>
              <p:cNvSpPr>
                <a:spLocks noChangeArrowheads="1"/>
              </p:cNvSpPr>
              <p:nvPr/>
            </p:nvSpPr>
            <p:spPr bwMode="auto">
              <a:xfrm>
                <a:off x="2088" y="1294"/>
                <a:ext cx="66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7" name="Oval 386"/>
              <p:cNvSpPr>
                <a:spLocks noChangeArrowheads="1"/>
              </p:cNvSpPr>
              <p:nvPr/>
            </p:nvSpPr>
            <p:spPr bwMode="auto">
              <a:xfrm>
                <a:off x="2158" y="1267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8" name="Oval 387"/>
              <p:cNvSpPr>
                <a:spLocks noChangeArrowheads="1"/>
              </p:cNvSpPr>
              <p:nvPr/>
            </p:nvSpPr>
            <p:spPr bwMode="auto">
              <a:xfrm>
                <a:off x="2227" y="1244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79" name="Oval 388"/>
              <p:cNvSpPr>
                <a:spLocks noChangeArrowheads="1"/>
              </p:cNvSpPr>
              <p:nvPr/>
            </p:nvSpPr>
            <p:spPr bwMode="auto">
              <a:xfrm>
                <a:off x="2293" y="1225"/>
                <a:ext cx="67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0" name="Oval 389"/>
              <p:cNvSpPr>
                <a:spLocks noChangeArrowheads="1"/>
              </p:cNvSpPr>
              <p:nvPr/>
            </p:nvSpPr>
            <p:spPr bwMode="auto">
              <a:xfrm>
                <a:off x="2362" y="1208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1" name="Oval 390"/>
              <p:cNvSpPr>
                <a:spLocks noChangeArrowheads="1"/>
              </p:cNvSpPr>
              <p:nvPr/>
            </p:nvSpPr>
            <p:spPr bwMode="auto">
              <a:xfrm>
                <a:off x="2428" y="1194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2" name="Oval 391"/>
              <p:cNvSpPr>
                <a:spLocks noChangeArrowheads="1"/>
              </p:cNvSpPr>
              <p:nvPr/>
            </p:nvSpPr>
            <p:spPr bwMode="auto">
              <a:xfrm>
                <a:off x="2499" y="1181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3" name="Oval 392"/>
              <p:cNvSpPr>
                <a:spLocks noChangeArrowheads="1"/>
              </p:cNvSpPr>
              <p:nvPr/>
            </p:nvSpPr>
            <p:spPr bwMode="auto">
              <a:xfrm>
                <a:off x="2565" y="1173"/>
                <a:ext cx="65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4" name="Oval 393"/>
              <p:cNvSpPr>
                <a:spLocks noChangeArrowheads="1"/>
              </p:cNvSpPr>
              <p:nvPr/>
            </p:nvSpPr>
            <p:spPr bwMode="auto">
              <a:xfrm>
                <a:off x="2636" y="1165"/>
                <a:ext cx="64" cy="68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5" name="Oval 394"/>
              <p:cNvSpPr>
                <a:spLocks noChangeArrowheads="1"/>
              </p:cNvSpPr>
              <p:nvPr/>
            </p:nvSpPr>
            <p:spPr bwMode="auto">
              <a:xfrm>
                <a:off x="2704" y="1158"/>
                <a:ext cx="67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6" name="Oval 395"/>
              <p:cNvSpPr>
                <a:spLocks noChangeArrowheads="1"/>
              </p:cNvSpPr>
              <p:nvPr/>
            </p:nvSpPr>
            <p:spPr bwMode="auto">
              <a:xfrm>
                <a:off x="2775" y="1154"/>
                <a:ext cx="64" cy="69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7" name="Oval 396"/>
              <p:cNvSpPr>
                <a:spLocks noChangeArrowheads="1"/>
              </p:cNvSpPr>
              <p:nvPr/>
            </p:nvSpPr>
            <p:spPr bwMode="auto">
              <a:xfrm>
                <a:off x="2800" y="1171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8" name="Oval 397"/>
              <p:cNvSpPr>
                <a:spLocks noChangeArrowheads="1"/>
              </p:cNvSpPr>
              <p:nvPr/>
            </p:nvSpPr>
            <p:spPr bwMode="auto">
              <a:xfrm>
                <a:off x="2734" y="1169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89" name="Oval 398"/>
              <p:cNvSpPr>
                <a:spLocks noChangeArrowheads="1"/>
              </p:cNvSpPr>
              <p:nvPr/>
            </p:nvSpPr>
            <p:spPr bwMode="auto">
              <a:xfrm>
                <a:off x="2663" y="1177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0" name="Oval 399"/>
              <p:cNvSpPr>
                <a:spLocks noChangeArrowheads="1"/>
              </p:cNvSpPr>
              <p:nvPr/>
            </p:nvSpPr>
            <p:spPr bwMode="auto">
              <a:xfrm>
                <a:off x="2593" y="1185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1" name="Oval 400"/>
              <p:cNvSpPr>
                <a:spLocks noChangeArrowheads="1"/>
              </p:cNvSpPr>
              <p:nvPr/>
            </p:nvSpPr>
            <p:spPr bwMode="auto">
              <a:xfrm>
                <a:off x="2522" y="1196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2" name="Oval 401"/>
              <p:cNvSpPr>
                <a:spLocks noChangeArrowheads="1"/>
              </p:cNvSpPr>
              <p:nvPr/>
            </p:nvSpPr>
            <p:spPr bwMode="auto">
              <a:xfrm>
                <a:off x="2450" y="1204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3" name="Oval 402"/>
              <p:cNvSpPr>
                <a:spLocks noChangeArrowheads="1"/>
              </p:cNvSpPr>
              <p:nvPr/>
            </p:nvSpPr>
            <p:spPr bwMode="auto">
              <a:xfrm>
                <a:off x="2385" y="1221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4" name="Oval 403"/>
              <p:cNvSpPr>
                <a:spLocks noChangeArrowheads="1"/>
              </p:cNvSpPr>
              <p:nvPr/>
            </p:nvSpPr>
            <p:spPr bwMode="auto">
              <a:xfrm>
                <a:off x="2319" y="1236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5" name="Oval 404"/>
              <p:cNvSpPr>
                <a:spLocks noChangeArrowheads="1"/>
              </p:cNvSpPr>
              <p:nvPr/>
            </p:nvSpPr>
            <p:spPr bwMode="auto">
              <a:xfrm>
                <a:off x="2248" y="125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6" name="Oval 405"/>
              <p:cNvSpPr>
                <a:spLocks noChangeArrowheads="1"/>
              </p:cNvSpPr>
              <p:nvPr/>
            </p:nvSpPr>
            <p:spPr bwMode="auto">
              <a:xfrm>
                <a:off x="2182" y="1277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7" name="Oval 406"/>
              <p:cNvSpPr>
                <a:spLocks noChangeArrowheads="1"/>
              </p:cNvSpPr>
              <p:nvPr/>
            </p:nvSpPr>
            <p:spPr bwMode="auto">
              <a:xfrm>
                <a:off x="2115" y="1302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8" name="Oval 407"/>
              <p:cNvSpPr>
                <a:spLocks noChangeArrowheads="1"/>
              </p:cNvSpPr>
              <p:nvPr/>
            </p:nvSpPr>
            <p:spPr bwMode="auto">
              <a:xfrm>
                <a:off x="2046" y="1332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99" name="Oval 408"/>
              <p:cNvSpPr>
                <a:spLocks noChangeArrowheads="1"/>
              </p:cNvSpPr>
              <p:nvPr/>
            </p:nvSpPr>
            <p:spPr bwMode="auto">
              <a:xfrm>
                <a:off x="1974" y="1367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0" name="Oval 409"/>
              <p:cNvSpPr>
                <a:spLocks noChangeArrowheads="1"/>
              </p:cNvSpPr>
              <p:nvPr/>
            </p:nvSpPr>
            <p:spPr bwMode="auto">
              <a:xfrm>
                <a:off x="1909" y="1396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1" name="Oval 410"/>
              <p:cNvSpPr>
                <a:spLocks noChangeArrowheads="1"/>
              </p:cNvSpPr>
              <p:nvPr/>
            </p:nvSpPr>
            <p:spPr bwMode="auto">
              <a:xfrm>
                <a:off x="1849" y="1436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2" name="Oval 411"/>
              <p:cNvSpPr>
                <a:spLocks noChangeArrowheads="1"/>
              </p:cNvSpPr>
              <p:nvPr/>
            </p:nvSpPr>
            <p:spPr bwMode="auto">
              <a:xfrm>
                <a:off x="1782" y="1480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3" name="Oval 412"/>
              <p:cNvSpPr>
                <a:spLocks noChangeArrowheads="1"/>
              </p:cNvSpPr>
              <p:nvPr/>
            </p:nvSpPr>
            <p:spPr bwMode="auto">
              <a:xfrm>
                <a:off x="1729" y="152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4" name="Oval 413"/>
              <p:cNvSpPr>
                <a:spLocks noChangeArrowheads="1"/>
              </p:cNvSpPr>
              <p:nvPr/>
            </p:nvSpPr>
            <p:spPr bwMode="auto">
              <a:xfrm>
                <a:off x="1671" y="1572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5" name="Oval 414"/>
              <p:cNvSpPr>
                <a:spLocks noChangeArrowheads="1"/>
              </p:cNvSpPr>
              <p:nvPr/>
            </p:nvSpPr>
            <p:spPr bwMode="auto">
              <a:xfrm>
                <a:off x="1616" y="1624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6" name="Oval 415"/>
              <p:cNvSpPr>
                <a:spLocks noChangeArrowheads="1"/>
              </p:cNvSpPr>
              <p:nvPr/>
            </p:nvSpPr>
            <p:spPr bwMode="auto">
              <a:xfrm>
                <a:off x="1917" y="1544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7" name="Oval 416"/>
              <p:cNvSpPr>
                <a:spLocks noChangeArrowheads="1"/>
              </p:cNvSpPr>
              <p:nvPr/>
            </p:nvSpPr>
            <p:spPr bwMode="auto">
              <a:xfrm>
                <a:off x="1866" y="158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8" name="Oval 417"/>
              <p:cNvSpPr>
                <a:spLocks noChangeArrowheads="1"/>
              </p:cNvSpPr>
              <p:nvPr/>
            </p:nvSpPr>
            <p:spPr bwMode="auto">
              <a:xfrm>
                <a:off x="1811" y="162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09" name="Oval 418"/>
              <p:cNvSpPr>
                <a:spLocks noChangeArrowheads="1"/>
              </p:cNvSpPr>
              <p:nvPr/>
            </p:nvSpPr>
            <p:spPr bwMode="auto">
              <a:xfrm>
                <a:off x="1759" y="1663"/>
                <a:ext cx="23" cy="2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0" name="Oval 419"/>
              <p:cNvSpPr>
                <a:spLocks noChangeArrowheads="1"/>
              </p:cNvSpPr>
              <p:nvPr/>
            </p:nvSpPr>
            <p:spPr bwMode="auto">
              <a:xfrm>
                <a:off x="1714" y="1711"/>
                <a:ext cx="23" cy="2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1" name="Oval 420"/>
              <p:cNvSpPr>
                <a:spLocks noChangeArrowheads="1"/>
              </p:cNvSpPr>
              <p:nvPr/>
            </p:nvSpPr>
            <p:spPr bwMode="auto">
              <a:xfrm>
                <a:off x="1661" y="1759"/>
                <a:ext cx="23" cy="2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2" name="Oval 421"/>
              <p:cNvSpPr>
                <a:spLocks noChangeArrowheads="1"/>
              </p:cNvSpPr>
              <p:nvPr/>
            </p:nvSpPr>
            <p:spPr bwMode="auto">
              <a:xfrm>
                <a:off x="1569" y="1678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3" name="Oval 422"/>
              <p:cNvSpPr>
                <a:spLocks noChangeArrowheads="1"/>
              </p:cNvSpPr>
              <p:nvPr/>
            </p:nvSpPr>
            <p:spPr bwMode="auto">
              <a:xfrm>
                <a:off x="1514" y="1741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4" name="Oval 423"/>
              <p:cNvSpPr>
                <a:spLocks noChangeArrowheads="1"/>
              </p:cNvSpPr>
              <p:nvPr/>
            </p:nvSpPr>
            <p:spPr bwMode="auto">
              <a:xfrm>
                <a:off x="1620" y="1812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5" name="Oval 424"/>
              <p:cNvSpPr>
                <a:spLocks noChangeArrowheads="1"/>
              </p:cNvSpPr>
              <p:nvPr/>
            </p:nvSpPr>
            <p:spPr bwMode="auto">
              <a:xfrm>
                <a:off x="1578" y="1870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6" name="Oval 425"/>
              <p:cNvSpPr>
                <a:spLocks noChangeArrowheads="1"/>
              </p:cNvSpPr>
              <p:nvPr/>
            </p:nvSpPr>
            <p:spPr bwMode="auto">
              <a:xfrm>
                <a:off x="1461" y="181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7" name="Oval 426"/>
              <p:cNvSpPr>
                <a:spLocks noChangeArrowheads="1"/>
              </p:cNvSpPr>
              <p:nvPr/>
            </p:nvSpPr>
            <p:spPr bwMode="auto">
              <a:xfrm>
                <a:off x="1424" y="1887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8" name="Oval 427"/>
              <p:cNvSpPr>
                <a:spLocks noChangeArrowheads="1"/>
              </p:cNvSpPr>
              <p:nvPr/>
            </p:nvSpPr>
            <p:spPr bwMode="auto">
              <a:xfrm>
                <a:off x="1545" y="1926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19" name="Oval 428"/>
              <p:cNvSpPr>
                <a:spLocks noChangeArrowheads="1"/>
              </p:cNvSpPr>
              <p:nvPr/>
            </p:nvSpPr>
            <p:spPr bwMode="auto">
              <a:xfrm>
                <a:off x="1518" y="1991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0" name="Oval 429"/>
              <p:cNvSpPr>
                <a:spLocks noChangeArrowheads="1"/>
              </p:cNvSpPr>
              <p:nvPr/>
            </p:nvSpPr>
            <p:spPr bwMode="auto">
              <a:xfrm>
                <a:off x="1494" y="2058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1" name="Oval 430"/>
              <p:cNvSpPr>
                <a:spLocks noChangeArrowheads="1"/>
              </p:cNvSpPr>
              <p:nvPr/>
            </p:nvSpPr>
            <p:spPr bwMode="auto">
              <a:xfrm>
                <a:off x="1479" y="2127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2" name="Oval 431"/>
              <p:cNvSpPr>
                <a:spLocks noChangeArrowheads="1"/>
              </p:cNvSpPr>
              <p:nvPr/>
            </p:nvSpPr>
            <p:spPr bwMode="auto">
              <a:xfrm>
                <a:off x="1471" y="2198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3" name="Oval 432"/>
              <p:cNvSpPr>
                <a:spLocks noChangeArrowheads="1"/>
              </p:cNvSpPr>
              <p:nvPr/>
            </p:nvSpPr>
            <p:spPr bwMode="auto">
              <a:xfrm>
                <a:off x="1347" y="2192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4" name="Oval 433"/>
              <p:cNvSpPr>
                <a:spLocks noChangeArrowheads="1"/>
              </p:cNvSpPr>
              <p:nvPr/>
            </p:nvSpPr>
            <p:spPr bwMode="auto">
              <a:xfrm>
                <a:off x="1361" y="2121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5" name="Oval 434"/>
              <p:cNvSpPr>
                <a:spLocks noChangeArrowheads="1"/>
              </p:cNvSpPr>
              <p:nvPr/>
            </p:nvSpPr>
            <p:spPr bwMode="auto">
              <a:xfrm>
                <a:off x="1375" y="2041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6" name="Oval 435"/>
              <p:cNvSpPr>
                <a:spLocks noChangeArrowheads="1"/>
              </p:cNvSpPr>
              <p:nvPr/>
            </p:nvSpPr>
            <p:spPr bwMode="auto">
              <a:xfrm>
                <a:off x="1396" y="196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7" name="Oval 436"/>
              <p:cNvSpPr>
                <a:spLocks noChangeArrowheads="1"/>
              </p:cNvSpPr>
              <p:nvPr/>
            </p:nvSpPr>
            <p:spPr bwMode="auto">
              <a:xfrm>
                <a:off x="1970" y="1511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8" name="Oval 437"/>
              <p:cNvSpPr>
                <a:spLocks noChangeArrowheads="1"/>
              </p:cNvSpPr>
              <p:nvPr/>
            </p:nvSpPr>
            <p:spPr bwMode="auto">
              <a:xfrm>
                <a:off x="2033" y="1478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29" name="Oval 438"/>
              <p:cNvSpPr>
                <a:spLocks noChangeArrowheads="1"/>
              </p:cNvSpPr>
              <p:nvPr/>
            </p:nvSpPr>
            <p:spPr bwMode="auto">
              <a:xfrm>
                <a:off x="2093" y="1453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0" name="Oval 439"/>
              <p:cNvSpPr>
                <a:spLocks noChangeArrowheads="1"/>
              </p:cNvSpPr>
              <p:nvPr/>
            </p:nvSpPr>
            <p:spPr bwMode="auto">
              <a:xfrm>
                <a:off x="2152" y="1430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1" name="Oval 440"/>
              <p:cNvSpPr>
                <a:spLocks noChangeArrowheads="1"/>
              </p:cNvSpPr>
              <p:nvPr/>
            </p:nvSpPr>
            <p:spPr bwMode="auto">
              <a:xfrm>
                <a:off x="2219" y="1405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2" name="Oval 441"/>
              <p:cNvSpPr>
                <a:spLocks noChangeArrowheads="1"/>
              </p:cNvSpPr>
              <p:nvPr/>
            </p:nvSpPr>
            <p:spPr bwMode="auto">
              <a:xfrm>
                <a:off x="2283" y="1384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3" name="Oval 442"/>
              <p:cNvSpPr>
                <a:spLocks noChangeArrowheads="1"/>
              </p:cNvSpPr>
              <p:nvPr/>
            </p:nvSpPr>
            <p:spPr bwMode="auto">
              <a:xfrm>
                <a:off x="2346" y="1365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4" name="Oval 443"/>
              <p:cNvSpPr>
                <a:spLocks noChangeArrowheads="1"/>
              </p:cNvSpPr>
              <p:nvPr/>
            </p:nvSpPr>
            <p:spPr bwMode="auto">
              <a:xfrm>
                <a:off x="2411" y="1346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5" name="Oval 444"/>
              <p:cNvSpPr>
                <a:spLocks noChangeArrowheads="1"/>
              </p:cNvSpPr>
              <p:nvPr/>
            </p:nvSpPr>
            <p:spPr bwMode="auto">
              <a:xfrm>
                <a:off x="2475" y="1332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6" name="Oval 445"/>
              <p:cNvSpPr>
                <a:spLocks noChangeArrowheads="1"/>
              </p:cNvSpPr>
              <p:nvPr/>
            </p:nvSpPr>
            <p:spPr bwMode="auto">
              <a:xfrm>
                <a:off x="2544" y="1321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7" name="Oval 446"/>
              <p:cNvSpPr>
                <a:spLocks noChangeArrowheads="1"/>
              </p:cNvSpPr>
              <p:nvPr/>
            </p:nvSpPr>
            <p:spPr bwMode="auto">
              <a:xfrm>
                <a:off x="2602" y="1315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8" name="Oval 447"/>
              <p:cNvSpPr>
                <a:spLocks noChangeArrowheads="1"/>
              </p:cNvSpPr>
              <p:nvPr/>
            </p:nvSpPr>
            <p:spPr bwMode="auto">
              <a:xfrm>
                <a:off x="2667" y="1307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39" name="Oval 448"/>
              <p:cNvSpPr>
                <a:spLocks noChangeArrowheads="1"/>
              </p:cNvSpPr>
              <p:nvPr/>
            </p:nvSpPr>
            <p:spPr bwMode="auto">
              <a:xfrm>
                <a:off x="2736" y="1302"/>
                <a:ext cx="23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0" name="Oval 449"/>
              <p:cNvSpPr>
                <a:spLocks noChangeArrowheads="1"/>
              </p:cNvSpPr>
              <p:nvPr/>
            </p:nvSpPr>
            <p:spPr bwMode="auto">
              <a:xfrm>
                <a:off x="2800" y="1300"/>
                <a:ext cx="24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1" name="Freeform 450"/>
              <p:cNvSpPr>
                <a:spLocks/>
              </p:cNvSpPr>
              <p:nvPr/>
            </p:nvSpPr>
            <p:spPr bwMode="auto">
              <a:xfrm>
                <a:off x="2877" y="1188"/>
                <a:ext cx="1527" cy="1085"/>
              </a:xfrm>
              <a:custGeom>
                <a:avLst/>
                <a:gdLst>
                  <a:gd name="T0" fmla="*/ 2745 w 780"/>
                  <a:gd name="T1" fmla="*/ 2264 h 520"/>
                  <a:gd name="T2" fmla="*/ 2989 w 780"/>
                  <a:gd name="T3" fmla="*/ 2264 h 520"/>
                  <a:gd name="T4" fmla="*/ 2073 w 780"/>
                  <a:gd name="T5" fmla="*/ 626 h 520"/>
                  <a:gd name="T6" fmla="*/ 0 w 780"/>
                  <a:gd name="T7" fmla="*/ 0 h 520"/>
                  <a:gd name="T8" fmla="*/ 0 w 780"/>
                  <a:gd name="T9" fmla="*/ 280 h 520"/>
                  <a:gd name="T10" fmla="*/ 2745 w 780"/>
                  <a:gd name="T11" fmla="*/ 2264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0" h="520">
                    <a:moveTo>
                      <a:pt x="716" y="520"/>
                    </a:moveTo>
                    <a:cubicBezTo>
                      <a:pt x="780" y="520"/>
                      <a:pt x="780" y="520"/>
                      <a:pt x="780" y="520"/>
                    </a:cubicBezTo>
                    <a:cubicBezTo>
                      <a:pt x="780" y="376"/>
                      <a:pt x="695" y="242"/>
                      <a:pt x="541" y="144"/>
                    </a:cubicBezTo>
                    <a:cubicBezTo>
                      <a:pt x="395" y="51"/>
                      <a:pt x="203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96" y="64"/>
                      <a:pt x="716" y="268"/>
                      <a:pt x="716" y="520"/>
                    </a:cubicBezTo>
                    <a:close/>
                  </a:path>
                </a:pathLst>
              </a:custGeom>
              <a:solidFill>
                <a:srgbClr val="E6E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2" name="Freeform 451"/>
              <p:cNvSpPr>
                <a:spLocks/>
              </p:cNvSpPr>
              <p:nvPr/>
            </p:nvSpPr>
            <p:spPr bwMode="auto">
              <a:xfrm>
                <a:off x="2877" y="1188"/>
                <a:ext cx="1527" cy="1085"/>
              </a:xfrm>
              <a:custGeom>
                <a:avLst/>
                <a:gdLst>
                  <a:gd name="T0" fmla="*/ 31 w 780"/>
                  <a:gd name="T1" fmla="*/ 0 h 520"/>
                  <a:gd name="T2" fmla="*/ 0 w 780"/>
                  <a:gd name="T3" fmla="*/ 44 h 520"/>
                  <a:gd name="T4" fmla="*/ 4 w 780"/>
                  <a:gd name="T5" fmla="*/ 96 h 520"/>
                  <a:gd name="T6" fmla="*/ 131 w 780"/>
                  <a:gd name="T7" fmla="*/ 100 h 520"/>
                  <a:gd name="T8" fmla="*/ 268 w 780"/>
                  <a:gd name="T9" fmla="*/ 109 h 520"/>
                  <a:gd name="T10" fmla="*/ 409 w 780"/>
                  <a:gd name="T11" fmla="*/ 121 h 520"/>
                  <a:gd name="T12" fmla="*/ 548 w 780"/>
                  <a:gd name="T13" fmla="*/ 140 h 520"/>
                  <a:gd name="T14" fmla="*/ 679 w 780"/>
                  <a:gd name="T15" fmla="*/ 156 h 520"/>
                  <a:gd name="T16" fmla="*/ 816 w 780"/>
                  <a:gd name="T17" fmla="*/ 184 h 520"/>
                  <a:gd name="T18" fmla="*/ 948 w 780"/>
                  <a:gd name="T19" fmla="*/ 213 h 520"/>
                  <a:gd name="T20" fmla="*/ 1077 w 780"/>
                  <a:gd name="T21" fmla="*/ 248 h 520"/>
                  <a:gd name="T22" fmla="*/ 1212 w 780"/>
                  <a:gd name="T23" fmla="*/ 288 h 520"/>
                  <a:gd name="T24" fmla="*/ 1345 w 780"/>
                  <a:gd name="T25" fmla="*/ 336 h 520"/>
                  <a:gd name="T26" fmla="*/ 1480 w 780"/>
                  <a:gd name="T27" fmla="*/ 392 h 520"/>
                  <a:gd name="T28" fmla="*/ 1613 w 780"/>
                  <a:gd name="T29" fmla="*/ 453 h 520"/>
                  <a:gd name="T30" fmla="*/ 1744 w 780"/>
                  <a:gd name="T31" fmla="*/ 522 h 520"/>
                  <a:gd name="T32" fmla="*/ 1877 w 780"/>
                  <a:gd name="T33" fmla="*/ 593 h 520"/>
                  <a:gd name="T34" fmla="*/ 1993 w 780"/>
                  <a:gd name="T35" fmla="*/ 670 h 520"/>
                  <a:gd name="T36" fmla="*/ 2116 w 780"/>
                  <a:gd name="T37" fmla="*/ 757 h 520"/>
                  <a:gd name="T38" fmla="*/ 2230 w 780"/>
                  <a:gd name="T39" fmla="*/ 845 h 520"/>
                  <a:gd name="T40" fmla="*/ 2253 w 780"/>
                  <a:gd name="T41" fmla="*/ 845 h 520"/>
                  <a:gd name="T42" fmla="*/ 2357 w 780"/>
                  <a:gd name="T43" fmla="*/ 945 h 520"/>
                  <a:gd name="T44" fmla="*/ 2441 w 780"/>
                  <a:gd name="T45" fmla="*/ 1045 h 520"/>
                  <a:gd name="T46" fmla="*/ 2457 w 780"/>
                  <a:gd name="T47" fmla="*/ 1066 h 520"/>
                  <a:gd name="T48" fmla="*/ 2576 w 780"/>
                  <a:gd name="T49" fmla="*/ 1158 h 520"/>
                  <a:gd name="T50" fmla="*/ 2649 w 780"/>
                  <a:gd name="T51" fmla="*/ 1306 h 520"/>
                  <a:gd name="T52" fmla="*/ 2661 w 780"/>
                  <a:gd name="T53" fmla="*/ 1354 h 520"/>
                  <a:gd name="T54" fmla="*/ 2760 w 780"/>
                  <a:gd name="T55" fmla="*/ 1450 h 520"/>
                  <a:gd name="T56" fmla="*/ 2821 w 780"/>
                  <a:gd name="T57" fmla="*/ 1611 h 520"/>
                  <a:gd name="T58" fmla="*/ 2874 w 780"/>
                  <a:gd name="T59" fmla="*/ 1763 h 520"/>
                  <a:gd name="T60" fmla="*/ 2909 w 780"/>
                  <a:gd name="T61" fmla="*/ 1924 h 520"/>
                  <a:gd name="T62" fmla="*/ 2933 w 780"/>
                  <a:gd name="T63" fmla="*/ 2080 h 520"/>
                  <a:gd name="T64" fmla="*/ 2944 w 780"/>
                  <a:gd name="T65" fmla="*/ 2243 h 520"/>
                  <a:gd name="T66" fmla="*/ 2929 w 780"/>
                  <a:gd name="T67" fmla="*/ 2264 h 520"/>
                  <a:gd name="T68" fmla="*/ 2073 w 780"/>
                  <a:gd name="T69" fmla="*/ 626 h 5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0" h="520">
                    <a:moveTo>
                      <a:pt x="541" y="144"/>
                    </a:moveTo>
                    <a:cubicBezTo>
                      <a:pt x="397" y="52"/>
                      <a:pt x="20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5"/>
                      <a:pt x="5" y="9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7" y="21"/>
                      <a:pt x="12" y="18"/>
                      <a:pt x="15" y="14"/>
                    </a:cubicBezTo>
                    <a:cubicBezTo>
                      <a:pt x="19" y="20"/>
                      <a:pt x="26" y="23"/>
                      <a:pt x="34" y="23"/>
                    </a:cubicBezTo>
                    <a:cubicBezTo>
                      <a:pt x="41" y="23"/>
                      <a:pt x="47" y="20"/>
                      <a:pt x="51" y="15"/>
                    </a:cubicBezTo>
                    <a:cubicBezTo>
                      <a:pt x="55" y="21"/>
                      <a:pt x="62" y="25"/>
                      <a:pt x="70" y="25"/>
                    </a:cubicBezTo>
                    <a:cubicBezTo>
                      <a:pt x="77" y="25"/>
                      <a:pt x="83" y="22"/>
                      <a:pt x="87" y="17"/>
                    </a:cubicBezTo>
                    <a:cubicBezTo>
                      <a:pt x="91" y="23"/>
                      <a:pt x="99" y="28"/>
                      <a:pt x="107" y="28"/>
                    </a:cubicBezTo>
                    <a:cubicBezTo>
                      <a:pt x="113" y="28"/>
                      <a:pt x="119" y="26"/>
                      <a:pt x="123" y="21"/>
                    </a:cubicBezTo>
                    <a:cubicBezTo>
                      <a:pt x="127" y="28"/>
                      <a:pt x="134" y="32"/>
                      <a:pt x="143" y="32"/>
                    </a:cubicBezTo>
                    <a:cubicBezTo>
                      <a:pt x="149" y="32"/>
                      <a:pt x="154" y="30"/>
                      <a:pt x="158" y="26"/>
                    </a:cubicBezTo>
                    <a:cubicBezTo>
                      <a:pt x="162" y="32"/>
                      <a:pt x="169" y="36"/>
                      <a:pt x="177" y="36"/>
                    </a:cubicBezTo>
                    <a:cubicBezTo>
                      <a:pt x="183" y="36"/>
                      <a:pt x="189" y="34"/>
                      <a:pt x="193" y="30"/>
                    </a:cubicBezTo>
                    <a:cubicBezTo>
                      <a:pt x="197" y="37"/>
                      <a:pt x="204" y="42"/>
                      <a:pt x="213" y="42"/>
                    </a:cubicBezTo>
                    <a:cubicBezTo>
                      <a:pt x="218" y="42"/>
                      <a:pt x="223" y="40"/>
                      <a:pt x="227" y="37"/>
                    </a:cubicBezTo>
                    <a:cubicBezTo>
                      <a:pt x="231" y="44"/>
                      <a:pt x="238" y="49"/>
                      <a:pt x="247" y="49"/>
                    </a:cubicBezTo>
                    <a:cubicBezTo>
                      <a:pt x="252" y="49"/>
                      <a:pt x="257" y="47"/>
                      <a:pt x="261" y="44"/>
                    </a:cubicBezTo>
                    <a:cubicBezTo>
                      <a:pt x="265" y="52"/>
                      <a:pt x="272" y="57"/>
                      <a:pt x="281" y="57"/>
                    </a:cubicBezTo>
                    <a:cubicBezTo>
                      <a:pt x="287" y="57"/>
                      <a:pt x="291" y="55"/>
                      <a:pt x="295" y="53"/>
                    </a:cubicBezTo>
                    <a:cubicBezTo>
                      <a:pt x="299" y="61"/>
                      <a:pt x="306" y="66"/>
                      <a:pt x="316" y="66"/>
                    </a:cubicBezTo>
                    <a:cubicBezTo>
                      <a:pt x="321" y="66"/>
                      <a:pt x="325" y="64"/>
                      <a:pt x="329" y="62"/>
                    </a:cubicBezTo>
                    <a:cubicBezTo>
                      <a:pt x="332" y="71"/>
                      <a:pt x="341" y="77"/>
                      <a:pt x="351" y="77"/>
                    </a:cubicBezTo>
                    <a:cubicBezTo>
                      <a:pt x="356" y="77"/>
                      <a:pt x="361" y="76"/>
                      <a:pt x="365" y="73"/>
                    </a:cubicBezTo>
                    <a:cubicBezTo>
                      <a:pt x="367" y="82"/>
                      <a:pt x="376" y="90"/>
                      <a:pt x="386" y="90"/>
                    </a:cubicBezTo>
                    <a:cubicBezTo>
                      <a:pt x="391" y="90"/>
                      <a:pt x="395" y="88"/>
                      <a:pt x="399" y="86"/>
                    </a:cubicBezTo>
                    <a:cubicBezTo>
                      <a:pt x="401" y="96"/>
                      <a:pt x="410" y="104"/>
                      <a:pt x="421" y="104"/>
                    </a:cubicBezTo>
                    <a:cubicBezTo>
                      <a:pt x="426" y="104"/>
                      <a:pt x="430" y="103"/>
                      <a:pt x="433" y="100"/>
                    </a:cubicBezTo>
                    <a:cubicBezTo>
                      <a:pt x="434" y="111"/>
                      <a:pt x="444" y="120"/>
                      <a:pt x="455" y="120"/>
                    </a:cubicBezTo>
                    <a:cubicBezTo>
                      <a:pt x="460" y="120"/>
                      <a:pt x="464" y="119"/>
                      <a:pt x="467" y="117"/>
                    </a:cubicBezTo>
                    <a:cubicBezTo>
                      <a:pt x="469" y="128"/>
                      <a:pt x="478" y="136"/>
                      <a:pt x="490" y="136"/>
                    </a:cubicBezTo>
                    <a:cubicBezTo>
                      <a:pt x="493" y="136"/>
                      <a:pt x="495" y="135"/>
                      <a:pt x="498" y="134"/>
                    </a:cubicBezTo>
                    <a:cubicBezTo>
                      <a:pt x="499" y="145"/>
                      <a:pt x="509" y="154"/>
                      <a:pt x="520" y="154"/>
                    </a:cubicBezTo>
                    <a:cubicBezTo>
                      <a:pt x="524" y="154"/>
                      <a:pt x="527" y="153"/>
                      <a:pt x="530" y="152"/>
                    </a:cubicBezTo>
                    <a:cubicBezTo>
                      <a:pt x="530" y="164"/>
                      <a:pt x="540" y="174"/>
                      <a:pt x="552" y="174"/>
                    </a:cubicBezTo>
                    <a:cubicBezTo>
                      <a:pt x="555" y="174"/>
                      <a:pt x="557" y="174"/>
                      <a:pt x="559" y="173"/>
                    </a:cubicBezTo>
                    <a:cubicBezTo>
                      <a:pt x="560" y="185"/>
                      <a:pt x="570" y="194"/>
                      <a:pt x="582" y="194"/>
                    </a:cubicBezTo>
                    <a:cubicBezTo>
                      <a:pt x="584" y="194"/>
                      <a:pt x="586" y="193"/>
                      <a:pt x="589" y="193"/>
                    </a:cubicBezTo>
                    <a:cubicBezTo>
                      <a:pt x="589" y="193"/>
                      <a:pt x="588" y="194"/>
                      <a:pt x="588" y="194"/>
                    </a:cubicBezTo>
                    <a:cubicBezTo>
                      <a:pt x="588" y="207"/>
                      <a:pt x="599" y="217"/>
                      <a:pt x="611" y="217"/>
                    </a:cubicBezTo>
                    <a:cubicBezTo>
                      <a:pt x="612" y="217"/>
                      <a:pt x="614" y="217"/>
                      <a:pt x="615" y="217"/>
                    </a:cubicBezTo>
                    <a:cubicBezTo>
                      <a:pt x="615" y="217"/>
                      <a:pt x="615" y="217"/>
                      <a:pt x="615" y="218"/>
                    </a:cubicBezTo>
                    <a:cubicBezTo>
                      <a:pt x="615" y="230"/>
                      <a:pt x="625" y="240"/>
                      <a:pt x="637" y="240"/>
                    </a:cubicBezTo>
                    <a:cubicBezTo>
                      <a:pt x="639" y="240"/>
                      <a:pt x="641" y="240"/>
                      <a:pt x="642" y="240"/>
                    </a:cubicBezTo>
                    <a:cubicBezTo>
                      <a:pt x="642" y="242"/>
                      <a:pt x="641" y="243"/>
                      <a:pt x="641" y="245"/>
                    </a:cubicBezTo>
                    <a:cubicBezTo>
                      <a:pt x="641" y="258"/>
                      <a:pt x="651" y="268"/>
                      <a:pt x="664" y="268"/>
                    </a:cubicBezTo>
                    <a:cubicBezTo>
                      <a:pt x="667" y="268"/>
                      <a:pt x="669" y="267"/>
                      <a:pt x="672" y="266"/>
                    </a:cubicBezTo>
                    <a:cubicBezTo>
                      <a:pt x="670" y="270"/>
                      <a:pt x="669" y="273"/>
                      <a:pt x="669" y="277"/>
                    </a:cubicBezTo>
                    <a:cubicBezTo>
                      <a:pt x="669" y="290"/>
                      <a:pt x="679" y="300"/>
                      <a:pt x="691" y="300"/>
                    </a:cubicBezTo>
                    <a:cubicBezTo>
                      <a:pt x="693" y="300"/>
                      <a:pt x="695" y="300"/>
                      <a:pt x="697" y="299"/>
                    </a:cubicBezTo>
                    <a:cubicBezTo>
                      <a:pt x="695" y="303"/>
                      <a:pt x="694" y="307"/>
                      <a:pt x="694" y="311"/>
                    </a:cubicBezTo>
                    <a:cubicBezTo>
                      <a:pt x="694" y="324"/>
                      <a:pt x="704" y="334"/>
                      <a:pt x="716" y="334"/>
                    </a:cubicBezTo>
                    <a:cubicBezTo>
                      <a:pt x="717" y="334"/>
                      <a:pt x="719" y="334"/>
                      <a:pt x="720" y="333"/>
                    </a:cubicBezTo>
                    <a:cubicBezTo>
                      <a:pt x="716" y="337"/>
                      <a:pt x="715" y="342"/>
                      <a:pt x="715" y="348"/>
                    </a:cubicBezTo>
                    <a:cubicBezTo>
                      <a:pt x="715" y="360"/>
                      <a:pt x="724" y="369"/>
                      <a:pt x="736" y="370"/>
                    </a:cubicBezTo>
                    <a:cubicBezTo>
                      <a:pt x="733" y="374"/>
                      <a:pt x="731" y="378"/>
                      <a:pt x="731" y="383"/>
                    </a:cubicBezTo>
                    <a:cubicBezTo>
                      <a:pt x="731" y="394"/>
                      <a:pt x="739" y="403"/>
                      <a:pt x="750" y="405"/>
                    </a:cubicBezTo>
                    <a:cubicBezTo>
                      <a:pt x="746" y="409"/>
                      <a:pt x="743" y="415"/>
                      <a:pt x="743" y="421"/>
                    </a:cubicBezTo>
                    <a:cubicBezTo>
                      <a:pt x="743" y="431"/>
                      <a:pt x="750" y="439"/>
                      <a:pt x="759" y="442"/>
                    </a:cubicBezTo>
                    <a:cubicBezTo>
                      <a:pt x="755" y="446"/>
                      <a:pt x="752" y="452"/>
                      <a:pt x="752" y="458"/>
                    </a:cubicBezTo>
                    <a:cubicBezTo>
                      <a:pt x="752" y="467"/>
                      <a:pt x="757" y="474"/>
                      <a:pt x="765" y="478"/>
                    </a:cubicBezTo>
                    <a:cubicBezTo>
                      <a:pt x="760" y="482"/>
                      <a:pt x="757" y="488"/>
                      <a:pt x="757" y="495"/>
                    </a:cubicBezTo>
                    <a:cubicBezTo>
                      <a:pt x="757" y="503"/>
                      <a:pt x="761" y="511"/>
                      <a:pt x="768" y="515"/>
                    </a:cubicBezTo>
                    <a:cubicBezTo>
                      <a:pt x="767" y="515"/>
                      <a:pt x="767" y="515"/>
                      <a:pt x="766" y="516"/>
                    </a:cubicBezTo>
                    <a:cubicBezTo>
                      <a:pt x="765" y="517"/>
                      <a:pt x="764" y="518"/>
                      <a:pt x="764" y="520"/>
                    </a:cubicBezTo>
                    <a:cubicBezTo>
                      <a:pt x="780" y="520"/>
                      <a:pt x="780" y="520"/>
                      <a:pt x="780" y="520"/>
                    </a:cubicBezTo>
                    <a:cubicBezTo>
                      <a:pt x="780" y="376"/>
                      <a:pt x="695" y="242"/>
                      <a:pt x="541" y="144"/>
                    </a:cubicBezTo>
                    <a:close/>
                  </a:path>
                </a:pathLst>
              </a:custGeom>
              <a:solidFill>
                <a:srgbClr val="BAC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3" name="Freeform 452"/>
              <p:cNvSpPr>
                <a:spLocks/>
              </p:cNvSpPr>
              <p:nvPr/>
            </p:nvSpPr>
            <p:spPr bwMode="auto">
              <a:xfrm>
                <a:off x="2877" y="1275"/>
                <a:ext cx="1443" cy="998"/>
              </a:xfrm>
              <a:custGeom>
                <a:avLst/>
                <a:gdLst>
                  <a:gd name="T0" fmla="*/ 644 w 737"/>
                  <a:gd name="T1" fmla="*/ 248 h 478"/>
                  <a:gd name="T2" fmla="*/ 771 w 737"/>
                  <a:gd name="T3" fmla="*/ 269 h 478"/>
                  <a:gd name="T4" fmla="*/ 897 w 737"/>
                  <a:gd name="T5" fmla="*/ 301 h 478"/>
                  <a:gd name="T6" fmla="*/ 1020 w 737"/>
                  <a:gd name="T7" fmla="*/ 336 h 478"/>
                  <a:gd name="T8" fmla="*/ 1145 w 737"/>
                  <a:gd name="T9" fmla="*/ 370 h 478"/>
                  <a:gd name="T10" fmla="*/ 1269 w 737"/>
                  <a:gd name="T11" fmla="*/ 418 h 478"/>
                  <a:gd name="T12" fmla="*/ 1392 w 737"/>
                  <a:gd name="T13" fmla="*/ 466 h 478"/>
                  <a:gd name="T14" fmla="*/ 1513 w 737"/>
                  <a:gd name="T15" fmla="*/ 518 h 478"/>
                  <a:gd name="T16" fmla="*/ 1629 w 737"/>
                  <a:gd name="T17" fmla="*/ 580 h 478"/>
                  <a:gd name="T18" fmla="*/ 1745 w 737"/>
                  <a:gd name="T19" fmla="*/ 645 h 478"/>
                  <a:gd name="T20" fmla="*/ 1860 w 737"/>
                  <a:gd name="T21" fmla="*/ 714 h 478"/>
                  <a:gd name="T22" fmla="*/ 1966 w 737"/>
                  <a:gd name="T23" fmla="*/ 793 h 478"/>
                  <a:gd name="T24" fmla="*/ 2073 w 737"/>
                  <a:gd name="T25" fmla="*/ 877 h 478"/>
                  <a:gd name="T26" fmla="*/ 2177 w 737"/>
                  <a:gd name="T27" fmla="*/ 969 h 478"/>
                  <a:gd name="T28" fmla="*/ 2189 w 737"/>
                  <a:gd name="T29" fmla="*/ 973 h 478"/>
                  <a:gd name="T30" fmla="*/ 2281 w 737"/>
                  <a:gd name="T31" fmla="*/ 1063 h 478"/>
                  <a:gd name="T32" fmla="*/ 2365 w 737"/>
                  <a:gd name="T33" fmla="*/ 1169 h 478"/>
                  <a:gd name="T34" fmla="*/ 2365 w 737"/>
                  <a:gd name="T35" fmla="*/ 1186 h 478"/>
                  <a:gd name="T36" fmla="*/ 2442 w 737"/>
                  <a:gd name="T37" fmla="*/ 1303 h 478"/>
                  <a:gd name="T38" fmla="*/ 2510 w 737"/>
                  <a:gd name="T39" fmla="*/ 1430 h 478"/>
                  <a:gd name="T40" fmla="*/ 2565 w 737"/>
                  <a:gd name="T41" fmla="*/ 1560 h 478"/>
                  <a:gd name="T42" fmla="*/ 2610 w 737"/>
                  <a:gd name="T43" fmla="*/ 1700 h 478"/>
                  <a:gd name="T44" fmla="*/ 2641 w 737"/>
                  <a:gd name="T45" fmla="*/ 1844 h 478"/>
                  <a:gd name="T46" fmla="*/ 2661 w 737"/>
                  <a:gd name="T47" fmla="*/ 1992 h 478"/>
                  <a:gd name="T48" fmla="*/ 2690 w 737"/>
                  <a:gd name="T49" fmla="*/ 2084 h 478"/>
                  <a:gd name="T50" fmla="*/ 2794 w 737"/>
                  <a:gd name="T51" fmla="*/ 2063 h 478"/>
                  <a:gd name="T52" fmla="*/ 2786 w 737"/>
                  <a:gd name="T53" fmla="*/ 1908 h 478"/>
                  <a:gd name="T54" fmla="*/ 2761 w 737"/>
                  <a:gd name="T55" fmla="*/ 1756 h 478"/>
                  <a:gd name="T56" fmla="*/ 2722 w 737"/>
                  <a:gd name="T57" fmla="*/ 1614 h 478"/>
                  <a:gd name="T58" fmla="*/ 2669 w 737"/>
                  <a:gd name="T59" fmla="*/ 1470 h 478"/>
                  <a:gd name="T60" fmla="*/ 2606 w 737"/>
                  <a:gd name="T61" fmla="*/ 1334 h 478"/>
                  <a:gd name="T62" fmla="*/ 2530 w 737"/>
                  <a:gd name="T63" fmla="*/ 1207 h 478"/>
                  <a:gd name="T64" fmla="*/ 2449 w 737"/>
                  <a:gd name="T65" fmla="*/ 1090 h 478"/>
                  <a:gd name="T66" fmla="*/ 2449 w 737"/>
                  <a:gd name="T67" fmla="*/ 1073 h 478"/>
                  <a:gd name="T68" fmla="*/ 2357 w 737"/>
                  <a:gd name="T69" fmla="*/ 981 h 478"/>
                  <a:gd name="T70" fmla="*/ 2273 w 737"/>
                  <a:gd name="T71" fmla="*/ 877 h 478"/>
                  <a:gd name="T72" fmla="*/ 2261 w 737"/>
                  <a:gd name="T73" fmla="*/ 873 h 478"/>
                  <a:gd name="T74" fmla="*/ 2158 w 737"/>
                  <a:gd name="T75" fmla="*/ 781 h 478"/>
                  <a:gd name="T76" fmla="*/ 2050 w 737"/>
                  <a:gd name="T77" fmla="*/ 689 h 478"/>
                  <a:gd name="T78" fmla="*/ 1944 w 737"/>
                  <a:gd name="T79" fmla="*/ 610 h 478"/>
                  <a:gd name="T80" fmla="*/ 1829 w 737"/>
                  <a:gd name="T81" fmla="*/ 532 h 478"/>
                  <a:gd name="T82" fmla="*/ 1709 w 737"/>
                  <a:gd name="T83" fmla="*/ 461 h 478"/>
                  <a:gd name="T84" fmla="*/ 1596 w 737"/>
                  <a:gd name="T85" fmla="*/ 401 h 478"/>
                  <a:gd name="T86" fmla="*/ 1472 w 737"/>
                  <a:gd name="T87" fmla="*/ 340 h 478"/>
                  <a:gd name="T88" fmla="*/ 1349 w 737"/>
                  <a:gd name="T89" fmla="*/ 288 h 478"/>
                  <a:gd name="T90" fmla="*/ 1224 w 737"/>
                  <a:gd name="T91" fmla="*/ 244 h 478"/>
                  <a:gd name="T92" fmla="*/ 1096 w 737"/>
                  <a:gd name="T93" fmla="*/ 200 h 478"/>
                  <a:gd name="T94" fmla="*/ 969 w 737"/>
                  <a:gd name="T95" fmla="*/ 161 h 478"/>
                  <a:gd name="T96" fmla="*/ 844 w 737"/>
                  <a:gd name="T97" fmla="*/ 132 h 478"/>
                  <a:gd name="T98" fmla="*/ 717 w 737"/>
                  <a:gd name="T99" fmla="*/ 104 h 478"/>
                  <a:gd name="T100" fmla="*/ 591 w 737"/>
                  <a:gd name="T101" fmla="*/ 84 h 478"/>
                  <a:gd name="T102" fmla="*/ 460 w 737"/>
                  <a:gd name="T103" fmla="*/ 65 h 478"/>
                  <a:gd name="T104" fmla="*/ 329 w 737"/>
                  <a:gd name="T105" fmla="*/ 52 h 478"/>
                  <a:gd name="T106" fmla="*/ 196 w 737"/>
                  <a:gd name="T107" fmla="*/ 44 h 478"/>
                  <a:gd name="T108" fmla="*/ 65 w 737"/>
                  <a:gd name="T109" fmla="*/ 40 h 478"/>
                  <a:gd name="T110" fmla="*/ 0 w 737"/>
                  <a:gd name="T111" fmla="*/ 0 h 478"/>
                  <a:gd name="T112" fmla="*/ 0 w 737"/>
                  <a:gd name="T113" fmla="*/ 52 h 478"/>
                  <a:gd name="T114" fmla="*/ 0 w 737"/>
                  <a:gd name="T115" fmla="*/ 140 h 478"/>
                  <a:gd name="T116" fmla="*/ 0 w 737"/>
                  <a:gd name="T117" fmla="*/ 192 h 478"/>
                  <a:gd name="T118" fmla="*/ 131 w 737"/>
                  <a:gd name="T119" fmla="*/ 196 h 478"/>
                  <a:gd name="T120" fmla="*/ 260 w 737"/>
                  <a:gd name="T121" fmla="*/ 200 h 478"/>
                  <a:gd name="T122" fmla="*/ 388 w 737"/>
                  <a:gd name="T123" fmla="*/ 213 h 478"/>
                  <a:gd name="T124" fmla="*/ 517 w 737"/>
                  <a:gd name="T125" fmla="*/ 228 h 4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478">
                    <a:moveTo>
                      <a:pt x="150" y="46"/>
                    </a:moveTo>
                    <a:cubicBezTo>
                      <a:pt x="153" y="53"/>
                      <a:pt x="160" y="57"/>
                      <a:pt x="168" y="57"/>
                    </a:cubicBezTo>
                    <a:cubicBezTo>
                      <a:pt x="174" y="57"/>
                      <a:pt x="179" y="55"/>
                      <a:pt x="182" y="52"/>
                    </a:cubicBezTo>
                    <a:cubicBezTo>
                      <a:pt x="186" y="58"/>
                      <a:pt x="193" y="62"/>
                      <a:pt x="201" y="62"/>
                    </a:cubicBezTo>
                    <a:cubicBezTo>
                      <a:pt x="206" y="62"/>
                      <a:pt x="211" y="60"/>
                      <a:pt x="215" y="57"/>
                    </a:cubicBezTo>
                    <a:cubicBezTo>
                      <a:pt x="218" y="64"/>
                      <a:pt x="226" y="69"/>
                      <a:pt x="234" y="69"/>
                    </a:cubicBezTo>
                    <a:cubicBezTo>
                      <a:pt x="239" y="69"/>
                      <a:pt x="243" y="67"/>
                      <a:pt x="247" y="65"/>
                    </a:cubicBezTo>
                    <a:cubicBezTo>
                      <a:pt x="251" y="72"/>
                      <a:pt x="258" y="77"/>
                      <a:pt x="266" y="77"/>
                    </a:cubicBezTo>
                    <a:cubicBezTo>
                      <a:pt x="271" y="77"/>
                      <a:pt x="276" y="75"/>
                      <a:pt x="279" y="72"/>
                    </a:cubicBezTo>
                    <a:cubicBezTo>
                      <a:pt x="283" y="80"/>
                      <a:pt x="290" y="85"/>
                      <a:pt x="299" y="85"/>
                    </a:cubicBezTo>
                    <a:cubicBezTo>
                      <a:pt x="304" y="85"/>
                      <a:pt x="308" y="84"/>
                      <a:pt x="311" y="82"/>
                    </a:cubicBezTo>
                    <a:cubicBezTo>
                      <a:pt x="314" y="90"/>
                      <a:pt x="322" y="96"/>
                      <a:pt x="331" y="96"/>
                    </a:cubicBezTo>
                    <a:cubicBezTo>
                      <a:pt x="335" y="96"/>
                      <a:pt x="339" y="95"/>
                      <a:pt x="343" y="93"/>
                    </a:cubicBezTo>
                    <a:cubicBezTo>
                      <a:pt x="346" y="101"/>
                      <a:pt x="354" y="107"/>
                      <a:pt x="363" y="107"/>
                    </a:cubicBezTo>
                    <a:cubicBezTo>
                      <a:pt x="367" y="107"/>
                      <a:pt x="371" y="106"/>
                      <a:pt x="374" y="104"/>
                    </a:cubicBezTo>
                    <a:cubicBezTo>
                      <a:pt x="377" y="113"/>
                      <a:pt x="385" y="119"/>
                      <a:pt x="395" y="119"/>
                    </a:cubicBezTo>
                    <a:cubicBezTo>
                      <a:pt x="398" y="119"/>
                      <a:pt x="401" y="118"/>
                      <a:pt x="404" y="117"/>
                    </a:cubicBezTo>
                    <a:cubicBezTo>
                      <a:pt x="407" y="126"/>
                      <a:pt x="415" y="133"/>
                      <a:pt x="425" y="133"/>
                    </a:cubicBezTo>
                    <a:cubicBezTo>
                      <a:pt x="428" y="133"/>
                      <a:pt x="431" y="132"/>
                      <a:pt x="434" y="131"/>
                    </a:cubicBezTo>
                    <a:cubicBezTo>
                      <a:pt x="436" y="141"/>
                      <a:pt x="445" y="148"/>
                      <a:pt x="455" y="148"/>
                    </a:cubicBezTo>
                    <a:cubicBezTo>
                      <a:pt x="458" y="148"/>
                      <a:pt x="461" y="147"/>
                      <a:pt x="464" y="146"/>
                    </a:cubicBezTo>
                    <a:cubicBezTo>
                      <a:pt x="465" y="157"/>
                      <a:pt x="474" y="164"/>
                      <a:pt x="485" y="164"/>
                    </a:cubicBezTo>
                    <a:cubicBezTo>
                      <a:pt x="487" y="164"/>
                      <a:pt x="490" y="164"/>
                      <a:pt x="492" y="163"/>
                    </a:cubicBezTo>
                    <a:cubicBezTo>
                      <a:pt x="493" y="174"/>
                      <a:pt x="502" y="182"/>
                      <a:pt x="513" y="182"/>
                    </a:cubicBezTo>
                    <a:cubicBezTo>
                      <a:pt x="516" y="182"/>
                      <a:pt x="518" y="182"/>
                      <a:pt x="519" y="181"/>
                    </a:cubicBezTo>
                    <a:cubicBezTo>
                      <a:pt x="520" y="192"/>
                      <a:pt x="530" y="201"/>
                      <a:pt x="541" y="201"/>
                    </a:cubicBezTo>
                    <a:cubicBezTo>
                      <a:pt x="543" y="201"/>
                      <a:pt x="544" y="201"/>
                      <a:pt x="546" y="201"/>
                    </a:cubicBezTo>
                    <a:cubicBezTo>
                      <a:pt x="546" y="212"/>
                      <a:pt x="556" y="222"/>
                      <a:pt x="568" y="222"/>
                    </a:cubicBezTo>
                    <a:cubicBezTo>
                      <a:pt x="569" y="222"/>
                      <a:pt x="570" y="222"/>
                      <a:pt x="571" y="222"/>
                    </a:cubicBezTo>
                    <a:cubicBezTo>
                      <a:pt x="571" y="222"/>
                      <a:pt x="571" y="222"/>
                      <a:pt x="571" y="223"/>
                    </a:cubicBezTo>
                    <a:cubicBezTo>
                      <a:pt x="571" y="235"/>
                      <a:pt x="581" y="244"/>
                      <a:pt x="593" y="244"/>
                    </a:cubicBezTo>
                    <a:cubicBezTo>
                      <a:pt x="594" y="244"/>
                      <a:pt x="594" y="244"/>
                      <a:pt x="595" y="244"/>
                    </a:cubicBezTo>
                    <a:cubicBezTo>
                      <a:pt x="595" y="245"/>
                      <a:pt x="595" y="246"/>
                      <a:pt x="595" y="246"/>
                    </a:cubicBezTo>
                    <a:cubicBezTo>
                      <a:pt x="595" y="258"/>
                      <a:pt x="605" y="268"/>
                      <a:pt x="617" y="268"/>
                    </a:cubicBezTo>
                    <a:cubicBezTo>
                      <a:pt x="617" y="268"/>
                      <a:pt x="617" y="268"/>
                      <a:pt x="618" y="268"/>
                    </a:cubicBezTo>
                    <a:cubicBezTo>
                      <a:pt x="617" y="269"/>
                      <a:pt x="617" y="270"/>
                      <a:pt x="617" y="272"/>
                    </a:cubicBezTo>
                    <a:cubicBezTo>
                      <a:pt x="617" y="283"/>
                      <a:pt x="626" y="293"/>
                      <a:pt x="638" y="294"/>
                    </a:cubicBezTo>
                    <a:cubicBezTo>
                      <a:pt x="637" y="295"/>
                      <a:pt x="637" y="297"/>
                      <a:pt x="637" y="299"/>
                    </a:cubicBezTo>
                    <a:cubicBezTo>
                      <a:pt x="637" y="310"/>
                      <a:pt x="645" y="319"/>
                      <a:pt x="656" y="321"/>
                    </a:cubicBezTo>
                    <a:cubicBezTo>
                      <a:pt x="655" y="323"/>
                      <a:pt x="655" y="325"/>
                      <a:pt x="655" y="328"/>
                    </a:cubicBezTo>
                    <a:cubicBezTo>
                      <a:pt x="655" y="338"/>
                      <a:pt x="662" y="347"/>
                      <a:pt x="671" y="349"/>
                    </a:cubicBezTo>
                    <a:cubicBezTo>
                      <a:pt x="670" y="352"/>
                      <a:pt x="669" y="355"/>
                      <a:pt x="669" y="358"/>
                    </a:cubicBezTo>
                    <a:cubicBezTo>
                      <a:pt x="669" y="368"/>
                      <a:pt x="676" y="376"/>
                      <a:pt x="685" y="379"/>
                    </a:cubicBezTo>
                    <a:cubicBezTo>
                      <a:pt x="682" y="382"/>
                      <a:pt x="681" y="386"/>
                      <a:pt x="681" y="390"/>
                    </a:cubicBezTo>
                    <a:cubicBezTo>
                      <a:pt x="681" y="399"/>
                      <a:pt x="686" y="406"/>
                      <a:pt x="693" y="410"/>
                    </a:cubicBezTo>
                    <a:cubicBezTo>
                      <a:pt x="691" y="414"/>
                      <a:pt x="689" y="418"/>
                      <a:pt x="689" y="423"/>
                    </a:cubicBezTo>
                    <a:cubicBezTo>
                      <a:pt x="689" y="431"/>
                      <a:pt x="693" y="438"/>
                      <a:pt x="700" y="442"/>
                    </a:cubicBezTo>
                    <a:cubicBezTo>
                      <a:pt x="696" y="446"/>
                      <a:pt x="694" y="451"/>
                      <a:pt x="694" y="457"/>
                    </a:cubicBezTo>
                    <a:cubicBezTo>
                      <a:pt x="694" y="464"/>
                      <a:pt x="697" y="471"/>
                      <a:pt x="703" y="475"/>
                    </a:cubicBezTo>
                    <a:cubicBezTo>
                      <a:pt x="702" y="476"/>
                      <a:pt x="702" y="477"/>
                      <a:pt x="702" y="478"/>
                    </a:cubicBezTo>
                    <a:cubicBezTo>
                      <a:pt x="732" y="478"/>
                      <a:pt x="732" y="478"/>
                      <a:pt x="732" y="478"/>
                    </a:cubicBezTo>
                    <a:cubicBezTo>
                      <a:pt x="732" y="476"/>
                      <a:pt x="731" y="475"/>
                      <a:pt x="729" y="473"/>
                    </a:cubicBezTo>
                    <a:cubicBezTo>
                      <a:pt x="734" y="469"/>
                      <a:pt x="737" y="463"/>
                      <a:pt x="737" y="457"/>
                    </a:cubicBezTo>
                    <a:cubicBezTo>
                      <a:pt x="737" y="449"/>
                      <a:pt x="733" y="442"/>
                      <a:pt x="727" y="438"/>
                    </a:cubicBezTo>
                    <a:cubicBezTo>
                      <a:pt x="730" y="434"/>
                      <a:pt x="733" y="429"/>
                      <a:pt x="733" y="423"/>
                    </a:cubicBezTo>
                    <a:cubicBezTo>
                      <a:pt x="733" y="414"/>
                      <a:pt x="728" y="407"/>
                      <a:pt x="720" y="403"/>
                    </a:cubicBezTo>
                    <a:cubicBezTo>
                      <a:pt x="723" y="400"/>
                      <a:pt x="725" y="395"/>
                      <a:pt x="725" y="390"/>
                    </a:cubicBezTo>
                    <a:cubicBezTo>
                      <a:pt x="725" y="381"/>
                      <a:pt x="718" y="372"/>
                      <a:pt x="710" y="370"/>
                    </a:cubicBezTo>
                    <a:cubicBezTo>
                      <a:pt x="712" y="366"/>
                      <a:pt x="713" y="362"/>
                      <a:pt x="713" y="358"/>
                    </a:cubicBezTo>
                    <a:cubicBezTo>
                      <a:pt x="713" y="348"/>
                      <a:pt x="706" y="339"/>
                      <a:pt x="696" y="337"/>
                    </a:cubicBezTo>
                    <a:cubicBezTo>
                      <a:pt x="698" y="334"/>
                      <a:pt x="698" y="331"/>
                      <a:pt x="698" y="328"/>
                    </a:cubicBezTo>
                    <a:cubicBezTo>
                      <a:pt x="698" y="317"/>
                      <a:pt x="690" y="308"/>
                      <a:pt x="680" y="306"/>
                    </a:cubicBezTo>
                    <a:cubicBezTo>
                      <a:pt x="680" y="304"/>
                      <a:pt x="681" y="302"/>
                      <a:pt x="681" y="299"/>
                    </a:cubicBezTo>
                    <a:cubicBezTo>
                      <a:pt x="681" y="288"/>
                      <a:pt x="672" y="278"/>
                      <a:pt x="660" y="277"/>
                    </a:cubicBezTo>
                    <a:cubicBezTo>
                      <a:pt x="660" y="276"/>
                      <a:pt x="661" y="274"/>
                      <a:pt x="661" y="272"/>
                    </a:cubicBezTo>
                    <a:cubicBezTo>
                      <a:pt x="661" y="260"/>
                      <a:pt x="651" y="250"/>
                      <a:pt x="639" y="250"/>
                    </a:cubicBezTo>
                    <a:cubicBezTo>
                      <a:pt x="639" y="250"/>
                      <a:pt x="639" y="250"/>
                      <a:pt x="638" y="250"/>
                    </a:cubicBezTo>
                    <a:cubicBezTo>
                      <a:pt x="639" y="249"/>
                      <a:pt x="639" y="248"/>
                      <a:pt x="639" y="246"/>
                    </a:cubicBezTo>
                    <a:cubicBezTo>
                      <a:pt x="639" y="234"/>
                      <a:pt x="629" y="224"/>
                      <a:pt x="617" y="224"/>
                    </a:cubicBezTo>
                    <a:cubicBezTo>
                      <a:pt x="616" y="224"/>
                      <a:pt x="615" y="224"/>
                      <a:pt x="615" y="225"/>
                    </a:cubicBezTo>
                    <a:cubicBezTo>
                      <a:pt x="615" y="224"/>
                      <a:pt x="615" y="223"/>
                      <a:pt x="615" y="223"/>
                    </a:cubicBezTo>
                    <a:cubicBezTo>
                      <a:pt x="615" y="210"/>
                      <a:pt x="605" y="201"/>
                      <a:pt x="593" y="201"/>
                    </a:cubicBezTo>
                    <a:cubicBezTo>
                      <a:pt x="592" y="201"/>
                      <a:pt x="591" y="201"/>
                      <a:pt x="590" y="201"/>
                    </a:cubicBezTo>
                    <a:cubicBezTo>
                      <a:pt x="590" y="201"/>
                      <a:pt x="590" y="200"/>
                      <a:pt x="590" y="200"/>
                    </a:cubicBezTo>
                    <a:cubicBezTo>
                      <a:pt x="590" y="188"/>
                      <a:pt x="580" y="178"/>
                      <a:pt x="568" y="178"/>
                    </a:cubicBezTo>
                    <a:cubicBezTo>
                      <a:pt x="566" y="178"/>
                      <a:pt x="565" y="178"/>
                      <a:pt x="563" y="179"/>
                    </a:cubicBezTo>
                    <a:cubicBezTo>
                      <a:pt x="563" y="167"/>
                      <a:pt x="553" y="158"/>
                      <a:pt x="541" y="158"/>
                    </a:cubicBezTo>
                    <a:cubicBezTo>
                      <a:pt x="539" y="158"/>
                      <a:pt x="537" y="158"/>
                      <a:pt x="535" y="158"/>
                    </a:cubicBezTo>
                    <a:cubicBezTo>
                      <a:pt x="534" y="147"/>
                      <a:pt x="525" y="138"/>
                      <a:pt x="513" y="138"/>
                    </a:cubicBezTo>
                    <a:cubicBezTo>
                      <a:pt x="511" y="138"/>
                      <a:pt x="509" y="139"/>
                      <a:pt x="507" y="140"/>
                    </a:cubicBezTo>
                    <a:cubicBezTo>
                      <a:pt x="505" y="129"/>
                      <a:pt x="496" y="121"/>
                      <a:pt x="485" y="121"/>
                    </a:cubicBezTo>
                    <a:cubicBezTo>
                      <a:pt x="482" y="121"/>
                      <a:pt x="479" y="121"/>
                      <a:pt x="477" y="122"/>
                    </a:cubicBezTo>
                    <a:cubicBezTo>
                      <a:pt x="475" y="112"/>
                      <a:pt x="466" y="104"/>
                      <a:pt x="455" y="104"/>
                    </a:cubicBezTo>
                    <a:cubicBezTo>
                      <a:pt x="452" y="104"/>
                      <a:pt x="449" y="105"/>
                      <a:pt x="446" y="106"/>
                    </a:cubicBezTo>
                    <a:cubicBezTo>
                      <a:pt x="444" y="97"/>
                      <a:pt x="436" y="89"/>
                      <a:pt x="425" y="89"/>
                    </a:cubicBezTo>
                    <a:cubicBezTo>
                      <a:pt x="422" y="89"/>
                      <a:pt x="418" y="90"/>
                      <a:pt x="416" y="92"/>
                    </a:cubicBezTo>
                    <a:cubicBezTo>
                      <a:pt x="413" y="82"/>
                      <a:pt x="405" y="76"/>
                      <a:pt x="395" y="76"/>
                    </a:cubicBezTo>
                    <a:cubicBezTo>
                      <a:pt x="391" y="76"/>
                      <a:pt x="387" y="77"/>
                      <a:pt x="384" y="78"/>
                    </a:cubicBezTo>
                    <a:cubicBezTo>
                      <a:pt x="381" y="70"/>
                      <a:pt x="373" y="63"/>
                      <a:pt x="363" y="63"/>
                    </a:cubicBezTo>
                    <a:cubicBezTo>
                      <a:pt x="359" y="63"/>
                      <a:pt x="355" y="64"/>
                      <a:pt x="352" y="66"/>
                    </a:cubicBezTo>
                    <a:cubicBezTo>
                      <a:pt x="349" y="58"/>
                      <a:pt x="341" y="52"/>
                      <a:pt x="331" y="52"/>
                    </a:cubicBezTo>
                    <a:cubicBezTo>
                      <a:pt x="327" y="52"/>
                      <a:pt x="323" y="54"/>
                      <a:pt x="319" y="56"/>
                    </a:cubicBezTo>
                    <a:cubicBezTo>
                      <a:pt x="316" y="48"/>
                      <a:pt x="308" y="42"/>
                      <a:pt x="299" y="42"/>
                    </a:cubicBezTo>
                    <a:cubicBezTo>
                      <a:pt x="294" y="42"/>
                      <a:pt x="290" y="43"/>
                      <a:pt x="286" y="46"/>
                    </a:cubicBezTo>
                    <a:cubicBezTo>
                      <a:pt x="283" y="38"/>
                      <a:pt x="275" y="33"/>
                      <a:pt x="266" y="33"/>
                    </a:cubicBezTo>
                    <a:cubicBezTo>
                      <a:pt x="262" y="33"/>
                      <a:pt x="257" y="35"/>
                      <a:pt x="253" y="37"/>
                    </a:cubicBezTo>
                    <a:cubicBezTo>
                      <a:pt x="250" y="30"/>
                      <a:pt x="243" y="25"/>
                      <a:pt x="234" y="25"/>
                    </a:cubicBezTo>
                    <a:cubicBezTo>
                      <a:pt x="229" y="25"/>
                      <a:pt x="224" y="27"/>
                      <a:pt x="220" y="30"/>
                    </a:cubicBezTo>
                    <a:cubicBezTo>
                      <a:pt x="217" y="23"/>
                      <a:pt x="209" y="19"/>
                      <a:pt x="201" y="19"/>
                    </a:cubicBezTo>
                    <a:cubicBezTo>
                      <a:pt x="196" y="19"/>
                      <a:pt x="191" y="21"/>
                      <a:pt x="187" y="24"/>
                    </a:cubicBezTo>
                    <a:cubicBezTo>
                      <a:pt x="183" y="18"/>
                      <a:pt x="176" y="13"/>
                      <a:pt x="168" y="13"/>
                    </a:cubicBezTo>
                    <a:cubicBezTo>
                      <a:pt x="163" y="13"/>
                      <a:pt x="157" y="16"/>
                      <a:pt x="154" y="19"/>
                    </a:cubicBezTo>
                    <a:cubicBezTo>
                      <a:pt x="150" y="13"/>
                      <a:pt x="143" y="9"/>
                      <a:pt x="135" y="9"/>
                    </a:cubicBezTo>
                    <a:cubicBezTo>
                      <a:pt x="129" y="9"/>
                      <a:pt x="124" y="11"/>
                      <a:pt x="120" y="15"/>
                    </a:cubicBezTo>
                    <a:cubicBezTo>
                      <a:pt x="116" y="9"/>
                      <a:pt x="109" y="5"/>
                      <a:pt x="101" y="5"/>
                    </a:cubicBezTo>
                    <a:cubicBezTo>
                      <a:pt x="95" y="5"/>
                      <a:pt x="90" y="7"/>
                      <a:pt x="86" y="12"/>
                    </a:cubicBezTo>
                    <a:cubicBezTo>
                      <a:pt x="82" y="6"/>
                      <a:pt x="75" y="2"/>
                      <a:pt x="68" y="2"/>
                    </a:cubicBezTo>
                    <a:cubicBezTo>
                      <a:pt x="61" y="2"/>
                      <a:pt x="55" y="5"/>
                      <a:pt x="51" y="10"/>
                    </a:cubicBezTo>
                    <a:cubicBezTo>
                      <a:pt x="47" y="5"/>
                      <a:pt x="41" y="1"/>
                      <a:pt x="34" y="1"/>
                    </a:cubicBezTo>
                    <a:cubicBezTo>
                      <a:pt x="27" y="1"/>
                      <a:pt x="21" y="4"/>
                      <a:pt x="17" y="9"/>
                    </a:cubicBezTo>
                    <a:cubicBezTo>
                      <a:pt x="13" y="4"/>
                      <a:pt x="7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10" y="17"/>
                      <a:pt x="10" y="22"/>
                    </a:cubicBezTo>
                    <a:cubicBezTo>
                      <a:pt x="10" y="28"/>
                      <a:pt x="6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4"/>
                      <a:pt x="13" y="41"/>
                      <a:pt x="17" y="36"/>
                    </a:cubicBezTo>
                    <a:cubicBezTo>
                      <a:pt x="21" y="42"/>
                      <a:pt x="27" y="45"/>
                      <a:pt x="34" y="45"/>
                    </a:cubicBezTo>
                    <a:cubicBezTo>
                      <a:pt x="40" y="45"/>
                      <a:pt x="46" y="42"/>
                      <a:pt x="50" y="37"/>
                    </a:cubicBezTo>
                    <a:cubicBezTo>
                      <a:pt x="54" y="42"/>
                      <a:pt x="61" y="46"/>
                      <a:pt x="68" y="46"/>
                    </a:cubicBezTo>
                    <a:cubicBezTo>
                      <a:pt x="74" y="46"/>
                      <a:pt x="80" y="43"/>
                      <a:pt x="84" y="39"/>
                    </a:cubicBezTo>
                    <a:cubicBezTo>
                      <a:pt x="88" y="45"/>
                      <a:pt x="94" y="49"/>
                      <a:pt x="101" y="49"/>
                    </a:cubicBezTo>
                    <a:cubicBezTo>
                      <a:pt x="107" y="49"/>
                      <a:pt x="113" y="46"/>
                      <a:pt x="117" y="42"/>
                    </a:cubicBezTo>
                    <a:cubicBezTo>
                      <a:pt x="121" y="48"/>
                      <a:pt x="127" y="52"/>
                      <a:pt x="135" y="52"/>
                    </a:cubicBezTo>
                    <a:cubicBezTo>
                      <a:pt x="141" y="52"/>
                      <a:pt x="146" y="50"/>
                      <a:pt x="150" y="46"/>
                    </a:cubicBezTo>
                    <a:close/>
                  </a:path>
                </a:pathLst>
              </a:custGeom>
              <a:solidFill>
                <a:srgbClr val="BAC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4" name="Freeform 453"/>
              <p:cNvSpPr>
                <a:spLocks/>
              </p:cNvSpPr>
              <p:nvPr/>
            </p:nvSpPr>
            <p:spPr bwMode="auto">
              <a:xfrm>
                <a:off x="2877" y="1321"/>
                <a:ext cx="1401" cy="952"/>
              </a:xfrm>
              <a:custGeom>
                <a:avLst/>
                <a:gdLst>
                  <a:gd name="T0" fmla="*/ 0 w 716"/>
                  <a:gd name="T1" fmla="*/ 44 h 456"/>
                  <a:gd name="T2" fmla="*/ 0 w 716"/>
                  <a:gd name="T3" fmla="*/ 96 h 456"/>
                  <a:gd name="T4" fmla="*/ 131 w 716"/>
                  <a:gd name="T5" fmla="*/ 100 h 456"/>
                  <a:gd name="T6" fmla="*/ 260 w 716"/>
                  <a:gd name="T7" fmla="*/ 104 h 456"/>
                  <a:gd name="T8" fmla="*/ 387 w 716"/>
                  <a:gd name="T9" fmla="*/ 117 h 456"/>
                  <a:gd name="T10" fmla="*/ 517 w 716"/>
                  <a:gd name="T11" fmla="*/ 132 h 456"/>
                  <a:gd name="T12" fmla="*/ 644 w 716"/>
                  <a:gd name="T13" fmla="*/ 152 h 456"/>
                  <a:gd name="T14" fmla="*/ 769 w 716"/>
                  <a:gd name="T15" fmla="*/ 175 h 456"/>
                  <a:gd name="T16" fmla="*/ 896 w 716"/>
                  <a:gd name="T17" fmla="*/ 205 h 456"/>
                  <a:gd name="T18" fmla="*/ 1017 w 716"/>
                  <a:gd name="T19" fmla="*/ 240 h 456"/>
                  <a:gd name="T20" fmla="*/ 1145 w 716"/>
                  <a:gd name="T21" fmla="*/ 276 h 456"/>
                  <a:gd name="T22" fmla="*/ 1268 w 716"/>
                  <a:gd name="T23" fmla="*/ 322 h 456"/>
                  <a:gd name="T24" fmla="*/ 1389 w 716"/>
                  <a:gd name="T25" fmla="*/ 370 h 456"/>
                  <a:gd name="T26" fmla="*/ 1513 w 716"/>
                  <a:gd name="T27" fmla="*/ 424 h 456"/>
                  <a:gd name="T28" fmla="*/ 1628 w 716"/>
                  <a:gd name="T29" fmla="*/ 484 h 456"/>
                  <a:gd name="T30" fmla="*/ 1741 w 716"/>
                  <a:gd name="T31" fmla="*/ 549 h 456"/>
                  <a:gd name="T32" fmla="*/ 1857 w 716"/>
                  <a:gd name="T33" fmla="*/ 618 h 456"/>
                  <a:gd name="T34" fmla="*/ 1965 w 716"/>
                  <a:gd name="T35" fmla="*/ 697 h 456"/>
                  <a:gd name="T36" fmla="*/ 2072 w 716"/>
                  <a:gd name="T37" fmla="*/ 781 h 456"/>
                  <a:gd name="T38" fmla="*/ 2174 w 716"/>
                  <a:gd name="T39" fmla="*/ 873 h 456"/>
                  <a:gd name="T40" fmla="*/ 2186 w 716"/>
                  <a:gd name="T41" fmla="*/ 877 h 456"/>
                  <a:gd name="T42" fmla="*/ 2278 w 716"/>
                  <a:gd name="T43" fmla="*/ 967 h 456"/>
                  <a:gd name="T44" fmla="*/ 2362 w 716"/>
                  <a:gd name="T45" fmla="*/ 1073 h 456"/>
                  <a:gd name="T46" fmla="*/ 2362 w 716"/>
                  <a:gd name="T47" fmla="*/ 1090 h 456"/>
                  <a:gd name="T48" fmla="*/ 2438 w 716"/>
                  <a:gd name="T49" fmla="*/ 1207 h 456"/>
                  <a:gd name="T50" fmla="*/ 2508 w 716"/>
                  <a:gd name="T51" fmla="*/ 1334 h 456"/>
                  <a:gd name="T52" fmla="*/ 2561 w 716"/>
                  <a:gd name="T53" fmla="*/ 1463 h 456"/>
                  <a:gd name="T54" fmla="*/ 2608 w 716"/>
                  <a:gd name="T55" fmla="*/ 1603 h 456"/>
                  <a:gd name="T56" fmla="*/ 2638 w 716"/>
                  <a:gd name="T57" fmla="*/ 1747 h 456"/>
                  <a:gd name="T58" fmla="*/ 2657 w 716"/>
                  <a:gd name="T59" fmla="*/ 1896 h 456"/>
                  <a:gd name="T60" fmla="*/ 2689 w 716"/>
                  <a:gd name="T61" fmla="*/ 1988 h 456"/>
                  <a:gd name="T62" fmla="*/ 39 w 716"/>
                  <a:gd name="T63" fmla="*/ 0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6" h="456">
                    <a:moveTo>
                      <a:pt x="10" y="0"/>
                    </a:moveTo>
                    <a:cubicBezTo>
                      <a:pt x="10" y="6"/>
                      <a:pt x="6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22"/>
                      <a:pt x="13" y="19"/>
                      <a:pt x="17" y="14"/>
                    </a:cubicBezTo>
                    <a:cubicBezTo>
                      <a:pt x="21" y="20"/>
                      <a:pt x="27" y="23"/>
                      <a:pt x="34" y="23"/>
                    </a:cubicBezTo>
                    <a:cubicBezTo>
                      <a:pt x="40" y="23"/>
                      <a:pt x="46" y="20"/>
                      <a:pt x="50" y="15"/>
                    </a:cubicBezTo>
                    <a:cubicBezTo>
                      <a:pt x="54" y="20"/>
                      <a:pt x="61" y="24"/>
                      <a:pt x="68" y="24"/>
                    </a:cubicBezTo>
                    <a:cubicBezTo>
                      <a:pt x="74" y="24"/>
                      <a:pt x="80" y="21"/>
                      <a:pt x="84" y="17"/>
                    </a:cubicBezTo>
                    <a:cubicBezTo>
                      <a:pt x="88" y="23"/>
                      <a:pt x="94" y="27"/>
                      <a:pt x="101" y="27"/>
                    </a:cubicBezTo>
                    <a:cubicBezTo>
                      <a:pt x="107" y="27"/>
                      <a:pt x="113" y="24"/>
                      <a:pt x="117" y="20"/>
                    </a:cubicBezTo>
                    <a:cubicBezTo>
                      <a:pt x="121" y="26"/>
                      <a:pt x="127" y="30"/>
                      <a:pt x="135" y="30"/>
                    </a:cubicBezTo>
                    <a:cubicBezTo>
                      <a:pt x="141" y="30"/>
                      <a:pt x="146" y="28"/>
                      <a:pt x="150" y="24"/>
                    </a:cubicBezTo>
                    <a:cubicBezTo>
                      <a:pt x="153" y="31"/>
                      <a:pt x="160" y="35"/>
                      <a:pt x="168" y="35"/>
                    </a:cubicBezTo>
                    <a:cubicBezTo>
                      <a:pt x="174" y="35"/>
                      <a:pt x="179" y="33"/>
                      <a:pt x="182" y="30"/>
                    </a:cubicBezTo>
                    <a:cubicBezTo>
                      <a:pt x="186" y="36"/>
                      <a:pt x="193" y="40"/>
                      <a:pt x="201" y="40"/>
                    </a:cubicBezTo>
                    <a:cubicBezTo>
                      <a:pt x="206" y="40"/>
                      <a:pt x="211" y="38"/>
                      <a:pt x="215" y="35"/>
                    </a:cubicBezTo>
                    <a:cubicBezTo>
                      <a:pt x="218" y="42"/>
                      <a:pt x="226" y="47"/>
                      <a:pt x="234" y="47"/>
                    </a:cubicBezTo>
                    <a:cubicBezTo>
                      <a:pt x="239" y="47"/>
                      <a:pt x="243" y="45"/>
                      <a:pt x="247" y="43"/>
                    </a:cubicBezTo>
                    <a:cubicBezTo>
                      <a:pt x="251" y="50"/>
                      <a:pt x="258" y="55"/>
                      <a:pt x="266" y="55"/>
                    </a:cubicBezTo>
                    <a:cubicBezTo>
                      <a:pt x="271" y="55"/>
                      <a:pt x="276" y="53"/>
                      <a:pt x="279" y="50"/>
                    </a:cubicBezTo>
                    <a:cubicBezTo>
                      <a:pt x="283" y="58"/>
                      <a:pt x="290" y="63"/>
                      <a:pt x="299" y="63"/>
                    </a:cubicBezTo>
                    <a:cubicBezTo>
                      <a:pt x="304" y="63"/>
                      <a:pt x="308" y="62"/>
                      <a:pt x="311" y="60"/>
                    </a:cubicBezTo>
                    <a:cubicBezTo>
                      <a:pt x="314" y="68"/>
                      <a:pt x="322" y="74"/>
                      <a:pt x="331" y="74"/>
                    </a:cubicBezTo>
                    <a:cubicBezTo>
                      <a:pt x="335" y="74"/>
                      <a:pt x="339" y="73"/>
                      <a:pt x="343" y="71"/>
                    </a:cubicBezTo>
                    <a:cubicBezTo>
                      <a:pt x="346" y="79"/>
                      <a:pt x="354" y="85"/>
                      <a:pt x="363" y="85"/>
                    </a:cubicBezTo>
                    <a:cubicBezTo>
                      <a:pt x="367" y="85"/>
                      <a:pt x="371" y="84"/>
                      <a:pt x="374" y="82"/>
                    </a:cubicBezTo>
                    <a:cubicBezTo>
                      <a:pt x="377" y="91"/>
                      <a:pt x="385" y="97"/>
                      <a:pt x="395" y="97"/>
                    </a:cubicBezTo>
                    <a:cubicBezTo>
                      <a:pt x="398" y="97"/>
                      <a:pt x="401" y="96"/>
                      <a:pt x="404" y="95"/>
                    </a:cubicBezTo>
                    <a:cubicBezTo>
                      <a:pt x="407" y="104"/>
                      <a:pt x="415" y="111"/>
                      <a:pt x="425" y="111"/>
                    </a:cubicBezTo>
                    <a:cubicBezTo>
                      <a:pt x="428" y="111"/>
                      <a:pt x="431" y="110"/>
                      <a:pt x="434" y="109"/>
                    </a:cubicBezTo>
                    <a:cubicBezTo>
                      <a:pt x="436" y="119"/>
                      <a:pt x="445" y="126"/>
                      <a:pt x="455" y="126"/>
                    </a:cubicBezTo>
                    <a:cubicBezTo>
                      <a:pt x="458" y="126"/>
                      <a:pt x="461" y="125"/>
                      <a:pt x="464" y="124"/>
                    </a:cubicBezTo>
                    <a:cubicBezTo>
                      <a:pt x="465" y="135"/>
                      <a:pt x="474" y="142"/>
                      <a:pt x="485" y="142"/>
                    </a:cubicBezTo>
                    <a:cubicBezTo>
                      <a:pt x="487" y="142"/>
                      <a:pt x="490" y="142"/>
                      <a:pt x="492" y="141"/>
                    </a:cubicBezTo>
                    <a:cubicBezTo>
                      <a:pt x="493" y="152"/>
                      <a:pt x="502" y="160"/>
                      <a:pt x="513" y="160"/>
                    </a:cubicBezTo>
                    <a:cubicBezTo>
                      <a:pt x="516" y="160"/>
                      <a:pt x="518" y="160"/>
                      <a:pt x="519" y="159"/>
                    </a:cubicBezTo>
                    <a:cubicBezTo>
                      <a:pt x="520" y="170"/>
                      <a:pt x="530" y="179"/>
                      <a:pt x="541" y="179"/>
                    </a:cubicBezTo>
                    <a:cubicBezTo>
                      <a:pt x="543" y="179"/>
                      <a:pt x="544" y="179"/>
                      <a:pt x="546" y="179"/>
                    </a:cubicBezTo>
                    <a:cubicBezTo>
                      <a:pt x="546" y="190"/>
                      <a:pt x="556" y="200"/>
                      <a:pt x="568" y="200"/>
                    </a:cubicBezTo>
                    <a:cubicBezTo>
                      <a:pt x="569" y="200"/>
                      <a:pt x="570" y="200"/>
                      <a:pt x="571" y="200"/>
                    </a:cubicBezTo>
                    <a:cubicBezTo>
                      <a:pt x="571" y="200"/>
                      <a:pt x="571" y="200"/>
                      <a:pt x="571" y="201"/>
                    </a:cubicBezTo>
                    <a:cubicBezTo>
                      <a:pt x="571" y="213"/>
                      <a:pt x="581" y="222"/>
                      <a:pt x="593" y="222"/>
                    </a:cubicBezTo>
                    <a:cubicBezTo>
                      <a:pt x="594" y="222"/>
                      <a:pt x="594" y="222"/>
                      <a:pt x="595" y="222"/>
                    </a:cubicBezTo>
                    <a:cubicBezTo>
                      <a:pt x="595" y="223"/>
                      <a:pt x="595" y="224"/>
                      <a:pt x="595" y="224"/>
                    </a:cubicBezTo>
                    <a:cubicBezTo>
                      <a:pt x="595" y="236"/>
                      <a:pt x="605" y="246"/>
                      <a:pt x="617" y="246"/>
                    </a:cubicBezTo>
                    <a:cubicBezTo>
                      <a:pt x="617" y="246"/>
                      <a:pt x="617" y="246"/>
                      <a:pt x="618" y="246"/>
                    </a:cubicBezTo>
                    <a:cubicBezTo>
                      <a:pt x="617" y="247"/>
                      <a:pt x="617" y="248"/>
                      <a:pt x="617" y="250"/>
                    </a:cubicBezTo>
                    <a:cubicBezTo>
                      <a:pt x="617" y="261"/>
                      <a:pt x="626" y="271"/>
                      <a:pt x="638" y="272"/>
                    </a:cubicBezTo>
                    <a:cubicBezTo>
                      <a:pt x="637" y="273"/>
                      <a:pt x="637" y="275"/>
                      <a:pt x="637" y="277"/>
                    </a:cubicBezTo>
                    <a:cubicBezTo>
                      <a:pt x="637" y="288"/>
                      <a:pt x="645" y="297"/>
                      <a:pt x="656" y="299"/>
                    </a:cubicBezTo>
                    <a:cubicBezTo>
                      <a:pt x="655" y="301"/>
                      <a:pt x="655" y="303"/>
                      <a:pt x="655" y="306"/>
                    </a:cubicBezTo>
                    <a:cubicBezTo>
                      <a:pt x="655" y="316"/>
                      <a:pt x="662" y="325"/>
                      <a:pt x="671" y="327"/>
                    </a:cubicBezTo>
                    <a:cubicBezTo>
                      <a:pt x="670" y="330"/>
                      <a:pt x="669" y="333"/>
                      <a:pt x="669" y="336"/>
                    </a:cubicBezTo>
                    <a:cubicBezTo>
                      <a:pt x="669" y="346"/>
                      <a:pt x="676" y="354"/>
                      <a:pt x="685" y="357"/>
                    </a:cubicBezTo>
                    <a:cubicBezTo>
                      <a:pt x="682" y="360"/>
                      <a:pt x="681" y="364"/>
                      <a:pt x="681" y="368"/>
                    </a:cubicBezTo>
                    <a:cubicBezTo>
                      <a:pt x="681" y="377"/>
                      <a:pt x="686" y="384"/>
                      <a:pt x="693" y="388"/>
                    </a:cubicBezTo>
                    <a:cubicBezTo>
                      <a:pt x="691" y="392"/>
                      <a:pt x="689" y="396"/>
                      <a:pt x="689" y="401"/>
                    </a:cubicBezTo>
                    <a:cubicBezTo>
                      <a:pt x="689" y="409"/>
                      <a:pt x="693" y="416"/>
                      <a:pt x="700" y="420"/>
                    </a:cubicBezTo>
                    <a:cubicBezTo>
                      <a:pt x="696" y="424"/>
                      <a:pt x="694" y="429"/>
                      <a:pt x="694" y="435"/>
                    </a:cubicBezTo>
                    <a:cubicBezTo>
                      <a:pt x="694" y="442"/>
                      <a:pt x="697" y="449"/>
                      <a:pt x="703" y="453"/>
                    </a:cubicBezTo>
                    <a:cubicBezTo>
                      <a:pt x="702" y="454"/>
                      <a:pt x="702" y="455"/>
                      <a:pt x="702" y="456"/>
                    </a:cubicBezTo>
                    <a:cubicBezTo>
                      <a:pt x="716" y="456"/>
                      <a:pt x="716" y="456"/>
                      <a:pt x="716" y="456"/>
                    </a:cubicBezTo>
                    <a:cubicBezTo>
                      <a:pt x="716" y="206"/>
                      <a:pt x="401" y="4"/>
                      <a:pt x="10" y="0"/>
                    </a:cubicBezTo>
                    <a:close/>
                  </a:path>
                </a:pathLst>
              </a:custGeom>
              <a:solidFill>
                <a:srgbClr val="DECC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5" name="Freeform 454"/>
              <p:cNvSpPr>
                <a:spLocks/>
              </p:cNvSpPr>
              <p:nvPr/>
            </p:nvSpPr>
            <p:spPr bwMode="auto">
              <a:xfrm>
                <a:off x="4286" y="2206"/>
                <a:ext cx="118" cy="40"/>
              </a:xfrm>
              <a:custGeom>
                <a:avLst/>
                <a:gdLst>
                  <a:gd name="T0" fmla="*/ 0 w 118"/>
                  <a:gd name="T1" fmla="*/ 6 h 40"/>
                  <a:gd name="T2" fmla="*/ 2 w 118"/>
                  <a:gd name="T3" fmla="*/ 40 h 40"/>
                  <a:gd name="T4" fmla="*/ 118 w 118"/>
                  <a:gd name="T5" fmla="*/ 34 h 40"/>
                  <a:gd name="T6" fmla="*/ 116 w 118"/>
                  <a:gd name="T7" fmla="*/ 0 h 40"/>
                  <a:gd name="T8" fmla="*/ 0 w 118"/>
                  <a:gd name="T9" fmla="*/ 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40">
                    <a:moveTo>
                      <a:pt x="0" y="6"/>
                    </a:moveTo>
                    <a:lnTo>
                      <a:pt x="2" y="40"/>
                    </a:lnTo>
                    <a:lnTo>
                      <a:pt x="118" y="34"/>
                    </a:lnTo>
                    <a:lnTo>
                      <a:pt x="116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6" name="Freeform 455"/>
              <p:cNvSpPr>
                <a:spLocks/>
              </p:cNvSpPr>
              <p:nvPr/>
            </p:nvSpPr>
            <p:spPr bwMode="auto">
              <a:xfrm>
                <a:off x="4269" y="2133"/>
                <a:ext cx="117" cy="40"/>
              </a:xfrm>
              <a:custGeom>
                <a:avLst/>
                <a:gdLst>
                  <a:gd name="T0" fmla="*/ 0 w 117"/>
                  <a:gd name="T1" fmla="*/ 6 h 40"/>
                  <a:gd name="T2" fmla="*/ 2 w 117"/>
                  <a:gd name="T3" fmla="*/ 40 h 40"/>
                  <a:gd name="T4" fmla="*/ 117 w 117"/>
                  <a:gd name="T5" fmla="*/ 34 h 40"/>
                  <a:gd name="T6" fmla="*/ 115 w 117"/>
                  <a:gd name="T7" fmla="*/ 0 h 40"/>
                  <a:gd name="T8" fmla="*/ 0 w 117"/>
                  <a:gd name="T9" fmla="*/ 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40">
                    <a:moveTo>
                      <a:pt x="0" y="6"/>
                    </a:moveTo>
                    <a:lnTo>
                      <a:pt x="2" y="40"/>
                    </a:lnTo>
                    <a:lnTo>
                      <a:pt x="117" y="34"/>
                    </a:lnTo>
                    <a:lnTo>
                      <a:pt x="115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7" name="Freeform 456"/>
              <p:cNvSpPr>
                <a:spLocks/>
              </p:cNvSpPr>
              <p:nvPr/>
            </p:nvSpPr>
            <p:spPr bwMode="auto">
              <a:xfrm>
                <a:off x="4257" y="2054"/>
                <a:ext cx="119" cy="54"/>
              </a:xfrm>
              <a:custGeom>
                <a:avLst/>
                <a:gdLst>
                  <a:gd name="T0" fmla="*/ 0 w 119"/>
                  <a:gd name="T1" fmla="*/ 23 h 54"/>
                  <a:gd name="T2" fmla="*/ 6 w 119"/>
                  <a:gd name="T3" fmla="*/ 54 h 54"/>
                  <a:gd name="T4" fmla="*/ 119 w 119"/>
                  <a:gd name="T5" fmla="*/ 33 h 54"/>
                  <a:gd name="T6" fmla="*/ 113 w 119"/>
                  <a:gd name="T7" fmla="*/ 0 h 54"/>
                  <a:gd name="T8" fmla="*/ 0 w 119"/>
                  <a:gd name="T9" fmla="*/ 2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0" y="23"/>
                    </a:moveTo>
                    <a:lnTo>
                      <a:pt x="6" y="54"/>
                    </a:lnTo>
                    <a:lnTo>
                      <a:pt x="119" y="33"/>
                    </a:lnTo>
                    <a:lnTo>
                      <a:pt x="113" y="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8" name="Freeform 457"/>
              <p:cNvSpPr>
                <a:spLocks/>
              </p:cNvSpPr>
              <p:nvPr/>
            </p:nvSpPr>
            <p:spPr bwMode="auto">
              <a:xfrm>
                <a:off x="4230" y="1974"/>
                <a:ext cx="123" cy="65"/>
              </a:xfrm>
              <a:custGeom>
                <a:avLst/>
                <a:gdLst>
                  <a:gd name="T0" fmla="*/ 0 w 123"/>
                  <a:gd name="T1" fmla="*/ 32 h 65"/>
                  <a:gd name="T2" fmla="*/ 7 w 123"/>
                  <a:gd name="T3" fmla="*/ 65 h 65"/>
                  <a:gd name="T4" fmla="*/ 123 w 123"/>
                  <a:gd name="T5" fmla="*/ 34 h 65"/>
                  <a:gd name="T6" fmla="*/ 115 w 123"/>
                  <a:gd name="T7" fmla="*/ 0 h 65"/>
                  <a:gd name="T8" fmla="*/ 0 w 123"/>
                  <a:gd name="T9" fmla="*/ 3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65">
                    <a:moveTo>
                      <a:pt x="0" y="32"/>
                    </a:moveTo>
                    <a:lnTo>
                      <a:pt x="7" y="65"/>
                    </a:lnTo>
                    <a:lnTo>
                      <a:pt x="123" y="34"/>
                    </a:lnTo>
                    <a:lnTo>
                      <a:pt x="115" y="0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49" name="Freeform 458"/>
              <p:cNvSpPr>
                <a:spLocks/>
              </p:cNvSpPr>
              <p:nvPr/>
            </p:nvSpPr>
            <p:spPr bwMode="auto">
              <a:xfrm>
                <a:off x="4200" y="1906"/>
                <a:ext cx="110" cy="73"/>
              </a:xfrm>
              <a:custGeom>
                <a:avLst/>
                <a:gdLst>
                  <a:gd name="T0" fmla="*/ 0 w 110"/>
                  <a:gd name="T1" fmla="*/ 43 h 73"/>
                  <a:gd name="T2" fmla="*/ 12 w 110"/>
                  <a:gd name="T3" fmla="*/ 73 h 73"/>
                  <a:gd name="T4" fmla="*/ 110 w 110"/>
                  <a:gd name="T5" fmla="*/ 31 h 73"/>
                  <a:gd name="T6" fmla="*/ 98 w 110"/>
                  <a:gd name="T7" fmla="*/ 0 h 73"/>
                  <a:gd name="T8" fmla="*/ 0 w 110"/>
                  <a:gd name="T9" fmla="*/ 4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73">
                    <a:moveTo>
                      <a:pt x="0" y="43"/>
                    </a:moveTo>
                    <a:lnTo>
                      <a:pt x="12" y="73"/>
                    </a:lnTo>
                    <a:lnTo>
                      <a:pt x="110" y="31"/>
                    </a:lnTo>
                    <a:lnTo>
                      <a:pt x="98" y="0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0" name="Freeform 459"/>
              <p:cNvSpPr>
                <a:spLocks/>
              </p:cNvSpPr>
              <p:nvPr/>
            </p:nvSpPr>
            <p:spPr bwMode="auto">
              <a:xfrm>
                <a:off x="4171" y="1826"/>
                <a:ext cx="111" cy="82"/>
              </a:xfrm>
              <a:custGeom>
                <a:avLst/>
                <a:gdLst>
                  <a:gd name="T0" fmla="*/ 0 w 111"/>
                  <a:gd name="T1" fmla="*/ 50 h 82"/>
                  <a:gd name="T2" fmla="*/ 13 w 111"/>
                  <a:gd name="T3" fmla="*/ 82 h 82"/>
                  <a:gd name="T4" fmla="*/ 111 w 111"/>
                  <a:gd name="T5" fmla="*/ 30 h 82"/>
                  <a:gd name="T6" fmla="*/ 96 w 111"/>
                  <a:gd name="T7" fmla="*/ 0 h 82"/>
                  <a:gd name="T8" fmla="*/ 0 w 111"/>
                  <a:gd name="T9" fmla="*/ 5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82">
                    <a:moveTo>
                      <a:pt x="0" y="50"/>
                    </a:moveTo>
                    <a:lnTo>
                      <a:pt x="13" y="82"/>
                    </a:lnTo>
                    <a:lnTo>
                      <a:pt x="111" y="30"/>
                    </a:lnTo>
                    <a:lnTo>
                      <a:pt x="96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1" name="Freeform 460"/>
              <p:cNvSpPr>
                <a:spLocks/>
              </p:cNvSpPr>
              <p:nvPr/>
            </p:nvSpPr>
            <p:spPr bwMode="auto">
              <a:xfrm>
                <a:off x="4126" y="1759"/>
                <a:ext cx="105" cy="92"/>
              </a:xfrm>
              <a:custGeom>
                <a:avLst/>
                <a:gdLst>
                  <a:gd name="T0" fmla="*/ 0 w 105"/>
                  <a:gd name="T1" fmla="*/ 65 h 92"/>
                  <a:gd name="T2" fmla="*/ 17 w 105"/>
                  <a:gd name="T3" fmla="*/ 92 h 92"/>
                  <a:gd name="T4" fmla="*/ 105 w 105"/>
                  <a:gd name="T5" fmla="*/ 28 h 92"/>
                  <a:gd name="T6" fmla="*/ 88 w 105"/>
                  <a:gd name="T7" fmla="*/ 0 h 92"/>
                  <a:gd name="T8" fmla="*/ 0 w 105"/>
                  <a:gd name="T9" fmla="*/ 6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92">
                    <a:moveTo>
                      <a:pt x="0" y="65"/>
                    </a:moveTo>
                    <a:lnTo>
                      <a:pt x="17" y="92"/>
                    </a:lnTo>
                    <a:lnTo>
                      <a:pt x="105" y="28"/>
                    </a:lnTo>
                    <a:lnTo>
                      <a:pt x="88" y="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2" name="Freeform 461"/>
              <p:cNvSpPr>
                <a:spLocks/>
              </p:cNvSpPr>
              <p:nvPr/>
            </p:nvSpPr>
            <p:spPr bwMode="auto">
              <a:xfrm>
                <a:off x="4081" y="1697"/>
                <a:ext cx="102" cy="98"/>
              </a:xfrm>
              <a:custGeom>
                <a:avLst/>
                <a:gdLst>
                  <a:gd name="T0" fmla="*/ 0 w 102"/>
                  <a:gd name="T1" fmla="*/ 73 h 98"/>
                  <a:gd name="T2" fmla="*/ 19 w 102"/>
                  <a:gd name="T3" fmla="*/ 98 h 98"/>
                  <a:gd name="T4" fmla="*/ 102 w 102"/>
                  <a:gd name="T5" fmla="*/ 25 h 98"/>
                  <a:gd name="T6" fmla="*/ 82 w 102"/>
                  <a:gd name="T7" fmla="*/ 0 h 98"/>
                  <a:gd name="T8" fmla="*/ 0 w 102"/>
                  <a:gd name="T9" fmla="*/ 7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98">
                    <a:moveTo>
                      <a:pt x="0" y="73"/>
                    </a:moveTo>
                    <a:lnTo>
                      <a:pt x="19" y="98"/>
                    </a:lnTo>
                    <a:lnTo>
                      <a:pt x="102" y="25"/>
                    </a:lnTo>
                    <a:lnTo>
                      <a:pt x="82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3" name="Freeform 462"/>
              <p:cNvSpPr>
                <a:spLocks/>
              </p:cNvSpPr>
              <p:nvPr/>
            </p:nvSpPr>
            <p:spPr bwMode="auto">
              <a:xfrm>
                <a:off x="4032" y="1643"/>
                <a:ext cx="102" cy="102"/>
              </a:xfrm>
              <a:custGeom>
                <a:avLst/>
                <a:gdLst>
                  <a:gd name="T0" fmla="*/ 0 w 102"/>
                  <a:gd name="T1" fmla="*/ 77 h 102"/>
                  <a:gd name="T2" fmla="*/ 21 w 102"/>
                  <a:gd name="T3" fmla="*/ 102 h 102"/>
                  <a:gd name="T4" fmla="*/ 102 w 102"/>
                  <a:gd name="T5" fmla="*/ 23 h 102"/>
                  <a:gd name="T6" fmla="*/ 80 w 102"/>
                  <a:gd name="T7" fmla="*/ 0 h 102"/>
                  <a:gd name="T8" fmla="*/ 0 w 102"/>
                  <a:gd name="T9" fmla="*/ 7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0" y="77"/>
                    </a:moveTo>
                    <a:lnTo>
                      <a:pt x="21" y="102"/>
                    </a:lnTo>
                    <a:lnTo>
                      <a:pt x="102" y="23"/>
                    </a:lnTo>
                    <a:lnTo>
                      <a:pt x="80" y="0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4" name="Freeform 463"/>
              <p:cNvSpPr>
                <a:spLocks/>
              </p:cNvSpPr>
              <p:nvPr/>
            </p:nvSpPr>
            <p:spPr bwMode="auto">
              <a:xfrm>
                <a:off x="3983" y="1590"/>
                <a:ext cx="98" cy="105"/>
              </a:xfrm>
              <a:custGeom>
                <a:avLst/>
                <a:gdLst>
                  <a:gd name="T0" fmla="*/ 0 w 98"/>
                  <a:gd name="T1" fmla="*/ 82 h 105"/>
                  <a:gd name="T2" fmla="*/ 23 w 98"/>
                  <a:gd name="T3" fmla="*/ 105 h 105"/>
                  <a:gd name="T4" fmla="*/ 98 w 98"/>
                  <a:gd name="T5" fmla="*/ 23 h 105"/>
                  <a:gd name="T6" fmla="*/ 74 w 98"/>
                  <a:gd name="T7" fmla="*/ 0 h 105"/>
                  <a:gd name="T8" fmla="*/ 0 w 98"/>
                  <a:gd name="T9" fmla="*/ 8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105">
                    <a:moveTo>
                      <a:pt x="0" y="82"/>
                    </a:moveTo>
                    <a:lnTo>
                      <a:pt x="23" y="105"/>
                    </a:lnTo>
                    <a:lnTo>
                      <a:pt x="98" y="23"/>
                    </a:lnTo>
                    <a:lnTo>
                      <a:pt x="74" y="0"/>
                    </a:lnTo>
                    <a:lnTo>
                      <a:pt x="0" y="82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5" name="Freeform 464"/>
              <p:cNvSpPr>
                <a:spLocks/>
              </p:cNvSpPr>
              <p:nvPr/>
            </p:nvSpPr>
            <p:spPr bwMode="auto">
              <a:xfrm>
                <a:off x="3932" y="1542"/>
                <a:ext cx="94" cy="109"/>
              </a:xfrm>
              <a:custGeom>
                <a:avLst/>
                <a:gdLst>
                  <a:gd name="T0" fmla="*/ 0 w 94"/>
                  <a:gd name="T1" fmla="*/ 88 h 109"/>
                  <a:gd name="T2" fmla="*/ 23 w 94"/>
                  <a:gd name="T3" fmla="*/ 109 h 109"/>
                  <a:gd name="T4" fmla="*/ 94 w 94"/>
                  <a:gd name="T5" fmla="*/ 23 h 109"/>
                  <a:gd name="T6" fmla="*/ 70 w 94"/>
                  <a:gd name="T7" fmla="*/ 0 h 109"/>
                  <a:gd name="T8" fmla="*/ 0 w 94"/>
                  <a:gd name="T9" fmla="*/ 88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109">
                    <a:moveTo>
                      <a:pt x="0" y="88"/>
                    </a:moveTo>
                    <a:lnTo>
                      <a:pt x="23" y="109"/>
                    </a:lnTo>
                    <a:lnTo>
                      <a:pt x="94" y="23"/>
                    </a:lnTo>
                    <a:lnTo>
                      <a:pt x="70" y="0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6" name="Freeform 465"/>
              <p:cNvSpPr>
                <a:spLocks/>
              </p:cNvSpPr>
              <p:nvPr/>
            </p:nvSpPr>
            <p:spPr bwMode="auto">
              <a:xfrm>
                <a:off x="3879" y="1499"/>
                <a:ext cx="90" cy="110"/>
              </a:xfrm>
              <a:custGeom>
                <a:avLst/>
                <a:gdLst>
                  <a:gd name="T0" fmla="*/ 0 w 90"/>
                  <a:gd name="T1" fmla="*/ 91 h 110"/>
                  <a:gd name="T2" fmla="*/ 25 w 90"/>
                  <a:gd name="T3" fmla="*/ 110 h 110"/>
                  <a:gd name="T4" fmla="*/ 90 w 90"/>
                  <a:gd name="T5" fmla="*/ 18 h 110"/>
                  <a:gd name="T6" fmla="*/ 65 w 90"/>
                  <a:gd name="T7" fmla="*/ 0 h 110"/>
                  <a:gd name="T8" fmla="*/ 0 w 90"/>
                  <a:gd name="T9" fmla="*/ 91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0" y="91"/>
                    </a:moveTo>
                    <a:lnTo>
                      <a:pt x="25" y="110"/>
                    </a:lnTo>
                    <a:lnTo>
                      <a:pt x="90" y="18"/>
                    </a:lnTo>
                    <a:lnTo>
                      <a:pt x="65" y="0"/>
                    </a:lnTo>
                    <a:lnTo>
                      <a:pt x="0" y="9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7" name="Freeform 466"/>
              <p:cNvSpPr>
                <a:spLocks/>
              </p:cNvSpPr>
              <p:nvPr/>
            </p:nvSpPr>
            <p:spPr bwMode="auto">
              <a:xfrm>
                <a:off x="3812" y="1455"/>
                <a:ext cx="94" cy="127"/>
              </a:xfrm>
              <a:custGeom>
                <a:avLst/>
                <a:gdLst>
                  <a:gd name="T0" fmla="*/ 0 w 94"/>
                  <a:gd name="T1" fmla="*/ 108 h 127"/>
                  <a:gd name="T2" fmla="*/ 28 w 94"/>
                  <a:gd name="T3" fmla="*/ 127 h 127"/>
                  <a:gd name="T4" fmla="*/ 94 w 94"/>
                  <a:gd name="T5" fmla="*/ 19 h 127"/>
                  <a:gd name="T6" fmla="*/ 67 w 94"/>
                  <a:gd name="T7" fmla="*/ 0 h 127"/>
                  <a:gd name="T8" fmla="*/ 0 w 94"/>
                  <a:gd name="T9" fmla="*/ 108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127">
                    <a:moveTo>
                      <a:pt x="0" y="108"/>
                    </a:moveTo>
                    <a:lnTo>
                      <a:pt x="28" y="127"/>
                    </a:lnTo>
                    <a:lnTo>
                      <a:pt x="94" y="19"/>
                    </a:lnTo>
                    <a:lnTo>
                      <a:pt x="67" y="0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8" name="Freeform 467"/>
              <p:cNvSpPr>
                <a:spLocks/>
              </p:cNvSpPr>
              <p:nvPr/>
            </p:nvSpPr>
            <p:spPr bwMode="auto">
              <a:xfrm>
                <a:off x="3762" y="1415"/>
                <a:ext cx="88" cy="125"/>
              </a:xfrm>
              <a:custGeom>
                <a:avLst/>
                <a:gdLst>
                  <a:gd name="T0" fmla="*/ 0 w 88"/>
                  <a:gd name="T1" fmla="*/ 109 h 125"/>
                  <a:gd name="T2" fmla="*/ 27 w 88"/>
                  <a:gd name="T3" fmla="*/ 125 h 125"/>
                  <a:gd name="T4" fmla="*/ 88 w 88"/>
                  <a:gd name="T5" fmla="*/ 19 h 125"/>
                  <a:gd name="T6" fmla="*/ 60 w 88"/>
                  <a:gd name="T7" fmla="*/ 0 h 125"/>
                  <a:gd name="T8" fmla="*/ 0 w 88"/>
                  <a:gd name="T9" fmla="*/ 109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25">
                    <a:moveTo>
                      <a:pt x="0" y="109"/>
                    </a:moveTo>
                    <a:lnTo>
                      <a:pt x="27" y="125"/>
                    </a:lnTo>
                    <a:lnTo>
                      <a:pt x="88" y="19"/>
                    </a:lnTo>
                    <a:lnTo>
                      <a:pt x="60" y="0"/>
                    </a:lnTo>
                    <a:lnTo>
                      <a:pt x="0" y="10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9" name="Freeform 468"/>
              <p:cNvSpPr>
                <a:spLocks/>
              </p:cNvSpPr>
              <p:nvPr/>
            </p:nvSpPr>
            <p:spPr bwMode="auto">
              <a:xfrm>
                <a:off x="3701" y="1377"/>
                <a:ext cx="84" cy="132"/>
              </a:xfrm>
              <a:custGeom>
                <a:avLst/>
                <a:gdLst>
                  <a:gd name="T0" fmla="*/ 0 w 84"/>
                  <a:gd name="T1" fmla="*/ 117 h 132"/>
                  <a:gd name="T2" fmla="*/ 29 w 84"/>
                  <a:gd name="T3" fmla="*/ 132 h 132"/>
                  <a:gd name="T4" fmla="*/ 84 w 84"/>
                  <a:gd name="T5" fmla="*/ 17 h 132"/>
                  <a:gd name="T6" fmla="*/ 55 w 84"/>
                  <a:gd name="T7" fmla="*/ 0 h 132"/>
                  <a:gd name="T8" fmla="*/ 0 w 84"/>
                  <a:gd name="T9" fmla="*/ 11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32">
                    <a:moveTo>
                      <a:pt x="0" y="117"/>
                    </a:moveTo>
                    <a:lnTo>
                      <a:pt x="29" y="132"/>
                    </a:lnTo>
                    <a:lnTo>
                      <a:pt x="84" y="17"/>
                    </a:lnTo>
                    <a:lnTo>
                      <a:pt x="55" y="0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0" name="Freeform 469"/>
              <p:cNvSpPr>
                <a:spLocks/>
              </p:cNvSpPr>
              <p:nvPr/>
            </p:nvSpPr>
            <p:spPr bwMode="auto">
              <a:xfrm>
                <a:off x="3640" y="1355"/>
                <a:ext cx="75" cy="133"/>
              </a:xfrm>
              <a:custGeom>
                <a:avLst/>
                <a:gdLst>
                  <a:gd name="T0" fmla="*/ 0 w 75"/>
                  <a:gd name="T1" fmla="*/ 121 h 133"/>
                  <a:gd name="T2" fmla="*/ 30 w 75"/>
                  <a:gd name="T3" fmla="*/ 133 h 133"/>
                  <a:gd name="T4" fmla="*/ 75 w 75"/>
                  <a:gd name="T5" fmla="*/ 12 h 133"/>
                  <a:gd name="T6" fmla="*/ 47 w 75"/>
                  <a:gd name="T7" fmla="*/ 0 h 133"/>
                  <a:gd name="T8" fmla="*/ 0 w 75"/>
                  <a:gd name="T9" fmla="*/ 121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133">
                    <a:moveTo>
                      <a:pt x="0" y="121"/>
                    </a:moveTo>
                    <a:lnTo>
                      <a:pt x="30" y="133"/>
                    </a:lnTo>
                    <a:lnTo>
                      <a:pt x="75" y="12"/>
                    </a:lnTo>
                    <a:lnTo>
                      <a:pt x="47" y="0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1" name="Freeform 470"/>
              <p:cNvSpPr>
                <a:spLocks/>
              </p:cNvSpPr>
              <p:nvPr/>
            </p:nvSpPr>
            <p:spPr bwMode="auto">
              <a:xfrm>
                <a:off x="3572" y="1332"/>
                <a:ext cx="74" cy="133"/>
              </a:xfrm>
              <a:custGeom>
                <a:avLst/>
                <a:gdLst>
                  <a:gd name="T0" fmla="*/ 0 w 74"/>
                  <a:gd name="T1" fmla="*/ 121 h 133"/>
                  <a:gd name="T2" fmla="*/ 29 w 74"/>
                  <a:gd name="T3" fmla="*/ 133 h 133"/>
                  <a:gd name="T4" fmla="*/ 74 w 74"/>
                  <a:gd name="T5" fmla="*/ 12 h 133"/>
                  <a:gd name="T6" fmla="*/ 45 w 74"/>
                  <a:gd name="T7" fmla="*/ 0 h 133"/>
                  <a:gd name="T8" fmla="*/ 0 w 74"/>
                  <a:gd name="T9" fmla="*/ 121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33">
                    <a:moveTo>
                      <a:pt x="0" y="121"/>
                    </a:moveTo>
                    <a:lnTo>
                      <a:pt x="29" y="133"/>
                    </a:lnTo>
                    <a:lnTo>
                      <a:pt x="74" y="12"/>
                    </a:lnTo>
                    <a:lnTo>
                      <a:pt x="45" y="0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2" name="Freeform 471"/>
              <p:cNvSpPr>
                <a:spLocks/>
              </p:cNvSpPr>
              <p:nvPr/>
            </p:nvSpPr>
            <p:spPr bwMode="auto">
              <a:xfrm>
                <a:off x="3507" y="1311"/>
                <a:ext cx="65" cy="133"/>
              </a:xfrm>
              <a:custGeom>
                <a:avLst/>
                <a:gdLst>
                  <a:gd name="T0" fmla="*/ 0 w 65"/>
                  <a:gd name="T1" fmla="*/ 125 h 133"/>
                  <a:gd name="T2" fmla="*/ 31 w 65"/>
                  <a:gd name="T3" fmla="*/ 133 h 133"/>
                  <a:gd name="T4" fmla="*/ 65 w 65"/>
                  <a:gd name="T5" fmla="*/ 10 h 133"/>
                  <a:gd name="T6" fmla="*/ 35 w 65"/>
                  <a:gd name="T7" fmla="*/ 0 h 133"/>
                  <a:gd name="T8" fmla="*/ 0 w 65"/>
                  <a:gd name="T9" fmla="*/ 125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133">
                    <a:moveTo>
                      <a:pt x="0" y="125"/>
                    </a:moveTo>
                    <a:lnTo>
                      <a:pt x="31" y="133"/>
                    </a:lnTo>
                    <a:lnTo>
                      <a:pt x="65" y="10"/>
                    </a:lnTo>
                    <a:lnTo>
                      <a:pt x="35" y="0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3" name="Freeform 472"/>
              <p:cNvSpPr>
                <a:spLocks/>
              </p:cNvSpPr>
              <p:nvPr/>
            </p:nvSpPr>
            <p:spPr bwMode="auto">
              <a:xfrm>
                <a:off x="3444" y="1290"/>
                <a:ext cx="63" cy="146"/>
              </a:xfrm>
              <a:custGeom>
                <a:avLst/>
                <a:gdLst>
                  <a:gd name="T0" fmla="*/ 0 w 63"/>
                  <a:gd name="T1" fmla="*/ 138 h 146"/>
                  <a:gd name="T2" fmla="*/ 32 w 63"/>
                  <a:gd name="T3" fmla="*/ 146 h 146"/>
                  <a:gd name="T4" fmla="*/ 63 w 63"/>
                  <a:gd name="T5" fmla="*/ 6 h 146"/>
                  <a:gd name="T6" fmla="*/ 34 w 63"/>
                  <a:gd name="T7" fmla="*/ 0 h 146"/>
                  <a:gd name="T8" fmla="*/ 0 w 63"/>
                  <a:gd name="T9" fmla="*/ 138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46">
                    <a:moveTo>
                      <a:pt x="0" y="138"/>
                    </a:moveTo>
                    <a:lnTo>
                      <a:pt x="32" y="146"/>
                    </a:lnTo>
                    <a:lnTo>
                      <a:pt x="63" y="6"/>
                    </a:lnTo>
                    <a:lnTo>
                      <a:pt x="34" y="0"/>
                    </a:lnTo>
                    <a:lnTo>
                      <a:pt x="0" y="13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4" name="Freeform 473"/>
              <p:cNvSpPr>
                <a:spLocks/>
              </p:cNvSpPr>
              <p:nvPr/>
            </p:nvSpPr>
            <p:spPr bwMode="auto">
              <a:xfrm>
                <a:off x="3384" y="1265"/>
                <a:ext cx="56" cy="135"/>
              </a:xfrm>
              <a:custGeom>
                <a:avLst/>
                <a:gdLst>
                  <a:gd name="T0" fmla="*/ 0 w 56"/>
                  <a:gd name="T1" fmla="*/ 127 h 135"/>
                  <a:gd name="T2" fmla="*/ 29 w 56"/>
                  <a:gd name="T3" fmla="*/ 135 h 135"/>
                  <a:gd name="T4" fmla="*/ 56 w 56"/>
                  <a:gd name="T5" fmla="*/ 8 h 135"/>
                  <a:gd name="T6" fmla="*/ 27 w 56"/>
                  <a:gd name="T7" fmla="*/ 0 h 135"/>
                  <a:gd name="T8" fmla="*/ 0 w 56"/>
                  <a:gd name="T9" fmla="*/ 12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135">
                    <a:moveTo>
                      <a:pt x="0" y="127"/>
                    </a:moveTo>
                    <a:lnTo>
                      <a:pt x="29" y="135"/>
                    </a:lnTo>
                    <a:lnTo>
                      <a:pt x="56" y="8"/>
                    </a:lnTo>
                    <a:lnTo>
                      <a:pt x="27" y="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5" name="Freeform 474"/>
              <p:cNvSpPr>
                <a:spLocks/>
              </p:cNvSpPr>
              <p:nvPr/>
            </p:nvSpPr>
            <p:spPr bwMode="auto">
              <a:xfrm>
                <a:off x="3319" y="1244"/>
                <a:ext cx="53" cy="133"/>
              </a:xfrm>
              <a:custGeom>
                <a:avLst/>
                <a:gdLst>
                  <a:gd name="T0" fmla="*/ 0 w 53"/>
                  <a:gd name="T1" fmla="*/ 127 h 133"/>
                  <a:gd name="T2" fmla="*/ 31 w 53"/>
                  <a:gd name="T3" fmla="*/ 133 h 133"/>
                  <a:gd name="T4" fmla="*/ 53 w 53"/>
                  <a:gd name="T5" fmla="*/ 6 h 133"/>
                  <a:gd name="T6" fmla="*/ 24 w 53"/>
                  <a:gd name="T7" fmla="*/ 0 h 133"/>
                  <a:gd name="T8" fmla="*/ 0 w 53"/>
                  <a:gd name="T9" fmla="*/ 12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33">
                    <a:moveTo>
                      <a:pt x="0" y="127"/>
                    </a:moveTo>
                    <a:lnTo>
                      <a:pt x="31" y="133"/>
                    </a:lnTo>
                    <a:lnTo>
                      <a:pt x="53" y="6"/>
                    </a:lnTo>
                    <a:lnTo>
                      <a:pt x="24" y="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6" name="Freeform 475"/>
              <p:cNvSpPr>
                <a:spLocks/>
              </p:cNvSpPr>
              <p:nvPr/>
            </p:nvSpPr>
            <p:spPr bwMode="auto">
              <a:xfrm>
                <a:off x="3256" y="1231"/>
                <a:ext cx="51" cy="128"/>
              </a:xfrm>
              <a:custGeom>
                <a:avLst/>
                <a:gdLst>
                  <a:gd name="T0" fmla="*/ 0 w 51"/>
                  <a:gd name="T1" fmla="*/ 121 h 128"/>
                  <a:gd name="T2" fmla="*/ 32 w 51"/>
                  <a:gd name="T3" fmla="*/ 128 h 128"/>
                  <a:gd name="T4" fmla="*/ 51 w 51"/>
                  <a:gd name="T5" fmla="*/ 7 h 128"/>
                  <a:gd name="T6" fmla="*/ 20 w 51"/>
                  <a:gd name="T7" fmla="*/ 0 h 128"/>
                  <a:gd name="T8" fmla="*/ 0 w 51"/>
                  <a:gd name="T9" fmla="*/ 121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28">
                    <a:moveTo>
                      <a:pt x="0" y="121"/>
                    </a:moveTo>
                    <a:lnTo>
                      <a:pt x="32" y="128"/>
                    </a:lnTo>
                    <a:lnTo>
                      <a:pt x="51" y="7"/>
                    </a:lnTo>
                    <a:lnTo>
                      <a:pt x="20" y="0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7" name="Freeform 476"/>
              <p:cNvSpPr>
                <a:spLocks/>
              </p:cNvSpPr>
              <p:nvPr/>
            </p:nvSpPr>
            <p:spPr bwMode="auto">
              <a:xfrm>
                <a:off x="3190" y="1219"/>
                <a:ext cx="47" cy="131"/>
              </a:xfrm>
              <a:custGeom>
                <a:avLst/>
                <a:gdLst>
                  <a:gd name="T0" fmla="*/ 0 w 47"/>
                  <a:gd name="T1" fmla="*/ 127 h 131"/>
                  <a:gd name="T2" fmla="*/ 31 w 47"/>
                  <a:gd name="T3" fmla="*/ 131 h 131"/>
                  <a:gd name="T4" fmla="*/ 47 w 47"/>
                  <a:gd name="T5" fmla="*/ 6 h 131"/>
                  <a:gd name="T6" fmla="*/ 16 w 47"/>
                  <a:gd name="T7" fmla="*/ 0 h 131"/>
                  <a:gd name="T8" fmla="*/ 0 w 47"/>
                  <a:gd name="T9" fmla="*/ 127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31">
                    <a:moveTo>
                      <a:pt x="0" y="127"/>
                    </a:moveTo>
                    <a:lnTo>
                      <a:pt x="31" y="131"/>
                    </a:lnTo>
                    <a:lnTo>
                      <a:pt x="47" y="6"/>
                    </a:lnTo>
                    <a:lnTo>
                      <a:pt x="16" y="0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8" name="Freeform 477"/>
              <p:cNvSpPr>
                <a:spLocks/>
              </p:cNvSpPr>
              <p:nvPr/>
            </p:nvSpPr>
            <p:spPr bwMode="auto">
              <a:xfrm>
                <a:off x="3127" y="1213"/>
                <a:ext cx="41" cy="131"/>
              </a:xfrm>
              <a:custGeom>
                <a:avLst/>
                <a:gdLst>
                  <a:gd name="T0" fmla="*/ 0 w 41"/>
                  <a:gd name="T1" fmla="*/ 129 h 131"/>
                  <a:gd name="T2" fmla="*/ 32 w 41"/>
                  <a:gd name="T3" fmla="*/ 131 h 131"/>
                  <a:gd name="T4" fmla="*/ 41 w 41"/>
                  <a:gd name="T5" fmla="*/ 2 h 131"/>
                  <a:gd name="T6" fmla="*/ 10 w 41"/>
                  <a:gd name="T7" fmla="*/ 0 h 131"/>
                  <a:gd name="T8" fmla="*/ 0 w 41"/>
                  <a:gd name="T9" fmla="*/ 129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1">
                    <a:moveTo>
                      <a:pt x="0" y="129"/>
                    </a:moveTo>
                    <a:lnTo>
                      <a:pt x="32" y="131"/>
                    </a:lnTo>
                    <a:lnTo>
                      <a:pt x="41" y="2"/>
                    </a:lnTo>
                    <a:lnTo>
                      <a:pt x="10" y="0"/>
                    </a:lnTo>
                    <a:lnTo>
                      <a:pt x="0" y="12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69" name="Freeform 478"/>
              <p:cNvSpPr>
                <a:spLocks/>
              </p:cNvSpPr>
              <p:nvPr/>
            </p:nvSpPr>
            <p:spPr bwMode="auto">
              <a:xfrm>
                <a:off x="3059" y="1208"/>
                <a:ext cx="43" cy="132"/>
              </a:xfrm>
              <a:custGeom>
                <a:avLst/>
                <a:gdLst>
                  <a:gd name="T0" fmla="*/ 0 w 43"/>
                  <a:gd name="T1" fmla="*/ 130 h 132"/>
                  <a:gd name="T2" fmla="*/ 31 w 43"/>
                  <a:gd name="T3" fmla="*/ 132 h 132"/>
                  <a:gd name="T4" fmla="*/ 43 w 43"/>
                  <a:gd name="T5" fmla="*/ 2 h 132"/>
                  <a:gd name="T6" fmla="*/ 11 w 43"/>
                  <a:gd name="T7" fmla="*/ 0 h 132"/>
                  <a:gd name="T8" fmla="*/ 0 w 43"/>
                  <a:gd name="T9" fmla="*/ 13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32">
                    <a:moveTo>
                      <a:pt x="0" y="130"/>
                    </a:moveTo>
                    <a:lnTo>
                      <a:pt x="31" y="132"/>
                    </a:lnTo>
                    <a:lnTo>
                      <a:pt x="43" y="2"/>
                    </a:lnTo>
                    <a:lnTo>
                      <a:pt x="11" y="0"/>
                    </a:lnTo>
                    <a:lnTo>
                      <a:pt x="0" y="13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0" name="Freeform 479"/>
              <p:cNvSpPr>
                <a:spLocks/>
              </p:cNvSpPr>
              <p:nvPr/>
            </p:nvSpPr>
            <p:spPr bwMode="auto">
              <a:xfrm>
                <a:off x="2994" y="1198"/>
                <a:ext cx="37" cy="131"/>
              </a:xfrm>
              <a:custGeom>
                <a:avLst/>
                <a:gdLst>
                  <a:gd name="T0" fmla="*/ 0 w 37"/>
                  <a:gd name="T1" fmla="*/ 131 h 131"/>
                  <a:gd name="T2" fmla="*/ 31 w 37"/>
                  <a:gd name="T3" fmla="*/ 131 h 131"/>
                  <a:gd name="T4" fmla="*/ 37 w 37"/>
                  <a:gd name="T5" fmla="*/ 2 h 131"/>
                  <a:gd name="T6" fmla="*/ 6 w 37"/>
                  <a:gd name="T7" fmla="*/ 0 h 131"/>
                  <a:gd name="T8" fmla="*/ 0 w 37"/>
                  <a:gd name="T9" fmla="*/ 13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1">
                    <a:moveTo>
                      <a:pt x="0" y="131"/>
                    </a:moveTo>
                    <a:lnTo>
                      <a:pt x="31" y="131"/>
                    </a:lnTo>
                    <a:lnTo>
                      <a:pt x="37" y="2"/>
                    </a:lnTo>
                    <a:lnTo>
                      <a:pt x="6" y="0"/>
                    </a:lnTo>
                    <a:lnTo>
                      <a:pt x="0" y="13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1" name="Freeform 480"/>
              <p:cNvSpPr>
                <a:spLocks/>
              </p:cNvSpPr>
              <p:nvPr/>
            </p:nvSpPr>
            <p:spPr bwMode="auto">
              <a:xfrm>
                <a:off x="2926" y="1198"/>
                <a:ext cx="33" cy="131"/>
              </a:xfrm>
              <a:custGeom>
                <a:avLst/>
                <a:gdLst>
                  <a:gd name="T0" fmla="*/ 0 w 33"/>
                  <a:gd name="T1" fmla="*/ 131 h 131"/>
                  <a:gd name="T2" fmla="*/ 31 w 33"/>
                  <a:gd name="T3" fmla="*/ 131 h 131"/>
                  <a:gd name="T4" fmla="*/ 33 w 33"/>
                  <a:gd name="T5" fmla="*/ 2 h 131"/>
                  <a:gd name="T6" fmla="*/ 1 w 33"/>
                  <a:gd name="T7" fmla="*/ 0 h 131"/>
                  <a:gd name="T8" fmla="*/ 0 w 33"/>
                  <a:gd name="T9" fmla="*/ 13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31">
                    <a:moveTo>
                      <a:pt x="0" y="131"/>
                    </a:moveTo>
                    <a:lnTo>
                      <a:pt x="31" y="131"/>
                    </a:lnTo>
                    <a:lnTo>
                      <a:pt x="33" y="2"/>
                    </a:lnTo>
                    <a:lnTo>
                      <a:pt x="1" y="0"/>
                    </a:lnTo>
                    <a:lnTo>
                      <a:pt x="0" y="13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2" name="Line 481"/>
              <p:cNvSpPr>
                <a:spLocks noChangeShapeType="1"/>
              </p:cNvSpPr>
              <p:nvPr/>
            </p:nvSpPr>
            <p:spPr bwMode="auto">
              <a:xfrm flipV="1">
                <a:off x="2892" y="1194"/>
                <a:ext cx="1" cy="106"/>
              </a:xfrm>
              <a:prstGeom prst="line">
                <a:avLst/>
              </a:prstGeom>
              <a:noFill/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3" name="Freeform 482"/>
              <p:cNvSpPr>
                <a:spLocks/>
              </p:cNvSpPr>
              <p:nvPr/>
            </p:nvSpPr>
            <p:spPr bwMode="auto">
              <a:xfrm>
                <a:off x="2877" y="1254"/>
                <a:ext cx="1464" cy="1019"/>
              </a:xfrm>
              <a:custGeom>
                <a:avLst/>
                <a:gdLst>
                  <a:gd name="T0" fmla="*/ 2865 w 748"/>
                  <a:gd name="T1" fmla="*/ 2128 h 488"/>
                  <a:gd name="T2" fmla="*/ 2008 w 748"/>
                  <a:gd name="T3" fmla="*/ 606 h 488"/>
                  <a:gd name="T4" fmla="*/ 0 w 748"/>
                  <a:gd name="T5" fmla="*/ 0 h 4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8" h="488">
                    <a:moveTo>
                      <a:pt x="748" y="488"/>
                    </a:moveTo>
                    <a:cubicBezTo>
                      <a:pt x="748" y="355"/>
                      <a:pt x="668" y="231"/>
                      <a:pt x="524" y="139"/>
                    </a:cubicBezTo>
                    <a:cubicBezTo>
                      <a:pt x="383" y="49"/>
                      <a:pt x="197" y="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E6EDF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4" name="Oval 483"/>
              <p:cNvSpPr>
                <a:spLocks noChangeArrowheads="1"/>
              </p:cNvSpPr>
              <p:nvPr/>
            </p:nvSpPr>
            <p:spPr bwMode="auto">
              <a:xfrm>
                <a:off x="4247" y="2196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5" name="Freeform 484"/>
              <p:cNvSpPr>
                <a:spLocks/>
              </p:cNvSpPr>
              <p:nvPr/>
            </p:nvSpPr>
            <p:spPr bwMode="auto">
              <a:xfrm>
                <a:off x="4263" y="2267"/>
                <a:ext cx="35" cy="6"/>
              </a:xfrm>
              <a:custGeom>
                <a:avLst/>
                <a:gdLst>
                  <a:gd name="T0" fmla="*/ 68 w 18"/>
                  <a:gd name="T1" fmla="*/ 12 h 3"/>
                  <a:gd name="T2" fmla="*/ 35 w 18"/>
                  <a:gd name="T3" fmla="*/ 0 h 3"/>
                  <a:gd name="T4" fmla="*/ 0 w 18"/>
                  <a:gd name="T5" fmla="*/ 1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3"/>
                    </a:moveTo>
                    <a:cubicBezTo>
                      <a:pt x="15" y="1"/>
                      <a:pt x="12" y="0"/>
                      <a:pt x="9" y="0"/>
                    </a:cubicBezTo>
                    <a:cubicBezTo>
                      <a:pt x="5" y="0"/>
                      <a:pt x="2" y="1"/>
                      <a:pt x="0" y="3"/>
                    </a:cubicBezTo>
                  </a:path>
                </a:pathLst>
              </a:custGeom>
              <a:solidFill>
                <a:srgbClr val="FFF3A8"/>
              </a:solidFill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6" name="Freeform 485"/>
              <p:cNvSpPr>
                <a:spLocks/>
              </p:cNvSpPr>
              <p:nvPr/>
            </p:nvSpPr>
            <p:spPr bwMode="auto">
              <a:xfrm>
                <a:off x="4263" y="2267"/>
                <a:ext cx="35" cy="6"/>
              </a:xfrm>
              <a:custGeom>
                <a:avLst/>
                <a:gdLst>
                  <a:gd name="T0" fmla="*/ 68 w 18"/>
                  <a:gd name="T1" fmla="*/ 12 h 3"/>
                  <a:gd name="T2" fmla="*/ 35 w 18"/>
                  <a:gd name="T3" fmla="*/ 0 h 3"/>
                  <a:gd name="T4" fmla="*/ 0 w 18"/>
                  <a:gd name="T5" fmla="*/ 1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3"/>
                    </a:moveTo>
                    <a:cubicBezTo>
                      <a:pt x="15" y="1"/>
                      <a:pt x="12" y="0"/>
                      <a:pt x="9" y="0"/>
                    </a:cubicBezTo>
                    <a:cubicBezTo>
                      <a:pt x="5" y="0"/>
                      <a:pt x="2" y="1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58585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7" name="Oval 486"/>
              <p:cNvSpPr>
                <a:spLocks noChangeArrowheads="1"/>
              </p:cNvSpPr>
              <p:nvPr/>
            </p:nvSpPr>
            <p:spPr bwMode="auto">
              <a:xfrm>
                <a:off x="4237" y="2125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8" name="Oval 487"/>
              <p:cNvSpPr>
                <a:spLocks noChangeArrowheads="1"/>
              </p:cNvSpPr>
              <p:nvPr/>
            </p:nvSpPr>
            <p:spPr bwMode="auto">
              <a:xfrm>
                <a:off x="4222" y="2058"/>
                <a:ext cx="62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79" name="Oval 488"/>
              <p:cNvSpPr>
                <a:spLocks noChangeArrowheads="1"/>
              </p:cNvSpPr>
              <p:nvPr/>
            </p:nvSpPr>
            <p:spPr bwMode="auto">
              <a:xfrm>
                <a:off x="4198" y="1989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0" name="Oval 489"/>
              <p:cNvSpPr>
                <a:spLocks noChangeArrowheads="1"/>
              </p:cNvSpPr>
              <p:nvPr/>
            </p:nvSpPr>
            <p:spPr bwMode="auto">
              <a:xfrm>
                <a:off x="4171" y="1926"/>
                <a:ext cx="60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1" name="Oval 490"/>
              <p:cNvSpPr>
                <a:spLocks noChangeArrowheads="1"/>
              </p:cNvSpPr>
              <p:nvPr/>
            </p:nvSpPr>
            <p:spPr bwMode="auto">
              <a:xfrm>
                <a:off x="4136" y="1866"/>
                <a:ext cx="62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2" name="Oval 491"/>
              <p:cNvSpPr>
                <a:spLocks noChangeArrowheads="1"/>
              </p:cNvSpPr>
              <p:nvPr/>
            </p:nvSpPr>
            <p:spPr bwMode="auto">
              <a:xfrm>
                <a:off x="4096" y="1810"/>
                <a:ext cx="63" cy="66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3" name="Oval 492"/>
              <p:cNvSpPr>
                <a:spLocks noChangeArrowheads="1"/>
              </p:cNvSpPr>
              <p:nvPr/>
            </p:nvSpPr>
            <p:spPr bwMode="auto">
              <a:xfrm>
                <a:off x="4053" y="1755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4" name="Oval 493"/>
              <p:cNvSpPr>
                <a:spLocks noChangeArrowheads="1"/>
              </p:cNvSpPr>
              <p:nvPr/>
            </p:nvSpPr>
            <p:spPr bwMode="auto">
              <a:xfrm>
                <a:off x="4006" y="1707"/>
                <a:ext cx="63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5" name="Oval 494"/>
              <p:cNvSpPr>
                <a:spLocks noChangeArrowheads="1"/>
              </p:cNvSpPr>
              <p:nvPr/>
            </p:nvSpPr>
            <p:spPr bwMode="auto">
              <a:xfrm>
                <a:off x="3957" y="1659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6" name="Oval 495"/>
              <p:cNvSpPr>
                <a:spLocks noChangeArrowheads="1"/>
              </p:cNvSpPr>
              <p:nvPr/>
            </p:nvSpPr>
            <p:spPr bwMode="auto">
              <a:xfrm>
                <a:off x="3904" y="1618"/>
                <a:ext cx="63" cy="64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7" name="Oval 496"/>
              <p:cNvSpPr>
                <a:spLocks noChangeArrowheads="1"/>
              </p:cNvSpPr>
              <p:nvPr/>
            </p:nvSpPr>
            <p:spPr bwMode="auto">
              <a:xfrm>
                <a:off x="3852" y="1576"/>
                <a:ext cx="60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8" name="Oval 497"/>
              <p:cNvSpPr>
                <a:spLocks noChangeArrowheads="1"/>
              </p:cNvSpPr>
              <p:nvPr/>
            </p:nvSpPr>
            <p:spPr bwMode="auto">
              <a:xfrm>
                <a:off x="3795" y="1540"/>
                <a:ext cx="63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89" name="Oval 498"/>
              <p:cNvSpPr>
                <a:spLocks noChangeArrowheads="1"/>
              </p:cNvSpPr>
              <p:nvPr/>
            </p:nvSpPr>
            <p:spPr bwMode="auto">
              <a:xfrm>
                <a:off x="3738" y="1505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90" name="Oval 499"/>
              <p:cNvSpPr>
                <a:spLocks noChangeArrowheads="1"/>
              </p:cNvSpPr>
              <p:nvPr/>
            </p:nvSpPr>
            <p:spPr bwMode="auto">
              <a:xfrm>
                <a:off x="3677" y="1474"/>
                <a:ext cx="63" cy="66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91" name="Oval 500"/>
              <p:cNvSpPr>
                <a:spLocks noChangeArrowheads="1"/>
              </p:cNvSpPr>
              <p:nvPr/>
            </p:nvSpPr>
            <p:spPr bwMode="auto">
              <a:xfrm>
                <a:off x="3619" y="1446"/>
                <a:ext cx="60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92" name="Oval 501"/>
              <p:cNvSpPr>
                <a:spLocks noChangeArrowheads="1"/>
              </p:cNvSpPr>
              <p:nvPr/>
            </p:nvSpPr>
            <p:spPr bwMode="auto">
              <a:xfrm>
                <a:off x="3556" y="1419"/>
                <a:ext cx="63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93" name="Oval 502"/>
              <p:cNvSpPr>
                <a:spLocks noChangeArrowheads="1"/>
              </p:cNvSpPr>
              <p:nvPr/>
            </p:nvSpPr>
            <p:spPr bwMode="auto">
              <a:xfrm>
                <a:off x="3495" y="1396"/>
                <a:ext cx="61" cy="67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94" name="Oval 503"/>
              <p:cNvSpPr>
                <a:spLocks noChangeArrowheads="1"/>
              </p:cNvSpPr>
              <p:nvPr/>
            </p:nvSpPr>
            <p:spPr bwMode="auto">
              <a:xfrm>
                <a:off x="3431" y="1375"/>
                <a:ext cx="62" cy="65"/>
              </a:xfrm>
              <a:prstGeom prst="ellipse">
                <a:avLst/>
              </a:prstGeom>
              <a:solidFill>
                <a:srgbClr val="FFF3A8"/>
              </a:solidFill>
              <a:ln w="6350">
                <a:solidFill>
                  <a:srgbClr val="58585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5" name="Oval 504"/>
            <p:cNvSpPr>
              <a:spLocks noChangeArrowheads="1"/>
            </p:cNvSpPr>
            <p:nvPr/>
          </p:nvSpPr>
          <p:spPr bwMode="auto">
            <a:xfrm rot="10800000">
              <a:off x="3118640" y="5959640"/>
              <a:ext cx="160752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" name="Oval 505"/>
            <p:cNvSpPr>
              <a:spLocks noChangeArrowheads="1"/>
            </p:cNvSpPr>
            <p:nvPr/>
          </p:nvSpPr>
          <p:spPr bwMode="auto">
            <a:xfrm rot="10800000">
              <a:off x="3284663" y="6001854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Oval 506"/>
            <p:cNvSpPr>
              <a:spLocks noChangeArrowheads="1"/>
            </p:cNvSpPr>
            <p:nvPr/>
          </p:nvSpPr>
          <p:spPr bwMode="auto">
            <a:xfrm rot="10800000">
              <a:off x="3455957" y="6041430"/>
              <a:ext cx="163388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" name="Oval 507"/>
            <p:cNvSpPr>
              <a:spLocks noChangeArrowheads="1"/>
            </p:cNvSpPr>
            <p:nvPr/>
          </p:nvSpPr>
          <p:spPr bwMode="auto">
            <a:xfrm rot="10800000">
              <a:off x="3624615" y="6067813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" name="Oval 508"/>
            <p:cNvSpPr>
              <a:spLocks noChangeArrowheads="1"/>
            </p:cNvSpPr>
            <p:nvPr/>
          </p:nvSpPr>
          <p:spPr bwMode="auto">
            <a:xfrm rot="10800000">
              <a:off x="3795909" y="6096835"/>
              <a:ext cx="163388" cy="168855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" name="Oval 509"/>
            <p:cNvSpPr>
              <a:spLocks noChangeArrowheads="1"/>
            </p:cNvSpPr>
            <p:nvPr/>
          </p:nvSpPr>
          <p:spPr bwMode="auto">
            <a:xfrm rot="10800000">
              <a:off x="3969837" y="6112665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" name="Oval 510"/>
            <p:cNvSpPr>
              <a:spLocks noChangeArrowheads="1"/>
            </p:cNvSpPr>
            <p:nvPr/>
          </p:nvSpPr>
          <p:spPr bwMode="auto">
            <a:xfrm rot="10800000">
              <a:off x="4141131" y="6128496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" name="Oval 511"/>
            <p:cNvSpPr>
              <a:spLocks noChangeArrowheads="1"/>
            </p:cNvSpPr>
            <p:nvPr/>
          </p:nvSpPr>
          <p:spPr bwMode="auto">
            <a:xfrm rot="10800000">
              <a:off x="4317695" y="6133772"/>
              <a:ext cx="158117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Oval 512"/>
            <p:cNvSpPr>
              <a:spLocks noChangeArrowheads="1"/>
            </p:cNvSpPr>
            <p:nvPr/>
          </p:nvSpPr>
          <p:spPr bwMode="auto">
            <a:xfrm rot="10800000">
              <a:off x="493897" y="3970315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Oval 513"/>
            <p:cNvSpPr>
              <a:spLocks noChangeArrowheads="1"/>
            </p:cNvSpPr>
            <p:nvPr/>
          </p:nvSpPr>
          <p:spPr bwMode="auto">
            <a:xfrm rot="10800000">
              <a:off x="467544" y="3761884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Freeform 514"/>
            <p:cNvSpPr>
              <a:spLocks/>
            </p:cNvSpPr>
            <p:nvPr/>
          </p:nvSpPr>
          <p:spPr bwMode="auto">
            <a:xfrm rot="10800000">
              <a:off x="488626" y="3717032"/>
              <a:ext cx="113317" cy="21107"/>
            </a:xfrm>
            <a:custGeom>
              <a:avLst/>
              <a:gdLst>
                <a:gd name="T0" fmla="*/ 84 w 22"/>
                <a:gd name="T1" fmla="*/ 16 h 4"/>
                <a:gd name="T2" fmla="*/ 43 w 22"/>
                <a:gd name="T3" fmla="*/ 0 h 4"/>
                <a:gd name="T4" fmla="*/ 0 w 22"/>
                <a:gd name="T5" fmla="*/ 1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cubicBezTo>
                    <a:pt x="19" y="2"/>
                    <a:pt x="15" y="0"/>
                    <a:pt x="11" y="0"/>
                  </a:cubicBezTo>
                  <a:cubicBezTo>
                    <a:pt x="7" y="0"/>
                    <a:pt x="3" y="2"/>
                    <a:pt x="0" y="4"/>
                  </a:cubicBezTo>
                </a:path>
              </a:pathLst>
            </a:custGeom>
            <a:solidFill>
              <a:srgbClr val="FFF3A8"/>
            </a:solidFill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Freeform 515"/>
            <p:cNvSpPr>
              <a:spLocks/>
            </p:cNvSpPr>
            <p:nvPr/>
          </p:nvSpPr>
          <p:spPr bwMode="auto">
            <a:xfrm rot="10800000">
              <a:off x="488626" y="3717032"/>
              <a:ext cx="113317" cy="21107"/>
            </a:xfrm>
            <a:custGeom>
              <a:avLst/>
              <a:gdLst>
                <a:gd name="T0" fmla="*/ 84 w 22"/>
                <a:gd name="T1" fmla="*/ 16 h 4"/>
                <a:gd name="T2" fmla="*/ 43 w 22"/>
                <a:gd name="T3" fmla="*/ 0 h 4"/>
                <a:gd name="T4" fmla="*/ 0 w 22"/>
                <a:gd name="T5" fmla="*/ 1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cubicBezTo>
                    <a:pt x="19" y="2"/>
                    <a:pt x="15" y="0"/>
                    <a:pt x="11" y="0"/>
                  </a:cubicBezTo>
                  <a:cubicBezTo>
                    <a:pt x="7" y="0"/>
                    <a:pt x="3" y="2"/>
                    <a:pt x="0" y="4"/>
                  </a:cubicBezTo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Oval 516"/>
            <p:cNvSpPr>
              <a:spLocks noChangeArrowheads="1"/>
            </p:cNvSpPr>
            <p:nvPr/>
          </p:nvSpPr>
          <p:spPr bwMode="auto">
            <a:xfrm rot="10800000">
              <a:off x="538697" y="4173469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Oval 517"/>
            <p:cNvSpPr>
              <a:spLocks noChangeArrowheads="1"/>
            </p:cNvSpPr>
            <p:nvPr/>
          </p:nvSpPr>
          <p:spPr bwMode="auto">
            <a:xfrm rot="10800000">
              <a:off x="601944" y="4376623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Oval 518"/>
            <p:cNvSpPr>
              <a:spLocks noChangeArrowheads="1"/>
            </p:cNvSpPr>
            <p:nvPr/>
          </p:nvSpPr>
          <p:spPr bwMode="auto">
            <a:xfrm rot="10800000">
              <a:off x="683637" y="457713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Oval 519"/>
            <p:cNvSpPr>
              <a:spLocks noChangeArrowheads="1"/>
            </p:cNvSpPr>
            <p:nvPr/>
          </p:nvSpPr>
          <p:spPr bwMode="auto">
            <a:xfrm rot="10800000">
              <a:off x="791684" y="4775015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Oval 520"/>
            <p:cNvSpPr>
              <a:spLocks noChangeArrowheads="1"/>
            </p:cNvSpPr>
            <p:nvPr/>
          </p:nvSpPr>
          <p:spPr bwMode="auto">
            <a:xfrm rot="10800000">
              <a:off x="920813" y="4962339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Oval 521"/>
            <p:cNvSpPr>
              <a:spLocks noChangeArrowheads="1"/>
            </p:cNvSpPr>
            <p:nvPr/>
          </p:nvSpPr>
          <p:spPr bwMode="auto">
            <a:xfrm rot="10800000">
              <a:off x="1065754" y="5139110"/>
              <a:ext cx="171294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Oval 522"/>
            <p:cNvSpPr>
              <a:spLocks noChangeArrowheads="1"/>
            </p:cNvSpPr>
            <p:nvPr/>
          </p:nvSpPr>
          <p:spPr bwMode="auto">
            <a:xfrm rot="10800000">
              <a:off x="1200153" y="5292135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Oval 523"/>
            <p:cNvSpPr>
              <a:spLocks noChangeArrowheads="1"/>
            </p:cNvSpPr>
            <p:nvPr/>
          </p:nvSpPr>
          <p:spPr bwMode="auto">
            <a:xfrm rot="10800000">
              <a:off x="1334553" y="5418776"/>
              <a:ext cx="173929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Oval 524"/>
            <p:cNvSpPr>
              <a:spLocks noChangeArrowheads="1"/>
            </p:cNvSpPr>
            <p:nvPr/>
          </p:nvSpPr>
          <p:spPr bwMode="auto">
            <a:xfrm rot="10800000">
              <a:off x="1490034" y="5545417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" name="Oval 525"/>
            <p:cNvSpPr>
              <a:spLocks noChangeArrowheads="1"/>
            </p:cNvSpPr>
            <p:nvPr/>
          </p:nvSpPr>
          <p:spPr bwMode="auto">
            <a:xfrm rot="10800000">
              <a:off x="1637610" y="5656229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" name="Oval 526"/>
            <p:cNvSpPr>
              <a:spLocks noChangeArrowheads="1"/>
            </p:cNvSpPr>
            <p:nvPr/>
          </p:nvSpPr>
          <p:spPr bwMode="auto">
            <a:xfrm rot="10800000">
              <a:off x="1803633" y="5767040"/>
              <a:ext cx="171294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" name="Oval 527"/>
            <p:cNvSpPr>
              <a:spLocks noChangeArrowheads="1"/>
            </p:cNvSpPr>
            <p:nvPr/>
          </p:nvSpPr>
          <p:spPr bwMode="auto">
            <a:xfrm rot="10800000">
              <a:off x="1964386" y="5864659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Oval 528"/>
            <p:cNvSpPr>
              <a:spLocks noChangeArrowheads="1"/>
            </p:cNvSpPr>
            <p:nvPr/>
          </p:nvSpPr>
          <p:spPr bwMode="auto">
            <a:xfrm rot="10800000">
              <a:off x="2138315" y="5951725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" name="Oval 529"/>
            <p:cNvSpPr>
              <a:spLocks noChangeArrowheads="1"/>
            </p:cNvSpPr>
            <p:nvPr/>
          </p:nvSpPr>
          <p:spPr bwMode="auto">
            <a:xfrm rot="10800000">
              <a:off x="2314879" y="6041430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Oval 530"/>
            <p:cNvSpPr>
              <a:spLocks noChangeArrowheads="1"/>
            </p:cNvSpPr>
            <p:nvPr/>
          </p:nvSpPr>
          <p:spPr bwMode="auto">
            <a:xfrm rot="10800000">
              <a:off x="2494078" y="6117942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" name="Oval 531"/>
            <p:cNvSpPr>
              <a:spLocks noChangeArrowheads="1"/>
            </p:cNvSpPr>
            <p:nvPr/>
          </p:nvSpPr>
          <p:spPr bwMode="auto">
            <a:xfrm rot="10800000">
              <a:off x="2681183" y="6189178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" name="Oval 532"/>
            <p:cNvSpPr>
              <a:spLocks noChangeArrowheads="1"/>
            </p:cNvSpPr>
            <p:nvPr/>
          </p:nvSpPr>
          <p:spPr bwMode="auto">
            <a:xfrm rot="10800000">
              <a:off x="2860383" y="6249860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Oval 533"/>
            <p:cNvSpPr>
              <a:spLocks noChangeArrowheads="1"/>
            </p:cNvSpPr>
            <p:nvPr/>
          </p:nvSpPr>
          <p:spPr bwMode="auto">
            <a:xfrm rot="10800000">
              <a:off x="3036947" y="6299989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" name="Oval 534"/>
            <p:cNvSpPr>
              <a:spLocks noChangeArrowheads="1"/>
            </p:cNvSpPr>
            <p:nvPr/>
          </p:nvSpPr>
          <p:spPr bwMode="auto">
            <a:xfrm rot="10800000">
              <a:off x="3213511" y="6344841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" name="Oval 535"/>
            <p:cNvSpPr>
              <a:spLocks noChangeArrowheads="1"/>
            </p:cNvSpPr>
            <p:nvPr/>
          </p:nvSpPr>
          <p:spPr bwMode="auto">
            <a:xfrm rot="10800000">
              <a:off x="3392710" y="638177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" name="Oval 536"/>
            <p:cNvSpPr>
              <a:spLocks noChangeArrowheads="1"/>
            </p:cNvSpPr>
            <p:nvPr/>
          </p:nvSpPr>
          <p:spPr bwMode="auto">
            <a:xfrm rot="10800000">
              <a:off x="3574545" y="6416077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" name="Oval 537"/>
            <p:cNvSpPr>
              <a:spLocks noChangeArrowheads="1"/>
            </p:cNvSpPr>
            <p:nvPr/>
          </p:nvSpPr>
          <p:spPr bwMode="auto">
            <a:xfrm rot="10800000">
              <a:off x="3753744" y="6437184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" name="Oval 538"/>
            <p:cNvSpPr>
              <a:spLocks noChangeArrowheads="1"/>
            </p:cNvSpPr>
            <p:nvPr/>
          </p:nvSpPr>
          <p:spPr bwMode="auto">
            <a:xfrm rot="10800000">
              <a:off x="3935579" y="6460929"/>
              <a:ext cx="168658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0" name="Oval 539"/>
            <p:cNvSpPr>
              <a:spLocks noChangeArrowheads="1"/>
            </p:cNvSpPr>
            <p:nvPr/>
          </p:nvSpPr>
          <p:spPr bwMode="auto">
            <a:xfrm rot="10800000">
              <a:off x="4120049" y="6476760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1" name="Oval 540"/>
            <p:cNvSpPr>
              <a:spLocks noChangeArrowheads="1"/>
            </p:cNvSpPr>
            <p:nvPr/>
          </p:nvSpPr>
          <p:spPr bwMode="auto">
            <a:xfrm rot="10800000">
              <a:off x="4307154" y="6487313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2" name="Oval 541"/>
            <p:cNvSpPr>
              <a:spLocks noChangeArrowheads="1"/>
            </p:cNvSpPr>
            <p:nvPr/>
          </p:nvSpPr>
          <p:spPr bwMode="auto">
            <a:xfrm rot="10800000">
              <a:off x="4373036" y="6574379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3" name="Oval 542"/>
            <p:cNvSpPr>
              <a:spLocks noChangeArrowheads="1"/>
            </p:cNvSpPr>
            <p:nvPr/>
          </p:nvSpPr>
          <p:spPr bwMode="auto">
            <a:xfrm rot="10800000">
              <a:off x="4193837" y="657437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4" name="Oval 543"/>
            <p:cNvSpPr>
              <a:spLocks noChangeArrowheads="1"/>
            </p:cNvSpPr>
            <p:nvPr/>
          </p:nvSpPr>
          <p:spPr bwMode="auto">
            <a:xfrm rot="10800000">
              <a:off x="4012002" y="6553272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5" name="Oval 544"/>
            <p:cNvSpPr>
              <a:spLocks noChangeArrowheads="1"/>
            </p:cNvSpPr>
            <p:nvPr/>
          </p:nvSpPr>
          <p:spPr bwMode="auto">
            <a:xfrm rot="10800000">
              <a:off x="3822261" y="652688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6" name="Oval 545"/>
            <p:cNvSpPr>
              <a:spLocks noChangeArrowheads="1"/>
            </p:cNvSpPr>
            <p:nvPr/>
          </p:nvSpPr>
          <p:spPr bwMode="auto">
            <a:xfrm rot="10800000">
              <a:off x="3629886" y="6497866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7" name="Oval 546"/>
            <p:cNvSpPr>
              <a:spLocks noChangeArrowheads="1"/>
            </p:cNvSpPr>
            <p:nvPr/>
          </p:nvSpPr>
          <p:spPr bwMode="auto">
            <a:xfrm rot="10800000">
              <a:off x="3455957" y="646620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8" name="Oval 547"/>
            <p:cNvSpPr>
              <a:spLocks noChangeArrowheads="1"/>
            </p:cNvSpPr>
            <p:nvPr/>
          </p:nvSpPr>
          <p:spPr bwMode="auto">
            <a:xfrm rot="10800000">
              <a:off x="3279393" y="642135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Oval 548"/>
            <p:cNvSpPr>
              <a:spLocks noChangeArrowheads="1"/>
            </p:cNvSpPr>
            <p:nvPr/>
          </p:nvSpPr>
          <p:spPr bwMode="auto">
            <a:xfrm rot="10800000">
              <a:off x="3102829" y="6381778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0" name="Oval 549"/>
            <p:cNvSpPr>
              <a:spLocks noChangeArrowheads="1"/>
            </p:cNvSpPr>
            <p:nvPr/>
          </p:nvSpPr>
          <p:spPr bwMode="auto">
            <a:xfrm rot="10800000">
              <a:off x="2928900" y="633428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1" name="Oval 550"/>
            <p:cNvSpPr>
              <a:spLocks noChangeArrowheads="1"/>
            </p:cNvSpPr>
            <p:nvPr/>
          </p:nvSpPr>
          <p:spPr bwMode="auto">
            <a:xfrm rot="10800000">
              <a:off x="2731254" y="6265690"/>
              <a:ext cx="63247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2" name="Oval 551"/>
            <p:cNvSpPr>
              <a:spLocks noChangeArrowheads="1"/>
            </p:cNvSpPr>
            <p:nvPr/>
          </p:nvSpPr>
          <p:spPr bwMode="auto">
            <a:xfrm rot="10800000">
              <a:off x="2552054" y="619973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3" name="Oval 552"/>
            <p:cNvSpPr>
              <a:spLocks noChangeArrowheads="1"/>
            </p:cNvSpPr>
            <p:nvPr/>
          </p:nvSpPr>
          <p:spPr bwMode="auto">
            <a:xfrm rot="10800000">
              <a:off x="2370220" y="611794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4" name="Oval 553"/>
            <p:cNvSpPr>
              <a:spLocks noChangeArrowheads="1"/>
            </p:cNvSpPr>
            <p:nvPr/>
          </p:nvSpPr>
          <p:spPr bwMode="auto">
            <a:xfrm rot="10800000">
              <a:off x="2196291" y="603615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5" name="Oval 554"/>
            <p:cNvSpPr>
              <a:spLocks noChangeArrowheads="1"/>
            </p:cNvSpPr>
            <p:nvPr/>
          </p:nvSpPr>
          <p:spPr bwMode="auto">
            <a:xfrm rot="10800000">
              <a:off x="2009186" y="596491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6" name="Oval 555"/>
            <p:cNvSpPr>
              <a:spLocks noChangeArrowheads="1"/>
            </p:cNvSpPr>
            <p:nvPr/>
          </p:nvSpPr>
          <p:spPr bwMode="auto">
            <a:xfrm rot="10800000">
              <a:off x="1840527" y="586993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7" name="Oval 556"/>
            <p:cNvSpPr>
              <a:spLocks noChangeArrowheads="1"/>
            </p:cNvSpPr>
            <p:nvPr/>
          </p:nvSpPr>
          <p:spPr bwMode="auto">
            <a:xfrm rot="10800000">
              <a:off x="1669234" y="577231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8" name="Oval 557"/>
            <p:cNvSpPr>
              <a:spLocks noChangeArrowheads="1"/>
            </p:cNvSpPr>
            <p:nvPr/>
          </p:nvSpPr>
          <p:spPr bwMode="auto">
            <a:xfrm rot="10800000">
              <a:off x="1513752" y="565095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9" name="Oval 558"/>
            <p:cNvSpPr>
              <a:spLocks noChangeArrowheads="1"/>
            </p:cNvSpPr>
            <p:nvPr/>
          </p:nvSpPr>
          <p:spPr bwMode="auto">
            <a:xfrm rot="10800000">
              <a:off x="1379353" y="552431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0" name="Oval 559"/>
            <p:cNvSpPr>
              <a:spLocks noChangeArrowheads="1"/>
            </p:cNvSpPr>
            <p:nvPr/>
          </p:nvSpPr>
          <p:spPr bwMode="auto">
            <a:xfrm rot="10800000">
              <a:off x="1231777" y="5384477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1" name="Oval 560"/>
            <p:cNvSpPr>
              <a:spLocks noChangeArrowheads="1"/>
            </p:cNvSpPr>
            <p:nvPr/>
          </p:nvSpPr>
          <p:spPr bwMode="auto">
            <a:xfrm rot="10800000">
              <a:off x="2019727" y="5566524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2" name="Oval 561"/>
            <p:cNvSpPr>
              <a:spLocks noChangeArrowheads="1"/>
            </p:cNvSpPr>
            <p:nvPr/>
          </p:nvSpPr>
          <p:spPr bwMode="auto">
            <a:xfrm rot="10800000">
              <a:off x="1869515" y="5463628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3" name="Oval 562"/>
            <p:cNvSpPr>
              <a:spLocks noChangeArrowheads="1"/>
            </p:cNvSpPr>
            <p:nvPr/>
          </p:nvSpPr>
          <p:spPr bwMode="auto">
            <a:xfrm rot="10800000">
              <a:off x="1737751" y="537392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4" name="Oval 563"/>
            <p:cNvSpPr>
              <a:spLocks noChangeArrowheads="1"/>
            </p:cNvSpPr>
            <p:nvPr/>
          </p:nvSpPr>
          <p:spPr bwMode="auto">
            <a:xfrm rot="10800000">
              <a:off x="1592811" y="5257836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5" name="Oval 564"/>
            <p:cNvSpPr>
              <a:spLocks noChangeArrowheads="1"/>
            </p:cNvSpPr>
            <p:nvPr/>
          </p:nvSpPr>
          <p:spPr bwMode="auto">
            <a:xfrm rot="10800000">
              <a:off x="1468952" y="514438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6" name="Oval 565"/>
            <p:cNvSpPr>
              <a:spLocks noChangeArrowheads="1"/>
            </p:cNvSpPr>
            <p:nvPr/>
          </p:nvSpPr>
          <p:spPr bwMode="auto">
            <a:xfrm rot="10800000">
              <a:off x="1339823" y="501246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7" name="Oval 566"/>
            <p:cNvSpPr>
              <a:spLocks noChangeArrowheads="1"/>
            </p:cNvSpPr>
            <p:nvPr/>
          </p:nvSpPr>
          <p:spPr bwMode="auto">
            <a:xfrm rot="10800000">
              <a:off x="1097377" y="525255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8" name="Oval 567"/>
            <p:cNvSpPr>
              <a:spLocks noChangeArrowheads="1"/>
            </p:cNvSpPr>
            <p:nvPr/>
          </p:nvSpPr>
          <p:spPr bwMode="auto">
            <a:xfrm rot="10800000">
              <a:off x="952436" y="505995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9" name="Oval 568"/>
            <p:cNvSpPr>
              <a:spLocks noChangeArrowheads="1"/>
            </p:cNvSpPr>
            <p:nvPr/>
          </p:nvSpPr>
          <p:spPr bwMode="auto">
            <a:xfrm rot="10800000">
              <a:off x="1237047" y="487263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0" name="Oval 569"/>
            <p:cNvSpPr>
              <a:spLocks noChangeArrowheads="1"/>
            </p:cNvSpPr>
            <p:nvPr/>
          </p:nvSpPr>
          <p:spPr bwMode="auto">
            <a:xfrm rot="10800000">
              <a:off x="1131636" y="471433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1" name="Oval 570"/>
            <p:cNvSpPr>
              <a:spLocks noChangeArrowheads="1"/>
            </p:cNvSpPr>
            <p:nvPr/>
          </p:nvSpPr>
          <p:spPr bwMode="auto">
            <a:xfrm rot="10800000">
              <a:off x="828578" y="487263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2" name="Oval 571"/>
            <p:cNvSpPr>
              <a:spLocks noChangeArrowheads="1"/>
            </p:cNvSpPr>
            <p:nvPr/>
          </p:nvSpPr>
          <p:spPr bwMode="auto">
            <a:xfrm rot="10800000">
              <a:off x="720531" y="466948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3" name="Oval 572"/>
            <p:cNvSpPr>
              <a:spLocks noChangeArrowheads="1"/>
            </p:cNvSpPr>
            <p:nvPr/>
          </p:nvSpPr>
          <p:spPr bwMode="auto">
            <a:xfrm rot="10800000">
              <a:off x="1034130" y="455339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4" name="Oval 573"/>
            <p:cNvSpPr>
              <a:spLocks noChangeArrowheads="1"/>
            </p:cNvSpPr>
            <p:nvPr/>
          </p:nvSpPr>
          <p:spPr bwMode="auto">
            <a:xfrm rot="10800000">
              <a:off x="957707" y="4376623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5" name="Oval 574"/>
            <p:cNvSpPr>
              <a:spLocks noChangeArrowheads="1"/>
            </p:cNvSpPr>
            <p:nvPr/>
          </p:nvSpPr>
          <p:spPr bwMode="auto">
            <a:xfrm rot="10800000">
              <a:off x="894460" y="420249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6" name="Oval 575"/>
            <p:cNvSpPr>
              <a:spLocks noChangeArrowheads="1"/>
            </p:cNvSpPr>
            <p:nvPr/>
          </p:nvSpPr>
          <p:spPr bwMode="auto">
            <a:xfrm rot="10800000">
              <a:off x="860201" y="402572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7" name="Oval 576"/>
            <p:cNvSpPr>
              <a:spLocks noChangeArrowheads="1"/>
            </p:cNvSpPr>
            <p:nvPr/>
          </p:nvSpPr>
          <p:spPr bwMode="auto">
            <a:xfrm rot="10800000">
              <a:off x="833849" y="382784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8" name="Oval 577"/>
            <p:cNvSpPr>
              <a:spLocks noChangeArrowheads="1"/>
            </p:cNvSpPr>
            <p:nvPr/>
          </p:nvSpPr>
          <p:spPr bwMode="auto">
            <a:xfrm rot="10800000">
              <a:off x="504438" y="384895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Oval 578"/>
            <p:cNvSpPr>
              <a:spLocks noChangeArrowheads="1"/>
            </p:cNvSpPr>
            <p:nvPr/>
          </p:nvSpPr>
          <p:spPr bwMode="auto">
            <a:xfrm rot="10800000">
              <a:off x="528156" y="4065296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Oval 579"/>
            <p:cNvSpPr>
              <a:spLocks noChangeArrowheads="1"/>
            </p:cNvSpPr>
            <p:nvPr/>
          </p:nvSpPr>
          <p:spPr bwMode="auto">
            <a:xfrm rot="10800000">
              <a:off x="570320" y="427900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1" name="Oval 580"/>
            <p:cNvSpPr>
              <a:spLocks noChangeArrowheads="1"/>
            </p:cNvSpPr>
            <p:nvPr/>
          </p:nvSpPr>
          <p:spPr bwMode="auto">
            <a:xfrm rot="10800000">
              <a:off x="633567" y="4482157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2" name="Oval 581"/>
            <p:cNvSpPr>
              <a:spLocks noChangeArrowheads="1"/>
            </p:cNvSpPr>
            <p:nvPr/>
          </p:nvSpPr>
          <p:spPr bwMode="auto">
            <a:xfrm rot="10800000">
              <a:off x="2185750" y="565622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3" name="Oval 582"/>
            <p:cNvSpPr>
              <a:spLocks noChangeArrowheads="1"/>
            </p:cNvSpPr>
            <p:nvPr/>
          </p:nvSpPr>
          <p:spPr bwMode="auto">
            <a:xfrm rot="10800000">
              <a:off x="2359678" y="5738018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4" name="Oval 583"/>
            <p:cNvSpPr>
              <a:spLocks noChangeArrowheads="1"/>
            </p:cNvSpPr>
            <p:nvPr/>
          </p:nvSpPr>
          <p:spPr bwMode="auto">
            <a:xfrm rot="10800000">
              <a:off x="2509890" y="5809254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5" name="Oval 584"/>
            <p:cNvSpPr>
              <a:spLocks noChangeArrowheads="1"/>
            </p:cNvSpPr>
            <p:nvPr/>
          </p:nvSpPr>
          <p:spPr bwMode="auto">
            <a:xfrm rot="10800000">
              <a:off x="2670642" y="586993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6" name="Oval 585"/>
            <p:cNvSpPr>
              <a:spLocks noChangeArrowheads="1"/>
            </p:cNvSpPr>
            <p:nvPr/>
          </p:nvSpPr>
          <p:spPr bwMode="auto">
            <a:xfrm rot="10800000">
              <a:off x="2841936" y="593061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7" name="Oval 586"/>
            <p:cNvSpPr>
              <a:spLocks noChangeArrowheads="1"/>
            </p:cNvSpPr>
            <p:nvPr/>
          </p:nvSpPr>
          <p:spPr bwMode="auto">
            <a:xfrm rot="10800000">
              <a:off x="3000053" y="599130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Oval 587"/>
            <p:cNvSpPr>
              <a:spLocks noChangeArrowheads="1"/>
            </p:cNvSpPr>
            <p:nvPr/>
          </p:nvSpPr>
          <p:spPr bwMode="auto">
            <a:xfrm rot="10800000">
              <a:off x="3176617" y="602559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9" name="Oval 588"/>
            <p:cNvSpPr>
              <a:spLocks noChangeArrowheads="1"/>
            </p:cNvSpPr>
            <p:nvPr/>
          </p:nvSpPr>
          <p:spPr bwMode="auto">
            <a:xfrm rot="10800000">
              <a:off x="3337369" y="608100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0" name="Oval 589"/>
            <p:cNvSpPr>
              <a:spLocks noChangeArrowheads="1"/>
            </p:cNvSpPr>
            <p:nvPr/>
          </p:nvSpPr>
          <p:spPr bwMode="auto">
            <a:xfrm rot="10800000">
              <a:off x="3500757" y="6128496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1" name="Oval 590"/>
            <p:cNvSpPr>
              <a:spLocks noChangeArrowheads="1"/>
            </p:cNvSpPr>
            <p:nvPr/>
          </p:nvSpPr>
          <p:spPr bwMode="auto">
            <a:xfrm rot="10800000">
              <a:off x="3677321" y="615751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2" name="Oval 591"/>
            <p:cNvSpPr>
              <a:spLocks noChangeArrowheads="1"/>
            </p:cNvSpPr>
            <p:nvPr/>
          </p:nvSpPr>
          <p:spPr bwMode="auto">
            <a:xfrm rot="10800000">
              <a:off x="3835438" y="618390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3" name="Oval 592"/>
            <p:cNvSpPr>
              <a:spLocks noChangeArrowheads="1"/>
            </p:cNvSpPr>
            <p:nvPr/>
          </p:nvSpPr>
          <p:spPr bwMode="auto">
            <a:xfrm rot="10800000">
              <a:off x="4006731" y="620764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4" name="Oval 593"/>
            <p:cNvSpPr>
              <a:spLocks noChangeArrowheads="1"/>
            </p:cNvSpPr>
            <p:nvPr/>
          </p:nvSpPr>
          <p:spPr bwMode="auto">
            <a:xfrm rot="10800000">
              <a:off x="4188566" y="621820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5" name="Oval 594"/>
            <p:cNvSpPr>
              <a:spLocks noChangeArrowheads="1"/>
            </p:cNvSpPr>
            <p:nvPr/>
          </p:nvSpPr>
          <p:spPr bwMode="auto">
            <a:xfrm rot="10800000">
              <a:off x="4351954" y="622347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6" name="Oval 595"/>
            <p:cNvSpPr>
              <a:spLocks noChangeArrowheads="1"/>
            </p:cNvSpPr>
            <p:nvPr/>
          </p:nvSpPr>
          <p:spPr bwMode="auto">
            <a:xfrm rot="10800000">
              <a:off x="4491624" y="6487313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7" name="Oval 596"/>
            <p:cNvSpPr>
              <a:spLocks noChangeArrowheads="1"/>
            </p:cNvSpPr>
            <p:nvPr/>
          </p:nvSpPr>
          <p:spPr bwMode="auto">
            <a:xfrm rot="10800000">
              <a:off x="4533788" y="655854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8" name="Oval 597"/>
            <p:cNvSpPr>
              <a:spLocks noChangeArrowheads="1"/>
            </p:cNvSpPr>
            <p:nvPr/>
          </p:nvSpPr>
          <p:spPr bwMode="auto">
            <a:xfrm rot="10800000">
              <a:off x="4491624" y="6139049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9" name="Oval 598"/>
            <p:cNvSpPr>
              <a:spLocks noChangeArrowheads="1"/>
            </p:cNvSpPr>
            <p:nvPr/>
          </p:nvSpPr>
          <p:spPr bwMode="auto">
            <a:xfrm rot="10800000">
              <a:off x="4539059" y="6223477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0" name="Freeform 599"/>
            <p:cNvSpPr>
              <a:spLocks/>
            </p:cNvSpPr>
            <p:nvPr/>
          </p:nvSpPr>
          <p:spPr bwMode="auto">
            <a:xfrm rot="10800000">
              <a:off x="947166" y="3732862"/>
              <a:ext cx="7249668" cy="2429932"/>
            </a:xfrm>
            <a:custGeom>
              <a:avLst/>
              <a:gdLst>
                <a:gd name="T0" fmla="*/ 5355 w 1405"/>
                <a:gd name="T1" fmla="*/ 1648 h 441"/>
                <a:gd name="T2" fmla="*/ 5318 w 1405"/>
                <a:gd name="T3" fmla="*/ 1499 h 441"/>
                <a:gd name="T4" fmla="*/ 5214 w 1405"/>
                <a:gd name="T5" fmla="*/ 1255 h 441"/>
                <a:gd name="T6" fmla="*/ 5065 w 1405"/>
                <a:gd name="T7" fmla="*/ 1038 h 441"/>
                <a:gd name="T8" fmla="*/ 4973 w 1405"/>
                <a:gd name="T9" fmla="*/ 911 h 441"/>
                <a:gd name="T10" fmla="*/ 4793 w 1405"/>
                <a:gd name="T11" fmla="*/ 729 h 441"/>
                <a:gd name="T12" fmla="*/ 4682 w 1405"/>
                <a:gd name="T13" fmla="*/ 637 h 441"/>
                <a:gd name="T14" fmla="*/ 4478 w 1405"/>
                <a:gd name="T15" fmla="*/ 493 h 441"/>
                <a:gd name="T16" fmla="*/ 4351 w 1405"/>
                <a:gd name="T17" fmla="*/ 418 h 441"/>
                <a:gd name="T18" fmla="*/ 4133 w 1405"/>
                <a:gd name="T19" fmla="*/ 305 h 441"/>
                <a:gd name="T20" fmla="*/ 4002 w 1405"/>
                <a:gd name="T21" fmla="*/ 253 h 441"/>
                <a:gd name="T22" fmla="*/ 3769 w 1405"/>
                <a:gd name="T23" fmla="*/ 165 h 441"/>
                <a:gd name="T24" fmla="*/ 3634 w 1405"/>
                <a:gd name="T25" fmla="*/ 132 h 441"/>
                <a:gd name="T26" fmla="*/ 3397 w 1405"/>
                <a:gd name="T27" fmla="*/ 75 h 441"/>
                <a:gd name="T28" fmla="*/ 3258 w 1405"/>
                <a:gd name="T29" fmla="*/ 52 h 441"/>
                <a:gd name="T30" fmla="*/ 3017 w 1405"/>
                <a:gd name="T31" fmla="*/ 21 h 441"/>
                <a:gd name="T32" fmla="*/ 2878 w 1405"/>
                <a:gd name="T33" fmla="*/ 8 h 441"/>
                <a:gd name="T34" fmla="*/ 2634 w 1405"/>
                <a:gd name="T35" fmla="*/ 8 h 441"/>
                <a:gd name="T36" fmla="*/ 2493 w 1405"/>
                <a:gd name="T37" fmla="*/ 8 h 441"/>
                <a:gd name="T38" fmla="*/ 2250 w 1405"/>
                <a:gd name="T39" fmla="*/ 36 h 441"/>
                <a:gd name="T40" fmla="*/ 2113 w 1405"/>
                <a:gd name="T41" fmla="*/ 52 h 441"/>
                <a:gd name="T42" fmla="*/ 1874 w 1405"/>
                <a:gd name="T43" fmla="*/ 96 h 441"/>
                <a:gd name="T44" fmla="*/ 1741 w 1405"/>
                <a:gd name="T45" fmla="*/ 132 h 441"/>
                <a:gd name="T46" fmla="*/ 1504 w 1405"/>
                <a:gd name="T47" fmla="*/ 205 h 441"/>
                <a:gd name="T48" fmla="*/ 1373 w 1405"/>
                <a:gd name="T49" fmla="*/ 257 h 441"/>
                <a:gd name="T50" fmla="*/ 1145 w 1405"/>
                <a:gd name="T51" fmla="*/ 357 h 441"/>
                <a:gd name="T52" fmla="*/ 1020 w 1405"/>
                <a:gd name="T53" fmla="*/ 424 h 441"/>
                <a:gd name="T54" fmla="*/ 809 w 1405"/>
                <a:gd name="T55" fmla="*/ 558 h 441"/>
                <a:gd name="T56" fmla="*/ 693 w 1405"/>
                <a:gd name="T57" fmla="*/ 645 h 441"/>
                <a:gd name="T58" fmla="*/ 501 w 1405"/>
                <a:gd name="T59" fmla="*/ 810 h 441"/>
                <a:gd name="T60" fmla="*/ 403 w 1405"/>
                <a:gd name="T61" fmla="*/ 929 h 441"/>
                <a:gd name="T62" fmla="*/ 237 w 1405"/>
                <a:gd name="T63" fmla="*/ 1130 h 441"/>
                <a:gd name="T64" fmla="*/ 119 w 1405"/>
                <a:gd name="T65" fmla="*/ 1370 h 441"/>
                <a:gd name="T66" fmla="*/ 61 w 1405"/>
                <a:gd name="T67" fmla="*/ 1514 h 441"/>
                <a:gd name="T68" fmla="*/ 8 w 1405"/>
                <a:gd name="T69" fmla="*/ 1775 h 441"/>
                <a:gd name="T70" fmla="*/ 43 w 1405"/>
                <a:gd name="T71" fmla="*/ 1844 h 441"/>
                <a:gd name="T72" fmla="*/ 135 w 1405"/>
                <a:gd name="T73" fmla="*/ 1418 h 441"/>
                <a:gd name="T74" fmla="*/ 333 w 1405"/>
                <a:gd name="T75" fmla="*/ 1038 h 441"/>
                <a:gd name="T76" fmla="*/ 617 w 1405"/>
                <a:gd name="T77" fmla="*/ 741 h 441"/>
                <a:gd name="T78" fmla="*/ 948 w 1405"/>
                <a:gd name="T79" fmla="*/ 510 h 441"/>
                <a:gd name="T80" fmla="*/ 1300 w 1405"/>
                <a:gd name="T81" fmla="*/ 332 h 441"/>
                <a:gd name="T82" fmla="*/ 1672 w 1405"/>
                <a:gd name="T83" fmla="*/ 196 h 441"/>
                <a:gd name="T84" fmla="*/ 2048 w 1405"/>
                <a:gd name="T85" fmla="*/ 113 h 441"/>
                <a:gd name="T86" fmla="*/ 2430 w 1405"/>
                <a:gd name="T87" fmla="*/ 65 h 441"/>
                <a:gd name="T88" fmla="*/ 2692 w 1405"/>
                <a:gd name="T89" fmla="*/ 56 h 441"/>
                <a:gd name="T90" fmla="*/ 2953 w 1405"/>
                <a:gd name="T91" fmla="*/ 65 h 441"/>
                <a:gd name="T92" fmla="*/ 3334 w 1405"/>
                <a:gd name="T93" fmla="*/ 113 h 441"/>
                <a:gd name="T94" fmla="*/ 3710 w 1405"/>
                <a:gd name="T95" fmla="*/ 196 h 441"/>
                <a:gd name="T96" fmla="*/ 4082 w 1405"/>
                <a:gd name="T97" fmla="*/ 332 h 441"/>
                <a:gd name="T98" fmla="*/ 4435 w 1405"/>
                <a:gd name="T99" fmla="*/ 510 h 441"/>
                <a:gd name="T100" fmla="*/ 4766 w 1405"/>
                <a:gd name="T101" fmla="*/ 741 h 441"/>
                <a:gd name="T102" fmla="*/ 5050 w 1405"/>
                <a:gd name="T103" fmla="*/ 1038 h 441"/>
                <a:gd name="T104" fmla="*/ 5249 w 1405"/>
                <a:gd name="T105" fmla="*/ 1418 h 441"/>
                <a:gd name="T106" fmla="*/ 5343 w 1405"/>
                <a:gd name="T107" fmla="*/ 1844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05" h="441">
                  <a:moveTo>
                    <a:pt x="1398" y="423"/>
                  </a:moveTo>
                  <a:cubicBezTo>
                    <a:pt x="1398" y="418"/>
                    <a:pt x="1400" y="413"/>
                    <a:pt x="1403" y="410"/>
                  </a:cubicBezTo>
                  <a:cubicBezTo>
                    <a:pt x="1405" y="408"/>
                    <a:pt x="1405" y="408"/>
                    <a:pt x="1405" y="408"/>
                  </a:cubicBezTo>
                  <a:cubicBezTo>
                    <a:pt x="1403" y="407"/>
                    <a:pt x="1403" y="407"/>
                    <a:pt x="1403" y="407"/>
                  </a:cubicBezTo>
                  <a:cubicBezTo>
                    <a:pt x="1397" y="403"/>
                    <a:pt x="1393" y="397"/>
                    <a:pt x="1393" y="390"/>
                  </a:cubicBezTo>
                  <a:cubicBezTo>
                    <a:pt x="1393" y="385"/>
                    <a:pt x="1394" y="381"/>
                    <a:pt x="1397" y="378"/>
                  </a:cubicBezTo>
                  <a:cubicBezTo>
                    <a:pt x="1399" y="376"/>
                    <a:pt x="1399" y="376"/>
                    <a:pt x="1399" y="376"/>
                  </a:cubicBezTo>
                  <a:cubicBezTo>
                    <a:pt x="1396" y="375"/>
                    <a:pt x="1396" y="375"/>
                    <a:pt x="1396" y="375"/>
                  </a:cubicBezTo>
                  <a:cubicBezTo>
                    <a:pt x="1389" y="372"/>
                    <a:pt x="1385" y="365"/>
                    <a:pt x="1385" y="357"/>
                  </a:cubicBezTo>
                  <a:cubicBezTo>
                    <a:pt x="1385" y="353"/>
                    <a:pt x="1386" y="350"/>
                    <a:pt x="1388" y="347"/>
                  </a:cubicBezTo>
                  <a:cubicBezTo>
                    <a:pt x="1390" y="344"/>
                    <a:pt x="1390" y="344"/>
                    <a:pt x="1390" y="344"/>
                  </a:cubicBezTo>
                  <a:cubicBezTo>
                    <a:pt x="1387" y="344"/>
                    <a:pt x="1387" y="344"/>
                    <a:pt x="1387" y="344"/>
                  </a:cubicBezTo>
                  <a:cubicBezTo>
                    <a:pt x="1379" y="341"/>
                    <a:pt x="1373" y="333"/>
                    <a:pt x="1373" y="325"/>
                  </a:cubicBezTo>
                  <a:cubicBezTo>
                    <a:pt x="1373" y="322"/>
                    <a:pt x="1374" y="319"/>
                    <a:pt x="1375" y="317"/>
                  </a:cubicBezTo>
                  <a:cubicBezTo>
                    <a:pt x="1376" y="314"/>
                    <a:pt x="1376" y="314"/>
                    <a:pt x="1376" y="314"/>
                  </a:cubicBezTo>
                  <a:cubicBezTo>
                    <a:pt x="1374" y="314"/>
                    <a:pt x="1374" y="314"/>
                    <a:pt x="1374" y="314"/>
                  </a:cubicBezTo>
                  <a:cubicBezTo>
                    <a:pt x="1365" y="312"/>
                    <a:pt x="1359" y="304"/>
                    <a:pt x="1359" y="295"/>
                  </a:cubicBezTo>
                  <a:cubicBezTo>
                    <a:pt x="1359" y="292"/>
                    <a:pt x="1359" y="290"/>
                    <a:pt x="1360" y="288"/>
                  </a:cubicBezTo>
                  <a:cubicBezTo>
                    <a:pt x="1361" y="286"/>
                    <a:pt x="1361" y="286"/>
                    <a:pt x="1361" y="286"/>
                  </a:cubicBezTo>
                  <a:cubicBezTo>
                    <a:pt x="1358" y="285"/>
                    <a:pt x="1358" y="285"/>
                    <a:pt x="1358" y="285"/>
                  </a:cubicBezTo>
                  <a:cubicBezTo>
                    <a:pt x="1348" y="284"/>
                    <a:pt x="1341" y="276"/>
                    <a:pt x="1341" y="266"/>
                  </a:cubicBezTo>
                  <a:cubicBezTo>
                    <a:pt x="1342" y="259"/>
                    <a:pt x="1342" y="259"/>
                    <a:pt x="1342" y="259"/>
                  </a:cubicBezTo>
                  <a:cubicBezTo>
                    <a:pt x="1340" y="258"/>
                    <a:pt x="1340" y="258"/>
                    <a:pt x="1340" y="258"/>
                  </a:cubicBezTo>
                  <a:cubicBezTo>
                    <a:pt x="1329" y="258"/>
                    <a:pt x="1321" y="249"/>
                    <a:pt x="1321" y="238"/>
                  </a:cubicBezTo>
                  <a:cubicBezTo>
                    <a:pt x="1322" y="233"/>
                    <a:pt x="1322" y="233"/>
                    <a:pt x="1322" y="233"/>
                  </a:cubicBezTo>
                  <a:cubicBezTo>
                    <a:pt x="1319" y="233"/>
                    <a:pt x="1319" y="233"/>
                    <a:pt x="1319" y="233"/>
                  </a:cubicBezTo>
                  <a:cubicBezTo>
                    <a:pt x="1319" y="233"/>
                    <a:pt x="1319" y="233"/>
                    <a:pt x="1319" y="233"/>
                  </a:cubicBezTo>
                  <a:cubicBezTo>
                    <a:pt x="1308" y="233"/>
                    <a:pt x="1299" y="224"/>
                    <a:pt x="1299" y="213"/>
                  </a:cubicBezTo>
                  <a:cubicBezTo>
                    <a:pt x="1299" y="209"/>
                    <a:pt x="1299" y="209"/>
                    <a:pt x="1299" y="209"/>
                  </a:cubicBezTo>
                  <a:cubicBezTo>
                    <a:pt x="1297" y="209"/>
                    <a:pt x="1297" y="209"/>
                    <a:pt x="1297" y="209"/>
                  </a:cubicBezTo>
                  <a:cubicBezTo>
                    <a:pt x="1295" y="209"/>
                    <a:pt x="1295" y="209"/>
                    <a:pt x="1295" y="209"/>
                  </a:cubicBezTo>
                  <a:cubicBezTo>
                    <a:pt x="1284" y="209"/>
                    <a:pt x="1275" y="200"/>
                    <a:pt x="1275" y="189"/>
                  </a:cubicBezTo>
                  <a:cubicBezTo>
                    <a:pt x="1275" y="186"/>
                    <a:pt x="1275" y="186"/>
                    <a:pt x="1275" y="186"/>
                  </a:cubicBezTo>
                  <a:cubicBezTo>
                    <a:pt x="1273" y="186"/>
                    <a:pt x="1273" y="186"/>
                    <a:pt x="1273" y="186"/>
                  </a:cubicBezTo>
                  <a:cubicBezTo>
                    <a:pt x="1270" y="187"/>
                    <a:pt x="1270" y="187"/>
                    <a:pt x="1270" y="187"/>
                  </a:cubicBezTo>
                  <a:cubicBezTo>
                    <a:pt x="1259" y="187"/>
                    <a:pt x="1250" y="178"/>
                    <a:pt x="1250" y="167"/>
                  </a:cubicBezTo>
                  <a:cubicBezTo>
                    <a:pt x="1250" y="165"/>
                    <a:pt x="1250" y="165"/>
                    <a:pt x="1250" y="165"/>
                  </a:cubicBezTo>
                  <a:cubicBezTo>
                    <a:pt x="1248" y="165"/>
                    <a:pt x="1248" y="165"/>
                    <a:pt x="1248" y="165"/>
                  </a:cubicBezTo>
                  <a:cubicBezTo>
                    <a:pt x="1243" y="166"/>
                    <a:pt x="1243" y="166"/>
                    <a:pt x="1243" y="166"/>
                  </a:cubicBezTo>
                  <a:cubicBezTo>
                    <a:pt x="1233" y="166"/>
                    <a:pt x="1224" y="158"/>
                    <a:pt x="1223" y="148"/>
                  </a:cubicBezTo>
                  <a:cubicBezTo>
                    <a:pt x="1223" y="145"/>
                    <a:pt x="1223" y="145"/>
                    <a:pt x="1223" y="145"/>
                  </a:cubicBezTo>
                  <a:cubicBezTo>
                    <a:pt x="1221" y="146"/>
                    <a:pt x="1221" y="146"/>
                    <a:pt x="1221" y="146"/>
                  </a:cubicBezTo>
                  <a:cubicBezTo>
                    <a:pt x="1219" y="146"/>
                    <a:pt x="1217" y="147"/>
                    <a:pt x="1215" y="147"/>
                  </a:cubicBezTo>
                  <a:cubicBezTo>
                    <a:pt x="1206" y="147"/>
                    <a:pt x="1197" y="139"/>
                    <a:pt x="1196" y="130"/>
                  </a:cubicBezTo>
                  <a:cubicBezTo>
                    <a:pt x="1196" y="127"/>
                    <a:pt x="1196" y="127"/>
                    <a:pt x="1196" y="127"/>
                  </a:cubicBezTo>
                  <a:cubicBezTo>
                    <a:pt x="1193" y="128"/>
                    <a:pt x="1193" y="128"/>
                    <a:pt x="1193" y="128"/>
                  </a:cubicBezTo>
                  <a:cubicBezTo>
                    <a:pt x="1191" y="129"/>
                    <a:pt x="1189" y="129"/>
                    <a:pt x="1187" y="129"/>
                  </a:cubicBezTo>
                  <a:cubicBezTo>
                    <a:pt x="1177" y="129"/>
                    <a:pt x="1169" y="122"/>
                    <a:pt x="1168" y="113"/>
                  </a:cubicBezTo>
                  <a:cubicBezTo>
                    <a:pt x="1167" y="110"/>
                    <a:pt x="1167" y="110"/>
                    <a:pt x="1167" y="110"/>
                  </a:cubicBezTo>
                  <a:cubicBezTo>
                    <a:pt x="1165" y="111"/>
                    <a:pt x="1165" y="111"/>
                    <a:pt x="1165" y="111"/>
                  </a:cubicBezTo>
                  <a:cubicBezTo>
                    <a:pt x="1162" y="112"/>
                    <a:pt x="1160" y="113"/>
                    <a:pt x="1157" y="113"/>
                  </a:cubicBezTo>
                  <a:cubicBezTo>
                    <a:pt x="1148" y="113"/>
                    <a:pt x="1140" y="106"/>
                    <a:pt x="1138" y="97"/>
                  </a:cubicBezTo>
                  <a:cubicBezTo>
                    <a:pt x="1138" y="95"/>
                    <a:pt x="1138" y="95"/>
                    <a:pt x="1138" y="95"/>
                  </a:cubicBezTo>
                  <a:cubicBezTo>
                    <a:pt x="1135" y="96"/>
                    <a:pt x="1135" y="96"/>
                    <a:pt x="1135" y="96"/>
                  </a:cubicBezTo>
                  <a:cubicBezTo>
                    <a:pt x="1133" y="97"/>
                    <a:pt x="1130" y="98"/>
                    <a:pt x="1127" y="98"/>
                  </a:cubicBezTo>
                  <a:cubicBezTo>
                    <a:pt x="1118" y="98"/>
                    <a:pt x="1110" y="92"/>
                    <a:pt x="1108" y="83"/>
                  </a:cubicBezTo>
                  <a:cubicBezTo>
                    <a:pt x="1107" y="81"/>
                    <a:pt x="1107" y="81"/>
                    <a:pt x="1107" y="81"/>
                  </a:cubicBezTo>
                  <a:cubicBezTo>
                    <a:pt x="1105" y="82"/>
                    <a:pt x="1105" y="82"/>
                    <a:pt x="1105" y="82"/>
                  </a:cubicBezTo>
                  <a:cubicBezTo>
                    <a:pt x="1103" y="83"/>
                    <a:pt x="1100" y="84"/>
                    <a:pt x="1097" y="84"/>
                  </a:cubicBezTo>
                  <a:cubicBezTo>
                    <a:pt x="1088" y="84"/>
                    <a:pt x="1080" y="78"/>
                    <a:pt x="1078" y="70"/>
                  </a:cubicBezTo>
                  <a:cubicBezTo>
                    <a:pt x="1077" y="68"/>
                    <a:pt x="1077" y="68"/>
                    <a:pt x="1077" y="68"/>
                  </a:cubicBezTo>
                  <a:cubicBezTo>
                    <a:pt x="1075" y="69"/>
                    <a:pt x="1075" y="69"/>
                    <a:pt x="1075" y="69"/>
                  </a:cubicBezTo>
                  <a:cubicBezTo>
                    <a:pt x="1072" y="71"/>
                    <a:pt x="1068" y="72"/>
                    <a:pt x="1065" y="72"/>
                  </a:cubicBezTo>
                  <a:cubicBezTo>
                    <a:pt x="1057" y="72"/>
                    <a:pt x="1049" y="66"/>
                    <a:pt x="1046" y="59"/>
                  </a:cubicBezTo>
                  <a:cubicBezTo>
                    <a:pt x="1046" y="56"/>
                    <a:pt x="1046" y="56"/>
                    <a:pt x="1046" y="56"/>
                  </a:cubicBezTo>
                  <a:cubicBezTo>
                    <a:pt x="1044" y="58"/>
                    <a:pt x="1044" y="58"/>
                    <a:pt x="1044" y="58"/>
                  </a:cubicBezTo>
                  <a:cubicBezTo>
                    <a:pt x="1040" y="59"/>
                    <a:pt x="1037" y="60"/>
                    <a:pt x="1033" y="60"/>
                  </a:cubicBezTo>
                  <a:cubicBezTo>
                    <a:pt x="1025" y="60"/>
                    <a:pt x="1018" y="55"/>
                    <a:pt x="1015" y="48"/>
                  </a:cubicBezTo>
                  <a:cubicBezTo>
                    <a:pt x="1014" y="45"/>
                    <a:pt x="1014" y="45"/>
                    <a:pt x="1014" y="45"/>
                  </a:cubicBezTo>
                  <a:cubicBezTo>
                    <a:pt x="1012" y="47"/>
                    <a:pt x="1012" y="47"/>
                    <a:pt x="1012" y="47"/>
                  </a:cubicBezTo>
                  <a:cubicBezTo>
                    <a:pt x="1009" y="49"/>
                    <a:pt x="1005" y="50"/>
                    <a:pt x="1001" y="50"/>
                  </a:cubicBezTo>
                  <a:cubicBezTo>
                    <a:pt x="993" y="50"/>
                    <a:pt x="986" y="46"/>
                    <a:pt x="983" y="38"/>
                  </a:cubicBezTo>
                  <a:cubicBezTo>
                    <a:pt x="982" y="36"/>
                    <a:pt x="982" y="36"/>
                    <a:pt x="982" y="36"/>
                  </a:cubicBezTo>
                  <a:cubicBezTo>
                    <a:pt x="980" y="38"/>
                    <a:pt x="980" y="38"/>
                    <a:pt x="980" y="38"/>
                  </a:cubicBezTo>
                  <a:cubicBezTo>
                    <a:pt x="977" y="40"/>
                    <a:pt x="973" y="41"/>
                    <a:pt x="968" y="41"/>
                  </a:cubicBezTo>
                  <a:cubicBezTo>
                    <a:pt x="961" y="41"/>
                    <a:pt x="954" y="37"/>
                    <a:pt x="951" y="30"/>
                  </a:cubicBezTo>
                  <a:cubicBezTo>
                    <a:pt x="950" y="28"/>
                    <a:pt x="950" y="28"/>
                    <a:pt x="950" y="28"/>
                  </a:cubicBezTo>
                  <a:cubicBezTo>
                    <a:pt x="948" y="30"/>
                    <a:pt x="948" y="30"/>
                    <a:pt x="948" y="30"/>
                  </a:cubicBezTo>
                  <a:cubicBezTo>
                    <a:pt x="944" y="32"/>
                    <a:pt x="940" y="34"/>
                    <a:pt x="936" y="34"/>
                  </a:cubicBezTo>
                  <a:cubicBezTo>
                    <a:pt x="929" y="34"/>
                    <a:pt x="922" y="30"/>
                    <a:pt x="919" y="23"/>
                  </a:cubicBezTo>
                  <a:cubicBezTo>
                    <a:pt x="917" y="21"/>
                    <a:pt x="917" y="21"/>
                    <a:pt x="917" y="21"/>
                  </a:cubicBezTo>
                  <a:cubicBezTo>
                    <a:pt x="915" y="22"/>
                    <a:pt x="915" y="22"/>
                    <a:pt x="915" y="22"/>
                  </a:cubicBezTo>
                  <a:cubicBezTo>
                    <a:pt x="912" y="25"/>
                    <a:pt x="908" y="27"/>
                    <a:pt x="903" y="27"/>
                  </a:cubicBezTo>
                  <a:cubicBezTo>
                    <a:pt x="896" y="27"/>
                    <a:pt x="890" y="23"/>
                    <a:pt x="886" y="17"/>
                  </a:cubicBezTo>
                  <a:cubicBezTo>
                    <a:pt x="885" y="15"/>
                    <a:pt x="885" y="15"/>
                    <a:pt x="885" y="15"/>
                  </a:cubicBezTo>
                  <a:cubicBezTo>
                    <a:pt x="883" y="17"/>
                    <a:pt x="883" y="17"/>
                    <a:pt x="883" y="17"/>
                  </a:cubicBezTo>
                  <a:cubicBezTo>
                    <a:pt x="879" y="20"/>
                    <a:pt x="875" y="22"/>
                    <a:pt x="870" y="22"/>
                  </a:cubicBezTo>
                  <a:cubicBezTo>
                    <a:pt x="863" y="22"/>
                    <a:pt x="857" y="18"/>
                    <a:pt x="853" y="12"/>
                  </a:cubicBezTo>
                  <a:cubicBezTo>
                    <a:pt x="852" y="10"/>
                    <a:pt x="852" y="10"/>
                    <a:pt x="852" y="10"/>
                  </a:cubicBezTo>
                  <a:cubicBezTo>
                    <a:pt x="850" y="12"/>
                    <a:pt x="850" y="12"/>
                    <a:pt x="850" y="12"/>
                  </a:cubicBezTo>
                  <a:cubicBezTo>
                    <a:pt x="847" y="15"/>
                    <a:pt x="842" y="17"/>
                    <a:pt x="837" y="17"/>
                  </a:cubicBezTo>
                  <a:cubicBezTo>
                    <a:pt x="830" y="17"/>
                    <a:pt x="824" y="13"/>
                    <a:pt x="820" y="8"/>
                  </a:cubicBezTo>
                  <a:cubicBezTo>
                    <a:pt x="819" y="6"/>
                    <a:pt x="819" y="6"/>
                    <a:pt x="819" y="6"/>
                  </a:cubicBezTo>
                  <a:cubicBezTo>
                    <a:pt x="817" y="8"/>
                    <a:pt x="817" y="8"/>
                    <a:pt x="817" y="8"/>
                  </a:cubicBezTo>
                  <a:cubicBezTo>
                    <a:pt x="814" y="11"/>
                    <a:pt x="809" y="13"/>
                    <a:pt x="803" y="13"/>
                  </a:cubicBezTo>
                  <a:cubicBezTo>
                    <a:pt x="797" y="13"/>
                    <a:pt x="791" y="10"/>
                    <a:pt x="787" y="5"/>
                  </a:cubicBezTo>
                  <a:cubicBezTo>
                    <a:pt x="786" y="3"/>
                    <a:pt x="786" y="3"/>
                    <a:pt x="786" y="3"/>
                  </a:cubicBezTo>
                  <a:cubicBezTo>
                    <a:pt x="784" y="5"/>
                    <a:pt x="784" y="5"/>
                    <a:pt x="784" y="5"/>
                  </a:cubicBezTo>
                  <a:cubicBezTo>
                    <a:pt x="780" y="8"/>
                    <a:pt x="775" y="11"/>
                    <a:pt x="770" y="11"/>
                  </a:cubicBezTo>
                  <a:cubicBezTo>
                    <a:pt x="764" y="11"/>
                    <a:pt x="758" y="8"/>
                    <a:pt x="754" y="2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751" y="2"/>
                    <a:pt x="751" y="2"/>
                    <a:pt x="751" y="2"/>
                  </a:cubicBezTo>
                  <a:cubicBezTo>
                    <a:pt x="747" y="7"/>
                    <a:pt x="742" y="9"/>
                    <a:pt x="736" y="9"/>
                  </a:cubicBezTo>
                  <a:cubicBezTo>
                    <a:pt x="730" y="9"/>
                    <a:pt x="724" y="7"/>
                    <a:pt x="720" y="2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17" y="2"/>
                    <a:pt x="717" y="2"/>
                    <a:pt x="717" y="2"/>
                  </a:cubicBezTo>
                  <a:cubicBezTo>
                    <a:pt x="713" y="6"/>
                    <a:pt x="708" y="9"/>
                    <a:pt x="702" y="9"/>
                  </a:cubicBezTo>
                  <a:cubicBezTo>
                    <a:pt x="697" y="9"/>
                    <a:pt x="691" y="6"/>
                    <a:pt x="687" y="2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684" y="2"/>
                    <a:pt x="684" y="2"/>
                    <a:pt x="684" y="2"/>
                  </a:cubicBezTo>
                  <a:cubicBezTo>
                    <a:pt x="680" y="7"/>
                    <a:pt x="675" y="9"/>
                    <a:pt x="669" y="9"/>
                  </a:cubicBezTo>
                  <a:cubicBezTo>
                    <a:pt x="663" y="9"/>
                    <a:pt x="657" y="7"/>
                    <a:pt x="654" y="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50" y="2"/>
                    <a:pt x="650" y="2"/>
                    <a:pt x="650" y="2"/>
                  </a:cubicBezTo>
                  <a:cubicBezTo>
                    <a:pt x="647" y="8"/>
                    <a:pt x="641" y="11"/>
                    <a:pt x="634" y="11"/>
                  </a:cubicBezTo>
                  <a:cubicBezTo>
                    <a:pt x="629" y="11"/>
                    <a:pt x="624" y="8"/>
                    <a:pt x="620" y="5"/>
                  </a:cubicBezTo>
                  <a:cubicBezTo>
                    <a:pt x="619" y="3"/>
                    <a:pt x="619" y="3"/>
                    <a:pt x="619" y="3"/>
                  </a:cubicBezTo>
                  <a:cubicBezTo>
                    <a:pt x="617" y="5"/>
                    <a:pt x="617" y="5"/>
                    <a:pt x="617" y="5"/>
                  </a:cubicBezTo>
                  <a:cubicBezTo>
                    <a:pt x="613" y="10"/>
                    <a:pt x="607" y="13"/>
                    <a:pt x="601" y="13"/>
                  </a:cubicBezTo>
                  <a:cubicBezTo>
                    <a:pt x="596" y="13"/>
                    <a:pt x="591" y="11"/>
                    <a:pt x="587" y="8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0" y="13"/>
                    <a:pt x="574" y="17"/>
                    <a:pt x="568" y="17"/>
                  </a:cubicBezTo>
                  <a:cubicBezTo>
                    <a:pt x="563" y="17"/>
                    <a:pt x="558" y="15"/>
                    <a:pt x="554" y="12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548" y="18"/>
                    <a:pt x="541" y="22"/>
                    <a:pt x="534" y="22"/>
                  </a:cubicBezTo>
                  <a:cubicBezTo>
                    <a:pt x="530" y="22"/>
                    <a:pt x="525" y="20"/>
                    <a:pt x="521" y="17"/>
                  </a:cubicBezTo>
                  <a:cubicBezTo>
                    <a:pt x="520" y="15"/>
                    <a:pt x="520" y="15"/>
                    <a:pt x="520" y="15"/>
                  </a:cubicBezTo>
                  <a:cubicBezTo>
                    <a:pt x="518" y="17"/>
                    <a:pt x="518" y="17"/>
                    <a:pt x="518" y="17"/>
                  </a:cubicBezTo>
                  <a:cubicBezTo>
                    <a:pt x="515" y="23"/>
                    <a:pt x="508" y="27"/>
                    <a:pt x="501" y="27"/>
                  </a:cubicBezTo>
                  <a:cubicBezTo>
                    <a:pt x="497" y="27"/>
                    <a:pt x="492" y="25"/>
                    <a:pt x="489" y="22"/>
                  </a:cubicBezTo>
                  <a:cubicBezTo>
                    <a:pt x="487" y="21"/>
                    <a:pt x="487" y="21"/>
                    <a:pt x="487" y="21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2" y="30"/>
                    <a:pt x="476" y="34"/>
                    <a:pt x="468" y="34"/>
                  </a:cubicBezTo>
                  <a:cubicBezTo>
                    <a:pt x="464" y="34"/>
                    <a:pt x="460" y="32"/>
                    <a:pt x="457" y="30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4" y="30"/>
                    <a:pt x="454" y="30"/>
                    <a:pt x="454" y="30"/>
                  </a:cubicBezTo>
                  <a:cubicBezTo>
                    <a:pt x="450" y="37"/>
                    <a:pt x="444" y="41"/>
                    <a:pt x="436" y="41"/>
                  </a:cubicBezTo>
                  <a:cubicBezTo>
                    <a:pt x="432" y="41"/>
                    <a:pt x="428" y="40"/>
                    <a:pt x="424" y="38"/>
                  </a:cubicBezTo>
                  <a:cubicBezTo>
                    <a:pt x="422" y="36"/>
                    <a:pt x="422" y="36"/>
                    <a:pt x="422" y="36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8" y="46"/>
                    <a:pt x="411" y="50"/>
                    <a:pt x="403" y="50"/>
                  </a:cubicBezTo>
                  <a:cubicBezTo>
                    <a:pt x="399" y="50"/>
                    <a:pt x="396" y="49"/>
                    <a:pt x="392" y="47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6" y="55"/>
                    <a:pt x="379" y="60"/>
                    <a:pt x="371" y="60"/>
                  </a:cubicBezTo>
                  <a:cubicBezTo>
                    <a:pt x="367" y="60"/>
                    <a:pt x="364" y="59"/>
                    <a:pt x="361" y="58"/>
                  </a:cubicBezTo>
                  <a:cubicBezTo>
                    <a:pt x="359" y="56"/>
                    <a:pt x="359" y="56"/>
                    <a:pt x="359" y="56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5" y="66"/>
                    <a:pt x="348" y="72"/>
                    <a:pt x="339" y="72"/>
                  </a:cubicBezTo>
                  <a:cubicBezTo>
                    <a:pt x="336" y="72"/>
                    <a:pt x="333" y="71"/>
                    <a:pt x="330" y="69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4" y="78"/>
                    <a:pt x="316" y="84"/>
                    <a:pt x="308" y="84"/>
                  </a:cubicBezTo>
                  <a:cubicBezTo>
                    <a:pt x="305" y="84"/>
                    <a:pt x="302" y="83"/>
                    <a:pt x="299" y="82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4" y="92"/>
                    <a:pt x="286" y="98"/>
                    <a:pt x="277" y="98"/>
                  </a:cubicBezTo>
                  <a:cubicBezTo>
                    <a:pt x="274" y="98"/>
                    <a:pt x="272" y="97"/>
                    <a:pt x="269" y="96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64" y="106"/>
                    <a:pt x="256" y="113"/>
                    <a:pt x="247" y="113"/>
                  </a:cubicBezTo>
                  <a:cubicBezTo>
                    <a:pt x="244" y="113"/>
                    <a:pt x="242" y="112"/>
                    <a:pt x="240" y="111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35" y="122"/>
                    <a:pt x="227" y="129"/>
                    <a:pt x="217" y="129"/>
                  </a:cubicBezTo>
                  <a:cubicBezTo>
                    <a:pt x="215" y="129"/>
                    <a:pt x="213" y="129"/>
                    <a:pt x="211" y="128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7" y="139"/>
                    <a:pt x="199" y="147"/>
                    <a:pt x="189" y="147"/>
                  </a:cubicBezTo>
                  <a:cubicBezTo>
                    <a:pt x="187" y="147"/>
                    <a:pt x="185" y="146"/>
                    <a:pt x="183" y="146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58"/>
                    <a:pt x="171" y="166"/>
                    <a:pt x="161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78"/>
                    <a:pt x="145" y="187"/>
                    <a:pt x="135" y="187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29" y="186"/>
                    <a:pt x="129" y="186"/>
                    <a:pt x="129" y="186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200"/>
                    <a:pt x="120" y="209"/>
                    <a:pt x="109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5" y="209"/>
                    <a:pt x="105" y="209"/>
                    <a:pt x="105" y="209"/>
                  </a:cubicBezTo>
                  <a:cubicBezTo>
                    <a:pt x="105" y="213"/>
                    <a:pt x="105" y="213"/>
                    <a:pt x="105" y="213"/>
                  </a:cubicBezTo>
                  <a:cubicBezTo>
                    <a:pt x="105" y="224"/>
                    <a:pt x="96" y="233"/>
                    <a:pt x="86" y="233"/>
                  </a:cubicBezTo>
                  <a:cubicBezTo>
                    <a:pt x="85" y="233"/>
                    <a:pt x="85" y="233"/>
                    <a:pt x="85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8"/>
                    <a:pt x="83" y="238"/>
                    <a:pt x="83" y="238"/>
                  </a:cubicBezTo>
                  <a:cubicBezTo>
                    <a:pt x="83" y="249"/>
                    <a:pt x="75" y="258"/>
                    <a:pt x="64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3" y="266"/>
                    <a:pt x="63" y="266"/>
                    <a:pt x="63" y="266"/>
                  </a:cubicBezTo>
                  <a:cubicBezTo>
                    <a:pt x="63" y="276"/>
                    <a:pt x="56" y="284"/>
                    <a:pt x="46" y="285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5" y="290"/>
                    <a:pt x="46" y="292"/>
                    <a:pt x="46" y="295"/>
                  </a:cubicBezTo>
                  <a:cubicBezTo>
                    <a:pt x="46" y="304"/>
                    <a:pt x="39" y="312"/>
                    <a:pt x="31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29" y="317"/>
                    <a:pt x="29" y="317"/>
                    <a:pt x="29" y="317"/>
                  </a:cubicBezTo>
                  <a:cubicBezTo>
                    <a:pt x="30" y="319"/>
                    <a:pt x="31" y="322"/>
                    <a:pt x="31" y="325"/>
                  </a:cubicBezTo>
                  <a:cubicBezTo>
                    <a:pt x="31" y="333"/>
                    <a:pt x="25" y="341"/>
                    <a:pt x="17" y="344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16" y="347"/>
                    <a:pt x="16" y="347"/>
                    <a:pt x="16" y="347"/>
                  </a:cubicBezTo>
                  <a:cubicBezTo>
                    <a:pt x="18" y="350"/>
                    <a:pt x="19" y="353"/>
                    <a:pt x="19" y="357"/>
                  </a:cubicBezTo>
                  <a:cubicBezTo>
                    <a:pt x="19" y="365"/>
                    <a:pt x="15" y="372"/>
                    <a:pt x="8" y="375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10" y="381"/>
                    <a:pt x="11" y="385"/>
                    <a:pt x="11" y="390"/>
                  </a:cubicBezTo>
                  <a:cubicBezTo>
                    <a:pt x="11" y="397"/>
                    <a:pt x="8" y="403"/>
                    <a:pt x="2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" y="410"/>
                    <a:pt x="1" y="410"/>
                    <a:pt x="1" y="410"/>
                  </a:cubicBezTo>
                  <a:cubicBezTo>
                    <a:pt x="5" y="413"/>
                    <a:pt x="7" y="418"/>
                    <a:pt x="7" y="423"/>
                  </a:cubicBezTo>
                  <a:cubicBezTo>
                    <a:pt x="7" y="430"/>
                    <a:pt x="5" y="437"/>
                    <a:pt x="0" y="441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" y="437"/>
                    <a:pt x="11" y="431"/>
                    <a:pt x="11" y="423"/>
                  </a:cubicBezTo>
                  <a:cubicBezTo>
                    <a:pt x="11" y="418"/>
                    <a:pt x="9" y="413"/>
                    <a:pt x="5" y="409"/>
                  </a:cubicBezTo>
                  <a:cubicBezTo>
                    <a:pt x="12" y="404"/>
                    <a:pt x="15" y="397"/>
                    <a:pt x="15" y="390"/>
                  </a:cubicBezTo>
                  <a:cubicBezTo>
                    <a:pt x="15" y="385"/>
                    <a:pt x="14" y="381"/>
                    <a:pt x="11" y="377"/>
                  </a:cubicBezTo>
                  <a:cubicBezTo>
                    <a:pt x="19" y="373"/>
                    <a:pt x="23" y="366"/>
                    <a:pt x="23" y="357"/>
                  </a:cubicBezTo>
                  <a:cubicBezTo>
                    <a:pt x="23" y="353"/>
                    <a:pt x="22" y="350"/>
                    <a:pt x="20" y="346"/>
                  </a:cubicBezTo>
                  <a:cubicBezTo>
                    <a:pt x="29" y="343"/>
                    <a:pt x="35" y="334"/>
                    <a:pt x="35" y="325"/>
                  </a:cubicBezTo>
                  <a:cubicBezTo>
                    <a:pt x="35" y="322"/>
                    <a:pt x="34" y="319"/>
                    <a:pt x="33" y="317"/>
                  </a:cubicBezTo>
                  <a:cubicBezTo>
                    <a:pt x="43" y="314"/>
                    <a:pt x="50" y="305"/>
                    <a:pt x="50" y="295"/>
                  </a:cubicBezTo>
                  <a:cubicBezTo>
                    <a:pt x="50" y="293"/>
                    <a:pt x="49" y="291"/>
                    <a:pt x="49" y="289"/>
                  </a:cubicBezTo>
                  <a:cubicBezTo>
                    <a:pt x="59" y="286"/>
                    <a:pt x="67" y="277"/>
                    <a:pt x="67" y="266"/>
                  </a:cubicBezTo>
                  <a:cubicBezTo>
                    <a:pt x="67" y="266"/>
                    <a:pt x="67" y="263"/>
                    <a:pt x="67" y="262"/>
                  </a:cubicBezTo>
                  <a:cubicBezTo>
                    <a:pt x="78" y="260"/>
                    <a:pt x="87" y="250"/>
                    <a:pt x="87" y="238"/>
                  </a:cubicBezTo>
                  <a:cubicBezTo>
                    <a:pt x="87" y="238"/>
                    <a:pt x="87" y="237"/>
                    <a:pt x="87" y="237"/>
                  </a:cubicBezTo>
                  <a:cubicBezTo>
                    <a:pt x="99" y="236"/>
                    <a:pt x="109" y="226"/>
                    <a:pt x="109" y="213"/>
                  </a:cubicBezTo>
                  <a:cubicBezTo>
                    <a:pt x="122" y="213"/>
                    <a:pt x="132" y="203"/>
                    <a:pt x="133" y="190"/>
                  </a:cubicBezTo>
                  <a:cubicBezTo>
                    <a:pt x="134" y="190"/>
                    <a:pt x="135" y="191"/>
                    <a:pt x="135" y="191"/>
                  </a:cubicBezTo>
                  <a:cubicBezTo>
                    <a:pt x="147" y="191"/>
                    <a:pt x="156" y="181"/>
                    <a:pt x="158" y="169"/>
                  </a:cubicBezTo>
                  <a:cubicBezTo>
                    <a:pt x="159" y="170"/>
                    <a:pt x="161" y="170"/>
                    <a:pt x="161" y="170"/>
                  </a:cubicBezTo>
                  <a:cubicBezTo>
                    <a:pt x="173" y="170"/>
                    <a:pt x="182" y="161"/>
                    <a:pt x="184" y="150"/>
                  </a:cubicBezTo>
                  <a:cubicBezTo>
                    <a:pt x="186" y="150"/>
                    <a:pt x="187" y="151"/>
                    <a:pt x="189" y="151"/>
                  </a:cubicBezTo>
                  <a:cubicBezTo>
                    <a:pt x="200" y="151"/>
                    <a:pt x="209" y="143"/>
                    <a:pt x="212" y="132"/>
                  </a:cubicBezTo>
                  <a:cubicBezTo>
                    <a:pt x="214" y="133"/>
                    <a:pt x="215" y="133"/>
                    <a:pt x="217" y="133"/>
                  </a:cubicBezTo>
                  <a:cubicBezTo>
                    <a:pt x="228" y="133"/>
                    <a:pt x="237" y="126"/>
                    <a:pt x="240" y="115"/>
                  </a:cubicBezTo>
                  <a:cubicBezTo>
                    <a:pt x="242" y="116"/>
                    <a:pt x="245" y="117"/>
                    <a:pt x="247" y="117"/>
                  </a:cubicBezTo>
                  <a:cubicBezTo>
                    <a:pt x="257" y="117"/>
                    <a:pt x="266" y="110"/>
                    <a:pt x="269" y="100"/>
                  </a:cubicBezTo>
                  <a:cubicBezTo>
                    <a:pt x="272" y="101"/>
                    <a:pt x="275" y="102"/>
                    <a:pt x="277" y="102"/>
                  </a:cubicBezTo>
                  <a:cubicBezTo>
                    <a:pt x="287" y="102"/>
                    <a:pt x="296" y="95"/>
                    <a:pt x="299" y="86"/>
                  </a:cubicBezTo>
                  <a:cubicBezTo>
                    <a:pt x="302" y="87"/>
                    <a:pt x="305" y="88"/>
                    <a:pt x="308" y="88"/>
                  </a:cubicBezTo>
                  <a:cubicBezTo>
                    <a:pt x="318" y="88"/>
                    <a:pt x="326" y="82"/>
                    <a:pt x="330" y="73"/>
                  </a:cubicBezTo>
                  <a:cubicBezTo>
                    <a:pt x="333" y="75"/>
                    <a:pt x="336" y="76"/>
                    <a:pt x="339" y="76"/>
                  </a:cubicBezTo>
                  <a:cubicBezTo>
                    <a:pt x="349" y="76"/>
                    <a:pt x="357" y="70"/>
                    <a:pt x="361" y="62"/>
                  </a:cubicBezTo>
                  <a:cubicBezTo>
                    <a:pt x="364" y="63"/>
                    <a:pt x="367" y="64"/>
                    <a:pt x="371" y="64"/>
                  </a:cubicBezTo>
                  <a:cubicBezTo>
                    <a:pt x="380" y="64"/>
                    <a:pt x="388" y="59"/>
                    <a:pt x="392" y="51"/>
                  </a:cubicBezTo>
                  <a:cubicBezTo>
                    <a:pt x="396" y="53"/>
                    <a:pt x="399" y="54"/>
                    <a:pt x="403" y="54"/>
                  </a:cubicBezTo>
                  <a:cubicBezTo>
                    <a:pt x="412" y="54"/>
                    <a:pt x="420" y="49"/>
                    <a:pt x="424" y="42"/>
                  </a:cubicBezTo>
                  <a:cubicBezTo>
                    <a:pt x="428" y="44"/>
                    <a:pt x="432" y="45"/>
                    <a:pt x="436" y="45"/>
                  </a:cubicBezTo>
                  <a:cubicBezTo>
                    <a:pt x="444" y="45"/>
                    <a:pt x="452" y="41"/>
                    <a:pt x="456" y="34"/>
                  </a:cubicBezTo>
                  <a:cubicBezTo>
                    <a:pt x="460" y="36"/>
                    <a:pt x="464" y="38"/>
                    <a:pt x="468" y="38"/>
                  </a:cubicBezTo>
                  <a:cubicBezTo>
                    <a:pt x="477" y="38"/>
                    <a:pt x="484" y="33"/>
                    <a:pt x="488" y="27"/>
                  </a:cubicBezTo>
                  <a:cubicBezTo>
                    <a:pt x="492" y="29"/>
                    <a:pt x="497" y="31"/>
                    <a:pt x="501" y="31"/>
                  </a:cubicBezTo>
                  <a:cubicBezTo>
                    <a:pt x="509" y="31"/>
                    <a:pt x="516" y="27"/>
                    <a:pt x="520" y="21"/>
                  </a:cubicBezTo>
                  <a:cubicBezTo>
                    <a:pt x="525" y="24"/>
                    <a:pt x="529" y="26"/>
                    <a:pt x="534" y="26"/>
                  </a:cubicBezTo>
                  <a:cubicBezTo>
                    <a:pt x="542" y="26"/>
                    <a:pt x="549" y="22"/>
                    <a:pt x="553" y="16"/>
                  </a:cubicBezTo>
                  <a:cubicBezTo>
                    <a:pt x="557" y="19"/>
                    <a:pt x="562" y="21"/>
                    <a:pt x="568" y="21"/>
                  </a:cubicBezTo>
                  <a:cubicBezTo>
                    <a:pt x="575" y="21"/>
                    <a:pt x="582" y="17"/>
                    <a:pt x="586" y="12"/>
                  </a:cubicBezTo>
                  <a:cubicBezTo>
                    <a:pt x="590" y="15"/>
                    <a:pt x="595" y="17"/>
                    <a:pt x="601" y="17"/>
                  </a:cubicBezTo>
                  <a:cubicBezTo>
                    <a:pt x="608" y="17"/>
                    <a:pt x="615" y="14"/>
                    <a:pt x="619" y="9"/>
                  </a:cubicBezTo>
                  <a:cubicBezTo>
                    <a:pt x="623" y="12"/>
                    <a:pt x="629" y="15"/>
                    <a:pt x="634" y="15"/>
                  </a:cubicBezTo>
                  <a:cubicBezTo>
                    <a:pt x="641" y="15"/>
                    <a:pt x="648" y="12"/>
                    <a:pt x="652" y="6"/>
                  </a:cubicBezTo>
                  <a:cubicBezTo>
                    <a:pt x="657" y="11"/>
                    <a:pt x="662" y="13"/>
                    <a:pt x="669" y="13"/>
                  </a:cubicBezTo>
                  <a:cubicBezTo>
                    <a:pt x="675" y="13"/>
                    <a:pt x="681" y="11"/>
                    <a:pt x="686" y="6"/>
                  </a:cubicBezTo>
                  <a:cubicBezTo>
                    <a:pt x="690" y="10"/>
                    <a:pt x="696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8" y="13"/>
                    <a:pt x="714" y="10"/>
                    <a:pt x="719" y="6"/>
                  </a:cubicBezTo>
                  <a:cubicBezTo>
                    <a:pt x="723" y="11"/>
                    <a:pt x="729" y="13"/>
                    <a:pt x="736" y="13"/>
                  </a:cubicBezTo>
                  <a:cubicBezTo>
                    <a:pt x="742" y="13"/>
                    <a:pt x="748" y="11"/>
                    <a:pt x="752" y="6"/>
                  </a:cubicBezTo>
                  <a:cubicBezTo>
                    <a:pt x="757" y="12"/>
                    <a:pt x="763" y="15"/>
                    <a:pt x="770" y="15"/>
                  </a:cubicBezTo>
                  <a:cubicBezTo>
                    <a:pt x="776" y="15"/>
                    <a:pt x="781" y="12"/>
                    <a:pt x="785" y="9"/>
                  </a:cubicBezTo>
                  <a:cubicBezTo>
                    <a:pt x="790" y="14"/>
                    <a:pt x="796" y="17"/>
                    <a:pt x="803" y="17"/>
                  </a:cubicBezTo>
                  <a:cubicBezTo>
                    <a:pt x="809" y="17"/>
                    <a:pt x="814" y="15"/>
                    <a:pt x="818" y="12"/>
                  </a:cubicBezTo>
                  <a:cubicBezTo>
                    <a:pt x="823" y="17"/>
                    <a:pt x="830" y="21"/>
                    <a:pt x="837" y="21"/>
                  </a:cubicBezTo>
                  <a:cubicBezTo>
                    <a:pt x="842" y="21"/>
                    <a:pt x="847" y="19"/>
                    <a:pt x="851" y="16"/>
                  </a:cubicBezTo>
                  <a:cubicBezTo>
                    <a:pt x="856" y="22"/>
                    <a:pt x="862" y="26"/>
                    <a:pt x="870" y="26"/>
                  </a:cubicBezTo>
                  <a:cubicBezTo>
                    <a:pt x="875" y="26"/>
                    <a:pt x="880" y="24"/>
                    <a:pt x="884" y="21"/>
                  </a:cubicBezTo>
                  <a:cubicBezTo>
                    <a:pt x="888" y="27"/>
                    <a:pt x="895" y="31"/>
                    <a:pt x="903" y="31"/>
                  </a:cubicBezTo>
                  <a:cubicBezTo>
                    <a:pt x="908" y="31"/>
                    <a:pt x="912" y="29"/>
                    <a:pt x="916" y="27"/>
                  </a:cubicBezTo>
                  <a:cubicBezTo>
                    <a:pt x="921" y="33"/>
                    <a:pt x="928" y="38"/>
                    <a:pt x="936" y="38"/>
                  </a:cubicBezTo>
                  <a:cubicBezTo>
                    <a:pt x="940" y="38"/>
                    <a:pt x="945" y="36"/>
                    <a:pt x="948" y="34"/>
                  </a:cubicBezTo>
                  <a:cubicBezTo>
                    <a:pt x="953" y="41"/>
                    <a:pt x="960" y="45"/>
                    <a:pt x="968" y="45"/>
                  </a:cubicBezTo>
                  <a:cubicBezTo>
                    <a:pt x="973" y="45"/>
                    <a:pt x="977" y="44"/>
                    <a:pt x="980" y="42"/>
                  </a:cubicBezTo>
                  <a:cubicBezTo>
                    <a:pt x="985" y="49"/>
                    <a:pt x="992" y="54"/>
                    <a:pt x="1001" y="54"/>
                  </a:cubicBezTo>
                  <a:cubicBezTo>
                    <a:pt x="1005" y="54"/>
                    <a:pt x="1009" y="53"/>
                    <a:pt x="1012" y="51"/>
                  </a:cubicBezTo>
                  <a:cubicBezTo>
                    <a:pt x="1016" y="59"/>
                    <a:pt x="1024" y="64"/>
                    <a:pt x="1033" y="64"/>
                  </a:cubicBezTo>
                  <a:cubicBezTo>
                    <a:pt x="1037" y="64"/>
                    <a:pt x="1040" y="63"/>
                    <a:pt x="1044" y="62"/>
                  </a:cubicBezTo>
                  <a:cubicBezTo>
                    <a:pt x="1048" y="70"/>
                    <a:pt x="1056" y="76"/>
                    <a:pt x="1065" y="76"/>
                  </a:cubicBezTo>
                  <a:cubicBezTo>
                    <a:pt x="1068" y="76"/>
                    <a:pt x="1072" y="75"/>
                    <a:pt x="1075" y="73"/>
                  </a:cubicBezTo>
                  <a:cubicBezTo>
                    <a:pt x="1079" y="82"/>
                    <a:pt x="1087" y="88"/>
                    <a:pt x="1097" y="88"/>
                  </a:cubicBezTo>
                  <a:cubicBezTo>
                    <a:pt x="1100" y="88"/>
                    <a:pt x="1102" y="87"/>
                    <a:pt x="1105" y="86"/>
                  </a:cubicBezTo>
                  <a:cubicBezTo>
                    <a:pt x="1109" y="95"/>
                    <a:pt x="1117" y="102"/>
                    <a:pt x="1127" y="102"/>
                  </a:cubicBezTo>
                  <a:cubicBezTo>
                    <a:pt x="1130" y="102"/>
                    <a:pt x="1133" y="101"/>
                    <a:pt x="1135" y="100"/>
                  </a:cubicBezTo>
                  <a:cubicBezTo>
                    <a:pt x="1138" y="110"/>
                    <a:pt x="1147" y="117"/>
                    <a:pt x="1157" y="117"/>
                  </a:cubicBezTo>
                  <a:cubicBezTo>
                    <a:pt x="1160" y="117"/>
                    <a:pt x="1162" y="116"/>
                    <a:pt x="1164" y="115"/>
                  </a:cubicBezTo>
                  <a:cubicBezTo>
                    <a:pt x="1167" y="126"/>
                    <a:pt x="1176" y="133"/>
                    <a:pt x="1187" y="133"/>
                  </a:cubicBezTo>
                  <a:cubicBezTo>
                    <a:pt x="1189" y="133"/>
                    <a:pt x="1191" y="133"/>
                    <a:pt x="1193" y="132"/>
                  </a:cubicBezTo>
                  <a:cubicBezTo>
                    <a:pt x="1195" y="143"/>
                    <a:pt x="1204" y="151"/>
                    <a:pt x="1215" y="151"/>
                  </a:cubicBezTo>
                  <a:cubicBezTo>
                    <a:pt x="1217" y="151"/>
                    <a:pt x="1219" y="150"/>
                    <a:pt x="1220" y="150"/>
                  </a:cubicBezTo>
                  <a:cubicBezTo>
                    <a:pt x="1222" y="161"/>
                    <a:pt x="1232" y="170"/>
                    <a:pt x="1243" y="170"/>
                  </a:cubicBezTo>
                  <a:cubicBezTo>
                    <a:pt x="1243" y="170"/>
                    <a:pt x="1245" y="170"/>
                    <a:pt x="1247" y="169"/>
                  </a:cubicBezTo>
                  <a:cubicBezTo>
                    <a:pt x="1248" y="181"/>
                    <a:pt x="1258" y="191"/>
                    <a:pt x="1270" y="191"/>
                  </a:cubicBezTo>
                  <a:cubicBezTo>
                    <a:pt x="1270" y="191"/>
                    <a:pt x="1271" y="190"/>
                    <a:pt x="1271" y="190"/>
                  </a:cubicBezTo>
                  <a:cubicBezTo>
                    <a:pt x="1272" y="203"/>
                    <a:pt x="1282" y="213"/>
                    <a:pt x="1295" y="213"/>
                  </a:cubicBezTo>
                  <a:cubicBezTo>
                    <a:pt x="1295" y="226"/>
                    <a:pt x="1305" y="236"/>
                    <a:pt x="1317" y="237"/>
                  </a:cubicBezTo>
                  <a:cubicBezTo>
                    <a:pt x="1317" y="237"/>
                    <a:pt x="1317" y="238"/>
                    <a:pt x="1317" y="238"/>
                  </a:cubicBezTo>
                  <a:cubicBezTo>
                    <a:pt x="1317" y="250"/>
                    <a:pt x="1326" y="260"/>
                    <a:pt x="1338" y="262"/>
                  </a:cubicBezTo>
                  <a:cubicBezTo>
                    <a:pt x="1337" y="263"/>
                    <a:pt x="1337" y="266"/>
                    <a:pt x="1337" y="266"/>
                  </a:cubicBezTo>
                  <a:cubicBezTo>
                    <a:pt x="1337" y="277"/>
                    <a:pt x="1345" y="286"/>
                    <a:pt x="1356" y="289"/>
                  </a:cubicBezTo>
                  <a:cubicBezTo>
                    <a:pt x="1355" y="291"/>
                    <a:pt x="1355" y="293"/>
                    <a:pt x="1355" y="295"/>
                  </a:cubicBezTo>
                  <a:cubicBezTo>
                    <a:pt x="1355" y="305"/>
                    <a:pt x="1361" y="314"/>
                    <a:pt x="1371" y="317"/>
                  </a:cubicBezTo>
                  <a:cubicBezTo>
                    <a:pt x="1370" y="319"/>
                    <a:pt x="1369" y="322"/>
                    <a:pt x="1369" y="325"/>
                  </a:cubicBezTo>
                  <a:cubicBezTo>
                    <a:pt x="1369" y="334"/>
                    <a:pt x="1375" y="343"/>
                    <a:pt x="1384" y="346"/>
                  </a:cubicBezTo>
                  <a:cubicBezTo>
                    <a:pt x="1382" y="350"/>
                    <a:pt x="1381" y="353"/>
                    <a:pt x="1381" y="357"/>
                  </a:cubicBezTo>
                  <a:cubicBezTo>
                    <a:pt x="1381" y="366"/>
                    <a:pt x="1386" y="373"/>
                    <a:pt x="1393" y="377"/>
                  </a:cubicBezTo>
                  <a:cubicBezTo>
                    <a:pt x="1391" y="381"/>
                    <a:pt x="1389" y="385"/>
                    <a:pt x="1389" y="390"/>
                  </a:cubicBezTo>
                  <a:cubicBezTo>
                    <a:pt x="1389" y="397"/>
                    <a:pt x="1393" y="404"/>
                    <a:pt x="1399" y="409"/>
                  </a:cubicBezTo>
                  <a:cubicBezTo>
                    <a:pt x="1396" y="413"/>
                    <a:pt x="1394" y="418"/>
                    <a:pt x="1394" y="423"/>
                  </a:cubicBezTo>
                  <a:cubicBezTo>
                    <a:pt x="1394" y="431"/>
                    <a:pt x="1399" y="437"/>
                    <a:pt x="1405" y="441"/>
                  </a:cubicBezTo>
                  <a:cubicBezTo>
                    <a:pt x="1405" y="441"/>
                    <a:pt x="1405" y="441"/>
                    <a:pt x="1405" y="441"/>
                  </a:cubicBezTo>
                  <a:cubicBezTo>
                    <a:pt x="1399" y="437"/>
                    <a:pt x="1398" y="430"/>
                    <a:pt x="1398" y="4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1" name="Freeform 304"/>
            <p:cNvSpPr>
              <a:spLocks/>
            </p:cNvSpPr>
            <p:nvPr/>
          </p:nvSpPr>
          <p:spPr bwMode="auto">
            <a:xfrm>
              <a:off x="876013" y="1203570"/>
              <a:ext cx="7386703" cy="2511721"/>
            </a:xfrm>
            <a:custGeom>
              <a:avLst/>
              <a:gdLst>
                <a:gd name="T0" fmla="*/ 0 w 1432"/>
                <a:gd name="T1" fmla="*/ 1988 h 456"/>
                <a:gd name="T2" fmla="*/ 5487 w 1432"/>
                <a:gd name="T3" fmla="*/ 1988 h 456"/>
                <a:gd name="T4" fmla="*/ 2744 w 1432"/>
                <a:gd name="T5" fmla="*/ 0 h 456"/>
                <a:gd name="T6" fmla="*/ 2744 w 1432"/>
                <a:gd name="T7" fmla="*/ 0 h 456"/>
                <a:gd name="T8" fmla="*/ 2744 w 1432"/>
                <a:gd name="T9" fmla="*/ 0 h 456"/>
                <a:gd name="T10" fmla="*/ 2744 w 1432"/>
                <a:gd name="T11" fmla="*/ 0 h 456"/>
                <a:gd name="T12" fmla="*/ 2744 w 1432"/>
                <a:gd name="T13" fmla="*/ 0 h 456"/>
                <a:gd name="T14" fmla="*/ 0 w 1432"/>
                <a:gd name="T15" fmla="*/ 1988 h 4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2" h="456">
                  <a:moveTo>
                    <a:pt x="0" y="456"/>
                  </a:moveTo>
                  <a:cubicBezTo>
                    <a:pt x="1432" y="456"/>
                    <a:pt x="1432" y="456"/>
                    <a:pt x="1432" y="456"/>
                  </a:cubicBezTo>
                  <a:cubicBezTo>
                    <a:pt x="1432" y="204"/>
                    <a:pt x="1112" y="0"/>
                    <a:pt x="716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321" y="0"/>
                    <a:pt x="0" y="204"/>
                    <a:pt x="0" y="456"/>
                  </a:cubicBezTo>
                  <a:close/>
                </a:path>
              </a:pathLst>
            </a:custGeom>
            <a:solidFill>
              <a:srgbClr val="FFF7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2" name="Freeform 305"/>
            <p:cNvSpPr>
              <a:spLocks/>
            </p:cNvSpPr>
            <p:nvPr/>
          </p:nvSpPr>
          <p:spPr bwMode="auto">
            <a:xfrm>
              <a:off x="543967" y="852667"/>
              <a:ext cx="4026715" cy="2862624"/>
            </a:xfrm>
            <a:custGeom>
              <a:avLst/>
              <a:gdLst>
                <a:gd name="T0" fmla="*/ 2993 w 780"/>
                <a:gd name="T1" fmla="*/ 280 h 520"/>
                <a:gd name="T2" fmla="*/ 2993 w 780"/>
                <a:gd name="T3" fmla="*/ 0 h 520"/>
                <a:gd name="T4" fmla="*/ 921 w 780"/>
                <a:gd name="T5" fmla="*/ 626 h 520"/>
                <a:gd name="T6" fmla="*/ 0 w 780"/>
                <a:gd name="T7" fmla="*/ 2264 h 520"/>
                <a:gd name="T8" fmla="*/ 245 w 780"/>
                <a:gd name="T9" fmla="*/ 2264 h 520"/>
                <a:gd name="T10" fmla="*/ 2993 w 780"/>
                <a:gd name="T11" fmla="*/ 280 h 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0" h="520">
                  <a:moveTo>
                    <a:pt x="780" y="64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577" y="0"/>
                    <a:pt x="385" y="51"/>
                    <a:pt x="240" y="144"/>
                  </a:cubicBezTo>
                  <a:cubicBezTo>
                    <a:pt x="85" y="242"/>
                    <a:pt x="0" y="376"/>
                    <a:pt x="0" y="520"/>
                  </a:cubicBezTo>
                  <a:cubicBezTo>
                    <a:pt x="64" y="520"/>
                    <a:pt x="64" y="520"/>
                    <a:pt x="64" y="520"/>
                  </a:cubicBezTo>
                  <a:cubicBezTo>
                    <a:pt x="64" y="268"/>
                    <a:pt x="385" y="64"/>
                    <a:pt x="780" y="64"/>
                  </a:cubicBezTo>
                  <a:close/>
                </a:path>
              </a:pathLst>
            </a:custGeom>
            <a:solidFill>
              <a:srgbClr val="E6E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3" name="Freeform 306"/>
            <p:cNvSpPr>
              <a:spLocks/>
            </p:cNvSpPr>
            <p:nvPr/>
          </p:nvSpPr>
          <p:spPr bwMode="auto">
            <a:xfrm>
              <a:off x="543967" y="852667"/>
              <a:ext cx="4026715" cy="2862624"/>
            </a:xfrm>
            <a:custGeom>
              <a:avLst/>
              <a:gdLst>
                <a:gd name="T0" fmla="*/ 2962 w 780"/>
                <a:gd name="T1" fmla="*/ 0 h 520"/>
                <a:gd name="T2" fmla="*/ 2993 w 780"/>
                <a:gd name="T3" fmla="*/ 44 h 520"/>
                <a:gd name="T4" fmla="*/ 2989 w 780"/>
                <a:gd name="T5" fmla="*/ 96 h 520"/>
                <a:gd name="T6" fmla="*/ 2866 w 780"/>
                <a:gd name="T7" fmla="*/ 100 h 520"/>
                <a:gd name="T8" fmla="*/ 2725 w 780"/>
                <a:gd name="T9" fmla="*/ 109 h 520"/>
                <a:gd name="T10" fmla="*/ 2582 w 780"/>
                <a:gd name="T11" fmla="*/ 121 h 520"/>
                <a:gd name="T12" fmla="*/ 2449 w 780"/>
                <a:gd name="T13" fmla="*/ 140 h 520"/>
                <a:gd name="T14" fmla="*/ 2314 w 780"/>
                <a:gd name="T15" fmla="*/ 156 h 520"/>
                <a:gd name="T16" fmla="*/ 2180 w 780"/>
                <a:gd name="T17" fmla="*/ 184 h 520"/>
                <a:gd name="T18" fmla="*/ 2045 w 780"/>
                <a:gd name="T19" fmla="*/ 213 h 520"/>
                <a:gd name="T20" fmla="*/ 1916 w 780"/>
                <a:gd name="T21" fmla="*/ 248 h 520"/>
                <a:gd name="T22" fmla="*/ 1785 w 780"/>
                <a:gd name="T23" fmla="*/ 288 h 520"/>
                <a:gd name="T24" fmla="*/ 1649 w 780"/>
                <a:gd name="T25" fmla="*/ 336 h 520"/>
                <a:gd name="T26" fmla="*/ 1512 w 780"/>
                <a:gd name="T27" fmla="*/ 392 h 520"/>
                <a:gd name="T28" fmla="*/ 1377 w 780"/>
                <a:gd name="T29" fmla="*/ 453 h 520"/>
                <a:gd name="T30" fmla="*/ 1248 w 780"/>
                <a:gd name="T31" fmla="*/ 522 h 520"/>
                <a:gd name="T32" fmla="*/ 1117 w 780"/>
                <a:gd name="T33" fmla="*/ 593 h 520"/>
                <a:gd name="T34" fmla="*/ 997 w 780"/>
                <a:gd name="T35" fmla="*/ 670 h 520"/>
                <a:gd name="T36" fmla="*/ 876 w 780"/>
                <a:gd name="T37" fmla="*/ 757 h 520"/>
                <a:gd name="T38" fmla="*/ 764 w 780"/>
                <a:gd name="T39" fmla="*/ 845 h 520"/>
                <a:gd name="T40" fmla="*/ 737 w 780"/>
                <a:gd name="T41" fmla="*/ 845 h 520"/>
                <a:gd name="T42" fmla="*/ 633 w 780"/>
                <a:gd name="T43" fmla="*/ 945 h 520"/>
                <a:gd name="T44" fmla="*/ 549 w 780"/>
                <a:gd name="T45" fmla="*/ 1045 h 520"/>
                <a:gd name="T46" fmla="*/ 533 w 780"/>
                <a:gd name="T47" fmla="*/ 1066 h 520"/>
                <a:gd name="T48" fmla="*/ 419 w 780"/>
                <a:gd name="T49" fmla="*/ 1158 h 520"/>
                <a:gd name="T50" fmla="*/ 341 w 780"/>
                <a:gd name="T51" fmla="*/ 1306 h 520"/>
                <a:gd name="T52" fmla="*/ 333 w 780"/>
                <a:gd name="T53" fmla="*/ 1354 h 520"/>
                <a:gd name="T54" fmla="*/ 233 w 780"/>
                <a:gd name="T55" fmla="*/ 1450 h 520"/>
                <a:gd name="T56" fmla="*/ 172 w 780"/>
                <a:gd name="T57" fmla="*/ 1611 h 520"/>
                <a:gd name="T58" fmla="*/ 119 w 780"/>
                <a:gd name="T59" fmla="*/ 1763 h 520"/>
                <a:gd name="T60" fmla="*/ 84 w 780"/>
                <a:gd name="T61" fmla="*/ 1924 h 520"/>
                <a:gd name="T62" fmla="*/ 61 w 780"/>
                <a:gd name="T63" fmla="*/ 2080 h 520"/>
                <a:gd name="T64" fmla="*/ 49 w 780"/>
                <a:gd name="T65" fmla="*/ 2243 h 520"/>
                <a:gd name="T66" fmla="*/ 61 w 780"/>
                <a:gd name="T67" fmla="*/ 2264 h 520"/>
                <a:gd name="T68" fmla="*/ 921 w 780"/>
                <a:gd name="T69" fmla="*/ 626 h 5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0" h="520">
                  <a:moveTo>
                    <a:pt x="240" y="144"/>
                  </a:moveTo>
                  <a:cubicBezTo>
                    <a:pt x="383" y="52"/>
                    <a:pt x="572" y="1"/>
                    <a:pt x="772" y="0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772" y="5"/>
                    <a:pt x="776" y="9"/>
                    <a:pt x="780" y="10"/>
                  </a:cubicBezTo>
                  <a:cubicBezTo>
                    <a:pt x="780" y="22"/>
                    <a:pt x="780" y="22"/>
                    <a:pt x="780" y="22"/>
                  </a:cubicBezTo>
                  <a:cubicBezTo>
                    <a:pt x="780" y="22"/>
                    <a:pt x="780" y="22"/>
                    <a:pt x="779" y="22"/>
                  </a:cubicBezTo>
                  <a:cubicBezTo>
                    <a:pt x="773" y="21"/>
                    <a:pt x="768" y="18"/>
                    <a:pt x="765" y="14"/>
                  </a:cubicBezTo>
                  <a:cubicBezTo>
                    <a:pt x="761" y="20"/>
                    <a:pt x="754" y="23"/>
                    <a:pt x="747" y="23"/>
                  </a:cubicBezTo>
                  <a:cubicBezTo>
                    <a:pt x="740" y="23"/>
                    <a:pt x="733" y="20"/>
                    <a:pt x="729" y="15"/>
                  </a:cubicBezTo>
                  <a:cubicBezTo>
                    <a:pt x="725" y="21"/>
                    <a:pt x="718" y="25"/>
                    <a:pt x="710" y="25"/>
                  </a:cubicBezTo>
                  <a:cubicBezTo>
                    <a:pt x="703" y="25"/>
                    <a:pt x="697" y="22"/>
                    <a:pt x="693" y="17"/>
                  </a:cubicBezTo>
                  <a:cubicBezTo>
                    <a:pt x="689" y="23"/>
                    <a:pt x="682" y="28"/>
                    <a:pt x="673" y="28"/>
                  </a:cubicBezTo>
                  <a:cubicBezTo>
                    <a:pt x="667" y="28"/>
                    <a:pt x="661" y="26"/>
                    <a:pt x="657" y="21"/>
                  </a:cubicBezTo>
                  <a:cubicBezTo>
                    <a:pt x="653" y="28"/>
                    <a:pt x="646" y="32"/>
                    <a:pt x="638" y="32"/>
                  </a:cubicBezTo>
                  <a:cubicBezTo>
                    <a:pt x="632" y="32"/>
                    <a:pt x="626" y="30"/>
                    <a:pt x="622" y="26"/>
                  </a:cubicBezTo>
                  <a:cubicBezTo>
                    <a:pt x="618" y="32"/>
                    <a:pt x="611" y="36"/>
                    <a:pt x="603" y="36"/>
                  </a:cubicBezTo>
                  <a:cubicBezTo>
                    <a:pt x="597" y="36"/>
                    <a:pt x="592" y="34"/>
                    <a:pt x="588" y="30"/>
                  </a:cubicBezTo>
                  <a:cubicBezTo>
                    <a:pt x="584" y="37"/>
                    <a:pt x="576" y="42"/>
                    <a:pt x="568" y="42"/>
                  </a:cubicBezTo>
                  <a:cubicBezTo>
                    <a:pt x="562" y="42"/>
                    <a:pt x="557" y="40"/>
                    <a:pt x="553" y="37"/>
                  </a:cubicBezTo>
                  <a:cubicBezTo>
                    <a:pt x="549" y="44"/>
                    <a:pt x="542" y="49"/>
                    <a:pt x="533" y="49"/>
                  </a:cubicBezTo>
                  <a:cubicBezTo>
                    <a:pt x="528" y="49"/>
                    <a:pt x="523" y="47"/>
                    <a:pt x="519" y="44"/>
                  </a:cubicBezTo>
                  <a:cubicBezTo>
                    <a:pt x="516" y="52"/>
                    <a:pt x="508" y="57"/>
                    <a:pt x="499" y="57"/>
                  </a:cubicBezTo>
                  <a:cubicBezTo>
                    <a:pt x="494" y="57"/>
                    <a:pt x="489" y="55"/>
                    <a:pt x="485" y="53"/>
                  </a:cubicBezTo>
                  <a:cubicBezTo>
                    <a:pt x="482" y="61"/>
                    <a:pt x="474" y="66"/>
                    <a:pt x="465" y="66"/>
                  </a:cubicBezTo>
                  <a:cubicBezTo>
                    <a:pt x="460" y="66"/>
                    <a:pt x="455" y="64"/>
                    <a:pt x="451" y="62"/>
                  </a:cubicBezTo>
                  <a:cubicBezTo>
                    <a:pt x="448" y="71"/>
                    <a:pt x="440" y="77"/>
                    <a:pt x="430" y="77"/>
                  </a:cubicBezTo>
                  <a:cubicBezTo>
                    <a:pt x="424" y="77"/>
                    <a:pt x="420" y="76"/>
                    <a:pt x="416" y="73"/>
                  </a:cubicBezTo>
                  <a:cubicBezTo>
                    <a:pt x="413" y="82"/>
                    <a:pt x="405" y="90"/>
                    <a:pt x="394" y="90"/>
                  </a:cubicBezTo>
                  <a:cubicBezTo>
                    <a:pt x="389" y="90"/>
                    <a:pt x="385" y="88"/>
                    <a:pt x="381" y="86"/>
                  </a:cubicBezTo>
                  <a:cubicBezTo>
                    <a:pt x="379" y="96"/>
                    <a:pt x="370" y="104"/>
                    <a:pt x="359" y="104"/>
                  </a:cubicBezTo>
                  <a:cubicBezTo>
                    <a:pt x="355" y="104"/>
                    <a:pt x="351" y="103"/>
                    <a:pt x="347" y="100"/>
                  </a:cubicBezTo>
                  <a:cubicBezTo>
                    <a:pt x="346" y="111"/>
                    <a:pt x="336" y="120"/>
                    <a:pt x="325" y="120"/>
                  </a:cubicBezTo>
                  <a:cubicBezTo>
                    <a:pt x="321" y="120"/>
                    <a:pt x="317" y="119"/>
                    <a:pt x="313" y="117"/>
                  </a:cubicBezTo>
                  <a:cubicBezTo>
                    <a:pt x="311" y="128"/>
                    <a:pt x="302" y="136"/>
                    <a:pt x="291" y="136"/>
                  </a:cubicBezTo>
                  <a:cubicBezTo>
                    <a:pt x="288" y="136"/>
                    <a:pt x="285" y="135"/>
                    <a:pt x="282" y="134"/>
                  </a:cubicBezTo>
                  <a:cubicBezTo>
                    <a:pt x="281" y="145"/>
                    <a:pt x="272" y="154"/>
                    <a:pt x="260" y="154"/>
                  </a:cubicBezTo>
                  <a:cubicBezTo>
                    <a:pt x="257" y="154"/>
                    <a:pt x="253" y="153"/>
                    <a:pt x="250" y="152"/>
                  </a:cubicBezTo>
                  <a:cubicBezTo>
                    <a:pt x="250" y="164"/>
                    <a:pt x="240" y="174"/>
                    <a:pt x="228" y="174"/>
                  </a:cubicBezTo>
                  <a:cubicBezTo>
                    <a:pt x="226" y="174"/>
                    <a:pt x="223" y="174"/>
                    <a:pt x="221" y="173"/>
                  </a:cubicBezTo>
                  <a:cubicBezTo>
                    <a:pt x="220" y="185"/>
                    <a:pt x="210" y="194"/>
                    <a:pt x="199" y="194"/>
                  </a:cubicBezTo>
                  <a:cubicBezTo>
                    <a:pt x="196" y="194"/>
                    <a:pt x="194" y="193"/>
                    <a:pt x="192" y="193"/>
                  </a:cubicBezTo>
                  <a:cubicBezTo>
                    <a:pt x="192" y="193"/>
                    <a:pt x="192" y="194"/>
                    <a:pt x="192" y="194"/>
                  </a:cubicBezTo>
                  <a:cubicBezTo>
                    <a:pt x="192" y="207"/>
                    <a:pt x="182" y="217"/>
                    <a:pt x="169" y="217"/>
                  </a:cubicBezTo>
                  <a:cubicBezTo>
                    <a:pt x="168" y="217"/>
                    <a:pt x="167" y="217"/>
                    <a:pt x="165" y="217"/>
                  </a:cubicBezTo>
                  <a:cubicBezTo>
                    <a:pt x="165" y="217"/>
                    <a:pt x="166" y="217"/>
                    <a:pt x="166" y="218"/>
                  </a:cubicBezTo>
                  <a:cubicBezTo>
                    <a:pt x="166" y="230"/>
                    <a:pt x="155" y="240"/>
                    <a:pt x="143" y="240"/>
                  </a:cubicBezTo>
                  <a:cubicBezTo>
                    <a:pt x="141" y="240"/>
                    <a:pt x="140" y="240"/>
                    <a:pt x="138" y="240"/>
                  </a:cubicBezTo>
                  <a:cubicBezTo>
                    <a:pt x="139" y="242"/>
                    <a:pt x="139" y="243"/>
                    <a:pt x="139" y="245"/>
                  </a:cubicBezTo>
                  <a:cubicBezTo>
                    <a:pt x="139" y="258"/>
                    <a:pt x="129" y="268"/>
                    <a:pt x="116" y="268"/>
                  </a:cubicBezTo>
                  <a:cubicBezTo>
                    <a:pt x="114" y="268"/>
                    <a:pt x="111" y="267"/>
                    <a:pt x="109" y="266"/>
                  </a:cubicBezTo>
                  <a:cubicBezTo>
                    <a:pt x="111" y="270"/>
                    <a:pt x="112" y="273"/>
                    <a:pt x="112" y="277"/>
                  </a:cubicBezTo>
                  <a:cubicBezTo>
                    <a:pt x="112" y="290"/>
                    <a:pt x="102" y="300"/>
                    <a:pt x="89" y="300"/>
                  </a:cubicBezTo>
                  <a:cubicBezTo>
                    <a:pt x="87" y="300"/>
                    <a:pt x="85" y="300"/>
                    <a:pt x="83" y="299"/>
                  </a:cubicBezTo>
                  <a:cubicBezTo>
                    <a:pt x="85" y="303"/>
                    <a:pt x="87" y="307"/>
                    <a:pt x="87" y="311"/>
                  </a:cubicBezTo>
                  <a:cubicBezTo>
                    <a:pt x="87" y="324"/>
                    <a:pt x="77" y="334"/>
                    <a:pt x="64" y="334"/>
                  </a:cubicBezTo>
                  <a:cubicBezTo>
                    <a:pt x="63" y="334"/>
                    <a:pt x="62" y="334"/>
                    <a:pt x="61" y="333"/>
                  </a:cubicBezTo>
                  <a:cubicBezTo>
                    <a:pt x="64" y="337"/>
                    <a:pt x="66" y="342"/>
                    <a:pt x="66" y="348"/>
                  </a:cubicBezTo>
                  <a:cubicBezTo>
                    <a:pt x="66" y="360"/>
                    <a:pt x="57" y="369"/>
                    <a:pt x="45" y="370"/>
                  </a:cubicBezTo>
                  <a:cubicBezTo>
                    <a:pt x="48" y="374"/>
                    <a:pt x="49" y="378"/>
                    <a:pt x="49" y="383"/>
                  </a:cubicBezTo>
                  <a:cubicBezTo>
                    <a:pt x="49" y="394"/>
                    <a:pt x="41" y="403"/>
                    <a:pt x="31" y="405"/>
                  </a:cubicBezTo>
                  <a:cubicBezTo>
                    <a:pt x="35" y="409"/>
                    <a:pt x="37" y="415"/>
                    <a:pt x="37" y="421"/>
                  </a:cubicBezTo>
                  <a:cubicBezTo>
                    <a:pt x="37" y="431"/>
                    <a:pt x="31" y="439"/>
                    <a:pt x="22" y="442"/>
                  </a:cubicBezTo>
                  <a:cubicBezTo>
                    <a:pt x="26" y="446"/>
                    <a:pt x="28" y="452"/>
                    <a:pt x="28" y="458"/>
                  </a:cubicBezTo>
                  <a:cubicBezTo>
                    <a:pt x="28" y="467"/>
                    <a:pt x="23" y="474"/>
                    <a:pt x="16" y="478"/>
                  </a:cubicBezTo>
                  <a:cubicBezTo>
                    <a:pt x="21" y="482"/>
                    <a:pt x="24" y="488"/>
                    <a:pt x="24" y="495"/>
                  </a:cubicBezTo>
                  <a:cubicBezTo>
                    <a:pt x="24" y="503"/>
                    <a:pt x="19" y="511"/>
                    <a:pt x="13" y="515"/>
                  </a:cubicBezTo>
                  <a:cubicBezTo>
                    <a:pt x="13" y="515"/>
                    <a:pt x="14" y="515"/>
                    <a:pt x="14" y="516"/>
                  </a:cubicBezTo>
                  <a:cubicBezTo>
                    <a:pt x="15" y="517"/>
                    <a:pt x="16" y="518"/>
                    <a:pt x="16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376"/>
                    <a:pt x="85" y="242"/>
                    <a:pt x="240" y="144"/>
                  </a:cubicBezTo>
                  <a:close/>
                </a:path>
              </a:pathLst>
            </a:custGeom>
            <a:solidFill>
              <a:srgbClr val="BAC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4" name="Freeform 307"/>
            <p:cNvSpPr>
              <a:spLocks/>
            </p:cNvSpPr>
            <p:nvPr/>
          </p:nvSpPr>
          <p:spPr bwMode="auto">
            <a:xfrm>
              <a:off x="767966" y="1082205"/>
              <a:ext cx="3802716" cy="2633086"/>
            </a:xfrm>
            <a:custGeom>
              <a:avLst/>
              <a:gdLst>
                <a:gd name="T0" fmla="*/ 2181 w 737"/>
                <a:gd name="T1" fmla="*/ 248 h 478"/>
                <a:gd name="T2" fmla="*/ 2054 w 737"/>
                <a:gd name="T3" fmla="*/ 269 h 478"/>
                <a:gd name="T4" fmla="*/ 1929 w 737"/>
                <a:gd name="T5" fmla="*/ 301 h 478"/>
                <a:gd name="T6" fmla="*/ 1805 w 737"/>
                <a:gd name="T7" fmla="*/ 336 h 478"/>
                <a:gd name="T8" fmla="*/ 1680 w 737"/>
                <a:gd name="T9" fmla="*/ 370 h 478"/>
                <a:gd name="T10" fmla="*/ 1557 w 737"/>
                <a:gd name="T11" fmla="*/ 418 h 478"/>
                <a:gd name="T12" fmla="*/ 1433 w 737"/>
                <a:gd name="T13" fmla="*/ 466 h 478"/>
                <a:gd name="T14" fmla="*/ 1316 w 737"/>
                <a:gd name="T15" fmla="*/ 518 h 478"/>
                <a:gd name="T16" fmla="*/ 1196 w 737"/>
                <a:gd name="T17" fmla="*/ 580 h 478"/>
                <a:gd name="T18" fmla="*/ 1081 w 737"/>
                <a:gd name="T19" fmla="*/ 645 h 478"/>
                <a:gd name="T20" fmla="*/ 965 w 737"/>
                <a:gd name="T21" fmla="*/ 714 h 478"/>
                <a:gd name="T22" fmla="*/ 860 w 737"/>
                <a:gd name="T23" fmla="*/ 793 h 478"/>
                <a:gd name="T24" fmla="*/ 752 w 737"/>
                <a:gd name="T25" fmla="*/ 877 h 478"/>
                <a:gd name="T26" fmla="*/ 652 w 737"/>
                <a:gd name="T27" fmla="*/ 969 h 478"/>
                <a:gd name="T28" fmla="*/ 636 w 737"/>
                <a:gd name="T29" fmla="*/ 973 h 478"/>
                <a:gd name="T30" fmla="*/ 544 w 737"/>
                <a:gd name="T31" fmla="*/ 1063 h 478"/>
                <a:gd name="T32" fmla="*/ 464 w 737"/>
                <a:gd name="T33" fmla="*/ 1169 h 478"/>
                <a:gd name="T34" fmla="*/ 460 w 737"/>
                <a:gd name="T35" fmla="*/ 1186 h 478"/>
                <a:gd name="T36" fmla="*/ 384 w 737"/>
                <a:gd name="T37" fmla="*/ 1303 h 478"/>
                <a:gd name="T38" fmla="*/ 319 w 737"/>
                <a:gd name="T39" fmla="*/ 1430 h 478"/>
                <a:gd name="T40" fmla="*/ 260 w 737"/>
                <a:gd name="T41" fmla="*/ 1560 h 478"/>
                <a:gd name="T42" fmla="*/ 215 w 737"/>
                <a:gd name="T43" fmla="*/ 1700 h 478"/>
                <a:gd name="T44" fmla="*/ 184 w 737"/>
                <a:gd name="T45" fmla="*/ 1844 h 478"/>
                <a:gd name="T46" fmla="*/ 168 w 737"/>
                <a:gd name="T47" fmla="*/ 1992 h 478"/>
                <a:gd name="T48" fmla="*/ 137 w 737"/>
                <a:gd name="T49" fmla="*/ 2084 h 478"/>
                <a:gd name="T50" fmla="*/ 31 w 737"/>
                <a:gd name="T51" fmla="*/ 2063 h 478"/>
                <a:gd name="T52" fmla="*/ 43 w 737"/>
                <a:gd name="T53" fmla="*/ 1908 h 478"/>
                <a:gd name="T54" fmla="*/ 65 w 737"/>
                <a:gd name="T55" fmla="*/ 1756 h 478"/>
                <a:gd name="T56" fmla="*/ 108 w 737"/>
                <a:gd name="T57" fmla="*/ 1614 h 478"/>
                <a:gd name="T58" fmla="*/ 157 w 737"/>
                <a:gd name="T59" fmla="*/ 1470 h 478"/>
                <a:gd name="T60" fmla="*/ 223 w 737"/>
                <a:gd name="T61" fmla="*/ 1334 h 478"/>
                <a:gd name="T62" fmla="*/ 296 w 737"/>
                <a:gd name="T63" fmla="*/ 1207 h 478"/>
                <a:gd name="T64" fmla="*/ 376 w 737"/>
                <a:gd name="T65" fmla="*/ 1090 h 478"/>
                <a:gd name="T66" fmla="*/ 380 w 737"/>
                <a:gd name="T67" fmla="*/ 1073 h 478"/>
                <a:gd name="T68" fmla="*/ 472 w 737"/>
                <a:gd name="T69" fmla="*/ 981 h 478"/>
                <a:gd name="T70" fmla="*/ 552 w 737"/>
                <a:gd name="T71" fmla="*/ 877 h 478"/>
                <a:gd name="T72" fmla="*/ 568 w 737"/>
                <a:gd name="T73" fmla="*/ 873 h 478"/>
                <a:gd name="T74" fmla="*/ 668 w 737"/>
                <a:gd name="T75" fmla="*/ 781 h 478"/>
                <a:gd name="T76" fmla="*/ 775 w 737"/>
                <a:gd name="T77" fmla="*/ 689 h 478"/>
                <a:gd name="T78" fmla="*/ 885 w 737"/>
                <a:gd name="T79" fmla="*/ 610 h 478"/>
                <a:gd name="T80" fmla="*/ 997 w 737"/>
                <a:gd name="T81" fmla="*/ 532 h 478"/>
                <a:gd name="T82" fmla="*/ 1116 w 737"/>
                <a:gd name="T83" fmla="*/ 461 h 478"/>
                <a:gd name="T84" fmla="*/ 1234 w 737"/>
                <a:gd name="T85" fmla="*/ 401 h 478"/>
                <a:gd name="T86" fmla="*/ 1357 w 737"/>
                <a:gd name="T87" fmla="*/ 340 h 478"/>
                <a:gd name="T88" fmla="*/ 1480 w 737"/>
                <a:gd name="T89" fmla="*/ 288 h 478"/>
                <a:gd name="T90" fmla="*/ 1602 w 737"/>
                <a:gd name="T91" fmla="*/ 244 h 478"/>
                <a:gd name="T92" fmla="*/ 1729 w 737"/>
                <a:gd name="T93" fmla="*/ 200 h 478"/>
                <a:gd name="T94" fmla="*/ 1856 w 737"/>
                <a:gd name="T95" fmla="*/ 161 h 478"/>
                <a:gd name="T96" fmla="*/ 1981 w 737"/>
                <a:gd name="T97" fmla="*/ 132 h 478"/>
                <a:gd name="T98" fmla="*/ 2113 w 737"/>
                <a:gd name="T99" fmla="*/ 104 h 478"/>
                <a:gd name="T100" fmla="*/ 2238 w 737"/>
                <a:gd name="T101" fmla="*/ 84 h 478"/>
                <a:gd name="T102" fmla="*/ 2369 w 737"/>
                <a:gd name="T103" fmla="*/ 65 h 478"/>
                <a:gd name="T104" fmla="*/ 2500 w 737"/>
                <a:gd name="T105" fmla="*/ 52 h 478"/>
                <a:gd name="T106" fmla="*/ 2630 w 737"/>
                <a:gd name="T107" fmla="*/ 44 h 478"/>
                <a:gd name="T108" fmla="*/ 2761 w 737"/>
                <a:gd name="T109" fmla="*/ 40 h 478"/>
                <a:gd name="T110" fmla="*/ 2825 w 737"/>
                <a:gd name="T111" fmla="*/ 0 h 478"/>
                <a:gd name="T112" fmla="*/ 2825 w 737"/>
                <a:gd name="T113" fmla="*/ 52 h 478"/>
                <a:gd name="T114" fmla="*/ 2825 w 737"/>
                <a:gd name="T115" fmla="*/ 140 h 478"/>
                <a:gd name="T116" fmla="*/ 2825 w 737"/>
                <a:gd name="T117" fmla="*/ 192 h 478"/>
                <a:gd name="T118" fmla="*/ 2698 w 737"/>
                <a:gd name="T119" fmla="*/ 196 h 478"/>
                <a:gd name="T120" fmla="*/ 2565 w 737"/>
                <a:gd name="T121" fmla="*/ 200 h 478"/>
                <a:gd name="T122" fmla="*/ 2438 w 737"/>
                <a:gd name="T123" fmla="*/ 213 h 478"/>
                <a:gd name="T124" fmla="*/ 2312 w 737"/>
                <a:gd name="T125" fmla="*/ 228 h 4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7" h="478">
                  <a:moveTo>
                    <a:pt x="588" y="46"/>
                  </a:moveTo>
                  <a:cubicBezTo>
                    <a:pt x="584" y="53"/>
                    <a:pt x="577" y="57"/>
                    <a:pt x="569" y="57"/>
                  </a:cubicBezTo>
                  <a:cubicBezTo>
                    <a:pt x="564" y="57"/>
                    <a:pt x="559" y="55"/>
                    <a:pt x="555" y="52"/>
                  </a:cubicBezTo>
                  <a:cubicBezTo>
                    <a:pt x="551" y="58"/>
                    <a:pt x="544" y="62"/>
                    <a:pt x="536" y="62"/>
                  </a:cubicBezTo>
                  <a:cubicBezTo>
                    <a:pt x="531" y="62"/>
                    <a:pt x="526" y="60"/>
                    <a:pt x="523" y="57"/>
                  </a:cubicBezTo>
                  <a:cubicBezTo>
                    <a:pt x="519" y="64"/>
                    <a:pt x="512" y="69"/>
                    <a:pt x="503" y="69"/>
                  </a:cubicBezTo>
                  <a:cubicBezTo>
                    <a:pt x="499" y="69"/>
                    <a:pt x="494" y="67"/>
                    <a:pt x="490" y="65"/>
                  </a:cubicBezTo>
                  <a:cubicBezTo>
                    <a:pt x="487" y="72"/>
                    <a:pt x="480" y="77"/>
                    <a:pt x="471" y="77"/>
                  </a:cubicBezTo>
                  <a:cubicBezTo>
                    <a:pt x="466" y="77"/>
                    <a:pt x="462" y="75"/>
                    <a:pt x="458" y="72"/>
                  </a:cubicBezTo>
                  <a:cubicBezTo>
                    <a:pt x="455" y="80"/>
                    <a:pt x="447" y="85"/>
                    <a:pt x="438" y="85"/>
                  </a:cubicBezTo>
                  <a:cubicBezTo>
                    <a:pt x="434" y="85"/>
                    <a:pt x="430" y="84"/>
                    <a:pt x="426" y="82"/>
                  </a:cubicBezTo>
                  <a:cubicBezTo>
                    <a:pt x="423" y="90"/>
                    <a:pt x="415" y="96"/>
                    <a:pt x="406" y="96"/>
                  </a:cubicBezTo>
                  <a:cubicBezTo>
                    <a:pt x="402" y="96"/>
                    <a:pt x="398" y="95"/>
                    <a:pt x="395" y="93"/>
                  </a:cubicBezTo>
                  <a:cubicBezTo>
                    <a:pt x="392" y="101"/>
                    <a:pt x="384" y="107"/>
                    <a:pt x="374" y="107"/>
                  </a:cubicBezTo>
                  <a:cubicBezTo>
                    <a:pt x="370" y="107"/>
                    <a:pt x="367" y="106"/>
                    <a:pt x="364" y="104"/>
                  </a:cubicBezTo>
                  <a:cubicBezTo>
                    <a:pt x="361" y="113"/>
                    <a:pt x="353" y="119"/>
                    <a:pt x="343" y="119"/>
                  </a:cubicBezTo>
                  <a:cubicBezTo>
                    <a:pt x="339" y="119"/>
                    <a:pt x="336" y="118"/>
                    <a:pt x="333" y="117"/>
                  </a:cubicBezTo>
                  <a:cubicBezTo>
                    <a:pt x="331" y="126"/>
                    <a:pt x="322" y="133"/>
                    <a:pt x="312" y="133"/>
                  </a:cubicBezTo>
                  <a:cubicBezTo>
                    <a:pt x="309" y="133"/>
                    <a:pt x="306" y="132"/>
                    <a:pt x="303" y="131"/>
                  </a:cubicBezTo>
                  <a:cubicBezTo>
                    <a:pt x="301" y="141"/>
                    <a:pt x="292" y="148"/>
                    <a:pt x="282" y="148"/>
                  </a:cubicBezTo>
                  <a:cubicBezTo>
                    <a:pt x="279" y="148"/>
                    <a:pt x="276" y="147"/>
                    <a:pt x="274" y="146"/>
                  </a:cubicBezTo>
                  <a:cubicBezTo>
                    <a:pt x="272" y="157"/>
                    <a:pt x="263" y="164"/>
                    <a:pt x="252" y="164"/>
                  </a:cubicBezTo>
                  <a:cubicBezTo>
                    <a:pt x="250" y="164"/>
                    <a:pt x="248" y="164"/>
                    <a:pt x="246" y="163"/>
                  </a:cubicBezTo>
                  <a:cubicBezTo>
                    <a:pt x="244" y="174"/>
                    <a:pt x="235" y="182"/>
                    <a:pt x="224" y="182"/>
                  </a:cubicBezTo>
                  <a:cubicBezTo>
                    <a:pt x="222" y="182"/>
                    <a:pt x="220" y="182"/>
                    <a:pt x="218" y="181"/>
                  </a:cubicBezTo>
                  <a:cubicBezTo>
                    <a:pt x="217" y="192"/>
                    <a:pt x="208" y="201"/>
                    <a:pt x="196" y="201"/>
                  </a:cubicBezTo>
                  <a:cubicBezTo>
                    <a:pt x="195" y="201"/>
                    <a:pt x="193" y="201"/>
                    <a:pt x="191" y="201"/>
                  </a:cubicBezTo>
                  <a:cubicBezTo>
                    <a:pt x="191" y="212"/>
                    <a:pt x="181" y="222"/>
                    <a:pt x="170" y="222"/>
                  </a:cubicBezTo>
                  <a:cubicBezTo>
                    <a:pt x="168" y="222"/>
                    <a:pt x="167" y="222"/>
                    <a:pt x="166" y="222"/>
                  </a:cubicBezTo>
                  <a:cubicBezTo>
                    <a:pt x="166" y="222"/>
                    <a:pt x="166" y="222"/>
                    <a:pt x="166" y="223"/>
                  </a:cubicBezTo>
                  <a:cubicBezTo>
                    <a:pt x="166" y="235"/>
                    <a:pt x="156" y="244"/>
                    <a:pt x="144" y="244"/>
                  </a:cubicBezTo>
                  <a:cubicBezTo>
                    <a:pt x="144" y="244"/>
                    <a:pt x="143" y="244"/>
                    <a:pt x="142" y="244"/>
                  </a:cubicBezTo>
                  <a:cubicBezTo>
                    <a:pt x="142" y="245"/>
                    <a:pt x="142" y="246"/>
                    <a:pt x="142" y="246"/>
                  </a:cubicBezTo>
                  <a:cubicBezTo>
                    <a:pt x="142" y="258"/>
                    <a:pt x="133" y="268"/>
                    <a:pt x="121" y="268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20" y="269"/>
                    <a:pt x="120" y="270"/>
                    <a:pt x="120" y="272"/>
                  </a:cubicBezTo>
                  <a:cubicBezTo>
                    <a:pt x="120" y="283"/>
                    <a:pt x="111" y="293"/>
                    <a:pt x="99" y="294"/>
                  </a:cubicBezTo>
                  <a:cubicBezTo>
                    <a:pt x="100" y="295"/>
                    <a:pt x="100" y="297"/>
                    <a:pt x="100" y="299"/>
                  </a:cubicBezTo>
                  <a:cubicBezTo>
                    <a:pt x="100" y="310"/>
                    <a:pt x="92" y="319"/>
                    <a:pt x="81" y="321"/>
                  </a:cubicBezTo>
                  <a:cubicBezTo>
                    <a:pt x="82" y="323"/>
                    <a:pt x="83" y="325"/>
                    <a:pt x="83" y="328"/>
                  </a:cubicBezTo>
                  <a:cubicBezTo>
                    <a:pt x="83" y="338"/>
                    <a:pt x="76" y="347"/>
                    <a:pt x="66" y="349"/>
                  </a:cubicBezTo>
                  <a:cubicBezTo>
                    <a:pt x="67" y="352"/>
                    <a:pt x="68" y="355"/>
                    <a:pt x="68" y="358"/>
                  </a:cubicBezTo>
                  <a:cubicBezTo>
                    <a:pt x="68" y="368"/>
                    <a:pt x="62" y="376"/>
                    <a:pt x="53" y="379"/>
                  </a:cubicBezTo>
                  <a:cubicBezTo>
                    <a:pt x="55" y="382"/>
                    <a:pt x="56" y="386"/>
                    <a:pt x="56" y="390"/>
                  </a:cubicBezTo>
                  <a:cubicBezTo>
                    <a:pt x="56" y="399"/>
                    <a:pt x="51" y="406"/>
                    <a:pt x="44" y="410"/>
                  </a:cubicBezTo>
                  <a:cubicBezTo>
                    <a:pt x="47" y="414"/>
                    <a:pt x="48" y="418"/>
                    <a:pt x="48" y="423"/>
                  </a:cubicBezTo>
                  <a:cubicBezTo>
                    <a:pt x="48" y="431"/>
                    <a:pt x="44" y="438"/>
                    <a:pt x="38" y="442"/>
                  </a:cubicBezTo>
                  <a:cubicBezTo>
                    <a:pt x="41" y="446"/>
                    <a:pt x="44" y="451"/>
                    <a:pt x="44" y="457"/>
                  </a:cubicBezTo>
                  <a:cubicBezTo>
                    <a:pt x="44" y="464"/>
                    <a:pt x="40" y="471"/>
                    <a:pt x="34" y="475"/>
                  </a:cubicBezTo>
                  <a:cubicBezTo>
                    <a:pt x="35" y="476"/>
                    <a:pt x="36" y="477"/>
                    <a:pt x="36" y="478"/>
                  </a:cubicBezTo>
                  <a:cubicBezTo>
                    <a:pt x="6" y="478"/>
                    <a:pt x="6" y="478"/>
                    <a:pt x="6" y="478"/>
                  </a:cubicBezTo>
                  <a:cubicBezTo>
                    <a:pt x="6" y="476"/>
                    <a:pt x="6" y="475"/>
                    <a:pt x="8" y="473"/>
                  </a:cubicBezTo>
                  <a:cubicBezTo>
                    <a:pt x="3" y="469"/>
                    <a:pt x="0" y="463"/>
                    <a:pt x="0" y="457"/>
                  </a:cubicBezTo>
                  <a:cubicBezTo>
                    <a:pt x="0" y="449"/>
                    <a:pt x="4" y="442"/>
                    <a:pt x="11" y="438"/>
                  </a:cubicBezTo>
                  <a:cubicBezTo>
                    <a:pt x="7" y="434"/>
                    <a:pt x="5" y="429"/>
                    <a:pt x="5" y="423"/>
                  </a:cubicBezTo>
                  <a:cubicBezTo>
                    <a:pt x="5" y="414"/>
                    <a:pt x="10" y="407"/>
                    <a:pt x="17" y="403"/>
                  </a:cubicBezTo>
                  <a:cubicBezTo>
                    <a:pt x="14" y="400"/>
                    <a:pt x="13" y="395"/>
                    <a:pt x="13" y="390"/>
                  </a:cubicBezTo>
                  <a:cubicBezTo>
                    <a:pt x="13" y="381"/>
                    <a:pt x="19" y="372"/>
                    <a:pt x="28" y="370"/>
                  </a:cubicBezTo>
                  <a:cubicBezTo>
                    <a:pt x="26" y="366"/>
                    <a:pt x="24" y="362"/>
                    <a:pt x="24" y="358"/>
                  </a:cubicBezTo>
                  <a:cubicBezTo>
                    <a:pt x="24" y="348"/>
                    <a:pt x="32" y="339"/>
                    <a:pt x="41" y="337"/>
                  </a:cubicBezTo>
                  <a:cubicBezTo>
                    <a:pt x="40" y="334"/>
                    <a:pt x="39" y="331"/>
                    <a:pt x="39" y="328"/>
                  </a:cubicBezTo>
                  <a:cubicBezTo>
                    <a:pt x="39" y="317"/>
                    <a:pt x="47" y="308"/>
                    <a:pt x="58" y="306"/>
                  </a:cubicBezTo>
                  <a:cubicBezTo>
                    <a:pt x="57" y="304"/>
                    <a:pt x="57" y="302"/>
                    <a:pt x="57" y="299"/>
                  </a:cubicBezTo>
                  <a:cubicBezTo>
                    <a:pt x="57" y="288"/>
                    <a:pt x="66" y="278"/>
                    <a:pt x="77" y="277"/>
                  </a:cubicBezTo>
                  <a:cubicBezTo>
                    <a:pt x="77" y="276"/>
                    <a:pt x="77" y="274"/>
                    <a:pt x="77" y="272"/>
                  </a:cubicBezTo>
                  <a:cubicBezTo>
                    <a:pt x="77" y="260"/>
                    <a:pt x="86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99" y="249"/>
                    <a:pt x="99" y="248"/>
                    <a:pt x="99" y="246"/>
                  </a:cubicBezTo>
                  <a:cubicBezTo>
                    <a:pt x="99" y="234"/>
                    <a:pt x="109" y="224"/>
                    <a:pt x="121" y="224"/>
                  </a:cubicBezTo>
                  <a:cubicBezTo>
                    <a:pt x="121" y="224"/>
                    <a:pt x="122" y="224"/>
                    <a:pt x="123" y="225"/>
                  </a:cubicBezTo>
                  <a:cubicBezTo>
                    <a:pt x="123" y="224"/>
                    <a:pt x="123" y="223"/>
                    <a:pt x="123" y="223"/>
                  </a:cubicBezTo>
                  <a:cubicBezTo>
                    <a:pt x="123" y="210"/>
                    <a:pt x="132" y="201"/>
                    <a:pt x="144" y="201"/>
                  </a:cubicBezTo>
                  <a:cubicBezTo>
                    <a:pt x="146" y="201"/>
                    <a:pt x="147" y="201"/>
                    <a:pt x="148" y="201"/>
                  </a:cubicBezTo>
                  <a:cubicBezTo>
                    <a:pt x="148" y="201"/>
                    <a:pt x="148" y="200"/>
                    <a:pt x="148" y="200"/>
                  </a:cubicBezTo>
                  <a:cubicBezTo>
                    <a:pt x="148" y="188"/>
                    <a:pt x="158" y="178"/>
                    <a:pt x="170" y="178"/>
                  </a:cubicBezTo>
                  <a:cubicBezTo>
                    <a:pt x="171" y="178"/>
                    <a:pt x="173" y="178"/>
                    <a:pt x="174" y="179"/>
                  </a:cubicBezTo>
                  <a:cubicBezTo>
                    <a:pt x="175" y="167"/>
                    <a:pt x="184" y="158"/>
                    <a:pt x="196" y="158"/>
                  </a:cubicBezTo>
                  <a:cubicBezTo>
                    <a:pt x="198" y="158"/>
                    <a:pt x="200" y="158"/>
                    <a:pt x="202" y="158"/>
                  </a:cubicBezTo>
                  <a:cubicBezTo>
                    <a:pt x="203" y="147"/>
                    <a:pt x="213" y="138"/>
                    <a:pt x="224" y="138"/>
                  </a:cubicBezTo>
                  <a:cubicBezTo>
                    <a:pt x="226" y="138"/>
                    <a:pt x="229" y="139"/>
                    <a:pt x="231" y="140"/>
                  </a:cubicBezTo>
                  <a:cubicBezTo>
                    <a:pt x="232" y="129"/>
                    <a:pt x="241" y="121"/>
                    <a:pt x="252" y="121"/>
                  </a:cubicBezTo>
                  <a:cubicBezTo>
                    <a:pt x="255" y="121"/>
                    <a:pt x="258" y="121"/>
                    <a:pt x="260" y="122"/>
                  </a:cubicBezTo>
                  <a:cubicBezTo>
                    <a:pt x="262" y="112"/>
                    <a:pt x="271" y="104"/>
                    <a:pt x="282" y="104"/>
                  </a:cubicBezTo>
                  <a:cubicBezTo>
                    <a:pt x="285" y="104"/>
                    <a:pt x="288" y="105"/>
                    <a:pt x="291" y="106"/>
                  </a:cubicBezTo>
                  <a:cubicBezTo>
                    <a:pt x="293" y="97"/>
                    <a:pt x="302" y="89"/>
                    <a:pt x="312" y="89"/>
                  </a:cubicBezTo>
                  <a:cubicBezTo>
                    <a:pt x="316" y="89"/>
                    <a:pt x="319" y="90"/>
                    <a:pt x="322" y="92"/>
                  </a:cubicBezTo>
                  <a:cubicBezTo>
                    <a:pt x="324" y="82"/>
                    <a:pt x="333" y="76"/>
                    <a:pt x="343" y="76"/>
                  </a:cubicBezTo>
                  <a:cubicBezTo>
                    <a:pt x="347" y="76"/>
                    <a:pt x="350" y="77"/>
                    <a:pt x="354" y="78"/>
                  </a:cubicBezTo>
                  <a:cubicBezTo>
                    <a:pt x="356" y="70"/>
                    <a:pt x="365" y="63"/>
                    <a:pt x="374" y="63"/>
                  </a:cubicBezTo>
                  <a:cubicBezTo>
                    <a:pt x="378" y="63"/>
                    <a:pt x="382" y="64"/>
                    <a:pt x="386" y="66"/>
                  </a:cubicBezTo>
                  <a:cubicBezTo>
                    <a:pt x="389" y="58"/>
                    <a:pt x="397" y="52"/>
                    <a:pt x="406" y="52"/>
                  </a:cubicBezTo>
                  <a:cubicBezTo>
                    <a:pt x="410" y="52"/>
                    <a:pt x="415" y="54"/>
                    <a:pt x="418" y="56"/>
                  </a:cubicBezTo>
                  <a:cubicBezTo>
                    <a:pt x="421" y="48"/>
                    <a:pt x="429" y="42"/>
                    <a:pt x="438" y="42"/>
                  </a:cubicBezTo>
                  <a:cubicBezTo>
                    <a:pt x="443" y="42"/>
                    <a:pt x="447" y="43"/>
                    <a:pt x="451" y="46"/>
                  </a:cubicBezTo>
                  <a:cubicBezTo>
                    <a:pt x="454" y="38"/>
                    <a:pt x="462" y="33"/>
                    <a:pt x="471" y="33"/>
                  </a:cubicBezTo>
                  <a:cubicBezTo>
                    <a:pt x="476" y="33"/>
                    <a:pt x="480" y="35"/>
                    <a:pt x="484" y="37"/>
                  </a:cubicBezTo>
                  <a:cubicBezTo>
                    <a:pt x="488" y="30"/>
                    <a:pt x="495" y="25"/>
                    <a:pt x="503" y="25"/>
                  </a:cubicBezTo>
                  <a:cubicBezTo>
                    <a:pt x="509" y="25"/>
                    <a:pt x="513" y="27"/>
                    <a:pt x="517" y="30"/>
                  </a:cubicBezTo>
                  <a:cubicBezTo>
                    <a:pt x="521" y="23"/>
                    <a:pt x="528" y="19"/>
                    <a:pt x="536" y="19"/>
                  </a:cubicBezTo>
                  <a:cubicBezTo>
                    <a:pt x="542" y="19"/>
                    <a:pt x="547" y="21"/>
                    <a:pt x="551" y="24"/>
                  </a:cubicBezTo>
                  <a:cubicBezTo>
                    <a:pt x="554" y="18"/>
                    <a:pt x="561" y="13"/>
                    <a:pt x="569" y="13"/>
                  </a:cubicBezTo>
                  <a:cubicBezTo>
                    <a:pt x="575" y="13"/>
                    <a:pt x="580" y="16"/>
                    <a:pt x="584" y="19"/>
                  </a:cubicBezTo>
                  <a:cubicBezTo>
                    <a:pt x="588" y="13"/>
                    <a:pt x="595" y="9"/>
                    <a:pt x="603" y="9"/>
                  </a:cubicBezTo>
                  <a:cubicBezTo>
                    <a:pt x="608" y="9"/>
                    <a:pt x="614" y="11"/>
                    <a:pt x="618" y="15"/>
                  </a:cubicBezTo>
                  <a:cubicBezTo>
                    <a:pt x="622" y="9"/>
                    <a:pt x="628" y="5"/>
                    <a:pt x="636" y="5"/>
                  </a:cubicBezTo>
                  <a:cubicBezTo>
                    <a:pt x="642" y="5"/>
                    <a:pt x="648" y="7"/>
                    <a:pt x="652" y="12"/>
                  </a:cubicBezTo>
                  <a:cubicBezTo>
                    <a:pt x="656" y="6"/>
                    <a:pt x="662" y="2"/>
                    <a:pt x="669" y="2"/>
                  </a:cubicBezTo>
                  <a:cubicBezTo>
                    <a:pt x="676" y="2"/>
                    <a:pt x="682" y="5"/>
                    <a:pt x="686" y="10"/>
                  </a:cubicBezTo>
                  <a:cubicBezTo>
                    <a:pt x="690" y="5"/>
                    <a:pt x="697" y="1"/>
                    <a:pt x="704" y="1"/>
                  </a:cubicBezTo>
                  <a:cubicBezTo>
                    <a:pt x="710" y="1"/>
                    <a:pt x="716" y="4"/>
                    <a:pt x="720" y="9"/>
                  </a:cubicBezTo>
                  <a:cubicBezTo>
                    <a:pt x="724" y="4"/>
                    <a:pt x="730" y="0"/>
                    <a:pt x="737" y="0"/>
                  </a:cubicBezTo>
                  <a:cubicBezTo>
                    <a:pt x="737" y="0"/>
                    <a:pt x="737" y="0"/>
                    <a:pt x="737" y="0"/>
                  </a:cubicBezTo>
                  <a:cubicBezTo>
                    <a:pt x="737" y="12"/>
                    <a:pt x="737" y="12"/>
                    <a:pt x="737" y="12"/>
                  </a:cubicBezTo>
                  <a:cubicBezTo>
                    <a:pt x="737" y="12"/>
                    <a:pt x="737" y="12"/>
                    <a:pt x="737" y="12"/>
                  </a:cubicBezTo>
                  <a:cubicBezTo>
                    <a:pt x="732" y="12"/>
                    <a:pt x="727" y="17"/>
                    <a:pt x="727" y="22"/>
                  </a:cubicBezTo>
                  <a:cubicBezTo>
                    <a:pt x="727" y="28"/>
                    <a:pt x="732" y="32"/>
                    <a:pt x="737" y="32"/>
                  </a:cubicBezTo>
                  <a:cubicBezTo>
                    <a:pt x="737" y="32"/>
                    <a:pt x="737" y="32"/>
                    <a:pt x="737" y="32"/>
                  </a:cubicBezTo>
                  <a:cubicBezTo>
                    <a:pt x="737" y="44"/>
                    <a:pt x="737" y="44"/>
                    <a:pt x="737" y="44"/>
                  </a:cubicBezTo>
                  <a:cubicBezTo>
                    <a:pt x="731" y="44"/>
                    <a:pt x="725" y="41"/>
                    <a:pt x="721" y="36"/>
                  </a:cubicBezTo>
                  <a:cubicBezTo>
                    <a:pt x="717" y="42"/>
                    <a:pt x="711" y="45"/>
                    <a:pt x="704" y="45"/>
                  </a:cubicBezTo>
                  <a:cubicBezTo>
                    <a:pt x="697" y="45"/>
                    <a:pt x="691" y="42"/>
                    <a:pt x="687" y="37"/>
                  </a:cubicBezTo>
                  <a:cubicBezTo>
                    <a:pt x="683" y="42"/>
                    <a:pt x="677" y="46"/>
                    <a:pt x="669" y="46"/>
                  </a:cubicBezTo>
                  <a:cubicBezTo>
                    <a:pt x="663" y="46"/>
                    <a:pt x="658" y="43"/>
                    <a:pt x="654" y="39"/>
                  </a:cubicBezTo>
                  <a:cubicBezTo>
                    <a:pt x="650" y="45"/>
                    <a:pt x="643" y="49"/>
                    <a:pt x="636" y="49"/>
                  </a:cubicBezTo>
                  <a:cubicBezTo>
                    <a:pt x="630" y="49"/>
                    <a:pt x="625" y="46"/>
                    <a:pt x="621" y="42"/>
                  </a:cubicBezTo>
                  <a:cubicBezTo>
                    <a:pt x="617" y="48"/>
                    <a:pt x="610" y="52"/>
                    <a:pt x="603" y="52"/>
                  </a:cubicBezTo>
                  <a:cubicBezTo>
                    <a:pt x="597" y="52"/>
                    <a:pt x="592" y="50"/>
                    <a:pt x="588" y="46"/>
                  </a:cubicBezTo>
                  <a:close/>
                </a:path>
              </a:pathLst>
            </a:custGeom>
            <a:solidFill>
              <a:srgbClr val="BAC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5" name="Freeform 308"/>
            <p:cNvSpPr>
              <a:spLocks/>
            </p:cNvSpPr>
            <p:nvPr/>
          </p:nvSpPr>
          <p:spPr bwMode="auto">
            <a:xfrm>
              <a:off x="876013" y="1203570"/>
              <a:ext cx="3694669" cy="2511721"/>
            </a:xfrm>
            <a:custGeom>
              <a:avLst/>
              <a:gdLst>
                <a:gd name="T0" fmla="*/ 2745 w 716"/>
                <a:gd name="T1" fmla="*/ 44 h 456"/>
                <a:gd name="T2" fmla="*/ 2745 w 716"/>
                <a:gd name="T3" fmla="*/ 96 h 456"/>
                <a:gd name="T4" fmla="*/ 2618 w 716"/>
                <a:gd name="T5" fmla="*/ 100 h 456"/>
                <a:gd name="T6" fmla="*/ 2485 w 716"/>
                <a:gd name="T7" fmla="*/ 104 h 456"/>
                <a:gd name="T8" fmla="*/ 2358 w 716"/>
                <a:gd name="T9" fmla="*/ 117 h 456"/>
                <a:gd name="T10" fmla="*/ 2232 w 716"/>
                <a:gd name="T11" fmla="*/ 132 h 456"/>
                <a:gd name="T12" fmla="*/ 2101 w 716"/>
                <a:gd name="T13" fmla="*/ 152 h 456"/>
                <a:gd name="T14" fmla="*/ 1974 w 716"/>
                <a:gd name="T15" fmla="*/ 175 h 456"/>
                <a:gd name="T16" fmla="*/ 1848 w 716"/>
                <a:gd name="T17" fmla="*/ 205 h 456"/>
                <a:gd name="T18" fmla="*/ 1725 w 716"/>
                <a:gd name="T19" fmla="*/ 240 h 456"/>
                <a:gd name="T20" fmla="*/ 1600 w 716"/>
                <a:gd name="T21" fmla="*/ 276 h 456"/>
                <a:gd name="T22" fmla="*/ 1476 w 716"/>
                <a:gd name="T23" fmla="*/ 322 h 456"/>
                <a:gd name="T24" fmla="*/ 1353 w 716"/>
                <a:gd name="T25" fmla="*/ 370 h 456"/>
                <a:gd name="T26" fmla="*/ 1236 w 716"/>
                <a:gd name="T27" fmla="*/ 424 h 456"/>
                <a:gd name="T28" fmla="*/ 1116 w 716"/>
                <a:gd name="T29" fmla="*/ 484 h 456"/>
                <a:gd name="T30" fmla="*/ 1001 w 716"/>
                <a:gd name="T31" fmla="*/ 549 h 456"/>
                <a:gd name="T32" fmla="*/ 885 w 716"/>
                <a:gd name="T33" fmla="*/ 618 h 456"/>
                <a:gd name="T34" fmla="*/ 777 w 716"/>
                <a:gd name="T35" fmla="*/ 697 h 456"/>
                <a:gd name="T36" fmla="*/ 672 w 716"/>
                <a:gd name="T37" fmla="*/ 781 h 456"/>
                <a:gd name="T38" fmla="*/ 572 w 716"/>
                <a:gd name="T39" fmla="*/ 873 h 456"/>
                <a:gd name="T40" fmla="*/ 556 w 716"/>
                <a:gd name="T41" fmla="*/ 877 h 456"/>
                <a:gd name="T42" fmla="*/ 464 w 716"/>
                <a:gd name="T43" fmla="*/ 967 h 456"/>
                <a:gd name="T44" fmla="*/ 384 w 716"/>
                <a:gd name="T45" fmla="*/ 1073 h 456"/>
                <a:gd name="T46" fmla="*/ 380 w 716"/>
                <a:gd name="T47" fmla="*/ 1090 h 456"/>
                <a:gd name="T48" fmla="*/ 304 w 716"/>
                <a:gd name="T49" fmla="*/ 1207 h 456"/>
                <a:gd name="T50" fmla="*/ 237 w 716"/>
                <a:gd name="T51" fmla="*/ 1334 h 456"/>
                <a:gd name="T52" fmla="*/ 180 w 716"/>
                <a:gd name="T53" fmla="*/ 1463 h 456"/>
                <a:gd name="T54" fmla="*/ 135 w 716"/>
                <a:gd name="T55" fmla="*/ 1603 h 456"/>
                <a:gd name="T56" fmla="*/ 104 w 716"/>
                <a:gd name="T57" fmla="*/ 1747 h 456"/>
                <a:gd name="T58" fmla="*/ 88 w 716"/>
                <a:gd name="T59" fmla="*/ 1896 h 456"/>
                <a:gd name="T60" fmla="*/ 57 w 716"/>
                <a:gd name="T61" fmla="*/ 1988 h 456"/>
                <a:gd name="T62" fmla="*/ 2706 w 716"/>
                <a:gd name="T63" fmla="*/ 0 h 4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6" h="456">
                  <a:moveTo>
                    <a:pt x="706" y="0"/>
                  </a:moveTo>
                  <a:cubicBezTo>
                    <a:pt x="706" y="6"/>
                    <a:pt x="711" y="10"/>
                    <a:pt x="716" y="10"/>
                  </a:cubicBezTo>
                  <a:cubicBezTo>
                    <a:pt x="716" y="10"/>
                    <a:pt x="716" y="10"/>
                    <a:pt x="716" y="10"/>
                  </a:cubicBezTo>
                  <a:cubicBezTo>
                    <a:pt x="716" y="22"/>
                    <a:pt x="716" y="22"/>
                    <a:pt x="716" y="22"/>
                  </a:cubicBezTo>
                  <a:cubicBezTo>
                    <a:pt x="710" y="22"/>
                    <a:pt x="704" y="19"/>
                    <a:pt x="700" y="14"/>
                  </a:cubicBezTo>
                  <a:cubicBezTo>
                    <a:pt x="696" y="20"/>
                    <a:pt x="690" y="23"/>
                    <a:pt x="683" y="23"/>
                  </a:cubicBezTo>
                  <a:cubicBezTo>
                    <a:pt x="676" y="23"/>
                    <a:pt x="670" y="20"/>
                    <a:pt x="666" y="15"/>
                  </a:cubicBezTo>
                  <a:cubicBezTo>
                    <a:pt x="662" y="20"/>
                    <a:pt x="656" y="24"/>
                    <a:pt x="648" y="24"/>
                  </a:cubicBezTo>
                  <a:cubicBezTo>
                    <a:pt x="642" y="24"/>
                    <a:pt x="637" y="21"/>
                    <a:pt x="633" y="17"/>
                  </a:cubicBezTo>
                  <a:cubicBezTo>
                    <a:pt x="629" y="23"/>
                    <a:pt x="622" y="27"/>
                    <a:pt x="615" y="27"/>
                  </a:cubicBezTo>
                  <a:cubicBezTo>
                    <a:pt x="609" y="27"/>
                    <a:pt x="604" y="24"/>
                    <a:pt x="600" y="20"/>
                  </a:cubicBezTo>
                  <a:cubicBezTo>
                    <a:pt x="596" y="26"/>
                    <a:pt x="589" y="30"/>
                    <a:pt x="582" y="30"/>
                  </a:cubicBezTo>
                  <a:cubicBezTo>
                    <a:pt x="576" y="30"/>
                    <a:pt x="571" y="28"/>
                    <a:pt x="567" y="24"/>
                  </a:cubicBezTo>
                  <a:cubicBezTo>
                    <a:pt x="563" y="31"/>
                    <a:pt x="556" y="35"/>
                    <a:pt x="548" y="35"/>
                  </a:cubicBezTo>
                  <a:cubicBezTo>
                    <a:pt x="543" y="35"/>
                    <a:pt x="538" y="33"/>
                    <a:pt x="534" y="30"/>
                  </a:cubicBezTo>
                  <a:cubicBezTo>
                    <a:pt x="530" y="36"/>
                    <a:pt x="523" y="40"/>
                    <a:pt x="515" y="40"/>
                  </a:cubicBezTo>
                  <a:cubicBezTo>
                    <a:pt x="510" y="40"/>
                    <a:pt x="505" y="38"/>
                    <a:pt x="502" y="35"/>
                  </a:cubicBezTo>
                  <a:cubicBezTo>
                    <a:pt x="498" y="42"/>
                    <a:pt x="491" y="47"/>
                    <a:pt x="482" y="47"/>
                  </a:cubicBezTo>
                  <a:cubicBezTo>
                    <a:pt x="478" y="47"/>
                    <a:pt x="473" y="45"/>
                    <a:pt x="469" y="43"/>
                  </a:cubicBezTo>
                  <a:cubicBezTo>
                    <a:pt x="466" y="50"/>
                    <a:pt x="459" y="55"/>
                    <a:pt x="450" y="55"/>
                  </a:cubicBezTo>
                  <a:cubicBezTo>
                    <a:pt x="445" y="55"/>
                    <a:pt x="441" y="53"/>
                    <a:pt x="437" y="50"/>
                  </a:cubicBezTo>
                  <a:cubicBezTo>
                    <a:pt x="434" y="58"/>
                    <a:pt x="426" y="63"/>
                    <a:pt x="417" y="63"/>
                  </a:cubicBezTo>
                  <a:cubicBezTo>
                    <a:pt x="413" y="63"/>
                    <a:pt x="409" y="62"/>
                    <a:pt x="405" y="60"/>
                  </a:cubicBezTo>
                  <a:cubicBezTo>
                    <a:pt x="402" y="68"/>
                    <a:pt x="394" y="74"/>
                    <a:pt x="385" y="74"/>
                  </a:cubicBezTo>
                  <a:cubicBezTo>
                    <a:pt x="381" y="74"/>
                    <a:pt x="377" y="73"/>
                    <a:pt x="374" y="71"/>
                  </a:cubicBezTo>
                  <a:cubicBezTo>
                    <a:pt x="371" y="79"/>
                    <a:pt x="363" y="85"/>
                    <a:pt x="353" y="85"/>
                  </a:cubicBezTo>
                  <a:cubicBezTo>
                    <a:pt x="349" y="85"/>
                    <a:pt x="346" y="84"/>
                    <a:pt x="343" y="82"/>
                  </a:cubicBezTo>
                  <a:cubicBezTo>
                    <a:pt x="340" y="91"/>
                    <a:pt x="332" y="97"/>
                    <a:pt x="322" y="97"/>
                  </a:cubicBezTo>
                  <a:cubicBezTo>
                    <a:pt x="318" y="97"/>
                    <a:pt x="315" y="96"/>
                    <a:pt x="312" y="95"/>
                  </a:cubicBezTo>
                  <a:cubicBezTo>
                    <a:pt x="310" y="104"/>
                    <a:pt x="301" y="111"/>
                    <a:pt x="291" y="111"/>
                  </a:cubicBezTo>
                  <a:cubicBezTo>
                    <a:pt x="288" y="111"/>
                    <a:pt x="285" y="110"/>
                    <a:pt x="282" y="109"/>
                  </a:cubicBezTo>
                  <a:cubicBezTo>
                    <a:pt x="280" y="119"/>
                    <a:pt x="271" y="126"/>
                    <a:pt x="261" y="126"/>
                  </a:cubicBezTo>
                  <a:cubicBezTo>
                    <a:pt x="258" y="126"/>
                    <a:pt x="255" y="125"/>
                    <a:pt x="253" y="124"/>
                  </a:cubicBezTo>
                  <a:cubicBezTo>
                    <a:pt x="251" y="135"/>
                    <a:pt x="242" y="142"/>
                    <a:pt x="231" y="142"/>
                  </a:cubicBezTo>
                  <a:cubicBezTo>
                    <a:pt x="229" y="142"/>
                    <a:pt x="227" y="142"/>
                    <a:pt x="225" y="141"/>
                  </a:cubicBezTo>
                  <a:cubicBezTo>
                    <a:pt x="223" y="152"/>
                    <a:pt x="214" y="160"/>
                    <a:pt x="203" y="160"/>
                  </a:cubicBezTo>
                  <a:cubicBezTo>
                    <a:pt x="201" y="160"/>
                    <a:pt x="199" y="160"/>
                    <a:pt x="197" y="159"/>
                  </a:cubicBezTo>
                  <a:cubicBezTo>
                    <a:pt x="196" y="170"/>
                    <a:pt x="187" y="179"/>
                    <a:pt x="175" y="179"/>
                  </a:cubicBezTo>
                  <a:cubicBezTo>
                    <a:pt x="174" y="179"/>
                    <a:pt x="172" y="179"/>
                    <a:pt x="170" y="179"/>
                  </a:cubicBezTo>
                  <a:cubicBezTo>
                    <a:pt x="170" y="190"/>
                    <a:pt x="160" y="200"/>
                    <a:pt x="149" y="200"/>
                  </a:cubicBezTo>
                  <a:cubicBezTo>
                    <a:pt x="147" y="200"/>
                    <a:pt x="146" y="200"/>
                    <a:pt x="145" y="200"/>
                  </a:cubicBezTo>
                  <a:cubicBezTo>
                    <a:pt x="145" y="200"/>
                    <a:pt x="145" y="200"/>
                    <a:pt x="145" y="201"/>
                  </a:cubicBezTo>
                  <a:cubicBezTo>
                    <a:pt x="145" y="213"/>
                    <a:pt x="135" y="222"/>
                    <a:pt x="123" y="222"/>
                  </a:cubicBezTo>
                  <a:cubicBezTo>
                    <a:pt x="123" y="222"/>
                    <a:pt x="122" y="222"/>
                    <a:pt x="121" y="222"/>
                  </a:cubicBezTo>
                  <a:cubicBezTo>
                    <a:pt x="121" y="223"/>
                    <a:pt x="121" y="224"/>
                    <a:pt x="121" y="224"/>
                  </a:cubicBezTo>
                  <a:cubicBezTo>
                    <a:pt x="121" y="236"/>
                    <a:pt x="112" y="246"/>
                    <a:pt x="100" y="246"/>
                  </a:cubicBezTo>
                  <a:cubicBezTo>
                    <a:pt x="99" y="246"/>
                    <a:pt x="99" y="246"/>
                    <a:pt x="99" y="246"/>
                  </a:cubicBezTo>
                  <a:cubicBezTo>
                    <a:pt x="99" y="247"/>
                    <a:pt x="99" y="248"/>
                    <a:pt x="99" y="250"/>
                  </a:cubicBezTo>
                  <a:cubicBezTo>
                    <a:pt x="99" y="261"/>
                    <a:pt x="90" y="271"/>
                    <a:pt x="78" y="272"/>
                  </a:cubicBezTo>
                  <a:cubicBezTo>
                    <a:pt x="79" y="273"/>
                    <a:pt x="79" y="275"/>
                    <a:pt x="79" y="277"/>
                  </a:cubicBezTo>
                  <a:cubicBezTo>
                    <a:pt x="79" y="288"/>
                    <a:pt x="71" y="297"/>
                    <a:pt x="60" y="299"/>
                  </a:cubicBezTo>
                  <a:cubicBezTo>
                    <a:pt x="61" y="301"/>
                    <a:pt x="62" y="303"/>
                    <a:pt x="62" y="306"/>
                  </a:cubicBezTo>
                  <a:cubicBezTo>
                    <a:pt x="62" y="316"/>
                    <a:pt x="55" y="325"/>
                    <a:pt x="45" y="327"/>
                  </a:cubicBezTo>
                  <a:cubicBezTo>
                    <a:pt x="46" y="330"/>
                    <a:pt x="47" y="333"/>
                    <a:pt x="47" y="336"/>
                  </a:cubicBezTo>
                  <a:cubicBezTo>
                    <a:pt x="47" y="346"/>
                    <a:pt x="41" y="354"/>
                    <a:pt x="32" y="357"/>
                  </a:cubicBezTo>
                  <a:cubicBezTo>
                    <a:pt x="34" y="360"/>
                    <a:pt x="35" y="364"/>
                    <a:pt x="35" y="368"/>
                  </a:cubicBezTo>
                  <a:cubicBezTo>
                    <a:pt x="35" y="377"/>
                    <a:pt x="30" y="384"/>
                    <a:pt x="23" y="388"/>
                  </a:cubicBezTo>
                  <a:cubicBezTo>
                    <a:pt x="26" y="392"/>
                    <a:pt x="27" y="396"/>
                    <a:pt x="27" y="401"/>
                  </a:cubicBezTo>
                  <a:cubicBezTo>
                    <a:pt x="27" y="409"/>
                    <a:pt x="23" y="416"/>
                    <a:pt x="17" y="420"/>
                  </a:cubicBezTo>
                  <a:cubicBezTo>
                    <a:pt x="20" y="424"/>
                    <a:pt x="23" y="429"/>
                    <a:pt x="23" y="435"/>
                  </a:cubicBezTo>
                  <a:cubicBezTo>
                    <a:pt x="23" y="442"/>
                    <a:pt x="19" y="449"/>
                    <a:pt x="13" y="453"/>
                  </a:cubicBezTo>
                  <a:cubicBezTo>
                    <a:pt x="14" y="454"/>
                    <a:pt x="15" y="455"/>
                    <a:pt x="15" y="456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206"/>
                    <a:pt x="316" y="4"/>
                    <a:pt x="706" y="0"/>
                  </a:cubicBezTo>
                  <a:close/>
                </a:path>
              </a:pathLst>
            </a:custGeom>
            <a:solidFill>
              <a:srgbClr val="DE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6" name="Freeform 309"/>
            <p:cNvSpPr>
              <a:spLocks/>
            </p:cNvSpPr>
            <p:nvPr/>
          </p:nvSpPr>
          <p:spPr bwMode="auto">
            <a:xfrm>
              <a:off x="543967" y="3538521"/>
              <a:ext cx="310964" cy="105535"/>
            </a:xfrm>
            <a:custGeom>
              <a:avLst/>
              <a:gdLst>
                <a:gd name="T0" fmla="*/ 118 w 118"/>
                <a:gd name="T1" fmla="*/ 6 h 40"/>
                <a:gd name="T2" fmla="*/ 116 w 118"/>
                <a:gd name="T3" fmla="*/ 40 h 40"/>
                <a:gd name="T4" fmla="*/ 0 w 118"/>
                <a:gd name="T5" fmla="*/ 34 h 40"/>
                <a:gd name="T6" fmla="*/ 2 w 118"/>
                <a:gd name="T7" fmla="*/ 0 h 40"/>
                <a:gd name="T8" fmla="*/ 118 w 118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40">
                  <a:moveTo>
                    <a:pt x="118" y="6"/>
                  </a:moveTo>
                  <a:lnTo>
                    <a:pt x="116" y="40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18" y="6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7" name="Freeform 310"/>
            <p:cNvSpPr>
              <a:spLocks/>
            </p:cNvSpPr>
            <p:nvPr/>
          </p:nvSpPr>
          <p:spPr bwMode="auto">
            <a:xfrm>
              <a:off x="591402" y="3345920"/>
              <a:ext cx="310964" cy="105535"/>
            </a:xfrm>
            <a:custGeom>
              <a:avLst/>
              <a:gdLst>
                <a:gd name="T0" fmla="*/ 118 w 118"/>
                <a:gd name="T1" fmla="*/ 6 h 40"/>
                <a:gd name="T2" fmla="*/ 116 w 118"/>
                <a:gd name="T3" fmla="*/ 40 h 40"/>
                <a:gd name="T4" fmla="*/ 0 w 118"/>
                <a:gd name="T5" fmla="*/ 34 h 40"/>
                <a:gd name="T6" fmla="*/ 2 w 118"/>
                <a:gd name="T7" fmla="*/ 0 h 40"/>
                <a:gd name="T8" fmla="*/ 118 w 118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40">
                  <a:moveTo>
                    <a:pt x="118" y="6"/>
                  </a:moveTo>
                  <a:lnTo>
                    <a:pt x="116" y="40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18" y="6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8" name="Freeform 311"/>
            <p:cNvSpPr>
              <a:spLocks/>
            </p:cNvSpPr>
            <p:nvPr/>
          </p:nvSpPr>
          <p:spPr bwMode="auto">
            <a:xfrm>
              <a:off x="623026" y="3137490"/>
              <a:ext cx="313599" cy="142472"/>
            </a:xfrm>
            <a:custGeom>
              <a:avLst/>
              <a:gdLst>
                <a:gd name="T0" fmla="*/ 119 w 119"/>
                <a:gd name="T1" fmla="*/ 23 h 54"/>
                <a:gd name="T2" fmla="*/ 113 w 119"/>
                <a:gd name="T3" fmla="*/ 54 h 54"/>
                <a:gd name="T4" fmla="*/ 0 w 119"/>
                <a:gd name="T5" fmla="*/ 33 h 54"/>
                <a:gd name="T6" fmla="*/ 6 w 119"/>
                <a:gd name="T7" fmla="*/ 0 h 54"/>
                <a:gd name="T8" fmla="*/ 119 w 119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54">
                  <a:moveTo>
                    <a:pt x="119" y="23"/>
                  </a:moveTo>
                  <a:lnTo>
                    <a:pt x="113" y="54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19" y="23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9" name="Freeform 312"/>
            <p:cNvSpPr>
              <a:spLocks/>
            </p:cNvSpPr>
            <p:nvPr/>
          </p:nvSpPr>
          <p:spPr bwMode="auto">
            <a:xfrm>
              <a:off x="683637" y="2926421"/>
              <a:ext cx="321505" cy="171494"/>
            </a:xfrm>
            <a:custGeom>
              <a:avLst/>
              <a:gdLst>
                <a:gd name="T0" fmla="*/ 122 w 122"/>
                <a:gd name="T1" fmla="*/ 32 h 65"/>
                <a:gd name="T2" fmla="*/ 114 w 122"/>
                <a:gd name="T3" fmla="*/ 65 h 65"/>
                <a:gd name="T4" fmla="*/ 0 w 122"/>
                <a:gd name="T5" fmla="*/ 34 h 65"/>
                <a:gd name="T6" fmla="*/ 8 w 122"/>
                <a:gd name="T7" fmla="*/ 0 h 65"/>
                <a:gd name="T8" fmla="*/ 122 w 122"/>
                <a:gd name="T9" fmla="*/ 3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65">
                  <a:moveTo>
                    <a:pt x="122" y="32"/>
                  </a:moveTo>
                  <a:lnTo>
                    <a:pt x="114" y="65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22" y="32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0" name="Freeform 313"/>
            <p:cNvSpPr>
              <a:spLocks/>
            </p:cNvSpPr>
            <p:nvPr/>
          </p:nvSpPr>
          <p:spPr bwMode="auto">
            <a:xfrm>
              <a:off x="791684" y="2747012"/>
              <a:ext cx="295152" cy="192600"/>
            </a:xfrm>
            <a:custGeom>
              <a:avLst/>
              <a:gdLst>
                <a:gd name="T0" fmla="*/ 112 w 112"/>
                <a:gd name="T1" fmla="*/ 43 h 73"/>
                <a:gd name="T2" fmla="*/ 100 w 112"/>
                <a:gd name="T3" fmla="*/ 73 h 73"/>
                <a:gd name="T4" fmla="*/ 0 w 112"/>
                <a:gd name="T5" fmla="*/ 31 h 73"/>
                <a:gd name="T6" fmla="*/ 12 w 112"/>
                <a:gd name="T7" fmla="*/ 0 h 73"/>
                <a:gd name="T8" fmla="*/ 112 w 112"/>
                <a:gd name="T9" fmla="*/ 4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73">
                  <a:moveTo>
                    <a:pt x="112" y="43"/>
                  </a:moveTo>
                  <a:lnTo>
                    <a:pt x="100" y="73"/>
                  </a:lnTo>
                  <a:lnTo>
                    <a:pt x="0" y="31"/>
                  </a:lnTo>
                  <a:lnTo>
                    <a:pt x="12" y="0"/>
                  </a:lnTo>
                  <a:lnTo>
                    <a:pt x="112" y="43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1" name="Freeform 314"/>
            <p:cNvSpPr>
              <a:spLocks/>
            </p:cNvSpPr>
            <p:nvPr/>
          </p:nvSpPr>
          <p:spPr bwMode="auto">
            <a:xfrm>
              <a:off x="870743" y="2535943"/>
              <a:ext cx="287246" cy="216346"/>
            </a:xfrm>
            <a:custGeom>
              <a:avLst/>
              <a:gdLst>
                <a:gd name="T0" fmla="*/ 109 w 109"/>
                <a:gd name="T1" fmla="*/ 50 h 82"/>
                <a:gd name="T2" fmla="*/ 96 w 109"/>
                <a:gd name="T3" fmla="*/ 82 h 82"/>
                <a:gd name="T4" fmla="*/ 0 w 109"/>
                <a:gd name="T5" fmla="*/ 30 h 82"/>
                <a:gd name="T6" fmla="*/ 13 w 109"/>
                <a:gd name="T7" fmla="*/ 0 h 82"/>
                <a:gd name="T8" fmla="*/ 109 w 109"/>
                <a:gd name="T9" fmla="*/ 5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82">
                  <a:moveTo>
                    <a:pt x="109" y="50"/>
                  </a:moveTo>
                  <a:lnTo>
                    <a:pt x="96" y="82"/>
                  </a:lnTo>
                  <a:lnTo>
                    <a:pt x="0" y="30"/>
                  </a:lnTo>
                  <a:lnTo>
                    <a:pt x="13" y="0"/>
                  </a:lnTo>
                  <a:lnTo>
                    <a:pt x="109" y="50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" name="Freeform 315"/>
            <p:cNvSpPr>
              <a:spLocks/>
            </p:cNvSpPr>
            <p:nvPr/>
          </p:nvSpPr>
          <p:spPr bwMode="auto">
            <a:xfrm>
              <a:off x="999872" y="2359173"/>
              <a:ext cx="276705" cy="242729"/>
            </a:xfrm>
            <a:custGeom>
              <a:avLst/>
              <a:gdLst>
                <a:gd name="T0" fmla="*/ 105 w 105"/>
                <a:gd name="T1" fmla="*/ 65 h 92"/>
                <a:gd name="T2" fmla="*/ 88 w 105"/>
                <a:gd name="T3" fmla="*/ 92 h 92"/>
                <a:gd name="T4" fmla="*/ 0 w 105"/>
                <a:gd name="T5" fmla="*/ 28 h 92"/>
                <a:gd name="T6" fmla="*/ 17 w 105"/>
                <a:gd name="T7" fmla="*/ 0 h 92"/>
                <a:gd name="T8" fmla="*/ 105 w 105"/>
                <a:gd name="T9" fmla="*/ 65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92">
                  <a:moveTo>
                    <a:pt x="105" y="65"/>
                  </a:moveTo>
                  <a:lnTo>
                    <a:pt x="88" y="92"/>
                  </a:lnTo>
                  <a:lnTo>
                    <a:pt x="0" y="28"/>
                  </a:lnTo>
                  <a:lnTo>
                    <a:pt x="17" y="0"/>
                  </a:lnTo>
                  <a:lnTo>
                    <a:pt x="105" y="65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" name="Freeform 316"/>
            <p:cNvSpPr>
              <a:spLocks/>
            </p:cNvSpPr>
            <p:nvPr/>
          </p:nvSpPr>
          <p:spPr bwMode="auto">
            <a:xfrm>
              <a:off x="1129000" y="2195594"/>
              <a:ext cx="266164" cy="258560"/>
            </a:xfrm>
            <a:custGeom>
              <a:avLst/>
              <a:gdLst>
                <a:gd name="T0" fmla="*/ 101 w 101"/>
                <a:gd name="T1" fmla="*/ 73 h 98"/>
                <a:gd name="T2" fmla="*/ 82 w 101"/>
                <a:gd name="T3" fmla="*/ 98 h 98"/>
                <a:gd name="T4" fmla="*/ 0 w 101"/>
                <a:gd name="T5" fmla="*/ 25 h 98"/>
                <a:gd name="T6" fmla="*/ 21 w 101"/>
                <a:gd name="T7" fmla="*/ 0 h 98"/>
                <a:gd name="T8" fmla="*/ 101 w 101"/>
                <a:gd name="T9" fmla="*/ 73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98">
                  <a:moveTo>
                    <a:pt x="101" y="73"/>
                  </a:moveTo>
                  <a:lnTo>
                    <a:pt x="82" y="98"/>
                  </a:lnTo>
                  <a:lnTo>
                    <a:pt x="0" y="25"/>
                  </a:lnTo>
                  <a:lnTo>
                    <a:pt x="21" y="0"/>
                  </a:lnTo>
                  <a:lnTo>
                    <a:pt x="101" y="73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" name="Freeform 317"/>
            <p:cNvSpPr>
              <a:spLocks/>
            </p:cNvSpPr>
            <p:nvPr/>
          </p:nvSpPr>
          <p:spPr bwMode="auto">
            <a:xfrm>
              <a:off x="1263400" y="2053122"/>
              <a:ext cx="260893" cy="269113"/>
            </a:xfrm>
            <a:custGeom>
              <a:avLst/>
              <a:gdLst>
                <a:gd name="T0" fmla="*/ 99 w 99"/>
                <a:gd name="T1" fmla="*/ 77 h 102"/>
                <a:gd name="T2" fmla="*/ 78 w 99"/>
                <a:gd name="T3" fmla="*/ 102 h 102"/>
                <a:gd name="T4" fmla="*/ 0 w 99"/>
                <a:gd name="T5" fmla="*/ 23 h 102"/>
                <a:gd name="T6" fmla="*/ 21 w 99"/>
                <a:gd name="T7" fmla="*/ 0 h 102"/>
                <a:gd name="T8" fmla="*/ 99 w 99"/>
                <a:gd name="T9" fmla="*/ 7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02">
                  <a:moveTo>
                    <a:pt x="99" y="77"/>
                  </a:moveTo>
                  <a:lnTo>
                    <a:pt x="78" y="102"/>
                  </a:lnTo>
                  <a:lnTo>
                    <a:pt x="0" y="23"/>
                  </a:lnTo>
                  <a:lnTo>
                    <a:pt x="21" y="0"/>
                  </a:lnTo>
                  <a:lnTo>
                    <a:pt x="99" y="7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" name="Freeform 318"/>
            <p:cNvSpPr>
              <a:spLocks/>
            </p:cNvSpPr>
            <p:nvPr/>
          </p:nvSpPr>
          <p:spPr bwMode="auto">
            <a:xfrm>
              <a:off x="1400435" y="1913289"/>
              <a:ext cx="252987" cy="277028"/>
            </a:xfrm>
            <a:custGeom>
              <a:avLst/>
              <a:gdLst>
                <a:gd name="T0" fmla="*/ 96 w 96"/>
                <a:gd name="T1" fmla="*/ 82 h 105"/>
                <a:gd name="T2" fmla="*/ 75 w 96"/>
                <a:gd name="T3" fmla="*/ 105 h 105"/>
                <a:gd name="T4" fmla="*/ 0 w 96"/>
                <a:gd name="T5" fmla="*/ 23 h 105"/>
                <a:gd name="T6" fmla="*/ 22 w 96"/>
                <a:gd name="T7" fmla="*/ 0 h 105"/>
                <a:gd name="T8" fmla="*/ 96 w 96"/>
                <a:gd name="T9" fmla="*/ 8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05">
                  <a:moveTo>
                    <a:pt x="96" y="82"/>
                  </a:moveTo>
                  <a:lnTo>
                    <a:pt x="75" y="105"/>
                  </a:lnTo>
                  <a:lnTo>
                    <a:pt x="0" y="23"/>
                  </a:lnTo>
                  <a:lnTo>
                    <a:pt x="22" y="0"/>
                  </a:lnTo>
                  <a:lnTo>
                    <a:pt x="96" y="82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6" name="Freeform 319"/>
            <p:cNvSpPr>
              <a:spLocks/>
            </p:cNvSpPr>
            <p:nvPr/>
          </p:nvSpPr>
          <p:spPr bwMode="auto">
            <a:xfrm>
              <a:off x="1545375" y="1786648"/>
              <a:ext cx="247717" cy="287582"/>
            </a:xfrm>
            <a:custGeom>
              <a:avLst/>
              <a:gdLst>
                <a:gd name="T0" fmla="*/ 94 w 94"/>
                <a:gd name="T1" fmla="*/ 88 h 109"/>
                <a:gd name="T2" fmla="*/ 71 w 94"/>
                <a:gd name="T3" fmla="*/ 109 h 109"/>
                <a:gd name="T4" fmla="*/ 0 w 94"/>
                <a:gd name="T5" fmla="*/ 23 h 109"/>
                <a:gd name="T6" fmla="*/ 24 w 94"/>
                <a:gd name="T7" fmla="*/ 0 h 109"/>
                <a:gd name="T8" fmla="*/ 94 w 94"/>
                <a:gd name="T9" fmla="*/ 8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09">
                  <a:moveTo>
                    <a:pt x="94" y="88"/>
                  </a:moveTo>
                  <a:lnTo>
                    <a:pt x="71" y="109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94" y="88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7" name="Freeform 320"/>
            <p:cNvSpPr>
              <a:spLocks/>
            </p:cNvSpPr>
            <p:nvPr/>
          </p:nvSpPr>
          <p:spPr bwMode="auto">
            <a:xfrm>
              <a:off x="1695587" y="1673198"/>
              <a:ext cx="231905" cy="290220"/>
            </a:xfrm>
            <a:custGeom>
              <a:avLst/>
              <a:gdLst>
                <a:gd name="T0" fmla="*/ 88 w 88"/>
                <a:gd name="T1" fmla="*/ 91 h 110"/>
                <a:gd name="T2" fmla="*/ 63 w 88"/>
                <a:gd name="T3" fmla="*/ 110 h 110"/>
                <a:gd name="T4" fmla="*/ 0 w 88"/>
                <a:gd name="T5" fmla="*/ 18 h 110"/>
                <a:gd name="T6" fmla="*/ 25 w 88"/>
                <a:gd name="T7" fmla="*/ 0 h 110"/>
                <a:gd name="T8" fmla="*/ 88 w 88"/>
                <a:gd name="T9" fmla="*/ 9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0">
                  <a:moveTo>
                    <a:pt x="88" y="91"/>
                  </a:moveTo>
                  <a:lnTo>
                    <a:pt x="63" y="110"/>
                  </a:lnTo>
                  <a:lnTo>
                    <a:pt x="0" y="18"/>
                  </a:lnTo>
                  <a:lnTo>
                    <a:pt x="25" y="0"/>
                  </a:lnTo>
                  <a:lnTo>
                    <a:pt x="88" y="9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8" name="Freeform 321"/>
            <p:cNvSpPr>
              <a:spLocks/>
            </p:cNvSpPr>
            <p:nvPr/>
          </p:nvSpPr>
          <p:spPr bwMode="auto">
            <a:xfrm>
              <a:off x="1861610" y="1557110"/>
              <a:ext cx="242446" cy="335072"/>
            </a:xfrm>
            <a:custGeom>
              <a:avLst/>
              <a:gdLst>
                <a:gd name="T0" fmla="*/ 92 w 92"/>
                <a:gd name="T1" fmla="*/ 108 h 127"/>
                <a:gd name="T2" fmla="*/ 66 w 92"/>
                <a:gd name="T3" fmla="*/ 127 h 127"/>
                <a:gd name="T4" fmla="*/ 0 w 92"/>
                <a:gd name="T5" fmla="*/ 19 h 127"/>
                <a:gd name="T6" fmla="*/ 25 w 92"/>
                <a:gd name="T7" fmla="*/ 0 h 127"/>
                <a:gd name="T8" fmla="*/ 92 w 92"/>
                <a:gd name="T9" fmla="*/ 108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27">
                  <a:moveTo>
                    <a:pt x="92" y="108"/>
                  </a:moveTo>
                  <a:lnTo>
                    <a:pt x="66" y="127"/>
                  </a:lnTo>
                  <a:lnTo>
                    <a:pt x="0" y="19"/>
                  </a:lnTo>
                  <a:lnTo>
                    <a:pt x="25" y="0"/>
                  </a:lnTo>
                  <a:lnTo>
                    <a:pt x="92" y="108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9" name="Freeform 322"/>
            <p:cNvSpPr>
              <a:spLocks/>
            </p:cNvSpPr>
            <p:nvPr/>
          </p:nvSpPr>
          <p:spPr bwMode="auto">
            <a:xfrm>
              <a:off x="2009186" y="1451576"/>
              <a:ext cx="229270" cy="329795"/>
            </a:xfrm>
            <a:custGeom>
              <a:avLst/>
              <a:gdLst>
                <a:gd name="T0" fmla="*/ 87 w 87"/>
                <a:gd name="T1" fmla="*/ 109 h 125"/>
                <a:gd name="T2" fmla="*/ 59 w 87"/>
                <a:gd name="T3" fmla="*/ 125 h 125"/>
                <a:gd name="T4" fmla="*/ 0 w 87"/>
                <a:gd name="T5" fmla="*/ 19 h 125"/>
                <a:gd name="T6" fmla="*/ 28 w 87"/>
                <a:gd name="T7" fmla="*/ 0 h 125"/>
                <a:gd name="T8" fmla="*/ 87 w 87"/>
                <a:gd name="T9" fmla="*/ 109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125">
                  <a:moveTo>
                    <a:pt x="87" y="109"/>
                  </a:moveTo>
                  <a:lnTo>
                    <a:pt x="59" y="125"/>
                  </a:lnTo>
                  <a:lnTo>
                    <a:pt x="0" y="19"/>
                  </a:lnTo>
                  <a:lnTo>
                    <a:pt x="28" y="0"/>
                  </a:lnTo>
                  <a:lnTo>
                    <a:pt x="87" y="109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0" name="Freeform 323"/>
            <p:cNvSpPr>
              <a:spLocks/>
            </p:cNvSpPr>
            <p:nvPr/>
          </p:nvSpPr>
          <p:spPr bwMode="auto">
            <a:xfrm>
              <a:off x="2180479" y="1351318"/>
              <a:ext cx="216093" cy="348264"/>
            </a:xfrm>
            <a:custGeom>
              <a:avLst/>
              <a:gdLst>
                <a:gd name="T0" fmla="*/ 82 w 82"/>
                <a:gd name="T1" fmla="*/ 117 h 132"/>
                <a:gd name="T2" fmla="*/ 55 w 82"/>
                <a:gd name="T3" fmla="*/ 132 h 132"/>
                <a:gd name="T4" fmla="*/ 0 w 82"/>
                <a:gd name="T5" fmla="*/ 17 h 132"/>
                <a:gd name="T6" fmla="*/ 27 w 82"/>
                <a:gd name="T7" fmla="*/ 0 h 132"/>
                <a:gd name="T8" fmla="*/ 82 w 82"/>
                <a:gd name="T9" fmla="*/ 117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132">
                  <a:moveTo>
                    <a:pt x="82" y="117"/>
                  </a:moveTo>
                  <a:lnTo>
                    <a:pt x="55" y="132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82" y="11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1" name="Freeform 324"/>
            <p:cNvSpPr>
              <a:spLocks/>
            </p:cNvSpPr>
            <p:nvPr/>
          </p:nvSpPr>
          <p:spPr bwMode="auto">
            <a:xfrm>
              <a:off x="2362314" y="1293274"/>
              <a:ext cx="195011" cy="350902"/>
            </a:xfrm>
            <a:custGeom>
              <a:avLst/>
              <a:gdLst>
                <a:gd name="T0" fmla="*/ 74 w 74"/>
                <a:gd name="T1" fmla="*/ 121 h 133"/>
                <a:gd name="T2" fmla="*/ 45 w 74"/>
                <a:gd name="T3" fmla="*/ 133 h 133"/>
                <a:gd name="T4" fmla="*/ 0 w 74"/>
                <a:gd name="T5" fmla="*/ 12 h 133"/>
                <a:gd name="T6" fmla="*/ 29 w 74"/>
                <a:gd name="T7" fmla="*/ 0 h 133"/>
                <a:gd name="T8" fmla="*/ 74 w 74"/>
                <a:gd name="T9" fmla="*/ 12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3">
                  <a:moveTo>
                    <a:pt x="74" y="121"/>
                  </a:moveTo>
                  <a:lnTo>
                    <a:pt x="45" y="133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74" y="12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2" name="Freeform 325"/>
            <p:cNvSpPr>
              <a:spLocks/>
            </p:cNvSpPr>
            <p:nvPr/>
          </p:nvSpPr>
          <p:spPr bwMode="auto">
            <a:xfrm>
              <a:off x="2546784" y="1232592"/>
              <a:ext cx="192376" cy="350902"/>
            </a:xfrm>
            <a:custGeom>
              <a:avLst/>
              <a:gdLst>
                <a:gd name="T0" fmla="*/ 73 w 73"/>
                <a:gd name="T1" fmla="*/ 121 h 133"/>
                <a:gd name="T2" fmla="*/ 43 w 73"/>
                <a:gd name="T3" fmla="*/ 133 h 133"/>
                <a:gd name="T4" fmla="*/ 0 w 73"/>
                <a:gd name="T5" fmla="*/ 12 h 133"/>
                <a:gd name="T6" fmla="*/ 29 w 73"/>
                <a:gd name="T7" fmla="*/ 0 h 133"/>
                <a:gd name="T8" fmla="*/ 73 w 73"/>
                <a:gd name="T9" fmla="*/ 12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33">
                  <a:moveTo>
                    <a:pt x="73" y="121"/>
                  </a:moveTo>
                  <a:lnTo>
                    <a:pt x="43" y="133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73" y="12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3" name="Freeform 326"/>
            <p:cNvSpPr>
              <a:spLocks/>
            </p:cNvSpPr>
            <p:nvPr/>
          </p:nvSpPr>
          <p:spPr bwMode="auto">
            <a:xfrm>
              <a:off x="2739159" y="1177186"/>
              <a:ext cx="168658" cy="350902"/>
            </a:xfrm>
            <a:custGeom>
              <a:avLst/>
              <a:gdLst>
                <a:gd name="T0" fmla="*/ 64 w 64"/>
                <a:gd name="T1" fmla="*/ 125 h 133"/>
                <a:gd name="T2" fmla="*/ 35 w 64"/>
                <a:gd name="T3" fmla="*/ 133 h 133"/>
                <a:gd name="T4" fmla="*/ 0 w 64"/>
                <a:gd name="T5" fmla="*/ 10 h 133"/>
                <a:gd name="T6" fmla="*/ 29 w 64"/>
                <a:gd name="T7" fmla="*/ 0 h 133"/>
                <a:gd name="T8" fmla="*/ 64 w 64"/>
                <a:gd name="T9" fmla="*/ 125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33">
                  <a:moveTo>
                    <a:pt x="64" y="125"/>
                  </a:moveTo>
                  <a:lnTo>
                    <a:pt x="35" y="133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64" y="125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4" name="Freeform 327"/>
            <p:cNvSpPr>
              <a:spLocks/>
            </p:cNvSpPr>
            <p:nvPr/>
          </p:nvSpPr>
          <p:spPr bwMode="auto">
            <a:xfrm>
              <a:off x="2907818" y="1121780"/>
              <a:ext cx="166023" cy="385201"/>
            </a:xfrm>
            <a:custGeom>
              <a:avLst/>
              <a:gdLst>
                <a:gd name="T0" fmla="*/ 63 w 63"/>
                <a:gd name="T1" fmla="*/ 138 h 146"/>
                <a:gd name="T2" fmla="*/ 33 w 63"/>
                <a:gd name="T3" fmla="*/ 146 h 146"/>
                <a:gd name="T4" fmla="*/ 0 w 63"/>
                <a:gd name="T5" fmla="*/ 6 h 146"/>
                <a:gd name="T6" fmla="*/ 31 w 63"/>
                <a:gd name="T7" fmla="*/ 0 h 146"/>
                <a:gd name="T8" fmla="*/ 63 w 63"/>
                <a:gd name="T9" fmla="*/ 138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46">
                  <a:moveTo>
                    <a:pt x="63" y="138"/>
                  </a:moveTo>
                  <a:lnTo>
                    <a:pt x="33" y="146"/>
                  </a:lnTo>
                  <a:lnTo>
                    <a:pt x="0" y="6"/>
                  </a:lnTo>
                  <a:lnTo>
                    <a:pt x="31" y="0"/>
                  </a:lnTo>
                  <a:lnTo>
                    <a:pt x="63" y="138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5" name="Freeform 328"/>
            <p:cNvSpPr>
              <a:spLocks/>
            </p:cNvSpPr>
            <p:nvPr/>
          </p:nvSpPr>
          <p:spPr bwMode="auto">
            <a:xfrm>
              <a:off x="3084382" y="1055821"/>
              <a:ext cx="152847" cy="356179"/>
            </a:xfrm>
            <a:custGeom>
              <a:avLst/>
              <a:gdLst>
                <a:gd name="T0" fmla="*/ 58 w 58"/>
                <a:gd name="T1" fmla="*/ 127 h 135"/>
                <a:gd name="T2" fmla="*/ 27 w 58"/>
                <a:gd name="T3" fmla="*/ 135 h 135"/>
                <a:gd name="T4" fmla="*/ 0 w 58"/>
                <a:gd name="T5" fmla="*/ 8 h 135"/>
                <a:gd name="T6" fmla="*/ 31 w 58"/>
                <a:gd name="T7" fmla="*/ 0 h 135"/>
                <a:gd name="T8" fmla="*/ 58 w 58"/>
                <a:gd name="T9" fmla="*/ 12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35">
                  <a:moveTo>
                    <a:pt x="58" y="127"/>
                  </a:moveTo>
                  <a:lnTo>
                    <a:pt x="27" y="135"/>
                  </a:lnTo>
                  <a:lnTo>
                    <a:pt x="0" y="8"/>
                  </a:lnTo>
                  <a:lnTo>
                    <a:pt x="31" y="0"/>
                  </a:lnTo>
                  <a:lnTo>
                    <a:pt x="58" y="12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6" name="Freeform 329"/>
            <p:cNvSpPr>
              <a:spLocks/>
            </p:cNvSpPr>
            <p:nvPr/>
          </p:nvSpPr>
          <p:spPr bwMode="auto">
            <a:xfrm>
              <a:off x="3263581" y="1000416"/>
              <a:ext cx="139670" cy="350902"/>
            </a:xfrm>
            <a:custGeom>
              <a:avLst/>
              <a:gdLst>
                <a:gd name="T0" fmla="*/ 53 w 53"/>
                <a:gd name="T1" fmla="*/ 127 h 133"/>
                <a:gd name="T2" fmla="*/ 24 w 53"/>
                <a:gd name="T3" fmla="*/ 133 h 133"/>
                <a:gd name="T4" fmla="*/ 0 w 53"/>
                <a:gd name="T5" fmla="*/ 6 h 133"/>
                <a:gd name="T6" fmla="*/ 32 w 53"/>
                <a:gd name="T7" fmla="*/ 0 h 133"/>
                <a:gd name="T8" fmla="*/ 53 w 53"/>
                <a:gd name="T9" fmla="*/ 12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33">
                  <a:moveTo>
                    <a:pt x="53" y="127"/>
                  </a:moveTo>
                  <a:lnTo>
                    <a:pt x="24" y="133"/>
                  </a:lnTo>
                  <a:lnTo>
                    <a:pt x="0" y="6"/>
                  </a:lnTo>
                  <a:lnTo>
                    <a:pt x="32" y="0"/>
                  </a:lnTo>
                  <a:lnTo>
                    <a:pt x="53" y="12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7" name="Freeform 330"/>
            <p:cNvSpPr>
              <a:spLocks/>
            </p:cNvSpPr>
            <p:nvPr/>
          </p:nvSpPr>
          <p:spPr bwMode="auto">
            <a:xfrm>
              <a:off x="3440145" y="966117"/>
              <a:ext cx="129129" cy="337710"/>
            </a:xfrm>
            <a:custGeom>
              <a:avLst/>
              <a:gdLst>
                <a:gd name="T0" fmla="*/ 49 w 49"/>
                <a:gd name="T1" fmla="*/ 121 h 128"/>
                <a:gd name="T2" fmla="*/ 17 w 49"/>
                <a:gd name="T3" fmla="*/ 128 h 128"/>
                <a:gd name="T4" fmla="*/ 0 w 49"/>
                <a:gd name="T5" fmla="*/ 7 h 128"/>
                <a:gd name="T6" fmla="*/ 31 w 49"/>
                <a:gd name="T7" fmla="*/ 0 h 128"/>
                <a:gd name="T8" fmla="*/ 49 w 49"/>
                <a:gd name="T9" fmla="*/ 121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28">
                  <a:moveTo>
                    <a:pt x="49" y="121"/>
                  </a:moveTo>
                  <a:lnTo>
                    <a:pt x="17" y="128"/>
                  </a:lnTo>
                  <a:lnTo>
                    <a:pt x="0" y="7"/>
                  </a:lnTo>
                  <a:lnTo>
                    <a:pt x="31" y="0"/>
                  </a:lnTo>
                  <a:lnTo>
                    <a:pt x="49" y="12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8" name="Freeform 331"/>
            <p:cNvSpPr>
              <a:spLocks/>
            </p:cNvSpPr>
            <p:nvPr/>
          </p:nvSpPr>
          <p:spPr bwMode="auto">
            <a:xfrm>
              <a:off x="3619344" y="934457"/>
              <a:ext cx="123858" cy="345626"/>
            </a:xfrm>
            <a:custGeom>
              <a:avLst/>
              <a:gdLst>
                <a:gd name="T0" fmla="*/ 47 w 47"/>
                <a:gd name="T1" fmla="*/ 127 h 131"/>
                <a:gd name="T2" fmla="*/ 16 w 47"/>
                <a:gd name="T3" fmla="*/ 131 h 131"/>
                <a:gd name="T4" fmla="*/ 0 w 47"/>
                <a:gd name="T5" fmla="*/ 6 h 131"/>
                <a:gd name="T6" fmla="*/ 32 w 47"/>
                <a:gd name="T7" fmla="*/ 0 h 131"/>
                <a:gd name="T8" fmla="*/ 47 w 47"/>
                <a:gd name="T9" fmla="*/ 127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31">
                  <a:moveTo>
                    <a:pt x="47" y="127"/>
                  </a:moveTo>
                  <a:lnTo>
                    <a:pt x="16" y="131"/>
                  </a:lnTo>
                  <a:lnTo>
                    <a:pt x="0" y="6"/>
                  </a:lnTo>
                  <a:lnTo>
                    <a:pt x="32" y="0"/>
                  </a:lnTo>
                  <a:lnTo>
                    <a:pt x="47" y="12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9" name="Freeform 332"/>
            <p:cNvSpPr>
              <a:spLocks/>
            </p:cNvSpPr>
            <p:nvPr/>
          </p:nvSpPr>
          <p:spPr bwMode="auto">
            <a:xfrm>
              <a:off x="3801179" y="918626"/>
              <a:ext cx="108047" cy="345626"/>
            </a:xfrm>
            <a:custGeom>
              <a:avLst/>
              <a:gdLst>
                <a:gd name="T0" fmla="*/ 41 w 41"/>
                <a:gd name="T1" fmla="*/ 129 h 131"/>
                <a:gd name="T2" fmla="*/ 10 w 41"/>
                <a:gd name="T3" fmla="*/ 131 h 131"/>
                <a:gd name="T4" fmla="*/ 0 w 41"/>
                <a:gd name="T5" fmla="*/ 2 h 131"/>
                <a:gd name="T6" fmla="*/ 31 w 41"/>
                <a:gd name="T7" fmla="*/ 0 h 131"/>
                <a:gd name="T8" fmla="*/ 41 w 41"/>
                <a:gd name="T9" fmla="*/ 129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131">
                  <a:moveTo>
                    <a:pt x="41" y="129"/>
                  </a:moveTo>
                  <a:lnTo>
                    <a:pt x="10" y="131"/>
                  </a:lnTo>
                  <a:lnTo>
                    <a:pt x="0" y="2"/>
                  </a:lnTo>
                  <a:lnTo>
                    <a:pt x="31" y="0"/>
                  </a:lnTo>
                  <a:lnTo>
                    <a:pt x="41" y="129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0" name="Freeform 333"/>
            <p:cNvSpPr>
              <a:spLocks/>
            </p:cNvSpPr>
            <p:nvPr/>
          </p:nvSpPr>
          <p:spPr bwMode="auto">
            <a:xfrm>
              <a:off x="3980378" y="905435"/>
              <a:ext cx="110682" cy="348264"/>
            </a:xfrm>
            <a:custGeom>
              <a:avLst/>
              <a:gdLst>
                <a:gd name="T0" fmla="*/ 42 w 42"/>
                <a:gd name="T1" fmla="*/ 130 h 132"/>
                <a:gd name="T2" fmla="*/ 10 w 42"/>
                <a:gd name="T3" fmla="*/ 132 h 132"/>
                <a:gd name="T4" fmla="*/ 0 w 42"/>
                <a:gd name="T5" fmla="*/ 2 h 132"/>
                <a:gd name="T6" fmla="*/ 32 w 42"/>
                <a:gd name="T7" fmla="*/ 0 h 132"/>
                <a:gd name="T8" fmla="*/ 42 w 42"/>
                <a:gd name="T9" fmla="*/ 13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32">
                  <a:moveTo>
                    <a:pt x="42" y="130"/>
                  </a:moveTo>
                  <a:lnTo>
                    <a:pt x="10" y="132"/>
                  </a:lnTo>
                  <a:lnTo>
                    <a:pt x="0" y="2"/>
                  </a:lnTo>
                  <a:lnTo>
                    <a:pt x="32" y="0"/>
                  </a:lnTo>
                  <a:lnTo>
                    <a:pt x="42" y="130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1" name="Freeform 334"/>
            <p:cNvSpPr>
              <a:spLocks/>
            </p:cNvSpPr>
            <p:nvPr/>
          </p:nvSpPr>
          <p:spPr bwMode="auto">
            <a:xfrm>
              <a:off x="4167484" y="879051"/>
              <a:ext cx="92235" cy="345626"/>
            </a:xfrm>
            <a:custGeom>
              <a:avLst/>
              <a:gdLst>
                <a:gd name="T0" fmla="*/ 35 w 35"/>
                <a:gd name="T1" fmla="*/ 131 h 131"/>
                <a:gd name="T2" fmla="*/ 4 w 35"/>
                <a:gd name="T3" fmla="*/ 131 h 131"/>
                <a:gd name="T4" fmla="*/ 0 w 35"/>
                <a:gd name="T5" fmla="*/ 2 h 131"/>
                <a:gd name="T6" fmla="*/ 31 w 35"/>
                <a:gd name="T7" fmla="*/ 0 h 131"/>
                <a:gd name="T8" fmla="*/ 35 w 35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31">
                  <a:moveTo>
                    <a:pt x="35" y="131"/>
                  </a:moveTo>
                  <a:lnTo>
                    <a:pt x="4" y="131"/>
                  </a:lnTo>
                  <a:lnTo>
                    <a:pt x="0" y="2"/>
                  </a:lnTo>
                  <a:lnTo>
                    <a:pt x="31" y="0"/>
                  </a:lnTo>
                  <a:lnTo>
                    <a:pt x="35" y="13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2" name="Freeform 335"/>
            <p:cNvSpPr>
              <a:spLocks/>
            </p:cNvSpPr>
            <p:nvPr/>
          </p:nvSpPr>
          <p:spPr bwMode="auto">
            <a:xfrm>
              <a:off x="4351954" y="879051"/>
              <a:ext cx="89600" cy="345626"/>
            </a:xfrm>
            <a:custGeom>
              <a:avLst/>
              <a:gdLst>
                <a:gd name="T0" fmla="*/ 34 w 34"/>
                <a:gd name="T1" fmla="*/ 131 h 131"/>
                <a:gd name="T2" fmla="*/ 2 w 34"/>
                <a:gd name="T3" fmla="*/ 131 h 131"/>
                <a:gd name="T4" fmla="*/ 0 w 34"/>
                <a:gd name="T5" fmla="*/ 2 h 131"/>
                <a:gd name="T6" fmla="*/ 32 w 34"/>
                <a:gd name="T7" fmla="*/ 0 h 131"/>
                <a:gd name="T8" fmla="*/ 34 w 34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31">
                  <a:moveTo>
                    <a:pt x="34" y="131"/>
                  </a:moveTo>
                  <a:lnTo>
                    <a:pt x="2" y="131"/>
                  </a:lnTo>
                  <a:lnTo>
                    <a:pt x="0" y="2"/>
                  </a:lnTo>
                  <a:lnTo>
                    <a:pt x="32" y="0"/>
                  </a:lnTo>
                  <a:lnTo>
                    <a:pt x="34" y="13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3" name="Line 336"/>
            <p:cNvSpPr>
              <a:spLocks noChangeShapeType="1"/>
            </p:cNvSpPr>
            <p:nvPr/>
          </p:nvSpPr>
          <p:spPr bwMode="auto">
            <a:xfrm flipV="1">
              <a:off x="4528518" y="868498"/>
              <a:ext cx="2635" cy="279666"/>
            </a:xfrm>
            <a:prstGeom prst="line">
              <a:avLst/>
            </a:prstGeom>
            <a:noFill/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4" name="Freeform 337"/>
            <p:cNvSpPr>
              <a:spLocks/>
            </p:cNvSpPr>
            <p:nvPr/>
          </p:nvSpPr>
          <p:spPr bwMode="auto">
            <a:xfrm>
              <a:off x="709990" y="1026799"/>
              <a:ext cx="3860692" cy="2688492"/>
            </a:xfrm>
            <a:custGeom>
              <a:avLst/>
              <a:gdLst>
                <a:gd name="T0" fmla="*/ 0 w 748"/>
                <a:gd name="T1" fmla="*/ 2128 h 488"/>
                <a:gd name="T2" fmla="*/ 864 w 748"/>
                <a:gd name="T3" fmla="*/ 606 h 488"/>
                <a:gd name="T4" fmla="*/ 2869 w 748"/>
                <a:gd name="T5" fmla="*/ 0 h 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8" h="488">
                  <a:moveTo>
                    <a:pt x="0" y="488"/>
                  </a:moveTo>
                  <a:cubicBezTo>
                    <a:pt x="0" y="355"/>
                    <a:pt x="80" y="231"/>
                    <a:pt x="225" y="139"/>
                  </a:cubicBezTo>
                  <a:cubicBezTo>
                    <a:pt x="365" y="49"/>
                    <a:pt x="551" y="0"/>
                    <a:pt x="748" y="0"/>
                  </a:cubicBezTo>
                </a:path>
              </a:pathLst>
            </a:custGeom>
            <a:noFill/>
            <a:ln w="25400" cap="flat">
              <a:solidFill>
                <a:srgbClr val="E6EDF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5" name="Oval 338"/>
            <p:cNvSpPr>
              <a:spLocks noChangeArrowheads="1"/>
            </p:cNvSpPr>
            <p:nvPr/>
          </p:nvSpPr>
          <p:spPr bwMode="auto">
            <a:xfrm>
              <a:off x="796955" y="3512137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6" name="Freeform 339"/>
            <p:cNvSpPr>
              <a:spLocks/>
            </p:cNvSpPr>
            <p:nvPr/>
          </p:nvSpPr>
          <p:spPr bwMode="auto">
            <a:xfrm>
              <a:off x="828578" y="3699461"/>
              <a:ext cx="92235" cy="15830"/>
            </a:xfrm>
            <a:custGeom>
              <a:avLst/>
              <a:gdLst>
                <a:gd name="T0" fmla="*/ 0 w 18"/>
                <a:gd name="T1" fmla="*/ 12 h 3"/>
                <a:gd name="T2" fmla="*/ 35 w 18"/>
                <a:gd name="T3" fmla="*/ 0 h 3"/>
                <a:gd name="T4" fmla="*/ 68 w 18"/>
                <a:gd name="T5" fmla="*/ 1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cubicBezTo>
                    <a:pt x="2" y="1"/>
                    <a:pt x="5" y="0"/>
                    <a:pt x="9" y="0"/>
                  </a:cubicBezTo>
                  <a:cubicBezTo>
                    <a:pt x="12" y="0"/>
                    <a:pt x="15" y="1"/>
                    <a:pt x="18" y="3"/>
                  </a:cubicBezTo>
                </a:path>
              </a:pathLst>
            </a:custGeom>
            <a:solidFill>
              <a:srgbClr val="FFF3A8"/>
            </a:solidFill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7" name="Freeform 340"/>
            <p:cNvSpPr>
              <a:spLocks/>
            </p:cNvSpPr>
            <p:nvPr/>
          </p:nvSpPr>
          <p:spPr bwMode="auto">
            <a:xfrm>
              <a:off x="828578" y="3699461"/>
              <a:ext cx="92235" cy="15830"/>
            </a:xfrm>
            <a:custGeom>
              <a:avLst/>
              <a:gdLst>
                <a:gd name="T0" fmla="*/ 0 w 18"/>
                <a:gd name="T1" fmla="*/ 12 h 3"/>
                <a:gd name="T2" fmla="*/ 35 w 18"/>
                <a:gd name="T3" fmla="*/ 0 h 3"/>
                <a:gd name="T4" fmla="*/ 68 w 18"/>
                <a:gd name="T5" fmla="*/ 1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cubicBezTo>
                    <a:pt x="2" y="1"/>
                    <a:pt x="5" y="0"/>
                    <a:pt x="9" y="0"/>
                  </a:cubicBezTo>
                  <a:cubicBezTo>
                    <a:pt x="12" y="0"/>
                    <a:pt x="15" y="1"/>
                    <a:pt x="18" y="3"/>
                  </a:cubicBezTo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8" name="Oval 341"/>
            <p:cNvSpPr>
              <a:spLocks noChangeArrowheads="1"/>
            </p:cNvSpPr>
            <p:nvPr/>
          </p:nvSpPr>
          <p:spPr bwMode="auto">
            <a:xfrm>
              <a:off x="823307" y="3324813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9" name="Oval 342"/>
            <p:cNvSpPr>
              <a:spLocks noChangeArrowheads="1"/>
            </p:cNvSpPr>
            <p:nvPr/>
          </p:nvSpPr>
          <p:spPr bwMode="auto">
            <a:xfrm>
              <a:off x="865472" y="3148043"/>
              <a:ext cx="160752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0" name="Oval 343"/>
            <p:cNvSpPr>
              <a:spLocks noChangeArrowheads="1"/>
            </p:cNvSpPr>
            <p:nvPr/>
          </p:nvSpPr>
          <p:spPr bwMode="auto">
            <a:xfrm>
              <a:off x="920813" y="2965996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1" name="Oval 344"/>
            <p:cNvSpPr>
              <a:spLocks noChangeArrowheads="1"/>
            </p:cNvSpPr>
            <p:nvPr/>
          </p:nvSpPr>
          <p:spPr bwMode="auto">
            <a:xfrm>
              <a:off x="999872" y="2799779"/>
              <a:ext cx="163388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2" name="Oval 345"/>
            <p:cNvSpPr>
              <a:spLocks noChangeArrowheads="1"/>
            </p:cNvSpPr>
            <p:nvPr/>
          </p:nvSpPr>
          <p:spPr bwMode="auto">
            <a:xfrm>
              <a:off x="1092106" y="2641477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3" name="Oval 346"/>
            <p:cNvSpPr>
              <a:spLocks noChangeArrowheads="1"/>
            </p:cNvSpPr>
            <p:nvPr/>
          </p:nvSpPr>
          <p:spPr bwMode="auto">
            <a:xfrm>
              <a:off x="1194883" y="2493729"/>
              <a:ext cx="160752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4" name="Oval 347"/>
            <p:cNvSpPr>
              <a:spLocks noChangeArrowheads="1"/>
            </p:cNvSpPr>
            <p:nvPr/>
          </p:nvSpPr>
          <p:spPr bwMode="auto">
            <a:xfrm>
              <a:off x="1308200" y="2348619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5" name="Oval 348"/>
            <p:cNvSpPr>
              <a:spLocks noChangeArrowheads="1"/>
            </p:cNvSpPr>
            <p:nvPr/>
          </p:nvSpPr>
          <p:spPr bwMode="auto">
            <a:xfrm>
              <a:off x="1432058" y="2221978"/>
              <a:ext cx="160752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6" name="Oval 349"/>
            <p:cNvSpPr>
              <a:spLocks noChangeArrowheads="1"/>
            </p:cNvSpPr>
            <p:nvPr/>
          </p:nvSpPr>
          <p:spPr bwMode="auto">
            <a:xfrm>
              <a:off x="1561187" y="2095336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7" name="Oval 350"/>
            <p:cNvSpPr>
              <a:spLocks noChangeArrowheads="1"/>
            </p:cNvSpPr>
            <p:nvPr/>
          </p:nvSpPr>
          <p:spPr bwMode="auto">
            <a:xfrm>
              <a:off x="1695587" y="1987163"/>
              <a:ext cx="166023" cy="168855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8" name="Oval 351"/>
            <p:cNvSpPr>
              <a:spLocks noChangeArrowheads="1"/>
            </p:cNvSpPr>
            <p:nvPr/>
          </p:nvSpPr>
          <p:spPr bwMode="auto">
            <a:xfrm>
              <a:off x="1840527" y="1876352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9" name="Oval 352"/>
            <p:cNvSpPr>
              <a:spLocks noChangeArrowheads="1"/>
            </p:cNvSpPr>
            <p:nvPr/>
          </p:nvSpPr>
          <p:spPr bwMode="auto">
            <a:xfrm>
              <a:off x="1990739" y="1781371"/>
              <a:ext cx="158117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0" name="Oval 353"/>
            <p:cNvSpPr>
              <a:spLocks noChangeArrowheads="1"/>
            </p:cNvSpPr>
            <p:nvPr/>
          </p:nvSpPr>
          <p:spPr bwMode="auto">
            <a:xfrm>
              <a:off x="2138314" y="1689028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1" name="Oval 354"/>
            <p:cNvSpPr>
              <a:spLocks noChangeArrowheads="1"/>
            </p:cNvSpPr>
            <p:nvPr/>
          </p:nvSpPr>
          <p:spPr bwMode="auto">
            <a:xfrm>
              <a:off x="2293796" y="1607239"/>
              <a:ext cx="166023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2" name="Oval 355"/>
            <p:cNvSpPr>
              <a:spLocks noChangeArrowheads="1"/>
            </p:cNvSpPr>
            <p:nvPr/>
          </p:nvSpPr>
          <p:spPr bwMode="auto">
            <a:xfrm>
              <a:off x="2454549" y="1533365"/>
              <a:ext cx="166023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3" name="Oval 356"/>
            <p:cNvSpPr>
              <a:spLocks noChangeArrowheads="1"/>
            </p:cNvSpPr>
            <p:nvPr/>
          </p:nvSpPr>
          <p:spPr bwMode="auto">
            <a:xfrm>
              <a:off x="2620572" y="1462129"/>
              <a:ext cx="158117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4" name="Oval 357"/>
            <p:cNvSpPr>
              <a:spLocks noChangeArrowheads="1"/>
            </p:cNvSpPr>
            <p:nvPr/>
          </p:nvSpPr>
          <p:spPr bwMode="auto">
            <a:xfrm>
              <a:off x="2778689" y="1401447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5" name="Oval 358"/>
            <p:cNvSpPr>
              <a:spLocks noChangeArrowheads="1"/>
            </p:cNvSpPr>
            <p:nvPr/>
          </p:nvSpPr>
          <p:spPr bwMode="auto">
            <a:xfrm>
              <a:off x="2944712" y="1346041"/>
              <a:ext cx="166023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Oval 359"/>
            <p:cNvSpPr>
              <a:spLocks noChangeArrowheads="1"/>
            </p:cNvSpPr>
            <p:nvPr/>
          </p:nvSpPr>
          <p:spPr bwMode="auto">
            <a:xfrm>
              <a:off x="3113370" y="1298551"/>
              <a:ext cx="166023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7" name="Oval 360"/>
            <p:cNvSpPr>
              <a:spLocks noChangeArrowheads="1"/>
            </p:cNvSpPr>
            <p:nvPr/>
          </p:nvSpPr>
          <p:spPr bwMode="auto">
            <a:xfrm>
              <a:off x="3284663" y="1253698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8" name="Oval 361"/>
            <p:cNvSpPr>
              <a:spLocks noChangeArrowheads="1"/>
            </p:cNvSpPr>
            <p:nvPr/>
          </p:nvSpPr>
          <p:spPr bwMode="auto">
            <a:xfrm>
              <a:off x="3455957" y="1219400"/>
              <a:ext cx="158117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9" name="Oval 362"/>
            <p:cNvSpPr>
              <a:spLocks noChangeArrowheads="1"/>
            </p:cNvSpPr>
            <p:nvPr/>
          </p:nvSpPr>
          <p:spPr bwMode="auto">
            <a:xfrm>
              <a:off x="3619344" y="1187739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0" name="Oval 363"/>
            <p:cNvSpPr>
              <a:spLocks noChangeArrowheads="1"/>
            </p:cNvSpPr>
            <p:nvPr/>
          </p:nvSpPr>
          <p:spPr bwMode="auto">
            <a:xfrm>
              <a:off x="3795909" y="1166633"/>
              <a:ext cx="160752" cy="168855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1" name="Oval 364"/>
            <p:cNvSpPr>
              <a:spLocks noChangeArrowheads="1"/>
            </p:cNvSpPr>
            <p:nvPr/>
          </p:nvSpPr>
          <p:spPr bwMode="auto">
            <a:xfrm>
              <a:off x="3967202" y="1142887"/>
              <a:ext cx="163388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2" name="Oval 365"/>
            <p:cNvSpPr>
              <a:spLocks noChangeArrowheads="1"/>
            </p:cNvSpPr>
            <p:nvPr/>
          </p:nvSpPr>
          <p:spPr bwMode="auto">
            <a:xfrm>
              <a:off x="4141131" y="1127057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3" name="Oval 366"/>
            <p:cNvSpPr>
              <a:spLocks noChangeArrowheads="1"/>
            </p:cNvSpPr>
            <p:nvPr/>
          </p:nvSpPr>
          <p:spPr bwMode="auto">
            <a:xfrm>
              <a:off x="4317695" y="1121780"/>
              <a:ext cx="163388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4" name="Oval 367"/>
            <p:cNvSpPr>
              <a:spLocks noChangeArrowheads="1"/>
            </p:cNvSpPr>
            <p:nvPr/>
          </p:nvSpPr>
          <p:spPr bwMode="auto">
            <a:xfrm>
              <a:off x="488626" y="3279961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5" name="Oval 368"/>
            <p:cNvSpPr>
              <a:spLocks noChangeArrowheads="1"/>
            </p:cNvSpPr>
            <p:nvPr/>
          </p:nvSpPr>
          <p:spPr bwMode="auto">
            <a:xfrm>
              <a:off x="467544" y="3488392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6" name="Freeform 369"/>
            <p:cNvSpPr>
              <a:spLocks/>
            </p:cNvSpPr>
            <p:nvPr/>
          </p:nvSpPr>
          <p:spPr bwMode="auto">
            <a:xfrm>
              <a:off x="488626" y="3694184"/>
              <a:ext cx="108047" cy="21107"/>
            </a:xfrm>
            <a:custGeom>
              <a:avLst/>
              <a:gdLst>
                <a:gd name="T0" fmla="*/ 0 w 21"/>
                <a:gd name="T1" fmla="*/ 16 h 4"/>
                <a:gd name="T2" fmla="*/ 39 w 21"/>
                <a:gd name="T3" fmla="*/ 0 h 4"/>
                <a:gd name="T4" fmla="*/ 80 w 21"/>
                <a:gd name="T5" fmla="*/ 1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cubicBezTo>
                    <a:pt x="3" y="2"/>
                    <a:pt x="6" y="0"/>
                    <a:pt x="10" y="0"/>
                  </a:cubicBezTo>
                  <a:cubicBezTo>
                    <a:pt x="15" y="0"/>
                    <a:pt x="18" y="2"/>
                    <a:pt x="21" y="4"/>
                  </a:cubicBezTo>
                </a:path>
              </a:pathLst>
            </a:custGeom>
            <a:solidFill>
              <a:srgbClr val="FFF3A8"/>
            </a:solidFill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7" name="Freeform 370"/>
            <p:cNvSpPr>
              <a:spLocks/>
            </p:cNvSpPr>
            <p:nvPr/>
          </p:nvSpPr>
          <p:spPr bwMode="auto">
            <a:xfrm>
              <a:off x="488626" y="3694184"/>
              <a:ext cx="108047" cy="21107"/>
            </a:xfrm>
            <a:custGeom>
              <a:avLst/>
              <a:gdLst>
                <a:gd name="T0" fmla="*/ 0 w 21"/>
                <a:gd name="T1" fmla="*/ 16 h 4"/>
                <a:gd name="T2" fmla="*/ 39 w 21"/>
                <a:gd name="T3" fmla="*/ 0 h 4"/>
                <a:gd name="T4" fmla="*/ 80 w 21"/>
                <a:gd name="T5" fmla="*/ 1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cubicBezTo>
                    <a:pt x="3" y="2"/>
                    <a:pt x="6" y="0"/>
                    <a:pt x="10" y="0"/>
                  </a:cubicBezTo>
                  <a:cubicBezTo>
                    <a:pt x="15" y="0"/>
                    <a:pt x="18" y="2"/>
                    <a:pt x="21" y="4"/>
                  </a:cubicBezTo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8" name="Oval 371"/>
            <p:cNvSpPr>
              <a:spLocks noChangeArrowheads="1"/>
            </p:cNvSpPr>
            <p:nvPr/>
          </p:nvSpPr>
          <p:spPr bwMode="auto">
            <a:xfrm>
              <a:off x="536061" y="3076807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9" name="Oval 372"/>
            <p:cNvSpPr>
              <a:spLocks noChangeArrowheads="1"/>
            </p:cNvSpPr>
            <p:nvPr/>
          </p:nvSpPr>
          <p:spPr bwMode="auto">
            <a:xfrm>
              <a:off x="596673" y="2873653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0" name="Oval 373"/>
            <p:cNvSpPr>
              <a:spLocks noChangeArrowheads="1"/>
            </p:cNvSpPr>
            <p:nvPr/>
          </p:nvSpPr>
          <p:spPr bwMode="auto">
            <a:xfrm>
              <a:off x="683637" y="267313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1" name="Oval 374"/>
            <p:cNvSpPr>
              <a:spLocks noChangeArrowheads="1"/>
            </p:cNvSpPr>
            <p:nvPr/>
          </p:nvSpPr>
          <p:spPr bwMode="auto">
            <a:xfrm>
              <a:off x="791684" y="2475260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2" name="Oval 375"/>
            <p:cNvSpPr>
              <a:spLocks noChangeArrowheads="1"/>
            </p:cNvSpPr>
            <p:nvPr/>
          </p:nvSpPr>
          <p:spPr bwMode="auto">
            <a:xfrm>
              <a:off x="920813" y="2287937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3" name="Oval 376"/>
            <p:cNvSpPr>
              <a:spLocks noChangeArrowheads="1"/>
            </p:cNvSpPr>
            <p:nvPr/>
          </p:nvSpPr>
          <p:spPr bwMode="auto">
            <a:xfrm>
              <a:off x="1060483" y="2113805"/>
              <a:ext cx="171294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4" name="Oval 377"/>
            <p:cNvSpPr>
              <a:spLocks noChangeArrowheads="1"/>
            </p:cNvSpPr>
            <p:nvPr/>
          </p:nvSpPr>
          <p:spPr bwMode="auto">
            <a:xfrm>
              <a:off x="1194883" y="1958141"/>
              <a:ext cx="17656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5" name="Oval 378"/>
            <p:cNvSpPr>
              <a:spLocks noChangeArrowheads="1"/>
            </p:cNvSpPr>
            <p:nvPr/>
          </p:nvSpPr>
          <p:spPr bwMode="auto">
            <a:xfrm>
              <a:off x="1334553" y="1831500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6" name="Oval 379"/>
            <p:cNvSpPr>
              <a:spLocks noChangeArrowheads="1"/>
            </p:cNvSpPr>
            <p:nvPr/>
          </p:nvSpPr>
          <p:spPr bwMode="auto">
            <a:xfrm>
              <a:off x="1484764" y="1704859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7" name="Oval 380"/>
            <p:cNvSpPr>
              <a:spLocks noChangeArrowheads="1"/>
            </p:cNvSpPr>
            <p:nvPr/>
          </p:nvSpPr>
          <p:spPr bwMode="auto">
            <a:xfrm>
              <a:off x="1634975" y="1594047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8" name="Oval 381"/>
            <p:cNvSpPr>
              <a:spLocks noChangeArrowheads="1"/>
            </p:cNvSpPr>
            <p:nvPr/>
          </p:nvSpPr>
          <p:spPr bwMode="auto">
            <a:xfrm>
              <a:off x="1803633" y="1485874"/>
              <a:ext cx="171294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9" name="Oval 382"/>
            <p:cNvSpPr>
              <a:spLocks noChangeArrowheads="1"/>
            </p:cNvSpPr>
            <p:nvPr/>
          </p:nvSpPr>
          <p:spPr bwMode="auto">
            <a:xfrm>
              <a:off x="1959115" y="1385617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0" name="Oval 383"/>
            <p:cNvSpPr>
              <a:spLocks noChangeArrowheads="1"/>
            </p:cNvSpPr>
            <p:nvPr/>
          </p:nvSpPr>
          <p:spPr bwMode="auto">
            <a:xfrm>
              <a:off x="2133044" y="1298551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1" name="Oval 384"/>
            <p:cNvSpPr>
              <a:spLocks noChangeArrowheads="1"/>
            </p:cNvSpPr>
            <p:nvPr/>
          </p:nvSpPr>
          <p:spPr bwMode="auto">
            <a:xfrm>
              <a:off x="2314879" y="1208846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2" name="Oval 385"/>
            <p:cNvSpPr>
              <a:spLocks noChangeArrowheads="1"/>
            </p:cNvSpPr>
            <p:nvPr/>
          </p:nvSpPr>
          <p:spPr bwMode="auto">
            <a:xfrm>
              <a:off x="2491443" y="1132334"/>
              <a:ext cx="173929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3" name="Oval 386"/>
            <p:cNvSpPr>
              <a:spLocks noChangeArrowheads="1"/>
            </p:cNvSpPr>
            <p:nvPr/>
          </p:nvSpPr>
          <p:spPr bwMode="auto">
            <a:xfrm>
              <a:off x="2675913" y="106109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" name="Oval 387"/>
            <p:cNvSpPr>
              <a:spLocks noChangeArrowheads="1"/>
            </p:cNvSpPr>
            <p:nvPr/>
          </p:nvSpPr>
          <p:spPr bwMode="auto">
            <a:xfrm>
              <a:off x="2857747" y="1000416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5" name="Oval 388"/>
            <p:cNvSpPr>
              <a:spLocks noChangeArrowheads="1"/>
            </p:cNvSpPr>
            <p:nvPr/>
          </p:nvSpPr>
          <p:spPr bwMode="auto">
            <a:xfrm>
              <a:off x="3031676" y="950287"/>
              <a:ext cx="17656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6" name="Oval 389"/>
            <p:cNvSpPr>
              <a:spLocks noChangeArrowheads="1"/>
            </p:cNvSpPr>
            <p:nvPr/>
          </p:nvSpPr>
          <p:spPr bwMode="auto">
            <a:xfrm>
              <a:off x="3213511" y="905435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7" name="Oval 390"/>
            <p:cNvSpPr>
              <a:spLocks noChangeArrowheads="1"/>
            </p:cNvSpPr>
            <p:nvPr/>
          </p:nvSpPr>
          <p:spPr bwMode="auto">
            <a:xfrm>
              <a:off x="3387439" y="86849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8" name="Oval 391"/>
            <p:cNvSpPr>
              <a:spLocks noChangeArrowheads="1"/>
            </p:cNvSpPr>
            <p:nvPr/>
          </p:nvSpPr>
          <p:spPr bwMode="auto">
            <a:xfrm>
              <a:off x="3574545" y="834199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9" name="Oval 392"/>
            <p:cNvSpPr>
              <a:spLocks noChangeArrowheads="1"/>
            </p:cNvSpPr>
            <p:nvPr/>
          </p:nvSpPr>
          <p:spPr bwMode="auto">
            <a:xfrm>
              <a:off x="3748473" y="813092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0" name="Oval 393"/>
            <p:cNvSpPr>
              <a:spLocks noChangeArrowheads="1"/>
            </p:cNvSpPr>
            <p:nvPr/>
          </p:nvSpPr>
          <p:spPr bwMode="auto">
            <a:xfrm>
              <a:off x="3935579" y="791985"/>
              <a:ext cx="168658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1" name="Oval 394"/>
            <p:cNvSpPr>
              <a:spLocks noChangeArrowheads="1"/>
            </p:cNvSpPr>
            <p:nvPr/>
          </p:nvSpPr>
          <p:spPr bwMode="auto">
            <a:xfrm>
              <a:off x="4114778" y="773516"/>
              <a:ext cx="17656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2" name="Oval 395"/>
            <p:cNvSpPr>
              <a:spLocks noChangeArrowheads="1"/>
            </p:cNvSpPr>
            <p:nvPr/>
          </p:nvSpPr>
          <p:spPr bwMode="auto">
            <a:xfrm>
              <a:off x="4301883" y="762963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3" name="Oval 396"/>
            <p:cNvSpPr>
              <a:spLocks noChangeArrowheads="1"/>
            </p:cNvSpPr>
            <p:nvPr/>
          </p:nvSpPr>
          <p:spPr bwMode="auto">
            <a:xfrm>
              <a:off x="4367765" y="807815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4" name="Oval 397"/>
            <p:cNvSpPr>
              <a:spLocks noChangeArrowheads="1"/>
            </p:cNvSpPr>
            <p:nvPr/>
          </p:nvSpPr>
          <p:spPr bwMode="auto">
            <a:xfrm>
              <a:off x="4193837" y="80253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5" name="Oval 398"/>
            <p:cNvSpPr>
              <a:spLocks noChangeArrowheads="1"/>
            </p:cNvSpPr>
            <p:nvPr/>
          </p:nvSpPr>
          <p:spPr bwMode="auto">
            <a:xfrm>
              <a:off x="4006731" y="823645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6" name="Oval 399"/>
            <p:cNvSpPr>
              <a:spLocks noChangeArrowheads="1"/>
            </p:cNvSpPr>
            <p:nvPr/>
          </p:nvSpPr>
          <p:spPr bwMode="auto">
            <a:xfrm>
              <a:off x="3822261" y="844752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7" name="Oval 400"/>
            <p:cNvSpPr>
              <a:spLocks noChangeArrowheads="1"/>
            </p:cNvSpPr>
            <p:nvPr/>
          </p:nvSpPr>
          <p:spPr bwMode="auto">
            <a:xfrm>
              <a:off x="3635156" y="873774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8" name="Oval 401"/>
            <p:cNvSpPr>
              <a:spLocks noChangeArrowheads="1"/>
            </p:cNvSpPr>
            <p:nvPr/>
          </p:nvSpPr>
          <p:spPr bwMode="auto">
            <a:xfrm>
              <a:off x="3445416" y="89488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9" name="Oval 402"/>
            <p:cNvSpPr>
              <a:spLocks noChangeArrowheads="1"/>
            </p:cNvSpPr>
            <p:nvPr/>
          </p:nvSpPr>
          <p:spPr bwMode="auto">
            <a:xfrm>
              <a:off x="3274122" y="93973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0" name="Oval 403"/>
            <p:cNvSpPr>
              <a:spLocks noChangeArrowheads="1"/>
            </p:cNvSpPr>
            <p:nvPr/>
          </p:nvSpPr>
          <p:spPr bwMode="auto">
            <a:xfrm>
              <a:off x="3100193" y="97930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1" name="Oval 404"/>
            <p:cNvSpPr>
              <a:spLocks noChangeArrowheads="1"/>
            </p:cNvSpPr>
            <p:nvPr/>
          </p:nvSpPr>
          <p:spPr bwMode="auto">
            <a:xfrm>
              <a:off x="2913088" y="1026799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2" name="Oval 405"/>
            <p:cNvSpPr>
              <a:spLocks noChangeArrowheads="1"/>
            </p:cNvSpPr>
            <p:nvPr/>
          </p:nvSpPr>
          <p:spPr bwMode="auto">
            <a:xfrm>
              <a:off x="2739159" y="1087482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3" name="Oval 406"/>
            <p:cNvSpPr>
              <a:spLocks noChangeArrowheads="1"/>
            </p:cNvSpPr>
            <p:nvPr/>
          </p:nvSpPr>
          <p:spPr bwMode="auto">
            <a:xfrm>
              <a:off x="2562595" y="115344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4" name="Oval 407"/>
            <p:cNvSpPr>
              <a:spLocks noChangeArrowheads="1"/>
            </p:cNvSpPr>
            <p:nvPr/>
          </p:nvSpPr>
          <p:spPr bwMode="auto">
            <a:xfrm>
              <a:off x="2380761" y="123259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5" name="Oval 408"/>
            <p:cNvSpPr>
              <a:spLocks noChangeArrowheads="1"/>
            </p:cNvSpPr>
            <p:nvPr/>
          </p:nvSpPr>
          <p:spPr bwMode="auto">
            <a:xfrm>
              <a:off x="2191020" y="132493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6" name="Oval 409"/>
            <p:cNvSpPr>
              <a:spLocks noChangeArrowheads="1"/>
            </p:cNvSpPr>
            <p:nvPr/>
          </p:nvSpPr>
          <p:spPr bwMode="auto">
            <a:xfrm>
              <a:off x="2019727" y="140144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7" name="Oval 410"/>
            <p:cNvSpPr>
              <a:spLocks noChangeArrowheads="1"/>
            </p:cNvSpPr>
            <p:nvPr/>
          </p:nvSpPr>
          <p:spPr bwMode="auto">
            <a:xfrm>
              <a:off x="1861610" y="150698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8" name="Oval 411"/>
            <p:cNvSpPr>
              <a:spLocks noChangeArrowheads="1"/>
            </p:cNvSpPr>
            <p:nvPr/>
          </p:nvSpPr>
          <p:spPr bwMode="auto">
            <a:xfrm>
              <a:off x="1685046" y="1623069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9" name="Oval 412"/>
            <p:cNvSpPr>
              <a:spLocks noChangeArrowheads="1"/>
            </p:cNvSpPr>
            <p:nvPr/>
          </p:nvSpPr>
          <p:spPr bwMode="auto">
            <a:xfrm>
              <a:off x="1545375" y="173915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0" name="Oval 413"/>
            <p:cNvSpPr>
              <a:spLocks noChangeArrowheads="1"/>
            </p:cNvSpPr>
            <p:nvPr/>
          </p:nvSpPr>
          <p:spPr bwMode="auto">
            <a:xfrm>
              <a:off x="1392529" y="186579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1" name="Oval 414"/>
            <p:cNvSpPr>
              <a:spLocks noChangeArrowheads="1"/>
            </p:cNvSpPr>
            <p:nvPr/>
          </p:nvSpPr>
          <p:spPr bwMode="auto">
            <a:xfrm>
              <a:off x="1247588" y="200299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2" name="Oval 415"/>
            <p:cNvSpPr>
              <a:spLocks noChangeArrowheads="1"/>
            </p:cNvSpPr>
            <p:nvPr/>
          </p:nvSpPr>
          <p:spPr bwMode="auto">
            <a:xfrm>
              <a:off x="2040809" y="1791925"/>
              <a:ext cx="63247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3" name="Oval 416"/>
            <p:cNvSpPr>
              <a:spLocks noChangeArrowheads="1"/>
            </p:cNvSpPr>
            <p:nvPr/>
          </p:nvSpPr>
          <p:spPr bwMode="auto">
            <a:xfrm>
              <a:off x="1906409" y="1897459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4" name="Oval 417"/>
            <p:cNvSpPr>
              <a:spLocks noChangeArrowheads="1"/>
            </p:cNvSpPr>
            <p:nvPr/>
          </p:nvSpPr>
          <p:spPr bwMode="auto">
            <a:xfrm>
              <a:off x="1761469" y="2002994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5" name="Oval 418"/>
            <p:cNvSpPr>
              <a:spLocks noChangeArrowheads="1"/>
            </p:cNvSpPr>
            <p:nvPr/>
          </p:nvSpPr>
          <p:spPr bwMode="auto">
            <a:xfrm>
              <a:off x="1624434" y="2105890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6" name="Oval 419"/>
            <p:cNvSpPr>
              <a:spLocks noChangeArrowheads="1"/>
            </p:cNvSpPr>
            <p:nvPr/>
          </p:nvSpPr>
          <p:spPr bwMode="auto">
            <a:xfrm>
              <a:off x="1505846" y="2232531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7" name="Oval 420"/>
            <p:cNvSpPr>
              <a:spLocks noChangeArrowheads="1"/>
            </p:cNvSpPr>
            <p:nvPr/>
          </p:nvSpPr>
          <p:spPr bwMode="auto">
            <a:xfrm>
              <a:off x="1366176" y="2359173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8" name="Oval 421"/>
            <p:cNvSpPr>
              <a:spLocks noChangeArrowheads="1"/>
            </p:cNvSpPr>
            <p:nvPr/>
          </p:nvSpPr>
          <p:spPr bwMode="auto">
            <a:xfrm>
              <a:off x="1123730" y="214546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9" name="Oval 422"/>
            <p:cNvSpPr>
              <a:spLocks noChangeArrowheads="1"/>
            </p:cNvSpPr>
            <p:nvPr/>
          </p:nvSpPr>
          <p:spPr bwMode="auto">
            <a:xfrm>
              <a:off x="978789" y="2311682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0" name="Oval 423"/>
            <p:cNvSpPr>
              <a:spLocks noChangeArrowheads="1"/>
            </p:cNvSpPr>
            <p:nvPr/>
          </p:nvSpPr>
          <p:spPr bwMode="auto">
            <a:xfrm>
              <a:off x="1258129" y="249900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1" name="Oval 424"/>
            <p:cNvSpPr>
              <a:spLocks noChangeArrowheads="1"/>
            </p:cNvSpPr>
            <p:nvPr/>
          </p:nvSpPr>
          <p:spPr bwMode="auto">
            <a:xfrm>
              <a:off x="1147447" y="265203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2" name="Oval 425"/>
            <p:cNvSpPr>
              <a:spLocks noChangeArrowheads="1"/>
            </p:cNvSpPr>
            <p:nvPr/>
          </p:nvSpPr>
          <p:spPr bwMode="auto">
            <a:xfrm>
              <a:off x="839119" y="250428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3" name="Oval 426"/>
            <p:cNvSpPr>
              <a:spLocks noChangeArrowheads="1"/>
            </p:cNvSpPr>
            <p:nvPr/>
          </p:nvSpPr>
          <p:spPr bwMode="auto">
            <a:xfrm>
              <a:off x="741614" y="269688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4" name="Oval 427"/>
            <p:cNvSpPr>
              <a:spLocks noChangeArrowheads="1"/>
            </p:cNvSpPr>
            <p:nvPr/>
          </p:nvSpPr>
          <p:spPr bwMode="auto">
            <a:xfrm>
              <a:off x="1060483" y="2799779"/>
              <a:ext cx="63247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5" name="Oval 428"/>
            <p:cNvSpPr>
              <a:spLocks noChangeArrowheads="1"/>
            </p:cNvSpPr>
            <p:nvPr/>
          </p:nvSpPr>
          <p:spPr bwMode="auto">
            <a:xfrm>
              <a:off x="989330" y="297127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6" name="Oval 429"/>
            <p:cNvSpPr>
              <a:spLocks noChangeArrowheads="1"/>
            </p:cNvSpPr>
            <p:nvPr/>
          </p:nvSpPr>
          <p:spPr bwMode="auto">
            <a:xfrm>
              <a:off x="926084" y="314804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7" name="Oval 430"/>
            <p:cNvSpPr>
              <a:spLocks noChangeArrowheads="1"/>
            </p:cNvSpPr>
            <p:nvPr/>
          </p:nvSpPr>
          <p:spPr bwMode="auto">
            <a:xfrm>
              <a:off x="886554" y="333009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8" name="Oval 431"/>
            <p:cNvSpPr>
              <a:spLocks noChangeArrowheads="1"/>
            </p:cNvSpPr>
            <p:nvPr/>
          </p:nvSpPr>
          <p:spPr bwMode="auto">
            <a:xfrm>
              <a:off x="865472" y="351741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9" name="Oval 432"/>
            <p:cNvSpPr>
              <a:spLocks noChangeArrowheads="1"/>
            </p:cNvSpPr>
            <p:nvPr/>
          </p:nvSpPr>
          <p:spPr bwMode="auto">
            <a:xfrm>
              <a:off x="538697" y="3501584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0" name="Oval 433"/>
            <p:cNvSpPr>
              <a:spLocks noChangeArrowheads="1"/>
            </p:cNvSpPr>
            <p:nvPr/>
          </p:nvSpPr>
          <p:spPr bwMode="auto">
            <a:xfrm>
              <a:off x="575591" y="3314260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1" name="Oval 434"/>
            <p:cNvSpPr>
              <a:spLocks noChangeArrowheads="1"/>
            </p:cNvSpPr>
            <p:nvPr/>
          </p:nvSpPr>
          <p:spPr bwMode="auto">
            <a:xfrm>
              <a:off x="612485" y="310319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2" name="Oval 435"/>
            <p:cNvSpPr>
              <a:spLocks noChangeArrowheads="1"/>
            </p:cNvSpPr>
            <p:nvPr/>
          </p:nvSpPr>
          <p:spPr bwMode="auto">
            <a:xfrm>
              <a:off x="667826" y="290003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3" name="Oval 436"/>
            <p:cNvSpPr>
              <a:spLocks noChangeArrowheads="1"/>
            </p:cNvSpPr>
            <p:nvPr/>
          </p:nvSpPr>
          <p:spPr bwMode="auto">
            <a:xfrm>
              <a:off x="2180479" y="1704859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4" name="Oval 437"/>
            <p:cNvSpPr>
              <a:spLocks noChangeArrowheads="1"/>
            </p:cNvSpPr>
            <p:nvPr/>
          </p:nvSpPr>
          <p:spPr bwMode="auto">
            <a:xfrm>
              <a:off x="2346502" y="161779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5" name="Oval 438"/>
            <p:cNvSpPr>
              <a:spLocks noChangeArrowheads="1"/>
            </p:cNvSpPr>
            <p:nvPr/>
          </p:nvSpPr>
          <p:spPr bwMode="auto">
            <a:xfrm>
              <a:off x="2504619" y="155183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6" name="Oval 439"/>
            <p:cNvSpPr>
              <a:spLocks noChangeArrowheads="1"/>
            </p:cNvSpPr>
            <p:nvPr/>
          </p:nvSpPr>
          <p:spPr bwMode="auto">
            <a:xfrm>
              <a:off x="2660101" y="149115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7" name="Oval 440"/>
            <p:cNvSpPr>
              <a:spLocks noChangeArrowheads="1"/>
            </p:cNvSpPr>
            <p:nvPr/>
          </p:nvSpPr>
          <p:spPr bwMode="auto">
            <a:xfrm>
              <a:off x="2836665" y="1425192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8" name="Oval 441"/>
            <p:cNvSpPr>
              <a:spLocks noChangeArrowheads="1"/>
            </p:cNvSpPr>
            <p:nvPr/>
          </p:nvSpPr>
          <p:spPr bwMode="auto">
            <a:xfrm>
              <a:off x="3005323" y="1369786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9" name="Oval 442"/>
            <p:cNvSpPr>
              <a:spLocks noChangeArrowheads="1"/>
            </p:cNvSpPr>
            <p:nvPr/>
          </p:nvSpPr>
          <p:spPr bwMode="auto">
            <a:xfrm>
              <a:off x="3171346" y="131965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0" name="Oval 443"/>
            <p:cNvSpPr>
              <a:spLocks noChangeArrowheads="1"/>
            </p:cNvSpPr>
            <p:nvPr/>
          </p:nvSpPr>
          <p:spPr bwMode="auto">
            <a:xfrm>
              <a:off x="3342640" y="126952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1" name="Oval 444"/>
            <p:cNvSpPr>
              <a:spLocks noChangeArrowheads="1"/>
            </p:cNvSpPr>
            <p:nvPr/>
          </p:nvSpPr>
          <p:spPr bwMode="auto">
            <a:xfrm>
              <a:off x="3511298" y="123259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2" name="Oval 445"/>
            <p:cNvSpPr>
              <a:spLocks noChangeArrowheads="1"/>
            </p:cNvSpPr>
            <p:nvPr/>
          </p:nvSpPr>
          <p:spPr bwMode="auto">
            <a:xfrm>
              <a:off x="3693132" y="120357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3" name="Oval 446"/>
            <p:cNvSpPr>
              <a:spLocks noChangeArrowheads="1"/>
            </p:cNvSpPr>
            <p:nvPr/>
          </p:nvSpPr>
          <p:spPr bwMode="auto">
            <a:xfrm>
              <a:off x="3845979" y="1187739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4" name="Oval 447"/>
            <p:cNvSpPr>
              <a:spLocks noChangeArrowheads="1"/>
            </p:cNvSpPr>
            <p:nvPr/>
          </p:nvSpPr>
          <p:spPr bwMode="auto">
            <a:xfrm>
              <a:off x="4017272" y="116663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5" name="Oval 448"/>
            <p:cNvSpPr>
              <a:spLocks noChangeArrowheads="1"/>
            </p:cNvSpPr>
            <p:nvPr/>
          </p:nvSpPr>
          <p:spPr bwMode="auto">
            <a:xfrm>
              <a:off x="4199107" y="115344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6" name="Oval 449"/>
            <p:cNvSpPr>
              <a:spLocks noChangeArrowheads="1"/>
            </p:cNvSpPr>
            <p:nvPr/>
          </p:nvSpPr>
          <p:spPr bwMode="auto">
            <a:xfrm>
              <a:off x="4367765" y="1148164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7" name="Freeform 450"/>
            <p:cNvSpPr>
              <a:spLocks/>
            </p:cNvSpPr>
            <p:nvPr/>
          </p:nvSpPr>
          <p:spPr bwMode="auto">
            <a:xfrm>
              <a:off x="4570682" y="852667"/>
              <a:ext cx="4024080" cy="2862624"/>
            </a:xfrm>
            <a:custGeom>
              <a:avLst/>
              <a:gdLst>
                <a:gd name="T0" fmla="*/ 2745 w 780"/>
                <a:gd name="T1" fmla="*/ 2264 h 520"/>
                <a:gd name="T2" fmla="*/ 2989 w 780"/>
                <a:gd name="T3" fmla="*/ 2264 h 520"/>
                <a:gd name="T4" fmla="*/ 2073 w 780"/>
                <a:gd name="T5" fmla="*/ 626 h 520"/>
                <a:gd name="T6" fmla="*/ 0 w 780"/>
                <a:gd name="T7" fmla="*/ 0 h 520"/>
                <a:gd name="T8" fmla="*/ 0 w 780"/>
                <a:gd name="T9" fmla="*/ 280 h 520"/>
                <a:gd name="T10" fmla="*/ 2745 w 780"/>
                <a:gd name="T11" fmla="*/ 2264 h 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0" h="520">
                  <a:moveTo>
                    <a:pt x="716" y="520"/>
                  </a:moveTo>
                  <a:cubicBezTo>
                    <a:pt x="780" y="520"/>
                    <a:pt x="780" y="520"/>
                    <a:pt x="780" y="520"/>
                  </a:cubicBezTo>
                  <a:cubicBezTo>
                    <a:pt x="780" y="376"/>
                    <a:pt x="695" y="242"/>
                    <a:pt x="541" y="144"/>
                  </a:cubicBezTo>
                  <a:cubicBezTo>
                    <a:pt x="395" y="51"/>
                    <a:pt x="203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96" y="64"/>
                    <a:pt x="716" y="268"/>
                    <a:pt x="716" y="520"/>
                  </a:cubicBezTo>
                  <a:close/>
                </a:path>
              </a:pathLst>
            </a:custGeom>
            <a:solidFill>
              <a:srgbClr val="E6E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8" name="Freeform 451"/>
            <p:cNvSpPr>
              <a:spLocks/>
            </p:cNvSpPr>
            <p:nvPr/>
          </p:nvSpPr>
          <p:spPr bwMode="auto">
            <a:xfrm>
              <a:off x="4570682" y="852667"/>
              <a:ext cx="4024080" cy="2862624"/>
            </a:xfrm>
            <a:custGeom>
              <a:avLst/>
              <a:gdLst>
                <a:gd name="T0" fmla="*/ 31 w 780"/>
                <a:gd name="T1" fmla="*/ 0 h 520"/>
                <a:gd name="T2" fmla="*/ 0 w 780"/>
                <a:gd name="T3" fmla="*/ 44 h 520"/>
                <a:gd name="T4" fmla="*/ 4 w 780"/>
                <a:gd name="T5" fmla="*/ 96 h 520"/>
                <a:gd name="T6" fmla="*/ 131 w 780"/>
                <a:gd name="T7" fmla="*/ 100 h 520"/>
                <a:gd name="T8" fmla="*/ 268 w 780"/>
                <a:gd name="T9" fmla="*/ 109 h 520"/>
                <a:gd name="T10" fmla="*/ 409 w 780"/>
                <a:gd name="T11" fmla="*/ 121 h 520"/>
                <a:gd name="T12" fmla="*/ 548 w 780"/>
                <a:gd name="T13" fmla="*/ 140 h 520"/>
                <a:gd name="T14" fmla="*/ 679 w 780"/>
                <a:gd name="T15" fmla="*/ 156 h 520"/>
                <a:gd name="T16" fmla="*/ 816 w 780"/>
                <a:gd name="T17" fmla="*/ 184 h 520"/>
                <a:gd name="T18" fmla="*/ 948 w 780"/>
                <a:gd name="T19" fmla="*/ 213 h 520"/>
                <a:gd name="T20" fmla="*/ 1077 w 780"/>
                <a:gd name="T21" fmla="*/ 248 h 520"/>
                <a:gd name="T22" fmla="*/ 1212 w 780"/>
                <a:gd name="T23" fmla="*/ 288 h 520"/>
                <a:gd name="T24" fmla="*/ 1345 w 780"/>
                <a:gd name="T25" fmla="*/ 336 h 520"/>
                <a:gd name="T26" fmla="*/ 1480 w 780"/>
                <a:gd name="T27" fmla="*/ 392 h 520"/>
                <a:gd name="T28" fmla="*/ 1613 w 780"/>
                <a:gd name="T29" fmla="*/ 453 h 520"/>
                <a:gd name="T30" fmla="*/ 1744 w 780"/>
                <a:gd name="T31" fmla="*/ 522 h 520"/>
                <a:gd name="T32" fmla="*/ 1877 w 780"/>
                <a:gd name="T33" fmla="*/ 593 h 520"/>
                <a:gd name="T34" fmla="*/ 1993 w 780"/>
                <a:gd name="T35" fmla="*/ 670 h 520"/>
                <a:gd name="T36" fmla="*/ 2116 w 780"/>
                <a:gd name="T37" fmla="*/ 757 h 520"/>
                <a:gd name="T38" fmla="*/ 2230 w 780"/>
                <a:gd name="T39" fmla="*/ 845 h 520"/>
                <a:gd name="T40" fmla="*/ 2253 w 780"/>
                <a:gd name="T41" fmla="*/ 845 h 520"/>
                <a:gd name="T42" fmla="*/ 2357 w 780"/>
                <a:gd name="T43" fmla="*/ 945 h 520"/>
                <a:gd name="T44" fmla="*/ 2441 w 780"/>
                <a:gd name="T45" fmla="*/ 1045 h 520"/>
                <a:gd name="T46" fmla="*/ 2457 w 780"/>
                <a:gd name="T47" fmla="*/ 1066 h 520"/>
                <a:gd name="T48" fmla="*/ 2576 w 780"/>
                <a:gd name="T49" fmla="*/ 1158 h 520"/>
                <a:gd name="T50" fmla="*/ 2649 w 780"/>
                <a:gd name="T51" fmla="*/ 1306 h 520"/>
                <a:gd name="T52" fmla="*/ 2661 w 780"/>
                <a:gd name="T53" fmla="*/ 1354 h 520"/>
                <a:gd name="T54" fmla="*/ 2760 w 780"/>
                <a:gd name="T55" fmla="*/ 1450 h 520"/>
                <a:gd name="T56" fmla="*/ 2821 w 780"/>
                <a:gd name="T57" fmla="*/ 1611 h 520"/>
                <a:gd name="T58" fmla="*/ 2874 w 780"/>
                <a:gd name="T59" fmla="*/ 1763 h 520"/>
                <a:gd name="T60" fmla="*/ 2909 w 780"/>
                <a:gd name="T61" fmla="*/ 1924 h 520"/>
                <a:gd name="T62" fmla="*/ 2933 w 780"/>
                <a:gd name="T63" fmla="*/ 2080 h 520"/>
                <a:gd name="T64" fmla="*/ 2944 w 780"/>
                <a:gd name="T65" fmla="*/ 2243 h 520"/>
                <a:gd name="T66" fmla="*/ 2929 w 780"/>
                <a:gd name="T67" fmla="*/ 2264 h 520"/>
                <a:gd name="T68" fmla="*/ 2073 w 780"/>
                <a:gd name="T69" fmla="*/ 626 h 5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0" h="520">
                  <a:moveTo>
                    <a:pt x="541" y="144"/>
                  </a:moveTo>
                  <a:cubicBezTo>
                    <a:pt x="397" y="52"/>
                    <a:pt x="20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5" y="9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7" y="21"/>
                    <a:pt x="12" y="18"/>
                    <a:pt x="15" y="14"/>
                  </a:cubicBezTo>
                  <a:cubicBezTo>
                    <a:pt x="19" y="20"/>
                    <a:pt x="26" y="23"/>
                    <a:pt x="34" y="23"/>
                  </a:cubicBezTo>
                  <a:cubicBezTo>
                    <a:pt x="41" y="23"/>
                    <a:pt x="47" y="20"/>
                    <a:pt x="51" y="15"/>
                  </a:cubicBezTo>
                  <a:cubicBezTo>
                    <a:pt x="55" y="21"/>
                    <a:pt x="62" y="25"/>
                    <a:pt x="70" y="25"/>
                  </a:cubicBezTo>
                  <a:cubicBezTo>
                    <a:pt x="77" y="25"/>
                    <a:pt x="83" y="22"/>
                    <a:pt x="87" y="17"/>
                  </a:cubicBezTo>
                  <a:cubicBezTo>
                    <a:pt x="91" y="23"/>
                    <a:pt x="99" y="28"/>
                    <a:pt x="107" y="28"/>
                  </a:cubicBezTo>
                  <a:cubicBezTo>
                    <a:pt x="113" y="28"/>
                    <a:pt x="119" y="26"/>
                    <a:pt x="123" y="21"/>
                  </a:cubicBezTo>
                  <a:cubicBezTo>
                    <a:pt x="127" y="28"/>
                    <a:pt x="134" y="32"/>
                    <a:pt x="143" y="32"/>
                  </a:cubicBezTo>
                  <a:cubicBezTo>
                    <a:pt x="149" y="32"/>
                    <a:pt x="154" y="30"/>
                    <a:pt x="158" y="26"/>
                  </a:cubicBezTo>
                  <a:cubicBezTo>
                    <a:pt x="162" y="32"/>
                    <a:pt x="169" y="36"/>
                    <a:pt x="177" y="36"/>
                  </a:cubicBezTo>
                  <a:cubicBezTo>
                    <a:pt x="183" y="36"/>
                    <a:pt x="189" y="34"/>
                    <a:pt x="193" y="30"/>
                  </a:cubicBezTo>
                  <a:cubicBezTo>
                    <a:pt x="197" y="37"/>
                    <a:pt x="204" y="42"/>
                    <a:pt x="213" y="42"/>
                  </a:cubicBezTo>
                  <a:cubicBezTo>
                    <a:pt x="218" y="42"/>
                    <a:pt x="223" y="40"/>
                    <a:pt x="227" y="37"/>
                  </a:cubicBezTo>
                  <a:cubicBezTo>
                    <a:pt x="231" y="44"/>
                    <a:pt x="238" y="49"/>
                    <a:pt x="247" y="49"/>
                  </a:cubicBezTo>
                  <a:cubicBezTo>
                    <a:pt x="252" y="49"/>
                    <a:pt x="257" y="47"/>
                    <a:pt x="261" y="44"/>
                  </a:cubicBezTo>
                  <a:cubicBezTo>
                    <a:pt x="265" y="52"/>
                    <a:pt x="272" y="57"/>
                    <a:pt x="281" y="57"/>
                  </a:cubicBezTo>
                  <a:cubicBezTo>
                    <a:pt x="287" y="57"/>
                    <a:pt x="291" y="55"/>
                    <a:pt x="295" y="53"/>
                  </a:cubicBezTo>
                  <a:cubicBezTo>
                    <a:pt x="299" y="61"/>
                    <a:pt x="306" y="66"/>
                    <a:pt x="316" y="66"/>
                  </a:cubicBezTo>
                  <a:cubicBezTo>
                    <a:pt x="321" y="66"/>
                    <a:pt x="325" y="64"/>
                    <a:pt x="329" y="62"/>
                  </a:cubicBezTo>
                  <a:cubicBezTo>
                    <a:pt x="332" y="71"/>
                    <a:pt x="341" y="77"/>
                    <a:pt x="351" y="77"/>
                  </a:cubicBezTo>
                  <a:cubicBezTo>
                    <a:pt x="356" y="77"/>
                    <a:pt x="361" y="76"/>
                    <a:pt x="365" y="73"/>
                  </a:cubicBezTo>
                  <a:cubicBezTo>
                    <a:pt x="367" y="82"/>
                    <a:pt x="376" y="90"/>
                    <a:pt x="386" y="90"/>
                  </a:cubicBezTo>
                  <a:cubicBezTo>
                    <a:pt x="391" y="90"/>
                    <a:pt x="395" y="88"/>
                    <a:pt x="399" y="86"/>
                  </a:cubicBezTo>
                  <a:cubicBezTo>
                    <a:pt x="401" y="96"/>
                    <a:pt x="410" y="104"/>
                    <a:pt x="421" y="104"/>
                  </a:cubicBezTo>
                  <a:cubicBezTo>
                    <a:pt x="426" y="104"/>
                    <a:pt x="430" y="103"/>
                    <a:pt x="433" y="100"/>
                  </a:cubicBezTo>
                  <a:cubicBezTo>
                    <a:pt x="434" y="111"/>
                    <a:pt x="444" y="120"/>
                    <a:pt x="455" y="120"/>
                  </a:cubicBezTo>
                  <a:cubicBezTo>
                    <a:pt x="460" y="120"/>
                    <a:pt x="464" y="119"/>
                    <a:pt x="467" y="117"/>
                  </a:cubicBezTo>
                  <a:cubicBezTo>
                    <a:pt x="469" y="128"/>
                    <a:pt x="478" y="136"/>
                    <a:pt x="490" y="136"/>
                  </a:cubicBezTo>
                  <a:cubicBezTo>
                    <a:pt x="493" y="136"/>
                    <a:pt x="495" y="135"/>
                    <a:pt x="498" y="134"/>
                  </a:cubicBezTo>
                  <a:cubicBezTo>
                    <a:pt x="499" y="145"/>
                    <a:pt x="509" y="154"/>
                    <a:pt x="520" y="154"/>
                  </a:cubicBezTo>
                  <a:cubicBezTo>
                    <a:pt x="524" y="154"/>
                    <a:pt x="527" y="153"/>
                    <a:pt x="530" y="152"/>
                  </a:cubicBezTo>
                  <a:cubicBezTo>
                    <a:pt x="530" y="164"/>
                    <a:pt x="540" y="174"/>
                    <a:pt x="552" y="174"/>
                  </a:cubicBezTo>
                  <a:cubicBezTo>
                    <a:pt x="555" y="174"/>
                    <a:pt x="557" y="174"/>
                    <a:pt x="559" y="173"/>
                  </a:cubicBezTo>
                  <a:cubicBezTo>
                    <a:pt x="560" y="185"/>
                    <a:pt x="570" y="194"/>
                    <a:pt x="582" y="194"/>
                  </a:cubicBezTo>
                  <a:cubicBezTo>
                    <a:pt x="584" y="194"/>
                    <a:pt x="586" y="193"/>
                    <a:pt x="589" y="193"/>
                  </a:cubicBezTo>
                  <a:cubicBezTo>
                    <a:pt x="589" y="193"/>
                    <a:pt x="588" y="194"/>
                    <a:pt x="588" y="194"/>
                  </a:cubicBezTo>
                  <a:cubicBezTo>
                    <a:pt x="588" y="207"/>
                    <a:pt x="599" y="217"/>
                    <a:pt x="611" y="217"/>
                  </a:cubicBezTo>
                  <a:cubicBezTo>
                    <a:pt x="612" y="217"/>
                    <a:pt x="614" y="217"/>
                    <a:pt x="615" y="217"/>
                  </a:cubicBezTo>
                  <a:cubicBezTo>
                    <a:pt x="615" y="217"/>
                    <a:pt x="615" y="217"/>
                    <a:pt x="615" y="218"/>
                  </a:cubicBezTo>
                  <a:cubicBezTo>
                    <a:pt x="615" y="230"/>
                    <a:pt x="625" y="240"/>
                    <a:pt x="637" y="240"/>
                  </a:cubicBezTo>
                  <a:cubicBezTo>
                    <a:pt x="639" y="240"/>
                    <a:pt x="641" y="240"/>
                    <a:pt x="642" y="240"/>
                  </a:cubicBezTo>
                  <a:cubicBezTo>
                    <a:pt x="642" y="242"/>
                    <a:pt x="641" y="243"/>
                    <a:pt x="641" y="245"/>
                  </a:cubicBezTo>
                  <a:cubicBezTo>
                    <a:pt x="641" y="258"/>
                    <a:pt x="651" y="268"/>
                    <a:pt x="664" y="268"/>
                  </a:cubicBezTo>
                  <a:cubicBezTo>
                    <a:pt x="667" y="268"/>
                    <a:pt x="669" y="267"/>
                    <a:pt x="672" y="266"/>
                  </a:cubicBezTo>
                  <a:cubicBezTo>
                    <a:pt x="670" y="270"/>
                    <a:pt x="669" y="273"/>
                    <a:pt x="669" y="277"/>
                  </a:cubicBezTo>
                  <a:cubicBezTo>
                    <a:pt x="669" y="290"/>
                    <a:pt x="679" y="300"/>
                    <a:pt x="691" y="300"/>
                  </a:cubicBezTo>
                  <a:cubicBezTo>
                    <a:pt x="693" y="300"/>
                    <a:pt x="695" y="300"/>
                    <a:pt x="697" y="299"/>
                  </a:cubicBezTo>
                  <a:cubicBezTo>
                    <a:pt x="695" y="303"/>
                    <a:pt x="694" y="307"/>
                    <a:pt x="694" y="311"/>
                  </a:cubicBezTo>
                  <a:cubicBezTo>
                    <a:pt x="694" y="324"/>
                    <a:pt x="704" y="334"/>
                    <a:pt x="716" y="334"/>
                  </a:cubicBezTo>
                  <a:cubicBezTo>
                    <a:pt x="717" y="334"/>
                    <a:pt x="719" y="334"/>
                    <a:pt x="720" y="333"/>
                  </a:cubicBezTo>
                  <a:cubicBezTo>
                    <a:pt x="716" y="337"/>
                    <a:pt x="715" y="342"/>
                    <a:pt x="715" y="348"/>
                  </a:cubicBezTo>
                  <a:cubicBezTo>
                    <a:pt x="715" y="360"/>
                    <a:pt x="724" y="369"/>
                    <a:pt x="736" y="370"/>
                  </a:cubicBezTo>
                  <a:cubicBezTo>
                    <a:pt x="733" y="374"/>
                    <a:pt x="731" y="378"/>
                    <a:pt x="731" y="383"/>
                  </a:cubicBezTo>
                  <a:cubicBezTo>
                    <a:pt x="731" y="394"/>
                    <a:pt x="739" y="403"/>
                    <a:pt x="750" y="405"/>
                  </a:cubicBezTo>
                  <a:cubicBezTo>
                    <a:pt x="746" y="409"/>
                    <a:pt x="743" y="415"/>
                    <a:pt x="743" y="421"/>
                  </a:cubicBezTo>
                  <a:cubicBezTo>
                    <a:pt x="743" y="431"/>
                    <a:pt x="750" y="439"/>
                    <a:pt x="759" y="442"/>
                  </a:cubicBezTo>
                  <a:cubicBezTo>
                    <a:pt x="755" y="446"/>
                    <a:pt x="752" y="452"/>
                    <a:pt x="752" y="458"/>
                  </a:cubicBezTo>
                  <a:cubicBezTo>
                    <a:pt x="752" y="467"/>
                    <a:pt x="757" y="474"/>
                    <a:pt x="765" y="478"/>
                  </a:cubicBezTo>
                  <a:cubicBezTo>
                    <a:pt x="760" y="482"/>
                    <a:pt x="757" y="488"/>
                    <a:pt x="757" y="495"/>
                  </a:cubicBezTo>
                  <a:cubicBezTo>
                    <a:pt x="757" y="503"/>
                    <a:pt x="761" y="511"/>
                    <a:pt x="768" y="515"/>
                  </a:cubicBezTo>
                  <a:cubicBezTo>
                    <a:pt x="767" y="515"/>
                    <a:pt x="767" y="515"/>
                    <a:pt x="766" y="516"/>
                  </a:cubicBezTo>
                  <a:cubicBezTo>
                    <a:pt x="765" y="517"/>
                    <a:pt x="764" y="518"/>
                    <a:pt x="764" y="520"/>
                  </a:cubicBezTo>
                  <a:cubicBezTo>
                    <a:pt x="780" y="520"/>
                    <a:pt x="780" y="520"/>
                    <a:pt x="780" y="520"/>
                  </a:cubicBezTo>
                  <a:cubicBezTo>
                    <a:pt x="780" y="376"/>
                    <a:pt x="695" y="242"/>
                    <a:pt x="541" y="144"/>
                  </a:cubicBezTo>
                  <a:close/>
                </a:path>
              </a:pathLst>
            </a:custGeom>
            <a:solidFill>
              <a:srgbClr val="BAC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9" name="Freeform 452"/>
            <p:cNvSpPr>
              <a:spLocks/>
            </p:cNvSpPr>
            <p:nvPr/>
          </p:nvSpPr>
          <p:spPr bwMode="auto">
            <a:xfrm>
              <a:off x="4570682" y="1082205"/>
              <a:ext cx="3802716" cy="2633086"/>
            </a:xfrm>
            <a:custGeom>
              <a:avLst/>
              <a:gdLst>
                <a:gd name="T0" fmla="*/ 644 w 737"/>
                <a:gd name="T1" fmla="*/ 248 h 478"/>
                <a:gd name="T2" fmla="*/ 771 w 737"/>
                <a:gd name="T3" fmla="*/ 269 h 478"/>
                <a:gd name="T4" fmla="*/ 897 w 737"/>
                <a:gd name="T5" fmla="*/ 301 h 478"/>
                <a:gd name="T6" fmla="*/ 1020 w 737"/>
                <a:gd name="T7" fmla="*/ 336 h 478"/>
                <a:gd name="T8" fmla="*/ 1145 w 737"/>
                <a:gd name="T9" fmla="*/ 370 h 478"/>
                <a:gd name="T10" fmla="*/ 1269 w 737"/>
                <a:gd name="T11" fmla="*/ 418 h 478"/>
                <a:gd name="T12" fmla="*/ 1392 w 737"/>
                <a:gd name="T13" fmla="*/ 466 h 478"/>
                <a:gd name="T14" fmla="*/ 1513 w 737"/>
                <a:gd name="T15" fmla="*/ 518 h 478"/>
                <a:gd name="T16" fmla="*/ 1629 w 737"/>
                <a:gd name="T17" fmla="*/ 580 h 478"/>
                <a:gd name="T18" fmla="*/ 1745 w 737"/>
                <a:gd name="T19" fmla="*/ 645 h 478"/>
                <a:gd name="T20" fmla="*/ 1860 w 737"/>
                <a:gd name="T21" fmla="*/ 714 h 478"/>
                <a:gd name="T22" fmla="*/ 1966 w 737"/>
                <a:gd name="T23" fmla="*/ 793 h 478"/>
                <a:gd name="T24" fmla="*/ 2073 w 737"/>
                <a:gd name="T25" fmla="*/ 877 h 478"/>
                <a:gd name="T26" fmla="*/ 2177 w 737"/>
                <a:gd name="T27" fmla="*/ 969 h 478"/>
                <a:gd name="T28" fmla="*/ 2189 w 737"/>
                <a:gd name="T29" fmla="*/ 973 h 478"/>
                <a:gd name="T30" fmla="*/ 2281 w 737"/>
                <a:gd name="T31" fmla="*/ 1063 h 478"/>
                <a:gd name="T32" fmla="*/ 2365 w 737"/>
                <a:gd name="T33" fmla="*/ 1169 h 478"/>
                <a:gd name="T34" fmla="*/ 2365 w 737"/>
                <a:gd name="T35" fmla="*/ 1186 h 478"/>
                <a:gd name="T36" fmla="*/ 2442 w 737"/>
                <a:gd name="T37" fmla="*/ 1303 h 478"/>
                <a:gd name="T38" fmla="*/ 2510 w 737"/>
                <a:gd name="T39" fmla="*/ 1430 h 478"/>
                <a:gd name="T40" fmla="*/ 2565 w 737"/>
                <a:gd name="T41" fmla="*/ 1560 h 478"/>
                <a:gd name="T42" fmla="*/ 2610 w 737"/>
                <a:gd name="T43" fmla="*/ 1700 h 478"/>
                <a:gd name="T44" fmla="*/ 2641 w 737"/>
                <a:gd name="T45" fmla="*/ 1844 h 478"/>
                <a:gd name="T46" fmla="*/ 2661 w 737"/>
                <a:gd name="T47" fmla="*/ 1992 h 478"/>
                <a:gd name="T48" fmla="*/ 2690 w 737"/>
                <a:gd name="T49" fmla="*/ 2084 h 478"/>
                <a:gd name="T50" fmla="*/ 2794 w 737"/>
                <a:gd name="T51" fmla="*/ 2063 h 478"/>
                <a:gd name="T52" fmla="*/ 2786 w 737"/>
                <a:gd name="T53" fmla="*/ 1908 h 478"/>
                <a:gd name="T54" fmla="*/ 2761 w 737"/>
                <a:gd name="T55" fmla="*/ 1756 h 478"/>
                <a:gd name="T56" fmla="*/ 2722 w 737"/>
                <a:gd name="T57" fmla="*/ 1614 h 478"/>
                <a:gd name="T58" fmla="*/ 2669 w 737"/>
                <a:gd name="T59" fmla="*/ 1470 h 478"/>
                <a:gd name="T60" fmla="*/ 2606 w 737"/>
                <a:gd name="T61" fmla="*/ 1334 h 478"/>
                <a:gd name="T62" fmla="*/ 2530 w 737"/>
                <a:gd name="T63" fmla="*/ 1207 h 478"/>
                <a:gd name="T64" fmla="*/ 2449 w 737"/>
                <a:gd name="T65" fmla="*/ 1090 h 478"/>
                <a:gd name="T66" fmla="*/ 2449 w 737"/>
                <a:gd name="T67" fmla="*/ 1073 h 478"/>
                <a:gd name="T68" fmla="*/ 2357 w 737"/>
                <a:gd name="T69" fmla="*/ 981 h 478"/>
                <a:gd name="T70" fmla="*/ 2273 w 737"/>
                <a:gd name="T71" fmla="*/ 877 h 478"/>
                <a:gd name="T72" fmla="*/ 2261 w 737"/>
                <a:gd name="T73" fmla="*/ 873 h 478"/>
                <a:gd name="T74" fmla="*/ 2158 w 737"/>
                <a:gd name="T75" fmla="*/ 781 h 478"/>
                <a:gd name="T76" fmla="*/ 2050 w 737"/>
                <a:gd name="T77" fmla="*/ 689 h 478"/>
                <a:gd name="T78" fmla="*/ 1944 w 737"/>
                <a:gd name="T79" fmla="*/ 610 h 478"/>
                <a:gd name="T80" fmla="*/ 1829 w 737"/>
                <a:gd name="T81" fmla="*/ 532 h 478"/>
                <a:gd name="T82" fmla="*/ 1709 w 737"/>
                <a:gd name="T83" fmla="*/ 461 h 478"/>
                <a:gd name="T84" fmla="*/ 1596 w 737"/>
                <a:gd name="T85" fmla="*/ 401 h 478"/>
                <a:gd name="T86" fmla="*/ 1472 w 737"/>
                <a:gd name="T87" fmla="*/ 340 h 478"/>
                <a:gd name="T88" fmla="*/ 1349 w 737"/>
                <a:gd name="T89" fmla="*/ 288 h 478"/>
                <a:gd name="T90" fmla="*/ 1224 w 737"/>
                <a:gd name="T91" fmla="*/ 244 h 478"/>
                <a:gd name="T92" fmla="*/ 1096 w 737"/>
                <a:gd name="T93" fmla="*/ 200 h 478"/>
                <a:gd name="T94" fmla="*/ 969 w 737"/>
                <a:gd name="T95" fmla="*/ 161 h 478"/>
                <a:gd name="T96" fmla="*/ 844 w 737"/>
                <a:gd name="T97" fmla="*/ 132 h 478"/>
                <a:gd name="T98" fmla="*/ 717 w 737"/>
                <a:gd name="T99" fmla="*/ 104 h 478"/>
                <a:gd name="T100" fmla="*/ 591 w 737"/>
                <a:gd name="T101" fmla="*/ 84 h 478"/>
                <a:gd name="T102" fmla="*/ 460 w 737"/>
                <a:gd name="T103" fmla="*/ 65 h 478"/>
                <a:gd name="T104" fmla="*/ 329 w 737"/>
                <a:gd name="T105" fmla="*/ 52 h 478"/>
                <a:gd name="T106" fmla="*/ 196 w 737"/>
                <a:gd name="T107" fmla="*/ 44 h 478"/>
                <a:gd name="T108" fmla="*/ 65 w 737"/>
                <a:gd name="T109" fmla="*/ 40 h 478"/>
                <a:gd name="T110" fmla="*/ 0 w 737"/>
                <a:gd name="T111" fmla="*/ 0 h 478"/>
                <a:gd name="T112" fmla="*/ 0 w 737"/>
                <a:gd name="T113" fmla="*/ 52 h 478"/>
                <a:gd name="T114" fmla="*/ 0 w 737"/>
                <a:gd name="T115" fmla="*/ 140 h 478"/>
                <a:gd name="T116" fmla="*/ 0 w 737"/>
                <a:gd name="T117" fmla="*/ 192 h 478"/>
                <a:gd name="T118" fmla="*/ 131 w 737"/>
                <a:gd name="T119" fmla="*/ 196 h 478"/>
                <a:gd name="T120" fmla="*/ 260 w 737"/>
                <a:gd name="T121" fmla="*/ 200 h 478"/>
                <a:gd name="T122" fmla="*/ 388 w 737"/>
                <a:gd name="T123" fmla="*/ 213 h 478"/>
                <a:gd name="T124" fmla="*/ 517 w 737"/>
                <a:gd name="T125" fmla="*/ 228 h 4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7" h="478">
                  <a:moveTo>
                    <a:pt x="150" y="46"/>
                  </a:moveTo>
                  <a:cubicBezTo>
                    <a:pt x="153" y="53"/>
                    <a:pt x="160" y="57"/>
                    <a:pt x="168" y="57"/>
                  </a:cubicBezTo>
                  <a:cubicBezTo>
                    <a:pt x="174" y="57"/>
                    <a:pt x="179" y="55"/>
                    <a:pt x="182" y="52"/>
                  </a:cubicBezTo>
                  <a:cubicBezTo>
                    <a:pt x="186" y="58"/>
                    <a:pt x="193" y="62"/>
                    <a:pt x="201" y="62"/>
                  </a:cubicBezTo>
                  <a:cubicBezTo>
                    <a:pt x="206" y="62"/>
                    <a:pt x="211" y="60"/>
                    <a:pt x="215" y="57"/>
                  </a:cubicBezTo>
                  <a:cubicBezTo>
                    <a:pt x="218" y="64"/>
                    <a:pt x="226" y="69"/>
                    <a:pt x="234" y="69"/>
                  </a:cubicBezTo>
                  <a:cubicBezTo>
                    <a:pt x="239" y="69"/>
                    <a:pt x="243" y="67"/>
                    <a:pt x="247" y="65"/>
                  </a:cubicBezTo>
                  <a:cubicBezTo>
                    <a:pt x="251" y="72"/>
                    <a:pt x="258" y="77"/>
                    <a:pt x="266" y="77"/>
                  </a:cubicBezTo>
                  <a:cubicBezTo>
                    <a:pt x="271" y="77"/>
                    <a:pt x="276" y="75"/>
                    <a:pt x="279" y="72"/>
                  </a:cubicBezTo>
                  <a:cubicBezTo>
                    <a:pt x="283" y="80"/>
                    <a:pt x="290" y="85"/>
                    <a:pt x="299" y="85"/>
                  </a:cubicBezTo>
                  <a:cubicBezTo>
                    <a:pt x="304" y="85"/>
                    <a:pt x="308" y="84"/>
                    <a:pt x="311" y="82"/>
                  </a:cubicBezTo>
                  <a:cubicBezTo>
                    <a:pt x="314" y="90"/>
                    <a:pt x="322" y="96"/>
                    <a:pt x="331" y="96"/>
                  </a:cubicBezTo>
                  <a:cubicBezTo>
                    <a:pt x="335" y="96"/>
                    <a:pt x="339" y="95"/>
                    <a:pt x="343" y="93"/>
                  </a:cubicBezTo>
                  <a:cubicBezTo>
                    <a:pt x="346" y="101"/>
                    <a:pt x="354" y="107"/>
                    <a:pt x="363" y="107"/>
                  </a:cubicBezTo>
                  <a:cubicBezTo>
                    <a:pt x="367" y="107"/>
                    <a:pt x="371" y="106"/>
                    <a:pt x="374" y="104"/>
                  </a:cubicBezTo>
                  <a:cubicBezTo>
                    <a:pt x="377" y="113"/>
                    <a:pt x="385" y="119"/>
                    <a:pt x="395" y="119"/>
                  </a:cubicBezTo>
                  <a:cubicBezTo>
                    <a:pt x="398" y="119"/>
                    <a:pt x="401" y="118"/>
                    <a:pt x="404" y="117"/>
                  </a:cubicBezTo>
                  <a:cubicBezTo>
                    <a:pt x="407" y="126"/>
                    <a:pt x="415" y="133"/>
                    <a:pt x="425" y="133"/>
                  </a:cubicBezTo>
                  <a:cubicBezTo>
                    <a:pt x="428" y="133"/>
                    <a:pt x="431" y="132"/>
                    <a:pt x="434" y="131"/>
                  </a:cubicBezTo>
                  <a:cubicBezTo>
                    <a:pt x="436" y="141"/>
                    <a:pt x="445" y="148"/>
                    <a:pt x="455" y="148"/>
                  </a:cubicBezTo>
                  <a:cubicBezTo>
                    <a:pt x="458" y="148"/>
                    <a:pt x="461" y="147"/>
                    <a:pt x="464" y="146"/>
                  </a:cubicBezTo>
                  <a:cubicBezTo>
                    <a:pt x="465" y="157"/>
                    <a:pt x="474" y="164"/>
                    <a:pt x="485" y="164"/>
                  </a:cubicBezTo>
                  <a:cubicBezTo>
                    <a:pt x="487" y="164"/>
                    <a:pt x="490" y="164"/>
                    <a:pt x="492" y="163"/>
                  </a:cubicBezTo>
                  <a:cubicBezTo>
                    <a:pt x="493" y="174"/>
                    <a:pt x="502" y="182"/>
                    <a:pt x="513" y="182"/>
                  </a:cubicBezTo>
                  <a:cubicBezTo>
                    <a:pt x="516" y="182"/>
                    <a:pt x="518" y="182"/>
                    <a:pt x="519" y="181"/>
                  </a:cubicBezTo>
                  <a:cubicBezTo>
                    <a:pt x="520" y="192"/>
                    <a:pt x="530" y="201"/>
                    <a:pt x="541" y="201"/>
                  </a:cubicBezTo>
                  <a:cubicBezTo>
                    <a:pt x="543" y="201"/>
                    <a:pt x="544" y="201"/>
                    <a:pt x="546" y="201"/>
                  </a:cubicBezTo>
                  <a:cubicBezTo>
                    <a:pt x="546" y="212"/>
                    <a:pt x="556" y="222"/>
                    <a:pt x="568" y="222"/>
                  </a:cubicBezTo>
                  <a:cubicBezTo>
                    <a:pt x="569" y="222"/>
                    <a:pt x="570" y="222"/>
                    <a:pt x="571" y="222"/>
                  </a:cubicBezTo>
                  <a:cubicBezTo>
                    <a:pt x="571" y="222"/>
                    <a:pt x="571" y="222"/>
                    <a:pt x="571" y="223"/>
                  </a:cubicBezTo>
                  <a:cubicBezTo>
                    <a:pt x="571" y="235"/>
                    <a:pt x="581" y="244"/>
                    <a:pt x="593" y="244"/>
                  </a:cubicBezTo>
                  <a:cubicBezTo>
                    <a:pt x="594" y="244"/>
                    <a:pt x="594" y="244"/>
                    <a:pt x="595" y="244"/>
                  </a:cubicBezTo>
                  <a:cubicBezTo>
                    <a:pt x="595" y="245"/>
                    <a:pt x="595" y="246"/>
                    <a:pt x="595" y="246"/>
                  </a:cubicBezTo>
                  <a:cubicBezTo>
                    <a:pt x="595" y="258"/>
                    <a:pt x="605" y="268"/>
                    <a:pt x="617" y="268"/>
                  </a:cubicBezTo>
                  <a:cubicBezTo>
                    <a:pt x="617" y="268"/>
                    <a:pt x="617" y="268"/>
                    <a:pt x="618" y="268"/>
                  </a:cubicBezTo>
                  <a:cubicBezTo>
                    <a:pt x="617" y="269"/>
                    <a:pt x="617" y="270"/>
                    <a:pt x="617" y="272"/>
                  </a:cubicBezTo>
                  <a:cubicBezTo>
                    <a:pt x="617" y="283"/>
                    <a:pt x="626" y="293"/>
                    <a:pt x="638" y="294"/>
                  </a:cubicBezTo>
                  <a:cubicBezTo>
                    <a:pt x="637" y="295"/>
                    <a:pt x="637" y="297"/>
                    <a:pt x="637" y="299"/>
                  </a:cubicBezTo>
                  <a:cubicBezTo>
                    <a:pt x="637" y="310"/>
                    <a:pt x="645" y="319"/>
                    <a:pt x="656" y="321"/>
                  </a:cubicBezTo>
                  <a:cubicBezTo>
                    <a:pt x="655" y="323"/>
                    <a:pt x="655" y="325"/>
                    <a:pt x="655" y="328"/>
                  </a:cubicBezTo>
                  <a:cubicBezTo>
                    <a:pt x="655" y="338"/>
                    <a:pt x="662" y="347"/>
                    <a:pt x="671" y="349"/>
                  </a:cubicBezTo>
                  <a:cubicBezTo>
                    <a:pt x="670" y="352"/>
                    <a:pt x="669" y="355"/>
                    <a:pt x="669" y="358"/>
                  </a:cubicBezTo>
                  <a:cubicBezTo>
                    <a:pt x="669" y="368"/>
                    <a:pt x="676" y="376"/>
                    <a:pt x="685" y="379"/>
                  </a:cubicBezTo>
                  <a:cubicBezTo>
                    <a:pt x="682" y="382"/>
                    <a:pt x="681" y="386"/>
                    <a:pt x="681" y="390"/>
                  </a:cubicBezTo>
                  <a:cubicBezTo>
                    <a:pt x="681" y="399"/>
                    <a:pt x="686" y="406"/>
                    <a:pt x="693" y="410"/>
                  </a:cubicBezTo>
                  <a:cubicBezTo>
                    <a:pt x="691" y="414"/>
                    <a:pt x="689" y="418"/>
                    <a:pt x="689" y="423"/>
                  </a:cubicBezTo>
                  <a:cubicBezTo>
                    <a:pt x="689" y="431"/>
                    <a:pt x="693" y="438"/>
                    <a:pt x="700" y="442"/>
                  </a:cubicBezTo>
                  <a:cubicBezTo>
                    <a:pt x="696" y="446"/>
                    <a:pt x="694" y="451"/>
                    <a:pt x="694" y="457"/>
                  </a:cubicBezTo>
                  <a:cubicBezTo>
                    <a:pt x="694" y="464"/>
                    <a:pt x="697" y="471"/>
                    <a:pt x="703" y="475"/>
                  </a:cubicBezTo>
                  <a:cubicBezTo>
                    <a:pt x="702" y="476"/>
                    <a:pt x="702" y="477"/>
                    <a:pt x="702" y="478"/>
                  </a:cubicBezTo>
                  <a:cubicBezTo>
                    <a:pt x="732" y="478"/>
                    <a:pt x="732" y="478"/>
                    <a:pt x="732" y="478"/>
                  </a:cubicBezTo>
                  <a:cubicBezTo>
                    <a:pt x="732" y="476"/>
                    <a:pt x="731" y="475"/>
                    <a:pt x="729" y="473"/>
                  </a:cubicBezTo>
                  <a:cubicBezTo>
                    <a:pt x="734" y="469"/>
                    <a:pt x="737" y="463"/>
                    <a:pt x="737" y="457"/>
                  </a:cubicBezTo>
                  <a:cubicBezTo>
                    <a:pt x="737" y="449"/>
                    <a:pt x="733" y="442"/>
                    <a:pt x="727" y="438"/>
                  </a:cubicBezTo>
                  <a:cubicBezTo>
                    <a:pt x="730" y="434"/>
                    <a:pt x="733" y="429"/>
                    <a:pt x="733" y="423"/>
                  </a:cubicBezTo>
                  <a:cubicBezTo>
                    <a:pt x="733" y="414"/>
                    <a:pt x="728" y="407"/>
                    <a:pt x="720" y="403"/>
                  </a:cubicBezTo>
                  <a:cubicBezTo>
                    <a:pt x="723" y="400"/>
                    <a:pt x="725" y="395"/>
                    <a:pt x="725" y="390"/>
                  </a:cubicBezTo>
                  <a:cubicBezTo>
                    <a:pt x="725" y="381"/>
                    <a:pt x="718" y="372"/>
                    <a:pt x="710" y="370"/>
                  </a:cubicBezTo>
                  <a:cubicBezTo>
                    <a:pt x="712" y="366"/>
                    <a:pt x="713" y="362"/>
                    <a:pt x="713" y="358"/>
                  </a:cubicBezTo>
                  <a:cubicBezTo>
                    <a:pt x="713" y="348"/>
                    <a:pt x="706" y="339"/>
                    <a:pt x="696" y="337"/>
                  </a:cubicBezTo>
                  <a:cubicBezTo>
                    <a:pt x="698" y="334"/>
                    <a:pt x="698" y="331"/>
                    <a:pt x="698" y="328"/>
                  </a:cubicBezTo>
                  <a:cubicBezTo>
                    <a:pt x="698" y="317"/>
                    <a:pt x="690" y="308"/>
                    <a:pt x="680" y="306"/>
                  </a:cubicBezTo>
                  <a:cubicBezTo>
                    <a:pt x="680" y="304"/>
                    <a:pt x="681" y="302"/>
                    <a:pt x="681" y="299"/>
                  </a:cubicBezTo>
                  <a:cubicBezTo>
                    <a:pt x="681" y="288"/>
                    <a:pt x="672" y="278"/>
                    <a:pt x="660" y="277"/>
                  </a:cubicBezTo>
                  <a:cubicBezTo>
                    <a:pt x="660" y="276"/>
                    <a:pt x="661" y="274"/>
                    <a:pt x="661" y="272"/>
                  </a:cubicBezTo>
                  <a:cubicBezTo>
                    <a:pt x="661" y="260"/>
                    <a:pt x="651" y="250"/>
                    <a:pt x="639" y="250"/>
                  </a:cubicBezTo>
                  <a:cubicBezTo>
                    <a:pt x="639" y="250"/>
                    <a:pt x="639" y="250"/>
                    <a:pt x="638" y="250"/>
                  </a:cubicBezTo>
                  <a:cubicBezTo>
                    <a:pt x="639" y="249"/>
                    <a:pt x="639" y="248"/>
                    <a:pt x="639" y="246"/>
                  </a:cubicBezTo>
                  <a:cubicBezTo>
                    <a:pt x="639" y="234"/>
                    <a:pt x="629" y="224"/>
                    <a:pt x="617" y="224"/>
                  </a:cubicBezTo>
                  <a:cubicBezTo>
                    <a:pt x="616" y="224"/>
                    <a:pt x="615" y="224"/>
                    <a:pt x="615" y="225"/>
                  </a:cubicBezTo>
                  <a:cubicBezTo>
                    <a:pt x="615" y="224"/>
                    <a:pt x="615" y="223"/>
                    <a:pt x="615" y="223"/>
                  </a:cubicBezTo>
                  <a:cubicBezTo>
                    <a:pt x="615" y="210"/>
                    <a:pt x="605" y="201"/>
                    <a:pt x="593" y="201"/>
                  </a:cubicBezTo>
                  <a:cubicBezTo>
                    <a:pt x="592" y="201"/>
                    <a:pt x="591" y="201"/>
                    <a:pt x="590" y="201"/>
                  </a:cubicBezTo>
                  <a:cubicBezTo>
                    <a:pt x="590" y="201"/>
                    <a:pt x="590" y="200"/>
                    <a:pt x="590" y="200"/>
                  </a:cubicBezTo>
                  <a:cubicBezTo>
                    <a:pt x="590" y="188"/>
                    <a:pt x="580" y="178"/>
                    <a:pt x="568" y="178"/>
                  </a:cubicBezTo>
                  <a:cubicBezTo>
                    <a:pt x="566" y="178"/>
                    <a:pt x="565" y="178"/>
                    <a:pt x="563" y="179"/>
                  </a:cubicBezTo>
                  <a:cubicBezTo>
                    <a:pt x="563" y="167"/>
                    <a:pt x="553" y="158"/>
                    <a:pt x="541" y="158"/>
                  </a:cubicBezTo>
                  <a:cubicBezTo>
                    <a:pt x="539" y="158"/>
                    <a:pt x="537" y="158"/>
                    <a:pt x="535" y="158"/>
                  </a:cubicBezTo>
                  <a:cubicBezTo>
                    <a:pt x="534" y="147"/>
                    <a:pt x="525" y="138"/>
                    <a:pt x="513" y="138"/>
                  </a:cubicBezTo>
                  <a:cubicBezTo>
                    <a:pt x="511" y="138"/>
                    <a:pt x="509" y="139"/>
                    <a:pt x="507" y="140"/>
                  </a:cubicBezTo>
                  <a:cubicBezTo>
                    <a:pt x="505" y="129"/>
                    <a:pt x="496" y="121"/>
                    <a:pt x="485" y="121"/>
                  </a:cubicBezTo>
                  <a:cubicBezTo>
                    <a:pt x="482" y="121"/>
                    <a:pt x="479" y="121"/>
                    <a:pt x="477" y="122"/>
                  </a:cubicBezTo>
                  <a:cubicBezTo>
                    <a:pt x="475" y="112"/>
                    <a:pt x="466" y="104"/>
                    <a:pt x="455" y="104"/>
                  </a:cubicBezTo>
                  <a:cubicBezTo>
                    <a:pt x="452" y="104"/>
                    <a:pt x="449" y="105"/>
                    <a:pt x="446" y="106"/>
                  </a:cubicBezTo>
                  <a:cubicBezTo>
                    <a:pt x="444" y="97"/>
                    <a:pt x="436" y="89"/>
                    <a:pt x="425" y="89"/>
                  </a:cubicBezTo>
                  <a:cubicBezTo>
                    <a:pt x="422" y="89"/>
                    <a:pt x="418" y="90"/>
                    <a:pt x="416" y="92"/>
                  </a:cubicBezTo>
                  <a:cubicBezTo>
                    <a:pt x="413" y="82"/>
                    <a:pt x="405" y="76"/>
                    <a:pt x="395" y="76"/>
                  </a:cubicBezTo>
                  <a:cubicBezTo>
                    <a:pt x="391" y="76"/>
                    <a:pt x="387" y="77"/>
                    <a:pt x="384" y="78"/>
                  </a:cubicBezTo>
                  <a:cubicBezTo>
                    <a:pt x="381" y="70"/>
                    <a:pt x="373" y="63"/>
                    <a:pt x="363" y="63"/>
                  </a:cubicBezTo>
                  <a:cubicBezTo>
                    <a:pt x="359" y="63"/>
                    <a:pt x="355" y="64"/>
                    <a:pt x="352" y="66"/>
                  </a:cubicBezTo>
                  <a:cubicBezTo>
                    <a:pt x="349" y="58"/>
                    <a:pt x="341" y="52"/>
                    <a:pt x="331" y="52"/>
                  </a:cubicBezTo>
                  <a:cubicBezTo>
                    <a:pt x="327" y="52"/>
                    <a:pt x="323" y="54"/>
                    <a:pt x="319" y="56"/>
                  </a:cubicBezTo>
                  <a:cubicBezTo>
                    <a:pt x="316" y="48"/>
                    <a:pt x="308" y="42"/>
                    <a:pt x="299" y="42"/>
                  </a:cubicBezTo>
                  <a:cubicBezTo>
                    <a:pt x="294" y="42"/>
                    <a:pt x="290" y="43"/>
                    <a:pt x="286" y="46"/>
                  </a:cubicBezTo>
                  <a:cubicBezTo>
                    <a:pt x="283" y="38"/>
                    <a:pt x="275" y="33"/>
                    <a:pt x="266" y="33"/>
                  </a:cubicBezTo>
                  <a:cubicBezTo>
                    <a:pt x="262" y="33"/>
                    <a:pt x="257" y="35"/>
                    <a:pt x="253" y="37"/>
                  </a:cubicBezTo>
                  <a:cubicBezTo>
                    <a:pt x="250" y="30"/>
                    <a:pt x="243" y="25"/>
                    <a:pt x="234" y="25"/>
                  </a:cubicBezTo>
                  <a:cubicBezTo>
                    <a:pt x="229" y="25"/>
                    <a:pt x="224" y="27"/>
                    <a:pt x="220" y="30"/>
                  </a:cubicBezTo>
                  <a:cubicBezTo>
                    <a:pt x="217" y="23"/>
                    <a:pt x="209" y="19"/>
                    <a:pt x="201" y="19"/>
                  </a:cubicBezTo>
                  <a:cubicBezTo>
                    <a:pt x="196" y="19"/>
                    <a:pt x="191" y="21"/>
                    <a:pt x="187" y="24"/>
                  </a:cubicBezTo>
                  <a:cubicBezTo>
                    <a:pt x="183" y="18"/>
                    <a:pt x="176" y="13"/>
                    <a:pt x="168" y="13"/>
                  </a:cubicBezTo>
                  <a:cubicBezTo>
                    <a:pt x="163" y="13"/>
                    <a:pt x="157" y="16"/>
                    <a:pt x="154" y="19"/>
                  </a:cubicBezTo>
                  <a:cubicBezTo>
                    <a:pt x="150" y="13"/>
                    <a:pt x="143" y="9"/>
                    <a:pt x="135" y="9"/>
                  </a:cubicBezTo>
                  <a:cubicBezTo>
                    <a:pt x="129" y="9"/>
                    <a:pt x="124" y="11"/>
                    <a:pt x="120" y="15"/>
                  </a:cubicBezTo>
                  <a:cubicBezTo>
                    <a:pt x="116" y="9"/>
                    <a:pt x="109" y="5"/>
                    <a:pt x="101" y="5"/>
                  </a:cubicBezTo>
                  <a:cubicBezTo>
                    <a:pt x="95" y="5"/>
                    <a:pt x="90" y="7"/>
                    <a:pt x="86" y="12"/>
                  </a:cubicBezTo>
                  <a:cubicBezTo>
                    <a:pt x="82" y="6"/>
                    <a:pt x="75" y="2"/>
                    <a:pt x="68" y="2"/>
                  </a:cubicBezTo>
                  <a:cubicBezTo>
                    <a:pt x="61" y="2"/>
                    <a:pt x="55" y="5"/>
                    <a:pt x="51" y="10"/>
                  </a:cubicBezTo>
                  <a:cubicBezTo>
                    <a:pt x="47" y="5"/>
                    <a:pt x="41" y="1"/>
                    <a:pt x="34" y="1"/>
                  </a:cubicBezTo>
                  <a:cubicBezTo>
                    <a:pt x="27" y="1"/>
                    <a:pt x="21" y="4"/>
                    <a:pt x="17" y="9"/>
                  </a:cubicBezTo>
                  <a:cubicBezTo>
                    <a:pt x="13" y="4"/>
                    <a:pt x="7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0" y="17"/>
                    <a:pt x="10" y="22"/>
                  </a:cubicBezTo>
                  <a:cubicBezTo>
                    <a:pt x="10" y="28"/>
                    <a:pt x="6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" y="44"/>
                    <a:pt x="13" y="41"/>
                    <a:pt x="17" y="36"/>
                  </a:cubicBezTo>
                  <a:cubicBezTo>
                    <a:pt x="21" y="42"/>
                    <a:pt x="27" y="45"/>
                    <a:pt x="34" y="45"/>
                  </a:cubicBezTo>
                  <a:cubicBezTo>
                    <a:pt x="40" y="45"/>
                    <a:pt x="46" y="42"/>
                    <a:pt x="50" y="37"/>
                  </a:cubicBezTo>
                  <a:cubicBezTo>
                    <a:pt x="54" y="42"/>
                    <a:pt x="61" y="46"/>
                    <a:pt x="68" y="46"/>
                  </a:cubicBezTo>
                  <a:cubicBezTo>
                    <a:pt x="74" y="46"/>
                    <a:pt x="80" y="43"/>
                    <a:pt x="84" y="39"/>
                  </a:cubicBezTo>
                  <a:cubicBezTo>
                    <a:pt x="88" y="45"/>
                    <a:pt x="94" y="49"/>
                    <a:pt x="101" y="49"/>
                  </a:cubicBezTo>
                  <a:cubicBezTo>
                    <a:pt x="107" y="49"/>
                    <a:pt x="113" y="46"/>
                    <a:pt x="117" y="42"/>
                  </a:cubicBezTo>
                  <a:cubicBezTo>
                    <a:pt x="121" y="48"/>
                    <a:pt x="127" y="52"/>
                    <a:pt x="135" y="52"/>
                  </a:cubicBezTo>
                  <a:cubicBezTo>
                    <a:pt x="141" y="52"/>
                    <a:pt x="146" y="50"/>
                    <a:pt x="150" y="46"/>
                  </a:cubicBezTo>
                  <a:close/>
                </a:path>
              </a:pathLst>
            </a:custGeom>
            <a:solidFill>
              <a:srgbClr val="BAC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0" name="Freeform 453"/>
            <p:cNvSpPr>
              <a:spLocks/>
            </p:cNvSpPr>
            <p:nvPr/>
          </p:nvSpPr>
          <p:spPr bwMode="auto">
            <a:xfrm>
              <a:off x="4570682" y="1203570"/>
              <a:ext cx="3692034" cy="2511721"/>
            </a:xfrm>
            <a:custGeom>
              <a:avLst/>
              <a:gdLst>
                <a:gd name="T0" fmla="*/ 0 w 716"/>
                <a:gd name="T1" fmla="*/ 44 h 456"/>
                <a:gd name="T2" fmla="*/ 0 w 716"/>
                <a:gd name="T3" fmla="*/ 96 h 456"/>
                <a:gd name="T4" fmla="*/ 131 w 716"/>
                <a:gd name="T5" fmla="*/ 100 h 456"/>
                <a:gd name="T6" fmla="*/ 260 w 716"/>
                <a:gd name="T7" fmla="*/ 104 h 456"/>
                <a:gd name="T8" fmla="*/ 387 w 716"/>
                <a:gd name="T9" fmla="*/ 117 h 456"/>
                <a:gd name="T10" fmla="*/ 517 w 716"/>
                <a:gd name="T11" fmla="*/ 132 h 456"/>
                <a:gd name="T12" fmla="*/ 644 w 716"/>
                <a:gd name="T13" fmla="*/ 152 h 456"/>
                <a:gd name="T14" fmla="*/ 769 w 716"/>
                <a:gd name="T15" fmla="*/ 175 h 456"/>
                <a:gd name="T16" fmla="*/ 896 w 716"/>
                <a:gd name="T17" fmla="*/ 205 h 456"/>
                <a:gd name="T18" fmla="*/ 1017 w 716"/>
                <a:gd name="T19" fmla="*/ 240 h 456"/>
                <a:gd name="T20" fmla="*/ 1145 w 716"/>
                <a:gd name="T21" fmla="*/ 276 h 456"/>
                <a:gd name="T22" fmla="*/ 1268 w 716"/>
                <a:gd name="T23" fmla="*/ 322 h 456"/>
                <a:gd name="T24" fmla="*/ 1389 w 716"/>
                <a:gd name="T25" fmla="*/ 370 h 456"/>
                <a:gd name="T26" fmla="*/ 1513 w 716"/>
                <a:gd name="T27" fmla="*/ 424 h 456"/>
                <a:gd name="T28" fmla="*/ 1628 w 716"/>
                <a:gd name="T29" fmla="*/ 484 h 456"/>
                <a:gd name="T30" fmla="*/ 1741 w 716"/>
                <a:gd name="T31" fmla="*/ 549 h 456"/>
                <a:gd name="T32" fmla="*/ 1857 w 716"/>
                <a:gd name="T33" fmla="*/ 618 h 456"/>
                <a:gd name="T34" fmla="*/ 1965 w 716"/>
                <a:gd name="T35" fmla="*/ 697 h 456"/>
                <a:gd name="T36" fmla="*/ 2072 w 716"/>
                <a:gd name="T37" fmla="*/ 781 h 456"/>
                <a:gd name="T38" fmla="*/ 2174 w 716"/>
                <a:gd name="T39" fmla="*/ 873 h 456"/>
                <a:gd name="T40" fmla="*/ 2186 w 716"/>
                <a:gd name="T41" fmla="*/ 877 h 456"/>
                <a:gd name="T42" fmla="*/ 2278 w 716"/>
                <a:gd name="T43" fmla="*/ 967 h 456"/>
                <a:gd name="T44" fmla="*/ 2362 w 716"/>
                <a:gd name="T45" fmla="*/ 1073 h 456"/>
                <a:gd name="T46" fmla="*/ 2362 w 716"/>
                <a:gd name="T47" fmla="*/ 1090 h 456"/>
                <a:gd name="T48" fmla="*/ 2438 w 716"/>
                <a:gd name="T49" fmla="*/ 1207 h 456"/>
                <a:gd name="T50" fmla="*/ 2508 w 716"/>
                <a:gd name="T51" fmla="*/ 1334 h 456"/>
                <a:gd name="T52" fmla="*/ 2561 w 716"/>
                <a:gd name="T53" fmla="*/ 1463 h 456"/>
                <a:gd name="T54" fmla="*/ 2608 w 716"/>
                <a:gd name="T55" fmla="*/ 1603 h 456"/>
                <a:gd name="T56" fmla="*/ 2638 w 716"/>
                <a:gd name="T57" fmla="*/ 1747 h 456"/>
                <a:gd name="T58" fmla="*/ 2657 w 716"/>
                <a:gd name="T59" fmla="*/ 1896 h 456"/>
                <a:gd name="T60" fmla="*/ 2689 w 716"/>
                <a:gd name="T61" fmla="*/ 1988 h 456"/>
                <a:gd name="T62" fmla="*/ 39 w 716"/>
                <a:gd name="T63" fmla="*/ 0 h 4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6" h="456">
                  <a:moveTo>
                    <a:pt x="10" y="0"/>
                  </a:moveTo>
                  <a:cubicBezTo>
                    <a:pt x="10" y="6"/>
                    <a:pt x="6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2"/>
                    <a:pt x="13" y="19"/>
                    <a:pt x="17" y="14"/>
                  </a:cubicBezTo>
                  <a:cubicBezTo>
                    <a:pt x="21" y="20"/>
                    <a:pt x="27" y="23"/>
                    <a:pt x="34" y="23"/>
                  </a:cubicBezTo>
                  <a:cubicBezTo>
                    <a:pt x="40" y="23"/>
                    <a:pt x="46" y="20"/>
                    <a:pt x="50" y="15"/>
                  </a:cubicBezTo>
                  <a:cubicBezTo>
                    <a:pt x="54" y="20"/>
                    <a:pt x="61" y="24"/>
                    <a:pt x="68" y="24"/>
                  </a:cubicBezTo>
                  <a:cubicBezTo>
                    <a:pt x="74" y="24"/>
                    <a:pt x="80" y="21"/>
                    <a:pt x="84" y="17"/>
                  </a:cubicBezTo>
                  <a:cubicBezTo>
                    <a:pt x="88" y="23"/>
                    <a:pt x="94" y="27"/>
                    <a:pt x="101" y="27"/>
                  </a:cubicBezTo>
                  <a:cubicBezTo>
                    <a:pt x="107" y="27"/>
                    <a:pt x="113" y="24"/>
                    <a:pt x="117" y="20"/>
                  </a:cubicBezTo>
                  <a:cubicBezTo>
                    <a:pt x="121" y="26"/>
                    <a:pt x="127" y="30"/>
                    <a:pt x="135" y="30"/>
                  </a:cubicBezTo>
                  <a:cubicBezTo>
                    <a:pt x="141" y="30"/>
                    <a:pt x="146" y="28"/>
                    <a:pt x="150" y="24"/>
                  </a:cubicBezTo>
                  <a:cubicBezTo>
                    <a:pt x="153" y="31"/>
                    <a:pt x="160" y="35"/>
                    <a:pt x="168" y="35"/>
                  </a:cubicBezTo>
                  <a:cubicBezTo>
                    <a:pt x="174" y="35"/>
                    <a:pt x="179" y="33"/>
                    <a:pt x="182" y="30"/>
                  </a:cubicBezTo>
                  <a:cubicBezTo>
                    <a:pt x="186" y="36"/>
                    <a:pt x="193" y="40"/>
                    <a:pt x="201" y="40"/>
                  </a:cubicBezTo>
                  <a:cubicBezTo>
                    <a:pt x="206" y="40"/>
                    <a:pt x="211" y="38"/>
                    <a:pt x="215" y="35"/>
                  </a:cubicBezTo>
                  <a:cubicBezTo>
                    <a:pt x="218" y="42"/>
                    <a:pt x="226" y="47"/>
                    <a:pt x="234" y="47"/>
                  </a:cubicBezTo>
                  <a:cubicBezTo>
                    <a:pt x="239" y="47"/>
                    <a:pt x="243" y="45"/>
                    <a:pt x="247" y="43"/>
                  </a:cubicBezTo>
                  <a:cubicBezTo>
                    <a:pt x="251" y="50"/>
                    <a:pt x="258" y="55"/>
                    <a:pt x="266" y="55"/>
                  </a:cubicBezTo>
                  <a:cubicBezTo>
                    <a:pt x="271" y="55"/>
                    <a:pt x="276" y="53"/>
                    <a:pt x="279" y="50"/>
                  </a:cubicBezTo>
                  <a:cubicBezTo>
                    <a:pt x="283" y="58"/>
                    <a:pt x="290" y="63"/>
                    <a:pt x="299" y="63"/>
                  </a:cubicBezTo>
                  <a:cubicBezTo>
                    <a:pt x="304" y="63"/>
                    <a:pt x="308" y="62"/>
                    <a:pt x="311" y="60"/>
                  </a:cubicBezTo>
                  <a:cubicBezTo>
                    <a:pt x="314" y="68"/>
                    <a:pt x="322" y="74"/>
                    <a:pt x="331" y="74"/>
                  </a:cubicBezTo>
                  <a:cubicBezTo>
                    <a:pt x="335" y="74"/>
                    <a:pt x="339" y="73"/>
                    <a:pt x="343" y="71"/>
                  </a:cubicBezTo>
                  <a:cubicBezTo>
                    <a:pt x="346" y="79"/>
                    <a:pt x="354" y="85"/>
                    <a:pt x="363" y="85"/>
                  </a:cubicBezTo>
                  <a:cubicBezTo>
                    <a:pt x="367" y="85"/>
                    <a:pt x="371" y="84"/>
                    <a:pt x="374" y="82"/>
                  </a:cubicBezTo>
                  <a:cubicBezTo>
                    <a:pt x="377" y="91"/>
                    <a:pt x="385" y="97"/>
                    <a:pt x="395" y="97"/>
                  </a:cubicBezTo>
                  <a:cubicBezTo>
                    <a:pt x="398" y="97"/>
                    <a:pt x="401" y="96"/>
                    <a:pt x="404" y="95"/>
                  </a:cubicBezTo>
                  <a:cubicBezTo>
                    <a:pt x="407" y="104"/>
                    <a:pt x="415" y="111"/>
                    <a:pt x="425" y="111"/>
                  </a:cubicBezTo>
                  <a:cubicBezTo>
                    <a:pt x="428" y="111"/>
                    <a:pt x="431" y="110"/>
                    <a:pt x="434" y="109"/>
                  </a:cubicBezTo>
                  <a:cubicBezTo>
                    <a:pt x="436" y="119"/>
                    <a:pt x="445" y="126"/>
                    <a:pt x="455" y="126"/>
                  </a:cubicBezTo>
                  <a:cubicBezTo>
                    <a:pt x="458" y="126"/>
                    <a:pt x="461" y="125"/>
                    <a:pt x="464" y="124"/>
                  </a:cubicBezTo>
                  <a:cubicBezTo>
                    <a:pt x="465" y="135"/>
                    <a:pt x="474" y="142"/>
                    <a:pt x="485" y="142"/>
                  </a:cubicBezTo>
                  <a:cubicBezTo>
                    <a:pt x="487" y="142"/>
                    <a:pt x="490" y="142"/>
                    <a:pt x="492" y="141"/>
                  </a:cubicBezTo>
                  <a:cubicBezTo>
                    <a:pt x="493" y="152"/>
                    <a:pt x="502" y="160"/>
                    <a:pt x="513" y="160"/>
                  </a:cubicBezTo>
                  <a:cubicBezTo>
                    <a:pt x="516" y="160"/>
                    <a:pt x="518" y="160"/>
                    <a:pt x="519" y="159"/>
                  </a:cubicBezTo>
                  <a:cubicBezTo>
                    <a:pt x="520" y="170"/>
                    <a:pt x="530" y="179"/>
                    <a:pt x="541" y="179"/>
                  </a:cubicBezTo>
                  <a:cubicBezTo>
                    <a:pt x="543" y="179"/>
                    <a:pt x="544" y="179"/>
                    <a:pt x="546" y="179"/>
                  </a:cubicBezTo>
                  <a:cubicBezTo>
                    <a:pt x="546" y="190"/>
                    <a:pt x="556" y="200"/>
                    <a:pt x="568" y="200"/>
                  </a:cubicBezTo>
                  <a:cubicBezTo>
                    <a:pt x="569" y="200"/>
                    <a:pt x="570" y="200"/>
                    <a:pt x="571" y="200"/>
                  </a:cubicBezTo>
                  <a:cubicBezTo>
                    <a:pt x="571" y="200"/>
                    <a:pt x="571" y="200"/>
                    <a:pt x="571" y="201"/>
                  </a:cubicBezTo>
                  <a:cubicBezTo>
                    <a:pt x="571" y="213"/>
                    <a:pt x="581" y="222"/>
                    <a:pt x="593" y="222"/>
                  </a:cubicBezTo>
                  <a:cubicBezTo>
                    <a:pt x="594" y="222"/>
                    <a:pt x="594" y="222"/>
                    <a:pt x="595" y="222"/>
                  </a:cubicBezTo>
                  <a:cubicBezTo>
                    <a:pt x="595" y="223"/>
                    <a:pt x="595" y="224"/>
                    <a:pt x="595" y="224"/>
                  </a:cubicBezTo>
                  <a:cubicBezTo>
                    <a:pt x="595" y="236"/>
                    <a:pt x="605" y="246"/>
                    <a:pt x="617" y="246"/>
                  </a:cubicBezTo>
                  <a:cubicBezTo>
                    <a:pt x="617" y="246"/>
                    <a:pt x="617" y="246"/>
                    <a:pt x="618" y="246"/>
                  </a:cubicBezTo>
                  <a:cubicBezTo>
                    <a:pt x="617" y="247"/>
                    <a:pt x="617" y="248"/>
                    <a:pt x="617" y="250"/>
                  </a:cubicBezTo>
                  <a:cubicBezTo>
                    <a:pt x="617" y="261"/>
                    <a:pt x="626" y="271"/>
                    <a:pt x="638" y="272"/>
                  </a:cubicBezTo>
                  <a:cubicBezTo>
                    <a:pt x="637" y="273"/>
                    <a:pt x="637" y="275"/>
                    <a:pt x="637" y="277"/>
                  </a:cubicBezTo>
                  <a:cubicBezTo>
                    <a:pt x="637" y="288"/>
                    <a:pt x="645" y="297"/>
                    <a:pt x="656" y="299"/>
                  </a:cubicBezTo>
                  <a:cubicBezTo>
                    <a:pt x="655" y="301"/>
                    <a:pt x="655" y="303"/>
                    <a:pt x="655" y="306"/>
                  </a:cubicBezTo>
                  <a:cubicBezTo>
                    <a:pt x="655" y="316"/>
                    <a:pt x="662" y="325"/>
                    <a:pt x="671" y="327"/>
                  </a:cubicBezTo>
                  <a:cubicBezTo>
                    <a:pt x="670" y="330"/>
                    <a:pt x="669" y="333"/>
                    <a:pt x="669" y="336"/>
                  </a:cubicBezTo>
                  <a:cubicBezTo>
                    <a:pt x="669" y="346"/>
                    <a:pt x="676" y="354"/>
                    <a:pt x="685" y="357"/>
                  </a:cubicBezTo>
                  <a:cubicBezTo>
                    <a:pt x="682" y="360"/>
                    <a:pt x="681" y="364"/>
                    <a:pt x="681" y="368"/>
                  </a:cubicBezTo>
                  <a:cubicBezTo>
                    <a:pt x="681" y="377"/>
                    <a:pt x="686" y="384"/>
                    <a:pt x="693" y="388"/>
                  </a:cubicBezTo>
                  <a:cubicBezTo>
                    <a:pt x="691" y="392"/>
                    <a:pt x="689" y="396"/>
                    <a:pt x="689" y="401"/>
                  </a:cubicBezTo>
                  <a:cubicBezTo>
                    <a:pt x="689" y="409"/>
                    <a:pt x="693" y="416"/>
                    <a:pt x="700" y="420"/>
                  </a:cubicBezTo>
                  <a:cubicBezTo>
                    <a:pt x="696" y="424"/>
                    <a:pt x="694" y="429"/>
                    <a:pt x="694" y="435"/>
                  </a:cubicBezTo>
                  <a:cubicBezTo>
                    <a:pt x="694" y="442"/>
                    <a:pt x="697" y="449"/>
                    <a:pt x="703" y="453"/>
                  </a:cubicBezTo>
                  <a:cubicBezTo>
                    <a:pt x="702" y="454"/>
                    <a:pt x="702" y="455"/>
                    <a:pt x="702" y="45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16" y="206"/>
                    <a:pt x="401" y="4"/>
                    <a:pt x="10" y="0"/>
                  </a:cubicBezTo>
                  <a:close/>
                </a:path>
              </a:pathLst>
            </a:custGeom>
            <a:solidFill>
              <a:srgbClr val="DE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1" name="Freeform 454"/>
            <p:cNvSpPr>
              <a:spLocks/>
            </p:cNvSpPr>
            <p:nvPr/>
          </p:nvSpPr>
          <p:spPr bwMode="auto">
            <a:xfrm>
              <a:off x="8283798" y="3538521"/>
              <a:ext cx="310964" cy="105535"/>
            </a:xfrm>
            <a:custGeom>
              <a:avLst/>
              <a:gdLst>
                <a:gd name="T0" fmla="*/ 0 w 118"/>
                <a:gd name="T1" fmla="*/ 6 h 40"/>
                <a:gd name="T2" fmla="*/ 2 w 118"/>
                <a:gd name="T3" fmla="*/ 40 h 40"/>
                <a:gd name="T4" fmla="*/ 118 w 118"/>
                <a:gd name="T5" fmla="*/ 34 h 40"/>
                <a:gd name="T6" fmla="*/ 116 w 118"/>
                <a:gd name="T7" fmla="*/ 0 h 40"/>
                <a:gd name="T8" fmla="*/ 0 w 118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40">
                  <a:moveTo>
                    <a:pt x="0" y="6"/>
                  </a:moveTo>
                  <a:lnTo>
                    <a:pt x="2" y="40"/>
                  </a:lnTo>
                  <a:lnTo>
                    <a:pt x="118" y="34"/>
                  </a:lnTo>
                  <a:lnTo>
                    <a:pt x="116" y="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2" name="Freeform 455"/>
            <p:cNvSpPr>
              <a:spLocks/>
            </p:cNvSpPr>
            <p:nvPr/>
          </p:nvSpPr>
          <p:spPr bwMode="auto">
            <a:xfrm>
              <a:off x="8238999" y="3345920"/>
              <a:ext cx="308328" cy="105535"/>
            </a:xfrm>
            <a:custGeom>
              <a:avLst/>
              <a:gdLst>
                <a:gd name="T0" fmla="*/ 0 w 117"/>
                <a:gd name="T1" fmla="*/ 6 h 40"/>
                <a:gd name="T2" fmla="*/ 2 w 117"/>
                <a:gd name="T3" fmla="*/ 40 h 40"/>
                <a:gd name="T4" fmla="*/ 117 w 117"/>
                <a:gd name="T5" fmla="*/ 34 h 40"/>
                <a:gd name="T6" fmla="*/ 115 w 117"/>
                <a:gd name="T7" fmla="*/ 0 h 40"/>
                <a:gd name="T8" fmla="*/ 0 w 117"/>
                <a:gd name="T9" fmla="*/ 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40">
                  <a:moveTo>
                    <a:pt x="0" y="6"/>
                  </a:moveTo>
                  <a:lnTo>
                    <a:pt x="2" y="40"/>
                  </a:lnTo>
                  <a:lnTo>
                    <a:pt x="117" y="34"/>
                  </a:lnTo>
                  <a:lnTo>
                    <a:pt x="115" y="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3" name="Freeform 456"/>
            <p:cNvSpPr>
              <a:spLocks/>
            </p:cNvSpPr>
            <p:nvPr/>
          </p:nvSpPr>
          <p:spPr bwMode="auto">
            <a:xfrm>
              <a:off x="8207375" y="3137490"/>
              <a:ext cx="313599" cy="142472"/>
            </a:xfrm>
            <a:custGeom>
              <a:avLst/>
              <a:gdLst>
                <a:gd name="T0" fmla="*/ 0 w 119"/>
                <a:gd name="T1" fmla="*/ 23 h 54"/>
                <a:gd name="T2" fmla="*/ 6 w 119"/>
                <a:gd name="T3" fmla="*/ 54 h 54"/>
                <a:gd name="T4" fmla="*/ 119 w 119"/>
                <a:gd name="T5" fmla="*/ 33 h 54"/>
                <a:gd name="T6" fmla="*/ 113 w 119"/>
                <a:gd name="T7" fmla="*/ 0 h 54"/>
                <a:gd name="T8" fmla="*/ 0 w 119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54">
                  <a:moveTo>
                    <a:pt x="0" y="23"/>
                  </a:moveTo>
                  <a:lnTo>
                    <a:pt x="6" y="54"/>
                  </a:lnTo>
                  <a:lnTo>
                    <a:pt x="119" y="33"/>
                  </a:lnTo>
                  <a:lnTo>
                    <a:pt x="113" y="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4" name="Freeform 457"/>
            <p:cNvSpPr>
              <a:spLocks/>
            </p:cNvSpPr>
            <p:nvPr/>
          </p:nvSpPr>
          <p:spPr bwMode="auto">
            <a:xfrm>
              <a:off x="8136222" y="2926421"/>
              <a:ext cx="324140" cy="171494"/>
            </a:xfrm>
            <a:custGeom>
              <a:avLst/>
              <a:gdLst>
                <a:gd name="T0" fmla="*/ 0 w 123"/>
                <a:gd name="T1" fmla="*/ 32 h 65"/>
                <a:gd name="T2" fmla="*/ 7 w 123"/>
                <a:gd name="T3" fmla="*/ 65 h 65"/>
                <a:gd name="T4" fmla="*/ 123 w 123"/>
                <a:gd name="T5" fmla="*/ 34 h 65"/>
                <a:gd name="T6" fmla="*/ 115 w 123"/>
                <a:gd name="T7" fmla="*/ 0 h 65"/>
                <a:gd name="T8" fmla="*/ 0 w 123"/>
                <a:gd name="T9" fmla="*/ 3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65">
                  <a:moveTo>
                    <a:pt x="0" y="32"/>
                  </a:moveTo>
                  <a:lnTo>
                    <a:pt x="7" y="65"/>
                  </a:lnTo>
                  <a:lnTo>
                    <a:pt x="123" y="34"/>
                  </a:lnTo>
                  <a:lnTo>
                    <a:pt x="115" y="0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5" name="Freeform 458"/>
            <p:cNvSpPr>
              <a:spLocks/>
            </p:cNvSpPr>
            <p:nvPr/>
          </p:nvSpPr>
          <p:spPr bwMode="auto">
            <a:xfrm>
              <a:off x="8057164" y="2747012"/>
              <a:ext cx="289881" cy="192600"/>
            </a:xfrm>
            <a:custGeom>
              <a:avLst/>
              <a:gdLst>
                <a:gd name="T0" fmla="*/ 0 w 110"/>
                <a:gd name="T1" fmla="*/ 43 h 73"/>
                <a:gd name="T2" fmla="*/ 12 w 110"/>
                <a:gd name="T3" fmla="*/ 73 h 73"/>
                <a:gd name="T4" fmla="*/ 110 w 110"/>
                <a:gd name="T5" fmla="*/ 31 h 73"/>
                <a:gd name="T6" fmla="*/ 98 w 110"/>
                <a:gd name="T7" fmla="*/ 0 h 73"/>
                <a:gd name="T8" fmla="*/ 0 w 110"/>
                <a:gd name="T9" fmla="*/ 4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73">
                  <a:moveTo>
                    <a:pt x="0" y="43"/>
                  </a:moveTo>
                  <a:lnTo>
                    <a:pt x="12" y="73"/>
                  </a:lnTo>
                  <a:lnTo>
                    <a:pt x="110" y="31"/>
                  </a:lnTo>
                  <a:lnTo>
                    <a:pt x="98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6" name="Freeform 459"/>
            <p:cNvSpPr>
              <a:spLocks/>
            </p:cNvSpPr>
            <p:nvPr/>
          </p:nvSpPr>
          <p:spPr bwMode="auto">
            <a:xfrm>
              <a:off x="7980741" y="2535943"/>
              <a:ext cx="292517" cy="216346"/>
            </a:xfrm>
            <a:custGeom>
              <a:avLst/>
              <a:gdLst>
                <a:gd name="T0" fmla="*/ 0 w 111"/>
                <a:gd name="T1" fmla="*/ 50 h 82"/>
                <a:gd name="T2" fmla="*/ 13 w 111"/>
                <a:gd name="T3" fmla="*/ 82 h 82"/>
                <a:gd name="T4" fmla="*/ 111 w 111"/>
                <a:gd name="T5" fmla="*/ 30 h 82"/>
                <a:gd name="T6" fmla="*/ 96 w 111"/>
                <a:gd name="T7" fmla="*/ 0 h 82"/>
                <a:gd name="T8" fmla="*/ 0 w 111"/>
                <a:gd name="T9" fmla="*/ 5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82">
                  <a:moveTo>
                    <a:pt x="0" y="50"/>
                  </a:moveTo>
                  <a:lnTo>
                    <a:pt x="13" y="82"/>
                  </a:lnTo>
                  <a:lnTo>
                    <a:pt x="111" y="30"/>
                  </a:lnTo>
                  <a:lnTo>
                    <a:pt x="96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7" name="Freeform 460"/>
            <p:cNvSpPr>
              <a:spLocks/>
            </p:cNvSpPr>
            <p:nvPr/>
          </p:nvSpPr>
          <p:spPr bwMode="auto">
            <a:xfrm>
              <a:off x="7862153" y="2359173"/>
              <a:ext cx="276705" cy="242729"/>
            </a:xfrm>
            <a:custGeom>
              <a:avLst/>
              <a:gdLst>
                <a:gd name="T0" fmla="*/ 0 w 105"/>
                <a:gd name="T1" fmla="*/ 65 h 92"/>
                <a:gd name="T2" fmla="*/ 17 w 105"/>
                <a:gd name="T3" fmla="*/ 92 h 92"/>
                <a:gd name="T4" fmla="*/ 105 w 105"/>
                <a:gd name="T5" fmla="*/ 28 h 92"/>
                <a:gd name="T6" fmla="*/ 88 w 105"/>
                <a:gd name="T7" fmla="*/ 0 h 92"/>
                <a:gd name="T8" fmla="*/ 0 w 105"/>
                <a:gd name="T9" fmla="*/ 65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92">
                  <a:moveTo>
                    <a:pt x="0" y="65"/>
                  </a:moveTo>
                  <a:lnTo>
                    <a:pt x="17" y="92"/>
                  </a:lnTo>
                  <a:lnTo>
                    <a:pt x="105" y="28"/>
                  </a:lnTo>
                  <a:lnTo>
                    <a:pt x="88" y="0"/>
                  </a:lnTo>
                  <a:lnTo>
                    <a:pt x="0" y="65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8" name="Freeform 461"/>
            <p:cNvSpPr>
              <a:spLocks/>
            </p:cNvSpPr>
            <p:nvPr/>
          </p:nvSpPr>
          <p:spPr bwMode="auto">
            <a:xfrm>
              <a:off x="7743565" y="2195594"/>
              <a:ext cx="268799" cy="258560"/>
            </a:xfrm>
            <a:custGeom>
              <a:avLst/>
              <a:gdLst>
                <a:gd name="T0" fmla="*/ 0 w 102"/>
                <a:gd name="T1" fmla="*/ 73 h 98"/>
                <a:gd name="T2" fmla="*/ 19 w 102"/>
                <a:gd name="T3" fmla="*/ 98 h 98"/>
                <a:gd name="T4" fmla="*/ 102 w 102"/>
                <a:gd name="T5" fmla="*/ 25 h 98"/>
                <a:gd name="T6" fmla="*/ 82 w 102"/>
                <a:gd name="T7" fmla="*/ 0 h 98"/>
                <a:gd name="T8" fmla="*/ 0 w 102"/>
                <a:gd name="T9" fmla="*/ 73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98">
                  <a:moveTo>
                    <a:pt x="0" y="73"/>
                  </a:moveTo>
                  <a:lnTo>
                    <a:pt x="19" y="98"/>
                  </a:lnTo>
                  <a:lnTo>
                    <a:pt x="102" y="25"/>
                  </a:lnTo>
                  <a:lnTo>
                    <a:pt x="82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9" name="Freeform 462"/>
            <p:cNvSpPr>
              <a:spLocks/>
            </p:cNvSpPr>
            <p:nvPr/>
          </p:nvSpPr>
          <p:spPr bwMode="auto">
            <a:xfrm>
              <a:off x="7614436" y="2053122"/>
              <a:ext cx="268799" cy="269113"/>
            </a:xfrm>
            <a:custGeom>
              <a:avLst/>
              <a:gdLst>
                <a:gd name="T0" fmla="*/ 0 w 102"/>
                <a:gd name="T1" fmla="*/ 77 h 102"/>
                <a:gd name="T2" fmla="*/ 21 w 102"/>
                <a:gd name="T3" fmla="*/ 102 h 102"/>
                <a:gd name="T4" fmla="*/ 102 w 102"/>
                <a:gd name="T5" fmla="*/ 23 h 102"/>
                <a:gd name="T6" fmla="*/ 80 w 102"/>
                <a:gd name="T7" fmla="*/ 0 h 102"/>
                <a:gd name="T8" fmla="*/ 0 w 102"/>
                <a:gd name="T9" fmla="*/ 7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02">
                  <a:moveTo>
                    <a:pt x="0" y="77"/>
                  </a:moveTo>
                  <a:lnTo>
                    <a:pt x="21" y="102"/>
                  </a:lnTo>
                  <a:lnTo>
                    <a:pt x="102" y="23"/>
                  </a:lnTo>
                  <a:lnTo>
                    <a:pt x="80" y="0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0" name="Freeform 463"/>
            <p:cNvSpPr>
              <a:spLocks/>
            </p:cNvSpPr>
            <p:nvPr/>
          </p:nvSpPr>
          <p:spPr bwMode="auto">
            <a:xfrm>
              <a:off x="7485307" y="1913289"/>
              <a:ext cx="258258" cy="277028"/>
            </a:xfrm>
            <a:custGeom>
              <a:avLst/>
              <a:gdLst>
                <a:gd name="T0" fmla="*/ 0 w 98"/>
                <a:gd name="T1" fmla="*/ 82 h 105"/>
                <a:gd name="T2" fmla="*/ 23 w 98"/>
                <a:gd name="T3" fmla="*/ 105 h 105"/>
                <a:gd name="T4" fmla="*/ 98 w 98"/>
                <a:gd name="T5" fmla="*/ 23 h 105"/>
                <a:gd name="T6" fmla="*/ 74 w 98"/>
                <a:gd name="T7" fmla="*/ 0 h 105"/>
                <a:gd name="T8" fmla="*/ 0 w 98"/>
                <a:gd name="T9" fmla="*/ 8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105">
                  <a:moveTo>
                    <a:pt x="0" y="82"/>
                  </a:moveTo>
                  <a:lnTo>
                    <a:pt x="23" y="105"/>
                  </a:lnTo>
                  <a:lnTo>
                    <a:pt x="98" y="23"/>
                  </a:lnTo>
                  <a:lnTo>
                    <a:pt x="74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1" name="Freeform 464"/>
            <p:cNvSpPr>
              <a:spLocks/>
            </p:cNvSpPr>
            <p:nvPr/>
          </p:nvSpPr>
          <p:spPr bwMode="auto">
            <a:xfrm>
              <a:off x="7350908" y="1786648"/>
              <a:ext cx="247717" cy="287582"/>
            </a:xfrm>
            <a:custGeom>
              <a:avLst/>
              <a:gdLst>
                <a:gd name="T0" fmla="*/ 0 w 94"/>
                <a:gd name="T1" fmla="*/ 88 h 109"/>
                <a:gd name="T2" fmla="*/ 23 w 94"/>
                <a:gd name="T3" fmla="*/ 109 h 109"/>
                <a:gd name="T4" fmla="*/ 94 w 94"/>
                <a:gd name="T5" fmla="*/ 23 h 109"/>
                <a:gd name="T6" fmla="*/ 70 w 94"/>
                <a:gd name="T7" fmla="*/ 0 h 109"/>
                <a:gd name="T8" fmla="*/ 0 w 94"/>
                <a:gd name="T9" fmla="*/ 8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09">
                  <a:moveTo>
                    <a:pt x="0" y="88"/>
                  </a:moveTo>
                  <a:lnTo>
                    <a:pt x="23" y="109"/>
                  </a:lnTo>
                  <a:lnTo>
                    <a:pt x="94" y="23"/>
                  </a:lnTo>
                  <a:lnTo>
                    <a:pt x="70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2" name="Freeform 465"/>
            <p:cNvSpPr>
              <a:spLocks/>
            </p:cNvSpPr>
            <p:nvPr/>
          </p:nvSpPr>
          <p:spPr bwMode="auto">
            <a:xfrm>
              <a:off x="7211238" y="1673198"/>
              <a:ext cx="237176" cy="290220"/>
            </a:xfrm>
            <a:custGeom>
              <a:avLst/>
              <a:gdLst>
                <a:gd name="T0" fmla="*/ 0 w 90"/>
                <a:gd name="T1" fmla="*/ 91 h 110"/>
                <a:gd name="T2" fmla="*/ 25 w 90"/>
                <a:gd name="T3" fmla="*/ 110 h 110"/>
                <a:gd name="T4" fmla="*/ 90 w 90"/>
                <a:gd name="T5" fmla="*/ 18 h 110"/>
                <a:gd name="T6" fmla="*/ 65 w 90"/>
                <a:gd name="T7" fmla="*/ 0 h 110"/>
                <a:gd name="T8" fmla="*/ 0 w 90"/>
                <a:gd name="T9" fmla="*/ 9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10">
                  <a:moveTo>
                    <a:pt x="0" y="91"/>
                  </a:moveTo>
                  <a:lnTo>
                    <a:pt x="25" y="110"/>
                  </a:lnTo>
                  <a:lnTo>
                    <a:pt x="90" y="18"/>
                  </a:lnTo>
                  <a:lnTo>
                    <a:pt x="65" y="0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3" name="Freeform 466"/>
            <p:cNvSpPr>
              <a:spLocks/>
            </p:cNvSpPr>
            <p:nvPr/>
          </p:nvSpPr>
          <p:spPr bwMode="auto">
            <a:xfrm>
              <a:off x="7034673" y="1557110"/>
              <a:ext cx="247717" cy="335072"/>
            </a:xfrm>
            <a:custGeom>
              <a:avLst/>
              <a:gdLst>
                <a:gd name="T0" fmla="*/ 0 w 94"/>
                <a:gd name="T1" fmla="*/ 108 h 127"/>
                <a:gd name="T2" fmla="*/ 28 w 94"/>
                <a:gd name="T3" fmla="*/ 127 h 127"/>
                <a:gd name="T4" fmla="*/ 94 w 94"/>
                <a:gd name="T5" fmla="*/ 19 h 127"/>
                <a:gd name="T6" fmla="*/ 67 w 94"/>
                <a:gd name="T7" fmla="*/ 0 h 127"/>
                <a:gd name="T8" fmla="*/ 0 w 94"/>
                <a:gd name="T9" fmla="*/ 108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27">
                  <a:moveTo>
                    <a:pt x="0" y="108"/>
                  </a:moveTo>
                  <a:lnTo>
                    <a:pt x="28" y="127"/>
                  </a:lnTo>
                  <a:lnTo>
                    <a:pt x="94" y="19"/>
                  </a:lnTo>
                  <a:lnTo>
                    <a:pt x="67" y="0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4" name="Freeform 467"/>
            <p:cNvSpPr>
              <a:spLocks/>
            </p:cNvSpPr>
            <p:nvPr/>
          </p:nvSpPr>
          <p:spPr bwMode="auto">
            <a:xfrm>
              <a:off x="6902909" y="1451576"/>
              <a:ext cx="231905" cy="329795"/>
            </a:xfrm>
            <a:custGeom>
              <a:avLst/>
              <a:gdLst>
                <a:gd name="T0" fmla="*/ 0 w 88"/>
                <a:gd name="T1" fmla="*/ 109 h 125"/>
                <a:gd name="T2" fmla="*/ 27 w 88"/>
                <a:gd name="T3" fmla="*/ 125 h 125"/>
                <a:gd name="T4" fmla="*/ 88 w 88"/>
                <a:gd name="T5" fmla="*/ 19 h 125"/>
                <a:gd name="T6" fmla="*/ 60 w 88"/>
                <a:gd name="T7" fmla="*/ 0 h 125"/>
                <a:gd name="T8" fmla="*/ 0 w 88"/>
                <a:gd name="T9" fmla="*/ 109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25">
                  <a:moveTo>
                    <a:pt x="0" y="109"/>
                  </a:moveTo>
                  <a:lnTo>
                    <a:pt x="27" y="125"/>
                  </a:lnTo>
                  <a:lnTo>
                    <a:pt x="88" y="19"/>
                  </a:lnTo>
                  <a:lnTo>
                    <a:pt x="60" y="0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5" name="Freeform 468"/>
            <p:cNvSpPr>
              <a:spLocks/>
            </p:cNvSpPr>
            <p:nvPr/>
          </p:nvSpPr>
          <p:spPr bwMode="auto">
            <a:xfrm>
              <a:off x="6742157" y="1351318"/>
              <a:ext cx="221364" cy="348264"/>
            </a:xfrm>
            <a:custGeom>
              <a:avLst/>
              <a:gdLst>
                <a:gd name="T0" fmla="*/ 0 w 84"/>
                <a:gd name="T1" fmla="*/ 117 h 132"/>
                <a:gd name="T2" fmla="*/ 29 w 84"/>
                <a:gd name="T3" fmla="*/ 132 h 132"/>
                <a:gd name="T4" fmla="*/ 84 w 84"/>
                <a:gd name="T5" fmla="*/ 17 h 132"/>
                <a:gd name="T6" fmla="*/ 55 w 84"/>
                <a:gd name="T7" fmla="*/ 0 h 132"/>
                <a:gd name="T8" fmla="*/ 0 w 84"/>
                <a:gd name="T9" fmla="*/ 117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32">
                  <a:moveTo>
                    <a:pt x="0" y="117"/>
                  </a:moveTo>
                  <a:lnTo>
                    <a:pt x="29" y="132"/>
                  </a:lnTo>
                  <a:lnTo>
                    <a:pt x="84" y="17"/>
                  </a:lnTo>
                  <a:lnTo>
                    <a:pt x="55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6" name="Freeform 469"/>
            <p:cNvSpPr>
              <a:spLocks/>
            </p:cNvSpPr>
            <p:nvPr/>
          </p:nvSpPr>
          <p:spPr bwMode="auto">
            <a:xfrm>
              <a:off x="6581404" y="1293274"/>
              <a:ext cx="197646" cy="350902"/>
            </a:xfrm>
            <a:custGeom>
              <a:avLst/>
              <a:gdLst>
                <a:gd name="T0" fmla="*/ 0 w 75"/>
                <a:gd name="T1" fmla="*/ 121 h 133"/>
                <a:gd name="T2" fmla="*/ 30 w 75"/>
                <a:gd name="T3" fmla="*/ 133 h 133"/>
                <a:gd name="T4" fmla="*/ 75 w 75"/>
                <a:gd name="T5" fmla="*/ 12 h 133"/>
                <a:gd name="T6" fmla="*/ 47 w 75"/>
                <a:gd name="T7" fmla="*/ 0 h 133"/>
                <a:gd name="T8" fmla="*/ 0 w 75"/>
                <a:gd name="T9" fmla="*/ 12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33">
                  <a:moveTo>
                    <a:pt x="0" y="121"/>
                  </a:moveTo>
                  <a:lnTo>
                    <a:pt x="30" y="133"/>
                  </a:lnTo>
                  <a:lnTo>
                    <a:pt x="75" y="12"/>
                  </a:lnTo>
                  <a:lnTo>
                    <a:pt x="47" y="0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7" name="Freeform 470"/>
            <p:cNvSpPr>
              <a:spLocks/>
            </p:cNvSpPr>
            <p:nvPr/>
          </p:nvSpPr>
          <p:spPr bwMode="auto">
            <a:xfrm>
              <a:off x="6402205" y="1232592"/>
              <a:ext cx="195011" cy="350902"/>
            </a:xfrm>
            <a:custGeom>
              <a:avLst/>
              <a:gdLst>
                <a:gd name="T0" fmla="*/ 0 w 74"/>
                <a:gd name="T1" fmla="*/ 121 h 133"/>
                <a:gd name="T2" fmla="*/ 29 w 74"/>
                <a:gd name="T3" fmla="*/ 133 h 133"/>
                <a:gd name="T4" fmla="*/ 74 w 74"/>
                <a:gd name="T5" fmla="*/ 12 h 133"/>
                <a:gd name="T6" fmla="*/ 45 w 74"/>
                <a:gd name="T7" fmla="*/ 0 h 133"/>
                <a:gd name="T8" fmla="*/ 0 w 74"/>
                <a:gd name="T9" fmla="*/ 12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3">
                  <a:moveTo>
                    <a:pt x="0" y="121"/>
                  </a:moveTo>
                  <a:lnTo>
                    <a:pt x="29" y="133"/>
                  </a:lnTo>
                  <a:lnTo>
                    <a:pt x="74" y="12"/>
                  </a:lnTo>
                  <a:lnTo>
                    <a:pt x="45" y="0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8" name="Freeform 471"/>
            <p:cNvSpPr>
              <a:spLocks/>
            </p:cNvSpPr>
            <p:nvPr/>
          </p:nvSpPr>
          <p:spPr bwMode="auto">
            <a:xfrm>
              <a:off x="6230912" y="1177186"/>
              <a:ext cx="171294" cy="350902"/>
            </a:xfrm>
            <a:custGeom>
              <a:avLst/>
              <a:gdLst>
                <a:gd name="T0" fmla="*/ 0 w 65"/>
                <a:gd name="T1" fmla="*/ 125 h 133"/>
                <a:gd name="T2" fmla="*/ 31 w 65"/>
                <a:gd name="T3" fmla="*/ 133 h 133"/>
                <a:gd name="T4" fmla="*/ 65 w 65"/>
                <a:gd name="T5" fmla="*/ 10 h 133"/>
                <a:gd name="T6" fmla="*/ 35 w 65"/>
                <a:gd name="T7" fmla="*/ 0 h 133"/>
                <a:gd name="T8" fmla="*/ 0 w 65"/>
                <a:gd name="T9" fmla="*/ 125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33">
                  <a:moveTo>
                    <a:pt x="0" y="125"/>
                  </a:moveTo>
                  <a:lnTo>
                    <a:pt x="31" y="133"/>
                  </a:lnTo>
                  <a:lnTo>
                    <a:pt x="65" y="10"/>
                  </a:lnTo>
                  <a:lnTo>
                    <a:pt x="35" y="0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9" name="Freeform 472"/>
            <p:cNvSpPr>
              <a:spLocks/>
            </p:cNvSpPr>
            <p:nvPr/>
          </p:nvSpPr>
          <p:spPr bwMode="auto">
            <a:xfrm>
              <a:off x="6064889" y="1121780"/>
              <a:ext cx="166023" cy="385201"/>
            </a:xfrm>
            <a:custGeom>
              <a:avLst/>
              <a:gdLst>
                <a:gd name="T0" fmla="*/ 0 w 63"/>
                <a:gd name="T1" fmla="*/ 138 h 146"/>
                <a:gd name="T2" fmla="*/ 32 w 63"/>
                <a:gd name="T3" fmla="*/ 146 h 146"/>
                <a:gd name="T4" fmla="*/ 63 w 63"/>
                <a:gd name="T5" fmla="*/ 6 h 146"/>
                <a:gd name="T6" fmla="*/ 34 w 63"/>
                <a:gd name="T7" fmla="*/ 0 h 146"/>
                <a:gd name="T8" fmla="*/ 0 w 63"/>
                <a:gd name="T9" fmla="*/ 138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46">
                  <a:moveTo>
                    <a:pt x="0" y="138"/>
                  </a:moveTo>
                  <a:lnTo>
                    <a:pt x="32" y="146"/>
                  </a:lnTo>
                  <a:lnTo>
                    <a:pt x="63" y="6"/>
                  </a:lnTo>
                  <a:lnTo>
                    <a:pt x="34" y="0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0" name="Freeform 473"/>
            <p:cNvSpPr>
              <a:spLocks/>
            </p:cNvSpPr>
            <p:nvPr/>
          </p:nvSpPr>
          <p:spPr bwMode="auto">
            <a:xfrm>
              <a:off x="5906772" y="1055821"/>
              <a:ext cx="147576" cy="356179"/>
            </a:xfrm>
            <a:custGeom>
              <a:avLst/>
              <a:gdLst>
                <a:gd name="T0" fmla="*/ 0 w 56"/>
                <a:gd name="T1" fmla="*/ 127 h 135"/>
                <a:gd name="T2" fmla="*/ 29 w 56"/>
                <a:gd name="T3" fmla="*/ 135 h 135"/>
                <a:gd name="T4" fmla="*/ 56 w 56"/>
                <a:gd name="T5" fmla="*/ 8 h 135"/>
                <a:gd name="T6" fmla="*/ 27 w 56"/>
                <a:gd name="T7" fmla="*/ 0 h 135"/>
                <a:gd name="T8" fmla="*/ 0 w 56"/>
                <a:gd name="T9" fmla="*/ 12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35">
                  <a:moveTo>
                    <a:pt x="0" y="127"/>
                  </a:moveTo>
                  <a:lnTo>
                    <a:pt x="29" y="135"/>
                  </a:lnTo>
                  <a:lnTo>
                    <a:pt x="56" y="8"/>
                  </a:lnTo>
                  <a:lnTo>
                    <a:pt x="27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1" name="Freeform 474"/>
            <p:cNvSpPr>
              <a:spLocks/>
            </p:cNvSpPr>
            <p:nvPr/>
          </p:nvSpPr>
          <p:spPr bwMode="auto">
            <a:xfrm>
              <a:off x="5735478" y="1000416"/>
              <a:ext cx="139670" cy="350902"/>
            </a:xfrm>
            <a:custGeom>
              <a:avLst/>
              <a:gdLst>
                <a:gd name="T0" fmla="*/ 0 w 53"/>
                <a:gd name="T1" fmla="*/ 127 h 133"/>
                <a:gd name="T2" fmla="*/ 31 w 53"/>
                <a:gd name="T3" fmla="*/ 133 h 133"/>
                <a:gd name="T4" fmla="*/ 53 w 53"/>
                <a:gd name="T5" fmla="*/ 6 h 133"/>
                <a:gd name="T6" fmla="*/ 24 w 53"/>
                <a:gd name="T7" fmla="*/ 0 h 133"/>
                <a:gd name="T8" fmla="*/ 0 w 53"/>
                <a:gd name="T9" fmla="*/ 12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33">
                  <a:moveTo>
                    <a:pt x="0" y="127"/>
                  </a:moveTo>
                  <a:lnTo>
                    <a:pt x="31" y="133"/>
                  </a:lnTo>
                  <a:lnTo>
                    <a:pt x="53" y="6"/>
                  </a:lnTo>
                  <a:lnTo>
                    <a:pt x="24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2" name="Freeform 475"/>
            <p:cNvSpPr>
              <a:spLocks/>
            </p:cNvSpPr>
            <p:nvPr/>
          </p:nvSpPr>
          <p:spPr bwMode="auto">
            <a:xfrm>
              <a:off x="5569455" y="966117"/>
              <a:ext cx="134400" cy="337710"/>
            </a:xfrm>
            <a:custGeom>
              <a:avLst/>
              <a:gdLst>
                <a:gd name="T0" fmla="*/ 0 w 51"/>
                <a:gd name="T1" fmla="*/ 121 h 128"/>
                <a:gd name="T2" fmla="*/ 32 w 51"/>
                <a:gd name="T3" fmla="*/ 128 h 128"/>
                <a:gd name="T4" fmla="*/ 51 w 51"/>
                <a:gd name="T5" fmla="*/ 7 h 128"/>
                <a:gd name="T6" fmla="*/ 20 w 51"/>
                <a:gd name="T7" fmla="*/ 0 h 128"/>
                <a:gd name="T8" fmla="*/ 0 w 51"/>
                <a:gd name="T9" fmla="*/ 121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128">
                  <a:moveTo>
                    <a:pt x="0" y="121"/>
                  </a:moveTo>
                  <a:lnTo>
                    <a:pt x="32" y="128"/>
                  </a:lnTo>
                  <a:lnTo>
                    <a:pt x="51" y="7"/>
                  </a:lnTo>
                  <a:lnTo>
                    <a:pt x="20" y="0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3" name="Freeform 476"/>
            <p:cNvSpPr>
              <a:spLocks/>
            </p:cNvSpPr>
            <p:nvPr/>
          </p:nvSpPr>
          <p:spPr bwMode="auto">
            <a:xfrm>
              <a:off x="5395526" y="934457"/>
              <a:ext cx="123858" cy="345626"/>
            </a:xfrm>
            <a:custGeom>
              <a:avLst/>
              <a:gdLst>
                <a:gd name="T0" fmla="*/ 0 w 47"/>
                <a:gd name="T1" fmla="*/ 127 h 131"/>
                <a:gd name="T2" fmla="*/ 31 w 47"/>
                <a:gd name="T3" fmla="*/ 131 h 131"/>
                <a:gd name="T4" fmla="*/ 47 w 47"/>
                <a:gd name="T5" fmla="*/ 6 h 131"/>
                <a:gd name="T6" fmla="*/ 16 w 47"/>
                <a:gd name="T7" fmla="*/ 0 h 131"/>
                <a:gd name="T8" fmla="*/ 0 w 47"/>
                <a:gd name="T9" fmla="*/ 127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31">
                  <a:moveTo>
                    <a:pt x="0" y="127"/>
                  </a:moveTo>
                  <a:lnTo>
                    <a:pt x="31" y="131"/>
                  </a:lnTo>
                  <a:lnTo>
                    <a:pt x="47" y="6"/>
                  </a:lnTo>
                  <a:lnTo>
                    <a:pt x="16" y="0"/>
                  </a:lnTo>
                  <a:lnTo>
                    <a:pt x="0" y="127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4" name="Freeform 477"/>
            <p:cNvSpPr>
              <a:spLocks/>
            </p:cNvSpPr>
            <p:nvPr/>
          </p:nvSpPr>
          <p:spPr bwMode="auto">
            <a:xfrm>
              <a:off x="5229503" y="918626"/>
              <a:ext cx="108047" cy="345626"/>
            </a:xfrm>
            <a:custGeom>
              <a:avLst/>
              <a:gdLst>
                <a:gd name="T0" fmla="*/ 0 w 41"/>
                <a:gd name="T1" fmla="*/ 129 h 131"/>
                <a:gd name="T2" fmla="*/ 32 w 41"/>
                <a:gd name="T3" fmla="*/ 131 h 131"/>
                <a:gd name="T4" fmla="*/ 41 w 41"/>
                <a:gd name="T5" fmla="*/ 2 h 131"/>
                <a:gd name="T6" fmla="*/ 10 w 41"/>
                <a:gd name="T7" fmla="*/ 0 h 131"/>
                <a:gd name="T8" fmla="*/ 0 w 41"/>
                <a:gd name="T9" fmla="*/ 129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131">
                  <a:moveTo>
                    <a:pt x="0" y="129"/>
                  </a:moveTo>
                  <a:lnTo>
                    <a:pt x="32" y="131"/>
                  </a:lnTo>
                  <a:lnTo>
                    <a:pt x="41" y="2"/>
                  </a:lnTo>
                  <a:lnTo>
                    <a:pt x="10" y="0"/>
                  </a:lnTo>
                  <a:lnTo>
                    <a:pt x="0" y="129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5" name="Freeform 478"/>
            <p:cNvSpPr>
              <a:spLocks/>
            </p:cNvSpPr>
            <p:nvPr/>
          </p:nvSpPr>
          <p:spPr bwMode="auto">
            <a:xfrm>
              <a:off x="5050304" y="905435"/>
              <a:ext cx="113317" cy="348264"/>
            </a:xfrm>
            <a:custGeom>
              <a:avLst/>
              <a:gdLst>
                <a:gd name="T0" fmla="*/ 0 w 43"/>
                <a:gd name="T1" fmla="*/ 130 h 132"/>
                <a:gd name="T2" fmla="*/ 31 w 43"/>
                <a:gd name="T3" fmla="*/ 132 h 132"/>
                <a:gd name="T4" fmla="*/ 43 w 43"/>
                <a:gd name="T5" fmla="*/ 2 h 132"/>
                <a:gd name="T6" fmla="*/ 11 w 43"/>
                <a:gd name="T7" fmla="*/ 0 h 132"/>
                <a:gd name="T8" fmla="*/ 0 w 43"/>
                <a:gd name="T9" fmla="*/ 13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32">
                  <a:moveTo>
                    <a:pt x="0" y="130"/>
                  </a:moveTo>
                  <a:lnTo>
                    <a:pt x="31" y="132"/>
                  </a:lnTo>
                  <a:lnTo>
                    <a:pt x="43" y="2"/>
                  </a:lnTo>
                  <a:lnTo>
                    <a:pt x="11" y="0"/>
                  </a:lnTo>
                  <a:lnTo>
                    <a:pt x="0" y="130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6" name="Freeform 479"/>
            <p:cNvSpPr>
              <a:spLocks/>
            </p:cNvSpPr>
            <p:nvPr/>
          </p:nvSpPr>
          <p:spPr bwMode="auto">
            <a:xfrm>
              <a:off x="4879011" y="879051"/>
              <a:ext cx="97506" cy="345626"/>
            </a:xfrm>
            <a:custGeom>
              <a:avLst/>
              <a:gdLst>
                <a:gd name="T0" fmla="*/ 0 w 37"/>
                <a:gd name="T1" fmla="*/ 131 h 131"/>
                <a:gd name="T2" fmla="*/ 31 w 37"/>
                <a:gd name="T3" fmla="*/ 131 h 131"/>
                <a:gd name="T4" fmla="*/ 37 w 37"/>
                <a:gd name="T5" fmla="*/ 2 h 131"/>
                <a:gd name="T6" fmla="*/ 6 w 37"/>
                <a:gd name="T7" fmla="*/ 0 h 131"/>
                <a:gd name="T8" fmla="*/ 0 w 37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31">
                  <a:moveTo>
                    <a:pt x="0" y="131"/>
                  </a:moveTo>
                  <a:lnTo>
                    <a:pt x="31" y="131"/>
                  </a:lnTo>
                  <a:lnTo>
                    <a:pt x="37" y="2"/>
                  </a:lnTo>
                  <a:lnTo>
                    <a:pt x="6" y="0"/>
                  </a:lnTo>
                  <a:lnTo>
                    <a:pt x="0" y="13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7" name="Freeform 480"/>
            <p:cNvSpPr>
              <a:spLocks/>
            </p:cNvSpPr>
            <p:nvPr/>
          </p:nvSpPr>
          <p:spPr bwMode="auto">
            <a:xfrm>
              <a:off x="4699811" y="879051"/>
              <a:ext cx="86964" cy="345626"/>
            </a:xfrm>
            <a:custGeom>
              <a:avLst/>
              <a:gdLst>
                <a:gd name="T0" fmla="*/ 0 w 33"/>
                <a:gd name="T1" fmla="*/ 131 h 131"/>
                <a:gd name="T2" fmla="*/ 31 w 33"/>
                <a:gd name="T3" fmla="*/ 131 h 131"/>
                <a:gd name="T4" fmla="*/ 33 w 33"/>
                <a:gd name="T5" fmla="*/ 2 h 131"/>
                <a:gd name="T6" fmla="*/ 1 w 33"/>
                <a:gd name="T7" fmla="*/ 0 h 131"/>
                <a:gd name="T8" fmla="*/ 0 w 33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31">
                  <a:moveTo>
                    <a:pt x="0" y="131"/>
                  </a:moveTo>
                  <a:lnTo>
                    <a:pt x="31" y="131"/>
                  </a:lnTo>
                  <a:lnTo>
                    <a:pt x="33" y="2"/>
                  </a:lnTo>
                  <a:lnTo>
                    <a:pt x="1" y="0"/>
                  </a:lnTo>
                  <a:lnTo>
                    <a:pt x="0" y="131"/>
                  </a:lnTo>
                  <a:close/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8" name="Line 481"/>
            <p:cNvSpPr>
              <a:spLocks noChangeShapeType="1"/>
            </p:cNvSpPr>
            <p:nvPr/>
          </p:nvSpPr>
          <p:spPr bwMode="auto">
            <a:xfrm flipV="1">
              <a:off x="4610212" y="868498"/>
              <a:ext cx="2635" cy="279666"/>
            </a:xfrm>
            <a:prstGeom prst="line">
              <a:avLst/>
            </a:prstGeom>
            <a:noFill/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9" name="Freeform 482"/>
            <p:cNvSpPr>
              <a:spLocks/>
            </p:cNvSpPr>
            <p:nvPr/>
          </p:nvSpPr>
          <p:spPr bwMode="auto">
            <a:xfrm>
              <a:off x="4570682" y="1026799"/>
              <a:ext cx="3858057" cy="2688492"/>
            </a:xfrm>
            <a:custGeom>
              <a:avLst/>
              <a:gdLst>
                <a:gd name="T0" fmla="*/ 2865 w 748"/>
                <a:gd name="T1" fmla="*/ 2128 h 488"/>
                <a:gd name="T2" fmla="*/ 2008 w 748"/>
                <a:gd name="T3" fmla="*/ 606 h 488"/>
                <a:gd name="T4" fmla="*/ 0 w 748"/>
                <a:gd name="T5" fmla="*/ 0 h 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8" h="488">
                  <a:moveTo>
                    <a:pt x="748" y="488"/>
                  </a:moveTo>
                  <a:cubicBezTo>
                    <a:pt x="748" y="355"/>
                    <a:pt x="668" y="231"/>
                    <a:pt x="524" y="139"/>
                  </a:cubicBezTo>
                  <a:cubicBezTo>
                    <a:pt x="383" y="49"/>
                    <a:pt x="197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E6EDF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0" name="Oval 483"/>
            <p:cNvSpPr>
              <a:spLocks noChangeArrowheads="1"/>
            </p:cNvSpPr>
            <p:nvPr/>
          </p:nvSpPr>
          <p:spPr bwMode="auto">
            <a:xfrm>
              <a:off x="8181022" y="3512137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1" name="Freeform 484"/>
            <p:cNvSpPr>
              <a:spLocks/>
            </p:cNvSpPr>
            <p:nvPr/>
          </p:nvSpPr>
          <p:spPr bwMode="auto">
            <a:xfrm>
              <a:off x="8223187" y="3699461"/>
              <a:ext cx="92235" cy="15830"/>
            </a:xfrm>
            <a:custGeom>
              <a:avLst/>
              <a:gdLst>
                <a:gd name="T0" fmla="*/ 68 w 18"/>
                <a:gd name="T1" fmla="*/ 12 h 3"/>
                <a:gd name="T2" fmla="*/ 35 w 18"/>
                <a:gd name="T3" fmla="*/ 0 h 3"/>
                <a:gd name="T4" fmla="*/ 0 w 18"/>
                <a:gd name="T5" fmla="*/ 1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5" y="1"/>
                    <a:pt x="12" y="0"/>
                    <a:pt x="9" y="0"/>
                  </a:cubicBezTo>
                  <a:cubicBezTo>
                    <a:pt x="5" y="0"/>
                    <a:pt x="2" y="1"/>
                    <a:pt x="0" y="3"/>
                  </a:cubicBezTo>
                </a:path>
              </a:pathLst>
            </a:custGeom>
            <a:solidFill>
              <a:srgbClr val="FFF3A8"/>
            </a:solidFill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2" name="Freeform 485"/>
            <p:cNvSpPr>
              <a:spLocks/>
            </p:cNvSpPr>
            <p:nvPr/>
          </p:nvSpPr>
          <p:spPr bwMode="auto">
            <a:xfrm>
              <a:off x="8223187" y="3699461"/>
              <a:ext cx="92235" cy="15830"/>
            </a:xfrm>
            <a:custGeom>
              <a:avLst/>
              <a:gdLst>
                <a:gd name="T0" fmla="*/ 68 w 18"/>
                <a:gd name="T1" fmla="*/ 12 h 3"/>
                <a:gd name="T2" fmla="*/ 35 w 18"/>
                <a:gd name="T3" fmla="*/ 0 h 3"/>
                <a:gd name="T4" fmla="*/ 0 w 18"/>
                <a:gd name="T5" fmla="*/ 1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5" y="1"/>
                    <a:pt x="12" y="0"/>
                    <a:pt x="9" y="0"/>
                  </a:cubicBezTo>
                  <a:cubicBezTo>
                    <a:pt x="5" y="0"/>
                    <a:pt x="2" y="1"/>
                    <a:pt x="0" y="3"/>
                  </a:cubicBezTo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3" name="Oval 486"/>
            <p:cNvSpPr>
              <a:spLocks noChangeArrowheads="1"/>
            </p:cNvSpPr>
            <p:nvPr/>
          </p:nvSpPr>
          <p:spPr bwMode="auto">
            <a:xfrm>
              <a:off x="8154669" y="3324813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4" name="Oval 487"/>
            <p:cNvSpPr>
              <a:spLocks noChangeArrowheads="1"/>
            </p:cNvSpPr>
            <p:nvPr/>
          </p:nvSpPr>
          <p:spPr bwMode="auto">
            <a:xfrm>
              <a:off x="8115140" y="3148043"/>
              <a:ext cx="163388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5" name="Oval 488"/>
            <p:cNvSpPr>
              <a:spLocks noChangeArrowheads="1"/>
            </p:cNvSpPr>
            <p:nvPr/>
          </p:nvSpPr>
          <p:spPr bwMode="auto">
            <a:xfrm>
              <a:off x="8051893" y="2965996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6" name="Oval 489"/>
            <p:cNvSpPr>
              <a:spLocks noChangeArrowheads="1"/>
            </p:cNvSpPr>
            <p:nvPr/>
          </p:nvSpPr>
          <p:spPr bwMode="auto">
            <a:xfrm>
              <a:off x="7980741" y="2799779"/>
              <a:ext cx="158117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7" name="Oval 490"/>
            <p:cNvSpPr>
              <a:spLocks noChangeArrowheads="1"/>
            </p:cNvSpPr>
            <p:nvPr/>
          </p:nvSpPr>
          <p:spPr bwMode="auto">
            <a:xfrm>
              <a:off x="7888506" y="2641477"/>
              <a:ext cx="163388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8" name="Oval 491"/>
            <p:cNvSpPr>
              <a:spLocks noChangeArrowheads="1"/>
            </p:cNvSpPr>
            <p:nvPr/>
          </p:nvSpPr>
          <p:spPr bwMode="auto">
            <a:xfrm>
              <a:off x="7783094" y="2493729"/>
              <a:ext cx="166023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9" name="Oval 492"/>
            <p:cNvSpPr>
              <a:spLocks noChangeArrowheads="1"/>
            </p:cNvSpPr>
            <p:nvPr/>
          </p:nvSpPr>
          <p:spPr bwMode="auto">
            <a:xfrm>
              <a:off x="7669777" y="2348619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0" name="Oval 493"/>
            <p:cNvSpPr>
              <a:spLocks noChangeArrowheads="1"/>
            </p:cNvSpPr>
            <p:nvPr/>
          </p:nvSpPr>
          <p:spPr bwMode="auto">
            <a:xfrm>
              <a:off x="7545919" y="2221978"/>
              <a:ext cx="166023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1" name="Oval 494"/>
            <p:cNvSpPr>
              <a:spLocks noChangeArrowheads="1"/>
            </p:cNvSpPr>
            <p:nvPr/>
          </p:nvSpPr>
          <p:spPr bwMode="auto">
            <a:xfrm>
              <a:off x="7416790" y="2095336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2" name="Oval 495"/>
            <p:cNvSpPr>
              <a:spLocks noChangeArrowheads="1"/>
            </p:cNvSpPr>
            <p:nvPr/>
          </p:nvSpPr>
          <p:spPr bwMode="auto">
            <a:xfrm>
              <a:off x="7277120" y="1987163"/>
              <a:ext cx="166023" cy="168855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3" name="Oval 496"/>
            <p:cNvSpPr>
              <a:spLocks noChangeArrowheads="1"/>
            </p:cNvSpPr>
            <p:nvPr/>
          </p:nvSpPr>
          <p:spPr bwMode="auto">
            <a:xfrm>
              <a:off x="7140085" y="1876352"/>
              <a:ext cx="158117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4" name="Oval 497"/>
            <p:cNvSpPr>
              <a:spLocks noChangeArrowheads="1"/>
            </p:cNvSpPr>
            <p:nvPr/>
          </p:nvSpPr>
          <p:spPr bwMode="auto">
            <a:xfrm>
              <a:off x="6989874" y="1781371"/>
              <a:ext cx="166023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5" name="Oval 498"/>
            <p:cNvSpPr>
              <a:spLocks noChangeArrowheads="1"/>
            </p:cNvSpPr>
            <p:nvPr/>
          </p:nvSpPr>
          <p:spPr bwMode="auto">
            <a:xfrm>
              <a:off x="6839662" y="1689028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6" name="Oval 499"/>
            <p:cNvSpPr>
              <a:spLocks noChangeArrowheads="1"/>
            </p:cNvSpPr>
            <p:nvPr/>
          </p:nvSpPr>
          <p:spPr bwMode="auto">
            <a:xfrm>
              <a:off x="6678910" y="1607239"/>
              <a:ext cx="166023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7" name="Oval 500"/>
            <p:cNvSpPr>
              <a:spLocks noChangeArrowheads="1"/>
            </p:cNvSpPr>
            <p:nvPr/>
          </p:nvSpPr>
          <p:spPr bwMode="auto">
            <a:xfrm>
              <a:off x="6526064" y="1533365"/>
              <a:ext cx="158117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8" name="Oval 501"/>
            <p:cNvSpPr>
              <a:spLocks noChangeArrowheads="1"/>
            </p:cNvSpPr>
            <p:nvPr/>
          </p:nvSpPr>
          <p:spPr bwMode="auto">
            <a:xfrm>
              <a:off x="6360041" y="1462129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9" name="Oval 502"/>
            <p:cNvSpPr>
              <a:spLocks noChangeArrowheads="1"/>
            </p:cNvSpPr>
            <p:nvPr/>
          </p:nvSpPr>
          <p:spPr bwMode="auto">
            <a:xfrm>
              <a:off x="6199288" y="1401447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0" name="Oval 503"/>
            <p:cNvSpPr>
              <a:spLocks noChangeArrowheads="1"/>
            </p:cNvSpPr>
            <p:nvPr/>
          </p:nvSpPr>
          <p:spPr bwMode="auto">
            <a:xfrm>
              <a:off x="6030630" y="1346041"/>
              <a:ext cx="163388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1" name="Oval 504"/>
            <p:cNvSpPr>
              <a:spLocks noChangeArrowheads="1"/>
            </p:cNvSpPr>
            <p:nvPr/>
          </p:nvSpPr>
          <p:spPr bwMode="auto">
            <a:xfrm>
              <a:off x="5864607" y="1298551"/>
              <a:ext cx="160752" cy="174132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2" name="Oval 505"/>
            <p:cNvSpPr>
              <a:spLocks noChangeArrowheads="1"/>
            </p:cNvSpPr>
            <p:nvPr/>
          </p:nvSpPr>
          <p:spPr bwMode="auto">
            <a:xfrm>
              <a:off x="5693314" y="1253698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3" name="Oval 506"/>
            <p:cNvSpPr>
              <a:spLocks noChangeArrowheads="1"/>
            </p:cNvSpPr>
            <p:nvPr/>
          </p:nvSpPr>
          <p:spPr bwMode="auto">
            <a:xfrm>
              <a:off x="5524655" y="1219400"/>
              <a:ext cx="163388" cy="171494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4" name="Oval 507"/>
            <p:cNvSpPr>
              <a:spLocks noChangeArrowheads="1"/>
            </p:cNvSpPr>
            <p:nvPr/>
          </p:nvSpPr>
          <p:spPr bwMode="auto">
            <a:xfrm>
              <a:off x="5353362" y="1187739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5" name="Oval 508"/>
            <p:cNvSpPr>
              <a:spLocks noChangeArrowheads="1"/>
            </p:cNvSpPr>
            <p:nvPr/>
          </p:nvSpPr>
          <p:spPr bwMode="auto">
            <a:xfrm>
              <a:off x="5184704" y="1166633"/>
              <a:ext cx="163388" cy="168855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6" name="Oval 509"/>
            <p:cNvSpPr>
              <a:spLocks noChangeArrowheads="1"/>
            </p:cNvSpPr>
            <p:nvPr/>
          </p:nvSpPr>
          <p:spPr bwMode="auto">
            <a:xfrm>
              <a:off x="5013410" y="1142887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7" name="Oval 510"/>
            <p:cNvSpPr>
              <a:spLocks noChangeArrowheads="1"/>
            </p:cNvSpPr>
            <p:nvPr/>
          </p:nvSpPr>
          <p:spPr bwMode="auto">
            <a:xfrm>
              <a:off x="4836846" y="1127057"/>
              <a:ext cx="166023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8" name="Oval 511"/>
            <p:cNvSpPr>
              <a:spLocks noChangeArrowheads="1"/>
            </p:cNvSpPr>
            <p:nvPr/>
          </p:nvSpPr>
          <p:spPr bwMode="auto">
            <a:xfrm>
              <a:off x="4668188" y="1121780"/>
              <a:ext cx="158117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9" name="Oval 512"/>
            <p:cNvSpPr>
              <a:spLocks noChangeArrowheads="1"/>
            </p:cNvSpPr>
            <p:nvPr/>
          </p:nvSpPr>
          <p:spPr bwMode="auto">
            <a:xfrm>
              <a:off x="8481445" y="3279961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0" name="Oval 513"/>
            <p:cNvSpPr>
              <a:spLocks noChangeArrowheads="1"/>
            </p:cNvSpPr>
            <p:nvPr/>
          </p:nvSpPr>
          <p:spPr bwMode="auto">
            <a:xfrm>
              <a:off x="8505162" y="3488392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1" name="Freeform 514"/>
            <p:cNvSpPr>
              <a:spLocks/>
            </p:cNvSpPr>
            <p:nvPr/>
          </p:nvSpPr>
          <p:spPr bwMode="auto">
            <a:xfrm>
              <a:off x="8542056" y="3694184"/>
              <a:ext cx="113317" cy="21107"/>
            </a:xfrm>
            <a:custGeom>
              <a:avLst/>
              <a:gdLst>
                <a:gd name="T0" fmla="*/ 84 w 22"/>
                <a:gd name="T1" fmla="*/ 16 h 4"/>
                <a:gd name="T2" fmla="*/ 43 w 22"/>
                <a:gd name="T3" fmla="*/ 0 h 4"/>
                <a:gd name="T4" fmla="*/ 0 w 22"/>
                <a:gd name="T5" fmla="*/ 1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cubicBezTo>
                    <a:pt x="19" y="2"/>
                    <a:pt x="15" y="0"/>
                    <a:pt x="11" y="0"/>
                  </a:cubicBezTo>
                  <a:cubicBezTo>
                    <a:pt x="7" y="0"/>
                    <a:pt x="3" y="2"/>
                    <a:pt x="0" y="4"/>
                  </a:cubicBezTo>
                </a:path>
              </a:pathLst>
            </a:custGeom>
            <a:solidFill>
              <a:srgbClr val="FFF3A8"/>
            </a:solidFill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2" name="Freeform 515"/>
            <p:cNvSpPr>
              <a:spLocks/>
            </p:cNvSpPr>
            <p:nvPr/>
          </p:nvSpPr>
          <p:spPr bwMode="auto">
            <a:xfrm>
              <a:off x="8542056" y="3694184"/>
              <a:ext cx="113317" cy="21107"/>
            </a:xfrm>
            <a:custGeom>
              <a:avLst/>
              <a:gdLst>
                <a:gd name="T0" fmla="*/ 84 w 22"/>
                <a:gd name="T1" fmla="*/ 16 h 4"/>
                <a:gd name="T2" fmla="*/ 43 w 22"/>
                <a:gd name="T3" fmla="*/ 0 h 4"/>
                <a:gd name="T4" fmla="*/ 0 w 22"/>
                <a:gd name="T5" fmla="*/ 1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cubicBezTo>
                    <a:pt x="19" y="2"/>
                    <a:pt x="15" y="0"/>
                    <a:pt x="11" y="0"/>
                  </a:cubicBezTo>
                  <a:cubicBezTo>
                    <a:pt x="7" y="0"/>
                    <a:pt x="3" y="2"/>
                    <a:pt x="0" y="4"/>
                  </a:cubicBezTo>
                </a:path>
              </a:pathLst>
            </a:custGeom>
            <a:noFill/>
            <a:ln w="6350" cap="flat">
              <a:solidFill>
                <a:srgbClr val="58585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3" name="Oval 516"/>
            <p:cNvSpPr>
              <a:spLocks noChangeArrowheads="1"/>
            </p:cNvSpPr>
            <p:nvPr/>
          </p:nvSpPr>
          <p:spPr bwMode="auto">
            <a:xfrm>
              <a:off x="8434010" y="3076807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4" name="Oval 517"/>
            <p:cNvSpPr>
              <a:spLocks noChangeArrowheads="1"/>
            </p:cNvSpPr>
            <p:nvPr/>
          </p:nvSpPr>
          <p:spPr bwMode="auto">
            <a:xfrm>
              <a:off x="8373398" y="2873653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5" name="Oval 518"/>
            <p:cNvSpPr>
              <a:spLocks noChangeArrowheads="1"/>
            </p:cNvSpPr>
            <p:nvPr/>
          </p:nvSpPr>
          <p:spPr bwMode="auto">
            <a:xfrm>
              <a:off x="8289069" y="267313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6" name="Oval 519"/>
            <p:cNvSpPr>
              <a:spLocks noChangeArrowheads="1"/>
            </p:cNvSpPr>
            <p:nvPr/>
          </p:nvSpPr>
          <p:spPr bwMode="auto">
            <a:xfrm>
              <a:off x="8181022" y="2475260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7" name="Oval 520"/>
            <p:cNvSpPr>
              <a:spLocks noChangeArrowheads="1"/>
            </p:cNvSpPr>
            <p:nvPr/>
          </p:nvSpPr>
          <p:spPr bwMode="auto">
            <a:xfrm>
              <a:off x="8051894" y="2287937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8" name="Oval 521"/>
            <p:cNvSpPr>
              <a:spLocks noChangeArrowheads="1"/>
            </p:cNvSpPr>
            <p:nvPr/>
          </p:nvSpPr>
          <p:spPr bwMode="auto">
            <a:xfrm>
              <a:off x="7906953" y="2113805"/>
              <a:ext cx="171294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9" name="Oval 522"/>
            <p:cNvSpPr>
              <a:spLocks noChangeArrowheads="1"/>
            </p:cNvSpPr>
            <p:nvPr/>
          </p:nvSpPr>
          <p:spPr bwMode="auto">
            <a:xfrm>
              <a:off x="7772553" y="1958141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0" name="Oval 523"/>
            <p:cNvSpPr>
              <a:spLocks noChangeArrowheads="1"/>
            </p:cNvSpPr>
            <p:nvPr/>
          </p:nvSpPr>
          <p:spPr bwMode="auto">
            <a:xfrm>
              <a:off x="7635519" y="1831500"/>
              <a:ext cx="173929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1" name="Oval 524"/>
            <p:cNvSpPr>
              <a:spLocks noChangeArrowheads="1"/>
            </p:cNvSpPr>
            <p:nvPr/>
          </p:nvSpPr>
          <p:spPr bwMode="auto">
            <a:xfrm>
              <a:off x="7485307" y="1704859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2" name="Oval 525"/>
            <p:cNvSpPr>
              <a:spLocks noChangeArrowheads="1"/>
            </p:cNvSpPr>
            <p:nvPr/>
          </p:nvSpPr>
          <p:spPr bwMode="auto">
            <a:xfrm>
              <a:off x="7335096" y="1594047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3" name="Oval 526"/>
            <p:cNvSpPr>
              <a:spLocks noChangeArrowheads="1"/>
            </p:cNvSpPr>
            <p:nvPr/>
          </p:nvSpPr>
          <p:spPr bwMode="auto">
            <a:xfrm>
              <a:off x="7169073" y="1485874"/>
              <a:ext cx="171294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4" name="Oval 527"/>
            <p:cNvSpPr>
              <a:spLocks noChangeArrowheads="1"/>
            </p:cNvSpPr>
            <p:nvPr/>
          </p:nvSpPr>
          <p:spPr bwMode="auto">
            <a:xfrm>
              <a:off x="7010956" y="1385617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5" name="Oval 528"/>
            <p:cNvSpPr>
              <a:spLocks noChangeArrowheads="1"/>
            </p:cNvSpPr>
            <p:nvPr/>
          </p:nvSpPr>
          <p:spPr bwMode="auto">
            <a:xfrm>
              <a:off x="6834392" y="1298551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6" name="Oval 529"/>
            <p:cNvSpPr>
              <a:spLocks noChangeArrowheads="1"/>
            </p:cNvSpPr>
            <p:nvPr/>
          </p:nvSpPr>
          <p:spPr bwMode="auto">
            <a:xfrm>
              <a:off x="6660463" y="1208846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7" name="Oval 530"/>
            <p:cNvSpPr>
              <a:spLocks noChangeArrowheads="1"/>
            </p:cNvSpPr>
            <p:nvPr/>
          </p:nvSpPr>
          <p:spPr bwMode="auto">
            <a:xfrm>
              <a:off x="6478629" y="1132334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8" name="Oval 531"/>
            <p:cNvSpPr>
              <a:spLocks noChangeArrowheads="1"/>
            </p:cNvSpPr>
            <p:nvPr/>
          </p:nvSpPr>
          <p:spPr bwMode="auto">
            <a:xfrm>
              <a:off x="6294159" y="1061098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9" name="Oval 532"/>
            <p:cNvSpPr>
              <a:spLocks noChangeArrowheads="1"/>
            </p:cNvSpPr>
            <p:nvPr/>
          </p:nvSpPr>
          <p:spPr bwMode="auto">
            <a:xfrm>
              <a:off x="6112324" y="1000416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0" name="Oval 533"/>
            <p:cNvSpPr>
              <a:spLocks noChangeArrowheads="1"/>
            </p:cNvSpPr>
            <p:nvPr/>
          </p:nvSpPr>
          <p:spPr bwMode="auto">
            <a:xfrm>
              <a:off x="5935760" y="950287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1" name="Oval 534"/>
            <p:cNvSpPr>
              <a:spLocks noChangeArrowheads="1"/>
            </p:cNvSpPr>
            <p:nvPr/>
          </p:nvSpPr>
          <p:spPr bwMode="auto">
            <a:xfrm>
              <a:off x="5761831" y="905435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2" name="Oval 535"/>
            <p:cNvSpPr>
              <a:spLocks noChangeArrowheads="1"/>
            </p:cNvSpPr>
            <p:nvPr/>
          </p:nvSpPr>
          <p:spPr bwMode="auto">
            <a:xfrm>
              <a:off x="5579996" y="868498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3" name="Oval 536"/>
            <p:cNvSpPr>
              <a:spLocks noChangeArrowheads="1"/>
            </p:cNvSpPr>
            <p:nvPr/>
          </p:nvSpPr>
          <p:spPr bwMode="auto">
            <a:xfrm>
              <a:off x="5400797" y="834199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4" name="Oval 537"/>
            <p:cNvSpPr>
              <a:spLocks noChangeArrowheads="1"/>
            </p:cNvSpPr>
            <p:nvPr/>
          </p:nvSpPr>
          <p:spPr bwMode="auto">
            <a:xfrm>
              <a:off x="5218962" y="813092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5" name="Oval 538"/>
            <p:cNvSpPr>
              <a:spLocks noChangeArrowheads="1"/>
            </p:cNvSpPr>
            <p:nvPr/>
          </p:nvSpPr>
          <p:spPr bwMode="auto">
            <a:xfrm>
              <a:off x="5039763" y="791985"/>
              <a:ext cx="168658" cy="179409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6" name="Oval 539"/>
            <p:cNvSpPr>
              <a:spLocks noChangeArrowheads="1"/>
            </p:cNvSpPr>
            <p:nvPr/>
          </p:nvSpPr>
          <p:spPr bwMode="auto">
            <a:xfrm>
              <a:off x="4852658" y="773516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7" name="Oval 540"/>
            <p:cNvSpPr>
              <a:spLocks noChangeArrowheads="1"/>
            </p:cNvSpPr>
            <p:nvPr/>
          </p:nvSpPr>
          <p:spPr bwMode="auto">
            <a:xfrm>
              <a:off x="4668188" y="762963"/>
              <a:ext cx="168658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8" name="Oval 541"/>
            <p:cNvSpPr>
              <a:spLocks noChangeArrowheads="1"/>
            </p:cNvSpPr>
            <p:nvPr/>
          </p:nvSpPr>
          <p:spPr bwMode="auto">
            <a:xfrm>
              <a:off x="4707717" y="791985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9" name="Oval 542"/>
            <p:cNvSpPr>
              <a:spLocks noChangeArrowheads="1"/>
            </p:cNvSpPr>
            <p:nvPr/>
          </p:nvSpPr>
          <p:spPr bwMode="auto">
            <a:xfrm>
              <a:off x="4889552" y="79198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0" name="Oval 543"/>
            <p:cNvSpPr>
              <a:spLocks noChangeArrowheads="1"/>
            </p:cNvSpPr>
            <p:nvPr/>
          </p:nvSpPr>
          <p:spPr bwMode="auto">
            <a:xfrm>
              <a:off x="5071386" y="813092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1" name="Oval 544"/>
            <p:cNvSpPr>
              <a:spLocks noChangeArrowheads="1"/>
            </p:cNvSpPr>
            <p:nvPr/>
          </p:nvSpPr>
          <p:spPr bwMode="auto">
            <a:xfrm>
              <a:off x="5261127" y="83947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2" name="Oval 545"/>
            <p:cNvSpPr>
              <a:spLocks noChangeArrowheads="1"/>
            </p:cNvSpPr>
            <p:nvPr/>
          </p:nvSpPr>
          <p:spPr bwMode="auto">
            <a:xfrm>
              <a:off x="5450867" y="868498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3" name="Oval 546"/>
            <p:cNvSpPr>
              <a:spLocks noChangeArrowheads="1"/>
            </p:cNvSpPr>
            <p:nvPr/>
          </p:nvSpPr>
          <p:spPr bwMode="auto">
            <a:xfrm>
              <a:off x="5627432" y="90015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4" name="Oval 547"/>
            <p:cNvSpPr>
              <a:spLocks noChangeArrowheads="1"/>
            </p:cNvSpPr>
            <p:nvPr/>
          </p:nvSpPr>
          <p:spPr bwMode="auto">
            <a:xfrm>
              <a:off x="5803996" y="94501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5" name="Oval 548"/>
            <p:cNvSpPr>
              <a:spLocks noChangeArrowheads="1"/>
            </p:cNvSpPr>
            <p:nvPr/>
          </p:nvSpPr>
          <p:spPr bwMode="auto">
            <a:xfrm>
              <a:off x="5977924" y="984585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6" name="Oval 549"/>
            <p:cNvSpPr>
              <a:spLocks noChangeArrowheads="1"/>
            </p:cNvSpPr>
            <p:nvPr/>
          </p:nvSpPr>
          <p:spPr bwMode="auto">
            <a:xfrm>
              <a:off x="6154488" y="103207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7" name="Oval 550"/>
            <p:cNvSpPr>
              <a:spLocks noChangeArrowheads="1"/>
            </p:cNvSpPr>
            <p:nvPr/>
          </p:nvSpPr>
          <p:spPr bwMode="auto">
            <a:xfrm>
              <a:off x="6349500" y="1098035"/>
              <a:ext cx="63247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8" name="Oval 551"/>
            <p:cNvSpPr>
              <a:spLocks noChangeArrowheads="1"/>
            </p:cNvSpPr>
            <p:nvPr/>
          </p:nvSpPr>
          <p:spPr bwMode="auto">
            <a:xfrm>
              <a:off x="6531334" y="116663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9" name="Oval 552"/>
            <p:cNvSpPr>
              <a:spLocks noChangeArrowheads="1"/>
            </p:cNvSpPr>
            <p:nvPr/>
          </p:nvSpPr>
          <p:spPr bwMode="auto">
            <a:xfrm>
              <a:off x="6710534" y="124842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0" name="Oval 553"/>
            <p:cNvSpPr>
              <a:spLocks noChangeArrowheads="1"/>
            </p:cNvSpPr>
            <p:nvPr/>
          </p:nvSpPr>
          <p:spPr bwMode="auto">
            <a:xfrm>
              <a:off x="6887098" y="133021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1" name="Oval 554"/>
            <p:cNvSpPr>
              <a:spLocks noChangeArrowheads="1"/>
            </p:cNvSpPr>
            <p:nvPr/>
          </p:nvSpPr>
          <p:spPr bwMode="auto">
            <a:xfrm>
              <a:off x="7071568" y="140144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2" name="Oval 555"/>
            <p:cNvSpPr>
              <a:spLocks noChangeArrowheads="1"/>
            </p:cNvSpPr>
            <p:nvPr/>
          </p:nvSpPr>
          <p:spPr bwMode="auto">
            <a:xfrm>
              <a:off x="7242861" y="149642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3" name="Oval 556"/>
            <p:cNvSpPr>
              <a:spLocks noChangeArrowheads="1"/>
            </p:cNvSpPr>
            <p:nvPr/>
          </p:nvSpPr>
          <p:spPr bwMode="auto">
            <a:xfrm>
              <a:off x="7411519" y="159404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4" name="Oval 557"/>
            <p:cNvSpPr>
              <a:spLocks noChangeArrowheads="1"/>
            </p:cNvSpPr>
            <p:nvPr/>
          </p:nvSpPr>
          <p:spPr bwMode="auto">
            <a:xfrm>
              <a:off x="7567001" y="1715412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5" name="Oval 558"/>
            <p:cNvSpPr>
              <a:spLocks noChangeArrowheads="1"/>
            </p:cNvSpPr>
            <p:nvPr/>
          </p:nvSpPr>
          <p:spPr bwMode="auto">
            <a:xfrm>
              <a:off x="7701401" y="184205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6" name="Oval 559"/>
            <p:cNvSpPr>
              <a:spLocks noChangeArrowheads="1"/>
            </p:cNvSpPr>
            <p:nvPr/>
          </p:nvSpPr>
          <p:spPr bwMode="auto">
            <a:xfrm>
              <a:off x="7851612" y="1979248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7" name="Oval 560"/>
            <p:cNvSpPr>
              <a:spLocks noChangeArrowheads="1"/>
            </p:cNvSpPr>
            <p:nvPr/>
          </p:nvSpPr>
          <p:spPr bwMode="auto">
            <a:xfrm>
              <a:off x="7061026" y="1799840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8" name="Oval 561"/>
            <p:cNvSpPr>
              <a:spLocks noChangeArrowheads="1"/>
            </p:cNvSpPr>
            <p:nvPr/>
          </p:nvSpPr>
          <p:spPr bwMode="auto">
            <a:xfrm>
              <a:off x="7211238" y="1902736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9" name="Oval 562"/>
            <p:cNvSpPr>
              <a:spLocks noChangeArrowheads="1"/>
            </p:cNvSpPr>
            <p:nvPr/>
          </p:nvSpPr>
          <p:spPr bwMode="auto">
            <a:xfrm>
              <a:off x="7345637" y="1992440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0" name="Oval 563"/>
            <p:cNvSpPr>
              <a:spLocks noChangeArrowheads="1"/>
            </p:cNvSpPr>
            <p:nvPr/>
          </p:nvSpPr>
          <p:spPr bwMode="auto">
            <a:xfrm>
              <a:off x="7490578" y="2105890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1" name="Oval 564"/>
            <p:cNvSpPr>
              <a:spLocks noChangeArrowheads="1"/>
            </p:cNvSpPr>
            <p:nvPr/>
          </p:nvSpPr>
          <p:spPr bwMode="auto">
            <a:xfrm>
              <a:off x="7614436" y="222197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2" name="Oval 565"/>
            <p:cNvSpPr>
              <a:spLocks noChangeArrowheads="1"/>
            </p:cNvSpPr>
            <p:nvPr/>
          </p:nvSpPr>
          <p:spPr bwMode="auto">
            <a:xfrm>
              <a:off x="7743565" y="235389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3" name="Oval 566"/>
            <p:cNvSpPr>
              <a:spLocks noChangeArrowheads="1"/>
            </p:cNvSpPr>
            <p:nvPr/>
          </p:nvSpPr>
          <p:spPr bwMode="auto">
            <a:xfrm>
              <a:off x="7986011" y="211380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4" name="Oval 567"/>
            <p:cNvSpPr>
              <a:spLocks noChangeArrowheads="1"/>
            </p:cNvSpPr>
            <p:nvPr/>
          </p:nvSpPr>
          <p:spPr bwMode="auto">
            <a:xfrm>
              <a:off x="8130952" y="230640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5" name="Oval 568"/>
            <p:cNvSpPr>
              <a:spLocks noChangeArrowheads="1"/>
            </p:cNvSpPr>
            <p:nvPr/>
          </p:nvSpPr>
          <p:spPr bwMode="auto">
            <a:xfrm>
              <a:off x="7846341" y="249372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6" name="Oval 569"/>
            <p:cNvSpPr>
              <a:spLocks noChangeArrowheads="1"/>
            </p:cNvSpPr>
            <p:nvPr/>
          </p:nvSpPr>
          <p:spPr bwMode="auto">
            <a:xfrm>
              <a:off x="7949117" y="265203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7" name="Oval 570"/>
            <p:cNvSpPr>
              <a:spLocks noChangeArrowheads="1"/>
            </p:cNvSpPr>
            <p:nvPr/>
          </p:nvSpPr>
          <p:spPr bwMode="auto">
            <a:xfrm>
              <a:off x="8254810" y="249372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8" name="Oval 571"/>
            <p:cNvSpPr>
              <a:spLocks noChangeArrowheads="1"/>
            </p:cNvSpPr>
            <p:nvPr/>
          </p:nvSpPr>
          <p:spPr bwMode="auto">
            <a:xfrm>
              <a:off x="8362857" y="269688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9" name="Oval 572"/>
            <p:cNvSpPr>
              <a:spLocks noChangeArrowheads="1"/>
            </p:cNvSpPr>
            <p:nvPr/>
          </p:nvSpPr>
          <p:spPr bwMode="auto">
            <a:xfrm>
              <a:off x="8046623" y="281297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0" name="Oval 573"/>
            <p:cNvSpPr>
              <a:spLocks noChangeArrowheads="1"/>
            </p:cNvSpPr>
            <p:nvPr/>
          </p:nvSpPr>
          <p:spPr bwMode="auto">
            <a:xfrm>
              <a:off x="8125681" y="2987103"/>
              <a:ext cx="60612" cy="6859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1" name="Oval 574"/>
            <p:cNvSpPr>
              <a:spLocks noChangeArrowheads="1"/>
            </p:cNvSpPr>
            <p:nvPr/>
          </p:nvSpPr>
          <p:spPr bwMode="auto">
            <a:xfrm>
              <a:off x="8186293" y="316387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2" name="Oval 575"/>
            <p:cNvSpPr>
              <a:spLocks noChangeArrowheads="1"/>
            </p:cNvSpPr>
            <p:nvPr/>
          </p:nvSpPr>
          <p:spPr bwMode="auto">
            <a:xfrm>
              <a:off x="8223187" y="3340643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3" name="Oval 576"/>
            <p:cNvSpPr>
              <a:spLocks noChangeArrowheads="1"/>
            </p:cNvSpPr>
            <p:nvPr/>
          </p:nvSpPr>
          <p:spPr bwMode="auto">
            <a:xfrm>
              <a:off x="8249540" y="3538521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4" name="Oval 577"/>
            <p:cNvSpPr>
              <a:spLocks noChangeArrowheads="1"/>
            </p:cNvSpPr>
            <p:nvPr/>
          </p:nvSpPr>
          <p:spPr bwMode="auto">
            <a:xfrm>
              <a:off x="8578950" y="351741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5" name="Oval 578"/>
            <p:cNvSpPr>
              <a:spLocks noChangeArrowheads="1"/>
            </p:cNvSpPr>
            <p:nvPr/>
          </p:nvSpPr>
          <p:spPr bwMode="auto">
            <a:xfrm>
              <a:off x="8552598" y="3301068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6" name="Oval 579"/>
            <p:cNvSpPr>
              <a:spLocks noChangeArrowheads="1"/>
            </p:cNvSpPr>
            <p:nvPr/>
          </p:nvSpPr>
          <p:spPr bwMode="auto">
            <a:xfrm>
              <a:off x="8510433" y="3087361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7" name="Oval 580"/>
            <p:cNvSpPr>
              <a:spLocks noChangeArrowheads="1"/>
            </p:cNvSpPr>
            <p:nvPr/>
          </p:nvSpPr>
          <p:spPr bwMode="auto">
            <a:xfrm>
              <a:off x="8449822" y="2884207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8" name="Oval 581"/>
            <p:cNvSpPr>
              <a:spLocks noChangeArrowheads="1"/>
            </p:cNvSpPr>
            <p:nvPr/>
          </p:nvSpPr>
          <p:spPr bwMode="auto">
            <a:xfrm>
              <a:off x="6897639" y="171013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9" name="Oval 582"/>
            <p:cNvSpPr>
              <a:spLocks noChangeArrowheads="1"/>
            </p:cNvSpPr>
            <p:nvPr/>
          </p:nvSpPr>
          <p:spPr bwMode="auto">
            <a:xfrm>
              <a:off x="6721075" y="1628346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0" name="Oval 583"/>
            <p:cNvSpPr>
              <a:spLocks noChangeArrowheads="1"/>
            </p:cNvSpPr>
            <p:nvPr/>
          </p:nvSpPr>
          <p:spPr bwMode="auto">
            <a:xfrm>
              <a:off x="6570863" y="1557110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1" name="Oval 584"/>
            <p:cNvSpPr>
              <a:spLocks noChangeArrowheads="1"/>
            </p:cNvSpPr>
            <p:nvPr/>
          </p:nvSpPr>
          <p:spPr bwMode="auto">
            <a:xfrm>
              <a:off x="6412746" y="1496428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2" name="Oval 585"/>
            <p:cNvSpPr>
              <a:spLocks noChangeArrowheads="1"/>
            </p:cNvSpPr>
            <p:nvPr/>
          </p:nvSpPr>
          <p:spPr bwMode="auto">
            <a:xfrm>
              <a:off x="6241453" y="143574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3" name="Oval 586"/>
            <p:cNvSpPr>
              <a:spLocks noChangeArrowheads="1"/>
            </p:cNvSpPr>
            <p:nvPr/>
          </p:nvSpPr>
          <p:spPr bwMode="auto">
            <a:xfrm>
              <a:off x="6080701" y="137506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4" name="Oval 587"/>
            <p:cNvSpPr>
              <a:spLocks noChangeArrowheads="1"/>
            </p:cNvSpPr>
            <p:nvPr/>
          </p:nvSpPr>
          <p:spPr bwMode="auto">
            <a:xfrm>
              <a:off x="5906772" y="134076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5" name="Oval 588"/>
            <p:cNvSpPr>
              <a:spLocks noChangeArrowheads="1"/>
            </p:cNvSpPr>
            <p:nvPr/>
          </p:nvSpPr>
          <p:spPr bwMode="auto">
            <a:xfrm>
              <a:off x="5746019" y="1285359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6" name="Oval 589"/>
            <p:cNvSpPr>
              <a:spLocks noChangeArrowheads="1"/>
            </p:cNvSpPr>
            <p:nvPr/>
          </p:nvSpPr>
          <p:spPr bwMode="auto">
            <a:xfrm>
              <a:off x="5579996" y="1237868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7" name="Oval 590"/>
            <p:cNvSpPr>
              <a:spLocks noChangeArrowheads="1"/>
            </p:cNvSpPr>
            <p:nvPr/>
          </p:nvSpPr>
          <p:spPr bwMode="auto">
            <a:xfrm>
              <a:off x="5406068" y="1208846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8" name="Oval 591"/>
            <p:cNvSpPr>
              <a:spLocks noChangeArrowheads="1"/>
            </p:cNvSpPr>
            <p:nvPr/>
          </p:nvSpPr>
          <p:spPr bwMode="auto">
            <a:xfrm>
              <a:off x="5245315" y="1182463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9" name="Oval 592"/>
            <p:cNvSpPr>
              <a:spLocks noChangeArrowheads="1"/>
            </p:cNvSpPr>
            <p:nvPr/>
          </p:nvSpPr>
          <p:spPr bwMode="auto">
            <a:xfrm>
              <a:off x="5074022" y="115871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0" name="Oval 593"/>
            <p:cNvSpPr>
              <a:spLocks noChangeArrowheads="1"/>
            </p:cNvSpPr>
            <p:nvPr/>
          </p:nvSpPr>
          <p:spPr bwMode="auto">
            <a:xfrm>
              <a:off x="4894822" y="1148164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1" name="Oval 594"/>
            <p:cNvSpPr>
              <a:spLocks noChangeArrowheads="1"/>
            </p:cNvSpPr>
            <p:nvPr/>
          </p:nvSpPr>
          <p:spPr bwMode="auto">
            <a:xfrm>
              <a:off x="4728799" y="1142887"/>
              <a:ext cx="63247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2" name="Oval 595"/>
            <p:cNvSpPr>
              <a:spLocks noChangeArrowheads="1"/>
            </p:cNvSpPr>
            <p:nvPr/>
          </p:nvSpPr>
          <p:spPr bwMode="auto">
            <a:xfrm>
              <a:off x="4481083" y="762963"/>
              <a:ext cx="171294" cy="182047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3" name="Oval 596"/>
            <p:cNvSpPr>
              <a:spLocks noChangeArrowheads="1"/>
            </p:cNvSpPr>
            <p:nvPr/>
          </p:nvSpPr>
          <p:spPr bwMode="auto">
            <a:xfrm>
              <a:off x="4549600" y="807815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4" name="Oval 597"/>
            <p:cNvSpPr>
              <a:spLocks noChangeArrowheads="1"/>
            </p:cNvSpPr>
            <p:nvPr/>
          </p:nvSpPr>
          <p:spPr bwMode="auto">
            <a:xfrm>
              <a:off x="4491624" y="1116504"/>
              <a:ext cx="160752" cy="176770"/>
            </a:xfrm>
            <a:prstGeom prst="ellipse">
              <a:avLst/>
            </a:prstGeom>
            <a:solidFill>
              <a:srgbClr val="FFF3A8"/>
            </a:solidFill>
            <a:ln w="6350">
              <a:solidFill>
                <a:srgbClr val="58585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5" name="Oval 598"/>
            <p:cNvSpPr>
              <a:spLocks noChangeArrowheads="1"/>
            </p:cNvSpPr>
            <p:nvPr/>
          </p:nvSpPr>
          <p:spPr bwMode="auto">
            <a:xfrm>
              <a:off x="4544330" y="1142887"/>
              <a:ext cx="60612" cy="6595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6" name="Freeform 599"/>
            <p:cNvSpPr>
              <a:spLocks/>
            </p:cNvSpPr>
            <p:nvPr/>
          </p:nvSpPr>
          <p:spPr bwMode="auto">
            <a:xfrm>
              <a:off x="947166" y="1269529"/>
              <a:ext cx="7249668" cy="2429932"/>
            </a:xfrm>
            <a:custGeom>
              <a:avLst/>
              <a:gdLst>
                <a:gd name="T0" fmla="*/ 5355 w 1405"/>
                <a:gd name="T1" fmla="*/ 1648 h 441"/>
                <a:gd name="T2" fmla="*/ 5318 w 1405"/>
                <a:gd name="T3" fmla="*/ 1499 h 441"/>
                <a:gd name="T4" fmla="*/ 5214 w 1405"/>
                <a:gd name="T5" fmla="*/ 1255 h 441"/>
                <a:gd name="T6" fmla="*/ 5065 w 1405"/>
                <a:gd name="T7" fmla="*/ 1038 h 441"/>
                <a:gd name="T8" fmla="*/ 4973 w 1405"/>
                <a:gd name="T9" fmla="*/ 911 h 441"/>
                <a:gd name="T10" fmla="*/ 4793 w 1405"/>
                <a:gd name="T11" fmla="*/ 729 h 441"/>
                <a:gd name="T12" fmla="*/ 4682 w 1405"/>
                <a:gd name="T13" fmla="*/ 637 h 441"/>
                <a:gd name="T14" fmla="*/ 4478 w 1405"/>
                <a:gd name="T15" fmla="*/ 493 h 441"/>
                <a:gd name="T16" fmla="*/ 4351 w 1405"/>
                <a:gd name="T17" fmla="*/ 418 h 441"/>
                <a:gd name="T18" fmla="*/ 4133 w 1405"/>
                <a:gd name="T19" fmla="*/ 305 h 441"/>
                <a:gd name="T20" fmla="*/ 4002 w 1405"/>
                <a:gd name="T21" fmla="*/ 253 h 441"/>
                <a:gd name="T22" fmla="*/ 3769 w 1405"/>
                <a:gd name="T23" fmla="*/ 165 h 441"/>
                <a:gd name="T24" fmla="*/ 3634 w 1405"/>
                <a:gd name="T25" fmla="*/ 132 h 441"/>
                <a:gd name="T26" fmla="*/ 3397 w 1405"/>
                <a:gd name="T27" fmla="*/ 75 h 441"/>
                <a:gd name="T28" fmla="*/ 3258 w 1405"/>
                <a:gd name="T29" fmla="*/ 52 h 441"/>
                <a:gd name="T30" fmla="*/ 3017 w 1405"/>
                <a:gd name="T31" fmla="*/ 21 h 441"/>
                <a:gd name="T32" fmla="*/ 2878 w 1405"/>
                <a:gd name="T33" fmla="*/ 8 h 441"/>
                <a:gd name="T34" fmla="*/ 2634 w 1405"/>
                <a:gd name="T35" fmla="*/ 8 h 441"/>
                <a:gd name="T36" fmla="*/ 2493 w 1405"/>
                <a:gd name="T37" fmla="*/ 8 h 441"/>
                <a:gd name="T38" fmla="*/ 2250 w 1405"/>
                <a:gd name="T39" fmla="*/ 36 h 441"/>
                <a:gd name="T40" fmla="*/ 2113 w 1405"/>
                <a:gd name="T41" fmla="*/ 52 h 441"/>
                <a:gd name="T42" fmla="*/ 1874 w 1405"/>
                <a:gd name="T43" fmla="*/ 96 h 441"/>
                <a:gd name="T44" fmla="*/ 1741 w 1405"/>
                <a:gd name="T45" fmla="*/ 132 h 441"/>
                <a:gd name="T46" fmla="*/ 1504 w 1405"/>
                <a:gd name="T47" fmla="*/ 205 h 441"/>
                <a:gd name="T48" fmla="*/ 1373 w 1405"/>
                <a:gd name="T49" fmla="*/ 257 h 441"/>
                <a:gd name="T50" fmla="*/ 1145 w 1405"/>
                <a:gd name="T51" fmla="*/ 357 h 441"/>
                <a:gd name="T52" fmla="*/ 1020 w 1405"/>
                <a:gd name="T53" fmla="*/ 424 h 441"/>
                <a:gd name="T54" fmla="*/ 809 w 1405"/>
                <a:gd name="T55" fmla="*/ 558 h 441"/>
                <a:gd name="T56" fmla="*/ 693 w 1405"/>
                <a:gd name="T57" fmla="*/ 645 h 441"/>
                <a:gd name="T58" fmla="*/ 501 w 1405"/>
                <a:gd name="T59" fmla="*/ 810 h 441"/>
                <a:gd name="T60" fmla="*/ 403 w 1405"/>
                <a:gd name="T61" fmla="*/ 929 h 441"/>
                <a:gd name="T62" fmla="*/ 237 w 1405"/>
                <a:gd name="T63" fmla="*/ 1130 h 441"/>
                <a:gd name="T64" fmla="*/ 119 w 1405"/>
                <a:gd name="T65" fmla="*/ 1370 h 441"/>
                <a:gd name="T66" fmla="*/ 61 w 1405"/>
                <a:gd name="T67" fmla="*/ 1514 h 441"/>
                <a:gd name="T68" fmla="*/ 8 w 1405"/>
                <a:gd name="T69" fmla="*/ 1775 h 441"/>
                <a:gd name="T70" fmla="*/ 43 w 1405"/>
                <a:gd name="T71" fmla="*/ 1844 h 441"/>
                <a:gd name="T72" fmla="*/ 135 w 1405"/>
                <a:gd name="T73" fmla="*/ 1418 h 441"/>
                <a:gd name="T74" fmla="*/ 333 w 1405"/>
                <a:gd name="T75" fmla="*/ 1038 h 441"/>
                <a:gd name="T76" fmla="*/ 617 w 1405"/>
                <a:gd name="T77" fmla="*/ 741 h 441"/>
                <a:gd name="T78" fmla="*/ 948 w 1405"/>
                <a:gd name="T79" fmla="*/ 510 h 441"/>
                <a:gd name="T80" fmla="*/ 1300 w 1405"/>
                <a:gd name="T81" fmla="*/ 332 h 441"/>
                <a:gd name="T82" fmla="*/ 1672 w 1405"/>
                <a:gd name="T83" fmla="*/ 196 h 441"/>
                <a:gd name="T84" fmla="*/ 2048 w 1405"/>
                <a:gd name="T85" fmla="*/ 113 h 441"/>
                <a:gd name="T86" fmla="*/ 2430 w 1405"/>
                <a:gd name="T87" fmla="*/ 65 h 441"/>
                <a:gd name="T88" fmla="*/ 2692 w 1405"/>
                <a:gd name="T89" fmla="*/ 56 h 441"/>
                <a:gd name="T90" fmla="*/ 2953 w 1405"/>
                <a:gd name="T91" fmla="*/ 65 h 441"/>
                <a:gd name="T92" fmla="*/ 3334 w 1405"/>
                <a:gd name="T93" fmla="*/ 113 h 441"/>
                <a:gd name="T94" fmla="*/ 3710 w 1405"/>
                <a:gd name="T95" fmla="*/ 196 h 441"/>
                <a:gd name="T96" fmla="*/ 4082 w 1405"/>
                <a:gd name="T97" fmla="*/ 332 h 441"/>
                <a:gd name="T98" fmla="*/ 4435 w 1405"/>
                <a:gd name="T99" fmla="*/ 510 h 441"/>
                <a:gd name="T100" fmla="*/ 4766 w 1405"/>
                <a:gd name="T101" fmla="*/ 741 h 441"/>
                <a:gd name="T102" fmla="*/ 5050 w 1405"/>
                <a:gd name="T103" fmla="*/ 1038 h 441"/>
                <a:gd name="T104" fmla="*/ 5249 w 1405"/>
                <a:gd name="T105" fmla="*/ 1418 h 441"/>
                <a:gd name="T106" fmla="*/ 5343 w 1405"/>
                <a:gd name="T107" fmla="*/ 1844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05" h="441">
                  <a:moveTo>
                    <a:pt x="1398" y="423"/>
                  </a:moveTo>
                  <a:cubicBezTo>
                    <a:pt x="1398" y="418"/>
                    <a:pt x="1400" y="413"/>
                    <a:pt x="1403" y="410"/>
                  </a:cubicBezTo>
                  <a:cubicBezTo>
                    <a:pt x="1405" y="408"/>
                    <a:pt x="1405" y="408"/>
                    <a:pt x="1405" y="408"/>
                  </a:cubicBezTo>
                  <a:cubicBezTo>
                    <a:pt x="1403" y="407"/>
                    <a:pt x="1403" y="407"/>
                    <a:pt x="1403" y="407"/>
                  </a:cubicBezTo>
                  <a:cubicBezTo>
                    <a:pt x="1397" y="403"/>
                    <a:pt x="1393" y="397"/>
                    <a:pt x="1393" y="390"/>
                  </a:cubicBezTo>
                  <a:cubicBezTo>
                    <a:pt x="1393" y="385"/>
                    <a:pt x="1394" y="381"/>
                    <a:pt x="1397" y="378"/>
                  </a:cubicBezTo>
                  <a:cubicBezTo>
                    <a:pt x="1399" y="376"/>
                    <a:pt x="1399" y="376"/>
                    <a:pt x="1399" y="376"/>
                  </a:cubicBezTo>
                  <a:cubicBezTo>
                    <a:pt x="1396" y="375"/>
                    <a:pt x="1396" y="375"/>
                    <a:pt x="1396" y="375"/>
                  </a:cubicBezTo>
                  <a:cubicBezTo>
                    <a:pt x="1389" y="372"/>
                    <a:pt x="1385" y="365"/>
                    <a:pt x="1385" y="357"/>
                  </a:cubicBezTo>
                  <a:cubicBezTo>
                    <a:pt x="1385" y="353"/>
                    <a:pt x="1386" y="350"/>
                    <a:pt x="1388" y="347"/>
                  </a:cubicBezTo>
                  <a:cubicBezTo>
                    <a:pt x="1390" y="344"/>
                    <a:pt x="1390" y="344"/>
                    <a:pt x="1390" y="344"/>
                  </a:cubicBezTo>
                  <a:cubicBezTo>
                    <a:pt x="1387" y="344"/>
                    <a:pt x="1387" y="344"/>
                    <a:pt x="1387" y="344"/>
                  </a:cubicBezTo>
                  <a:cubicBezTo>
                    <a:pt x="1379" y="341"/>
                    <a:pt x="1373" y="333"/>
                    <a:pt x="1373" y="325"/>
                  </a:cubicBezTo>
                  <a:cubicBezTo>
                    <a:pt x="1373" y="322"/>
                    <a:pt x="1374" y="319"/>
                    <a:pt x="1375" y="317"/>
                  </a:cubicBezTo>
                  <a:cubicBezTo>
                    <a:pt x="1376" y="314"/>
                    <a:pt x="1376" y="314"/>
                    <a:pt x="1376" y="314"/>
                  </a:cubicBezTo>
                  <a:cubicBezTo>
                    <a:pt x="1374" y="314"/>
                    <a:pt x="1374" y="314"/>
                    <a:pt x="1374" y="314"/>
                  </a:cubicBezTo>
                  <a:cubicBezTo>
                    <a:pt x="1365" y="312"/>
                    <a:pt x="1359" y="304"/>
                    <a:pt x="1359" y="295"/>
                  </a:cubicBezTo>
                  <a:cubicBezTo>
                    <a:pt x="1359" y="292"/>
                    <a:pt x="1359" y="290"/>
                    <a:pt x="1360" y="288"/>
                  </a:cubicBezTo>
                  <a:cubicBezTo>
                    <a:pt x="1361" y="286"/>
                    <a:pt x="1361" y="286"/>
                    <a:pt x="1361" y="286"/>
                  </a:cubicBezTo>
                  <a:cubicBezTo>
                    <a:pt x="1358" y="285"/>
                    <a:pt x="1358" y="285"/>
                    <a:pt x="1358" y="285"/>
                  </a:cubicBezTo>
                  <a:cubicBezTo>
                    <a:pt x="1348" y="284"/>
                    <a:pt x="1341" y="276"/>
                    <a:pt x="1341" y="266"/>
                  </a:cubicBezTo>
                  <a:cubicBezTo>
                    <a:pt x="1342" y="259"/>
                    <a:pt x="1342" y="259"/>
                    <a:pt x="1342" y="259"/>
                  </a:cubicBezTo>
                  <a:cubicBezTo>
                    <a:pt x="1340" y="258"/>
                    <a:pt x="1340" y="258"/>
                    <a:pt x="1340" y="258"/>
                  </a:cubicBezTo>
                  <a:cubicBezTo>
                    <a:pt x="1329" y="258"/>
                    <a:pt x="1321" y="249"/>
                    <a:pt x="1321" y="238"/>
                  </a:cubicBezTo>
                  <a:cubicBezTo>
                    <a:pt x="1322" y="233"/>
                    <a:pt x="1322" y="233"/>
                    <a:pt x="1322" y="233"/>
                  </a:cubicBezTo>
                  <a:cubicBezTo>
                    <a:pt x="1319" y="233"/>
                    <a:pt x="1319" y="233"/>
                    <a:pt x="1319" y="233"/>
                  </a:cubicBezTo>
                  <a:cubicBezTo>
                    <a:pt x="1319" y="233"/>
                    <a:pt x="1319" y="233"/>
                    <a:pt x="1319" y="233"/>
                  </a:cubicBezTo>
                  <a:cubicBezTo>
                    <a:pt x="1308" y="233"/>
                    <a:pt x="1299" y="224"/>
                    <a:pt x="1299" y="213"/>
                  </a:cubicBezTo>
                  <a:cubicBezTo>
                    <a:pt x="1299" y="209"/>
                    <a:pt x="1299" y="209"/>
                    <a:pt x="1299" y="209"/>
                  </a:cubicBezTo>
                  <a:cubicBezTo>
                    <a:pt x="1297" y="209"/>
                    <a:pt x="1297" y="209"/>
                    <a:pt x="1297" y="209"/>
                  </a:cubicBezTo>
                  <a:cubicBezTo>
                    <a:pt x="1295" y="209"/>
                    <a:pt x="1295" y="209"/>
                    <a:pt x="1295" y="209"/>
                  </a:cubicBezTo>
                  <a:cubicBezTo>
                    <a:pt x="1284" y="209"/>
                    <a:pt x="1275" y="200"/>
                    <a:pt x="1275" y="189"/>
                  </a:cubicBezTo>
                  <a:cubicBezTo>
                    <a:pt x="1275" y="186"/>
                    <a:pt x="1275" y="186"/>
                    <a:pt x="1275" y="186"/>
                  </a:cubicBezTo>
                  <a:cubicBezTo>
                    <a:pt x="1273" y="186"/>
                    <a:pt x="1273" y="186"/>
                    <a:pt x="1273" y="186"/>
                  </a:cubicBezTo>
                  <a:cubicBezTo>
                    <a:pt x="1270" y="187"/>
                    <a:pt x="1270" y="187"/>
                    <a:pt x="1270" y="187"/>
                  </a:cubicBezTo>
                  <a:cubicBezTo>
                    <a:pt x="1259" y="187"/>
                    <a:pt x="1250" y="178"/>
                    <a:pt x="1250" y="167"/>
                  </a:cubicBezTo>
                  <a:cubicBezTo>
                    <a:pt x="1250" y="165"/>
                    <a:pt x="1250" y="165"/>
                    <a:pt x="1250" y="165"/>
                  </a:cubicBezTo>
                  <a:cubicBezTo>
                    <a:pt x="1248" y="165"/>
                    <a:pt x="1248" y="165"/>
                    <a:pt x="1248" y="165"/>
                  </a:cubicBezTo>
                  <a:cubicBezTo>
                    <a:pt x="1243" y="166"/>
                    <a:pt x="1243" y="166"/>
                    <a:pt x="1243" y="166"/>
                  </a:cubicBezTo>
                  <a:cubicBezTo>
                    <a:pt x="1233" y="166"/>
                    <a:pt x="1224" y="158"/>
                    <a:pt x="1223" y="148"/>
                  </a:cubicBezTo>
                  <a:cubicBezTo>
                    <a:pt x="1223" y="145"/>
                    <a:pt x="1223" y="145"/>
                    <a:pt x="1223" y="145"/>
                  </a:cubicBezTo>
                  <a:cubicBezTo>
                    <a:pt x="1221" y="146"/>
                    <a:pt x="1221" y="146"/>
                    <a:pt x="1221" y="146"/>
                  </a:cubicBezTo>
                  <a:cubicBezTo>
                    <a:pt x="1219" y="146"/>
                    <a:pt x="1217" y="147"/>
                    <a:pt x="1215" y="147"/>
                  </a:cubicBezTo>
                  <a:cubicBezTo>
                    <a:pt x="1206" y="147"/>
                    <a:pt x="1197" y="139"/>
                    <a:pt x="1196" y="130"/>
                  </a:cubicBezTo>
                  <a:cubicBezTo>
                    <a:pt x="1196" y="127"/>
                    <a:pt x="1196" y="127"/>
                    <a:pt x="1196" y="127"/>
                  </a:cubicBezTo>
                  <a:cubicBezTo>
                    <a:pt x="1193" y="128"/>
                    <a:pt x="1193" y="128"/>
                    <a:pt x="1193" y="128"/>
                  </a:cubicBezTo>
                  <a:cubicBezTo>
                    <a:pt x="1191" y="129"/>
                    <a:pt x="1189" y="129"/>
                    <a:pt x="1187" y="129"/>
                  </a:cubicBezTo>
                  <a:cubicBezTo>
                    <a:pt x="1177" y="129"/>
                    <a:pt x="1169" y="122"/>
                    <a:pt x="1168" y="113"/>
                  </a:cubicBezTo>
                  <a:cubicBezTo>
                    <a:pt x="1167" y="110"/>
                    <a:pt x="1167" y="110"/>
                    <a:pt x="1167" y="110"/>
                  </a:cubicBezTo>
                  <a:cubicBezTo>
                    <a:pt x="1165" y="111"/>
                    <a:pt x="1165" y="111"/>
                    <a:pt x="1165" y="111"/>
                  </a:cubicBezTo>
                  <a:cubicBezTo>
                    <a:pt x="1162" y="112"/>
                    <a:pt x="1160" y="113"/>
                    <a:pt x="1157" y="113"/>
                  </a:cubicBezTo>
                  <a:cubicBezTo>
                    <a:pt x="1148" y="113"/>
                    <a:pt x="1140" y="106"/>
                    <a:pt x="1138" y="97"/>
                  </a:cubicBezTo>
                  <a:cubicBezTo>
                    <a:pt x="1138" y="95"/>
                    <a:pt x="1138" y="95"/>
                    <a:pt x="1138" y="95"/>
                  </a:cubicBezTo>
                  <a:cubicBezTo>
                    <a:pt x="1135" y="96"/>
                    <a:pt x="1135" y="96"/>
                    <a:pt x="1135" y="96"/>
                  </a:cubicBezTo>
                  <a:cubicBezTo>
                    <a:pt x="1133" y="97"/>
                    <a:pt x="1130" y="98"/>
                    <a:pt x="1127" y="98"/>
                  </a:cubicBezTo>
                  <a:cubicBezTo>
                    <a:pt x="1118" y="98"/>
                    <a:pt x="1110" y="92"/>
                    <a:pt x="1108" y="83"/>
                  </a:cubicBezTo>
                  <a:cubicBezTo>
                    <a:pt x="1107" y="81"/>
                    <a:pt x="1107" y="81"/>
                    <a:pt x="1107" y="81"/>
                  </a:cubicBezTo>
                  <a:cubicBezTo>
                    <a:pt x="1105" y="82"/>
                    <a:pt x="1105" y="82"/>
                    <a:pt x="1105" y="82"/>
                  </a:cubicBezTo>
                  <a:cubicBezTo>
                    <a:pt x="1103" y="83"/>
                    <a:pt x="1100" y="84"/>
                    <a:pt x="1097" y="84"/>
                  </a:cubicBezTo>
                  <a:cubicBezTo>
                    <a:pt x="1088" y="84"/>
                    <a:pt x="1080" y="78"/>
                    <a:pt x="1078" y="70"/>
                  </a:cubicBezTo>
                  <a:cubicBezTo>
                    <a:pt x="1077" y="68"/>
                    <a:pt x="1077" y="68"/>
                    <a:pt x="1077" y="68"/>
                  </a:cubicBezTo>
                  <a:cubicBezTo>
                    <a:pt x="1075" y="69"/>
                    <a:pt x="1075" y="69"/>
                    <a:pt x="1075" y="69"/>
                  </a:cubicBezTo>
                  <a:cubicBezTo>
                    <a:pt x="1072" y="71"/>
                    <a:pt x="1068" y="72"/>
                    <a:pt x="1065" y="72"/>
                  </a:cubicBezTo>
                  <a:cubicBezTo>
                    <a:pt x="1057" y="72"/>
                    <a:pt x="1049" y="66"/>
                    <a:pt x="1046" y="59"/>
                  </a:cubicBezTo>
                  <a:cubicBezTo>
                    <a:pt x="1046" y="56"/>
                    <a:pt x="1046" y="56"/>
                    <a:pt x="1046" y="56"/>
                  </a:cubicBezTo>
                  <a:cubicBezTo>
                    <a:pt x="1044" y="58"/>
                    <a:pt x="1044" y="58"/>
                    <a:pt x="1044" y="58"/>
                  </a:cubicBezTo>
                  <a:cubicBezTo>
                    <a:pt x="1040" y="59"/>
                    <a:pt x="1037" y="60"/>
                    <a:pt x="1033" y="60"/>
                  </a:cubicBezTo>
                  <a:cubicBezTo>
                    <a:pt x="1025" y="60"/>
                    <a:pt x="1018" y="55"/>
                    <a:pt x="1015" y="48"/>
                  </a:cubicBezTo>
                  <a:cubicBezTo>
                    <a:pt x="1014" y="45"/>
                    <a:pt x="1014" y="45"/>
                    <a:pt x="1014" y="45"/>
                  </a:cubicBezTo>
                  <a:cubicBezTo>
                    <a:pt x="1012" y="47"/>
                    <a:pt x="1012" y="47"/>
                    <a:pt x="1012" y="47"/>
                  </a:cubicBezTo>
                  <a:cubicBezTo>
                    <a:pt x="1009" y="49"/>
                    <a:pt x="1005" y="50"/>
                    <a:pt x="1001" y="50"/>
                  </a:cubicBezTo>
                  <a:cubicBezTo>
                    <a:pt x="993" y="50"/>
                    <a:pt x="986" y="46"/>
                    <a:pt x="983" y="38"/>
                  </a:cubicBezTo>
                  <a:cubicBezTo>
                    <a:pt x="982" y="36"/>
                    <a:pt x="982" y="36"/>
                    <a:pt x="982" y="36"/>
                  </a:cubicBezTo>
                  <a:cubicBezTo>
                    <a:pt x="980" y="38"/>
                    <a:pt x="980" y="38"/>
                    <a:pt x="980" y="38"/>
                  </a:cubicBezTo>
                  <a:cubicBezTo>
                    <a:pt x="977" y="40"/>
                    <a:pt x="973" y="41"/>
                    <a:pt x="968" y="41"/>
                  </a:cubicBezTo>
                  <a:cubicBezTo>
                    <a:pt x="961" y="41"/>
                    <a:pt x="954" y="37"/>
                    <a:pt x="951" y="30"/>
                  </a:cubicBezTo>
                  <a:cubicBezTo>
                    <a:pt x="950" y="28"/>
                    <a:pt x="950" y="28"/>
                    <a:pt x="950" y="28"/>
                  </a:cubicBezTo>
                  <a:cubicBezTo>
                    <a:pt x="948" y="30"/>
                    <a:pt x="948" y="30"/>
                    <a:pt x="948" y="30"/>
                  </a:cubicBezTo>
                  <a:cubicBezTo>
                    <a:pt x="944" y="32"/>
                    <a:pt x="940" y="34"/>
                    <a:pt x="936" y="34"/>
                  </a:cubicBezTo>
                  <a:cubicBezTo>
                    <a:pt x="929" y="34"/>
                    <a:pt x="922" y="30"/>
                    <a:pt x="919" y="23"/>
                  </a:cubicBezTo>
                  <a:cubicBezTo>
                    <a:pt x="917" y="21"/>
                    <a:pt x="917" y="21"/>
                    <a:pt x="917" y="21"/>
                  </a:cubicBezTo>
                  <a:cubicBezTo>
                    <a:pt x="915" y="22"/>
                    <a:pt x="915" y="22"/>
                    <a:pt x="915" y="22"/>
                  </a:cubicBezTo>
                  <a:cubicBezTo>
                    <a:pt x="912" y="25"/>
                    <a:pt x="908" y="27"/>
                    <a:pt x="903" y="27"/>
                  </a:cubicBezTo>
                  <a:cubicBezTo>
                    <a:pt x="896" y="27"/>
                    <a:pt x="890" y="23"/>
                    <a:pt x="886" y="17"/>
                  </a:cubicBezTo>
                  <a:cubicBezTo>
                    <a:pt x="885" y="15"/>
                    <a:pt x="885" y="15"/>
                    <a:pt x="885" y="15"/>
                  </a:cubicBezTo>
                  <a:cubicBezTo>
                    <a:pt x="883" y="17"/>
                    <a:pt x="883" y="17"/>
                    <a:pt x="883" y="17"/>
                  </a:cubicBezTo>
                  <a:cubicBezTo>
                    <a:pt x="879" y="20"/>
                    <a:pt x="875" y="22"/>
                    <a:pt x="870" y="22"/>
                  </a:cubicBezTo>
                  <a:cubicBezTo>
                    <a:pt x="863" y="22"/>
                    <a:pt x="857" y="18"/>
                    <a:pt x="853" y="12"/>
                  </a:cubicBezTo>
                  <a:cubicBezTo>
                    <a:pt x="852" y="10"/>
                    <a:pt x="852" y="10"/>
                    <a:pt x="852" y="10"/>
                  </a:cubicBezTo>
                  <a:cubicBezTo>
                    <a:pt x="850" y="12"/>
                    <a:pt x="850" y="12"/>
                    <a:pt x="850" y="12"/>
                  </a:cubicBezTo>
                  <a:cubicBezTo>
                    <a:pt x="847" y="15"/>
                    <a:pt x="842" y="17"/>
                    <a:pt x="837" y="17"/>
                  </a:cubicBezTo>
                  <a:cubicBezTo>
                    <a:pt x="830" y="17"/>
                    <a:pt x="824" y="13"/>
                    <a:pt x="820" y="8"/>
                  </a:cubicBezTo>
                  <a:cubicBezTo>
                    <a:pt x="819" y="6"/>
                    <a:pt x="819" y="6"/>
                    <a:pt x="819" y="6"/>
                  </a:cubicBezTo>
                  <a:cubicBezTo>
                    <a:pt x="817" y="8"/>
                    <a:pt x="817" y="8"/>
                    <a:pt x="817" y="8"/>
                  </a:cubicBezTo>
                  <a:cubicBezTo>
                    <a:pt x="814" y="11"/>
                    <a:pt x="809" y="13"/>
                    <a:pt x="803" y="13"/>
                  </a:cubicBezTo>
                  <a:cubicBezTo>
                    <a:pt x="797" y="13"/>
                    <a:pt x="791" y="10"/>
                    <a:pt x="787" y="5"/>
                  </a:cubicBezTo>
                  <a:cubicBezTo>
                    <a:pt x="786" y="3"/>
                    <a:pt x="786" y="3"/>
                    <a:pt x="786" y="3"/>
                  </a:cubicBezTo>
                  <a:cubicBezTo>
                    <a:pt x="784" y="5"/>
                    <a:pt x="784" y="5"/>
                    <a:pt x="784" y="5"/>
                  </a:cubicBezTo>
                  <a:cubicBezTo>
                    <a:pt x="780" y="8"/>
                    <a:pt x="775" y="11"/>
                    <a:pt x="770" y="11"/>
                  </a:cubicBezTo>
                  <a:cubicBezTo>
                    <a:pt x="764" y="11"/>
                    <a:pt x="758" y="8"/>
                    <a:pt x="754" y="2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751" y="2"/>
                    <a:pt x="751" y="2"/>
                    <a:pt x="751" y="2"/>
                  </a:cubicBezTo>
                  <a:cubicBezTo>
                    <a:pt x="747" y="7"/>
                    <a:pt x="742" y="9"/>
                    <a:pt x="736" y="9"/>
                  </a:cubicBezTo>
                  <a:cubicBezTo>
                    <a:pt x="730" y="9"/>
                    <a:pt x="724" y="7"/>
                    <a:pt x="720" y="2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17" y="2"/>
                    <a:pt x="717" y="2"/>
                    <a:pt x="717" y="2"/>
                  </a:cubicBezTo>
                  <a:cubicBezTo>
                    <a:pt x="713" y="6"/>
                    <a:pt x="708" y="9"/>
                    <a:pt x="702" y="9"/>
                  </a:cubicBezTo>
                  <a:cubicBezTo>
                    <a:pt x="697" y="9"/>
                    <a:pt x="691" y="6"/>
                    <a:pt x="687" y="2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684" y="2"/>
                    <a:pt x="684" y="2"/>
                    <a:pt x="684" y="2"/>
                  </a:cubicBezTo>
                  <a:cubicBezTo>
                    <a:pt x="680" y="7"/>
                    <a:pt x="675" y="9"/>
                    <a:pt x="669" y="9"/>
                  </a:cubicBezTo>
                  <a:cubicBezTo>
                    <a:pt x="663" y="9"/>
                    <a:pt x="657" y="7"/>
                    <a:pt x="654" y="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50" y="2"/>
                    <a:pt x="650" y="2"/>
                    <a:pt x="650" y="2"/>
                  </a:cubicBezTo>
                  <a:cubicBezTo>
                    <a:pt x="647" y="8"/>
                    <a:pt x="641" y="11"/>
                    <a:pt x="634" y="11"/>
                  </a:cubicBezTo>
                  <a:cubicBezTo>
                    <a:pt x="629" y="11"/>
                    <a:pt x="624" y="8"/>
                    <a:pt x="620" y="5"/>
                  </a:cubicBezTo>
                  <a:cubicBezTo>
                    <a:pt x="619" y="3"/>
                    <a:pt x="619" y="3"/>
                    <a:pt x="619" y="3"/>
                  </a:cubicBezTo>
                  <a:cubicBezTo>
                    <a:pt x="617" y="5"/>
                    <a:pt x="617" y="5"/>
                    <a:pt x="617" y="5"/>
                  </a:cubicBezTo>
                  <a:cubicBezTo>
                    <a:pt x="613" y="10"/>
                    <a:pt x="607" y="13"/>
                    <a:pt x="601" y="13"/>
                  </a:cubicBezTo>
                  <a:cubicBezTo>
                    <a:pt x="596" y="13"/>
                    <a:pt x="591" y="11"/>
                    <a:pt x="587" y="8"/>
                  </a:cubicBezTo>
                  <a:cubicBezTo>
                    <a:pt x="585" y="6"/>
                    <a:pt x="585" y="6"/>
                    <a:pt x="585" y="6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0" y="13"/>
                    <a:pt x="574" y="17"/>
                    <a:pt x="568" y="17"/>
                  </a:cubicBezTo>
                  <a:cubicBezTo>
                    <a:pt x="563" y="17"/>
                    <a:pt x="558" y="15"/>
                    <a:pt x="554" y="12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548" y="18"/>
                    <a:pt x="541" y="22"/>
                    <a:pt x="534" y="22"/>
                  </a:cubicBezTo>
                  <a:cubicBezTo>
                    <a:pt x="530" y="22"/>
                    <a:pt x="525" y="20"/>
                    <a:pt x="521" y="17"/>
                  </a:cubicBezTo>
                  <a:cubicBezTo>
                    <a:pt x="520" y="15"/>
                    <a:pt x="520" y="15"/>
                    <a:pt x="520" y="15"/>
                  </a:cubicBezTo>
                  <a:cubicBezTo>
                    <a:pt x="518" y="17"/>
                    <a:pt x="518" y="17"/>
                    <a:pt x="518" y="17"/>
                  </a:cubicBezTo>
                  <a:cubicBezTo>
                    <a:pt x="515" y="23"/>
                    <a:pt x="508" y="27"/>
                    <a:pt x="501" y="27"/>
                  </a:cubicBezTo>
                  <a:cubicBezTo>
                    <a:pt x="497" y="27"/>
                    <a:pt x="492" y="25"/>
                    <a:pt x="489" y="22"/>
                  </a:cubicBezTo>
                  <a:cubicBezTo>
                    <a:pt x="487" y="21"/>
                    <a:pt x="487" y="21"/>
                    <a:pt x="487" y="21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2" y="30"/>
                    <a:pt x="476" y="34"/>
                    <a:pt x="468" y="34"/>
                  </a:cubicBezTo>
                  <a:cubicBezTo>
                    <a:pt x="464" y="34"/>
                    <a:pt x="460" y="32"/>
                    <a:pt x="457" y="30"/>
                  </a:cubicBezTo>
                  <a:cubicBezTo>
                    <a:pt x="455" y="28"/>
                    <a:pt x="455" y="28"/>
                    <a:pt x="455" y="28"/>
                  </a:cubicBezTo>
                  <a:cubicBezTo>
                    <a:pt x="454" y="30"/>
                    <a:pt x="454" y="30"/>
                    <a:pt x="454" y="30"/>
                  </a:cubicBezTo>
                  <a:cubicBezTo>
                    <a:pt x="450" y="37"/>
                    <a:pt x="444" y="41"/>
                    <a:pt x="436" y="41"/>
                  </a:cubicBezTo>
                  <a:cubicBezTo>
                    <a:pt x="432" y="41"/>
                    <a:pt x="428" y="40"/>
                    <a:pt x="424" y="38"/>
                  </a:cubicBezTo>
                  <a:cubicBezTo>
                    <a:pt x="422" y="36"/>
                    <a:pt x="422" y="36"/>
                    <a:pt x="422" y="36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8" y="46"/>
                    <a:pt x="411" y="50"/>
                    <a:pt x="403" y="50"/>
                  </a:cubicBezTo>
                  <a:cubicBezTo>
                    <a:pt x="399" y="50"/>
                    <a:pt x="396" y="49"/>
                    <a:pt x="392" y="47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6" y="55"/>
                    <a:pt x="379" y="60"/>
                    <a:pt x="371" y="60"/>
                  </a:cubicBezTo>
                  <a:cubicBezTo>
                    <a:pt x="367" y="60"/>
                    <a:pt x="364" y="59"/>
                    <a:pt x="361" y="58"/>
                  </a:cubicBezTo>
                  <a:cubicBezTo>
                    <a:pt x="359" y="56"/>
                    <a:pt x="359" y="56"/>
                    <a:pt x="359" y="56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5" y="66"/>
                    <a:pt x="348" y="72"/>
                    <a:pt x="339" y="72"/>
                  </a:cubicBezTo>
                  <a:cubicBezTo>
                    <a:pt x="336" y="72"/>
                    <a:pt x="333" y="71"/>
                    <a:pt x="330" y="69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4" y="78"/>
                    <a:pt x="316" y="84"/>
                    <a:pt x="308" y="84"/>
                  </a:cubicBezTo>
                  <a:cubicBezTo>
                    <a:pt x="305" y="84"/>
                    <a:pt x="302" y="83"/>
                    <a:pt x="299" y="82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4" y="92"/>
                    <a:pt x="286" y="98"/>
                    <a:pt x="277" y="98"/>
                  </a:cubicBezTo>
                  <a:cubicBezTo>
                    <a:pt x="274" y="98"/>
                    <a:pt x="272" y="97"/>
                    <a:pt x="269" y="96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64" y="106"/>
                    <a:pt x="256" y="113"/>
                    <a:pt x="247" y="113"/>
                  </a:cubicBezTo>
                  <a:cubicBezTo>
                    <a:pt x="244" y="113"/>
                    <a:pt x="242" y="112"/>
                    <a:pt x="240" y="111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35" y="122"/>
                    <a:pt x="227" y="129"/>
                    <a:pt x="217" y="129"/>
                  </a:cubicBezTo>
                  <a:cubicBezTo>
                    <a:pt x="215" y="129"/>
                    <a:pt x="213" y="129"/>
                    <a:pt x="211" y="128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07" y="139"/>
                    <a:pt x="199" y="147"/>
                    <a:pt x="189" y="147"/>
                  </a:cubicBezTo>
                  <a:cubicBezTo>
                    <a:pt x="187" y="147"/>
                    <a:pt x="185" y="146"/>
                    <a:pt x="183" y="146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58"/>
                    <a:pt x="171" y="166"/>
                    <a:pt x="161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78"/>
                    <a:pt x="145" y="187"/>
                    <a:pt x="135" y="187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29" y="186"/>
                    <a:pt x="129" y="186"/>
                    <a:pt x="129" y="186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200"/>
                    <a:pt x="120" y="209"/>
                    <a:pt x="109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5" y="209"/>
                    <a:pt x="105" y="209"/>
                    <a:pt x="105" y="209"/>
                  </a:cubicBezTo>
                  <a:cubicBezTo>
                    <a:pt x="105" y="213"/>
                    <a:pt x="105" y="213"/>
                    <a:pt x="105" y="213"/>
                  </a:cubicBezTo>
                  <a:cubicBezTo>
                    <a:pt x="105" y="224"/>
                    <a:pt x="96" y="233"/>
                    <a:pt x="86" y="233"/>
                  </a:cubicBezTo>
                  <a:cubicBezTo>
                    <a:pt x="85" y="233"/>
                    <a:pt x="85" y="233"/>
                    <a:pt x="85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8"/>
                    <a:pt x="83" y="238"/>
                    <a:pt x="83" y="238"/>
                  </a:cubicBezTo>
                  <a:cubicBezTo>
                    <a:pt x="83" y="249"/>
                    <a:pt x="75" y="258"/>
                    <a:pt x="64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3" y="266"/>
                    <a:pt x="63" y="266"/>
                    <a:pt x="63" y="266"/>
                  </a:cubicBezTo>
                  <a:cubicBezTo>
                    <a:pt x="63" y="276"/>
                    <a:pt x="56" y="284"/>
                    <a:pt x="46" y="285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5" y="290"/>
                    <a:pt x="46" y="292"/>
                    <a:pt x="46" y="295"/>
                  </a:cubicBezTo>
                  <a:cubicBezTo>
                    <a:pt x="46" y="304"/>
                    <a:pt x="39" y="312"/>
                    <a:pt x="31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29" y="317"/>
                    <a:pt x="29" y="317"/>
                    <a:pt x="29" y="317"/>
                  </a:cubicBezTo>
                  <a:cubicBezTo>
                    <a:pt x="30" y="319"/>
                    <a:pt x="31" y="322"/>
                    <a:pt x="31" y="325"/>
                  </a:cubicBezTo>
                  <a:cubicBezTo>
                    <a:pt x="31" y="333"/>
                    <a:pt x="25" y="341"/>
                    <a:pt x="17" y="344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16" y="347"/>
                    <a:pt x="16" y="347"/>
                    <a:pt x="16" y="347"/>
                  </a:cubicBezTo>
                  <a:cubicBezTo>
                    <a:pt x="18" y="350"/>
                    <a:pt x="19" y="353"/>
                    <a:pt x="19" y="357"/>
                  </a:cubicBezTo>
                  <a:cubicBezTo>
                    <a:pt x="19" y="365"/>
                    <a:pt x="15" y="372"/>
                    <a:pt x="8" y="375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10" y="381"/>
                    <a:pt x="11" y="385"/>
                    <a:pt x="11" y="390"/>
                  </a:cubicBezTo>
                  <a:cubicBezTo>
                    <a:pt x="11" y="397"/>
                    <a:pt x="8" y="403"/>
                    <a:pt x="2" y="407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" y="410"/>
                    <a:pt x="1" y="410"/>
                    <a:pt x="1" y="410"/>
                  </a:cubicBezTo>
                  <a:cubicBezTo>
                    <a:pt x="5" y="413"/>
                    <a:pt x="7" y="418"/>
                    <a:pt x="7" y="423"/>
                  </a:cubicBezTo>
                  <a:cubicBezTo>
                    <a:pt x="7" y="430"/>
                    <a:pt x="5" y="437"/>
                    <a:pt x="0" y="441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" y="437"/>
                    <a:pt x="11" y="431"/>
                    <a:pt x="11" y="423"/>
                  </a:cubicBezTo>
                  <a:cubicBezTo>
                    <a:pt x="11" y="418"/>
                    <a:pt x="9" y="413"/>
                    <a:pt x="5" y="409"/>
                  </a:cubicBezTo>
                  <a:cubicBezTo>
                    <a:pt x="12" y="404"/>
                    <a:pt x="15" y="397"/>
                    <a:pt x="15" y="390"/>
                  </a:cubicBezTo>
                  <a:cubicBezTo>
                    <a:pt x="15" y="385"/>
                    <a:pt x="14" y="381"/>
                    <a:pt x="11" y="377"/>
                  </a:cubicBezTo>
                  <a:cubicBezTo>
                    <a:pt x="19" y="373"/>
                    <a:pt x="23" y="366"/>
                    <a:pt x="23" y="357"/>
                  </a:cubicBezTo>
                  <a:cubicBezTo>
                    <a:pt x="23" y="353"/>
                    <a:pt x="22" y="350"/>
                    <a:pt x="20" y="346"/>
                  </a:cubicBezTo>
                  <a:cubicBezTo>
                    <a:pt x="29" y="343"/>
                    <a:pt x="35" y="334"/>
                    <a:pt x="35" y="325"/>
                  </a:cubicBezTo>
                  <a:cubicBezTo>
                    <a:pt x="35" y="322"/>
                    <a:pt x="34" y="319"/>
                    <a:pt x="33" y="317"/>
                  </a:cubicBezTo>
                  <a:cubicBezTo>
                    <a:pt x="43" y="314"/>
                    <a:pt x="50" y="305"/>
                    <a:pt x="50" y="295"/>
                  </a:cubicBezTo>
                  <a:cubicBezTo>
                    <a:pt x="50" y="293"/>
                    <a:pt x="49" y="291"/>
                    <a:pt x="49" y="289"/>
                  </a:cubicBezTo>
                  <a:cubicBezTo>
                    <a:pt x="59" y="286"/>
                    <a:pt x="67" y="277"/>
                    <a:pt x="67" y="266"/>
                  </a:cubicBezTo>
                  <a:cubicBezTo>
                    <a:pt x="67" y="266"/>
                    <a:pt x="67" y="263"/>
                    <a:pt x="67" y="262"/>
                  </a:cubicBezTo>
                  <a:cubicBezTo>
                    <a:pt x="78" y="260"/>
                    <a:pt x="87" y="250"/>
                    <a:pt x="87" y="238"/>
                  </a:cubicBezTo>
                  <a:cubicBezTo>
                    <a:pt x="87" y="238"/>
                    <a:pt x="87" y="237"/>
                    <a:pt x="87" y="237"/>
                  </a:cubicBezTo>
                  <a:cubicBezTo>
                    <a:pt x="99" y="236"/>
                    <a:pt x="109" y="226"/>
                    <a:pt x="109" y="213"/>
                  </a:cubicBezTo>
                  <a:cubicBezTo>
                    <a:pt x="122" y="213"/>
                    <a:pt x="132" y="203"/>
                    <a:pt x="133" y="190"/>
                  </a:cubicBezTo>
                  <a:cubicBezTo>
                    <a:pt x="134" y="190"/>
                    <a:pt x="135" y="191"/>
                    <a:pt x="135" y="191"/>
                  </a:cubicBezTo>
                  <a:cubicBezTo>
                    <a:pt x="147" y="191"/>
                    <a:pt x="156" y="181"/>
                    <a:pt x="158" y="169"/>
                  </a:cubicBezTo>
                  <a:cubicBezTo>
                    <a:pt x="159" y="170"/>
                    <a:pt x="161" y="170"/>
                    <a:pt x="161" y="170"/>
                  </a:cubicBezTo>
                  <a:cubicBezTo>
                    <a:pt x="173" y="170"/>
                    <a:pt x="182" y="161"/>
                    <a:pt x="184" y="150"/>
                  </a:cubicBezTo>
                  <a:cubicBezTo>
                    <a:pt x="186" y="150"/>
                    <a:pt x="187" y="151"/>
                    <a:pt x="189" y="151"/>
                  </a:cubicBezTo>
                  <a:cubicBezTo>
                    <a:pt x="200" y="151"/>
                    <a:pt x="209" y="143"/>
                    <a:pt x="212" y="132"/>
                  </a:cubicBezTo>
                  <a:cubicBezTo>
                    <a:pt x="214" y="133"/>
                    <a:pt x="215" y="133"/>
                    <a:pt x="217" y="133"/>
                  </a:cubicBezTo>
                  <a:cubicBezTo>
                    <a:pt x="228" y="133"/>
                    <a:pt x="237" y="126"/>
                    <a:pt x="240" y="115"/>
                  </a:cubicBezTo>
                  <a:cubicBezTo>
                    <a:pt x="242" y="116"/>
                    <a:pt x="245" y="117"/>
                    <a:pt x="247" y="117"/>
                  </a:cubicBezTo>
                  <a:cubicBezTo>
                    <a:pt x="257" y="117"/>
                    <a:pt x="266" y="110"/>
                    <a:pt x="269" y="100"/>
                  </a:cubicBezTo>
                  <a:cubicBezTo>
                    <a:pt x="272" y="101"/>
                    <a:pt x="275" y="102"/>
                    <a:pt x="277" y="102"/>
                  </a:cubicBezTo>
                  <a:cubicBezTo>
                    <a:pt x="287" y="102"/>
                    <a:pt x="296" y="95"/>
                    <a:pt x="299" y="86"/>
                  </a:cubicBezTo>
                  <a:cubicBezTo>
                    <a:pt x="302" y="87"/>
                    <a:pt x="305" y="88"/>
                    <a:pt x="308" y="88"/>
                  </a:cubicBezTo>
                  <a:cubicBezTo>
                    <a:pt x="318" y="88"/>
                    <a:pt x="326" y="82"/>
                    <a:pt x="330" y="73"/>
                  </a:cubicBezTo>
                  <a:cubicBezTo>
                    <a:pt x="333" y="75"/>
                    <a:pt x="336" y="76"/>
                    <a:pt x="339" y="76"/>
                  </a:cubicBezTo>
                  <a:cubicBezTo>
                    <a:pt x="349" y="76"/>
                    <a:pt x="357" y="70"/>
                    <a:pt x="361" y="62"/>
                  </a:cubicBezTo>
                  <a:cubicBezTo>
                    <a:pt x="364" y="63"/>
                    <a:pt x="367" y="64"/>
                    <a:pt x="371" y="64"/>
                  </a:cubicBezTo>
                  <a:cubicBezTo>
                    <a:pt x="380" y="64"/>
                    <a:pt x="388" y="59"/>
                    <a:pt x="392" y="51"/>
                  </a:cubicBezTo>
                  <a:cubicBezTo>
                    <a:pt x="396" y="53"/>
                    <a:pt x="399" y="54"/>
                    <a:pt x="403" y="54"/>
                  </a:cubicBezTo>
                  <a:cubicBezTo>
                    <a:pt x="412" y="54"/>
                    <a:pt x="420" y="49"/>
                    <a:pt x="424" y="42"/>
                  </a:cubicBezTo>
                  <a:cubicBezTo>
                    <a:pt x="428" y="44"/>
                    <a:pt x="432" y="45"/>
                    <a:pt x="436" y="45"/>
                  </a:cubicBezTo>
                  <a:cubicBezTo>
                    <a:pt x="444" y="45"/>
                    <a:pt x="452" y="41"/>
                    <a:pt x="456" y="34"/>
                  </a:cubicBezTo>
                  <a:cubicBezTo>
                    <a:pt x="460" y="36"/>
                    <a:pt x="464" y="38"/>
                    <a:pt x="468" y="38"/>
                  </a:cubicBezTo>
                  <a:cubicBezTo>
                    <a:pt x="477" y="38"/>
                    <a:pt x="484" y="33"/>
                    <a:pt x="488" y="27"/>
                  </a:cubicBezTo>
                  <a:cubicBezTo>
                    <a:pt x="492" y="29"/>
                    <a:pt x="497" y="31"/>
                    <a:pt x="501" y="31"/>
                  </a:cubicBezTo>
                  <a:cubicBezTo>
                    <a:pt x="509" y="31"/>
                    <a:pt x="516" y="27"/>
                    <a:pt x="520" y="21"/>
                  </a:cubicBezTo>
                  <a:cubicBezTo>
                    <a:pt x="525" y="24"/>
                    <a:pt x="529" y="26"/>
                    <a:pt x="534" y="26"/>
                  </a:cubicBezTo>
                  <a:cubicBezTo>
                    <a:pt x="542" y="26"/>
                    <a:pt x="549" y="22"/>
                    <a:pt x="553" y="16"/>
                  </a:cubicBezTo>
                  <a:cubicBezTo>
                    <a:pt x="557" y="19"/>
                    <a:pt x="562" y="21"/>
                    <a:pt x="568" y="21"/>
                  </a:cubicBezTo>
                  <a:cubicBezTo>
                    <a:pt x="575" y="21"/>
                    <a:pt x="582" y="17"/>
                    <a:pt x="586" y="12"/>
                  </a:cubicBezTo>
                  <a:cubicBezTo>
                    <a:pt x="590" y="15"/>
                    <a:pt x="595" y="17"/>
                    <a:pt x="601" y="17"/>
                  </a:cubicBezTo>
                  <a:cubicBezTo>
                    <a:pt x="608" y="17"/>
                    <a:pt x="615" y="14"/>
                    <a:pt x="619" y="9"/>
                  </a:cubicBezTo>
                  <a:cubicBezTo>
                    <a:pt x="623" y="12"/>
                    <a:pt x="629" y="15"/>
                    <a:pt x="634" y="15"/>
                  </a:cubicBezTo>
                  <a:cubicBezTo>
                    <a:pt x="641" y="15"/>
                    <a:pt x="648" y="12"/>
                    <a:pt x="652" y="6"/>
                  </a:cubicBezTo>
                  <a:cubicBezTo>
                    <a:pt x="657" y="11"/>
                    <a:pt x="662" y="13"/>
                    <a:pt x="669" y="13"/>
                  </a:cubicBezTo>
                  <a:cubicBezTo>
                    <a:pt x="675" y="13"/>
                    <a:pt x="681" y="11"/>
                    <a:pt x="686" y="6"/>
                  </a:cubicBezTo>
                  <a:cubicBezTo>
                    <a:pt x="690" y="10"/>
                    <a:pt x="696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2" y="13"/>
                    <a:pt x="702" y="13"/>
                    <a:pt x="702" y="13"/>
                  </a:cubicBezTo>
                  <a:cubicBezTo>
                    <a:pt x="708" y="13"/>
                    <a:pt x="714" y="10"/>
                    <a:pt x="719" y="6"/>
                  </a:cubicBezTo>
                  <a:cubicBezTo>
                    <a:pt x="723" y="11"/>
                    <a:pt x="729" y="13"/>
                    <a:pt x="736" y="13"/>
                  </a:cubicBezTo>
                  <a:cubicBezTo>
                    <a:pt x="742" y="13"/>
                    <a:pt x="748" y="11"/>
                    <a:pt x="752" y="6"/>
                  </a:cubicBezTo>
                  <a:cubicBezTo>
                    <a:pt x="757" y="12"/>
                    <a:pt x="763" y="15"/>
                    <a:pt x="770" y="15"/>
                  </a:cubicBezTo>
                  <a:cubicBezTo>
                    <a:pt x="776" y="15"/>
                    <a:pt x="781" y="12"/>
                    <a:pt x="785" y="9"/>
                  </a:cubicBezTo>
                  <a:cubicBezTo>
                    <a:pt x="790" y="14"/>
                    <a:pt x="796" y="17"/>
                    <a:pt x="803" y="17"/>
                  </a:cubicBezTo>
                  <a:cubicBezTo>
                    <a:pt x="809" y="17"/>
                    <a:pt x="814" y="15"/>
                    <a:pt x="818" y="12"/>
                  </a:cubicBezTo>
                  <a:cubicBezTo>
                    <a:pt x="823" y="17"/>
                    <a:pt x="830" y="21"/>
                    <a:pt x="837" y="21"/>
                  </a:cubicBezTo>
                  <a:cubicBezTo>
                    <a:pt x="842" y="21"/>
                    <a:pt x="847" y="19"/>
                    <a:pt x="851" y="16"/>
                  </a:cubicBezTo>
                  <a:cubicBezTo>
                    <a:pt x="856" y="22"/>
                    <a:pt x="862" y="26"/>
                    <a:pt x="870" y="26"/>
                  </a:cubicBezTo>
                  <a:cubicBezTo>
                    <a:pt x="875" y="26"/>
                    <a:pt x="880" y="24"/>
                    <a:pt x="884" y="21"/>
                  </a:cubicBezTo>
                  <a:cubicBezTo>
                    <a:pt x="888" y="27"/>
                    <a:pt x="895" y="31"/>
                    <a:pt x="903" y="31"/>
                  </a:cubicBezTo>
                  <a:cubicBezTo>
                    <a:pt x="908" y="31"/>
                    <a:pt x="912" y="29"/>
                    <a:pt x="916" y="27"/>
                  </a:cubicBezTo>
                  <a:cubicBezTo>
                    <a:pt x="921" y="33"/>
                    <a:pt x="928" y="38"/>
                    <a:pt x="936" y="38"/>
                  </a:cubicBezTo>
                  <a:cubicBezTo>
                    <a:pt x="940" y="38"/>
                    <a:pt x="945" y="36"/>
                    <a:pt x="948" y="34"/>
                  </a:cubicBezTo>
                  <a:cubicBezTo>
                    <a:pt x="953" y="41"/>
                    <a:pt x="960" y="45"/>
                    <a:pt x="968" y="45"/>
                  </a:cubicBezTo>
                  <a:cubicBezTo>
                    <a:pt x="973" y="45"/>
                    <a:pt x="977" y="44"/>
                    <a:pt x="980" y="42"/>
                  </a:cubicBezTo>
                  <a:cubicBezTo>
                    <a:pt x="985" y="49"/>
                    <a:pt x="992" y="54"/>
                    <a:pt x="1001" y="54"/>
                  </a:cubicBezTo>
                  <a:cubicBezTo>
                    <a:pt x="1005" y="54"/>
                    <a:pt x="1009" y="53"/>
                    <a:pt x="1012" y="51"/>
                  </a:cubicBezTo>
                  <a:cubicBezTo>
                    <a:pt x="1016" y="59"/>
                    <a:pt x="1024" y="64"/>
                    <a:pt x="1033" y="64"/>
                  </a:cubicBezTo>
                  <a:cubicBezTo>
                    <a:pt x="1037" y="64"/>
                    <a:pt x="1040" y="63"/>
                    <a:pt x="1044" y="62"/>
                  </a:cubicBezTo>
                  <a:cubicBezTo>
                    <a:pt x="1048" y="70"/>
                    <a:pt x="1056" y="76"/>
                    <a:pt x="1065" y="76"/>
                  </a:cubicBezTo>
                  <a:cubicBezTo>
                    <a:pt x="1068" y="76"/>
                    <a:pt x="1072" y="75"/>
                    <a:pt x="1075" y="73"/>
                  </a:cubicBezTo>
                  <a:cubicBezTo>
                    <a:pt x="1079" y="82"/>
                    <a:pt x="1087" y="88"/>
                    <a:pt x="1097" y="88"/>
                  </a:cubicBezTo>
                  <a:cubicBezTo>
                    <a:pt x="1100" y="88"/>
                    <a:pt x="1102" y="87"/>
                    <a:pt x="1105" y="86"/>
                  </a:cubicBezTo>
                  <a:cubicBezTo>
                    <a:pt x="1109" y="95"/>
                    <a:pt x="1117" y="102"/>
                    <a:pt x="1127" y="102"/>
                  </a:cubicBezTo>
                  <a:cubicBezTo>
                    <a:pt x="1130" y="102"/>
                    <a:pt x="1133" y="101"/>
                    <a:pt x="1135" y="100"/>
                  </a:cubicBezTo>
                  <a:cubicBezTo>
                    <a:pt x="1138" y="110"/>
                    <a:pt x="1147" y="117"/>
                    <a:pt x="1157" y="117"/>
                  </a:cubicBezTo>
                  <a:cubicBezTo>
                    <a:pt x="1160" y="117"/>
                    <a:pt x="1162" y="116"/>
                    <a:pt x="1164" y="115"/>
                  </a:cubicBezTo>
                  <a:cubicBezTo>
                    <a:pt x="1167" y="126"/>
                    <a:pt x="1176" y="133"/>
                    <a:pt x="1187" y="133"/>
                  </a:cubicBezTo>
                  <a:cubicBezTo>
                    <a:pt x="1189" y="133"/>
                    <a:pt x="1191" y="133"/>
                    <a:pt x="1193" y="132"/>
                  </a:cubicBezTo>
                  <a:cubicBezTo>
                    <a:pt x="1195" y="143"/>
                    <a:pt x="1204" y="151"/>
                    <a:pt x="1215" y="151"/>
                  </a:cubicBezTo>
                  <a:cubicBezTo>
                    <a:pt x="1217" y="151"/>
                    <a:pt x="1219" y="150"/>
                    <a:pt x="1220" y="150"/>
                  </a:cubicBezTo>
                  <a:cubicBezTo>
                    <a:pt x="1222" y="161"/>
                    <a:pt x="1232" y="170"/>
                    <a:pt x="1243" y="170"/>
                  </a:cubicBezTo>
                  <a:cubicBezTo>
                    <a:pt x="1243" y="170"/>
                    <a:pt x="1245" y="170"/>
                    <a:pt x="1247" y="169"/>
                  </a:cubicBezTo>
                  <a:cubicBezTo>
                    <a:pt x="1248" y="181"/>
                    <a:pt x="1258" y="191"/>
                    <a:pt x="1270" y="191"/>
                  </a:cubicBezTo>
                  <a:cubicBezTo>
                    <a:pt x="1270" y="191"/>
                    <a:pt x="1271" y="190"/>
                    <a:pt x="1271" y="190"/>
                  </a:cubicBezTo>
                  <a:cubicBezTo>
                    <a:pt x="1272" y="203"/>
                    <a:pt x="1282" y="213"/>
                    <a:pt x="1295" y="213"/>
                  </a:cubicBezTo>
                  <a:cubicBezTo>
                    <a:pt x="1295" y="226"/>
                    <a:pt x="1305" y="236"/>
                    <a:pt x="1317" y="237"/>
                  </a:cubicBezTo>
                  <a:cubicBezTo>
                    <a:pt x="1317" y="237"/>
                    <a:pt x="1317" y="238"/>
                    <a:pt x="1317" y="238"/>
                  </a:cubicBezTo>
                  <a:cubicBezTo>
                    <a:pt x="1317" y="250"/>
                    <a:pt x="1326" y="260"/>
                    <a:pt x="1338" y="262"/>
                  </a:cubicBezTo>
                  <a:cubicBezTo>
                    <a:pt x="1337" y="263"/>
                    <a:pt x="1337" y="266"/>
                    <a:pt x="1337" y="266"/>
                  </a:cubicBezTo>
                  <a:cubicBezTo>
                    <a:pt x="1337" y="277"/>
                    <a:pt x="1345" y="286"/>
                    <a:pt x="1356" y="289"/>
                  </a:cubicBezTo>
                  <a:cubicBezTo>
                    <a:pt x="1355" y="291"/>
                    <a:pt x="1355" y="293"/>
                    <a:pt x="1355" y="295"/>
                  </a:cubicBezTo>
                  <a:cubicBezTo>
                    <a:pt x="1355" y="305"/>
                    <a:pt x="1361" y="314"/>
                    <a:pt x="1371" y="317"/>
                  </a:cubicBezTo>
                  <a:cubicBezTo>
                    <a:pt x="1370" y="319"/>
                    <a:pt x="1369" y="322"/>
                    <a:pt x="1369" y="325"/>
                  </a:cubicBezTo>
                  <a:cubicBezTo>
                    <a:pt x="1369" y="334"/>
                    <a:pt x="1375" y="343"/>
                    <a:pt x="1384" y="346"/>
                  </a:cubicBezTo>
                  <a:cubicBezTo>
                    <a:pt x="1382" y="350"/>
                    <a:pt x="1381" y="353"/>
                    <a:pt x="1381" y="357"/>
                  </a:cubicBezTo>
                  <a:cubicBezTo>
                    <a:pt x="1381" y="366"/>
                    <a:pt x="1386" y="373"/>
                    <a:pt x="1393" y="377"/>
                  </a:cubicBezTo>
                  <a:cubicBezTo>
                    <a:pt x="1391" y="381"/>
                    <a:pt x="1389" y="385"/>
                    <a:pt x="1389" y="390"/>
                  </a:cubicBezTo>
                  <a:cubicBezTo>
                    <a:pt x="1389" y="397"/>
                    <a:pt x="1393" y="404"/>
                    <a:pt x="1399" y="409"/>
                  </a:cubicBezTo>
                  <a:cubicBezTo>
                    <a:pt x="1396" y="413"/>
                    <a:pt x="1394" y="418"/>
                    <a:pt x="1394" y="423"/>
                  </a:cubicBezTo>
                  <a:cubicBezTo>
                    <a:pt x="1394" y="431"/>
                    <a:pt x="1399" y="437"/>
                    <a:pt x="1405" y="441"/>
                  </a:cubicBezTo>
                  <a:cubicBezTo>
                    <a:pt x="1405" y="441"/>
                    <a:pt x="1405" y="441"/>
                    <a:pt x="1405" y="441"/>
                  </a:cubicBezTo>
                  <a:cubicBezTo>
                    <a:pt x="1399" y="437"/>
                    <a:pt x="1398" y="430"/>
                    <a:pt x="1398" y="4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397" name="Connecteur droit avec flèche 396"/>
            <p:cNvCxnSpPr/>
            <p:nvPr/>
          </p:nvCxnSpPr>
          <p:spPr>
            <a:xfrm>
              <a:off x="2955886" y="4847674"/>
              <a:ext cx="1296144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338"/>
            <p:cNvGrpSpPr>
              <a:grpSpLocks/>
            </p:cNvGrpSpPr>
            <p:nvPr/>
          </p:nvGrpSpPr>
          <p:grpSpPr bwMode="auto">
            <a:xfrm>
              <a:off x="2091790" y="1052736"/>
              <a:ext cx="608002" cy="792088"/>
              <a:chOff x="3099" y="2276"/>
              <a:chExt cx="513" cy="843"/>
            </a:xfrm>
          </p:grpSpPr>
          <p:sp>
            <p:nvSpPr>
              <p:cNvPr id="477" name="Freeform 2339"/>
              <p:cNvSpPr>
                <a:spLocks/>
              </p:cNvSpPr>
              <p:nvPr/>
            </p:nvSpPr>
            <p:spPr bwMode="auto">
              <a:xfrm>
                <a:off x="3099" y="2404"/>
                <a:ext cx="215" cy="715"/>
              </a:xfrm>
              <a:custGeom>
                <a:avLst/>
                <a:gdLst>
                  <a:gd name="T0" fmla="*/ 83 w 91"/>
                  <a:gd name="T1" fmla="*/ 5 h 303"/>
                  <a:gd name="T2" fmla="*/ 19 w 91"/>
                  <a:gd name="T3" fmla="*/ 212 h 303"/>
                  <a:gd name="T4" fmla="*/ 73 w 91"/>
                  <a:gd name="T5" fmla="*/ 514 h 303"/>
                  <a:gd name="T6" fmla="*/ 87 w 91"/>
                  <a:gd name="T7" fmla="*/ 673 h 303"/>
                  <a:gd name="T8" fmla="*/ 198 w 91"/>
                  <a:gd name="T9" fmla="*/ 656 h 303"/>
                  <a:gd name="T10" fmla="*/ 203 w 91"/>
                  <a:gd name="T11" fmla="*/ 340 h 303"/>
                  <a:gd name="T12" fmla="*/ 83 w 91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03">
                    <a:moveTo>
                      <a:pt x="35" y="2"/>
                    </a:moveTo>
                    <a:cubicBezTo>
                      <a:pt x="14" y="0"/>
                      <a:pt x="0" y="48"/>
                      <a:pt x="8" y="90"/>
                    </a:cubicBezTo>
                    <a:cubicBezTo>
                      <a:pt x="16" y="132"/>
                      <a:pt x="36" y="184"/>
                      <a:pt x="31" y="218"/>
                    </a:cubicBezTo>
                    <a:cubicBezTo>
                      <a:pt x="25" y="251"/>
                      <a:pt x="22" y="266"/>
                      <a:pt x="37" y="285"/>
                    </a:cubicBezTo>
                    <a:cubicBezTo>
                      <a:pt x="52" y="303"/>
                      <a:pt x="76" y="297"/>
                      <a:pt x="84" y="278"/>
                    </a:cubicBezTo>
                    <a:cubicBezTo>
                      <a:pt x="91" y="260"/>
                      <a:pt x="86" y="162"/>
                      <a:pt x="86" y="144"/>
                    </a:cubicBezTo>
                    <a:cubicBezTo>
                      <a:pt x="86" y="126"/>
                      <a:pt x="73" y="2"/>
                      <a:pt x="35" y="2"/>
                    </a:cubicBezTo>
                    <a:close/>
                  </a:path>
                </a:pathLst>
              </a:custGeom>
              <a:solidFill>
                <a:srgbClr val="003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78" name="Freeform 2340"/>
              <p:cNvSpPr>
                <a:spLocks/>
              </p:cNvSpPr>
              <p:nvPr/>
            </p:nvSpPr>
            <p:spPr bwMode="auto">
              <a:xfrm>
                <a:off x="3113" y="2425"/>
                <a:ext cx="85" cy="593"/>
              </a:xfrm>
              <a:custGeom>
                <a:avLst/>
                <a:gdLst>
                  <a:gd name="T0" fmla="*/ 14 w 36"/>
                  <a:gd name="T1" fmla="*/ 191 h 251"/>
                  <a:gd name="T2" fmla="*/ 38 w 36"/>
                  <a:gd name="T3" fmla="*/ 291 h 251"/>
                  <a:gd name="T4" fmla="*/ 66 w 36"/>
                  <a:gd name="T5" fmla="*/ 491 h 251"/>
                  <a:gd name="T6" fmla="*/ 64 w 36"/>
                  <a:gd name="T7" fmla="*/ 506 h 251"/>
                  <a:gd name="T8" fmla="*/ 61 w 36"/>
                  <a:gd name="T9" fmla="*/ 593 h 251"/>
                  <a:gd name="T10" fmla="*/ 61 w 36"/>
                  <a:gd name="T11" fmla="*/ 593 h 251"/>
                  <a:gd name="T12" fmla="*/ 73 w 36"/>
                  <a:gd name="T13" fmla="*/ 508 h 251"/>
                  <a:gd name="T14" fmla="*/ 76 w 36"/>
                  <a:gd name="T15" fmla="*/ 494 h 251"/>
                  <a:gd name="T16" fmla="*/ 52 w 36"/>
                  <a:gd name="T17" fmla="*/ 288 h 251"/>
                  <a:gd name="T18" fmla="*/ 28 w 36"/>
                  <a:gd name="T19" fmla="*/ 191 h 251"/>
                  <a:gd name="T20" fmla="*/ 47 w 36"/>
                  <a:gd name="T21" fmla="*/ 0 h 251"/>
                  <a:gd name="T22" fmla="*/ 47 w 36"/>
                  <a:gd name="T23" fmla="*/ 0 h 251"/>
                  <a:gd name="T24" fmla="*/ 14 w 36"/>
                  <a:gd name="T25" fmla="*/ 191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251">
                    <a:moveTo>
                      <a:pt x="6" y="81"/>
                    </a:moveTo>
                    <a:cubicBezTo>
                      <a:pt x="8" y="95"/>
                      <a:pt x="12" y="109"/>
                      <a:pt x="16" y="123"/>
                    </a:cubicBezTo>
                    <a:cubicBezTo>
                      <a:pt x="24" y="154"/>
                      <a:pt x="32" y="186"/>
                      <a:pt x="28" y="208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5" y="230"/>
                      <a:pt x="25" y="241"/>
                      <a:pt x="26" y="251"/>
                    </a:cubicBezTo>
                    <a:cubicBezTo>
                      <a:pt x="26" y="251"/>
                      <a:pt x="26" y="251"/>
                      <a:pt x="26" y="251"/>
                    </a:cubicBezTo>
                    <a:cubicBezTo>
                      <a:pt x="25" y="241"/>
                      <a:pt x="28" y="230"/>
                      <a:pt x="31" y="215"/>
                    </a:cubicBezTo>
                    <a:cubicBezTo>
                      <a:pt x="32" y="209"/>
                      <a:pt x="32" y="209"/>
                      <a:pt x="32" y="209"/>
                    </a:cubicBezTo>
                    <a:cubicBezTo>
                      <a:pt x="36" y="185"/>
                      <a:pt x="30" y="153"/>
                      <a:pt x="22" y="122"/>
                    </a:cubicBezTo>
                    <a:cubicBezTo>
                      <a:pt x="18" y="108"/>
                      <a:pt x="15" y="94"/>
                      <a:pt x="12" y="81"/>
                    </a:cubicBezTo>
                    <a:cubicBezTo>
                      <a:pt x="6" y="51"/>
                      <a:pt x="8" y="15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" y="16"/>
                      <a:pt x="0" y="51"/>
                      <a:pt x="6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79" name="Freeform 2341"/>
              <p:cNvSpPr>
                <a:spLocks/>
              </p:cNvSpPr>
              <p:nvPr/>
            </p:nvSpPr>
            <p:spPr bwMode="auto">
              <a:xfrm>
                <a:off x="3163" y="2442"/>
                <a:ext cx="151" cy="677"/>
              </a:xfrm>
              <a:custGeom>
                <a:avLst/>
                <a:gdLst>
                  <a:gd name="T0" fmla="*/ 139 w 64"/>
                  <a:gd name="T1" fmla="*/ 302 h 287"/>
                  <a:gd name="T2" fmla="*/ 68 w 64"/>
                  <a:gd name="T3" fmla="*/ 0 h 287"/>
                  <a:gd name="T4" fmla="*/ 123 w 64"/>
                  <a:gd name="T5" fmla="*/ 252 h 287"/>
                  <a:gd name="T6" fmla="*/ 116 w 64"/>
                  <a:gd name="T7" fmla="*/ 568 h 287"/>
                  <a:gd name="T8" fmla="*/ 0 w 64"/>
                  <a:gd name="T9" fmla="*/ 587 h 287"/>
                  <a:gd name="T10" fmla="*/ 24 w 64"/>
                  <a:gd name="T11" fmla="*/ 635 h 287"/>
                  <a:gd name="T12" fmla="*/ 134 w 64"/>
                  <a:gd name="T13" fmla="*/ 618 h 287"/>
                  <a:gd name="T14" fmla="*/ 139 w 64"/>
                  <a:gd name="T15" fmla="*/ 302 h 2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287">
                    <a:moveTo>
                      <a:pt x="59" y="128"/>
                    </a:moveTo>
                    <a:cubicBezTo>
                      <a:pt x="59" y="113"/>
                      <a:pt x="52" y="32"/>
                      <a:pt x="29" y="0"/>
                    </a:cubicBezTo>
                    <a:cubicBezTo>
                      <a:pt x="44" y="38"/>
                      <a:pt x="52" y="95"/>
                      <a:pt x="52" y="107"/>
                    </a:cubicBezTo>
                    <a:cubicBezTo>
                      <a:pt x="52" y="125"/>
                      <a:pt x="57" y="222"/>
                      <a:pt x="49" y="241"/>
                    </a:cubicBezTo>
                    <a:cubicBezTo>
                      <a:pt x="43" y="258"/>
                      <a:pt x="16" y="265"/>
                      <a:pt x="0" y="249"/>
                    </a:cubicBezTo>
                    <a:cubicBezTo>
                      <a:pt x="1" y="256"/>
                      <a:pt x="4" y="262"/>
                      <a:pt x="10" y="269"/>
                    </a:cubicBezTo>
                    <a:cubicBezTo>
                      <a:pt x="25" y="287"/>
                      <a:pt x="49" y="281"/>
                      <a:pt x="57" y="262"/>
                    </a:cubicBezTo>
                    <a:cubicBezTo>
                      <a:pt x="64" y="244"/>
                      <a:pt x="59" y="146"/>
                      <a:pt x="59" y="128"/>
                    </a:cubicBezTo>
                    <a:close/>
                  </a:path>
                </a:pathLst>
              </a:custGeom>
              <a:solidFill>
                <a:srgbClr val="0024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0" name="Freeform 2342"/>
              <p:cNvSpPr>
                <a:spLocks/>
              </p:cNvSpPr>
              <p:nvPr/>
            </p:nvSpPr>
            <p:spPr bwMode="auto">
              <a:xfrm>
                <a:off x="3359" y="2404"/>
                <a:ext cx="213" cy="715"/>
              </a:xfrm>
              <a:custGeom>
                <a:avLst/>
                <a:gdLst>
                  <a:gd name="T0" fmla="*/ 130 w 90"/>
                  <a:gd name="T1" fmla="*/ 5 h 303"/>
                  <a:gd name="T2" fmla="*/ 194 w 90"/>
                  <a:gd name="T3" fmla="*/ 212 h 303"/>
                  <a:gd name="T4" fmla="*/ 142 w 90"/>
                  <a:gd name="T5" fmla="*/ 514 h 303"/>
                  <a:gd name="T6" fmla="*/ 128 w 90"/>
                  <a:gd name="T7" fmla="*/ 673 h 303"/>
                  <a:gd name="T8" fmla="*/ 17 w 90"/>
                  <a:gd name="T9" fmla="*/ 656 h 303"/>
                  <a:gd name="T10" fmla="*/ 9 w 90"/>
                  <a:gd name="T11" fmla="*/ 340 h 303"/>
                  <a:gd name="T12" fmla="*/ 130 w 90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303">
                    <a:moveTo>
                      <a:pt x="55" y="2"/>
                    </a:moveTo>
                    <a:cubicBezTo>
                      <a:pt x="76" y="0"/>
                      <a:pt x="90" y="48"/>
                      <a:pt x="82" y="90"/>
                    </a:cubicBezTo>
                    <a:cubicBezTo>
                      <a:pt x="74" y="132"/>
                      <a:pt x="54" y="184"/>
                      <a:pt x="60" y="218"/>
                    </a:cubicBezTo>
                    <a:cubicBezTo>
                      <a:pt x="65" y="251"/>
                      <a:pt x="69" y="266"/>
                      <a:pt x="54" y="285"/>
                    </a:cubicBezTo>
                    <a:cubicBezTo>
                      <a:pt x="38" y="303"/>
                      <a:pt x="14" y="297"/>
                      <a:pt x="7" y="278"/>
                    </a:cubicBezTo>
                    <a:cubicBezTo>
                      <a:pt x="0" y="260"/>
                      <a:pt x="4" y="162"/>
                      <a:pt x="4" y="144"/>
                    </a:cubicBezTo>
                    <a:cubicBezTo>
                      <a:pt x="4" y="126"/>
                      <a:pt x="18" y="2"/>
                      <a:pt x="55" y="2"/>
                    </a:cubicBezTo>
                    <a:close/>
                  </a:path>
                </a:pathLst>
              </a:custGeom>
              <a:solidFill>
                <a:srgbClr val="003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1" name="Freeform 2343"/>
              <p:cNvSpPr>
                <a:spLocks/>
              </p:cNvSpPr>
              <p:nvPr/>
            </p:nvSpPr>
            <p:spPr bwMode="auto">
              <a:xfrm>
                <a:off x="3153" y="2276"/>
                <a:ext cx="459" cy="822"/>
              </a:xfrm>
              <a:custGeom>
                <a:avLst/>
                <a:gdLst>
                  <a:gd name="T0" fmla="*/ 414 w 194"/>
                  <a:gd name="T1" fmla="*/ 118 h 348"/>
                  <a:gd name="T2" fmla="*/ 0 w 194"/>
                  <a:gd name="T3" fmla="*/ 144 h 348"/>
                  <a:gd name="T4" fmla="*/ 0 w 194"/>
                  <a:gd name="T5" fmla="*/ 144 h 348"/>
                  <a:gd name="T6" fmla="*/ 28 w 194"/>
                  <a:gd name="T7" fmla="*/ 132 h 348"/>
                  <a:gd name="T8" fmla="*/ 149 w 194"/>
                  <a:gd name="T9" fmla="*/ 468 h 348"/>
                  <a:gd name="T10" fmla="*/ 144 w 194"/>
                  <a:gd name="T11" fmla="*/ 784 h 348"/>
                  <a:gd name="T12" fmla="*/ 111 w 194"/>
                  <a:gd name="T13" fmla="*/ 822 h 348"/>
                  <a:gd name="T14" fmla="*/ 111 w 194"/>
                  <a:gd name="T15" fmla="*/ 822 h 348"/>
                  <a:gd name="T16" fmla="*/ 182 w 194"/>
                  <a:gd name="T17" fmla="*/ 815 h 348"/>
                  <a:gd name="T18" fmla="*/ 253 w 194"/>
                  <a:gd name="T19" fmla="*/ 822 h 348"/>
                  <a:gd name="T20" fmla="*/ 253 w 194"/>
                  <a:gd name="T21" fmla="*/ 822 h 348"/>
                  <a:gd name="T22" fmla="*/ 222 w 194"/>
                  <a:gd name="T23" fmla="*/ 784 h 348"/>
                  <a:gd name="T24" fmla="*/ 215 w 194"/>
                  <a:gd name="T25" fmla="*/ 468 h 348"/>
                  <a:gd name="T26" fmla="*/ 336 w 194"/>
                  <a:gd name="T27" fmla="*/ 132 h 348"/>
                  <a:gd name="T28" fmla="*/ 400 w 194"/>
                  <a:gd name="T29" fmla="*/ 340 h 348"/>
                  <a:gd name="T30" fmla="*/ 348 w 194"/>
                  <a:gd name="T31" fmla="*/ 642 h 348"/>
                  <a:gd name="T32" fmla="*/ 334 w 194"/>
                  <a:gd name="T33" fmla="*/ 801 h 348"/>
                  <a:gd name="T34" fmla="*/ 298 w 194"/>
                  <a:gd name="T35" fmla="*/ 822 h 348"/>
                  <a:gd name="T36" fmla="*/ 367 w 194"/>
                  <a:gd name="T37" fmla="*/ 779 h 348"/>
                  <a:gd name="T38" fmla="*/ 390 w 194"/>
                  <a:gd name="T39" fmla="*/ 609 h 348"/>
                  <a:gd name="T40" fmla="*/ 445 w 194"/>
                  <a:gd name="T41" fmla="*/ 309 h 348"/>
                  <a:gd name="T42" fmla="*/ 414 w 194"/>
                  <a:gd name="T43" fmla="*/ 118 h 3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4" h="348">
                    <a:moveTo>
                      <a:pt x="175" y="50"/>
                    </a:moveTo>
                    <a:cubicBezTo>
                      <a:pt x="148" y="22"/>
                      <a:pt x="53" y="0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4" y="58"/>
                      <a:pt x="8" y="56"/>
                      <a:pt x="12" y="56"/>
                    </a:cubicBezTo>
                    <a:cubicBezTo>
                      <a:pt x="50" y="56"/>
                      <a:pt x="63" y="180"/>
                      <a:pt x="63" y="198"/>
                    </a:cubicBezTo>
                    <a:cubicBezTo>
                      <a:pt x="63" y="216"/>
                      <a:pt x="68" y="314"/>
                      <a:pt x="61" y="332"/>
                    </a:cubicBezTo>
                    <a:cubicBezTo>
                      <a:pt x="58" y="340"/>
                      <a:pt x="55" y="345"/>
                      <a:pt x="47" y="348"/>
                    </a:cubicBezTo>
                    <a:cubicBezTo>
                      <a:pt x="47" y="348"/>
                      <a:pt x="47" y="348"/>
                      <a:pt x="47" y="348"/>
                    </a:cubicBezTo>
                    <a:cubicBezTo>
                      <a:pt x="57" y="346"/>
                      <a:pt x="67" y="345"/>
                      <a:pt x="77" y="345"/>
                    </a:cubicBezTo>
                    <a:cubicBezTo>
                      <a:pt x="88" y="345"/>
                      <a:pt x="98" y="346"/>
                      <a:pt x="107" y="348"/>
                    </a:cubicBezTo>
                    <a:cubicBezTo>
                      <a:pt x="107" y="348"/>
                      <a:pt x="107" y="348"/>
                      <a:pt x="107" y="348"/>
                    </a:cubicBezTo>
                    <a:cubicBezTo>
                      <a:pt x="99" y="346"/>
                      <a:pt x="97" y="340"/>
                      <a:pt x="94" y="332"/>
                    </a:cubicBezTo>
                    <a:cubicBezTo>
                      <a:pt x="87" y="314"/>
                      <a:pt x="91" y="216"/>
                      <a:pt x="91" y="198"/>
                    </a:cubicBezTo>
                    <a:cubicBezTo>
                      <a:pt x="91" y="180"/>
                      <a:pt x="105" y="56"/>
                      <a:pt x="142" y="56"/>
                    </a:cubicBezTo>
                    <a:cubicBezTo>
                      <a:pt x="163" y="54"/>
                      <a:pt x="177" y="102"/>
                      <a:pt x="169" y="144"/>
                    </a:cubicBezTo>
                    <a:cubicBezTo>
                      <a:pt x="161" y="186"/>
                      <a:pt x="141" y="238"/>
                      <a:pt x="147" y="272"/>
                    </a:cubicBezTo>
                    <a:cubicBezTo>
                      <a:pt x="152" y="305"/>
                      <a:pt x="156" y="320"/>
                      <a:pt x="141" y="339"/>
                    </a:cubicBezTo>
                    <a:cubicBezTo>
                      <a:pt x="136" y="344"/>
                      <a:pt x="131" y="347"/>
                      <a:pt x="126" y="348"/>
                    </a:cubicBezTo>
                    <a:cubicBezTo>
                      <a:pt x="136" y="347"/>
                      <a:pt x="148" y="338"/>
                      <a:pt x="155" y="330"/>
                    </a:cubicBezTo>
                    <a:cubicBezTo>
                      <a:pt x="170" y="312"/>
                      <a:pt x="170" y="292"/>
                      <a:pt x="165" y="258"/>
                    </a:cubicBezTo>
                    <a:cubicBezTo>
                      <a:pt x="160" y="225"/>
                      <a:pt x="179" y="173"/>
                      <a:pt x="188" y="131"/>
                    </a:cubicBezTo>
                    <a:cubicBezTo>
                      <a:pt x="194" y="99"/>
                      <a:pt x="190" y="68"/>
                      <a:pt x="175" y="50"/>
                    </a:cubicBezTo>
                    <a:close/>
                  </a:path>
                </a:pathLst>
              </a:custGeom>
              <a:solidFill>
                <a:srgbClr val="000B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2" name="Freeform 2344"/>
              <p:cNvSpPr>
                <a:spLocks/>
              </p:cNvSpPr>
              <p:nvPr/>
            </p:nvSpPr>
            <p:spPr bwMode="auto">
              <a:xfrm>
                <a:off x="3217" y="2359"/>
                <a:ext cx="274" cy="739"/>
              </a:xfrm>
              <a:custGeom>
                <a:avLst/>
                <a:gdLst>
                  <a:gd name="T0" fmla="*/ 255 w 116"/>
                  <a:gd name="T1" fmla="*/ 54 h 313"/>
                  <a:gd name="T2" fmla="*/ 149 w 116"/>
                  <a:gd name="T3" fmla="*/ 2 h 313"/>
                  <a:gd name="T4" fmla="*/ 14 w 116"/>
                  <a:gd name="T5" fmla="*/ 83 h 313"/>
                  <a:gd name="T6" fmla="*/ 14 w 116"/>
                  <a:gd name="T7" fmla="*/ 85 h 313"/>
                  <a:gd name="T8" fmla="*/ 85 w 116"/>
                  <a:gd name="T9" fmla="*/ 385 h 313"/>
                  <a:gd name="T10" fmla="*/ 80 w 116"/>
                  <a:gd name="T11" fmla="*/ 701 h 313"/>
                  <a:gd name="T12" fmla="*/ 47 w 116"/>
                  <a:gd name="T13" fmla="*/ 739 h 313"/>
                  <a:gd name="T14" fmla="*/ 118 w 116"/>
                  <a:gd name="T15" fmla="*/ 732 h 313"/>
                  <a:gd name="T16" fmla="*/ 189 w 116"/>
                  <a:gd name="T17" fmla="*/ 739 h 313"/>
                  <a:gd name="T18" fmla="*/ 158 w 116"/>
                  <a:gd name="T19" fmla="*/ 701 h 313"/>
                  <a:gd name="T20" fmla="*/ 151 w 116"/>
                  <a:gd name="T21" fmla="*/ 385 h 313"/>
                  <a:gd name="T22" fmla="*/ 255 w 116"/>
                  <a:gd name="T23" fmla="*/ 54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6" h="313">
                    <a:moveTo>
                      <a:pt x="108" y="23"/>
                    </a:moveTo>
                    <a:cubicBezTo>
                      <a:pt x="116" y="16"/>
                      <a:pt x="105" y="0"/>
                      <a:pt x="63" y="1"/>
                    </a:cubicBezTo>
                    <a:cubicBezTo>
                      <a:pt x="21" y="2"/>
                      <a:pt x="0" y="18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69"/>
                      <a:pt x="36" y="149"/>
                      <a:pt x="36" y="163"/>
                    </a:cubicBezTo>
                    <a:cubicBezTo>
                      <a:pt x="36" y="181"/>
                      <a:pt x="41" y="279"/>
                      <a:pt x="34" y="297"/>
                    </a:cubicBezTo>
                    <a:cubicBezTo>
                      <a:pt x="31" y="305"/>
                      <a:pt x="28" y="310"/>
                      <a:pt x="20" y="313"/>
                    </a:cubicBezTo>
                    <a:cubicBezTo>
                      <a:pt x="30" y="311"/>
                      <a:pt x="40" y="310"/>
                      <a:pt x="50" y="310"/>
                    </a:cubicBezTo>
                    <a:cubicBezTo>
                      <a:pt x="61" y="310"/>
                      <a:pt x="71" y="311"/>
                      <a:pt x="80" y="313"/>
                    </a:cubicBezTo>
                    <a:cubicBezTo>
                      <a:pt x="72" y="311"/>
                      <a:pt x="70" y="305"/>
                      <a:pt x="67" y="297"/>
                    </a:cubicBezTo>
                    <a:cubicBezTo>
                      <a:pt x="60" y="279"/>
                      <a:pt x="64" y="181"/>
                      <a:pt x="64" y="163"/>
                    </a:cubicBezTo>
                    <a:cubicBezTo>
                      <a:pt x="64" y="146"/>
                      <a:pt x="75" y="37"/>
                      <a:pt x="108" y="23"/>
                    </a:cubicBezTo>
                    <a:close/>
                  </a:path>
                </a:pathLst>
              </a:custGeom>
              <a:solidFill>
                <a:srgbClr val="000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3" name="Freeform 2345"/>
              <p:cNvSpPr>
                <a:spLocks/>
              </p:cNvSpPr>
              <p:nvPr/>
            </p:nvSpPr>
            <p:spPr bwMode="auto">
              <a:xfrm>
                <a:off x="3340" y="2378"/>
                <a:ext cx="104" cy="366"/>
              </a:xfrm>
              <a:custGeom>
                <a:avLst/>
                <a:gdLst>
                  <a:gd name="T0" fmla="*/ 28 w 44"/>
                  <a:gd name="T1" fmla="*/ 0 h 155"/>
                  <a:gd name="T2" fmla="*/ 28 w 44"/>
                  <a:gd name="T3" fmla="*/ 2 h 155"/>
                  <a:gd name="T4" fmla="*/ 78 w 44"/>
                  <a:gd name="T5" fmla="*/ 12 h 155"/>
                  <a:gd name="T6" fmla="*/ 90 w 44"/>
                  <a:gd name="T7" fmla="*/ 21 h 155"/>
                  <a:gd name="T8" fmla="*/ 83 w 44"/>
                  <a:gd name="T9" fmla="*/ 43 h 155"/>
                  <a:gd name="T10" fmla="*/ 5 w 44"/>
                  <a:gd name="T11" fmla="*/ 364 h 155"/>
                  <a:gd name="T12" fmla="*/ 0 w 44"/>
                  <a:gd name="T13" fmla="*/ 366 h 155"/>
                  <a:gd name="T14" fmla="*/ 92 w 44"/>
                  <a:gd name="T15" fmla="*/ 47 h 155"/>
                  <a:gd name="T16" fmla="*/ 102 w 44"/>
                  <a:gd name="T17" fmla="*/ 17 h 155"/>
                  <a:gd name="T18" fmla="*/ 83 w 44"/>
                  <a:gd name="T19" fmla="*/ 2 h 155"/>
                  <a:gd name="T20" fmla="*/ 28 w 44"/>
                  <a:gd name="T21" fmla="*/ 0 h 1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155">
                    <a:moveTo>
                      <a:pt x="12" y="0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20" y="1"/>
                      <a:pt x="26" y="4"/>
                      <a:pt x="33" y="5"/>
                    </a:cubicBezTo>
                    <a:cubicBezTo>
                      <a:pt x="35" y="6"/>
                      <a:pt x="37" y="7"/>
                      <a:pt x="38" y="9"/>
                    </a:cubicBezTo>
                    <a:cubicBezTo>
                      <a:pt x="39" y="11"/>
                      <a:pt x="37" y="15"/>
                      <a:pt x="35" y="18"/>
                    </a:cubicBezTo>
                    <a:cubicBezTo>
                      <a:pt x="5" y="54"/>
                      <a:pt x="2" y="147"/>
                      <a:pt x="2" y="15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48"/>
                      <a:pt x="10" y="55"/>
                      <a:pt x="39" y="20"/>
                    </a:cubicBezTo>
                    <a:cubicBezTo>
                      <a:pt x="42" y="17"/>
                      <a:pt x="44" y="12"/>
                      <a:pt x="43" y="7"/>
                    </a:cubicBezTo>
                    <a:cubicBezTo>
                      <a:pt x="42" y="5"/>
                      <a:pt x="40" y="2"/>
                      <a:pt x="35" y="1"/>
                    </a:cubicBezTo>
                    <a:cubicBezTo>
                      <a:pt x="28" y="0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4" name="Freeform 2346"/>
              <p:cNvSpPr>
                <a:spLocks noEditPoints="1"/>
              </p:cNvSpPr>
              <p:nvPr/>
            </p:nvSpPr>
            <p:spPr bwMode="auto">
              <a:xfrm>
                <a:off x="3217" y="2359"/>
                <a:ext cx="274" cy="739"/>
              </a:xfrm>
              <a:custGeom>
                <a:avLst/>
                <a:gdLst>
                  <a:gd name="T0" fmla="*/ 149 w 116"/>
                  <a:gd name="T1" fmla="*/ 2 h 313"/>
                  <a:gd name="T2" fmla="*/ 14 w 116"/>
                  <a:gd name="T3" fmla="*/ 83 h 313"/>
                  <a:gd name="T4" fmla="*/ 14 w 116"/>
                  <a:gd name="T5" fmla="*/ 85 h 313"/>
                  <a:gd name="T6" fmla="*/ 85 w 116"/>
                  <a:gd name="T7" fmla="*/ 385 h 313"/>
                  <a:gd name="T8" fmla="*/ 80 w 116"/>
                  <a:gd name="T9" fmla="*/ 701 h 313"/>
                  <a:gd name="T10" fmla="*/ 47 w 116"/>
                  <a:gd name="T11" fmla="*/ 739 h 313"/>
                  <a:gd name="T12" fmla="*/ 118 w 116"/>
                  <a:gd name="T13" fmla="*/ 732 h 313"/>
                  <a:gd name="T14" fmla="*/ 189 w 116"/>
                  <a:gd name="T15" fmla="*/ 739 h 313"/>
                  <a:gd name="T16" fmla="*/ 158 w 116"/>
                  <a:gd name="T17" fmla="*/ 701 h 313"/>
                  <a:gd name="T18" fmla="*/ 151 w 116"/>
                  <a:gd name="T19" fmla="*/ 385 h 313"/>
                  <a:gd name="T20" fmla="*/ 255 w 116"/>
                  <a:gd name="T21" fmla="*/ 54 h 313"/>
                  <a:gd name="T22" fmla="*/ 149 w 116"/>
                  <a:gd name="T23" fmla="*/ 2 h 313"/>
                  <a:gd name="T24" fmla="*/ 118 w 116"/>
                  <a:gd name="T25" fmla="*/ 711 h 313"/>
                  <a:gd name="T26" fmla="*/ 109 w 116"/>
                  <a:gd name="T27" fmla="*/ 711 h 313"/>
                  <a:gd name="T28" fmla="*/ 111 w 116"/>
                  <a:gd name="T29" fmla="*/ 708 h 313"/>
                  <a:gd name="T30" fmla="*/ 118 w 116"/>
                  <a:gd name="T31" fmla="*/ 656 h 313"/>
                  <a:gd name="T32" fmla="*/ 128 w 116"/>
                  <a:gd name="T33" fmla="*/ 708 h 313"/>
                  <a:gd name="T34" fmla="*/ 128 w 116"/>
                  <a:gd name="T35" fmla="*/ 711 h 313"/>
                  <a:gd name="T36" fmla="*/ 118 w 116"/>
                  <a:gd name="T37" fmla="*/ 711 h 313"/>
                  <a:gd name="T38" fmla="*/ 213 w 116"/>
                  <a:gd name="T39" fmla="*/ 64 h 313"/>
                  <a:gd name="T40" fmla="*/ 120 w 116"/>
                  <a:gd name="T41" fmla="*/ 385 h 313"/>
                  <a:gd name="T42" fmla="*/ 118 w 116"/>
                  <a:gd name="T43" fmla="*/ 425 h 313"/>
                  <a:gd name="T44" fmla="*/ 118 w 116"/>
                  <a:gd name="T45" fmla="*/ 385 h 313"/>
                  <a:gd name="T46" fmla="*/ 35 w 116"/>
                  <a:gd name="T47" fmla="*/ 76 h 313"/>
                  <a:gd name="T48" fmla="*/ 35 w 116"/>
                  <a:gd name="T49" fmla="*/ 76 h 313"/>
                  <a:gd name="T50" fmla="*/ 33 w 116"/>
                  <a:gd name="T51" fmla="*/ 68 h 313"/>
                  <a:gd name="T52" fmla="*/ 38 w 116"/>
                  <a:gd name="T53" fmla="*/ 59 h 313"/>
                  <a:gd name="T54" fmla="*/ 151 w 116"/>
                  <a:gd name="T55" fmla="*/ 24 h 313"/>
                  <a:gd name="T56" fmla="*/ 203 w 116"/>
                  <a:gd name="T57" fmla="*/ 26 h 313"/>
                  <a:gd name="T58" fmla="*/ 213 w 116"/>
                  <a:gd name="T59" fmla="*/ 64 h 3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6" h="313">
                    <a:moveTo>
                      <a:pt x="63" y="1"/>
                    </a:moveTo>
                    <a:cubicBezTo>
                      <a:pt x="21" y="2"/>
                      <a:pt x="0" y="18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69"/>
                      <a:pt x="36" y="149"/>
                      <a:pt x="36" y="163"/>
                    </a:cubicBezTo>
                    <a:cubicBezTo>
                      <a:pt x="36" y="181"/>
                      <a:pt x="41" y="279"/>
                      <a:pt x="34" y="297"/>
                    </a:cubicBezTo>
                    <a:cubicBezTo>
                      <a:pt x="31" y="305"/>
                      <a:pt x="28" y="310"/>
                      <a:pt x="20" y="313"/>
                    </a:cubicBezTo>
                    <a:cubicBezTo>
                      <a:pt x="30" y="311"/>
                      <a:pt x="40" y="310"/>
                      <a:pt x="50" y="310"/>
                    </a:cubicBezTo>
                    <a:cubicBezTo>
                      <a:pt x="61" y="310"/>
                      <a:pt x="71" y="311"/>
                      <a:pt x="80" y="313"/>
                    </a:cubicBezTo>
                    <a:cubicBezTo>
                      <a:pt x="72" y="311"/>
                      <a:pt x="70" y="305"/>
                      <a:pt x="67" y="297"/>
                    </a:cubicBezTo>
                    <a:cubicBezTo>
                      <a:pt x="60" y="279"/>
                      <a:pt x="64" y="181"/>
                      <a:pt x="64" y="163"/>
                    </a:cubicBezTo>
                    <a:cubicBezTo>
                      <a:pt x="64" y="146"/>
                      <a:pt x="75" y="37"/>
                      <a:pt x="108" y="23"/>
                    </a:cubicBezTo>
                    <a:cubicBezTo>
                      <a:pt x="116" y="16"/>
                      <a:pt x="105" y="0"/>
                      <a:pt x="63" y="1"/>
                    </a:cubicBezTo>
                    <a:close/>
                    <a:moveTo>
                      <a:pt x="50" y="301"/>
                    </a:moveTo>
                    <a:cubicBezTo>
                      <a:pt x="49" y="301"/>
                      <a:pt x="48" y="301"/>
                      <a:pt x="46" y="301"/>
                    </a:cubicBezTo>
                    <a:cubicBezTo>
                      <a:pt x="46" y="301"/>
                      <a:pt x="46" y="301"/>
                      <a:pt x="47" y="300"/>
                    </a:cubicBezTo>
                    <a:cubicBezTo>
                      <a:pt x="48" y="296"/>
                      <a:pt x="49" y="288"/>
                      <a:pt x="50" y="278"/>
                    </a:cubicBezTo>
                    <a:cubicBezTo>
                      <a:pt x="51" y="288"/>
                      <a:pt x="52" y="296"/>
                      <a:pt x="54" y="300"/>
                    </a:cubicBezTo>
                    <a:cubicBezTo>
                      <a:pt x="54" y="301"/>
                      <a:pt x="54" y="301"/>
                      <a:pt x="54" y="301"/>
                    </a:cubicBezTo>
                    <a:cubicBezTo>
                      <a:pt x="53" y="301"/>
                      <a:pt x="51" y="301"/>
                      <a:pt x="50" y="301"/>
                    </a:cubicBezTo>
                    <a:close/>
                    <a:moveTo>
                      <a:pt x="90" y="27"/>
                    </a:moveTo>
                    <a:cubicBezTo>
                      <a:pt x="60" y="62"/>
                      <a:pt x="51" y="154"/>
                      <a:pt x="51" y="163"/>
                    </a:cubicBezTo>
                    <a:cubicBezTo>
                      <a:pt x="51" y="163"/>
                      <a:pt x="50" y="176"/>
                      <a:pt x="50" y="180"/>
                    </a:cubicBezTo>
                    <a:cubicBezTo>
                      <a:pt x="50" y="176"/>
                      <a:pt x="50" y="163"/>
                      <a:pt x="50" y="163"/>
                    </a:cubicBezTo>
                    <a:cubicBezTo>
                      <a:pt x="50" y="147"/>
                      <a:pt x="39" y="68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1"/>
                      <a:pt x="14" y="30"/>
                      <a:pt x="14" y="29"/>
                    </a:cubicBezTo>
                    <a:cubicBezTo>
                      <a:pt x="14" y="28"/>
                      <a:pt x="15" y="26"/>
                      <a:pt x="16" y="25"/>
                    </a:cubicBezTo>
                    <a:cubicBezTo>
                      <a:pt x="20" y="18"/>
                      <a:pt x="35" y="10"/>
                      <a:pt x="64" y="10"/>
                    </a:cubicBezTo>
                    <a:cubicBezTo>
                      <a:pt x="73" y="9"/>
                      <a:pt x="81" y="10"/>
                      <a:pt x="86" y="11"/>
                    </a:cubicBezTo>
                    <a:cubicBezTo>
                      <a:pt x="96" y="13"/>
                      <a:pt x="93" y="23"/>
                      <a:pt x="90" y="27"/>
                    </a:cubicBezTo>
                    <a:close/>
                  </a:path>
                </a:pathLst>
              </a:custGeom>
              <a:solidFill>
                <a:srgbClr val="000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5" name="Freeform 2347"/>
              <p:cNvSpPr>
                <a:spLocks/>
              </p:cNvSpPr>
              <p:nvPr/>
            </p:nvSpPr>
            <p:spPr bwMode="auto">
              <a:xfrm>
                <a:off x="3378" y="2432"/>
                <a:ext cx="87" cy="633"/>
              </a:xfrm>
              <a:custGeom>
                <a:avLst/>
                <a:gdLst>
                  <a:gd name="T0" fmla="*/ 12 w 37"/>
                  <a:gd name="T1" fmla="*/ 633 h 268"/>
                  <a:gd name="T2" fmla="*/ 14 w 37"/>
                  <a:gd name="T3" fmla="*/ 364 h 268"/>
                  <a:gd name="T4" fmla="*/ 14 w 37"/>
                  <a:gd name="T5" fmla="*/ 317 h 268"/>
                  <a:gd name="T6" fmla="*/ 87 w 37"/>
                  <a:gd name="T7" fmla="*/ 0 h 268"/>
                  <a:gd name="T8" fmla="*/ 87 w 37"/>
                  <a:gd name="T9" fmla="*/ 0 h 268"/>
                  <a:gd name="T10" fmla="*/ 0 w 37"/>
                  <a:gd name="T11" fmla="*/ 319 h 268"/>
                  <a:gd name="T12" fmla="*/ 0 w 37"/>
                  <a:gd name="T13" fmla="*/ 364 h 268"/>
                  <a:gd name="T14" fmla="*/ 12 w 37"/>
                  <a:gd name="T15" fmla="*/ 633 h 2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68">
                    <a:moveTo>
                      <a:pt x="5" y="268"/>
                    </a:moveTo>
                    <a:cubicBezTo>
                      <a:pt x="0" y="254"/>
                      <a:pt x="6" y="186"/>
                      <a:pt x="6" y="154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6" y="119"/>
                      <a:pt x="12" y="28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1" y="29"/>
                      <a:pt x="0" y="117"/>
                      <a:pt x="0" y="13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203"/>
                      <a:pt x="0" y="254"/>
                      <a:pt x="5" y="26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6" name="Freeform 2348"/>
              <p:cNvSpPr>
                <a:spLocks/>
              </p:cNvSpPr>
              <p:nvPr/>
            </p:nvSpPr>
            <p:spPr bwMode="auto">
              <a:xfrm>
                <a:off x="3479" y="2482"/>
                <a:ext cx="78" cy="578"/>
              </a:xfrm>
              <a:custGeom>
                <a:avLst/>
                <a:gdLst>
                  <a:gd name="T0" fmla="*/ 57 w 33"/>
                  <a:gd name="T1" fmla="*/ 0 h 245"/>
                  <a:gd name="T2" fmla="*/ 61 w 33"/>
                  <a:gd name="T3" fmla="*/ 134 h 245"/>
                  <a:gd name="T4" fmla="*/ 38 w 33"/>
                  <a:gd name="T5" fmla="*/ 231 h 245"/>
                  <a:gd name="T6" fmla="*/ 7 w 33"/>
                  <a:gd name="T7" fmla="*/ 436 h 245"/>
                  <a:gd name="T8" fmla="*/ 0 w 33"/>
                  <a:gd name="T9" fmla="*/ 578 h 245"/>
                  <a:gd name="T10" fmla="*/ 0 w 33"/>
                  <a:gd name="T11" fmla="*/ 578 h 245"/>
                  <a:gd name="T12" fmla="*/ 17 w 33"/>
                  <a:gd name="T13" fmla="*/ 434 h 245"/>
                  <a:gd name="T14" fmla="*/ 47 w 33"/>
                  <a:gd name="T15" fmla="*/ 234 h 245"/>
                  <a:gd name="T16" fmla="*/ 69 w 33"/>
                  <a:gd name="T17" fmla="*/ 134 h 245"/>
                  <a:gd name="T18" fmla="*/ 57 w 33"/>
                  <a:gd name="T19" fmla="*/ 0 h 2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45">
                    <a:moveTo>
                      <a:pt x="24" y="0"/>
                    </a:moveTo>
                    <a:cubicBezTo>
                      <a:pt x="29" y="17"/>
                      <a:pt x="30" y="38"/>
                      <a:pt x="26" y="57"/>
                    </a:cubicBezTo>
                    <a:cubicBezTo>
                      <a:pt x="23" y="70"/>
                      <a:pt x="20" y="84"/>
                      <a:pt x="16" y="98"/>
                    </a:cubicBezTo>
                    <a:cubicBezTo>
                      <a:pt x="8" y="129"/>
                      <a:pt x="0" y="161"/>
                      <a:pt x="3" y="185"/>
                    </a:cubicBezTo>
                    <a:cubicBezTo>
                      <a:pt x="8" y="214"/>
                      <a:pt x="9" y="230"/>
                      <a:pt x="0" y="24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9" y="229"/>
                      <a:pt x="12" y="215"/>
                      <a:pt x="7" y="184"/>
                    </a:cubicBezTo>
                    <a:cubicBezTo>
                      <a:pt x="3" y="162"/>
                      <a:pt x="12" y="130"/>
                      <a:pt x="20" y="99"/>
                    </a:cubicBezTo>
                    <a:cubicBezTo>
                      <a:pt x="23" y="85"/>
                      <a:pt x="27" y="71"/>
                      <a:pt x="29" y="57"/>
                    </a:cubicBezTo>
                    <a:cubicBezTo>
                      <a:pt x="33" y="37"/>
                      <a:pt x="29" y="18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7" name="Freeform 2349"/>
              <p:cNvSpPr>
                <a:spLocks/>
              </p:cNvSpPr>
              <p:nvPr/>
            </p:nvSpPr>
            <p:spPr bwMode="auto">
              <a:xfrm>
                <a:off x="3463" y="2446"/>
                <a:ext cx="90" cy="624"/>
              </a:xfrm>
              <a:custGeom>
                <a:avLst/>
                <a:gdLst>
                  <a:gd name="T0" fmla="*/ 66 w 38"/>
                  <a:gd name="T1" fmla="*/ 0 h 264"/>
                  <a:gd name="T2" fmla="*/ 64 w 38"/>
                  <a:gd name="T3" fmla="*/ 173 h 264"/>
                  <a:gd name="T4" fmla="*/ 40 w 38"/>
                  <a:gd name="T5" fmla="*/ 269 h 264"/>
                  <a:gd name="T6" fmla="*/ 9 w 38"/>
                  <a:gd name="T7" fmla="*/ 477 h 264"/>
                  <a:gd name="T8" fmla="*/ 12 w 38"/>
                  <a:gd name="T9" fmla="*/ 489 h 264"/>
                  <a:gd name="T10" fmla="*/ 9 w 38"/>
                  <a:gd name="T11" fmla="*/ 624 h 264"/>
                  <a:gd name="T12" fmla="*/ 9 w 38"/>
                  <a:gd name="T13" fmla="*/ 624 h 264"/>
                  <a:gd name="T14" fmla="*/ 28 w 38"/>
                  <a:gd name="T15" fmla="*/ 487 h 264"/>
                  <a:gd name="T16" fmla="*/ 26 w 38"/>
                  <a:gd name="T17" fmla="*/ 475 h 264"/>
                  <a:gd name="T18" fmla="*/ 57 w 38"/>
                  <a:gd name="T19" fmla="*/ 274 h 264"/>
                  <a:gd name="T20" fmla="*/ 81 w 38"/>
                  <a:gd name="T21" fmla="*/ 175 h 264"/>
                  <a:gd name="T22" fmla="*/ 66 w 38"/>
                  <a:gd name="T23" fmla="*/ 0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264">
                    <a:moveTo>
                      <a:pt x="28" y="0"/>
                    </a:moveTo>
                    <a:cubicBezTo>
                      <a:pt x="35" y="18"/>
                      <a:pt x="31" y="51"/>
                      <a:pt x="27" y="73"/>
                    </a:cubicBezTo>
                    <a:cubicBezTo>
                      <a:pt x="24" y="86"/>
                      <a:pt x="20" y="100"/>
                      <a:pt x="17" y="114"/>
                    </a:cubicBezTo>
                    <a:cubicBezTo>
                      <a:pt x="9" y="145"/>
                      <a:pt x="0" y="178"/>
                      <a:pt x="4" y="202"/>
                    </a:cubicBezTo>
                    <a:cubicBezTo>
                      <a:pt x="5" y="207"/>
                      <a:pt x="5" y="207"/>
                      <a:pt x="5" y="207"/>
                    </a:cubicBezTo>
                    <a:cubicBezTo>
                      <a:pt x="9" y="234"/>
                      <a:pt x="15" y="250"/>
                      <a:pt x="4" y="264"/>
                    </a:cubicBezTo>
                    <a:cubicBezTo>
                      <a:pt x="4" y="264"/>
                      <a:pt x="4" y="264"/>
                      <a:pt x="4" y="264"/>
                    </a:cubicBezTo>
                    <a:cubicBezTo>
                      <a:pt x="16" y="248"/>
                      <a:pt x="17" y="234"/>
                      <a:pt x="12" y="206"/>
                    </a:cubicBezTo>
                    <a:cubicBezTo>
                      <a:pt x="11" y="201"/>
                      <a:pt x="11" y="201"/>
                      <a:pt x="11" y="201"/>
                    </a:cubicBezTo>
                    <a:cubicBezTo>
                      <a:pt x="8" y="178"/>
                      <a:pt x="16" y="146"/>
                      <a:pt x="24" y="116"/>
                    </a:cubicBezTo>
                    <a:cubicBezTo>
                      <a:pt x="27" y="102"/>
                      <a:pt x="31" y="87"/>
                      <a:pt x="34" y="74"/>
                    </a:cubicBezTo>
                    <a:cubicBezTo>
                      <a:pt x="38" y="51"/>
                      <a:pt x="35" y="19"/>
                      <a:pt x="28" y="0"/>
                    </a:cubicBezTo>
                    <a:close/>
                  </a:path>
                </a:pathLst>
              </a:custGeom>
              <a:solidFill>
                <a:srgbClr val="0024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8" name="Freeform 2350"/>
              <p:cNvSpPr>
                <a:spLocks/>
              </p:cNvSpPr>
              <p:nvPr/>
            </p:nvSpPr>
            <p:spPr bwMode="auto">
              <a:xfrm>
                <a:off x="3491" y="2458"/>
                <a:ext cx="85" cy="609"/>
              </a:xfrm>
              <a:custGeom>
                <a:avLst/>
                <a:gdLst>
                  <a:gd name="T0" fmla="*/ 52 w 36"/>
                  <a:gd name="T1" fmla="*/ 0 h 258"/>
                  <a:gd name="T2" fmla="*/ 64 w 36"/>
                  <a:gd name="T3" fmla="*/ 161 h 258"/>
                  <a:gd name="T4" fmla="*/ 40 w 36"/>
                  <a:gd name="T5" fmla="*/ 257 h 258"/>
                  <a:gd name="T6" fmla="*/ 9 w 36"/>
                  <a:gd name="T7" fmla="*/ 465 h 258"/>
                  <a:gd name="T8" fmla="*/ 12 w 36"/>
                  <a:gd name="T9" fmla="*/ 477 h 258"/>
                  <a:gd name="T10" fmla="*/ 0 w 36"/>
                  <a:gd name="T11" fmla="*/ 609 h 258"/>
                  <a:gd name="T12" fmla="*/ 0 w 36"/>
                  <a:gd name="T13" fmla="*/ 609 h 258"/>
                  <a:gd name="T14" fmla="*/ 28 w 36"/>
                  <a:gd name="T15" fmla="*/ 474 h 258"/>
                  <a:gd name="T16" fmla="*/ 26 w 36"/>
                  <a:gd name="T17" fmla="*/ 463 h 258"/>
                  <a:gd name="T18" fmla="*/ 50 w 36"/>
                  <a:gd name="T19" fmla="*/ 260 h 258"/>
                  <a:gd name="T20" fmla="*/ 73 w 36"/>
                  <a:gd name="T21" fmla="*/ 163 h 258"/>
                  <a:gd name="T22" fmla="*/ 52 w 36"/>
                  <a:gd name="T23" fmla="*/ 0 h 2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258">
                    <a:moveTo>
                      <a:pt x="22" y="0"/>
                    </a:moveTo>
                    <a:cubicBezTo>
                      <a:pt x="29" y="18"/>
                      <a:pt x="31" y="46"/>
                      <a:pt x="27" y="68"/>
                    </a:cubicBezTo>
                    <a:cubicBezTo>
                      <a:pt x="24" y="81"/>
                      <a:pt x="20" y="95"/>
                      <a:pt x="17" y="109"/>
                    </a:cubicBezTo>
                    <a:cubicBezTo>
                      <a:pt x="9" y="140"/>
                      <a:pt x="0" y="173"/>
                      <a:pt x="4" y="197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9" y="229"/>
                      <a:pt x="11" y="243"/>
                      <a:pt x="0" y="25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2" y="241"/>
                      <a:pt x="17" y="229"/>
                      <a:pt x="12" y="201"/>
                    </a:cubicBezTo>
                    <a:cubicBezTo>
                      <a:pt x="11" y="196"/>
                      <a:pt x="11" y="196"/>
                      <a:pt x="11" y="196"/>
                    </a:cubicBezTo>
                    <a:cubicBezTo>
                      <a:pt x="8" y="173"/>
                      <a:pt x="14" y="141"/>
                      <a:pt x="21" y="110"/>
                    </a:cubicBezTo>
                    <a:cubicBezTo>
                      <a:pt x="25" y="96"/>
                      <a:pt x="29" y="82"/>
                      <a:pt x="31" y="69"/>
                    </a:cubicBezTo>
                    <a:cubicBezTo>
                      <a:pt x="36" y="45"/>
                      <a:pt x="30" y="19"/>
                      <a:pt x="22" y="0"/>
                    </a:cubicBez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9" name="Freeform 2351"/>
              <p:cNvSpPr>
                <a:spLocks/>
              </p:cNvSpPr>
              <p:nvPr/>
            </p:nvSpPr>
            <p:spPr bwMode="auto">
              <a:xfrm>
                <a:off x="3451" y="2994"/>
                <a:ext cx="97" cy="104"/>
              </a:xfrm>
              <a:custGeom>
                <a:avLst/>
                <a:gdLst>
                  <a:gd name="T0" fmla="*/ 80 w 41"/>
                  <a:gd name="T1" fmla="*/ 21 h 44"/>
                  <a:gd name="T2" fmla="*/ 71 w 41"/>
                  <a:gd name="T3" fmla="*/ 7 h 44"/>
                  <a:gd name="T4" fmla="*/ 59 w 41"/>
                  <a:gd name="T5" fmla="*/ 7 h 44"/>
                  <a:gd name="T6" fmla="*/ 35 w 41"/>
                  <a:gd name="T7" fmla="*/ 83 h 44"/>
                  <a:gd name="T8" fmla="*/ 0 w 41"/>
                  <a:gd name="T9" fmla="*/ 104 h 44"/>
                  <a:gd name="T10" fmla="*/ 69 w 41"/>
                  <a:gd name="T11" fmla="*/ 61 h 44"/>
                  <a:gd name="T12" fmla="*/ 97 w 41"/>
                  <a:gd name="T13" fmla="*/ 0 h 44"/>
                  <a:gd name="T14" fmla="*/ 80 w 41"/>
                  <a:gd name="T15" fmla="*/ 2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44">
                    <a:moveTo>
                      <a:pt x="34" y="9"/>
                    </a:moveTo>
                    <a:cubicBezTo>
                      <a:pt x="32" y="10"/>
                      <a:pt x="29" y="7"/>
                      <a:pt x="30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15"/>
                      <a:pt x="23" y="24"/>
                      <a:pt x="15" y="35"/>
                    </a:cubicBezTo>
                    <a:cubicBezTo>
                      <a:pt x="10" y="40"/>
                      <a:pt x="5" y="43"/>
                      <a:pt x="0" y="44"/>
                    </a:cubicBezTo>
                    <a:cubicBezTo>
                      <a:pt x="10" y="43"/>
                      <a:pt x="22" y="34"/>
                      <a:pt x="29" y="26"/>
                    </a:cubicBezTo>
                    <a:cubicBezTo>
                      <a:pt x="35" y="18"/>
                      <a:pt x="39" y="10"/>
                      <a:pt x="41" y="0"/>
                    </a:cubicBezTo>
                    <a:cubicBezTo>
                      <a:pt x="39" y="4"/>
                      <a:pt x="37" y="8"/>
                      <a:pt x="34" y="9"/>
                    </a:cubicBez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0" name="Freeform 2352"/>
              <p:cNvSpPr>
                <a:spLocks/>
              </p:cNvSpPr>
              <p:nvPr/>
            </p:nvSpPr>
            <p:spPr bwMode="auto">
              <a:xfrm>
                <a:off x="3324" y="2633"/>
                <a:ext cx="33" cy="151"/>
              </a:xfrm>
              <a:custGeom>
                <a:avLst/>
                <a:gdLst>
                  <a:gd name="T0" fmla="*/ 0 w 14"/>
                  <a:gd name="T1" fmla="*/ 17 h 64"/>
                  <a:gd name="T2" fmla="*/ 26 w 14"/>
                  <a:gd name="T3" fmla="*/ 17 h 64"/>
                  <a:gd name="T4" fmla="*/ 28 w 14"/>
                  <a:gd name="T5" fmla="*/ 40 h 64"/>
                  <a:gd name="T6" fmla="*/ 14 w 14"/>
                  <a:gd name="T7" fmla="*/ 149 h 64"/>
                  <a:gd name="T8" fmla="*/ 0 w 14"/>
                  <a:gd name="T9" fmla="*/ 11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7"/>
                    </a:moveTo>
                    <a:cubicBezTo>
                      <a:pt x="0" y="13"/>
                      <a:pt x="8" y="15"/>
                      <a:pt x="11" y="7"/>
                    </a:cubicBezTo>
                    <a:cubicBezTo>
                      <a:pt x="14" y="0"/>
                      <a:pt x="12" y="17"/>
                      <a:pt x="12" y="17"/>
                    </a:cubicBezTo>
                    <a:cubicBezTo>
                      <a:pt x="12" y="17"/>
                      <a:pt x="6" y="62"/>
                      <a:pt x="6" y="63"/>
                    </a:cubicBezTo>
                    <a:cubicBezTo>
                      <a:pt x="7" y="64"/>
                      <a:pt x="0" y="49"/>
                      <a:pt x="0" y="49"/>
                    </a:cubicBezTo>
                  </a:path>
                </a:pathLst>
              </a:custGeom>
              <a:solidFill>
                <a:srgbClr val="000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1" name="Freeform 2353"/>
              <p:cNvSpPr>
                <a:spLocks/>
              </p:cNvSpPr>
              <p:nvPr/>
            </p:nvSpPr>
            <p:spPr bwMode="auto">
              <a:xfrm>
                <a:off x="3099" y="2404"/>
                <a:ext cx="215" cy="715"/>
              </a:xfrm>
              <a:custGeom>
                <a:avLst/>
                <a:gdLst>
                  <a:gd name="T0" fmla="*/ 83 w 91"/>
                  <a:gd name="T1" fmla="*/ 5 h 303"/>
                  <a:gd name="T2" fmla="*/ 19 w 91"/>
                  <a:gd name="T3" fmla="*/ 212 h 303"/>
                  <a:gd name="T4" fmla="*/ 73 w 91"/>
                  <a:gd name="T5" fmla="*/ 514 h 303"/>
                  <a:gd name="T6" fmla="*/ 87 w 91"/>
                  <a:gd name="T7" fmla="*/ 673 h 303"/>
                  <a:gd name="T8" fmla="*/ 198 w 91"/>
                  <a:gd name="T9" fmla="*/ 656 h 303"/>
                  <a:gd name="T10" fmla="*/ 203 w 91"/>
                  <a:gd name="T11" fmla="*/ 340 h 303"/>
                  <a:gd name="T12" fmla="*/ 83 w 91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03">
                    <a:moveTo>
                      <a:pt x="35" y="2"/>
                    </a:moveTo>
                    <a:cubicBezTo>
                      <a:pt x="14" y="0"/>
                      <a:pt x="0" y="48"/>
                      <a:pt x="8" y="90"/>
                    </a:cubicBezTo>
                    <a:cubicBezTo>
                      <a:pt x="16" y="132"/>
                      <a:pt x="36" y="184"/>
                      <a:pt x="31" y="218"/>
                    </a:cubicBezTo>
                    <a:cubicBezTo>
                      <a:pt x="25" y="251"/>
                      <a:pt x="22" y="266"/>
                      <a:pt x="37" y="285"/>
                    </a:cubicBezTo>
                    <a:cubicBezTo>
                      <a:pt x="52" y="303"/>
                      <a:pt x="76" y="297"/>
                      <a:pt x="84" y="278"/>
                    </a:cubicBezTo>
                    <a:cubicBezTo>
                      <a:pt x="91" y="260"/>
                      <a:pt x="86" y="162"/>
                      <a:pt x="86" y="144"/>
                    </a:cubicBezTo>
                    <a:cubicBezTo>
                      <a:pt x="86" y="126"/>
                      <a:pt x="73" y="2"/>
                      <a:pt x="35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2" name="Freeform 2354"/>
              <p:cNvSpPr>
                <a:spLocks/>
              </p:cNvSpPr>
              <p:nvPr/>
            </p:nvSpPr>
            <p:spPr bwMode="auto">
              <a:xfrm>
                <a:off x="3359" y="2404"/>
                <a:ext cx="213" cy="715"/>
              </a:xfrm>
              <a:custGeom>
                <a:avLst/>
                <a:gdLst>
                  <a:gd name="T0" fmla="*/ 130 w 90"/>
                  <a:gd name="T1" fmla="*/ 5 h 303"/>
                  <a:gd name="T2" fmla="*/ 194 w 90"/>
                  <a:gd name="T3" fmla="*/ 212 h 303"/>
                  <a:gd name="T4" fmla="*/ 142 w 90"/>
                  <a:gd name="T5" fmla="*/ 514 h 303"/>
                  <a:gd name="T6" fmla="*/ 128 w 90"/>
                  <a:gd name="T7" fmla="*/ 673 h 303"/>
                  <a:gd name="T8" fmla="*/ 17 w 90"/>
                  <a:gd name="T9" fmla="*/ 656 h 303"/>
                  <a:gd name="T10" fmla="*/ 9 w 90"/>
                  <a:gd name="T11" fmla="*/ 340 h 303"/>
                  <a:gd name="T12" fmla="*/ 130 w 90"/>
                  <a:gd name="T13" fmla="*/ 5 h 3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303">
                    <a:moveTo>
                      <a:pt x="55" y="2"/>
                    </a:moveTo>
                    <a:cubicBezTo>
                      <a:pt x="76" y="0"/>
                      <a:pt x="90" y="48"/>
                      <a:pt x="82" y="90"/>
                    </a:cubicBezTo>
                    <a:cubicBezTo>
                      <a:pt x="74" y="132"/>
                      <a:pt x="54" y="184"/>
                      <a:pt x="60" y="218"/>
                    </a:cubicBezTo>
                    <a:cubicBezTo>
                      <a:pt x="65" y="251"/>
                      <a:pt x="69" y="266"/>
                      <a:pt x="54" y="285"/>
                    </a:cubicBezTo>
                    <a:cubicBezTo>
                      <a:pt x="38" y="303"/>
                      <a:pt x="14" y="297"/>
                      <a:pt x="7" y="278"/>
                    </a:cubicBezTo>
                    <a:cubicBezTo>
                      <a:pt x="0" y="260"/>
                      <a:pt x="4" y="162"/>
                      <a:pt x="4" y="144"/>
                    </a:cubicBezTo>
                    <a:cubicBezTo>
                      <a:pt x="4" y="126"/>
                      <a:pt x="18" y="2"/>
                      <a:pt x="55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3" name="Freeform 2355"/>
              <p:cNvSpPr>
                <a:spLocks/>
              </p:cNvSpPr>
              <p:nvPr/>
            </p:nvSpPr>
            <p:spPr bwMode="auto">
              <a:xfrm>
                <a:off x="3153" y="2276"/>
                <a:ext cx="459" cy="822"/>
              </a:xfrm>
              <a:custGeom>
                <a:avLst/>
                <a:gdLst>
                  <a:gd name="T0" fmla="*/ 414 w 194"/>
                  <a:gd name="T1" fmla="*/ 118 h 348"/>
                  <a:gd name="T2" fmla="*/ 0 w 194"/>
                  <a:gd name="T3" fmla="*/ 144 h 348"/>
                  <a:gd name="T4" fmla="*/ 0 w 194"/>
                  <a:gd name="T5" fmla="*/ 144 h 348"/>
                  <a:gd name="T6" fmla="*/ 28 w 194"/>
                  <a:gd name="T7" fmla="*/ 132 h 348"/>
                  <a:gd name="T8" fmla="*/ 149 w 194"/>
                  <a:gd name="T9" fmla="*/ 468 h 348"/>
                  <a:gd name="T10" fmla="*/ 144 w 194"/>
                  <a:gd name="T11" fmla="*/ 784 h 348"/>
                  <a:gd name="T12" fmla="*/ 111 w 194"/>
                  <a:gd name="T13" fmla="*/ 822 h 348"/>
                  <a:gd name="T14" fmla="*/ 111 w 194"/>
                  <a:gd name="T15" fmla="*/ 822 h 348"/>
                  <a:gd name="T16" fmla="*/ 182 w 194"/>
                  <a:gd name="T17" fmla="*/ 815 h 348"/>
                  <a:gd name="T18" fmla="*/ 253 w 194"/>
                  <a:gd name="T19" fmla="*/ 822 h 348"/>
                  <a:gd name="T20" fmla="*/ 253 w 194"/>
                  <a:gd name="T21" fmla="*/ 822 h 348"/>
                  <a:gd name="T22" fmla="*/ 222 w 194"/>
                  <a:gd name="T23" fmla="*/ 784 h 348"/>
                  <a:gd name="T24" fmla="*/ 215 w 194"/>
                  <a:gd name="T25" fmla="*/ 468 h 348"/>
                  <a:gd name="T26" fmla="*/ 336 w 194"/>
                  <a:gd name="T27" fmla="*/ 132 h 348"/>
                  <a:gd name="T28" fmla="*/ 400 w 194"/>
                  <a:gd name="T29" fmla="*/ 340 h 348"/>
                  <a:gd name="T30" fmla="*/ 348 w 194"/>
                  <a:gd name="T31" fmla="*/ 642 h 348"/>
                  <a:gd name="T32" fmla="*/ 334 w 194"/>
                  <a:gd name="T33" fmla="*/ 801 h 348"/>
                  <a:gd name="T34" fmla="*/ 298 w 194"/>
                  <a:gd name="T35" fmla="*/ 822 h 348"/>
                  <a:gd name="T36" fmla="*/ 367 w 194"/>
                  <a:gd name="T37" fmla="*/ 779 h 348"/>
                  <a:gd name="T38" fmla="*/ 390 w 194"/>
                  <a:gd name="T39" fmla="*/ 609 h 348"/>
                  <a:gd name="T40" fmla="*/ 445 w 194"/>
                  <a:gd name="T41" fmla="*/ 309 h 348"/>
                  <a:gd name="T42" fmla="*/ 414 w 194"/>
                  <a:gd name="T43" fmla="*/ 118 h 3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4" h="348">
                    <a:moveTo>
                      <a:pt x="175" y="50"/>
                    </a:moveTo>
                    <a:cubicBezTo>
                      <a:pt x="148" y="22"/>
                      <a:pt x="53" y="0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4" y="58"/>
                      <a:pt x="8" y="56"/>
                      <a:pt x="12" y="56"/>
                    </a:cubicBezTo>
                    <a:cubicBezTo>
                      <a:pt x="50" y="56"/>
                      <a:pt x="63" y="180"/>
                      <a:pt x="63" y="198"/>
                    </a:cubicBezTo>
                    <a:cubicBezTo>
                      <a:pt x="63" y="216"/>
                      <a:pt x="68" y="314"/>
                      <a:pt x="61" y="332"/>
                    </a:cubicBezTo>
                    <a:cubicBezTo>
                      <a:pt x="58" y="340"/>
                      <a:pt x="55" y="345"/>
                      <a:pt x="47" y="348"/>
                    </a:cubicBezTo>
                    <a:cubicBezTo>
                      <a:pt x="47" y="348"/>
                      <a:pt x="47" y="348"/>
                      <a:pt x="47" y="348"/>
                    </a:cubicBezTo>
                    <a:cubicBezTo>
                      <a:pt x="57" y="346"/>
                      <a:pt x="67" y="345"/>
                      <a:pt x="77" y="345"/>
                    </a:cubicBezTo>
                    <a:cubicBezTo>
                      <a:pt x="88" y="345"/>
                      <a:pt x="98" y="346"/>
                      <a:pt x="107" y="348"/>
                    </a:cubicBezTo>
                    <a:cubicBezTo>
                      <a:pt x="107" y="348"/>
                      <a:pt x="107" y="348"/>
                      <a:pt x="107" y="348"/>
                    </a:cubicBezTo>
                    <a:cubicBezTo>
                      <a:pt x="99" y="346"/>
                      <a:pt x="97" y="340"/>
                      <a:pt x="94" y="332"/>
                    </a:cubicBezTo>
                    <a:cubicBezTo>
                      <a:pt x="87" y="314"/>
                      <a:pt x="91" y="216"/>
                      <a:pt x="91" y="198"/>
                    </a:cubicBezTo>
                    <a:cubicBezTo>
                      <a:pt x="91" y="180"/>
                      <a:pt x="105" y="56"/>
                      <a:pt x="142" y="56"/>
                    </a:cubicBezTo>
                    <a:cubicBezTo>
                      <a:pt x="163" y="54"/>
                      <a:pt x="177" y="102"/>
                      <a:pt x="169" y="144"/>
                    </a:cubicBezTo>
                    <a:cubicBezTo>
                      <a:pt x="161" y="186"/>
                      <a:pt x="141" y="238"/>
                      <a:pt x="147" y="272"/>
                    </a:cubicBezTo>
                    <a:cubicBezTo>
                      <a:pt x="152" y="305"/>
                      <a:pt x="156" y="320"/>
                      <a:pt x="141" y="339"/>
                    </a:cubicBezTo>
                    <a:cubicBezTo>
                      <a:pt x="136" y="344"/>
                      <a:pt x="131" y="347"/>
                      <a:pt x="126" y="348"/>
                    </a:cubicBezTo>
                    <a:cubicBezTo>
                      <a:pt x="136" y="347"/>
                      <a:pt x="148" y="338"/>
                      <a:pt x="155" y="330"/>
                    </a:cubicBezTo>
                    <a:cubicBezTo>
                      <a:pt x="170" y="312"/>
                      <a:pt x="170" y="292"/>
                      <a:pt x="165" y="258"/>
                    </a:cubicBezTo>
                    <a:cubicBezTo>
                      <a:pt x="160" y="225"/>
                      <a:pt x="179" y="173"/>
                      <a:pt x="188" y="131"/>
                    </a:cubicBezTo>
                    <a:cubicBezTo>
                      <a:pt x="194" y="99"/>
                      <a:pt x="190" y="68"/>
                      <a:pt x="175" y="5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4" name="Freeform 2356"/>
              <p:cNvSpPr>
                <a:spLocks/>
              </p:cNvSpPr>
              <p:nvPr/>
            </p:nvSpPr>
            <p:spPr bwMode="auto">
              <a:xfrm>
                <a:off x="3235" y="2359"/>
                <a:ext cx="274" cy="739"/>
              </a:xfrm>
              <a:custGeom>
                <a:avLst/>
                <a:gdLst>
                  <a:gd name="T0" fmla="*/ 255 w 116"/>
                  <a:gd name="T1" fmla="*/ 54 h 313"/>
                  <a:gd name="T2" fmla="*/ 149 w 116"/>
                  <a:gd name="T3" fmla="*/ 2 h 313"/>
                  <a:gd name="T4" fmla="*/ 14 w 116"/>
                  <a:gd name="T5" fmla="*/ 83 h 313"/>
                  <a:gd name="T6" fmla="*/ 14 w 116"/>
                  <a:gd name="T7" fmla="*/ 85 h 313"/>
                  <a:gd name="T8" fmla="*/ 85 w 116"/>
                  <a:gd name="T9" fmla="*/ 385 h 313"/>
                  <a:gd name="T10" fmla="*/ 80 w 116"/>
                  <a:gd name="T11" fmla="*/ 701 h 313"/>
                  <a:gd name="T12" fmla="*/ 47 w 116"/>
                  <a:gd name="T13" fmla="*/ 739 h 313"/>
                  <a:gd name="T14" fmla="*/ 118 w 116"/>
                  <a:gd name="T15" fmla="*/ 732 h 313"/>
                  <a:gd name="T16" fmla="*/ 189 w 116"/>
                  <a:gd name="T17" fmla="*/ 739 h 313"/>
                  <a:gd name="T18" fmla="*/ 158 w 116"/>
                  <a:gd name="T19" fmla="*/ 701 h 313"/>
                  <a:gd name="T20" fmla="*/ 151 w 116"/>
                  <a:gd name="T21" fmla="*/ 385 h 313"/>
                  <a:gd name="T22" fmla="*/ 255 w 116"/>
                  <a:gd name="T23" fmla="*/ 54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6" h="313">
                    <a:moveTo>
                      <a:pt x="108" y="23"/>
                    </a:moveTo>
                    <a:cubicBezTo>
                      <a:pt x="116" y="16"/>
                      <a:pt x="105" y="0"/>
                      <a:pt x="63" y="1"/>
                    </a:cubicBezTo>
                    <a:cubicBezTo>
                      <a:pt x="21" y="2"/>
                      <a:pt x="0" y="18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69"/>
                      <a:pt x="36" y="149"/>
                      <a:pt x="36" y="163"/>
                    </a:cubicBezTo>
                    <a:cubicBezTo>
                      <a:pt x="36" y="181"/>
                      <a:pt x="41" y="279"/>
                      <a:pt x="34" y="297"/>
                    </a:cubicBezTo>
                    <a:cubicBezTo>
                      <a:pt x="31" y="305"/>
                      <a:pt x="28" y="310"/>
                      <a:pt x="20" y="313"/>
                    </a:cubicBezTo>
                    <a:cubicBezTo>
                      <a:pt x="30" y="311"/>
                      <a:pt x="40" y="310"/>
                      <a:pt x="50" y="310"/>
                    </a:cubicBezTo>
                    <a:cubicBezTo>
                      <a:pt x="61" y="310"/>
                      <a:pt x="71" y="311"/>
                      <a:pt x="80" y="313"/>
                    </a:cubicBezTo>
                    <a:cubicBezTo>
                      <a:pt x="72" y="311"/>
                      <a:pt x="70" y="305"/>
                      <a:pt x="67" y="297"/>
                    </a:cubicBezTo>
                    <a:cubicBezTo>
                      <a:pt x="60" y="279"/>
                      <a:pt x="64" y="181"/>
                      <a:pt x="64" y="163"/>
                    </a:cubicBezTo>
                    <a:cubicBezTo>
                      <a:pt x="64" y="146"/>
                      <a:pt x="75" y="37"/>
                      <a:pt x="108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7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cxnSp>
          <p:nvCxnSpPr>
            <p:cNvPr id="399" name="Connecteur droit avec flèche 398"/>
            <p:cNvCxnSpPr/>
            <p:nvPr/>
          </p:nvCxnSpPr>
          <p:spPr>
            <a:xfrm>
              <a:off x="2379822" y="959242"/>
              <a:ext cx="0" cy="108012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ZoneTexte 399"/>
            <p:cNvSpPr txBox="1"/>
            <p:nvPr/>
          </p:nvSpPr>
          <p:spPr>
            <a:xfrm>
              <a:off x="1947774" y="1967354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glucose</a:t>
              </a:r>
              <a:endParaRPr lang="fr-FR" sz="1600" dirty="0"/>
            </a:p>
          </p:txBody>
        </p:sp>
        <p:cxnSp>
          <p:nvCxnSpPr>
            <p:cNvPr id="401" name="Connecteur droit avec flèche 400"/>
            <p:cNvCxnSpPr/>
            <p:nvPr/>
          </p:nvCxnSpPr>
          <p:spPr>
            <a:xfrm>
              <a:off x="2379822" y="2340020"/>
              <a:ext cx="0" cy="424403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ZoneTexte 401"/>
            <p:cNvSpPr txBox="1"/>
            <p:nvPr/>
          </p:nvSpPr>
          <p:spPr>
            <a:xfrm>
              <a:off x="2091790" y="2687434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G6P</a:t>
              </a:r>
              <a:endParaRPr lang="fr-FR" sz="1600" dirty="0"/>
            </a:p>
          </p:txBody>
        </p:sp>
        <p:grpSp>
          <p:nvGrpSpPr>
            <p:cNvPr id="755" name="Groupe 2450"/>
            <p:cNvGrpSpPr/>
            <p:nvPr/>
          </p:nvGrpSpPr>
          <p:grpSpPr>
            <a:xfrm>
              <a:off x="3419873" y="1844824"/>
              <a:ext cx="999802" cy="542403"/>
              <a:chOff x="2699793" y="3284983"/>
              <a:chExt cx="999802" cy="542403"/>
            </a:xfrm>
          </p:grpSpPr>
          <p:grpSp>
            <p:nvGrpSpPr>
              <p:cNvPr id="756" name="Group 9"/>
              <p:cNvGrpSpPr>
                <a:grpSpLocks/>
              </p:cNvGrpSpPr>
              <p:nvPr/>
            </p:nvGrpSpPr>
            <p:grpSpPr bwMode="auto">
              <a:xfrm rot="5400000">
                <a:off x="2928492" y="3056284"/>
                <a:ext cx="542403" cy="999802"/>
                <a:chOff x="1381" y="2700"/>
                <a:chExt cx="534" cy="1157"/>
              </a:xfrm>
            </p:grpSpPr>
            <p:sp>
              <p:nvSpPr>
                <p:cNvPr id="471" name="Freeform 10"/>
                <p:cNvSpPr>
                  <a:spLocks/>
                </p:cNvSpPr>
                <p:nvPr/>
              </p:nvSpPr>
              <p:spPr bwMode="auto">
                <a:xfrm>
                  <a:off x="1381" y="2700"/>
                  <a:ext cx="534" cy="1157"/>
                </a:xfrm>
                <a:custGeom>
                  <a:avLst/>
                  <a:gdLst>
                    <a:gd name="T0" fmla="*/ 772 w 213"/>
                    <a:gd name="T1" fmla="*/ 35 h 434"/>
                    <a:gd name="T2" fmla="*/ 238 w 213"/>
                    <a:gd name="T3" fmla="*/ 674 h 434"/>
                    <a:gd name="T4" fmla="*/ 321 w 213"/>
                    <a:gd name="T5" fmla="*/ 1288 h 434"/>
                    <a:gd name="T6" fmla="*/ 226 w 213"/>
                    <a:gd name="T7" fmla="*/ 1783 h 434"/>
                    <a:gd name="T8" fmla="*/ 213 w 213"/>
                    <a:gd name="T9" fmla="*/ 2786 h 434"/>
                    <a:gd name="T10" fmla="*/ 1025 w 213"/>
                    <a:gd name="T11" fmla="*/ 2906 h 434"/>
                    <a:gd name="T12" fmla="*/ 1289 w 213"/>
                    <a:gd name="T13" fmla="*/ 1903 h 434"/>
                    <a:gd name="T14" fmla="*/ 1264 w 213"/>
                    <a:gd name="T15" fmla="*/ 1464 h 434"/>
                    <a:gd name="T16" fmla="*/ 1306 w 213"/>
                    <a:gd name="T17" fmla="*/ 760 h 434"/>
                    <a:gd name="T18" fmla="*/ 772 w 213"/>
                    <a:gd name="T19" fmla="*/ 35 h 4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3" h="434">
                      <a:moveTo>
                        <a:pt x="123" y="5"/>
                      </a:moveTo>
                      <a:cubicBezTo>
                        <a:pt x="76" y="0"/>
                        <a:pt x="40" y="53"/>
                        <a:pt x="38" y="95"/>
                      </a:cubicBezTo>
                      <a:cubicBezTo>
                        <a:pt x="37" y="119"/>
                        <a:pt x="53" y="158"/>
                        <a:pt x="51" y="181"/>
                      </a:cubicBezTo>
                      <a:cubicBezTo>
                        <a:pt x="50" y="204"/>
                        <a:pt x="44" y="229"/>
                        <a:pt x="36" y="251"/>
                      </a:cubicBezTo>
                      <a:cubicBezTo>
                        <a:pt x="19" y="292"/>
                        <a:pt x="0" y="354"/>
                        <a:pt x="34" y="392"/>
                      </a:cubicBezTo>
                      <a:cubicBezTo>
                        <a:pt x="60" y="420"/>
                        <a:pt x="113" y="434"/>
                        <a:pt x="163" y="409"/>
                      </a:cubicBezTo>
                      <a:cubicBezTo>
                        <a:pt x="213" y="384"/>
                        <a:pt x="207" y="305"/>
                        <a:pt x="205" y="268"/>
                      </a:cubicBezTo>
                      <a:cubicBezTo>
                        <a:pt x="203" y="243"/>
                        <a:pt x="197" y="232"/>
                        <a:pt x="201" y="206"/>
                      </a:cubicBezTo>
                      <a:cubicBezTo>
                        <a:pt x="204" y="182"/>
                        <a:pt x="209" y="151"/>
                        <a:pt x="208" y="107"/>
                      </a:cubicBezTo>
                      <a:cubicBezTo>
                        <a:pt x="206" y="62"/>
                        <a:pt x="171" y="10"/>
                        <a:pt x="123" y="5"/>
                      </a:cubicBezTo>
                      <a:close/>
                    </a:path>
                  </a:pathLst>
                </a:custGeom>
                <a:solidFill>
                  <a:srgbClr val="B27B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472" name="Freeform 11"/>
                <p:cNvSpPr>
                  <a:spLocks/>
                </p:cNvSpPr>
                <p:nvPr/>
              </p:nvSpPr>
              <p:spPr bwMode="auto">
                <a:xfrm>
                  <a:off x="1409" y="2737"/>
                  <a:ext cx="275" cy="971"/>
                </a:xfrm>
                <a:custGeom>
                  <a:avLst/>
                  <a:gdLst>
                    <a:gd name="T0" fmla="*/ 688 w 110"/>
                    <a:gd name="T1" fmla="*/ 0 h 364"/>
                    <a:gd name="T2" fmla="*/ 238 w 110"/>
                    <a:gd name="T3" fmla="*/ 632 h 364"/>
                    <a:gd name="T4" fmla="*/ 288 w 110"/>
                    <a:gd name="T5" fmla="*/ 1424 h 364"/>
                    <a:gd name="T6" fmla="*/ 158 w 110"/>
                    <a:gd name="T7" fmla="*/ 2590 h 364"/>
                    <a:gd name="T8" fmla="*/ 308 w 110"/>
                    <a:gd name="T9" fmla="*/ 1766 h 364"/>
                    <a:gd name="T10" fmla="*/ 433 w 110"/>
                    <a:gd name="T11" fmla="*/ 654 h 364"/>
                    <a:gd name="T12" fmla="*/ 688 w 110"/>
                    <a:gd name="T13" fmla="*/ 0 h 3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0" h="364">
                      <a:moveTo>
                        <a:pt x="110" y="0"/>
                      </a:moveTo>
                      <a:cubicBezTo>
                        <a:pt x="77" y="2"/>
                        <a:pt x="34" y="44"/>
                        <a:pt x="38" y="89"/>
                      </a:cubicBezTo>
                      <a:cubicBezTo>
                        <a:pt x="42" y="134"/>
                        <a:pt x="64" y="134"/>
                        <a:pt x="46" y="200"/>
                      </a:cubicBezTo>
                      <a:cubicBezTo>
                        <a:pt x="29" y="265"/>
                        <a:pt x="0" y="313"/>
                        <a:pt x="25" y="364"/>
                      </a:cubicBezTo>
                      <a:cubicBezTo>
                        <a:pt x="17" y="348"/>
                        <a:pt x="21" y="306"/>
                        <a:pt x="49" y="248"/>
                      </a:cubicBezTo>
                      <a:cubicBezTo>
                        <a:pt x="77" y="189"/>
                        <a:pt x="78" y="157"/>
                        <a:pt x="69" y="92"/>
                      </a:cubicBezTo>
                      <a:cubicBezTo>
                        <a:pt x="61" y="35"/>
                        <a:pt x="85" y="14"/>
                        <a:pt x="110" y="0"/>
                      </a:cubicBezTo>
                      <a:close/>
                    </a:path>
                  </a:pathLst>
                </a:custGeom>
                <a:solidFill>
                  <a:srgbClr val="CE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473" name="Freeform 12"/>
                <p:cNvSpPr>
                  <a:spLocks/>
                </p:cNvSpPr>
                <p:nvPr/>
              </p:nvSpPr>
              <p:spPr bwMode="auto">
                <a:xfrm>
                  <a:off x="1602" y="2876"/>
                  <a:ext cx="288" cy="939"/>
                </a:xfrm>
                <a:custGeom>
                  <a:avLst/>
                  <a:gdLst>
                    <a:gd name="T0" fmla="*/ 626 w 115"/>
                    <a:gd name="T1" fmla="*/ 0 h 352"/>
                    <a:gd name="T2" fmla="*/ 646 w 115"/>
                    <a:gd name="T3" fmla="*/ 1003 h 352"/>
                    <a:gd name="T4" fmla="*/ 671 w 115"/>
                    <a:gd name="T5" fmla="*/ 1481 h 352"/>
                    <a:gd name="T6" fmla="*/ 401 w 115"/>
                    <a:gd name="T7" fmla="*/ 2420 h 352"/>
                    <a:gd name="T8" fmla="*/ 0 w 115"/>
                    <a:gd name="T9" fmla="*/ 2484 h 352"/>
                    <a:gd name="T10" fmla="*/ 521 w 115"/>
                    <a:gd name="T11" fmla="*/ 2035 h 352"/>
                    <a:gd name="T12" fmla="*/ 538 w 115"/>
                    <a:gd name="T13" fmla="*/ 990 h 352"/>
                    <a:gd name="T14" fmla="*/ 626 w 115"/>
                    <a:gd name="T15" fmla="*/ 0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352">
                      <a:moveTo>
                        <a:pt x="100" y="0"/>
                      </a:moveTo>
                      <a:cubicBezTo>
                        <a:pt x="112" y="20"/>
                        <a:pt x="115" y="57"/>
                        <a:pt x="103" y="141"/>
                      </a:cubicBezTo>
                      <a:cubicBezTo>
                        <a:pt x="99" y="167"/>
                        <a:pt x="104" y="184"/>
                        <a:pt x="107" y="208"/>
                      </a:cubicBezTo>
                      <a:cubicBezTo>
                        <a:pt x="111" y="259"/>
                        <a:pt x="114" y="311"/>
                        <a:pt x="64" y="340"/>
                      </a:cubicBezTo>
                      <a:cubicBezTo>
                        <a:pt x="37" y="352"/>
                        <a:pt x="0" y="349"/>
                        <a:pt x="0" y="349"/>
                      </a:cubicBezTo>
                      <a:cubicBezTo>
                        <a:pt x="39" y="345"/>
                        <a:pt x="75" y="321"/>
                        <a:pt x="83" y="286"/>
                      </a:cubicBezTo>
                      <a:cubicBezTo>
                        <a:pt x="91" y="252"/>
                        <a:pt x="75" y="191"/>
                        <a:pt x="86" y="139"/>
                      </a:cubicBezTo>
                      <a:cubicBezTo>
                        <a:pt x="97" y="87"/>
                        <a:pt x="115" y="73"/>
                        <a:pt x="100" y="0"/>
                      </a:cubicBezTo>
                      <a:close/>
                    </a:path>
                  </a:pathLst>
                </a:custGeom>
                <a:solidFill>
                  <a:srgbClr val="9A4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474" name="Freeform 13"/>
                <p:cNvSpPr>
                  <a:spLocks/>
                </p:cNvSpPr>
                <p:nvPr/>
              </p:nvSpPr>
              <p:spPr bwMode="auto">
                <a:xfrm>
                  <a:off x="1494" y="2780"/>
                  <a:ext cx="95" cy="459"/>
                </a:xfrm>
                <a:custGeom>
                  <a:avLst/>
                  <a:gdLst>
                    <a:gd name="T0" fmla="*/ 238 w 38"/>
                    <a:gd name="T1" fmla="*/ 0 h 172"/>
                    <a:gd name="T2" fmla="*/ 38 w 38"/>
                    <a:gd name="T3" fmla="*/ 563 h 172"/>
                    <a:gd name="T4" fmla="*/ 95 w 38"/>
                    <a:gd name="T5" fmla="*/ 1225 h 172"/>
                    <a:gd name="T6" fmla="*/ 113 w 38"/>
                    <a:gd name="T7" fmla="*/ 648 h 172"/>
                    <a:gd name="T8" fmla="*/ 238 w 38"/>
                    <a:gd name="T9" fmla="*/ 0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172">
                      <a:moveTo>
                        <a:pt x="38" y="0"/>
                      </a:moveTo>
                      <a:cubicBezTo>
                        <a:pt x="21" y="15"/>
                        <a:pt x="0" y="34"/>
                        <a:pt x="6" y="79"/>
                      </a:cubicBezTo>
                      <a:cubicBezTo>
                        <a:pt x="12" y="124"/>
                        <a:pt x="28" y="139"/>
                        <a:pt x="15" y="172"/>
                      </a:cubicBezTo>
                      <a:cubicBezTo>
                        <a:pt x="25" y="155"/>
                        <a:pt x="21" y="127"/>
                        <a:pt x="18" y="91"/>
                      </a:cubicBezTo>
                      <a:cubicBezTo>
                        <a:pt x="15" y="55"/>
                        <a:pt x="2" y="35"/>
                        <a:pt x="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475" name="Freeform 14"/>
                <p:cNvSpPr>
                  <a:spLocks/>
                </p:cNvSpPr>
                <p:nvPr/>
              </p:nvSpPr>
              <p:spPr bwMode="auto">
                <a:xfrm>
                  <a:off x="1447" y="3423"/>
                  <a:ext cx="37" cy="192"/>
                </a:xfrm>
                <a:custGeom>
                  <a:avLst/>
                  <a:gdLst>
                    <a:gd name="T0" fmla="*/ 91 w 15"/>
                    <a:gd name="T1" fmla="*/ 0 h 72"/>
                    <a:gd name="T2" fmla="*/ 5 w 15"/>
                    <a:gd name="T3" fmla="*/ 512 h 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72">
                      <a:moveTo>
                        <a:pt x="15" y="0"/>
                      </a:moveTo>
                      <a:cubicBezTo>
                        <a:pt x="7" y="15"/>
                        <a:pt x="0" y="49"/>
                        <a:pt x="1" y="72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476" name="Freeform 15"/>
                <p:cNvSpPr>
                  <a:spLocks/>
                </p:cNvSpPr>
                <p:nvPr/>
              </p:nvSpPr>
              <p:spPr bwMode="auto">
                <a:xfrm>
                  <a:off x="1381" y="2700"/>
                  <a:ext cx="534" cy="1157"/>
                </a:xfrm>
                <a:custGeom>
                  <a:avLst/>
                  <a:gdLst>
                    <a:gd name="T0" fmla="*/ 772 w 213"/>
                    <a:gd name="T1" fmla="*/ 35 h 434"/>
                    <a:gd name="T2" fmla="*/ 238 w 213"/>
                    <a:gd name="T3" fmla="*/ 674 h 434"/>
                    <a:gd name="T4" fmla="*/ 321 w 213"/>
                    <a:gd name="T5" fmla="*/ 1288 h 434"/>
                    <a:gd name="T6" fmla="*/ 226 w 213"/>
                    <a:gd name="T7" fmla="*/ 1783 h 434"/>
                    <a:gd name="T8" fmla="*/ 213 w 213"/>
                    <a:gd name="T9" fmla="*/ 2786 h 434"/>
                    <a:gd name="T10" fmla="*/ 1025 w 213"/>
                    <a:gd name="T11" fmla="*/ 2906 h 434"/>
                    <a:gd name="T12" fmla="*/ 1289 w 213"/>
                    <a:gd name="T13" fmla="*/ 1903 h 434"/>
                    <a:gd name="T14" fmla="*/ 1264 w 213"/>
                    <a:gd name="T15" fmla="*/ 1464 h 434"/>
                    <a:gd name="T16" fmla="*/ 1306 w 213"/>
                    <a:gd name="T17" fmla="*/ 760 h 434"/>
                    <a:gd name="T18" fmla="*/ 772 w 213"/>
                    <a:gd name="T19" fmla="*/ 35 h 4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3" h="434">
                      <a:moveTo>
                        <a:pt x="123" y="5"/>
                      </a:moveTo>
                      <a:cubicBezTo>
                        <a:pt x="76" y="0"/>
                        <a:pt x="40" y="53"/>
                        <a:pt x="38" y="95"/>
                      </a:cubicBezTo>
                      <a:cubicBezTo>
                        <a:pt x="37" y="119"/>
                        <a:pt x="53" y="158"/>
                        <a:pt x="51" y="181"/>
                      </a:cubicBezTo>
                      <a:cubicBezTo>
                        <a:pt x="50" y="204"/>
                        <a:pt x="44" y="229"/>
                        <a:pt x="36" y="251"/>
                      </a:cubicBezTo>
                      <a:cubicBezTo>
                        <a:pt x="19" y="292"/>
                        <a:pt x="0" y="354"/>
                        <a:pt x="34" y="392"/>
                      </a:cubicBezTo>
                      <a:cubicBezTo>
                        <a:pt x="60" y="420"/>
                        <a:pt x="113" y="434"/>
                        <a:pt x="163" y="409"/>
                      </a:cubicBezTo>
                      <a:cubicBezTo>
                        <a:pt x="213" y="384"/>
                        <a:pt x="207" y="305"/>
                        <a:pt x="205" y="268"/>
                      </a:cubicBezTo>
                      <a:cubicBezTo>
                        <a:pt x="203" y="243"/>
                        <a:pt x="197" y="232"/>
                        <a:pt x="201" y="206"/>
                      </a:cubicBezTo>
                      <a:cubicBezTo>
                        <a:pt x="204" y="182"/>
                        <a:pt x="209" y="151"/>
                        <a:pt x="208" y="107"/>
                      </a:cubicBezTo>
                      <a:cubicBezTo>
                        <a:pt x="206" y="62"/>
                        <a:pt x="171" y="10"/>
                        <a:pt x="123" y="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  <p:sp>
            <p:nvSpPr>
              <p:cNvPr id="470" name="ZoneTexte 469"/>
              <p:cNvSpPr txBox="1"/>
              <p:nvPr/>
            </p:nvSpPr>
            <p:spPr>
              <a:xfrm>
                <a:off x="2720811" y="3429000"/>
                <a:ext cx="9204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 smtClean="0"/>
                  <a:t>ChREBP</a:t>
                </a:r>
                <a:endParaRPr lang="fr-FR" sz="1600" dirty="0"/>
              </a:p>
            </p:txBody>
          </p:sp>
        </p:grpSp>
        <p:cxnSp>
          <p:nvCxnSpPr>
            <p:cNvPr id="410" name="Connecteur droit avec flèche 409"/>
            <p:cNvCxnSpPr/>
            <p:nvPr/>
          </p:nvCxnSpPr>
          <p:spPr>
            <a:xfrm>
              <a:off x="2379822" y="3047474"/>
              <a:ext cx="0" cy="288032"/>
            </a:xfrm>
            <a:prstGeom prst="straightConnector1">
              <a:avLst/>
            </a:prstGeom>
            <a:ln w="25400">
              <a:solidFill>
                <a:srgbClr val="00206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avec flèche 410"/>
            <p:cNvCxnSpPr/>
            <p:nvPr/>
          </p:nvCxnSpPr>
          <p:spPr>
            <a:xfrm>
              <a:off x="2379822" y="3479522"/>
              <a:ext cx="0" cy="288032"/>
            </a:xfrm>
            <a:prstGeom prst="straightConnector1">
              <a:avLst/>
            </a:prstGeom>
            <a:ln w="25400">
              <a:solidFill>
                <a:srgbClr val="00206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ZoneTexte 411"/>
            <p:cNvSpPr txBox="1"/>
            <p:nvPr/>
          </p:nvSpPr>
          <p:spPr>
            <a:xfrm>
              <a:off x="2091790" y="3767554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PEP</a:t>
              </a:r>
              <a:endParaRPr lang="fr-FR" sz="1600" dirty="0"/>
            </a:p>
          </p:txBody>
        </p:sp>
        <p:cxnSp>
          <p:nvCxnSpPr>
            <p:cNvPr id="413" name="Connecteur droit avec flèche 412"/>
            <p:cNvCxnSpPr/>
            <p:nvPr/>
          </p:nvCxnSpPr>
          <p:spPr>
            <a:xfrm>
              <a:off x="2379822" y="4127594"/>
              <a:ext cx="0" cy="57606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ZoneTexte 413"/>
            <p:cNvSpPr txBox="1"/>
            <p:nvPr/>
          </p:nvSpPr>
          <p:spPr>
            <a:xfrm>
              <a:off x="2091789" y="4282644"/>
              <a:ext cx="601209" cy="3265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L-PK</a:t>
              </a:r>
              <a:endParaRPr lang="fr-FR" sz="1200" dirty="0"/>
            </a:p>
          </p:txBody>
        </p:sp>
        <p:sp>
          <p:nvSpPr>
            <p:cNvPr id="415" name="ZoneTexte 414"/>
            <p:cNvSpPr txBox="1"/>
            <p:nvPr/>
          </p:nvSpPr>
          <p:spPr>
            <a:xfrm>
              <a:off x="1559593" y="2687434"/>
              <a:ext cx="441631" cy="1944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 err="1" smtClean="0"/>
                <a:t>Glycolysis</a:t>
              </a:r>
              <a:endParaRPr lang="fr-FR" sz="1400" dirty="0"/>
            </a:p>
          </p:txBody>
        </p:sp>
        <p:sp>
          <p:nvSpPr>
            <p:cNvPr id="416" name="ZoneTexte 415"/>
            <p:cNvSpPr txBox="1"/>
            <p:nvPr/>
          </p:nvSpPr>
          <p:spPr>
            <a:xfrm>
              <a:off x="1947774" y="4653136"/>
              <a:ext cx="1019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Pyruvate</a:t>
              </a:r>
              <a:endParaRPr lang="fr-FR" sz="1600" dirty="0"/>
            </a:p>
          </p:txBody>
        </p:sp>
        <p:grpSp>
          <p:nvGrpSpPr>
            <p:cNvPr id="757" name="Group 45"/>
            <p:cNvGrpSpPr>
              <a:grpSpLocks/>
            </p:cNvGrpSpPr>
            <p:nvPr/>
          </p:nvGrpSpPr>
          <p:grpSpPr bwMode="auto">
            <a:xfrm rot="5400000">
              <a:off x="3315926" y="4343618"/>
              <a:ext cx="432048" cy="1008112"/>
              <a:chOff x="3280" y="1200"/>
              <a:chExt cx="609" cy="1366"/>
            </a:xfrm>
          </p:grpSpPr>
          <p:sp>
            <p:nvSpPr>
              <p:cNvPr id="428" name="Freeform 46"/>
              <p:cNvSpPr>
                <a:spLocks/>
              </p:cNvSpPr>
              <p:nvPr/>
            </p:nvSpPr>
            <p:spPr bwMode="auto">
              <a:xfrm>
                <a:off x="3292" y="1212"/>
                <a:ext cx="582" cy="1343"/>
              </a:xfrm>
              <a:custGeom>
                <a:avLst/>
                <a:gdLst>
                  <a:gd name="T0" fmla="*/ 312 w 423"/>
                  <a:gd name="T1" fmla="*/ 1948 h 915"/>
                  <a:gd name="T2" fmla="*/ 59 w 423"/>
                  <a:gd name="T3" fmla="*/ 1305 h 915"/>
                  <a:gd name="T4" fmla="*/ 91 w 423"/>
                  <a:gd name="T5" fmla="*/ 478 h 915"/>
                  <a:gd name="T6" fmla="*/ 157 w 423"/>
                  <a:gd name="T7" fmla="*/ 97 h 915"/>
                  <a:gd name="T8" fmla="*/ 356 w 423"/>
                  <a:gd name="T9" fmla="*/ 0 h 915"/>
                  <a:gd name="T10" fmla="*/ 626 w 423"/>
                  <a:gd name="T11" fmla="*/ 148 h 915"/>
                  <a:gd name="T12" fmla="*/ 801 w 423"/>
                  <a:gd name="T13" fmla="*/ 911 h 915"/>
                  <a:gd name="T14" fmla="*/ 801 w 423"/>
                  <a:gd name="T15" fmla="*/ 953 h 915"/>
                  <a:gd name="T16" fmla="*/ 563 w 423"/>
                  <a:gd name="T17" fmla="*/ 1883 h 915"/>
                  <a:gd name="T18" fmla="*/ 312 w 423"/>
                  <a:gd name="T19" fmla="*/ 1948 h 9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3" h="915">
                    <a:moveTo>
                      <a:pt x="165" y="904"/>
                    </a:moveTo>
                    <a:cubicBezTo>
                      <a:pt x="45" y="877"/>
                      <a:pt x="0" y="777"/>
                      <a:pt x="31" y="606"/>
                    </a:cubicBezTo>
                    <a:cubicBezTo>
                      <a:pt x="48" y="508"/>
                      <a:pt x="69" y="362"/>
                      <a:pt x="48" y="222"/>
                    </a:cubicBezTo>
                    <a:cubicBezTo>
                      <a:pt x="37" y="148"/>
                      <a:pt x="49" y="85"/>
                      <a:pt x="83" y="45"/>
                    </a:cubicBezTo>
                    <a:cubicBezTo>
                      <a:pt x="109" y="16"/>
                      <a:pt x="145" y="0"/>
                      <a:pt x="188" y="0"/>
                    </a:cubicBezTo>
                    <a:cubicBezTo>
                      <a:pt x="230" y="0"/>
                      <a:pt x="285" y="8"/>
                      <a:pt x="331" y="69"/>
                    </a:cubicBezTo>
                    <a:cubicBezTo>
                      <a:pt x="382" y="135"/>
                      <a:pt x="413" y="254"/>
                      <a:pt x="423" y="423"/>
                    </a:cubicBezTo>
                    <a:cubicBezTo>
                      <a:pt x="423" y="429"/>
                      <a:pt x="423" y="436"/>
                      <a:pt x="423" y="442"/>
                    </a:cubicBezTo>
                    <a:cubicBezTo>
                      <a:pt x="423" y="652"/>
                      <a:pt x="377" y="809"/>
                      <a:pt x="297" y="874"/>
                    </a:cubicBezTo>
                    <a:cubicBezTo>
                      <a:pt x="259" y="905"/>
                      <a:pt x="215" y="915"/>
                      <a:pt x="165" y="904"/>
                    </a:cubicBezTo>
                    <a:close/>
                  </a:path>
                </a:pathLst>
              </a:custGeom>
              <a:solidFill>
                <a:srgbClr val="35B6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9" name="Freeform 47"/>
              <p:cNvSpPr>
                <a:spLocks noEditPoints="1"/>
              </p:cNvSpPr>
              <p:nvPr/>
            </p:nvSpPr>
            <p:spPr bwMode="auto">
              <a:xfrm>
                <a:off x="3280" y="1200"/>
                <a:ext cx="609" cy="1366"/>
              </a:xfrm>
              <a:custGeom>
                <a:avLst/>
                <a:gdLst>
                  <a:gd name="T0" fmla="*/ 162 w 443"/>
                  <a:gd name="T1" fmla="*/ 103 h 931"/>
                  <a:gd name="T2" fmla="*/ 92 w 443"/>
                  <a:gd name="T3" fmla="*/ 497 h 931"/>
                  <a:gd name="T4" fmla="*/ 60 w 443"/>
                  <a:gd name="T5" fmla="*/ 1319 h 931"/>
                  <a:gd name="T6" fmla="*/ 324 w 443"/>
                  <a:gd name="T7" fmla="*/ 1978 h 931"/>
                  <a:gd name="T8" fmla="*/ 588 w 443"/>
                  <a:gd name="T9" fmla="*/ 1912 h 931"/>
                  <a:gd name="T10" fmla="*/ 832 w 443"/>
                  <a:gd name="T11" fmla="*/ 926 h 931"/>
                  <a:gd name="T12" fmla="*/ 832 w 443"/>
                  <a:gd name="T13" fmla="*/ 926 h 931"/>
                  <a:gd name="T14" fmla="*/ 654 w 443"/>
                  <a:gd name="T15" fmla="*/ 156 h 931"/>
                  <a:gd name="T16" fmla="*/ 373 w 443"/>
                  <a:gd name="T17" fmla="*/ 0 h 931"/>
                  <a:gd name="T18" fmla="*/ 162 w 443"/>
                  <a:gd name="T19" fmla="*/ 103 h 931"/>
                  <a:gd name="T20" fmla="*/ 329 w 443"/>
                  <a:gd name="T21" fmla="*/ 1963 h 931"/>
                  <a:gd name="T22" fmla="*/ 76 w 443"/>
                  <a:gd name="T23" fmla="*/ 1322 h 931"/>
                  <a:gd name="T24" fmla="*/ 107 w 443"/>
                  <a:gd name="T25" fmla="*/ 494 h 931"/>
                  <a:gd name="T26" fmla="*/ 173 w 443"/>
                  <a:gd name="T27" fmla="*/ 114 h 931"/>
                  <a:gd name="T28" fmla="*/ 373 w 443"/>
                  <a:gd name="T29" fmla="*/ 18 h 931"/>
                  <a:gd name="T30" fmla="*/ 642 w 443"/>
                  <a:gd name="T31" fmla="*/ 166 h 931"/>
                  <a:gd name="T32" fmla="*/ 817 w 443"/>
                  <a:gd name="T33" fmla="*/ 927 h 931"/>
                  <a:gd name="T34" fmla="*/ 817 w 443"/>
                  <a:gd name="T35" fmla="*/ 968 h 931"/>
                  <a:gd name="T36" fmla="*/ 579 w 443"/>
                  <a:gd name="T37" fmla="*/ 1899 h 931"/>
                  <a:gd name="T38" fmla="*/ 329 w 443"/>
                  <a:gd name="T39" fmla="*/ 1963 h 9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3" h="931">
                    <a:moveTo>
                      <a:pt x="86" y="48"/>
                    </a:moveTo>
                    <a:cubicBezTo>
                      <a:pt x="51" y="90"/>
                      <a:pt x="37" y="155"/>
                      <a:pt x="49" y="231"/>
                    </a:cubicBezTo>
                    <a:cubicBezTo>
                      <a:pt x="70" y="370"/>
                      <a:pt x="49" y="515"/>
                      <a:pt x="32" y="613"/>
                    </a:cubicBezTo>
                    <a:cubicBezTo>
                      <a:pt x="0" y="788"/>
                      <a:pt x="47" y="891"/>
                      <a:pt x="172" y="919"/>
                    </a:cubicBezTo>
                    <a:cubicBezTo>
                      <a:pt x="225" y="931"/>
                      <a:pt x="271" y="921"/>
                      <a:pt x="311" y="888"/>
                    </a:cubicBezTo>
                    <a:cubicBezTo>
                      <a:pt x="396" y="819"/>
                      <a:pt x="443" y="652"/>
                      <a:pt x="440" y="430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30" y="260"/>
                      <a:pt x="399" y="139"/>
                      <a:pt x="346" y="72"/>
                    </a:cubicBezTo>
                    <a:cubicBezTo>
                      <a:pt x="297" y="8"/>
                      <a:pt x="238" y="0"/>
                      <a:pt x="197" y="0"/>
                    </a:cubicBezTo>
                    <a:cubicBezTo>
                      <a:pt x="151" y="0"/>
                      <a:pt x="113" y="17"/>
                      <a:pt x="86" y="48"/>
                    </a:cubicBezTo>
                    <a:close/>
                    <a:moveTo>
                      <a:pt x="174" y="912"/>
                    </a:moveTo>
                    <a:cubicBezTo>
                      <a:pt x="54" y="885"/>
                      <a:pt x="9" y="785"/>
                      <a:pt x="40" y="614"/>
                    </a:cubicBezTo>
                    <a:cubicBezTo>
                      <a:pt x="57" y="516"/>
                      <a:pt x="78" y="370"/>
                      <a:pt x="57" y="230"/>
                    </a:cubicBezTo>
                    <a:cubicBezTo>
                      <a:pt x="46" y="156"/>
                      <a:pt x="58" y="93"/>
                      <a:pt x="92" y="53"/>
                    </a:cubicBezTo>
                    <a:cubicBezTo>
                      <a:pt x="118" y="24"/>
                      <a:pt x="154" y="8"/>
                      <a:pt x="197" y="8"/>
                    </a:cubicBezTo>
                    <a:cubicBezTo>
                      <a:pt x="239" y="8"/>
                      <a:pt x="294" y="16"/>
                      <a:pt x="340" y="77"/>
                    </a:cubicBezTo>
                    <a:cubicBezTo>
                      <a:pt x="391" y="143"/>
                      <a:pt x="422" y="262"/>
                      <a:pt x="432" y="431"/>
                    </a:cubicBezTo>
                    <a:cubicBezTo>
                      <a:pt x="432" y="437"/>
                      <a:pt x="432" y="444"/>
                      <a:pt x="432" y="450"/>
                    </a:cubicBezTo>
                    <a:cubicBezTo>
                      <a:pt x="432" y="660"/>
                      <a:pt x="386" y="817"/>
                      <a:pt x="306" y="882"/>
                    </a:cubicBezTo>
                    <a:cubicBezTo>
                      <a:pt x="268" y="913"/>
                      <a:pt x="224" y="923"/>
                      <a:pt x="174" y="912"/>
                    </a:cubicBezTo>
                    <a:close/>
                  </a:path>
                </a:pathLst>
              </a:custGeom>
              <a:solidFill>
                <a:srgbClr val="88E6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" name="Freeform 48"/>
              <p:cNvSpPr>
                <a:spLocks/>
              </p:cNvSpPr>
              <p:nvPr/>
            </p:nvSpPr>
            <p:spPr bwMode="auto">
              <a:xfrm>
                <a:off x="3327" y="1225"/>
                <a:ext cx="532" cy="1318"/>
              </a:xfrm>
              <a:custGeom>
                <a:avLst/>
                <a:gdLst>
                  <a:gd name="T0" fmla="*/ 60 w 387"/>
                  <a:gd name="T1" fmla="*/ 330 h 898"/>
                  <a:gd name="T2" fmla="*/ 70 w 387"/>
                  <a:gd name="T3" fmla="*/ 351 h 898"/>
                  <a:gd name="T4" fmla="*/ 367 w 387"/>
                  <a:gd name="T5" fmla="*/ 313 h 898"/>
                  <a:gd name="T6" fmla="*/ 355 w 387"/>
                  <a:gd name="T7" fmla="*/ 336 h 898"/>
                  <a:gd name="T8" fmla="*/ 202 w 387"/>
                  <a:gd name="T9" fmla="*/ 374 h 898"/>
                  <a:gd name="T10" fmla="*/ 70 w 387"/>
                  <a:gd name="T11" fmla="*/ 448 h 898"/>
                  <a:gd name="T12" fmla="*/ 82 w 387"/>
                  <a:gd name="T13" fmla="*/ 593 h 898"/>
                  <a:gd name="T14" fmla="*/ 107 w 387"/>
                  <a:gd name="T15" fmla="*/ 731 h 898"/>
                  <a:gd name="T16" fmla="*/ 443 w 387"/>
                  <a:gd name="T17" fmla="*/ 690 h 898"/>
                  <a:gd name="T18" fmla="*/ 161 w 387"/>
                  <a:gd name="T19" fmla="*/ 750 h 898"/>
                  <a:gd name="T20" fmla="*/ 87 w 387"/>
                  <a:gd name="T21" fmla="*/ 810 h 898"/>
                  <a:gd name="T22" fmla="*/ 77 w 387"/>
                  <a:gd name="T23" fmla="*/ 909 h 898"/>
                  <a:gd name="T24" fmla="*/ 95 w 387"/>
                  <a:gd name="T25" fmla="*/ 977 h 898"/>
                  <a:gd name="T26" fmla="*/ 249 w 387"/>
                  <a:gd name="T27" fmla="*/ 1001 h 898"/>
                  <a:gd name="T28" fmla="*/ 165 w 387"/>
                  <a:gd name="T29" fmla="*/ 1017 h 898"/>
                  <a:gd name="T30" fmla="*/ 104 w 387"/>
                  <a:gd name="T31" fmla="*/ 1013 h 898"/>
                  <a:gd name="T32" fmla="*/ 36 w 387"/>
                  <a:gd name="T33" fmla="*/ 1236 h 898"/>
                  <a:gd name="T34" fmla="*/ 52 w 387"/>
                  <a:gd name="T35" fmla="*/ 1284 h 898"/>
                  <a:gd name="T36" fmla="*/ 503 w 387"/>
                  <a:gd name="T37" fmla="*/ 1396 h 898"/>
                  <a:gd name="T38" fmla="*/ 258 w 387"/>
                  <a:gd name="T39" fmla="*/ 1362 h 898"/>
                  <a:gd name="T40" fmla="*/ 21 w 387"/>
                  <a:gd name="T41" fmla="*/ 1350 h 898"/>
                  <a:gd name="T42" fmla="*/ 82 w 387"/>
                  <a:gd name="T43" fmla="*/ 1779 h 898"/>
                  <a:gd name="T44" fmla="*/ 540 w 387"/>
                  <a:gd name="T45" fmla="*/ 1788 h 898"/>
                  <a:gd name="T46" fmla="*/ 525 w 387"/>
                  <a:gd name="T47" fmla="*/ 1750 h 898"/>
                  <a:gd name="T48" fmla="*/ 228 w 387"/>
                  <a:gd name="T49" fmla="*/ 1604 h 898"/>
                  <a:gd name="T50" fmla="*/ 228 w 387"/>
                  <a:gd name="T51" fmla="*/ 1588 h 898"/>
                  <a:gd name="T52" fmla="*/ 588 w 387"/>
                  <a:gd name="T53" fmla="*/ 1719 h 898"/>
                  <a:gd name="T54" fmla="*/ 716 w 387"/>
                  <a:gd name="T55" fmla="*/ 1256 h 898"/>
                  <a:gd name="T56" fmla="*/ 318 w 387"/>
                  <a:gd name="T57" fmla="*/ 1152 h 898"/>
                  <a:gd name="T58" fmla="*/ 202 w 387"/>
                  <a:gd name="T59" fmla="*/ 1127 h 898"/>
                  <a:gd name="T60" fmla="*/ 334 w 387"/>
                  <a:gd name="T61" fmla="*/ 1139 h 898"/>
                  <a:gd name="T62" fmla="*/ 694 w 387"/>
                  <a:gd name="T63" fmla="*/ 1189 h 898"/>
                  <a:gd name="T64" fmla="*/ 726 w 387"/>
                  <a:gd name="T65" fmla="*/ 1155 h 898"/>
                  <a:gd name="T66" fmla="*/ 727 w 387"/>
                  <a:gd name="T67" fmla="*/ 935 h 898"/>
                  <a:gd name="T68" fmla="*/ 649 w 387"/>
                  <a:gd name="T69" fmla="*/ 894 h 898"/>
                  <a:gd name="T70" fmla="*/ 621 w 387"/>
                  <a:gd name="T71" fmla="*/ 872 h 898"/>
                  <a:gd name="T72" fmla="*/ 731 w 387"/>
                  <a:gd name="T73" fmla="*/ 832 h 898"/>
                  <a:gd name="T74" fmla="*/ 686 w 387"/>
                  <a:gd name="T75" fmla="*/ 492 h 898"/>
                  <a:gd name="T76" fmla="*/ 555 w 387"/>
                  <a:gd name="T77" fmla="*/ 480 h 898"/>
                  <a:gd name="T78" fmla="*/ 516 w 387"/>
                  <a:gd name="T79" fmla="*/ 465 h 898"/>
                  <a:gd name="T80" fmla="*/ 665 w 387"/>
                  <a:gd name="T81" fmla="*/ 407 h 898"/>
                  <a:gd name="T82" fmla="*/ 439 w 387"/>
                  <a:gd name="T83" fmla="*/ 37 h 8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87" h="898">
                    <a:moveTo>
                      <a:pt x="84" y="32"/>
                    </a:moveTo>
                    <a:cubicBezTo>
                      <a:pt x="59" y="50"/>
                      <a:pt x="29" y="85"/>
                      <a:pt x="32" y="153"/>
                    </a:cubicBezTo>
                    <a:cubicBezTo>
                      <a:pt x="32" y="153"/>
                      <a:pt x="32" y="153"/>
                      <a:pt x="32" y="153"/>
                    </a:cubicBezTo>
                    <a:cubicBezTo>
                      <a:pt x="32" y="157"/>
                      <a:pt x="34" y="160"/>
                      <a:pt x="37" y="163"/>
                    </a:cubicBezTo>
                    <a:cubicBezTo>
                      <a:pt x="50" y="173"/>
                      <a:pt x="86" y="171"/>
                      <a:pt x="150" y="156"/>
                    </a:cubicBezTo>
                    <a:cubicBezTo>
                      <a:pt x="194" y="145"/>
                      <a:pt x="194" y="145"/>
                      <a:pt x="194" y="145"/>
                    </a:cubicBezTo>
                    <a:cubicBezTo>
                      <a:pt x="221" y="138"/>
                      <a:pt x="266" y="127"/>
                      <a:pt x="271" y="132"/>
                    </a:cubicBezTo>
                    <a:cubicBezTo>
                      <a:pt x="266" y="139"/>
                      <a:pt x="215" y="150"/>
                      <a:pt x="188" y="156"/>
                    </a:cubicBezTo>
                    <a:cubicBezTo>
                      <a:pt x="172" y="159"/>
                      <a:pt x="158" y="163"/>
                      <a:pt x="147" y="166"/>
                    </a:cubicBezTo>
                    <a:cubicBezTo>
                      <a:pt x="136" y="168"/>
                      <a:pt x="122" y="171"/>
                      <a:pt x="107" y="174"/>
                    </a:cubicBezTo>
                    <a:cubicBezTo>
                      <a:pt x="68" y="182"/>
                      <a:pt x="45" y="187"/>
                      <a:pt x="39" y="196"/>
                    </a:cubicBezTo>
                    <a:cubicBezTo>
                      <a:pt x="37" y="200"/>
                      <a:pt x="37" y="204"/>
                      <a:pt x="37" y="208"/>
                    </a:cubicBezTo>
                    <a:cubicBezTo>
                      <a:pt x="37" y="214"/>
                      <a:pt x="38" y="220"/>
                      <a:pt x="39" y="229"/>
                    </a:cubicBezTo>
                    <a:cubicBezTo>
                      <a:pt x="41" y="240"/>
                      <a:pt x="43" y="255"/>
                      <a:pt x="44" y="275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6" y="327"/>
                      <a:pt x="47" y="334"/>
                      <a:pt x="57" y="339"/>
                    </a:cubicBezTo>
                    <a:cubicBezTo>
                      <a:pt x="62" y="342"/>
                      <a:pt x="82" y="339"/>
                      <a:pt x="134" y="331"/>
                    </a:cubicBezTo>
                    <a:cubicBezTo>
                      <a:pt x="169" y="326"/>
                      <a:pt x="219" y="319"/>
                      <a:pt x="234" y="320"/>
                    </a:cubicBezTo>
                    <a:cubicBezTo>
                      <a:pt x="219" y="328"/>
                      <a:pt x="154" y="338"/>
                      <a:pt x="122" y="343"/>
                    </a:cubicBezTo>
                    <a:cubicBezTo>
                      <a:pt x="85" y="348"/>
                      <a:pt x="85" y="348"/>
                      <a:pt x="85" y="348"/>
                    </a:cubicBezTo>
                    <a:cubicBezTo>
                      <a:pt x="69" y="351"/>
                      <a:pt x="69" y="351"/>
                      <a:pt x="69" y="351"/>
                    </a:cubicBezTo>
                    <a:cubicBezTo>
                      <a:pt x="51" y="354"/>
                      <a:pt x="49" y="355"/>
                      <a:pt x="46" y="376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2" y="402"/>
                      <a:pt x="41" y="413"/>
                      <a:pt x="41" y="422"/>
                    </a:cubicBezTo>
                    <a:cubicBezTo>
                      <a:pt x="41" y="427"/>
                      <a:pt x="41" y="431"/>
                      <a:pt x="42" y="436"/>
                    </a:cubicBezTo>
                    <a:cubicBezTo>
                      <a:pt x="42" y="440"/>
                      <a:pt x="43" y="449"/>
                      <a:pt x="50" y="454"/>
                    </a:cubicBezTo>
                    <a:cubicBezTo>
                      <a:pt x="50" y="454"/>
                      <a:pt x="50" y="454"/>
                      <a:pt x="50" y="454"/>
                    </a:cubicBezTo>
                    <a:cubicBezTo>
                      <a:pt x="64" y="461"/>
                      <a:pt x="98" y="463"/>
                      <a:pt x="132" y="465"/>
                    </a:cubicBezTo>
                    <a:cubicBezTo>
                      <a:pt x="156" y="466"/>
                      <a:pt x="189" y="468"/>
                      <a:pt x="196" y="472"/>
                    </a:cubicBezTo>
                    <a:cubicBezTo>
                      <a:pt x="186" y="478"/>
                      <a:pt x="117" y="474"/>
                      <a:pt x="87" y="472"/>
                    </a:cubicBezTo>
                    <a:cubicBezTo>
                      <a:pt x="56" y="470"/>
                      <a:pt x="56" y="470"/>
                      <a:pt x="56" y="470"/>
                    </a:cubicBezTo>
                    <a:cubicBezTo>
                      <a:pt x="55" y="470"/>
                      <a:pt x="55" y="470"/>
                      <a:pt x="55" y="470"/>
                    </a:cubicBezTo>
                    <a:cubicBezTo>
                      <a:pt x="49" y="469"/>
                      <a:pt x="42" y="469"/>
                      <a:pt x="36" y="481"/>
                    </a:cubicBezTo>
                    <a:cubicBezTo>
                      <a:pt x="28" y="502"/>
                      <a:pt x="20" y="549"/>
                      <a:pt x="19" y="574"/>
                    </a:cubicBezTo>
                    <a:cubicBezTo>
                      <a:pt x="16" y="590"/>
                      <a:pt x="25" y="595"/>
                      <a:pt x="28" y="596"/>
                    </a:cubicBezTo>
                    <a:cubicBezTo>
                      <a:pt x="28" y="596"/>
                      <a:pt x="28" y="596"/>
                      <a:pt x="28" y="596"/>
                    </a:cubicBezTo>
                    <a:cubicBezTo>
                      <a:pt x="65" y="613"/>
                      <a:pt x="176" y="630"/>
                      <a:pt x="257" y="643"/>
                    </a:cubicBezTo>
                    <a:cubicBezTo>
                      <a:pt x="264" y="644"/>
                      <a:pt x="266" y="646"/>
                      <a:pt x="266" y="648"/>
                    </a:cubicBezTo>
                    <a:cubicBezTo>
                      <a:pt x="266" y="649"/>
                      <a:pt x="262" y="652"/>
                      <a:pt x="254" y="651"/>
                    </a:cubicBezTo>
                    <a:cubicBezTo>
                      <a:pt x="243" y="650"/>
                      <a:pt x="189" y="641"/>
                      <a:pt x="137" y="632"/>
                    </a:cubicBezTo>
                    <a:cubicBezTo>
                      <a:pt x="95" y="625"/>
                      <a:pt x="52" y="618"/>
                      <a:pt x="32" y="615"/>
                    </a:cubicBezTo>
                    <a:cubicBezTo>
                      <a:pt x="15" y="612"/>
                      <a:pt x="12" y="622"/>
                      <a:pt x="11" y="627"/>
                    </a:cubicBezTo>
                    <a:cubicBezTo>
                      <a:pt x="11" y="628"/>
                      <a:pt x="11" y="628"/>
                      <a:pt x="11" y="628"/>
                    </a:cubicBezTo>
                    <a:cubicBezTo>
                      <a:pt x="0" y="663"/>
                      <a:pt x="2" y="780"/>
                      <a:pt x="44" y="826"/>
                    </a:cubicBezTo>
                    <a:cubicBezTo>
                      <a:pt x="90" y="876"/>
                      <a:pt x="151" y="898"/>
                      <a:pt x="211" y="885"/>
                    </a:cubicBezTo>
                    <a:cubicBezTo>
                      <a:pt x="257" y="876"/>
                      <a:pt x="283" y="850"/>
                      <a:pt x="286" y="830"/>
                    </a:cubicBezTo>
                    <a:cubicBezTo>
                      <a:pt x="286" y="828"/>
                      <a:pt x="286" y="827"/>
                      <a:pt x="286" y="826"/>
                    </a:cubicBezTo>
                    <a:cubicBezTo>
                      <a:pt x="286" y="820"/>
                      <a:pt x="283" y="815"/>
                      <a:pt x="278" y="812"/>
                    </a:cubicBezTo>
                    <a:cubicBezTo>
                      <a:pt x="266" y="806"/>
                      <a:pt x="239" y="795"/>
                      <a:pt x="209" y="783"/>
                    </a:cubicBezTo>
                    <a:cubicBezTo>
                      <a:pt x="177" y="769"/>
                      <a:pt x="140" y="754"/>
                      <a:pt x="121" y="745"/>
                    </a:cubicBezTo>
                    <a:cubicBezTo>
                      <a:pt x="107" y="739"/>
                      <a:pt x="102" y="734"/>
                      <a:pt x="100" y="732"/>
                    </a:cubicBezTo>
                    <a:cubicBezTo>
                      <a:pt x="103" y="732"/>
                      <a:pt x="109" y="732"/>
                      <a:pt x="121" y="737"/>
                    </a:cubicBezTo>
                    <a:cubicBezTo>
                      <a:pt x="151" y="750"/>
                      <a:pt x="151" y="750"/>
                      <a:pt x="151" y="750"/>
                    </a:cubicBezTo>
                    <a:cubicBezTo>
                      <a:pt x="222" y="782"/>
                      <a:pt x="293" y="811"/>
                      <a:pt x="311" y="798"/>
                    </a:cubicBezTo>
                    <a:cubicBezTo>
                      <a:pt x="335" y="780"/>
                      <a:pt x="370" y="671"/>
                      <a:pt x="379" y="588"/>
                    </a:cubicBezTo>
                    <a:cubicBezTo>
                      <a:pt x="379" y="586"/>
                      <a:pt x="379" y="585"/>
                      <a:pt x="379" y="583"/>
                    </a:cubicBezTo>
                    <a:cubicBezTo>
                      <a:pt x="379" y="572"/>
                      <a:pt x="375" y="565"/>
                      <a:pt x="367" y="564"/>
                    </a:cubicBezTo>
                    <a:cubicBezTo>
                      <a:pt x="330" y="557"/>
                      <a:pt x="228" y="543"/>
                      <a:pt x="168" y="535"/>
                    </a:cubicBezTo>
                    <a:cubicBezTo>
                      <a:pt x="122" y="528"/>
                      <a:pt x="122" y="528"/>
                      <a:pt x="122" y="528"/>
                    </a:cubicBezTo>
                    <a:cubicBezTo>
                      <a:pt x="112" y="527"/>
                      <a:pt x="108" y="525"/>
                      <a:pt x="107" y="523"/>
                    </a:cubicBezTo>
                    <a:cubicBezTo>
                      <a:pt x="108" y="523"/>
                      <a:pt x="113" y="521"/>
                      <a:pt x="121" y="522"/>
                    </a:cubicBezTo>
                    <a:cubicBezTo>
                      <a:pt x="177" y="529"/>
                      <a:pt x="177" y="529"/>
                      <a:pt x="177" y="529"/>
                    </a:cubicBezTo>
                    <a:cubicBezTo>
                      <a:pt x="240" y="537"/>
                      <a:pt x="336" y="550"/>
                      <a:pt x="366" y="552"/>
                    </a:cubicBezTo>
                    <a:cubicBezTo>
                      <a:pt x="367" y="552"/>
                      <a:pt x="367" y="552"/>
                      <a:pt x="367" y="552"/>
                    </a:cubicBezTo>
                    <a:cubicBezTo>
                      <a:pt x="370" y="553"/>
                      <a:pt x="374" y="553"/>
                      <a:pt x="378" y="550"/>
                    </a:cubicBezTo>
                    <a:cubicBezTo>
                      <a:pt x="381" y="548"/>
                      <a:pt x="383" y="543"/>
                      <a:pt x="384" y="536"/>
                    </a:cubicBezTo>
                    <a:cubicBezTo>
                      <a:pt x="385" y="522"/>
                      <a:pt x="386" y="500"/>
                      <a:pt x="386" y="478"/>
                    </a:cubicBezTo>
                    <a:cubicBezTo>
                      <a:pt x="386" y="462"/>
                      <a:pt x="386" y="446"/>
                      <a:pt x="385" y="434"/>
                    </a:cubicBezTo>
                    <a:cubicBezTo>
                      <a:pt x="385" y="421"/>
                      <a:pt x="376" y="418"/>
                      <a:pt x="371" y="417"/>
                    </a:cubicBezTo>
                    <a:cubicBezTo>
                      <a:pt x="364" y="416"/>
                      <a:pt x="354" y="415"/>
                      <a:pt x="343" y="415"/>
                    </a:cubicBezTo>
                    <a:cubicBezTo>
                      <a:pt x="326" y="414"/>
                      <a:pt x="288" y="411"/>
                      <a:pt x="286" y="405"/>
                    </a:cubicBezTo>
                    <a:cubicBezTo>
                      <a:pt x="291" y="402"/>
                      <a:pt x="313" y="404"/>
                      <a:pt x="329" y="405"/>
                    </a:cubicBezTo>
                    <a:cubicBezTo>
                      <a:pt x="346" y="407"/>
                      <a:pt x="364" y="408"/>
                      <a:pt x="374" y="406"/>
                    </a:cubicBezTo>
                    <a:cubicBezTo>
                      <a:pt x="383" y="405"/>
                      <a:pt x="387" y="397"/>
                      <a:pt x="387" y="386"/>
                    </a:cubicBezTo>
                    <a:cubicBezTo>
                      <a:pt x="386" y="351"/>
                      <a:pt x="376" y="266"/>
                      <a:pt x="363" y="228"/>
                    </a:cubicBezTo>
                    <a:cubicBezTo>
                      <a:pt x="363" y="228"/>
                      <a:pt x="363" y="228"/>
                      <a:pt x="363" y="228"/>
                    </a:cubicBezTo>
                    <a:cubicBezTo>
                      <a:pt x="362" y="225"/>
                      <a:pt x="360" y="216"/>
                      <a:pt x="347" y="216"/>
                    </a:cubicBezTo>
                    <a:cubicBezTo>
                      <a:pt x="336" y="216"/>
                      <a:pt x="315" y="220"/>
                      <a:pt x="294" y="223"/>
                    </a:cubicBezTo>
                    <a:cubicBezTo>
                      <a:pt x="268" y="227"/>
                      <a:pt x="214" y="235"/>
                      <a:pt x="208" y="229"/>
                    </a:cubicBezTo>
                    <a:cubicBezTo>
                      <a:pt x="213" y="224"/>
                      <a:pt x="249" y="219"/>
                      <a:pt x="273" y="216"/>
                    </a:cubicBezTo>
                    <a:cubicBezTo>
                      <a:pt x="302" y="211"/>
                      <a:pt x="333" y="207"/>
                      <a:pt x="345" y="201"/>
                    </a:cubicBezTo>
                    <a:cubicBezTo>
                      <a:pt x="350" y="198"/>
                      <a:pt x="352" y="194"/>
                      <a:pt x="352" y="189"/>
                    </a:cubicBezTo>
                    <a:cubicBezTo>
                      <a:pt x="352" y="185"/>
                      <a:pt x="350" y="181"/>
                      <a:pt x="349" y="179"/>
                    </a:cubicBezTo>
                    <a:cubicBezTo>
                      <a:pt x="345" y="165"/>
                      <a:pt x="304" y="45"/>
                      <a:pt x="232" y="17"/>
                    </a:cubicBezTo>
                    <a:cubicBezTo>
                      <a:pt x="193" y="1"/>
                      <a:pt x="130" y="0"/>
                      <a:pt x="84" y="32"/>
                    </a:cubicBezTo>
                    <a:close/>
                  </a:path>
                </a:pathLst>
              </a:custGeom>
              <a:solidFill>
                <a:srgbClr val="B0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" name="Freeform 49"/>
              <p:cNvSpPr>
                <a:spLocks/>
              </p:cNvSpPr>
              <p:nvPr/>
            </p:nvSpPr>
            <p:spPr bwMode="auto">
              <a:xfrm>
                <a:off x="3338" y="1237"/>
                <a:ext cx="510" cy="1293"/>
              </a:xfrm>
              <a:custGeom>
                <a:avLst/>
                <a:gdLst>
                  <a:gd name="T0" fmla="*/ 153 w 371"/>
                  <a:gd name="T1" fmla="*/ 66 h 881"/>
                  <a:gd name="T2" fmla="*/ 631 w 371"/>
                  <a:gd name="T3" fmla="*/ 373 h 881"/>
                  <a:gd name="T4" fmla="*/ 499 w 371"/>
                  <a:gd name="T5" fmla="*/ 431 h 881"/>
                  <a:gd name="T6" fmla="*/ 362 w 371"/>
                  <a:gd name="T7" fmla="*/ 478 h 881"/>
                  <a:gd name="T8" fmla="*/ 642 w 371"/>
                  <a:gd name="T9" fmla="*/ 465 h 881"/>
                  <a:gd name="T10" fmla="*/ 657 w 371"/>
                  <a:gd name="T11" fmla="*/ 480 h 881"/>
                  <a:gd name="T12" fmla="*/ 690 w 371"/>
                  <a:gd name="T13" fmla="*/ 839 h 881"/>
                  <a:gd name="T14" fmla="*/ 514 w 371"/>
                  <a:gd name="T15" fmla="*/ 842 h 881"/>
                  <a:gd name="T16" fmla="*/ 631 w 371"/>
                  <a:gd name="T17" fmla="*/ 894 h 881"/>
                  <a:gd name="T18" fmla="*/ 697 w 371"/>
                  <a:gd name="T19" fmla="*/ 920 h 881"/>
                  <a:gd name="T20" fmla="*/ 690 w 371"/>
                  <a:gd name="T21" fmla="*/ 1155 h 881"/>
                  <a:gd name="T22" fmla="*/ 676 w 371"/>
                  <a:gd name="T23" fmla="*/ 1155 h 881"/>
                  <a:gd name="T24" fmla="*/ 216 w 371"/>
                  <a:gd name="T25" fmla="*/ 1090 h 881"/>
                  <a:gd name="T26" fmla="*/ 212 w 371"/>
                  <a:gd name="T27" fmla="*/ 1137 h 881"/>
                  <a:gd name="T28" fmla="*/ 675 w 371"/>
                  <a:gd name="T29" fmla="*/ 1215 h 881"/>
                  <a:gd name="T30" fmla="*/ 565 w 371"/>
                  <a:gd name="T31" fmla="*/ 1686 h 881"/>
                  <a:gd name="T32" fmla="*/ 219 w 371"/>
                  <a:gd name="T33" fmla="*/ 1553 h 881"/>
                  <a:gd name="T34" fmla="*/ 206 w 371"/>
                  <a:gd name="T35" fmla="*/ 1603 h 881"/>
                  <a:gd name="T36" fmla="*/ 503 w 371"/>
                  <a:gd name="T37" fmla="*/ 1747 h 881"/>
                  <a:gd name="T38" fmla="*/ 379 w 371"/>
                  <a:gd name="T39" fmla="*/ 1871 h 881"/>
                  <a:gd name="T40" fmla="*/ 19 w 371"/>
                  <a:gd name="T41" fmla="*/ 1340 h 881"/>
                  <a:gd name="T42" fmla="*/ 44 w 371"/>
                  <a:gd name="T43" fmla="*/ 1325 h 881"/>
                  <a:gd name="T44" fmla="*/ 463 w 371"/>
                  <a:gd name="T45" fmla="*/ 1402 h 881"/>
                  <a:gd name="T46" fmla="*/ 503 w 371"/>
                  <a:gd name="T47" fmla="*/ 1378 h 881"/>
                  <a:gd name="T48" fmla="*/ 45 w 371"/>
                  <a:gd name="T49" fmla="*/ 1252 h 881"/>
                  <a:gd name="T50" fmla="*/ 34 w 371"/>
                  <a:gd name="T51" fmla="*/ 1230 h 881"/>
                  <a:gd name="T52" fmla="*/ 67 w 371"/>
                  <a:gd name="T53" fmla="*/ 1026 h 881"/>
                  <a:gd name="T54" fmla="*/ 91 w 371"/>
                  <a:gd name="T55" fmla="*/ 1013 h 881"/>
                  <a:gd name="T56" fmla="*/ 374 w 371"/>
                  <a:gd name="T57" fmla="*/ 1001 h 881"/>
                  <a:gd name="T58" fmla="*/ 234 w 371"/>
                  <a:gd name="T59" fmla="*/ 967 h 881"/>
                  <a:gd name="T60" fmla="*/ 80 w 371"/>
                  <a:gd name="T61" fmla="*/ 922 h 881"/>
                  <a:gd name="T62" fmla="*/ 85 w 371"/>
                  <a:gd name="T63" fmla="*/ 812 h 881"/>
                  <a:gd name="T64" fmla="*/ 95 w 371"/>
                  <a:gd name="T65" fmla="*/ 763 h 881"/>
                  <a:gd name="T66" fmla="*/ 147 w 371"/>
                  <a:gd name="T67" fmla="*/ 750 h 881"/>
                  <a:gd name="T68" fmla="*/ 445 w 371"/>
                  <a:gd name="T69" fmla="*/ 669 h 881"/>
                  <a:gd name="T70" fmla="*/ 443 w 371"/>
                  <a:gd name="T71" fmla="*/ 662 h 881"/>
                  <a:gd name="T72" fmla="*/ 100 w 371"/>
                  <a:gd name="T73" fmla="*/ 699 h 881"/>
                  <a:gd name="T74" fmla="*/ 82 w 371"/>
                  <a:gd name="T75" fmla="*/ 575 h 881"/>
                  <a:gd name="T76" fmla="*/ 71 w 371"/>
                  <a:gd name="T77" fmla="*/ 414 h 881"/>
                  <a:gd name="T78" fmla="*/ 267 w 371"/>
                  <a:gd name="T79" fmla="*/ 355 h 881"/>
                  <a:gd name="T80" fmla="*/ 510 w 371"/>
                  <a:gd name="T81" fmla="*/ 276 h 881"/>
                  <a:gd name="T82" fmla="*/ 348 w 371"/>
                  <a:gd name="T83" fmla="*/ 280 h 881"/>
                  <a:gd name="T84" fmla="*/ 65 w 371"/>
                  <a:gd name="T85" fmla="*/ 321 h 881"/>
                  <a:gd name="T86" fmla="*/ 60 w 371"/>
                  <a:gd name="T87" fmla="*/ 295 h 8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71" h="881">
                    <a:moveTo>
                      <a:pt x="32" y="137"/>
                    </a:moveTo>
                    <a:cubicBezTo>
                      <a:pt x="32" y="90"/>
                      <a:pt x="49" y="54"/>
                      <a:pt x="81" y="31"/>
                    </a:cubicBezTo>
                    <a:cubicBezTo>
                      <a:pt x="125" y="0"/>
                      <a:pt x="184" y="2"/>
                      <a:pt x="222" y="16"/>
                    </a:cubicBezTo>
                    <a:cubicBezTo>
                      <a:pt x="290" y="43"/>
                      <a:pt x="330" y="160"/>
                      <a:pt x="334" y="173"/>
                    </a:cubicBezTo>
                    <a:cubicBezTo>
                      <a:pt x="336" y="180"/>
                      <a:pt x="336" y="185"/>
                      <a:pt x="334" y="186"/>
                    </a:cubicBezTo>
                    <a:cubicBezTo>
                      <a:pt x="322" y="192"/>
                      <a:pt x="293" y="196"/>
                      <a:pt x="264" y="200"/>
                    </a:cubicBezTo>
                    <a:cubicBezTo>
                      <a:pt x="218" y="206"/>
                      <a:pt x="197" y="210"/>
                      <a:pt x="192" y="217"/>
                    </a:cubicBezTo>
                    <a:cubicBezTo>
                      <a:pt x="191" y="219"/>
                      <a:pt x="191" y="221"/>
                      <a:pt x="191" y="222"/>
                    </a:cubicBezTo>
                    <a:cubicBezTo>
                      <a:pt x="194" y="235"/>
                      <a:pt x="224" y="232"/>
                      <a:pt x="287" y="223"/>
                    </a:cubicBezTo>
                    <a:cubicBezTo>
                      <a:pt x="308" y="219"/>
                      <a:pt x="329" y="216"/>
                      <a:pt x="340" y="216"/>
                    </a:cubicBezTo>
                    <a:cubicBezTo>
                      <a:pt x="346" y="216"/>
                      <a:pt x="347" y="219"/>
                      <a:pt x="348" y="222"/>
                    </a:cubicBezTo>
                    <a:cubicBezTo>
                      <a:pt x="348" y="223"/>
                      <a:pt x="348" y="223"/>
                      <a:pt x="348" y="223"/>
                    </a:cubicBezTo>
                    <a:cubicBezTo>
                      <a:pt x="360" y="259"/>
                      <a:pt x="370" y="345"/>
                      <a:pt x="371" y="378"/>
                    </a:cubicBezTo>
                    <a:cubicBezTo>
                      <a:pt x="371" y="385"/>
                      <a:pt x="369" y="390"/>
                      <a:pt x="365" y="390"/>
                    </a:cubicBezTo>
                    <a:cubicBezTo>
                      <a:pt x="355" y="392"/>
                      <a:pt x="338" y="391"/>
                      <a:pt x="321" y="389"/>
                    </a:cubicBezTo>
                    <a:cubicBezTo>
                      <a:pt x="294" y="387"/>
                      <a:pt x="278" y="386"/>
                      <a:pt x="272" y="391"/>
                    </a:cubicBezTo>
                    <a:cubicBezTo>
                      <a:pt x="271" y="393"/>
                      <a:pt x="270" y="395"/>
                      <a:pt x="270" y="397"/>
                    </a:cubicBezTo>
                    <a:cubicBezTo>
                      <a:pt x="271" y="410"/>
                      <a:pt x="296" y="412"/>
                      <a:pt x="334" y="415"/>
                    </a:cubicBezTo>
                    <a:cubicBezTo>
                      <a:pt x="345" y="415"/>
                      <a:pt x="355" y="416"/>
                      <a:pt x="362" y="417"/>
                    </a:cubicBezTo>
                    <a:cubicBezTo>
                      <a:pt x="367" y="418"/>
                      <a:pt x="369" y="421"/>
                      <a:pt x="369" y="427"/>
                    </a:cubicBezTo>
                    <a:cubicBezTo>
                      <a:pt x="370" y="454"/>
                      <a:pt x="371" y="503"/>
                      <a:pt x="368" y="527"/>
                    </a:cubicBezTo>
                    <a:cubicBezTo>
                      <a:pt x="367" y="534"/>
                      <a:pt x="365" y="536"/>
                      <a:pt x="365" y="536"/>
                    </a:cubicBezTo>
                    <a:cubicBezTo>
                      <a:pt x="364" y="537"/>
                      <a:pt x="362" y="537"/>
                      <a:pt x="360" y="536"/>
                    </a:cubicBezTo>
                    <a:cubicBezTo>
                      <a:pt x="358" y="536"/>
                      <a:pt x="358" y="536"/>
                      <a:pt x="358" y="536"/>
                    </a:cubicBezTo>
                    <a:cubicBezTo>
                      <a:pt x="328" y="534"/>
                      <a:pt x="233" y="522"/>
                      <a:pt x="170" y="513"/>
                    </a:cubicBezTo>
                    <a:cubicBezTo>
                      <a:pt x="114" y="506"/>
                      <a:pt x="114" y="506"/>
                      <a:pt x="114" y="506"/>
                    </a:cubicBezTo>
                    <a:cubicBezTo>
                      <a:pt x="100" y="505"/>
                      <a:pt x="91" y="508"/>
                      <a:pt x="90" y="514"/>
                    </a:cubicBezTo>
                    <a:cubicBezTo>
                      <a:pt x="89" y="521"/>
                      <a:pt x="98" y="526"/>
                      <a:pt x="112" y="528"/>
                    </a:cubicBezTo>
                    <a:cubicBezTo>
                      <a:pt x="159" y="535"/>
                      <a:pt x="159" y="535"/>
                      <a:pt x="159" y="535"/>
                    </a:cubicBezTo>
                    <a:cubicBezTo>
                      <a:pt x="219" y="543"/>
                      <a:pt x="321" y="556"/>
                      <a:pt x="357" y="564"/>
                    </a:cubicBezTo>
                    <a:cubicBezTo>
                      <a:pt x="364" y="565"/>
                      <a:pt x="364" y="574"/>
                      <a:pt x="363" y="579"/>
                    </a:cubicBezTo>
                    <a:cubicBezTo>
                      <a:pt x="354" y="665"/>
                      <a:pt x="318" y="769"/>
                      <a:pt x="299" y="783"/>
                    </a:cubicBezTo>
                    <a:cubicBezTo>
                      <a:pt x="282" y="795"/>
                      <a:pt x="190" y="754"/>
                      <a:pt x="146" y="734"/>
                    </a:cubicBezTo>
                    <a:cubicBezTo>
                      <a:pt x="116" y="721"/>
                      <a:pt x="116" y="721"/>
                      <a:pt x="116" y="721"/>
                    </a:cubicBezTo>
                    <a:cubicBezTo>
                      <a:pt x="109" y="719"/>
                      <a:pt x="87" y="711"/>
                      <a:pt x="83" y="720"/>
                    </a:cubicBezTo>
                    <a:cubicBezTo>
                      <a:pt x="80" y="727"/>
                      <a:pt x="89" y="735"/>
                      <a:pt x="109" y="744"/>
                    </a:cubicBezTo>
                    <a:cubicBezTo>
                      <a:pt x="129" y="754"/>
                      <a:pt x="166" y="769"/>
                      <a:pt x="198" y="782"/>
                    </a:cubicBezTo>
                    <a:cubicBezTo>
                      <a:pt x="227" y="794"/>
                      <a:pt x="255" y="805"/>
                      <a:pt x="266" y="811"/>
                    </a:cubicBezTo>
                    <a:cubicBezTo>
                      <a:pt x="270" y="813"/>
                      <a:pt x="271" y="817"/>
                      <a:pt x="270" y="821"/>
                    </a:cubicBezTo>
                    <a:cubicBezTo>
                      <a:pt x="268" y="834"/>
                      <a:pt x="248" y="860"/>
                      <a:pt x="201" y="869"/>
                    </a:cubicBezTo>
                    <a:cubicBezTo>
                      <a:pt x="144" y="881"/>
                      <a:pt x="86" y="860"/>
                      <a:pt x="42" y="812"/>
                    </a:cubicBezTo>
                    <a:cubicBezTo>
                      <a:pt x="2" y="769"/>
                      <a:pt x="0" y="656"/>
                      <a:pt x="10" y="622"/>
                    </a:cubicBezTo>
                    <a:cubicBezTo>
                      <a:pt x="11" y="621"/>
                      <a:pt x="11" y="621"/>
                      <a:pt x="11" y="621"/>
                    </a:cubicBezTo>
                    <a:cubicBezTo>
                      <a:pt x="12" y="616"/>
                      <a:pt x="13" y="613"/>
                      <a:pt x="23" y="615"/>
                    </a:cubicBezTo>
                    <a:cubicBezTo>
                      <a:pt x="43" y="618"/>
                      <a:pt x="86" y="625"/>
                      <a:pt x="128" y="632"/>
                    </a:cubicBezTo>
                    <a:cubicBezTo>
                      <a:pt x="182" y="641"/>
                      <a:pt x="234" y="650"/>
                      <a:pt x="245" y="651"/>
                    </a:cubicBezTo>
                    <a:cubicBezTo>
                      <a:pt x="259" y="652"/>
                      <a:pt x="266" y="646"/>
                      <a:pt x="266" y="640"/>
                    </a:cubicBezTo>
                    <a:cubicBezTo>
                      <a:pt x="266" y="640"/>
                      <a:pt x="266" y="640"/>
                      <a:pt x="266" y="640"/>
                    </a:cubicBezTo>
                    <a:cubicBezTo>
                      <a:pt x="266" y="634"/>
                      <a:pt x="261" y="629"/>
                      <a:pt x="250" y="627"/>
                    </a:cubicBezTo>
                    <a:cubicBezTo>
                      <a:pt x="170" y="615"/>
                      <a:pt x="59" y="597"/>
                      <a:pt x="24" y="581"/>
                    </a:cubicBezTo>
                    <a:cubicBezTo>
                      <a:pt x="23" y="581"/>
                      <a:pt x="23" y="581"/>
                      <a:pt x="23" y="581"/>
                    </a:cubicBezTo>
                    <a:cubicBezTo>
                      <a:pt x="21" y="580"/>
                      <a:pt x="18" y="578"/>
                      <a:pt x="18" y="571"/>
                    </a:cubicBezTo>
                    <a:cubicBezTo>
                      <a:pt x="18" y="570"/>
                      <a:pt x="18" y="568"/>
                      <a:pt x="19" y="566"/>
                    </a:cubicBezTo>
                    <a:cubicBezTo>
                      <a:pt x="20" y="543"/>
                      <a:pt x="28" y="496"/>
                      <a:pt x="36" y="476"/>
                    </a:cubicBezTo>
                    <a:cubicBezTo>
                      <a:pt x="39" y="469"/>
                      <a:pt x="42" y="469"/>
                      <a:pt x="46" y="470"/>
                    </a:cubicBezTo>
                    <a:cubicBezTo>
                      <a:pt x="48" y="470"/>
                      <a:pt x="48" y="470"/>
                      <a:pt x="48" y="470"/>
                    </a:cubicBezTo>
                    <a:cubicBezTo>
                      <a:pt x="78" y="472"/>
                      <a:pt x="78" y="472"/>
                      <a:pt x="78" y="472"/>
                    </a:cubicBezTo>
                    <a:cubicBezTo>
                      <a:pt x="161" y="477"/>
                      <a:pt x="196" y="478"/>
                      <a:pt x="198" y="46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0" y="453"/>
                      <a:pt x="166" y="451"/>
                      <a:pt x="124" y="449"/>
                    </a:cubicBezTo>
                    <a:cubicBezTo>
                      <a:pt x="93" y="447"/>
                      <a:pt x="58" y="445"/>
                      <a:pt x="46" y="439"/>
                    </a:cubicBezTo>
                    <a:cubicBezTo>
                      <a:pt x="43" y="436"/>
                      <a:pt x="42" y="430"/>
                      <a:pt x="42" y="428"/>
                    </a:cubicBezTo>
                    <a:cubicBezTo>
                      <a:pt x="41" y="423"/>
                      <a:pt x="41" y="419"/>
                      <a:pt x="41" y="414"/>
                    </a:cubicBezTo>
                    <a:cubicBezTo>
                      <a:pt x="41" y="405"/>
                      <a:pt x="42" y="395"/>
                      <a:pt x="45" y="377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7" y="361"/>
                      <a:pt x="48" y="356"/>
                      <a:pt x="50" y="354"/>
                    </a:cubicBezTo>
                    <a:cubicBezTo>
                      <a:pt x="51" y="352"/>
                      <a:pt x="55" y="352"/>
                      <a:pt x="62" y="351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115" y="342"/>
                      <a:pt x="115" y="342"/>
                      <a:pt x="115" y="342"/>
                    </a:cubicBezTo>
                    <a:cubicBezTo>
                      <a:pt x="210" y="328"/>
                      <a:pt x="236" y="321"/>
                      <a:pt x="236" y="311"/>
                    </a:cubicBezTo>
                    <a:cubicBezTo>
                      <a:pt x="236" y="311"/>
                      <a:pt x="236" y="311"/>
                      <a:pt x="236" y="311"/>
                    </a:cubicBezTo>
                    <a:cubicBezTo>
                      <a:pt x="234" y="307"/>
                      <a:pt x="234" y="307"/>
                      <a:pt x="234" y="307"/>
                    </a:cubicBezTo>
                    <a:cubicBezTo>
                      <a:pt x="227" y="301"/>
                      <a:pt x="194" y="305"/>
                      <a:pt x="125" y="316"/>
                    </a:cubicBezTo>
                    <a:cubicBezTo>
                      <a:pt x="95" y="320"/>
                      <a:pt x="58" y="325"/>
                      <a:pt x="53" y="324"/>
                    </a:cubicBezTo>
                    <a:cubicBezTo>
                      <a:pt x="47" y="321"/>
                      <a:pt x="46" y="318"/>
                      <a:pt x="45" y="293"/>
                    </a:cubicBezTo>
                    <a:cubicBezTo>
                      <a:pt x="44" y="267"/>
                      <a:pt x="44" y="267"/>
                      <a:pt x="44" y="267"/>
                    </a:cubicBezTo>
                    <a:cubicBezTo>
                      <a:pt x="43" y="246"/>
                      <a:pt x="41" y="230"/>
                      <a:pt x="39" y="219"/>
                    </a:cubicBezTo>
                    <a:cubicBezTo>
                      <a:pt x="37" y="205"/>
                      <a:pt x="35" y="197"/>
                      <a:pt x="38" y="192"/>
                    </a:cubicBezTo>
                    <a:cubicBezTo>
                      <a:pt x="42" y="185"/>
                      <a:pt x="76" y="179"/>
                      <a:pt x="101" y="174"/>
                    </a:cubicBezTo>
                    <a:cubicBezTo>
                      <a:pt x="116" y="171"/>
                      <a:pt x="130" y="168"/>
                      <a:pt x="141" y="165"/>
                    </a:cubicBezTo>
                    <a:cubicBezTo>
                      <a:pt x="151" y="162"/>
                      <a:pt x="166" y="159"/>
                      <a:pt x="182" y="156"/>
                    </a:cubicBezTo>
                    <a:cubicBezTo>
                      <a:pt x="231" y="145"/>
                      <a:pt x="264" y="137"/>
                      <a:pt x="270" y="128"/>
                    </a:cubicBezTo>
                    <a:cubicBezTo>
                      <a:pt x="271" y="125"/>
                      <a:pt x="271" y="123"/>
                      <a:pt x="271" y="122"/>
                    </a:cubicBezTo>
                    <a:cubicBezTo>
                      <a:pt x="267" y="109"/>
                      <a:pt x="239" y="116"/>
                      <a:pt x="184" y="130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66" y="157"/>
                      <a:pt x="41" y="154"/>
                      <a:pt x="34" y="149"/>
                    </a:cubicBezTo>
                    <a:cubicBezTo>
                      <a:pt x="33" y="147"/>
                      <a:pt x="32" y="146"/>
                      <a:pt x="32" y="144"/>
                    </a:cubicBezTo>
                    <a:cubicBezTo>
                      <a:pt x="32" y="142"/>
                      <a:pt x="32" y="140"/>
                      <a:pt x="32" y="137"/>
                    </a:cubicBezTo>
                    <a:close/>
                  </a:path>
                </a:pathLst>
              </a:custGeom>
              <a:solidFill>
                <a:srgbClr val="B3D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" name="Freeform 50"/>
              <p:cNvSpPr>
                <a:spLocks/>
              </p:cNvSpPr>
              <p:nvPr/>
            </p:nvSpPr>
            <p:spPr bwMode="auto">
              <a:xfrm>
                <a:off x="3362" y="1925"/>
                <a:ext cx="200" cy="197"/>
              </a:xfrm>
              <a:custGeom>
                <a:avLst/>
                <a:gdLst>
                  <a:gd name="T0" fmla="*/ 10 w 145"/>
                  <a:gd name="T1" fmla="*/ 243 h 134"/>
                  <a:gd name="T2" fmla="*/ 11 w 145"/>
                  <a:gd name="T3" fmla="*/ 243 h 134"/>
                  <a:gd name="T4" fmla="*/ 167 w 145"/>
                  <a:gd name="T5" fmla="*/ 290 h 134"/>
                  <a:gd name="T6" fmla="*/ 99 w 145"/>
                  <a:gd name="T7" fmla="*/ 197 h 134"/>
                  <a:gd name="T8" fmla="*/ 139 w 145"/>
                  <a:gd name="T9" fmla="*/ 96 h 134"/>
                  <a:gd name="T10" fmla="*/ 150 w 145"/>
                  <a:gd name="T11" fmla="*/ 82 h 134"/>
                  <a:gd name="T12" fmla="*/ 152 w 145"/>
                  <a:gd name="T13" fmla="*/ 82 h 134"/>
                  <a:gd name="T14" fmla="*/ 276 w 145"/>
                  <a:gd name="T15" fmla="*/ 15 h 134"/>
                  <a:gd name="T16" fmla="*/ 270 w 145"/>
                  <a:gd name="T17" fmla="*/ 13 h 134"/>
                  <a:gd name="T18" fmla="*/ 114 w 145"/>
                  <a:gd name="T19" fmla="*/ 6 h 134"/>
                  <a:gd name="T20" fmla="*/ 57 w 145"/>
                  <a:gd name="T21" fmla="*/ 1 h 134"/>
                  <a:gd name="T22" fmla="*/ 54 w 145"/>
                  <a:gd name="T23" fmla="*/ 1 h 134"/>
                  <a:gd name="T24" fmla="*/ 34 w 145"/>
                  <a:gd name="T25" fmla="*/ 15 h 134"/>
                  <a:gd name="T26" fmla="*/ 1 w 145"/>
                  <a:gd name="T27" fmla="*/ 210 h 134"/>
                  <a:gd name="T28" fmla="*/ 0 w 145"/>
                  <a:gd name="T29" fmla="*/ 221 h 134"/>
                  <a:gd name="T30" fmla="*/ 10 w 145"/>
                  <a:gd name="T31" fmla="*/ 243 h 1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5" h="134">
                    <a:moveTo>
                      <a:pt x="5" y="112"/>
                    </a:moveTo>
                    <a:cubicBezTo>
                      <a:pt x="6" y="112"/>
                      <a:pt x="6" y="112"/>
                      <a:pt x="6" y="112"/>
                    </a:cubicBezTo>
                    <a:cubicBezTo>
                      <a:pt x="22" y="119"/>
                      <a:pt x="52" y="127"/>
                      <a:pt x="88" y="134"/>
                    </a:cubicBezTo>
                    <a:cubicBezTo>
                      <a:pt x="70" y="125"/>
                      <a:pt x="53" y="107"/>
                      <a:pt x="52" y="91"/>
                    </a:cubicBezTo>
                    <a:cubicBezTo>
                      <a:pt x="50" y="72"/>
                      <a:pt x="57" y="57"/>
                      <a:pt x="73" y="44"/>
                    </a:cubicBezTo>
                    <a:cubicBezTo>
                      <a:pt x="74" y="41"/>
                      <a:pt x="76" y="39"/>
                      <a:pt x="79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100" y="23"/>
                      <a:pt x="130" y="12"/>
                      <a:pt x="145" y="7"/>
                    </a:cubicBezTo>
                    <a:cubicBezTo>
                      <a:pt x="142" y="6"/>
                      <a:pt x="142" y="6"/>
                      <a:pt x="142" y="6"/>
                    </a:cubicBezTo>
                    <a:cubicBezTo>
                      <a:pt x="123" y="6"/>
                      <a:pt x="96" y="5"/>
                      <a:pt x="60" y="3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4" y="0"/>
                      <a:pt x="21" y="0"/>
                      <a:pt x="18" y="7"/>
                    </a:cubicBezTo>
                    <a:cubicBezTo>
                      <a:pt x="10" y="27"/>
                      <a:pt x="2" y="74"/>
                      <a:pt x="1" y="97"/>
                    </a:cubicBezTo>
                    <a:cubicBezTo>
                      <a:pt x="0" y="99"/>
                      <a:pt x="0" y="101"/>
                      <a:pt x="0" y="102"/>
                    </a:cubicBezTo>
                    <a:cubicBezTo>
                      <a:pt x="0" y="109"/>
                      <a:pt x="3" y="111"/>
                      <a:pt x="5" y="112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3" name="Freeform 51"/>
              <p:cNvSpPr>
                <a:spLocks/>
              </p:cNvSpPr>
              <p:nvPr/>
            </p:nvSpPr>
            <p:spPr bwMode="auto">
              <a:xfrm>
                <a:off x="3394" y="1693"/>
                <a:ext cx="327" cy="203"/>
              </a:xfrm>
              <a:custGeom>
                <a:avLst/>
                <a:gdLst>
                  <a:gd name="T0" fmla="*/ 10 w 238"/>
                  <a:gd name="T1" fmla="*/ 125 h 138"/>
                  <a:gd name="T2" fmla="*/ 7 w 238"/>
                  <a:gd name="T3" fmla="*/ 143 h 138"/>
                  <a:gd name="T4" fmla="*/ 0 w 238"/>
                  <a:gd name="T5" fmla="*/ 224 h 138"/>
                  <a:gd name="T6" fmla="*/ 1 w 238"/>
                  <a:gd name="T7" fmla="*/ 253 h 138"/>
                  <a:gd name="T8" fmla="*/ 10 w 238"/>
                  <a:gd name="T9" fmla="*/ 277 h 138"/>
                  <a:gd name="T10" fmla="*/ 157 w 238"/>
                  <a:gd name="T11" fmla="*/ 299 h 138"/>
                  <a:gd name="T12" fmla="*/ 55 w 238"/>
                  <a:gd name="T13" fmla="*/ 225 h 138"/>
                  <a:gd name="T14" fmla="*/ 223 w 238"/>
                  <a:gd name="T15" fmla="*/ 110 h 138"/>
                  <a:gd name="T16" fmla="*/ 449 w 238"/>
                  <a:gd name="T17" fmla="*/ 51 h 138"/>
                  <a:gd name="T18" fmla="*/ 368 w 238"/>
                  <a:gd name="T19" fmla="*/ 0 h 138"/>
                  <a:gd name="T20" fmla="*/ 140 w 238"/>
                  <a:gd name="T21" fmla="*/ 68 h 138"/>
                  <a:gd name="T22" fmla="*/ 70 w 238"/>
                  <a:gd name="T23" fmla="*/ 79 h 138"/>
                  <a:gd name="T24" fmla="*/ 40 w 238"/>
                  <a:gd name="T25" fmla="*/ 87 h 138"/>
                  <a:gd name="T26" fmla="*/ 16 w 238"/>
                  <a:gd name="T27" fmla="*/ 93 h 138"/>
                  <a:gd name="T28" fmla="*/ 10 w 238"/>
                  <a:gd name="T29" fmla="*/ 125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8" h="138">
                    <a:moveTo>
                      <a:pt x="5" y="58"/>
                    </a:moveTo>
                    <a:cubicBezTo>
                      <a:pt x="4" y="66"/>
                      <a:pt x="4" y="66"/>
                      <a:pt x="4" y="66"/>
                    </a:cubicBezTo>
                    <a:cubicBezTo>
                      <a:pt x="1" y="84"/>
                      <a:pt x="0" y="94"/>
                      <a:pt x="0" y="103"/>
                    </a:cubicBezTo>
                    <a:cubicBezTo>
                      <a:pt x="0" y="108"/>
                      <a:pt x="0" y="112"/>
                      <a:pt x="1" y="117"/>
                    </a:cubicBezTo>
                    <a:cubicBezTo>
                      <a:pt x="1" y="119"/>
                      <a:pt x="2" y="125"/>
                      <a:pt x="5" y="128"/>
                    </a:cubicBezTo>
                    <a:cubicBezTo>
                      <a:pt x="17" y="134"/>
                      <a:pt x="52" y="136"/>
                      <a:pt x="83" y="138"/>
                    </a:cubicBezTo>
                    <a:cubicBezTo>
                      <a:pt x="62" y="131"/>
                      <a:pt x="29" y="132"/>
                      <a:pt x="29" y="104"/>
                    </a:cubicBezTo>
                    <a:cubicBezTo>
                      <a:pt x="29" y="76"/>
                      <a:pt x="66" y="64"/>
                      <a:pt x="118" y="51"/>
                    </a:cubicBezTo>
                    <a:cubicBezTo>
                      <a:pt x="170" y="37"/>
                      <a:pt x="221" y="28"/>
                      <a:pt x="238" y="24"/>
                    </a:cubicBezTo>
                    <a:cubicBezTo>
                      <a:pt x="219" y="24"/>
                      <a:pt x="201" y="12"/>
                      <a:pt x="195" y="0"/>
                    </a:cubicBezTo>
                    <a:cubicBezTo>
                      <a:pt x="195" y="10"/>
                      <a:pt x="169" y="17"/>
                      <a:pt x="74" y="31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4" y="41"/>
                      <a:pt x="10" y="41"/>
                      <a:pt x="9" y="43"/>
                    </a:cubicBezTo>
                    <a:cubicBezTo>
                      <a:pt x="7" y="45"/>
                      <a:pt x="6" y="50"/>
                      <a:pt x="5" y="58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4" name="Freeform 52"/>
              <p:cNvSpPr>
                <a:spLocks/>
              </p:cNvSpPr>
              <p:nvPr/>
            </p:nvSpPr>
            <p:spPr bwMode="auto">
              <a:xfrm>
                <a:off x="3573" y="1877"/>
                <a:ext cx="142" cy="61"/>
              </a:xfrm>
              <a:custGeom>
                <a:avLst/>
                <a:gdLst>
                  <a:gd name="T0" fmla="*/ 62 w 103"/>
                  <a:gd name="T1" fmla="*/ 83 h 42"/>
                  <a:gd name="T2" fmla="*/ 196 w 103"/>
                  <a:gd name="T3" fmla="*/ 0 h 42"/>
                  <a:gd name="T4" fmla="*/ 51 w 103"/>
                  <a:gd name="T5" fmla="*/ 61 h 42"/>
                  <a:gd name="T6" fmla="*/ 0 w 103"/>
                  <a:gd name="T7" fmla="*/ 83 h 42"/>
                  <a:gd name="T8" fmla="*/ 62 w 103"/>
                  <a:gd name="T9" fmla="*/ 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42">
                    <a:moveTo>
                      <a:pt x="33" y="39"/>
                    </a:moveTo>
                    <a:cubicBezTo>
                      <a:pt x="51" y="34"/>
                      <a:pt x="87" y="6"/>
                      <a:pt x="103" y="0"/>
                    </a:cubicBezTo>
                    <a:cubicBezTo>
                      <a:pt x="63" y="0"/>
                      <a:pt x="41" y="20"/>
                      <a:pt x="27" y="29"/>
                    </a:cubicBezTo>
                    <a:cubicBezTo>
                      <a:pt x="25" y="35"/>
                      <a:pt x="17" y="38"/>
                      <a:pt x="0" y="39"/>
                    </a:cubicBezTo>
                    <a:cubicBezTo>
                      <a:pt x="11" y="41"/>
                      <a:pt x="25" y="42"/>
                      <a:pt x="33" y="39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5" name="Freeform 53"/>
              <p:cNvSpPr>
                <a:spLocks/>
              </p:cNvSpPr>
              <p:nvPr/>
            </p:nvSpPr>
            <p:spPr bwMode="auto">
              <a:xfrm>
                <a:off x="3604" y="1844"/>
                <a:ext cx="244" cy="181"/>
              </a:xfrm>
              <a:custGeom>
                <a:avLst/>
                <a:gdLst>
                  <a:gd name="T0" fmla="*/ 332 w 177"/>
                  <a:gd name="T1" fmla="*/ 28 h 123"/>
                  <a:gd name="T2" fmla="*/ 320 w 177"/>
                  <a:gd name="T3" fmla="*/ 6 h 123"/>
                  <a:gd name="T4" fmla="*/ 266 w 177"/>
                  <a:gd name="T5" fmla="*/ 1 h 123"/>
                  <a:gd name="T6" fmla="*/ 243 w 177"/>
                  <a:gd name="T7" fmla="*/ 0 h 123"/>
                  <a:gd name="T8" fmla="*/ 301 w 177"/>
                  <a:gd name="T9" fmla="*/ 69 h 123"/>
                  <a:gd name="T10" fmla="*/ 237 w 177"/>
                  <a:gd name="T11" fmla="*/ 216 h 123"/>
                  <a:gd name="T12" fmla="*/ 0 w 177"/>
                  <a:gd name="T13" fmla="*/ 224 h 123"/>
                  <a:gd name="T14" fmla="*/ 312 w 177"/>
                  <a:gd name="T15" fmla="*/ 265 h 123"/>
                  <a:gd name="T16" fmla="*/ 316 w 177"/>
                  <a:gd name="T17" fmla="*/ 265 h 123"/>
                  <a:gd name="T18" fmla="*/ 325 w 177"/>
                  <a:gd name="T19" fmla="*/ 265 h 123"/>
                  <a:gd name="T20" fmla="*/ 331 w 177"/>
                  <a:gd name="T21" fmla="*/ 244 h 123"/>
                  <a:gd name="T22" fmla="*/ 332 w 177"/>
                  <a:gd name="T23" fmla="*/ 28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7" h="123">
                    <a:moveTo>
                      <a:pt x="175" y="13"/>
                    </a:moveTo>
                    <a:cubicBezTo>
                      <a:pt x="175" y="7"/>
                      <a:pt x="173" y="4"/>
                      <a:pt x="168" y="3"/>
                    </a:cubicBezTo>
                    <a:cubicBezTo>
                      <a:pt x="161" y="2"/>
                      <a:pt x="151" y="1"/>
                      <a:pt x="140" y="1"/>
                    </a:cubicBezTo>
                    <a:cubicBezTo>
                      <a:pt x="136" y="0"/>
                      <a:pt x="132" y="0"/>
                      <a:pt x="128" y="0"/>
                    </a:cubicBezTo>
                    <a:cubicBezTo>
                      <a:pt x="137" y="3"/>
                      <a:pt x="159" y="14"/>
                      <a:pt x="158" y="32"/>
                    </a:cubicBezTo>
                    <a:cubicBezTo>
                      <a:pt x="157" y="54"/>
                      <a:pt x="160" y="89"/>
                      <a:pt x="125" y="100"/>
                    </a:cubicBezTo>
                    <a:cubicBezTo>
                      <a:pt x="97" y="108"/>
                      <a:pt x="42" y="104"/>
                      <a:pt x="0" y="103"/>
                    </a:cubicBezTo>
                    <a:cubicBezTo>
                      <a:pt x="61" y="110"/>
                      <a:pt x="138" y="120"/>
                      <a:pt x="164" y="122"/>
                    </a:cubicBezTo>
                    <a:cubicBezTo>
                      <a:pt x="166" y="122"/>
                      <a:pt x="166" y="122"/>
                      <a:pt x="166" y="122"/>
                    </a:cubicBezTo>
                    <a:cubicBezTo>
                      <a:pt x="168" y="123"/>
                      <a:pt x="170" y="123"/>
                      <a:pt x="171" y="122"/>
                    </a:cubicBezTo>
                    <a:cubicBezTo>
                      <a:pt x="171" y="122"/>
                      <a:pt x="173" y="120"/>
                      <a:pt x="174" y="113"/>
                    </a:cubicBezTo>
                    <a:cubicBezTo>
                      <a:pt x="177" y="89"/>
                      <a:pt x="176" y="40"/>
                      <a:pt x="175" y="13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6" name="Freeform 54"/>
              <p:cNvSpPr>
                <a:spLocks/>
              </p:cNvSpPr>
              <p:nvPr/>
            </p:nvSpPr>
            <p:spPr bwMode="auto">
              <a:xfrm>
                <a:off x="3481" y="2230"/>
                <a:ext cx="330" cy="173"/>
              </a:xfrm>
              <a:custGeom>
                <a:avLst/>
                <a:gdLst>
                  <a:gd name="T0" fmla="*/ 308 w 240"/>
                  <a:gd name="T1" fmla="*/ 161 h 118"/>
                  <a:gd name="T2" fmla="*/ 0 w 240"/>
                  <a:gd name="T3" fmla="*/ 88 h 118"/>
                  <a:gd name="T4" fmla="*/ 23 w 240"/>
                  <a:gd name="T5" fmla="*/ 95 h 118"/>
                  <a:gd name="T6" fmla="*/ 80 w 240"/>
                  <a:gd name="T7" fmla="*/ 123 h 118"/>
                  <a:gd name="T8" fmla="*/ 369 w 240"/>
                  <a:gd name="T9" fmla="*/ 227 h 118"/>
                  <a:gd name="T10" fmla="*/ 407 w 240"/>
                  <a:gd name="T11" fmla="*/ 157 h 118"/>
                  <a:gd name="T12" fmla="*/ 440 w 240"/>
                  <a:gd name="T13" fmla="*/ 51 h 118"/>
                  <a:gd name="T14" fmla="*/ 454 w 240"/>
                  <a:gd name="T15" fmla="*/ 0 h 118"/>
                  <a:gd name="T16" fmla="*/ 308 w 240"/>
                  <a:gd name="T17" fmla="*/ 161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0" h="118">
                    <a:moveTo>
                      <a:pt x="163" y="75"/>
                    </a:moveTo>
                    <a:cubicBezTo>
                      <a:pt x="104" y="78"/>
                      <a:pt x="33" y="39"/>
                      <a:pt x="0" y="41"/>
                    </a:cubicBezTo>
                    <a:cubicBezTo>
                      <a:pt x="5" y="42"/>
                      <a:pt x="9" y="43"/>
                      <a:pt x="12" y="44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86" y="77"/>
                      <a:pt x="178" y="118"/>
                      <a:pt x="195" y="106"/>
                    </a:cubicBezTo>
                    <a:cubicBezTo>
                      <a:pt x="200" y="102"/>
                      <a:pt x="207" y="90"/>
                      <a:pt x="215" y="73"/>
                    </a:cubicBezTo>
                    <a:cubicBezTo>
                      <a:pt x="233" y="24"/>
                      <a:pt x="233" y="24"/>
                      <a:pt x="233" y="24"/>
                    </a:cubicBezTo>
                    <a:cubicBezTo>
                      <a:pt x="235" y="17"/>
                      <a:pt x="238" y="9"/>
                      <a:pt x="240" y="0"/>
                    </a:cubicBezTo>
                    <a:cubicBezTo>
                      <a:pt x="226" y="32"/>
                      <a:pt x="203" y="74"/>
                      <a:pt x="163" y="75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7" name="Freeform 55"/>
              <p:cNvSpPr>
                <a:spLocks/>
              </p:cNvSpPr>
              <p:nvPr/>
            </p:nvSpPr>
            <p:spPr bwMode="auto">
              <a:xfrm>
                <a:off x="3704" y="2073"/>
                <a:ext cx="133" cy="110"/>
              </a:xfrm>
              <a:custGeom>
                <a:avLst/>
                <a:gdLst>
                  <a:gd name="T0" fmla="*/ 0 w 97"/>
                  <a:gd name="T1" fmla="*/ 151 h 75"/>
                  <a:gd name="T2" fmla="*/ 75 w 97"/>
                  <a:gd name="T3" fmla="*/ 106 h 75"/>
                  <a:gd name="T4" fmla="*/ 177 w 97"/>
                  <a:gd name="T5" fmla="*/ 70 h 75"/>
                  <a:gd name="T6" fmla="*/ 182 w 97"/>
                  <a:gd name="T7" fmla="*/ 26 h 75"/>
                  <a:gd name="T8" fmla="*/ 0 w 97"/>
                  <a:gd name="T9" fmla="*/ 15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75">
                    <a:moveTo>
                      <a:pt x="0" y="70"/>
                    </a:moveTo>
                    <a:cubicBezTo>
                      <a:pt x="0" y="70"/>
                      <a:pt x="12" y="75"/>
                      <a:pt x="40" y="49"/>
                    </a:cubicBezTo>
                    <a:cubicBezTo>
                      <a:pt x="60" y="29"/>
                      <a:pt x="84" y="31"/>
                      <a:pt x="94" y="33"/>
                    </a:cubicBezTo>
                    <a:cubicBezTo>
                      <a:pt x="95" y="26"/>
                      <a:pt x="96" y="19"/>
                      <a:pt x="97" y="12"/>
                    </a:cubicBezTo>
                    <a:cubicBezTo>
                      <a:pt x="53" y="0"/>
                      <a:pt x="19" y="47"/>
                      <a:pt x="0" y="70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8" name="Freeform 56"/>
              <p:cNvSpPr>
                <a:spLocks/>
              </p:cNvSpPr>
              <p:nvPr/>
            </p:nvSpPr>
            <p:spPr bwMode="auto">
              <a:xfrm>
                <a:off x="3338" y="2136"/>
                <a:ext cx="240" cy="334"/>
              </a:xfrm>
              <a:custGeom>
                <a:avLst/>
                <a:gdLst>
                  <a:gd name="T0" fmla="*/ 64 w 175"/>
                  <a:gd name="T1" fmla="*/ 106 h 227"/>
                  <a:gd name="T2" fmla="*/ 143 w 175"/>
                  <a:gd name="T3" fmla="*/ 146 h 227"/>
                  <a:gd name="T4" fmla="*/ 156 w 175"/>
                  <a:gd name="T5" fmla="*/ 235 h 227"/>
                  <a:gd name="T6" fmla="*/ 156 w 175"/>
                  <a:gd name="T7" fmla="*/ 231 h 227"/>
                  <a:gd name="T8" fmla="*/ 158 w 175"/>
                  <a:gd name="T9" fmla="*/ 234 h 227"/>
                  <a:gd name="T10" fmla="*/ 258 w 175"/>
                  <a:gd name="T11" fmla="*/ 141 h 227"/>
                  <a:gd name="T12" fmla="*/ 315 w 175"/>
                  <a:gd name="T13" fmla="*/ 56 h 227"/>
                  <a:gd name="T14" fmla="*/ 295 w 175"/>
                  <a:gd name="T15" fmla="*/ 51 h 227"/>
                  <a:gd name="T16" fmla="*/ 241 w 175"/>
                  <a:gd name="T17" fmla="*/ 41 h 227"/>
                  <a:gd name="T18" fmla="*/ 44 w 175"/>
                  <a:gd name="T19" fmla="*/ 4 h 227"/>
                  <a:gd name="T20" fmla="*/ 21 w 175"/>
                  <a:gd name="T21" fmla="*/ 18 h 227"/>
                  <a:gd name="T22" fmla="*/ 19 w 175"/>
                  <a:gd name="T23" fmla="*/ 19 h 227"/>
                  <a:gd name="T24" fmla="*/ 80 w 175"/>
                  <a:gd name="T25" fmla="*/ 431 h 227"/>
                  <a:gd name="T26" fmla="*/ 136 w 175"/>
                  <a:gd name="T27" fmla="*/ 491 h 227"/>
                  <a:gd name="T28" fmla="*/ 64 w 175"/>
                  <a:gd name="T29" fmla="*/ 106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227">
                    <a:moveTo>
                      <a:pt x="34" y="49"/>
                    </a:moveTo>
                    <a:cubicBezTo>
                      <a:pt x="48" y="27"/>
                      <a:pt x="82" y="33"/>
                      <a:pt x="76" y="67"/>
                    </a:cubicBezTo>
                    <a:cubicBezTo>
                      <a:pt x="73" y="89"/>
                      <a:pt x="78" y="104"/>
                      <a:pt x="83" y="109"/>
                    </a:cubicBezTo>
                    <a:cubicBezTo>
                      <a:pt x="83" y="108"/>
                      <a:pt x="83" y="108"/>
                      <a:pt x="83" y="107"/>
                    </a:cubicBezTo>
                    <a:cubicBezTo>
                      <a:pt x="84" y="105"/>
                      <a:pt x="81" y="109"/>
                      <a:pt x="84" y="108"/>
                    </a:cubicBezTo>
                    <a:cubicBezTo>
                      <a:pt x="87" y="91"/>
                      <a:pt x="103" y="80"/>
                      <a:pt x="137" y="65"/>
                    </a:cubicBezTo>
                    <a:cubicBezTo>
                      <a:pt x="171" y="49"/>
                      <a:pt x="175" y="37"/>
                      <a:pt x="168" y="26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48" y="23"/>
                      <a:pt x="138" y="21"/>
                      <a:pt x="128" y="19"/>
                    </a:cubicBezTo>
                    <a:cubicBezTo>
                      <a:pt x="86" y="12"/>
                      <a:pt x="43" y="5"/>
                      <a:pt x="23" y="2"/>
                    </a:cubicBezTo>
                    <a:cubicBezTo>
                      <a:pt x="13" y="0"/>
                      <a:pt x="12" y="3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0" y="43"/>
                      <a:pt x="2" y="156"/>
                      <a:pt x="42" y="199"/>
                    </a:cubicBezTo>
                    <a:cubicBezTo>
                      <a:pt x="51" y="210"/>
                      <a:pt x="62" y="219"/>
                      <a:pt x="72" y="227"/>
                    </a:cubicBezTo>
                    <a:cubicBezTo>
                      <a:pt x="24" y="170"/>
                      <a:pt x="21" y="66"/>
                      <a:pt x="34" y="49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" name="Freeform 57"/>
              <p:cNvSpPr>
                <a:spLocks noEditPoints="1"/>
              </p:cNvSpPr>
              <p:nvPr/>
            </p:nvSpPr>
            <p:spPr bwMode="auto">
              <a:xfrm>
                <a:off x="3494" y="2359"/>
                <a:ext cx="216" cy="163"/>
              </a:xfrm>
              <a:custGeom>
                <a:avLst/>
                <a:gdLst>
                  <a:gd name="T0" fmla="*/ 288 w 157"/>
                  <a:gd name="T1" fmla="*/ 100 h 111"/>
                  <a:gd name="T2" fmla="*/ 160 w 157"/>
                  <a:gd name="T3" fmla="*/ 37 h 111"/>
                  <a:gd name="T4" fmla="*/ 92 w 157"/>
                  <a:gd name="T5" fmla="*/ 4 h 111"/>
                  <a:gd name="T6" fmla="*/ 91 w 157"/>
                  <a:gd name="T7" fmla="*/ 4 h 111"/>
                  <a:gd name="T8" fmla="*/ 102 w 157"/>
                  <a:gd name="T9" fmla="*/ 13 h 111"/>
                  <a:gd name="T10" fmla="*/ 153 w 157"/>
                  <a:gd name="T11" fmla="*/ 60 h 111"/>
                  <a:gd name="T12" fmla="*/ 190 w 157"/>
                  <a:gd name="T13" fmla="*/ 128 h 111"/>
                  <a:gd name="T14" fmla="*/ 176 w 157"/>
                  <a:gd name="T15" fmla="*/ 175 h 111"/>
                  <a:gd name="T16" fmla="*/ 84 w 157"/>
                  <a:gd name="T17" fmla="*/ 217 h 111"/>
                  <a:gd name="T18" fmla="*/ 15 w 157"/>
                  <a:gd name="T19" fmla="*/ 213 h 111"/>
                  <a:gd name="T20" fmla="*/ 0 w 157"/>
                  <a:gd name="T21" fmla="*/ 209 h 111"/>
                  <a:gd name="T22" fmla="*/ 165 w 157"/>
                  <a:gd name="T23" fmla="*/ 225 h 111"/>
                  <a:gd name="T24" fmla="*/ 296 w 157"/>
                  <a:gd name="T25" fmla="*/ 120 h 111"/>
                  <a:gd name="T26" fmla="*/ 288 w 157"/>
                  <a:gd name="T27" fmla="*/ 100 h 111"/>
                  <a:gd name="T28" fmla="*/ 91 w 157"/>
                  <a:gd name="T29" fmla="*/ 4 h 111"/>
                  <a:gd name="T30" fmla="*/ 74 w 157"/>
                  <a:gd name="T31" fmla="*/ 0 h 111"/>
                  <a:gd name="T32" fmla="*/ 91 w 157"/>
                  <a:gd name="T33" fmla="*/ 4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7" h="111">
                    <a:moveTo>
                      <a:pt x="152" y="46"/>
                    </a:moveTo>
                    <a:cubicBezTo>
                      <a:pt x="141" y="40"/>
                      <a:pt x="113" y="29"/>
                      <a:pt x="84" y="17"/>
                    </a:cubicBezTo>
                    <a:cubicBezTo>
                      <a:pt x="72" y="12"/>
                      <a:pt x="60" y="7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3"/>
                      <a:pt x="52" y="5"/>
                      <a:pt x="54" y="6"/>
                    </a:cubicBezTo>
                    <a:cubicBezTo>
                      <a:pt x="64" y="13"/>
                      <a:pt x="73" y="20"/>
                      <a:pt x="81" y="28"/>
                    </a:cubicBezTo>
                    <a:cubicBezTo>
                      <a:pt x="89" y="37"/>
                      <a:pt x="97" y="47"/>
                      <a:pt x="100" y="59"/>
                    </a:cubicBezTo>
                    <a:cubicBezTo>
                      <a:pt x="103" y="68"/>
                      <a:pt x="99" y="73"/>
                      <a:pt x="93" y="81"/>
                    </a:cubicBezTo>
                    <a:cubicBezTo>
                      <a:pt x="81" y="96"/>
                      <a:pt x="62" y="101"/>
                      <a:pt x="44" y="101"/>
                    </a:cubicBezTo>
                    <a:cubicBezTo>
                      <a:pt x="32" y="102"/>
                      <a:pt x="19" y="101"/>
                      <a:pt x="8" y="99"/>
                    </a:cubicBezTo>
                    <a:cubicBezTo>
                      <a:pt x="5" y="99"/>
                      <a:pt x="3" y="98"/>
                      <a:pt x="0" y="97"/>
                    </a:cubicBezTo>
                    <a:cubicBezTo>
                      <a:pt x="28" y="108"/>
                      <a:pt x="58" y="111"/>
                      <a:pt x="87" y="104"/>
                    </a:cubicBezTo>
                    <a:cubicBezTo>
                      <a:pt x="134" y="95"/>
                      <a:pt x="154" y="69"/>
                      <a:pt x="156" y="56"/>
                    </a:cubicBezTo>
                    <a:cubicBezTo>
                      <a:pt x="157" y="52"/>
                      <a:pt x="156" y="48"/>
                      <a:pt x="152" y="46"/>
                    </a:cubicBezTo>
                    <a:close/>
                    <a:moveTo>
                      <a:pt x="48" y="2"/>
                    </a:moveTo>
                    <a:cubicBezTo>
                      <a:pt x="45" y="1"/>
                      <a:pt x="42" y="0"/>
                      <a:pt x="39" y="0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" name="Freeform 58"/>
              <p:cNvSpPr>
                <a:spLocks/>
              </p:cNvSpPr>
              <p:nvPr/>
            </p:nvSpPr>
            <p:spPr bwMode="auto">
              <a:xfrm>
                <a:off x="3386" y="1416"/>
                <a:ext cx="381" cy="298"/>
              </a:xfrm>
              <a:custGeom>
                <a:avLst/>
                <a:gdLst>
                  <a:gd name="T0" fmla="*/ 6 w 277"/>
                  <a:gd name="T1" fmla="*/ 151 h 203"/>
                  <a:gd name="T2" fmla="*/ 8 w 277"/>
                  <a:gd name="T3" fmla="*/ 208 h 203"/>
                  <a:gd name="T4" fmla="*/ 17 w 277"/>
                  <a:gd name="T5" fmla="*/ 313 h 203"/>
                  <a:gd name="T6" fmla="*/ 19 w 277"/>
                  <a:gd name="T7" fmla="*/ 368 h 203"/>
                  <a:gd name="T8" fmla="*/ 34 w 277"/>
                  <a:gd name="T9" fmla="*/ 436 h 203"/>
                  <a:gd name="T10" fmla="*/ 99 w 277"/>
                  <a:gd name="T11" fmla="*/ 429 h 203"/>
                  <a:gd name="T12" fmla="*/ 56 w 277"/>
                  <a:gd name="T13" fmla="*/ 321 h 203"/>
                  <a:gd name="T14" fmla="*/ 150 w 277"/>
                  <a:gd name="T15" fmla="*/ 151 h 203"/>
                  <a:gd name="T16" fmla="*/ 425 w 277"/>
                  <a:gd name="T17" fmla="*/ 70 h 203"/>
                  <a:gd name="T18" fmla="*/ 524 w 277"/>
                  <a:gd name="T19" fmla="*/ 69 h 203"/>
                  <a:gd name="T20" fmla="*/ 447 w 277"/>
                  <a:gd name="T21" fmla="*/ 0 h 203"/>
                  <a:gd name="T22" fmla="*/ 444 w 277"/>
                  <a:gd name="T23" fmla="*/ 13 h 203"/>
                  <a:gd name="T24" fmla="*/ 278 w 277"/>
                  <a:gd name="T25" fmla="*/ 73 h 203"/>
                  <a:gd name="T26" fmla="*/ 201 w 277"/>
                  <a:gd name="T27" fmla="*/ 92 h 203"/>
                  <a:gd name="T28" fmla="*/ 125 w 277"/>
                  <a:gd name="T29" fmla="*/ 112 h 203"/>
                  <a:gd name="T30" fmla="*/ 6 w 277"/>
                  <a:gd name="T31" fmla="*/ 151 h 2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7" h="203">
                    <a:moveTo>
                      <a:pt x="3" y="70"/>
                    </a:moveTo>
                    <a:cubicBezTo>
                      <a:pt x="0" y="75"/>
                      <a:pt x="2" y="83"/>
                      <a:pt x="4" y="97"/>
                    </a:cubicBezTo>
                    <a:cubicBezTo>
                      <a:pt x="6" y="108"/>
                      <a:pt x="8" y="124"/>
                      <a:pt x="9" y="145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1" y="196"/>
                      <a:pt x="12" y="199"/>
                      <a:pt x="18" y="202"/>
                    </a:cubicBezTo>
                    <a:cubicBezTo>
                      <a:pt x="21" y="203"/>
                      <a:pt x="35" y="201"/>
                      <a:pt x="52" y="199"/>
                    </a:cubicBezTo>
                    <a:cubicBezTo>
                      <a:pt x="38" y="197"/>
                      <a:pt x="28" y="175"/>
                      <a:pt x="30" y="149"/>
                    </a:cubicBezTo>
                    <a:cubicBezTo>
                      <a:pt x="32" y="122"/>
                      <a:pt x="19" y="84"/>
                      <a:pt x="79" y="70"/>
                    </a:cubicBezTo>
                    <a:cubicBezTo>
                      <a:pt x="138" y="56"/>
                      <a:pt x="200" y="32"/>
                      <a:pt x="225" y="33"/>
                    </a:cubicBezTo>
                    <a:cubicBezTo>
                      <a:pt x="249" y="34"/>
                      <a:pt x="267" y="32"/>
                      <a:pt x="277" y="32"/>
                    </a:cubicBezTo>
                    <a:cubicBezTo>
                      <a:pt x="263" y="31"/>
                      <a:pt x="246" y="25"/>
                      <a:pt x="236" y="0"/>
                    </a:cubicBezTo>
                    <a:cubicBezTo>
                      <a:pt x="236" y="1"/>
                      <a:pt x="236" y="3"/>
                      <a:pt x="235" y="6"/>
                    </a:cubicBezTo>
                    <a:cubicBezTo>
                      <a:pt x="229" y="15"/>
                      <a:pt x="196" y="23"/>
                      <a:pt x="147" y="34"/>
                    </a:cubicBezTo>
                    <a:cubicBezTo>
                      <a:pt x="131" y="37"/>
                      <a:pt x="116" y="40"/>
                      <a:pt x="106" y="43"/>
                    </a:cubicBezTo>
                    <a:cubicBezTo>
                      <a:pt x="95" y="46"/>
                      <a:pt x="81" y="49"/>
                      <a:pt x="66" y="52"/>
                    </a:cubicBezTo>
                    <a:cubicBezTo>
                      <a:pt x="41" y="57"/>
                      <a:pt x="7" y="63"/>
                      <a:pt x="3" y="70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" name="Freeform 59"/>
              <p:cNvSpPr>
                <a:spLocks/>
              </p:cNvSpPr>
              <p:nvPr/>
            </p:nvSpPr>
            <p:spPr bwMode="auto">
              <a:xfrm>
                <a:off x="3560" y="1563"/>
                <a:ext cx="64" cy="88"/>
              </a:xfrm>
              <a:custGeom>
                <a:avLst/>
                <a:gdLst>
                  <a:gd name="T0" fmla="*/ 56 w 46"/>
                  <a:gd name="T1" fmla="*/ 0 h 60"/>
                  <a:gd name="T2" fmla="*/ 0 w 46"/>
                  <a:gd name="T3" fmla="*/ 129 h 60"/>
                  <a:gd name="T4" fmla="*/ 56 w 46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60">
                    <a:moveTo>
                      <a:pt x="29" y="0"/>
                    </a:moveTo>
                    <a:cubicBezTo>
                      <a:pt x="36" y="14"/>
                      <a:pt x="46" y="50"/>
                      <a:pt x="0" y="60"/>
                    </a:cubicBezTo>
                    <a:cubicBezTo>
                      <a:pt x="13" y="52"/>
                      <a:pt x="33" y="41"/>
                      <a:pt x="29" y="0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" name="Freeform 60"/>
              <p:cNvSpPr>
                <a:spLocks/>
              </p:cNvSpPr>
              <p:nvPr/>
            </p:nvSpPr>
            <p:spPr bwMode="auto">
              <a:xfrm>
                <a:off x="3661" y="1554"/>
                <a:ext cx="179" cy="145"/>
              </a:xfrm>
              <a:custGeom>
                <a:avLst/>
                <a:gdLst>
                  <a:gd name="T0" fmla="*/ 200 w 130"/>
                  <a:gd name="T1" fmla="*/ 0 h 99"/>
                  <a:gd name="T2" fmla="*/ 99 w 130"/>
                  <a:gd name="T3" fmla="*/ 15 h 99"/>
                  <a:gd name="T4" fmla="*/ 1 w 130"/>
                  <a:gd name="T5" fmla="*/ 31 h 99"/>
                  <a:gd name="T6" fmla="*/ 0 w 130"/>
                  <a:gd name="T7" fmla="*/ 31 h 99"/>
                  <a:gd name="T8" fmla="*/ 176 w 130"/>
                  <a:gd name="T9" fmla="*/ 42 h 99"/>
                  <a:gd name="T10" fmla="*/ 246 w 130"/>
                  <a:gd name="T11" fmla="*/ 212 h 99"/>
                  <a:gd name="T12" fmla="*/ 215 w 130"/>
                  <a:gd name="T13" fmla="*/ 15 h 99"/>
                  <a:gd name="T14" fmla="*/ 215 w 130"/>
                  <a:gd name="T15" fmla="*/ 13 h 99"/>
                  <a:gd name="T16" fmla="*/ 200 w 130"/>
                  <a:gd name="T17" fmla="*/ 0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99">
                    <a:moveTo>
                      <a:pt x="105" y="0"/>
                    </a:moveTo>
                    <a:cubicBezTo>
                      <a:pt x="94" y="0"/>
                      <a:pt x="73" y="3"/>
                      <a:pt x="52" y="7"/>
                    </a:cubicBezTo>
                    <a:cubicBezTo>
                      <a:pt x="31" y="10"/>
                      <a:pt x="14" y="12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8" y="16"/>
                      <a:pt x="69" y="13"/>
                      <a:pt x="93" y="20"/>
                    </a:cubicBezTo>
                    <a:cubicBezTo>
                      <a:pt x="111" y="25"/>
                      <a:pt x="124" y="72"/>
                      <a:pt x="130" y="99"/>
                    </a:cubicBezTo>
                    <a:cubicBezTo>
                      <a:pt x="126" y="65"/>
                      <a:pt x="120" y="28"/>
                      <a:pt x="113" y="7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2" y="3"/>
                      <a:pt x="111" y="0"/>
                      <a:pt x="105" y="0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" name="Freeform 61"/>
              <p:cNvSpPr>
                <a:spLocks/>
              </p:cNvSpPr>
              <p:nvPr/>
            </p:nvSpPr>
            <p:spPr bwMode="auto">
              <a:xfrm>
                <a:off x="3382" y="1246"/>
                <a:ext cx="185" cy="220"/>
              </a:xfrm>
              <a:custGeom>
                <a:avLst/>
                <a:gdLst>
                  <a:gd name="T0" fmla="*/ 0 w 135"/>
                  <a:gd name="T1" fmla="*/ 296 h 150"/>
                  <a:gd name="T2" fmla="*/ 4 w 135"/>
                  <a:gd name="T3" fmla="*/ 308 h 150"/>
                  <a:gd name="T4" fmla="*/ 127 w 135"/>
                  <a:gd name="T5" fmla="*/ 305 h 150"/>
                  <a:gd name="T6" fmla="*/ 56 w 135"/>
                  <a:gd name="T7" fmla="*/ 207 h 150"/>
                  <a:gd name="T8" fmla="*/ 254 w 135"/>
                  <a:gd name="T9" fmla="*/ 0 h 150"/>
                  <a:gd name="T10" fmla="*/ 92 w 135"/>
                  <a:gd name="T11" fmla="*/ 54 h 150"/>
                  <a:gd name="T12" fmla="*/ 0 w 135"/>
                  <a:gd name="T13" fmla="*/ 282 h 150"/>
                  <a:gd name="T14" fmla="*/ 0 w 135"/>
                  <a:gd name="T15" fmla="*/ 296 h 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50">
                    <a:moveTo>
                      <a:pt x="0" y="138"/>
                    </a:moveTo>
                    <a:cubicBezTo>
                      <a:pt x="0" y="140"/>
                      <a:pt x="1" y="141"/>
                      <a:pt x="2" y="143"/>
                    </a:cubicBezTo>
                    <a:cubicBezTo>
                      <a:pt x="8" y="147"/>
                      <a:pt x="24" y="150"/>
                      <a:pt x="68" y="142"/>
                    </a:cubicBezTo>
                    <a:cubicBezTo>
                      <a:pt x="45" y="139"/>
                      <a:pt x="26" y="127"/>
                      <a:pt x="30" y="96"/>
                    </a:cubicBezTo>
                    <a:cubicBezTo>
                      <a:pt x="37" y="51"/>
                      <a:pt x="93" y="7"/>
                      <a:pt x="135" y="0"/>
                    </a:cubicBezTo>
                    <a:cubicBezTo>
                      <a:pt x="106" y="0"/>
                      <a:pt x="75" y="6"/>
                      <a:pt x="49" y="25"/>
                    </a:cubicBezTo>
                    <a:cubicBezTo>
                      <a:pt x="17" y="48"/>
                      <a:pt x="0" y="84"/>
                      <a:pt x="0" y="131"/>
                    </a:cubicBezTo>
                    <a:cubicBezTo>
                      <a:pt x="0" y="134"/>
                      <a:pt x="0" y="136"/>
                      <a:pt x="0" y="138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" name="Freeform 62"/>
              <p:cNvSpPr>
                <a:spLocks/>
              </p:cNvSpPr>
              <p:nvPr/>
            </p:nvSpPr>
            <p:spPr bwMode="auto">
              <a:xfrm>
                <a:off x="3398" y="1971"/>
                <a:ext cx="428" cy="121"/>
              </a:xfrm>
              <a:custGeom>
                <a:avLst/>
                <a:gdLst>
                  <a:gd name="T0" fmla="*/ 217 w 311"/>
                  <a:gd name="T1" fmla="*/ 74 h 83"/>
                  <a:gd name="T2" fmla="*/ 129 w 311"/>
                  <a:gd name="T3" fmla="*/ 60 h 83"/>
                  <a:gd name="T4" fmla="*/ 87 w 311"/>
                  <a:gd name="T5" fmla="*/ 32 h 83"/>
                  <a:gd name="T6" fmla="*/ 84 w 311"/>
                  <a:gd name="T7" fmla="*/ 19 h 83"/>
                  <a:gd name="T8" fmla="*/ 0 w 311"/>
                  <a:gd name="T9" fmla="*/ 79 h 83"/>
                  <a:gd name="T10" fmla="*/ 59 w 311"/>
                  <a:gd name="T11" fmla="*/ 176 h 83"/>
                  <a:gd name="T12" fmla="*/ 323 w 311"/>
                  <a:gd name="T13" fmla="*/ 106 h 83"/>
                  <a:gd name="T14" fmla="*/ 589 w 311"/>
                  <a:gd name="T15" fmla="*/ 134 h 83"/>
                  <a:gd name="T16" fmla="*/ 217 w 311"/>
                  <a:gd name="T17" fmla="*/ 74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1" h="83">
                    <a:moveTo>
                      <a:pt x="115" y="35"/>
                    </a:moveTo>
                    <a:cubicBezTo>
                      <a:pt x="68" y="28"/>
                      <a:pt x="68" y="28"/>
                      <a:pt x="68" y="28"/>
                    </a:cubicBezTo>
                    <a:cubicBezTo>
                      <a:pt x="55" y="26"/>
                      <a:pt x="46" y="22"/>
                      <a:pt x="46" y="15"/>
                    </a:cubicBezTo>
                    <a:cubicBezTo>
                      <a:pt x="44" y="14"/>
                      <a:pt x="43" y="12"/>
                      <a:pt x="44" y="9"/>
                    </a:cubicBezTo>
                    <a:cubicBezTo>
                      <a:pt x="29" y="0"/>
                      <a:pt x="6" y="26"/>
                      <a:pt x="0" y="37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2" y="27"/>
                      <a:pt x="146" y="48"/>
                      <a:pt x="171" y="50"/>
                    </a:cubicBezTo>
                    <a:cubicBezTo>
                      <a:pt x="218" y="54"/>
                      <a:pt x="264" y="62"/>
                      <a:pt x="311" y="63"/>
                    </a:cubicBezTo>
                    <a:cubicBezTo>
                      <a:pt x="273" y="56"/>
                      <a:pt x="174" y="43"/>
                      <a:pt x="115" y="35"/>
                    </a:cubicBezTo>
                    <a:close/>
                  </a:path>
                </a:pathLst>
              </a:custGeom>
              <a:solidFill>
                <a:srgbClr val="B2C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" name="Freeform 63"/>
              <p:cNvSpPr>
                <a:spLocks/>
              </p:cNvSpPr>
              <p:nvPr/>
            </p:nvSpPr>
            <p:spPr bwMode="auto">
              <a:xfrm>
                <a:off x="3567" y="2139"/>
                <a:ext cx="176" cy="94"/>
              </a:xfrm>
              <a:custGeom>
                <a:avLst/>
                <a:gdLst>
                  <a:gd name="T0" fmla="*/ 201 w 128"/>
                  <a:gd name="T1" fmla="*/ 47 h 64"/>
                  <a:gd name="T2" fmla="*/ 187 w 128"/>
                  <a:gd name="T3" fmla="*/ 59 h 64"/>
                  <a:gd name="T4" fmla="*/ 147 w 128"/>
                  <a:gd name="T5" fmla="*/ 78 h 64"/>
                  <a:gd name="T6" fmla="*/ 0 w 128"/>
                  <a:gd name="T7" fmla="*/ 51 h 64"/>
                  <a:gd name="T8" fmla="*/ 15 w 128"/>
                  <a:gd name="T9" fmla="*/ 78 h 64"/>
                  <a:gd name="T10" fmla="*/ 242 w 128"/>
                  <a:gd name="T11" fmla="*/ 0 h 64"/>
                  <a:gd name="T12" fmla="*/ 201 w 128"/>
                  <a:gd name="T13" fmla="*/ 4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64">
                    <a:moveTo>
                      <a:pt x="106" y="22"/>
                    </a:moveTo>
                    <a:cubicBezTo>
                      <a:pt x="104" y="24"/>
                      <a:pt x="101" y="26"/>
                      <a:pt x="99" y="27"/>
                    </a:cubicBezTo>
                    <a:cubicBezTo>
                      <a:pt x="97" y="32"/>
                      <a:pt x="91" y="37"/>
                      <a:pt x="78" y="36"/>
                    </a:cubicBezTo>
                    <a:cubicBezTo>
                      <a:pt x="70" y="36"/>
                      <a:pt x="39" y="30"/>
                      <a:pt x="0" y="2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56" y="35"/>
                      <a:pt x="112" y="64"/>
                      <a:pt x="128" y="0"/>
                    </a:cubicBezTo>
                    <a:cubicBezTo>
                      <a:pt x="119" y="1"/>
                      <a:pt x="113" y="17"/>
                      <a:pt x="106" y="22"/>
                    </a:cubicBezTo>
                    <a:close/>
                  </a:path>
                </a:pathLst>
              </a:custGeom>
              <a:solidFill>
                <a:srgbClr val="B09E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" name="Freeform 64"/>
              <p:cNvSpPr>
                <a:spLocks/>
              </p:cNvSpPr>
              <p:nvPr/>
            </p:nvSpPr>
            <p:spPr bwMode="auto">
              <a:xfrm>
                <a:off x="3676" y="1767"/>
                <a:ext cx="43" cy="38"/>
              </a:xfrm>
              <a:custGeom>
                <a:avLst/>
                <a:gdLst>
                  <a:gd name="T0" fmla="*/ 54 w 31"/>
                  <a:gd name="T1" fmla="*/ 56 h 26"/>
                  <a:gd name="T2" fmla="*/ 0 w 31"/>
                  <a:gd name="T3" fmla="*/ 9 h 26"/>
                  <a:gd name="T4" fmla="*/ 54 w 31"/>
                  <a:gd name="T5" fmla="*/ 5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28" y="26"/>
                    </a:moveTo>
                    <a:cubicBezTo>
                      <a:pt x="27" y="17"/>
                      <a:pt x="19" y="5"/>
                      <a:pt x="0" y="4"/>
                    </a:cubicBezTo>
                    <a:cubicBezTo>
                      <a:pt x="15" y="0"/>
                      <a:pt x="31" y="8"/>
                      <a:pt x="28" y="26"/>
                    </a:cubicBezTo>
                    <a:close/>
                  </a:path>
                </a:pathLst>
              </a:custGeom>
              <a:solidFill>
                <a:srgbClr val="B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" name="Freeform 65"/>
              <p:cNvSpPr>
                <a:spLocks/>
              </p:cNvSpPr>
              <p:nvPr/>
            </p:nvSpPr>
            <p:spPr bwMode="auto">
              <a:xfrm>
                <a:off x="3588" y="1590"/>
                <a:ext cx="44" cy="61"/>
              </a:xfrm>
              <a:custGeom>
                <a:avLst/>
                <a:gdLst>
                  <a:gd name="T0" fmla="*/ 40 w 32"/>
                  <a:gd name="T1" fmla="*/ 0 h 41"/>
                  <a:gd name="T2" fmla="*/ 0 w 32"/>
                  <a:gd name="T3" fmla="*/ 91 h 41"/>
                  <a:gd name="T4" fmla="*/ 40 w 32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25" y="11"/>
                      <a:pt x="20" y="32"/>
                      <a:pt x="0" y="41"/>
                    </a:cubicBezTo>
                    <a:cubicBezTo>
                      <a:pt x="18" y="36"/>
                      <a:pt x="32" y="25"/>
                      <a:pt x="21" y="0"/>
                    </a:cubicBezTo>
                    <a:close/>
                  </a:path>
                </a:pathLst>
              </a:custGeom>
              <a:solidFill>
                <a:srgbClr val="B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" name="Freeform 66"/>
              <p:cNvSpPr>
                <a:spLocks/>
              </p:cNvSpPr>
              <p:nvPr/>
            </p:nvSpPr>
            <p:spPr bwMode="auto">
              <a:xfrm>
                <a:off x="3611" y="1865"/>
                <a:ext cx="90" cy="40"/>
              </a:xfrm>
              <a:custGeom>
                <a:avLst/>
                <a:gdLst>
                  <a:gd name="T0" fmla="*/ 0 w 65"/>
                  <a:gd name="T1" fmla="*/ 59 h 27"/>
                  <a:gd name="T2" fmla="*/ 125 w 65"/>
                  <a:gd name="T3" fmla="*/ 9 h 27"/>
                  <a:gd name="T4" fmla="*/ 0 w 65"/>
                  <a:gd name="T5" fmla="*/ 59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7">
                    <a:moveTo>
                      <a:pt x="0" y="27"/>
                    </a:moveTo>
                    <a:cubicBezTo>
                      <a:pt x="19" y="9"/>
                      <a:pt x="46" y="2"/>
                      <a:pt x="65" y="4"/>
                    </a:cubicBezTo>
                    <a:cubicBezTo>
                      <a:pt x="46" y="0"/>
                      <a:pt x="23" y="0"/>
                      <a:pt x="0" y="27"/>
                    </a:cubicBezTo>
                    <a:close/>
                  </a:path>
                </a:pathLst>
              </a:custGeom>
              <a:solidFill>
                <a:srgbClr val="B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9" name="Freeform 67"/>
              <p:cNvSpPr>
                <a:spLocks/>
              </p:cNvSpPr>
              <p:nvPr/>
            </p:nvSpPr>
            <p:spPr bwMode="auto">
              <a:xfrm>
                <a:off x="3706" y="2073"/>
                <a:ext cx="98" cy="82"/>
              </a:xfrm>
              <a:custGeom>
                <a:avLst/>
                <a:gdLst>
                  <a:gd name="T0" fmla="*/ 0 w 71"/>
                  <a:gd name="T1" fmla="*/ 120 h 56"/>
                  <a:gd name="T2" fmla="*/ 135 w 71"/>
                  <a:gd name="T3" fmla="*/ 6 h 56"/>
                  <a:gd name="T4" fmla="*/ 0 w 71"/>
                  <a:gd name="T5" fmla="*/ 12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" h="56">
                    <a:moveTo>
                      <a:pt x="0" y="56"/>
                    </a:moveTo>
                    <a:cubicBezTo>
                      <a:pt x="14" y="27"/>
                      <a:pt x="50" y="2"/>
                      <a:pt x="71" y="3"/>
                    </a:cubicBezTo>
                    <a:cubicBezTo>
                      <a:pt x="51" y="0"/>
                      <a:pt x="14" y="14"/>
                      <a:pt x="0" y="56"/>
                    </a:cubicBezTo>
                    <a:close/>
                  </a:path>
                </a:pathLst>
              </a:custGeom>
              <a:solidFill>
                <a:srgbClr val="B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" name="Freeform 68"/>
              <p:cNvSpPr>
                <a:spLocks/>
              </p:cNvSpPr>
              <p:nvPr/>
            </p:nvSpPr>
            <p:spPr bwMode="auto">
              <a:xfrm>
                <a:off x="3470" y="2205"/>
                <a:ext cx="104" cy="74"/>
              </a:xfrm>
              <a:custGeom>
                <a:avLst/>
                <a:gdLst>
                  <a:gd name="T0" fmla="*/ 0 w 76"/>
                  <a:gd name="T1" fmla="*/ 110 h 50"/>
                  <a:gd name="T2" fmla="*/ 92 w 76"/>
                  <a:gd name="T3" fmla="*/ 41 h 50"/>
                  <a:gd name="T4" fmla="*/ 142 w 76"/>
                  <a:gd name="T5" fmla="*/ 0 h 50"/>
                  <a:gd name="T6" fmla="*/ 77 w 76"/>
                  <a:gd name="T7" fmla="*/ 64 h 50"/>
                  <a:gd name="T8" fmla="*/ 0 w 76"/>
                  <a:gd name="T9" fmla="*/ 11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0" y="50"/>
                    </a:moveTo>
                    <a:cubicBezTo>
                      <a:pt x="11" y="37"/>
                      <a:pt x="34" y="26"/>
                      <a:pt x="49" y="19"/>
                    </a:cubicBezTo>
                    <a:cubicBezTo>
                      <a:pt x="64" y="12"/>
                      <a:pt x="72" y="6"/>
                      <a:pt x="76" y="0"/>
                    </a:cubicBezTo>
                    <a:cubicBezTo>
                      <a:pt x="70" y="12"/>
                      <a:pt x="52" y="23"/>
                      <a:pt x="41" y="29"/>
                    </a:cubicBezTo>
                    <a:cubicBezTo>
                      <a:pt x="30" y="35"/>
                      <a:pt x="6" y="43"/>
                      <a:pt x="0" y="50"/>
                    </a:cubicBezTo>
                    <a:close/>
                  </a:path>
                </a:pathLst>
              </a:custGeom>
              <a:solidFill>
                <a:srgbClr val="B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" name="Freeform 69"/>
              <p:cNvSpPr>
                <a:spLocks/>
              </p:cNvSpPr>
              <p:nvPr/>
            </p:nvSpPr>
            <p:spPr bwMode="auto">
              <a:xfrm>
                <a:off x="3497" y="1947"/>
                <a:ext cx="55" cy="26"/>
              </a:xfrm>
              <a:custGeom>
                <a:avLst/>
                <a:gdLst>
                  <a:gd name="T0" fmla="*/ 0 w 40"/>
                  <a:gd name="T1" fmla="*/ 38 h 18"/>
                  <a:gd name="T2" fmla="*/ 76 w 40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8">
                    <a:moveTo>
                      <a:pt x="0" y="18"/>
                    </a:moveTo>
                    <a:cubicBezTo>
                      <a:pt x="13" y="8"/>
                      <a:pt x="24" y="1"/>
                      <a:pt x="40" y="0"/>
                    </a:cubicBezTo>
                  </a:path>
                </a:pathLst>
              </a:custGeom>
              <a:solidFill>
                <a:srgbClr val="B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" name="Freeform 70"/>
              <p:cNvSpPr>
                <a:spLocks/>
              </p:cNvSpPr>
              <p:nvPr/>
            </p:nvSpPr>
            <p:spPr bwMode="auto">
              <a:xfrm>
                <a:off x="3280" y="1200"/>
                <a:ext cx="609" cy="1366"/>
              </a:xfrm>
              <a:custGeom>
                <a:avLst/>
                <a:gdLst>
                  <a:gd name="T0" fmla="*/ 162 w 443"/>
                  <a:gd name="T1" fmla="*/ 103 h 931"/>
                  <a:gd name="T2" fmla="*/ 92 w 443"/>
                  <a:gd name="T3" fmla="*/ 497 h 931"/>
                  <a:gd name="T4" fmla="*/ 60 w 443"/>
                  <a:gd name="T5" fmla="*/ 1319 h 931"/>
                  <a:gd name="T6" fmla="*/ 324 w 443"/>
                  <a:gd name="T7" fmla="*/ 1978 h 931"/>
                  <a:gd name="T8" fmla="*/ 588 w 443"/>
                  <a:gd name="T9" fmla="*/ 1912 h 931"/>
                  <a:gd name="T10" fmla="*/ 832 w 443"/>
                  <a:gd name="T11" fmla="*/ 926 h 931"/>
                  <a:gd name="T12" fmla="*/ 832 w 443"/>
                  <a:gd name="T13" fmla="*/ 926 h 931"/>
                  <a:gd name="T14" fmla="*/ 654 w 443"/>
                  <a:gd name="T15" fmla="*/ 156 h 931"/>
                  <a:gd name="T16" fmla="*/ 373 w 443"/>
                  <a:gd name="T17" fmla="*/ 0 h 931"/>
                  <a:gd name="T18" fmla="*/ 162 w 443"/>
                  <a:gd name="T19" fmla="*/ 103 h 9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3" h="931">
                    <a:moveTo>
                      <a:pt x="86" y="48"/>
                    </a:moveTo>
                    <a:cubicBezTo>
                      <a:pt x="51" y="90"/>
                      <a:pt x="37" y="155"/>
                      <a:pt x="49" y="231"/>
                    </a:cubicBezTo>
                    <a:cubicBezTo>
                      <a:pt x="70" y="370"/>
                      <a:pt x="49" y="515"/>
                      <a:pt x="32" y="613"/>
                    </a:cubicBezTo>
                    <a:cubicBezTo>
                      <a:pt x="0" y="788"/>
                      <a:pt x="47" y="891"/>
                      <a:pt x="172" y="919"/>
                    </a:cubicBezTo>
                    <a:cubicBezTo>
                      <a:pt x="225" y="931"/>
                      <a:pt x="271" y="921"/>
                      <a:pt x="311" y="888"/>
                    </a:cubicBezTo>
                    <a:cubicBezTo>
                      <a:pt x="396" y="819"/>
                      <a:pt x="443" y="652"/>
                      <a:pt x="440" y="430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30" y="260"/>
                      <a:pt x="399" y="139"/>
                      <a:pt x="346" y="72"/>
                    </a:cubicBezTo>
                    <a:cubicBezTo>
                      <a:pt x="297" y="8"/>
                      <a:pt x="238" y="0"/>
                      <a:pt x="197" y="0"/>
                    </a:cubicBezTo>
                    <a:cubicBezTo>
                      <a:pt x="151" y="0"/>
                      <a:pt x="113" y="17"/>
                      <a:pt x="86" y="4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" name="Freeform 71"/>
              <p:cNvSpPr>
                <a:spLocks/>
              </p:cNvSpPr>
              <p:nvPr/>
            </p:nvSpPr>
            <p:spPr bwMode="auto">
              <a:xfrm>
                <a:off x="3327" y="1225"/>
                <a:ext cx="532" cy="1318"/>
              </a:xfrm>
              <a:custGeom>
                <a:avLst/>
                <a:gdLst>
                  <a:gd name="T0" fmla="*/ 60 w 387"/>
                  <a:gd name="T1" fmla="*/ 330 h 898"/>
                  <a:gd name="T2" fmla="*/ 70 w 387"/>
                  <a:gd name="T3" fmla="*/ 351 h 898"/>
                  <a:gd name="T4" fmla="*/ 367 w 387"/>
                  <a:gd name="T5" fmla="*/ 313 h 898"/>
                  <a:gd name="T6" fmla="*/ 355 w 387"/>
                  <a:gd name="T7" fmla="*/ 336 h 898"/>
                  <a:gd name="T8" fmla="*/ 202 w 387"/>
                  <a:gd name="T9" fmla="*/ 374 h 898"/>
                  <a:gd name="T10" fmla="*/ 70 w 387"/>
                  <a:gd name="T11" fmla="*/ 448 h 898"/>
                  <a:gd name="T12" fmla="*/ 82 w 387"/>
                  <a:gd name="T13" fmla="*/ 593 h 898"/>
                  <a:gd name="T14" fmla="*/ 107 w 387"/>
                  <a:gd name="T15" fmla="*/ 731 h 898"/>
                  <a:gd name="T16" fmla="*/ 443 w 387"/>
                  <a:gd name="T17" fmla="*/ 690 h 898"/>
                  <a:gd name="T18" fmla="*/ 161 w 387"/>
                  <a:gd name="T19" fmla="*/ 750 h 898"/>
                  <a:gd name="T20" fmla="*/ 87 w 387"/>
                  <a:gd name="T21" fmla="*/ 810 h 898"/>
                  <a:gd name="T22" fmla="*/ 77 w 387"/>
                  <a:gd name="T23" fmla="*/ 909 h 898"/>
                  <a:gd name="T24" fmla="*/ 95 w 387"/>
                  <a:gd name="T25" fmla="*/ 977 h 898"/>
                  <a:gd name="T26" fmla="*/ 249 w 387"/>
                  <a:gd name="T27" fmla="*/ 1001 h 898"/>
                  <a:gd name="T28" fmla="*/ 165 w 387"/>
                  <a:gd name="T29" fmla="*/ 1017 h 898"/>
                  <a:gd name="T30" fmla="*/ 104 w 387"/>
                  <a:gd name="T31" fmla="*/ 1013 h 898"/>
                  <a:gd name="T32" fmla="*/ 36 w 387"/>
                  <a:gd name="T33" fmla="*/ 1236 h 898"/>
                  <a:gd name="T34" fmla="*/ 52 w 387"/>
                  <a:gd name="T35" fmla="*/ 1284 h 898"/>
                  <a:gd name="T36" fmla="*/ 503 w 387"/>
                  <a:gd name="T37" fmla="*/ 1396 h 898"/>
                  <a:gd name="T38" fmla="*/ 258 w 387"/>
                  <a:gd name="T39" fmla="*/ 1362 h 898"/>
                  <a:gd name="T40" fmla="*/ 21 w 387"/>
                  <a:gd name="T41" fmla="*/ 1350 h 898"/>
                  <a:gd name="T42" fmla="*/ 82 w 387"/>
                  <a:gd name="T43" fmla="*/ 1779 h 898"/>
                  <a:gd name="T44" fmla="*/ 540 w 387"/>
                  <a:gd name="T45" fmla="*/ 1788 h 898"/>
                  <a:gd name="T46" fmla="*/ 525 w 387"/>
                  <a:gd name="T47" fmla="*/ 1750 h 898"/>
                  <a:gd name="T48" fmla="*/ 228 w 387"/>
                  <a:gd name="T49" fmla="*/ 1604 h 898"/>
                  <a:gd name="T50" fmla="*/ 228 w 387"/>
                  <a:gd name="T51" fmla="*/ 1588 h 898"/>
                  <a:gd name="T52" fmla="*/ 588 w 387"/>
                  <a:gd name="T53" fmla="*/ 1719 h 898"/>
                  <a:gd name="T54" fmla="*/ 716 w 387"/>
                  <a:gd name="T55" fmla="*/ 1256 h 898"/>
                  <a:gd name="T56" fmla="*/ 318 w 387"/>
                  <a:gd name="T57" fmla="*/ 1152 h 898"/>
                  <a:gd name="T58" fmla="*/ 202 w 387"/>
                  <a:gd name="T59" fmla="*/ 1127 h 898"/>
                  <a:gd name="T60" fmla="*/ 334 w 387"/>
                  <a:gd name="T61" fmla="*/ 1139 h 898"/>
                  <a:gd name="T62" fmla="*/ 694 w 387"/>
                  <a:gd name="T63" fmla="*/ 1189 h 898"/>
                  <a:gd name="T64" fmla="*/ 726 w 387"/>
                  <a:gd name="T65" fmla="*/ 1155 h 898"/>
                  <a:gd name="T66" fmla="*/ 727 w 387"/>
                  <a:gd name="T67" fmla="*/ 935 h 898"/>
                  <a:gd name="T68" fmla="*/ 649 w 387"/>
                  <a:gd name="T69" fmla="*/ 894 h 898"/>
                  <a:gd name="T70" fmla="*/ 621 w 387"/>
                  <a:gd name="T71" fmla="*/ 872 h 898"/>
                  <a:gd name="T72" fmla="*/ 731 w 387"/>
                  <a:gd name="T73" fmla="*/ 832 h 898"/>
                  <a:gd name="T74" fmla="*/ 686 w 387"/>
                  <a:gd name="T75" fmla="*/ 492 h 898"/>
                  <a:gd name="T76" fmla="*/ 555 w 387"/>
                  <a:gd name="T77" fmla="*/ 480 h 898"/>
                  <a:gd name="T78" fmla="*/ 516 w 387"/>
                  <a:gd name="T79" fmla="*/ 465 h 898"/>
                  <a:gd name="T80" fmla="*/ 665 w 387"/>
                  <a:gd name="T81" fmla="*/ 407 h 898"/>
                  <a:gd name="T82" fmla="*/ 439 w 387"/>
                  <a:gd name="T83" fmla="*/ 37 h 8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87" h="898">
                    <a:moveTo>
                      <a:pt x="84" y="32"/>
                    </a:moveTo>
                    <a:cubicBezTo>
                      <a:pt x="59" y="50"/>
                      <a:pt x="29" y="85"/>
                      <a:pt x="32" y="153"/>
                    </a:cubicBezTo>
                    <a:cubicBezTo>
                      <a:pt x="32" y="153"/>
                      <a:pt x="32" y="153"/>
                      <a:pt x="32" y="153"/>
                    </a:cubicBezTo>
                    <a:cubicBezTo>
                      <a:pt x="32" y="157"/>
                      <a:pt x="34" y="160"/>
                      <a:pt x="37" y="163"/>
                    </a:cubicBezTo>
                    <a:cubicBezTo>
                      <a:pt x="50" y="173"/>
                      <a:pt x="86" y="171"/>
                      <a:pt x="150" y="156"/>
                    </a:cubicBezTo>
                    <a:cubicBezTo>
                      <a:pt x="194" y="145"/>
                      <a:pt x="194" y="145"/>
                      <a:pt x="194" y="145"/>
                    </a:cubicBezTo>
                    <a:cubicBezTo>
                      <a:pt x="221" y="138"/>
                      <a:pt x="266" y="127"/>
                      <a:pt x="271" y="132"/>
                    </a:cubicBezTo>
                    <a:cubicBezTo>
                      <a:pt x="266" y="139"/>
                      <a:pt x="215" y="150"/>
                      <a:pt x="188" y="156"/>
                    </a:cubicBezTo>
                    <a:cubicBezTo>
                      <a:pt x="172" y="159"/>
                      <a:pt x="158" y="163"/>
                      <a:pt x="147" y="166"/>
                    </a:cubicBezTo>
                    <a:cubicBezTo>
                      <a:pt x="136" y="168"/>
                      <a:pt x="122" y="171"/>
                      <a:pt x="107" y="174"/>
                    </a:cubicBezTo>
                    <a:cubicBezTo>
                      <a:pt x="68" y="182"/>
                      <a:pt x="45" y="187"/>
                      <a:pt x="39" y="196"/>
                    </a:cubicBezTo>
                    <a:cubicBezTo>
                      <a:pt x="37" y="200"/>
                      <a:pt x="37" y="204"/>
                      <a:pt x="37" y="208"/>
                    </a:cubicBezTo>
                    <a:cubicBezTo>
                      <a:pt x="37" y="214"/>
                      <a:pt x="38" y="220"/>
                      <a:pt x="39" y="229"/>
                    </a:cubicBezTo>
                    <a:cubicBezTo>
                      <a:pt x="41" y="240"/>
                      <a:pt x="43" y="255"/>
                      <a:pt x="44" y="275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6" y="327"/>
                      <a:pt x="47" y="334"/>
                      <a:pt x="57" y="339"/>
                    </a:cubicBezTo>
                    <a:cubicBezTo>
                      <a:pt x="62" y="342"/>
                      <a:pt x="82" y="339"/>
                      <a:pt x="134" y="331"/>
                    </a:cubicBezTo>
                    <a:cubicBezTo>
                      <a:pt x="169" y="326"/>
                      <a:pt x="219" y="319"/>
                      <a:pt x="234" y="320"/>
                    </a:cubicBezTo>
                    <a:cubicBezTo>
                      <a:pt x="219" y="328"/>
                      <a:pt x="154" y="338"/>
                      <a:pt x="122" y="343"/>
                    </a:cubicBezTo>
                    <a:cubicBezTo>
                      <a:pt x="85" y="348"/>
                      <a:pt x="85" y="348"/>
                      <a:pt x="85" y="348"/>
                    </a:cubicBezTo>
                    <a:cubicBezTo>
                      <a:pt x="69" y="351"/>
                      <a:pt x="69" y="351"/>
                      <a:pt x="69" y="351"/>
                    </a:cubicBezTo>
                    <a:cubicBezTo>
                      <a:pt x="51" y="354"/>
                      <a:pt x="49" y="355"/>
                      <a:pt x="46" y="376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2" y="402"/>
                      <a:pt x="41" y="413"/>
                      <a:pt x="41" y="422"/>
                    </a:cubicBezTo>
                    <a:cubicBezTo>
                      <a:pt x="41" y="427"/>
                      <a:pt x="41" y="431"/>
                      <a:pt x="42" y="436"/>
                    </a:cubicBezTo>
                    <a:cubicBezTo>
                      <a:pt x="42" y="440"/>
                      <a:pt x="43" y="449"/>
                      <a:pt x="50" y="454"/>
                    </a:cubicBezTo>
                    <a:cubicBezTo>
                      <a:pt x="50" y="454"/>
                      <a:pt x="50" y="454"/>
                      <a:pt x="50" y="454"/>
                    </a:cubicBezTo>
                    <a:cubicBezTo>
                      <a:pt x="64" y="461"/>
                      <a:pt x="98" y="463"/>
                      <a:pt x="132" y="465"/>
                    </a:cubicBezTo>
                    <a:cubicBezTo>
                      <a:pt x="156" y="466"/>
                      <a:pt x="189" y="468"/>
                      <a:pt x="196" y="472"/>
                    </a:cubicBezTo>
                    <a:cubicBezTo>
                      <a:pt x="186" y="478"/>
                      <a:pt x="117" y="474"/>
                      <a:pt x="87" y="472"/>
                    </a:cubicBezTo>
                    <a:cubicBezTo>
                      <a:pt x="56" y="470"/>
                      <a:pt x="56" y="470"/>
                      <a:pt x="56" y="470"/>
                    </a:cubicBezTo>
                    <a:cubicBezTo>
                      <a:pt x="55" y="470"/>
                      <a:pt x="55" y="470"/>
                      <a:pt x="55" y="470"/>
                    </a:cubicBezTo>
                    <a:cubicBezTo>
                      <a:pt x="49" y="469"/>
                      <a:pt x="42" y="469"/>
                      <a:pt x="36" y="481"/>
                    </a:cubicBezTo>
                    <a:cubicBezTo>
                      <a:pt x="28" y="502"/>
                      <a:pt x="20" y="549"/>
                      <a:pt x="19" y="574"/>
                    </a:cubicBezTo>
                    <a:cubicBezTo>
                      <a:pt x="16" y="590"/>
                      <a:pt x="25" y="595"/>
                      <a:pt x="28" y="596"/>
                    </a:cubicBezTo>
                    <a:cubicBezTo>
                      <a:pt x="28" y="596"/>
                      <a:pt x="28" y="596"/>
                      <a:pt x="28" y="596"/>
                    </a:cubicBezTo>
                    <a:cubicBezTo>
                      <a:pt x="65" y="613"/>
                      <a:pt x="176" y="630"/>
                      <a:pt x="257" y="643"/>
                    </a:cubicBezTo>
                    <a:cubicBezTo>
                      <a:pt x="264" y="644"/>
                      <a:pt x="266" y="646"/>
                      <a:pt x="266" y="648"/>
                    </a:cubicBezTo>
                    <a:cubicBezTo>
                      <a:pt x="266" y="649"/>
                      <a:pt x="262" y="652"/>
                      <a:pt x="254" y="651"/>
                    </a:cubicBezTo>
                    <a:cubicBezTo>
                      <a:pt x="243" y="650"/>
                      <a:pt x="189" y="641"/>
                      <a:pt x="137" y="632"/>
                    </a:cubicBezTo>
                    <a:cubicBezTo>
                      <a:pt x="95" y="625"/>
                      <a:pt x="52" y="618"/>
                      <a:pt x="32" y="615"/>
                    </a:cubicBezTo>
                    <a:cubicBezTo>
                      <a:pt x="15" y="612"/>
                      <a:pt x="12" y="622"/>
                      <a:pt x="11" y="627"/>
                    </a:cubicBezTo>
                    <a:cubicBezTo>
                      <a:pt x="11" y="628"/>
                      <a:pt x="11" y="628"/>
                      <a:pt x="11" y="628"/>
                    </a:cubicBezTo>
                    <a:cubicBezTo>
                      <a:pt x="0" y="663"/>
                      <a:pt x="2" y="780"/>
                      <a:pt x="44" y="826"/>
                    </a:cubicBezTo>
                    <a:cubicBezTo>
                      <a:pt x="90" y="876"/>
                      <a:pt x="151" y="898"/>
                      <a:pt x="211" y="885"/>
                    </a:cubicBezTo>
                    <a:cubicBezTo>
                      <a:pt x="257" y="876"/>
                      <a:pt x="283" y="850"/>
                      <a:pt x="286" y="830"/>
                    </a:cubicBezTo>
                    <a:cubicBezTo>
                      <a:pt x="286" y="828"/>
                      <a:pt x="286" y="827"/>
                      <a:pt x="286" y="826"/>
                    </a:cubicBezTo>
                    <a:cubicBezTo>
                      <a:pt x="286" y="820"/>
                      <a:pt x="283" y="815"/>
                      <a:pt x="278" y="812"/>
                    </a:cubicBezTo>
                    <a:cubicBezTo>
                      <a:pt x="266" y="806"/>
                      <a:pt x="239" y="795"/>
                      <a:pt x="209" y="783"/>
                    </a:cubicBezTo>
                    <a:cubicBezTo>
                      <a:pt x="177" y="769"/>
                      <a:pt x="140" y="754"/>
                      <a:pt x="121" y="745"/>
                    </a:cubicBezTo>
                    <a:cubicBezTo>
                      <a:pt x="107" y="739"/>
                      <a:pt x="102" y="734"/>
                      <a:pt x="100" y="732"/>
                    </a:cubicBezTo>
                    <a:cubicBezTo>
                      <a:pt x="103" y="732"/>
                      <a:pt x="109" y="732"/>
                      <a:pt x="121" y="737"/>
                    </a:cubicBezTo>
                    <a:cubicBezTo>
                      <a:pt x="151" y="750"/>
                      <a:pt x="151" y="750"/>
                      <a:pt x="151" y="750"/>
                    </a:cubicBezTo>
                    <a:cubicBezTo>
                      <a:pt x="222" y="782"/>
                      <a:pt x="293" y="811"/>
                      <a:pt x="311" y="798"/>
                    </a:cubicBezTo>
                    <a:cubicBezTo>
                      <a:pt x="335" y="780"/>
                      <a:pt x="370" y="671"/>
                      <a:pt x="379" y="588"/>
                    </a:cubicBezTo>
                    <a:cubicBezTo>
                      <a:pt x="379" y="586"/>
                      <a:pt x="379" y="585"/>
                      <a:pt x="379" y="583"/>
                    </a:cubicBezTo>
                    <a:cubicBezTo>
                      <a:pt x="379" y="572"/>
                      <a:pt x="375" y="565"/>
                      <a:pt x="367" y="564"/>
                    </a:cubicBezTo>
                    <a:cubicBezTo>
                      <a:pt x="330" y="557"/>
                      <a:pt x="228" y="543"/>
                      <a:pt x="168" y="535"/>
                    </a:cubicBezTo>
                    <a:cubicBezTo>
                      <a:pt x="122" y="528"/>
                      <a:pt x="122" y="528"/>
                      <a:pt x="122" y="528"/>
                    </a:cubicBezTo>
                    <a:cubicBezTo>
                      <a:pt x="112" y="527"/>
                      <a:pt x="108" y="525"/>
                      <a:pt x="107" y="523"/>
                    </a:cubicBezTo>
                    <a:cubicBezTo>
                      <a:pt x="108" y="523"/>
                      <a:pt x="113" y="521"/>
                      <a:pt x="121" y="522"/>
                    </a:cubicBezTo>
                    <a:cubicBezTo>
                      <a:pt x="177" y="529"/>
                      <a:pt x="177" y="529"/>
                      <a:pt x="177" y="529"/>
                    </a:cubicBezTo>
                    <a:cubicBezTo>
                      <a:pt x="240" y="537"/>
                      <a:pt x="336" y="550"/>
                      <a:pt x="366" y="552"/>
                    </a:cubicBezTo>
                    <a:cubicBezTo>
                      <a:pt x="367" y="552"/>
                      <a:pt x="367" y="552"/>
                      <a:pt x="367" y="552"/>
                    </a:cubicBezTo>
                    <a:cubicBezTo>
                      <a:pt x="370" y="553"/>
                      <a:pt x="374" y="553"/>
                      <a:pt x="378" y="550"/>
                    </a:cubicBezTo>
                    <a:cubicBezTo>
                      <a:pt x="381" y="548"/>
                      <a:pt x="383" y="543"/>
                      <a:pt x="384" y="536"/>
                    </a:cubicBezTo>
                    <a:cubicBezTo>
                      <a:pt x="385" y="522"/>
                      <a:pt x="386" y="500"/>
                      <a:pt x="386" y="478"/>
                    </a:cubicBezTo>
                    <a:cubicBezTo>
                      <a:pt x="386" y="462"/>
                      <a:pt x="386" y="446"/>
                      <a:pt x="385" y="434"/>
                    </a:cubicBezTo>
                    <a:cubicBezTo>
                      <a:pt x="385" y="421"/>
                      <a:pt x="376" y="418"/>
                      <a:pt x="371" y="417"/>
                    </a:cubicBezTo>
                    <a:cubicBezTo>
                      <a:pt x="364" y="416"/>
                      <a:pt x="354" y="415"/>
                      <a:pt x="343" y="415"/>
                    </a:cubicBezTo>
                    <a:cubicBezTo>
                      <a:pt x="326" y="414"/>
                      <a:pt x="288" y="411"/>
                      <a:pt x="286" y="405"/>
                    </a:cubicBezTo>
                    <a:cubicBezTo>
                      <a:pt x="291" y="402"/>
                      <a:pt x="313" y="404"/>
                      <a:pt x="329" y="405"/>
                    </a:cubicBezTo>
                    <a:cubicBezTo>
                      <a:pt x="346" y="407"/>
                      <a:pt x="364" y="408"/>
                      <a:pt x="374" y="406"/>
                    </a:cubicBezTo>
                    <a:cubicBezTo>
                      <a:pt x="383" y="405"/>
                      <a:pt x="387" y="397"/>
                      <a:pt x="387" y="386"/>
                    </a:cubicBezTo>
                    <a:cubicBezTo>
                      <a:pt x="386" y="351"/>
                      <a:pt x="376" y="266"/>
                      <a:pt x="363" y="228"/>
                    </a:cubicBezTo>
                    <a:cubicBezTo>
                      <a:pt x="363" y="228"/>
                      <a:pt x="363" y="228"/>
                      <a:pt x="363" y="228"/>
                    </a:cubicBezTo>
                    <a:cubicBezTo>
                      <a:pt x="362" y="225"/>
                      <a:pt x="360" y="216"/>
                      <a:pt x="347" y="216"/>
                    </a:cubicBezTo>
                    <a:cubicBezTo>
                      <a:pt x="336" y="216"/>
                      <a:pt x="315" y="220"/>
                      <a:pt x="294" y="223"/>
                    </a:cubicBezTo>
                    <a:cubicBezTo>
                      <a:pt x="268" y="227"/>
                      <a:pt x="214" y="235"/>
                      <a:pt x="208" y="229"/>
                    </a:cubicBezTo>
                    <a:cubicBezTo>
                      <a:pt x="213" y="224"/>
                      <a:pt x="249" y="219"/>
                      <a:pt x="273" y="216"/>
                    </a:cubicBezTo>
                    <a:cubicBezTo>
                      <a:pt x="302" y="211"/>
                      <a:pt x="333" y="207"/>
                      <a:pt x="345" y="201"/>
                    </a:cubicBezTo>
                    <a:cubicBezTo>
                      <a:pt x="350" y="198"/>
                      <a:pt x="352" y="194"/>
                      <a:pt x="352" y="189"/>
                    </a:cubicBezTo>
                    <a:cubicBezTo>
                      <a:pt x="352" y="185"/>
                      <a:pt x="350" y="181"/>
                      <a:pt x="349" y="179"/>
                    </a:cubicBezTo>
                    <a:cubicBezTo>
                      <a:pt x="345" y="165"/>
                      <a:pt x="304" y="45"/>
                      <a:pt x="232" y="17"/>
                    </a:cubicBezTo>
                    <a:cubicBezTo>
                      <a:pt x="193" y="1"/>
                      <a:pt x="130" y="0"/>
                      <a:pt x="84" y="3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" name="Freeform 72"/>
              <p:cNvSpPr>
                <a:spLocks/>
              </p:cNvSpPr>
              <p:nvPr/>
            </p:nvSpPr>
            <p:spPr bwMode="auto">
              <a:xfrm>
                <a:off x="3604" y="1877"/>
                <a:ext cx="117" cy="50"/>
              </a:xfrm>
              <a:custGeom>
                <a:avLst/>
                <a:gdLst>
                  <a:gd name="T0" fmla="*/ 0 w 85"/>
                  <a:gd name="T1" fmla="*/ 74 h 34"/>
                  <a:gd name="T2" fmla="*/ 161 w 85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5" h="34">
                    <a:moveTo>
                      <a:pt x="0" y="34"/>
                    </a:moveTo>
                    <a:cubicBezTo>
                      <a:pt x="16" y="21"/>
                      <a:pt x="27" y="2"/>
                      <a:pt x="85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" name="Freeform 73"/>
              <p:cNvSpPr>
                <a:spLocks/>
              </p:cNvSpPr>
              <p:nvPr/>
            </p:nvSpPr>
            <p:spPr bwMode="auto">
              <a:xfrm>
                <a:off x="3461" y="1935"/>
                <a:ext cx="99" cy="53"/>
              </a:xfrm>
              <a:custGeom>
                <a:avLst/>
                <a:gdLst>
                  <a:gd name="T0" fmla="*/ 0 w 72"/>
                  <a:gd name="T1" fmla="*/ 78 h 36"/>
                  <a:gd name="T2" fmla="*/ 136 w 72"/>
                  <a:gd name="T3" fmla="*/ 0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36">
                    <a:moveTo>
                      <a:pt x="0" y="36"/>
                    </a:moveTo>
                    <a:cubicBezTo>
                      <a:pt x="18" y="22"/>
                      <a:pt x="51" y="4"/>
                      <a:pt x="72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" name="Freeform 74"/>
              <p:cNvSpPr>
                <a:spLocks/>
              </p:cNvSpPr>
              <p:nvPr/>
            </p:nvSpPr>
            <p:spPr bwMode="auto">
              <a:xfrm>
                <a:off x="3704" y="2075"/>
                <a:ext cx="133" cy="104"/>
              </a:xfrm>
              <a:custGeom>
                <a:avLst/>
                <a:gdLst>
                  <a:gd name="T0" fmla="*/ 0 w 97"/>
                  <a:gd name="T1" fmla="*/ 152 h 71"/>
                  <a:gd name="T2" fmla="*/ 182 w 97"/>
                  <a:gd name="T3" fmla="*/ 18 h 7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7" h="71">
                    <a:moveTo>
                      <a:pt x="0" y="71"/>
                    </a:moveTo>
                    <a:cubicBezTo>
                      <a:pt x="14" y="49"/>
                      <a:pt x="49" y="0"/>
                      <a:pt x="97" y="8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" name="Freeform 75"/>
              <p:cNvSpPr>
                <a:spLocks/>
              </p:cNvSpPr>
              <p:nvPr/>
            </p:nvSpPr>
            <p:spPr bwMode="auto">
              <a:xfrm>
                <a:off x="3710" y="1416"/>
                <a:ext cx="62" cy="47"/>
              </a:xfrm>
              <a:custGeom>
                <a:avLst/>
                <a:gdLst>
                  <a:gd name="T0" fmla="*/ 0 w 45"/>
                  <a:gd name="T1" fmla="*/ 0 h 32"/>
                  <a:gd name="T2" fmla="*/ 85 w 45"/>
                  <a:gd name="T3" fmla="*/ 69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32">
                    <a:moveTo>
                      <a:pt x="0" y="0"/>
                    </a:moveTo>
                    <a:cubicBezTo>
                      <a:pt x="8" y="27"/>
                      <a:pt x="28" y="32"/>
                      <a:pt x="45" y="32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" name="Freeform 76"/>
              <p:cNvSpPr>
                <a:spLocks/>
              </p:cNvSpPr>
              <p:nvPr/>
            </p:nvSpPr>
            <p:spPr bwMode="auto">
              <a:xfrm>
                <a:off x="3562" y="1563"/>
                <a:ext cx="54" cy="89"/>
              </a:xfrm>
              <a:custGeom>
                <a:avLst/>
                <a:gdLst>
                  <a:gd name="T0" fmla="*/ 54 w 39"/>
                  <a:gd name="T1" fmla="*/ 0 h 61"/>
                  <a:gd name="T2" fmla="*/ 0 w 39"/>
                  <a:gd name="T3" fmla="*/ 130 h 6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61">
                    <a:moveTo>
                      <a:pt x="28" y="0"/>
                    </a:moveTo>
                    <a:cubicBezTo>
                      <a:pt x="39" y="26"/>
                      <a:pt x="37" y="52"/>
                      <a:pt x="0" y="61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" name="Freeform 77"/>
              <p:cNvSpPr>
                <a:spLocks/>
              </p:cNvSpPr>
              <p:nvPr/>
            </p:nvSpPr>
            <p:spPr bwMode="auto">
              <a:xfrm>
                <a:off x="3671" y="1780"/>
                <a:ext cx="38" cy="39"/>
              </a:xfrm>
              <a:custGeom>
                <a:avLst/>
                <a:gdLst>
                  <a:gd name="T0" fmla="*/ 0 w 28"/>
                  <a:gd name="T1" fmla="*/ 1 h 27"/>
                  <a:gd name="T2" fmla="*/ 52 w 28"/>
                  <a:gd name="T3" fmla="*/ 56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27">
                    <a:moveTo>
                      <a:pt x="0" y="1"/>
                    </a:moveTo>
                    <a:cubicBezTo>
                      <a:pt x="17" y="0"/>
                      <a:pt x="27" y="11"/>
                      <a:pt x="28" y="27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" name="Freeform 78"/>
              <p:cNvSpPr>
                <a:spLocks/>
              </p:cNvSpPr>
              <p:nvPr/>
            </p:nvSpPr>
            <p:spPr bwMode="auto">
              <a:xfrm>
                <a:off x="3661" y="1690"/>
                <a:ext cx="67" cy="44"/>
              </a:xfrm>
              <a:custGeom>
                <a:avLst/>
                <a:gdLst>
                  <a:gd name="T0" fmla="*/ 0 w 49"/>
                  <a:gd name="T1" fmla="*/ 0 h 30"/>
                  <a:gd name="T2" fmla="*/ 92 w 49"/>
                  <a:gd name="T3" fmla="*/ 54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30">
                    <a:moveTo>
                      <a:pt x="0" y="0"/>
                    </a:moveTo>
                    <a:cubicBezTo>
                      <a:pt x="6" y="10"/>
                      <a:pt x="22" y="30"/>
                      <a:pt x="49" y="25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" name="Freeform 79"/>
              <p:cNvSpPr>
                <a:spLocks/>
              </p:cNvSpPr>
              <p:nvPr/>
            </p:nvSpPr>
            <p:spPr bwMode="auto">
              <a:xfrm>
                <a:off x="3452" y="2175"/>
                <a:ext cx="139" cy="118"/>
              </a:xfrm>
              <a:custGeom>
                <a:avLst/>
                <a:gdLst>
                  <a:gd name="T0" fmla="*/ 0 w 101"/>
                  <a:gd name="T1" fmla="*/ 172 h 81"/>
                  <a:gd name="T2" fmla="*/ 127 w 101"/>
                  <a:gd name="T3" fmla="*/ 68 h 81"/>
                  <a:gd name="T4" fmla="*/ 161 w 101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1" h="81">
                    <a:moveTo>
                      <a:pt x="0" y="81"/>
                    </a:moveTo>
                    <a:cubicBezTo>
                      <a:pt x="13" y="55"/>
                      <a:pt x="44" y="43"/>
                      <a:pt x="67" y="32"/>
                    </a:cubicBezTo>
                    <a:cubicBezTo>
                      <a:pt x="101" y="15"/>
                      <a:pt x="86" y="4"/>
                      <a:pt x="85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" name="Freeform 80"/>
              <p:cNvSpPr>
                <a:spLocks/>
              </p:cNvSpPr>
              <p:nvPr/>
            </p:nvSpPr>
            <p:spPr bwMode="auto">
              <a:xfrm>
                <a:off x="3292" y="1212"/>
                <a:ext cx="582" cy="1343"/>
              </a:xfrm>
              <a:custGeom>
                <a:avLst/>
                <a:gdLst>
                  <a:gd name="T0" fmla="*/ 312 w 423"/>
                  <a:gd name="T1" fmla="*/ 1948 h 915"/>
                  <a:gd name="T2" fmla="*/ 59 w 423"/>
                  <a:gd name="T3" fmla="*/ 1305 h 915"/>
                  <a:gd name="T4" fmla="*/ 91 w 423"/>
                  <a:gd name="T5" fmla="*/ 478 h 915"/>
                  <a:gd name="T6" fmla="*/ 157 w 423"/>
                  <a:gd name="T7" fmla="*/ 97 h 915"/>
                  <a:gd name="T8" fmla="*/ 356 w 423"/>
                  <a:gd name="T9" fmla="*/ 0 h 915"/>
                  <a:gd name="T10" fmla="*/ 626 w 423"/>
                  <a:gd name="T11" fmla="*/ 148 h 915"/>
                  <a:gd name="T12" fmla="*/ 801 w 423"/>
                  <a:gd name="T13" fmla="*/ 911 h 915"/>
                  <a:gd name="T14" fmla="*/ 801 w 423"/>
                  <a:gd name="T15" fmla="*/ 953 h 915"/>
                  <a:gd name="T16" fmla="*/ 563 w 423"/>
                  <a:gd name="T17" fmla="*/ 1883 h 915"/>
                  <a:gd name="T18" fmla="*/ 312 w 423"/>
                  <a:gd name="T19" fmla="*/ 1948 h 9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3" h="915">
                    <a:moveTo>
                      <a:pt x="165" y="904"/>
                    </a:moveTo>
                    <a:cubicBezTo>
                      <a:pt x="45" y="877"/>
                      <a:pt x="0" y="777"/>
                      <a:pt x="31" y="606"/>
                    </a:cubicBezTo>
                    <a:cubicBezTo>
                      <a:pt x="48" y="508"/>
                      <a:pt x="69" y="362"/>
                      <a:pt x="48" y="222"/>
                    </a:cubicBezTo>
                    <a:cubicBezTo>
                      <a:pt x="37" y="148"/>
                      <a:pt x="49" y="85"/>
                      <a:pt x="83" y="45"/>
                    </a:cubicBezTo>
                    <a:cubicBezTo>
                      <a:pt x="109" y="16"/>
                      <a:pt x="145" y="0"/>
                      <a:pt x="188" y="0"/>
                    </a:cubicBezTo>
                    <a:cubicBezTo>
                      <a:pt x="230" y="0"/>
                      <a:pt x="285" y="8"/>
                      <a:pt x="331" y="69"/>
                    </a:cubicBezTo>
                    <a:cubicBezTo>
                      <a:pt x="382" y="135"/>
                      <a:pt x="413" y="254"/>
                      <a:pt x="423" y="423"/>
                    </a:cubicBezTo>
                    <a:cubicBezTo>
                      <a:pt x="423" y="429"/>
                      <a:pt x="423" y="436"/>
                      <a:pt x="423" y="442"/>
                    </a:cubicBezTo>
                    <a:cubicBezTo>
                      <a:pt x="423" y="652"/>
                      <a:pt x="377" y="809"/>
                      <a:pt x="297" y="874"/>
                    </a:cubicBezTo>
                    <a:cubicBezTo>
                      <a:pt x="259" y="905"/>
                      <a:pt x="215" y="915"/>
                      <a:pt x="165" y="90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" name="Freeform 81"/>
              <p:cNvSpPr>
                <a:spLocks/>
              </p:cNvSpPr>
              <p:nvPr/>
            </p:nvSpPr>
            <p:spPr bwMode="auto">
              <a:xfrm>
                <a:off x="3338" y="1237"/>
                <a:ext cx="510" cy="1293"/>
              </a:xfrm>
              <a:custGeom>
                <a:avLst/>
                <a:gdLst>
                  <a:gd name="T0" fmla="*/ 153 w 371"/>
                  <a:gd name="T1" fmla="*/ 66 h 881"/>
                  <a:gd name="T2" fmla="*/ 631 w 371"/>
                  <a:gd name="T3" fmla="*/ 373 h 881"/>
                  <a:gd name="T4" fmla="*/ 499 w 371"/>
                  <a:gd name="T5" fmla="*/ 431 h 881"/>
                  <a:gd name="T6" fmla="*/ 362 w 371"/>
                  <a:gd name="T7" fmla="*/ 478 h 881"/>
                  <a:gd name="T8" fmla="*/ 642 w 371"/>
                  <a:gd name="T9" fmla="*/ 465 h 881"/>
                  <a:gd name="T10" fmla="*/ 657 w 371"/>
                  <a:gd name="T11" fmla="*/ 480 h 881"/>
                  <a:gd name="T12" fmla="*/ 690 w 371"/>
                  <a:gd name="T13" fmla="*/ 839 h 881"/>
                  <a:gd name="T14" fmla="*/ 514 w 371"/>
                  <a:gd name="T15" fmla="*/ 842 h 881"/>
                  <a:gd name="T16" fmla="*/ 631 w 371"/>
                  <a:gd name="T17" fmla="*/ 894 h 881"/>
                  <a:gd name="T18" fmla="*/ 697 w 371"/>
                  <a:gd name="T19" fmla="*/ 920 h 881"/>
                  <a:gd name="T20" fmla="*/ 690 w 371"/>
                  <a:gd name="T21" fmla="*/ 1155 h 881"/>
                  <a:gd name="T22" fmla="*/ 676 w 371"/>
                  <a:gd name="T23" fmla="*/ 1155 h 881"/>
                  <a:gd name="T24" fmla="*/ 216 w 371"/>
                  <a:gd name="T25" fmla="*/ 1090 h 881"/>
                  <a:gd name="T26" fmla="*/ 212 w 371"/>
                  <a:gd name="T27" fmla="*/ 1137 h 881"/>
                  <a:gd name="T28" fmla="*/ 675 w 371"/>
                  <a:gd name="T29" fmla="*/ 1215 h 881"/>
                  <a:gd name="T30" fmla="*/ 565 w 371"/>
                  <a:gd name="T31" fmla="*/ 1686 h 881"/>
                  <a:gd name="T32" fmla="*/ 219 w 371"/>
                  <a:gd name="T33" fmla="*/ 1553 h 881"/>
                  <a:gd name="T34" fmla="*/ 206 w 371"/>
                  <a:gd name="T35" fmla="*/ 1603 h 881"/>
                  <a:gd name="T36" fmla="*/ 503 w 371"/>
                  <a:gd name="T37" fmla="*/ 1747 h 881"/>
                  <a:gd name="T38" fmla="*/ 379 w 371"/>
                  <a:gd name="T39" fmla="*/ 1871 h 881"/>
                  <a:gd name="T40" fmla="*/ 19 w 371"/>
                  <a:gd name="T41" fmla="*/ 1340 h 881"/>
                  <a:gd name="T42" fmla="*/ 44 w 371"/>
                  <a:gd name="T43" fmla="*/ 1325 h 881"/>
                  <a:gd name="T44" fmla="*/ 463 w 371"/>
                  <a:gd name="T45" fmla="*/ 1402 h 881"/>
                  <a:gd name="T46" fmla="*/ 503 w 371"/>
                  <a:gd name="T47" fmla="*/ 1378 h 881"/>
                  <a:gd name="T48" fmla="*/ 45 w 371"/>
                  <a:gd name="T49" fmla="*/ 1252 h 881"/>
                  <a:gd name="T50" fmla="*/ 34 w 371"/>
                  <a:gd name="T51" fmla="*/ 1230 h 881"/>
                  <a:gd name="T52" fmla="*/ 67 w 371"/>
                  <a:gd name="T53" fmla="*/ 1026 h 881"/>
                  <a:gd name="T54" fmla="*/ 91 w 371"/>
                  <a:gd name="T55" fmla="*/ 1013 h 881"/>
                  <a:gd name="T56" fmla="*/ 374 w 371"/>
                  <a:gd name="T57" fmla="*/ 1001 h 881"/>
                  <a:gd name="T58" fmla="*/ 234 w 371"/>
                  <a:gd name="T59" fmla="*/ 967 h 881"/>
                  <a:gd name="T60" fmla="*/ 80 w 371"/>
                  <a:gd name="T61" fmla="*/ 922 h 881"/>
                  <a:gd name="T62" fmla="*/ 85 w 371"/>
                  <a:gd name="T63" fmla="*/ 812 h 881"/>
                  <a:gd name="T64" fmla="*/ 95 w 371"/>
                  <a:gd name="T65" fmla="*/ 763 h 881"/>
                  <a:gd name="T66" fmla="*/ 147 w 371"/>
                  <a:gd name="T67" fmla="*/ 750 h 881"/>
                  <a:gd name="T68" fmla="*/ 445 w 371"/>
                  <a:gd name="T69" fmla="*/ 669 h 881"/>
                  <a:gd name="T70" fmla="*/ 443 w 371"/>
                  <a:gd name="T71" fmla="*/ 662 h 881"/>
                  <a:gd name="T72" fmla="*/ 100 w 371"/>
                  <a:gd name="T73" fmla="*/ 699 h 881"/>
                  <a:gd name="T74" fmla="*/ 82 w 371"/>
                  <a:gd name="T75" fmla="*/ 575 h 881"/>
                  <a:gd name="T76" fmla="*/ 71 w 371"/>
                  <a:gd name="T77" fmla="*/ 414 h 881"/>
                  <a:gd name="T78" fmla="*/ 267 w 371"/>
                  <a:gd name="T79" fmla="*/ 355 h 881"/>
                  <a:gd name="T80" fmla="*/ 510 w 371"/>
                  <a:gd name="T81" fmla="*/ 276 h 881"/>
                  <a:gd name="T82" fmla="*/ 348 w 371"/>
                  <a:gd name="T83" fmla="*/ 280 h 881"/>
                  <a:gd name="T84" fmla="*/ 65 w 371"/>
                  <a:gd name="T85" fmla="*/ 321 h 881"/>
                  <a:gd name="T86" fmla="*/ 60 w 371"/>
                  <a:gd name="T87" fmla="*/ 295 h 8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71" h="881">
                    <a:moveTo>
                      <a:pt x="32" y="137"/>
                    </a:moveTo>
                    <a:cubicBezTo>
                      <a:pt x="32" y="90"/>
                      <a:pt x="49" y="54"/>
                      <a:pt x="81" y="31"/>
                    </a:cubicBezTo>
                    <a:cubicBezTo>
                      <a:pt x="125" y="0"/>
                      <a:pt x="184" y="2"/>
                      <a:pt x="222" y="16"/>
                    </a:cubicBezTo>
                    <a:cubicBezTo>
                      <a:pt x="290" y="43"/>
                      <a:pt x="330" y="160"/>
                      <a:pt x="334" y="173"/>
                    </a:cubicBezTo>
                    <a:cubicBezTo>
                      <a:pt x="336" y="180"/>
                      <a:pt x="336" y="185"/>
                      <a:pt x="334" y="186"/>
                    </a:cubicBezTo>
                    <a:cubicBezTo>
                      <a:pt x="322" y="192"/>
                      <a:pt x="293" y="196"/>
                      <a:pt x="264" y="200"/>
                    </a:cubicBezTo>
                    <a:cubicBezTo>
                      <a:pt x="218" y="206"/>
                      <a:pt x="197" y="210"/>
                      <a:pt x="192" y="217"/>
                    </a:cubicBezTo>
                    <a:cubicBezTo>
                      <a:pt x="191" y="219"/>
                      <a:pt x="191" y="221"/>
                      <a:pt x="191" y="222"/>
                    </a:cubicBezTo>
                    <a:cubicBezTo>
                      <a:pt x="194" y="235"/>
                      <a:pt x="224" y="232"/>
                      <a:pt x="287" y="223"/>
                    </a:cubicBezTo>
                    <a:cubicBezTo>
                      <a:pt x="308" y="219"/>
                      <a:pt x="329" y="216"/>
                      <a:pt x="340" y="216"/>
                    </a:cubicBezTo>
                    <a:cubicBezTo>
                      <a:pt x="346" y="216"/>
                      <a:pt x="347" y="219"/>
                      <a:pt x="348" y="222"/>
                    </a:cubicBezTo>
                    <a:cubicBezTo>
                      <a:pt x="348" y="223"/>
                      <a:pt x="348" y="223"/>
                      <a:pt x="348" y="223"/>
                    </a:cubicBezTo>
                    <a:cubicBezTo>
                      <a:pt x="360" y="259"/>
                      <a:pt x="370" y="345"/>
                      <a:pt x="371" y="378"/>
                    </a:cubicBezTo>
                    <a:cubicBezTo>
                      <a:pt x="371" y="385"/>
                      <a:pt x="369" y="390"/>
                      <a:pt x="365" y="390"/>
                    </a:cubicBezTo>
                    <a:cubicBezTo>
                      <a:pt x="355" y="392"/>
                      <a:pt x="338" y="391"/>
                      <a:pt x="321" y="389"/>
                    </a:cubicBezTo>
                    <a:cubicBezTo>
                      <a:pt x="294" y="387"/>
                      <a:pt x="278" y="386"/>
                      <a:pt x="272" y="391"/>
                    </a:cubicBezTo>
                    <a:cubicBezTo>
                      <a:pt x="271" y="393"/>
                      <a:pt x="270" y="395"/>
                      <a:pt x="270" y="397"/>
                    </a:cubicBezTo>
                    <a:cubicBezTo>
                      <a:pt x="271" y="410"/>
                      <a:pt x="296" y="412"/>
                      <a:pt x="334" y="415"/>
                    </a:cubicBezTo>
                    <a:cubicBezTo>
                      <a:pt x="345" y="415"/>
                      <a:pt x="355" y="416"/>
                      <a:pt x="362" y="417"/>
                    </a:cubicBezTo>
                    <a:cubicBezTo>
                      <a:pt x="367" y="418"/>
                      <a:pt x="369" y="421"/>
                      <a:pt x="369" y="427"/>
                    </a:cubicBezTo>
                    <a:cubicBezTo>
                      <a:pt x="370" y="454"/>
                      <a:pt x="371" y="503"/>
                      <a:pt x="368" y="527"/>
                    </a:cubicBezTo>
                    <a:cubicBezTo>
                      <a:pt x="367" y="534"/>
                      <a:pt x="365" y="536"/>
                      <a:pt x="365" y="536"/>
                    </a:cubicBezTo>
                    <a:cubicBezTo>
                      <a:pt x="364" y="537"/>
                      <a:pt x="362" y="537"/>
                      <a:pt x="360" y="536"/>
                    </a:cubicBezTo>
                    <a:cubicBezTo>
                      <a:pt x="358" y="536"/>
                      <a:pt x="358" y="536"/>
                      <a:pt x="358" y="536"/>
                    </a:cubicBezTo>
                    <a:cubicBezTo>
                      <a:pt x="328" y="534"/>
                      <a:pt x="233" y="522"/>
                      <a:pt x="170" y="513"/>
                    </a:cubicBezTo>
                    <a:cubicBezTo>
                      <a:pt x="114" y="506"/>
                      <a:pt x="114" y="506"/>
                      <a:pt x="114" y="506"/>
                    </a:cubicBezTo>
                    <a:cubicBezTo>
                      <a:pt x="100" y="505"/>
                      <a:pt x="91" y="508"/>
                      <a:pt x="90" y="514"/>
                    </a:cubicBezTo>
                    <a:cubicBezTo>
                      <a:pt x="89" y="521"/>
                      <a:pt x="98" y="526"/>
                      <a:pt x="112" y="528"/>
                    </a:cubicBezTo>
                    <a:cubicBezTo>
                      <a:pt x="159" y="535"/>
                      <a:pt x="159" y="535"/>
                      <a:pt x="159" y="535"/>
                    </a:cubicBezTo>
                    <a:cubicBezTo>
                      <a:pt x="219" y="543"/>
                      <a:pt x="321" y="556"/>
                      <a:pt x="357" y="564"/>
                    </a:cubicBezTo>
                    <a:cubicBezTo>
                      <a:pt x="364" y="565"/>
                      <a:pt x="364" y="574"/>
                      <a:pt x="363" y="579"/>
                    </a:cubicBezTo>
                    <a:cubicBezTo>
                      <a:pt x="354" y="665"/>
                      <a:pt x="318" y="769"/>
                      <a:pt x="299" y="783"/>
                    </a:cubicBezTo>
                    <a:cubicBezTo>
                      <a:pt x="282" y="795"/>
                      <a:pt x="190" y="754"/>
                      <a:pt x="146" y="734"/>
                    </a:cubicBezTo>
                    <a:cubicBezTo>
                      <a:pt x="116" y="721"/>
                      <a:pt x="116" y="721"/>
                      <a:pt x="116" y="721"/>
                    </a:cubicBezTo>
                    <a:cubicBezTo>
                      <a:pt x="109" y="719"/>
                      <a:pt x="87" y="711"/>
                      <a:pt x="83" y="720"/>
                    </a:cubicBezTo>
                    <a:cubicBezTo>
                      <a:pt x="80" y="727"/>
                      <a:pt x="89" y="735"/>
                      <a:pt x="109" y="744"/>
                    </a:cubicBezTo>
                    <a:cubicBezTo>
                      <a:pt x="129" y="754"/>
                      <a:pt x="166" y="769"/>
                      <a:pt x="198" y="782"/>
                    </a:cubicBezTo>
                    <a:cubicBezTo>
                      <a:pt x="227" y="794"/>
                      <a:pt x="255" y="805"/>
                      <a:pt x="266" y="811"/>
                    </a:cubicBezTo>
                    <a:cubicBezTo>
                      <a:pt x="270" y="813"/>
                      <a:pt x="271" y="817"/>
                      <a:pt x="270" y="821"/>
                    </a:cubicBezTo>
                    <a:cubicBezTo>
                      <a:pt x="268" y="834"/>
                      <a:pt x="248" y="860"/>
                      <a:pt x="201" y="869"/>
                    </a:cubicBezTo>
                    <a:cubicBezTo>
                      <a:pt x="144" y="881"/>
                      <a:pt x="86" y="860"/>
                      <a:pt x="42" y="812"/>
                    </a:cubicBezTo>
                    <a:cubicBezTo>
                      <a:pt x="2" y="769"/>
                      <a:pt x="0" y="656"/>
                      <a:pt x="10" y="622"/>
                    </a:cubicBezTo>
                    <a:cubicBezTo>
                      <a:pt x="11" y="621"/>
                      <a:pt x="11" y="621"/>
                      <a:pt x="11" y="621"/>
                    </a:cubicBezTo>
                    <a:cubicBezTo>
                      <a:pt x="12" y="616"/>
                      <a:pt x="13" y="613"/>
                      <a:pt x="23" y="615"/>
                    </a:cubicBezTo>
                    <a:cubicBezTo>
                      <a:pt x="43" y="618"/>
                      <a:pt x="86" y="625"/>
                      <a:pt x="128" y="632"/>
                    </a:cubicBezTo>
                    <a:cubicBezTo>
                      <a:pt x="182" y="641"/>
                      <a:pt x="234" y="650"/>
                      <a:pt x="245" y="651"/>
                    </a:cubicBezTo>
                    <a:cubicBezTo>
                      <a:pt x="259" y="652"/>
                      <a:pt x="266" y="646"/>
                      <a:pt x="266" y="640"/>
                    </a:cubicBezTo>
                    <a:cubicBezTo>
                      <a:pt x="266" y="640"/>
                      <a:pt x="266" y="640"/>
                      <a:pt x="266" y="640"/>
                    </a:cubicBezTo>
                    <a:cubicBezTo>
                      <a:pt x="266" y="634"/>
                      <a:pt x="261" y="629"/>
                      <a:pt x="250" y="627"/>
                    </a:cubicBezTo>
                    <a:cubicBezTo>
                      <a:pt x="170" y="615"/>
                      <a:pt x="59" y="597"/>
                      <a:pt x="24" y="581"/>
                    </a:cubicBezTo>
                    <a:cubicBezTo>
                      <a:pt x="23" y="581"/>
                      <a:pt x="23" y="581"/>
                      <a:pt x="23" y="581"/>
                    </a:cubicBezTo>
                    <a:cubicBezTo>
                      <a:pt x="21" y="580"/>
                      <a:pt x="18" y="578"/>
                      <a:pt x="18" y="571"/>
                    </a:cubicBezTo>
                    <a:cubicBezTo>
                      <a:pt x="18" y="570"/>
                      <a:pt x="18" y="568"/>
                      <a:pt x="19" y="566"/>
                    </a:cubicBezTo>
                    <a:cubicBezTo>
                      <a:pt x="20" y="543"/>
                      <a:pt x="28" y="496"/>
                      <a:pt x="36" y="476"/>
                    </a:cubicBezTo>
                    <a:cubicBezTo>
                      <a:pt x="39" y="469"/>
                      <a:pt x="42" y="469"/>
                      <a:pt x="46" y="470"/>
                    </a:cubicBezTo>
                    <a:cubicBezTo>
                      <a:pt x="48" y="470"/>
                      <a:pt x="48" y="470"/>
                      <a:pt x="48" y="470"/>
                    </a:cubicBezTo>
                    <a:cubicBezTo>
                      <a:pt x="78" y="472"/>
                      <a:pt x="78" y="472"/>
                      <a:pt x="78" y="472"/>
                    </a:cubicBezTo>
                    <a:cubicBezTo>
                      <a:pt x="161" y="477"/>
                      <a:pt x="196" y="478"/>
                      <a:pt x="198" y="46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0" y="453"/>
                      <a:pt x="166" y="451"/>
                      <a:pt x="124" y="449"/>
                    </a:cubicBezTo>
                    <a:cubicBezTo>
                      <a:pt x="93" y="447"/>
                      <a:pt x="58" y="445"/>
                      <a:pt x="46" y="439"/>
                    </a:cubicBezTo>
                    <a:cubicBezTo>
                      <a:pt x="43" y="436"/>
                      <a:pt x="42" y="430"/>
                      <a:pt x="42" y="428"/>
                    </a:cubicBezTo>
                    <a:cubicBezTo>
                      <a:pt x="41" y="423"/>
                      <a:pt x="41" y="419"/>
                      <a:pt x="41" y="414"/>
                    </a:cubicBezTo>
                    <a:cubicBezTo>
                      <a:pt x="41" y="405"/>
                      <a:pt x="42" y="395"/>
                      <a:pt x="45" y="377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7" y="361"/>
                      <a:pt x="48" y="356"/>
                      <a:pt x="50" y="354"/>
                    </a:cubicBezTo>
                    <a:cubicBezTo>
                      <a:pt x="51" y="352"/>
                      <a:pt x="55" y="352"/>
                      <a:pt x="62" y="351"/>
                    </a:cubicBezTo>
                    <a:cubicBezTo>
                      <a:pt x="78" y="348"/>
                      <a:pt x="78" y="348"/>
                      <a:pt x="78" y="348"/>
                    </a:cubicBezTo>
                    <a:cubicBezTo>
                      <a:pt x="115" y="342"/>
                      <a:pt x="115" y="342"/>
                      <a:pt x="115" y="342"/>
                    </a:cubicBezTo>
                    <a:cubicBezTo>
                      <a:pt x="210" y="328"/>
                      <a:pt x="236" y="321"/>
                      <a:pt x="236" y="311"/>
                    </a:cubicBezTo>
                    <a:cubicBezTo>
                      <a:pt x="236" y="311"/>
                      <a:pt x="236" y="311"/>
                      <a:pt x="236" y="311"/>
                    </a:cubicBezTo>
                    <a:cubicBezTo>
                      <a:pt x="234" y="307"/>
                      <a:pt x="234" y="307"/>
                      <a:pt x="234" y="307"/>
                    </a:cubicBezTo>
                    <a:cubicBezTo>
                      <a:pt x="227" y="301"/>
                      <a:pt x="194" y="305"/>
                      <a:pt x="125" y="316"/>
                    </a:cubicBezTo>
                    <a:cubicBezTo>
                      <a:pt x="95" y="320"/>
                      <a:pt x="58" y="325"/>
                      <a:pt x="53" y="324"/>
                    </a:cubicBezTo>
                    <a:cubicBezTo>
                      <a:pt x="47" y="321"/>
                      <a:pt x="46" y="318"/>
                      <a:pt x="45" y="293"/>
                    </a:cubicBezTo>
                    <a:cubicBezTo>
                      <a:pt x="44" y="267"/>
                      <a:pt x="44" y="267"/>
                      <a:pt x="44" y="267"/>
                    </a:cubicBezTo>
                    <a:cubicBezTo>
                      <a:pt x="43" y="246"/>
                      <a:pt x="41" y="230"/>
                      <a:pt x="39" y="219"/>
                    </a:cubicBezTo>
                    <a:cubicBezTo>
                      <a:pt x="37" y="205"/>
                      <a:pt x="35" y="197"/>
                      <a:pt x="38" y="192"/>
                    </a:cubicBezTo>
                    <a:cubicBezTo>
                      <a:pt x="42" y="185"/>
                      <a:pt x="76" y="179"/>
                      <a:pt x="101" y="174"/>
                    </a:cubicBezTo>
                    <a:cubicBezTo>
                      <a:pt x="116" y="171"/>
                      <a:pt x="130" y="168"/>
                      <a:pt x="141" y="165"/>
                    </a:cubicBezTo>
                    <a:cubicBezTo>
                      <a:pt x="151" y="162"/>
                      <a:pt x="166" y="159"/>
                      <a:pt x="182" y="156"/>
                    </a:cubicBezTo>
                    <a:cubicBezTo>
                      <a:pt x="231" y="145"/>
                      <a:pt x="264" y="137"/>
                      <a:pt x="270" y="128"/>
                    </a:cubicBezTo>
                    <a:cubicBezTo>
                      <a:pt x="271" y="125"/>
                      <a:pt x="271" y="123"/>
                      <a:pt x="271" y="122"/>
                    </a:cubicBezTo>
                    <a:cubicBezTo>
                      <a:pt x="267" y="109"/>
                      <a:pt x="239" y="116"/>
                      <a:pt x="184" y="130"/>
                    </a:cubicBezTo>
                    <a:cubicBezTo>
                      <a:pt x="140" y="141"/>
                      <a:pt x="140" y="141"/>
                      <a:pt x="140" y="141"/>
                    </a:cubicBezTo>
                    <a:cubicBezTo>
                      <a:pt x="66" y="157"/>
                      <a:pt x="41" y="154"/>
                      <a:pt x="34" y="149"/>
                    </a:cubicBezTo>
                    <a:cubicBezTo>
                      <a:pt x="33" y="147"/>
                      <a:pt x="32" y="146"/>
                      <a:pt x="32" y="144"/>
                    </a:cubicBezTo>
                    <a:cubicBezTo>
                      <a:pt x="32" y="142"/>
                      <a:pt x="32" y="140"/>
                      <a:pt x="32" y="13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" name="Freeform 82"/>
              <p:cNvSpPr>
                <a:spLocks/>
              </p:cNvSpPr>
              <p:nvPr/>
            </p:nvSpPr>
            <p:spPr bwMode="auto">
              <a:xfrm>
                <a:off x="3562" y="1642"/>
                <a:ext cx="9" cy="17"/>
              </a:xfrm>
              <a:custGeom>
                <a:avLst/>
                <a:gdLst>
                  <a:gd name="T0" fmla="*/ 0 w 7"/>
                  <a:gd name="T1" fmla="*/ 9 h 12"/>
                  <a:gd name="T2" fmla="*/ 8 w 7"/>
                  <a:gd name="T3" fmla="*/ 18 h 12"/>
                  <a:gd name="T4" fmla="*/ 4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4"/>
                    </a:moveTo>
                    <a:cubicBezTo>
                      <a:pt x="0" y="5"/>
                      <a:pt x="2" y="12"/>
                      <a:pt x="5" y="9"/>
                    </a:cubicBezTo>
                    <a:cubicBezTo>
                      <a:pt x="7" y="7"/>
                      <a:pt x="3" y="2"/>
                      <a:pt x="2" y="0"/>
                    </a:cubicBezTo>
                  </a:path>
                </a:pathLst>
              </a:custGeom>
              <a:noFill/>
              <a:ln w="3175" cap="flat">
                <a:solidFill>
                  <a:srgbClr val="FDDBD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" name="Freeform 83"/>
              <p:cNvSpPr>
                <a:spLocks/>
              </p:cNvSpPr>
              <p:nvPr/>
            </p:nvSpPr>
            <p:spPr bwMode="auto">
              <a:xfrm>
                <a:off x="3669" y="1775"/>
                <a:ext cx="8" cy="11"/>
              </a:xfrm>
              <a:custGeom>
                <a:avLst/>
                <a:gdLst>
                  <a:gd name="T0" fmla="*/ 4 w 6"/>
                  <a:gd name="T1" fmla="*/ 3 h 7"/>
                  <a:gd name="T2" fmla="*/ 7 w 6"/>
                  <a:gd name="T3" fmla="*/ 17 h 7"/>
                  <a:gd name="T4" fmla="*/ 9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0" y="2"/>
                      <a:pt x="2" y="7"/>
                      <a:pt x="4" y="7"/>
                    </a:cubicBezTo>
                    <a:cubicBezTo>
                      <a:pt x="6" y="6"/>
                      <a:pt x="6" y="2"/>
                      <a:pt x="5" y="0"/>
                    </a:cubicBezTo>
                  </a:path>
                </a:pathLst>
              </a:custGeom>
              <a:noFill/>
              <a:ln w="3175" cap="flat">
                <a:solidFill>
                  <a:srgbClr val="FDDBD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" name="Freeform 84"/>
              <p:cNvSpPr>
                <a:spLocks/>
              </p:cNvSpPr>
              <p:nvPr/>
            </p:nvSpPr>
            <p:spPr bwMode="auto">
              <a:xfrm>
                <a:off x="3720" y="1721"/>
                <a:ext cx="8" cy="13"/>
              </a:xfrm>
              <a:custGeom>
                <a:avLst/>
                <a:gdLst>
                  <a:gd name="T0" fmla="*/ 9 w 6"/>
                  <a:gd name="T1" fmla="*/ 6 h 9"/>
                  <a:gd name="T2" fmla="*/ 7 w 6"/>
                  <a:gd name="T3" fmla="*/ 4 h 9"/>
                  <a:gd name="T4" fmla="*/ 5 w 6"/>
                  <a:gd name="T5" fmla="*/ 19 h 9"/>
                  <a:gd name="T6" fmla="*/ 1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3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4" y="3"/>
                      <a:pt x="6" y="9"/>
                      <a:pt x="3" y="9"/>
                    </a:cubicBezTo>
                    <a:cubicBezTo>
                      <a:pt x="0" y="9"/>
                      <a:pt x="1" y="1"/>
                      <a:pt x="1" y="0"/>
                    </a:cubicBezTo>
                  </a:path>
                </a:pathLst>
              </a:custGeom>
              <a:noFill/>
              <a:ln w="3175" cap="flat">
                <a:solidFill>
                  <a:srgbClr val="FDDBD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" name="Freeform 85"/>
              <p:cNvSpPr>
                <a:spLocks/>
              </p:cNvSpPr>
              <p:nvPr/>
            </p:nvSpPr>
            <p:spPr bwMode="auto">
              <a:xfrm>
                <a:off x="3712" y="1871"/>
                <a:ext cx="8" cy="13"/>
              </a:xfrm>
              <a:custGeom>
                <a:avLst/>
                <a:gdLst>
                  <a:gd name="T0" fmla="*/ 9 w 6"/>
                  <a:gd name="T1" fmla="*/ 17 h 9"/>
                  <a:gd name="T2" fmla="*/ 5 w 6"/>
                  <a:gd name="T3" fmla="*/ 0 h 9"/>
                  <a:gd name="T4" fmla="*/ 1 w 6"/>
                  <a:gd name="T5" fmla="*/ 1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5" y="8"/>
                    </a:moveTo>
                    <a:cubicBezTo>
                      <a:pt x="6" y="6"/>
                      <a:pt x="6" y="1"/>
                      <a:pt x="3" y="0"/>
                    </a:cubicBezTo>
                    <a:cubicBezTo>
                      <a:pt x="0" y="0"/>
                      <a:pt x="1" y="7"/>
                      <a:pt x="1" y="9"/>
                    </a:cubicBezTo>
                  </a:path>
                </a:pathLst>
              </a:custGeom>
              <a:noFill/>
              <a:ln w="3175" cap="flat">
                <a:solidFill>
                  <a:srgbClr val="FDDBD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" name="Freeform 86"/>
              <p:cNvSpPr>
                <a:spLocks/>
              </p:cNvSpPr>
              <p:nvPr/>
            </p:nvSpPr>
            <p:spPr bwMode="auto">
              <a:xfrm>
                <a:off x="3764" y="1455"/>
                <a:ext cx="8" cy="12"/>
              </a:xfrm>
              <a:custGeom>
                <a:avLst/>
                <a:gdLst>
                  <a:gd name="T0" fmla="*/ 7 w 6"/>
                  <a:gd name="T1" fmla="*/ 17 h 8"/>
                  <a:gd name="T2" fmla="*/ 5 w 6"/>
                  <a:gd name="T3" fmla="*/ 0 h 8"/>
                  <a:gd name="T4" fmla="*/ 0 w 6"/>
                  <a:gd name="T5" fmla="*/ 1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7"/>
                    </a:moveTo>
                    <a:cubicBezTo>
                      <a:pt x="6" y="4"/>
                      <a:pt x="5" y="1"/>
                      <a:pt x="3" y="0"/>
                    </a:cubicBezTo>
                    <a:cubicBezTo>
                      <a:pt x="0" y="1"/>
                      <a:pt x="1" y="5"/>
                      <a:pt x="0" y="8"/>
                    </a:cubicBezTo>
                  </a:path>
                </a:pathLst>
              </a:custGeom>
              <a:noFill/>
              <a:ln w="3175" cap="flat">
                <a:solidFill>
                  <a:srgbClr val="FDDBD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8" name="ZoneTexte 417"/>
            <p:cNvSpPr txBox="1"/>
            <p:nvPr/>
          </p:nvSpPr>
          <p:spPr>
            <a:xfrm>
              <a:off x="4186191" y="4631650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citrate</a:t>
              </a:r>
              <a:endParaRPr lang="fr-FR" sz="1600" dirty="0"/>
            </a:p>
          </p:txBody>
        </p:sp>
        <p:cxnSp>
          <p:nvCxnSpPr>
            <p:cNvPr id="419" name="Connecteur droit avec flèche 418"/>
            <p:cNvCxnSpPr/>
            <p:nvPr/>
          </p:nvCxnSpPr>
          <p:spPr>
            <a:xfrm>
              <a:off x="5044118" y="4847674"/>
              <a:ext cx="2016224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ZoneTexte 419"/>
            <p:cNvSpPr txBox="1"/>
            <p:nvPr/>
          </p:nvSpPr>
          <p:spPr>
            <a:xfrm>
              <a:off x="7132350" y="4631650"/>
              <a:ext cx="508158" cy="399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FA</a:t>
              </a:r>
              <a:endParaRPr lang="fr-FR" sz="1600" dirty="0"/>
            </a:p>
          </p:txBody>
        </p:sp>
        <p:sp>
          <p:nvSpPr>
            <p:cNvPr id="421" name="ZoneTexte 420"/>
            <p:cNvSpPr txBox="1"/>
            <p:nvPr/>
          </p:nvSpPr>
          <p:spPr>
            <a:xfrm>
              <a:off x="5260142" y="4703658"/>
              <a:ext cx="144016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ACC, FAS, SCD-1</a:t>
              </a:r>
              <a:endParaRPr lang="fr-FR" sz="1200" dirty="0"/>
            </a:p>
          </p:txBody>
        </p:sp>
        <p:sp>
          <p:nvSpPr>
            <p:cNvPr id="422" name="ZoneTexte 421"/>
            <p:cNvSpPr txBox="1"/>
            <p:nvPr/>
          </p:nvSpPr>
          <p:spPr>
            <a:xfrm>
              <a:off x="4283968" y="5135706"/>
              <a:ext cx="2736305" cy="3628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Lipogenesis</a:t>
              </a:r>
              <a:endParaRPr lang="fr-FR" sz="1400" dirty="0"/>
            </a:p>
          </p:txBody>
        </p:sp>
        <p:sp>
          <p:nvSpPr>
            <p:cNvPr id="425" name="ZoneTexte 424"/>
            <p:cNvSpPr txBox="1"/>
            <p:nvPr/>
          </p:nvSpPr>
          <p:spPr>
            <a:xfrm>
              <a:off x="6256082" y="4271610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+</a:t>
              </a:r>
              <a:endParaRPr lang="fr-FR" sz="2400" dirty="0"/>
            </a:p>
          </p:txBody>
        </p:sp>
        <p:sp>
          <p:nvSpPr>
            <p:cNvPr id="426" name="ZoneTexte 425"/>
            <p:cNvSpPr txBox="1"/>
            <p:nvPr/>
          </p:nvSpPr>
          <p:spPr>
            <a:xfrm>
              <a:off x="2595846" y="3975447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+</a:t>
              </a:r>
              <a:endParaRPr lang="fr-FR" sz="2400" dirty="0"/>
            </a:p>
          </p:txBody>
        </p:sp>
        <p:sp>
          <p:nvSpPr>
            <p:cNvPr id="427" name="ZoneTexte 426"/>
            <p:cNvSpPr txBox="1"/>
            <p:nvPr/>
          </p:nvSpPr>
          <p:spPr>
            <a:xfrm>
              <a:off x="7423139" y="5993597"/>
              <a:ext cx="1707783" cy="43540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err="1" smtClean="0"/>
                <a:t>Hepatocytes</a:t>
              </a:r>
              <a:endParaRPr lang="fr-FR" dirty="0"/>
            </a:p>
          </p:txBody>
        </p:sp>
        <p:sp>
          <p:nvSpPr>
            <p:cNvPr id="695" name="Flèche vers le bas 694"/>
            <p:cNvSpPr/>
            <p:nvPr/>
          </p:nvSpPr>
          <p:spPr>
            <a:xfrm rot="19559586">
              <a:off x="4882830" y="2331785"/>
              <a:ext cx="168978" cy="2436587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6" name="Flèche vers le bas 695"/>
            <p:cNvSpPr/>
            <p:nvPr/>
          </p:nvSpPr>
          <p:spPr>
            <a:xfrm rot="2271472">
              <a:off x="3202803" y="2320392"/>
              <a:ext cx="124121" cy="2001191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7" name="Flèche droite 696"/>
            <p:cNvSpPr/>
            <p:nvPr/>
          </p:nvSpPr>
          <p:spPr>
            <a:xfrm>
              <a:off x="2843808" y="2060848"/>
              <a:ext cx="432048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8" name="ZoneTexte 697"/>
            <p:cNvSpPr txBox="1"/>
            <p:nvPr/>
          </p:nvSpPr>
          <p:spPr>
            <a:xfrm>
              <a:off x="2975646" y="2132856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+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99" name="ZoneTexte 698"/>
            <p:cNvSpPr txBox="1"/>
            <p:nvPr/>
          </p:nvSpPr>
          <p:spPr>
            <a:xfrm>
              <a:off x="1961835" y="642174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glucose</a:t>
              </a:r>
              <a:endParaRPr lang="fr-FR" sz="1600" dirty="0"/>
            </a:p>
          </p:txBody>
        </p:sp>
        <p:sp>
          <p:nvSpPr>
            <p:cNvPr id="705" name="ZoneTexte 704"/>
            <p:cNvSpPr txBox="1"/>
            <p:nvPr/>
          </p:nvSpPr>
          <p:spPr>
            <a:xfrm>
              <a:off x="6349103" y="557284"/>
              <a:ext cx="858490" cy="399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insulin</a:t>
              </a:r>
              <a:endParaRPr lang="fr-FR" sz="1600" dirty="0"/>
            </a:p>
          </p:txBody>
        </p:sp>
        <p:cxnSp>
          <p:nvCxnSpPr>
            <p:cNvPr id="706" name="Connecteur droit avec flèche 705"/>
            <p:cNvCxnSpPr/>
            <p:nvPr/>
          </p:nvCxnSpPr>
          <p:spPr>
            <a:xfrm flipH="1">
              <a:off x="6791303" y="981734"/>
              <a:ext cx="12946" cy="106100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8" name="ZoneTexte 707"/>
            <p:cNvSpPr txBox="1"/>
            <p:nvPr/>
          </p:nvSpPr>
          <p:spPr>
            <a:xfrm>
              <a:off x="6346309" y="1988840"/>
              <a:ext cx="858490" cy="399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insulin</a:t>
              </a:r>
              <a:endParaRPr lang="fr-FR" sz="1600" dirty="0"/>
            </a:p>
          </p:txBody>
        </p:sp>
        <p:sp>
          <p:nvSpPr>
            <p:cNvPr id="712" name="Flèche droite 711"/>
            <p:cNvSpPr/>
            <p:nvPr/>
          </p:nvSpPr>
          <p:spPr>
            <a:xfrm rot="10800000" flipV="1">
              <a:off x="5948536" y="2060848"/>
              <a:ext cx="423664" cy="2076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3" name="ZoneTexte 712"/>
            <p:cNvSpPr txBox="1"/>
            <p:nvPr/>
          </p:nvSpPr>
          <p:spPr>
            <a:xfrm>
              <a:off x="5927974" y="210323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+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58" name="Group 128"/>
            <p:cNvGrpSpPr>
              <a:grpSpLocks/>
            </p:cNvGrpSpPr>
            <p:nvPr/>
          </p:nvGrpSpPr>
          <p:grpSpPr bwMode="auto">
            <a:xfrm>
              <a:off x="4716016" y="1772816"/>
              <a:ext cx="1152128" cy="648072"/>
              <a:chOff x="459" y="1886"/>
              <a:chExt cx="1088" cy="717"/>
            </a:xfrm>
          </p:grpSpPr>
          <p:sp>
            <p:nvSpPr>
              <p:cNvPr id="715" name="Freeform 120"/>
              <p:cNvSpPr>
                <a:spLocks/>
              </p:cNvSpPr>
              <p:nvPr/>
            </p:nvSpPr>
            <p:spPr bwMode="auto">
              <a:xfrm>
                <a:off x="459" y="1886"/>
                <a:ext cx="1088" cy="717"/>
              </a:xfrm>
              <a:custGeom>
                <a:avLst/>
                <a:gdLst/>
                <a:ahLst/>
                <a:cxnLst>
                  <a:cxn ang="0">
                    <a:pos x="89" y="73"/>
                  </a:cxn>
                  <a:cxn ang="0">
                    <a:pos x="100" y="81"/>
                  </a:cxn>
                  <a:cxn ang="0">
                    <a:pos x="127" y="74"/>
                  </a:cxn>
                  <a:cxn ang="0">
                    <a:pos x="198" y="84"/>
                  </a:cxn>
                  <a:cxn ang="0">
                    <a:pos x="333" y="149"/>
                  </a:cxn>
                  <a:cxn ang="0">
                    <a:pos x="471" y="148"/>
                  </a:cxn>
                  <a:cxn ang="0">
                    <a:pos x="515" y="237"/>
                  </a:cxn>
                  <a:cxn ang="0">
                    <a:pos x="472" y="266"/>
                  </a:cxn>
                  <a:cxn ang="0">
                    <a:pos x="444" y="319"/>
                  </a:cxn>
                  <a:cxn ang="0">
                    <a:pos x="401" y="314"/>
                  </a:cxn>
                  <a:cxn ang="0">
                    <a:pos x="347" y="321"/>
                  </a:cxn>
                  <a:cxn ang="0">
                    <a:pos x="278" y="277"/>
                  </a:cxn>
                  <a:cxn ang="0">
                    <a:pos x="214" y="285"/>
                  </a:cxn>
                  <a:cxn ang="0">
                    <a:pos x="152" y="312"/>
                  </a:cxn>
                  <a:cxn ang="0">
                    <a:pos x="87" y="305"/>
                  </a:cxn>
                  <a:cxn ang="0">
                    <a:pos x="33" y="308"/>
                  </a:cxn>
                  <a:cxn ang="0">
                    <a:pos x="16" y="224"/>
                  </a:cxn>
                  <a:cxn ang="0">
                    <a:pos x="14" y="100"/>
                  </a:cxn>
                  <a:cxn ang="0">
                    <a:pos x="50" y="1"/>
                  </a:cxn>
                  <a:cxn ang="0">
                    <a:pos x="89" y="73"/>
                  </a:cxn>
                </a:cxnLst>
                <a:rect l="0" t="0" r="r" b="b"/>
                <a:pathLst>
                  <a:path w="531" h="328">
                    <a:moveTo>
                      <a:pt x="89" y="73"/>
                    </a:moveTo>
                    <a:cubicBezTo>
                      <a:pt x="93" y="82"/>
                      <a:pt x="98" y="81"/>
                      <a:pt x="100" y="81"/>
                    </a:cubicBezTo>
                    <a:cubicBezTo>
                      <a:pt x="109" y="79"/>
                      <a:pt x="118" y="77"/>
                      <a:pt x="127" y="74"/>
                    </a:cubicBezTo>
                    <a:cubicBezTo>
                      <a:pt x="150" y="69"/>
                      <a:pt x="176" y="76"/>
                      <a:pt x="198" y="84"/>
                    </a:cubicBezTo>
                    <a:cubicBezTo>
                      <a:pt x="244" y="101"/>
                      <a:pt x="284" y="138"/>
                      <a:pt x="333" y="149"/>
                    </a:cubicBezTo>
                    <a:cubicBezTo>
                      <a:pt x="378" y="158"/>
                      <a:pt x="425" y="136"/>
                      <a:pt x="471" y="148"/>
                    </a:cubicBezTo>
                    <a:cubicBezTo>
                      <a:pt x="516" y="160"/>
                      <a:pt x="531" y="194"/>
                      <a:pt x="515" y="237"/>
                    </a:cubicBezTo>
                    <a:cubicBezTo>
                      <a:pt x="508" y="256"/>
                      <a:pt x="483" y="252"/>
                      <a:pt x="472" y="266"/>
                    </a:cubicBezTo>
                    <a:cubicBezTo>
                      <a:pt x="459" y="280"/>
                      <a:pt x="460" y="312"/>
                      <a:pt x="444" y="319"/>
                    </a:cubicBezTo>
                    <a:cubicBezTo>
                      <a:pt x="430" y="326"/>
                      <a:pt x="417" y="313"/>
                      <a:pt x="401" y="314"/>
                    </a:cubicBezTo>
                    <a:cubicBezTo>
                      <a:pt x="384" y="314"/>
                      <a:pt x="365" y="328"/>
                      <a:pt x="347" y="321"/>
                    </a:cubicBezTo>
                    <a:cubicBezTo>
                      <a:pt x="320" y="312"/>
                      <a:pt x="302" y="292"/>
                      <a:pt x="278" y="277"/>
                    </a:cubicBezTo>
                    <a:cubicBezTo>
                      <a:pt x="253" y="262"/>
                      <a:pt x="238" y="273"/>
                      <a:pt x="214" y="285"/>
                    </a:cubicBezTo>
                    <a:cubicBezTo>
                      <a:pt x="195" y="294"/>
                      <a:pt x="174" y="309"/>
                      <a:pt x="152" y="312"/>
                    </a:cubicBezTo>
                    <a:cubicBezTo>
                      <a:pt x="130" y="314"/>
                      <a:pt x="108" y="301"/>
                      <a:pt x="87" y="305"/>
                    </a:cubicBezTo>
                    <a:cubicBezTo>
                      <a:pt x="66" y="310"/>
                      <a:pt x="56" y="322"/>
                      <a:pt x="33" y="308"/>
                    </a:cubicBezTo>
                    <a:cubicBezTo>
                      <a:pt x="0" y="287"/>
                      <a:pt x="14" y="259"/>
                      <a:pt x="16" y="224"/>
                    </a:cubicBezTo>
                    <a:cubicBezTo>
                      <a:pt x="18" y="183"/>
                      <a:pt x="24" y="141"/>
                      <a:pt x="14" y="100"/>
                    </a:cubicBezTo>
                    <a:cubicBezTo>
                      <a:pt x="7" y="69"/>
                      <a:pt x="1" y="0"/>
                      <a:pt x="50" y="1"/>
                    </a:cubicBezTo>
                    <a:cubicBezTo>
                      <a:pt x="83" y="1"/>
                      <a:pt x="84" y="49"/>
                      <a:pt x="89" y="73"/>
                    </a:cubicBezTo>
                    <a:close/>
                  </a:path>
                </a:pathLst>
              </a:custGeom>
              <a:solidFill>
                <a:srgbClr val="BDCB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6" name="Freeform 121"/>
              <p:cNvSpPr>
                <a:spLocks/>
              </p:cNvSpPr>
              <p:nvPr/>
            </p:nvSpPr>
            <p:spPr bwMode="auto">
              <a:xfrm>
                <a:off x="481" y="1910"/>
                <a:ext cx="871" cy="481"/>
              </a:xfrm>
              <a:custGeom>
                <a:avLst/>
                <a:gdLst/>
                <a:ahLst/>
                <a:cxnLst>
                  <a:cxn ang="0">
                    <a:pos x="425" y="147"/>
                  </a:cxn>
                  <a:cxn ang="0">
                    <a:pos x="315" y="151"/>
                  </a:cxn>
                  <a:cxn ang="0">
                    <a:pos x="181" y="86"/>
                  </a:cxn>
                  <a:cxn ang="0">
                    <a:pos x="110" y="77"/>
                  </a:cxn>
                  <a:cxn ang="0">
                    <a:pos x="83" y="83"/>
                  </a:cxn>
                  <a:cxn ang="0">
                    <a:pos x="67" y="75"/>
                  </a:cxn>
                  <a:cxn ang="0">
                    <a:pos x="39" y="1"/>
                  </a:cxn>
                  <a:cxn ang="0">
                    <a:pos x="16" y="93"/>
                  </a:cxn>
                  <a:cxn ang="0">
                    <a:pos x="13" y="220"/>
                  </a:cxn>
                  <a:cxn ang="0">
                    <a:pos x="52" y="140"/>
                  </a:cxn>
                  <a:cxn ang="0">
                    <a:pos x="142" y="100"/>
                  </a:cxn>
                  <a:cxn ang="0">
                    <a:pos x="260" y="146"/>
                  </a:cxn>
                  <a:cxn ang="0">
                    <a:pos x="425" y="147"/>
                  </a:cxn>
                </a:cxnLst>
                <a:rect l="0" t="0" r="r" b="b"/>
                <a:pathLst>
                  <a:path w="425" h="220">
                    <a:moveTo>
                      <a:pt x="425" y="147"/>
                    </a:moveTo>
                    <a:cubicBezTo>
                      <a:pt x="388" y="147"/>
                      <a:pt x="352" y="159"/>
                      <a:pt x="315" y="151"/>
                    </a:cubicBezTo>
                    <a:cubicBezTo>
                      <a:pt x="267" y="141"/>
                      <a:pt x="227" y="103"/>
                      <a:pt x="181" y="86"/>
                    </a:cubicBezTo>
                    <a:cubicBezTo>
                      <a:pt x="159" y="78"/>
                      <a:pt x="133" y="71"/>
                      <a:pt x="110" y="77"/>
                    </a:cubicBezTo>
                    <a:cubicBezTo>
                      <a:pt x="101" y="79"/>
                      <a:pt x="92" y="81"/>
                      <a:pt x="83" y="83"/>
                    </a:cubicBezTo>
                    <a:cubicBezTo>
                      <a:pt x="81" y="84"/>
                      <a:pt x="71" y="85"/>
                      <a:pt x="67" y="75"/>
                    </a:cubicBezTo>
                    <a:cubicBezTo>
                      <a:pt x="61" y="51"/>
                      <a:pt x="63" y="2"/>
                      <a:pt x="39" y="1"/>
                    </a:cubicBezTo>
                    <a:cubicBezTo>
                      <a:pt x="0" y="0"/>
                      <a:pt x="9" y="62"/>
                      <a:pt x="16" y="93"/>
                    </a:cubicBezTo>
                    <a:cubicBezTo>
                      <a:pt x="26" y="134"/>
                      <a:pt x="15" y="178"/>
                      <a:pt x="13" y="220"/>
                    </a:cubicBezTo>
                    <a:cubicBezTo>
                      <a:pt x="22" y="184"/>
                      <a:pt x="30" y="165"/>
                      <a:pt x="52" y="140"/>
                    </a:cubicBezTo>
                    <a:cubicBezTo>
                      <a:pt x="73" y="114"/>
                      <a:pt x="112" y="109"/>
                      <a:pt x="142" y="100"/>
                    </a:cubicBezTo>
                    <a:cubicBezTo>
                      <a:pt x="172" y="91"/>
                      <a:pt x="201" y="126"/>
                      <a:pt x="260" y="146"/>
                    </a:cubicBezTo>
                    <a:cubicBezTo>
                      <a:pt x="318" y="165"/>
                      <a:pt x="364" y="157"/>
                      <a:pt x="425" y="147"/>
                    </a:cubicBezTo>
                    <a:close/>
                  </a:path>
                </a:pathLst>
              </a:custGeom>
              <a:solidFill>
                <a:srgbClr val="DFE4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" name="Freeform 122"/>
              <p:cNvSpPr>
                <a:spLocks/>
              </p:cNvSpPr>
              <p:nvPr/>
            </p:nvSpPr>
            <p:spPr bwMode="auto">
              <a:xfrm>
                <a:off x="629" y="2279"/>
                <a:ext cx="893" cy="300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124"/>
                  </a:cxn>
                  <a:cxn ang="0">
                    <a:pos x="160" y="83"/>
                  </a:cxn>
                  <a:cxn ang="0">
                    <a:pos x="207" y="96"/>
                  </a:cxn>
                  <a:cxn ang="0">
                    <a:pos x="272" y="136"/>
                  </a:cxn>
                  <a:cxn ang="0">
                    <a:pos x="314" y="127"/>
                  </a:cxn>
                  <a:cxn ang="0">
                    <a:pos x="357" y="132"/>
                  </a:cxn>
                  <a:cxn ang="0">
                    <a:pos x="379" y="85"/>
                  </a:cxn>
                  <a:cxn ang="0">
                    <a:pos x="422" y="62"/>
                  </a:cxn>
                  <a:cxn ang="0">
                    <a:pos x="427" y="0"/>
                  </a:cxn>
                  <a:cxn ang="0">
                    <a:pos x="403" y="51"/>
                  </a:cxn>
                  <a:cxn ang="0">
                    <a:pos x="345" y="78"/>
                  </a:cxn>
                  <a:cxn ang="0">
                    <a:pos x="307" y="97"/>
                  </a:cxn>
                  <a:cxn ang="0">
                    <a:pos x="257" y="84"/>
                  </a:cxn>
                  <a:cxn ang="0">
                    <a:pos x="164" y="62"/>
                  </a:cxn>
                  <a:cxn ang="0">
                    <a:pos x="96" y="103"/>
                  </a:cxn>
                  <a:cxn ang="0">
                    <a:pos x="29" y="113"/>
                  </a:cxn>
                  <a:cxn ang="0">
                    <a:pos x="0" y="119"/>
                  </a:cxn>
                </a:cxnLst>
                <a:rect l="0" t="0" r="r" b="b"/>
                <a:pathLst>
                  <a:path w="436" h="137">
                    <a:moveTo>
                      <a:pt x="0" y="119"/>
                    </a:moveTo>
                    <a:cubicBezTo>
                      <a:pt x="15" y="112"/>
                      <a:pt x="57" y="130"/>
                      <a:pt x="73" y="124"/>
                    </a:cubicBezTo>
                    <a:cubicBezTo>
                      <a:pt x="88" y="118"/>
                      <a:pt x="138" y="91"/>
                      <a:pt x="160" y="83"/>
                    </a:cubicBezTo>
                    <a:cubicBezTo>
                      <a:pt x="182" y="76"/>
                      <a:pt x="187" y="81"/>
                      <a:pt x="207" y="96"/>
                    </a:cubicBezTo>
                    <a:cubicBezTo>
                      <a:pt x="228" y="110"/>
                      <a:pt x="257" y="135"/>
                      <a:pt x="272" y="136"/>
                    </a:cubicBezTo>
                    <a:cubicBezTo>
                      <a:pt x="287" y="137"/>
                      <a:pt x="297" y="131"/>
                      <a:pt x="314" y="127"/>
                    </a:cubicBezTo>
                    <a:cubicBezTo>
                      <a:pt x="330" y="124"/>
                      <a:pt x="348" y="137"/>
                      <a:pt x="357" y="132"/>
                    </a:cubicBezTo>
                    <a:cubicBezTo>
                      <a:pt x="365" y="127"/>
                      <a:pt x="370" y="98"/>
                      <a:pt x="379" y="85"/>
                    </a:cubicBezTo>
                    <a:cubicBezTo>
                      <a:pt x="388" y="72"/>
                      <a:pt x="412" y="68"/>
                      <a:pt x="422" y="62"/>
                    </a:cubicBezTo>
                    <a:cubicBezTo>
                      <a:pt x="436" y="52"/>
                      <a:pt x="435" y="7"/>
                      <a:pt x="427" y="0"/>
                    </a:cubicBezTo>
                    <a:cubicBezTo>
                      <a:pt x="429" y="20"/>
                      <a:pt x="428" y="41"/>
                      <a:pt x="403" y="51"/>
                    </a:cubicBezTo>
                    <a:cubicBezTo>
                      <a:pt x="377" y="60"/>
                      <a:pt x="354" y="57"/>
                      <a:pt x="345" y="78"/>
                    </a:cubicBezTo>
                    <a:cubicBezTo>
                      <a:pt x="337" y="99"/>
                      <a:pt x="327" y="88"/>
                      <a:pt x="307" y="97"/>
                    </a:cubicBezTo>
                    <a:cubicBezTo>
                      <a:pt x="288" y="106"/>
                      <a:pt x="283" y="105"/>
                      <a:pt x="257" y="84"/>
                    </a:cubicBezTo>
                    <a:cubicBezTo>
                      <a:pt x="231" y="64"/>
                      <a:pt x="191" y="49"/>
                      <a:pt x="164" y="62"/>
                    </a:cubicBezTo>
                    <a:cubicBezTo>
                      <a:pt x="140" y="74"/>
                      <a:pt x="119" y="91"/>
                      <a:pt x="96" y="103"/>
                    </a:cubicBezTo>
                    <a:cubicBezTo>
                      <a:pt x="73" y="115"/>
                      <a:pt x="43" y="114"/>
                      <a:pt x="29" y="113"/>
                    </a:cubicBezTo>
                    <a:cubicBezTo>
                      <a:pt x="16" y="113"/>
                      <a:pt x="0" y="119"/>
                      <a:pt x="0" y="119"/>
                    </a:cubicBezTo>
                    <a:close/>
                  </a:path>
                </a:pathLst>
              </a:custGeom>
              <a:solidFill>
                <a:srgbClr val="99AA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" name="Freeform 123"/>
              <p:cNvSpPr>
                <a:spLocks/>
              </p:cNvSpPr>
              <p:nvPr/>
            </p:nvSpPr>
            <p:spPr bwMode="auto">
              <a:xfrm>
                <a:off x="516" y="1954"/>
                <a:ext cx="162" cy="26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44"/>
                  </a:cxn>
                  <a:cxn ang="0">
                    <a:pos x="14" y="70"/>
                  </a:cxn>
                  <a:cxn ang="0">
                    <a:pos x="14" y="103"/>
                  </a:cxn>
                  <a:cxn ang="0">
                    <a:pos x="17" y="121"/>
                  </a:cxn>
                  <a:cxn ang="0">
                    <a:pos x="33" y="98"/>
                  </a:cxn>
                  <a:cxn ang="0">
                    <a:pos x="79" y="76"/>
                  </a:cxn>
                  <a:cxn ang="0">
                    <a:pos x="39" y="72"/>
                  </a:cxn>
                  <a:cxn ang="0">
                    <a:pos x="35" y="46"/>
                  </a:cxn>
                  <a:cxn ang="0">
                    <a:pos x="28" y="15"/>
                  </a:cxn>
                </a:cxnLst>
                <a:rect l="0" t="0" r="r" b="b"/>
                <a:pathLst>
                  <a:path w="79" h="121">
                    <a:moveTo>
                      <a:pt x="18" y="0"/>
                    </a:moveTo>
                    <a:cubicBezTo>
                      <a:pt x="0" y="6"/>
                      <a:pt x="5" y="30"/>
                      <a:pt x="6" y="44"/>
                    </a:cubicBezTo>
                    <a:cubicBezTo>
                      <a:pt x="8" y="53"/>
                      <a:pt x="11" y="61"/>
                      <a:pt x="14" y="70"/>
                    </a:cubicBezTo>
                    <a:cubicBezTo>
                      <a:pt x="16" y="81"/>
                      <a:pt x="15" y="92"/>
                      <a:pt x="14" y="103"/>
                    </a:cubicBezTo>
                    <a:cubicBezTo>
                      <a:pt x="13" y="107"/>
                      <a:pt x="10" y="121"/>
                      <a:pt x="17" y="121"/>
                    </a:cubicBezTo>
                    <a:cubicBezTo>
                      <a:pt x="24" y="121"/>
                      <a:pt x="29" y="102"/>
                      <a:pt x="33" y="98"/>
                    </a:cubicBezTo>
                    <a:cubicBezTo>
                      <a:pt x="44" y="88"/>
                      <a:pt x="76" y="91"/>
                      <a:pt x="79" y="76"/>
                    </a:cubicBezTo>
                    <a:cubicBezTo>
                      <a:pt x="67" y="71"/>
                      <a:pt x="50" y="89"/>
                      <a:pt x="39" y="72"/>
                    </a:cubicBezTo>
                    <a:cubicBezTo>
                      <a:pt x="35" y="66"/>
                      <a:pt x="36" y="53"/>
                      <a:pt x="35" y="46"/>
                    </a:cubicBezTo>
                    <a:cubicBezTo>
                      <a:pt x="34" y="34"/>
                      <a:pt x="31" y="25"/>
                      <a:pt x="28" y="15"/>
                    </a:cubicBezTo>
                  </a:path>
                </a:pathLst>
              </a:custGeom>
              <a:solidFill>
                <a:srgbClr val="EFF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9" name="Freeform 124"/>
              <p:cNvSpPr>
                <a:spLocks/>
              </p:cNvSpPr>
              <p:nvPr/>
            </p:nvSpPr>
            <p:spPr bwMode="auto">
              <a:xfrm>
                <a:off x="551" y="2115"/>
                <a:ext cx="61" cy="75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2" y="34"/>
                  </a:cxn>
                  <a:cxn ang="0">
                    <a:pos x="12" y="21"/>
                  </a:cxn>
                  <a:cxn ang="0">
                    <a:pos x="30" y="12"/>
                  </a:cxn>
                  <a:cxn ang="0">
                    <a:pos x="8" y="14"/>
                  </a:cxn>
                </a:cxnLst>
                <a:rect l="0" t="0" r="r" b="b"/>
                <a:pathLst>
                  <a:path w="30" h="34">
                    <a:moveTo>
                      <a:pt x="5" y="17"/>
                    </a:moveTo>
                    <a:cubicBezTo>
                      <a:pt x="1" y="22"/>
                      <a:pt x="0" y="29"/>
                      <a:pt x="2" y="34"/>
                    </a:cubicBezTo>
                    <a:cubicBezTo>
                      <a:pt x="7" y="33"/>
                      <a:pt x="7" y="25"/>
                      <a:pt x="12" y="21"/>
                    </a:cubicBezTo>
                    <a:cubicBezTo>
                      <a:pt x="18" y="17"/>
                      <a:pt x="25" y="18"/>
                      <a:pt x="30" y="12"/>
                    </a:cubicBezTo>
                    <a:cubicBezTo>
                      <a:pt x="27" y="0"/>
                      <a:pt x="13" y="8"/>
                      <a:pt x="8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0" name="Freeform 125"/>
              <p:cNvSpPr>
                <a:spLocks/>
              </p:cNvSpPr>
              <p:nvPr/>
            </p:nvSpPr>
            <p:spPr bwMode="auto">
              <a:xfrm>
                <a:off x="625" y="2122"/>
                <a:ext cx="20" cy="1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6"/>
                  </a:cxn>
                  <a:cxn ang="0">
                    <a:pos x="10" y="2"/>
                  </a:cxn>
                  <a:cxn ang="0">
                    <a:pos x="5" y="2"/>
                  </a:cxn>
                </a:cxnLst>
                <a:rect l="0" t="0" r="r" b="b"/>
                <a:pathLst>
                  <a:path w="10" h="7">
                    <a:moveTo>
                      <a:pt x="5" y="2"/>
                    </a:moveTo>
                    <a:cubicBezTo>
                      <a:pt x="2" y="3"/>
                      <a:pt x="0" y="4"/>
                      <a:pt x="0" y="6"/>
                    </a:cubicBezTo>
                    <a:cubicBezTo>
                      <a:pt x="4" y="7"/>
                      <a:pt x="8" y="5"/>
                      <a:pt x="10" y="2"/>
                    </a:cubicBezTo>
                    <a:cubicBezTo>
                      <a:pt x="8" y="0"/>
                      <a:pt x="6" y="1"/>
                      <a:pt x="5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1" name="Freeform 126"/>
              <p:cNvSpPr>
                <a:spLocks/>
              </p:cNvSpPr>
              <p:nvPr/>
            </p:nvSpPr>
            <p:spPr bwMode="auto">
              <a:xfrm>
                <a:off x="1147" y="2443"/>
                <a:ext cx="272" cy="140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42" y="53"/>
                  </a:cxn>
                  <a:cxn ang="0">
                    <a:pos x="86" y="52"/>
                  </a:cxn>
                  <a:cxn ang="0">
                    <a:pos x="112" y="34"/>
                  </a:cxn>
                  <a:cxn ang="0">
                    <a:pos x="133" y="0"/>
                  </a:cxn>
                  <a:cxn ang="0">
                    <a:pos x="104" y="19"/>
                  </a:cxn>
                  <a:cxn ang="0">
                    <a:pos x="77" y="43"/>
                  </a:cxn>
                  <a:cxn ang="0">
                    <a:pos x="34" y="49"/>
                  </a:cxn>
                  <a:cxn ang="0">
                    <a:pos x="0" y="49"/>
                  </a:cxn>
                </a:cxnLst>
                <a:rect l="0" t="0" r="r" b="b"/>
                <a:pathLst>
                  <a:path w="133" h="64">
                    <a:moveTo>
                      <a:pt x="5" y="53"/>
                    </a:moveTo>
                    <a:cubicBezTo>
                      <a:pt x="15" y="64"/>
                      <a:pt x="31" y="57"/>
                      <a:pt x="42" y="53"/>
                    </a:cubicBezTo>
                    <a:cubicBezTo>
                      <a:pt x="58" y="47"/>
                      <a:pt x="71" y="48"/>
                      <a:pt x="86" y="52"/>
                    </a:cubicBezTo>
                    <a:cubicBezTo>
                      <a:pt x="104" y="57"/>
                      <a:pt x="107" y="50"/>
                      <a:pt x="112" y="34"/>
                    </a:cubicBezTo>
                    <a:cubicBezTo>
                      <a:pt x="116" y="19"/>
                      <a:pt x="119" y="8"/>
                      <a:pt x="133" y="0"/>
                    </a:cubicBezTo>
                    <a:cubicBezTo>
                      <a:pt x="123" y="1"/>
                      <a:pt x="108" y="10"/>
                      <a:pt x="104" y="19"/>
                    </a:cubicBezTo>
                    <a:cubicBezTo>
                      <a:pt x="96" y="34"/>
                      <a:pt x="96" y="40"/>
                      <a:pt x="77" y="43"/>
                    </a:cubicBezTo>
                    <a:cubicBezTo>
                      <a:pt x="62" y="45"/>
                      <a:pt x="49" y="44"/>
                      <a:pt x="34" y="49"/>
                    </a:cubicBezTo>
                    <a:cubicBezTo>
                      <a:pt x="23" y="52"/>
                      <a:pt x="11" y="58"/>
                      <a:pt x="0" y="49"/>
                    </a:cubicBezTo>
                  </a:path>
                </a:pathLst>
              </a:custGeom>
              <a:solidFill>
                <a:srgbClr val="7787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2" name="Freeform 127"/>
              <p:cNvSpPr>
                <a:spLocks/>
              </p:cNvSpPr>
              <p:nvPr/>
            </p:nvSpPr>
            <p:spPr bwMode="auto">
              <a:xfrm>
                <a:off x="459" y="1886"/>
                <a:ext cx="1088" cy="717"/>
              </a:xfrm>
              <a:custGeom>
                <a:avLst/>
                <a:gdLst/>
                <a:ahLst/>
                <a:cxnLst>
                  <a:cxn ang="0">
                    <a:pos x="89" y="73"/>
                  </a:cxn>
                  <a:cxn ang="0">
                    <a:pos x="100" y="81"/>
                  </a:cxn>
                  <a:cxn ang="0">
                    <a:pos x="127" y="74"/>
                  </a:cxn>
                  <a:cxn ang="0">
                    <a:pos x="198" y="84"/>
                  </a:cxn>
                  <a:cxn ang="0">
                    <a:pos x="333" y="149"/>
                  </a:cxn>
                  <a:cxn ang="0">
                    <a:pos x="471" y="148"/>
                  </a:cxn>
                  <a:cxn ang="0">
                    <a:pos x="515" y="237"/>
                  </a:cxn>
                  <a:cxn ang="0">
                    <a:pos x="472" y="266"/>
                  </a:cxn>
                  <a:cxn ang="0">
                    <a:pos x="444" y="319"/>
                  </a:cxn>
                  <a:cxn ang="0">
                    <a:pos x="401" y="314"/>
                  </a:cxn>
                  <a:cxn ang="0">
                    <a:pos x="347" y="321"/>
                  </a:cxn>
                  <a:cxn ang="0">
                    <a:pos x="278" y="277"/>
                  </a:cxn>
                  <a:cxn ang="0">
                    <a:pos x="214" y="285"/>
                  </a:cxn>
                  <a:cxn ang="0">
                    <a:pos x="152" y="312"/>
                  </a:cxn>
                  <a:cxn ang="0">
                    <a:pos x="87" y="305"/>
                  </a:cxn>
                  <a:cxn ang="0">
                    <a:pos x="33" y="308"/>
                  </a:cxn>
                  <a:cxn ang="0">
                    <a:pos x="16" y="224"/>
                  </a:cxn>
                  <a:cxn ang="0">
                    <a:pos x="14" y="100"/>
                  </a:cxn>
                  <a:cxn ang="0">
                    <a:pos x="50" y="1"/>
                  </a:cxn>
                  <a:cxn ang="0">
                    <a:pos x="89" y="73"/>
                  </a:cxn>
                </a:cxnLst>
                <a:rect l="0" t="0" r="r" b="b"/>
                <a:pathLst>
                  <a:path w="531" h="328">
                    <a:moveTo>
                      <a:pt x="89" y="73"/>
                    </a:moveTo>
                    <a:cubicBezTo>
                      <a:pt x="93" y="82"/>
                      <a:pt x="98" y="81"/>
                      <a:pt x="100" y="81"/>
                    </a:cubicBezTo>
                    <a:cubicBezTo>
                      <a:pt x="109" y="79"/>
                      <a:pt x="118" y="77"/>
                      <a:pt x="127" y="74"/>
                    </a:cubicBezTo>
                    <a:cubicBezTo>
                      <a:pt x="150" y="69"/>
                      <a:pt x="176" y="76"/>
                      <a:pt x="198" y="84"/>
                    </a:cubicBezTo>
                    <a:cubicBezTo>
                      <a:pt x="244" y="101"/>
                      <a:pt x="284" y="138"/>
                      <a:pt x="333" y="149"/>
                    </a:cubicBezTo>
                    <a:cubicBezTo>
                      <a:pt x="378" y="158"/>
                      <a:pt x="425" y="136"/>
                      <a:pt x="471" y="148"/>
                    </a:cubicBezTo>
                    <a:cubicBezTo>
                      <a:pt x="516" y="160"/>
                      <a:pt x="531" y="194"/>
                      <a:pt x="515" y="237"/>
                    </a:cubicBezTo>
                    <a:cubicBezTo>
                      <a:pt x="508" y="256"/>
                      <a:pt x="483" y="252"/>
                      <a:pt x="472" y="266"/>
                    </a:cubicBezTo>
                    <a:cubicBezTo>
                      <a:pt x="459" y="280"/>
                      <a:pt x="460" y="312"/>
                      <a:pt x="444" y="319"/>
                    </a:cubicBezTo>
                    <a:cubicBezTo>
                      <a:pt x="430" y="326"/>
                      <a:pt x="417" y="313"/>
                      <a:pt x="401" y="314"/>
                    </a:cubicBezTo>
                    <a:cubicBezTo>
                      <a:pt x="384" y="314"/>
                      <a:pt x="365" y="328"/>
                      <a:pt x="347" y="321"/>
                    </a:cubicBezTo>
                    <a:cubicBezTo>
                      <a:pt x="320" y="312"/>
                      <a:pt x="302" y="292"/>
                      <a:pt x="278" y="277"/>
                    </a:cubicBezTo>
                    <a:cubicBezTo>
                      <a:pt x="253" y="262"/>
                      <a:pt x="238" y="273"/>
                      <a:pt x="214" y="285"/>
                    </a:cubicBezTo>
                    <a:cubicBezTo>
                      <a:pt x="195" y="294"/>
                      <a:pt x="174" y="309"/>
                      <a:pt x="152" y="312"/>
                    </a:cubicBezTo>
                    <a:cubicBezTo>
                      <a:pt x="130" y="314"/>
                      <a:pt x="108" y="301"/>
                      <a:pt x="87" y="305"/>
                    </a:cubicBezTo>
                    <a:cubicBezTo>
                      <a:pt x="66" y="310"/>
                      <a:pt x="56" y="322"/>
                      <a:pt x="33" y="308"/>
                    </a:cubicBezTo>
                    <a:cubicBezTo>
                      <a:pt x="0" y="287"/>
                      <a:pt x="14" y="259"/>
                      <a:pt x="16" y="224"/>
                    </a:cubicBezTo>
                    <a:cubicBezTo>
                      <a:pt x="18" y="183"/>
                      <a:pt x="24" y="141"/>
                      <a:pt x="14" y="100"/>
                    </a:cubicBezTo>
                    <a:cubicBezTo>
                      <a:pt x="7" y="69"/>
                      <a:pt x="1" y="0"/>
                      <a:pt x="50" y="1"/>
                    </a:cubicBezTo>
                    <a:cubicBezTo>
                      <a:pt x="83" y="1"/>
                      <a:pt x="84" y="49"/>
                      <a:pt x="89" y="7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23" name="ZoneTexte 722"/>
            <p:cNvSpPr txBox="1"/>
            <p:nvPr/>
          </p:nvSpPr>
          <p:spPr>
            <a:xfrm>
              <a:off x="4716016" y="2010326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SREBP-1c</a:t>
              </a:r>
              <a:endParaRPr lang="fr-FR" sz="1600" dirty="0"/>
            </a:p>
          </p:txBody>
        </p:sp>
        <p:sp>
          <p:nvSpPr>
            <p:cNvPr id="724" name="Flèche vers le bas 723"/>
            <p:cNvSpPr/>
            <p:nvPr/>
          </p:nvSpPr>
          <p:spPr>
            <a:xfrm rot="20168916">
              <a:off x="5673096" y="2436142"/>
              <a:ext cx="174071" cy="2277430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5" name="ZoneTexte 724"/>
            <p:cNvSpPr txBox="1"/>
            <p:nvPr/>
          </p:nvSpPr>
          <p:spPr>
            <a:xfrm>
              <a:off x="5175962" y="4293096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+</a:t>
              </a:r>
              <a:endParaRPr lang="fr-FR" sz="2400" dirty="0"/>
            </a:p>
          </p:txBody>
        </p:sp>
      </p:grpSp>
      <p:pic>
        <p:nvPicPr>
          <p:cNvPr id="726" name="Picture 4" descr="http://cuisine-et-insolite.20minutes-blogs.fr/media/00/00/27641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152128" cy="866400"/>
          </a:xfrm>
          <a:prstGeom prst="rect">
            <a:avLst/>
          </a:prstGeom>
          <a:noFill/>
        </p:spPr>
      </p:pic>
      <p:sp>
        <p:nvSpPr>
          <p:cNvPr id="728" name="ZoneTexte 727"/>
          <p:cNvSpPr txBox="1"/>
          <p:nvPr/>
        </p:nvSpPr>
        <p:spPr>
          <a:xfrm>
            <a:off x="179512" y="548680"/>
            <a:ext cx="764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u="sng" dirty="0" smtClean="0"/>
          </a:p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At</a:t>
            </a:r>
            <a:r>
              <a:rPr lang="fr-FR" sz="1400" b="1" dirty="0" smtClean="0">
                <a:solidFill>
                  <a:srgbClr val="00B0F0"/>
                </a:solidFill>
              </a:rPr>
              <a:t> the </a:t>
            </a:r>
            <a:r>
              <a:rPr lang="fr-FR" sz="1400" b="1" dirty="0" err="1" smtClean="0">
                <a:solidFill>
                  <a:srgbClr val="00B0F0"/>
                </a:solidFill>
              </a:rPr>
              <a:t>transcriptional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level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dirty="0" smtClean="0"/>
              <a:t>by the transcription </a:t>
            </a:r>
            <a:r>
              <a:rPr lang="fr-FR" sz="1400" dirty="0" err="1" smtClean="0"/>
              <a:t>factors,ChREBP</a:t>
            </a:r>
            <a:r>
              <a:rPr lang="fr-FR" sz="1400" dirty="0" smtClean="0"/>
              <a:t> and SREBP-1c</a:t>
            </a:r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</p:txBody>
      </p:sp>
      <p:sp>
        <p:nvSpPr>
          <p:cNvPr id="729" name="ZoneTexte 728"/>
          <p:cNvSpPr txBox="1"/>
          <p:nvPr/>
        </p:nvSpPr>
        <p:spPr>
          <a:xfrm>
            <a:off x="179512" y="260648"/>
            <a:ext cx="21387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Regulation</a:t>
            </a:r>
            <a:r>
              <a:rPr lang="fr-FR" dirty="0" smtClean="0"/>
              <a:t> of FAS</a:t>
            </a:r>
            <a:endParaRPr lang="fr-FR" dirty="0"/>
          </a:p>
        </p:txBody>
      </p:sp>
      <p:sp>
        <p:nvSpPr>
          <p:cNvPr id="730" name="Rectangle 729"/>
          <p:cNvSpPr/>
          <p:nvPr/>
        </p:nvSpPr>
        <p:spPr>
          <a:xfrm>
            <a:off x="107504" y="6433591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At</a:t>
            </a:r>
            <a:r>
              <a:rPr lang="fr-FR" sz="1400" b="1" dirty="0" smtClean="0">
                <a:solidFill>
                  <a:srgbClr val="00B0F0"/>
                </a:solidFill>
              </a:rPr>
              <a:t> the post </a:t>
            </a:r>
            <a:r>
              <a:rPr lang="fr-FR" sz="1400" b="1" dirty="0" err="1" smtClean="0">
                <a:solidFill>
                  <a:srgbClr val="00B0F0"/>
                </a:solidFill>
              </a:rPr>
              <a:t>translational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level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dirty="0" smtClean="0"/>
              <a:t>by phosphorylation</a:t>
            </a:r>
          </a:p>
        </p:txBody>
      </p:sp>
      <p:grpSp>
        <p:nvGrpSpPr>
          <p:cNvPr id="759" name="Groupe 754"/>
          <p:cNvGrpSpPr/>
          <p:nvPr/>
        </p:nvGrpSpPr>
        <p:grpSpPr>
          <a:xfrm>
            <a:off x="6328132" y="1412776"/>
            <a:ext cx="454082" cy="864096"/>
            <a:chOff x="5486070" y="1352221"/>
            <a:chExt cx="576064" cy="1212683"/>
          </a:xfrm>
        </p:grpSpPr>
        <p:sp>
          <p:nvSpPr>
            <p:cNvPr id="731" name="Oval 51"/>
            <p:cNvSpPr>
              <a:spLocks noChangeArrowheads="1"/>
            </p:cNvSpPr>
            <p:nvPr/>
          </p:nvSpPr>
          <p:spPr bwMode="auto">
            <a:xfrm>
              <a:off x="5602146" y="1928285"/>
              <a:ext cx="130746" cy="6196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2" name="Oval 51"/>
            <p:cNvSpPr>
              <a:spLocks noChangeArrowheads="1"/>
            </p:cNvSpPr>
            <p:nvPr/>
          </p:nvSpPr>
          <p:spPr bwMode="auto">
            <a:xfrm>
              <a:off x="5813059" y="1945208"/>
              <a:ext cx="130746" cy="6196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60" name="Group 2802"/>
            <p:cNvGrpSpPr>
              <a:grpSpLocks/>
            </p:cNvGrpSpPr>
            <p:nvPr/>
          </p:nvGrpSpPr>
          <p:grpSpPr bwMode="auto">
            <a:xfrm>
              <a:off x="5486070" y="1352221"/>
              <a:ext cx="576064" cy="739527"/>
              <a:chOff x="1931" y="2992"/>
              <a:chExt cx="614" cy="738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34" name="Freeform 2781"/>
              <p:cNvSpPr>
                <a:spLocks/>
              </p:cNvSpPr>
              <p:nvPr/>
            </p:nvSpPr>
            <p:spPr bwMode="auto">
              <a:xfrm>
                <a:off x="2026" y="3002"/>
                <a:ext cx="211" cy="44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60" y="51"/>
                  </a:cxn>
                  <a:cxn ang="0">
                    <a:pos x="93" y="135"/>
                  </a:cxn>
                  <a:cxn ang="0">
                    <a:pos x="89" y="148"/>
                  </a:cxn>
                  <a:cxn ang="0">
                    <a:pos x="78" y="172"/>
                  </a:cxn>
                  <a:cxn ang="0">
                    <a:pos x="101" y="202"/>
                  </a:cxn>
                  <a:cxn ang="0">
                    <a:pos x="108" y="212"/>
                  </a:cxn>
                  <a:cxn ang="0">
                    <a:pos x="108" y="81"/>
                  </a:cxn>
                  <a:cxn ang="0">
                    <a:pos x="0" y="8"/>
                  </a:cxn>
                </a:cxnLst>
                <a:rect l="0" t="0" r="r" b="b"/>
                <a:pathLst>
                  <a:path w="108" h="212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4" y="5"/>
                      <a:pt x="46" y="25"/>
                      <a:pt x="60" y="51"/>
                    </a:cubicBezTo>
                    <a:cubicBezTo>
                      <a:pt x="71" y="70"/>
                      <a:pt x="81" y="95"/>
                      <a:pt x="93" y="135"/>
                    </a:cubicBezTo>
                    <a:cubicBezTo>
                      <a:pt x="95" y="141"/>
                      <a:pt x="93" y="144"/>
                      <a:pt x="89" y="148"/>
                    </a:cubicBezTo>
                    <a:cubicBezTo>
                      <a:pt x="82" y="154"/>
                      <a:pt x="78" y="162"/>
                      <a:pt x="78" y="172"/>
                    </a:cubicBezTo>
                    <a:cubicBezTo>
                      <a:pt x="78" y="186"/>
                      <a:pt x="88" y="198"/>
                      <a:pt x="101" y="202"/>
                    </a:cubicBezTo>
                    <a:cubicBezTo>
                      <a:pt x="106" y="204"/>
                      <a:pt x="108" y="206"/>
                      <a:pt x="108" y="212"/>
                    </a:cubicBezTo>
                    <a:cubicBezTo>
                      <a:pt x="108" y="177"/>
                      <a:pt x="108" y="85"/>
                      <a:pt x="108" y="81"/>
                    </a:cubicBezTo>
                    <a:cubicBezTo>
                      <a:pt x="108" y="48"/>
                      <a:pt x="59" y="0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5" name="Freeform 2782"/>
              <p:cNvSpPr>
                <a:spLocks/>
              </p:cNvSpPr>
              <p:nvPr/>
            </p:nvSpPr>
            <p:spPr bwMode="auto">
              <a:xfrm>
                <a:off x="2239" y="3002"/>
                <a:ext cx="213" cy="441"/>
              </a:xfrm>
              <a:custGeom>
                <a:avLst/>
                <a:gdLst/>
                <a:ahLst/>
                <a:cxnLst>
                  <a:cxn ang="0">
                    <a:pos x="8" y="202"/>
                  </a:cxn>
                  <a:cxn ang="0">
                    <a:pos x="30" y="172"/>
                  </a:cxn>
                  <a:cxn ang="0">
                    <a:pos x="20" y="148"/>
                  </a:cxn>
                  <a:cxn ang="0">
                    <a:pos x="15" y="135"/>
                  </a:cxn>
                  <a:cxn ang="0">
                    <a:pos x="48" y="51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0" y="81"/>
                  </a:cxn>
                  <a:cxn ang="0">
                    <a:pos x="1" y="151"/>
                  </a:cxn>
                  <a:cxn ang="0">
                    <a:pos x="1" y="212"/>
                  </a:cxn>
                  <a:cxn ang="0">
                    <a:pos x="8" y="202"/>
                  </a:cxn>
                </a:cxnLst>
                <a:rect l="0" t="0" r="r" b="b"/>
                <a:pathLst>
                  <a:path w="109" h="212">
                    <a:moveTo>
                      <a:pt x="8" y="202"/>
                    </a:moveTo>
                    <a:cubicBezTo>
                      <a:pt x="21" y="198"/>
                      <a:pt x="30" y="186"/>
                      <a:pt x="30" y="172"/>
                    </a:cubicBezTo>
                    <a:cubicBezTo>
                      <a:pt x="30" y="162"/>
                      <a:pt x="26" y="154"/>
                      <a:pt x="20" y="148"/>
                    </a:cubicBezTo>
                    <a:cubicBezTo>
                      <a:pt x="15" y="144"/>
                      <a:pt x="14" y="141"/>
                      <a:pt x="15" y="135"/>
                    </a:cubicBezTo>
                    <a:cubicBezTo>
                      <a:pt x="28" y="95"/>
                      <a:pt x="38" y="70"/>
                      <a:pt x="48" y="51"/>
                    </a:cubicBezTo>
                    <a:cubicBezTo>
                      <a:pt x="63" y="25"/>
                      <a:pt x="85" y="5"/>
                      <a:pt x="109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50" y="0"/>
                      <a:pt x="0" y="48"/>
                      <a:pt x="0" y="81"/>
                    </a:cubicBezTo>
                    <a:cubicBezTo>
                      <a:pt x="0" y="86"/>
                      <a:pt x="1" y="151"/>
                      <a:pt x="1" y="151"/>
                    </a:cubicBezTo>
                    <a:cubicBezTo>
                      <a:pt x="1" y="212"/>
                      <a:pt x="1" y="212"/>
                      <a:pt x="1" y="212"/>
                    </a:cubicBezTo>
                    <a:cubicBezTo>
                      <a:pt x="1" y="206"/>
                      <a:pt x="3" y="204"/>
                      <a:pt x="8" y="2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6" name="Freeform 2783"/>
              <p:cNvSpPr>
                <a:spLocks/>
              </p:cNvSpPr>
              <p:nvPr/>
            </p:nvSpPr>
            <p:spPr bwMode="auto">
              <a:xfrm>
                <a:off x="2186" y="3512"/>
                <a:ext cx="106" cy="214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52"/>
                  </a:cxn>
                  <a:cxn ang="0">
                    <a:pos x="0" y="103"/>
                  </a:cxn>
                  <a:cxn ang="0">
                    <a:pos x="0" y="103"/>
                  </a:cxn>
                  <a:cxn ang="0">
                    <a:pos x="26" y="99"/>
                  </a:cxn>
                  <a:cxn ang="0">
                    <a:pos x="54" y="103"/>
                  </a:cxn>
                  <a:cxn ang="0">
                    <a:pos x="54" y="103"/>
                  </a:cxn>
                  <a:cxn ang="0">
                    <a:pos x="27" y="52"/>
                  </a:cxn>
                </a:cxnLst>
                <a:rect l="0" t="0" r="r" b="b"/>
                <a:pathLst>
                  <a:path w="54" h="103">
                    <a:moveTo>
                      <a:pt x="27" y="52"/>
                    </a:moveTo>
                    <a:cubicBezTo>
                      <a:pt x="27" y="52"/>
                      <a:pt x="28" y="33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33"/>
                      <a:pt x="26" y="52"/>
                      <a:pt x="26" y="52"/>
                    </a:cubicBezTo>
                    <a:cubicBezTo>
                      <a:pt x="26" y="77"/>
                      <a:pt x="18" y="98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8" y="101"/>
                      <a:pt x="18" y="99"/>
                      <a:pt x="26" y="99"/>
                    </a:cubicBezTo>
                    <a:cubicBezTo>
                      <a:pt x="35" y="99"/>
                      <a:pt x="46" y="101"/>
                      <a:pt x="54" y="103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36" y="98"/>
                      <a:pt x="27" y="77"/>
                      <a:pt x="27" y="5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7" name="Freeform 2784"/>
              <p:cNvSpPr>
                <a:spLocks/>
              </p:cNvSpPr>
              <p:nvPr/>
            </p:nvSpPr>
            <p:spPr bwMode="auto">
              <a:xfrm>
                <a:off x="1931" y="2992"/>
                <a:ext cx="306" cy="738"/>
              </a:xfrm>
              <a:custGeom>
                <a:avLst/>
                <a:gdLst/>
                <a:ahLst/>
                <a:cxnLst>
                  <a:cxn ang="0">
                    <a:pos x="150" y="207"/>
                  </a:cxn>
                  <a:cxn ang="0">
                    <a:pos x="127" y="177"/>
                  </a:cxn>
                  <a:cxn ang="0">
                    <a:pos x="138" y="153"/>
                  </a:cxn>
                  <a:cxn ang="0">
                    <a:pos x="142" y="140"/>
                  </a:cxn>
                  <a:cxn ang="0">
                    <a:pos x="109" y="56"/>
                  </a:cxn>
                  <a:cxn ang="0">
                    <a:pos x="30" y="21"/>
                  </a:cxn>
                  <a:cxn ang="0">
                    <a:pos x="35" y="119"/>
                  </a:cxn>
                  <a:cxn ang="0">
                    <a:pos x="88" y="294"/>
                  </a:cxn>
                  <a:cxn ang="0">
                    <a:pos x="121" y="355"/>
                  </a:cxn>
                  <a:cxn ang="0">
                    <a:pos x="157" y="302"/>
                  </a:cxn>
                  <a:cxn ang="0">
                    <a:pos x="157" y="217"/>
                  </a:cxn>
                  <a:cxn ang="0">
                    <a:pos x="150" y="207"/>
                  </a:cxn>
                </a:cxnLst>
                <a:rect l="0" t="0" r="r" b="b"/>
                <a:pathLst>
                  <a:path w="157" h="355">
                    <a:moveTo>
                      <a:pt x="150" y="207"/>
                    </a:moveTo>
                    <a:cubicBezTo>
                      <a:pt x="137" y="203"/>
                      <a:pt x="127" y="191"/>
                      <a:pt x="127" y="177"/>
                    </a:cubicBezTo>
                    <a:cubicBezTo>
                      <a:pt x="127" y="167"/>
                      <a:pt x="131" y="159"/>
                      <a:pt x="138" y="153"/>
                    </a:cubicBezTo>
                    <a:cubicBezTo>
                      <a:pt x="142" y="149"/>
                      <a:pt x="144" y="146"/>
                      <a:pt x="142" y="140"/>
                    </a:cubicBezTo>
                    <a:cubicBezTo>
                      <a:pt x="130" y="100"/>
                      <a:pt x="120" y="75"/>
                      <a:pt x="109" y="56"/>
                    </a:cubicBezTo>
                    <a:cubicBezTo>
                      <a:pt x="91" y="23"/>
                      <a:pt x="60" y="0"/>
                      <a:pt x="30" y="21"/>
                    </a:cubicBezTo>
                    <a:cubicBezTo>
                      <a:pt x="0" y="43"/>
                      <a:pt x="10" y="81"/>
                      <a:pt x="35" y="119"/>
                    </a:cubicBezTo>
                    <a:cubicBezTo>
                      <a:pt x="60" y="157"/>
                      <a:pt x="83" y="242"/>
                      <a:pt x="88" y="294"/>
                    </a:cubicBezTo>
                    <a:cubicBezTo>
                      <a:pt x="93" y="345"/>
                      <a:pt x="96" y="355"/>
                      <a:pt x="121" y="355"/>
                    </a:cubicBezTo>
                    <a:cubicBezTo>
                      <a:pt x="146" y="355"/>
                      <a:pt x="157" y="332"/>
                      <a:pt x="157" y="302"/>
                    </a:cubicBezTo>
                    <a:cubicBezTo>
                      <a:pt x="157" y="302"/>
                      <a:pt x="157" y="223"/>
                      <a:pt x="157" y="217"/>
                    </a:cubicBezTo>
                    <a:cubicBezTo>
                      <a:pt x="157" y="211"/>
                      <a:pt x="155" y="209"/>
                      <a:pt x="150" y="2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8" name="Freeform 2785"/>
              <p:cNvSpPr>
                <a:spLocks/>
              </p:cNvSpPr>
              <p:nvPr/>
            </p:nvSpPr>
            <p:spPr bwMode="auto">
              <a:xfrm>
                <a:off x="2239" y="2992"/>
                <a:ext cx="306" cy="738"/>
              </a:xfrm>
              <a:custGeom>
                <a:avLst/>
                <a:gdLst/>
                <a:ahLst/>
                <a:cxnLst>
                  <a:cxn ang="0">
                    <a:pos x="8" y="207"/>
                  </a:cxn>
                  <a:cxn ang="0">
                    <a:pos x="30" y="177"/>
                  </a:cxn>
                  <a:cxn ang="0">
                    <a:pos x="20" y="153"/>
                  </a:cxn>
                  <a:cxn ang="0">
                    <a:pos x="15" y="140"/>
                  </a:cxn>
                  <a:cxn ang="0">
                    <a:pos x="48" y="56"/>
                  </a:cxn>
                  <a:cxn ang="0">
                    <a:pos x="128" y="21"/>
                  </a:cxn>
                  <a:cxn ang="0">
                    <a:pos x="123" y="119"/>
                  </a:cxn>
                  <a:cxn ang="0">
                    <a:pos x="70" y="294"/>
                  </a:cxn>
                  <a:cxn ang="0">
                    <a:pos x="37" y="355"/>
                  </a:cxn>
                  <a:cxn ang="0">
                    <a:pos x="0" y="302"/>
                  </a:cxn>
                  <a:cxn ang="0">
                    <a:pos x="1" y="217"/>
                  </a:cxn>
                  <a:cxn ang="0">
                    <a:pos x="8" y="207"/>
                  </a:cxn>
                </a:cxnLst>
                <a:rect l="0" t="0" r="r" b="b"/>
                <a:pathLst>
                  <a:path w="157" h="355">
                    <a:moveTo>
                      <a:pt x="8" y="207"/>
                    </a:moveTo>
                    <a:cubicBezTo>
                      <a:pt x="21" y="203"/>
                      <a:pt x="30" y="191"/>
                      <a:pt x="30" y="177"/>
                    </a:cubicBezTo>
                    <a:cubicBezTo>
                      <a:pt x="30" y="167"/>
                      <a:pt x="26" y="159"/>
                      <a:pt x="20" y="153"/>
                    </a:cubicBezTo>
                    <a:cubicBezTo>
                      <a:pt x="15" y="149"/>
                      <a:pt x="14" y="146"/>
                      <a:pt x="15" y="140"/>
                    </a:cubicBezTo>
                    <a:cubicBezTo>
                      <a:pt x="28" y="100"/>
                      <a:pt x="38" y="75"/>
                      <a:pt x="48" y="56"/>
                    </a:cubicBezTo>
                    <a:cubicBezTo>
                      <a:pt x="66" y="23"/>
                      <a:pt x="98" y="0"/>
                      <a:pt x="128" y="21"/>
                    </a:cubicBezTo>
                    <a:cubicBezTo>
                      <a:pt x="157" y="43"/>
                      <a:pt x="147" y="81"/>
                      <a:pt x="123" y="119"/>
                    </a:cubicBezTo>
                    <a:cubicBezTo>
                      <a:pt x="98" y="157"/>
                      <a:pt x="75" y="242"/>
                      <a:pt x="70" y="294"/>
                    </a:cubicBezTo>
                    <a:cubicBezTo>
                      <a:pt x="65" y="345"/>
                      <a:pt x="62" y="355"/>
                      <a:pt x="37" y="355"/>
                    </a:cubicBezTo>
                    <a:cubicBezTo>
                      <a:pt x="12" y="355"/>
                      <a:pt x="0" y="332"/>
                      <a:pt x="0" y="302"/>
                    </a:cubicBezTo>
                    <a:cubicBezTo>
                      <a:pt x="0" y="302"/>
                      <a:pt x="1" y="223"/>
                      <a:pt x="1" y="217"/>
                    </a:cubicBezTo>
                    <a:cubicBezTo>
                      <a:pt x="1" y="211"/>
                      <a:pt x="3" y="209"/>
                      <a:pt x="8" y="2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9" name="Freeform 2786"/>
              <p:cNvSpPr>
                <a:spLocks/>
              </p:cNvSpPr>
              <p:nvPr/>
            </p:nvSpPr>
            <p:spPr bwMode="auto">
              <a:xfrm>
                <a:off x="1940" y="3025"/>
                <a:ext cx="213" cy="699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96" y="274"/>
                  </a:cxn>
                  <a:cxn ang="0">
                    <a:pos x="52" y="102"/>
                  </a:cxn>
                  <a:cxn ang="0">
                    <a:pos x="51" y="2"/>
                  </a:cxn>
                  <a:cxn ang="0">
                    <a:pos x="29" y="8"/>
                  </a:cxn>
                  <a:cxn ang="0">
                    <a:pos x="35" y="103"/>
                  </a:cxn>
                  <a:cxn ang="0">
                    <a:pos x="88" y="278"/>
                  </a:cxn>
                  <a:cxn ang="0">
                    <a:pos x="105" y="333"/>
                  </a:cxn>
                  <a:cxn ang="0">
                    <a:pos x="105" y="333"/>
                  </a:cxn>
                </a:cxnLst>
                <a:rect l="0" t="0" r="r" b="b"/>
                <a:pathLst>
                  <a:path w="109" h="336">
                    <a:moveTo>
                      <a:pt x="105" y="333"/>
                    </a:moveTo>
                    <a:cubicBezTo>
                      <a:pt x="94" y="326"/>
                      <a:pt x="99" y="306"/>
                      <a:pt x="96" y="274"/>
                    </a:cubicBezTo>
                    <a:cubicBezTo>
                      <a:pt x="91" y="222"/>
                      <a:pt x="77" y="140"/>
                      <a:pt x="52" y="102"/>
                    </a:cubicBezTo>
                    <a:cubicBezTo>
                      <a:pt x="27" y="64"/>
                      <a:pt x="13" y="10"/>
                      <a:pt x="51" y="2"/>
                    </a:cubicBezTo>
                    <a:cubicBezTo>
                      <a:pt x="46" y="0"/>
                      <a:pt x="35" y="3"/>
                      <a:pt x="29" y="8"/>
                    </a:cubicBezTo>
                    <a:cubicBezTo>
                      <a:pt x="0" y="29"/>
                      <a:pt x="10" y="65"/>
                      <a:pt x="35" y="103"/>
                    </a:cubicBezTo>
                    <a:cubicBezTo>
                      <a:pt x="60" y="141"/>
                      <a:pt x="83" y="226"/>
                      <a:pt x="88" y="278"/>
                    </a:cubicBezTo>
                    <a:cubicBezTo>
                      <a:pt x="92" y="318"/>
                      <a:pt x="93" y="330"/>
                      <a:pt x="105" y="333"/>
                    </a:cubicBezTo>
                    <a:cubicBezTo>
                      <a:pt x="108" y="334"/>
                      <a:pt x="109" y="336"/>
                      <a:pt x="105" y="3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0" name="Freeform 2787"/>
              <p:cNvSpPr>
                <a:spLocks/>
              </p:cNvSpPr>
              <p:nvPr/>
            </p:nvSpPr>
            <p:spPr bwMode="auto">
              <a:xfrm>
                <a:off x="2059" y="3031"/>
                <a:ext cx="168" cy="686"/>
              </a:xfrm>
              <a:custGeom>
                <a:avLst/>
                <a:gdLst/>
                <a:ahLst/>
                <a:cxnLst>
                  <a:cxn ang="0">
                    <a:pos x="78" y="191"/>
                  </a:cxn>
                  <a:cxn ang="0">
                    <a:pos x="56" y="158"/>
                  </a:cxn>
                  <a:cxn ang="0">
                    <a:pos x="66" y="134"/>
                  </a:cxn>
                  <a:cxn ang="0">
                    <a:pos x="71" y="121"/>
                  </a:cxn>
                  <a:cxn ang="0">
                    <a:pos x="39" y="37"/>
                  </a:cxn>
                  <a:cxn ang="0">
                    <a:pos x="0" y="0"/>
                  </a:cxn>
                  <a:cxn ang="0">
                    <a:pos x="27" y="30"/>
                  </a:cxn>
                  <a:cxn ang="0">
                    <a:pos x="51" y="99"/>
                  </a:cxn>
                  <a:cxn ang="0">
                    <a:pos x="55" y="133"/>
                  </a:cxn>
                  <a:cxn ang="0">
                    <a:pos x="47" y="158"/>
                  </a:cxn>
                  <a:cxn ang="0">
                    <a:pos x="64" y="197"/>
                  </a:cxn>
                  <a:cxn ang="0">
                    <a:pos x="76" y="227"/>
                  </a:cxn>
                  <a:cxn ang="0">
                    <a:pos x="80" y="282"/>
                  </a:cxn>
                  <a:cxn ang="0">
                    <a:pos x="64" y="330"/>
                  </a:cxn>
                  <a:cxn ang="0">
                    <a:pos x="86" y="283"/>
                  </a:cxn>
                  <a:cxn ang="0">
                    <a:pos x="85" y="201"/>
                  </a:cxn>
                  <a:cxn ang="0">
                    <a:pos x="78" y="191"/>
                  </a:cxn>
                </a:cxnLst>
                <a:rect l="0" t="0" r="r" b="b"/>
                <a:pathLst>
                  <a:path w="86" h="330">
                    <a:moveTo>
                      <a:pt x="78" y="191"/>
                    </a:moveTo>
                    <a:cubicBezTo>
                      <a:pt x="65" y="187"/>
                      <a:pt x="56" y="172"/>
                      <a:pt x="56" y="158"/>
                    </a:cubicBezTo>
                    <a:cubicBezTo>
                      <a:pt x="56" y="148"/>
                      <a:pt x="60" y="140"/>
                      <a:pt x="66" y="134"/>
                    </a:cubicBezTo>
                    <a:cubicBezTo>
                      <a:pt x="70" y="130"/>
                      <a:pt x="72" y="127"/>
                      <a:pt x="71" y="121"/>
                    </a:cubicBezTo>
                    <a:cubicBezTo>
                      <a:pt x="58" y="81"/>
                      <a:pt x="49" y="56"/>
                      <a:pt x="39" y="37"/>
                    </a:cubicBezTo>
                    <a:cubicBezTo>
                      <a:pt x="29" y="19"/>
                      <a:pt x="15" y="6"/>
                      <a:pt x="0" y="0"/>
                    </a:cubicBezTo>
                    <a:cubicBezTo>
                      <a:pt x="9" y="6"/>
                      <a:pt x="17" y="11"/>
                      <a:pt x="27" y="30"/>
                    </a:cubicBezTo>
                    <a:cubicBezTo>
                      <a:pt x="36" y="47"/>
                      <a:pt x="40" y="63"/>
                      <a:pt x="51" y="99"/>
                    </a:cubicBezTo>
                    <a:cubicBezTo>
                      <a:pt x="55" y="110"/>
                      <a:pt x="61" y="122"/>
                      <a:pt x="55" y="133"/>
                    </a:cubicBezTo>
                    <a:cubicBezTo>
                      <a:pt x="51" y="139"/>
                      <a:pt x="47" y="145"/>
                      <a:pt x="47" y="158"/>
                    </a:cubicBezTo>
                    <a:cubicBezTo>
                      <a:pt x="47" y="180"/>
                      <a:pt x="55" y="191"/>
                      <a:pt x="64" y="197"/>
                    </a:cubicBezTo>
                    <a:cubicBezTo>
                      <a:pt x="73" y="203"/>
                      <a:pt x="75" y="216"/>
                      <a:pt x="76" y="227"/>
                    </a:cubicBezTo>
                    <a:cubicBezTo>
                      <a:pt x="76" y="256"/>
                      <a:pt x="80" y="282"/>
                      <a:pt x="80" y="282"/>
                    </a:cubicBezTo>
                    <a:cubicBezTo>
                      <a:pt x="80" y="302"/>
                      <a:pt x="78" y="320"/>
                      <a:pt x="64" y="330"/>
                    </a:cubicBezTo>
                    <a:cubicBezTo>
                      <a:pt x="79" y="323"/>
                      <a:pt x="86" y="306"/>
                      <a:pt x="86" y="283"/>
                    </a:cubicBezTo>
                    <a:cubicBezTo>
                      <a:pt x="86" y="283"/>
                      <a:pt x="85" y="207"/>
                      <a:pt x="85" y="201"/>
                    </a:cubicBezTo>
                    <a:cubicBezTo>
                      <a:pt x="85" y="195"/>
                      <a:pt x="83" y="193"/>
                      <a:pt x="78" y="1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1" name="Freeform 2788"/>
              <p:cNvSpPr>
                <a:spLocks/>
              </p:cNvSpPr>
              <p:nvPr/>
            </p:nvSpPr>
            <p:spPr bwMode="auto">
              <a:xfrm>
                <a:off x="1940" y="3042"/>
                <a:ext cx="137" cy="378"/>
              </a:xfrm>
              <a:custGeom>
                <a:avLst/>
                <a:gdLst/>
                <a:ahLst/>
                <a:cxnLst>
                  <a:cxn ang="0">
                    <a:pos x="70" y="182"/>
                  </a:cxn>
                  <a:cxn ang="0">
                    <a:pos x="35" y="95"/>
                  </a:cxn>
                  <a:cxn ang="0">
                    <a:pos x="29" y="0"/>
                  </a:cxn>
                  <a:cxn ang="0">
                    <a:pos x="26" y="68"/>
                  </a:cxn>
                  <a:cxn ang="0">
                    <a:pos x="70" y="182"/>
                  </a:cxn>
                </a:cxnLst>
                <a:rect l="0" t="0" r="r" b="b"/>
                <a:pathLst>
                  <a:path w="70" h="182">
                    <a:moveTo>
                      <a:pt x="70" y="182"/>
                    </a:moveTo>
                    <a:cubicBezTo>
                      <a:pt x="61" y="148"/>
                      <a:pt x="48" y="115"/>
                      <a:pt x="35" y="95"/>
                    </a:cubicBezTo>
                    <a:cubicBezTo>
                      <a:pt x="10" y="57"/>
                      <a:pt x="0" y="21"/>
                      <a:pt x="29" y="0"/>
                    </a:cubicBezTo>
                    <a:cubicBezTo>
                      <a:pt x="19" y="8"/>
                      <a:pt x="12" y="40"/>
                      <a:pt x="26" y="68"/>
                    </a:cubicBezTo>
                    <a:cubicBezTo>
                      <a:pt x="39" y="96"/>
                      <a:pt x="56" y="125"/>
                      <a:pt x="70" y="18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2" name="Freeform 2789"/>
              <p:cNvSpPr>
                <a:spLocks/>
              </p:cNvSpPr>
              <p:nvPr/>
            </p:nvSpPr>
            <p:spPr bwMode="auto">
              <a:xfrm>
                <a:off x="2325" y="3025"/>
                <a:ext cx="213" cy="699"/>
              </a:xfrm>
              <a:custGeom>
                <a:avLst/>
                <a:gdLst/>
                <a:ahLst/>
                <a:cxnLst>
                  <a:cxn ang="0">
                    <a:pos x="4" y="333"/>
                  </a:cxn>
                  <a:cxn ang="0">
                    <a:pos x="13" y="274"/>
                  </a:cxn>
                  <a:cxn ang="0">
                    <a:pos x="57" y="102"/>
                  </a:cxn>
                  <a:cxn ang="0">
                    <a:pos x="58" y="2"/>
                  </a:cxn>
                  <a:cxn ang="0">
                    <a:pos x="80" y="8"/>
                  </a:cxn>
                  <a:cxn ang="0">
                    <a:pos x="74" y="103"/>
                  </a:cxn>
                  <a:cxn ang="0">
                    <a:pos x="21" y="278"/>
                  </a:cxn>
                  <a:cxn ang="0">
                    <a:pos x="4" y="333"/>
                  </a:cxn>
                  <a:cxn ang="0">
                    <a:pos x="4" y="333"/>
                  </a:cxn>
                </a:cxnLst>
                <a:rect l="0" t="0" r="r" b="b"/>
                <a:pathLst>
                  <a:path w="109" h="336">
                    <a:moveTo>
                      <a:pt x="4" y="333"/>
                    </a:moveTo>
                    <a:cubicBezTo>
                      <a:pt x="15" y="326"/>
                      <a:pt x="10" y="306"/>
                      <a:pt x="13" y="274"/>
                    </a:cubicBezTo>
                    <a:cubicBezTo>
                      <a:pt x="18" y="222"/>
                      <a:pt x="32" y="140"/>
                      <a:pt x="57" y="102"/>
                    </a:cubicBezTo>
                    <a:cubicBezTo>
                      <a:pt x="82" y="64"/>
                      <a:pt x="96" y="10"/>
                      <a:pt x="58" y="2"/>
                    </a:cubicBezTo>
                    <a:cubicBezTo>
                      <a:pt x="63" y="0"/>
                      <a:pt x="74" y="3"/>
                      <a:pt x="80" y="8"/>
                    </a:cubicBezTo>
                    <a:cubicBezTo>
                      <a:pt x="109" y="29"/>
                      <a:pt x="99" y="65"/>
                      <a:pt x="74" y="103"/>
                    </a:cubicBezTo>
                    <a:cubicBezTo>
                      <a:pt x="49" y="141"/>
                      <a:pt x="26" y="226"/>
                      <a:pt x="21" y="278"/>
                    </a:cubicBezTo>
                    <a:cubicBezTo>
                      <a:pt x="17" y="318"/>
                      <a:pt x="16" y="330"/>
                      <a:pt x="4" y="333"/>
                    </a:cubicBezTo>
                    <a:cubicBezTo>
                      <a:pt x="1" y="334"/>
                      <a:pt x="0" y="336"/>
                      <a:pt x="4" y="3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3" name="Freeform 2790"/>
              <p:cNvSpPr>
                <a:spLocks/>
              </p:cNvSpPr>
              <p:nvPr/>
            </p:nvSpPr>
            <p:spPr bwMode="auto">
              <a:xfrm>
                <a:off x="2251" y="3031"/>
                <a:ext cx="168" cy="686"/>
              </a:xfrm>
              <a:custGeom>
                <a:avLst/>
                <a:gdLst/>
                <a:ahLst/>
                <a:cxnLst>
                  <a:cxn ang="0">
                    <a:pos x="8" y="191"/>
                  </a:cxn>
                  <a:cxn ang="0">
                    <a:pos x="30" y="158"/>
                  </a:cxn>
                  <a:cxn ang="0">
                    <a:pos x="20" y="134"/>
                  </a:cxn>
                  <a:cxn ang="0">
                    <a:pos x="15" y="121"/>
                  </a:cxn>
                  <a:cxn ang="0">
                    <a:pos x="47" y="37"/>
                  </a:cxn>
                  <a:cxn ang="0">
                    <a:pos x="86" y="0"/>
                  </a:cxn>
                  <a:cxn ang="0">
                    <a:pos x="59" y="30"/>
                  </a:cxn>
                  <a:cxn ang="0">
                    <a:pos x="35" y="99"/>
                  </a:cxn>
                  <a:cxn ang="0">
                    <a:pos x="31" y="133"/>
                  </a:cxn>
                  <a:cxn ang="0">
                    <a:pos x="39" y="158"/>
                  </a:cxn>
                  <a:cxn ang="0">
                    <a:pos x="22" y="197"/>
                  </a:cxn>
                  <a:cxn ang="0">
                    <a:pos x="11" y="227"/>
                  </a:cxn>
                  <a:cxn ang="0">
                    <a:pos x="6" y="282"/>
                  </a:cxn>
                  <a:cxn ang="0">
                    <a:pos x="22" y="330"/>
                  </a:cxn>
                  <a:cxn ang="0">
                    <a:pos x="0" y="283"/>
                  </a:cxn>
                  <a:cxn ang="0">
                    <a:pos x="1" y="201"/>
                  </a:cxn>
                  <a:cxn ang="0">
                    <a:pos x="8" y="191"/>
                  </a:cxn>
                </a:cxnLst>
                <a:rect l="0" t="0" r="r" b="b"/>
                <a:pathLst>
                  <a:path w="86" h="330">
                    <a:moveTo>
                      <a:pt x="8" y="191"/>
                    </a:moveTo>
                    <a:cubicBezTo>
                      <a:pt x="21" y="187"/>
                      <a:pt x="30" y="172"/>
                      <a:pt x="30" y="158"/>
                    </a:cubicBezTo>
                    <a:cubicBezTo>
                      <a:pt x="30" y="148"/>
                      <a:pt x="26" y="140"/>
                      <a:pt x="20" y="134"/>
                    </a:cubicBezTo>
                    <a:cubicBezTo>
                      <a:pt x="16" y="130"/>
                      <a:pt x="14" y="127"/>
                      <a:pt x="15" y="121"/>
                    </a:cubicBezTo>
                    <a:cubicBezTo>
                      <a:pt x="28" y="81"/>
                      <a:pt x="37" y="56"/>
                      <a:pt x="47" y="37"/>
                    </a:cubicBezTo>
                    <a:cubicBezTo>
                      <a:pt x="57" y="19"/>
                      <a:pt x="71" y="6"/>
                      <a:pt x="86" y="0"/>
                    </a:cubicBezTo>
                    <a:cubicBezTo>
                      <a:pt x="77" y="6"/>
                      <a:pt x="69" y="11"/>
                      <a:pt x="59" y="30"/>
                    </a:cubicBezTo>
                    <a:cubicBezTo>
                      <a:pt x="50" y="47"/>
                      <a:pt x="47" y="63"/>
                      <a:pt x="35" y="99"/>
                    </a:cubicBezTo>
                    <a:cubicBezTo>
                      <a:pt x="31" y="110"/>
                      <a:pt x="25" y="122"/>
                      <a:pt x="31" y="133"/>
                    </a:cubicBezTo>
                    <a:cubicBezTo>
                      <a:pt x="35" y="139"/>
                      <a:pt x="39" y="145"/>
                      <a:pt x="39" y="158"/>
                    </a:cubicBezTo>
                    <a:cubicBezTo>
                      <a:pt x="39" y="180"/>
                      <a:pt x="31" y="191"/>
                      <a:pt x="22" y="197"/>
                    </a:cubicBezTo>
                    <a:cubicBezTo>
                      <a:pt x="13" y="203"/>
                      <a:pt x="11" y="216"/>
                      <a:pt x="11" y="227"/>
                    </a:cubicBezTo>
                    <a:cubicBezTo>
                      <a:pt x="10" y="256"/>
                      <a:pt x="6" y="282"/>
                      <a:pt x="6" y="282"/>
                    </a:cubicBezTo>
                    <a:cubicBezTo>
                      <a:pt x="6" y="302"/>
                      <a:pt x="8" y="320"/>
                      <a:pt x="22" y="330"/>
                    </a:cubicBezTo>
                    <a:cubicBezTo>
                      <a:pt x="7" y="323"/>
                      <a:pt x="0" y="306"/>
                      <a:pt x="0" y="283"/>
                    </a:cubicBezTo>
                    <a:cubicBezTo>
                      <a:pt x="0" y="283"/>
                      <a:pt x="1" y="207"/>
                      <a:pt x="1" y="201"/>
                    </a:cubicBezTo>
                    <a:cubicBezTo>
                      <a:pt x="1" y="195"/>
                      <a:pt x="3" y="193"/>
                      <a:pt x="8" y="1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4" name="Freeform 2791"/>
              <p:cNvSpPr>
                <a:spLocks/>
              </p:cNvSpPr>
              <p:nvPr/>
            </p:nvSpPr>
            <p:spPr bwMode="auto">
              <a:xfrm>
                <a:off x="2401" y="3042"/>
                <a:ext cx="137" cy="378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35" y="95"/>
                  </a:cxn>
                  <a:cxn ang="0">
                    <a:pos x="41" y="0"/>
                  </a:cxn>
                  <a:cxn ang="0">
                    <a:pos x="44" y="68"/>
                  </a:cxn>
                  <a:cxn ang="0">
                    <a:pos x="0" y="182"/>
                  </a:cxn>
                </a:cxnLst>
                <a:rect l="0" t="0" r="r" b="b"/>
                <a:pathLst>
                  <a:path w="70" h="182">
                    <a:moveTo>
                      <a:pt x="0" y="182"/>
                    </a:moveTo>
                    <a:cubicBezTo>
                      <a:pt x="9" y="148"/>
                      <a:pt x="22" y="115"/>
                      <a:pt x="35" y="95"/>
                    </a:cubicBezTo>
                    <a:cubicBezTo>
                      <a:pt x="60" y="57"/>
                      <a:pt x="70" y="21"/>
                      <a:pt x="41" y="0"/>
                    </a:cubicBezTo>
                    <a:cubicBezTo>
                      <a:pt x="51" y="8"/>
                      <a:pt x="58" y="40"/>
                      <a:pt x="44" y="68"/>
                    </a:cubicBezTo>
                    <a:cubicBezTo>
                      <a:pt x="31" y="96"/>
                      <a:pt x="14" y="125"/>
                      <a:pt x="0" y="18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5" name="Freeform 2792"/>
              <p:cNvSpPr>
                <a:spLocks/>
              </p:cNvSpPr>
              <p:nvPr/>
            </p:nvSpPr>
            <p:spPr bwMode="auto">
              <a:xfrm>
                <a:off x="2161" y="3283"/>
                <a:ext cx="66" cy="337"/>
              </a:xfrm>
              <a:custGeom>
                <a:avLst/>
                <a:gdLst/>
                <a:ahLst/>
                <a:cxnLst>
                  <a:cxn ang="0">
                    <a:pos x="34" y="162"/>
                  </a:cxn>
                  <a:cxn ang="0">
                    <a:pos x="33" y="80"/>
                  </a:cxn>
                  <a:cxn ang="0">
                    <a:pos x="26" y="70"/>
                  </a:cxn>
                  <a:cxn ang="0">
                    <a:pos x="4" y="37"/>
                  </a:cxn>
                  <a:cxn ang="0">
                    <a:pos x="14" y="13"/>
                  </a:cxn>
                  <a:cxn ang="0">
                    <a:pos x="19" y="0"/>
                  </a:cxn>
                  <a:cxn ang="0">
                    <a:pos x="11" y="14"/>
                  </a:cxn>
                  <a:cxn ang="0">
                    <a:pos x="0" y="38"/>
                  </a:cxn>
                  <a:cxn ang="0">
                    <a:pos x="17" y="70"/>
                  </a:cxn>
                  <a:cxn ang="0">
                    <a:pos x="31" y="86"/>
                  </a:cxn>
                  <a:cxn ang="0">
                    <a:pos x="34" y="162"/>
                  </a:cxn>
                </a:cxnLst>
                <a:rect l="0" t="0" r="r" b="b"/>
                <a:pathLst>
                  <a:path w="34" h="162">
                    <a:moveTo>
                      <a:pt x="34" y="162"/>
                    </a:moveTo>
                    <a:cubicBezTo>
                      <a:pt x="34" y="162"/>
                      <a:pt x="33" y="86"/>
                      <a:pt x="33" y="80"/>
                    </a:cubicBezTo>
                    <a:cubicBezTo>
                      <a:pt x="33" y="74"/>
                      <a:pt x="31" y="72"/>
                      <a:pt x="26" y="70"/>
                    </a:cubicBezTo>
                    <a:cubicBezTo>
                      <a:pt x="13" y="66"/>
                      <a:pt x="4" y="51"/>
                      <a:pt x="4" y="37"/>
                    </a:cubicBezTo>
                    <a:cubicBezTo>
                      <a:pt x="4" y="27"/>
                      <a:pt x="8" y="19"/>
                      <a:pt x="14" y="13"/>
                    </a:cubicBezTo>
                    <a:cubicBezTo>
                      <a:pt x="18" y="9"/>
                      <a:pt x="20" y="6"/>
                      <a:pt x="19" y="0"/>
                    </a:cubicBezTo>
                    <a:cubicBezTo>
                      <a:pt x="19" y="3"/>
                      <a:pt x="17" y="7"/>
                      <a:pt x="11" y="14"/>
                    </a:cubicBezTo>
                    <a:cubicBezTo>
                      <a:pt x="4" y="20"/>
                      <a:pt x="0" y="27"/>
                      <a:pt x="0" y="38"/>
                    </a:cubicBezTo>
                    <a:cubicBezTo>
                      <a:pt x="0" y="49"/>
                      <a:pt x="7" y="65"/>
                      <a:pt x="17" y="70"/>
                    </a:cubicBezTo>
                    <a:cubicBezTo>
                      <a:pt x="27" y="75"/>
                      <a:pt x="31" y="78"/>
                      <a:pt x="31" y="86"/>
                    </a:cubicBezTo>
                    <a:cubicBezTo>
                      <a:pt x="32" y="94"/>
                      <a:pt x="34" y="162"/>
                      <a:pt x="34" y="16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6" name="Freeform 2793"/>
              <p:cNvSpPr>
                <a:spLocks/>
              </p:cNvSpPr>
              <p:nvPr/>
            </p:nvSpPr>
            <p:spPr bwMode="auto">
              <a:xfrm>
                <a:off x="2251" y="3310"/>
                <a:ext cx="72" cy="310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1" y="67"/>
                  </a:cxn>
                  <a:cxn ang="0">
                    <a:pos x="8" y="57"/>
                  </a:cxn>
                  <a:cxn ang="0">
                    <a:pos x="30" y="24"/>
                  </a:cxn>
                  <a:cxn ang="0">
                    <a:pos x="20" y="0"/>
                  </a:cxn>
                  <a:cxn ang="0">
                    <a:pos x="30" y="46"/>
                  </a:cxn>
                  <a:cxn ang="0">
                    <a:pos x="8" y="63"/>
                  </a:cxn>
                  <a:cxn ang="0">
                    <a:pos x="3" y="85"/>
                  </a:cxn>
                  <a:cxn ang="0">
                    <a:pos x="0" y="149"/>
                  </a:cxn>
                </a:cxnLst>
                <a:rect l="0" t="0" r="r" b="b"/>
                <a:pathLst>
                  <a:path w="37" h="149">
                    <a:moveTo>
                      <a:pt x="0" y="149"/>
                    </a:moveTo>
                    <a:cubicBezTo>
                      <a:pt x="0" y="149"/>
                      <a:pt x="1" y="73"/>
                      <a:pt x="1" y="67"/>
                    </a:cubicBezTo>
                    <a:cubicBezTo>
                      <a:pt x="1" y="61"/>
                      <a:pt x="3" y="59"/>
                      <a:pt x="8" y="57"/>
                    </a:cubicBezTo>
                    <a:cubicBezTo>
                      <a:pt x="21" y="53"/>
                      <a:pt x="30" y="38"/>
                      <a:pt x="30" y="24"/>
                    </a:cubicBezTo>
                    <a:cubicBezTo>
                      <a:pt x="30" y="14"/>
                      <a:pt x="26" y="6"/>
                      <a:pt x="20" y="0"/>
                    </a:cubicBezTo>
                    <a:cubicBezTo>
                      <a:pt x="33" y="12"/>
                      <a:pt x="37" y="33"/>
                      <a:pt x="30" y="46"/>
                    </a:cubicBezTo>
                    <a:cubicBezTo>
                      <a:pt x="22" y="59"/>
                      <a:pt x="13" y="60"/>
                      <a:pt x="8" y="63"/>
                    </a:cubicBezTo>
                    <a:cubicBezTo>
                      <a:pt x="4" y="65"/>
                      <a:pt x="4" y="73"/>
                      <a:pt x="3" y="85"/>
                    </a:cubicBezTo>
                    <a:cubicBezTo>
                      <a:pt x="3" y="97"/>
                      <a:pt x="0" y="149"/>
                      <a:pt x="0" y="14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" name="Freeform 2794"/>
              <p:cNvSpPr>
                <a:spLocks/>
              </p:cNvSpPr>
              <p:nvPr/>
            </p:nvSpPr>
            <p:spPr bwMode="auto">
              <a:xfrm>
                <a:off x="2300" y="3042"/>
                <a:ext cx="97" cy="17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84"/>
                  </a:cxn>
                  <a:cxn ang="0">
                    <a:pos x="50" y="0"/>
                  </a:cxn>
                </a:cxnLst>
                <a:rect l="0" t="0" r="r" b="b"/>
                <a:pathLst>
                  <a:path w="50" h="84">
                    <a:moveTo>
                      <a:pt x="50" y="0"/>
                    </a:moveTo>
                    <a:cubicBezTo>
                      <a:pt x="38" y="7"/>
                      <a:pt x="21" y="24"/>
                      <a:pt x="0" y="84"/>
                    </a:cubicBezTo>
                    <a:cubicBezTo>
                      <a:pt x="10" y="60"/>
                      <a:pt x="33" y="13"/>
                      <a:pt x="5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8" name="Freeform 2795"/>
              <p:cNvSpPr>
                <a:spLocks noEditPoints="1"/>
              </p:cNvSpPr>
              <p:nvPr/>
            </p:nvSpPr>
            <p:spPr bwMode="auto">
              <a:xfrm>
                <a:off x="2081" y="3034"/>
                <a:ext cx="279" cy="409"/>
              </a:xfrm>
              <a:custGeom>
                <a:avLst/>
                <a:gdLst/>
                <a:ahLst/>
                <a:cxnLst>
                  <a:cxn ang="0">
                    <a:pos x="67" y="9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2" y="36"/>
                  </a:cxn>
                  <a:cxn ang="0">
                    <a:pos x="65" y="120"/>
                  </a:cxn>
                  <a:cxn ang="0">
                    <a:pos x="61" y="133"/>
                  </a:cxn>
                  <a:cxn ang="0">
                    <a:pos x="50" y="157"/>
                  </a:cxn>
                  <a:cxn ang="0">
                    <a:pos x="73" y="187"/>
                  </a:cxn>
                  <a:cxn ang="0">
                    <a:pos x="80" y="197"/>
                  </a:cxn>
                  <a:cxn ang="0">
                    <a:pos x="80" y="124"/>
                  </a:cxn>
                  <a:cxn ang="0">
                    <a:pos x="67" y="97"/>
                  </a:cxn>
                  <a:cxn ang="0">
                    <a:pos x="129" y="36"/>
                  </a:cxn>
                  <a:cxn ang="0">
                    <a:pos x="143" y="16"/>
                  </a:cxn>
                  <a:cxn ang="0">
                    <a:pos x="141" y="17"/>
                  </a:cxn>
                  <a:cxn ang="0">
                    <a:pos x="95" y="101"/>
                  </a:cxn>
                  <a:cxn ang="0">
                    <a:pos x="82" y="125"/>
                  </a:cxn>
                  <a:cxn ang="0">
                    <a:pos x="82" y="136"/>
                  </a:cxn>
                  <a:cxn ang="0">
                    <a:pos x="82" y="197"/>
                  </a:cxn>
                  <a:cxn ang="0">
                    <a:pos x="89" y="187"/>
                  </a:cxn>
                  <a:cxn ang="0">
                    <a:pos x="111" y="157"/>
                  </a:cxn>
                  <a:cxn ang="0">
                    <a:pos x="101" y="133"/>
                  </a:cxn>
                  <a:cxn ang="0">
                    <a:pos x="97" y="128"/>
                  </a:cxn>
                  <a:cxn ang="0">
                    <a:pos x="96" y="128"/>
                  </a:cxn>
                  <a:cxn ang="0">
                    <a:pos x="95" y="128"/>
                  </a:cxn>
                  <a:cxn ang="0">
                    <a:pos x="96" y="127"/>
                  </a:cxn>
                  <a:cxn ang="0">
                    <a:pos x="96" y="120"/>
                  </a:cxn>
                  <a:cxn ang="0">
                    <a:pos x="129" y="36"/>
                  </a:cxn>
                </a:cxnLst>
                <a:rect l="0" t="0" r="r" b="b"/>
                <a:pathLst>
                  <a:path w="143" h="197">
                    <a:moveTo>
                      <a:pt x="67" y="97"/>
                    </a:moveTo>
                    <a:cubicBezTo>
                      <a:pt x="61" y="67"/>
                      <a:pt x="3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8"/>
                      <a:pt x="24" y="21"/>
                      <a:pt x="32" y="36"/>
                    </a:cubicBezTo>
                    <a:cubicBezTo>
                      <a:pt x="43" y="55"/>
                      <a:pt x="53" y="80"/>
                      <a:pt x="65" y="120"/>
                    </a:cubicBezTo>
                    <a:cubicBezTo>
                      <a:pt x="67" y="126"/>
                      <a:pt x="65" y="129"/>
                      <a:pt x="61" y="133"/>
                    </a:cubicBezTo>
                    <a:cubicBezTo>
                      <a:pt x="54" y="139"/>
                      <a:pt x="50" y="147"/>
                      <a:pt x="50" y="157"/>
                    </a:cubicBezTo>
                    <a:cubicBezTo>
                      <a:pt x="50" y="171"/>
                      <a:pt x="60" y="183"/>
                      <a:pt x="73" y="187"/>
                    </a:cubicBezTo>
                    <a:cubicBezTo>
                      <a:pt x="78" y="189"/>
                      <a:pt x="80" y="191"/>
                      <a:pt x="80" y="197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17"/>
                      <a:pt x="69" y="107"/>
                      <a:pt x="67" y="97"/>
                    </a:cubicBezTo>
                    <a:close/>
                    <a:moveTo>
                      <a:pt x="129" y="36"/>
                    </a:moveTo>
                    <a:cubicBezTo>
                      <a:pt x="133" y="29"/>
                      <a:pt x="138" y="22"/>
                      <a:pt x="143" y="16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28" y="27"/>
                      <a:pt x="110" y="52"/>
                      <a:pt x="95" y="101"/>
                    </a:cubicBezTo>
                    <a:cubicBezTo>
                      <a:pt x="86" y="128"/>
                      <a:pt x="82" y="125"/>
                      <a:pt x="82" y="125"/>
                    </a:cubicBezTo>
                    <a:cubicBezTo>
                      <a:pt x="82" y="132"/>
                      <a:pt x="82" y="136"/>
                      <a:pt x="82" y="136"/>
                    </a:cubicBezTo>
                    <a:cubicBezTo>
                      <a:pt x="82" y="197"/>
                      <a:pt x="82" y="197"/>
                      <a:pt x="82" y="197"/>
                    </a:cubicBezTo>
                    <a:cubicBezTo>
                      <a:pt x="82" y="191"/>
                      <a:pt x="84" y="189"/>
                      <a:pt x="89" y="187"/>
                    </a:cubicBezTo>
                    <a:cubicBezTo>
                      <a:pt x="102" y="183"/>
                      <a:pt x="111" y="171"/>
                      <a:pt x="111" y="157"/>
                    </a:cubicBezTo>
                    <a:cubicBezTo>
                      <a:pt x="111" y="147"/>
                      <a:pt x="107" y="139"/>
                      <a:pt x="101" y="133"/>
                    </a:cubicBezTo>
                    <a:cubicBezTo>
                      <a:pt x="99" y="132"/>
                      <a:pt x="98" y="130"/>
                      <a:pt x="97" y="128"/>
                    </a:cubicBezTo>
                    <a:cubicBezTo>
                      <a:pt x="97" y="128"/>
                      <a:pt x="96" y="128"/>
                      <a:pt x="96" y="128"/>
                    </a:cubicBezTo>
                    <a:cubicBezTo>
                      <a:pt x="96" y="128"/>
                      <a:pt x="96" y="128"/>
                      <a:pt x="95" y="128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5" y="125"/>
                      <a:pt x="95" y="122"/>
                      <a:pt x="96" y="120"/>
                    </a:cubicBezTo>
                    <a:cubicBezTo>
                      <a:pt x="109" y="80"/>
                      <a:pt x="119" y="55"/>
                      <a:pt x="129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9" name="Freeform 2796"/>
              <p:cNvSpPr>
                <a:spLocks/>
              </p:cNvSpPr>
              <p:nvPr/>
            </p:nvSpPr>
            <p:spPr bwMode="auto">
              <a:xfrm>
                <a:off x="2245" y="3042"/>
                <a:ext cx="101" cy="20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2" y="53"/>
                  </a:cxn>
                  <a:cxn ang="0">
                    <a:pos x="1" y="100"/>
                  </a:cxn>
                  <a:cxn ang="0">
                    <a:pos x="13" y="42"/>
                  </a:cxn>
                  <a:cxn ang="0">
                    <a:pos x="52" y="0"/>
                  </a:cxn>
                </a:cxnLst>
                <a:rect l="0" t="0" r="r" b="b"/>
                <a:pathLst>
                  <a:path w="52" h="100">
                    <a:moveTo>
                      <a:pt x="52" y="0"/>
                    </a:moveTo>
                    <a:cubicBezTo>
                      <a:pt x="36" y="6"/>
                      <a:pt x="7" y="31"/>
                      <a:pt x="2" y="53"/>
                    </a:cubicBezTo>
                    <a:cubicBezTo>
                      <a:pt x="0" y="60"/>
                      <a:pt x="1" y="77"/>
                      <a:pt x="1" y="100"/>
                    </a:cubicBezTo>
                    <a:cubicBezTo>
                      <a:pt x="2" y="85"/>
                      <a:pt x="2" y="63"/>
                      <a:pt x="13" y="42"/>
                    </a:cubicBezTo>
                    <a:cubicBezTo>
                      <a:pt x="25" y="20"/>
                      <a:pt x="52" y="0"/>
                      <a:pt x="5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0" name="Freeform 2797"/>
              <p:cNvSpPr>
                <a:spLocks/>
              </p:cNvSpPr>
              <p:nvPr/>
            </p:nvSpPr>
            <p:spPr bwMode="auto">
              <a:xfrm>
                <a:off x="1931" y="2992"/>
                <a:ext cx="306" cy="738"/>
              </a:xfrm>
              <a:custGeom>
                <a:avLst/>
                <a:gdLst/>
                <a:ahLst/>
                <a:cxnLst>
                  <a:cxn ang="0">
                    <a:pos x="150" y="207"/>
                  </a:cxn>
                  <a:cxn ang="0">
                    <a:pos x="127" y="177"/>
                  </a:cxn>
                  <a:cxn ang="0">
                    <a:pos x="138" y="153"/>
                  </a:cxn>
                  <a:cxn ang="0">
                    <a:pos x="142" y="140"/>
                  </a:cxn>
                  <a:cxn ang="0">
                    <a:pos x="109" y="56"/>
                  </a:cxn>
                  <a:cxn ang="0">
                    <a:pos x="30" y="21"/>
                  </a:cxn>
                  <a:cxn ang="0">
                    <a:pos x="35" y="119"/>
                  </a:cxn>
                  <a:cxn ang="0">
                    <a:pos x="88" y="294"/>
                  </a:cxn>
                  <a:cxn ang="0">
                    <a:pos x="121" y="355"/>
                  </a:cxn>
                  <a:cxn ang="0">
                    <a:pos x="157" y="302"/>
                  </a:cxn>
                  <a:cxn ang="0">
                    <a:pos x="157" y="217"/>
                  </a:cxn>
                  <a:cxn ang="0">
                    <a:pos x="150" y="207"/>
                  </a:cxn>
                </a:cxnLst>
                <a:rect l="0" t="0" r="r" b="b"/>
                <a:pathLst>
                  <a:path w="157" h="355">
                    <a:moveTo>
                      <a:pt x="150" y="207"/>
                    </a:moveTo>
                    <a:cubicBezTo>
                      <a:pt x="137" y="203"/>
                      <a:pt x="127" y="191"/>
                      <a:pt x="127" y="177"/>
                    </a:cubicBezTo>
                    <a:cubicBezTo>
                      <a:pt x="127" y="167"/>
                      <a:pt x="131" y="159"/>
                      <a:pt x="138" y="153"/>
                    </a:cubicBezTo>
                    <a:cubicBezTo>
                      <a:pt x="142" y="149"/>
                      <a:pt x="144" y="146"/>
                      <a:pt x="142" y="140"/>
                    </a:cubicBezTo>
                    <a:cubicBezTo>
                      <a:pt x="130" y="100"/>
                      <a:pt x="120" y="75"/>
                      <a:pt x="109" y="56"/>
                    </a:cubicBezTo>
                    <a:cubicBezTo>
                      <a:pt x="91" y="23"/>
                      <a:pt x="60" y="0"/>
                      <a:pt x="30" y="21"/>
                    </a:cubicBezTo>
                    <a:cubicBezTo>
                      <a:pt x="0" y="43"/>
                      <a:pt x="10" y="81"/>
                      <a:pt x="35" y="119"/>
                    </a:cubicBezTo>
                    <a:cubicBezTo>
                      <a:pt x="60" y="157"/>
                      <a:pt x="83" y="242"/>
                      <a:pt x="88" y="294"/>
                    </a:cubicBezTo>
                    <a:cubicBezTo>
                      <a:pt x="93" y="345"/>
                      <a:pt x="96" y="355"/>
                      <a:pt x="121" y="355"/>
                    </a:cubicBezTo>
                    <a:cubicBezTo>
                      <a:pt x="146" y="355"/>
                      <a:pt x="157" y="332"/>
                      <a:pt x="157" y="302"/>
                    </a:cubicBezTo>
                    <a:cubicBezTo>
                      <a:pt x="157" y="302"/>
                      <a:pt x="157" y="223"/>
                      <a:pt x="157" y="217"/>
                    </a:cubicBezTo>
                    <a:cubicBezTo>
                      <a:pt x="157" y="211"/>
                      <a:pt x="155" y="209"/>
                      <a:pt x="150" y="207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1" name="Freeform 2798"/>
              <p:cNvSpPr>
                <a:spLocks/>
              </p:cNvSpPr>
              <p:nvPr/>
            </p:nvSpPr>
            <p:spPr bwMode="auto">
              <a:xfrm>
                <a:off x="2026" y="3002"/>
                <a:ext cx="211" cy="44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60" y="51"/>
                  </a:cxn>
                  <a:cxn ang="0">
                    <a:pos x="93" y="135"/>
                  </a:cxn>
                  <a:cxn ang="0">
                    <a:pos x="89" y="148"/>
                  </a:cxn>
                  <a:cxn ang="0">
                    <a:pos x="78" y="172"/>
                  </a:cxn>
                  <a:cxn ang="0">
                    <a:pos x="101" y="202"/>
                  </a:cxn>
                  <a:cxn ang="0">
                    <a:pos x="108" y="212"/>
                  </a:cxn>
                  <a:cxn ang="0">
                    <a:pos x="108" y="81"/>
                  </a:cxn>
                  <a:cxn ang="0">
                    <a:pos x="0" y="8"/>
                  </a:cxn>
                </a:cxnLst>
                <a:rect l="0" t="0" r="r" b="b"/>
                <a:pathLst>
                  <a:path w="108" h="212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4" y="5"/>
                      <a:pt x="46" y="25"/>
                      <a:pt x="60" y="51"/>
                    </a:cubicBezTo>
                    <a:cubicBezTo>
                      <a:pt x="71" y="70"/>
                      <a:pt x="81" y="95"/>
                      <a:pt x="93" y="135"/>
                    </a:cubicBezTo>
                    <a:cubicBezTo>
                      <a:pt x="95" y="141"/>
                      <a:pt x="93" y="144"/>
                      <a:pt x="89" y="148"/>
                    </a:cubicBezTo>
                    <a:cubicBezTo>
                      <a:pt x="82" y="154"/>
                      <a:pt x="78" y="162"/>
                      <a:pt x="78" y="172"/>
                    </a:cubicBezTo>
                    <a:cubicBezTo>
                      <a:pt x="78" y="186"/>
                      <a:pt x="88" y="198"/>
                      <a:pt x="101" y="202"/>
                    </a:cubicBezTo>
                    <a:cubicBezTo>
                      <a:pt x="106" y="204"/>
                      <a:pt x="108" y="206"/>
                      <a:pt x="108" y="212"/>
                    </a:cubicBezTo>
                    <a:cubicBezTo>
                      <a:pt x="108" y="177"/>
                      <a:pt x="108" y="85"/>
                      <a:pt x="108" y="81"/>
                    </a:cubicBezTo>
                    <a:cubicBezTo>
                      <a:pt x="108" y="48"/>
                      <a:pt x="59" y="0"/>
                      <a:pt x="0" y="8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2" name="Freeform 2799"/>
              <p:cNvSpPr>
                <a:spLocks/>
              </p:cNvSpPr>
              <p:nvPr/>
            </p:nvSpPr>
            <p:spPr bwMode="auto">
              <a:xfrm>
                <a:off x="2239" y="2992"/>
                <a:ext cx="306" cy="738"/>
              </a:xfrm>
              <a:custGeom>
                <a:avLst/>
                <a:gdLst/>
                <a:ahLst/>
                <a:cxnLst>
                  <a:cxn ang="0">
                    <a:pos x="8" y="207"/>
                  </a:cxn>
                  <a:cxn ang="0">
                    <a:pos x="30" y="177"/>
                  </a:cxn>
                  <a:cxn ang="0">
                    <a:pos x="20" y="153"/>
                  </a:cxn>
                  <a:cxn ang="0">
                    <a:pos x="15" y="140"/>
                  </a:cxn>
                  <a:cxn ang="0">
                    <a:pos x="48" y="56"/>
                  </a:cxn>
                  <a:cxn ang="0">
                    <a:pos x="128" y="21"/>
                  </a:cxn>
                  <a:cxn ang="0">
                    <a:pos x="123" y="119"/>
                  </a:cxn>
                  <a:cxn ang="0">
                    <a:pos x="70" y="294"/>
                  </a:cxn>
                  <a:cxn ang="0">
                    <a:pos x="37" y="355"/>
                  </a:cxn>
                  <a:cxn ang="0">
                    <a:pos x="0" y="302"/>
                  </a:cxn>
                  <a:cxn ang="0">
                    <a:pos x="1" y="217"/>
                  </a:cxn>
                  <a:cxn ang="0">
                    <a:pos x="8" y="207"/>
                  </a:cxn>
                </a:cxnLst>
                <a:rect l="0" t="0" r="r" b="b"/>
                <a:pathLst>
                  <a:path w="157" h="355">
                    <a:moveTo>
                      <a:pt x="8" y="207"/>
                    </a:moveTo>
                    <a:cubicBezTo>
                      <a:pt x="21" y="203"/>
                      <a:pt x="30" y="191"/>
                      <a:pt x="30" y="177"/>
                    </a:cubicBezTo>
                    <a:cubicBezTo>
                      <a:pt x="30" y="167"/>
                      <a:pt x="26" y="159"/>
                      <a:pt x="20" y="153"/>
                    </a:cubicBezTo>
                    <a:cubicBezTo>
                      <a:pt x="15" y="149"/>
                      <a:pt x="14" y="146"/>
                      <a:pt x="15" y="140"/>
                    </a:cubicBezTo>
                    <a:cubicBezTo>
                      <a:pt x="28" y="100"/>
                      <a:pt x="38" y="75"/>
                      <a:pt x="48" y="56"/>
                    </a:cubicBezTo>
                    <a:cubicBezTo>
                      <a:pt x="66" y="23"/>
                      <a:pt x="98" y="0"/>
                      <a:pt x="128" y="21"/>
                    </a:cubicBezTo>
                    <a:cubicBezTo>
                      <a:pt x="157" y="43"/>
                      <a:pt x="147" y="81"/>
                      <a:pt x="123" y="119"/>
                    </a:cubicBezTo>
                    <a:cubicBezTo>
                      <a:pt x="98" y="157"/>
                      <a:pt x="75" y="242"/>
                      <a:pt x="70" y="294"/>
                    </a:cubicBezTo>
                    <a:cubicBezTo>
                      <a:pt x="65" y="345"/>
                      <a:pt x="62" y="355"/>
                      <a:pt x="37" y="355"/>
                    </a:cubicBezTo>
                    <a:cubicBezTo>
                      <a:pt x="12" y="355"/>
                      <a:pt x="0" y="332"/>
                      <a:pt x="0" y="302"/>
                    </a:cubicBezTo>
                    <a:cubicBezTo>
                      <a:pt x="0" y="302"/>
                      <a:pt x="1" y="223"/>
                      <a:pt x="1" y="217"/>
                    </a:cubicBezTo>
                    <a:cubicBezTo>
                      <a:pt x="1" y="211"/>
                      <a:pt x="3" y="209"/>
                      <a:pt x="8" y="207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3" name="Freeform 2800"/>
              <p:cNvSpPr>
                <a:spLocks/>
              </p:cNvSpPr>
              <p:nvPr/>
            </p:nvSpPr>
            <p:spPr bwMode="auto">
              <a:xfrm>
                <a:off x="2239" y="3002"/>
                <a:ext cx="213" cy="441"/>
              </a:xfrm>
              <a:custGeom>
                <a:avLst/>
                <a:gdLst/>
                <a:ahLst/>
                <a:cxnLst>
                  <a:cxn ang="0">
                    <a:pos x="8" y="202"/>
                  </a:cxn>
                  <a:cxn ang="0">
                    <a:pos x="30" y="172"/>
                  </a:cxn>
                  <a:cxn ang="0">
                    <a:pos x="20" y="148"/>
                  </a:cxn>
                  <a:cxn ang="0">
                    <a:pos x="15" y="135"/>
                  </a:cxn>
                  <a:cxn ang="0">
                    <a:pos x="48" y="51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0" y="81"/>
                  </a:cxn>
                  <a:cxn ang="0">
                    <a:pos x="1" y="151"/>
                  </a:cxn>
                  <a:cxn ang="0">
                    <a:pos x="1" y="212"/>
                  </a:cxn>
                  <a:cxn ang="0">
                    <a:pos x="8" y="202"/>
                  </a:cxn>
                </a:cxnLst>
                <a:rect l="0" t="0" r="r" b="b"/>
                <a:pathLst>
                  <a:path w="109" h="212">
                    <a:moveTo>
                      <a:pt x="8" y="202"/>
                    </a:moveTo>
                    <a:cubicBezTo>
                      <a:pt x="21" y="198"/>
                      <a:pt x="30" y="186"/>
                      <a:pt x="30" y="172"/>
                    </a:cubicBezTo>
                    <a:cubicBezTo>
                      <a:pt x="30" y="162"/>
                      <a:pt x="26" y="154"/>
                      <a:pt x="20" y="148"/>
                    </a:cubicBezTo>
                    <a:cubicBezTo>
                      <a:pt x="15" y="144"/>
                      <a:pt x="14" y="141"/>
                      <a:pt x="15" y="135"/>
                    </a:cubicBezTo>
                    <a:cubicBezTo>
                      <a:pt x="28" y="95"/>
                      <a:pt x="38" y="70"/>
                      <a:pt x="48" y="51"/>
                    </a:cubicBezTo>
                    <a:cubicBezTo>
                      <a:pt x="63" y="25"/>
                      <a:pt x="85" y="5"/>
                      <a:pt x="109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50" y="0"/>
                      <a:pt x="0" y="48"/>
                      <a:pt x="0" y="81"/>
                    </a:cubicBezTo>
                    <a:cubicBezTo>
                      <a:pt x="0" y="86"/>
                      <a:pt x="1" y="151"/>
                      <a:pt x="1" y="151"/>
                    </a:cubicBezTo>
                    <a:cubicBezTo>
                      <a:pt x="1" y="212"/>
                      <a:pt x="1" y="212"/>
                      <a:pt x="1" y="212"/>
                    </a:cubicBezTo>
                    <a:cubicBezTo>
                      <a:pt x="1" y="206"/>
                      <a:pt x="3" y="204"/>
                      <a:pt x="8" y="202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4" name="Freeform 2801"/>
              <p:cNvSpPr>
                <a:spLocks/>
              </p:cNvSpPr>
              <p:nvPr/>
            </p:nvSpPr>
            <p:spPr bwMode="auto">
              <a:xfrm>
                <a:off x="2186" y="3512"/>
                <a:ext cx="106" cy="214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52"/>
                  </a:cxn>
                  <a:cxn ang="0">
                    <a:pos x="0" y="103"/>
                  </a:cxn>
                  <a:cxn ang="0">
                    <a:pos x="0" y="103"/>
                  </a:cxn>
                  <a:cxn ang="0">
                    <a:pos x="26" y="99"/>
                  </a:cxn>
                  <a:cxn ang="0">
                    <a:pos x="54" y="103"/>
                  </a:cxn>
                  <a:cxn ang="0">
                    <a:pos x="54" y="103"/>
                  </a:cxn>
                  <a:cxn ang="0">
                    <a:pos x="27" y="52"/>
                  </a:cxn>
                </a:cxnLst>
                <a:rect l="0" t="0" r="r" b="b"/>
                <a:pathLst>
                  <a:path w="54" h="103">
                    <a:moveTo>
                      <a:pt x="27" y="52"/>
                    </a:moveTo>
                    <a:cubicBezTo>
                      <a:pt x="27" y="52"/>
                      <a:pt x="28" y="33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33"/>
                      <a:pt x="26" y="52"/>
                      <a:pt x="26" y="52"/>
                    </a:cubicBezTo>
                    <a:cubicBezTo>
                      <a:pt x="26" y="77"/>
                      <a:pt x="18" y="98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8" y="101"/>
                      <a:pt x="18" y="99"/>
                      <a:pt x="26" y="99"/>
                    </a:cubicBezTo>
                    <a:cubicBezTo>
                      <a:pt x="35" y="99"/>
                      <a:pt x="46" y="101"/>
                      <a:pt x="54" y="103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36" y="98"/>
                      <a:pt x="27" y="77"/>
                      <a:pt x="27" y="52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33666</TotalTime>
  <Words>3795</Words>
  <Application>Microsoft Office PowerPoint</Application>
  <PresentationFormat>Affichage à l'écran (4:3)</PresentationFormat>
  <Paragraphs>857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Comic Sans MS</vt:lpstr>
      <vt:lpstr>Georgia</vt:lpstr>
      <vt:lpstr>Symbol</vt:lpstr>
      <vt:lpstr>Times New Roman</vt:lpstr>
      <vt:lpstr>Wingdings</vt:lpstr>
      <vt:lpstr>Wingdings 2</vt:lpstr>
      <vt:lpstr>ヒラギノ角ゴ Pro W3</vt:lpstr>
      <vt:lpstr>Urbain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oglucnac</dc:creator>
  <cp:lastModifiedBy>clément delannoy</cp:lastModifiedBy>
  <cp:revision>992</cp:revision>
  <dcterms:created xsi:type="dcterms:W3CDTF">2013-03-15T08:54:12Z</dcterms:created>
  <dcterms:modified xsi:type="dcterms:W3CDTF">2015-08-05T15:00:31Z</dcterms:modified>
</cp:coreProperties>
</file>