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24-Nov-15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24-Nov-15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24-Nov-15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24-Nov-15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24-Nov-15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24-Nov-15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24-Nov-15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24-Nov-15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0615" y="154805"/>
            <a:ext cx="9001462" cy="2387600"/>
          </a:xfrm>
        </p:spPr>
        <p:txBody>
          <a:bodyPr>
            <a:noAutofit/>
          </a:bodyPr>
          <a:lstStyle/>
          <a:p>
            <a:pPr lvl="0"/>
            <a:r>
              <a:rPr lang="en-US" sz="2800" dirty="0">
                <a:ln>
                  <a:solidFill>
                    <a:schemeClr val="tx1"/>
                  </a:solidFill>
                </a:ln>
                <a:ea typeface="Calibri" pitchFamily="34" charset="0"/>
                <a:cs typeface="Arial" panose="020B0604020202020204" pitchFamily="34" charset="0"/>
              </a:rPr>
              <a:t>Role of GSK-3β </a:t>
            </a:r>
            <a:r>
              <a:rPr lang="en-US" sz="2800" dirty="0" smtClean="0">
                <a:ln>
                  <a:solidFill>
                    <a:schemeClr val="tx1"/>
                  </a:solidFill>
                </a:ln>
                <a:ea typeface="Calibri" pitchFamily="34" charset="0"/>
                <a:cs typeface="Arial" panose="020B0604020202020204" pitchFamily="34" charset="0"/>
              </a:rPr>
              <a:t>in </a:t>
            </a:r>
            <a:r>
              <a:rPr lang="en-US" sz="2800" dirty="0">
                <a:ln>
                  <a:solidFill>
                    <a:schemeClr val="tx1"/>
                  </a:solidFill>
                </a:ln>
                <a:ea typeface="Calibri" pitchFamily="34" charset="0"/>
                <a:cs typeface="Arial" panose="020B0604020202020204" pitchFamily="34" charset="0"/>
              </a:rPr>
              <a:t>remote limb ischemic post conditioning against cerebral </a:t>
            </a:r>
            <a:r>
              <a:rPr lang="en-US" sz="2800" dirty="0" smtClean="0">
                <a:ln>
                  <a:solidFill>
                    <a:schemeClr val="tx1"/>
                  </a:solidFill>
                </a:ln>
                <a:ea typeface="Calibri" pitchFamily="34" charset="0"/>
                <a:cs typeface="Arial" panose="020B0604020202020204" pitchFamily="34" charset="0"/>
              </a:rPr>
              <a:t>iSCHEMIC REPERFUSION INJURY </a:t>
            </a:r>
            <a:r>
              <a:rPr lang="en-AU" altLang="en-US" sz="2800" dirty="0">
                <a:ln>
                  <a:solidFill>
                    <a:schemeClr val="tx1"/>
                  </a:solidFill>
                </a:ln>
                <a:effectLst>
                  <a:outerShdw blurRad="38100" dist="38100" dir="2700000" algn="tl">
                    <a:srgbClr val="000000">
                      <a:alpha val="43137"/>
                    </a:srgbClr>
                  </a:outerShdw>
                </a:effectLst>
                <a:cs typeface="Arial" panose="020B0604020202020204" pitchFamily="34" charset="0"/>
              </a:rPr>
              <a:t/>
            </a:r>
            <a:br>
              <a:rPr lang="en-AU" altLang="en-US" sz="2800" dirty="0">
                <a:ln>
                  <a:solidFill>
                    <a:schemeClr val="tx1"/>
                  </a:solidFill>
                </a:ln>
                <a:effectLst>
                  <a:outerShdw blurRad="38100" dist="38100" dir="2700000" algn="tl">
                    <a:srgbClr val="000000">
                      <a:alpha val="43137"/>
                    </a:srgbClr>
                  </a:outerShdw>
                </a:effectLst>
                <a:cs typeface="Arial" panose="020B0604020202020204" pitchFamily="34" charset="0"/>
              </a:rPr>
            </a:br>
            <a:endParaRPr lang="en-US" sz="2800" dirty="0"/>
          </a:p>
        </p:txBody>
      </p:sp>
      <p:sp>
        <p:nvSpPr>
          <p:cNvPr id="4" name="TextBox 3"/>
          <p:cNvSpPr txBox="1"/>
          <p:nvPr/>
        </p:nvSpPr>
        <p:spPr>
          <a:xfrm>
            <a:off x="1570615" y="4662528"/>
            <a:ext cx="3186953" cy="1200329"/>
          </a:xfrm>
          <a:prstGeom prst="rect">
            <a:avLst/>
          </a:prstGeom>
          <a:noFill/>
        </p:spPr>
        <p:txBody>
          <a:bodyPr wrap="square" rtlCol="0">
            <a:spAutoFit/>
          </a:bodyPr>
          <a:lstStyle/>
          <a:p>
            <a:r>
              <a:rPr lang="en-US" b="1" dirty="0" smtClean="0"/>
              <a:t>Presented by</a:t>
            </a:r>
          </a:p>
          <a:p>
            <a:r>
              <a:rPr lang="en-US" b="1" dirty="0" smtClean="0"/>
              <a:t>R. Sruthi</a:t>
            </a:r>
          </a:p>
          <a:p>
            <a:r>
              <a:rPr lang="en-US" b="1" dirty="0" smtClean="0"/>
              <a:t>PhD Scholar</a:t>
            </a:r>
          </a:p>
          <a:p>
            <a:r>
              <a:rPr lang="en-US" b="1" dirty="0" smtClean="0"/>
              <a:t>Department of Pharmacy</a:t>
            </a:r>
            <a:endParaRPr lang="en-US" b="1" dirty="0"/>
          </a:p>
        </p:txBody>
      </p:sp>
      <p:sp>
        <p:nvSpPr>
          <p:cNvPr id="5" name="TextBox 4"/>
          <p:cNvSpPr txBox="1"/>
          <p:nvPr/>
        </p:nvSpPr>
        <p:spPr>
          <a:xfrm>
            <a:off x="7984266" y="4550861"/>
            <a:ext cx="3186953" cy="1477328"/>
          </a:xfrm>
          <a:prstGeom prst="rect">
            <a:avLst/>
          </a:prstGeom>
          <a:noFill/>
        </p:spPr>
        <p:txBody>
          <a:bodyPr wrap="square" rtlCol="0">
            <a:spAutoFit/>
          </a:bodyPr>
          <a:lstStyle/>
          <a:p>
            <a:r>
              <a:rPr lang="en-US" b="1" dirty="0" smtClean="0"/>
              <a:t>Under Supervision of</a:t>
            </a:r>
          </a:p>
          <a:p>
            <a:r>
              <a:rPr lang="en-US" b="1" dirty="0" smtClean="0"/>
              <a:t>Dr. Rajeev Taliyan</a:t>
            </a:r>
          </a:p>
          <a:p>
            <a:r>
              <a:rPr lang="en-US" b="1" dirty="0" smtClean="0"/>
              <a:t>Assistant Professor</a:t>
            </a:r>
          </a:p>
          <a:p>
            <a:r>
              <a:rPr lang="en-US" b="1" dirty="0"/>
              <a:t>Department of Pharmacy</a:t>
            </a:r>
          </a:p>
          <a:p>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576" y="2274928"/>
            <a:ext cx="3240741" cy="2480995"/>
          </a:xfrm>
          <a:prstGeom prst="rect">
            <a:avLst/>
          </a:prstGeom>
        </p:spPr>
      </p:pic>
    </p:spTree>
    <p:extLst>
      <p:ext uri="{BB962C8B-B14F-4D97-AF65-F5344CB8AC3E}">
        <p14:creationId xmlns:p14="http://schemas.microsoft.com/office/powerpoint/2010/main" val="421060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586" y="1064478"/>
            <a:ext cx="11204885" cy="3785652"/>
          </a:xfrm>
          <a:prstGeom prst="rect">
            <a:avLst/>
          </a:prstGeom>
          <a:noFill/>
        </p:spPr>
        <p:txBody>
          <a:bodyPr wrap="square" rtlCol="0">
            <a:spAutoFit/>
          </a:bodyPr>
          <a:lstStyle/>
          <a:p>
            <a:pPr algn="just">
              <a:buFont typeface="Wingdings" pitchFamily="2" charset="2"/>
              <a:buChar char="§"/>
            </a:pPr>
            <a:r>
              <a:rPr lang="en-US" sz="2000" b="1" dirty="0" smtClean="0">
                <a:latin typeface="Arial" pitchFamily="34" charset="0"/>
                <a:cs typeface="Arial" pitchFamily="34" charset="0"/>
              </a:rPr>
              <a:t>MCAO induced cerebral stroke resulted in  severe neuronal injury as evidenced by behavioral and biochemical abnormalities</a:t>
            </a:r>
          </a:p>
          <a:p>
            <a:pPr algn="just"/>
            <a:endParaRPr lang="en-US" sz="2000" b="1" dirty="0" smtClean="0">
              <a:latin typeface="Arial" pitchFamily="34" charset="0"/>
              <a:cs typeface="Arial" pitchFamily="34" charset="0"/>
            </a:endParaRPr>
          </a:p>
          <a:p>
            <a:pPr algn="just">
              <a:buFont typeface="Wingdings" pitchFamily="2" charset="2"/>
              <a:buChar char="§"/>
            </a:pPr>
            <a:r>
              <a:rPr lang="en-IN" sz="2000" b="1" dirty="0" smtClean="0">
                <a:latin typeface="Arial" pitchFamily="34" charset="0"/>
                <a:cs typeface="Arial" pitchFamily="34" charset="0"/>
              </a:rPr>
              <a:t>RIPOC intervention significantly attenuated the  motor impairment besides improving the  biochemical  and histological parameters</a:t>
            </a:r>
          </a:p>
          <a:p>
            <a:pPr algn="just"/>
            <a:endParaRPr lang="en-IN" sz="2000" b="1" dirty="0" smtClean="0">
              <a:latin typeface="Arial" pitchFamily="34" charset="0"/>
              <a:cs typeface="Arial" pitchFamily="34" charset="0"/>
            </a:endParaRPr>
          </a:p>
          <a:p>
            <a:pPr algn="just">
              <a:buFont typeface="Wingdings" pitchFamily="2" charset="2"/>
              <a:buChar char="§"/>
            </a:pPr>
            <a:r>
              <a:rPr lang="en-IN" sz="2000" b="1" dirty="0" smtClean="0">
                <a:latin typeface="Arial" pitchFamily="34" charset="0"/>
                <a:cs typeface="Arial" pitchFamily="34" charset="0"/>
              </a:rPr>
              <a:t>Treatment with IM, before reperfusion provided synergistic neuroprotective role with RIPOC by inhibiting GSK-3</a:t>
            </a:r>
            <a:r>
              <a:rPr lang="el-GR" sz="2000" b="1" dirty="0" smtClean="0">
                <a:latin typeface="Arial" pitchFamily="34" charset="0"/>
                <a:cs typeface="Arial" pitchFamily="34" charset="0"/>
              </a:rPr>
              <a:t>β</a:t>
            </a:r>
            <a:r>
              <a:rPr lang="en-US" sz="2000" b="1" dirty="0" smtClean="0">
                <a:latin typeface="Arial" pitchFamily="34" charset="0"/>
                <a:cs typeface="Arial" pitchFamily="34" charset="0"/>
              </a:rPr>
              <a:t> activity </a:t>
            </a:r>
          </a:p>
          <a:p>
            <a:pPr algn="just"/>
            <a:endParaRPr lang="en-US" sz="2000" b="1" dirty="0" smtClean="0">
              <a:latin typeface="Arial" pitchFamily="34" charset="0"/>
              <a:cs typeface="Arial" pitchFamily="34" charset="0"/>
            </a:endParaRPr>
          </a:p>
          <a:p>
            <a:pPr algn="just">
              <a:buFont typeface="Wingdings" pitchFamily="2" charset="2"/>
              <a:buChar char="§"/>
            </a:pPr>
            <a:r>
              <a:rPr lang="en-US" sz="2000" b="1" dirty="0" smtClean="0">
                <a:latin typeface="Arial" pitchFamily="34" charset="0"/>
                <a:cs typeface="Arial" pitchFamily="34" charset="0"/>
              </a:rPr>
              <a:t>Opening of mPTP by CAT </a:t>
            </a:r>
            <a:r>
              <a:rPr lang="en-IN" sz="2000" b="1" dirty="0" smtClean="0">
                <a:latin typeface="Arial" pitchFamily="34" charset="0"/>
                <a:cs typeface="Arial" pitchFamily="34" charset="0"/>
              </a:rPr>
              <a:t>abolished the protective effect offered by RIPOC as evidenced by impaired motor performance,  increased oxidative markers, neuroinflammation and high pyknotic count</a:t>
            </a:r>
            <a:endParaRPr lang="en-US" sz="2000" b="1" dirty="0">
              <a:latin typeface="Arial" pitchFamily="34" charset="0"/>
              <a:cs typeface="Arial" pitchFamily="34" charset="0"/>
            </a:endParaRPr>
          </a:p>
        </p:txBody>
      </p:sp>
      <p:sp>
        <p:nvSpPr>
          <p:cNvPr id="3" name="TextBox 85"/>
          <p:cNvSpPr txBox="1">
            <a:spLocks noChangeArrowheads="1"/>
          </p:cNvSpPr>
          <p:nvPr/>
        </p:nvSpPr>
        <p:spPr bwMode="auto">
          <a:xfrm>
            <a:off x="631586" y="5107784"/>
            <a:ext cx="11204885" cy="707886"/>
          </a:xfrm>
          <a:prstGeom prst="rect">
            <a:avLst/>
          </a:prstGeom>
          <a:noFill/>
          <a:ln w="9525">
            <a:noFill/>
            <a:miter lim="800000"/>
            <a:headEnd/>
            <a:tailEnd/>
          </a:ln>
        </p:spPr>
        <p:txBody>
          <a:bodyPr wrap="square">
            <a:spAutoFit/>
          </a:bodyPr>
          <a:lstStyle/>
          <a:p>
            <a:pPr algn="just"/>
            <a:r>
              <a:rPr lang="en-US" sz="2000" b="1" dirty="0">
                <a:latin typeface="Arial" panose="020B0604020202020204" pitchFamily="34" charset="0"/>
                <a:cs typeface="Arial" panose="020B0604020202020204" pitchFamily="34" charset="0"/>
              </a:rPr>
              <a:t>Thus, the present study strongly indicates the therapeutic neuroprotective role offered by RIPOC against cerebral I/R injury is mediated by mPTP closing and GSK3β inhibition. </a:t>
            </a:r>
          </a:p>
        </p:txBody>
      </p:sp>
      <p:sp>
        <p:nvSpPr>
          <p:cNvPr id="4" name="Rounded Rectangle 3"/>
          <p:cNvSpPr/>
          <p:nvPr/>
        </p:nvSpPr>
        <p:spPr>
          <a:xfrm>
            <a:off x="4341799" y="336177"/>
            <a:ext cx="3603811" cy="47064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Black" panose="020B0A04020102020204" pitchFamily="34" charset="0"/>
              </a:rPr>
              <a:t>Discussion</a:t>
            </a:r>
            <a:endParaRPr lang="en-US" dirty="0">
              <a:latin typeface="Arial Black" panose="020B0A04020102020204" pitchFamily="34" charset="0"/>
            </a:endParaRPr>
          </a:p>
        </p:txBody>
      </p:sp>
    </p:spTree>
    <p:extLst>
      <p:ext uri="{BB962C8B-B14F-4D97-AF65-F5344CB8AC3E}">
        <p14:creationId xmlns:p14="http://schemas.microsoft.com/office/powerpoint/2010/main" val="197570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31" y="1435158"/>
            <a:ext cx="11074255" cy="3046988"/>
          </a:xfrm>
          <a:prstGeom prst="rect">
            <a:avLst/>
          </a:prstGeom>
          <a:noFill/>
        </p:spPr>
        <p:txBody>
          <a:bodyPr wrap="square" rtlCol="0">
            <a:spAutoFit/>
          </a:bodyPr>
          <a:lstStyle/>
          <a:p>
            <a:pPr algn="just"/>
            <a:r>
              <a:rPr lang="en-IN" sz="1600" b="1" dirty="0" smtClean="0">
                <a:latin typeface="Arial" pitchFamily="34" charset="0"/>
                <a:cs typeface="Arial" pitchFamily="34" charset="0"/>
              </a:rPr>
              <a:t>[1]</a:t>
            </a:r>
            <a:r>
              <a:rPr lang="en-IN" sz="1600" b="1" dirty="0">
                <a:latin typeface="Arial" pitchFamily="34" charset="0"/>
                <a:cs typeface="Arial" pitchFamily="34" charset="0"/>
              </a:rPr>
              <a:t> Sruthi R, Rajeev R, </a:t>
            </a:r>
            <a:r>
              <a:rPr lang="en-US" sz="1600" b="1" dirty="0" err="1">
                <a:latin typeface="Arial" panose="020B0604020202020204" pitchFamily="34" charset="0"/>
                <a:cs typeface="Arial" panose="020B0604020202020204" pitchFamily="34" charset="0"/>
              </a:rPr>
              <a:t>Neuroprotective</a:t>
            </a:r>
            <a:r>
              <a:rPr lang="en-US" sz="1600" b="1" dirty="0">
                <a:latin typeface="Arial" panose="020B0604020202020204" pitchFamily="34" charset="0"/>
                <a:cs typeface="Arial" panose="020B0604020202020204" pitchFamily="34" charset="0"/>
              </a:rPr>
              <a:t> effect of </a:t>
            </a:r>
            <a:r>
              <a:rPr lang="en-US" sz="1600" b="1" dirty="0" err="1">
                <a:latin typeface="Arial" panose="020B0604020202020204" pitchFamily="34" charset="0"/>
                <a:cs typeface="Arial" panose="020B0604020202020204" pitchFamily="34" charset="0"/>
              </a:rPr>
              <a:t>Hydroxy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Safflor</a:t>
            </a:r>
            <a:r>
              <a:rPr lang="en-US" sz="1600" b="1" dirty="0">
                <a:latin typeface="Arial" panose="020B0604020202020204" pitchFamily="34" charset="0"/>
                <a:cs typeface="Arial" panose="020B0604020202020204" pitchFamily="34" charset="0"/>
              </a:rPr>
              <a:t> Yellow A against cerebral   ischemia-reperfusion injury in rats: Putative role of </a:t>
            </a:r>
            <a:r>
              <a:rPr lang="en-US" sz="1600" b="1" dirty="0" err="1">
                <a:latin typeface="Arial" panose="020B0604020202020204" pitchFamily="34" charset="0"/>
                <a:cs typeface="Arial" panose="020B0604020202020204" pitchFamily="34" charset="0"/>
              </a:rPr>
              <a:t>mPTP</a:t>
            </a:r>
            <a:r>
              <a:rPr lang="en-US" sz="1600" b="1" dirty="0">
                <a:latin typeface="Arial" panose="020B0604020202020204" pitchFamily="34" charset="0"/>
                <a:cs typeface="Arial" panose="020B0604020202020204" pitchFamily="34" charset="0"/>
              </a:rPr>
              <a:t>. J Basic Clinical </a:t>
            </a:r>
            <a:r>
              <a:rPr lang="en-US" sz="1600" b="1" dirty="0" err="1">
                <a:latin typeface="Arial" panose="020B0604020202020204" pitchFamily="34" charset="0"/>
                <a:cs typeface="Arial" panose="020B0604020202020204" pitchFamily="34" charset="0"/>
              </a:rPr>
              <a:t>Physiol</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Pharmacol</a:t>
            </a:r>
            <a:r>
              <a:rPr lang="en-US" sz="1600" b="1" dirty="0">
                <a:latin typeface="Arial" panose="020B0604020202020204" pitchFamily="34" charset="0"/>
                <a:cs typeface="Arial" panose="020B0604020202020204" pitchFamily="34" charset="0"/>
              </a:rPr>
              <a:t> (Accepted</a:t>
            </a:r>
            <a:r>
              <a:rPr lang="en-US" sz="1600" b="1" dirty="0" smtClean="0">
                <a:latin typeface="Arial" panose="020B0604020202020204" pitchFamily="34" charset="0"/>
                <a:cs typeface="Arial" panose="020B0604020202020204" pitchFamily="34" charset="0"/>
              </a:rPr>
              <a:t>).</a:t>
            </a:r>
            <a:endParaRPr lang="en-IN" sz="1600" b="1" dirty="0" smtClean="0">
              <a:latin typeface="Arial" pitchFamily="34" charset="0"/>
              <a:cs typeface="Arial" pitchFamily="34" charset="0"/>
            </a:endParaRPr>
          </a:p>
          <a:p>
            <a:pPr algn="just"/>
            <a:r>
              <a:rPr lang="en-US" sz="1600" b="1" dirty="0" smtClean="0">
                <a:latin typeface="Arial" panose="020B0604020202020204" pitchFamily="34" charset="0"/>
                <a:cs typeface="Arial" panose="020B0604020202020204" pitchFamily="34" charset="0"/>
              </a:rPr>
              <a:t>[2] H.K. </a:t>
            </a:r>
            <a:r>
              <a:rPr lang="en-US" sz="1600" b="1" dirty="0" err="1" smtClean="0">
                <a:latin typeface="Arial" panose="020B0604020202020204" pitchFamily="34" charset="0"/>
                <a:cs typeface="Arial" panose="020B0604020202020204" pitchFamily="34" charset="0"/>
              </a:rPr>
              <a:t>Eltzschig</a:t>
            </a:r>
            <a:r>
              <a:rPr lang="en-US" sz="1600" b="1" dirty="0" smtClean="0">
                <a:latin typeface="Arial" panose="020B0604020202020204" pitchFamily="34" charset="0"/>
                <a:cs typeface="Arial" panose="020B0604020202020204" pitchFamily="34" charset="0"/>
              </a:rPr>
              <a:t>, T. </a:t>
            </a:r>
            <a:r>
              <a:rPr lang="en-US" sz="1600" b="1" dirty="0" err="1" smtClean="0">
                <a:latin typeface="Arial" panose="020B0604020202020204" pitchFamily="34" charset="0"/>
                <a:cs typeface="Arial" panose="020B0604020202020204" pitchFamily="34" charset="0"/>
              </a:rPr>
              <a:t>Eckle</a:t>
            </a:r>
            <a:r>
              <a:rPr lang="en-US" sz="1600" b="1" dirty="0" smtClean="0">
                <a:latin typeface="Arial" panose="020B0604020202020204" pitchFamily="34" charset="0"/>
                <a:cs typeface="Arial" panose="020B0604020202020204" pitchFamily="34" charset="0"/>
              </a:rPr>
              <a:t>, Ischemia and reperfusion from mechanism to translation, Nat Med, 17 (2011) 1391-1401.</a:t>
            </a:r>
            <a:endParaRPr lang="en-IN" sz="1600" b="1" dirty="0" smtClean="0">
              <a:latin typeface="Arial" pitchFamily="34" charset="0"/>
              <a:cs typeface="Arial" pitchFamily="34" charset="0"/>
            </a:endParaRPr>
          </a:p>
          <a:p>
            <a:pPr algn="just"/>
            <a:r>
              <a:rPr lang="en-IN" sz="1600" b="1" dirty="0" smtClean="0">
                <a:latin typeface="Arial" pitchFamily="34" charset="0"/>
                <a:cs typeface="Arial" pitchFamily="34" charset="0"/>
              </a:rPr>
              <a:t>[3] E. Wills, Mechanisms of lipid peroxide formation in animal tissues, </a:t>
            </a:r>
            <a:r>
              <a:rPr lang="en-IN" sz="1600" b="1" dirty="0" err="1" smtClean="0">
                <a:latin typeface="Arial" pitchFamily="34" charset="0"/>
                <a:cs typeface="Arial" pitchFamily="34" charset="0"/>
              </a:rPr>
              <a:t>Biochem</a:t>
            </a:r>
            <a:r>
              <a:rPr lang="en-IN" sz="1600" b="1" dirty="0" smtClean="0">
                <a:latin typeface="Arial" pitchFamily="34" charset="0"/>
                <a:cs typeface="Arial" pitchFamily="34" charset="0"/>
              </a:rPr>
              <a:t> J, 99 (1966) 667-676.</a:t>
            </a:r>
            <a:endParaRPr lang="en-US" sz="1600" b="1" dirty="0" smtClean="0">
              <a:latin typeface="Arial" pitchFamily="34" charset="0"/>
              <a:cs typeface="Arial" pitchFamily="34" charset="0"/>
            </a:endParaRPr>
          </a:p>
          <a:p>
            <a:pPr algn="just"/>
            <a:r>
              <a:rPr lang="en-IN" sz="1600" b="1" dirty="0" smtClean="0">
                <a:latin typeface="Arial" pitchFamily="34" charset="0"/>
                <a:cs typeface="Arial" pitchFamily="34" charset="0"/>
              </a:rPr>
              <a:t>[4] G.L. Ellman, Tissue </a:t>
            </a:r>
            <a:r>
              <a:rPr lang="en-IN" sz="1600" b="1" dirty="0" err="1" smtClean="0">
                <a:latin typeface="Arial" pitchFamily="34" charset="0"/>
                <a:cs typeface="Arial" pitchFamily="34" charset="0"/>
              </a:rPr>
              <a:t>sulfhydryl</a:t>
            </a:r>
            <a:r>
              <a:rPr lang="en-IN" sz="1600" b="1" dirty="0" smtClean="0">
                <a:latin typeface="Arial" pitchFamily="34" charset="0"/>
                <a:cs typeface="Arial" pitchFamily="34" charset="0"/>
              </a:rPr>
              <a:t> groups, Arch </a:t>
            </a:r>
            <a:r>
              <a:rPr lang="en-IN" sz="1600" b="1" dirty="0" err="1" smtClean="0">
                <a:latin typeface="Arial" pitchFamily="34" charset="0"/>
                <a:cs typeface="Arial" pitchFamily="34" charset="0"/>
              </a:rPr>
              <a:t>Biochem</a:t>
            </a:r>
            <a:r>
              <a:rPr lang="en-IN" sz="1600" b="1" dirty="0" smtClean="0">
                <a:latin typeface="Arial" pitchFamily="34" charset="0"/>
                <a:cs typeface="Arial" pitchFamily="34" charset="0"/>
              </a:rPr>
              <a:t> </a:t>
            </a:r>
            <a:r>
              <a:rPr lang="en-IN" sz="1600" b="1" dirty="0" err="1" smtClean="0">
                <a:latin typeface="Arial" pitchFamily="34" charset="0"/>
                <a:cs typeface="Arial" pitchFamily="34" charset="0"/>
              </a:rPr>
              <a:t>Biophys</a:t>
            </a:r>
            <a:r>
              <a:rPr lang="en-IN" sz="1600" b="1" dirty="0" smtClean="0">
                <a:latin typeface="Arial" pitchFamily="34" charset="0"/>
                <a:cs typeface="Arial" pitchFamily="34" charset="0"/>
              </a:rPr>
              <a:t>, 82 (1959) 70-77.</a:t>
            </a:r>
            <a:endParaRPr lang="en-US" sz="1600" b="1" dirty="0" smtClean="0">
              <a:latin typeface="Arial" pitchFamily="34" charset="0"/>
              <a:cs typeface="Arial" pitchFamily="34" charset="0"/>
            </a:endParaRPr>
          </a:p>
          <a:p>
            <a:pPr algn="just"/>
            <a:r>
              <a:rPr lang="en-IN" sz="1600" b="1" dirty="0" smtClean="0">
                <a:latin typeface="Arial" pitchFamily="34" charset="0"/>
                <a:cs typeface="Arial" pitchFamily="34" charset="0"/>
              </a:rPr>
              <a:t>[5] A.K. Sinha, Colorimetric assay of catalase, Anal </a:t>
            </a:r>
            <a:r>
              <a:rPr lang="en-IN" sz="1600" b="1" dirty="0" err="1" smtClean="0">
                <a:latin typeface="Arial" pitchFamily="34" charset="0"/>
                <a:cs typeface="Arial" pitchFamily="34" charset="0"/>
              </a:rPr>
              <a:t>Biochem</a:t>
            </a:r>
            <a:r>
              <a:rPr lang="en-IN" sz="1600" b="1" dirty="0" smtClean="0">
                <a:latin typeface="Arial" pitchFamily="34" charset="0"/>
                <a:cs typeface="Arial" pitchFamily="34" charset="0"/>
              </a:rPr>
              <a:t>, 47 (1972) 389-394.</a:t>
            </a:r>
          </a:p>
          <a:p>
            <a:pPr algn="just"/>
            <a:r>
              <a:rPr lang="en-IN" sz="1600" b="1" dirty="0" smtClean="0">
                <a:latin typeface="Arial" pitchFamily="34" charset="0"/>
                <a:cs typeface="Arial" pitchFamily="34" charset="0"/>
              </a:rPr>
              <a:t>[6] </a:t>
            </a:r>
            <a:r>
              <a:rPr lang="en-IN" sz="1600" b="1" dirty="0">
                <a:latin typeface="Arial" pitchFamily="34" charset="0"/>
                <a:cs typeface="Arial" pitchFamily="34" charset="0"/>
              </a:rPr>
              <a:t>J. Sun, L. Tong, Q. Luan, J. Deng, Y. Li, Z. Li, H. Dong, L. </a:t>
            </a:r>
            <a:r>
              <a:rPr lang="en-IN" sz="1600" b="1" dirty="0" err="1">
                <a:latin typeface="Arial" pitchFamily="34" charset="0"/>
                <a:cs typeface="Arial" pitchFamily="34" charset="0"/>
              </a:rPr>
              <a:t>Xiong</a:t>
            </a:r>
            <a:r>
              <a:rPr lang="en-IN" sz="1600" b="1" dirty="0">
                <a:latin typeface="Arial" pitchFamily="34" charset="0"/>
                <a:cs typeface="Arial" pitchFamily="34" charset="0"/>
              </a:rPr>
              <a:t>, Protective effect of delayed remote limb ischemic </a:t>
            </a:r>
            <a:r>
              <a:rPr lang="en-IN" sz="1600" b="1" dirty="0" err="1">
                <a:latin typeface="Arial" pitchFamily="34" charset="0"/>
                <a:cs typeface="Arial" pitchFamily="34" charset="0"/>
              </a:rPr>
              <a:t>postconditioning</a:t>
            </a:r>
            <a:r>
              <a:rPr lang="en-IN" sz="1600" b="1" dirty="0">
                <a:latin typeface="Arial" pitchFamily="34" charset="0"/>
                <a:cs typeface="Arial" pitchFamily="34" charset="0"/>
              </a:rPr>
              <a:t>: role of mitochondrial KATP channels in a rat model of focal cerebral ischemic reperfusion injury, J </a:t>
            </a:r>
            <a:r>
              <a:rPr lang="en-IN" sz="1600" b="1" dirty="0" err="1">
                <a:latin typeface="Arial" pitchFamily="34" charset="0"/>
                <a:cs typeface="Arial" pitchFamily="34" charset="0"/>
              </a:rPr>
              <a:t>Cereb</a:t>
            </a:r>
            <a:r>
              <a:rPr lang="en-IN" sz="1600" b="1" dirty="0">
                <a:latin typeface="Arial" pitchFamily="34" charset="0"/>
                <a:cs typeface="Arial" pitchFamily="34" charset="0"/>
              </a:rPr>
              <a:t> Blood Flow </a:t>
            </a:r>
            <a:r>
              <a:rPr lang="en-IN" sz="1600" b="1" dirty="0" err="1">
                <a:latin typeface="Arial" pitchFamily="34" charset="0"/>
                <a:cs typeface="Arial" pitchFamily="34" charset="0"/>
              </a:rPr>
              <a:t>Metab</a:t>
            </a:r>
            <a:r>
              <a:rPr lang="en-IN" sz="1600" b="1" dirty="0">
                <a:latin typeface="Arial" pitchFamily="34" charset="0"/>
                <a:cs typeface="Arial" pitchFamily="34" charset="0"/>
              </a:rPr>
              <a:t>, 32 (2012) 851-859.</a:t>
            </a:r>
          </a:p>
          <a:p>
            <a:pPr algn="just"/>
            <a:endParaRPr lang="en-US" sz="1600" b="1" dirty="0" smtClean="0">
              <a:latin typeface="Arial" pitchFamily="34" charset="0"/>
              <a:cs typeface="Arial" pitchFamily="34" charset="0"/>
            </a:endParaRPr>
          </a:p>
          <a:p>
            <a:endParaRPr lang="en-US" sz="1600" b="1" dirty="0">
              <a:latin typeface="Arial" panose="020B0604020202020204" pitchFamily="34" charset="0"/>
              <a:cs typeface="Arial" panose="020B0604020202020204" pitchFamily="34" charset="0"/>
            </a:endParaRPr>
          </a:p>
        </p:txBody>
      </p:sp>
      <p:sp>
        <p:nvSpPr>
          <p:cNvPr id="3" name="TextBox 89"/>
          <p:cNvSpPr txBox="1">
            <a:spLocks noChangeArrowheads="1"/>
          </p:cNvSpPr>
          <p:nvPr/>
        </p:nvSpPr>
        <p:spPr bwMode="auto">
          <a:xfrm>
            <a:off x="812945" y="4482146"/>
            <a:ext cx="11074255" cy="307777"/>
          </a:xfrm>
          <a:prstGeom prst="rect">
            <a:avLst/>
          </a:prstGeom>
          <a:noFill/>
          <a:ln w="9525">
            <a:noFill/>
            <a:miter lim="800000"/>
            <a:headEnd/>
            <a:tailEnd/>
          </a:ln>
        </p:spPr>
        <p:txBody>
          <a:bodyPr wrap="square">
            <a:spAutoFit/>
          </a:bodyPr>
          <a:lstStyle/>
          <a:p>
            <a:pPr algn="just"/>
            <a:r>
              <a:rPr lang="en-US" sz="1400" b="1" dirty="0" smtClean="0">
                <a:latin typeface="Arial" pitchFamily="34" charset="0"/>
                <a:cs typeface="Arial" pitchFamily="34" charset="0"/>
              </a:rPr>
              <a:t>Authors </a:t>
            </a:r>
            <a:r>
              <a:rPr lang="en-US" sz="1400" b="1" dirty="0">
                <a:latin typeface="Arial" pitchFamily="34" charset="0"/>
                <a:cs typeface="Arial" pitchFamily="34" charset="0"/>
              </a:rPr>
              <a:t>are thankful to DST, New Delhi, India and BITS, Pilani, Rajasthan, India for their financial support for this </a:t>
            </a:r>
            <a:r>
              <a:rPr lang="en-US" sz="1400" b="1" dirty="0" smtClean="0">
                <a:latin typeface="Arial" pitchFamily="34" charset="0"/>
                <a:cs typeface="Arial" pitchFamily="34" charset="0"/>
              </a:rPr>
              <a:t>study</a:t>
            </a:r>
            <a:endParaRPr lang="en-US" altLang="en-US" sz="1400" b="1" dirty="0">
              <a:latin typeface="Arial" pitchFamily="34" charset="0"/>
              <a:cs typeface="Arial" pitchFamily="34" charset="0"/>
            </a:endParaRPr>
          </a:p>
        </p:txBody>
      </p:sp>
      <p:sp>
        <p:nvSpPr>
          <p:cNvPr id="4" name="Rounded Rectangle 3"/>
          <p:cNvSpPr/>
          <p:nvPr/>
        </p:nvSpPr>
        <p:spPr>
          <a:xfrm>
            <a:off x="4341799" y="336177"/>
            <a:ext cx="3603811" cy="47064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Black" panose="020B0A04020102020204" pitchFamily="34" charset="0"/>
              </a:rPr>
              <a:t>References</a:t>
            </a:r>
            <a:endParaRPr lang="en-US" dirty="0">
              <a:latin typeface="Arial Black" panose="020B0A04020102020204" pitchFamily="34" charset="0"/>
            </a:endParaRPr>
          </a:p>
        </p:txBody>
      </p:sp>
    </p:spTree>
    <p:extLst>
      <p:ext uri="{BB962C8B-B14F-4D97-AF65-F5344CB8AC3E}">
        <p14:creationId xmlns:p14="http://schemas.microsoft.com/office/powerpoint/2010/main" val="24164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ormal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898" y="2124821"/>
            <a:ext cx="6965576" cy="2258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8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3"/>
                                        </p:tgtEl>
                                        <p:attrNameLst>
                                          <p:attrName>stroke.color</p:attrName>
                                        </p:attrNameLst>
                                      </p:cBhvr>
                                      <p:to>
                                        <a:schemeClr val="accent2"/>
                                      </p:to>
                                    </p:animClr>
                                    <p:set>
                                      <p:cBhvr>
                                        <p:cTn id="12" dur="2000" fill="hold"/>
                                        <p:tgtEl>
                                          <p:spTgt spid="3"/>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7"/>
          <p:cNvSpPr txBox="1">
            <a:spLocks noChangeArrowheads="1"/>
          </p:cNvSpPr>
          <p:nvPr/>
        </p:nvSpPr>
        <p:spPr bwMode="auto">
          <a:xfrm>
            <a:off x="548127" y="1101414"/>
            <a:ext cx="11191156" cy="5324535"/>
          </a:xfrm>
          <a:prstGeom prst="rect">
            <a:avLst/>
          </a:prstGeom>
          <a:noFill/>
          <a:ln w="9525">
            <a:noFill/>
            <a:miter lim="800000"/>
            <a:headEnd/>
            <a:tailEnd/>
          </a:ln>
        </p:spPr>
        <p:txBody>
          <a:bodyPr wrap="square">
            <a:spAutoFit/>
          </a:bodyPr>
          <a:lstStyle/>
          <a:p>
            <a:pPr algn="just" defTabSz="2193925" eaLnBrk="1" hangingPunct="1">
              <a:spcBef>
                <a:spcPct val="50000"/>
              </a:spcBef>
              <a:buFont typeface="Wingdings" pitchFamily="2" charset="2"/>
              <a:buChar char="§"/>
            </a:pPr>
            <a:r>
              <a:rPr lang="en-US" sz="2000" b="1" dirty="0" smtClean="0">
                <a:latin typeface="Arial" panose="020B0604020202020204" pitchFamily="34" charset="0"/>
                <a:cs typeface="Arial" panose="020B0604020202020204" pitchFamily="34" charset="0"/>
              </a:rPr>
              <a:t> Restoration of blood flow with effective oxygenation to an ischemic organ, often paradoxically results in cerebral ischemic stroke, which is the second leading cause of death and acquired adult disability worldwide. </a:t>
            </a:r>
          </a:p>
          <a:p>
            <a:pPr algn="just" defTabSz="2193925" eaLnBrk="1" hangingPunct="1">
              <a:spcBef>
                <a:spcPct val="50000"/>
              </a:spcBef>
              <a:buFont typeface="Wingdings" pitchFamily="2" charset="2"/>
              <a:buChar char="§"/>
            </a:pPr>
            <a:r>
              <a:rPr lang="en-US" sz="2000" b="1" dirty="0" smtClean="0">
                <a:latin typeface="Arial" panose="020B0604020202020204" pitchFamily="34" charset="0"/>
                <a:cs typeface="Arial" panose="020B0604020202020204" pitchFamily="34" charset="0"/>
              </a:rPr>
              <a:t> In </a:t>
            </a:r>
            <a:r>
              <a:rPr lang="en-US" sz="2000" b="1" dirty="0" smtClean="0">
                <a:latin typeface="Arial" panose="020B0604020202020204" pitchFamily="34" charset="0"/>
                <a:cs typeface="Arial" panose="020B0604020202020204" pitchFamily="34" charset="0"/>
              </a:rPr>
              <a:t>recent past, extensive exploitation of endogenous mechanism have led to development of effective cerebro protective treatment named ischemic pre/post conditioning (IPC/IPOC)</a:t>
            </a:r>
          </a:p>
          <a:p>
            <a:pPr algn="just" defTabSz="2193925" eaLnBrk="1" hangingPunct="1">
              <a:spcBef>
                <a:spcPct val="50000"/>
              </a:spcBef>
              <a:buFont typeface="Wingdings" pitchFamily="2" charset="2"/>
              <a:buChar char="§"/>
            </a:pPr>
            <a:r>
              <a:rPr lang="en-US" sz="2000" b="1" dirty="0" smtClean="0">
                <a:latin typeface="Arial" panose="020B0604020202020204" pitchFamily="34" charset="0"/>
                <a:cs typeface="Arial" panose="020B0604020202020204" pitchFamily="34" charset="0"/>
              </a:rPr>
              <a:t> In </a:t>
            </a:r>
            <a:r>
              <a:rPr lang="en-US" sz="2000" b="1" dirty="0" smtClean="0">
                <a:latin typeface="Arial" panose="020B0604020202020204" pitchFamily="34" charset="0"/>
                <a:cs typeface="Arial" panose="020B0604020202020204" pitchFamily="34" charset="0"/>
              </a:rPr>
              <a:t>addition, the RIPC of femoral artery has been reported to be neuroprotective  with better clinical efficacy against certain cerebral disorders possibly by alteration of various secondary messengers including RISK pathway, MAPK and ERK, NMDA, HDAC, GSK-3β and mPTP. </a:t>
            </a:r>
          </a:p>
          <a:p>
            <a:pPr algn="just" defTabSz="2193925" eaLnBrk="1" hangingPunct="1">
              <a:spcBef>
                <a:spcPct val="50000"/>
              </a:spcBef>
              <a:buFont typeface="Wingdings" pitchFamily="2" charset="2"/>
              <a:buChar char="§"/>
            </a:pPr>
            <a:r>
              <a:rPr lang="en-US" sz="2000" b="1" dirty="0" smtClean="0">
                <a:latin typeface="Arial" panose="020B0604020202020204" pitchFamily="34" charset="0"/>
                <a:cs typeface="Arial" panose="020B0604020202020204" pitchFamily="34" charset="0"/>
              </a:rPr>
              <a:t> Recent </a:t>
            </a:r>
            <a:r>
              <a:rPr lang="en-US" sz="2000" b="1" dirty="0" smtClean="0">
                <a:latin typeface="Arial" panose="020B0604020202020204" pitchFamily="34" charset="0"/>
                <a:cs typeface="Arial" panose="020B0604020202020204" pitchFamily="34" charset="0"/>
              </a:rPr>
              <a:t>studies over past decade have highlighted the role of GSK-3β and mPTP modulation in cerebral stroke. However, the molecular mechanism for neuroprotection by RIPOC is yet to be explored. </a:t>
            </a:r>
          </a:p>
          <a:p>
            <a:pPr algn="just" defTabSz="2193925" eaLnBrk="1" hangingPunct="1">
              <a:spcBef>
                <a:spcPct val="50000"/>
              </a:spcBef>
              <a:buFont typeface="Wingdings" pitchFamily="2" charset="2"/>
              <a:buChar char="§"/>
            </a:pPr>
            <a:r>
              <a:rPr lang="en-US" sz="2000" b="1" dirty="0" smtClean="0">
                <a:latin typeface="Arial" panose="020B0604020202020204" pitchFamily="34" charset="0"/>
                <a:cs typeface="Arial" panose="020B0604020202020204" pitchFamily="34" charset="0"/>
              </a:rPr>
              <a:t> In </a:t>
            </a:r>
            <a:r>
              <a:rPr lang="en-US" sz="2000" b="1" dirty="0" smtClean="0">
                <a:latin typeface="Arial" panose="020B0604020202020204" pitchFamily="34" charset="0"/>
                <a:cs typeface="Arial" panose="020B0604020202020204" pitchFamily="34" charset="0"/>
              </a:rPr>
              <a:t>the present study, we investigated the involvement of GSK-3β and mPTP in the neuroprotective role of RIPOC against cerebral stroke</a:t>
            </a:r>
            <a:r>
              <a:rPr lang="en-US" sz="2000" b="1" dirty="0">
                <a:latin typeface="Arial" panose="020B0604020202020204" pitchFamily="34" charset="0"/>
                <a:ea typeface="MS PGothic" pitchFamily="34" charset="-128"/>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p:txBody>
      </p:sp>
      <p:sp>
        <p:nvSpPr>
          <p:cNvPr id="3" name="Rounded Rectangle 2"/>
          <p:cNvSpPr/>
          <p:nvPr/>
        </p:nvSpPr>
        <p:spPr>
          <a:xfrm>
            <a:off x="4341799" y="336177"/>
            <a:ext cx="3603811" cy="47064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Black" panose="020B0A04020102020204" pitchFamily="34" charset="0"/>
              </a:rPr>
              <a:t>Introduction</a:t>
            </a:r>
            <a:endParaRPr lang="en-US" dirty="0">
              <a:latin typeface="Arial Black" panose="020B0A04020102020204" pitchFamily="34" charset="0"/>
            </a:endParaRPr>
          </a:p>
        </p:txBody>
      </p:sp>
    </p:spTree>
    <p:extLst>
      <p:ext uri="{BB962C8B-B14F-4D97-AF65-F5344CB8AC3E}">
        <p14:creationId xmlns:p14="http://schemas.microsoft.com/office/powerpoint/2010/main" val="263341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474315" y="517817"/>
            <a:ext cx="11022920" cy="634018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26" tIns="45713" rIns="91426" bIns="45713">
            <a:spAutoFit/>
          </a:bodyPr>
          <a:lstStyle/>
          <a:p>
            <a:pPr algn="just" defTabSz="2193925" eaLnBrk="1" hangingPunct="1"/>
            <a:r>
              <a:rPr lang="en-US" sz="1600" b="1" u="sng" dirty="0" smtClean="0">
                <a:latin typeface="Arial" pitchFamily="34" charset="0"/>
                <a:cs typeface="Arial" pitchFamily="34" charset="0"/>
              </a:rPr>
              <a:t>Animals</a:t>
            </a:r>
          </a:p>
          <a:p>
            <a:pPr algn="just" defTabSz="2193925" eaLnBrk="1" hangingPunct="1">
              <a:spcAft>
                <a:spcPts val="1200"/>
              </a:spcAft>
            </a:pPr>
            <a:r>
              <a:rPr lang="en-US" sz="1600" b="1" dirty="0" smtClean="0">
                <a:latin typeface="Arial" pitchFamily="34" charset="0"/>
                <a:cs typeface="Arial" pitchFamily="34" charset="0"/>
              </a:rPr>
              <a:t>Male Wistar rats were approved by Institutional Animal Ethics Committee of Birla Institute of Technology &amp; Science, Pilani, India (Protocol No. IAEC / RES / 17 / 07). </a:t>
            </a:r>
            <a:endParaRPr lang="en-US" sz="1600" b="1" u="sng" dirty="0" smtClean="0">
              <a:latin typeface="Arial" pitchFamily="34" charset="0"/>
              <a:cs typeface="Arial" pitchFamily="34" charset="0"/>
            </a:endParaRPr>
          </a:p>
          <a:p>
            <a:pPr algn="just" defTabSz="2193925" eaLnBrk="1" hangingPunct="1">
              <a:spcAft>
                <a:spcPts val="1200"/>
              </a:spcAft>
            </a:pPr>
            <a:r>
              <a:rPr lang="en-US" sz="1600" b="1" u="sng" dirty="0" smtClean="0">
                <a:latin typeface="Arial" pitchFamily="34" charset="0"/>
                <a:cs typeface="Arial" pitchFamily="34" charset="0"/>
              </a:rPr>
              <a:t>Experimental Design</a:t>
            </a:r>
          </a:p>
          <a:p>
            <a:pPr algn="just" defTabSz="2193925" eaLnBrk="1" hangingPunct="1">
              <a:spcAft>
                <a:spcPts val="1200"/>
              </a:spcAft>
            </a:pPr>
            <a:r>
              <a:rPr lang="en-US" sz="1600" b="1" dirty="0" smtClean="0">
                <a:latin typeface="Arial" pitchFamily="34" charset="0"/>
                <a:cs typeface="Arial" pitchFamily="34" charset="0"/>
              </a:rPr>
              <a:t>Group1: </a:t>
            </a:r>
            <a:r>
              <a:rPr lang="en-US" sz="1600" b="1" dirty="0" smtClean="0">
                <a:latin typeface="Arial" pitchFamily="34" charset="0"/>
                <a:ea typeface="Calibri" pitchFamily="34" charset="0"/>
                <a:cs typeface="Arial" pitchFamily="34" charset="0"/>
              </a:rPr>
              <a:t>Sham Control; Group 2: </a:t>
            </a:r>
            <a:r>
              <a:rPr lang="en-IN" sz="1600" b="1" dirty="0" smtClean="0">
                <a:latin typeface="Arial" pitchFamily="34" charset="0"/>
                <a:cs typeface="Arial" pitchFamily="34" charset="0"/>
              </a:rPr>
              <a:t>For ischemia reperfusion group (I/R), rats were subjected to 60 min of ischemia followed by 24 hours reperfusion; </a:t>
            </a:r>
            <a:r>
              <a:rPr lang="en-US" sz="1600" b="1" dirty="0" smtClean="0">
                <a:latin typeface="Arial" pitchFamily="34" charset="0"/>
                <a:ea typeface="Calibri" pitchFamily="34" charset="0"/>
                <a:cs typeface="Arial" pitchFamily="34" charset="0"/>
              </a:rPr>
              <a:t>Group 3: </a:t>
            </a:r>
            <a:r>
              <a:rPr lang="en-IN" sz="1600" b="1" dirty="0" smtClean="0">
                <a:latin typeface="Arial" pitchFamily="34" charset="0"/>
                <a:cs typeface="Arial" pitchFamily="34" charset="0"/>
              </a:rPr>
              <a:t>In RIPOC group, after femoral artery I/R, rats were exposed to I/R injury by MCAO. The duration of occlusion and reperfusion of femoral artery was  for 60 sec and repeated for four cycles; </a:t>
            </a:r>
            <a:r>
              <a:rPr lang="en-US" sz="1600" b="1" dirty="0" smtClean="0">
                <a:latin typeface="Arial" pitchFamily="34" charset="0"/>
                <a:ea typeface="Calibri" pitchFamily="34" charset="0"/>
                <a:cs typeface="Arial" pitchFamily="34" charset="0"/>
              </a:rPr>
              <a:t>Group 4: </a:t>
            </a:r>
            <a:r>
              <a:rPr lang="en-US" sz="1600" b="1" dirty="0" smtClean="0">
                <a:latin typeface="Arial" pitchFamily="34" charset="0"/>
                <a:cs typeface="Arial" pitchFamily="34" charset="0"/>
              </a:rPr>
              <a:t>GSK-3β inhibitor, Indirubin -3-monoxime ( IM, 0.2 mg/kg, i.p. ) was administered before reperfusion phase of RIPOC. </a:t>
            </a:r>
            <a:r>
              <a:rPr lang="en-US" sz="1600" b="1" dirty="0" smtClean="0">
                <a:latin typeface="Arial" pitchFamily="34" charset="0"/>
                <a:ea typeface="Calibri" pitchFamily="34" charset="0"/>
                <a:cs typeface="Arial" pitchFamily="34" charset="0"/>
              </a:rPr>
              <a:t>Group 5: </a:t>
            </a:r>
            <a:r>
              <a:rPr lang="en-US" sz="1600" b="1" dirty="0" smtClean="0">
                <a:latin typeface="Arial" pitchFamily="34" charset="0"/>
                <a:cs typeface="Arial" pitchFamily="34" charset="0"/>
              </a:rPr>
              <a:t> mPTP opener, carboxyatractyloside  (CAT, 1mg/kg, i.p.) was administered before reperfusion phase of RIPOC. </a:t>
            </a:r>
          </a:p>
          <a:p>
            <a:pPr algn="just" defTabSz="2193925" eaLnBrk="1" hangingPunct="1">
              <a:spcAft>
                <a:spcPts val="1200"/>
              </a:spcAft>
            </a:pPr>
            <a:r>
              <a:rPr lang="en-US" sz="1600" b="1" u="sng" dirty="0" smtClean="0">
                <a:latin typeface="Arial" pitchFamily="34" charset="0"/>
                <a:cs typeface="Arial" pitchFamily="34" charset="0"/>
              </a:rPr>
              <a:t>Behavioral Parameters</a:t>
            </a:r>
            <a:endParaRPr lang="en-US" sz="1600" b="1" u="sng" dirty="0">
              <a:latin typeface="Arial" pitchFamily="34" charset="0"/>
              <a:cs typeface="Arial" pitchFamily="34" charset="0"/>
            </a:endParaRPr>
          </a:p>
          <a:p>
            <a:pPr algn="just" defTabSz="2193925" eaLnBrk="1" hangingPunct="1">
              <a:spcAft>
                <a:spcPts val="1200"/>
              </a:spcAft>
            </a:pPr>
            <a:r>
              <a:rPr lang="en-US" sz="1600" b="1" dirty="0" smtClean="0">
                <a:latin typeface="Arial" pitchFamily="34" charset="0"/>
                <a:cs typeface="Arial" pitchFamily="34" charset="0"/>
              </a:rPr>
              <a:t>Neurological Scoring (NSS): 18-point NSS was performed [1]. Rotarod Performance: Motor abnormalities were measured by latency to fall [2].</a:t>
            </a:r>
            <a:endParaRPr lang="en-US" sz="1600" b="1" dirty="0">
              <a:latin typeface="Arial" pitchFamily="34" charset="0"/>
              <a:cs typeface="Arial" pitchFamily="34" charset="0"/>
            </a:endParaRPr>
          </a:p>
          <a:p>
            <a:pPr algn="just" defTabSz="2193925" eaLnBrk="1" hangingPunct="1"/>
            <a:r>
              <a:rPr lang="en-US" sz="1600" b="1" u="sng" dirty="0">
                <a:latin typeface="Arial" pitchFamily="34" charset="0"/>
                <a:cs typeface="Arial" pitchFamily="34" charset="0"/>
              </a:rPr>
              <a:t>Biochemical Estimation</a:t>
            </a:r>
          </a:p>
          <a:p>
            <a:pPr algn="just" defTabSz="2193925" eaLnBrk="1" hangingPunct="1">
              <a:spcAft>
                <a:spcPts val="1200"/>
              </a:spcAft>
            </a:pPr>
            <a:r>
              <a:rPr lang="en-IN" sz="1600" b="1" dirty="0" smtClean="0">
                <a:latin typeface="Arial" pitchFamily="34" charset="0"/>
                <a:cs typeface="Arial" pitchFamily="34" charset="0"/>
              </a:rPr>
              <a:t>Oxidative stress marker, malondialdehyde (MDA) were quantitatively estimated as described by Wills [3]. Endogenous anti-oxidant like reduced glutathione (GSH) and catalase were estimated Ellman [4] and Sinha [5] respectively. TNF-α  and GSK-3</a:t>
            </a:r>
            <a:r>
              <a:rPr lang="el-GR" sz="1600" b="1" dirty="0" smtClean="0">
                <a:latin typeface="Arial" pitchFamily="34" charset="0"/>
                <a:cs typeface="Arial" pitchFamily="34" charset="0"/>
              </a:rPr>
              <a:t>β</a:t>
            </a:r>
            <a:r>
              <a:rPr lang="en-US" sz="1600" b="1" dirty="0" smtClean="0">
                <a:latin typeface="Arial" pitchFamily="34" charset="0"/>
                <a:cs typeface="Arial" pitchFamily="34" charset="0"/>
              </a:rPr>
              <a:t> </a:t>
            </a:r>
            <a:r>
              <a:rPr lang="en-IN" sz="1600" b="1" dirty="0" smtClean="0">
                <a:latin typeface="Arial" pitchFamily="34" charset="0"/>
                <a:cs typeface="Arial" pitchFamily="34" charset="0"/>
              </a:rPr>
              <a:t>estimation was performed according to the ELISA kit manufacturer’s instructions.</a:t>
            </a:r>
          </a:p>
          <a:p>
            <a:pPr algn="just" defTabSz="2193925" eaLnBrk="1" hangingPunct="1">
              <a:spcAft>
                <a:spcPts val="1200"/>
              </a:spcAft>
            </a:pPr>
            <a:r>
              <a:rPr lang="en-IN" sz="1600" b="1" u="sng" dirty="0" smtClean="0">
                <a:latin typeface="Arial" pitchFamily="34" charset="0"/>
                <a:cs typeface="Arial" pitchFamily="34" charset="0"/>
              </a:rPr>
              <a:t>Histological Examination</a:t>
            </a:r>
          </a:p>
          <a:p>
            <a:pPr algn="just" defTabSz="2193925" eaLnBrk="1" hangingPunct="1">
              <a:spcAft>
                <a:spcPts val="1200"/>
              </a:spcAft>
            </a:pPr>
            <a:r>
              <a:rPr lang="en-IN" sz="1600" b="1" dirty="0" smtClean="0">
                <a:latin typeface="Arial" pitchFamily="34" charset="0"/>
                <a:cs typeface="Arial" pitchFamily="34" charset="0"/>
              </a:rPr>
              <a:t>Hippocampal DG region has been </a:t>
            </a:r>
            <a:r>
              <a:rPr lang="en-US" sz="1600" b="1" dirty="0" smtClean="0">
                <a:latin typeface="Arial" pitchFamily="34" charset="0"/>
                <a:cs typeface="Arial" pitchFamily="34" charset="0"/>
              </a:rPr>
              <a:t>stained with haematoxylin eosin stain and studied under bright field illumination using ‘‘Optika TCB5’’ microscope [6].  </a:t>
            </a:r>
            <a:r>
              <a:rPr lang="en-IN" sz="1600" b="1" dirty="0" smtClean="0">
                <a:latin typeface="Arial" pitchFamily="34" charset="0"/>
                <a:cs typeface="Arial" pitchFamily="34" charset="0"/>
              </a:rPr>
              <a:t> </a:t>
            </a:r>
            <a:r>
              <a:rPr lang="en-IN" sz="1600" b="1" dirty="0" smtClean="0">
                <a:latin typeface="Arial" pitchFamily="34" charset="0"/>
                <a:cs typeface="Arial" pitchFamily="34" charset="0"/>
              </a:rPr>
              <a:t>                      .</a:t>
            </a:r>
            <a:endParaRPr lang="en-IN" sz="1600" b="1" dirty="0" smtClean="0">
              <a:latin typeface="Arial" pitchFamily="34" charset="0"/>
              <a:cs typeface="Arial" pitchFamily="34" charset="0"/>
            </a:endParaRPr>
          </a:p>
        </p:txBody>
      </p:sp>
      <p:sp>
        <p:nvSpPr>
          <p:cNvPr id="3" name="Rounded Rectangle 2"/>
          <p:cNvSpPr/>
          <p:nvPr/>
        </p:nvSpPr>
        <p:spPr>
          <a:xfrm>
            <a:off x="2429027" y="107577"/>
            <a:ext cx="7113495" cy="5178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Black" panose="020B0A04020102020204" pitchFamily="34" charset="0"/>
              </a:rPr>
              <a:t>Materials and methods</a:t>
            </a:r>
            <a:endParaRPr lang="en-US" dirty="0">
              <a:latin typeface="Arial Black" panose="020B0A04020102020204" pitchFamily="34" charset="0"/>
            </a:endParaRPr>
          </a:p>
        </p:txBody>
      </p:sp>
    </p:spTree>
    <p:extLst>
      <p:ext uri="{BB962C8B-B14F-4D97-AF65-F5344CB8AC3E}">
        <p14:creationId xmlns:p14="http://schemas.microsoft.com/office/powerpoint/2010/main" val="317717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a:stretch>
            <a:fillRect/>
          </a:stretch>
        </p:blipFill>
        <p:spPr>
          <a:xfrm>
            <a:off x="1344706" y="719209"/>
            <a:ext cx="9426388" cy="5439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4255994" y="107577"/>
            <a:ext cx="3603811" cy="47064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Black" panose="020B0A04020102020204" pitchFamily="34" charset="0"/>
              </a:rPr>
              <a:t>Hypothesis </a:t>
            </a:r>
            <a:endParaRPr lang="en-US" dirty="0">
              <a:latin typeface="Arial Black" panose="020B0A04020102020204" pitchFamily="34" charset="0"/>
            </a:endParaRPr>
          </a:p>
        </p:txBody>
      </p:sp>
    </p:spTree>
    <p:extLst>
      <p:ext uri="{BB962C8B-B14F-4D97-AF65-F5344CB8AC3E}">
        <p14:creationId xmlns:p14="http://schemas.microsoft.com/office/powerpoint/2010/main" val="165629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p:cNvPicPr>
            <a:picLocks noChangeAspect="1" noChangeArrowheads="1"/>
          </p:cNvPicPr>
          <p:nvPr/>
        </p:nvPicPr>
        <p:blipFill>
          <a:blip r:embed="rId2"/>
          <a:srcRect/>
          <a:stretch>
            <a:fillRect/>
          </a:stretch>
        </p:blipFill>
        <p:spPr bwMode="auto">
          <a:xfrm>
            <a:off x="2875443" y="1135241"/>
            <a:ext cx="5943600" cy="3471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875443" y="4788393"/>
            <a:ext cx="15462556" cy="430887"/>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Fig.2. Effect of RIPOC, IM and CAT on neurological scoring. </a:t>
            </a:r>
          </a:p>
          <a:p>
            <a:r>
              <a:rPr lang="en-US" sz="1100" b="1" baseline="30000" dirty="0" smtClean="0">
                <a:latin typeface="Arial" panose="020B0604020202020204" pitchFamily="34" charset="0"/>
                <a:cs typeface="Arial" panose="020B0604020202020204" pitchFamily="34" charset="0"/>
              </a:rPr>
              <a:t>a</a:t>
            </a:r>
            <a:r>
              <a:rPr lang="en-US" sz="1100" b="1" dirty="0" smtClean="0">
                <a:latin typeface="Arial" panose="020B0604020202020204" pitchFamily="34" charset="0"/>
                <a:cs typeface="Arial" panose="020B0604020202020204" pitchFamily="34" charset="0"/>
              </a:rPr>
              <a:t>P&lt;0.001 vs sham, </a:t>
            </a:r>
            <a:r>
              <a:rPr lang="en-US" sz="1100" b="1" baseline="30000" dirty="0" smtClean="0">
                <a:latin typeface="Arial" panose="020B0604020202020204" pitchFamily="34" charset="0"/>
                <a:cs typeface="Arial" panose="020B0604020202020204" pitchFamily="34" charset="0"/>
              </a:rPr>
              <a:t>b</a:t>
            </a:r>
            <a:r>
              <a:rPr lang="en-US" sz="1100" b="1" dirty="0" smtClean="0">
                <a:latin typeface="Arial" panose="020B0604020202020204" pitchFamily="34" charset="0"/>
                <a:cs typeface="Arial" panose="020B0604020202020204" pitchFamily="34" charset="0"/>
              </a:rPr>
              <a:t>P&lt;0.001 vs I/R</a:t>
            </a:r>
            <a:endParaRPr lang="en-US" sz="1100" dirty="0">
              <a:latin typeface="Arial" panose="020B0604020202020204" pitchFamily="34" charset="0"/>
              <a:cs typeface="Arial" panose="020B0604020202020204" pitchFamily="34" charset="0"/>
            </a:endParaRPr>
          </a:p>
        </p:txBody>
      </p:sp>
      <p:pic>
        <p:nvPicPr>
          <p:cNvPr id="6" name="Picture 23"/>
          <p:cNvPicPr>
            <a:picLocks noChangeAspect="1" noChangeArrowheads="1"/>
          </p:cNvPicPr>
          <p:nvPr/>
        </p:nvPicPr>
        <p:blipFill>
          <a:blip r:embed="rId2"/>
          <a:srcRect/>
          <a:stretch>
            <a:fillRect/>
          </a:stretch>
        </p:blipFill>
        <p:spPr bwMode="auto">
          <a:xfrm>
            <a:off x="18474170" y="4818082"/>
            <a:ext cx="5943600" cy="3471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4372109" y="223691"/>
            <a:ext cx="3603811" cy="47064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Black" panose="020B0A04020102020204" pitchFamily="34" charset="0"/>
              </a:rPr>
              <a:t>Results </a:t>
            </a:r>
            <a:endParaRPr lang="en-US" dirty="0">
              <a:latin typeface="Arial Black" panose="020B0A04020102020204" pitchFamily="34" charset="0"/>
            </a:endParaRPr>
          </a:p>
        </p:txBody>
      </p:sp>
    </p:spTree>
    <p:extLst>
      <p:ext uri="{BB962C8B-B14F-4D97-AF65-F5344CB8AC3E}">
        <p14:creationId xmlns:p14="http://schemas.microsoft.com/office/powerpoint/2010/main" val="303440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932339" y="1028052"/>
            <a:ext cx="5970677" cy="3474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932339" y="4605552"/>
            <a:ext cx="16230600" cy="600164"/>
          </a:xfrm>
          <a:prstGeom prst="rect">
            <a:avLst/>
          </a:prstGeom>
          <a:noFill/>
        </p:spPr>
        <p:txBody>
          <a:bodyPr wrap="square" rtlCol="0">
            <a:spAutoFit/>
          </a:bodyPr>
          <a:lstStyle/>
          <a:p>
            <a:r>
              <a:rPr lang="en-US" sz="1100" b="1" dirty="0" smtClean="0"/>
              <a:t>Fig.3. </a:t>
            </a:r>
            <a:r>
              <a:rPr lang="en-US" sz="1100" b="1" dirty="0" smtClean="0">
                <a:latin typeface="Arial" panose="020B0604020202020204" pitchFamily="34" charset="0"/>
                <a:cs typeface="Arial" panose="020B0604020202020204" pitchFamily="34" charset="0"/>
              </a:rPr>
              <a:t>Effect</a:t>
            </a:r>
            <a:r>
              <a:rPr lang="en-US" sz="1100" b="1" dirty="0" smtClean="0"/>
              <a:t> of RIPOC, IM and CAT on rotarod performance. </a:t>
            </a:r>
          </a:p>
          <a:p>
            <a:r>
              <a:rPr lang="en-US" sz="1100" b="1" baseline="30000" dirty="0" smtClean="0"/>
              <a:t>a</a:t>
            </a:r>
            <a:r>
              <a:rPr lang="en-US" sz="1100" b="1" dirty="0" smtClean="0"/>
              <a:t>P&lt;0.001 vs sham, </a:t>
            </a:r>
            <a:r>
              <a:rPr lang="en-US" sz="1100" b="1" baseline="30000" dirty="0" smtClean="0"/>
              <a:t>b</a:t>
            </a:r>
            <a:r>
              <a:rPr lang="en-US" sz="1100" b="1" dirty="0" smtClean="0"/>
              <a:t>P&lt;0.05 vs I/R, </a:t>
            </a:r>
            <a:r>
              <a:rPr lang="en-US" sz="1100" b="1" baseline="30000" dirty="0" smtClean="0"/>
              <a:t>c</a:t>
            </a:r>
            <a:r>
              <a:rPr lang="en-US" sz="1100" b="1" dirty="0" smtClean="0"/>
              <a:t>P&lt;0.05 vs RIPOC</a:t>
            </a:r>
          </a:p>
          <a:p>
            <a:endParaRPr lang="en-US" sz="1100" dirty="0"/>
          </a:p>
        </p:txBody>
      </p:sp>
    </p:spTree>
    <p:extLst>
      <p:ext uri="{BB962C8B-B14F-4D97-AF65-F5344CB8AC3E}">
        <p14:creationId xmlns:p14="http://schemas.microsoft.com/office/powerpoint/2010/main" val="405675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224729" y="1404303"/>
            <a:ext cx="5943602" cy="3462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24729" y="5000324"/>
            <a:ext cx="11288425" cy="615553"/>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Fig.4. Effect of RIPOC, IM and CAT on GSK-3β activity.</a:t>
            </a:r>
          </a:p>
          <a:p>
            <a:r>
              <a:rPr lang="en-US" sz="1100" b="1" dirty="0" smtClean="0">
                <a:latin typeface="Arial" panose="020B0604020202020204" pitchFamily="34" charset="0"/>
                <a:cs typeface="Arial" panose="020B0604020202020204" pitchFamily="34" charset="0"/>
              </a:rPr>
              <a:t> </a:t>
            </a:r>
            <a:r>
              <a:rPr lang="en-US" sz="1100" b="1" baseline="30000" dirty="0" smtClean="0">
                <a:latin typeface="Arial" panose="020B0604020202020204" pitchFamily="34" charset="0"/>
                <a:cs typeface="Arial" panose="020B0604020202020204" pitchFamily="34" charset="0"/>
              </a:rPr>
              <a:t>a</a:t>
            </a:r>
            <a:r>
              <a:rPr lang="en-US" sz="1100" b="1" dirty="0" smtClean="0">
                <a:latin typeface="Arial" panose="020B0604020202020204" pitchFamily="34" charset="0"/>
                <a:cs typeface="Arial" panose="020B0604020202020204" pitchFamily="34" charset="0"/>
              </a:rPr>
              <a:t>P&lt;0.001 vs sham, </a:t>
            </a:r>
            <a:r>
              <a:rPr lang="en-US" sz="1100" b="1" baseline="30000" dirty="0" smtClean="0">
                <a:latin typeface="Arial" panose="020B0604020202020204" pitchFamily="34" charset="0"/>
                <a:cs typeface="Arial" panose="020B0604020202020204" pitchFamily="34" charset="0"/>
              </a:rPr>
              <a:t>b</a:t>
            </a:r>
            <a:r>
              <a:rPr lang="en-US" sz="1100" b="1" dirty="0" smtClean="0">
                <a:latin typeface="Arial" panose="020B0604020202020204" pitchFamily="34" charset="0"/>
                <a:cs typeface="Arial" panose="020B0604020202020204" pitchFamily="34" charset="0"/>
              </a:rPr>
              <a:t>P&lt;0.001 vs I/R, </a:t>
            </a:r>
            <a:r>
              <a:rPr lang="en-US" sz="1100" b="1" baseline="30000" dirty="0" smtClean="0">
                <a:latin typeface="Arial" panose="020B0604020202020204" pitchFamily="34" charset="0"/>
                <a:cs typeface="Arial" panose="020B0604020202020204" pitchFamily="34" charset="0"/>
              </a:rPr>
              <a:t>c</a:t>
            </a:r>
            <a:r>
              <a:rPr lang="en-US" sz="1100" b="1" dirty="0" smtClean="0">
                <a:latin typeface="Arial" panose="020B0604020202020204" pitchFamily="34" charset="0"/>
                <a:cs typeface="Arial" panose="020B0604020202020204" pitchFamily="34" charset="0"/>
              </a:rPr>
              <a:t>P&lt;0.05 vs RIPOC</a:t>
            </a:r>
            <a:endParaRPr lang="en-US" sz="11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72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9729" y="4672523"/>
            <a:ext cx="9753600" cy="600164"/>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Fig.5. Effect of RIPOC, IM and CAT on TNF-α levels. </a:t>
            </a:r>
          </a:p>
          <a:p>
            <a:r>
              <a:rPr lang="en-US" sz="1100" b="1" baseline="30000" dirty="0" smtClean="0">
                <a:latin typeface="Arial" panose="020B0604020202020204" pitchFamily="34" charset="0"/>
                <a:cs typeface="Arial" panose="020B0604020202020204" pitchFamily="34" charset="0"/>
              </a:rPr>
              <a:t>a</a:t>
            </a:r>
            <a:r>
              <a:rPr lang="en-US" sz="1100" b="1" dirty="0" smtClean="0">
                <a:latin typeface="Arial" panose="020B0604020202020204" pitchFamily="34" charset="0"/>
                <a:cs typeface="Arial" panose="020B0604020202020204" pitchFamily="34" charset="0"/>
              </a:rPr>
              <a:t>P&lt;0.001 vs sham, </a:t>
            </a:r>
            <a:r>
              <a:rPr lang="en-US" sz="1100" b="1" baseline="30000" dirty="0" smtClean="0">
                <a:latin typeface="Arial" panose="020B0604020202020204" pitchFamily="34" charset="0"/>
                <a:cs typeface="Arial" panose="020B0604020202020204" pitchFamily="34" charset="0"/>
              </a:rPr>
              <a:t>b</a:t>
            </a:r>
            <a:r>
              <a:rPr lang="en-US" sz="1100" b="1" dirty="0" smtClean="0">
                <a:latin typeface="Arial" panose="020B0604020202020204" pitchFamily="34" charset="0"/>
                <a:cs typeface="Arial" panose="020B0604020202020204" pitchFamily="34" charset="0"/>
              </a:rPr>
              <a:t>P&lt;0.001 vs I/R, </a:t>
            </a:r>
            <a:r>
              <a:rPr lang="en-US" sz="1100" b="1" baseline="30000" dirty="0" smtClean="0">
                <a:latin typeface="Arial" panose="020B0604020202020204" pitchFamily="34" charset="0"/>
                <a:cs typeface="Arial" panose="020B0604020202020204" pitchFamily="34" charset="0"/>
              </a:rPr>
              <a:t>c</a:t>
            </a:r>
            <a:r>
              <a:rPr lang="en-US" sz="1100" b="1" dirty="0" smtClean="0">
                <a:latin typeface="Arial" panose="020B0604020202020204" pitchFamily="34" charset="0"/>
                <a:cs typeface="Arial" panose="020B0604020202020204" pitchFamily="34" charset="0"/>
              </a:rPr>
              <a:t>P&lt;0.05 vs RIPOC</a:t>
            </a:r>
            <a:endParaRPr lang="en-US" sz="1100"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srcRect/>
          <a:stretch>
            <a:fillRect/>
          </a:stretch>
        </p:blipFill>
        <p:spPr bwMode="auto">
          <a:xfrm>
            <a:off x="2989729" y="1076501"/>
            <a:ext cx="5906006" cy="3458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239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98430" y="193620"/>
            <a:ext cx="10696883" cy="3041832"/>
          </a:xfrm>
          <a:prstGeom prst="rect">
            <a:avLst/>
          </a:prstGeom>
          <a:noFill/>
          <a:ln w="9525">
            <a:noFill/>
            <a:miter lim="800000"/>
            <a:headEnd/>
            <a:tailEnd/>
          </a:ln>
          <a:effectLst/>
        </p:spPr>
      </p:pic>
      <p:grpSp>
        <p:nvGrpSpPr>
          <p:cNvPr id="3" name="Group 2"/>
          <p:cNvGrpSpPr/>
          <p:nvPr/>
        </p:nvGrpSpPr>
        <p:grpSpPr>
          <a:xfrm>
            <a:off x="798429" y="3744686"/>
            <a:ext cx="10696883" cy="1973941"/>
            <a:chOff x="14657212" y="18786951"/>
            <a:chExt cx="12787033" cy="2090720"/>
          </a:xfrm>
        </p:grpSpPr>
        <p:grpSp>
          <p:nvGrpSpPr>
            <p:cNvPr id="4" name="Group 3"/>
            <p:cNvGrpSpPr/>
            <p:nvPr/>
          </p:nvGrpSpPr>
          <p:grpSpPr>
            <a:xfrm>
              <a:off x="14657212" y="18786951"/>
              <a:ext cx="12787033" cy="2090720"/>
              <a:chOff x="376761" y="322724"/>
              <a:chExt cx="10323125" cy="1285721"/>
            </a:xfrm>
          </p:grpSpPr>
          <p:grpSp>
            <p:nvGrpSpPr>
              <p:cNvPr id="20" name="Group 19"/>
              <p:cNvGrpSpPr/>
              <p:nvPr/>
            </p:nvGrpSpPr>
            <p:grpSpPr>
              <a:xfrm>
                <a:off x="376761" y="322724"/>
                <a:ext cx="1883664" cy="1261429"/>
                <a:chOff x="376761" y="322724"/>
                <a:chExt cx="1883664" cy="1261429"/>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22598" t="10981" b="20785"/>
                <a:stretch/>
              </p:blipFill>
              <p:spPr>
                <a:xfrm>
                  <a:off x="376761" y="322724"/>
                  <a:ext cx="1883664" cy="1261429"/>
                </a:xfrm>
                <a:prstGeom prst="rect">
                  <a:avLst/>
                </a:prstGeom>
              </p:spPr>
            </p:pic>
            <p:sp>
              <p:nvSpPr>
                <p:cNvPr id="34" name="TextBox 7"/>
                <p:cNvSpPr txBox="1"/>
                <p:nvPr/>
              </p:nvSpPr>
              <p:spPr>
                <a:xfrm>
                  <a:off x="1411941" y="1250576"/>
                  <a:ext cx="84848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rial" panose="020B0604020202020204" pitchFamily="34" charset="0"/>
                      <a:cs typeface="Arial" panose="020B0604020202020204" pitchFamily="34" charset="0"/>
                    </a:rPr>
                    <a:t>SHAM</a:t>
                  </a:r>
                  <a:endParaRPr lang="en-US" sz="1400" b="1" dirty="0">
                    <a:latin typeface="Arial" panose="020B0604020202020204" pitchFamily="34" charset="0"/>
                    <a:cs typeface="Arial" panose="020B0604020202020204" pitchFamily="34" charset="0"/>
                  </a:endParaRPr>
                </a:p>
              </p:txBody>
            </p:sp>
          </p:grpSp>
          <p:grpSp>
            <p:nvGrpSpPr>
              <p:cNvPr id="21" name="Group 20"/>
              <p:cNvGrpSpPr/>
              <p:nvPr/>
            </p:nvGrpSpPr>
            <p:grpSpPr>
              <a:xfrm>
                <a:off x="2487699" y="322725"/>
                <a:ext cx="2108796" cy="1261432"/>
                <a:chOff x="2487699" y="322725"/>
                <a:chExt cx="2108796" cy="1261432"/>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699" y="322725"/>
                  <a:ext cx="1882593" cy="1261432"/>
                </a:xfrm>
                <a:prstGeom prst="rect">
                  <a:avLst/>
                </a:prstGeom>
              </p:spPr>
            </p:pic>
            <p:sp>
              <p:nvSpPr>
                <p:cNvPr id="32" name="TextBox 8"/>
                <p:cNvSpPr txBox="1"/>
                <p:nvPr/>
              </p:nvSpPr>
              <p:spPr>
                <a:xfrm>
                  <a:off x="3748011" y="1276376"/>
                  <a:ext cx="84848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rial" panose="020B0604020202020204" pitchFamily="34" charset="0"/>
                      <a:cs typeface="Arial" panose="020B0604020202020204" pitchFamily="34" charset="0"/>
                    </a:rPr>
                    <a:t>I/R</a:t>
                  </a:r>
                  <a:endParaRPr lang="en-US" sz="1400" b="1" dirty="0">
                    <a:latin typeface="Arial" panose="020B0604020202020204" pitchFamily="34" charset="0"/>
                    <a:cs typeface="Arial" panose="020B0604020202020204" pitchFamily="34" charset="0"/>
                  </a:endParaRPr>
                </a:p>
              </p:txBody>
            </p:sp>
          </p:grpSp>
          <p:grpSp>
            <p:nvGrpSpPr>
              <p:cNvPr id="22" name="Group 21"/>
              <p:cNvGrpSpPr/>
              <p:nvPr/>
            </p:nvGrpSpPr>
            <p:grpSpPr>
              <a:xfrm>
                <a:off x="4597566" y="322725"/>
                <a:ext cx="1994617" cy="1280845"/>
                <a:chOff x="4597566" y="322725"/>
                <a:chExt cx="1994617" cy="1280845"/>
              </a:xfrm>
            </p:grpSpPr>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22353" r="17255"/>
                <a:stretch/>
              </p:blipFill>
              <p:spPr>
                <a:xfrm rot="10800000">
                  <a:off x="4597566" y="322725"/>
                  <a:ext cx="1881515" cy="1261430"/>
                </a:xfrm>
                <a:prstGeom prst="rect">
                  <a:avLst/>
                </a:prstGeom>
              </p:spPr>
            </p:pic>
            <p:sp>
              <p:nvSpPr>
                <p:cNvPr id="30" name="TextBox 9"/>
                <p:cNvSpPr txBox="1"/>
                <p:nvPr/>
              </p:nvSpPr>
              <p:spPr>
                <a:xfrm>
                  <a:off x="5743699" y="1295793"/>
                  <a:ext cx="84848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rial" panose="020B0604020202020204" pitchFamily="34" charset="0"/>
                      <a:cs typeface="Arial" panose="020B0604020202020204" pitchFamily="34" charset="0"/>
                    </a:rPr>
                    <a:t>RIPOC</a:t>
                  </a:r>
                  <a:endParaRPr lang="en-US" sz="1400" b="1" dirty="0">
                    <a:latin typeface="Arial" panose="020B0604020202020204" pitchFamily="34" charset="0"/>
                    <a:cs typeface="Arial" panose="020B0604020202020204" pitchFamily="34" charset="0"/>
                  </a:endParaRPr>
                </a:p>
              </p:txBody>
            </p:sp>
          </p:grpSp>
          <p:grpSp>
            <p:nvGrpSpPr>
              <p:cNvPr id="23" name="Group 22"/>
              <p:cNvGrpSpPr/>
              <p:nvPr/>
            </p:nvGrpSpPr>
            <p:grpSpPr>
              <a:xfrm>
                <a:off x="6706355" y="322725"/>
                <a:ext cx="1883664" cy="1285720"/>
                <a:chOff x="6706355" y="322725"/>
                <a:chExt cx="1883664" cy="1285720"/>
              </a:xfrm>
            </p:grpSpPr>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t="17255" r="14608"/>
                <a:stretch/>
              </p:blipFill>
              <p:spPr>
                <a:xfrm>
                  <a:off x="6706355" y="322725"/>
                  <a:ext cx="1883664" cy="1261428"/>
                </a:xfrm>
                <a:prstGeom prst="rect">
                  <a:avLst/>
                </a:prstGeom>
              </p:spPr>
            </p:pic>
            <p:sp>
              <p:nvSpPr>
                <p:cNvPr id="28" name="TextBox 10"/>
                <p:cNvSpPr txBox="1"/>
                <p:nvPr/>
              </p:nvSpPr>
              <p:spPr>
                <a:xfrm>
                  <a:off x="7488493" y="1300668"/>
                  <a:ext cx="110152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rial" panose="020B0604020202020204" pitchFamily="34" charset="0"/>
                      <a:cs typeface="Arial" panose="020B0604020202020204" pitchFamily="34" charset="0"/>
                    </a:rPr>
                    <a:t>RIPOC+IM</a:t>
                  </a:r>
                  <a:endParaRPr lang="en-US" sz="1400" b="1" dirty="0">
                    <a:latin typeface="Arial" panose="020B0604020202020204" pitchFamily="34" charset="0"/>
                    <a:cs typeface="Arial" panose="020B0604020202020204" pitchFamily="34" charset="0"/>
                  </a:endParaRPr>
                </a:p>
              </p:txBody>
            </p:sp>
          </p:grpSp>
          <p:grpSp>
            <p:nvGrpSpPr>
              <p:cNvPr id="24" name="Group 23"/>
              <p:cNvGrpSpPr/>
              <p:nvPr/>
            </p:nvGrpSpPr>
            <p:grpSpPr>
              <a:xfrm>
                <a:off x="8816222" y="322724"/>
                <a:ext cx="1883664" cy="1261430"/>
                <a:chOff x="8816222" y="322724"/>
                <a:chExt cx="1883664" cy="1261430"/>
              </a:xfrm>
            </p:grpSpPr>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t="17255" r="20343" b="18628"/>
                <a:stretch/>
              </p:blipFill>
              <p:spPr>
                <a:xfrm rot="10800000">
                  <a:off x="8816222" y="322724"/>
                  <a:ext cx="1883664" cy="1261430"/>
                </a:xfrm>
                <a:prstGeom prst="rect">
                  <a:avLst/>
                </a:prstGeom>
              </p:spPr>
            </p:pic>
            <p:sp>
              <p:nvSpPr>
                <p:cNvPr id="26" name="TextBox 11"/>
                <p:cNvSpPr txBox="1"/>
                <p:nvPr/>
              </p:nvSpPr>
              <p:spPr>
                <a:xfrm>
                  <a:off x="9372157" y="1250576"/>
                  <a:ext cx="123438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rial" panose="020B0604020202020204" pitchFamily="34" charset="0"/>
                      <a:cs typeface="Arial" panose="020B0604020202020204" pitchFamily="34" charset="0"/>
                    </a:rPr>
                    <a:t>RIPOC+CAT</a:t>
                  </a:r>
                  <a:endParaRPr lang="en-US" sz="1400" b="1" dirty="0">
                    <a:latin typeface="Arial" panose="020B0604020202020204" pitchFamily="34" charset="0"/>
                    <a:cs typeface="Arial" panose="020B0604020202020204" pitchFamily="34" charset="0"/>
                  </a:endParaRPr>
                </a:p>
              </p:txBody>
            </p:sp>
          </p:grpSp>
        </p:grpSp>
        <p:cxnSp>
          <p:nvCxnSpPr>
            <p:cNvPr id="5" name="Straight Arrow Connector 4"/>
            <p:cNvCxnSpPr/>
            <p:nvPr/>
          </p:nvCxnSpPr>
          <p:spPr bwMode="auto">
            <a:xfrm>
              <a:off x="15011400" y="19202400"/>
              <a:ext cx="290486" cy="152400"/>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bwMode="auto">
            <a:xfrm flipV="1">
              <a:off x="16091867" y="20184731"/>
              <a:ext cx="0" cy="305360"/>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bwMode="auto">
            <a:xfrm flipV="1">
              <a:off x="15309382" y="20179866"/>
              <a:ext cx="120185" cy="310225"/>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bwMode="auto">
            <a:xfrm flipV="1">
              <a:off x="20381139" y="19812560"/>
              <a:ext cx="219675" cy="228040"/>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bwMode="auto">
            <a:xfrm flipV="1">
              <a:off x="21123491" y="20143058"/>
              <a:ext cx="0" cy="305360"/>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bwMode="auto">
            <a:xfrm flipH="1" flipV="1">
              <a:off x="24068151" y="19480485"/>
              <a:ext cx="80428" cy="332075"/>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bwMode="auto">
            <a:xfrm flipH="1" flipV="1">
              <a:off x="23300148" y="19535794"/>
              <a:ext cx="262629" cy="152680"/>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bwMode="auto">
            <a:xfrm flipH="1" flipV="1">
              <a:off x="23012400" y="20027186"/>
              <a:ext cx="152400" cy="342080"/>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bwMode="auto">
            <a:xfrm flipV="1">
              <a:off x="24458906" y="19327805"/>
              <a:ext cx="0" cy="305360"/>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bwMode="auto">
            <a:xfrm flipV="1">
              <a:off x="18962240" y="19892866"/>
              <a:ext cx="0" cy="30536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bwMode="auto">
            <a:xfrm flipH="1" flipV="1">
              <a:off x="18059400" y="20282570"/>
              <a:ext cx="228600" cy="248848"/>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bwMode="auto">
            <a:xfrm flipH="1">
              <a:off x="19225165" y="19416747"/>
              <a:ext cx="17268" cy="373542"/>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bwMode="auto">
            <a:xfrm flipH="1" flipV="1">
              <a:off x="21089495" y="19371573"/>
              <a:ext cx="228600" cy="248848"/>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bwMode="auto">
            <a:xfrm>
              <a:off x="25799616" y="19480485"/>
              <a:ext cx="111436" cy="354002"/>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bwMode="auto">
            <a:xfrm flipH="1" flipV="1">
              <a:off x="25712438" y="20316714"/>
              <a:ext cx="228600" cy="248848"/>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35" name="TextBox 34"/>
          <p:cNvSpPr txBox="1"/>
          <p:nvPr/>
        </p:nvSpPr>
        <p:spPr>
          <a:xfrm>
            <a:off x="769633" y="3286312"/>
            <a:ext cx="12704111" cy="430887"/>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Fig.6. Effect of RIPOC, IM and CAT on biochemical parameters. </a:t>
            </a:r>
            <a:r>
              <a:rPr lang="en-US" sz="1100" b="1" baseline="30000" dirty="0" smtClean="0">
                <a:latin typeface="Arial" panose="020B0604020202020204" pitchFamily="34" charset="0"/>
                <a:cs typeface="Arial" panose="020B0604020202020204" pitchFamily="34" charset="0"/>
              </a:rPr>
              <a:t>a</a:t>
            </a:r>
            <a:r>
              <a:rPr lang="en-US" sz="1100" b="1" dirty="0" smtClean="0">
                <a:latin typeface="Arial" panose="020B0604020202020204" pitchFamily="34" charset="0"/>
                <a:cs typeface="Arial" panose="020B0604020202020204" pitchFamily="34" charset="0"/>
              </a:rPr>
              <a:t>P&lt;0.001 vs sham, </a:t>
            </a:r>
            <a:r>
              <a:rPr lang="en-US" sz="1100" b="1" baseline="30000" dirty="0" smtClean="0">
                <a:latin typeface="Arial" panose="020B0604020202020204" pitchFamily="34" charset="0"/>
                <a:cs typeface="Arial" panose="020B0604020202020204" pitchFamily="34" charset="0"/>
              </a:rPr>
              <a:t>b</a:t>
            </a:r>
            <a:r>
              <a:rPr lang="en-US" sz="1100" b="1" dirty="0" smtClean="0">
                <a:latin typeface="Arial" panose="020B0604020202020204" pitchFamily="34" charset="0"/>
                <a:cs typeface="Arial" panose="020B0604020202020204" pitchFamily="34" charset="0"/>
              </a:rPr>
              <a:t>P&lt;0.001 vs I/R, </a:t>
            </a:r>
            <a:r>
              <a:rPr lang="en-US" sz="1100" b="1" baseline="30000" dirty="0" smtClean="0">
                <a:latin typeface="Arial" panose="020B0604020202020204" pitchFamily="34" charset="0"/>
                <a:cs typeface="Arial" panose="020B0604020202020204" pitchFamily="34" charset="0"/>
              </a:rPr>
              <a:t>c</a:t>
            </a:r>
            <a:r>
              <a:rPr lang="en-US" sz="1100" b="1" dirty="0" smtClean="0">
                <a:latin typeface="Arial" panose="020B0604020202020204" pitchFamily="34" charset="0"/>
                <a:cs typeface="Arial" panose="020B0604020202020204" pitchFamily="34" charset="0"/>
              </a:rPr>
              <a:t>P&lt;0.05 vs RIPOC</a:t>
            </a:r>
          </a:p>
          <a:p>
            <a:endParaRPr lang="en-US" sz="1100" b="1" dirty="0">
              <a:latin typeface="Arial" panose="020B0604020202020204" pitchFamily="34" charset="0"/>
              <a:cs typeface="Arial" panose="020B0604020202020204" pitchFamily="34" charset="0"/>
            </a:endParaRPr>
          </a:p>
        </p:txBody>
      </p:sp>
      <p:sp>
        <p:nvSpPr>
          <p:cNvPr id="36" name="TextBox 35"/>
          <p:cNvSpPr txBox="1"/>
          <p:nvPr/>
        </p:nvSpPr>
        <p:spPr>
          <a:xfrm>
            <a:off x="901852" y="5754985"/>
            <a:ext cx="12674067" cy="261610"/>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Fig.7. Effect of RIPOC, IM and CAT on dentate gyrus region of hippocampus</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472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46</TotalTime>
  <Words>758</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Bookman Old Style</vt:lpstr>
      <vt:lpstr>Calibri</vt:lpstr>
      <vt:lpstr>MS PGothic</vt:lpstr>
      <vt:lpstr>Rockwell</vt:lpstr>
      <vt:lpstr>Wingdings</vt:lpstr>
      <vt:lpstr>Damask</vt:lpstr>
      <vt:lpstr>Role of GSK-3β in remote limb ischemic post conditioning against cerebral iSCHEMIC REPERFUSION INJURY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GSK-3β and mPTP in remote limb ischemic post conditioning against cerebral stroke   </dc:title>
  <dc:creator>Sruthi</dc:creator>
  <cp:lastModifiedBy>Sruthi</cp:lastModifiedBy>
  <cp:revision>8</cp:revision>
  <dcterms:created xsi:type="dcterms:W3CDTF">2015-11-25T00:05:03Z</dcterms:created>
  <dcterms:modified xsi:type="dcterms:W3CDTF">2015-11-25T00:51:51Z</dcterms:modified>
</cp:coreProperties>
</file>