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5" r:id="rId4"/>
    <p:sldId id="276" r:id="rId5"/>
    <p:sldId id="257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9" r:id="rId15"/>
    <p:sldId id="270" r:id="rId16"/>
    <p:sldId id="267" r:id="rId17"/>
    <p:sldId id="268" r:id="rId18"/>
    <p:sldId id="278" r:id="rId19"/>
    <p:sldId id="281" r:id="rId20"/>
    <p:sldId id="279" r:id="rId21"/>
    <p:sldId id="280" r:id="rId22"/>
    <p:sldId id="28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457D0-BB99-442A-9302-B1244AD3E815}" type="datetimeFigureOut">
              <a:rPr lang="en-IN" smtClean="0"/>
              <a:pPr/>
              <a:t>7/26/2015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43E8-D700-445E-A568-F63AFB2E9A0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367804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457D0-BB99-442A-9302-B1244AD3E815}" type="datetimeFigureOut">
              <a:rPr lang="en-IN" smtClean="0"/>
              <a:pPr/>
              <a:t>7/26/2015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43E8-D700-445E-A568-F63AFB2E9A0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531759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457D0-BB99-442A-9302-B1244AD3E815}" type="datetimeFigureOut">
              <a:rPr lang="en-IN" smtClean="0"/>
              <a:pPr/>
              <a:t>7/26/2015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43E8-D700-445E-A568-F63AFB2E9A0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498908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457D0-BB99-442A-9302-B1244AD3E815}" type="datetimeFigureOut">
              <a:rPr lang="en-IN" smtClean="0"/>
              <a:pPr/>
              <a:t>7/26/2015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43E8-D700-445E-A568-F63AFB2E9A0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01021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457D0-BB99-442A-9302-B1244AD3E815}" type="datetimeFigureOut">
              <a:rPr lang="en-IN" smtClean="0"/>
              <a:pPr/>
              <a:t>7/26/2015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43E8-D700-445E-A568-F63AFB2E9A0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526182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457D0-BB99-442A-9302-B1244AD3E815}" type="datetimeFigureOut">
              <a:rPr lang="en-IN" smtClean="0"/>
              <a:pPr/>
              <a:t>7/26/2015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43E8-D700-445E-A568-F63AFB2E9A0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108125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457D0-BB99-442A-9302-B1244AD3E815}" type="datetimeFigureOut">
              <a:rPr lang="en-IN" smtClean="0"/>
              <a:pPr/>
              <a:t>7/26/2015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43E8-D700-445E-A568-F63AFB2E9A0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269964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457D0-BB99-442A-9302-B1244AD3E815}" type="datetimeFigureOut">
              <a:rPr lang="en-IN" smtClean="0"/>
              <a:pPr/>
              <a:t>7/26/2015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43E8-D700-445E-A568-F63AFB2E9A0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260420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457D0-BB99-442A-9302-B1244AD3E815}" type="datetimeFigureOut">
              <a:rPr lang="en-IN" smtClean="0"/>
              <a:pPr/>
              <a:t>7/26/2015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43E8-D700-445E-A568-F63AFB2E9A0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404427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457D0-BB99-442A-9302-B1244AD3E815}" type="datetimeFigureOut">
              <a:rPr lang="en-IN" smtClean="0"/>
              <a:pPr/>
              <a:t>7/26/2015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43E8-D700-445E-A568-F63AFB2E9A0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14266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457D0-BB99-442A-9302-B1244AD3E815}" type="datetimeFigureOut">
              <a:rPr lang="en-IN" smtClean="0"/>
              <a:pPr/>
              <a:t>7/26/2015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43E8-D700-445E-A568-F63AFB2E9A0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570165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457D0-BB99-442A-9302-B1244AD3E815}" type="datetimeFigureOut">
              <a:rPr lang="en-IN" smtClean="0"/>
              <a:pPr/>
              <a:t>7/26/2015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D43E8-D700-445E-A568-F63AFB2E9A0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75745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756" y="71462"/>
            <a:ext cx="89154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cap="all" dirty="0" smtClean="0">
                <a:solidFill>
                  <a:schemeClr val="tx1"/>
                </a:solidFill>
              </a:rPr>
              <a:t>TRIPLE ABC Technique in clinical assessment in breast cancer diagnosis </a:t>
            </a:r>
          </a:p>
          <a:p>
            <a:pPr algn="just"/>
            <a:endParaRPr lang="en-US" sz="3200" dirty="0" smtClean="0">
              <a:solidFill>
                <a:schemeClr val="tx1"/>
              </a:solidFill>
            </a:endParaRPr>
          </a:p>
          <a:p>
            <a:pPr algn="just"/>
            <a:r>
              <a:rPr lang="en-US" sz="3200" dirty="0" smtClean="0">
                <a:solidFill>
                  <a:schemeClr val="tx1"/>
                </a:solidFill>
              </a:rPr>
              <a:t>				 By </a:t>
            </a:r>
          </a:p>
          <a:p>
            <a:pPr algn="just"/>
            <a:r>
              <a:rPr lang="en-US" sz="3200" dirty="0" smtClean="0">
                <a:solidFill>
                  <a:schemeClr val="tx1"/>
                </a:solidFill>
              </a:rPr>
              <a:t>	Prof. Dr. </a:t>
            </a:r>
            <a:r>
              <a:rPr lang="en-US" sz="3200" dirty="0" err="1" smtClean="0">
                <a:solidFill>
                  <a:schemeClr val="tx1"/>
                </a:solidFill>
              </a:rPr>
              <a:t>Sribatsa</a:t>
            </a:r>
            <a:r>
              <a:rPr lang="en-US" sz="3200" dirty="0" smtClean="0">
                <a:solidFill>
                  <a:schemeClr val="tx1"/>
                </a:solidFill>
              </a:rPr>
              <a:t> Kumar </a:t>
            </a:r>
            <a:r>
              <a:rPr lang="en-US" sz="3200" dirty="0" err="1" smtClean="0">
                <a:solidFill>
                  <a:schemeClr val="tx1"/>
                </a:solidFill>
              </a:rPr>
              <a:t>Mohapatra</a:t>
            </a:r>
            <a:r>
              <a:rPr lang="en-US" sz="3200" dirty="0" smtClean="0">
                <a:solidFill>
                  <a:schemeClr val="tx1"/>
                </a:solidFill>
              </a:rPr>
              <a:t>, </a:t>
            </a:r>
          </a:p>
          <a:p>
            <a:pPr algn="just"/>
            <a:r>
              <a:rPr lang="en-US" sz="3200" dirty="0" smtClean="0">
                <a:solidFill>
                  <a:schemeClr val="tx1"/>
                </a:solidFill>
              </a:rPr>
              <a:t>	                         M.S., FRCS, FAIS, DNB 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&amp;  </a:t>
            </a:r>
          </a:p>
          <a:p>
            <a:pPr algn="just"/>
            <a:r>
              <a:rPr lang="en-US" sz="3200" dirty="0" smtClean="0">
                <a:solidFill>
                  <a:schemeClr val="tx1"/>
                </a:solidFill>
              </a:rPr>
              <a:t>	Prof. Dr. </a:t>
            </a:r>
            <a:r>
              <a:rPr lang="en-US" sz="3200" dirty="0" err="1" smtClean="0">
                <a:solidFill>
                  <a:schemeClr val="tx1"/>
                </a:solidFill>
              </a:rPr>
              <a:t>Brajamohan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Mishra</a:t>
            </a:r>
            <a:r>
              <a:rPr lang="en-US" sz="3200" dirty="0" smtClean="0">
                <a:solidFill>
                  <a:schemeClr val="tx1"/>
                </a:solidFill>
              </a:rPr>
              <a:t>, </a:t>
            </a:r>
          </a:p>
          <a:p>
            <a:pPr algn="just"/>
            <a:r>
              <a:rPr lang="en-US" sz="3200" dirty="0" smtClean="0">
                <a:solidFill>
                  <a:schemeClr val="tx1"/>
                </a:solidFill>
              </a:rPr>
              <a:t>          </a:t>
            </a:r>
          </a:p>
          <a:p>
            <a:pPr algn="just"/>
            <a:r>
              <a:rPr lang="en-US" sz="3200" dirty="0" smtClean="0">
                <a:solidFill>
                  <a:schemeClr val="tx1"/>
                </a:solidFill>
              </a:rPr>
              <a:t>	VSS Institute of Medical Sciences &amp; Research, 	</a:t>
            </a:r>
            <a:r>
              <a:rPr lang="en-US" sz="3200" dirty="0" err="1" smtClean="0">
                <a:solidFill>
                  <a:schemeClr val="tx1"/>
                </a:solidFill>
              </a:rPr>
              <a:t>Burla</a:t>
            </a:r>
            <a:r>
              <a:rPr lang="en-US" sz="3200" dirty="0" smtClean="0">
                <a:solidFill>
                  <a:schemeClr val="tx1"/>
                </a:solidFill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</a:rPr>
              <a:t>Sambalpur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</a:p>
          <a:p>
            <a:pPr algn="just"/>
            <a:endParaRPr lang="en-US" sz="3200" dirty="0" smtClean="0">
              <a:solidFill>
                <a:schemeClr val="tx1"/>
              </a:solidFill>
            </a:endParaRPr>
          </a:p>
          <a:p>
            <a:pPr algn="just"/>
            <a:r>
              <a:rPr lang="en-US" sz="3200" dirty="0" smtClean="0">
                <a:solidFill>
                  <a:schemeClr val="tx1"/>
                </a:solidFill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Each ABC is further </a:t>
            </a:r>
            <a:r>
              <a:rPr lang="en-IN" dirty="0" smtClean="0"/>
              <a:t>given </a:t>
            </a:r>
            <a:r>
              <a:rPr lang="en-IN" dirty="0" smtClean="0"/>
              <a:t>five points of importance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b="1" dirty="0" smtClean="0"/>
              <a:t>                            </a:t>
            </a:r>
            <a:r>
              <a:rPr lang="en-IN" b="1" u="sng" dirty="0" err="1" smtClean="0"/>
              <a:t>Axilla</a:t>
            </a:r>
            <a:r>
              <a:rPr lang="en-IN" b="1" u="sng" dirty="0" smtClean="0"/>
              <a:t> 5-Points</a:t>
            </a:r>
            <a:endParaRPr lang="en-IN" b="1" u="sng" dirty="0" smtClean="0"/>
          </a:p>
          <a:p>
            <a:pPr marL="0" indent="0">
              <a:buNone/>
            </a:pPr>
            <a:r>
              <a:rPr lang="en-IN" dirty="0" smtClean="0"/>
              <a:t>1)Anterior</a:t>
            </a:r>
          </a:p>
          <a:p>
            <a:pPr marL="0" indent="0">
              <a:buNone/>
            </a:pPr>
            <a:r>
              <a:rPr lang="en-IN" dirty="0" smtClean="0"/>
              <a:t>2)Posterior</a:t>
            </a:r>
          </a:p>
          <a:p>
            <a:pPr marL="0" indent="0">
              <a:buNone/>
            </a:pPr>
            <a:r>
              <a:rPr lang="en-IN" dirty="0" smtClean="0"/>
              <a:t>3)Central</a:t>
            </a:r>
          </a:p>
          <a:p>
            <a:pPr marL="0" indent="0">
              <a:buNone/>
            </a:pPr>
            <a:r>
              <a:rPr lang="en-IN" dirty="0" smtClean="0"/>
              <a:t>4)Apical</a:t>
            </a:r>
          </a:p>
          <a:p>
            <a:pPr marL="0" indent="0">
              <a:buNone/>
            </a:pPr>
            <a:r>
              <a:rPr lang="en-IN" dirty="0" smtClean="0"/>
              <a:t>5)Lateral</a:t>
            </a:r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492896"/>
            <a:ext cx="4267200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0027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1143000"/>
          </a:xfrm>
        </p:spPr>
        <p:txBody>
          <a:bodyPr>
            <a:normAutofit fontScale="90000"/>
          </a:bodyPr>
          <a:lstStyle/>
          <a:p>
            <a:r>
              <a:rPr lang="en-IN" u="sng" dirty="0" smtClean="0"/>
              <a:t>Breast 5-Points</a:t>
            </a:r>
            <a:br>
              <a:rPr lang="en-IN" u="sng" dirty="0" smtClean="0"/>
            </a:br>
            <a:r>
              <a:rPr lang="en-IN" u="sng" dirty="0" smtClean="0"/>
              <a:t> </a:t>
            </a:r>
            <a:endParaRPr lang="en-IN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1)Central(nipple areola complex)</a:t>
            </a:r>
          </a:p>
          <a:p>
            <a:pPr marL="0" indent="0">
              <a:buNone/>
            </a:pPr>
            <a:r>
              <a:rPr lang="en-IN" dirty="0" smtClean="0"/>
              <a:t>2)Upper medial</a:t>
            </a:r>
          </a:p>
          <a:p>
            <a:pPr marL="0" indent="0">
              <a:buNone/>
            </a:pPr>
            <a:r>
              <a:rPr lang="en-IN" dirty="0" smtClean="0"/>
              <a:t>3)Upper lateral</a:t>
            </a:r>
          </a:p>
          <a:p>
            <a:pPr marL="0" indent="0">
              <a:buNone/>
            </a:pPr>
            <a:r>
              <a:rPr lang="en-IN" dirty="0" smtClean="0"/>
              <a:t>4)Lower medial</a:t>
            </a:r>
          </a:p>
          <a:p>
            <a:pPr marL="0" indent="0">
              <a:buNone/>
            </a:pPr>
            <a:r>
              <a:rPr lang="en-IN" dirty="0" smtClean="0"/>
              <a:t>5)Lower lateral</a:t>
            </a:r>
          </a:p>
          <a:p>
            <a:endParaRPr lang="en-IN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84984"/>
            <a:ext cx="324036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5840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Cervical </a:t>
            </a:r>
            <a:r>
              <a:rPr lang="en-IN" dirty="0" smtClean="0"/>
              <a:t>area 5-Points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00200"/>
            <a:ext cx="2143140" cy="4525963"/>
          </a:xfrm>
        </p:spPr>
        <p:txBody>
          <a:bodyPr/>
          <a:lstStyle/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1)Level I</a:t>
            </a:r>
          </a:p>
          <a:p>
            <a:pPr marL="0" indent="0">
              <a:buNone/>
            </a:pPr>
            <a:r>
              <a:rPr lang="en-IN" dirty="0" smtClean="0"/>
              <a:t>2)Level II</a:t>
            </a:r>
          </a:p>
          <a:p>
            <a:pPr marL="0" indent="0">
              <a:buNone/>
            </a:pPr>
            <a:r>
              <a:rPr lang="en-IN" dirty="0" smtClean="0"/>
              <a:t>3)Level III</a:t>
            </a:r>
          </a:p>
          <a:p>
            <a:pPr marL="0" indent="0">
              <a:buNone/>
            </a:pPr>
            <a:r>
              <a:rPr lang="en-IN" dirty="0" smtClean="0"/>
              <a:t>4)Level IV </a:t>
            </a:r>
          </a:p>
          <a:p>
            <a:pPr marL="0" indent="0">
              <a:buNone/>
            </a:pPr>
            <a:r>
              <a:rPr lang="en-IN" dirty="0" smtClean="0"/>
              <a:t>5)Level V</a:t>
            </a:r>
            <a:endParaRPr lang="en-IN" dirty="0"/>
          </a:p>
        </p:txBody>
      </p:sp>
      <p:pic>
        <p:nvPicPr>
          <p:cNvPr id="3075" name="Picture 3" descr="I:\3d67f46f937c2f12b1462ac98670de1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9" y="1714488"/>
            <a:ext cx="2214578" cy="3730625"/>
          </a:xfrm>
          <a:prstGeom prst="rect">
            <a:avLst/>
          </a:prstGeom>
          <a:noFill/>
        </p:spPr>
      </p:pic>
      <p:pic>
        <p:nvPicPr>
          <p:cNvPr id="3076" name="Picture 4" descr="I:\lymph_nodes_head_and_nec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500174"/>
            <a:ext cx="4786314" cy="47149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0596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u="sng" dirty="0" smtClean="0"/>
              <a:t>T</a:t>
            </a:r>
            <a:r>
              <a:rPr lang="en-IN" u="sng" dirty="0" smtClean="0"/>
              <a:t>hird </a:t>
            </a:r>
            <a:r>
              <a:rPr lang="en-IN" u="sng" dirty="0" smtClean="0"/>
              <a:t>ABC</a:t>
            </a:r>
            <a:endParaRPr lang="en-IN" u="sn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7329510" cy="639762"/>
          </a:xfrm>
        </p:spPr>
        <p:txBody>
          <a:bodyPr>
            <a:normAutofit fontScale="92500" lnSpcReduction="10000"/>
          </a:bodyPr>
          <a:lstStyle/>
          <a:p>
            <a:r>
              <a:rPr lang="en-IN" sz="4000" dirty="0" smtClean="0"/>
              <a:t> </a:t>
            </a:r>
            <a:r>
              <a:rPr lang="en-IN" sz="4000" dirty="0" smtClean="0"/>
              <a:t>                   Abdomen 5-Points</a:t>
            </a:r>
            <a:endParaRPr lang="en-IN" sz="4000" dirty="0" smtClean="0"/>
          </a:p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785926"/>
            <a:ext cx="4040188" cy="4714908"/>
          </a:xfrm>
        </p:spPr>
        <p:txBody>
          <a:bodyPr/>
          <a:lstStyle/>
          <a:p>
            <a:pPr marL="0" indent="0">
              <a:buNone/>
            </a:pPr>
            <a:r>
              <a:rPr lang="en-IN" sz="3200" dirty="0" smtClean="0"/>
              <a:t>1)Lump(</a:t>
            </a:r>
            <a:r>
              <a:rPr lang="en-IN" sz="3200" dirty="0" err="1" smtClean="0"/>
              <a:t>krukenberg</a:t>
            </a:r>
            <a:r>
              <a:rPr lang="en-IN" sz="3200" dirty="0" smtClean="0"/>
              <a:t>)</a:t>
            </a:r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endParaRPr lang="en-IN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1857364"/>
            <a:ext cx="4041775" cy="4268799"/>
          </a:xfrm>
        </p:spPr>
        <p:txBody>
          <a:bodyPr/>
          <a:lstStyle/>
          <a:p>
            <a:pPr>
              <a:buNone/>
            </a:pPr>
            <a:r>
              <a:rPr lang="en-IN" sz="3200" dirty="0" smtClean="0"/>
              <a:t>2)Liver</a:t>
            </a:r>
          </a:p>
          <a:p>
            <a:endParaRPr lang="en-IN" dirty="0"/>
          </a:p>
        </p:txBody>
      </p:sp>
      <p:pic>
        <p:nvPicPr>
          <p:cNvPr id="1026" name="Picture 2" descr="I:\10687-0550x04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428868"/>
            <a:ext cx="3571900" cy="4071966"/>
          </a:xfrm>
          <a:prstGeom prst="rect">
            <a:avLst/>
          </a:prstGeom>
          <a:noFill/>
        </p:spPr>
      </p:pic>
      <p:pic>
        <p:nvPicPr>
          <p:cNvPr id="8" name="Picture 1" descr="C:\Users\P.K. GARG\Desktop\ACUTE ABDOMEN\enllargedliv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714620"/>
            <a:ext cx="4143404" cy="2928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4954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42918"/>
            <a:ext cx="4038600" cy="60007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dirty="0" smtClean="0"/>
              <a:t>3)Umbilicus</a:t>
            </a:r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Sister </a:t>
            </a:r>
            <a:r>
              <a:rPr lang="en-IN" dirty="0" err="1" smtClean="0"/>
              <a:t>mary</a:t>
            </a:r>
            <a:r>
              <a:rPr lang="en-IN" dirty="0" smtClean="0"/>
              <a:t> </a:t>
            </a:r>
            <a:r>
              <a:rPr lang="en-IN" dirty="0" err="1" smtClean="0"/>
              <a:t>joseph</a:t>
            </a:r>
            <a:r>
              <a:rPr lang="en-IN" dirty="0" smtClean="0"/>
              <a:t> nodule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714356"/>
            <a:ext cx="4038600" cy="5411807"/>
          </a:xfrm>
        </p:spPr>
        <p:txBody>
          <a:bodyPr>
            <a:normAutofit lnSpcReduction="10000"/>
          </a:bodyPr>
          <a:lstStyle/>
          <a:p>
            <a:r>
              <a:rPr lang="en-IN" dirty="0" smtClean="0"/>
              <a:t>4)Shifting dullness</a:t>
            </a:r>
          </a:p>
          <a:p>
            <a:endParaRPr lang="en-IN" dirty="0"/>
          </a:p>
        </p:txBody>
      </p:sp>
      <p:pic>
        <p:nvPicPr>
          <p:cNvPr id="2050" name="Picture 2" descr="I:\sistermaryjosephnodu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3786214" cy="3714776"/>
          </a:xfrm>
          <a:prstGeom prst="rect">
            <a:avLst/>
          </a:prstGeom>
          <a:noFill/>
        </p:spPr>
      </p:pic>
      <p:pic>
        <p:nvPicPr>
          <p:cNvPr id="8" name="Picture 2" descr="C:\Users\P.K. GARG\Desktop\ACUTE ABDOMEN\picture213509512612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571612"/>
            <a:ext cx="3929090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r>
              <a:rPr lang="en-IN" dirty="0" smtClean="0"/>
              <a:t>5)Digital rectal examination</a:t>
            </a:r>
          </a:p>
          <a:p>
            <a:endParaRPr lang="en-IN" dirty="0"/>
          </a:p>
        </p:txBody>
      </p:sp>
      <p:pic>
        <p:nvPicPr>
          <p:cNvPr id="5" name="Picture 1" descr="C:\Users\P.K. GARG\Desktop\ACUTE ABDOMEN\rectal_examini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643050"/>
            <a:ext cx="4500594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u="sng" dirty="0" smtClean="0"/>
              <a:t>Bone </a:t>
            </a:r>
            <a:r>
              <a:rPr lang="en-IN" u="sng" dirty="0" smtClean="0"/>
              <a:t>5-Points</a:t>
            </a:r>
            <a:endParaRPr lang="en-IN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86172" cy="4525963"/>
          </a:xfrm>
        </p:spPr>
        <p:txBody>
          <a:bodyPr/>
          <a:lstStyle/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1)Vertebrae</a:t>
            </a:r>
          </a:p>
          <a:p>
            <a:pPr marL="0" indent="0">
              <a:buNone/>
            </a:pPr>
            <a:r>
              <a:rPr lang="en-IN" dirty="0" smtClean="0"/>
              <a:t>2)Ribs and sternum</a:t>
            </a:r>
          </a:p>
          <a:p>
            <a:pPr marL="0" indent="0">
              <a:buNone/>
            </a:pPr>
            <a:r>
              <a:rPr lang="en-IN" dirty="0" smtClean="0"/>
              <a:t>3)Proximal femur</a:t>
            </a:r>
          </a:p>
          <a:p>
            <a:pPr marL="0" indent="0">
              <a:buNone/>
            </a:pPr>
            <a:r>
              <a:rPr lang="en-IN" dirty="0" smtClean="0"/>
              <a:t>4)Proximal </a:t>
            </a:r>
            <a:r>
              <a:rPr lang="en-IN" dirty="0" err="1" smtClean="0"/>
              <a:t>humerus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5)Skull and brain</a:t>
            </a:r>
            <a:endParaRPr lang="en-IN" dirty="0"/>
          </a:p>
        </p:txBody>
      </p:sp>
      <p:pic>
        <p:nvPicPr>
          <p:cNvPr id="4098" name="Picture 2" descr="I:\bone-metastasis-breast-canc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500174"/>
            <a:ext cx="4000500" cy="48656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87081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u="sng" dirty="0" smtClean="0"/>
              <a:t>Chest </a:t>
            </a:r>
            <a:r>
              <a:rPr lang="en-IN" u="sng" dirty="0" smtClean="0"/>
              <a:t>5-Points</a:t>
            </a:r>
            <a:endParaRPr lang="en-IN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86172" cy="4525963"/>
          </a:xfrm>
        </p:spPr>
        <p:txBody>
          <a:bodyPr/>
          <a:lstStyle/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1)Effusion</a:t>
            </a:r>
          </a:p>
          <a:p>
            <a:pPr marL="0" indent="0">
              <a:buNone/>
            </a:pPr>
            <a:r>
              <a:rPr lang="en-IN" dirty="0" smtClean="0"/>
              <a:t>2)Collapse</a:t>
            </a:r>
          </a:p>
          <a:p>
            <a:pPr marL="0" indent="0">
              <a:buNone/>
            </a:pPr>
            <a:r>
              <a:rPr lang="en-IN" dirty="0" smtClean="0"/>
              <a:t>3)Consolidation</a:t>
            </a:r>
          </a:p>
          <a:p>
            <a:pPr marL="0" indent="0">
              <a:buNone/>
            </a:pPr>
            <a:r>
              <a:rPr lang="en-IN" dirty="0" smtClean="0"/>
              <a:t>4)Intercostal fullness</a:t>
            </a:r>
          </a:p>
          <a:p>
            <a:pPr marL="0" indent="0">
              <a:buNone/>
            </a:pPr>
            <a:r>
              <a:rPr lang="en-IN" dirty="0" smtClean="0"/>
              <a:t>5)Ribs</a:t>
            </a:r>
            <a:endParaRPr lang="en-IN" dirty="0"/>
          </a:p>
        </p:txBody>
      </p:sp>
      <p:pic>
        <p:nvPicPr>
          <p:cNvPr id="5122" name="Picture 2" descr="I:\0316ba5d7e9c1680b0e8327e5f788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500174"/>
            <a:ext cx="4572032" cy="47863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2259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609600"/>
            <a:ext cx="86868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dirty="0" smtClean="0">
                <a:solidFill>
                  <a:schemeClr val="tx1"/>
                </a:solidFill>
              </a:rPr>
              <a:t>                                  </a:t>
            </a:r>
            <a:r>
              <a:rPr lang="en-US" sz="3000" u="sng" dirty="0" smtClean="0">
                <a:solidFill>
                  <a:schemeClr val="tx1"/>
                </a:solidFill>
              </a:rPr>
              <a:t>CONCLUSION</a:t>
            </a:r>
            <a:r>
              <a:rPr lang="en-US" sz="3000" u="sng" dirty="0" smtClean="0">
                <a:solidFill>
                  <a:schemeClr val="tx1"/>
                </a:solidFill>
              </a:rPr>
              <a:t>:</a:t>
            </a:r>
          </a:p>
          <a:p>
            <a:pPr algn="just"/>
            <a:endParaRPr lang="en-US" sz="3000" dirty="0" smtClean="0">
              <a:solidFill>
                <a:schemeClr val="tx1"/>
              </a:solidFill>
            </a:endParaRPr>
          </a:p>
          <a:p>
            <a:pPr marL="509588" indent="-449263" algn="just">
              <a:buFont typeface="Wingdings" pitchFamily="2" charset="2"/>
              <a:buChar char="v"/>
            </a:pPr>
            <a:r>
              <a:rPr lang="en-US" sz="2700" dirty="0" smtClean="0"/>
              <a:t>For easy recall, each ABC are given five points of specific examination.</a:t>
            </a:r>
          </a:p>
          <a:p>
            <a:pPr marL="509588" indent="-449263" algn="just">
              <a:buFont typeface="Wingdings" pitchFamily="2" charset="2"/>
              <a:buChar char="v"/>
            </a:pPr>
            <a:r>
              <a:rPr lang="en-US" sz="2700" dirty="0" smtClean="0"/>
              <a:t>Can be </a:t>
            </a:r>
            <a:r>
              <a:rPr lang="en-US" sz="2700" dirty="0" smtClean="0"/>
              <a:t>remembered </a:t>
            </a:r>
            <a:r>
              <a:rPr lang="en-US" sz="2700" dirty="0" smtClean="0"/>
              <a:t>as A</a:t>
            </a:r>
            <a:r>
              <a:rPr lang="en-US" sz="2700" baseline="30000" dirty="0" smtClean="0"/>
              <a:t>5</a:t>
            </a:r>
            <a:r>
              <a:rPr lang="en-US" sz="2700" dirty="0" smtClean="0"/>
              <a:t>, B</a:t>
            </a:r>
            <a:r>
              <a:rPr lang="en-US" sz="2700" baseline="30000" dirty="0" smtClean="0"/>
              <a:t>5</a:t>
            </a:r>
            <a:r>
              <a:rPr lang="en-US" sz="2700" dirty="0" smtClean="0"/>
              <a:t>, C</a:t>
            </a:r>
            <a:r>
              <a:rPr lang="en-US" sz="2700" baseline="30000" dirty="0" smtClean="0"/>
              <a:t>5</a:t>
            </a:r>
          </a:p>
          <a:p>
            <a:pPr marL="509588" indent="-449263" algn="just">
              <a:buFont typeface="Wingdings" pitchFamily="2" charset="2"/>
              <a:buChar char="v"/>
            </a:pPr>
            <a:r>
              <a:rPr lang="en-US" sz="2700" dirty="0" smtClean="0">
                <a:solidFill>
                  <a:schemeClr val="tx1"/>
                </a:solidFill>
              </a:rPr>
              <a:t>This can be learned by beginners</a:t>
            </a:r>
            <a:r>
              <a:rPr lang="en-US" sz="2700" dirty="0" smtClean="0"/>
              <a:t>, experts, paramedics in centre where radiological and pathological assessment is not available. </a:t>
            </a:r>
          </a:p>
          <a:p>
            <a:pPr marL="509588" indent="-449263" algn="just">
              <a:buFont typeface="Wingdings" pitchFamily="2" charset="2"/>
              <a:buChar char="v"/>
            </a:pPr>
            <a:r>
              <a:rPr lang="en-US" sz="2700" dirty="0" smtClean="0">
                <a:solidFill>
                  <a:schemeClr val="tx1"/>
                </a:solidFill>
              </a:rPr>
              <a:t>This is also cost effective. </a:t>
            </a:r>
          </a:p>
          <a:p>
            <a:pPr marL="509588" indent="-449263" algn="just">
              <a:buFont typeface="Wingdings" pitchFamily="2" charset="2"/>
              <a:buChar char="v"/>
            </a:pPr>
            <a:r>
              <a:rPr lang="en-US" sz="2700" dirty="0" smtClean="0"/>
              <a:t>Practicing this method in peripheral institution will help in early detection and early referral to advance centre for reducing morbidity and mortality. </a:t>
            </a:r>
            <a:endParaRPr lang="en-US" sz="27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282" y="0"/>
            <a:ext cx="8929718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 smtClean="0"/>
              <a:t>REFERENCES:</a:t>
            </a:r>
          </a:p>
          <a:p>
            <a:pPr marL="398463" indent="-295275">
              <a:tabLst>
                <a:tab pos="398463" algn="l"/>
              </a:tabLst>
            </a:pPr>
            <a:r>
              <a:rPr lang="en-US" sz="2200" dirty="0" smtClean="0"/>
              <a:t>1.	 Z. Kaufman, B. </a:t>
            </a:r>
            <a:r>
              <a:rPr lang="en-US" sz="2200" dirty="0" err="1" smtClean="0"/>
              <a:t>Shpitz</a:t>
            </a:r>
            <a:r>
              <a:rPr lang="en-US" sz="2200" dirty="0" smtClean="0"/>
              <a:t>, M. Shapiro et al., “Triple approach in the diagnosis of dominant breast masses: combined physical examination, mammography, and fine-needle aspiration,” Journal of Surgical Oncology.</a:t>
            </a:r>
          </a:p>
          <a:p>
            <a:pPr marL="398463" indent="-295275">
              <a:tabLst>
                <a:tab pos="398463" algn="l"/>
              </a:tabLst>
            </a:pPr>
            <a:r>
              <a:rPr lang="en-US" sz="2200" dirty="0" smtClean="0"/>
              <a:t>2. 	P. Mendoza, M. </a:t>
            </a:r>
            <a:r>
              <a:rPr lang="en-US" sz="2200" dirty="0" err="1" smtClean="0"/>
              <a:t>Lacambra</a:t>
            </a:r>
            <a:r>
              <a:rPr lang="en-US" sz="2200" dirty="0" smtClean="0"/>
              <a:t>, P. H. Tan, and G. M. </a:t>
            </a:r>
            <a:r>
              <a:rPr lang="en-US" sz="2200" dirty="0" err="1" smtClean="0"/>
              <a:t>Tse</a:t>
            </a:r>
            <a:r>
              <a:rPr lang="en-US" sz="2200" dirty="0" smtClean="0"/>
              <a:t>, “Fine needle aspiration cytology of the breast: the nonmalignant categories,” Pathology Research International, vol. 2011.</a:t>
            </a:r>
          </a:p>
          <a:p>
            <a:pPr marL="398463" indent="-295275">
              <a:tabLst>
                <a:tab pos="398463" algn="l"/>
              </a:tabLst>
            </a:pPr>
            <a:r>
              <a:rPr lang="en-US" sz="2200" dirty="0" smtClean="0"/>
              <a:t>3.	“The uniform approach to breast fine-needle aspiration biopsy. NIH Consensus,  Development Conference,” The American Journal of Surgery, vol. 174.</a:t>
            </a:r>
          </a:p>
          <a:p>
            <a:pPr marL="398463" indent="-295275">
              <a:tabLst>
                <a:tab pos="398463" algn="l"/>
              </a:tabLst>
            </a:pPr>
            <a:r>
              <a:rPr lang="en-US" sz="2200" dirty="0" smtClean="0"/>
              <a:t>4. 	K. </a:t>
            </a:r>
            <a:r>
              <a:rPr lang="en-US" sz="2200" dirty="0" err="1" smtClean="0"/>
              <a:t>Dowlatshahi</a:t>
            </a:r>
            <a:r>
              <a:rPr lang="en-US" sz="2200" dirty="0" smtClean="0"/>
              <a:t>, P. M. </a:t>
            </a:r>
            <a:r>
              <a:rPr lang="en-US" sz="2200" dirty="0" err="1" smtClean="0"/>
              <a:t>Jokich</a:t>
            </a:r>
            <a:r>
              <a:rPr lang="en-US" sz="2200" dirty="0" smtClean="0"/>
              <a:t>, R. Schmidt, M. </a:t>
            </a:r>
            <a:r>
              <a:rPr lang="en-US" sz="2200" dirty="0" err="1" smtClean="0"/>
              <a:t>Bibbo</a:t>
            </a:r>
            <a:r>
              <a:rPr lang="en-US" sz="2200" dirty="0" smtClean="0"/>
              <a:t>, and P. J. Dawson, “</a:t>
            </a:r>
            <a:r>
              <a:rPr lang="en-US" sz="2200" dirty="0" err="1" smtClean="0"/>
              <a:t>Cytologic</a:t>
            </a:r>
            <a:r>
              <a:rPr lang="en-US" sz="2200" dirty="0" smtClean="0"/>
              <a:t> diagnosis of occult breast lesions using </a:t>
            </a:r>
            <a:r>
              <a:rPr lang="en-US" sz="2200" dirty="0" err="1" smtClean="0"/>
              <a:t>stereotaxic</a:t>
            </a:r>
            <a:r>
              <a:rPr lang="en-US" sz="2200" dirty="0" smtClean="0"/>
              <a:t> needle aspiration. A preliminary report,” Archives of Surgery, vol. 122, no. 11, pp. 1343–1346, 1987.</a:t>
            </a:r>
          </a:p>
          <a:p>
            <a:pPr marL="398463" indent="-295275">
              <a:tabLst>
                <a:tab pos="398463" algn="l"/>
              </a:tabLst>
            </a:pPr>
            <a:r>
              <a:rPr lang="en-US" sz="2200" dirty="0" smtClean="0"/>
              <a:t>5. 	W. P. Evans and S. H. Cade, “Needle localization and fine-needle aspiration biopsy of </a:t>
            </a:r>
            <a:r>
              <a:rPr lang="en-US" sz="2200" dirty="0" err="1" smtClean="0"/>
              <a:t>nonpalpable</a:t>
            </a:r>
            <a:r>
              <a:rPr lang="en-US" sz="2200" dirty="0" smtClean="0"/>
              <a:t> breast lesions with use of standard and stereotactic equipment,” Radiology, vol. 173, no. 1, 1989. </a:t>
            </a:r>
          </a:p>
          <a:p>
            <a:pPr marL="398463" indent="-295275">
              <a:tabLst>
                <a:tab pos="398463" algn="l"/>
              </a:tabLst>
            </a:pPr>
            <a:r>
              <a:rPr lang="en-US" sz="2200" dirty="0" smtClean="0"/>
              <a:t>6. 	Y.-H. Yu, W. Wei, and J.-L. Liu, “Diagnostic value of fine-needle aspiration biopsy for breast mass: a systematic review and meta-analysis,” BMC Cancer, vol. 12, article 41, 2012.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nne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571480"/>
            <a:ext cx="7899437" cy="557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4800" y="228600"/>
            <a:ext cx="86868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69913" marR="0" lvl="0" indent="-5699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69913" marR="0" lvl="0" indent="-5699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7.  	Bland K.I.,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Beenken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S., Copeland E.M., III The Breast. Schwartz’s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Princip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Surg. (9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edition).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69913" marR="0" lvl="0" indent="-5699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8. 	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Iglehart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J.D.,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Kaelin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C.M. Diseases of the breast.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Sabiston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Text Book of Surgery. (19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edition)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69913" marR="0" lvl="0" indent="-5699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9. 	Yang W.T.,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Mok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C.O., King W., Tang,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Metreweli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C. Role of high frequency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ultrasonography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in the evaluation of palpable breast masses in Chinese women: Alternative to mammography. J Ultrasound Med. 1996;15(9):637–644. [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PubMed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]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69913" marR="0" lvl="0" indent="-5699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10. 	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Pande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A.R.,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Lohani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B.,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Sayami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P.,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Pradhan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Predictive value of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ultrasonography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in the diagnosis of palpable breast lump. Kathmandu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Univ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Med J (KUMJ) 2003;1(2):78–84. [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PubMed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].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69913" marR="0" lvl="0" indent="-5699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11.	Fischer’s Mastery of Surgery (6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edition).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rakud_Dam_Oriss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762000"/>
            <a:ext cx="7086600" cy="5357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71752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latin typeface="Bookman Old Style" pitchFamily="18" charset="0"/>
              </a:rPr>
              <a:t>Thank You</a:t>
            </a:r>
            <a:endParaRPr lang="en-US" sz="88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609600"/>
            <a:ext cx="8686800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dirty="0" smtClean="0">
                <a:solidFill>
                  <a:schemeClr val="tx1"/>
                </a:solidFill>
              </a:rPr>
              <a:t>                               INTRODUCTION</a:t>
            </a:r>
            <a:r>
              <a:rPr lang="en-US" sz="3000" dirty="0" smtClean="0">
                <a:solidFill>
                  <a:schemeClr val="tx1"/>
                </a:solidFill>
              </a:rPr>
              <a:t>:</a:t>
            </a:r>
          </a:p>
          <a:p>
            <a:pPr algn="just"/>
            <a:endParaRPr lang="en-US" sz="3000" dirty="0" smtClean="0">
              <a:solidFill>
                <a:schemeClr val="tx1"/>
              </a:solidFill>
            </a:endParaRPr>
          </a:p>
          <a:p>
            <a:pPr marL="509588" indent="-449263" algn="just">
              <a:buFont typeface="Wingdings" pitchFamily="2" charset="2"/>
              <a:buChar char="v"/>
            </a:pPr>
            <a:r>
              <a:rPr lang="en-US" sz="2700" dirty="0" smtClean="0"/>
              <a:t>Triple assessment is the standard assessment in breast cancer diagnosis</a:t>
            </a:r>
          </a:p>
          <a:p>
            <a:pPr marL="509588" indent="-449263" algn="just">
              <a:buFont typeface="Wingdings" pitchFamily="2" charset="2"/>
              <a:buChar char="v"/>
            </a:pPr>
            <a:r>
              <a:rPr lang="en-US" sz="2700" dirty="0" smtClean="0">
                <a:solidFill>
                  <a:schemeClr val="tx1"/>
                </a:solidFill>
              </a:rPr>
              <a:t>Clinical, </a:t>
            </a:r>
            <a:r>
              <a:rPr lang="en-US" sz="2700" dirty="0" smtClean="0"/>
              <a:t>Radiological &amp; Pathological examination </a:t>
            </a:r>
            <a:r>
              <a:rPr lang="en-US" sz="2700" dirty="0" smtClean="0">
                <a:solidFill>
                  <a:schemeClr val="tx1"/>
                </a:solidFill>
              </a:rPr>
              <a:t>is the standard practice.</a:t>
            </a:r>
          </a:p>
          <a:p>
            <a:pPr marL="509588" indent="-449263" algn="just">
              <a:buFont typeface="Wingdings" pitchFamily="2" charset="2"/>
              <a:buChar char="v"/>
            </a:pPr>
            <a:r>
              <a:rPr lang="en-US" sz="2700" dirty="0" smtClean="0"/>
              <a:t>Clinical </a:t>
            </a:r>
            <a:r>
              <a:rPr lang="en-US" sz="2700" dirty="0" smtClean="0">
                <a:solidFill>
                  <a:schemeClr val="tx1"/>
                </a:solidFill>
              </a:rPr>
              <a:t>examination remains cornerstone of diagnosis around the world.</a:t>
            </a:r>
          </a:p>
          <a:p>
            <a:pPr marL="509588" indent="-449263" algn="just">
              <a:buFont typeface="Wingdings" pitchFamily="2" charset="2"/>
              <a:buChar char="v"/>
            </a:pPr>
            <a:r>
              <a:rPr lang="en-US" sz="2700" dirty="0" smtClean="0">
                <a:solidFill>
                  <a:schemeClr val="tx1"/>
                </a:solidFill>
              </a:rPr>
              <a:t>As it is cost effective in contrast to </a:t>
            </a:r>
            <a:r>
              <a:rPr lang="en-US" sz="2700" dirty="0" smtClean="0"/>
              <a:t>Radiological  &amp; Pathological </a:t>
            </a:r>
            <a:r>
              <a:rPr lang="en-US" sz="2700" dirty="0" smtClean="0">
                <a:solidFill>
                  <a:schemeClr val="tx1"/>
                </a:solidFill>
              </a:rPr>
              <a:t>examination.</a:t>
            </a:r>
          </a:p>
          <a:p>
            <a:pPr marL="509588" indent="-449263" algn="just"/>
            <a:endParaRPr lang="en-US" sz="27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685800"/>
            <a:ext cx="7924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9588" indent="-449263" algn="just">
              <a:buFont typeface="Wingdings" pitchFamily="2" charset="2"/>
              <a:buChar char="v"/>
            </a:pPr>
            <a:r>
              <a:rPr lang="en-US" sz="2700" dirty="0" smtClean="0">
                <a:solidFill>
                  <a:schemeClr val="tx1"/>
                </a:solidFill>
              </a:rPr>
              <a:t>Can be applied anywhere anytime.</a:t>
            </a:r>
          </a:p>
          <a:p>
            <a:pPr marL="509588" indent="-449263" algn="just"/>
            <a:endParaRPr lang="en-US" sz="2700" dirty="0" smtClean="0"/>
          </a:p>
          <a:p>
            <a:pPr marL="509588" indent="-449263" algn="just">
              <a:buFont typeface="Wingdings" pitchFamily="2" charset="2"/>
              <a:buChar char="v"/>
            </a:pPr>
            <a:r>
              <a:rPr lang="en-US" sz="2700" dirty="0" smtClean="0"/>
              <a:t>Unfortunately there is no standardization of the clinical assessment. </a:t>
            </a:r>
          </a:p>
          <a:p>
            <a:pPr marL="509588" indent="-449263" algn="just">
              <a:buFont typeface="Wingdings" pitchFamily="2" charset="2"/>
              <a:buChar char="v"/>
            </a:pPr>
            <a:endParaRPr lang="en-US" sz="2700" dirty="0" smtClean="0">
              <a:solidFill>
                <a:schemeClr val="tx1"/>
              </a:solidFill>
            </a:endParaRPr>
          </a:p>
          <a:p>
            <a:pPr marL="1881188" lvl="3" indent="-449263" algn="just">
              <a:buFont typeface="Wingdings" pitchFamily="2" charset="2"/>
              <a:buChar char="v"/>
            </a:pPr>
            <a:r>
              <a:rPr lang="en-US" sz="2700" dirty="0" smtClean="0">
                <a:solidFill>
                  <a:schemeClr val="tx1"/>
                </a:solidFill>
              </a:rPr>
              <a:t>In this paper we have devised a standard method called </a:t>
            </a:r>
            <a:r>
              <a:rPr lang="en-US" sz="2700" b="1" u="sng" dirty="0" smtClean="0">
                <a:solidFill>
                  <a:schemeClr val="tx1"/>
                </a:solidFill>
              </a:rPr>
              <a:t>triple ABC method </a:t>
            </a:r>
            <a:r>
              <a:rPr lang="en-US" sz="2700" dirty="0" smtClean="0">
                <a:solidFill>
                  <a:schemeClr val="tx1"/>
                </a:solidFill>
              </a:rPr>
              <a:t>for clinical assessment.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 smtClean="0"/>
              <a:t>An innovative triple ABC technique for clinical breast examination for breast disorder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Three sets of ABCs are used .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First ABC stand for </a:t>
            </a:r>
          </a:p>
          <a:p>
            <a:r>
              <a:rPr lang="en-IN" dirty="0" err="1" smtClean="0"/>
              <a:t>Axila</a:t>
            </a:r>
            <a:endParaRPr lang="en-IN" dirty="0" smtClean="0"/>
          </a:p>
          <a:p>
            <a:r>
              <a:rPr lang="en-IN" dirty="0" smtClean="0"/>
              <a:t>Breast</a:t>
            </a:r>
          </a:p>
          <a:p>
            <a:r>
              <a:rPr lang="en-IN" dirty="0" smtClean="0"/>
              <a:t>Cervical</a:t>
            </a:r>
          </a:p>
          <a:p>
            <a:pPr marL="0" indent="0">
              <a:buNone/>
            </a:pPr>
            <a:r>
              <a:rPr lang="en-IN" dirty="0" smtClean="0"/>
              <a:t>Area on non affected side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40847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Second ABC stand for affected side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Axilla</a:t>
            </a:r>
          </a:p>
        </p:txBody>
      </p:sp>
      <p:pic>
        <p:nvPicPr>
          <p:cNvPr id="1026" name="Picture 2" descr="http://images.rheumatology.org/image_dir/album75693/md_00-06-0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84784"/>
            <a:ext cx="6383667" cy="50580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7783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Breast</a:t>
            </a:r>
            <a:endParaRPr lang="en-IN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76872"/>
            <a:ext cx="2880320" cy="2815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4613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Cervical area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2219325"/>
            <a:ext cx="371475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8512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Third ABC stand for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Abdomen</a:t>
            </a:r>
          </a:p>
          <a:p>
            <a:r>
              <a:rPr lang="en-IN" dirty="0" smtClean="0"/>
              <a:t>Bone and brain</a:t>
            </a:r>
          </a:p>
          <a:p>
            <a:r>
              <a:rPr lang="en-IN" dirty="0" smtClean="0"/>
              <a:t>Chest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56410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308</Words>
  <Application>Microsoft Office PowerPoint</Application>
  <PresentationFormat>On-screen Show (4:3)</PresentationFormat>
  <Paragraphs>114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An innovative triple ABC technique for clinical breast examination for breast disorder</vt:lpstr>
      <vt:lpstr>Second ABC stand for affected side</vt:lpstr>
      <vt:lpstr>Breast</vt:lpstr>
      <vt:lpstr>Cervical area</vt:lpstr>
      <vt:lpstr>Third ABC stand for</vt:lpstr>
      <vt:lpstr>Each ABC is further given five points of importance</vt:lpstr>
      <vt:lpstr>Breast 5-Points  </vt:lpstr>
      <vt:lpstr>Cervical area 5-Points</vt:lpstr>
      <vt:lpstr>Third ABC</vt:lpstr>
      <vt:lpstr>Slide 14</vt:lpstr>
      <vt:lpstr>Slide 15</vt:lpstr>
      <vt:lpstr>Bone 5-Points</vt:lpstr>
      <vt:lpstr>Chest 5-Points</vt:lpstr>
      <vt:lpstr>Slide 18</vt:lpstr>
      <vt:lpstr>Slide 19</vt:lpstr>
      <vt:lpstr>Slide 20</vt:lpstr>
      <vt:lpstr>Slide 21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innovative triple ABC technique for clinical breast examination for breast disorder</dc:title>
  <dc:creator>Windows User</dc:creator>
  <cp:lastModifiedBy>PCS</cp:lastModifiedBy>
  <cp:revision>20</cp:revision>
  <dcterms:created xsi:type="dcterms:W3CDTF">2015-05-28T17:17:42Z</dcterms:created>
  <dcterms:modified xsi:type="dcterms:W3CDTF">2015-07-26T15:27:21Z</dcterms:modified>
</cp:coreProperties>
</file>