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10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1.xml" ContentType="application/vnd.openxmlformats-officedocument.presentationml.notesSlide+xml"/>
  <Override PartName="/ppt/tags/tag18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81" r:id="rId3"/>
    <p:sldId id="257" r:id="rId4"/>
    <p:sldId id="258" r:id="rId5"/>
    <p:sldId id="259" r:id="rId6"/>
    <p:sldId id="260" r:id="rId7"/>
    <p:sldId id="262" r:id="rId8"/>
    <p:sldId id="284" r:id="rId9"/>
    <p:sldId id="261" r:id="rId10"/>
    <p:sldId id="263" r:id="rId11"/>
    <p:sldId id="283" r:id="rId12"/>
    <p:sldId id="282" r:id="rId13"/>
    <p:sldId id="266" r:id="rId14"/>
    <p:sldId id="267" r:id="rId15"/>
    <p:sldId id="268" r:id="rId16"/>
    <p:sldId id="270" r:id="rId17"/>
    <p:sldId id="271" r:id="rId18"/>
    <p:sldId id="272" r:id="rId19"/>
    <p:sldId id="269" r:id="rId20"/>
    <p:sldId id="273" r:id="rId21"/>
    <p:sldId id="274" r:id="rId22"/>
    <p:sldId id="276" r:id="rId23"/>
    <p:sldId id="278" r:id="rId24"/>
    <p:sldId id="277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82712" autoAdjust="0"/>
  </p:normalViewPr>
  <p:slideViewPr>
    <p:cSldViewPr>
      <p:cViewPr>
        <p:scale>
          <a:sx n="125" d="100"/>
          <a:sy n="125" d="100"/>
        </p:scale>
        <p:origin x="-1230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FDF1187-A986-4E27-BA74-0BAC0A311B68}" type="datetimeFigureOut">
              <a:rPr lang="ar-SA" smtClean="0"/>
              <a:pPr/>
              <a:t>10/02/1436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1B0D3BB-DF52-45A0-9409-934EEF07EFAE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10705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ancer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en.wikipedia.org/wiki/Ectopic_pregnancy" TargetMode="External"/><Relationship Id="rId4" Type="http://schemas.openxmlformats.org/officeDocument/2006/relationships/hyperlink" Target="http://en.wikipedia.org/wiki/Autoimmune_disease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0D3BB-DF52-45A0-9409-934EEF07EFAE}" type="slidenum">
              <a:rPr lang="ar-SA" smtClean="0"/>
              <a:pPr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098522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0D3BB-DF52-45A0-9409-934EEF07EFAE}" type="slidenum">
              <a:rPr lang="ar-SA" smtClean="0"/>
              <a:pPr/>
              <a:t>18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43163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Relative humidity ….. b/c gelatin </a:t>
            </a:r>
          </a:p>
          <a:p>
            <a:pPr algn="l" rtl="0"/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0D3BB-DF52-45A0-9409-934EEF07EFAE}" type="slidenum">
              <a:rPr lang="ar-SA" smtClean="0"/>
              <a:pPr/>
              <a:t>21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67780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And</a:t>
            </a:r>
            <a:r>
              <a:rPr lang="en-US" baseline="0" dirty="0" smtClean="0"/>
              <a:t> the corollary of this work can be used as…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0D3BB-DF52-45A0-9409-934EEF07EFAE}" type="slidenum">
              <a:rPr lang="ar-SA" smtClean="0"/>
              <a:pPr/>
              <a:t>22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2767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sz="1200" dirty="0" smtClean="0">
                <a:latin typeface="Times New Roman" pitchFamily="18" charset="0"/>
              </a:rPr>
              <a:t>Microsphere has its drug dispersed throughout the particle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0D3BB-DF52-45A0-9409-934EEF07EFAE}" type="slidenum">
              <a:rPr lang="ar-SA" smtClean="0"/>
              <a:pPr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7907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Till know</a:t>
            </a:r>
            <a:r>
              <a:rPr lang="en-US" baseline="0" dirty="0" smtClean="0"/>
              <a:t> </a:t>
            </a:r>
            <a:r>
              <a:rPr lang="en-US" dirty="0" smtClean="0"/>
              <a:t>Surgery, Radiotherapy, and Chemotherapy</a:t>
            </a:r>
            <a:r>
              <a:rPr lang="en-US" baseline="0" dirty="0" smtClean="0"/>
              <a:t> have been the main treatment </a:t>
            </a:r>
            <a:endParaRPr lang="en-US" dirty="0" smtClean="0"/>
          </a:p>
          <a:p>
            <a:pPr algn="l" rtl="0"/>
            <a:r>
              <a:rPr lang="en-US" dirty="0" smtClean="0"/>
              <a:t>Methotrexate uses -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It is used in treatment of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Cancer"/>
              </a:rPr>
              <a:t>cancer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Autoimmune disease"/>
              </a:rPr>
              <a:t>autoimmune diseases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Ectopic pregnancy"/>
              </a:rPr>
              <a:t>ectopic pregnancy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0D3BB-DF52-45A0-9409-934EEF07EFAE}" type="slidenum">
              <a:rPr lang="ar-SA" smtClean="0"/>
              <a:pPr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2777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algn="l">
              <a:lnSpc>
                <a:spcPct val="150000"/>
              </a:lnSpc>
            </a:pP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0D3BB-DF52-45A0-9409-934EEF07EFAE}" type="slidenum">
              <a:rPr lang="ar-SA" smtClean="0"/>
              <a:pPr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5328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Outside</a:t>
            </a:r>
            <a:r>
              <a:rPr lang="en-US" baseline="0" dirty="0" smtClean="0"/>
              <a:t> 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0D3BB-DF52-45A0-9409-934EEF07EFAE}" type="slidenum">
              <a:rPr lang="ar-SA" smtClean="0"/>
              <a:pPr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9146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0D3BB-DF52-45A0-9409-934EEF07EFAE}" type="slidenum">
              <a:rPr lang="ar-SA" smtClean="0"/>
              <a:pPr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8932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0D3BB-DF52-45A0-9409-934EEF07EFAE}" type="slidenum">
              <a:rPr lang="ar-SA" smtClean="0"/>
              <a:pPr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3223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"Sink Conditions- maintaining a volume of dissolution media that is 5 to 10 times greater than the volume at the saturation point of the drug contained in the drug delivery system being tested." as defined in the DDG book volume 1</a:t>
            </a:r>
          </a:p>
          <a:p>
            <a:pPr algn="l" rtl="0"/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 rtl="0"/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Software ….. To see how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much the drug is release 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0D3BB-DF52-45A0-9409-934EEF07EFAE}" type="slidenum">
              <a:rPr lang="ar-SA" smtClean="0"/>
              <a:pPr/>
              <a:t>16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049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Sigma</a:t>
            </a:r>
            <a:r>
              <a:rPr lang="en-US" baseline="0" dirty="0" smtClean="0"/>
              <a:t> plot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0D3BB-DF52-45A0-9409-934EEF07EFAE}" type="slidenum">
              <a:rPr lang="ar-SA" smtClean="0"/>
              <a:pPr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4851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519F99F-55F7-4684-8E49-6F04EBAC66E0}" type="datetime1">
              <a:rPr lang="en-US" smtClean="0"/>
              <a:t>12/2/2014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35496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735528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516976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090104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330896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751440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4267-0357-4420-96DF-9038C8D0E1FD}" type="datetime1">
              <a:rPr lang="en-US" smtClean="0"/>
              <a:t>12/2/2014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D15C-CB4B-4484-86BB-B8CC4D762724}" type="datetime1">
              <a:rPr lang="en-US" smtClean="0"/>
              <a:t>12/2/2014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DD0ED8-6AE9-427F-8533-E1C41ECCDDB0}" type="datetime1">
              <a:rPr lang="en-US" smtClean="0"/>
              <a:t>12/2/2014</a:t>
            </a:fld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6DBDAF6-1878-48FF-822A-E9D4E6D084D9}" type="datetime1">
              <a:rPr lang="en-US" smtClean="0"/>
              <a:t>12/2/2014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FE82-6DDC-4F18-AD5F-7BB6E906A776}" type="datetime1">
              <a:rPr lang="en-US" smtClean="0"/>
              <a:t>12/2/2014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C97C1-BE0D-498D-AED5-AE9D2EE52F7A}" type="datetime1">
              <a:rPr lang="en-US" smtClean="0"/>
              <a:t>12/2/2014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0D97AC-4995-4962-B9A6-1B98FAFCCE4E}" type="datetime1">
              <a:rPr lang="en-US" smtClean="0"/>
              <a:t>12/2/2014</a:t>
            </a:fld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B409-02A1-4AA9-B95D-2F4DD377DD7A}" type="datetime1">
              <a:rPr lang="en-US" smtClean="0"/>
              <a:t>12/2/2014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45DC8F-B8F0-483E-881E-64A3213146B1}" type="datetime1">
              <a:rPr lang="en-US" smtClean="0"/>
              <a:t>12/2/2014</a:t>
            </a:fld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BA0507-4DB5-499C-85F6-F5DAD64BA4C2}" type="datetime1">
              <a:rPr lang="en-US" smtClean="0"/>
              <a:t>12/2/2014</a:t>
            </a:fld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89C1407-75DC-4753-B14E-F58D465CD7C5}" type="datetime1">
              <a:rPr lang="en-US" smtClean="0"/>
              <a:t>12/2/2014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848600" cy="2994025"/>
          </a:xfrm>
        </p:spPr>
        <p:txBody>
          <a:bodyPr>
            <a:noAutofit/>
          </a:bodyPr>
          <a:lstStyle/>
          <a:p>
            <a:pPr algn="ctr" rtl="0"/>
            <a:r>
              <a:rPr lang="en-US" sz="2800" dirty="0"/>
              <a:t>Optimization of particles size for lung specific drug delivery by way of </a:t>
            </a:r>
            <a:r>
              <a:rPr lang="en-US" sz="2800" dirty="0" smtClean="0"/>
              <a:t>microspheres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7522" y="5334000"/>
            <a:ext cx="6477000" cy="1295399"/>
          </a:xfrm>
        </p:spPr>
        <p:txBody>
          <a:bodyPr>
            <a:noAutofit/>
          </a:bodyPr>
          <a:lstStyle/>
          <a:p>
            <a:r>
              <a:rPr lang="en-US" dirty="0" smtClean="0"/>
              <a:t>College of Clinical Pharmacy</a:t>
            </a:r>
          </a:p>
          <a:p>
            <a:r>
              <a:rPr lang="en-US" dirty="0" smtClean="0"/>
              <a:t>King Faisal University</a:t>
            </a:r>
          </a:p>
          <a:p>
            <a:r>
              <a:rPr lang="en-US" dirty="0" smtClean="0"/>
              <a:t>Saudi Arabia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5" descr="COCP logo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40" y="152400"/>
            <a:ext cx="1732722" cy="1497012"/>
          </a:xfrm>
          <a:prstGeom prst="rect">
            <a:avLst/>
          </a:prstGeom>
          <a:noFill/>
        </p:spPr>
      </p:pic>
      <p:pic>
        <p:nvPicPr>
          <p:cNvPr id="8" name="Picture 7" descr="الجامعة الأسود"/>
          <p:cNvPicPr/>
          <p:nvPr/>
        </p:nvPicPr>
        <p:blipFill>
          <a:blip r:embed="rId5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162" y="381000"/>
            <a:ext cx="1458360" cy="139541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80760" y="3237463"/>
            <a:ext cx="6906039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IN" b="1" dirty="0" err="1"/>
              <a:t>Sree</a:t>
            </a:r>
            <a:r>
              <a:rPr lang="en-IN" b="1" dirty="0"/>
              <a:t> </a:t>
            </a:r>
            <a:r>
              <a:rPr lang="en-IN" b="1" dirty="0" err="1" smtClean="0"/>
              <a:t>Harsha</a:t>
            </a:r>
            <a:r>
              <a:rPr lang="en-IN" dirty="0" smtClean="0"/>
              <a:t>, </a:t>
            </a:r>
            <a:r>
              <a:rPr lang="en-IN" dirty="0"/>
              <a:t>Bandar E. </a:t>
            </a:r>
            <a:r>
              <a:rPr lang="en-IN" dirty="0" smtClean="0"/>
              <a:t>Al-</a:t>
            </a:r>
            <a:r>
              <a:rPr lang="en-IN" dirty="0" err="1" smtClean="0"/>
              <a:t>Dhubiab</a:t>
            </a:r>
            <a:r>
              <a:rPr lang="en-IN" dirty="0" smtClean="0"/>
              <a:t>, </a:t>
            </a:r>
            <a:r>
              <a:rPr lang="en-IN" dirty="0" err="1"/>
              <a:t>Anroop</a:t>
            </a:r>
            <a:r>
              <a:rPr lang="en-IN" dirty="0"/>
              <a:t> B. </a:t>
            </a:r>
            <a:r>
              <a:rPr lang="en-IN" dirty="0" smtClean="0"/>
              <a:t>Nair, </a:t>
            </a:r>
            <a:r>
              <a:rPr lang="en-IN" dirty="0"/>
              <a:t>Mohammed </a:t>
            </a:r>
            <a:r>
              <a:rPr lang="en-IN" dirty="0" smtClean="0"/>
              <a:t>Al-</a:t>
            </a:r>
            <a:r>
              <a:rPr lang="en-IN" dirty="0" err="1" smtClean="0"/>
              <a:t>Khars</a:t>
            </a:r>
            <a:r>
              <a:rPr lang="en-IN" dirty="0" smtClean="0"/>
              <a:t>, </a:t>
            </a:r>
            <a:r>
              <a:rPr lang="en-IN" dirty="0"/>
              <a:t>Mohammed </a:t>
            </a:r>
            <a:r>
              <a:rPr lang="en-IN" dirty="0" smtClean="0"/>
              <a:t>Al-Hassan, </a:t>
            </a:r>
            <a:r>
              <a:rPr lang="en-IN" dirty="0"/>
              <a:t>Raja </a:t>
            </a:r>
            <a:r>
              <a:rPr lang="en-IN" dirty="0" err="1" smtClean="0"/>
              <a:t>Rajan</a:t>
            </a:r>
            <a:r>
              <a:rPr lang="en-IN" dirty="0" smtClean="0"/>
              <a:t>, </a:t>
            </a:r>
            <a:r>
              <a:rPr lang="en-IN" dirty="0"/>
              <a:t>Mahesh </a:t>
            </a:r>
            <a:r>
              <a:rPr lang="en-IN" dirty="0" err="1" smtClean="0"/>
              <a:t>Attimarad</a:t>
            </a:r>
            <a:r>
              <a:rPr lang="en-IN" dirty="0" smtClean="0"/>
              <a:t>, </a:t>
            </a:r>
            <a:r>
              <a:rPr lang="en-IN" dirty="0" err="1" smtClean="0"/>
              <a:t>Venugopala</a:t>
            </a:r>
            <a:r>
              <a:rPr lang="en-IN" dirty="0"/>
              <a:t> </a:t>
            </a:r>
            <a:r>
              <a:rPr lang="en-IN" dirty="0" smtClean="0"/>
              <a:t>N</a:t>
            </a:r>
            <a:endParaRPr lang="ar-S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347947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Evaluation of fine powder (microspheres):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Drug content</a:t>
            </a:r>
          </a:p>
          <a:p>
            <a:pPr algn="l" rtl="0"/>
            <a:r>
              <a:rPr lang="en-US" dirty="0" smtClean="0"/>
              <a:t>Percentage yield</a:t>
            </a:r>
          </a:p>
          <a:p>
            <a:pPr algn="l" rtl="0"/>
            <a:r>
              <a:rPr lang="en-US" dirty="0" smtClean="0"/>
              <a:t>Surface morphology</a:t>
            </a:r>
          </a:p>
          <a:p>
            <a:pPr algn="l" rtl="0"/>
            <a:r>
              <a:rPr lang="en-US" dirty="0" smtClean="0"/>
              <a:t>Particle size analysis</a:t>
            </a:r>
          </a:p>
          <a:p>
            <a:pPr algn="l" rtl="0"/>
            <a:r>
              <a:rPr lang="en-US" dirty="0" smtClean="0"/>
              <a:t>In vitro release studies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867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content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algn="l" rtl="0"/>
                <a:r>
                  <a:rPr lang="en-US" dirty="0" smtClean="0"/>
                  <a:t>C</a:t>
                </a:r>
                <a:r>
                  <a:rPr lang="en-US" dirty="0"/>
                  <a:t>ontent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= </m:t>
                    </m:r>
                    <m:d>
                      <m:dPr>
                        <m:begChr m:val="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endChr m:val="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𝐸𝑠𝑡𝑖𝑚𝑎𝑡𝑒𝑑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𝑑𝑟𝑢𝑔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𝑐𝑜𝑛𝑡𝑒𝑛𝑡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𝑇𝑜𝑡𝑎𝑙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𝑎𝑚𝑜𝑢𝑛𝑡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𝑜𝑓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𝑑𝑟𝑢𝑔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𝑎𝑑𝑑𝑒𝑑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100</m:t>
                    </m:r>
                  </m:oMath>
                </a14:m>
                <a:endParaRPr lang="en-US" dirty="0"/>
              </a:p>
              <a:p>
                <a:pPr algn="l" rtl="0"/>
                <a:endParaRPr lang="en-US" dirty="0" smtClean="0"/>
              </a:p>
              <a:p>
                <a:pPr algn="l" rtl="0"/>
                <a:r>
                  <a:rPr lang="en-US" dirty="0" smtClean="0"/>
                  <a:t>UV-1601 spectrophotometer, Shimadzu, Tokyo, </a:t>
                </a:r>
                <a:r>
                  <a:rPr lang="en-US" dirty="0" smtClean="0"/>
                  <a:t>Japan</a:t>
                </a:r>
                <a:endParaRPr lang="en-US" dirty="0" smtClean="0"/>
              </a:p>
              <a:p>
                <a:pPr algn="l" rtl="0"/>
                <a:r>
                  <a:rPr lang="en-US" dirty="0" smtClean="0"/>
                  <a:t>Methotrexate content analyzed at 262 nm</a:t>
                </a:r>
              </a:p>
              <a:p>
                <a:pPr algn="l" rtl="0"/>
                <a:endParaRPr lang="en-US" dirty="0"/>
              </a:p>
              <a:p>
                <a:pPr marL="0" indent="0" algn="ctr" rtl="0">
                  <a:buNone/>
                </a:pPr>
                <a:r>
                  <a:rPr lang="en-US" sz="3600" b="1" dirty="0"/>
                  <a:t>77%±0.3%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9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 yield: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 rtl="0">
                  <a:buNone/>
                </a:pPr>
                <a:r>
                  <a:rPr lang="en-US" dirty="0" smtClean="0"/>
                  <a:t> </a:t>
                </a:r>
              </a:p>
              <a:p>
                <a:pPr algn="l" rtl="0"/>
                <a:r>
                  <a:rPr lang="en-US" dirty="0"/>
                  <a:t>%Yield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= </m:t>
                    </m:r>
                    <m:d>
                      <m:dPr>
                        <m:begChr m:val="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endChr m:val="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𝑀𝑖𝑐𝑟𝑜𝑠𝑝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𝑒𝑟𝑒𝑠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𝑟𝑒𝑐𝑜𝑣𝑒𝑟𝑒𝑑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𝑇𝑜𝑡𝑎𝑙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𝑎𝑚𝑜𝑢𝑛𝑡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𝑜𝑓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𝑑𝑟𝑢𝑔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𝑝𝑜𝑙𝑦𝑚𝑒𝑟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𝑎𝑑𝑑𝑒𝑑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100</m:t>
                    </m:r>
                  </m:oMath>
                </a14:m>
                <a:endParaRPr lang="en-US" dirty="0"/>
              </a:p>
              <a:p>
                <a:pPr algn="l" rtl="0"/>
                <a:endParaRPr lang="en-US" dirty="0" smtClean="0"/>
              </a:p>
              <a:p>
                <a:pPr marL="0" indent="0" algn="ctr" rtl="0">
                  <a:buNone/>
                </a:pPr>
                <a:r>
                  <a:rPr lang="en-US" sz="3600" b="1" dirty="0" smtClean="0"/>
                  <a:t>89</a:t>
                </a:r>
                <a:r>
                  <a:rPr lang="en-US" sz="3600" b="1" dirty="0"/>
                  <a:t>%±0.4</a:t>
                </a:r>
                <a:r>
                  <a:rPr lang="en-US" sz="3600" b="1" dirty="0" smtClean="0"/>
                  <a:t>%</a:t>
                </a:r>
              </a:p>
              <a:p>
                <a:pPr marL="0" indent="0" algn="ctr" rtl="0">
                  <a:buNone/>
                </a:pPr>
                <a:endParaRPr lang="en-US" sz="3600" b="1" dirty="0"/>
              </a:p>
              <a:p>
                <a:pPr marL="0" indent="0" algn="l" rtl="0">
                  <a:buNone/>
                </a:pPr>
                <a:r>
                  <a:rPr lang="en-US" dirty="0"/>
                  <a:t>The low product yield is due to </a:t>
                </a:r>
                <a:r>
                  <a:rPr lang="en-US" dirty="0" smtClean="0"/>
                  <a:t>the</a:t>
                </a:r>
              </a:p>
              <a:p>
                <a:pPr marL="0" indent="0" algn="l" rtl="0">
                  <a:buNone/>
                </a:pPr>
                <a:r>
                  <a:rPr lang="en-US" dirty="0" smtClean="0"/>
                  <a:t>powder </a:t>
                </a:r>
                <a:r>
                  <a:rPr lang="en-US" dirty="0"/>
                  <a:t>sticking on the dryer </a:t>
                </a:r>
                <a:r>
                  <a:rPr lang="en-US" i="1" dirty="0" smtClean="0"/>
                  <a:t>chamber</a:t>
                </a:r>
              </a:p>
              <a:p>
                <a:pPr marL="0" indent="0" algn="l" rtl="0">
                  <a:buNone/>
                </a:pPr>
                <a:r>
                  <a:rPr lang="en-US" dirty="0" smtClean="0"/>
                  <a:t>wall </a:t>
                </a:r>
                <a:r>
                  <a:rPr lang="en-US" i="1" dirty="0"/>
                  <a:t>during</a:t>
                </a:r>
                <a:r>
                  <a:rPr lang="en-US" dirty="0"/>
                  <a:t> drying</a:t>
                </a: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1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 descr="C:\Documents and Settings\user\My Documents\Dropbox\Camera Uploads\2013-11-26 10.40.3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0527" y="3200400"/>
            <a:ext cx="2521585" cy="337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307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Surface Morphology: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962400" cy="4525963"/>
          </a:xfrm>
        </p:spPr>
        <p:txBody>
          <a:bodyPr/>
          <a:lstStyle/>
          <a:p>
            <a:pPr algn="l" rtl="0"/>
            <a:r>
              <a:rPr lang="en-US" dirty="0" smtClean="0"/>
              <a:t>Scanning  Electron  Microscope. </a:t>
            </a:r>
          </a:p>
          <a:p>
            <a:pPr algn="l" rtl="0"/>
            <a:r>
              <a:rPr lang="en-US" sz="2000" dirty="0"/>
              <a:t>(</a:t>
            </a:r>
            <a:r>
              <a:rPr lang="en-US" sz="2000" dirty="0" err="1"/>
              <a:t>Jeol</a:t>
            </a:r>
            <a:r>
              <a:rPr lang="en-US" sz="2000" dirty="0"/>
              <a:t> Analytical Scanning Microscope, JSM-6390LA, Tokyo, </a:t>
            </a:r>
            <a:r>
              <a:rPr lang="en-US" sz="2000" dirty="0" smtClean="0"/>
              <a:t>Japan)</a:t>
            </a:r>
            <a:endParaRPr lang="en-US" sz="2000" dirty="0"/>
          </a:p>
          <a:p>
            <a:pPr algn="l" rtl="0"/>
            <a:r>
              <a:rPr lang="en-US" sz="2000" dirty="0" smtClean="0"/>
              <a:t>Methotrexate microspheres </a:t>
            </a:r>
            <a:r>
              <a:rPr lang="en-US" sz="2000" dirty="0"/>
              <a:t>obtained was surprisingly were shriveled </a:t>
            </a:r>
            <a:r>
              <a:rPr lang="en-US" sz="2000" dirty="0" smtClean="0"/>
              <a:t>(</a:t>
            </a:r>
            <a:r>
              <a:rPr lang="en-US" sz="2000" dirty="0"/>
              <a:t>due to surface folding</a:t>
            </a:r>
            <a:r>
              <a:rPr lang="en-US" sz="2000" dirty="0" smtClean="0"/>
              <a:t>).</a:t>
            </a: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 descr="C:\Documents and Settings\user\My Documents\Student Project - 2013-14- Macca\metho microsphers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2407760"/>
            <a:ext cx="4181475" cy="33262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1919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P</a:t>
            </a:r>
            <a:r>
              <a:rPr lang="en-US" dirty="0" smtClean="0"/>
              <a:t>owder </a:t>
            </a:r>
            <a:r>
              <a:rPr lang="en-US" dirty="0"/>
              <a:t>lost its moisture very rapidly during the drying process in the drying chamber </a:t>
            </a:r>
            <a:endParaRPr lang="en-US" dirty="0" smtClean="0"/>
          </a:p>
          <a:p>
            <a:pPr algn="l" rtl="0"/>
            <a:r>
              <a:rPr lang="en-US" dirty="0" smtClean="0"/>
              <a:t>due </a:t>
            </a:r>
            <a:r>
              <a:rPr lang="en-US" dirty="0"/>
              <a:t>lack of a plasticizer. </a:t>
            </a:r>
            <a:endParaRPr lang="en-US" dirty="0" smtClean="0"/>
          </a:p>
          <a:p>
            <a:pPr algn="l" rtl="0"/>
            <a:r>
              <a:rPr lang="en-US" dirty="0" smtClean="0"/>
              <a:t>Microspheres </a:t>
            </a:r>
            <a:r>
              <a:rPr lang="en-US" dirty="0"/>
              <a:t>were intended to stay for </a:t>
            </a:r>
            <a:r>
              <a:rPr lang="en-US" dirty="0" smtClean="0"/>
              <a:t>longer time, </a:t>
            </a:r>
            <a:r>
              <a:rPr lang="en-US" dirty="0"/>
              <a:t>plasticizer was not added in our formulation due </a:t>
            </a:r>
            <a:r>
              <a:rPr lang="en-US" dirty="0" smtClean="0"/>
              <a:t>to chances of </a:t>
            </a:r>
            <a:r>
              <a:rPr lang="en-US" dirty="0"/>
              <a:t>irritation in the target site, </a:t>
            </a:r>
            <a:r>
              <a:rPr lang="en-US" dirty="0" smtClean="0"/>
              <a:t>lung.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809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Particle Size Analysis: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/>
              <a:t>Nano Series Nano-ZS, Malvern Instruments </a:t>
            </a:r>
            <a:r>
              <a:rPr lang="en-US" dirty="0" err="1"/>
              <a:t>Inc</a:t>
            </a:r>
            <a:r>
              <a:rPr lang="en-US" dirty="0"/>
              <a:t>, Westborough, MA.</a:t>
            </a:r>
          </a:p>
          <a:p>
            <a:pPr algn="l" rtl="0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0" y="2209800"/>
            <a:ext cx="4114800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000" dirty="0" smtClean="0"/>
              <a:t>Average particle </a:t>
            </a:r>
            <a:r>
              <a:rPr lang="en-US" sz="2000" dirty="0"/>
              <a:t>size of </a:t>
            </a:r>
            <a:r>
              <a:rPr lang="en-US" sz="2000" dirty="0" smtClean="0">
                <a:solidFill>
                  <a:srgbClr val="FF0000"/>
                </a:solidFill>
              </a:rPr>
              <a:t>6.8 </a:t>
            </a:r>
            <a:r>
              <a:rPr lang="en-US" sz="2000" dirty="0" smtClean="0"/>
              <a:t>µm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52400" y="5692914"/>
            <a:ext cx="8686800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000" dirty="0" smtClean="0"/>
              <a:t>Microspheres with </a:t>
            </a:r>
            <a:r>
              <a:rPr lang="en-US" sz="2000" dirty="0"/>
              <a:t>the particle size range of </a:t>
            </a:r>
            <a:r>
              <a:rPr lang="en-US" sz="2000" dirty="0" smtClean="0">
                <a:solidFill>
                  <a:srgbClr val="FF0000"/>
                </a:solidFill>
              </a:rPr>
              <a:t>5–15μm </a:t>
            </a:r>
            <a:r>
              <a:rPr lang="en-US" sz="2000" dirty="0"/>
              <a:t>have a prominent </a:t>
            </a:r>
            <a:r>
              <a:rPr lang="en-US" sz="2000" dirty="0" smtClean="0"/>
              <a:t>lung-targeting.</a:t>
            </a:r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2792472"/>
            <a:ext cx="5562600" cy="263175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0690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b="1" dirty="0" smtClean="0"/>
              <a:t>In  </a:t>
            </a:r>
            <a:r>
              <a:rPr lang="en-US" b="1" dirty="0"/>
              <a:t>vitro </a:t>
            </a:r>
            <a:r>
              <a:rPr lang="en-US" b="1" dirty="0" smtClean="0"/>
              <a:t>release studies: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Mxt</a:t>
            </a:r>
            <a:r>
              <a:rPr lang="en-US" dirty="0" smtClean="0"/>
              <a:t> </a:t>
            </a:r>
            <a:r>
              <a:rPr lang="en-US" dirty="0" err="1" smtClean="0"/>
              <a:t>carbopol</a:t>
            </a:r>
            <a:r>
              <a:rPr lang="en-US" dirty="0" smtClean="0"/>
              <a:t> </a:t>
            </a:r>
            <a:r>
              <a:rPr lang="en-US" dirty="0"/>
              <a:t>microspheres </a:t>
            </a:r>
            <a:r>
              <a:rPr lang="en-US" dirty="0" smtClean="0"/>
              <a:t>were </a:t>
            </a:r>
            <a:r>
              <a:rPr lang="en-US" dirty="0"/>
              <a:t>placed  in  a  dialysis  bag  and  dialyzed  against 500  mL  of phosphate  saline  buffer  (PBS),  pH  7.4  at  37+1~ </a:t>
            </a:r>
            <a:r>
              <a:rPr lang="en-US" baseline="30000" dirty="0" err="1"/>
              <a:t>o</a:t>
            </a:r>
            <a:r>
              <a:rPr lang="en-US" dirty="0" err="1"/>
              <a:t>C.</a:t>
            </a:r>
            <a:r>
              <a:rPr lang="en-US" dirty="0"/>
              <a:t> Samples  were  withdrawn  and sink conditions were </a:t>
            </a:r>
            <a:r>
              <a:rPr lang="en-US" dirty="0" smtClean="0"/>
              <a:t>maintained.</a:t>
            </a:r>
          </a:p>
          <a:p>
            <a:pPr algn="l" rtl="0"/>
            <a:r>
              <a:rPr lang="en-US" dirty="0" smtClean="0"/>
              <a:t>Time interval: </a:t>
            </a:r>
            <a:r>
              <a:rPr lang="pt-BR" dirty="0"/>
              <a:t>0.5 h, 1 h, 2 h, 3 h, 4 h, 6 h, 8 h, 10 h, and 12 h)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319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981200"/>
            <a:ext cx="3810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/>
              <a:t>37% </a:t>
            </a:r>
            <a:r>
              <a:rPr lang="en-US" sz="2400" dirty="0" smtClean="0"/>
              <a:t>methotrexate in </a:t>
            </a:r>
            <a:r>
              <a:rPr lang="en-US" sz="2400" dirty="0" smtClean="0"/>
              <a:t>MxtCM </a:t>
            </a:r>
            <a:r>
              <a:rPr lang="en-US" sz="2400" dirty="0" smtClean="0"/>
              <a:t>first hour released.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Mxt </a:t>
            </a:r>
            <a:r>
              <a:rPr lang="en-US" sz="2400" dirty="0"/>
              <a:t>adsorbed on or </a:t>
            </a:r>
            <a:r>
              <a:rPr lang="en-US" sz="2400" dirty="0" smtClean="0"/>
              <a:t>merged </a:t>
            </a:r>
            <a:r>
              <a:rPr lang="en-US" sz="2400" dirty="0"/>
              <a:t>close to the external surface of the </a:t>
            </a:r>
            <a:r>
              <a:rPr lang="en-US" sz="2400" dirty="0" smtClean="0"/>
              <a:t>microspheres.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57200" y="5410200"/>
            <a:ext cx="8153400" cy="707886"/>
          </a:xfrm>
          <a:prstGeom prst="rect">
            <a:avLst/>
          </a:prstGeom>
          <a:gradFill>
            <a:gsLst>
              <a:gs pos="0">
                <a:schemeClr val="accent1">
                  <a:shade val="63000"/>
                  <a:satMod val="165000"/>
                </a:schemeClr>
              </a:gs>
              <a:gs pos="30000">
                <a:schemeClr val="accent1">
                  <a:shade val="58000"/>
                  <a:satMod val="165000"/>
                </a:schemeClr>
              </a:gs>
              <a:gs pos="75000">
                <a:schemeClr val="accent1">
                  <a:shade val="30000"/>
                  <a:satMod val="175000"/>
                </a:schemeClr>
              </a:gs>
              <a:gs pos="100000">
                <a:schemeClr val="accent1">
                  <a:shade val="15000"/>
                  <a:satMod val="175000"/>
                </a:schemeClr>
              </a:gs>
            </a:gsLst>
            <a:path path="circle">
              <a:fillToRect l="5000" t="100000" r="120000" b="10000"/>
            </a:path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In clinical practice this would lead to </a:t>
            </a:r>
            <a:r>
              <a:rPr lang="en-US" sz="2000" dirty="0">
                <a:solidFill>
                  <a:srgbClr val="FF0000"/>
                </a:solidFill>
              </a:rPr>
              <a:t>‘burst effect’, </a:t>
            </a:r>
            <a:r>
              <a:rPr lang="en-US" sz="2000" dirty="0"/>
              <a:t>which enables the </a:t>
            </a:r>
            <a:r>
              <a:rPr lang="en-US" sz="2000" dirty="0" smtClean="0"/>
              <a:t>formulation to </a:t>
            </a:r>
            <a:r>
              <a:rPr lang="en-US" sz="2000" dirty="0">
                <a:solidFill>
                  <a:srgbClr val="FF0000"/>
                </a:solidFill>
              </a:rPr>
              <a:t>show fast therapeutic effect </a:t>
            </a:r>
            <a:r>
              <a:rPr lang="en-US" sz="2000" dirty="0"/>
              <a:t>to the </a:t>
            </a:r>
            <a:r>
              <a:rPr lang="en-US" sz="2000" dirty="0" smtClean="0"/>
              <a:t>patients.</a:t>
            </a:r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8043" y="846427"/>
            <a:ext cx="4960574" cy="3812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5076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/>
              <a:t>However, the methotrexate </a:t>
            </a:r>
            <a:r>
              <a:rPr lang="en-US" dirty="0" smtClean="0"/>
              <a:t>released from </a:t>
            </a:r>
            <a:r>
              <a:rPr lang="en-US" dirty="0" err="1"/>
              <a:t>carbopol</a:t>
            </a:r>
            <a:r>
              <a:rPr lang="en-US" dirty="0"/>
              <a:t>  </a:t>
            </a:r>
            <a:r>
              <a:rPr lang="en-US" dirty="0" smtClean="0"/>
              <a:t>microspheres in 12</a:t>
            </a:r>
            <a:r>
              <a:rPr lang="en-US" dirty="0"/>
              <a:t> </a:t>
            </a:r>
            <a:r>
              <a:rPr lang="en-US" dirty="0" smtClean="0"/>
              <a:t>h was </a:t>
            </a:r>
            <a:r>
              <a:rPr lang="en-US" dirty="0"/>
              <a:t> 98.2% </a:t>
            </a:r>
            <a:r>
              <a:rPr lang="en-US" dirty="0" smtClean="0"/>
              <a:t>%. </a:t>
            </a:r>
          </a:p>
          <a:p>
            <a:pPr algn="l" rtl="0"/>
            <a:r>
              <a:rPr lang="en-US" dirty="0" smtClean="0"/>
              <a:t>In </a:t>
            </a:r>
            <a:r>
              <a:rPr lang="en-US" dirty="0"/>
              <a:t>comparison with </a:t>
            </a:r>
            <a:r>
              <a:rPr lang="en-US" dirty="0" err="1"/>
              <a:t>MxtCM</a:t>
            </a:r>
            <a:r>
              <a:rPr lang="en-US" dirty="0" smtClean="0"/>
              <a:t>, </a:t>
            </a:r>
            <a:r>
              <a:rPr lang="en-US" dirty="0"/>
              <a:t>the methotrexate injection releases methotrexate </a:t>
            </a:r>
            <a:r>
              <a:rPr lang="en-US" dirty="0" smtClean="0"/>
              <a:t>very fast </a:t>
            </a:r>
            <a:r>
              <a:rPr lang="en-US" dirty="0"/>
              <a:t>94.2% </a:t>
            </a:r>
            <a:r>
              <a:rPr lang="en-US" dirty="0" smtClean="0"/>
              <a:t>in 30 min. </a:t>
            </a:r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results directed that </a:t>
            </a:r>
            <a:r>
              <a:rPr lang="en-US" dirty="0" err="1"/>
              <a:t>MxtCM</a:t>
            </a:r>
            <a:r>
              <a:rPr lang="en-US" dirty="0"/>
              <a:t> had </a:t>
            </a:r>
            <a:r>
              <a:rPr lang="en-US" dirty="0" err="1" smtClean="0">
                <a:solidFill>
                  <a:srgbClr val="FF0000"/>
                </a:solidFill>
              </a:rPr>
              <a:t>sustanined</a:t>
            </a:r>
            <a:r>
              <a:rPr lang="en-US" dirty="0" smtClean="0">
                <a:solidFill>
                  <a:srgbClr val="FF0000"/>
                </a:solidFill>
              </a:rPr>
              <a:t> release </a:t>
            </a:r>
            <a:r>
              <a:rPr lang="en-US" dirty="0">
                <a:solidFill>
                  <a:srgbClr val="FF0000"/>
                </a:solidFill>
              </a:rPr>
              <a:t>efficiency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algn="l"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043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/>
              <a:t>Release Kinetics: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Results obtained </a:t>
            </a:r>
            <a:r>
              <a:rPr lang="en-US" dirty="0"/>
              <a:t>from in vitro release studies fitted to various kinetic </a:t>
            </a:r>
            <a:r>
              <a:rPr lang="en-US" dirty="0" smtClean="0"/>
              <a:t>models.</a:t>
            </a:r>
          </a:p>
          <a:p>
            <a:pPr algn="l" rtl="0"/>
            <a:r>
              <a:rPr lang="en-US" dirty="0" smtClean="0"/>
              <a:t>(</a:t>
            </a:r>
            <a:r>
              <a:rPr lang="en-US" dirty="0"/>
              <a:t>i.e., Higuchi, </a:t>
            </a:r>
            <a:r>
              <a:rPr lang="en-US" dirty="0" err="1"/>
              <a:t>Korsmeyer’s</a:t>
            </a:r>
            <a:r>
              <a:rPr lang="en-US" dirty="0"/>
              <a:t> </a:t>
            </a:r>
            <a:r>
              <a:rPr lang="en-US" dirty="0" err="1"/>
              <a:t>Peppas</a:t>
            </a:r>
            <a:r>
              <a:rPr lang="en-US" dirty="0"/>
              <a:t>, </a:t>
            </a:r>
            <a:r>
              <a:rPr lang="en-US" dirty="0" err="1"/>
              <a:t>Hixon</a:t>
            </a:r>
            <a:r>
              <a:rPr lang="en-US" dirty="0"/>
              <a:t> and Crowell, first-order, Baker and Lonsdale) to prove the mechanism of drug </a:t>
            </a:r>
            <a:r>
              <a:rPr lang="en-US" dirty="0" smtClean="0"/>
              <a:t>release.</a:t>
            </a:r>
          </a:p>
          <a:p>
            <a:pPr algn="l" rtl="0"/>
            <a:r>
              <a:rPr lang="en-US" dirty="0"/>
              <a:t>The best fit with R</a:t>
            </a:r>
            <a:r>
              <a:rPr lang="en-US" baseline="30000" dirty="0"/>
              <a:t>2</a:t>
            </a:r>
            <a:r>
              <a:rPr lang="en-US" dirty="0"/>
              <a:t> = </a:t>
            </a:r>
            <a:r>
              <a:rPr lang="en-US" dirty="0" smtClean="0"/>
              <a:t>0.9807 </a:t>
            </a:r>
            <a:r>
              <a:rPr lang="en-US" dirty="0"/>
              <a:t>was seen in Baker and Lonsdale model</a:t>
            </a:r>
            <a:r>
              <a:rPr lang="en-US" dirty="0" smtClean="0"/>
              <a:t> resulting  to </a:t>
            </a:r>
            <a:r>
              <a:rPr lang="en-US" dirty="0"/>
              <a:t>polymer swelling </a:t>
            </a:r>
            <a:r>
              <a:rPr lang="en-US" dirty="0" smtClean="0"/>
              <a:t>and drug diffusion kinetic mechanism.</a:t>
            </a:r>
          </a:p>
          <a:p>
            <a:pPr algn="l" rtl="0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69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Objectives: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pc="-100" dirty="0" smtClean="0">
                <a:latin typeface="+mj-lt"/>
                <a:ea typeface="+mj-ea"/>
                <a:cs typeface="+mj-cs"/>
              </a:rPr>
              <a:t>Introduction</a:t>
            </a:r>
          </a:p>
          <a:p>
            <a:pPr algn="l" rtl="0"/>
            <a:r>
              <a:rPr lang="en-US" spc="-100" dirty="0" smtClean="0">
                <a:latin typeface="+mj-lt"/>
                <a:ea typeface="+mj-ea"/>
                <a:cs typeface="+mj-cs"/>
              </a:rPr>
              <a:t>Therapy</a:t>
            </a:r>
          </a:p>
          <a:p>
            <a:pPr algn="l" rtl="0"/>
            <a:r>
              <a:rPr lang="en-US" spc="-100" dirty="0" smtClean="0">
                <a:latin typeface="+mj-lt"/>
                <a:ea typeface="+mj-ea"/>
                <a:cs typeface="+mj-cs"/>
              </a:rPr>
              <a:t>Solution</a:t>
            </a:r>
          </a:p>
          <a:p>
            <a:pPr algn="l" rtl="0"/>
            <a:r>
              <a:rPr lang="en-US" spc="-100" dirty="0" smtClean="0">
                <a:latin typeface="+mj-lt"/>
                <a:ea typeface="+mj-ea"/>
                <a:cs typeface="+mj-cs"/>
              </a:rPr>
              <a:t>Formula</a:t>
            </a:r>
          </a:p>
          <a:p>
            <a:pPr algn="l" rtl="0"/>
            <a:r>
              <a:rPr lang="en-US" spc="-100" dirty="0" smtClean="0">
                <a:latin typeface="+mj-lt"/>
                <a:ea typeface="+mj-ea"/>
                <a:cs typeface="+mj-cs"/>
              </a:rPr>
              <a:t>Preparation</a:t>
            </a:r>
          </a:p>
          <a:p>
            <a:pPr algn="l" rtl="0"/>
            <a:r>
              <a:rPr lang="en-US" spc="-100" dirty="0" smtClean="0">
                <a:latin typeface="+mj-lt"/>
                <a:ea typeface="+mj-ea"/>
                <a:cs typeface="+mj-cs"/>
              </a:rPr>
              <a:t>Evaluation</a:t>
            </a:r>
          </a:p>
          <a:p>
            <a:pPr algn="l" rtl="0"/>
            <a:r>
              <a:rPr lang="en-US" spc="-100" dirty="0" smtClean="0">
                <a:latin typeface="+mj-lt"/>
                <a:ea typeface="+mj-ea"/>
                <a:cs typeface="+mj-cs"/>
              </a:rPr>
              <a:t>Conclusion</a:t>
            </a:r>
          </a:p>
          <a:p>
            <a:pPr algn="l" rtl="0"/>
            <a:r>
              <a:rPr lang="en-US" spc="-100" dirty="0" smtClean="0">
                <a:latin typeface="+mj-lt"/>
                <a:ea typeface="+mj-ea"/>
                <a:cs typeface="+mj-cs"/>
              </a:rPr>
              <a:t>References</a:t>
            </a:r>
            <a:endParaRPr lang="ar-SA" spc="-1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/>
              <a:t>Stability studies: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algn="l" rtl="0"/>
            <a:r>
              <a:rPr lang="en-US" dirty="0"/>
              <a:t>Microspheres were placed into a bottle and stored for 12 months at 3-5</a:t>
            </a:r>
            <a:r>
              <a:rPr lang="en-US" baseline="30000" dirty="0"/>
              <a:t>0</a:t>
            </a:r>
            <a:r>
              <a:rPr lang="en-US" dirty="0"/>
              <a:t>C, 15-25</a:t>
            </a:r>
            <a:r>
              <a:rPr lang="en-US" baseline="30000" dirty="0"/>
              <a:t>0</a:t>
            </a:r>
            <a:r>
              <a:rPr lang="en-US" dirty="0"/>
              <a:t>C, and 37</a:t>
            </a:r>
            <a:r>
              <a:rPr lang="en-US" baseline="30000" dirty="0"/>
              <a:t>0</a:t>
            </a:r>
            <a:r>
              <a:rPr lang="en-US" dirty="0"/>
              <a:t>C, respectively. The surface morphology and </a:t>
            </a:r>
            <a:r>
              <a:rPr lang="en-US" dirty="0" smtClean="0"/>
              <a:t>methotrexate content </a:t>
            </a:r>
            <a:r>
              <a:rPr lang="en-US" dirty="0"/>
              <a:t>were examined </a:t>
            </a:r>
            <a:r>
              <a:rPr lang="en-US" dirty="0" smtClean="0"/>
              <a:t>periodically.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724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/>
              <a:t>During storage at 3-5</a:t>
            </a:r>
            <a:r>
              <a:rPr lang="en-US" baseline="30000" dirty="0"/>
              <a:t>0</a:t>
            </a:r>
            <a:r>
              <a:rPr lang="en-US" dirty="0"/>
              <a:t>C or room temperature (15-25</a:t>
            </a:r>
            <a:r>
              <a:rPr lang="en-US" baseline="30000" dirty="0"/>
              <a:t>0</a:t>
            </a:r>
            <a:r>
              <a:rPr lang="en-US" dirty="0"/>
              <a:t>C) for </a:t>
            </a:r>
            <a:r>
              <a:rPr lang="en-US" dirty="0" smtClean="0"/>
              <a:t>12 </a:t>
            </a:r>
            <a:r>
              <a:rPr lang="en-US" dirty="0"/>
              <a:t>months</a:t>
            </a:r>
            <a:r>
              <a:rPr lang="en-US" baseline="30000" dirty="0"/>
              <a:t> </a:t>
            </a:r>
            <a:r>
              <a:rPr lang="en-US" dirty="0"/>
              <a:t>surface morphology and drug content of </a:t>
            </a:r>
            <a:r>
              <a:rPr lang="en-US" dirty="0" smtClean="0"/>
              <a:t>methotrexate had </a:t>
            </a:r>
            <a:r>
              <a:rPr lang="en-US" dirty="0"/>
              <a:t>no notable </a:t>
            </a:r>
            <a:r>
              <a:rPr lang="en-US" dirty="0" smtClean="0"/>
              <a:t>changes. </a:t>
            </a:r>
          </a:p>
          <a:p>
            <a:pPr algn="l" rtl="0"/>
            <a:r>
              <a:rPr lang="en-US" dirty="0" smtClean="0"/>
              <a:t> However, </a:t>
            </a:r>
            <a:r>
              <a:rPr lang="en-US" dirty="0"/>
              <a:t>at 37</a:t>
            </a:r>
            <a:r>
              <a:rPr lang="en-US" baseline="30000" dirty="0"/>
              <a:t>0</a:t>
            </a:r>
            <a:r>
              <a:rPr lang="en-US" dirty="0"/>
              <a:t>C and RH 75% the characteristic of </a:t>
            </a:r>
            <a:r>
              <a:rPr lang="en-US" dirty="0" smtClean="0"/>
              <a:t>liquification was </a:t>
            </a:r>
            <a:r>
              <a:rPr lang="en-US" dirty="0"/>
              <a:t>observed.</a:t>
            </a:r>
          </a:p>
          <a:p>
            <a:pPr algn="l"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727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/>
              <a:t>Conclusion: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The findings of the work can also be applied for developing effective blue-print for targeted organ specific drug delivery.</a:t>
            </a:r>
          </a:p>
          <a:p>
            <a:pPr algn="l" rtl="0"/>
            <a:r>
              <a:rPr lang="en-US" dirty="0" smtClean="0"/>
              <a:t>Decrease the side effects.</a:t>
            </a:r>
          </a:p>
          <a:p>
            <a:pPr algn="l" rtl="0"/>
            <a:r>
              <a:rPr lang="en-US" dirty="0" smtClean="0"/>
              <a:t>Decrease the dose and frequency of drug administration. </a:t>
            </a:r>
          </a:p>
          <a:p>
            <a:pPr algn="l" rtl="0"/>
            <a:r>
              <a:rPr lang="en-US" dirty="0" smtClean="0"/>
              <a:t>It is gives sustained release.</a:t>
            </a:r>
          </a:p>
          <a:p>
            <a:pPr algn="l" rtl="0"/>
            <a:r>
              <a:rPr lang="en-US" dirty="0" smtClean="0"/>
              <a:t>Avoid first pass metabolism.</a:t>
            </a:r>
          </a:p>
          <a:p>
            <a:pPr algn="l" rtl="0"/>
            <a:r>
              <a:rPr lang="en-US" dirty="0" smtClean="0"/>
              <a:t>as </a:t>
            </a:r>
            <a:r>
              <a:rPr lang="en-US" dirty="0"/>
              <a:t>intracellular therapy with other drugs, by a slight modification in the techniques employed in the preparation of </a:t>
            </a:r>
            <a:r>
              <a:rPr lang="en-US" dirty="0" smtClean="0"/>
              <a:t>microspheres.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467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r>
              <a:rPr lang="en-US" b="1" dirty="0" smtClean="0"/>
              <a:t>References: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4873752"/>
          </a:xfrm>
        </p:spPr>
        <p:txBody>
          <a:bodyPr>
            <a:noAutofit/>
          </a:bodyPr>
          <a:lstStyle/>
          <a:p>
            <a:pPr algn="l" rt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Jazieh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A.-R., et al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., The epidemiology of lung cancer in the Kingdom of Saudi Arabia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Annals of Thoracic Medicine, 2010. 5(5): p. 5-7.</a:t>
            </a:r>
          </a:p>
          <a:p>
            <a:pPr algn="l" rt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Rajput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M. and P.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Agrawal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Microspheres in cancer therapy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Indian Journal of Cancer, 2010. 47(4): p. 458-468.</a:t>
            </a:r>
          </a:p>
          <a:p>
            <a:pPr algn="l" rt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Sai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Venkata Vedavyas Pisipati, H.P., Ganesh Bhukya, Suresh Nuthakki, Baburao Chandu, SreeKanth Nama, RajDev Adeps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, Lycopene: Redress for prostate cancer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J Basic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Clin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Pharma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2012. 3(2): p. 261-264.</a:t>
            </a:r>
          </a:p>
          <a:p>
            <a:pPr algn="l" rt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Harsha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S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., Dual drug delivery system for targeting H. pylori in the stomach: preparation and in vitro characterization of amoxicillin-loaded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CarbopolÂ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®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nanospheres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International journal of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nanomedicine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2012. 7: p. 4787-4796.</a:t>
            </a:r>
          </a:p>
          <a:p>
            <a:pPr algn="l" rt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B., J.Q. Zhang, and H. Yang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, Lung-targeting microspheres of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carboplatin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International Journal of Pharmaceutics, 2003. 265(1-2): p. 1-11.</a:t>
            </a:r>
          </a:p>
          <a:p>
            <a:pPr algn="l" rt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Miller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D.A., et al., Spray-Drying Technology</a:t>
            </a:r>
          </a:p>
          <a:p>
            <a:pPr algn="l" rt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Formulating Poorly Water Soluble Drugs. 2012, Springer New York. p. 363-442.</a:t>
            </a:r>
          </a:p>
          <a:p>
            <a:pPr algn="l" rt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Jaeghere, F., et al.,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pH-Dependent dissolving nano- and microparticles for improved peroral delivery of a highly lipophilic compound in dogs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The AAPS Journal, 2001. 3(1): p. 92-99.</a:t>
            </a:r>
          </a:p>
          <a:p>
            <a:pPr algn="l" rtl="0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Coowanitwong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I., et al.,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Slow Release Formulations of Inhaled Rifampin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The AAPS Journal, 2008. 10(2): p. 342-348.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type="title"/>
          </p:nvPr>
        </p:nvSpPr>
        <p:spPr>
          <a:xfrm>
            <a:off x="0" y="2286000"/>
            <a:ext cx="4953000" cy="220027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Questions!? </a:t>
            </a:r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you…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	Introduction: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Lung cancers are among the most harmful cancers and are increasingly hazardous to </a:t>
            </a:r>
            <a:r>
              <a:rPr lang="en-US" dirty="0" smtClean="0"/>
              <a:t>human.</a:t>
            </a:r>
          </a:p>
          <a:p>
            <a:pPr algn="l" rtl="0"/>
            <a:r>
              <a:rPr lang="en-US" dirty="0"/>
              <a:t>World Health Organization </a:t>
            </a:r>
            <a:r>
              <a:rPr lang="en-US" dirty="0">
                <a:solidFill>
                  <a:srgbClr val="FF0000"/>
                </a:solidFill>
              </a:rPr>
              <a:t>1.37 million deaths </a:t>
            </a:r>
            <a:r>
              <a:rPr lang="en-US" dirty="0"/>
              <a:t>are accounted </a:t>
            </a:r>
            <a:r>
              <a:rPr lang="en-US" dirty="0" smtClean="0"/>
              <a:t>worldwide.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Saudi </a:t>
            </a:r>
            <a:r>
              <a:rPr lang="en-US" dirty="0">
                <a:solidFill>
                  <a:srgbClr val="FF0000"/>
                </a:solidFill>
              </a:rPr>
              <a:t>Arabia</a:t>
            </a:r>
            <a:r>
              <a:rPr lang="en-US" dirty="0"/>
              <a:t>, every year </a:t>
            </a:r>
            <a:r>
              <a:rPr lang="en-US" dirty="0">
                <a:solidFill>
                  <a:srgbClr val="FF0000"/>
                </a:solidFill>
              </a:rPr>
              <a:t>12,000 new cancer cases </a:t>
            </a:r>
            <a:r>
              <a:rPr lang="en-US" dirty="0"/>
              <a:t>are been </a:t>
            </a:r>
            <a:r>
              <a:rPr lang="en-US" dirty="0" smtClean="0"/>
              <a:t>recorded.</a:t>
            </a:r>
          </a:p>
          <a:p>
            <a:pPr algn="l" rtl="0"/>
            <a:r>
              <a:rPr lang="en-US" dirty="0" smtClean="0"/>
              <a:t>Lung cancer ranked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baseline="30000" dirty="0" smtClean="0">
                <a:solidFill>
                  <a:srgbClr val="FF0000"/>
                </a:solidFill>
              </a:rPr>
              <a:t>rd</a:t>
            </a:r>
            <a:r>
              <a:rPr lang="en-US" dirty="0" smtClean="0">
                <a:solidFill>
                  <a:srgbClr val="FF0000"/>
                </a:solidFill>
              </a:rPr>
              <a:t> in male </a:t>
            </a:r>
            <a:r>
              <a:rPr lang="en-US" dirty="0" smtClean="0"/>
              <a:t>population and </a:t>
            </a:r>
            <a:r>
              <a:rPr lang="en-US" dirty="0">
                <a:solidFill>
                  <a:srgbClr val="FF0000"/>
                </a:solidFill>
              </a:rPr>
              <a:t>12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among the female</a:t>
            </a:r>
            <a:r>
              <a:rPr lang="en-US" dirty="0"/>
              <a:t> </a:t>
            </a:r>
            <a:r>
              <a:rPr lang="en-US" dirty="0" smtClean="0"/>
              <a:t>population.[1]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973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/>
              <a:t>Therapy: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Surgery, Radiotherapy, </a:t>
            </a:r>
            <a:r>
              <a:rPr lang="en-US" dirty="0"/>
              <a:t>and </a:t>
            </a:r>
            <a:r>
              <a:rPr lang="en-US" dirty="0" smtClean="0"/>
              <a:t>Chemotherapy[2]</a:t>
            </a:r>
          </a:p>
          <a:p>
            <a:pPr algn="l" rtl="0"/>
            <a:r>
              <a:rPr lang="en-US" dirty="0"/>
              <a:t>However, most anticancer drugs are potentially toxic and often ineffective, leading to </a:t>
            </a:r>
            <a:r>
              <a:rPr lang="en-US" dirty="0">
                <a:solidFill>
                  <a:srgbClr val="FF0000"/>
                </a:solidFill>
              </a:rPr>
              <a:t>systemic </a:t>
            </a:r>
            <a:r>
              <a:rPr lang="en-US" dirty="0" smtClean="0">
                <a:solidFill>
                  <a:srgbClr val="FF0000"/>
                </a:solidFill>
              </a:rPr>
              <a:t>toxicities.</a:t>
            </a:r>
          </a:p>
          <a:p>
            <a:pPr algn="l" rtl="0"/>
            <a:r>
              <a:rPr lang="en-US" dirty="0"/>
              <a:t>Methotrexate </a:t>
            </a:r>
            <a:r>
              <a:rPr lang="en-US" dirty="0" smtClean="0"/>
              <a:t>is </a:t>
            </a:r>
            <a:r>
              <a:rPr lang="en-US" dirty="0"/>
              <a:t>an </a:t>
            </a:r>
            <a:r>
              <a:rPr lang="en-US" dirty="0" err="1"/>
              <a:t>antitumour</a:t>
            </a:r>
            <a:r>
              <a:rPr lang="en-US" dirty="0"/>
              <a:t> drug </a:t>
            </a:r>
            <a:r>
              <a:rPr lang="en-US" dirty="0" smtClean="0"/>
              <a:t>and has </a:t>
            </a:r>
            <a:r>
              <a:rPr lang="en-US" dirty="0"/>
              <a:t>been proven efficiency in many types of cancer. </a:t>
            </a:r>
            <a:endParaRPr lang="en-US" dirty="0" smtClean="0"/>
          </a:p>
          <a:p>
            <a:pPr algn="l" rtl="0"/>
            <a:r>
              <a:rPr lang="en-US" dirty="0" smtClean="0"/>
              <a:t>Still</a:t>
            </a:r>
            <a:r>
              <a:rPr lang="en-US" dirty="0"/>
              <a:t>, these drugs affect not only cancer cells but also normal cells leading to </a:t>
            </a:r>
            <a:r>
              <a:rPr lang="en-US" dirty="0">
                <a:solidFill>
                  <a:srgbClr val="FF0000"/>
                </a:solidFill>
              </a:rPr>
              <a:t>side </a:t>
            </a:r>
            <a:r>
              <a:rPr lang="en-US" dirty="0" smtClean="0">
                <a:solidFill>
                  <a:srgbClr val="FF0000"/>
                </a:solidFill>
              </a:rPr>
              <a:t>effects!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27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Solution: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Hence, it is very important to invite new therapeutic protocol to treat lung </a:t>
            </a:r>
            <a:r>
              <a:rPr lang="en-US" dirty="0" smtClean="0"/>
              <a:t>cancer.</a:t>
            </a:r>
          </a:p>
          <a:p>
            <a:pPr algn="l" rtl="0"/>
            <a:r>
              <a:rPr lang="en-US" dirty="0" smtClean="0"/>
              <a:t>Microsphere can be effective by administered </a:t>
            </a:r>
            <a:r>
              <a:rPr lang="en-US" dirty="0"/>
              <a:t>into body intravenously will distribute itself in difference </a:t>
            </a:r>
            <a:r>
              <a:rPr lang="en-US" dirty="0" smtClean="0"/>
              <a:t>organs. </a:t>
            </a:r>
          </a:p>
          <a:p>
            <a:pPr algn="l" rtl="0"/>
            <a:r>
              <a:rPr lang="en-US" dirty="0" smtClean="0"/>
              <a:t>Depending on </a:t>
            </a:r>
            <a:r>
              <a:rPr lang="en-US" dirty="0"/>
              <a:t>the size of the particles and </a:t>
            </a:r>
            <a:r>
              <a:rPr lang="en-US" dirty="0" smtClean="0"/>
              <a:t>particles between  </a:t>
            </a:r>
            <a:r>
              <a:rPr lang="en-US" dirty="0">
                <a:solidFill>
                  <a:srgbClr val="FF0000"/>
                </a:solidFill>
              </a:rPr>
              <a:t>5 – 15 um </a:t>
            </a:r>
            <a:r>
              <a:rPr lang="en-US" dirty="0"/>
              <a:t>are normally entrapped in the capillary network of </a:t>
            </a:r>
            <a:r>
              <a:rPr lang="en-US" dirty="0" smtClean="0"/>
              <a:t>lungs[4].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898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An attempt has been made to developing </a:t>
            </a:r>
            <a:r>
              <a:rPr lang="en-US" dirty="0"/>
              <a:t>microspheres of </a:t>
            </a:r>
            <a:r>
              <a:rPr lang="en-US" b="1" dirty="0" smtClean="0"/>
              <a:t>Methotrexate</a:t>
            </a:r>
            <a:r>
              <a:rPr lang="en-US" dirty="0" smtClean="0"/>
              <a:t>(</a:t>
            </a:r>
            <a:r>
              <a:rPr lang="en-US" dirty="0" err="1" smtClean="0"/>
              <a:t>Mxt</a:t>
            </a:r>
            <a:r>
              <a:rPr lang="en-US" dirty="0" smtClean="0"/>
              <a:t>) </a:t>
            </a:r>
            <a:r>
              <a:rPr lang="en-US" dirty="0"/>
              <a:t>using </a:t>
            </a:r>
            <a:r>
              <a:rPr lang="en-US" dirty="0" err="1" smtClean="0"/>
              <a:t>carbopol</a:t>
            </a:r>
            <a:r>
              <a:rPr lang="en-US" dirty="0" smtClean="0"/>
              <a:t> as </a:t>
            </a:r>
            <a:r>
              <a:rPr lang="en-US" dirty="0"/>
              <a:t>a polymer to over come its main side </a:t>
            </a:r>
            <a:r>
              <a:rPr lang="en-US" dirty="0" smtClean="0"/>
              <a:t>effects.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212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1143000"/>
          </a:xfrm>
        </p:spPr>
        <p:txBody>
          <a:bodyPr/>
          <a:lstStyle/>
          <a:p>
            <a:pPr rtl="0"/>
            <a:r>
              <a:rPr lang="en-US" b="1" dirty="0" smtClean="0"/>
              <a:t>Formula: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3505200" cy="2133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Carbopol</a:t>
            </a:r>
            <a:r>
              <a:rPr lang="en-US" dirty="0" smtClean="0"/>
              <a:t> (0.25 </a:t>
            </a:r>
            <a:r>
              <a:rPr lang="en-US" dirty="0"/>
              <a:t>g),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Methotrexate(0.25 g)</a:t>
            </a:r>
          </a:p>
          <a:p>
            <a:pPr marL="0" indent="0" algn="ctr">
              <a:buNone/>
            </a:pPr>
            <a:r>
              <a:rPr lang="en-US" dirty="0" smtClean="0"/>
              <a:t>100 ml water</a:t>
            </a:r>
          </a:p>
          <a:p>
            <a:pPr algn="ctr"/>
            <a:endParaRPr lang="en-US" dirty="0" smtClean="0"/>
          </a:p>
        </p:txBody>
      </p:sp>
      <p:sp>
        <p:nvSpPr>
          <p:cNvPr id="5" name="Double Brace 4"/>
          <p:cNvSpPr/>
          <p:nvPr/>
        </p:nvSpPr>
        <p:spPr>
          <a:xfrm>
            <a:off x="609600" y="1295400"/>
            <a:ext cx="3352800" cy="198120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53000" y="1676400"/>
            <a:ext cx="15664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Solution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105400" y="2743200"/>
            <a:ext cx="10999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Spray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53000" y="3733800"/>
            <a:ext cx="228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7 </a:t>
            </a:r>
            <a:r>
              <a:rPr lang="en-US" sz="3200" dirty="0" err="1">
                <a:solidFill>
                  <a:prstClr val="black"/>
                </a:solidFill>
              </a:rPr>
              <a:t>μm</a:t>
            </a:r>
            <a:r>
              <a:rPr lang="en-US" sz="3200" dirty="0">
                <a:solidFill>
                  <a:prstClr val="black"/>
                </a:solidFill>
              </a:rPr>
              <a:t> spray nozzle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302000" y="5638800"/>
            <a:ext cx="584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</a:rPr>
              <a:t>Dried fine particles was collected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3886200" y="1905000"/>
            <a:ext cx="990600" cy="1586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5400000">
            <a:off x="5430801" y="2417799"/>
            <a:ext cx="495300" cy="793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5400000">
            <a:off x="5430802" y="3522698"/>
            <a:ext cx="495300" cy="793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5400000">
            <a:off x="5430801" y="5465799"/>
            <a:ext cx="495300" cy="793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https://encrypted-tbn2.gstatic.com/images?q=tbn:ANd9GcQd_oCOS76dycOio5Pts9o6ruBM1LRmWyUrhdgWwgdhyFyqckTstQ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539549"/>
            <a:ext cx="2324100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Slide Number Placeholder 1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54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Experimental design </a:t>
            </a:r>
            <a:r>
              <a:rPr lang="en-US" b="1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b="1" dirty="0"/>
              <a:t>Optimization of particle </a:t>
            </a:r>
            <a:r>
              <a:rPr lang="en-US" b="1" dirty="0" smtClean="0"/>
              <a:t>size - 20 runs</a:t>
            </a:r>
          </a:p>
          <a:p>
            <a:pPr marL="0" indent="0" algn="l" rtl="0">
              <a:buNone/>
            </a:pPr>
            <a:r>
              <a:rPr lang="en-US" dirty="0"/>
              <a:t>Stat-Ease software (Design-Expert V.8.0.7.1)</a:t>
            </a:r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three independent variables selected were </a:t>
            </a:r>
            <a:endParaRPr lang="en-US" dirty="0" smtClean="0"/>
          </a:p>
          <a:p>
            <a:pPr lvl="1" algn="l" rtl="0"/>
            <a:r>
              <a:rPr lang="en-US" dirty="0" smtClean="0"/>
              <a:t>Polymer concentration </a:t>
            </a:r>
            <a:r>
              <a:rPr lang="en-US" dirty="0"/>
              <a:t>(A</a:t>
            </a:r>
            <a:r>
              <a:rPr lang="en-US" dirty="0" smtClean="0"/>
              <a:t>).</a:t>
            </a:r>
          </a:p>
          <a:p>
            <a:pPr lvl="1" algn="l" rtl="0"/>
            <a:r>
              <a:rPr lang="en-US" dirty="0" smtClean="0"/>
              <a:t>Inlet temperature </a:t>
            </a:r>
            <a:r>
              <a:rPr lang="en-US" dirty="0"/>
              <a:t>(B</a:t>
            </a:r>
            <a:r>
              <a:rPr lang="en-US" dirty="0" smtClean="0"/>
              <a:t>)</a:t>
            </a:r>
          </a:p>
          <a:p>
            <a:pPr lvl="1" algn="l" rtl="0"/>
            <a:r>
              <a:rPr lang="en-US" dirty="0" smtClean="0"/>
              <a:t>Feed flow </a:t>
            </a:r>
            <a:r>
              <a:rPr lang="en-US" dirty="0"/>
              <a:t>rate (C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5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Preparation: Spray Drying Technique:</a:t>
            </a:r>
            <a:endParaRPr lang="en-US" b="1" dirty="0"/>
          </a:p>
        </p:txBody>
      </p:sp>
      <p:pic>
        <p:nvPicPr>
          <p:cNvPr id="1028" name="Picture 4" descr="http://www.masontechnology.ie/files/images/products/Buchi5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95400"/>
            <a:ext cx="6100010" cy="4612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95400" y="6019800"/>
            <a:ext cx="6096000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BUCHI: Nano Spray Drier B-90</a:t>
            </a:r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080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نموذج</Template>
  <TotalTime>1711</TotalTime>
  <Words>1157</Words>
  <Application>Microsoft Office PowerPoint</Application>
  <PresentationFormat>On-screen Show (4:3)</PresentationFormat>
  <Paragraphs>162</Paragraphs>
  <Slides>25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مشربية</vt:lpstr>
      <vt:lpstr>Optimization of particles size for lung specific drug delivery by way of microspheres </vt:lpstr>
      <vt:lpstr>Objectives:</vt:lpstr>
      <vt:lpstr> Introduction:</vt:lpstr>
      <vt:lpstr>Therapy:</vt:lpstr>
      <vt:lpstr>Solution:</vt:lpstr>
      <vt:lpstr>PowerPoint Presentation</vt:lpstr>
      <vt:lpstr>Formula:</vt:lpstr>
      <vt:lpstr>Experimental design methodology</vt:lpstr>
      <vt:lpstr>Preparation: Spray Drying Technique:</vt:lpstr>
      <vt:lpstr>Evaluation of fine powder (microspheres):</vt:lpstr>
      <vt:lpstr>Drug content</vt:lpstr>
      <vt:lpstr>Percentage yield:</vt:lpstr>
      <vt:lpstr>Surface Morphology: </vt:lpstr>
      <vt:lpstr>PowerPoint Presentation</vt:lpstr>
      <vt:lpstr>Particle Size Analysis:</vt:lpstr>
      <vt:lpstr>In  vitro release studies:</vt:lpstr>
      <vt:lpstr>PowerPoint Presentation</vt:lpstr>
      <vt:lpstr>PowerPoint Presentation</vt:lpstr>
      <vt:lpstr>Release Kinetics:</vt:lpstr>
      <vt:lpstr>Stability studies:</vt:lpstr>
      <vt:lpstr>PowerPoint Presentation</vt:lpstr>
      <vt:lpstr>Conclusion:</vt:lpstr>
      <vt:lpstr>References:</vt:lpstr>
      <vt:lpstr>  Questions!? </vt:lpstr>
      <vt:lpstr>Thank you…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and evaluation of microspheres for lung targeting</dc:title>
  <dc:creator>Sree Nagaraja Setty Harsha</dc:creator>
  <cp:lastModifiedBy>SiteKiosk Limited User Account</cp:lastModifiedBy>
  <cp:revision>149</cp:revision>
  <dcterms:created xsi:type="dcterms:W3CDTF">2006-08-16T00:00:00Z</dcterms:created>
  <dcterms:modified xsi:type="dcterms:W3CDTF">2014-12-02T19:02:15Z</dcterms:modified>
</cp:coreProperties>
</file>