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2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3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4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7" name="AutoShape 8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8" name="AutoShape 9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059" name="Rectangle 10"/>
          <p:cNvSpPr>
            <a:spLocks noGrp="1" noChangeArrowheads="1"/>
          </p:cNvSpPr>
          <p:nvPr>
            <p:ph type="sldImg"/>
          </p:nvPr>
        </p:nvSpPr>
        <p:spPr bwMode="auto">
          <a:xfrm>
            <a:off x="-11798300" y="-11796713"/>
            <a:ext cx="11784012" cy="124777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" name="Rectangle 11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0525" cy="409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253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614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819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24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1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4339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5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DD2154-4B86-4A99-8C0C-64AF5A40B7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14F32-A5E5-4D9B-964D-5D4BC45E75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8288" y="128588"/>
            <a:ext cx="2052637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08688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19B738-DF23-4E72-B111-0E99D21F1B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21E6F1-D0B4-40F8-9B6E-C419E8F844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DA0915-C796-4608-927F-19CA9D3767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0663" cy="4510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600200"/>
            <a:ext cx="4030662" cy="4510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1FC274-567A-4E60-8C7E-6F7594FEB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92245-1777-4B3E-A9EB-9B52B76418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FC6E1-AB3D-4C16-98D8-CA6EBCCB0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48B2B4-6AEB-4C51-A45B-B516FC2E78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5B4E35-E44F-4FAA-9DE8-E985340E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FEDA60-4D16-4B7B-9963-3F81A23C1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137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do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13725" cy="451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 para editar o formato do texto da estrutura de tópicos</a:t>
            </a:r>
          </a:p>
          <a:p>
            <a:pPr lvl="1"/>
            <a:r>
              <a:rPr lang="en-GB" smtClean="0"/>
              <a:t>2.º Nível da estrutura de tópicos</a:t>
            </a:r>
          </a:p>
          <a:p>
            <a:pPr lvl="2"/>
            <a:r>
              <a:rPr lang="en-GB" smtClean="0"/>
              <a:t>3.º Nível da estrutura de tópicos</a:t>
            </a:r>
          </a:p>
          <a:p>
            <a:pPr lvl="3"/>
            <a:r>
              <a:rPr lang="en-GB" smtClean="0"/>
              <a:t>4.º Nível da estrutura de tópicos</a:t>
            </a:r>
          </a:p>
          <a:p>
            <a:pPr lvl="4"/>
            <a:r>
              <a:rPr lang="en-GB" smtClean="0"/>
              <a:t>5.º Nível da estrutura de tópicos</a:t>
            </a:r>
          </a:p>
          <a:p>
            <a:pPr lvl="4"/>
            <a:r>
              <a:rPr lang="en-GB" smtClean="0"/>
              <a:t>6.º Nível da estrutura de tópicos</a:t>
            </a:r>
          </a:p>
          <a:p>
            <a:pPr lvl="4"/>
            <a:r>
              <a:rPr lang="en-GB" smtClean="0"/>
              <a:t>7.º Nível da estrutura de tópicos</a:t>
            </a:r>
          </a:p>
          <a:p>
            <a:pPr lvl="4"/>
            <a:r>
              <a:rPr lang="en-GB" smtClean="0"/>
              <a:t>8.º Nível da estrutura de tópicos</a:t>
            </a:r>
          </a:p>
          <a:p>
            <a:pPr lvl="4"/>
            <a:r>
              <a:rPr lang="en-GB" smtClean="0"/>
              <a:t>9.º Nível da estrutura de tópicos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353175"/>
            <a:ext cx="213042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17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1CE328B1-7A2C-4B7F-924A-E9FE001C9B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Calibri" panose="020F05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685800" y="1268413"/>
            <a:ext cx="7772400" cy="2332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0" y="-26988"/>
            <a:ext cx="9144000" cy="68294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1193800"/>
            <a:ext cx="8567738" cy="544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Decentralizing care of people living with HIV to primary care can be an alternative to sustainability and humanization of the Brazilian program of HIV/Aids control.</a:t>
            </a:r>
          </a:p>
          <a:p>
            <a:pPr algn="ctr">
              <a:lnSpc>
                <a:spcPct val="1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lnSpc>
                <a:spcPct val="150000"/>
              </a:lnSpc>
              <a:buSzPct val="100000"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Bernardino Geraldo </a:t>
            </a:r>
            <a:r>
              <a:rPr lang="en-US" sz="2000" b="1" dirty="0" err="1" smtClean="0">
                <a:solidFill>
                  <a:srgbClr val="000000"/>
                </a:solidFill>
              </a:rPr>
              <a:t>Alves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Souto</a:t>
            </a:r>
            <a:r>
              <a:rPr lang="en-US" sz="2000" b="1" dirty="0" smtClean="0">
                <a:solidFill>
                  <a:srgbClr val="000000"/>
                </a:solidFill>
              </a:rPr>
              <a:t>.</a:t>
            </a:r>
          </a:p>
          <a:p>
            <a:pPr algn="ctr" eaLnBrk="1" hangingPunct="1">
              <a:buSzPct val="100000"/>
              <a:defRPr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defRPr/>
            </a:pPr>
            <a:r>
              <a:rPr lang="en-US" b="1" dirty="0" smtClean="0">
                <a:solidFill>
                  <a:srgbClr val="000000"/>
                </a:solidFill>
              </a:rPr>
              <a:t>Support:</a:t>
            </a:r>
          </a:p>
          <a:p>
            <a:pPr algn="ctr" eaLnBrk="1" hangingPunct="1">
              <a:buSzPct val="100000"/>
              <a:defRPr/>
            </a:pPr>
            <a:endParaRPr lang="en-US" sz="2000" b="1" dirty="0" smtClean="0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defRPr/>
            </a:pPr>
            <a:r>
              <a:rPr lang="en-US" sz="2000" b="1" dirty="0" smtClean="0">
                <a:solidFill>
                  <a:srgbClr val="000000"/>
                </a:solidFill>
              </a:rPr>
              <a:t>Federal University of São Carlos, São Paulo, Brazil.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725" y="4791075"/>
            <a:ext cx="1701800" cy="1060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08850" y="4797425"/>
            <a:ext cx="1655763" cy="1079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71438" y="65088"/>
            <a:ext cx="9072562" cy="1157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</a:rPr>
              <a:t>2</a:t>
            </a:r>
            <a:r>
              <a:rPr lang="en-US" sz="2000" b="1" baseline="15000">
                <a:solidFill>
                  <a:srgbClr val="000000"/>
                </a:solidFill>
              </a:rPr>
              <a:t>nd</a:t>
            </a:r>
            <a:r>
              <a:rPr lang="en-US" sz="2000" b="1">
                <a:solidFill>
                  <a:srgbClr val="000000"/>
                </a:solidFill>
              </a:rPr>
              <a:t> International Conference on  HIV/AIDS, STDs, &amp; STIs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</a:rPr>
              <a:t>October 27-29, 2014 Las Vegas, USA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950" y="44450"/>
            <a:ext cx="2879725" cy="172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1863" y="92075"/>
            <a:ext cx="295275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63500" y="-850900"/>
            <a:ext cx="2600325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1509" name="Rectangle 4"/>
          <p:cNvSpPr>
            <a:spLocks noChangeArrowheads="1"/>
          </p:cNvSpPr>
          <p:nvPr/>
        </p:nvSpPr>
        <p:spPr bwMode="auto">
          <a:xfrm>
            <a:off x="63500" y="-850900"/>
            <a:ext cx="2600325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63500" y="-850900"/>
            <a:ext cx="2600325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63500" y="-850900"/>
            <a:ext cx="2600325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21512" name="Rectangle 7"/>
          <p:cNvSpPr>
            <a:spLocks noChangeArrowheads="1"/>
          </p:cNvSpPr>
          <p:nvPr/>
        </p:nvSpPr>
        <p:spPr bwMode="auto">
          <a:xfrm>
            <a:off x="63500" y="-850900"/>
            <a:ext cx="2600325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pic>
        <p:nvPicPr>
          <p:cNvPr id="2151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3644900"/>
            <a:ext cx="2879725" cy="178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514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11863" y="3644900"/>
            <a:ext cx="3024187" cy="1847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515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95625" y="101600"/>
            <a:ext cx="2844800" cy="1671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516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7950" y="1844675"/>
            <a:ext cx="2879725" cy="174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517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59113" y="1916113"/>
            <a:ext cx="2881312" cy="172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21518" name="Picture 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11863" y="1916113"/>
            <a:ext cx="2952750" cy="1657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0" y="5732463"/>
            <a:ext cx="8964613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Bibliografia.</a:t>
            </a: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Paula IA, Guibu IA (org.). DST/aids na rede básica: uma integração necessária. São Paulo: Secretaria de Estado da Saúde, 2007.</a:t>
            </a:r>
          </a:p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400">
                <a:solidFill>
                  <a:srgbClr val="000000"/>
                </a:solidFill>
              </a:rPr>
              <a:t>Souto BGA. Implicações existenciais da infecção pelo HIV. Curitiba, PR, Brasil, CRV, 2014.</a:t>
            </a:r>
          </a:p>
        </p:txBody>
      </p:sp>
      <p:pic>
        <p:nvPicPr>
          <p:cNvPr id="21520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059113" y="3716338"/>
            <a:ext cx="2881312" cy="171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0" y="26988"/>
            <a:ext cx="9144000" cy="680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u="sng">
                <a:solidFill>
                  <a:srgbClr val="000000"/>
                </a:solidFill>
              </a:rPr>
              <a:t>Institutional context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</a:rPr>
              <a:t>The Brazilian Health System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411413" y="1592263"/>
            <a:ext cx="4321175" cy="642937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Tertiary level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: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Hospitals.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331913" y="3071813"/>
            <a:ext cx="6480175" cy="642937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Secondary level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Ambulatory Services of Specialized Assistance.</a:t>
            </a: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692275" y="4546600"/>
            <a:ext cx="5868988" cy="917575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Primary level.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Basic Unities of Health Care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(Family Health Strategy and First Aid/Prompt Attendance)</a:t>
            </a:r>
          </a:p>
        </p:txBody>
      </p:sp>
      <p:sp>
        <p:nvSpPr>
          <p:cNvPr id="5126" name="Line 5"/>
          <p:cNvSpPr>
            <a:spLocks noChangeShapeType="1"/>
          </p:cNvSpPr>
          <p:nvPr/>
        </p:nvSpPr>
        <p:spPr bwMode="auto">
          <a:xfrm flipV="1">
            <a:off x="4535488" y="2397125"/>
            <a:ext cx="1587" cy="3889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6"/>
          <p:cNvSpPr>
            <a:spLocks noChangeShapeType="1"/>
          </p:cNvSpPr>
          <p:nvPr/>
        </p:nvSpPr>
        <p:spPr bwMode="auto">
          <a:xfrm flipV="1">
            <a:off x="3870325" y="2397125"/>
            <a:ext cx="1588" cy="3889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6426200" y="4089400"/>
            <a:ext cx="1588" cy="388938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V="1">
            <a:off x="5454650" y="4052888"/>
            <a:ext cx="1588" cy="3889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0" name="Line 9"/>
          <p:cNvSpPr>
            <a:spLocks noChangeShapeType="1"/>
          </p:cNvSpPr>
          <p:nvPr/>
        </p:nvSpPr>
        <p:spPr bwMode="auto">
          <a:xfrm flipV="1">
            <a:off x="4481513" y="4052888"/>
            <a:ext cx="1587" cy="3889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1" name="Line 10"/>
          <p:cNvSpPr>
            <a:spLocks noChangeShapeType="1"/>
          </p:cNvSpPr>
          <p:nvPr/>
        </p:nvSpPr>
        <p:spPr bwMode="auto">
          <a:xfrm flipV="1">
            <a:off x="3762375" y="4052888"/>
            <a:ext cx="1588" cy="3889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V="1">
            <a:off x="2862263" y="4052888"/>
            <a:ext cx="1587" cy="388937"/>
          </a:xfrm>
          <a:prstGeom prst="line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26988"/>
            <a:ext cx="9144000" cy="680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u="sng">
                <a:solidFill>
                  <a:srgbClr val="000000"/>
                </a:solidFill>
              </a:rPr>
              <a:t>Institutional context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</a:rPr>
              <a:t>The Brazilian Program of HIV/Aids is vertical.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411413" y="1196975"/>
            <a:ext cx="4321175" cy="6429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Ministry of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: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Normative and Provider.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1331913" y="2135188"/>
            <a:ext cx="6480175" cy="642937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Secretaries of State for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Intermediary managers and collaborators of the Ministry.</a:t>
            </a:r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835150" y="3143250"/>
            <a:ext cx="5545138" cy="6429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Secretaries of the cities for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Providers of assistance and epidemiological informants</a:t>
            </a:r>
          </a:p>
        </p:txBody>
      </p:sp>
      <p:sp>
        <p:nvSpPr>
          <p:cNvPr id="7174" name="Text Box 5"/>
          <p:cNvSpPr txBox="1">
            <a:spLocks noChangeArrowheads="1"/>
          </p:cNvSpPr>
          <p:nvPr/>
        </p:nvSpPr>
        <p:spPr bwMode="auto">
          <a:xfrm>
            <a:off x="1844675" y="3860800"/>
            <a:ext cx="55435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Hospitals</a:t>
            </a:r>
          </a:p>
        </p:txBody>
      </p:sp>
      <p:sp>
        <p:nvSpPr>
          <p:cNvPr id="7175" name="Text Box 6"/>
          <p:cNvSpPr txBox="1">
            <a:spLocks noChangeArrowheads="1"/>
          </p:cNvSpPr>
          <p:nvPr/>
        </p:nvSpPr>
        <p:spPr bwMode="auto">
          <a:xfrm>
            <a:off x="1258888" y="4868863"/>
            <a:ext cx="6769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Local Services for Specialized Assistance on HIV/Aids.</a:t>
            </a:r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44463" y="5591175"/>
            <a:ext cx="8891587" cy="703263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FF0000"/>
                </a:solidFill>
                <a:latin typeface="Calibri" pitchFamily="32" charset="0"/>
              </a:rPr>
              <a:t>Guarantee of control and organization of the program, mainly in its logistical and epidemiological aspects.</a:t>
            </a:r>
          </a:p>
        </p:txBody>
      </p:sp>
      <p:sp>
        <p:nvSpPr>
          <p:cNvPr id="7177" name="AutoShape 8"/>
          <p:cNvSpPr>
            <a:spLocks noChangeArrowheads="1"/>
          </p:cNvSpPr>
          <p:nvPr/>
        </p:nvSpPr>
        <p:spPr bwMode="auto">
          <a:xfrm>
            <a:off x="8172450" y="1268413"/>
            <a:ext cx="287338" cy="966787"/>
          </a:xfrm>
          <a:prstGeom prst="curvedLeftArrow">
            <a:avLst>
              <a:gd name="adj1" fmla="val 24986"/>
              <a:gd name="adj2" fmla="val 50002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7178" name="AutoShape 9"/>
          <p:cNvSpPr>
            <a:spLocks noChangeArrowheads="1"/>
          </p:cNvSpPr>
          <p:nvPr/>
        </p:nvSpPr>
        <p:spPr bwMode="auto">
          <a:xfrm>
            <a:off x="8101013" y="2565400"/>
            <a:ext cx="287337" cy="965200"/>
          </a:xfrm>
          <a:prstGeom prst="curvedLeftArrow">
            <a:avLst>
              <a:gd name="adj1" fmla="val 24991"/>
              <a:gd name="adj2" fmla="val 49998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7179" name="AutoShape 10"/>
          <p:cNvSpPr>
            <a:spLocks noChangeArrowheads="1"/>
          </p:cNvSpPr>
          <p:nvPr/>
        </p:nvSpPr>
        <p:spPr bwMode="auto">
          <a:xfrm>
            <a:off x="7885113" y="3687763"/>
            <a:ext cx="358775" cy="1254125"/>
          </a:xfrm>
          <a:prstGeom prst="curvedLeftArrow">
            <a:avLst>
              <a:gd name="adj1" fmla="val 24987"/>
              <a:gd name="adj2" fmla="val 50006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7180" name="AutoShape 11"/>
          <p:cNvSpPr>
            <a:spLocks noChangeArrowheads="1"/>
          </p:cNvSpPr>
          <p:nvPr/>
        </p:nvSpPr>
        <p:spPr bwMode="auto">
          <a:xfrm rot="10800000">
            <a:off x="755650" y="2460625"/>
            <a:ext cx="431800" cy="2513013"/>
          </a:xfrm>
          <a:prstGeom prst="curvedLeftArrow">
            <a:avLst>
              <a:gd name="adj1" fmla="val 25004"/>
              <a:gd name="adj2" fmla="val 50008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7181" name="AutoShape 12"/>
          <p:cNvSpPr>
            <a:spLocks noChangeArrowheads="1"/>
          </p:cNvSpPr>
          <p:nvPr/>
        </p:nvSpPr>
        <p:spPr bwMode="auto">
          <a:xfrm rot="-9480000">
            <a:off x="923925" y="962025"/>
            <a:ext cx="431800" cy="1289050"/>
          </a:xfrm>
          <a:prstGeom prst="curvedLeftArrow">
            <a:avLst>
              <a:gd name="adj1" fmla="val 24988"/>
              <a:gd name="adj2" fmla="val 50004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cxnSp>
        <p:nvCxnSpPr>
          <p:cNvPr id="7182" name="AutoShape 13"/>
          <p:cNvCxnSpPr>
            <a:cxnSpLocks noChangeShapeType="1"/>
          </p:cNvCxnSpPr>
          <p:nvPr/>
        </p:nvCxnSpPr>
        <p:spPr bwMode="auto">
          <a:xfrm>
            <a:off x="4498975" y="4221163"/>
            <a:ext cx="3175" cy="503237"/>
          </a:xfrm>
          <a:prstGeom prst="straightConnector1">
            <a:avLst/>
          </a:prstGeom>
          <a:noFill/>
          <a:ln w="25560" cap="sq">
            <a:solidFill>
              <a:srgbClr val="4F81BD"/>
            </a:solidFill>
            <a:miter lim="800000"/>
            <a:headEnd type="triangle" w="med" len="med"/>
            <a:tailEnd type="triangle" w="med" len="med"/>
          </a:ln>
          <a:effectLst>
            <a:outerShdw dist="74769" dir="938535" algn="ctr" rotWithShape="0">
              <a:srgbClr val="000000">
                <a:alpha val="38033"/>
              </a:srgbClr>
            </a:outerShdw>
          </a:effec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0" y="827088"/>
            <a:ext cx="9144000" cy="558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u="sng">
                <a:solidFill>
                  <a:srgbClr val="000000"/>
                </a:solidFill>
              </a:rPr>
              <a:t>Assistential Context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</a:rPr>
              <a:t>Bureaucratic and standardized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FF0000"/>
                </a:solidFill>
              </a:rPr>
              <a:t>Limits the participation of the subject to their own care;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FF0000"/>
                </a:solidFill>
              </a:rPr>
              <a:t>Loses opportunities to reduce human suffering;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FF0000"/>
                </a:solidFill>
              </a:rPr>
              <a:t>Does not contribute to equity;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FF0000"/>
                </a:solidFill>
              </a:rPr>
              <a:t>Limits efficiency, efficacy and effectiveness.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FF0000"/>
              </a:solidFill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5463" y="1831975"/>
            <a:ext cx="3019425" cy="2028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0" y="1196975"/>
            <a:ext cx="9144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>
                <a:solidFill>
                  <a:srgbClr val="000000"/>
                </a:solidFill>
                <a:latin typeface="Calibri" pitchFamily="32" charset="0"/>
              </a:rPr>
              <a:t>Municipal Services of Specialized Assistance on STDs/HIV/Aids.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0" y="26988"/>
            <a:ext cx="9144000" cy="680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u="sng">
                <a:solidFill>
                  <a:srgbClr val="000000"/>
                </a:solidFill>
              </a:rPr>
              <a:t>Institutional context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</a:rPr>
              <a:t>The Brazilian Program of HIV/Aids is vertical.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411413" y="1196975"/>
            <a:ext cx="4321175" cy="6429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Ministry of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: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Normative and Provider.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1331913" y="2135188"/>
            <a:ext cx="6480175" cy="642937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Secretaries of State for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Intermediary managers and collaborators of the Ministry.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1835150" y="3143250"/>
            <a:ext cx="5545138" cy="6429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Secretaries of the cities for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Providers of assistance and epidemiological informants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1844675" y="3860800"/>
            <a:ext cx="55435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Hospitals</a:t>
            </a: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1258888" y="4868863"/>
            <a:ext cx="6769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Local Services for Specialized Assistance on HIV/Aids.</a:t>
            </a:r>
          </a:p>
        </p:txBody>
      </p:sp>
      <p:sp>
        <p:nvSpPr>
          <p:cNvPr id="11272" name="AutoShape 7"/>
          <p:cNvSpPr>
            <a:spLocks noChangeArrowheads="1"/>
          </p:cNvSpPr>
          <p:nvPr/>
        </p:nvSpPr>
        <p:spPr bwMode="auto">
          <a:xfrm>
            <a:off x="8172450" y="1268413"/>
            <a:ext cx="287338" cy="966787"/>
          </a:xfrm>
          <a:prstGeom prst="curvedLeftArrow">
            <a:avLst>
              <a:gd name="adj1" fmla="val 24986"/>
              <a:gd name="adj2" fmla="val 50002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1273" name="AutoShape 8"/>
          <p:cNvSpPr>
            <a:spLocks noChangeArrowheads="1"/>
          </p:cNvSpPr>
          <p:nvPr/>
        </p:nvSpPr>
        <p:spPr bwMode="auto">
          <a:xfrm>
            <a:off x="8101013" y="2565400"/>
            <a:ext cx="287337" cy="965200"/>
          </a:xfrm>
          <a:prstGeom prst="curvedLeftArrow">
            <a:avLst>
              <a:gd name="adj1" fmla="val 24991"/>
              <a:gd name="adj2" fmla="val 49998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7885113" y="3687763"/>
            <a:ext cx="358775" cy="1254125"/>
          </a:xfrm>
          <a:prstGeom prst="curvedLeftArrow">
            <a:avLst>
              <a:gd name="adj1" fmla="val 24987"/>
              <a:gd name="adj2" fmla="val 50006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 rot="10800000">
            <a:off x="755650" y="2460625"/>
            <a:ext cx="431800" cy="2513013"/>
          </a:xfrm>
          <a:prstGeom prst="curvedLeftArrow">
            <a:avLst>
              <a:gd name="adj1" fmla="val 25004"/>
              <a:gd name="adj2" fmla="val 50008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 rot="-9480000">
            <a:off x="923925" y="962025"/>
            <a:ext cx="431800" cy="1289050"/>
          </a:xfrm>
          <a:prstGeom prst="curvedLeftArrow">
            <a:avLst>
              <a:gd name="adj1" fmla="val 24988"/>
              <a:gd name="adj2" fmla="val 50004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cxnSp>
        <p:nvCxnSpPr>
          <p:cNvPr id="11277" name="AutoShape 12"/>
          <p:cNvCxnSpPr>
            <a:cxnSpLocks noChangeShapeType="1"/>
          </p:cNvCxnSpPr>
          <p:nvPr/>
        </p:nvCxnSpPr>
        <p:spPr bwMode="auto">
          <a:xfrm>
            <a:off x="4498975" y="4221163"/>
            <a:ext cx="3175" cy="503237"/>
          </a:xfrm>
          <a:prstGeom prst="straightConnector1">
            <a:avLst/>
          </a:prstGeom>
          <a:noFill/>
          <a:ln w="25560" cap="sq">
            <a:solidFill>
              <a:srgbClr val="4F81BD"/>
            </a:solidFill>
            <a:miter lim="800000"/>
            <a:headEnd type="triangle" w="med" len="med"/>
            <a:tailEnd type="triangle" w="med" len="med"/>
          </a:ln>
          <a:effectLst>
            <a:outerShdw dist="74769" dir="938535" algn="ctr" rotWithShape="0">
              <a:srgbClr val="000000">
                <a:alpha val="38033"/>
              </a:srgbClr>
            </a:outerShdw>
          </a:effectLst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0" y="26988"/>
            <a:ext cx="9144000" cy="680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 u="sng">
                <a:solidFill>
                  <a:srgbClr val="000000"/>
                </a:solidFill>
              </a:rPr>
              <a:t>Institutional context</a:t>
            </a:r>
            <a:r>
              <a:rPr lang="en-US" sz="2000" b="1">
                <a:solidFill>
                  <a:srgbClr val="000000"/>
                </a:solidFill>
              </a:rPr>
              <a:t>: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</a:rPr>
              <a:t>The Brazilian Program of HIV/Aids is vertical.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000" b="1">
              <a:solidFill>
                <a:srgbClr val="000000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2411413" y="1196975"/>
            <a:ext cx="4321175" cy="6429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Ministry of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: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Normative and Provider.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1331913" y="2135188"/>
            <a:ext cx="6480175" cy="642937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Secretaries of State for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Intermediary managers and collaborators of the Ministry.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835150" y="3143250"/>
            <a:ext cx="5545138" cy="642938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Secretaries of the cities for Health</a:t>
            </a:r>
            <a:r>
              <a:rPr lang="en-US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Providers of assistance and epidemiological informants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844675" y="3860800"/>
            <a:ext cx="554355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>
                <a:solidFill>
                  <a:srgbClr val="000000"/>
                </a:solidFill>
                <a:latin typeface="Calibri" pitchFamily="32" charset="0"/>
              </a:rPr>
              <a:t>Hospitals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258888" y="4868863"/>
            <a:ext cx="67691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>
                <a:solidFill>
                  <a:srgbClr val="000000"/>
                </a:solidFill>
                <a:latin typeface="Calibri" pitchFamily="32" charset="0"/>
              </a:rPr>
              <a:t>Local Services for Specialized Assistance on HIV/Aids.</a:t>
            </a:r>
          </a:p>
        </p:txBody>
      </p:sp>
      <p:sp>
        <p:nvSpPr>
          <p:cNvPr id="13320" name="AutoShape 7"/>
          <p:cNvSpPr>
            <a:spLocks noChangeArrowheads="1"/>
          </p:cNvSpPr>
          <p:nvPr/>
        </p:nvSpPr>
        <p:spPr bwMode="auto">
          <a:xfrm>
            <a:off x="8172450" y="1268413"/>
            <a:ext cx="287338" cy="966787"/>
          </a:xfrm>
          <a:prstGeom prst="curvedLeftArrow">
            <a:avLst>
              <a:gd name="adj1" fmla="val 24986"/>
              <a:gd name="adj2" fmla="val 50002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3321" name="AutoShape 8"/>
          <p:cNvSpPr>
            <a:spLocks noChangeArrowheads="1"/>
          </p:cNvSpPr>
          <p:nvPr/>
        </p:nvSpPr>
        <p:spPr bwMode="auto">
          <a:xfrm>
            <a:off x="8101013" y="2565400"/>
            <a:ext cx="287337" cy="965200"/>
          </a:xfrm>
          <a:prstGeom prst="curvedLeftArrow">
            <a:avLst>
              <a:gd name="adj1" fmla="val 24991"/>
              <a:gd name="adj2" fmla="val 49998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3322" name="AutoShape 9"/>
          <p:cNvSpPr>
            <a:spLocks noChangeArrowheads="1"/>
          </p:cNvSpPr>
          <p:nvPr/>
        </p:nvSpPr>
        <p:spPr bwMode="auto">
          <a:xfrm>
            <a:off x="7885113" y="3687763"/>
            <a:ext cx="358775" cy="1254125"/>
          </a:xfrm>
          <a:prstGeom prst="curvedLeftArrow">
            <a:avLst>
              <a:gd name="adj1" fmla="val 24987"/>
              <a:gd name="adj2" fmla="val 50006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3323" name="AutoShape 10"/>
          <p:cNvSpPr>
            <a:spLocks noChangeArrowheads="1"/>
          </p:cNvSpPr>
          <p:nvPr/>
        </p:nvSpPr>
        <p:spPr bwMode="auto">
          <a:xfrm rot="10800000">
            <a:off x="755650" y="2460625"/>
            <a:ext cx="431800" cy="2513013"/>
          </a:xfrm>
          <a:prstGeom prst="curvedLeftArrow">
            <a:avLst>
              <a:gd name="adj1" fmla="val 25004"/>
              <a:gd name="adj2" fmla="val 50008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sp>
        <p:nvSpPr>
          <p:cNvPr id="13324" name="AutoShape 11"/>
          <p:cNvSpPr>
            <a:spLocks noChangeArrowheads="1"/>
          </p:cNvSpPr>
          <p:nvPr/>
        </p:nvSpPr>
        <p:spPr bwMode="auto">
          <a:xfrm rot="-9480000">
            <a:off x="923925" y="962025"/>
            <a:ext cx="431800" cy="1289050"/>
          </a:xfrm>
          <a:prstGeom prst="curvedLeftArrow">
            <a:avLst>
              <a:gd name="adj1" fmla="val 24988"/>
              <a:gd name="adj2" fmla="val 50004"/>
              <a:gd name="adj3" fmla="val 25000"/>
            </a:avLst>
          </a:prstGeom>
          <a:solidFill>
            <a:srgbClr val="4F81BD"/>
          </a:solidFill>
          <a:ln w="3240" cap="sq">
            <a:solidFill>
              <a:srgbClr val="385D8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t-BR"/>
          </a:p>
        </p:txBody>
      </p:sp>
      <p:cxnSp>
        <p:nvCxnSpPr>
          <p:cNvPr id="13325" name="AutoShape 12"/>
          <p:cNvCxnSpPr>
            <a:cxnSpLocks noChangeShapeType="1"/>
          </p:cNvCxnSpPr>
          <p:nvPr/>
        </p:nvCxnSpPr>
        <p:spPr bwMode="auto">
          <a:xfrm>
            <a:off x="4498975" y="4221163"/>
            <a:ext cx="3175" cy="503237"/>
          </a:xfrm>
          <a:prstGeom prst="straightConnector1">
            <a:avLst/>
          </a:prstGeom>
          <a:noFill/>
          <a:ln w="25560" cap="sq">
            <a:solidFill>
              <a:srgbClr val="4F81BD"/>
            </a:solidFill>
            <a:miter lim="800000"/>
            <a:headEnd type="triangle" w="med" len="med"/>
            <a:tailEnd type="triangle" w="med" len="med"/>
          </a:ln>
          <a:effectLst>
            <a:outerShdw dist="74769" dir="938535" algn="ctr" rotWithShape="0">
              <a:srgbClr val="000000">
                <a:alpha val="38033"/>
              </a:srgbClr>
            </a:outerShdw>
          </a:effectLst>
        </p:spPr>
      </p:cxnSp>
      <p:sp>
        <p:nvSpPr>
          <p:cNvPr id="13326" name="Text Box 13"/>
          <p:cNvSpPr txBox="1">
            <a:spLocks noChangeArrowheads="1"/>
          </p:cNvSpPr>
          <p:nvPr/>
        </p:nvSpPr>
        <p:spPr bwMode="auto">
          <a:xfrm>
            <a:off x="2555875" y="6197600"/>
            <a:ext cx="4392613" cy="520700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800" b="1">
                <a:solidFill>
                  <a:srgbClr val="FF0000"/>
                </a:solidFill>
                <a:latin typeface="Calibri" pitchFamily="32" charset="0"/>
              </a:rPr>
              <a:t>Family Health Strategy</a:t>
            </a:r>
          </a:p>
        </p:txBody>
      </p:sp>
      <p:cxnSp>
        <p:nvCxnSpPr>
          <p:cNvPr id="13327" name="AutoShape 14"/>
          <p:cNvCxnSpPr>
            <a:cxnSpLocks noChangeShapeType="1"/>
          </p:cNvCxnSpPr>
          <p:nvPr/>
        </p:nvCxnSpPr>
        <p:spPr bwMode="auto">
          <a:xfrm flipH="1">
            <a:off x="4348163" y="5229225"/>
            <a:ext cx="7937" cy="792163"/>
          </a:xfrm>
          <a:prstGeom prst="straightConnector1">
            <a:avLst/>
          </a:prstGeom>
          <a:noFill/>
          <a:ln w="38160" cap="sq">
            <a:solidFill>
              <a:srgbClr val="00206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3328" name="AutoShape 15"/>
          <p:cNvCxnSpPr>
            <a:cxnSpLocks noChangeShapeType="1"/>
          </p:cNvCxnSpPr>
          <p:nvPr/>
        </p:nvCxnSpPr>
        <p:spPr bwMode="auto">
          <a:xfrm flipH="1" flipV="1">
            <a:off x="4641850" y="5229225"/>
            <a:ext cx="1588" cy="792163"/>
          </a:xfrm>
          <a:prstGeom prst="straightConnector1">
            <a:avLst/>
          </a:prstGeom>
          <a:noFill/>
          <a:ln w="38160" cap="sq">
            <a:solidFill>
              <a:srgbClr val="00206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362" name="AutoShape 1"/>
          <p:cNvCxnSpPr>
            <a:cxnSpLocks noChangeShapeType="1"/>
          </p:cNvCxnSpPr>
          <p:nvPr/>
        </p:nvCxnSpPr>
        <p:spPr bwMode="auto">
          <a:xfrm flipH="1">
            <a:off x="4354513" y="1484313"/>
            <a:ext cx="1587" cy="3097212"/>
          </a:xfrm>
          <a:prstGeom prst="straightConnector1">
            <a:avLst/>
          </a:prstGeom>
          <a:noFill/>
          <a:ln w="38160" cap="sq">
            <a:solidFill>
              <a:srgbClr val="00206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5363" name="AutoShape 2"/>
          <p:cNvCxnSpPr>
            <a:cxnSpLocks noChangeShapeType="1"/>
          </p:cNvCxnSpPr>
          <p:nvPr/>
        </p:nvCxnSpPr>
        <p:spPr bwMode="auto">
          <a:xfrm flipV="1">
            <a:off x="4643438" y="1412875"/>
            <a:ext cx="3175" cy="3095625"/>
          </a:xfrm>
          <a:prstGeom prst="straightConnector1">
            <a:avLst/>
          </a:prstGeom>
          <a:noFill/>
          <a:ln w="38160" cap="sq">
            <a:solidFill>
              <a:srgbClr val="002060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1536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75" y="1793875"/>
            <a:ext cx="3887788" cy="242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836613"/>
            <a:ext cx="9144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>
                <a:solidFill>
                  <a:srgbClr val="000000"/>
                </a:solidFill>
                <a:latin typeface="Calibri" pitchFamily="32" charset="0"/>
              </a:rPr>
              <a:t>Municipal Services of Specialized Assistance on STDs/HIV/Aids.</a:t>
            </a:r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2411413" y="4781550"/>
            <a:ext cx="4392612" cy="398463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  <a:latin typeface="Calibri" pitchFamily="32" charset="0"/>
              </a:rPr>
              <a:t>Family Health Strategy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411413" y="4781550"/>
            <a:ext cx="4392612" cy="398463"/>
          </a:xfrm>
          <a:prstGeom prst="rect">
            <a:avLst/>
          </a:prstGeom>
          <a:noFill/>
          <a:ln w="3240" cap="sq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b="1">
                <a:solidFill>
                  <a:srgbClr val="000000"/>
                </a:solidFill>
                <a:latin typeface="Calibri" pitchFamily="32" charset="0"/>
              </a:rPr>
              <a:t>Family Health Strategy</a:t>
            </a:r>
          </a:p>
        </p:txBody>
      </p:sp>
      <p:cxnSp>
        <p:nvCxnSpPr>
          <p:cNvPr id="17411" name="AutoShape 2"/>
          <p:cNvCxnSpPr>
            <a:cxnSpLocks noChangeShapeType="1"/>
          </p:cNvCxnSpPr>
          <p:nvPr/>
        </p:nvCxnSpPr>
        <p:spPr bwMode="auto">
          <a:xfrm flipH="1">
            <a:off x="4354513" y="1484313"/>
            <a:ext cx="1587" cy="3097212"/>
          </a:xfrm>
          <a:prstGeom prst="straightConnector1">
            <a:avLst/>
          </a:prstGeom>
          <a:noFill/>
          <a:ln w="38160" cap="sq">
            <a:solidFill>
              <a:srgbClr val="00206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412" name="AutoShape 3"/>
          <p:cNvCxnSpPr>
            <a:cxnSpLocks noChangeShapeType="1"/>
          </p:cNvCxnSpPr>
          <p:nvPr/>
        </p:nvCxnSpPr>
        <p:spPr bwMode="auto">
          <a:xfrm flipV="1">
            <a:off x="4643438" y="1412875"/>
            <a:ext cx="3175" cy="3095625"/>
          </a:xfrm>
          <a:prstGeom prst="straightConnector1">
            <a:avLst/>
          </a:prstGeom>
          <a:noFill/>
          <a:ln w="38160" cap="sq">
            <a:solidFill>
              <a:srgbClr val="002060"/>
            </a:solidFill>
            <a:miter lim="800000"/>
            <a:headEnd/>
            <a:tailEnd type="triangle" w="med" len="med"/>
          </a:ln>
          <a:effectLst/>
        </p:spPr>
      </p:cxn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2555875" y="1793875"/>
            <a:ext cx="3887788" cy="2427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555875" y="2293938"/>
            <a:ext cx="3887788" cy="9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50000"/>
              </a:lnSpc>
              <a:buSzPct val="100000"/>
              <a:defRPr/>
            </a:pP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Transference of the care with specialized support  to the</a:t>
            </a:r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0" y="836613"/>
            <a:ext cx="9144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400" b="1">
                <a:solidFill>
                  <a:srgbClr val="000000"/>
                </a:solidFill>
                <a:latin typeface="Calibri" pitchFamily="32" charset="0"/>
              </a:rPr>
              <a:t>Municipalized Services of Specialized Assistance on STD/HIV/Aids.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6249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 eaLnBrk="1" hangingPunct="1">
              <a:lnSpc>
                <a:spcPct val="150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4400">
                <a:solidFill>
                  <a:srgbClr val="000000"/>
                </a:solidFill>
                <a:latin typeface="Calibri" pitchFamily="32" charset="0"/>
              </a:rPr>
              <a:t>Expanded and integral person-centered care promotes the biological, social, emotional and epidemiological coping of HIV.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9088" y="44450"/>
            <a:ext cx="2295525" cy="1514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422</Words>
  <PresentationFormat>On-screen Show (4:3)</PresentationFormat>
  <Paragraphs>149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Microsoft YaHei</vt:lpstr>
      <vt:lpstr>Calibri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 Maria</dc:creator>
  <cp:lastModifiedBy>sahoo</cp:lastModifiedBy>
  <cp:revision>54</cp:revision>
  <cp:lastPrinted>1601-01-01T00:00:00Z</cp:lastPrinted>
  <dcterms:created xsi:type="dcterms:W3CDTF">2012-02-13T15:55:39Z</dcterms:created>
  <dcterms:modified xsi:type="dcterms:W3CDTF">2014-10-31T10:18:12Z</dcterms:modified>
</cp:coreProperties>
</file>