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6" r:id="rId3"/>
    <p:sldId id="268" r:id="rId4"/>
    <p:sldId id="260" r:id="rId5"/>
    <p:sldId id="261" r:id="rId6"/>
    <p:sldId id="262" r:id="rId7"/>
    <p:sldId id="270" r:id="rId8"/>
    <p:sldId id="282" r:id="rId9"/>
    <p:sldId id="263" r:id="rId10"/>
    <p:sldId id="259" r:id="rId11"/>
    <p:sldId id="281" r:id="rId12"/>
    <p:sldId id="264" r:id="rId13"/>
    <p:sldId id="279" r:id="rId14"/>
    <p:sldId id="285" r:id="rId15"/>
    <p:sldId id="286" r:id="rId16"/>
    <p:sldId id="273" r:id="rId17"/>
    <p:sldId id="274" r:id="rId18"/>
    <p:sldId id="278" r:id="rId19"/>
    <p:sldId id="275" r:id="rId20"/>
    <p:sldId id="266" r:id="rId21"/>
    <p:sldId id="267" r:id="rId22"/>
    <p:sldId id="265"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EF5C2"/>
    <a:srgbClr val="FFCCFF"/>
    <a:srgbClr val="005024"/>
    <a:srgbClr val="A500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22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Dr%20Soudamani's\Annual%20Report\MI%20%20calc.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Dr%20Soudamani's\Annual%20Report\MI%20%20calc.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0.13382508116831671"/>
          <c:y val="4.9180327868852514E-2"/>
          <c:w val="0.79162483462661093"/>
          <c:h val="0.79404937892512761"/>
        </c:manualLayout>
      </c:layout>
      <c:scatterChart>
        <c:scatterStyle val="lineMarker"/>
        <c:ser>
          <c:idx val="0"/>
          <c:order val="0"/>
          <c:tx>
            <c:v>Difeno 125 g a.i./ha 1st year</c:v>
          </c:tx>
          <c:spPr>
            <a:ln w="15875">
              <a:solidFill>
                <a:srgbClr val="0070C0"/>
              </a:solidFill>
            </a:ln>
          </c:spPr>
          <c:marker>
            <c:symbol val="diamond"/>
            <c:size val="4"/>
            <c:spPr>
              <a:solidFill>
                <a:srgbClr val="0070C0"/>
              </a:solidFill>
              <a:ln>
                <a:solidFill>
                  <a:srgbClr val="0070C0"/>
                </a:solidFill>
              </a:ln>
            </c:spPr>
          </c:marker>
          <c:errBars>
            <c:errDir val="y"/>
            <c:errBarType val="both"/>
            <c:errValType val="cust"/>
            <c:plus>
              <c:numRef>
                <c:f>'Difeno propi pome'!$DU$11:$DU$18</c:f>
                <c:numCache>
                  <c:formatCode>General</c:formatCode>
                  <c:ptCount val="8"/>
                  <c:pt idx="0">
                    <c:v>0.16300000000000031</c:v>
                  </c:pt>
                  <c:pt idx="1">
                    <c:v>0.10500000000000002</c:v>
                  </c:pt>
                  <c:pt idx="2">
                    <c:v>4.8000000000000084E-2</c:v>
                  </c:pt>
                  <c:pt idx="3">
                    <c:v>1.700000000000006E-2</c:v>
                  </c:pt>
                  <c:pt idx="4">
                    <c:v>1.2999999999999998E-2</c:v>
                  </c:pt>
                  <c:pt idx="5">
                    <c:v>6.0000000000000201E-3</c:v>
                  </c:pt>
                  <c:pt idx="6">
                    <c:v>2.0000000000000052E-3</c:v>
                  </c:pt>
                  <c:pt idx="7">
                    <c:v>1.0000000000000039E-3</c:v>
                  </c:pt>
                </c:numCache>
              </c:numRef>
            </c:plus>
            <c:minus>
              <c:numRef>
                <c:f>'Difeno propi pome'!$DU$11:$DU$18</c:f>
                <c:numCache>
                  <c:formatCode>General</c:formatCode>
                  <c:ptCount val="8"/>
                  <c:pt idx="0">
                    <c:v>0.16300000000000031</c:v>
                  </c:pt>
                  <c:pt idx="1">
                    <c:v>0.10500000000000002</c:v>
                  </c:pt>
                  <c:pt idx="2">
                    <c:v>4.8000000000000084E-2</c:v>
                  </c:pt>
                  <c:pt idx="3">
                    <c:v>1.700000000000006E-2</c:v>
                  </c:pt>
                  <c:pt idx="4">
                    <c:v>1.2999999999999998E-2</c:v>
                  </c:pt>
                  <c:pt idx="5">
                    <c:v>6.0000000000000201E-3</c:v>
                  </c:pt>
                  <c:pt idx="6">
                    <c:v>2.0000000000000052E-3</c:v>
                  </c:pt>
                  <c:pt idx="7">
                    <c:v>1.0000000000000039E-3</c:v>
                  </c:pt>
                </c:numCache>
              </c:numRef>
            </c:minus>
            <c:spPr>
              <a:ln w="12700">
                <a:solidFill>
                  <a:srgbClr val="0070C0"/>
                </a:solidFill>
              </a:ln>
            </c:spPr>
          </c:errBars>
          <c:xVal>
            <c:numRef>
              <c:f>'Difeno propi pome'!$DN$11:$DN$19</c:f>
              <c:numCache>
                <c:formatCode>General</c:formatCode>
                <c:ptCount val="9"/>
                <c:pt idx="0">
                  <c:v>0</c:v>
                </c:pt>
                <c:pt idx="1">
                  <c:v>1</c:v>
                </c:pt>
                <c:pt idx="2">
                  <c:v>5</c:v>
                </c:pt>
                <c:pt idx="3">
                  <c:v>10</c:v>
                </c:pt>
                <c:pt idx="4">
                  <c:v>15</c:v>
                </c:pt>
                <c:pt idx="5">
                  <c:v>20</c:v>
                </c:pt>
                <c:pt idx="6">
                  <c:v>25</c:v>
                </c:pt>
                <c:pt idx="7">
                  <c:v>30</c:v>
                </c:pt>
                <c:pt idx="8">
                  <c:v>35</c:v>
                </c:pt>
              </c:numCache>
            </c:numRef>
          </c:xVal>
          <c:yVal>
            <c:numRef>
              <c:f>'Difeno propi pome'!$DP$11:$DP$19</c:f>
              <c:numCache>
                <c:formatCode>General</c:formatCode>
                <c:ptCount val="9"/>
                <c:pt idx="0">
                  <c:v>1.2049999999999954</c:v>
                </c:pt>
                <c:pt idx="1">
                  <c:v>1.012</c:v>
                </c:pt>
                <c:pt idx="2">
                  <c:v>0.72400000000000064</c:v>
                </c:pt>
                <c:pt idx="3">
                  <c:v>0.34800000000000086</c:v>
                </c:pt>
                <c:pt idx="4">
                  <c:v>0.1580000000000005</c:v>
                </c:pt>
                <c:pt idx="5">
                  <c:v>0.10199999999999998</c:v>
                </c:pt>
                <c:pt idx="6">
                  <c:v>7.9000000000000292E-2</c:v>
                </c:pt>
                <c:pt idx="7">
                  <c:v>5.00000000000001E-2</c:v>
                </c:pt>
              </c:numCache>
            </c:numRef>
          </c:yVal>
        </c:ser>
        <c:ser>
          <c:idx val="1"/>
          <c:order val="1"/>
          <c:tx>
            <c:v>Difeno 250 g a.i./ha 1st year</c:v>
          </c:tx>
          <c:spPr>
            <a:ln w="15875">
              <a:solidFill>
                <a:srgbClr val="00B050"/>
              </a:solidFill>
            </a:ln>
          </c:spPr>
          <c:marker>
            <c:symbol val="circle"/>
            <c:size val="4"/>
            <c:spPr>
              <a:solidFill>
                <a:srgbClr val="00B050"/>
              </a:solidFill>
              <a:ln>
                <a:solidFill>
                  <a:srgbClr val="00B050"/>
                </a:solidFill>
              </a:ln>
            </c:spPr>
          </c:marker>
          <c:errBars>
            <c:errDir val="y"/>
            <c:errBarType val="both"/>
            <c:errValType val="cust"/>
            <c:plus>
              <c:numRef>
                <c:f>'Difeno propi pome'!$DV$11:$DV$18</c:f>
                <c:numCache>
                  <c:formatCode>General</c:formatCode>
                  <c:ptCount val="8"/>
                  <c:pt idx="0">
                    <c:v>0.17200000000000001</c:v>
                  </c:pt>
                  <c:pt idx="1">
                    <c:v>0.14500000000000021</c:v>
                  </c:pt>
                  <c:pt idx="2">
                    <c:v>8.3000000000000268E-2</c:v>
                  </c:pt>
                  <c:pt idx="3">
                    <c:v>2.4000000000000042E-2</c:v>
                  </c:pt>
                  <c:pt idx="4">
                    <c:v>1.8000000000000058E-2</c:v>
                  </c:pt>
                  <c:pt idx="5">
                    <c:v>8.0000000000000227E-3</c:v>
                  </c:pt>
                  <c:pt idx="6">
                    <c:v>7.0000000000000236E-3</c:v>
                  </c:pt>
                  <c:pt idx="7">
                    <c:v>6.0000000000000201E-3</c:v>
                  </c:pt>
                </c:numCache>
              </c:numRef>
            </c:plus>
            <c:minus>
              <c:numRef>
                <c:f>'Difeno propi pome'!$DV$11:$DV$18</c:f>
                <c:numCache>
                  <c:formatCode>General</c:formatCode>
                  <c:ptCount val="8"/>
                  <c:pt idx="0">
                    <c:v>0.17200000000000001</c:v>
                  </c:pt>
                  <c:pt idx="1">
                    <c:v>0.14500000000000021</c:v>
                  </c:pt>
                  <c:pt idx="2">
                    <c:v>8.3000000000000268E-2</c:v>
                  </c:pt>
                  <c:pt idx="3">
                    <c:v>2.4000000000000042E-2</c:v>
                  </c:pt>
                  <c:pt idx="4">
                    <c:v>1.8000000000000058E-2</c:v>
                  </c:pt>
                  <c:pt idx="5">
                    <c:v>8.0000000000000227E-3</c:v>
                  </c:pt>
                  <c:pt idx="6">
                    <c:v>7.0000000000000236E-3</c:v>
                  </c:pt>
                  <c:pt idx="7">
                    <c:v>6.0000000000000201E-3</c:v>
                  </c:pt>
                </c:numCache>
              </c:numRef>
            </c:minus>
            <c:spPr>
              <a:ln w="12700">
                <a:solidFill>
                  <a:srgbClr val="00B050"/>
                </a:solidFill>
              </a:ln>
            </c:spPr>
          </c:errBars>
          <c:xVal>
            <c:numRef>
              <c:f>'Difeno propi pome'!$DN$11:$DN$19</c:f>
              <c:numCache>
                <c:formatCode>General</c:formatCode>
                <c:ptCount val="9"/>
                <c:pt idx="0">
                  <c:v>0</c:v>
                </c:pt>
                <c:pt idx="1">
                  <c:v>1</c:v>
                </c:pt>
                <c:pt idx="2">
                  <c:v>5</c:v>
                </c:pt>
                <c:pt idx="3">
                  <c:v>10</c:v>
                </c:pt>
                <c:pt idx="4">
                  <c:v>15</c:v>
                </c:pt>
                <c:pt idx="5">
                  <c:v>20</c:v>
                </c:pt>
                <c:pt idx="6">
                  <c:v>25</c:v>
                </c:pt>
                <c:pt idx="7">
                  <c:v>30</c:v>
                </c:pt>
                <c:pt idx="8">
                  <c:v>35</c:v>
                </c:pt>
              </c:numCache>
            </c:numRef>
          </c:xVal>
          <c:yVal>
            <c:numRef>
              <c:f>'Difeno propi pome'!$DQ$11:$DQ$19</c:f>
              <c:numCache>
                <c:formatCode>General</c:formatCode>
                <c:ptCount val="9"/>
                <c:pt idx="0">
                  <c:v>1.6719999999999962</c:v>
                </c:pt>
                <c:pt idx="1">
                  <c:v>1.464</c:v>
                </c:pt>
                <c:pt idx="2">
                  <c:v>0.92800000000000005</c:v>
                </c:pt>
                <c:pt idx="3">
                  <c:v>0.46</c:v>
                </c:pt>
                <c:pt idx="4">
                  <c:v>0.23700000000000004</c:v>
                </c:pt>
                <c:pt idx="5">
                  <c:v>0.17400000000000004</c:v>
                </c:pt>
                <c:pt idx="6">
                  <c:v>0.14300000000000004</c:v>
                </c:pt>
                <c:pt idx="7">
                  <c:v>9.6000000000000224E-2</c:v>
                </c:pt>
              </c:numCache>
            </c:numRef>
          </c:yVal>
        </c:ser>
        <c:ser>
          <c:idx val="2"/>
          <c:order val="2"/>
          <c:tx>
            <c:v>Difeno 125 g a.i./ha 2nd year</c:v>
          </c:tx>
          <c:spPr>
            <a:ln w="15875">
              <a:solidFill>
                <a:srgbClr val="FF0000"/>
              </a:solidFill>
            </a:ln>
          </c:spPr>
          <c:marker>
            <c:symbol val="triangle"/>
            <c:size val="4"/>
            <c:spPr>
              <a:solidFill>
                <a:srgbClr val="FF0000"/>
              </a:solidFill>
              <a:ln>
                <a:solidFill>
                  <a:srgbClr val="FF0000"/>
                </a:solidFill>
              </a:ln>
            </c:spPr>
          </c:marker>
          <c:errBars>
            <c:errDir val="y"/>
            <c:errBarType val="both"/>
            <c:errValType val="cust"/>
            <c:plus>
              <c:numRef>
                <c:f>'Difeno propi pome'!$DW$11:$DW$18</c:f>
                <c:numCache>
                  <c:formatCode>General</c:formatCode>
                  <c:ptCount val="8"/>
                  <c:pt idx="0">
                    <c:v>0.10400000000000002</c:v>
                  </c:pt>
                  <c:pt idx="1">
                    <c:v>4.7000000000000132E-2</c:v>
                  </c:pt>
                  <c:pt idx="2">
                    <c:v>3.3000000000000002E-2</c:v>
                  </c:pt>
                  <c:pt idx="3">
                    <c:v>2.6000000000000075E-2</c:v>
                  </c:pt>
                  <c:pt idx="4">
                    <c:v>1.6000000000000052E-2</c:v>
                  </c:pt>
                  <c:pt idx="5">
                    <c:v>1.2999999999999998E-2</c:v>
                  </c:pt>
                  <c:pt idx="6">
                    <c:v>5.0000000000000122E-3</c:v>
                  </c:pt>
                  <c:pt idx="7">
                    <c:v>1.0000000000000039E-3</c:v>
                  </c:pt>
                </c:numCache>
              </c:numRef>
            </c:plus>
            <c:minus>
              <c:numRef>
                <c:f>'Difeno propi pome'!$DW$11:$DW$18</c:f>
                <c:numCache>
                  <c:formatCode>General</c:formatCode>
                  <c:ptCount val="8"/>
                  <c:pt idx="0">
                    <c:v>0.10400000000000002</c:v>
                  </c:pt>
                  <c:pt idx="1">
                    <c:v>4.7000000000000132E-2</c:v>
                  </c:pt>
                  <c:pt idx="2">
                    <c:v>3.3000000000000002E-2</c:v>
                  </c:pt>
                  <c:pt idx="3">
                    <c:v>2.6000000000000075E-2</c:v>
                  </c:pt>
                  <c:pt idx="4">
                    <c:v>1.6000000000000052E-2</c:v>
                  </c:pt>
                  <c:pt idx="5">
                    <c:v>1.2999999999999998E-2</c:v>
                  </c:pt>
                  <c:pt idx="6">
                    <c:v>5.0000000000000122E-3</c:v>
                  </c:pt>
                  <c:pt idx="7">
                    <c:v>1.0000000000000039E-3</c:v>
                  </c:pt>
                </c:numCache>
              </c:numRef>
            </c:minus>
            <c:spPr>
              <a:ln w="12700">
                <a:solidFill>
                  <a:srgbClr val="FF0000"/>
                </a:solidFill>
              </a:ln>
            </c:spPr>
          </c:errBars>
          <c:xVal>
            <c:numRef>
              <c:f>'Difeno propi pome'!$DN$11:$DN$19</c:f>
              <c:numCache>
                <c:formatCode>General</c:formatCode>
                <c:ptCount val="9"/>
                <c:pt idx="0">
                  <c:v>0</c:v>
                </c:pt>
                <c:pt idx="1">
                  <c:v>1</c:v>
                </c:pt>
                <c:pt idx="2">
                  <c:v>5</c:v>
                </c:pt>
                <c:pt idx="3">
                  <c:v>10</c:v>
                </c:pt>
                <c:pt idx="4">
                  <c:v>15</c:v>
                </c:pt>
                <c:pt idx="5">
                  <c:v>20</c:v>
                </c:pt>
                <c:pt idx="6">
                  <c:v>25</c:v>
                </c:pt>
                <c:pt idx="7">
                  <c:v>30</c:v>
                </c:pt>
                <c:pt idx="8">
                  <c:v>35</c:v>
                </c:pt>
              </c:numCache>
            </c:numRef>
          </c:xVal>
          <c:yVal>
            <c:numRef>
              <c:f>'Difeno propi pome'!$DR$11:$DR$19</c:f>
              <c:numCache>
                <c:formatCode>General</c:formatCode>
                <c:ptCount val="9"/>
                <c:pt idx="0">
                  <c:v>0.875000000000002</c:v>
                </c:pt>
                <c:pt idx="1">
                  <c:v>0.70000000000000062</c:v>
                </c:pt>
                <c:pt idx="2">
                  <c:v>0.504</c:v>
                </c:pt>
                <c:pt idx="3">
                  <c:v>0.34600000000000086</c:v>
                </c:pt>
                <c:pt idx="4">
                  <c:v>0.21600000000000041</c:v>
                </c:pt>
                <c:pt idx="5">
                  <c:v>0.17300000000000001</c:v>
                </c:pt>
                <c:pt idx="6">
                  <c:v>0.12000000000000002</c:v>
                </c:pt>
                <c:pt idx="7">
                  <c:v>5.80000000000001E-2</c:v>
                </c:pt>
              </c:numCache>
            </c:numRef>
          </c:yVal>
        </c:ser>
        <c:ser>
          <c:idx val="3"/>
          <c:order val="3"/>
          <c:tx>
            <c:v>Difeno 250 g a.i./ha 2nd year</c:v>
          </c:tx>
          <c:spPr>
            <a:ln w="15875">
              <a:solidFill>
                <a:srgbClr val="7030A0"/>
              </a:solidFill>
            </a:ln>
          </c:spPr>
          <c:marker>
            <c:symbol val="x"/>
            <c:size val="4"/>
            <c:spPr>
              <a:solidFill>
                <a:srgbClr val="7030A0"/>
              </a:solidFill>
              <a:ln>
                <a:solidFill>
                  <a:srgbClr val="7030A0"/>
                </a:solidFill>
              </a:ln>
            </c:spPr>
          </c:marker>
          <c:errBars>
            <c:errDir val="y"/>
            <c:errBarType val="both"/>
            <c:errValType val="cust"/>
            <c:plus>
              <c:numRef>
                <c:f>'Difeno propi pome'!$DX$11:$DX$19</c:f>
                <c:numCache>
                  <c:formatCode>General</c:formatCode>
                  <c:ptCount val="9"/>
                  <c:pt idx="0">
                    <c:v>0.11000000000000013</c:v>
                  </c:pt>
                  <c:pt idx="1">
                    <c:v>9.0000000000000066E-2</c:v>
                  </c:pt>
                  <c:pt idx="2">
                    <c:v>5.5000000000000118E-2</c:v>
                  </c:pt>
                  <c:pt idx="3">
                    <c:v>3.0000000000000075E-2</c:v>
                  </c:pt>
                  <c:pt idx="4">
                    <c:v>8.0000000000000227E-3</c:v>
                  </c:pt>
                  <c:pt idx="5">
                    <c:v>1.700000000000006E-2</c:v>
                  </c:pt>
                  <c:pt idx="6">
                    <c:v>1.2999999999999998E-2</c:v>
                  </c:pt>
                  <c:pt idx="7">
                    <c:v>6.0000000000000201E-3</c:v>
                  </c:pt>
                  <c:pt idx="8">
                    <c:v>4.0000000000000114E-3</c:v>
                  </c:pt>
                </c:numCache>
              </c:numRef>
            </c:plus>
            <c:minus>
              <c:numRef>
                <c:f>'Difeno propi pome'!$DX$11:$DX$19</c:f>
                <c:numCache>
                  <c:formatCode>General</c:formatCode>
                  <c:ptCount val="9"/>
                  <c:pt idx="0">
                    <c:v>0.11000000000000013</c:v>
                  </c:pt>
                  <c:pt idx="1">
                    <c:v>9.0000000000000066E-2</c:v>
                  </c:pt>
                  <c:pt idx="2">
                    <c:v>5.5000000000000118E-2</c:v>
                  </c:pt>
                  <c:pt idx="3">
                    <c:v>3.0000000000000075E-2</c:v>
                  </c:pt>
                  <c:pt idx="4">
                    <c:v>8.0000000000000227E-3</c:v>
                  </c:pt>
                  <c:pt idx="5">
                    <c:v>1.700000000000006E-2</c:v>
                  </c:pt>
                  <c:pt idx="6">
                    <c:v>1.2999999999999998E-2</c:v>
                  </c:pt>
                  <c:pt idx="7">
                    <c:v>6.0000000000000201E-3</c:v>
                  </c:pt>
                  <c:pt idx="8">
                    <c:v>4.0000000000000114E-3</c:v>
                  </c:pt>
                </c:numCache>
              </c:numRef>
            </c:minus>
            <c:spPr>
              <a:ln w="12700">
                <a:solidFill>
                  <a:srgbClr val="7030A0"/>
                </a:solidFill>
              </a:ln>
            </c:spPr>
          </c:errBars>
          <c:xVal>
            <c:numRef>
              <c:f>'Difeno propi pome'!$DN$11:$DN$19</c:f>
              <c:numCache>
                <c:formatCode>General</c:formatCode>
                <c:ptCount val="9"/>
                <c:pt idx="0">
                  <c:v>0</c:v>
                </c:pt>
                <c:pt idx="1">
                  <c:v>1</c:v>
                </c:pt>
                <c:pt idx="2">
                  <c:v>5</c:v>
                </c:pt>
                <c:pt idx="3">
                  <c:v>10</c:v>
                </c:pt>
                <c:pt idx="4">
                  <c:v>15</c:v>
                </c:pt>
                <c:pt idx="5">
                  <c:v>20</c:v>
                </c:pt>
                <c:pt idx="6">
                  <c:v>25</c:v>
                </c:pt>
                <c:pt idx="7">
                  <c:v>30</c:v>
                </c:pt>
                <c:pt idx="8">
                  <c:v>35</c:v>
                </c:pt>
              </c:numCache>
            </c:numRef>
          </c:xVal>
          <c:yVal>
            <c:numRef>
              <c:f>'Difeno propi pome'!$DS$11:$DS$19</c:f>
              <c:numCache>
                <c:formatCode>General</c:formatCode>
                <c:ptCount val="9"/>
                <c:pt idx="0">
                  <c:v>1.54</c:v>
                </c:pt>
                <c:pt idx="1">
                  <c:v>1.236</c:v>
                </c:pt>
                <c:pt idx="2">
                  <c:v>0.78100000000000003</c:v>
                </c:pt>
                <c:pt idx="3">
                  <c:v>0.48400000000000032</c:v>
                </c:pt>
                <c:pt idx="4">
                  <c:v>0.32500000000000107</c:v>
                </c:pt>
                <c:pt idx="5">
                  <c:v>0.20400000000000001</c:v>
                </c:pt>
                <c:pt idx="6">
                  <c:v>0.15200000000000041</c:v>
                </c:pt>
                <c:pt idx="7">
                  <c:v>0.12200000000000009</c:v>
                </c:pt>
                <c:pt idx="8">
                  <c:v>8.000000000000021E-2</c:v>
                </c:pt>
              </c:numCache>
            </c:numRef>
          </c:yVal>
        </c:ser>
        <c:axId val="6462464"/>
        <c:axId val="6464640"/>
      </c:scatterChart>
      <c:valAx>
        <c:axId val="6462464"/>
        <c:scaling>
          <c:orientation val="minMax"/>
        </c:scaling>
        <c:axPos val="b"/>
        <c:title>
          <c:tx>
            <c:rich>
              <a:bodyPr/>
              <a:lstStyle/>
              <a:p>
                <a:pPr>
                  <a:defRPr lang="en-IN" sz="1000" b="0" i="0" u="none" strike="noStrike" baseline="0">
                    <a:solidFill>
                      <a:srgbClr val="000000"/>
                    </a:solidFill>
                    <a:latin typeface="Arial" pitchFamily="34" charset="0"/>
                    <a:ea typeface="Arial"/>
                    <a:cs typeface="Arial" pitchFamily="34" charset="0"/>
                  </a:defRPr>
                </a:pPr>
                <a:r>
                  <a:rPr lang="en-IN" sz="1000">
                    <a:latin typeface="Arial" pitchFamily="34" charset="0"/>
                    <a:cs typeface="Arial" pitchFamily="34" charset="0"/>
                  </a:rPr>
                  <a:t>Days after treatment</a:t>
                </a:r>
              </a:p>
            </c:rich>
          </c:tx>
          <c:layout>
            <c:manualLayout>
              <c:xMode val="edge"/>
              <c:yMode val="edge"/>
              <c:x val="0.37913764054602273"/>
              <c:y val="0.92149906052829933"/>
            </c:manualLayout>
          </c:layout>
        </c:title>
        <c:numFmt formatCode="General" sourceLinked="1"/>
        <c:tickLblPos val="nextTo"/>
        <c:txPr>
          <a:bodyPr rot="0" vert="horz"/>
          <a:lstStyle/>
          <a:p>
            <a:pPr>
              <a:defRPr lang="en-IN" sz="1000" b="0" i="0" u="none" strike="noStrike" baseline="0">
                <a:solidFill>
                  <a:srgbClr val="000000"/>
                </a:solidFill>
                <a:latin typeface="Arial" pitchFamily="34" charset="0"/>
                <a:ea typeface="Arial"/>
                <a:cs typeface="Arial" pitchFamily="34" charset="0"/>
              </a:defRPr>
            </a:pPr>
            <a:endParaRPr lang="en-US"/>
          </a:p>
        </c:txPr>
        <c:crossAx val="6464640"/>
        <c:crosses val="autoZero"/>
        <c:crossBetween val="midCat"/>
      </c:valAx>
      <c:valAx>
        <c:axId val="6464640"/>
        <c:scaling>
          <c:orientation val="minMax"/>
        </c:scaling>
        <c:axPos val="l"/>
        <c:title>
          <c:tx>
            <c:rich>
              <a:bodyPr/>
              <a:lstStyle/>
              <a:p>
                <a:pPr>
                  <a:defRPr lang="en-IN" sz="1000" b="0" i="0" u="none" strike="noStrike" baseline="0">
                    <a:solidFill>
                      <a:srgbClr val="000000"/>
                    </a:solidFill>
                    <a:latin typeface="Arial" pitchFamily="34" charset="0"/>
                    <a:ea typeface="Arial"/>
                    <a:cs typeface="Arial" pitchFamily="34" charset="0"/>
                  </a:defRPr>
                </a:pPr>
                <a:r>
                  <a:rPr lang="en-IN" sz="1000">
                    <a:latin typeface="Arial" pitchFamily="34" charset="0"/>
                    <a:cs typeface="Arial" pitchFamily="34" charset="0"/>
                  </a:rPr>
                  <a:t>Residues in mg/kg</a:t>
                </a:r>
              </a:p>
            </c:rich>
          </c:tx>
          <c:layout>
            <c:manualLayout>
              <c:xMode val="edge"/>
              <c:yMode val="edge"/>
              <c:x val="1.060871757842493E-2"/>
              <c:y val="0.30742818707550346"/>
            </c:manualLayout>
          </c:layout>
        </c:title>
        <c:numFmt formatCode="General" sourceLinked="1"/>
        <c:tickLblPos val="nextTo"/>
        <c:txPr>
          <a:bodyPr rot="0" vert="horz"/>
          <a:lstStyle/>
          <a:p>
            <a:pPr>
              <a:defRPr lang="en-IN" sz="1000" b="0" i="0" u="none" strike="noStrike" baseline="0">
                <a:solidFill>
                  <a:srgbClr val="000000"/>
                </a:solidFill>
                <a:latin typeface="Arial" pitchFamily="34" charset="0"/>
                <a:ea typeface="Arial"/>
                <a:cs typeface="Arial" pitchFamily="34" charset="0"/>
              </a:defRPr>
            </a:pPr>
            <a:endParaRPr lang="en-US"/>
          </a:p>
        </c:txPr>
        <c:crossAx val="6462464"/>
        <c:crosses val="autoZero"/>
        <c:crossBetween val="midCat"/>
      </c:valAx>
    </c:plotArea>
    <c:legend>
      <c:legendPos val="r"/>
      <c:layout>
        <c:manualLayout>
          <c:xMode val="edge"/>
          <c:yMode val="edge"/>
          <c:x val="0.44134465724535638"/>
          <c:y val="6.4926925916990522E-2"/>
          <c:w val="0.44054305109692221"/>
          <c:h val="0.20871857684456124"/>
        </c:manualLayout>
      </c:layout>
      <c:txPr>
        <a:bodyPr/>
        <a:lstStyle/>
        <a:p>
          <a:pPr>
            <a:defRPr lang="en-IN" sz="1000" b="0" i="0" u="none" strike="noStrike" baseline="0">
              <a:solidFill>
                <a:srgbClr val="000000"/>
              </a:solidFill>
              <a:latin typeface="Arial" pitchFamily="34" charset="0"/>
              <a:ea typeface="Arial"/>
              <a:cs typeface="Arial" pitchFamily="34" charset="0"/>
            </a:defRPr>
          </a:pPr>
          <a:endParaRPr lang="en-US"/>
        </a:p>
      </c:txPr>
    </c:legend>
    <c:plotVisOnly val="1"/>
    <c:dispBlanksAs val="gap"/>
  </c:chart>
  <c:spPr>
    <a:ln>
      <a:noFill/>
    </a:ln>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IN"/>
  <c:chart>
    <c:plotArea>
      <c:layout>
        <c:manualLayout>
          <c:layoutTarget val="inner"/>
          <c:xMode val="edge"/>
          <c:yMode val="edge"/>
          <c:x val="0.13382508116831671"/>
          <c:y val="4.9180327868852493E-2"/>
          <c:w val="0.79162483462661115"/>
          <c:h val="0.79404937892512761"/>
        </c:manualLayout>
      </c:layout>
      <c:scatterChart>
        <c:scatterStyle val="lineMarker"/>
        <c:ser>
          <c:idx val="0"/>
          <c:order val="0"/>
          <c:tx>
            <c:v>Propi 125 g a.i./ha 1st year</c:v>
          </c:tx>
          <c:spPr>
            <a:ln w="15875">
              <a:solidFill>
                <a:srgbClr val="0070C0"/>
              </a:solidFill>
            </a:ln>
          </c:spPr>
          <c:marker>
            <c:symbol val="diamond"/>
            <c:size val="4"/>
            <c:spPr>
              <a:solidFill>
                <a:srgbClr val="0070C0"/>
              </a:solidFill>
              <a:ln>
                <a:solidFill>
                  <a:srgbClr val="0070C0"/>
                </a:solidFill>
              </a:ln>
            </c:spPr>
          </c:marker>
          <c:errBars>
            <c:errDir val="y"/>
            <c:errBarType val="both"/>
            <c:errValType val="cust"/>
            <c:plus>
              <c:numRef>
                <c:f>'Difeno propi pome'!$DB$11:$DB$18</c:f>
                <c:numCache>
                  <c:formatCode>General</c:formatCode>
                  <c:ptCount val="8"/>
                  <c:pt idx="0">
                    <c:v>9.5000000000000043E-2</c:v>
                  </c:pt>
                  <c:pt idx="1">
                    <c:v>8.0000000000000043E-2</c:v>
                  </c:pt>
                  <c:pt idx="2">
                    <c:v>5.7000000000000023E-2</c:v>
                  </c:pt>
                  <c:pt idx="3">
                    <c:v>3.2000000000000042E-2</c:v>
                  </c:pt>
                  <c:pt idx="4">
                    <c:v>1.4E-2</c:v>
                  </c:pt>
                  <c:pt idx="5">
                    <c:v>1.2999999999999998E-2</c:v>
                  </c:pt>
                  <c:pt idx="6">
                    <c:v>6.0000000000000114E-3</c:v>
                  </c:pt>
                  <c:pt idx="7">
                    <c:v>3.0000000000000079E-3</c:v>
                  </c:pt>
                </c:numCache>
              </c:numRef>
            </c:plus>
            <c:minus>
              <c:numRef>
                <c:f>'Difeno propi pome'!$DB$11:$DB$18</c:f>
                <c:numCache>
                  <c:formatCode>General</c:formatCode>
                  <c:ptCount val="8"/>
                  <c:pt idx="0">
                    <c:v>9.5000000000000043E-2</c:v>
                  </c:pt>
                  <c:pt idx="1">
                    <c:v>8.0000000000000043E-2</c:v>
                  </c:pt>
                  <c:pt idx="2">
                    <c:v>5.7000000000000023E-2</c:v>
                  </c:pt>
                  <c:pt idx="3">
                    <c:v>3.2000000000000042E-2</c:v>
                  </c:pt>
                  <c:pt idx="4">
                    <c:v>1.4E-2</c:v>
                  </c:pt>
                  <c:pt idx="5">
                    <c:v>1.2999999999999998E-2</c:v>
                  </c:pt>
                  <c:pt idx="6">
                    <c:v>6.0000000000000114E-3</c:v>
                  </c:pt>
                  <c:pt idx="7">
                    <c:v>3.0000000000000079E-3</c:v>
                  </c:pt>
                </c:numCache>
              </c:numRef>
            </c:minus>
            <c:spPr>
              <a:ln w="12700">
                <a:solidFill>
                  <a:srgbClr val="0070C0"/>
                </a:solidFill>
              </a:ln>
            </c:spPr>
          </c:errBars>
          <c:xVal>
            <c:numRef>
              <c:f>'Difeno propi pome'!$CW$11:$CW$19</c:f>
              <c:numCache>
                <c:formatCode>General</c:formatCode>
                <c:ptCount val="9"/>
                <c:pt idx="0">
                  <c:v>0</c:v>
                </c:pt>
                <c:pt idx="1">
                  <c:v>1</c:v>
                </c:pt>
                <c:pt idx="2">
                  <c:v>5</c:v>
                </c:pt>
                <c:pt idx="3">
                  <c:v>10</c:v>
                </c:pt>
                <c:pt idx="4">
                  <c:v>15</c:v>
                </c:pt>
                <c:pt idx="5">
                  <c:v>20</c:v>
                </c:pt>
                <c:pt idx="6">
                  <c:v>25</c:v>
                </c:pt>
                <c:pt idx="7">
                  <c:v>30</c:v>
                </c:pt>
                <c:pt idx="8">
                  <c:v>35</c:v>
                </c:pt>
              </c:numCache>
            </c:numRef>
          </c:xVal>
          <c:yVal>
            <c:numRef>
              <c:f>'Difeno propi pome'!$CX$11:$CX$19</c:f>
              <c:numCache>
                <c:formatCode>General</c:formatCode>
                <c:ptCount val="9"/>
                <c:pt idx="0">
                  <c:v>0.86400000000000188</c:v>
                </c:pt>
                <c:pt idx="1">
                  <c:v>0.78</c:v>
                </c:pt>
                <c:pt idx="2">
                  <c:v>0.62600000000000211</c:v>
                </c:pt>
                <c:pt idx="3">
                  <c:v>0.42500000000000032</c:v>
                </c:pt>
                <c:pt idx="4">
                  <c:v>0.27800000000000002</c:v>
                </c:pt>
                <c:pt idx="5">
                  <c:v>0.15500000000000044</c:v>
                </c:pt>
                <c:pt idx="6">
                  <c:v>0.10500000000000002</c:v>
                </c:pt>
                <c:pt idx="7">
                  <c:v>6.2000000000000034E-2</c:v>
                </c:pt>
              </c:numCache>
            </c:numRef>
          </c:yVal>
        </c:ser>
        <c:ser>
          <c:idx val="1"/>
          <c:order val="1"/>
          <c:tx>
            <c:v>Propi 250 g a.i./ha 1st year</c:v>
          </c:tx>
          <c:spPr>
            <a:ln w="15875">
              <a:solidFill>
                <a:srgbClr val="00B050"/>
              </a:solidFill>
            </a:ln>
          </c:spPr>
          <c:marker>
            <c:symbol val="circle"/>
            <c:size val="4"/>
            <c:spPr>
              <a:solidFill>
                <a:srgbClr val="00B050"/>
              </a:solidFill>
              <a:ln>
                <a:solidFill>
                  <a:srgbClr val="00B050"/>
                </a:solidFill>
              </a:ln>
            </c:spPr>
          </c:marker>
          <c:errBars>
            <c:errDir val="y"/>
            <c:errBarType val="both"/>
            <c:errValType val="cust"/>
            <c:plus>
              <c:numRef>
                <c:f>'Difeno propi pome'!$DC$11:$DC$19</c:f>
                <c:numCache>
                  <c:formatCode>General</c:formatCode>
                  <c:ptCount val="9"/>
                  <c:pt idx="0">
                    <c:v>0.18400000000000041</c:v>
                  </c:pt>
                  <c:pt idx="1">
                    <c:v>0.17300000000000001</c:v>
                  </c:pt>
                  <c:pt idx="2">
                    <c:v>0.10100000000000002</c:v>
                  </c:pt>
                  <c:pt idx="3">
                    <c:v>9.8000000000000226E-2</c:v>
                  </c:pt>
                  <c:pt idx="4">
                    <c:v>5.7000000000000023E-2</c:v>
                  </c:pt>
                  <c:pt idx="5">
                    <c:v>2.1999999999999999E-2</c:v>
                  </c:pt>
                  <c:pt idx="6">
                    <c:v>1.9000000000000062E-2</c:v>
                  </c:pt>
                  <c:pt idx="7">
                    <c:v>1.2E-2</c:v>
                  </c:pt>
                  <c:pt idx="8">
                    <c:v>3.0000000000000079E-3</c:v>
                  </c:pt>
                </c:numCache>
              </c:numRef>
            </c:plus>
            <c:minus>
              <c:numRef>
                <c:f>'Difeno propi pome'!$DC$11:$DC$19</c:f>
                <c:numCache>
                  <c:formatCode>General</c:formatCode>
                  <c:ptCount val="9"/>
                  <c:pt idx="0">
                    <c:v>0.18400000000000041</c:v>
                  </c:pt>
                  <c:pt idx="1">
                    <c:v>0.17300000000000001</c:v>
                  </c:pt>
                  <c:pt idx="2">
                    <c:v>0.10100000000000002</c:v>
                  </c:pt>
                  <c:pt idx="3">
                    <c:v>9.8000000000000226E-2</c:v>
                  </c:pt>
                  <c:pt idx="4">
                    <c:v>5.7000000000000023E-2</c:v>
                  </c:pt>
                  <c:pt idx="5">
                    <c:v>2.1999999999999999E-2</c:v>
                  </c:pt>
                  <c:pt idx="6">
                    <c:v>1.9000000000000062E-2</c:v>
                  </c:pt>
                  <c:pt idx="7">
                    <c:v>1.2E-2</c:v>
                  </c:pt>
                  <c:pt idx="8">
                    <c:v>3.0000000000000079E-3</c:v>
                  </c:pt>
                </c:numCache>
              </c:numRef>
            </c:minus>
            <c:spPr>
              <a:ln w="12700">
                <a:solidFill>
                  <a:srgbClr val="00B050"/>
                </a:solidFill>
              </a:ln>
            </c:spPr>
          </c:errBars>
          <c:xVal>
            <c:numRef>
              <c:f>'Difeno propi pome'!$CW$11:$CW$19</c:f>
              <c:numCache>
                <c:formatCode>General</c:formatCode>
                <c:ptCount val="9"/>
                <c:pt idx="0">
                  <c:v>0</c:v>
                </c:pt>
                <c:pt idx="1">
                  <c:v>1</c:v>
                </c:pt>
                <c:pt idx="2">
                  <c:v>5</c:v>
                </c:pt>
                <c:pt idx="3">
                  <c:v>10</c:v>
                </c:pt>
                <c:pt idx="4">
                  <c:v>15</c:v>
                </c:pt>
                <c:pt idx="5">
                  <c:v>20</c:v>
                </c:pt>
                <c:pt idx="6">
                  <c:v>25</c:v>
                </c:pt>
                <c:pt idx="7">
                  <c:v>30</c:v>
                </c:pt>
                <c:pt idx="8">
                  <c:v>35</c:v>
                </c:pt>
              </c:numCache>
            </c:numRef>
          </c:xVal>
          <c:yVal>
            <c:numRef>
              <c:f>'Difeno propi pome'!$CY$11:$CY$19</c:f>
              <c:numCache>
                <c:formatCode>General</c:formatCode>
                <c:ptCount val="9"/>
                <c:pt idx="0">
                  <c:v>2.0449999999999999</c:v>
                </c:pt>
                <c:pt idx="1">
                  <c:v>1.9159999999999959</c:v>
                </c:pt>
                <c:pt idx="2">
                  <c:v>1.548</c:v>
                </c:pt>
                <c:pt idx="3">
                  <c:v>1.075</c:v>
                </c:pt>
                <c:pt idx="4">
                  <c:v>0.71400000000000063</c:v>
                </c:pt>
                <c:pt idx="5">
                  <c:v>0.48100000000000032</c:v>
                </c:pt>
                <c:pt idx="6">
                  <c:v>0.30800000000000038</c:v>
                </c:pt>
                <c:pt idx="7">
                  <c:v>0.16900000000000001</c:v>
                </c:pt>
                <c:pt idx="8">
                  <c:v>8.2000000000000003E-2</c:v>
                </c:pt>
              </c:numCache>
            </c:numRef>
          </c:yVal>
        </c:ser>
        <c:ser>
          <c:idx val="2"/>
          <c:order val="2"/>
          <c:tx>
            <c:v>Propi 125 g a.i./ha 2nd year</c:v>
          </c:tx>
          <c:spPr>
            <a:ln w="15875">
              <a:solidFill>
                <a:srgbClr val="FF0000"/>
              </a:solidFill>
            </a:ln>
          </c:spPr>
          <c:marker>
            <c:symbol val="triangle"/>
            <c:size val="4"/>
            <c:spPr>
              <a:solidFill>
                <a:srgbClr val="FF0000"/>
              </a:solidFill>
              <a:ln>
                <a:solidFill>
                  <a:srgbClr val="FF0000"/>
                </a:solidFill>
              </a:ln>
            </c:spPr>
          </c:marker>
          <c:errBars>
            <c:errDir val="y"/>
            <c:errBarType val="both"/>
            <c:errValType val="cust"/>
            <c:plus>
              <c:numRef>
                <c:f>'Difeno propi pome'!$DD$11:$DD$18</c:f>
                <c:numCache>
                  <c:formatCode>General</c:formatCode>
                  <c:ptCount val="8"/>
                  <c:pt idx="0">
                    <c:v>7.5000000000000011E-2</c:v>
                  </c:pt>
                  <c:pt idx="1">
                    <c:v>4.3000000000000003E-2</c:v>
                  </c:pt>
                  <c:pt idx="2">
                    <c:v>3.7999999999999999E-2</c:v>
                  </c:pt>
                  <c:pt idx="3">
                    <c:v>1.7999999999999999E-2</c:v>
                  </c:pt>
                  <c:pt idx="4">
                    <c:v>7.0000000000000114E-3</c:v>
                  </c:pt>
                  <c:pt idx="5">
                    <c:v>5.0000000000000114E-3</c:v>
                  </c:pt>
                  <c:pt idx="6">
                    <c:v>3.0000000000000079E-3</c:v>
                  </c:pt>
                  <c:pt idx="7">
                    <c:v>1.0000000000000039E-3</c:v>
                  </c:pt>
                </c:numCache>
              </c:numRef>
            </c:plus>
            <c:minus>
              <c:numRef>
                <c:f>'Difeno propi pome'!$DD$11:$DD$18</c:f>
                <c:numCache>
                  <c:formatCode>General</c:formatCode>
                  <c:ptCount val="8"/>
                  <c:pt idx="0">
                    <c:v>7.5000000000000011E-2</c:v>
                  </c:pt>
                  <c:pt idx="1">
                    <c:v>4.3000000000000003E-2</c:v>
                  </c:pt>
                  <c:pt idx="2">
                    <c:v>3.7999999999999999E-2</c:v>
                  </c:pt>
                  <c:pt idx="3">
                    <c:v>1.7999999999999999E-2</c:v>
                  </c:pt>
                  <c:pt idx="4">
                    <c:v>7.0000000000000114E-3</c:v>
                  </c:pt>
                  <c:pt idx="5">
                    <c:v>5.0000000000000114E-3</c:v>
                  </c:pt>
                  <c:pt idx="6">
                    <c:v>3.0000000000000079E-3</c:v>
                  </c:pt>
                  <c:pt idx="7">
                    <c:v>1.0000000000000039E-3</c:v>
                  </c:pt>
                </c:numCache>
              </c:numRef>
            </c:minus>
            <c:spPr>
              <a:ln w="12700">
                <a:solidFill>
                  <a:srgbClr val="FF0000"/>
                </a:solidFill>
              </a:ln>
            </c:spPr>
          </c:errBars>
          <c:xVal>
            <c:numRef>
              <c:f>'Difeno propi pome'!$CW$11:$CW$19</c:f>
              <c:numCache>
                <c:formatCode>General</c:formatCode>
                <c:ptCount val="9"/>
                <c:pt idx="0">
                  <c:v>0</c:v>
                </c:pt>
                <c:pt idx="1">
                  <c:v>1</c:v>
                </c:pt>
                <c:pt idx="2">
                  <c:v>5</c:v>
                </c:pt>
                <c:pt idx="3">
                  <c:v>10</c:v>
                </c:pt>
                <c:pt idx="4">
                  <c:v>15</c:v>
                </c:pt>
                <c:pt idx="5">
                  <c:v>20</c:v>
                </c:pt>
                <c:pt idx="6">
                  <c:v>25</c:v>
                </c:pt>
                <c:pt idx="7">
                  <c:v>30</c:v>
                </c:pt>
                <c:pt idx="8">
                  <c:v>35</c:v>
                </c:pt>
              </c:numCache>
            </c:numRef>
          </c:xVal>
          <c:yVal>
            <c:numRef>
              <c:f>'Difeno propi pome'!$CZ$11:$CZ$19</c:f>
              <c:numCache>
                <c:formatCode>General</c:formatCode>
                <c:ptCount val="9"/>
                <c:pt idx="0">
                  <c:v>0.66300000000000237</c:v>
                </c:pt>
                <c:pt idx="1">
                  <c:v>0.58799999999999997</c:v>
                </c:pt>
                <c:pt idx="2">
                  <c:v>0.4</c:v>
                </c:pt>
                <c:pt idx="3">
                  <c:v>0.21300000000000024</c:v>
                </c:pt>
                <c:pt idx="4">
                  <c:v>0.16</c:v>
                </c:pt>
                <c:pt idx="5">
                  <c:v>0.112</c:v>
                </c:pt>
                <c:pt idx="6">
                  <c:v>8.0000000000000043E-2</c:v>
                </c:pt>
                <c:pt idx="7">
                  <c:v>0.05</c:v>
                </c:pt>
              </c:numCache>
            </c:numRef>
          </c:yVal>
        </c:ser>
        <c:ser>
          <c:idx val="3"/>
          <c:order val="3"/>
          <c:tx>
            <c:v>Propi 250 g a.i./ha 2nd year</c:v>
          </c:tx>
          <c:spPr>
            <a:ln w="15875">
              <a:solidFill>
                <a:srgbClr val="7030A0"/>
              </a:solidFill>
            </a:ln>
          </c:spPr>
          <c:marker>
            <c:symbol val="x"/>
            <c:size val="4"/>
            <c:spPr>
              <a:solidFill>
                <a:srgbClr val="7030A0"/>
              </a:solidFill>
              <a:ln>
                <a:solidFill>
                  <a:srgbClr val="7030A0"/>
                </a:solidFill>
              </a:ln>
            </c:spPr>
          </c:marker>
          <c:errBars>
            <c:errDir val="y"/>
            <c:errBarType val="both"/>
            <c:errValType val="cust"/>
            <c:plus>
              <c:numRef>
                <c:f>'Difeno propi pome'!$DE$11:$DE$18</c:f>
                <c:numCache>
                  <c:formatCode>General</c:formatCode>
                  <c:ptCount val="8"/>
                  <c:pt idx="0">
                    <c:v>0.14600000000000021</c:v>
                  </c:pt>
                  <c:pt idx="1">
                    <c:v>0.13800000000000001</c:v>
                  </c:pt>
                  <c:pt idx="2">
                    <c:v>7.3000000000000009E-2</c:v>
                  </c:pt>
                  <c:pt idx="3">
                    <c:v>4.7000000000000014E-2</c:v>
                  </c:pt>
                  <c:pt idx="4">
                    <c:v>3.2000000000000042E-2</c:v>
                  </c:pt>
                  <c:pt idx="5">
                    <c:v>2.8000000000000001E-2</c:v>
                  </c:pt>
                  <c:pt idx="6">
                    <c:v>1.6000000000000021E-2</c:v>
                  </c:pt>
                  <c:pt idx="7">
                    <c:v>4.0000000000000114E-3</c:v>
                  </c:pt>
                </c:numCache>
              </c:numRef>
            </c:plus>
            <c:minus>
              <c:numRef>
                <c:f>'Difeno propi pome'!$DE$11:$DE$18</c:f>
                <c:numCache>
                  <c:formatCode>General</c:formatCode>
                  <c:ptCount val="8"/>
                  <c:pt idx="0">
                    <c:v>0.14600000000000021</c:v>
                  </c:pt>
                  <c:pt idx="1">
                    <c:v>0.13800000000000001</c:v>
                  </c:pt>
                  <c:pt idx="2">
                    <c:v>7.3000000000000009E-2</c:v>
                  </c:pt>
                  <c:pt idx="3">
                    <c:v>4.7000000000000014E-2</c:v>
                  </c:pt>
                  <c:pt idx="4">
                    <c:v>3.2000000000000042E-2</c:v>
                  </c:pt>
                  <c:pt idx="5">
                    <c:v>2.8000000000000001E-2</c:v>
                  </c:pt>
                  <c:pt idx="6">
                    <c:v>1.6000000000000021E-2</c:v>
                  </c:pt>
                  <c:pt idx="7">
                    <c:v>4.0000000000000114E-3</c:v>
                  </c:pt>
                </c:numCache>
              </c:numRef>
            </c:minus>
            <c:spPr>
              <a:ln w="12700">
                <a:solidFill>
                  <a:srgbClr val="7030A0"/>
                </a:solidFill>
              </a:ln>
            </c:spPr>
          </c:errBars>
          <c:xVal>
            <c:numRef>
              <c:f>'Difeno propi pome'!$CW$11:$CW$19</c:f>
              <c:numCache>
                <c:formatCode>General</c:formatCode>
                <c:ptCount val="9"/>
                <c:pt idx="0">
                  <c:v>0</c:v>
                </c:pt>
                <c:pt idx="1">
                  <c:v>1</c:v>
                </c:pt>
                <c:pt idx="2">
                  <c:v>5</c:v>
                </c:pt>
                <c:pt idx="3">
                  <c:v>10</c:v>
                </c:pt>
                <c:pt idx="4">
                  <c:v>15</c:v>
                </c:pt>
                <c:pt idx="5">
                  <c:v>20</c:v>
                </c:pt>
                <c:pt idx="6">
                  <c:v>25</c:v>
                </c:pt>
                <c:pt idx="7">
                  <c:v>30</c:v>
                </c:pt>
                <c:pt idx="8">
                  <c:v>35</c:v>
                </c:pt>
              </c:numCache>
            </c:numRef>
          </c:xVal>
          <c:yVal>
            <c:numRef>
              <c:f>'Difeno propi pome'!$DA$11:$DA$19</c:f>
              <c:numCache>
                <c:formatCode>General</c:formatCode>
                <c:ptCount val="9"/>
                <c:pt idx="0">
                  <c:v>1.474</c:v>
                </c:pt>
                <c:pt idx="1">
                  <c:v>1.32</c:v>
                </c:pt>
                <c:pt idx="2">
                  <c:v>0.98599999999999999</c:v>
                </c:pt>
                <c:pt idx="3">
                  <c:v>0.73800000000000165</c:v>
                </c:pt>
                <c:pt idx="4">
                  <c:v>0.502</c:v>
                </c:pt>
                <c:pt idx="5">
                  <c:v>0.35500000000000032</c:v>
                </c:pt>
                <c:pt idx="6">
                  <c:v>0.21700000000000041</c:v>
                </c:pt>
                <c:pt idx="7">
                  <c:v>0.10800000000000012</c:v>
                </c:pt>
              </c:numCache>
            </c:numRef>
          </c:yVal>
        </c:ser>
        <c:axId val="39943168"/>
        <c:axId val="39957632"/>
      </c:scatterChart>
      <c:valAx>
        <c:axId val="39943168"/>
        <c:scaling>
          <c:orientation val="minMax"/>
        </c:scaling>
        <c:axPos val="b"/>
        <c:title>
          <c:tx>
            <c:rich>
              <a:bodyPr/>
              <a:lstStyle/>
              <a:p>
                <a:pPr>
                  <a:defRPr lang="en-IN" sz="1000" b="0" i="0" u="none" strike="noStrike" baseline="0">
                    <a:solidFill>
                      <a:srgbClr val="000000"/>
                    </a:solidFill>
                    <a:latin typeface="Arial" pitchFamily="34" charset="0"/>
                    <a:ea typeface="Arial"/>
                    <a:cs typeface="Arial" pitchFamily="34" charset="0"/>
                  </a:defRPr>
                </a:pPr>
                <a:r>
                  <a:rPr lang="en-IN" sz="1000">
                    <a:latin typeface="Arial" pitchFamily="34" charset="0"/>
                    <a:cs typeface="Arial" pitchFamily="34" charset="0"/>
                  </a:rPr>
                  <a:t>Days after treatment</a:t>
                </a:r>
              </a:p>
            </c:rich>
          </c:tx>
          <c:layout>
            <c:manualLayout>
              <c:xMode val="edge"/>
              <c:yMode val="edge"/>
              <c:x val="0.37040401609187551"/>
              <c:y val="0.93635514223674687"/>
            </c:manualLayout>
          </c:layout>
        </c:title>
        <c:numFmt formatCode="General" sourceLinked="1"/>
        <c:tickLblPos val="nextTo"/>
        <c:txPr>
          <a:bodyPr rot="0" vert="horz"/>
          <a:lstStyle/>
          <a:p>
            <a:pPr>
              <a:defRPr lang="en-IN" sz="1000" b="0" i="0" u="none" strike="noStrike" baseline="0">
                <a:solidFill>
                  <a:srgbClr val="000000"/>
                </a:solidFill>
                <a:latin typeface="Arial" pitchFamily="34" charset="0"/>
                <a:ea typeface="Arial"/>
                <a:cs typeface="Arial" pitchFamily="34" charset="0"/>
              </a:defRPr>
            </a:pPr>
            <a:endParaRPr lang="en-US"/>
          </a:p>
        </c:txPr>
        <c:crossAx val="39957632"/>
        <c:crosses val="autoZero"/>
        <c:crossBetween val="midCat"/>
      </c:valAx>
      <c:valAx>
        <c:axId val="39957632"/>
        <c:scaling>
          <c:orientation val="minMax"/>
        </c:scaling>
        <c:axPos val="l"/>
        <c:title>
          <c:tx>
            <c:rich>
              <a:bodyPr/>
              <a:lstStyle/>
              <a:p>
                <a:pPr>
                  <a:defRPr lang="en-IN" sz="1000" b="0" i="0" u="none" strike="noStrike" baseline="0">
                    <a:solidFill>
                      <a:srgbClr val="000000"/>
                    </a:solidFill>
                    <a:latin typeface="Arial" pitchFamily="34" charset="0"/>
                    <a:ea typeface="Arial"/>
                    <a:cs typeface="Arial" pitchFamily="34" charset="0"/>
                  </a:defRPr>
                </a:pPr>
                <a:r>
                  <a:rPr lang="en-IN" sz="1000">
                    <a:latin typeface="Arial" pitchFamily="34" charset="0"/>
                    <a:cs typeface="Arial" pitchFamily="34" charset="0"/>
                  </a:rPr>
                  <a:t>Residues in mg/kg</a:t>
                </a:r>
              </a:p>
            </c:rich>
          </c:tx>
          <c:layout>
            <c:manualLayout>
              <c:xMode val="edge"/>
              <c:yMode val="edge"/>
              <c:x val="1.9342342032573439E-2"/>
              <c:y val="0.3000001462212768"/>
            </c:manualLayout>
          </c:layout>
        </c:title>
        <c:numFmt formatCode="General" sourceLinked="1"/>
        <c:tickLblPos val="nextTo"/>
        <c:txPr>
          <a:bodyPr rot="0" vert="horz"/>
          <a:lstStyle/>
          <a:p>
            <a:pPr>
              <a:defRPr lang="en-IN" sz="1000" b="0" i="0" u="none" strike="noStrike" baseline="0">
                <a:solidFill>
                  <a:srgbClr val="000000"/>
                </a:solidFill>
                <a:latin typeface="Arial" pitchFamily="34" charset="0"/>
                <a:ea typeface="Arial"/>
                <a:cs typeface="Arial" pitchFamily="34" charset="0"/>
              </a:defRPr>
            </a:pPr>
            <a:endParaRPr lang="en-US"/>
          </a:p>
        </c:txPr>
        <c:crossAx val="39943168"/>
        <c:crosses val="autoZero"/>
        <c:crossBetween val="midCat"/>
      </c:valAx>
    </c:plotArea>
    <c:legend>
      <c:legendPos val="r"/>
      <c:layout>
        <c:manualLayout>
          <c:xMode val="edge"/>
          <c:yMode val="edge"/>
          <c:x val="0.52285848548407465"/>
          <c:y val="5.0070844208540792E-2"/>
          <c:w val="0.41725337826221531"/>
          <c:h val="0.24214477368601905"/>
        </c:manualLayout>
      </c:layout>
      <c:txPr>
        <a:bodyPr/>
        <a:lstStyle/>
        <a:p>
          <a:pPr>
            <a:defRPr lang="en-IN" sz="1000" b="0" i="0" u="none" strike="noStrike" baseline="0">
              <a:solidFill>
                <a:srgbClr val="000000"/>
              </a:solidFill>
              <a:latin typeface="Arial" pitchFamily="34" charset="0"/>
              <a:ea typeface="Arial"/>
              <a:cs typeface="Arial" pitchFamily="34" charset="0"/>
            </a:defRPr>
          </a:pPr>
          <a:endParaRPr lang="en-US"/>
        </a:p>
      </c:txPr>
    </c:legend>
    <c:plotVisOnly val="1"/>
    <c:dispBlanksAs val="gap"/>
  </c:chart>
  <c:spPr>
    <a:noFill/>
    <a:ln>
      <a:noFill/>
    </a:ln>
  </c:spPr>
  <c:txPr>
    <a:bodyPr/>
    <a:lstStyle/>
    <a:p>
      <a:pPr>
        <a:defRPr sz="1000" b="0" i="0" u="none" strike="noStrike" baseline="0">
          <a:solidFill>
            <a:srgbClr val="000000"/>
          </a:solidFill>
          <a:latin typeface="Calibri"/>
          <a:ea typeface="Calibri"/>
          <a:cs typeface="Calibri"/>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N"/>
          </a:p>
        </p:txBody>
      </p:sp>
      <p:sp>
        <p:nvSpPr>
          <p:cNvPr id="4" name="Date Placeholder 3"/>
          <p:cNvSpPr>
            <a:spLocks noGrp="1"/>
          </p:cNvSpPr>
          <p:nvPr>
            <p:ph type="dt" sz="half" idx="10"/>
          </p:nvPr>
        </p:nvSpPr>
        <p:spPr/>
        <p:txBody>
          <a:bodyPr/>
          <a:lstStyle>
            <a:lvl1pPr>
              <a:defRPr/>
            </a:lvl1pPr>
          </a:lstStyle>
          <a:p>
            <a:pPr>
              <a:defRPr/>
            </a:pPr>
            <a:fld id="{9CADD9B9-17C7-48E9-97FA-9FCD399DADFA}" type="datetimeFigureOut">
              <a:rPr lang="en-IN"/>
              <a:pPr>
                <a:defRPr/>
              </a:pPr>
              <a:t>29-10-2014</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99949148-7385-4520-8234-AA16BF20CC29}" type="slidenum">
              <a:rPr lang="en-IN"/>
              <a:pPr>
                <a:defRPr/>
              </a:pPr>
              <a:t>‹#›</a:t>
            </a:fld>
            <a:endParaRPr lang="en-I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36544154-7C37-4766-99E9-54352BBEF9CB}" type="datetimeFigureOut">
              <a:rPr lang="en-IN"/>
              <a:pPr>
                <a:defRPr/>
              </a:pPr>
              <a:t>29-10-2014</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5B17C209-E539-497C-A8D2-BEE52ADF8342}" type="slidenum">
              <a:rPr lang="en-IN"/>
              <a:pPr>
                <a:defRPr/>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3888BEC0-2DBD-42C3-8E37-3D3304144D6F}" type="datetimeFigureOut">
              <a:rPr lang="en-IN"/>
              <a:pPr>
                <a:defRPr/>
              </a:pPr>
              <a:t>29-10-2014</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F1DF2DC9-1CC3-4A16-AA08-21DDD2592A30}" type="slidenum">
              <a:rPr lang="en-IN"/>
              <a:pPr>
                <a:defRPr/>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Date Placeholder 3"/>
          <p:cNvSpPr>
            <a:spLocks noGrp="1"/>
          </p:cNvSpPr>
          <p:nvPr>
            <p:ph type="dt" sz="half" idx="10"/>
          </p:nvPr>
        </p:nvSpPr>
        <p:spPr/>
        <p:txBody>
          <a:bodyPr/>
          <a:lstStyle>
            <a:lvl1pPr>
              <a:defRPr/>
            </a:lvl1pPr>
          </a:lstStyle>
          <a:p>
            <a:pPr>
              <a:defRPr/>
            </a:pPr>
            <a:fld id="{DACD2F20-F63A-42A7-A27F-197DF97D4BAA}" type="datetimeFigureOut">
              <a:rPr lang="en-IN"/>
              <a:pPr>
                <a:defRPr/>
              </a:pPr>
              <a:t>29-10-2014</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4378C198-5118-437F-A486-BFFA7D36564E}" type="slidenum">
              <a:rPr lang="en-IN"/>
              <a:pPr>
                <a:defRPr/>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B40515B-356E-4336-B236-A9BF5197D814}" type="datetimeFigureOut">
              <a:rPr lang="en-IN"/>
              <a:pPr>
                <a:defRPr/>
              </a:pPr>
              <a:t>29-10-2014</a:t>
            </a:fld>
            <a:endParaRPr lang="en-IN"/>
          </a:p>
        </p:txBody>
      </p:sp>
      <p:sp>
        <p:nvSpPr>
          <p:cNvPr id="5" name="Footer Placeholder 4"/>
          <p:cNvSpPr>
            <a:spLocks noGrp="1"/>
          </p:cNvSpPr>
          <p:nvPr>
            <p:ph type="ftr" sz="quarter" idx="11"/>
          </p:nvPr>
        </p:nvSpPr>
        <p:spPr/>
        <p:txBody>
          <a:bodyPr/>
          <a:lstStyle>
            <a:lvl1pPr>
              <a:defRPr/>
            </a:lvl1pPr>
          </a:lstStyle>
          <a:p>
            <a:pPr>
              <a:defRPr/>
            </a:pPr>
            <a:endParaRPr lang="en-IN"/>
          </a:p>
        </p:txBody>
      </p:sp>
      <p:sp>
        <p:nvSpPr>
          <p:cNvPr id="6" name="Slide Number Placeholder 5"/>
          <p:cNvSpPr>
            <a:spLocks noGrp="1"/>
          </p:cNvSpPr>
          <p:nvPr>
            <p:ph type="sldNum" sz="quarter" idx="12"/>
          </p:nvPr>
        </p:nvSpPr>
        <p:spPr/>
        <p:txBody>
          <a:bodyPr/>
          <a:lstStyle>
            <a:lvl1pPr>
              <a:defRPr/>
            </a:lvl1pPr>
          </a:lstStyle>
          <a:p>
            <a:pPr>
              <a:defRPr/>
            </a:pPr>
            <a:fld id="{4DCA921C-839D-4C16-8D47-8FFA1CCB9019}" type="slidenum">
              <a:rPr lang="en-IN"/>
              <a:pPr>
                <a:defRPr/>
              </a:pPr>
              <a:t>‹#›</a:t>
            </a:fld>
            <a:endParaRPr lang="en-I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Date Placeholder 3"/>
          <p:cNvSpPr>
            <a:spLocks noGrp="1"/>
          </p:cNvSpPr>
          <p:nvPr>
            <p:ph type="dt" sz="half" idx="10"/>
          </p:nvPr>
        </p:nvSpPr>
        <p:spPr/>
        <p:txBody>
          <a:bodyPr/>
          <a:lstStyle>
            <a:lvl1pPr>
              <a:defRPr/>
            </a:lvl1pPr>
          </a:lstStyle>
          <a:p>
            <a:pPr>
              <a:defRPr/>
            </a:pPr>
            <a:fld id="{45C2886B-1FF3-46CB-A715-E55F80030735}" type="datetimeFigureOut">
              <a:rPr lang="en-IN"/>
              <a:pPr>
                <a:defRPr/>
              </a:pPr>
              <a:t>29-10-2014</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0C56EA9A-113A-4DC7-9B3A-B22114C86E32}" type="slidenum">
              <a:rPr lang="en-IN"/>
              <a:pPr>
                <a:defRPr/>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7" name="Date Placeholder 3"/>
          <p:cNvSpPr>
            <a:spLocks noGrp="1"/>
          </p:cNvSpPr>
          <p:nvPr>
            <p:ph type="dt" sz="half" idx="10"/>
          </p:nvPr>
        </p:nvSpPr>
        <p:spPr/>
        <p:txBody>
          <a:bodyPr/>
          <a:lstStyle>
            <a:lvl1pPr>
              <a:defRPr/>
            </a:lvl1pPr>
          </a:lstStyle>
          <a:p>
            <a:pPr>
              <a:defRPr/>
            </a:pPr>
            <a:fld id="{7ADAE5BF-DB73-4A52-8973-4F00A71C511B}" type="datetimeFigureOut">
              <a:rPr lang="en-IN"/>
              <a:pPr>
                <a:defRPr/>
              </a:pPr>
              <a:t>29-10-2014</a:t>
            </a:fld>
            <a:endParaRPr lang="en-IN"/>
          </a:p>
        </p:txBody>
      </p:sp>
      <p:sp>
        <p:nvSpPr>
          <p:cNvPr id="8" name="Footer Placeholder 4"/>
          <p:cNvSpPr>
            <a:spLocks noGrp="1"/>
          </p:cNvSpPr>
          <p:nvPr>
            <p:ph type="ftr" sz="quarter" idx="11"/>
          </p:nvPr>
        </p:nvSpPr>
        <p:spPr/>
        <p:txBody>
          <a:bodyPr/>
          <a:lstStyle>
            <a:lvl1pPr>
              <a:defRPr/>
            </a:lvl1pPr>
          </a:lstStyle>
          <a:p>
            <a:pPr>
              <a:defRPr/>
            </a:pPr>
            <a:endParaRPr lang="en-IN"/>
          </a:p>
        </p:txBody>
      </p:sp>
      <p:sp>
        <p:nvSpPr>
          <p:cNvPr id="9" name="Slide Number Placeholder 5"/>
          <p:cNvSpPr>
            <a:spLocks noGrp="1"/>
          </p:cNvSpPr>
          <p:nvPr>
            <p:ph type="sldNum" sz="quarter" idx="12"/>
          </p:nvPr>
        </p:nvSpPr>
        <p:spPr/>
        <p:txBody>
          <a:bodyPr/>
          <a:lstStyle>
            <a:lvl1pPr>
              <a:defRPr/>
            </a:lvl1pPr>
          </a:lstStyle>
          <a:p>
            <a:pPr>
              <a:defRPr/>
            </a:pPr>
            <a:fld id="{8C9DC2B3-2D49-4263-ABBF-CB5EA9406FA6}" type="slidenum">
              <a:rPr lang="en-IN"/>
              <a:pPr>
                <a:defRPr/>
              </a:pPr>
              <a:t>‹#›</a:t>
            </a:fld>
            <a:endParaRPr lang="en-I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N"/>
          </a:p>
        </p:txBody>
      </p:sp>
      <p:sp>
        <p:nvSpPr>
          <p:cNvPr id="3" name="Date Placeholder 3"/>
          <p:cNvSpPr>
            <a:spLocks noGrp="1"/>
          </p:cNvSpPr>
          <p:nvPr>
            <p:ph type="dt" sz="half" idx="10"/>
          </p:nvPr>
        </p:nvSpPr>
        <p:spPr/>
        <p:txBody>
          <a:bodyPr/>
          <a:lstStyle>
            <a:lvl1pPr>
              <a:defRPr/>
            </a:lvl1pPr>
          </a:lstStyle>
          <a:p>
            <a:pPr>
              <a:defRPr/>
            </a:pPr>
            <a:fld id="{706476BA-B3EA-4FAF-B9DE-AE38DBB51DD2}" type="datetimeFigureOut">
              <a:rPr lang="en-IN"/>
              <a:pPr>
                <a:defRPr/>
              </a:pPr>
              <a:t>29-10-2014</a:t>
            </a:fld>
            <a:endParaRPr lang="en-IN"/>
          </a:p>
        </p:txBody>
      </p:sp>
      <p:sp>
        <p:nvSpPr>
          <p:cNvPr id="4" name="Footer Placeholder 4"/>
          <p:cNvSpPr>
            <a:spLocks noGrp="1"/>
          </p:cNvSpPr>
          <p:nvPr>
            <p:ph type="ftr" sz="quarter" idx="11"/>
          </p:nvPr>
        </p:nvSpPr>
        <p:spPr/>
        <p:txBody>
          <a:bodyPr/>
          <a:lstStyle>
            <a:lvl1pPr>
              <a:defRPr/>
            </a:lvl1pPr>
          </a:lstStyle>
          <a:p>
            <a:pPr>
              <a:defRPr/>
            </a:pPr>
            <a:endParaRPr lang="en-IN"/>
          </a:p>
        </p:txBody>
      </p:sp>
      <p:sp>
        <p:nvSpPr>
          <p:cNvPr id="5" name="Slide Number Placeholder 5"/>
          <p:cNvSpPr>
            <a:spLocks noGrp="1"/>
          </p:cNvSpPr>
          <p:nvPr>
            <p:ph type="sldNum" sz="quarter" idx="12"/>
          </p:nvPr>
        </p:nvSpPr>
        <p:spPr/>
        <p:txBody>
          <a:bodyPr/>
          <a:lstStyle>
            <a:lvl1pPr>
              <a:defRPr/>
            </a:lvl1pPr>
          </a:lstStyle>
          <a:p>
            <a:pPr>
              <a:defRPr/>
            </a:pPr>
            <a:fld id="{E823F02C-1272-45D8-B83B-2D1D9C7A3778}" type="slidenum">
              <a:rPr lang="en-IN"/>
              <a:pPr>
                <a:defRPr/>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4F57F8-5A03-4B4D-B89C-6AC91E663EF6}" type="datetimeFigureOut">
              <a:rPr lang="en-IN"/>
              <a:pPr>
                <a:defRPr/>
              </a:pPr>
              <a:t>29-10-2014</a:t>
            </a:fld>
            <a:endParaRPr lang="en-IN"/>
          </a:p>
        </p:txBody>
      </p:sp>
      <p:sp>
        <p:nvSpPr>
          <p:cNvPr id="3" name="Footer Placeholder 4"/>
          <p:cNvSpPr>
            <a:spLocks noGrp="1"/>
          </p:cNvSpPr>
          <p:nvPr>
            <p:ph type="ftr" sz="quarter" idx="11"/>
          </p:nvPr>
        </p:nvSpPr>
        <p:spPr/>
        <p:txBody>
          <a:bodyPr/>
          <a:lstStyle>
            <a:lvl1pPr>
              <a:defRPr/>
            </a:lvl1pPr>
          </a:lstStyle>
          <a:p>
            <a:pPr>
              <a:defRPr/>
            </a:pPr>
            <a:endParaRPr lang="en-IN"/>
          </a:p>
        </p:txBody>
      </p:sp>
      <p:sp>
        <p:nvSpPr>
          <p:cNvPr id="4" name="Slide Number Placeholder 5"/>
          <p:cNvSpPr>
            <a:spLocks noGrp="1"/>
          </p:cNvSpPr>
          <p:nvPr>
            <p:ph type="sldNum" sz="quarter" idx="12"/>
          </p:nvPr>
        </p:nvSpPr>
        <p:spPr/>
        <p:txBody>
          <a:bodyPr/>
          <a:lstStyle>
            <a:lvl1pPr>
              <a:defRPr/>
            </a:lvl1pPr>
          </a:lstStyle>
          <a:p>
            <a:pPr>
              <a:defRPr/>
            </a:pPr>
            <a:fld id="{7EF0AE41-CAC8-445F-B44E-FE45C57012C8}" type="slidenum">
              <a:rPr lang="en-IN"/>
              <a:pPr>
                <a:defRPr/>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88095F-BCD3-47CD-9626-93E7323C0CAF}" type="datetimeFigureOut">
              <a:rPr lang="en-IN"/>
              <a:pPr>
                <a:defRPr/>
              </a:pPr>
              <a:t>29-10-2014</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0EF8CA46-75D1-452C-A75D-61A62E0A8333}" type="slidenum">
              <a:rPr lang="en-IN"/>
              <a:pPr>
                <a:defRPr/>
              </a:pPr>
              <a:t>‹#›</a:t>
            </a:fld>
            <a:endParaRPr lang="en-I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N"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C4FBEE-A593-4E4A-BE0E-F4C3C61A2DE3}" type="datetimeFigureOut">
              <a:rPr lang="en-IN"/>
              <a:pPr>
                <a:defRPr/>
              </a:pPr>
              <a:t>29-10-2014</a:t>
            </a:fld>
            <a:endParaRPr lang="en-IN"/>
          </a:p>
        </p:txBody>
      </p:sp>
      <p:sp>
        <p:nvSpPr>
          <p:cNvPr id="6" name="Footer Placeholder 4"/>
          <p:cNvSpPr>
            <a:spLocks noGrp="1"/>
          </p:cNvSpPr>
          <p:nvPr>
            <p:ph type="ftr" sz="quarter" idx="11"/>
          </p:nvPr>
        </p:nvSpPr>
        <p:spPr/>
        <p:txBody>
          <a:bodyPr/>
          <a:lstStyle>
            <a:lvl1pPr>
              <a:defRPr/>
            </a:lvl1pPr>
          </a:lstStyle>
          <a:p>
            <a:pPr>
              <a:defRPr/>
            </a:pPr>
            <a:endParaRPr lang="en-IN"/>
          </a:p>
        </p:txBody>
      </p:sp>
      <p:sp>
        <p:nvSpPr>
          <p:cNvPr id="7" name="Slide Number Placeholder 5"/>
          <p:cNvSpPr>
            <a:spLocks noGrp="1"/>
          </p:cNvSpPr>
          <p:nvPr>
            <p:ph type="sldNum" sz="quarter" idx="12"/>
          </p:nvPr>
        </p:nvSpPr>
        <p:spPr/>
        <p:txBody>
          <a:bodyPr/>
          <a:lstStyle>
            <a:lvl1pPr>
              <a:defRPr/>
            </a:lvl1pPr>
          </a:lstStyle>
          <a:p>
            <a:pPr>
              <a:defRPr/>
            </a:pPr>
            <a:fld id="{3AC1BAD9-8806-485D-BE00-956558FF106F}" type="slidenum">
              <a:rPr lang="en-IN"/>
              <a:pPr>
                <a:defRPr/>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N"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820C1F8-258A-44EE-9843-D01B08493688}" type="datetimeFigureOut">
              <a:rPr lang="en-IN"/>
              <a:pPr>
                <a:defRPr/>
              </a:pPr>
              <a:t>29-10-2014</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D206D304-3B7F-4444-96E8-884A8F894B4B}" type="slidenum">
              <a:rPr lang="en-IN"/>
              <a:pPr>
                <a:defRPr/>
              </a:pPr>
              <a:t>‹#›</a:t>
            </a:fld>
            <a:endParaRPr lang="en-IN"/>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7.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685800" y="285750"/>
            <a:ext cx="7772400" cy="6022975"/>
          </a:xfrm>
        </p:spPr>
        <p:txBody>
          <a:bodyPr/>
          <a:lstStyle/>
          <a:p>
            <a:pPr eaLnBrk="1" hangingPunct="1"/>
            <a:r>
              <a:rPr lang="en-US" sz="2400" smtClean="0">
                <a:latin typeface="Arial" charset="0"/>
                <a:cs typeface="Arial" charset="0"/>
              </a:rPr>
              <a:t/>
            </a:r>
            <a:br>
              <a:rPr lang="en-US" sz="2400" smtClean="0">
                <a:latin typeface="Arial" charset="0"/>
                <a:cs typeface="Arial" charset="0"/>
              </a:rPr>
            </a:br>
            <a:r>
              <a:rPr lang="en-IN" sz="2400" smtClean="0">
                <a:latin typeface="Arial" charset="0"/>
                <a:cs typeface="Arial" charset="0"/>
              </a:rPr>
              <a:t>Dynamics of difenoconazole and propiconazole residues on pomegranate over a period of two years under field conditions</a:t>
            </a:r>
            <a:r>
              <a:rPr lang="en-US" sz="2400" smtClean="0">
                <a:latin typeface="Arial" charset="0"/>
                <a:cs typeface="Arial" charset="0"/>
              </a:rPr>
              <a:t/>
            </a:r>
            <a:br>
              <a:rPr lang="en-US" sz="2400" smtClean="0">
                <a:latin typeface="Arial" charset="0"/>
                <a:cs typeface="Arial" charset="0"/>
              </a:rPr>
            </a:br>
            <a:r>
              <a:rPr lang="en-IN" sz="2400" smtClean="0">
                <a:latin typeface="Arial" charset="0"/>
                <a:cs typeface="Arial" charset="0"/>
              </a:rPr>
              <a:t/>
            </a:r>
            <a:br>
              <a:rPr lang="en-IN" sz="2400" smtClean="0">
                <a:latin typeface="Arial" charset="0"/>
                <a:cs typeface="Arial" charset="0"/>
              </a:rPr>
            </a:br>
            <a:r>
              <a:rPr lang="en-US" sz="2400" smtClean="0">
                <a:latin typeface="Arial" charset="0"/>
                <a:cs typeface="Arial" charset="0"/>
              </a:rPr>
              <a:t>Dr  Soudamini Mohapatra</a:t>
            </a:r>
            <a:r>
              <a:rPr lang="en-US" sz="2000" smtClean="0">
                <a:latin typeface="Arial" charset="0"/>
                <a:cs typeface="Arial" charset="0"/>
              </a:rPr>
              <a:t/>
            </a:r>
            <a:br>
              <a:rPr lang="en-US" sz="2000" smtClean="0">
                <a:latin typeface="Arial" charset="0"/>
                <a:cs typeface="Arial" charset="0"/>
              </a:rPr>
            </a:br>
            <a:r>
              <a:rPr lang="en-US" sz="2000" smtClean="0">
                <a:latin typeface="Arial" charset="0"/>
                <a:cs typeface="Arial" charset="0"/>
              </a:rPr>
              <a:t>Principal Scientist</a:t>
            </a:r>
            <a:r>
              <a:rPr lang="en-IN" sz="2400" smtClean="0">
                <a:latin typeface="Arial" charset="0"/>
                <a:cs typeface="Arial" charset="0"/>
              </a:rPr>
              <a:t/>
            </a:r>
            <a:br>
              <a:rPr lang="en-IN" sz="2400" smtClean="0">
                <a:latin typeface="Arial" charset="0"/>
                <a:cs typeface="Arial" charset="0"/>
              </a:rPr>
            </a:br>
            <a:r>
              <a:rPr lang="en-IN" sz="2400" smtClean="0">
                <a:latin typeface="Arial" charset="0"/>
                <a:cs typeface="Arial" charset="0"/>
              </a:rPr>
              <a:t/>
            </a:r>
            <a:br>
              <a:rPr lang="en-IN" sz="2400" smtClean="0">
                <a:latin typeface="Arial" charset="0"/>
                <a:cs typeface="Arial" charset="0"/>
              </a:rPr>
            </a:br>
            <a:r>
              <a:rPr lang="en-IN" sz="2400" smtClean="0">
                <a:latin typeface="Arial" charset="0"/>
                <a:cs typeface="Arial" charset="0"/>
              </a:rPr>
              <a:t/>
            </a:r>
            <a:br>
              <a:rPr lang="en-IN" sz="2400" smtClean="0">
                <a:latin typeface="Arial" charset="0"/>
                <a:cs typeface="Arial" charset="0"/>
              </a:rPr>
            </a:br>
            <a:r>
              <a:rPr lang="en-IN" sz="2400" smtClean="0">
                <a:latin typeface="Arial" charset="0"/>
                <a:cs typeface="Arial" charset="0"/>
              </a:rPr>
              <a:t/>
            </a:r>
            <a:br>
              <a:rPr lang="en-IN" sz="2400" smtClean="0">
                <a:latin typeface="Arial" charset="0"/>
                <a:cs typeface="Arial" charset="0"/>
              </a:rPr>
            </a:br>
            <a:r>
              <a:rPr lang="en-IN" sz="2400" smtClean="0">
                <a:latin typeface="Arial" charset="0"/>
                <a:cs typeface="Arial" charset="0"/>
              </a:rPr>
              <a:t/>
            </a:r>
            <a:br>
              <a:rPr lang="en-IN" sz="2400" smtClean="0">
                <a:latin typeface="Arial" charset="0"/>
                <a:cs typeface="Arial" charset="0"/>
              </a:rPr>
            </a:br>
            <a:r>
              <a:rPr lang="en-IN" sz="2400" smtClean="0">
                <a:latin typeface="Arial" charset="0"/>
                <a:cs typeface="Arial" charset="0"/>
              </a:rPr>
              <a:t/>
            </a:r>
            <a:br>
              <a:rPr lang="en-IN" sz="2400" smtClean="0">
                <a:latin typeface="Arial" charset="0"/>
                <a:cs typeface="Arial" charset="0"/>
              </a:rPr>
            </a:br>
            <a:r>
              <a:rPr lang="en-IN" sz="2400" smtClean="0">
                <a:latin typeface="Arial" charset="0"/>
                <a:cs typeface="Arial" charset="0"/>
              </a:rPr>
              <a:t/>
            </a:r>
            <a:br>
              <a:rPr lang="en-IN" sz="2400" smtClean="0">
                <a:latin typeface="Arial" charset="0"/>
                <a:cs typeface="Arial" charset="0"/>
              </a:rPr>
            </a:br>
            <a:r>
              <a:rPr lang="en-US" sz="2400" smtClean="0">
                <a:latin typeface="Arial" charset="0"/>
                <a:cs typeface="Arial" charset="0"/>
              </a:rPr>
              <a:t>Pesticide Residue Laboratory,</a:t>
            </a:r>
            <a:br>
              <a:rPr lang="en-US" sz="2400" smtClean="0">
                <a:latin typeface="Arial" charset="0"/>
                <a:cs typeface="Arial" charset="0"/>
              </a:rPr>
            </a:br>
            <a:r>
              <a:rPr lang="en-US" sz="2400" smtClean="0">
                <a:latin typeface="Arial" charset="0"/>
                <a:cs typeface="Arial" charset="0"/>
              </a:rPr>
              <a:t>(ISO/IEC 17025:2005)</a:t>
            </a:r>
            <a:br>
              <a:rPr lang="en-US" sz="2400" smtClean="0">
                <a:latin typeface="Arial" charset="0"/>
                <a:cs typeface="Arial" charset="0"/>
              </a:rPr>
            </a:br>
            <a:r>
              <a:rPr lang="en-US" sz="2400" smtClean="0">
                <a:latin typeface="Arial" charset="0"/>
                <a:cs typeface="Arial" charset="0"/>
              </a:rPr>
              <a:t> Indian Institute of Horticultural </a:t>
            </a:r>
            <a:r>
              <a:rPr lang="it-IT" sz="2400" smtClean="0">
                <a:latin typeface="Arial" charset="0"/>
                <a:cs typeface="Arial" charset="0"/>
              </a:rPr>
              <a:t>Research, Hessaraghatta Lake, PO, Bangalore</a:t>
            </a:r>
            <a:r>
              <a:rPr lang="en-IN" sz="2400" smtClean="0">
                <a:latin typeface="Arial" charset="0"/>
                <a:cs typeface="Arial" charset="0"/>
              </a:rPr>
              <a:t/>
            </a:r>
            <a:br>
              <a:rPr lang="en-IN" sz="2400" smtClean="0">
                <a:latin typeface="Arial" charset="0"/>
                <a:cs typeface="Arial" charset="0"/>
              </a:rPr>
            </a:br>
            <a:endParaRPr lang="en-IN" sz="2400" smtClean="0"/>
          </a:p>
        </p:txBody>
      </p:sp>
      <p:sp>
        <p:nvSpPr>
          <p:cNvPr id="13314" name="TextBox 4"/>
          <p:cNvSpPr txBox="1">
            <a:spLocks noChangeArrowheads="1"/>
          </p:cNvSpPr>
          <p:nvPr/>
        </p:nvSpPr>
        <p:spPr bwMode="auto">
          <a:xfrm>
            <a:off x="4429125" y="1214438"/>
            <a:ext cx="46038" cy="369887"/>
          </a:xfrm>
          <a:prstGeom prst="rect">
            <a:avLst/>
          </a:prstGeom>
          <a:noFill/>
          <a:ln w="9525">
            <a:noFill/>
            <a:miter lim="800000"/>
            <a:headEnd/>
            <a:tailEnd/>
          </a:ln>
        </p:spPr>
        <p:txBody>
          <a:bodyPr>
            <a:spAutoFit/>
          </a:bodyPr>
          <a:lstStyle/>
          <a:p>
            <a:endParaRPr lang="en-IN">
              <a:latin typeface="Calibri" pitchFamily="34" charset="0"/>
            </a:endParaRPr>
          </a:p>
        </p:txBody>
      </p:sp>
      <p:pic>
        <p:nvPicPr>
          <p:cNvPr id="13315" name="Picture 5" descr="https://encrypted-tbn2.gstatic.com/images?q=tbn:ANd9GcSTUqW1YUhiJG7OyYB2qif_D-EPC5akI0xD-NPgr-Rij6BWVEJO"/>
          <p:cNvPicPr>
            <a:picLocks noChangeAspect="1" noChangeArrowheads="1"/>
          </p:cNvPicPr>
          <p:nvPr/>
        </p:nvPicPr>
        <p:blipFill>
          <a:blip r:embed="rId2"/>
          <a:srcRect l="2374" r="6129"/>
          <a:stretch>
            <a:fillRect/>
          </a:stretch>
        </p:blipFill>
        <p:spPr bwMode="auto">
          <a:xfrm>
            <a:off x="3357563" y="2786063"/>
            <a:ext cx="1928812" cy="1428750"/>
          </a:xfrm>
          <a:prstGeom prst="rect">
            <a:avLst/>
          </a:prstGeom>
          <a:noFill/>
          <a:ln w="9525">
            <a:noFill/>
            <a:miter lim="800000"/>
            <a:headEnd/>
            <a:tailEnd/>
          </a:ln>
        </p:spPr>
      </p:pic>
      <p:pic>
        <p:nvPicPr>
          <p:cNvPr id="13316" name="Picture 5"/>
          <p:cNvPicPr>
            <a:picLocks noChangeAspect="1" noChangeArrowheads="1"/>
          </p:cNvPicPr>
          <p:nvPr/>
        </p:nvPicPr>
        <p:blipFill>
          <a:blip r:embed="rId3"/>
          <a:srcRect/>
          <a:stretch>
            <a:fillRect/>
          </a:stretch>
        </p:blipFill>
        <p:spPr bwMode="auto">
          <a:xfrm>
            <a:off x="179388" y="0"/>
            <a:ext cx="800100" cy="904875"/>
          </a:xfrm>
          <a:prstGeom prst="rect">
            <a:avLst/>
          </a:prstGeom>
          <a:noFill/>
          <a:ln w="9525">
            <a:noFill/>
            <a:miter lim="800000"/>
            <a:headEnd/>
            <a:tailEnd/>
          </a:ln>
        </p:spPr>
      </p:pic>
      <p:pic>
        <p:nvPicPr>
          <p:cNvPr id="13317" name="Picture 7"/>
          <p:cNvPicPr>
            <a:picLocks noChangeAspect="1" noChangeArrowheads="1"/>
          </p:cNvPicPr>
          <p:nvPr/>
        </p:nvPicPr>
        <p:blipFill>
          <a:blip r:embed="rId4"/>
          <a:srcRect/>
          <a:stretch>
            <a:fillRect/>
          </a:stretch>
        </p:blipFill>
        <p:spPr bwMode="auto">
          <a:xfrm>
            <a:off x="8172450" y="115888"/>
            <a:ext cx="781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ctrTitle"/>
          </p:nvPr>
        </p:nvSpPr>
        <p:spPr>
          <a:xfrm>
            <a:off x="685800" y="260350"/>
            <a:ext cx="7772400" cy="1008063"/>
          </a:xfrm>
        </p:spPr>
        <p:txBody>
          <a:bodyPr/>
          <a:lstStyle/>
          <a:p>
            <a:pPr eaLnBrk="1" hangingPunct="1"/>
            <a:r>
              <a:rPr lang="en-IN" sz="2400" smtClean="0">
                <a:latin typeface="Arial" charset="0"/>
                <a:cs typeface="Arial" charset="0"/>
              </a:rPr>
              <a:t>Dissipation of </a:t>
            </a:r>
            <a:r>
              <a:rPr lang="en-US" sz="2400" smtClean="0">
                <a:latin typeface="Arial" charset="0"/>
                <a:cs typeface="Arial" charset="0"/>
              </a:rPr>
              <a:t>difenoconazole </a:t>
            </a:r>
            <a:br>
              <a:rPr lang="en-US" sz="2400" smtClean="0">
                <a:latin typeface="Arial" charset="0"/>
                <a:cs typeface="Arial" charset="0"/>
              </a:rPr>
            </a:br>
            <a:r>
              <a:rPr lang="en-US" sz="2400" smtClean="0">
                <a:latin typeface="Arial" charset="0"/>
                <a:cs typeface="Arial" charset="0"/>
              </a:rPr>
              <a:t>on pomegranate</a:t>
            </a:r>
            <a:r>
              <a:rPr lang="en-IN" sz="2400" smtClean="0">
                <a:latin typeface="Arial" charset="0"/>
                <a:cs typeface="Arial" charset="0"/>
              </a:rPr>
              <a:t> </a:t>
            </a:r>
          </a:p>
        </p:txBody>
      </p:sp>
      <p:pic>
        <p:nvPicPr>
          <p:cNvPr id="22530" name="Picture 4" descr="https://encrypted-tbn2.gstatic.com/images?q=tbn:ANd9GcRCHHoixb854VOfyRaAcBpaiaKWYZG_sGUm5fYc_LLRWpO4YewCqg"/>
          <p:cNvPicPr>
            <a:picLocks noChangeAspect="1" noChangeArrowheads="1"/>
          </p:cNvPicPr>
          <p:nvPr/>
        </p:nvPicPr>
        <p:blipFill>
          <a:blip r:embed="rId2"/>
          <a:srcRect l="5405" r="6178"/>
          <a:stretch>
            <a:fillRect/>
          </a:stretch>
        </p:blipFill>
        <p:spPr bwMode="auto">
          <a:xfrm>
            <a:off x="571500" y="214313"/>
            <a:ext cx="1146175" cy="971550"/>
          </a:xfrm>
          <a:prstGeom prst="rect">
            <a:avLst/>
          </a:prstGeom>
          <a:noFill/>
          <a:ln w="9525">
            <a:noFill/>
            <a:miter lim="800000"/>
            <a:headEnd/>
            <a:tailEnd/>
          </a:ln>
        </p:spPr>
      </p:pic>
      <p:pic>
        <p:nvPicPr>
          <p:cNvPr id="22531" name="Picture 5" descr="https://encrypted-tbn2.gstatic.com/images?q=tbn:ANd9GcRCHHoixb854VOfyRaAcBpaiaKWYZG_sGUm5fYc_LLRWpO4YewCqg"/>
          <p:cNvPicPr>
            <a:picLocks noChangeAspect="1" noChangeArrowheads="1"/>
          </p:cNvPicPr>
          <p:nvPr/>
        </p:nvPicPr>
        <p:blipFill>
          <a:blip r:embed="rId2"/>
          <a:srcRect l="5405" r="6178"/>
          <a:stretch>
            <a:fillRect/>
          </a:stretch>
        </p:blipFill>
        <p:spPr bwMode="auto">
          <a:xfrm>
            <a:off x="7429500" y="214313"/>
            <a:ext cx="1146175" cy="971550"/>
          </a:xfrm>
          <a:prstGeom prst="rect">
            <a:avLst/>
          </a:prstGeom>
          <a:noFill/>
          <a:ln w="9525">
            <a:noFill/>
            <a:miter lim="800000"/>
            <a:headEnd/>
            <a:tailEnd/>
          </a:ln>
        </p:spPr>
      </p:pic>
      <p:graphicFrame>
        <p:nvGraphicFramePr>
          <p:cNvPr id="7" name="Chart 6"/>
          <p:cNvGraphicFramePr/>
          <p:nvPr/>
        </p:nvGraphicFramePr>
        <p:xfrm>
          <a:off x="1987890" y="1706966"/>
          <a:ext cx="5001748" cy="402203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187450" y="274638"/>
            <a:ext cx="7499350" cy="796925"/>
          </a:xfrm>
        </p:spPr>
        <p:txBody>
          <a:bodyPr/>
          <a:lstStyle/>
          <a:p>
            <a:pPr eaLnBrk="1" hangingPunct="1"/>
            <a:r>
              <a:rPr lang="en-IN" sz="2500" smtClean="0"/>
              <a:t/>
            </a:r>
            <a:br>
              <a:rPr lang="en-IN" sz="2500" smtClean="0"/>
            </a:br>
            <a:r>
              <a:rPr lang="en-IN" sz="2500" smtClean="0"/>
              <a:t/>
            </a:r>
            <a:br>
              <a:rPr lang="en-IN" sz="2500" smtClean="0"/>
            </a:br>
            <a:r>
              <a:rPr lang="en-IN" sz="2500" smtClean="0"/>
              <a:t/>
            </a:r>
            <a:br>
              <a:rPr lang="en-IN" sz="2500" smtClean="0"/>
            </a:br>
            <a:r>
              <a:rPr lang="en-IN" sz="2000" smtClean="0">
                <a:latin typeface="Arial" charset="0"/>
                <a:cs typeface="Arial" charset="0"/>
              </a:rPr>
              <a:t>Rate of residue decay and safety constants of</a:t>
            </a:r>
            <a:br>
              <a:rPr lang="en-IN" sz="2000" smtClean="0">
                <a:latin typeface="Arial" charset="0"/>
                <a:cs typeface="Arial" charset="0"/>
              </a:rPr>
            </a:br>
            <a:r>
              <a:rPr lang="en-IN" sz="2000" smtClean="0">
                <a:latin typeface="Arial" charset="0"/>
                <a:cs typeface="Arial" charset="0"/>
              </a:rPr>
              <a:t> difenoconazole residues on pomegranate</a:t>
            </a:r>
            <a:r>
              <a:rPr lang="en-US" sz="2500" smtClean="0"/>
              <a:t/>
            </a:r>
            <a:br>
              <a:rPr lang="en-US" sz="2500" smtClean="0"/>
            </a:br>
            <a:endParaRPr lang="en-US" sz="2500" smtClean="0"/>
          </a:p>
        </p:txBody>
      </p:sp>
      <p:graphicFrame>
        <p:nvGraphicFramePr>
          <p:cNvPr id="26704" name="Group 80"/>
          <p:cNvGraphicFramePr>
            <a:graphicFrameLocks noGrp="1"/>
          </p:cNvGraphicFramePr>
          <p:nvPr/>
        </p:nvGraphicFramePr>
        <p:xfrm>
          <a:off x="900113" y="2060575"/>
          <a:ext cx="7127875" cy="2378075"/>
        </p:xfrm>
        <a:graphic>
          <a:graphicData uri="http://schemas.openxmlformats.org/drawingml/2006/table">
            <a:tbl>
              <a:tblPr/>
              <a:tblGrid>
                <a:gridCol w="1114425"/>
                <a:gridCol w="1806575"/>
                <a:gridCol w="152400"/>
                <a:gridCol w="987425"/>
                <a:gridCol w="1311275"/>
                <a:gridCol w="1755775"/>
              </a:tblGrid>
              <a:tr h="9064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Rate of application</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 (g a.i./ha)</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Regression Equation</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Regression Coefficient</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Half-life</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 (days)</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Safe waiting Period</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(days)</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4938">
                <a:tc gridSpan="6">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1</a:t>
                      </a:r>
                      <a:r>
                        <a:rPr kumimoji="0" lang="en-IN" sz="1400" b="0" i="0" u="none" strike="noStrike" cap="none" normalizeH="0" baseline="30000" smtClean="0">
                          <a:ln>
                            <a:noFill/>
                          </a:ln>
                          <a:solidFill>
                            <a:schemeClr val="tx1"/>
                          </a:solidFill>
                          <a:effectLst/>
                          <a:latin typeface="Arial" charset="0"/>
                          <a:cs typeface="Arial" charset="0"/>
                        </a:rPr>
                        <a:t>st</a:t>
                      </a:r>
                      <a:r>
                        <a:rPr kumimoji="0" lang="en-IN" sz="1400" b="0" i="0" u="none" strike="noStrike" cap="none" normalizeH="0" baseline="0" smtClean="0">
                          <a:ln>
                            <a:noFill/>
                          </a:ln>
                          <a:solidFill>
                            <a:schemeClr val="tx1"/>
                          </a:solidFill>
                          <a:effectLst/>
                          <a:latin typeface="Arial" charset="0"/>
                          <a:cs typeface="Arial" charset="0"/>
                        </a:rPr>
                        <a:t> Year</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33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125</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Y=3.03976-0.0474X</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0.99</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6.4</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21.9</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349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250</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  Y=3.15621-0.0422X</a:t>
                      </a: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0.98</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7.1</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27.3</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133350">
                <a:tc gridSpan="6">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2</a:t>
                      </a:r>
                      <a:r>
                        <a:rPr kumimoji="0" lang="en-IN" sz="1400" b="0" i="0" u="none" strike="noStrike" cap="none" normalizeH="0" baseline="30000" smtClean="0">
                          <a:ln>
                            <a:noFill/>
                          </a:ln>
                          <a:solidFill>
                            <a:schemeClr val="tx1"/>
                          </a:solidFill>
                          <a:effectLst/>
                          <a:latin typeface="Arial" charset="0"/>
                          <a:cs typeface="Arial" charset="0"/>
                        </a:rPr>
                        <a:t>nd</a:t>
                      </a:r>
                      <a:r>
                        <a:rPr kumimoji="0" lang="en-IN" sz="1400" b="0" i="0" u="none" strike="noStrike" cap="none" normalizeH="0" baseline="0" smtClean="0">
                          <a:ln>
                            <a:noFill/>
                          </a:ln>
                          <a:solidFill>
                            <a:schemeClr val="tx1"/>
                          </a:solidFill>
                          <a:effectLst/>
                          <a:latin typeface="Arial" charset="0"/>
                          <a:cs typeface="Arial" charset="0"/>
                        </a:rPr>
                        <a:t> Year</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493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125</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Y=2.90514-0.0358X</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0.99</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8.4</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25.4</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1333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250</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Y=3.09619-0.0355X</a:t>
                      </a: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0.99</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8.4</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30.8</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3588" name="Text Box 81"/>
          <p:cNvSpPr txBox="1">
            <a:spLocks noChangeArrowheads="1"/>
          </p:cNvSpPr>
          <p:nvPr/>
        </p:nvSpPr>
        <p:spPr bwMode="auto">
          <a:xfrm>
            <a:off x="1042988" y="4724400"/>
            <a:ext cx="2736850" cy="274638"/>
          </a:xfrm>
          <a:prstGeom prst="rect">
            <a:avLst/>
          </a:prstGeom>
          <a:noFill/>
          <a:ln w="9525">
            <a:noFill/>
            <a:miter lim="800000"/>
            <a:headEnd/>
            <a:tailEnd/>
          </a:ln>
        </p:spPr>
        <p:txBody>
          <a:bodyPr>
            <a:spAutoFit/>
          </a:bodyPr>
          <a:lstStyle/>
          <a:p>
            <a:pPr>
              <a:spcBef>
                <a:spcPct val="50000"/>
              </a:spcBef>
            </a:pPr>
            <a:r>
              <a:rPr lang="en-US" sz="1200"/>
              <a:t>MRL- 0.1 mg/kg</a:t>
            </a:r>
            <a:endParaRPr lang="en-IN" sz="1200"/>
          </a:p>
        </p:txBody>
      </p:sp>
      <p:pic>
        <p:nvPicPr>
          <p:cNvPr id="23589" name="Picture 38"/>
          <p:cNvPicPr>
            <a:picLocks noChangeAspect="1" noChangeArrowheads="1"/>
          </p:cNvPicPr>
          <p:nvPr/>
        </p:nvPicPr>
        <p:blipFill>
          <a:blip r:embed="rId2"/>
          <a:srcRect/>
          <a:stretch>
            <a:fillRect/>
          </a:stretch>
        </p:blipFill>
        <p:spPr bwMode="auto">
          <a:xfrm>
            <a:off x="179388" y="188913"/>
            <a:ext cx="800100" cy="904875"/>
          </a:xfrm>
          <a:prstGeom prst="rect">
            <a:avLst/>
          </a:prstGeom>
          <a:noFill/>
          <a:ln w="9525">
            <a:noFill/>
            <a:miter lim="800000"/>
            <a:headEnd/>
            <a:tailEnd/>
          </a:ln>
        </p:spPr>
      </p:pic>
      <p:pic>
        <p:nvPicPr>
          <p:cNvPr id="23590" name="Picture 40"/>
          <p:cNvPicPr>
            <a:picLocks noChangeAspect="1" noChangeArrowheads="1"/>
          </p:cNvPicPr>
          <p:nvPr/>
        </p:nvPicPr>
        <p:blipFill>
          <a:blip r:embed="rId3"/>
          <a:srcRect/>
          <a:stretch>
            <a:fillRect/>
          </a:stretch>
        </p:blipFill>
        <p:spPr bwMode="auto">
          <a:xfrm>
            <a:off x="8101013" y="188913"/>
            <a:ext cx="781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8913"/>
            <a:ext cx="7772400" cy="936625"/>
          </a:xfrm>
        </p:spPr>
        <p:txBody>
          <a:bodyPr rtlCol="0">
            <a:normAutofit fontScale="90000"/>
          </a:bodyPr>
          <a:lstStyle/>
          <a:p>
            <a:pPr eaLnBrk="1" fontAlgn="auto" hangingPunct="1">
              <a:spcAft>
                <a:spcPts val="0"/>
              </a:spcAft>
              <a:defRPr/>
            </a:pPr>
            <a:r>
              <a:rPr lang="en-US" sz="2400" dirty="0" smtClean="0">
                <a:latin typeface="Arial" pitchFamily="34" charset="0"/>
                <a:cs typeface="Arial" pitchFamily="34" charset="0"/>
              </a:rPr>
              <a:t>RESULTS</a:t>
            </a:r>
            <a:br>
              <a:rPr lang="en-US" sz="2400" dirty="0" smtClean="0">
                <a:latin typeface="Arial" pitchFamily="34" charset="0"/>
                <a:cs typeface="Arial" pitchFamily="34" charset="0"/>
              </a:rPr>
            </a:br>
            <a:r>
              <a:rPr lang="en-US" sz="2400" dirty="0" smtClean="0">
                <a:latin typeface="Arial" pitchFamily="34" charset="0"/>
                <a:cs typeface="Arial" pitchFamily="34" charset="0"/>
              </a:rPr>
              <a:t>Residues of </a:t>
            </a:r>
            <a:r>
              <a:rPr lang="en-US" sz="2400" dirty="0" err="1">
                <a:latin typeface="Arial" pitchFamily="34" charset="0"/>
                <a:cs typeface="Arial" pitchFamily="34" charset="0"/>
              </a:rPr>
              <a:t>propiconazole</a:t>
            </a:r>
            <a:r>
              <a:rPr lang="en-US" sz="2400" dirty="0">
                <a:latin typeface="Arial" pitchFamily="34" charset="0"/>
                <a:cs typeface="Arial" pitchFamily="34" charset="0"/>
              </a:rPr>
              <a:t> </a:t>
            </a:r>
            <a:r>
              <a:rPr lang="en-US" sz="2400" dirty="0" smtClean="0">
                <a:latin typeface="Arial" pitchFamily="34" charset="0"/>
                <a:cs typeface="Arial" pitchFamily="34" charset="0"/>
              </a:rPr>
              <a:t>on </a:t>
            </a:r>
            <a:r>
              <a:rPr lang="en-US" sz="2400" dirty="0">
                <a:latin typeface="Arial" pitchFamily="34" charset="0"/>
                <a:cs typeface="Arial" pitchFamily="34" charset="0"/>
              </a:rPr>
              <a:t>pomegranate</a:t>
            </a:r>
            <a:endParaRPr lang="en-IN" sz="2400" dirty="0">
              <a:latin typeface="Arial" pitchFamily="34" charset="0"/>
              <a:cs typeface="Arial" pitchFamily="34" charset="0"/>
            </a:endParaRPr>
          </a:p>
        </p:txBody>
      </p:sp>
      <p:pic>
        <p:nvPicPr>
          <p:cNvPr id="24578" name="Picture 4" descr="https://encrypted-tbn3.gstatic.com/images?q=tbn:ANd9GcSYv9Am4I0qlsXuyjTaq6s-GxFSDG6GChuJAAzImJZT9SEHp0MEQg"/>
          <p:cNvPicPr>
            <a:picLocks noChangeAspect="1" noChangeArrowheads="1"/>
          </p:cNvPicPr>
          <p:nvPr/>
        </p:nvPicPr>
        <p:blipFill>
          <a:blip r:embed="rId2"/>
          <a:srcRect l="29411" t="14368" r="10036" b="14368"/>
          <a:stretch>
            <a:fillRect/>
          </a:stretch>
        </p:blipFill>
        <p:spPr bwMode="auto">
          <a:xfrm>
            <a:off x="7885113" y="0"/>
            <a:ext cx="1119187" cy="857250"/>
          </a:xfrm>
          <a:prstGeom prst="rect">
            <a:avLst/>
          </a:prstGeom>
          <a:noFill/>
          <a:ln w="9525">
            <a:noFill/>
            <a:miter lim="800000"/>
            <a:headEnd/>
            <a:tailEnd/>
          </a:ln>
        </p:spPr>
      </p:pic>
      <p:pic>
        <p:nvPicPr>
          <p:cNvPr id="24579" name="Picture 5" descr="https://encrypted-tbn2.gstatic.com/images?q=tbn:ANd9GcROXNKkZnll5JZ5dHIVRZo5_FSspmFV5UamB8XpAgXVkSHq0G1o"/>
          <p:cNvPicPr>
            <a:picLocks noChangeAspect="1" noChangeArrowheads="1"/>
          </p:cNvPicPr>
          <p:nvPr/>
        </p:nvPicPr>
        <p:blipFill>
          <a:blip r:embed="rId3"/>
          <a:srcRect l="15829" t="5670" r="21622" b="6186"/>
          <a:stretch>
            <a:fillRect/>
          </a:stretch>
        </p:blipFill>
        <p:spPr bwMode="auto">
          <a:xfrm>
            <a:off x="179388" y="0"/>
            <a:ext cx="1143000" cy="1071563"/>
          </a:xfrm>
          <a:prstGeom prst="rect">
            <a:avLst/>
          </a:prstGeom>
          <a:noFill/>
          <a:ln w="9525">
            <a:noFill/>
            <a:miter lim="800000"/>
            <a:headEnd/>
            <a:tailEnd/>
          </a:ln>
        </p:spPr>
      </p:pic>
      <p:graphicFrame>
        <p:nvGraphicFramePr>
          <p:cNvPr id="23639" name="Group 87"/>
          <p:cNvGraphicFramePr>
            <a:graphicFrameLocks noGrp="1"/>
          </p:cNvGraphicFramePr>
          <p:nvPr/>
        </p:nvGraphicFramePr>
        <p:xfrm>
          <a:off x="900113" y="1125538"/>
          <a:ext cx="7572375" cy="5464175"/>
        </p:xfrm>
        <a:graphic>
          <a:graphicData uri="http://schemas.openxmlformats.org/drawingml/2006/table">
            <a:tbl>
              <a:tblPr/>
              <a:tblGrid>
                <a:gridCol w="1360487"/>
                <a:gridCol w="717550"/>
                <a:gridCol w="1360488"/>
                <a:gridCol w="1363662"/>
                <a:gridCol w="1360488"/>
                <a:gridCol w="1282700"/>
                <a:gridCol w="127000"/>
              </a:tblGrid>
              <a:tr h="320675">
                <a:tc rowSpan="3">
                  <a:txBody>
                    <a:bodyPr/>
                    <a:lstStyle/>
                    <a:p>
                      <a:pPr marL="0" marR="0" lvl="0" indent="-11113" algn="l"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Days after treatment </a:t>
                      </a:r>
                    </a:p>
                  </a:txBody>
                  <a:tcPr marL="68580" marR="68580" marT="6985"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11113" algn="l"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Control</a:t>
                      </a: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34925" marR="0" lvl="0" indent="171450" algn="just"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Residue of propiconazole recovered (mg/kg) ± SD</a:t>
                      </a:r>
                      <a:r>
                        <a:rPr kumimoji="0" lang="en-US" sz="1400" b="0" i="0" u="none" strike="noStrike" cap="none" normalizeH="0" baseline="30000" smtClean="0">
                          <a:ln>
                            <a:noFill/>
                          </a:ln>
                          <a:solidFill>
                            <a:schemeClr val="tx1"/>
                          </a:solidFill>
                          <a:effectLst/>
                          <a:latin typeface="Arial" charset="0"/>
                          <a:cs typeface="Arial" charset="0"/>
                        </a:rPr>
                        <a:t>a</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tr>
              <a:tr h="327025">
                <a:tc vMerge="1">
                  <a:txBody>
                    <a:bodyPr/>
                    <a:lstStyle/>
                    <a:p>
                      <a:endParaRPr lang="en-US"/>
                    </a:p>
                  </a:txBody>
                  <a:tcPr/>
                </a:tc>
                <a:tc vMerge="1">
                  <a:txBody>
                    <a:bodyPr/>
                    <a:lstStyle/>
                    <a:p>
                      <a:endParaRPr lang="en-US"/>
                    </a:p>
                  </a:txBody>
                  <a:tcPr/>
                </a:tc>
                <a:tc gridSpan="2">
                  <a:txBody>
                    <a:bodyPr/>
                    <a:lstStyle/>
                    <a:p>
                      <a:pPr marL="71438" marR="0" lvl="0" indent="0" algn="l" defTabSz="914400" rtl="0" eaLnBrk="1" fontAlgn="base" latinLnBrk="0" hangingPunct="1">
                        <a:lnSpc>
                          <a:spcPct val="115000"/>
                        </a:lnSpc>
                        <a:spcBef>
                          <a:spcPct val="0"/>
                        </a:spcBef>
                        <a:spcAft>
                          <a:spcPct val="0"/>
                        </a:spcAft>
                        <a:buClrTx/>
                        <a:buSzTx/>
                        <a:buFontTx/>
                        <a:buNone/>
                        <a:tabLst>
                          <a:tab pos="387350" algn="l"/>
                        </a:tabLst>
                      </a:pPr>
                      <a:r>
                        <a:rPr kumimoji="0" lang="en-IN" sz="1400" b="0" i="0" u="none" strike="noStrike" cap="none" normalizeH="0" baseline="0" smtClean="0">
                          <a:ln>
                            <a:noFill/>
                          </a:ln>
                          <a:solidFill>
                            <a:schemeClr val="tx1"/>
                          </a:solidFill>
                          <a:effectLst/>
                          <a:latin typeface="Arial" charset="0"/>
                          <a:cs typeface="Arial" charset="0"/>
                        </a:rPr>
                        <a:t>1</a:t>
                      </a:r>
                      <a:r>
                        <a:rPr kumimoji="0" lang="en-IN" sz="1400" b="0" i="0" u="none" strike="noStrike" cap="none" normalizeH="0" baseline="30000" smtClean="0">
                          <a:ln>
                            <a:noFill/>
                          </a:ln>
                          <a:solidFill>
                            <a:schemeClr val="tx1"/>
                          </a:solidFill>
                          <a:effectLst/>
                          <a:latin typeface="Arial" charset="0"/>
                          <a:cs typeface="Arial" charset="0"/>
                        </a:rPr>
                        <a:t>st</a:t>
                      </a:r>
                      <a:r>
                        <a:rPr kumimoji="0" lang="en-IN" sz="1400" b="0" i="0" u="none" strike="noStrike" cap="none" normalizeH="0" baseline="0" smtClean="0">
                          <a:ln>
                            <a:noFill/>
                          </a:ln>
                          <a:solidFill>
                            <a:schemeClr val="tx1"/>
                          </a:solidFill>
                          <a:effectLst/>
                          <a:latin typeface="Arial" charset="0"/>
                          <a:cs typeface="Arial" charset="0"/>
                        </a:rPr>
                        <a:t> year </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71438" marR="0" lvl="0" indent="0" algn="l" defTabSz="914400" rtl="0" eaLnBrk="1" fontAlgn="base" latinLnBrk="0" hangingPunct="1">
                        <a:lnSpc>
                          <a:spcPct val="115000"/>
                        </a:lnSpc>
                        <a:spcBef>
                          <a:spcPct val="0"/>
                        </a:spcBef>
                        <a:spcAft>
                          <a:spcPct val="0"/>
                        </a:spcAft>
                        <a:buClrTx/>
                        <a:buSzTx/>
                        <a:buFontTx/>
                        <a:buNone/>
                        <a:tabLst>
                          <a:tab pos="387350" algn="l"/>
                        </a:tabLst>
                      </a:pPr>
                      <a:r>
                        <a:rPr kumimoji="0" lang="en-IN" sz="1400" b="0" i="0" u="none" strike="noStrike" cap="none" normalizeH="0" baseline="0" smtClean="0">
                          <a:ln>
                            <a:noFill/>
                          </a:ln>
                          <a:solidFill>
                            <a:schemeClr val="tx1"/>
                          </a:solidFill>
                          <a:effectLst/>
                          <a:latin typeface="Arial" charset="0"/>
                          <a:cs typeface="Arial" charset="0"/>
                        </a:rPr>
                        <a:t>2</a:t>
                      </a:r>
                      <a:r>
                        <a:rPr kumimoji="0" lang="en-IN" sz="1400" b="0" i="0" u="none" strike="noStrike" cap="none" normalizeH="0" baseline="30000" smtClean="0">
                          <a:ln>
                            <a:noFill/>
                          </a:ln>
                          <a:solidFill>
                            <a:schemeClr val="tx1"/>
                          </a:solidFill>
                          <a:effectLst/>
                          <a:latin typeface="Arial" charset="0"/>
                          <a:cs typeface="Arial" charset="0"/>
                        </a:rPr>
                        <a:t>nd</a:t>
                      </a:r>
                      <a:r>
                        <a:rPr kumimoji="0" lang="en-IN" sz="1400" b="0" i="0" u="none" strike="noStrike" cap="none" normalizeH="0" baseline="0" smtClean="0">
                          <a:ln>
                            <a:noFill/>
                          </a:ln>
                          <a:solidFill>
                            <a:schemeClr val="tx1"/>
                          </a:solidFill>
                          <a:effectLst/>
                          <a:latin typeface="Arial" charset="0"/>
                          <a:cs typeface="Arial" charset="0"/>
                        </a:rPr>
                        <a:t> year </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tr>
              <a:tr h="554038">
                <a:tc vMerge="1">
                  <a:txBody>
                    <a:bodyPr/>
                    <a:lstStyle/>
                    <a:p>
                      <a:endParaRPr lang="en-US"/>
                    </a:p>
                  </a:txBody>
                  <a:tcPr/>
                </a:tc>
                <a:tc vMerge="1">
                  <a:txBody>
                    <a:bodyPr/>
                    <a:lstStyle/>
                    <a:p>
                      <a:endParaRPr lang="en-US"/>
                    </a:p>
                  </a:txBody>
                  <a:tcPr/>
                </a:tc>
                <a:tc>
                  <a:txBody>
                    <a:bodyPr/>
                    <a:lstStyle/>
                    <a:p>
                      <a:pPr marL="0" marR="0" lvl="0" indent="-11113" algn="l"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Application</a:t>
                      </a:r>
                      <a:r>
                        <a:rPr kumimoji="0" lang="en-IN" sz="1400" b="0" i="0" u="none" strike="noStrike" cap="none" normalizeH="0" baseline="0" smtClean="0">
                          <a:ln>
                            <a:noFill/>
                          </a:ln>
                          <a:solidFill>
                            <a:schemeClr val="tx1"/>
                          </a:solidFill>
                          <a:effectLst/>
                          <a:latin typeface="Arial" charset="0"/>
                          <a:cs typeface="Arial" charset="0"/>
                        </a:rPr>
                        <a:t> at </a:t>
                      </a:r>
                      <a:r>
                        <a:rPr kumimoji="0" lang="en-US" sz="1400" b="0" i="0" u="none" strike="noStrike" cap="none" normalizeH="0" baseline="0" smtClean="0">
                          <a:ln>
                            <a:noFill/>
                          </a:ln>
                          <a:solidFill>
                            <a:schemeClr val="tx1"/>
                          </a:solidFill>
                          <a:effectLst/>
                          <a:latin typeface="Arial" charset="0"/>
                          <a:cs typeface="Arial" charset="0"/>
                        </a:rPr>
                        <a:t>125 g a.i./ha</a:t>
                      </a:r>
                    </a:p>
                  </a:txBody>
                  <a:tcPr marL="68580" marR="68580" marT="6985"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1113" algn="l"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Application</a:t>
                      </a:r>
                      <a:r>
                        <a:rPr kumimoji="0" lang="en-IN" sz="1400" b="0" i="0" u="none" strike="noStrike" cap="none" normalizeH="0" baseline="0" smtClean="0">
                          <a:ln>
                            <a:noFill/>
                          </a:ln>
                          <a:solidFill>
                            <a:schemeClr val="tx1"/>
                          </a:solidFill>
                          <a:effectLst/>
                          <a:latin typeface="Arial" charset="0"/>
                          <a:cs typeface="Arial" charset="0"/>
                        </a:rPr>
                        <a:t> at </a:t>
                      </a:r>
                      <a:r>
                        <a:rPr kumimoji="0" lang="en-US" sz="1400" b="0" i="0" u="none" strike="noStrike" cap="none" normalizeH="0" baseline="0" smtClean="0">
                          <a:ln>
                            <a:noFill/>
                          </a:ln>
                          <a:solidFill>
                            <a:schemeClr val="tx1"/>
                          </a:solidFill>
                          <a:effectLst/>
                          <a:latin typeface="Arial" charset="0"/>
                          <a:cs typeface="Arial" charset="0"/>
                        </a:rPr>
                        <a:t>250 g a.i./ha</a:t>
                      </a:r>
                    </a:p>
                  </a:txBody>
                  <a:tcPr marL="68580" marR="68580" marT="6985"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1113" algn="l"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Application</a:t>
                      </a:r>
                      <a:r>
                        <a:rPr kumimoji="0" lang="en-IN" sz="1400" b="0" i="0" u="none" strike="noStrike" cap="none" normalizeH="0" baseline="0" smtClean="0">
                          <a:ln>
                            <a:noFill/>
                          </a:ln>
                          <a:solidFill>
                            <a:schemeClr val="tx1"/>
                          </a:solidFill>
                          <a:effectLst/>
                          <a:latin typeface="Arial" charset="0"/>
                          <a:cs typeface="Arial" charset="0"/>
                        </a:rPr>
                        <a:t> at </a:t>
                      </a:r>
                      <a:r>
                        <a:rPr kumimoji="0" lang="en-US" sz="1400" b="0" i="0" u="none" strike="noStrike" cap="none" normalizeH="0" baseline="0" smtClean="0">
                          <a:ln>
                            <a:noFill/>
                          </a:ln>
                          <a:solidFill>
                            <a:schemeClr val="tx1"/>
                          </a:solidFill>
                          <a:effectLst/>
                          <a:latin typeface="Arial" charset="0"/>
                          <a:cs typeface="Arial" charset="0"/>
                        </a:rPr>
                        <a:t>125 g a.i./ha</a:t>
                      </a:r>
                    </a:p>
                  </a:txBody>
                  <a:tcPr marL="68580" marR="68580" marT="6985"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1113" algn="l"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Application</a:t>
                      </a:r>
                      <a:r>
                        <a:rPr kumimoji="0" lang="en-IN" sz="1400" b="0" i="0" u="none" strike="noStrike" cap="none" normalizeH="0" baseline="0" smtClean="0">
                          <a:ln>
                            <a:noFill/>
                          </a:ln>
                          <a:solidFill>
                            <a:schemeClr val="tx1"/>
                          </a:solidFill>
                          <a:effectLst/>
                          <a:latin typeface="Arial" charset="0"/>
                          <a:cs typeface="Arial" charset="0"/>
                        </a:rPr>
                        <a:t> at </a:t>
                      </a:r>
                      <a:r>
                        <a:rPr kumimoji="0" lang="en-US" sz="1400" b="0" i="0" u="none" strike="noStrike" cap="none" normalizeH="0" baseline="0" smtClean="0">
                          <a:ln>
                            <a:noFill/>
                          </a:ln>
                          <a:solidFill>
                            <a:schemeClr val="tx1"/>
                          </a:solidFill>
                          <a:effectLst/>
                          <a:latin typeface="Arial" charset="0"/>
                          <a:cs typeface="Arial" charset="0"/>
                        </a:rPr>
                        <a:t>250 g a.i./ha</a:t>
                      </a:r>
                    </a:p>
                  </a:txBody>
                  <a:tcPr marL="68580" marR="68580" marT="6985"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tr>
              <a:tr h="280988">
                <a:tc>
                  <a:txBody>
                    <a:bodyPr/>
                    <a:lstStyle/>
                    <a:p>
                      <a:pPr marL="0" marR="0" lvl="0" indent="-11113" algn="just" defTabSz="914400" rtl="0" eaLnBrk="1" fontAlgn="base" latinLnBrk="0" hangingPunct="1">
                        <a:lnSpc>
                          <a:spcPct val="100000"/>
                        </a:lnSpc>
                        <a:spcBef>
                          <a:spcPts val="400"/>
                        </a:spcBef>
                        <a:spcAft>
                          <a:spcPts val="40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0 </a:t>
                      </a:r>
                    </a:p>
                  </a:txBody>
                  <a:tcPr marL="68580" marR="68580" marT="6985"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11113" algn="l" defTabSz="914400" rtl="0" eaLnBrk="1" fontAlgn="base" latinLnBrk="0" hangingPunct="1">
                        <a:lnSpc>
                          <a:spcPct val="100000"/>
                        </a:lnSpc>
                        <a:spcBef>
                          <a:spcPts val="400"/>
                        </a:spcBef>
                        <a:spcAft>
                          <a:spcPts val="40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ND</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0.864±0.095</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2.045±0.184</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0.663±0.075</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1.474±0.146</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tr>
              <a:tr h="461963">
                <a:tc>
                  <a:txBody>
                    <a:bodyPr/>
                    <a:lstStyle/>
                    <a:p>
                      <a:pPr marL="0" marR="0" lvl="0" indent="-11113" algn="just" defTabSz="914400" rtl="0" eaLnBrk="1" fontAlgn="base" latinLnBrk="0" hangingPunct="1">
                        <a:lnSpc>
                          <a:spcPct val="100000"/>
                        </a:lnSpc>
                        <a:spcBef>
                          <a:spcPts val="400"/>
                        </a:spcBef>
                        <a:spcAft>
                          <a:spcPts val="40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1 </a:t>
                      </a: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11113" algn="l" defTabSz="914400" rtl="0" eaLnBrk="1" fontAlgn="base" latinLnBrk="0" hangingPunct="1">
                        <a:lnSpc>
                          <a:spcPct val="100000"/>
                        </a:lnSpc>
                        <a:spcBef>
                          <a:spcPts val="400"/>
                        </a:spcBef>
                        <a:spcAft>
                          <a:spcPts val="40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ND</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0.780±0.078</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(9.7)</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1.916±0.173</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  (6.3)</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0.588±0.043</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(11.3)</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1.320±0.138</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  (10.45)</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tr>
              <a:tr h="463550">
                <a:tc>
                  <a:txBody>
                    <a:bodyPr/>
                    <a:lstStyle/>
                    <a:p>
                      <a:pPr marL="0" marR="0" lvl="0" indent="-11113" algn="just" defTabSz="914400" rtl="0" eaLnBrk="1" fontAlgn="base" latinLnBrk="0" hangingPunct="1">
                        <a:lnSpc>
                          <a:spcPct val="100000"/>
                        </a:lnSpc>
                        <a:spcBef>
                          <a:spcPts val="400"/>
                        </a:spcBef>
                        <a:spcAft>
                          <a:spcPts val="40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5 </a:t>
                      </a: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11113" algn="l" defTabSz="914400" rtl="0" eaLnBrk="1" fontAlgn="base" latinLnBrk="0" hangingPunct="1">
                        <a:lnSpc>
                          <a:spcPct val="100000"/>
                        </a:lnSpc>
                        <a:spcBef>
                          <a:spcPts val="400"/>
                        </a:spcBef>
                        <a:spcAft>
                          <a:spcPts val="40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ND</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0.626±0.057</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(27.5)</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1.548±0.108</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  (24.3) </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anchor="b"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0.400±0.038</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(39.7)</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0.986±0.073</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  (33.1)</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tr>
              <a:tr h="461963">
                <a:tc>
                  <a:txBody>
                    <a:bodyPr/>
                    <a:lstStyle/>
                    <a:p>
                      <a:pPr marL="0" marR="0" lvl="0" indent="-11113" algn="just" defTabSz="914400" rtl="0" eaLnBrk="1" fontAlgn="base" latinLnBrk="0" hangingPunct="1">
                        <a:lnSpc>
                          <a:spcPct val="100000"/>
                        </a:lnSpc>
                        <a:spcBef>
                          <a:spcPts val="400"/>
                        </a:spcBef>
                        <a:spcAft>
                          <a:spcPts val="40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10 </a:t>
                      </a: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11113" algn="l" defTabSz="914400" rtl="0" eaLnBrk="1" fontAlgn="base" latinLnBrk="0" hangingPunct="1">
                        <a:lnSpc>
                          <a:spcPct val="100000"/>
                        </a:lnSpc>
                        <a:spcBef>
                          <a:spcPts val="400"/>
                        </a:spcBef>
                        <a:spcAft>
                          <a:spcPts val="40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ND</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0.425±0.032</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(50.8)</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1.075±0.101</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  (47.4) </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anchor="b"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0.213±0.018</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(67.9)</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0.738±0.047</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  (50.0)</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tr>
              <a:tr h="461963">
                <a:tc>
                  <a:txBody>
                    <a:bodyPr/>
                    <a:lstStyle/>
                    <a:p>
                      <a:pPr marL="0" marR="0" lvl="0" indent="-11113" algn="just" defTabSz="914400" rtl="0" eaLnBrk="1" fontAlgn="base" latinLnBrk="0" hangingPunct="1">
                        <a:lnSpc>
                          <a:spcPct val="100000"/>
                        </a:lnSpc>
                        <a:spcBef>
                          <a:spcPts val="400"/>
                        </a:spcBef>
                        <a:spcAft>
                          <a:spcPts val="40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15 </a:t>
                      </a: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11113" algn="l" defTabSz="914400" rtl="0" eaLnBrk="1" fontAlgn="base" latinLnBrk="0" hangingPunct="1">
                        <a:lnSpc>
                          <a:spcPct val="100000"/>
                        </a:lnSpc>
                        <a:spcBef>
                          <a:spcPts val="400"/>
                        </a:spcBef>
                        <a:spcAft>
                          <a:spcPts val="40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ND</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0.278± 0.014</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(67.8)</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0.714±0.057</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  (65.1) </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anchor="b"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0.160±0.007</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(75.8)</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0.502±0.032</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  (65.9)</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tr>
              <a:tr h="463550">
                <a:tc>
                  <a:txBody>
                    <a:bodyPr/>
                    <a:lstStyle/>
                    <a:p>
                      <a:pPr marL="0" marR="0" lvl="0" indent="-11113" algn="just" defTabSz="914400" rtl="0" eaLnBrk="1" fontAlgn="base" latinLnBrk="0" hangingPunct="1">
                        <a:lnSpc>
                          <a:spcPct val="100000"/>
                        </a:lnSpc>
                        <a:spcBef>
                          <a:spcPts val="400"/>
                        </a:spcBef>
                        <a:spcAft>
                          <a:spcPts val="40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20 </a:t>
                      </a: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11113" algn="l" defTabSz="914400" rtl="0" eaLnBrk="1" fontAlgn="base" latinLnBrk="0" hangingPunct="1">
                        <a:lnSpc>
                          <a:spcPct val="100000"/>
                        </a:lnSpc>
                        <a:spcBef>
                          <a:spcPts val="400"/>
                        </a:spcBef>
                        <a:spcAft>
                          <a:spcPts val="40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ND</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0.155± 0.013</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(82.0)</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0.481±0.022</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  (76.5) </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anchor="b"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0.112±0.005</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(83.1)</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0.355±0.028</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  (75.9)</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tr>
              <a:tr h="461963">
                <a:tc>
                  <a:txBody>
                    <a:bodyPr/>
                    <a:lstStyle/>
                    <a:p>
                      <a:pPr marL="0" marR="0" lvl="0" indent="-11113" algn="just" defTabSz="914400" rtl="0" eaLnBrk="1" fontAlgn="base" latinLnBrk="0" hangingPunct="1">
                        <a:lnSpc>
                          <a:spcPct val="100000"/>
                        </a:lnSpc>
                        <a:spcBef>
                          <a:spcPts val="400"/>
                        </a:spcBef>
                        <a:spcAft>
                          <a:spcPts val="40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25 </a:t>
                      </a: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11113" algn="l" defTabSz="914400" rtl="0" eaLnBrk="1" fontAlgn="base" latinLnBrk="0" hangingPunct="1">
                        <a:lnSpc>
                          <a:spcPct val="100000"/>
                        </a:lnSpc>
                        <a:spcBef>
                          <a:spcPts val="400"/>
                        </a:spcBef>
                        <a:spcAft>
                          <a:spcPts val="40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ND</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0.105±0.006</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(87.8)</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0.308±0.019</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  (84.9) </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anchor="b"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0.080±0.003</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(87.9)</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0.217±0.016</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  (85.3)</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tr>
              <a:tr h="461963">
                <a:tc>
                  <a:txBody>
                    <a:bodyPr/>
                    <a:lstStyle/>
                    <a:p>
                      <a:pPr marL="0" marR="0" lvl="0" indent="-11113" algn="just" defTabSz="914400" rtl="0" eaLnBrk="1" fontAlgn="base" latinLnBrk="0" hangingPunct="1">
                        <a:lnSpc>
                          <a:spcPct val="100000"/>
                        </a:lnSpc>
                        <a:spcBef>
                          <a:spcPts val="400"/>
                        </a:spcBef>
                        <a:spcAft>
                          <a:spcPts val="40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30 </a:t>
                      </a: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11113" algn="l" defTabSz="914400" rtl="0" eaLnBrk="1" fontAlgn="base" latinLnBrk="0" hangingPunct="1">
                        <a:lnSpc>
                          <a:spcPct val="100000"/>
                        </a:lnSpc>
                        <a:spcBef>
                          <a:spcPts val="400"/>
                        </a:spcBef>
                        <a:spcAft>
                          <a:spcPts val="40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ND</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0.062±0.003</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(92.8)</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0.169±0.012</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  (91.7) </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0.050±0.001</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(92.4)</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0.108±0.004</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l"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  (92.7)</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ts val="200"/>
                        </a:spcBef>
                        <a:spcAft>
                          <a:spcPts val="200"/>
                        </a:spcAft>
                        <a:buClrTx/>
                        <a:buSzTx/>
                        <a:buFontTx/>
                        <a:buNone/>
                        <a:tabLst/>
                      </a:pPr>
                      <a:r>
                        <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tr>
              <a:tr h="463550">
                <a:tc>
                  <a:txBody>
                    <a:bodyPr/>
                    <a:lstStyle/>
                    <a:p>
                      <a:pPr marL="0" marR="0" lvl="0" indent="-11113" algn="just" defTabSz="914400" rtl="0" eaLnBrk="1" fontAlgn="base" latinLnBrk="0" hangingPunct="1">
                        <a:lnSpc>
                          <a:spcPct val="100000"/>
                        </a:lnSpc>
                        <a:spcBef>
                          <a:spcPts val="400"/>
                        </a:spcBef>
                        <a:spcAft>
                          <a:spcPts val="400"/>
                        </a:spcAft>
                        <a:buClrTx/>
                        <a:buSzTx/>
                        <a:buFontTx/>
                        <a:buNone/>
                        <a:tabLst>
                          <a:tab pos="387350" algn="l"/>
                        </a:tabLst>
                      </a:pPr>
                      <a:r>
                        <a:rPr kumimoji="0" lang="en-IN" sz="1400" b="0" i="0" u="none" strike="noStrike" cap="none" normalizeH="0" baseline="0" smtClean="0">
                          <a:ln>
                            <a:noFill/>
                          </a:ln>
                          <a:solidFill>
                            <a:schemeClr val="tx1"/>
                          </a:solidFill>
                          <a:effectLst/>
                          <a:latin typeface="Arial" charset="0"/>
                          <a:cs typeface="Arial" charset="0"/>
                        </a:rPr>
                        <a:t>35 </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anchor="b" horzOverflow="overflow">
                    <a:lnL>
                      <a:noFill/>
                    </a:lnL>
                    <a:lnR>
                      <a:noFill/>
                    </a:lnR>
                    <a:lnT>
                      <a:noFill/>
                    </a:lnT>
                    <a:lnB>
                      <a:noFill/>
                    </a:lnB>
                    <a:lnTlToBr>
                      <a:noFill/>
                    </a:lnTlToBr>
                    <a:lnBlToTr>
                      <a:noFill/>
                    </a:lnBlToTr>
                    <a:noFill/>
                  </a:tcPr>
                </a:tc>
                <a:tc>
                  <a:txBody>
                    <a:bodyPr/>
                    <a:lstStyle/>
                    <a:p>
                      <a:pPr marL="0" marR="0" lvl="0" indent="-11113" algn="l" defTabSz="914400" rtl="0" eaLnBrk="1" fontAlgn="base" latinLnBrk="0" hangingPunct="1">
                        <a:lnSpc>
                          <a:spcPct val="100000"/>
                        </a:lnSpc>
                        <a:spcBef>
                          <a:spcPts val="400"/>
                        </a:spcBef>
                        <a:spcAft>
                          <a:spcPts val="40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ND</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&lt;LOQ </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  0.082±0.003</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p>
                      <a:pPr marL="0" marR="0" lvl="0" indent="0"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  (96.0) </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&lt;LOQ</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ea typeface="Calibri" pitchFamily="34" charset="0"/>
                          <a:cs typeface="Times New Roman" pitchFamily="18" charset="0"/>
                        </a:rPr>
                        <a:t>&lt;LOQ</a:t>
                      </a:r>
                      <a:endPar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6985"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n-US" sz="1400" b="0" i="0" u="none" strike="noStrike" cap="none" normalizeH="0" baseline="0" smtClean="0">
                          <a:ln>
                            <a:noFill/>
                          </a:ln>
                          <a:solidFill>
                            <a:schemeClr val="tx1"/>
                          </a:solidFill>
                          <a:effectLst/>
                          <a:latin typeface="Arial" charset="0"/>
                          <a:ea typeface="Calibri" pitchFamily="34" charset="0"/>
                          <a:cs typeface="Times New Roman" pitchFamily="18" charset="0"/>
                        </a:rPr>
                        <a:t> </a:t>
                      </a:r>
                    </a:p>
                  </a:txBody>
                  <a:tcPr marL="0" marR="0" marT="0" marB="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eaLnBrk="1" hangingPunct="1"/>
            <a:r>
              <a:rPr lang="en-IN" sz="2400" smtClean="0">
                <a:latin typeface="Arial" charset="0"/>
                <a:cs typeface="Arial" charset="0"/>
              </a:rPr>
              <a:t>Dissipation of </a:t>
            </a:r>
            <a:r>
              <a:rPr lang="en-US" sz="2400" smtClean="0">
                <a:latin typeface="Arial" charset="0"/>
                <a:cs typeface="Arial" charset="0"/>
              </a:rPr>
              <a:t>propiconazole on pomegranate</a:t>
            </a:r>
            <a:r>
              <a:rPr lang="en-IN" sz="2400" smtClean="0">
                <a:latin typeface="Arial" charset="0"/>
                <a:cs typeface="Arial" charset="0"/>
              </a:rPr>
              <a:t> </a:t>
            </a:r>
            <a:endParaRPr lang="en-US" sz="2400" smtClean="0"/>
          </a:p>
        </p:txBody>
      </p:sp>
      <p:graphicFrame>
        <p:nvGraphicFramePr>
          <p:cNvPr id="4" name="Chart 3"/>
          <p:cNvGraphicFramePr/>
          <p:nvPr/>
        </p:nvGraphicFramePr>
        <p:xfrm>
          <a:off x="1701065" y="1632076"/>
          <a:ext cx="5073880" cy="3877872"/>
        </p:xfrm>
        <a:graphic>
          <a:graphicData uri="http://schemas.openxmlformats.org/drawingml/2006/chart">
            <c:chart xmlns:c="http://schemas.openxmlformats.org/drawingml/2006/chart" xmlns:r="http://schemas.openxmlformats.org/officeDocument/2006/relationships" r:id="rId2"/>
          </a:graphicData>
        </a:graphic>
      </p:graphicFrame>
      <p:pic>
        <p:nvPicPr>
          <p:cNvPr id="25603" name="Picture 4" descr="https://encrypted-tbn2.gstatic.com/images?q=tbn:ANd9GcRCHHoixb854VOfyRaAcBpaiaKWYZG_sGUm5fYc_LLRWpO4YewCqg"/>
          <p:cNvPicPr>
            <a:picLocks noChangeAspect="1" noChangeArrowheads="1"/>
          </p:cNvPicPr>
          <p:nvPr/>
        </p:nvPicPr>
        <p:blipFill>
          <a:blip r:embed="rId3"/>
          <a:srcRect l="5405" r="6178"/>
          <a:stretch>
            <a:fillRect/>
          </a:stretch>
        </p:blipFill>
        <p:spPr bwMode="auto">
          <a:xfrm>
            <a:off x="142875" y="142875"/>
            <a:ext cx="1146175" cy="971550"/>
          </a:xfrm>
          <a:prstGeom prst="rect">
            <a:avLst/>
          </a:prstGeom>
          <a:noFill/>
          <a:ln w="9525">
            <a:noFill/>
            <a:miter lim="800000"/>
            <a:headEnd/>
            <a:tailEnd/>
          </a:ln>
        </p:spPr>
      </p:pic>
      <p:pic>
        <p:nvPicPr>
          <p:cNvPr id="25604" name="Picture 5" descr="https://encrypted-tbn2.gstatic.com/images?q=tbn:ANd9GcRCHHoixb854VOfyRaAcBpaiaKWYZG_sGUm5fYc_LLRWpO4YewCqg"/>
          <p:cNvPicPr>
            <a:picLocks noChangeAspect="1" noChangeArrowheads="1"/>
          </p:cNvPicPr>
          <p:nvPr/>
        </p:nvPicPr>
        <p:blipFill>
          <a:blip r:embed="rId3"/>
          <a:srcRect l="5405" r="6178"/>
          <a:stretch>
            <a:fillRect/>
          </a:stretch>
        </p:blipFill>
        <p:spPr bwMode="auto">
          <a:xfrm>
            <a:off x="7715250" y="214313"/>
            <a:ext cx="1146175" cy="971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idx="4294967295"/>
          </p:nvPr>
        </p:nvSpPr>
        <p:spPr>
          <a:xfrm>
            <a:off x="1187450" y="274638"/>
            <a:ext cx="7499350" cy="796925"/>
          </a:xfrm>
        </p:spPr>
        <p:txBody>
          <a:bodyPr/>
          <a:lstStyle/>
          <a:p>
            <a:pPr eaLnBrk="1" hangingPunct="1"/>
            <a:r>
              <a:rPr lang="en-IN" sz="2500" smtClean="0"/>
              <a:t/>
            </a:r>
            <a:br>
              <a:rPr lang="en-IN" sz="2500" smtClean="0"/>
            </a:br>
            <a:r>
              <a:rPr lang="en-IN" sz="2500" smtClean="0"/>
              <a:t/>
            </a:r>
            <a:br>
              <a:rPr lang="en-IN" sz="2500" smtClean="0"/>
            </a:br>
            <a:r>
              <a:rPr lang="en-IN" sz="2500" smtClean="0"/>
              <a:t/>
            </a:r>
            <a:br>
              <a:rPr lang="en-IN" sz="2500" smtClean="0"/>
            </a:br>
            <a:r>
              <a:rPr lang="en-IN" sz="2000" smtClean="0">
                <a:latin typeface="Arial" charset="0"/>
                <a:cs typeface="Arial" charset="0"/>
              </a:rPr>
              <a:t>Rate of residue decay and safety constants of  </a:t>
            </a:r>
            <a:br>
              <a:rPr lang="en-IN" sz="2000" smtClean="0">
                <a:latin typeface="Arial" charset="0"/>
                <a:cs typeface="Arial" charset="0"/>
              </a:rPr>
            </a:br>
            <a:r>
              <a:rPr lang="en-IN" sz="2000" smtClean="0">
                <a:latin typeface="Arial" charset="0"/>
                <a:cs typeface="Arial" charset="0"/>
              </a:rPr>
              <a:t>propiconazole residues on pomegranate</a:t>
            </a:r>
            <a:r>
              <a:rPr lang="en-US" sz="2500" smtClean="0"/>
              <a:t/>
            </a:r>
            <a:br>
              <a:rPr lang="en-US" sz="2500" smtClean="0"/>
            </a:br>
            <a:endParaRPr lang="en-US" sz="2500" smtClean="0"/>
          </a:p>
        </p:txBody>
      </p:sp>
      <p:graphicFrame>
        <p:nvGraphicFramePr>
          <p:cNvPr id="36938" name="Group 74"/>
          <p:cNvGraphicFramePr>
            <a:graphicFrameLocks noGrp="1"/>
          </p:cNvGraphicFramePr>
          <p:nvPr/>
        </p:nvGraphicFramePr>
        <p:xfrm>
          <a:off x="684213" y="2133600"/>
          <a:ext cx="7488237" cy="2208213"/>
        </p:xfrm>
        <a:graphic>
          <a:graphicData uri="http://schemas.openxmlformats.org/drawingml/2006/table">
            <a:tbl>
              <a:tblPr/>
              <a:tblGrid>
                <a:gridCol w="1181100"/>
                <a:gridCol w="2117725"/>
                <a:gridCol w="1425575"/>
                <a:gridCol w="1069975"/>
                <a:gridCol w="1693862"/>
              </a:tblGrid>
              <a:tr h="5254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Rate of application </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(g a.i./ha)</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Regression Equation</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Regression Coefficient</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Half-life</a:t>
                      </a: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 (days)</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Safe waiting Period</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(days)</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6213">
                <a:tc gridSpan="5">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1</a:t>
                      </a:r>
                      <a:r>
                        <a:rPr kumimoji="0" lang="en-IN" sz="1400" b="0" i="0" u="none" strike="noStrike" cap="none" normalizeH="0" baseline="30000" smtClean="0">
                          <a:ln>
                            <a:noFill/>
                          </a:ln>
                          <a:solidFill>
                            <a:schemeClr val="tx1"/>
                          </a:solidFill>
                          <a:effectLst/>
                          <a:latin typeface="Arial" charset="0"/>
                          <a:cs typeface="Arial" charset="0"/>
                        </a:rPr>
                        <a:t>st</a:t>
                      </a:r>
                      <a:r>
                        <a:rPr kumimoji="0" lang="en-IN" sz="1400" b="0" i="0" u="none" strike="noStrike" cap="none" normalizeH="0" baseline="0" smtClean="0">
                          <a:ln>
                            <a:noFill/>
                          </a:ln>
                          <a:solidFill>
                            <a:schemeClr val="tx1"/>
                          </a:solidFill>
                          <a:effectLst/>
                          <a:latin typeface="Arial" charset="0"/>
                          <a:cs typeface="Arial" charset="0"/>
                        </a:rPr>
                        <a:t> year </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778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125</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Y=2.966200-0.0380X</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0.99</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7.9</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33.3</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2225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250</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Y=3.37378-0.03818X</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0.99</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7.9</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43.8</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85725">
                <a:tc gridSpan="5">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2</a:t>
                      </a:r>
                      <a:r>
                        <a:rPr kumimoji="0" lang="en-IN" sz="1400" b="0" i="0" u="none" strike="noStrike" cap="none" normalizeH="0" baseline="30000" smtClean="0">
                          <a:ln>
                            <a:noFill/>
                          </a:ln>
                          <a:solidFill>
                            <a:schemeClr val="tx1"/>
                          </a:solidFill>
                          <a:effectLst/>
                          <a:latin typeface="Arial" charset="0"/>
                          <a:cs typeface="Arial" charset="0"/>
                        </a:rPr>
                        <a:t>nd</a:t>
                      </a:r>
                      <a:r>
                        <a:rPr kumimoji="0" lang="en-IN" sz="1400" b="0" i="0" u="none" strike="noStrike" cap="none" normalizeH="0" baseline="0" smtClean="0">
                          <a:ln>
                            <a:noFill/>
                          </a:ln>
                          <a:solidFill>
                            <a:schemeClr val="tx1"/>
                          </a:solidFill>
                          <a:effectLst/>
                          <a:latin typeface="Arial" charset="0"/>
                          <a:cs typeface="Arial" charset="0"/>
                        </a:rPr>
                        <a:t> year</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7621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125</a:t>
                      </a:r>
                    </a:p>
                  </a:txBody>
                  <a:tcPr marL="68580" marR="68580" marT="0"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Y=2.78111-0.03653X</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0.99</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8.2</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29.6</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2333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250</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Y=3.18939-0.03531X</a:t>
                      </a:r>
                      <a:endParaRPr kumimoji="0" lang="en-US" sz="1400" b="0" i="0" u="none" strike="noStrike" cap="none" normalizeH="0" baseline="0" smtClean="0">
                        <a:ln>
                          <a:noFill/>
                        </a:ln>
                        <a:solidFill>
                          <a:schemeClr val="tx1"/>
                        </a:solidFill>
                        <a:effectLst/>
                        <a:latin typeface="Arial" charset="0"/>
                        <a:cs typeface="Times New Roman" pitchFamily="18"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0.99</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Times New Roman" pitchFamily="18" charset="0"/>
                        </a:rPr>
                        <a:t>8.5</a:t>
                      </a: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42.2</a:t>
                      </a:r>
                      <a:endParaRPr kumimoji="0" lang="en-US" sz="1400" b="0" i="0" u="none" strike="noStrike" cap="none" normalizeH="0" baseline="0" smtClean="0">
                        <a:ln>
                          <a:noFill/>
                        </a:ln>
                        <a:solidFill>
                          <a:schemeClr val="tx1"/>
                        </a:solidFill>
                        <a:effectLst/>
                        <a:latin typeface="Arial" charset="0"/>
                        <a:cs typeface="Arial" charset="0"/>
                      </a:endParaRPr>
                    </a:p>
                  </a:txBody>
                  <a:tcPr marL="68580" marR="68580" marT="0" marB="0"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6660" name="Rectangle 75"/>
          <p:cNvSpPr>
            <a:spLocks noChangeArrowheads="1"/>
          </p:cNvSpPr>
          <p:nvPr/>
        </p:nvSpPr>
        <p:spPr bwMode="auto">
          <a:xfrm>
            <a:off x="1042988" y="4870450"/>
            <a:ext cx="1350962" cy="274638"/>
          </a:xfrm>
          <a:prstGeom prst="rect">
            <a:avLst/>
          </a:prstGeom>
          <a:noFill/>
          <a:ln w="9525">
            <a:noFill/>
            <a:miter lim="800000"/>
            <a:headEnd/>
            <a:tailEnd/>
          </a:ln>
        </p:spPr>
        <p:txBody>
          <a:bodyPr wrap="none">
            <a:spAutoFit/>
          </a:bodyPr>
          <a:lstStyle/>
          <a:p>
            <a:pPr>
              <a:spcBef>
                <a:spcPct val="50000"/>
              </a:spcBef>
            </a:pPr>
            <a:r>
              <a:rPr lang="en-US" sz="1200"/>
              <a:t>MRL- 0.05 mg/kg</a:t>
            </a:r>
            <a:endParaRPr lang="en-IN" sz="1200"/>
          </a:p>
        </p:txBody>
      </p:sp>
      <p:pic>
        <p:nvPicPr>
          <p:cNvPr id="26661" name="Picture 38"/>
          <p:cNvPicPr>
            <a:picLocks noChangeAspect="1" noChangeArrowheads="1"/>
          </p:cNvPicPr>
          <p:nvPr/>
        </p:nvPicPr>
        <p:blipFill>
          <a:blip r:embed="rId2"/>
          <a:srcRect/>
          <a:stretch>
            <a:fillRect/>
          </a:stretch>
        </p:blipFill>
        <p:spPr bwMode="auto">
          <a:xfrm>
            <a:off x="611188" y="549275"/>
            <a:ext cx="800100" cy="904875"/>
          </a:xfrm>
          <a:prstGeom prst="rect">
            <a:avLst/>
          </a:prstGeom>
          <a:noFill/>
          <a:ln w="9525">
            <a:noFill/>
            <a:miter lim="800000"/>
            <a:headEnd/>
            <a:tailEnd/>
          </a:ln>
        </p:spPr>
      </p:pic>
      <p:pic>
        <p:nvPicPr>
          <p:cNvPr id="26662" name="Picture 40"/>
          <p:cNvPicPr>
            <a:picLocks noChangeAspect="1" noChangeArrowheads="1"/>
          </p:cNvPicPr>
          <p:nvPr/>
        </p:nvPicPr>
        <p:blipFill>
          <a:blip r:embed="rId3"/>
          <a:srcRect/>
          <a:stretch>
            <a:fillRect/>
          </a:stretch>
        </p:blipFill>
        <p:spPr bwMode="auto">
          <a:xfrm>
            <a:off x="8027988" y="476250"/>
            <a:ext cx="781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457200" y="274638"/>
            <a:ext cx="8229600" cy="850900"/>
          </a:xfrm>
        </p:spPr>
        <p:txBody>
          <a:bodyPr/>
          <a:lstStyle/>
          <a:p>
            <a:pPr eaLnBrk="1" hangingPunct="1"/>
            <a:r>
              <a:rPr lang="en-US" sz="3200" smtClean="0">
                <a:latin typeface="Arial" charset="0"/>
                <a:cs typeface="Arial" charset="0"/>
              </a:rPr>
              <a:t>Conclusions </a:t>
            </a:r>
            <a:endParaRPr lang="en-IN" sz="3200" smtClean="0">
              <a:latin typeface="Arial" charset="0"/>
              <a:cs typeface="Arial" charset="0"/>
            </a:endParaRPr>
          </a:p>
        </p:txBody>
      </p:sp>
      <p:pic>
        <p:nvPicPr>
          <p:cNvPr id="27650" name="Picture 3" descr="ANd9GcSU792ZuINV1kcdr3OTiT86jgwI-pQfpGhtBf9LydTCs0D-kLbB"/>
          <p:cNvPicPr>
            <a:picLocks noChangeAspect="1" noChangeArrowheads="1"/>
          </p:cNvPicPr>
          <p:nvPr/>
        </p:nvPicPr>
        <p:blipFill>
          <a:blip r:embed="rId2"/>
          <a:srcRect/>
          <a:stretch>
            <a:fillRect/>
          </a:stretch>
        </p:blipFill>
        <p:spPr bwMode="auto">
          <a:xfrm>
            <a:off x="395288" y="2852738"/>
            <a:ext cx="847725" cy="742950"/>
          </a:xfrm>
          <a:prstGeom prst="rect">
            <a:avLst/>
          </a:prstGeom>
          <a:noFill/>
          <a:ln w="9525">
            <a:noFill/>
            <a:miter lim="800000"/>
            <a:headEnd/>
            <a:tailEnd/>
          </a:ln>
        </p:spPr>
      </p:pic>
      <p:sp>
        <p:nvSpPr>
          <p:cNvPr id="27651" name="Text Box 4"/>
          <p:cNvSpPr txBox="1">
            <a:spLocks noChangeArrowheads="1"/>
          </p:cNvSpPr>
          <p:nvPr/>
        </p:nvSpPr>
        <p:spPr bwMode="auto">
          <a:xfrm>
            <a:off x="1403350" y="1125538"/>
            <a:ext cx="6985000" cy="5310187"/>
          </a:xfrm>
          <a:prstGeom prst="rect">
            <a:avLst/>
          </a:prstGeom>
          <a:noFill/>
          <a:ln w="9525">
            <a:noFill/>
            <a:miter lim="800000"/>
            <a:headEnd/>
            <a:tailEnd/>
          </a:ln>
        </p:spPr>
        <p:txBody>
          <a:bodyPr>
            <a:spAutoFit/>
          </a:bodyPr>
          <a:lstStyle/>
          <a:p>
            <a:pPr>
              <a:buFontTx/>
              <a:buChar char="•"/>
            </a:pPr>
            <a:r>
              <a:rPr lang="en-US"/>
              <a:t> The residue level of both fungicides were high on pomegranate fruits, but the edible aril was residue free.</a:t>
            </a:r>
          </a:p>
          <a:p>
            <a:pPr>
              <a:buFontTx/>
              <a:buChar char="•"/>
            </a:pPr>
            <a:endParaRPr lang="en-US"/>
          </a:p>
          <a:p>
            <a:pPr>
              <a:buFontTx/>
              <a:buChar char="•"/>
            </a:pPr>
            <a:r>
              <a:rPr lang="en-US"/>
              <a:t>The thick rind of the fruit could have prevented movement of the residues to the aril.</a:t>
            </a:r>
          </a:p>
          <a:p>
            <a:endParaRPr lang="en-US"/>
          </a:p>
          <a:p>
            <a:pPr>
              <a:buFontTx/>
              <a:buChar char="•"/>
            </a:pPr>
            <a:r>
              <a:rPr lang="en-US"/>
              <a:t>Washing could remove 25-55% residues, so thorough washing of the fruits should be carried out to prevent transfer of residues by hand contact.</a:t>
            </a:r>
          </a:p>
          <a:p>
            <a:pPr>
              <a:buFontTx/>
              <a:buChar char="•"/>
            </a:pPr>
            <a:endParaRPr lang="en-US"/>
          </a:p>
          <a:p>
            <a:pPr>
              <a:buFontTx/>
              <a:buChar char="•"/>
            </a:pPr>
            <a:r>
              <a:rPr lang="en-US"/>
              <a:t>The half-life of degradation of difenoconazole differred to some extent, but that of propiconazole remained almost the same.</a:t>
            </a:r>
          </a:p>
          <a:p>
            <a:pPr>
              <a:buFontTx/>
              <a:buChar char="•"/>
            </a:pPr>
            <a:endParaRPr lang="en-US"/>
          </a:p>
          <a:p>
            <a:pPr>
              <a:buFontTx/>
              <a:buChar char="•"/>
            </a:pPr>
            <a:r>
              <a:rPr lang="en-US"/>
              <a:t> Temperature, humidity remained nearly  in the same range over 2 years, but rainfall varied. It did not seem to impact the dissipation pattern.</a:t>
            </a:r>
          </a:p>
          <a:p>
            <a:pPr>
              <a:buFontTx/>
              <a:buChar char="•"/>
            </a:pPr>
            <a:endParaRPr lang="en-US"/>
          </a:p>
          <a:p>
            <a:pPr>
              <a:buFontTx/>
              <a:buChar char="•"/>
            </a:pPr>
            <a:r>
              <a:rPr lang="en-US"/>
              <a:t>The PHI differed over 2 years period, from food safety point of view the higher valu may be followed.</a:t>
            </a:r>
            <a:endParaRPr lang="en-IN"/>
          </a:p>
        </p:txBody>
      </p:sp>
      <p:pic>
        <p:nvPicPr>
          <p:cNvPr id="27652" name="Picture 5"/>
          <p:cNvPicPr>
            <a:picLocks noChangeAspect="1" noChangeArrowheads="1"/>
          </p:cNvPicPr>
          <p:nvPr/>
        </p:nvPicPr>
        <p:blipFill>
          <a:blip r:embed="rId3"/>
          <a:srcRect/>
          <a:stretch>
            <a:fillRect/>
          </a:stretch>
        </p:blipFill>
        <p:spPr bwMode="auto">
          <a:xfrm>
            <a:off x="250825" y="260350"/>
            <a:ext cx="800100" cy="904875"/>
          </a:xfrm>
          <a:prstGeom prst="rect">
            <a:avLst/>
          </a:prstGeom>
          <a:noFill/>
          <a:ln w="9525">
            <a:noFill/>
            <a:miter lim="800000"/>
            <a:headEnd/>
            <a:tailEnd/>
          </a:ln>
        </p:spPr>
      </p:pic>
      <p:pic>
        <p:nvPicPr>
          <p:cNvPr id="27653" name="Picture 7"/>
          <p:cNvPicPr>
            <a:picLocks noChangeAspect="1" noChangeArrowheads="1"/>
          </p:cNvPicPr>
          <p:nvPr/>
        </p:nvPicPr>
        <p:blipFill>
          <a:blip r:embed="rId4"/>
          <a:srcRect/>
          <a:stretch>
            <a:fillRect/>
          </a:stretch>
        </p:blipFill>
        <p:spPr bwMode="auto">
          <a:xfrm>
            <a:off x="7740650" y="115888"/>
            <a:ext cx="781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IN" sz="3200" smtClean="0"/>
              <a:t>Acceptable Daily Intake (ADI)</a:t>
            </a:r>
          </a:p>
        </p:txBody>
      </p:sp>
      <p:sp>
        <p:nvSpPr>
          <p:cNvPr id="3" name="Content Placeholder 2"/>
          <p:cNvSpPr>
            <a:spLocks noGrp="1"/>
          </p:cNvSpPr>
          <p:nvPr>
            <p:ph idx="1"/>
          </p:nvPr>
        </p:nvSpPr>
        <p:spPr/>
        <p:txBody>
          <a:bodyPr rtlCol="0">
            <a:normAutofit fontScale="62500" lnSpcReduction="20000"/>
          </a:bodyPr>
          <a:lstStyle/>
          <a:p>
            <a:pPr algn="just" eaLnBrk="1" fontAlgn="auto" hangingPunct="1">
              <a:spcAft>
                <a:spcPts val="0"/>
              </a:spcAft>
              <a:buFont typeface="Arial" pitchFamily="34" charset="0"/>
              <a:buChar char="•"/>
              <a:defRPr/>
            </a:pPr>
            <a:r>
              <a:rPr lang="en-IN" dirty="0" smtClean="0"/>
              <a:t>The acceptable daily intake (ADI) for humans is considered to be a level of intake of a chemical that can be ingested daily over an entire lifetime without any appreciable risk to health.</a:t>
            </a:r>
          </a:p>
          <a:p>
            <a:pPr algn="just" eaLnBrk="1" fontAlgn="auto" hangingPunct="1">
              <a:spcAft>
                <a:spcPts val="0"/>
              </a:spcAft>
              <a:buFont typeface="Arial" pitchFamily="34" charset="0"/>
              <a:buChar char="•"/>
              <a:defRPr/>
            </a:pPr>
            <a:endParaRPr lang="en-IN" dirty="0" smtClean="0"/>
          </a:p>
          <a:p>
            <a:pPr algn="just" eaLnBrk="1" fontAlgn="auto" hangingPunct="1">
              <a:spcAft>
                <a:spcPts val="0"/>
              </a:spcAft>
              <a:buFont typeface="Arial" pitchFamily="34" charset="0"/>
              <a:buChar char="•"/>
              <a:defRPr/>
            </a:pPr>
            <a:r>
              <a:rPr lang="en-IN" dirty="0" smtClean="0"/>
              <a:t> It is calculated by dividing the overall no observed adverse effect level (NOAEL) from the animal studies by a safety factor.</a:t>
            </a:r>
          </a:p>
          <a:p>
            <a:pPr algn="just" eaLnBrk="1" fontAlgn="auto" hangingPunct="1">
              <a:spcAft>
                <a:spcPts val="0"/>
              </a:spcAft>
              <a:buFont typeface="Arial" pitchFamily="34" charset="0"/>
              <a:buChar char="•"/>
              <a:defRPr/>
            </a:pPr>
            <a:endParaRPr lang="en-IN" dirty="0" smtClean="0"/>
          </a:p>
          <a:p>
            <a:pPr algn="just" eaLnBrk="1" fontAlgn="auto" hangingPunct="1">
              <a:spcAft>
                <a:spcPts val="0"/>
              </a:spcAft>
              <a:buFont typeface="Arial" pitchFamily="34" charset="0"/>
              <a:buChar char="•"/>
              <a:defRPr/>
            </a:pPr>
            <a:r>
              <a:rPr lang="en-IN" dirty="0" smtClean="0"/>
              <a:t> The magnitude of the safety factor is selected to account for uncertainties in extrapolation of animal data to humans, variation between humans, the completeness of the toxicological data base and the nature of the potential adverse effects.</a:t>
            </a:r>
          </a:p>
          <a:p>
            <a:pPr algn="just" eaLnBrk="1" fontAlgn="auto" hangingPunct="1">
              <a:spcAft>
                <a:spcPts val="0"/>
              </a:spcAft>
              <a:buFont typeface="Arial" pitchFamily="34" charset="0"/>
              <a:buChar char="•"/>
              <a:defRPr/>
            </a:pPr>
            <a:endParaRPr lang="en-IN" dirty="0" smtClean="0"/>
          </a:p>
          <a:p>
            <a:pPr algn="just" eaLnBrk="1" fontAlgn="auto" hangingPunct="1">
              <a:spcAft>
                <a:spcPts val="0"/>
              </a:spcAft>
              <a:buFont typeface="Arial" pitchFamily="34" charset="0"/>
              <a:buChar char="•"/>
              <a:defRPr/>
            </a:pPr>
            <a:r>
              <a:rPr lang="en-IN" dirty="0" smtClean="0"/>
              <a:t>The most common safety factor is 100 which takes into account that humans may be 10 times more sensitive to the chemical than experimental animals and that a proportion of the population may be 10 times more sensitive than the average person.</a:t>
            </a:r>
          </a:p>
          <a:p>
            <a:pPr eaLnBrk="1" fontAlgn="auto" hangingPunct="1">
              <a:spcAft>
                <a:spcPts val="0"/>
              </a:spcAft>
              <a:buFont typeface="Arial" pitchFamily="34" charset="0"/>
              <a:buChar char="•"/>
              <a:defRPr/>
            </a:pPr>
            <a:endParaRPr lang="en-IN" dirty="0"/>
          </a:p>
        </p:txBody>
      </p:sp>
      <p:pic>
        <p:nvPicPr>
          <p:cNvPr id="28675" name="Picture 4"/>
          <p:cNvPicPr>
            <a:picLocks noChangeAspect="1" noChangeArrowheads="1"/>
          </p:cNvPicPr>
          <p:nvPr/>
        </p:nvPicPr>
        <p:blipFill>
          <a:blip r:embed="rId2"/>
          <a:srcRect/>
          <a:stretch>
            <a:fillRect/>
          </a:stretch>
        </p:blipFill>
        <p:spPr bwMode="auto">
          <a:xfrm>
            <a:off x="395288" y="333375"/>
            <a:ext cx="800100"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68313" y="260350"/>
            <a:ext cx="8229600" cy="792163"/>
          </a:xfrm>
        </p:spPr>
        <p:txBody>
          <a:bodyPr/>
          <a:lstStyle/>
          <a:p>
            <a:pPr eaLnBrk="1" hangingPunct="1"/>
            <a:r>
              <a:rPr lang="en-IN" sz="2800" smtClean="0"/>
              <a:t>Maximum Residue Limit (MRL)</a:t>
            </a:r>
          </a:p>
        </p:txBody>
      </p:sp>
      <p:sp>
        <p:nvSpPr>
          <p:cNvPr id="29698" name="Content Placeholder 2"/>
          <p:cNvSpPr>
            <a:spLocks noGrp="1"/>
          </p:cNvSpPr>
          <p:nvPr>
            <p:ph idx="1"/>
          </p:nvPr>
        </p:nvSpPr>
        <p:spPr>
          <a:xfrm>
            <a:off x="457200" y="1125538"/>
            <a:ext cx="8229600" cy="5000625"/>
          </a:xfrm>
        </p:spPr>
        <p:txBody>
          <a:bodyPr/>
          <a:lstStyle/>
          <a:p>
            <a:pPr eaLnBrk="1" hangingPunct="1"/>
            <a:r>
              <a:rPr lang="en-US" sz="1800" smtClean="0">
                <a:latin typeface="Arial" charset="0"/>
              </a:rPr>
              <a:t>Pesticides used on food crops may leave   residues on these crops.</a:t>
            </a:r>
          </a:p>
          <a:p>
            <a:pPr eaLnBrk="1" hangingPunct="1"/>
            <a:endParaRPr lang="en-US" sz="1800" smtClean="0">
              <a:latin typeface="Arial" charset="0"/>
            </a:endParaRPr>
          </a:p>
          <a:p>
            <a:pPr eaLnBrk="1" hangingPunct="1"/>
            <a:r>
              <a:rPr lang="en-US" sz="1800" smtClean="0">
                <a:latin typeface="Arial" charset="0"/>
              </a:rPr>
              <a:t>Maximum Residue Levels (MRLs) are the upper legal levels of a concentration for pesticide residues in/on food or feed based on good agricultural practices and to ensure the lowest possible consumer exposure. </a:t>
            </a:r>
          </a:p>
          <a:p>
            <a:pPr eaLnBrk="1" hangingPunct="1"/>
            <a:endParaRPr lang="en-US" sz="1800" smtClean="0">
              <a:latin typeface="Arial" charset="0"/>
            </a:endParaRPr>
          </a:p>
          <a:p>
            <a:pPr eaLnBrk="1" hangingPunct="1"/>
            <a:r>
              <a:rPr lang="en-US" sz="1800" smtClean="0">
                <a:latin typeface="Arial" charset="0"/>
              </a:rPr>
              <a:t>They act as an indicator of the correct use of pesticides, and ensure compliance with legal requirements for low residues on unprocessed food. </a:t>
            </a:r>
          </a:p>
          <a:p>
            <a:pPr eaLnBrk="1" hangingPunct="1"/>
            <a:endParaRPr lang="en-US" sz="1800" smtClean="0">
              <a:latin typeface="Arial" charset="0"/>
            </a:endParaRPr>
          </a:p>
          <a:p>
            <a:pPr eaLnBrk="1" hangingPunct="1"/>
            <a:r>
              <a:rPr lang="en-US" sz="1800" smtClean="0">
                <a:latin typeface="Arial" charset="0"/>
              </a:rPr>
              <a:t>MRLs are trading standards used to ensure that imported and exported food is safe to eat. In practice, they allow the free movement of goods within the exporting and importing countries.</a:t>
            </a:r>
          </a:p>
          <a:p>
            <a:pPr eaLnBrk="1" hangingPunct="1"/>
            <a:endParaRPr lang="en-US" sz="1800" smtClean="0">
              <a:latin typeface="Arial" charset="0"/>
            </a:endParaRPr>
          </a:p>
          <a:p>
            <a:pPr eaLnBrk="1" hangingPunct="1"/>
            <a:r>
              <a:rPr lang="en-US" sz="1800" smtClean="0">
                <a:latin typeface="Arial" charset="0"/>
              </a:rPr>
              <a:t>MRLs are set at low levels to  ensure that high-level consumers will not consume more than the ADI if they eat large  quantities of every food type containing the residues at the MRL.</a:t>
            </a:r>
          </a:p>
          <a:p>
            <a:pPr eaLnBrk="1" hangingPunct="1"/>
            <a:endParaRPr lang="en-IN" sz="1800" smtClean="0">
              <a:latin typeface="Arial" charset="0"/>
            </a:endParaRPr>
          </a:p>
        </p:txBody>
      </p:sp>
      <p:pic>
        <p:nvPicPr>
          <p:cNvPr id="29699" name="Picture 4"/>
          <p:cNvPicPr>
            <a:picLocks noChangeAspect="1" noChangeArrowheads="1"/>
          </p:cNvPicPr>
          <p:nvPr/>
        </p:nvPicPr>
        <p:blipFill>
          <a:blip r:embed="rId2"/>
          <a:srcRect/>
          <a:stretch>
            <a:fillRect/>
          </a:stretch>
        </p:blipFill>
        <p:spPr bwMode="auto">
          <a:xfrm>
            <a:off x="395288" y="260350"/>
            <a:ext cx="800100" cy="904875"/>
          </a:xfrm>
          <a:prstGeom prst="rect">
            <a:avLst/>
          </a:prstGeom>
          <a:noFill/>
          <a:ln w="9525">
            <a:noFill/>
            <a:miter lim="800000"/>
            <a:headEnd/>
            <a:tailEnd/>
          </a:ln>
        </p:spPr>
      </p:pic>
      <p:pic>
        <p:nvPicPr>
          <p:cNvPr id="29700" name="Picture 6"/>
          <p:cNvPicPr>
            <a:picLocks noChangeAspect="1" noChangeArrowheads="1"/>
          </p:cNvPicPr>
          <p:nvPr/>
        </p:nvPicPr>
        <p:blipFill>
          <a:blip r:embed="rId3"/>
          <a:srcRect/>
          <a:stretch>
            <a:fillRect/>
          </a:stretch>
        </p:blipFill>
        <p:spPr bwMode="auto">
          <a:xfrm>
            <a:off x="7885113" y="115888"/>
            <a:ext cx="781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IN" sz="2800" smtClean="0"/>
              <a:t>Maximum Residue Limit (MRL)</a:t>
            </a:r>
            <a:endParaRPr lang="en-US" sz="2800" smtClean="0"/>
          </a:p>
        </p:txBody>
      </p:sp>
      <p:sp>
        <p:nvSpPr>
          <p:cNvPr id="30722" name="Content Placeholder 2"/>
          <p:cNvSpPr>
            <a:spLocks noGrp="1"/>
          </p:cNvSpPr>
          <p:nvPr>
            <p:ph idx="1"/>
          </p:nvPr>
        </p:nvSpPr>
        <p:spPr/>
        <p:txBody>
          <a:bodyPr/>
          <a:lstStyle/>
          <a:p>
            <a:pPr eaLnBrk="1" hangingPunct="1">
              <a:buFont typeface="Arial" charset="0"/>
              <a:buNone/>
            </a:pPr>
            <a:r>
              <a:rPr lang="en-US" sz="2000" smtClean="0"/>
              <a:t>While fixing MRL value the following points are taken into account</a:t>
            </a:r>
          </a:p>
          <a:p>
            <a:pPr eaLnBrk="1" hangingPunct="1"/>
            <a:r>
              <a:rPr lang="en-US" sz="2000" smtClean="0"/>
              <a:t>the acceptable daily intake (ADI) </a:t>
            </a:r>
          </a:p>
          <a:p>
            <a:pPr eaLnBrk="1" hangingPunct="1"/>
            <a:r>
              <a:rPr lang="en-US" sz="2000" smtClean="0"/>
              <a:t>consumption figures, based on the National Nutrition Survey. This survey provides information on the nutritional status and dietary habits of people. It helps identify how much of a particular food a consumer may eat. The survey measures consumption for average adults, children as well as high-end consumers.</a:t>
            </a:r>
          </a:p>
          <a:p>
            <a:pPr eaLnBrk="1" hangingPunct="1"/>
            <a:r>
              <a:rPr lang="en-US" sz="2000" smtClean="0"/>
              <a:t>The amount of residue likely to be found at harvest (expressed in mg/kg of the food). </a:t>
            </a:r>
          </a:p>
        </p:txBody>
      </p:sp>
      <p:pic>
        <p:nvPicPr>
          <p:cNvPr id="30723" name="Picture 4"/>
          <p:cNvPicPr>
            <a:picLocks noChangeAspect="1" noChangeArrowheads="1"/>
          </p:cNvPicPr>
          <p:nvPr/>
        </p:nvPicPr>
        <p:blipFill>
          <a:blip r:embed="rId2"/>
          <a:srcRect/>
          <a:stretch>
            <a:fillRect/>
          </a:stretch>
        </p:blipFill>
        <p:spPr bwMode="auto">
          <a:xfrm>
            <a:off x="395288" y="333375"/>
            <a:ext cx="800100" cy="904875"/>
          </a:xfrm>
          <a:prstGeom prst="rect">
            <a:avLst/>
          </a:prstGeom>
          <a:noFill/>
          <a:ln w="9525">
            <a:noFill/>
            <a:miter lim="800000"/>
            <a:headEnd/>
            <a:tailEnd/>
          </a:ln>
        </p:spPr>
      </p:pic>
      <p:pic>
        <p:nvPicPr>
          <p:cNvPr id="30724" name="Picture 6"/>
          <p:cNvPicPr>
            <a:picLocks noChangeAspect="1" noChangeArrowheads="1"/>
          </p:cNvPicPr>
          <p:nvPr/>
        </p:nvPicPr>
        <p:blipFill>
          <a:blip r:embed="rId3"/>
          <a:srcRect/>
          <a:stretch>
            <a:fillRect/>
          </a:stretch>
        </p:blipFill>
        <p:spPr bwMode="auto">
          <a:xfrm>
            <a:off x="7740650" y="188913"/>
            <a:ext cx="781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ctrTitle"/>
          </p:nvPr>
        </p:nvSpPr>
        <p:spPr>
          <a:xfrm>
            <a:off x="685800" y="836613"/>
            <a:ext cx="7772400" cy="647700"/>
          </a:xfrm>
        </p:spPr>
        <p:txBody>
          <a:bodyPr/>
          <a:lstStyle/>
          <a:p>
            <a:pPr eaLnBrk="1" hangingPunct="1"/>
            <a:r>
              <a:rPr lang="en-IN" sz="2800" smtClean="0"/>
              <a:t>Pre-harvest interval (PHI)</a:t>
            </a:r>
          </a:p>
        </p:txBody>
      </p:sp>
      <p:sp>
        <p:nvSpPr>
          <p:cNvPr id="3" name="Subtitle 2"/>
          <p:cNvSpPr>
            <a:spLocks noGrp="1"/>
          </p:cNvSpPr>
          <p:nvPr>
            <p:ph type="subTitle" idx="1"/>
          </p:nvPr>
        </p:nvSpPr>
        <p:spPr>
          <a:xfrm>
            <a:off x="1371600" y="1484313"/>
            <a:ext cx="6400800" cy="4154487"/>
          </a:xfrm>
        </p:spPr>
        <p:txBody>
          <a:bodyPr rtlCol="0">
            <a:normAutofit/>
          </a:bodyPr>
          <a:lstStyle/>
          <a:p>
            <a:pPr algn="just" eaLnBrk="1" fontAlgn="auto" hangingPunct="1">
              <a:spcAft>
                <a:spcPts val="0"/>
              </a:spcAft>
              <a:buFont typeface="Arial" pitchFamily="34" charset="0"/>
              <a:buNone/>
              <a:defRPr/>
            </a:pPr>
            <a:endParaRPr lang="en-US" sz="1800" dirty="0" smtClean="0">
              <a:solidFill>
                <a:schemeClr val="tx1"/>
              </a:solidFill>
              <a:latin typeface="Arial" pitchFamily="34" charset="0"/>
              <a:cs typeface="Arial" pitchFamily="34" charset="0"/>
            </a:endParaRPr>
          </a:p>
          <a:p>
            <a:pPr algn="just" eaLnBrk="1" fontAlgn="auto" hangingPunct="1">
              <a:spcAft>
                <a:spcPts val="0"/>
              </a:spcAft>
              <a:buFont typeface="Arial" pitchFamily="34" charset="0"/>
              <a:buNone/>
              <a:defRPr/>
            </a:pPr>
            <a:endParaRPr lang="en-US" sz="1800" dirty="0" smtClean="0">
              <a:solidFill>
                <a:schemeClr val="tx1"/>
              </a:solidFill>
              <a:latin typeface="Arial" pitchFamily="34" charset="0"/>
              <a:cs typeface="Arial" pitchFamily="34" charset="0"/>
            </a:endParaRPr>
          </a:p>
          <a:p>
            <a:pPr algn="just" eaLnBrk="1" fontAlgn="auto" hangingPunct="1">
              <a:spcAft>
                <a:spcPts val="0"/>
              </a:spcAft>
              <a:buFont typeface="Arial" pitchFamily="34" charset="0"/>
              <a:buNone/>
              <a:defRPr/>
            </a:pPr>
            <a:endParaRPr lang="en-US" sz="1800" dirty="0" smtClean="0">
              <a:solidFill>
                <a:schemeClr val="tx1"/>
              </a:solidFill>
              <a:latin typeface="Arial" pitchFamily="34" charset="0"/>
              <a:cs typeface="Arial" pitchFamily="34" charset="0"/>
            </a:endParaRPr>
          </a:p>
          <a:p>
            <a:pPr algn="just" eaLnBrk="1" fontAlgn="auto" hangingPunct="1">
              <a:spcAft>
                <a:spcPts val="0"/>
              </a:spcAft>
              <a:buFont typeface="Arial" pitchFamily="34" charset="0"/>
              <a:buNone/>
              <a:defRPr/>
            </a:pPr>
            <a:r>
              <a:rPr lang="en-US" sz="1800" dirty="0" smtClean="0">
                <a:solidFill>
                  <a:schemeClr val="tx1"/>
                </a:solidFill>
                <a:latin typeface="Arial" pitchFamily="34" charset="0"/>
                <a:cs typeface="Arial" pitchFamily="34" charset="0"/>
              </a:rPr>
              <a:t>PHI is the time gap between the last spray and the first harvest of the crop to ensure pesticide residue level to remain within the permissible level It is calculated based on the persistence study and MRL Value It is crop and pesticide specific</a:t>
            </a:r>
          </a:p>
          <a:p>
            <a:pPr algn="l" eaLnBrk="1" fontAlgn="auto" hangingPunct="1">
              <a:spcAft>
                <a:spcPts val="0"/>
              </a:spcAft>
              <a:buFont typeface="Arial" pitchFamily="34" charset="0"/>
              <a:buNone/>
              <a:defRPr/>
            </a:pPr>
            <a:endParaRPr lang="en-IN" sz="2800" dirty="0"/>
          </a:p>
        </p:txBody>
      </p:sp>
      <p:pic>
        <p:nvPicPr>
          <p:cNvPr id="31747" name="Picture 4"/>
          <p:cNvPicPr>
            <a:picLocks noChangeAspect="1" noChangeArrowheads="1"/>
          </p:cNvPicPr>
          <p:nvPr/>
        </p:nvPicPr>
        <p:blipFill>
          <a:blip r:embed="rId2"/>
          <a:srcRect/>
          <a:stretch>
            <a:fillRect/>
          </a:stretch>
        </p:blipFill>
        <p:spPr bwMode="auto">
          <a:xfrm>
            <a:off x="539750" y="476250"/>
            <a:ext cx="800100" cy="904875"/>
          </a:xfrm>
          <a:prstGeom prst="rect">
            <a:avLst/>
          </a:prstGeom>
          <a:noFill/>
          <a:ln w="9525">
            <a:noFill/>
            <a:miter lim="800000"/>
            <a:headEnd/>
            <a:tailEnd/>
          </a:ln>
        </p:spPr>
      </p:pic>
      <p:pic>
        <p:nvPicPr>
          <p:cNvPr id="31748" name="Picture 6"/>
          <p:cNvPicPr>
            <a:picLocks noChangeAspect="1" noChangeArrowheads="1"/>
          </p:cNvPicPr>
          <p:nvPr/>
        </p:nvPicPr>
        <p:blipFill>
          <a:blip r:embed="rId3"/>
          <a:srcRect/>
          <a:stretch>
            <a:fillRect/>
          </a:stretch>
        </p:blipFill>
        <p:spPr bwMode="auto">
          <a:xfrm>
            <a:off x="8027988" y="188913"/>
            <a:ext cx="781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3375"/>
            <a:ext cx="8893175" cy="1439863"/>
          </a:xfrm>
        </p:spPr>
        <p:txBody>
          <a:bodyPr rtlCol="0">
            <a:normAutofit fontScale="90000"/>
          </a:bodyPr>
          <a:lstStyle/>
          <a:p>
            <a:pPr eaLnBrk="1" fontAlgn="auto" hangingPunct="1">
              <a:spcAft>
                <a:spcPts val="0"/>
              </a:spcAft>
              <a:defRPr/>
            </a:pPr>
            <a:r>
              <a:rPr lang="en-US" sz="3100" b="1" dirty="0" smtClean="0">
                <a:latin typeface="Arial" pitchFamily="34" charset="0"/>
                <a:cs typeface="Arial" pitchFamily="34" charset="0"/>
              </a:rPr>
              <a:t/>
            </a:r>
            <a:br>
              <a:rPr lang="en-US" sz="3100" b="1" dirty="0" smtClean="0">
                <a:latin typeface="Arial" pitchFamily="34" charset="0"/>
                <a:cs typeface="Arial" pitchFamily="34" charset="0"/>
              </a:rPr>
            </a:br>
            <a:r>
              <a:rPr lang="en-US" sz="3100" b="1" dirty="0">
                <a:latin typeface="Arial" pitchFamily="34" charset="0"/>
                <a:cs typeface="Arial" pitchFamily="34" charset="0"/>
              </a:rPr>
              <a:t/>
            </a:r>
            <a:br>
              <a:rPr lang="en-US" sz="3100" b="1" dirty="0">
                <a:latin typeface="Arial" pitchFamily="34" charset="0"/>
                <a:cs typeface="Arial" pitchFamily="34" charset="0"/>
              </a:rPr>
            </a:br>
            <a:r>
              <a:rPr lang="en-US" sz="3100" b="1" dirty="0" smtClean="0">
                <a:latin typeface="Arial" pitchFamily="34" charset="0"/>
                <a:cs typeface="Arial" pitchFamily="34" charset="0"/>
              </a:rPr>
              <a:t/>
            </a:r>
            <a:br>
              <a:rPr lang="en-US" sz="3100" b="1" dirty="0" smtClean="0">
                <a:latin typeface="Arial" pitchFamily="34" charset="0"/>
                <a:cs typeface="Arial" pitchFamily="34" charset="0"/>
              </a:rPr>
            </a:br>
            <a:r>
              <a:rPr lang="en-US" sz="3100" b="1" dirty="0" smtClean="0">
                <a:latin typeface="Arial" pitchFamily="34" charset="0"/>
                <a:cs typeface="Arial" pitchFamily="34" charset="0"/>
              </a:rPr>
              <a:t/>
            </a:r>
            <a:br>
              <a:rPr lang="en-US" sz="3100" b="1" dirty="0" smtClean="0">
                <a:latin typeface="Arial" pitchFamily="34" charset="0"/>
                <a:cs typeface="Arial" pitchFamily="34" charset="0"/>
              </a:rPr>
            </a:br>
            <a:r>
              <a:rPr lang="en-US" sz="3100" b="1" dirty="0" smtClean="0">
                <a:latin typeface="Arial" pitchFamily="34" charset="0"/>
                <a:cs typeface="Arial" pitchFamily="34" charset="0"/>
              </a:rPr>
              <a:t/>
            </a:r>
            <a:br>
              <a:rPr lang="en-US" sz="3100" b="1" dirty="0" smtClean="0">
                <a:latin typeface="Arial" pitchFamily="34" charset="0"/>
                <a:cs typeface="Arial" pitchFamily="34" charset="0"/>
              </a:rPr>
            </a:br>
            <a:r>
              <a:rPr lang="en-US" sz="3100" b="1" dirty="0" smtClean="0">
                <a:latin typeface="Arial" pitchFamily="34" charset="0"/>
                <a:cs typeface="Arial" pitchFamily="34" charset="0"/>
              </a:rPr>
              <a:t/>
            </a:r>
            <a:br>
              <a:rPr lang="en-US" sz="3100" b="1" dirty="0" smtClean="0">
                <a:latin typeface="Arial" pitchFamily="34" charset="0"/>
                <a:cs typeface="Arial" pitchFamily="34" charset="0"/>
              </a:rPr>
            </a:br>
            <a:r>
              <a:rPr lang="en-US" sz="3100" b="1" dirty="0" smtClean="0">
                <a:latin typeface="Arial" pitchFamily="34" charset="0"/>
                <a:cs typeface="Arial" pitchFamily="34" charset="0"/>
              </a:rPr>
              <a:t/>
            </a:r>
            <a:br>
              <a:rPr lang="en-US" sz="3100" b="1" dirty="0" smtClean="0">
                <a:latin typeface="Arial" pitchFamily="34" charset="0"/>
                <a:cs typeface="Arial" pitchFamily="34" charset="0"/>
              </a:rPr>
            </a:br>
            <a:r>
              <a:rPr lang="en-US" sz="3100" b="1" dirty="0" smtClean="0">
                <a:latin typeface="Arial" pitchFamily="34" charset="0"/>
                <a:cs typeface="Arial" pitchFamily="34" charset="0"/>
              </a:rPr>
              <a:t/>
            </a:r>
            <a:br>
              <a:rPr lang="en-US" sz="3100" b="1" dirty="0" smtClean="0">
                <a:latin typeface="Arial" pitchFamily="34" charset="0"/>
                <a:cs typeface="Arial" pitchFamily="34" charset="0"/>
              </a:rPr>
            </a:br>
            <a:r>
              <a:rPr lang="en-US" sz="3100" b="1" dirty="0" smtClean="0">
                <a:latin typeface="Arial" pitchFamily="34" charset="0"/>
                <a:cs typeface="Arial" pitchFamily="34" charset="0"/>
              </a:rPr>
              <a:t/>
            </a:r>
            <a:br>
              <a:rPr lang="en-US" sz="3100" b="1" dirty="0" smtClean="0">
                <a:latin typeface="Arial" pitchFamily="34" charset="0"/>
                <a:cs typeface="Arial" pitchFamily="34" charset="0"/>
              </a:rPr>
            </a:br>
            <a:endParaRPr lang="en-IN" dirty="0"/>
          </a:p>
        </p:txBody>
      </p:sp>
      <p:sp>
        <p:nvSpPr>
          <p:cNvPr id="3" name="Subtitle 2"/>
          <p:cNvSpPr>
            <a:spLocks noGrp="1"/>
          </p:cNvSpPr>
          <p:nvPr>
            <p:ph type="subTitle" idx="1"/>
          </p:nvPr>
        </p:nvSpPr>
        <p:spPr>
          <a:xfrm>
            <a:off x="1371600" y="2133600"/>
            <a:ext cx="6800850" cy="3505200"/>
          </a:xfrm>
        </p:spPr>
        <p:txBody>
          <a:bodyPr rtlCol="0">
            <a:normAutofit/>
          </a:bodyPr>
          <a:lstStyle/>
          <a:p>
            <a:pPr eaLnBrk="1" fontAlgn="auto" hangingPunct="1">
              <a:spcAft>
                <a:spcPts val="0"/>
              </a:spcAft>
              <a:buFont typeface="Arial" pitchFamily="34" charset="0"/>
              <a:buNone/>
              <a:defRPr/>
            </a:pPr>
            <a:r>
              <a:rPr lang="en-US" dirty="0"/>
              <a:t> </a:t>
            </a:r>
            <a:endParaRPr lang="en-US" dirty="0" smtClean="0"/>
          </a:p>
          <a:p>
            <a:pPr eaLnBrk="1" fontAlgn="auto" hangingPunct="1">
              <a:spcAft>
                <a:spcPts val="0"/>
              </a:spcAft>
              <a:buFont typeface="Arial" pitchFamily="34" charset="0"/>
              <a:buNone/>
              <a:defRPr/>
            </a:pPr>
            <a:endParaRPr lang="en-US" sz="2400" dirty="0" smtClean="0">
              <a:solidFill>
                <a:schemeClr val="tx1"/>
              </a:solidFill>
              <a:latin typeface="Arial" pitchFamily="34" charset="0"/>
              <a:cs typeface="Arial" pitchFamily="34" charset="0"/>
            </a:endParaRPr>
          </a:p>
          <a:p>
            <a:pPr eaLnBrk="1" fontAlgn="auto" hangingPunct="1">
              <a:spcAft>
                <a:spcPts val="0"/>
              </a:spcAft>
              <a:buFont typeface="Arial" pitchFamily="34" charset="0"/>
              <a:buNone/>
              <a:defRPr/>
            </a:pPr>
            <a:endParaRPr lang="en-US" sz="2400" dirty="0">
              <a:solidFill>
                <a:schemeClr val="tx1"/>
              </a:solidFill>
              <a:latin typeface="Arial" pitchFamily="34" charset="0"/>
              <a:cs typeface="Arial" pitchFamily="34" charset="0"/>
            </a:endParaRPr>
          </a:p>
        </p:txBody>
      </p:sp>
      <p:pic>
        <p:nvPicPr>
          <p:cNvPr id="14339" name="Picture 4"/>
          <p:cNvPicPr>
            <a:picLocks noChangeAspect="1" noChangeArrowheads="1"/>
          </p:cNvPicPr>
          <p:nvPr/>
        </p:nvPicPr>
        <p:blipFill>
          <a:blip r:embed="rId2"/>
          <a:srcRect/>
          <a:stretch>
            <a:fillRect/>
          </a:stretch>
        </p:blipFill>
        <p:spPr bwMode="auto">
          <a:xfrm>
            <a:off x="2843213" y="836613"/>
            <a:ext cx="3384550" cy="4572000"/>
          </a:xfrm>
          <a:prstGeom prst="rect">
            <a:avLst/>
          </a:prstGeom>
          <a:noFill/>
          <a:ln w="9525">
            <a:noFill/>
            <a:miter lim="800000"/>
            <a:headEnd/>
            <a:tailEnd/>
          </a:ln>
        </p:spPr>
      </p:pic>
      <p:sp>
        <p:nvSpPr>
          <p:cNvPr id="14340" name="TextBox 5"/>
          <p:cNvSpPr txBox="1">
            <a:spLocks noChangeArrowheads="1"/>
          </p:cNvSpPr>
          <p:nvPr/>
        </p:nvSpPr>
        <p:spPr bwMode="auto">
          <a:xfrm>
            <a:off x="2071688" y="5572125"/>
            <a:ext cx="4857750" cy="369888"/>
          </a:xfrm>
          <a:prstGeom prst="rect">
            <a:avLst/>
          </a:prstGeom>
          <a:noFill/>
          <a:ln w="9525">
            <a:noFill/>
            <a:miter lim="800000"/>
            <a:headEnd/>
            <a:tailEnd/>
          </a:ln>
        </p:spPr>
        <p:txBody>
          <a:bodyPr>
            <a:spAutoFit/>
          </a:bodyPr>
          <a:lstStyle/>
          <a:p>
            <a:pPr algn="ctr"/>
            <a:r>
              <a:rPr lang="en-US">
                <a:latin typeface="Calibri" pitchFamily="34" charset="0"/>
              </a:rPr>
              <a:t>Renewed upto 16</a:t>
            </a:r>
            <a:r>
              <a:rPr lang="en-US" baseline="30000">
                <a:latin typeface="Calibri" pitchFamily="34" charset="0"/>
              </a:rPr>
              <a:t>th</a:t>
            </a:r>
            <a:r>
              <a:rPr lang="en-US">
                <a:latin typeface="Calibri" pitchFamily="34" charset="0"/>
              </a:rPr>
              <a:t> October, 2016</a:t>
            </a:r>
          </a:p>
        </p:txBody>
      </p:sp>
      <p:pic>
        <p:nvPicPr>
          <p:cNvPr id="14341" name="Picture 6"/>
          <p:cNvPicPr>
            <a:picLocks noChangeAspect="1" noChangeArrowheads="1"/>
          </p:cNvPicPr>
          <p:nvPr/>
        </p:nvPicPr>
        <p:blipFill>
          <a:blip r:embed="rId3"/>
          <a:srcRect/>
          <a:stretch>
            <a:fillRect/>
          </a:stretch>
        </p:blipFill>
        <p:spPr bwMode="auto">
          <a:xfrm>
            <a:off x="323850" y="404813"/>
            <a:ext cx="742950" cy="904875"/>
          </a:xfrm>
          <a:prstGeom prst="rect">
            <a:avLst/>
          </a:prstGeom>
          <a:noFill/>
          <a:ln w="9525">
            <a:noFill/>
            <a:miter lim="800000"/>
            <a:headEnd/>
            <a:tailEnd/>
          </a:ln>
        </p:spPr>
      </p:pic>
      <p:pic>
        <p:nvPicPr>
          <p:cNvPr id="14342" name="Picture 8"/>
          <p:cNvPicPr>
            <a:picLocks noChangeAspect="1" noChangeArrowheads="1"/>
          </p:cNvPicPr>
          <p:nvPr/>
        </p:nvPicPr>
        <p:blipFill>
          <a:blip r:embed="rId4"/>
          <a:srcRect/>
          <a:stretch>
            <a:fillRect/>
          </a:stretch>
        </p:blipFill>
        <p:spPr bwMode="auto">
          <a:xfrm>
            <a:off x="7885113" y="188913"/>
            <a:ext cx="781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ctrTitle"/>
          </p:nvPr>
        </p:nvSpPr>
        <p:spPr>
          <a:xfrm>
            <a:off x="685800" y="428625"/>
            <a:ext cx="7772400" cy="928688"/>
          </a:xfrm>
        </p:spPr>
        <p:txBody>
          <a:bodyPr/>
          <a:lstStyle/>
          <a:p>
            <a:pPr eaLnBrk="1" hangingPunct="1"/>
            <a:r>
              <a:rPr lang="en-US" sz="3200" smtClean="0"/>
              <a:t>RISK ASSESSMENT OF DIFENOCONAZOLE</a:t>
            </a:r>
          </a:p>
        </p:txBody>
      </p:sp>
      <p:sp>
        <p:nvSpPr>
          <p:cNvPr id="32770" name="Subtitle 2"/>
          <p:cNvSpPr>
            <a:spLocks noGrp="1"/>
          </p:cNvSpPr>
          <p:nvPr>
            <p:ph type="subTitle" idx="1"/>
          </p:nvPr>
        </p:nvSpPr>
        <p:spPr>
          <a:xfrm>
            <a:off x="2286000" y="1428750"/>
            <a:ext cx="5741988" cy="4786313"/>
          </a:xfrm>
        </p:spPr>
        <p:txBody>
          <a:bodyPr/>
          <a:lstStyle/>
          <a:p>
            <a:pPr algn="just" eaLnBrk="1" hangingPunct="1">
              <a:lnSpc>
                <a:spcPct val="80000"/>
              </a:lnSpc>
            </a:pPr>
            <a:r>
              <a:rPr lang="en-US" sz="1600" smtClean="0">
                <a:solidFill>
                  <a:schemeClr val="tx1"/>
                </a:solidFill>
                <a:latin typeface="Arial" charset="0"/>
                <a:cs typeface="Arial" charset="0"/>
              </a:rPr>
              <a:t>To evaluate the possible health hazards of these pesticides from pomegranate consumption the residue data along with the toxicological properties of the compounds Can be utilized. </a:t>
            </a:r>
          </a:p>
          <a:p>
            <a:pPr algn="just" eaLnBrk="1" hangingPunct="1">
              <a:lnSpc>
                <a:spcPct val="80000"/>
              </a:lnSpc>
            </a:pPr>
            <a:endParaRPr lang="en-US" sz="1600" smtClean="0">
              <a:solidFill>
                <a:schemeClr val="tx1"/>
              </a:solidFill>
              <a:latin typeface="Arial" charset="0"/>
              <a:cs typeface="Arial" charset="0"/>
            </a:endParaRPr>
          </a:p>
          <a:p>
            <a:pPr algn="just" eaLnBrk="1" hangingPunct="1">
              <a:lnSpc>
                <a:spcPct val="90000"/>
              </a:lnSpc>
              <a:buFont typeface="Arial" charset="0"/>
              <a:buChar char="•"/>
            </a:pPr>
            <a:r>
              <a:rPr lang="en-US" sz="1600" smtClean="0">
                <a:solidFill>
                  <a:schemeClr val="tx1"/>
                </a:solidFill>
                <a:latin typeface="Arial" charset="0"/>
              </a:rPr>
              <a:t> </a:t>
            </a:r>
            <a:r>
              <a:rPr lang="en-US" sz="1600" smtClean="0">
                <a:solidFill>
                  <a:schemeClr val="tx1"/>
                </a:solidFill>
                <a:latin typeface="Arial" charset="0"/>
                <a:cs typeface="Arial" charset="0"/>
              </a:rPr>
              <a:t>The prescribed acceptable daily intake of difenoconazole  is 0.01 mg/kg bw/day (EFSA).  </a:t>
            </a:r>
          </a:p>
          <a:p>
            <a:pPr algn="just" eaLnBrk="1" hangingPunct="1">
              <a:lnSpc>
                <a:spcPct val="90000"/>
              </a:lnSpc>
            </a:pPr>
            <a:endParaRPr lang="en-US" sz="1600" smtClean="0">
              <a:solidFill>
                <a:schemeClr val="tx1"/>
              </a:solidFill>
              <a:latin typeface="Arial" charset="0"/>
              <a:cs typeface="Arial" charset="0"/>
            </a:endParaRPr>
          </a:p>
          <a:p>
            <a:pPr algn="just" eaLnBrk="1" hangingPunct="1">
              <a:lnSpc>
                <a:spcPct val="90000"/>
              </a:lnSpc>
              <a:buFont typeface="Arial" charset="0"/>
              <a:buChar char="•"/>
            </a:pPr>
            <a:r>
              <a:rPr lang="en-US" sz="1600" smtClean="0">
                <a:solidFill>
                  <a:schemeClr val="tx1"/>
                </a:solidFill>
                <a:latin typeface="Arial" charset="0"/>
                <a:cs typeface="Arial" charset="0"/>
              </a:rPr>
              <a:t> Considering the body weight of an average adult Indian as 60 kg and the maximum permissible intake (MPI) of this  fungicide is 0.6 mg/person/day. </a:t>
            </a:r>
          </a:p>
          <a:p>
            <a:pPr algn="just" eaLnBrk="1" hangingPunct="1">
              <a:lnSpc>
                <a:spcPct val="90000"/>
              </a:lnSpc>
              <a:buFont typeface="Arial" charset="0"/>
              <a:buChar char="•"/>
            </a:pPr>
            <a:endParaRPr lang="en-US" sz="1600" smtClean="0">
              <a:solidFill>
                <a:schemeClr val="tx1"/>
              </a:solidFill>
              <a:latin typeface="Arial" charset="0"/>
              <a:cs typeface="Arial" charset="0"/>
            </a:endParaRPr>
          </a:p>
          <a:p>
            <a:pPr algn="just" eaLnBrk="1" hangingPunct="1">
              <a:lnSpc>
                <a:spcPct val="90000"/>
              </a:lnSpc>
              <a:buFont typeface="Arial" charset="0"/>
              <a:buChar char="•"/>
            </a:pPr>
            <a:r>
              <a:rPr lang="en-US" sz="1600" smtClean="0">
                <a:solidFill>
                  <a:schemeClr val="tx1"/>
                </a:solidFill>
                <a:latin typeface="Arial" charset="0"/>
                <a:cs typeface="Arial" charset="0"/>
              </a:rPr>
              <a:t> Assuming the consumption of fruits of about 150 g/day the theoretical maximum residue contribution (TMRC) for difenoconazole was 0.25 m</a:t>
            </a:r>
            <a:r>
              <a:rPr lang="en-IN" sz="1600" smtClean="0">
                <a:solidFill>
                  <a:schemeClr val="tx1"/>
                </a:solidFill>
                <a:latin typeface="Arial" charset="0"/>
                <a:cs typeface="Arial" charset="0"/>
              </a:rPr>
              <a:t>g/ day/person at double dose</a:t>
            </a:r>
          </a:p>
          <a:p>
            <a:pPr algn="just" eaLnBrk="1" hangingPunct="1">
              <a:lnSpc>
                <a:spcPct val="90000"/>
              </a:lnSpc>
            </a:pPr>
            <a:endParaRPr lang="en-IN" sz="1600" smtClean="0">
              <a:solidFill>
                <a:schemeClr val="tx1"/>
              </a:solidFill>
              <a:latin typeface="Arial" charset="0"/>
              <a:cs typeface="Arial" charset="0"/>
            </a:endParaRPr>
          </a:p>
          <a:p>
            <a:pPr algn="just" eaLnBrk="1" hangingPunct="1">
              <a:lnSpc>
                <a:spcPct val="90000"/>
              </a:lnSpc>
              <a:buFont typeface="Arial" charset="0"/>
              <a:buChar char="•"/>
            </a:pPr>
            <a:r>
              <a:rPr lang="en-IN" sz="1600" smtClean="0">
                <a:solidFill>
                  <a:schemeClr val="tx1"/>
                </a:solidFill>
                <a:latin typeface="Arial" charset="0"/>
                <a:cs typeface="Arial" charset="0"/>
              </a:rPr>
              <a:t> This was calculated based on the residues obtained on 150 g whole fruit immediately after spray, which is </a:t>
            </a:r>
            <a:r>
              <a:rPr lang="en-US" sz="1600" smtClean="0">
                <a:solidFill>
                  <a:schemeClr val="tx1"/>
                </a:solidFill>
                <a:latin typeface="Arial" charset="0"/>
                <a:cs typeface="Arial" charset="0"/>
              </a:rPr>
              <a:t>1.672 mg/kg</a:t>
            </a:r>
            <a:endParaRPr lang="en-IN" sz="1600" smtClean="0">
              <a:solidFill>
                <a:schemeClr val="tx1"/>
              </a:solidFill>
              <a:latin typeface="Arial" charset="0"/>
              <a:cs typeface="Arial" charset="0"/>
            </a:endParaRPr>
          </a:p>
          <a:p>
            <a:pPr algn="just" eaLnBrk="1" hangingPunct="1">
              <a:lnSpc>
                <a:spcPct val="90000"/>
              </a:lnSpc>
            </a:pPr>
            <a:endParaRPr lang="en-IN" sz="1600" smtClean="0">
              <a:solidFill>
                <a:schemeClr val="tx1"/>
              </a:solidFill>
              <a:latin typeface="Arial" charset="0"/>
            </a:endParaRPr>
          </a:p>
        </p:txBody>
      </p:sp>
      <p:pic>
        <p:nvPicPr>
          <p:cNvPr id="32771" name="Picture 3" descr="https://encrypted-tbn1.gstatic.com/images?q=tbn:ANd9GcTNRZI3L1GtpYSh_2Nc8urVLadj1dpWGWTsEWBeKrFFzzs028bD"/>
          <p:cNvPicPr>
            <a:picLocks noChangeAspect="1" noChangeArrowheads="1"/>
          </p:cNvPicPr>
          <p:nvPr/>
        </p:nvPicPr>
        <p:blipFill>
          <a:blip r:embed="rId2"/>
          <a:srcRect l="18657" r="17909" b="3723"/>
          <a:stretch>
            <a:fillRect/>
          </a:stretch>
        </p:blipFill>
        <p:spPr bwMode="auto">
          <a:xfrm>
            <a:off x="571500" y="2071688"/>
            <a:ext cx="1619250" cy="1724025"/>
          </a:xfrm>
          <a:prstGeom prst="rect">
            <a:avLst/>
          </a:prstGeom>
          <a:noFill/>
          <a:ln w="9525">
            <a:noFill/>
            <a:miter lim="800000"/>
            <a:headEnd/>
            <a:tailEnd/>
          </a:ln>
        </p:spPr>
      </p:pic>
      <p:pic>
        <p:nvPicPr>
          <p:cNvPr id="32772" name="Picture 6"/>
          <p:cNvPicPr>
            <a:picLocks noChangeAspect="1" noChangeArrowheads="1"/>
          </p:cNvPicPr>
          <p:nvPr/>
        </p:nvPicPr>
        <p:blipFill>
          <a:blip r:embed="rId3"/>
          <a:srcRect/>
          <a:stretch>
            <a:fillRect/>
          </a:stretch>
        </p:blipFill>
        <p:spPr bwMode="auto">
          <a:xfrm>
            <a:off x="8027988" y="188913"/>
            <a:ext cx="781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ctrTitle"/>
          </p:nvPr>
        </p:nvSpPr>
        <p:spPr>
          <a:xfrm>
            <a:off x="685800" y="857250"/>
            <a:ext cx="7772400" cy="642938"/>
          </a:xfrm>
        </p:spPr>
        <p:txBody>
          <a:bodyPr/>
          <a:lstStyle/>
          <a:p>
            <a:pPr eaLnBrk="1" hangingPunct="1"/>
            <a:r>
              <a:rPr lang="en-US" sz="2800" smtClean="0"/>
              <a:t>RISK ASSESSMENT OF PROPICONAZOLE</a:t>
            </a:r>
          </a:p>
        </p:txBody>
      </p:sp>
      <p:sp>
        <p:nvSpPr>
          <p:cNvPr id="33794" name="Subtitle 2"/>
          <p:cNvSpPr>
            <a:spLocks noGrp="1"/>
          </p:cNvSpPr>
          <p:nvPr>
            <p:ph type="subTitle" idx="1"/>
          </p:nvPr>
        </p:nvSpPr>
        <p:spPr>
          <a:xfrm>
            <a:off x="2214563" y="1500188"/>
            <a:ext cx="6029325" cy="4138612"/>
          </a:xfrm>
        </p:spPr>
        <p:txBody>
          <a:bodyPr/>
          <a:lstStyle/>
          <a:p>
            <a:pPr algn="l" eaLnBrk="1" hangingPunct="1">
              <a:lnSpc>
                <a:spcPct val="80000"/>
              </a:lnSpc>
              <a:buFont typeface="Arial" charset="0"/>
              <a:buChar char="•"/>
            </a:pPr>
            <a:r>
              <a:rPr lang="en-US" sz="1700" smtClean="0">
                <a:solidFill>
                  <a:schemeClr val="tx1"/>
                </a:solidFill>
              </a:rPr>
              <a:t> </a:t>
            </a:r>
            <a:r>
              <a:rPr lang="en-US" sz="1700" smtClean="0">
                <a:solidFill>
                  <a:schemeClr val="tx1"/>
                </a:solidFill>
                <a:latin typeface="Arial" charset="0"/>
                <a:cs typeface="Arial" charset="0"/>
              </a:rPr>
              <a:t>The prescribed acceptable daily intake of propiconazole is 0.04  mg/kg bw/day (EFSA).  </a:t>
            </a:r>
          </a:p>
          <a:p>
            <a:pPr algn="l" eaLnBrk="1" hangingPunct="1">
              <a:lnSpc>
                <a:spcPct val="80000"/>
              </a:lnSpc>
              <a:buFont typeface="Arial" charset="0"/>
              <a:buChar char="•"/>
            </a:pPr>
            <a:endParaRPr lang="en-US" sz="1700" smtClean="0">
              <a:solidFill>
                <a:schemeClr val="tx1"/>
              </a:solidFill>
              <a:latin typeface="Arial" charset="0"/>
              <a:cs typeface="Arial" charset="0"/>
            </a:endParaRPr>
          </a:p>
          <a:p>
            <a:pPr algn="l" eaLnBrk="1" hangingPunct="1">
              <a:lnSpc>
                <a:spcPct val="80000"/>
              </a:lnSpc>
              <a:buFont typeface="Arial" charset="0"/>
              <a:buChar char="•"/>
            </a:pPr>
            <a:r>
              <a:rPr lang="en-US" sz="1700" smtClean="0">
                <a:solidFill>
                  <a:schemeClr val="tx1"/>
                </a:solidFill>
                <a:latin typeface="Arial" charset="0"/>
                <a:cs typeface="Arial" charset="0"/>
              </a:rPr>
              <a:t> Considering the body weight of an average adult Indian as 60 kg and the maximum permissible intake (MPI) of this fungicide is 2.4 mg/person/day.</a:t>
            </a:r>
          </a:p>
          <a:p>
            <a:pPr algn="l" eaLnBrk="1" hangingPunct="1">
              <a:lnSpc>
                <a:spcPct val="80000"/>
              </a:lnSpc>
              <a:buFont typeface="Arial" charset="0"/>
              <a:buChar char="•"/>
            </a:pPr>
            <a:endParaRPr lang="en-US" sz="1700" smtClean="0">
              <a:solidFill>
                <a:schemeClr val="tx1"/>
              </a:solidFill>
              <a:latin typeface="Arial" charset="0"/>
              <a:cs typeface="Arial" charset="0"/>
            </a:endParaRPr>
          </a:p>
          <a:p>
            <a:pPr algn="just" eaLnBrk="1" hangingPunct="1">
              <a:buFont typeface="Arial" charset="0"/>
              <a:buChar char="•"/>
            </a:pPr>
            <a:r>
              <a:rPr lang="en-US" sz="1700" smtClean="0">
                <a:solidFill>
                  <a:schemeClr val="tx1"/>
                </a:solidFill>
                <a:latin typeface="Arial" charset="0"/>
                <a:cs typeface="Arial" charset="0"/>
              </a:rPr>
              <a:t>Assuming the consumption of fruits of about 150 g/day the theoretical maximum residue contribution (TMRC) for propiconazole was 0.3 m</a:t>
            </a:r>
            <a:r>
              <a:rPr lang="en-IN" sz="1700" smtClean="0">
                <a:solidFill>
                  <a:schemeClr val="tx1"/>
                </a:solidFill>
                <a:latin typeface="Arial" charset="0"/>
                <a:cs typeface="Arial" charset="0"/>
              </a:rPr>
              <a:t>g/ day/person at double dose</a:t>
            </a:r>
          </a:p>
          <a:p>
            <a:pPr algn="just" eaLnBrk="1" hangingPunct="1"/>
            <a:endParaRPr lang="en-IN" sz="1700" smtClean="0">
              <a:solidFill>
                <a:schemeClr val="tx1"/>
              </a:solidFill>
              <a:latin typeface="Arial" charset="0"/>
              <a:cs typeface="Arial" charset="0"/>
            </a:endParaRPr>
          </a:p>
          <a:p>
            <a:pPr algn="just" eaLnBrk="1" hangingPunct="1">
              <a:buFont typeface="Arial" charset="0"/>
              <a:buChar char="•"/>
            </a:pPr>
            <a:r>
              <a:rPr lang="en-IN" sz="1700" smtClean="0">
                <a:solidFill>
                  <a:schemeClr val="tx1"/>
                </a:solidFill>
                <a:latin typeface="Arial" charset="0"/>
                <a:cs typeface="Arial" charset="0"/>
              </a:rPr>
              <a:t> This was calculated based on the residues obtained on 150 g whole fruit immediately after spray, which is 2.04</a:t>
            </a:r>
            <a:r>
              <a:rPr lang="en-US" sz="1700" smtClean="0">
                <a:solidFill>
                  <a:schemeClr val="tx1"/>
                </a:solidFill>
                <a:latin typeface="Arial" charset="0"/>
                <a:cs typeface="Arial" charset="0"/>
              </a:rPr>
              <a:t> mg/kg</a:t>
            </a:r>
            <a:endParaRPr lang="en-IN" sz="1700" smtClean="0">
              <a:solidFill>
                <a:schemeClr val="tx1"/>
              </a:solidFill>
              <a:latin typeface="Arial" charset="0"/>
              <a:cs typeface="Arial" charset="0"/>
            </a:endParaRPr>
          </a:p>
          <a:p>
            <a:pPr algn="l" eaLnBrk="1" hangingPunct="1">
              <a:lnSpc>
                <a:spcPct val="80000"/>
              </a:lnSpc>
              <a:buFont typeface="Arial" charset="0"/>
              <a:buChar char="•"/>
            </a:pPr>
            <a:endParaRPr lang="en-US" sz="1700" smtClean="0">
              <a:solidFill>
                <a:schemeClr val="tx1"/>
              </a:solidFill>
              <a:latin typeface="Arial" charset="0"/>
              <a:cs typeface="Arial" charset="0"/>
            </a:endParaRPr>
          </a:p>
          <a:p>
            <a:pPr algn="l" eaLnBrk="1" hangingPunct="1">
              <a:lnSpc>
                <a:spcPct val="80000"/>
              </a:lnSpc>
              <a:buFont typeface="Arial" charset="0"/>
              <a:buChar char="•"/>
            </a:pPr>
            <a:endParaRPr lang="en-US" sz="1700" smtClean="0">
              <a:solidFill>
                <a:srgbClr val="898989"/>
              </a:solidFill>
              <a:latin typeface="Arial" charset="0"/>
              <a:cs typeface="Arial" charset="0"/>
            </a:endParaRPr>
          </a:p>
        </p:txBody>
      </p:sp>
      <p:pic>
        <p:nvPicPr>
          <p:cNvPr id="33795" name="Picture 3" descr="https://encrypted-tbn1.gstatic.com/images?q=tbn:ANd9GcS8MmGaJdGC0CsLncx6UQYCHwDG6y2OdA6nduj9Kdjnol3UFNDxlg"/>
          <p:cNvPicPr>
            <a:picLocks noChangeAspect="1" noChangeArrowheads="1"/>
          </p:cNvPicPr>
          <p:nvPr/>
        </p:nvPicPr>
        <p:blipFill>
          <a:blip r:embed="rId2"/>
          <a:srcRect l="6544" r="39999"/>
          <a:stretch>
            <a:fillRect/>
          </a:stretch>
        </p:blipFill>
        <p:spPr bwMode="auto">
          <a:xfrm>
            <a:off x="642938" y="2357438"/>
            <a:ext cx="1400175" cy="1743075"/>
          </a:xfrm>
          <a:prstGeom prst="rect">
            <a:avLst/>
          </a:prstGeom>
          <a:noFill/>
          <a:ln w="9525">
            <a:noFill/>
            <a:miter lim="800000"/>
            <a:headEnd/>
            <a:tailEnd/>
          </a:ln>
        </p:spPr>
      </p:pic>
      <p:pic>
        <p:nvPicPr>
          <p:cNvPr id="33796" name="Picture 5"/>
          <p:cNvPicPr>
            <a:picLocks noChangeAspect="1" noChangeArrowheads="1"/>
          </p:cNvPicPr>
          <p:nvPr/>
        </p:nvPicPr>
        <p:blipFill>
          <a:blip r:embed="rId3"/>
          <a:srcRect/>
          <a:stretch>
            <a:fillRect/>
          </a:stretch>
        </p:blipFill>
        <p:spPr bwMode="auto">
          <a:xfrm>
            <a:off x="395288" y="260350"/>
            <a:ext cx="800100" cy="904875"/>
          </a:xfrm>
          <a:prstGeom prst="rect">
            <a:avLst/>
          </a:prstGeom>
          <a:noFill/>
          <a:ln w="9525">
            <a:noFill/>
            <a:miter lim="800000"/>
            <a:headEnd/>
            <a:tailEnd/>
          </a:ln>
        </p:spPr>
      </p:pic>
      <p:pic>
        <p:nvPicPr>
          <p:cNvPr id="33797" name="Picture 7"/>
          <p:cNvPicPr>
            <a:picLocks noChangeAspect="1" noChangeArrowheads="1"/>
          </p:cNvPicPr>
          <p:nvPr/>
        </p:nvPicPr>
        <p:blipFill>
          <a:blip r:embed="rId4"/>
          <a:srcRect/>
          <a:stretch>
            <a:fillRect/>
          </a:stretch>
        </p:blipFill>
        <p:spPr bwMode="auto">
          <a:xfrm>
            <a:off x="7524750" y="188913"/>
            <a:ext cx="781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274638"/>
            <a:ext cx="8229600" cy="5368925"/>
          </a:xfrm>
        </p:spPr>
        <p:txBody>
          <a:bodyPr/>
          <a:lstStyle/>
          <a:p>
            <a:pPr eaLnBrk="1" hangingPunct="1"/>
            <a:r>
              <a:rPr lang="en-US" smtClean="0"/>
              <a:t/>
            </a:r>
            <a:br>
              <a:rPr lang="en-US" smtClean="0"/>
            </a:br>
            <a:r>
              <a:rPr lang="en-US" smtClean="0"/>
              <a:t/>
            </a:r>
            <a:br>
              <a:rPr lang="en-US" smtClean="0"/>
            </a:br>
            <a:r>
              <a:rPr lang="en-US" smtClean="0"/>
              <a:t/>
            </a:r>
            <a:br>
              <a:rPr lang="en-US" smtClean="0"/>
            </a:br>
            <a:r>
              <a:rPr lang="en-US" b="1" smtClean="0">
                <a:solidFill>
                  <a:srgbClr val="A50021"/>
                </a:solidFill>
                <a:latin typeface="Baskerville Old Face" pitchFamily="18" charset="0"/>
              </a:rPr>
              <a:t>THANK YOU</a:t>
            </a:r>
          </a:p>
        </p:txBody>
      </p:sp>
      <p:pic>
        <p:nvPicPr>
          <p:cNvPr id="35842" name="Picture 2" descr="https://encrypted-tbn0.gstatic.com/images?q=tbn:ANd9GcQbJO4Nfmw6hl0tCJgJ9vq8bTHQ4sqXzE296EZZKNX7YITY3Xed"/>
          <p:cNvPicPr>
            <a:picLocks noChangeAspect="1" noChangeArrowheads="1"/>
          </p:cNvPicPr>
          <p:nvPr/>
        </p:nvPicPr>
        <p:blipFill>
          <a:blip r:embed="rId2"/>
          <a:srcRect/>
          <a:stretch>
            <a:fillRect/>
          </a:stretch>
        </p:blipFill>
        <p:spPr bwMode="auto">
          <a:xfrm>
            <a:off x="3132138" y="979488"/>
            <a:ext cx="2592387" cy="2306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5369" name="Title 1"/>
          <p:cNvSpPr>
            <a:spLocks noGrp="1"/>
          </p:cNvSpPr>
          <p:nvPr>
            <p:ph type="ctrTitle"/>
          </p:nvPr>
        </p:nvSpPr>
        <p:spPr>
          <a:xfrm>
            <a:off x="685800" y="428625"/>
            <a:ext cx="7772400" cy="428625"/>
          </a:xfrm>
        </p:spPr>
        <p:txBody>
          <a:bodyPr/>
          <a:lstStyle/>
          <a:p>
            <a:pPr eaLnBrk="1" hangingPunct="1"/>
            <a:r>
              <a:rPr lang="en-US" sz="2400" smtClean="0">
                <a:latin typeface="Arial" charset="0"/>
                <a:cs typeface="Arial" charset="0"/>
              </a:rPr>
              <a:t>GENERAL  INFORMATION </a:t>
            </a:r>
          </a:p>
        </p:txBody>
      </p:sp>
      <p:sp>
        <p:nvSpPr>
          <p:cNvPr id="15370" name="Subtitle 2"/>
          <p:cNvSpPr>
            <a:spLocks noGrp="1"/>
          </p:cNvSpPr>
          <p:nvPr>
            <p:ph type="subTitle" idx="1"/>
          </p:nvPr>
        </p:nvSpPr>
        <p:spPr>
          <a:xfrm>
            <a:off x="1000125" y="1214438"/>
            <a:ext cx="7000875" cy="4643437"/>
          </a:xfrm>
        </p:spPr>
        <p:txBody>
          <a:bodyPr/>
          <a:lstStyle/>
          <a:p>
            <a:pPr algn="l" eaLnBrk="1" hangingPunct="1">
              <a:buFont typeface="Wingdings" pitchFamily="2" charset="2"/>
              <a:buChar char="v"/>
            </a:pPr>
            <a:r>
              <a:rPr lang="en-US" sz="1800" smtClean="0">
                <a:solidFill>
                  <a:schemeClr val="tx1"/>
                </a:solidFill>
                <a:latin typeface="Arial" charset="0"/>
                <a:cs typeface="Arial" charset="0"/>
              </a:rPr>
              <a:t> </a:t>
            </a:r>
            <a:r>
              <a:rPr lang="en-US" sz="1600" smtClean="0">
                <a:solidFill>
                  <a:schemeClr val="tx1"/>
                </a:solidFill>
                <a:latin typeface="Arial" charset="0"/>
                <a:cs typeface="Arial" charset="0"/>
              </a:rPr>
              <a:t>Difenoconazole and propiconazole are broad spectrum fungicides. </a:t>
            </a:r>
          </a:p>
          <a:p>
            <a:pPr algn="l" eaLnBrk="1" hangingPunct="1">
              <a:buFont typeface="Wingdings" pitchFamily="2" charset="2"/>
              <a:buChar char="v"/>
            </a:pPr>
            <a:r>
              <a:rPr lang="en-US" sz="1600" smtClean="0">
                <a:solidFill>
                  <a:schemeClr val="tx1"/>
                </a:solidFill>
                <a:latin typeface="Arial" charset="0"/>
                <a:cs typeface="Arial" charset="0"/>
              </a:rPr>
              <a:t> They are used for control of Wilt, leaf and fruit spot diseases of pomegranate. </a:t>
            </a:r>
          </a:p>
          <a:p>
            <a:pPr algn="l" eaLnBrk="1" hangingPunct="1">
              <a:buFont typeface="Wingdings" pitchFamily="2" charset="2"/>
              <a:buChar char="v"/>
            </a:pPr>
            <a:r>
              <a:rPr lang="en-US" sz="1600" smtClean="0">
                <a:solidFill>
                  <a:schemeClr val="tx1"/>
                </a:solidFill>
                <a:latin typeface="Arial" charset="0"/>
                <a:cs typeface="Arial" charset="0"/>
              </a:rPr>
              <a:t>These diseases </a:t>
            </a:r>
            <a:r>
              <a:rPr lang="en-IN" sz="1600" smtClean="0">
                <a:solidFill>
                  <a:schemeClr val="tx1"/>
                </a:solidFill>
                <a:latin typeface="Arial" charset="0"/>
                <a:cs typeface="Arial" charset="0"/>
              </a:rPr>
              <a:t>reduce the yield and marketability due to spotting of the fruits, can cause widespread destruction to pomegranate orchards.</a:t>
            </a:r>
            <a:endParaRPr lang="en-US" sz="1600" smtClean="0">
              <a:solidFill>
                <a:schemeClr val="tx1"/>
              </a:solidFill>
              <a:latin typeface="Arial" charset="0"/>
              <a:cs typeface="Arial" charset="0"/>
            </a:endParaRPr>
          </a:p>
          <a:p>
            <a:pPr algn="l" eaLnBrk="1" hangingPunct="1">
              <a:buFont typeface="Wingdings" pitchFamily="2" charset="2"/>
              <a:buChar char="v"/>
            </a:pPr>
            <a:r>
              <a:rPr lang="en-US" sz="1600" smtClean="0">
                <a:solidFill>
                  <a:schemeClr val="tx1"/>
                </a:solidFill>
                <a:latin typeface="Arial" charset="0"/>
                <a:cs typeface="Arial" charset="0"/>
              </a:rPr>
              <a:t> </a:t>
            </a:r>
            <a:r>
              <a:rPr lang="en-US" sz="1600" b="1" smtClean="0">
                <a:solidFill>
                  <a:schemeClr val="tx1"/>
                </a:solidFill>
                <a:latin typeface="Arial" charset="0"/>
                <a:cs typeface="Arial" charset="0"/>
              </a:rPr>
              <a:t>Chemical structure</a:t>
            </a:r>
            <a:r>
              <a:rPr lang="en-US" sz="1600" smtClean="0">
                <a:solidFill>
                  <a:srgbClr val="FF0000"/>
                </a:solidFill>
                <a:latin typeface="Arial" charset="0"/>
                <a:cs typeface="Arial" charset="0"/>
              </a:rPr>
              <a:t>:   </a:t>
            </a:r>
          </a:p>
          <a:p>
            <a:pPr algn="l" eaLnBrk="1" hangingPunct="1"/>
            <a:r>
              <a:rPr lang="en-US" sz="1600" b="1" smtClean="0">
                <a:solidFill>
                  <a:schemeClr val="tx1"/>
                </a:solidFill>
                <a:latin typeface="Arial" charset="0"/>
                <a:cs typeface="Arial" charset="0"/>
              </a:rPr>
              <a:t>Difenoconazole</a:t>
            </a:r>
            <a:r>
              <a:rPr lang="en-US" sz="1600" smtClean="0">
                <a:solidFill>
                  <a:schemeClr val="tx1"/>
                </a:solidFill>
                <a:latin typeface="Arial" charset="0"/>
                <a:cs typeface="Arial" charset="0"/>
              </a:rPr>
              <a:t> - 1-[2-[2-chloro-4-(4-chlorophenoxy)phenyl]-4-methyl-1,3-dioxolan-2-ylmethyl]-1</a:t>
            </a:r>
            <a:r>
              <a:rPr lang="en-US" sz="1600" i="1" smtClean="0">
                <a:solidFill>
                  <a:schemeClr val="tx1"/>
                </a:solidFill>
                <a:latin typeface="Arial" charset="0"/>
                <a:cs typeface="Arial" charset="0"/>
              </a:rPr>
              <a:t>H</a:t>
            </a:r>
            <a:r>
              <a:rPr lang="en-US" sz="1600" smtClean="0">
                <a:solidFill>
                  <a:schemeClr val="tx1"/>
                </a:solidFill>
                <a:latin typeface="Arial" charset="0"/>
                <a:cs typeface="Arial" charset="0"/>
              </a:rPr>
              <a:t>-1,2,4-triazole</a:t>
            </a:r>
          </a:p>
          <a:p>
            <a:pPr algn="l" eaLnBrk="1" hangingPunct="1"/>
            <a:endParaRPr lang="en-US" sz="1600" smtClean="0">
              <a:solidFill>
                <a:schemeClr val="tx1"/>
              </a:solidFill>
              <a:latin typeface="Arial" charset="0"/>
              <a:cs typeface="Arial" charset="0"/>
            </a:endParaRPr>
          </a:p>
          <a:p>
            <a:pPr algn="l" eaLnBrk="1" hangingPunct="1"/>
            <a:endParaRPr lang="en-US" sz="1600" smtClean="0">
              <a:solidFill>
                <a:schemeClr val="tx1"/>
              </a:solidFill>
              <a:latin typeface="Arial" charset="0"/>
              <a:cs typeface="Arial" charset="0"/>
            </a:endParaRPr>
          </a:p>
          <a:p>
            <a:pPr algn="l" eaLnBrk="1" hangingPunct="1"/>
            <a:endParaRPr lang="en-US" sz="1600" smtClean="0">
              <a:solidFill>
                <a:schemeClr val="tx1"/>
              </a:solidFill>
              <a:latin typeface="Arial" charset="0"/>
              <a:cs typeface="Arial" charset="0"/>
            </a:endParaRPr>
          </a:p>
          <a:p>
            <a:pPr algn="l" eaLnBrk="1" hangingPunct="1"/>
            <a:endParaRPr lang="en-US" sz="1600" smtClean="0">
              <a:solidFill>
                <a:schemeClr val="tx1"/>
              </a:solidFill>
              <a:latin typeface="Arial" charset="0"/>
              <a:cs typeface="Arial" charset="0"/>
            </a:endParaRPr>
          </a:p>
          <a:p>
            <a:pPr algn="l" eaLnBrk="1" hangingPunct="1"/>
            <a:r>
              <a:rPr lang="en-US" sz="1600" b="1" smtClean="0">
                <a:solidFill>
                  <a:schemeClr val="tx1"/>
                </a:solidFill>
                <a:latin typeface="Arial" charset="0"/>
                <a:cs typeface="Arial" charset="0"/>
              </a:rPr>
              <a:t>Propiconazole</a:t>
            </a:r>
            <a:r>
              <a:rPr lang="en-US" sz="1600" smtClean="0">
                <a:solidFill>
                  <a:schemeClr val="tx1"/>
                </a:solidFill>
                <a:latin typeface="Arial" charset="0"/>
                <a:cs typeface="Arial" charset="0"/>
              </a:rPr>
              <a:t>- 1-[[2-(2,4-dichlorophenyl)-4-propyl-1,3-dioxolan-2-yl]methyl]-1</a:t>
            </a:r>
            <a:r>
              <a:rPr lang="en-US" sz="1600" i="1" smtClean="0">
                <a:solidFill>
                  <a:schemeClr val="tx1"/>
                </a:solidFill>
                <a:latin typeface="Arial" charset="0"/>
                <a:cs typeface="Arial" charset="0"/>
              </a:rPr>
              <a:t>H</a:t>
            </a:r>
            <a:r>
              <a:rPr lang="en-US" sz="1600" smtClean="0">
                <a:solidFill>
                  <a:schemeClr val="tx1"/>
                </a:solidFill>
                <a:latin typeface="Arial" charset="0"/>
                <a:cs typeface="Arial" charset="0"/>
              </a:rPr>
              <a:t>-1,2,4-triazole</a:t>
            </a:r>
          </a:p>
          <a:p>
            <a:pPr algn="l" eaLnBrk="1" hangingPunct="1"/>
            <a:endParaRPr lang="en-US" sz="1600" smtClean="0">
              <a:solidFill>
                <a:schemeClr val="tx1"/>
              </a:solidFill>
              <a:latin typeface="Arial" charset="0"/>
              <a:cs typeface="Arial" charset="0"/>
            </a:endParaRPr>
          </a:p>
        </p:txBody>
      </p:sp>
      <p:pic>
        <p:nvPicPr>
          <p:cNvPr id="4" name="Picture 3" descr="Structural formula of difenoconazole"/>
          <p:cNvPicPr/>
          <p:nvPr/>
        </p:nvPicPr>
        <p:blipFill>
          <a:blip r:embed="rId3"/>
          <a:srcRect/>
          <a:stretch>
            <a:fillRect/>
          </a:stretch>
        </p:blipFill>
        <p:spPr bwMode="auto">
          <a:xfrm>
            <a:off x="4427538" y="3429000"/>
            <a:ext cx="1765300" cy="1009650"/>
          </a:xfrm>
          <a:prstGeom prst="rect">
            <a:avLst/>
          </a:prstGeom>
          <a:ln>
            <a:noFill/>
          </a:ln>
          <a:effectLst>
            <a:outerShdw blurRad="292100" dist="139700" dir="2700000" algn="tl" rotWithShape="0">
              <a:srgbClr val="333333">
                <a:alpha val="65000"/>
              </a:srgbClr>
            </a:outerShdw>
          </a:effectLst>
        </p:spPr>
      </p:pic>
      <p:pic>
        <p:nvPicPr>
          <p:cNvPr id="15372" name="Picture 4" descr="Structural formula of propiconazole"/>
          <p:cNvPicPr>
            <a:picLocks noChangeAspect="1" noChangeArrowheads="1"/>
          </p:cNvPicPr>
          <p:nvPr/>
        </p:nvPicPr>
        <p:blipFill>
          <a:blip r:embed="rId4"/>
          <a:srcRect/>
          <a:stretch>
            <a:fillRect/>
          </a:stretch>
        </p:blipFill>
        <p:spPr bwMode="auto">
          <a:xfrm>
            <a:off x="4572000" y="5143500"/>
            <a:ext cx="1771650" cy="1044575"/>
          </a:xfrm>
          <a:prstGeom prst="rect">
            <a:avLst/>
          </a:prstGeom>
          <a:noFill/>
          <a:ln w="9525">
            <a:noFill/>
            <a:miter lim="800000"/>
            <a:headEnd/>
            <a:tailEnd/>
          </a:ln>
        </p:spPr>
      </p:pic>
      <p:pic>
        <p:nvPicPr>
          <p:cNvPr id="15373" name="Picture 6"/>
          <p:cNvPicPr>
            <a:picLocks noChangeAspect="1" noChangeArrowheads="1"/>
          </p:cNvPicPr>
          <p:nvPr/>
        </p:nvPicPr>
        <p:blipFill>
          <a:blip r:embed="rId5"/>
          <a:srcRect/>
          <a:stretch>
            <a:fillRect/>
          </a:stretch>
        </p:blipFill>
        <p:spPr bwMode="auto">
          <a:xfrm>
            <a:off x="684213" y="260350"/>
            <a:ext cx="742950" cy="904875"/>
          </a:xfrm>
          <a:prstGeom prst="rect">
            <a:avLst/>
          </a:prstGeom>
          <a:noFill/>
          <a:ln w="9525">
            <a:noFill/>
            <a:miter lim="800000"/>
            <a:headEnd/>
            <a:tailEnd/>
          </a:ln>
        </p:spPr>
      </p:pic>
      <p:sp>
        <p:nvSpPr>
          <p:cNvPr id="15374" name="Rectangle 8"/>
          <p:cNvSpPr>
            <a:spLocks noChangeArrowheads="1"/>
          </p:cNvSpPr>
          <p:nvPr/>
        </p:nvSpPr>
        <p:spPr bwMode="auto">
          <a:xfrm>
            <a:off x="0" y="2947988"/>
            <a:ext cx="9144000" cy="0"/>
          </a:xfrm>
          <a:prstGeom prst="rect">
            <a:avLst/>
          </a:prstGeom>
          <a:noFill/>
          <a:ln w="9525">
            <a:noFill/>
            <a:miter lim="800000"/>
            <a:headEnd/>
            <a:tailEnd/>
          </a:ln>
        </p:spPr>
        <p:txBody>
          <a:bodyPr wrap="none" anchor="ctr">
            <a:spAutoFit/>
          </a:bodyPr>
          <a:lstStyle/>
          <a:p>
            <a:endParaRPr lang="en-IN"/>
          </a:p>
        </p:txBody>
      </p:sp>
      <p:graphicFrame>
        <p:nvGraphicFramePr>
          <p:cNvPr id="15367" name="Object 7"/>
          <p:cNvGraphicFramePr>
            <a:graphicFrameLocks noChangeAspect="1"/>
          </p:cNvGraphicFramePr>
          <p:nvPr/>
        </p:nvGraphicFramePr>
        <p:xfrm>
          <a:off x="7451725" y="188913"/>
          <a:ext cx="781050" cy="962025"/>
        </p:xfrm>
        <a:graphic>
          <a:graphicData uri="http://schemas.openxmlformats.org/presentationml/2006/ole">
            <p:oleObj spid="_x0000_s15367" name="Bitmap Image" r:id="rId6" imgW="781159" imgH="961905" progId="PBrush">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84213" y="188913"/>
            <a:ext cx="7772400" cy="882650"/>
          </a:xfrm>
        </p:spPr>
        <p:txBody>
          <a:bodyPr/>
          <a:lstStyle/>
          <a:p>
            <a:pPr eaLnBrk="1" hangingPunct="1"/>
            <a:r>
              <a:rPr lang="en-IN" sz="2800" smtClean="0">
                <a:latin typeface="Arial" charset="0"/>
                <a:cs typeface="Arial" charset="0"/>
              </a:rPr>
              <a:t>Experimental  Details</a:t>
            </a:r>
            <a:endParaRPr lang="en-IN" sz="2800" smtClean="0"/>
          </a:p>
        </p:txBody>
      </p:sp>
      <p:sp>
        <p:nvSpPr>
          <p:cNvPr id="3" name="Subtitle 2"/>
          <p:cNvSpPr>
            <a:spLocks noGrp="1"/>
          </p:cNvSpPr>
          <p:nvPr>
            <p:ph type="subTitle" idx="1"/>
          </p:nvPr>
        </p:nvSpPr>
        <p:spPr>
          <a:xfrm>
            <a:off x="2555875" y="1071563"/>
            <a:ext cx="6192838" cy="5597525"/>
          </a:xfrm>
        </p:spPr>
        <p:txBody>
          <a:bodyPr>
            <a:normAutofit/>
          </a:bodyPr>
          <a:lstStyle/>
          <a:p>
            <a:pPr algn="just" eaLnBrk="1" hangingPunct="1">
              <a:spcBef>
                <a:spcPct val="0"/>
              </a:spcBef>
              <a:buFont typeface="Wingdings" pitchFamily="2" charset="2"/>
              <a:buChar char="v"/>
            </a:pPr>
            <a:r>
              <a:rPr lang="en-US" sz="1800" smtClean="0">
                <a:solidFill>
                  <a:schemeClr val="tx1"/>
                </a:solidFill>
                <a:latin typeface="Arial" charset="0"/>
                <a:cs typeface="Arial" charset="0"/>
              </a:rPr>
              <a:t> A field study  was  undertaken as per good agricultural practices (GAP) to study the residue dynamics of  difenoconazole and propiconazole on  pomegranate .</a:t>
            </a:r>
          </a:p>
          <a:p>
            <a:pPr algn="just" eaLnBrk="1" hangingPunct="1">
              <a:spcBef>
                <a:spcPct val="0"/>
              </a:spcBef>
            </a:pPr>
            <a:endParaRPr lang="en-US" sz="1800" smtClean="0">
              <a:solidFill>
                <a:schemeClr val="tx1"/>
              </a:solidFill>
              <a:latin typeface="Arial" charset="0"/>
              <a:cs typeface="Arial" charset="0"/>
            </a:endParaRPr>
          </a:p>
          <a:p>
            <a:pPr algn="just" eaLnBrk="1" hangingPunct="1">
              <a:spcBef>
                <a:spcPct val="0"/>
              </a:spcBef>
              <a:buFont typeface="Wingdings" pitchFamily="2" charset="2"/>
              <a:buChar char="v"/>
            </a:pPr>
            <a:r>
              <a:rPr lang="en-US" sz="1800" smtClean="0">
                <a:solidFill>
                  <a:schemeClr val="tx1"/>
                </a:solidFill>
                <a:latin typeface="Arial" charset="0"/>
                <a:cs typeface="Arial" charset="0"/>
              </a:rPr>
              <a:t> Spray application of the 2 fungicides  was given to pomegranate crop (variety Baghwa) at the recommended and double dose of 125 and 250 g a.i./ha twice at 15 day intervals during </a:t>
            </a:r>
            <a:r>
              <a:rPr lang="en-IN" sz="1800" smtClean="0">
                <a:solidFill>
                  <a:schemeClr val="tx1"/>
                </a:solidFill>
                <a:latin typeface="Arial" charset="0"/>
                <a:cs typeface="Arial" charset="0"/>
              </a:rPr>
              <a:t>August-October, </a:t>
            </a:r>
            <a:r>
              <a:rPr lang="en-US" sz="1800" smtClean="0">
                <a:solidFill>
                  <a:schemeClr val="tx1"/>
                </a:solidFill>
                <a:latin typeface="Arial" charset="0"/>
                <a:cs typeface="Arial" charset="0"/>
              </a:rPr>
              <a:t>2012.</a:t>
            </a:r>
          </a:p>
          <a:p>
            <a:pPr algn="just" eaLnBrk="1" hangingPunct="1">
              <a:spcBef>
                <a:spcPct val="0"/>
              </a:spcBef>
            </a:pPr>
            <a:endParaRPr lang="en-US" sz="1800" smtClean="0">
              <a:solidFill>
                <a:schemeClr val="tx1"/>
              </a:solidFill>
              <a:latin typeface="Arial" charset="0"/>
              <a:cs typeface="Arial" charset="0"/>
            </a:endParaRPr>
          </a:p>
          <a:p>
            <a:pPr algn="just" eaLnBrk="1" hangingPunct="1">
              <a:spcBef>
                <a:spcPct val="0"/>
              </a:spcBef>
              <a:buFont typeface="Wingdings" pitchFamily="2" charset="2"/>
              <a:buChar char="v"/>
            </a:pPr>
            <a:r>
              <a:rPr lang="en-US" sz="1800" smtClean="0">
                <a:solidFill>
                  <a:schemeClr val="tx1"/>
                </a:solidFill>
                <a:latin typeface="Arial" charset="0"/>
                <a:cs typeface="Arial" charset="0"/>
              </a:rPr>
              <a:t>The study was repeated during </a:t>
            </a:r>
            <a:r>
              <a:rPr lang="en-IN" sz="1800" smtClean="0">
                <a:solidFill>
                  <a:schemeClr val="tx1"/>
                </a:solidFill>
                <a:latin typeface="Arial" charset="0"/>
                <a:cs typeface="Arial" charset="0"/>
              </a:rPr>
              <a:t>August-October, </a:t>
            </a:r>
            <a:r>
              <a:rPr lang="en-US" sz="1800" smtClean="0">
                <a:solidFill>
                  <a:schemeClr val="tx1"/>
                </a:solidFill>
                <a:latin typeface="Arial" charset="0"/>
                <a:cs typeface="Arial" charset="0"/>
              </a:rPr>
              <a:t>2013.</a:t>
            </a:r>
          </a:p>
          <a:p>
            <a:pPr algn="just" eaLnBrk="1" hangingPunct="1">
              <a:spcBef>
                <a:spcPct val="0"/>
              </a:spcBef>
            </a:pPr>
            <a:endParaRPr lang="en-US" sz="1800" smtClean="0">
              <a:solidFill>
                <a:schemeClr val="tx1"/>
              </a:solidFill>
              <a:latin typeface="Arial" charset="0"/>
              <a:cs typeface="Arial" charset="0"/>
            </a:endParaRPr>
          </a:p>
          <a:p>
            <a:pPr algn="just" eaLnBrk="1" hangingPunct="1">
              <a:spcBef>
                <a:spcPct val="0"/>
              </a:spcBef>
              <a:buFont typeface="Wingdings" pitchFamily="2" charset="2"/>
              <a:buChar char="v"/>
            </a:pPr>
            <a:r>
              <a:rPr lang="en-US" sz="1800" smtClean="0">
                <a:solidFill>
                  <a:schemeClr val="tx1"/>
                </a:solidFill>
                <a:latin typeface="Arial" charset="0"/>
                <a:cs typeface="Arial" charset="0"/>
              </a:rPr>
              <a:t> Residue analysis of pomegranate whole fruits and pulp (aril) was carried out after the second spray for a period of 1 month i.e., on  0, 1, 3, 5, 10, 15, 20, 25, 30, 35  and 40 days. </a:t>
            </a:r>
          </a:p>
          <a:p>
            <a:pPr algn="just" eaLnBrk="1" hangingPunct="1">
              <a:spcBef>
                <a:spcPct val="0"/>
              </a:spcBef>
              <a:buFont typeface="Wingdings" pitchFamily="2" charset="2"/>
              <a:buChar char="v"/>
            </a:pPr>
            <a:endParaRPr lang="en-US" sz="1800" smtClean="0">
              <a:solidFill>
                <a:schemeClr val="tx1"/>
              </a:solidFill>
              <a:latin typeface="Arial" charset="0"/>
              <a:cs typeface="Arial" charset="0"/>
            </a:endParaRPr>
          </a:p>
          <a:p>
            <a:pPr algn="just" eaLnBrk="1" hangingPunct="1">
              <a:spcBef>
                <a:spcPct val="0"/>
              </a:spcBef>
              <a:buFont typeface="Wingdings" pitchFamily="2" charset="2"/>
              <a:buChar char="v"/>
            </a:pPr>
            <a:r>
              <a:rPr lang="en-US" sz="1800" smtClean="0">
                <a:solidFill>
                  <a:schemeClr val="tx1"/>
                </a:solidFill>
                <a:latin typeface="Arial" charset="0"/>
                <a:cs typeface="Arial" charset="0"/>
              </a:rPr>
              <a:t> Analysis of field soil was carried out after 30 days</a:t>
            </a:r>
          </a:p>
          <a:p>
            <a:pPr algn="just" eaLnBrk="1" hangingPunct="1">
              <a:spcBef>
                <a:spcPct val="0"/>
              </a:spcBef>
              <a:buFont typeface="Wingdings" pitchFamily="2" charset="2"/>
              <a:buChar char="v"/>
            </a:pPr>
            <a:endParaRPr lang="en-US" sz="1800" smtClean="0">
              <a:solidFill>
                <a:schemeClr val="tx1"/>
              </a:solidFill>
              <a:latin typeface="Arial" charset="0"/>
              <a:cs typeface="Arial" charset="0"/>
            </a:endParaRPr>
          </a:p>
          <a:p>
            <a:pPr algn="just" eaLnBrk="1" hangingPunct="1">
              <a:spcBef>
                <a:spcPct val="0"/>
              </a:spcBef>
              <a:buFont typeface="Wingdings" pitchFamily="2" charset="2"/>
              <a:buChar char="v"/>
            </a:pPr>
            <a:r>
              <a:rPr lang="en-US" sz="1800" smtClean="0">
                <a:solidFill>
                  <a:schemeClr val="tx1"/>
                </a:solidFill>
                <a:latin typeface="Arial" charset="0"/>
                <a:cs typeface="Arial" charset="0"/>
              </a:rPr>
              <a:t>The environmental parameters such as temperature, humidity and rainfall was recorded. </a:t>
            </a:r>
            <a:endParaRPr lang="en-IN" sz="1800" smtClean="0">
              <a:solidFill>
                <a:schemeClr val="tx1"/>
              </a:solidFill>
              <a:latin typeface="Arial" charset="0"/>
              <a:cs typeface="Arial" charset="0"/>
            </a:endParaRPr>
          </a:p>
        </p:txBody>
      </p:sp>
      <p:pic>
        <p:nvPicPr>
          <p:cNvPr id="16387" name="Picture 5" descr="E:\BACK UP 2009\My Documents\Dr Soudamani's\AINP\field photos\Field photo Aug 2013\P8270068.JPG"/>
          <p:cNvPicPr>
            <a:picLocks noChangeAspect="1" noChangeArrowheads="1"/>
          </p:cNvPicPr>
          <p:nvPr/>
        </p:nvPicPr>
        <p:blipFill>
          <a:blip r:embed="rId2"/>
          <a:srcRect/>
          <a:stretch>
            <a:fillRect/>
          </a:stretch>
        </p:blipFill>
        <p:spPr bwMode="auto">
          <a:xfrm>
            <a:off x="142875" y="2214563"/>
            <a:ext cx="2286000" cy="1828800"/>
          </a:xfrm>
          <a:prstGeom prst="rect">
            <a:avLst/>
          </a:prstGeom>
          <a:noFill/>
          <a:ln w="9525">
            <a:noFill/>
            <a:miter lim="800000"/>
            <a:headEnd/>
            <a:tailEnd/>
          </a:ln>
        </p:spPr>
      </p:pic>
      <p:sp>
        <p:nvSpPr>
          <p:cNvPr id="16388" name="TextBox 4"/>
          <p:cNvSpPr txBox="1">
            <a:spLocks noChangeArrowheads="1"/>
          </p:cNvSpPr>
          <p:nvPr/>
        </p:nvSpPr>
        <p:spPr bwMode="auto">
          <a:xfrm>
            <a:off x="214313" y="1643063"/>
            <a:ext cx="2000250" cy="307975"/>
          </a:xfrm>
          <a:prstGeom prst="rect">
            <a:avLst/>
          </a:prstGeom>
          <a:noFill/>
          <a:ln w="9525">
            <a:noFill/>
            <a:miter lim="800000"/>
            <a:headEnd/>
            <a:tailEnd/>
          </a:ln>
        </p:spPr>
        <p:txBody>
          <a:bodyPr>
            <a:spAutoFit/>
          </a:bodyPr>
          <a:lstStyle/>
          <a:p>
            <a:r>
              <a:rPr lang="en-US" sz="1400"/>
              <a:t>Experimental Field</a:t>
            </a:r>
          </a:p>
        </p:txBody>
      </p:sp>
      <p:pic>
        <p:nvPicPr>
          <p:cNvPr id="16389" name="Picture 6"/>
          <p:cNvPicPr>
            <a:picLocks noChangeAspect="1" noChangeArrowheads="1"/>
          </p:cNvPicPr>
          <p:nvPr/>
        </p:nvPicPr>
        <p:blipFill>
          <a:blip r:embed="rId3"/>
          <a:srcRect/>
          <a:stretch>
            <a:fillRect/>
          </a:stretch>
        </p:blipFill>
        <p:spPr bwMode="auto">
          <a:xfrm>
            <a:off x="250825" y="188913"/>
            <a:ext cx="800100" cy="904875"/>
          </a:xfrm>
          <a:prstGeom prst="rect">
            <a:avLst/>
          </a:prstGeom>
          <a:noFill/>
          <a:ln w="9525">
            <a:noFill/>
            <a:miter lim="800000"/>
            <a:headEnd/>
            <a:tailEnd/>
          </a:ln>
        </p:spPr>
      </p:pic>
      <p:pic>
        <p:nvPicPr>
          <p:cNvPr id="16390" name="Picture 8"/>
          <p:cNvPicPr>
            <a:picLocks noChangeAspect="1" noChangeArrowheads="1"/>
          </p:cNvPicPr>
          <p:nvPr/>
        </p:nvPicPr>
        <p:blipFill>
          <a:blip r:embed="rId4"/>
          <a:srcRect/>
          <a:stretch>
            <a:fillRect/>
          </a:stretch>
        </p:blipFill>
        <p:spPr bwMode="auto">
          <a:xfrm>
            <a:off x="8101013" y="115888"/>
            <a:ext cx="781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ctrTitle"/>
          </p:nvPr>
        </p:nvSpPr>
        <p:spPr>
          <a:xfrm>
            <a:off x="685800" y="260350"/>
            <a:ext cx="7772400" cy="576263"/>
          </a:xfrm>
        </p:spPr>
        <p:txBody>
          <a:bodyPr/>
          <a:lstStyle/>
          <a:p>
            <a:pPr eaLnBrk="1" hangingPunct="1"/>
            <a:r>
              <a:rPr lang="en-IN" sz="2800" smtClean="0"/>
              <a:t>RESIDUE ANALYSIS</a:t>
            </a:r>
          </a:p>
        </p:txBody>
      </p:sp>
      <p:sp>
        <p:nvSpPr>
          <p:cNvPr id="3" name="Subtitle 2"/>
          <p:cNvSpPr>
            <a:spLocks noGrp="1"/>
          </p:cNvSpPr>
          <p:nvPr>
            <p:ph type="subTitle" idx="1"/>
          </p:nvPr>
        </p:nvSpPr>
        <p:spPr>
          <a:xfrm>
            <a:off x="971550" y="2636838"/>
            <a:ext cx="7129463" cy="3384550"/>
          </a:xfrm>
        </p:spPr>
        <p:txBody>
          <a:bodyPr rtlCol="0">
            <a:normAutofit fontScale="92500"/>
          </a:bodyPr>
          <a:lstStyle/>
          <a:p>
            <a:pPr algn="l" eaLnBrk="1" fontAlgn="auto" hangingPunct="1">
              <a:spcAft>
                <a:spcPts val="0"/>
              </a:spcAft>
              <a:buFont typeface="Wingdings" pitchFamily="2" charset="2"/>
              <a:buChar char="v"/>
              <a:defRPr/>
            </a:pPr>
            <a:r>
              <a:rPr lang="en-IN" sz="2000" dirty="0" smtClean="0">
                <a:solidFill>
                  <a:schemeClr val="tx1"/>
                </a:solidFill>
              </a:rPr>
              <a:t> On every sampling day pomegranate fruits were collected from treated field.</a:t>
            </a:r>
          </a:p>
          <a:p>
            <a:pPr algn="l" eaLnBrk="1" fontAlgn="auto" hangingPunct="1">
              <a:spcAft>
                <a:spcPts val="0"/>
              </a:spcAft>
              <a:buFont typeface="Wingdings" pitchFamily="2" charset="2"/>
              <a:buChar char="v"/>
              <a:defRPr/>
            </a:pPr>
            <a:r>
              <a:rPr lang="en-IN" sz="2000" dirty="0">
                <a:solidFill>
                  <a:schemeClr val="tx1"/>
                </a:solidFill>
              </a:rPr>
              <a:t> </a:t>
            </a:r>
            <a:r>
              <a:rPr lang="en-IN" sz="2000" dirty="0" smtClean="0">
                <a:solidFill>
                  <a:schemeClr val="tx1"/>
                </a:solidFill>
              </a:rPr>
              <a:t>The whole  fruits were cut into small pieces and homogenized. </a:t>
            </a:r>
          </a:p>
          <a:p>
            <a:pPr algn="l" eaLnBrk="1" fontAlgn="auto" hangingPunct="1">
              <a:spcAft>
                <a:spcPts val="0"/>
              </a:spcAft>
              <a:buFont typeface="Wingdings" pitchFamily="2" charset="2"/>
              <a:buChar char="v"/>
              <a:defRPr/>
            </a:pPr>
            <a:r>
              <a:rPr lang="en-IN" sz="2000" dirty="0">
                <a:solidFill>
                  <a:schemeClr val="tx1"/>
                </a:solidFill>
              </a:rPr>
              <a:t> </a:t>
            </a:r>
            <a:r>
              <a:rPr lang="en-IN" sz="2000" dirty="0" smtClean="0">
                <a:solidFill>
                  <a:schemeClr val="tx1"/>
                </a:solidFill>
              </a:rPr>
              <a:t>The fruits were washed under running water, peeled and the edible aril was homogenized. </a:t>
            </a:r>
          </a:p>
          <a:p>
            <a:pPr algn="l" eaLnBrk="1" fontAlgn="auto" hangingPunct="1">
              <a:spcAft>
                <a:spcPts val="0"/>
              </a:spcAft>
              <a:buFont typeface="Wingdings" pitchFamily="2" charset="2"/>
              <a:buChar char="v"/>
              <a:defRPr/>
            </a:pPr>
            <a:r>
              <a:rPr lang="en-IN" sz="2000" dirty="0">
                <a:solidFill>
                  <a:schemeClr val="tx1"/>
                </a:solidFill>
              </a:rPr>
              <a:t> </a:t>
            </a:r>
            <a:r>
              <a:rPr lang="en-IN" sz="2000" dirty="0" smtClean="0">
                <a:solidFill>
                  <a:schemeClr val="tx1"/>
                </a:solidFill>
              </a:rPr>
              <a:t>15g of  the whole fruit and aril was taken and sample preparation was carried out as per </a:t>
            </a:r>
            <a:r>
              <a:rPr lang="en-IN" sz="2000" dirty="0" err="1" smtClean="0">
                <a:solidFill>
                  <a:schemeClr val="tx1"/>
                </a:solidFill>
              </a:rPr>
              <a:t>QuEChERS</a:t>
            </a:r>
            <a:r>
              <a:rPr lang="en-IN" sz="2000" dirty="0" smtClean="0">
                <a:solidFill>
                  <a:schemeClr val="tx1"/>
                </a:solidFill>
              </a:rPr>
              <a:t> method. </a:t>
            </a:r>
          </a:p>
          <a:p>
            <a:pPr algn="l" eaLnBrk="1" fontAlgn="auto" hangingPunct="1">
              <a:spcAft>
                <a:spcPts val="0"/>
              </a:spcAft>
              <a:buFont typeface="Wingdings" pitchFamily="2" charset="2"/>
              <a:buChar char="v"/>
              <a:defRPr/>
            </a:pPr>
            <a:r>
              <a:rPr lang="en-IN" sz="2000" dirty="0" smtClean="0">
                <a:solidFill>
                  <a:schemeClr val="tx1"/>
                </a:solidFill>
              </a:rPr>
              <a:t>Soil samples were analyzed by </a:t>
            </a:r>
            <a:r>
              <a:rPr lang="en-IN" sz="2000" dirty="0" err="1" smtClean="0">
                <a:solidFill>
                  <a:schemeClr val="tx1"/>
                </a:solidFill>
              </a:rPr>
              <a:t>QuEChERS</a:t>
            </a:r>
            <a:r>
              <a:rPr lang="en-IN" sz="2000" dirty="0" smtClean="0">
                <a:solidFill>
                  <a:schemeClr val="tx1"/>
                </a:solidFill>
              </a:rPr>
              <a:t> method after adding water</a:t>
            </a:r>
          </a:p>
          <a:p>
            <a:pPr algn="l" eaLnBrk="1" fontAlgn="auto" hangingPunct="1">
              <a:spcAft>
                <a:spcPts val="0"/>
              </a:spcAft>
              <a:buFont typeface="Wingdings" pitchFamily="2" charset="2"/>
              <a:buChar char="v"/>
              <a:defRPr/>
            </a:pPr>
            <a:r>
              <a:rPr lang="en-IN" sz="2000" dirty="0">
                <a:solidFill>
                  <a:schemeClr val="tx1"/>
                </a:solidFill>
              </a:rPr>
              <a:t> </a:t>
            </a:r>
            <a:r>
              <a:rPr lang="en-IN" sz="2000" dirty="0" smtClean="0">
                <a:solidFill>
                  <a:schemeClr val="tx1"/>
                </a:solidFill>
              </a:rPr>
              <a:t>The final extract was analyzed by GC.</a:t>
            </a:r>
          </a:p>
          <a:p>
            <a:pPr algn="l" eaLnBrk="1" fontAlgn="auto" hangingPunct="1">
              <a:spcAft>
                <a:spcPts val="0"/>
              </a:spcAft>
              <a:buFont typeface="Wingdings" pitchFamily="2" charset="2"/>
              <a:buChar char="v"/>
              <a:defRPr/>
            </a:pPr>
            <a:r>
              <a:rPr lang="en-IN" sz="2000" dirty="0">
                <a:solidFill>
                  <a:schemeClr val="tx1"/>
                </a:solidFill>
              </a:rPr>
              <a:t> </a:t>
            </a:r>
            <a:r>
              <a:rPr lang="en-IN" sz="2000" dirty="0" smtClean="0">
                <a:solidFill>
                  <a:schemeClr val="tx1"/>
                </a:solidFill>
              </a:rPr>
              <a:t>Confirmatory studies were carried out by GC-MS. </a:t>
            </a:r>
          </a:p>
          <a:p>
            <a:pPr algn="l" eaLnBrk="1" fontAlgn="auto" hangingPunct="1">
              <a:spcAft>
                <a:spcPts val="0"/>
              </a:spcAft>
              <a:buFont typeface="Arial" pitchFamily="34" charset="0"/>
              <a:buNone/>
              <a:defRPr/>
            </a:pPr>
            <a:endParaRPr lang="en-IN" sz="2000" dirty="0">
              <a:solidFill>
                <a:schemeClr val="tx1"/>
              </a:solidFill>
            </a:endParaRPr>
          </a:p>
        </p:txBody>
      </p:sp>
      <p:pic>
        <p:nvPicPr>
          <p:cNvPr id="17411" name="Picture 3" descr="https://encrypted-tbn3.gstatic.com/images?q=tbn:ANd9GcQLPl_-2iz6kVynVQCvI7gCbKyLtym532pdiy56voBMg_gEzDma"/>
          <p:cNvPicPr>
            <a:picLocks noChangeAspect="1" noChangeArrowheads="1"/>
          </p:cNvPicPr>
          <p:nvPr/>
        </p:nvPicPr>
        <p:blipFill>
          <a:blip r:embed="rId2"/>
          <a:srcRect l="4990" r="20636" b="50639"/>
          <a:stretch>
            <a:fillRect/>
          </a:stretch>
        </p:blipFill>
        <p:spPr bwMode="auto">
          <a:xfrm>
            <a:off x="3348038" y="836613"/>
            <a:ext cx="2160587" cy="1800225"/>
          </a:xfrm>
          <a:prstGeom prst="rect">
            <a:avLst/>
          </a:prstGeom>
          <a:noFill/>
          <a:ln w="9525">
            <a:noFill/>
            <a:miter lim="800000"/>
            <a:headEnd/>
            <a:tailEnd/>
          </a:ln>
        </p:spPr>
      </p:pic>
      <p:pic>
        <p:nvPicPr>
          <p:cNvPr id="17412" name="Picture 5"/>
          <p:cNvPicPr>
            <a:picLocks noChangeAspect="1" noChangeArrowheads="1"/>
          </p:cNvPicPr>
          <p:nvPr/>
        </p:nvPicPr>
        <p:blipFill>
          <a:blip r:embed="rId3"/>
          <a:srcRect/>
          <a:stretch>
            <a:fillRect/>
          </a:stretch>
        </p:blipFill>
        <p:spPr bwMode="auto">
          <a:xfrm>
            <a:off x="468313" y="333375"/>
            <a:ext cx="800100" cy="904875"/>
          </a:xfrm>
          <a:prstGeom prst="rect">
            <a:avLst/>
          </a:prstGeom>
          <a:noFill/>
          <a:ln w="9525">
            <a:noFill/>
            <a:miter lim="800000"/>
            <a:headEnd/>
            <a:tailEnd/>
          </a:ln>
        </p:spPr>
      </p:pic>
      <p:pic>
        <p:nvPicPr>
          <p:cNvPr id="17413" name="Picture 7"/>
          <p:cNvPicPr>
            <a:picLocks noChangeAspect="1" noChangeArrowheads="1"/>
          </p:cNvPicPr>
          <p:nvPr/>
        </p:nvPicPr>
        <p:blipFill>
          <a:blip r:embed="rId4"/>
          <a:srcRect/>
          <a:stretch>
            <a:fillRect/>
          </a:stretch>
        </p:blipFill>
        <p:spPr bwMode="auto">
          <a:xfrm>
            <a:off x="7740650" y="260350"/>
            <a:ext cx="781050"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ctrTitle"/>
          </p:nvPr>
        </p:nvSpPr>
        <p:spPr>
          <a:xfrm>
            <a:off x="2143125" y="333375"/>
            <a:ext cx="5715000" cy="719138"/>
          </a:xfrm>
        </p:spPr>
        <p:txBody>
          <a:bodyPr/>
          <a:lstStyle/>
          <a:p>
            <a:pPr eaLnBrk="1" hangingPunct="1"/>
            <a:r>
              <a:rPr lang="en-IN" sz="2800" smtClean="0"/>
              <a:t> QuEChERS Method </a:t>
            </a:r>
          </a:p>
        </p:txBody>
      </p:sp>
      <p:pic>
        <p:nvPicPr>
          <p:cNvPr id="18434" name="Picture 3" descr="https://encrypted-tbn1.gstatic.com/images?q=tbn:ANd9GcTm_WTTBg_7FhIoRyCNYruVLHgdgtVfyiDotw3SU9Dr-XEOxHHE"/>
          <p:cNvPicPr>
            <a:picLocks noChangeAspect="1" noChangeArrowheads="1"/>
          </p:cNvPicPr>
          <p:nvPr/>
        </p:nvPicPr>
        <p:blipFill>
          <a:blip r:embed="rId2"/>
          <a:srcRect/>
          <a:stretch>
            <a:fillRect/>
          </a:stretch>
        </p:blipFill>
        <p:spPr bwMode="auto">
          <a:xfrm>
            <a:off x="250825" y="0"/>
            <a:ext cx="1668463" cy="1341438"/>
          </a:xfrm>
          <a:prstGeom prst="rect">
            <a:avLst/>
          </a:prstGeom>
          <a:noFill/>
          <a:ln w="9525">
            <a:noFill/>
            <a:miter lim="800000"/>
            <a:headEnd/>
            <a:tailEnd/>
          </a:ln>
        </p:spPr>
      </p:pic>
      <p:sp>
        <p:nvSpPr>
          <p:cNvPr id="18435" name="Rectangle 5"/>
          <p:cNvSpPr>
            <a:spLocks noChangeArrowheads="1"/>
          </p:cNvSpPr>
          <p:nvPr/>
        </p:nvSpPr>
        <p:spPr bwMode="auto">
          <a:xfrm>
            <a:off x="1766888" y="976313"/>
            <a:ext cx="6734175" cy="5200650"/>
          </a:xfrm>
          <a:prstGeom prst="rect">
            <a:avLst/>
          </a:prstGeom>
          <a:noFill/>
          <a:ln w="9525">
            <a:noFill/>
            <a:miter lim="800000"/>
            <a:headEnd/>
            <a:tailEnd/>
          </a:ln>
        </p:spPr>
        <p:txBody>
          <a:bodyPr anchor="ctr">
            <a:spAutoFit/>
          </a:bodyPr>
          <a:lstStyle/>
          <a:p>
            <a:pPr algn="ctr">
              <a:tabLst>
                <a:tab pos="228600" algn="l"/>
                <a:tab pos="457200" algn="l"/>
              </a:tabLst>
            </a:pPr>
            <a:endParaRPr lang="en-US" sz="1200">
              <a:cs typeface="Times New Roman" pitchFamily="18" charset="0"/>
            </a:endParaRPr>
          </a:p>
          <a:p>
            <a:pPr algn="ctr">
              <a:tabLst>
                <a:tab pos="228600" algn="l"/>
                <a:tab pos="457200" algn="l"/>
              </a:tabLst>
            </a:pPr>
            <a:r>
              <a:rPr lang="en-US" sz="1400"/>
              <a:t>Approximately 2 kg  pomegranate fruits were cut into small pieces. </a:t>
            </a:r>
            <a:endParaRPr lang="en-IN" sz="1400"/>
          </a:p>
          <a:p>
            <a:pPr algn="ctr">
              <a:tabLst>
                <a:tab pos="228600" algn="l"/>
                <a:tab pos="457200" algn="l"/>
              </a:tabLst>
            </a:pPr>
            <a:r>
              <a:rPr lang="en-US" sz="1400"/>
              <a:t>Homogenized  in a high volume Robot Coupe homogenizer </a:t>
            </a:r>
            <a:endParaRPr lang="en-IN" sz="1400"/>
          </a:p>
          <a:p>
            <a:pPr algn="ctr">
              <a:tabLst>
                <a:tab pos="228600" algn="l"/>
                <a:tab pos="457200" algn="l"/>
              </a:tabLst>
            </a:pPr>
            <a:r>
              <a:rPr lang="en-US" sz="1400" b="1">
                <a:sym typeface="Wingdings" pitchFamily="2" charset="2"/>
              </a:rPr>
              <a:t></a:t>
            </a:r>
            <a:endParaRPr lang="en-IN" sz="1400"/>
          </a:p>
          <a:p>
            <a:pPr algn="ctr">
              <a:tabLst>
                <a:tab pos="228600" algn="l"/>
                <a:tab pos="457200" algn="l"/>
              </a:tabLst>
            </a:pPr>
            <a:r>
              <a:rPr lang="en-US" sz="1400"/>
              <a:t> 15 g  sample was placed  in a 50 mL Teflon tube.</a:t>
            </a:r>
            <a:endParaRPr lang="en-IN" sz="1400"/>
          </a:p>
          <a:p>
            <a:pPr algn="ctr">
              <a:tabLst>
                <a:tab pos="228600" algn="l"/>
                <a:tab pos="457200" algn="l"/>
              </a:tabLst>
            </a:pPr>
            <a:r>
              <a:rPr lang="en-US" sz="1400" b="1">
                <a:sym typeface="Wingdings" pitchFamily="2" charset="2"/>
              </a:rPr>
              <a:t></a:t>
            </a:r>
            <a:endParaRPr lang="en-IN" sz="1400"/>
          </a:p>
          <a:p>
            <a:pPr algn="ctr">
              <a:tabLst>
                <a:tab pos="228600" algn="l"/>
                <a:tab pos="457200" algn="l"/>
              </a:tabLst>
            </a:pPr>
            <a:r>
              <a:rPr lang="en-US" sz="1400"/>
              <a:t>15 mL of 1% acetic acid in HPLC grade acetonitrile was added to the tube.</a:t>
            </a:r>
            <a:endParaRPr lang="en-IN" sz="1400"/>
          </a:p>
          <a:p>
            <a:pPr algn="ctr">
              <a:tabLst>
                <a:tab pos="228600" algn="l"/>
                <a:tab pos="457200" algn="l"/>
              </a:tabLst>
            </a:pPr>
            <a:r>
              <a:rPr lang="en-US" sz="1400" b="1">
                <a:sym typeface="Wingdings" pitchFamily="2" charset="2"/>
              </a:rPr>
              <a:t></a:t>
            </a:r>
            <a:endParaRPr lang="en-IN" sz="1400"/>
          </a:p>
          <a:p>
            <a:pPr algn="ctr">
              <a:tabLst>
                <a:tab pos="228600" algn="l"/>
                <a:tab pos="457200" algn="l"/>
              </a:tabLst>
            </a:pPr>
            <a:r>
              <a:rPr lang="en-US" sz="1400"/>
              <a:t>6 g anhydrous magnesium sulphate, 1.5g of sodium acetate was added to </a:t>
            </a:r>
            <a:endParaRPr lang="en-IN" sz="1400"/>
          </a:p>
          <a:p>
            <a:pPr algn="ctr">
              <a:tabLst>
                <a:tab pos="228600" algn="l"/>
                <a:tab pos="457200" algn="l"/>
              </a:tabLst>
            </a:pPr>
            <a:r>
              <a:rPr lang="en-US" sz="1400"/>
              <a:t>the tube, mixed thoroughly by  shaking and spinned for 2 min.</a:t>
            </a:r>
            <a:endParaRPr lang="en-IN" sz="1400"/>
          </a:p>
          <a:p>
            <a:pPr algn="ctr">
              <a:tabLst>
                <a:tab pos="228600" algn="l"/>
                <a:tab pos="457200" algn="l"/>
              </a:tabLst>
            </a:pPr>
            <a:r>
              <a:rPr lang="en-US" sz="1400" b="1">
                <a:sym typeface="Wingdings" pitchFamily="2" charset="2"/>
              </a:rPr>
              <a:t></a:t>
            </a:r>
            <a:endParaRPr lang="en-IN" sz="1400"/>
          </a:p>
          <a:p>
            <a:pPr algn="ctr">
              <a:tabLst>
                <a:tab pos="228600" algn="l"/>
                <a:tab pos="457200" algn="l"/>
              </a:tabLst>
            </a:pPr>
            <a:r>
              <a:rPr lang="en-US" sz="1400"/>
              <a:t>Centrifuged the tubes at 10,000 rpm for 10 min.</a:t>
            </a:r>
            <a:endParaRPr lang="en-IN" sz="1400"/>
          </a:p>
          <a:p>
            <a:pPr algn="ctr">
              <a:tabLst>
                <a:tab pos="228600" algn="l"/>
                <a:tab pos="457200" algn="l"/>
              </a:tabLst>
            </a:pPr>
            <a:r>
              <a:rPr lang="en-US" sz="1400" b="1">
                <a:sym typeface="Wingdings" pitchFamily="2" charset="2"/>
              </a:rPr>
              <a:t></a:t>
            </a:r>
            <a:endParaRPr lang="en-IN" sz="1400"/>
          </a:p>
          <a:p>
            <a:pPr algn="ctr">
              <a:tabLst>
                <a:tab pos="228600" algn="l"/>
                <a:tab pos="457200" algn="l"/>
              </a:tabLst>
            </a:pPr>
            <a:r>
              <a:rPr lang="en-US" sz="1400"/>
              <a:t>6 mL of the upper acetonitrile extract was placed in a centrifuge  tube containing 50 mg primary secondary amine (PSA) sorbent and 150 mg anhydrous magnesium sulphate per mL of extract. </a:t>
            </a:r>
            <a:endParaRPr lang="en-IN" sz="1400"/>
          </a:p>
          <a:p>
            <a:pPr algn="ctr">
              <a:tabLst>
                <a:tab pos="228600" algn="l"/>
                <a:tab pos="457200" algn="l"/>
              </a:tabLst>
            </a:pPr>
            <a:r>
              <a:rPr lang="en-US" sz="1400" b="1">
                <a:sym typeface="Wingdings" pitchFamily="2" charset="2"/>
              </a:rPr>
              <a:t></a:t>
            </a:r>
            <a:endParaRPr lang="en-IN" sz="1400"/>
          </a:p>
          <a:p>
            <a:pPr algn="ctr">
              <a:tabLst>
                <a:tab pos="228600" algn="l"/>
                <a:tab pos="457200" algn="l"/>
              </a:tabLst>
            </a:pPr>
            <a:r>
              <a:rPr lang="en-US" sz="1400"/>
              <a:t>Shaken the tubes vigorously for 1 min and centrifuged at 10,000 rpm for 10 min.</a:t>
            </a:r>
            <a:endParaRPr lang="en-IN" sz="1400"/>
          </a:p>
          <a:p>
            <a:pPr algn="ctr">
              <a:tabLst>
                <a:tab pos="228600" algn="l"/>
                <a:tab pos="457200" algn="l"/>
              </a:tabLst>
            </a:pPr>
            <a:r>
              <a:rPr lang="en-US" sz="1400" b="1">
                <a:sym typeface="Wingdings" pitchFamily="2" charset="2"/>
              </a:rPr>
              <a:t></a:t>
            </a:r>
            <a:endParaRPr lang="en-IN" sz="1400"/>
          </a:p>
          <a:p>
            <a:pPr algn="ctr">
              <a:tabLst>
                <a:tab pos="228600" algn="l"/>
                <a:tab pos="457200" algn="l"/>
              </a:tabLst>
            </a:pPr>
            <a:r>
              <a:rPr lang="en-US" sz="1400"/>
              <a:t>3 ml acetonitrile extract was placed in a test tube and concentrated under  nitrogen</a:t>
            </a:r>
            <a:endParaRPr lang="en-IN" sz="1400"/>
          </a:p>
          <a:p>
            <a:pPr algn="ctr">
              <a:tabLst>
                <a:tab pos="228600" algn="l"/>
                <a:tab pos="457200" algn="l"/>
              </a:tabLst>
            </a:pPr>
            <a:r>
              <a:rPr lang="en-US" sz="1400"/>
              <a:t> in a low volume concentrator and reconstituted in n-hexane: distilled acetone (9:1). </a:t>
            </a:r>
            <a:endParaRPr lang="en-IN" sz="1400"/>
          </a:p>
          <a:p>
            <a:pPr algn="ctr">
              <a:tabLst>
                <a:tab pos="228600" algn="l"/>
                <a:tab pos="457200" algn="l"/>
              </a:tabLst>
            </a:pPr>
            <a:r>
              <a:rPr lang="en-US" sz="1400" b="1">
                <a:sym typeface="Wingdings" pitchFamily="2" charset="2"/>
              </a:rPr>
              <a:t></a:t>
            </a:r>
            <a:endParaRPr lang="en-IN" sz="1400"/>
          </a:p>
          <a:p>
            <a:pPr algn="ctr">
              <a:tabLst>
                <a:tab pos="228600" algn="l"/>
                <a:tab pos="457200" algn="l"/>
              </a:tabLst>
            </a:pPr>
            <a:r>
              <a:rPr lang="en-US" sz="1400"/>
              <a:t>Analyzed by GC and confirmation by GC-MS.</a:t>
            </a:r>
            <a:endParaRPr lang="en-IN" sz="1400"/>
          </a:p>
          <a:p>
            <a:pPr algn="ctr" eaLnBrk="0" hangingPunct="0">
              <a:tabLst>
                <a:tab pos="228600" algn="l"/>
                <a:tab pos="457200" algn="l"/>
              </a:tabLst>
            </a:pPr>
            <a:endParaRPr lang="en-US" sz="1200">
              <a:cs typeface="Times New Roman" pitchFamily="18" charset="0"/>
              <a:sym typeface="Wingdings" pitchFamily="2" charset="2"/>
            </a:endParaRPr>
          </a:p>
        </p:txBody>
      </p:sp>
      <p:pic>
        <p:nvPicPr>
          <p:cNvPr id="18436" name="Picture 4" descr="K:\LAB PHOTOS\DSCF3041.jpg"/>
          <p:cNvPicPr>
            <a:picLocks noChangeAspect="1" noChangeArrowheads="1"/>
          </p:cNvPicPr>
          <p:nvPr/>
        </p:nvPicPr>
        <p:blipFill>
          <a:blip r:embed="rId3"/>
          <a:srcRect l="33813" r="30930"/>
          <a:stretch>
            <a:fillRect/>
          </a:stretch>
        </p:blipFill>
        <p:spPr bwMode="auto">
          <a:xfrm>
            <a:off x="468313" y="1557338"/>
            <a:ext cx="515937" cy="823912"/>
          </a:xfrm>
          <a:prstGeom prst="rect">
            <a:avLst/>
          </a:prstGeom>
          <a:noFill/>
          <a:ln w="9525">
            <a:noFill/>
            <a:miter lim="800000"/>
            <a:headEnd/>
            <a:tailEnd/>
          </a:ln>
        </p:spPr>
      </p:pic>
      <p:pic>
        <p:nvPicPr>
          <p:cNvPr id="18437" name="Picture 5" descr="K:\LAB PHOTOS\DSCF3038.jpg"/>
          <p:cNvPicPr>
            <a:picLocks noChangeAspect="1" noChangeArrowheads="1"/>
          </p:cNvPicPr>
          <p:nvPr/>
        </p:nvPicPr>
        <p:blipFill>
          <a:blip r:embed="rId4"/>
          <a:srcRect l="37500" t="5983" r="33495" b="22507"/>
          <a:stretch>
            <a:fillRect/>
          </a:stretch>
        </p:blipFill>
        <p:spPr bwMode="auto">
          <a:xfrm>
            <a:off x="395288" y="2492375"/>
            <a:ext cx="600075" cy="828675"/>
          </a:xfrm>
          <a:prstGeom prst="rect">
            <a:avLst/>
          </a:prstGeom>
          <a:noFill/>
          <a:ln w="9525">
            <a:noFill/>
            <a:miter lim="800000"/>
            <a:headEnd/>
            <a:tailEnd/>
          </a:ln>
        </p:spPr>
      </p:pic>
      <p:pic>
        <p:nvPicPr>
          <p:cNvPr id="18438" name="Picture 6" descr="K:\LAB PHOTOS\DSCF3035.jpg"/>
          <p:cNvPicPr>
            <a:picLocks noChangeAspect="1" noChangeArrowheads="1"/>
          </p:cNvPicPr>
          <p:nvPr/>
        </p:nvPicPr>
        <p:blipFill>
          <a:blip r:embed="rId5"/>
          <a:srcRect l="9615" r="10896"/>
          <a:stretch>
            <a:fillRect/>
          </a:stretch>
        </p:blipFill>
        <p:spPr bwMode="auto">
          <a:xfrm>
            <a:off x="395288" y="3357563"/>
            <a:ext cx="1165225" cy="823912"/>
          </a:xfrm>
          <a:prstGeom prst="rect">
            <a:avLst/>
          </a:prstGeom>
          <a:noFill/>
          <a:ln w="9525">
            <a:noFill/>
            <a:miter lim="800000"/>
            <a:headEnd/>
            <a:tailEnd/>
          </a:ln>
        </p:spPr>
      </p:pic>
      <p:pic>
        <p:nvPicPr>
          <p:cNvPr id="18439" name="Picture 7" descr="K:\LAB PHOTOS\DSCF3036.jpg"/>
          <p:cNvPicPr>
            <a:picLocks noChangeAspect="1" noChangeArrowheads="1"/>
          </p:cNvPicPr>
          <p:nvPr/>
        </p:nvPicPr>
        <p:blipFill>
          <a:blip r:embed="rId6"/>
          <a:srcRect l="18750" r="12500"/>
          <a:stretch>
            <a:fillRect/>
          </a:stretch>
        </p:blipFill>
        <p:spPr bwMode="auto">
          <a:xfrm>
            <a:off x="395288" y="4437063"/>
            <a:ext cx="1008062" cy="823912"/>
          </a:xfrm>
          <a:prstGeom prst="rect">
            <a:avLst/>
          </a:prstGeom>
          <a:noFill/>
          <a:ln w="9525">
            <a:noFill/>
            <a:miter lim="800000"/>
            <a:headEnd/>
            <a:tailEnd/>
          </a:ln>
        </p:spPr>
      </p:pic>
      <p:pic>
        <p:nvPicPr>
          <p:cNvPr id="18440" name="Picture 8" descr="K:\LAB PHOTOS\DSCF3040.jpg"/>
          <p:cNvPicPr>
            <a:picLocks noChangeAspect="1" noChangeArrowheads="1"/>
          </p:cNvPicPr>
          <p:nvPr/>
        </p:nvPicPr>
        <p:blipFill>
          <a:blip r:embed="rId7"/>
          <a:srcRect/>
          <a:stretch>
            <a:fillRect/>
          </a:stretch>
        </p:blipFill>
        <p:spPr bwMode="auto">
          <a:xfrm>
            <a:off x="323850" y="5589588"/>
            <a:ext cx="1465263" cy="823912"/>
          </a:xfrm>
          <a:prstGeom prst="rect">
            <a:avLst/>
          </a:prstGeom>
          <a:noFill/>
          <a:ln w="9525">
            <a:noFill/>
            <a:miter lim="800000"/>
            <a:headEnd/>
            <a:tailEnd/>
          </a:ln>
        </p:spPr>
      </p:pic>
      <p:pic>
        <p:nvPicPr>
          <p:cNvPr id="18441" name="Picture 10"/>
          <p:cNvPicPr>
            <a:picLocks noChangeAspect="1" noChangeArrowheads="1"/>
          </p:cNvPicPr>
          <p:nvPr/>
        </p:nvPicPr>
        <p:blipFill>
          <a:blip r:embed="rId8"/>
          <a:srcRect/>
          <a:stretch>
            <a:fillRect/>
          </a:stretch>
        </p:blipFill>
        <p:spPr bwMode="auto">
          <a:xfrm>
            <a:off x="7667625" y="260350"/>
            <a:ext cx="800100" cy="90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ctrTitle"/>
          </p:nvPr>
        </p:nvSpPr>
        <p:spPr>
          <a:xfrm>
            <a:off x="685800" y="404813"/>
            <a:ext cx="7772400" cy="647700"/>
          </a:xfrm>
        </p:spPr>
        <p:txBody>
          <a:bodyPr/>
          <a:lstStyle/>
          <a:p>
            <a:pPr eaLnBrk="1" hangingPunct="1"/>
            <a:r>
              <a:rPr lang="en-IN" sz="2800" smtClean="0"/>
              <a:t>Analytical method validation</a:t>
            </a:r>
          </a:p>
        </p:txBody>
      </p:sp>
      <p:sp>
        <p:nvSpPr>
          <p:cNvPr id="3" name="Subtitle 2"/>
          <p:cNvSpPr>
            <a:spLocks noGrp="1"/>
          </p:cNvSpPr>
          <p:nvPr>
            <p:ph type="subTitle" idx="1"/>
          </p:nvPr>
        </p:nvSpPr>
        <p:spPr>
          <a:xfrm>
            <a:off x="755650" y="1000125"/>
            <a:ext cx="7488238" cy="5214938"/>
          </a:xfrm>
        </p:spPr>
        <p:txBody>
          <a:bodyPr rtlCol="0">
            <a:normAutofit fontScale="85000" lnSpcReduction="10000"/>
          </a:bodyPr>
          <a:lstStyle/>
          <a:p>
            <a:pPr marL="168275" indent="-168275" algn="just" eaLnBrk="1" fontAlgn="auto" hangingPunct="1">
              <a:lnSpc>
                <a:spcPct val="110000"/>
              </a:lnSpc>
              <a:spcBef>
                <a:spcPts val="1200"/>
              </a:spcBef>
              <a:spcAft>
                <a:spcPts val="0"/>
              </a:spcAft>
              <a:buFont typeface="Wingdings" pitchFamily="2" charset="2"/>
              <a:buChar char="v"/>
              <a:defRPr/>
            </a:pPr>
            <a:r>
              <a:rPr lang="en-US" sz="2000" dirty="0" smtClean="0">
                <a:solidFill>
                  <a:schemeClr val="tx1"/>
                </a:solidFill>
                <a:latin typeface="Arial" pitchFamily="34" charset="0"/>
                <a:cs typeface="Arial" pitchFamily="34" charset="0"/>
              </a:rPr>
              <a:t>The analytical method was validated by studying the parameters   such as    recovery, linearity, limit of detection</a:t>
            </a:r>
            <a:r>
              <a:rPr lang="en-US" sz="2000" b="1" dirty="0" smtClean="0">
                <a:solidFill>
                  <a:schemeClr val="tx1"/>
                </a:solidFill>
                <a:latin typeface="Arial" pitchFamily="34" charset="0"/>
                <a:cs typeface="Arial" pitchFamily="34" charset="0"/>
              </a:rPr>
              <a:t> </a:t>
            </a:r>
            <a:r>
              <a:rPr lang="en-US" sz="2000" dirty="0" smtClean="0">
                <a:solidFill>
                  <a:schemeClr val="tx1"/>
                </a:solidFill>
                <a:latin typeface="Arial" pitchFamily="34" charset="0"/>
                <a:cs typeface="Arial" pitchFamily="34" charset="0"/>
              </a:rPr>
              <a:t>(LOD), limit of quantification (LOQ), accuracy and precision, measurement uncertainty etc.</a:t>
            </a:r>
          </a:p>
          <a:p>
            <a:pPr marL="168275" indent="-168275" algn="just" eaLnBrk="1" fontAlgn="auto" hangingPunct="1">
              <a:lnSpc>
                <a:spcPct val="110000"/>
              </a:lnSpc>
              <a:spcBef>
                <a:spcPts val="1200"/>
              </a:spcBef>
              <a:spcAft>
                <a:spcPts val="0"/>
              </a:spcAft>
              <a:buFont typeface="Wingdings" pitchFamily="2" charset="2"/>
              <a:buChar char="v"/>
              <a:defRPr/>
            </a:pPr>
            <a:r>
              <a:rPr lang="en-IN" sz="2000" dirty="0" smtClean="0">
                <a:solidFill>
                  <a:schemeClr val="tx1"/>
                </a:solidFill>
                <a:latin typeface="Arial" pitchFamily="34" charset="0"/>
                <a:cs typeface="Arial" pitchFamily="34" charset="0"/>
              </a:rPr>
              <a:t>The pomegranate used in the recovery study was grown in the experimental field of IIHR without the application of pesticides.</a:t>
            </a:r>
          </a:p>
          <a:p>
            <a:pPr marL="168275" indent="-168275" algn="just" eaLnBrk="1" fontAlgn="auto" hangingPunct="1">
              <a:lnSpc>
                <a:spcPct val="110000"/>
              </a:lnSpc>
              <a:spcBef>
                <a:spcPts val="1200"/>
              </a:spcBef>
              <a:spcAft>
                <a:spcPts val="0"/>
              </a:spcAft>
              <a:buFont typeface="Wingdings" pitchFamily="2" charset="2"/>
              <a:buChar char="v"/>
              <a:defRPr/>
            </a:pPr>
            <a:r>
              <a:rPr lang="en-IN" sz="2000" dirty="0" smtClean="0">
                <a:solidFill>
                  <a:schemeClr val="tx1"/>
                </a:solidFill>
                <a:latin typeface="Arial" pitchFamily="34" charset="0"/>
                <a:cs typeface="Arial" pitchFamily="34" charset="0"/>
              </a:rPr>
              <a:t> Pomegranate whole fruit, aril and soil was spiked with </a:t>
            </a:r>
            <a:r>
              <a:rPr lang="en-IN" sz="2000" dirty="0" err="1" smtClean="0">
                <a:solidFill>
                  <a:schemeClr val="tx1"/>
                </a:solidFill>
                <a:latin typeface="Arial" pitchFamily="34" charset="0"/>
                <a:cs typeface="Arial" pitchFamily="34" charset="0"/>
              </a:rPr>
              <a:t>difenoconazole</a:t>
            </a:r>
            <a:r>
              <a:rPr lang="en-IN" sz="2000" dirty="0" smtClean="0">
                <a:solidFill>
                  <a:schemeClr val="tx1"/>
                </a:solidFill>
                <a:latin typeface="Arial" pitchFamily="34" charset="0"/>
                <a:cs typeface="Arial" pitchFamily="34" charset="0"/>
              </a:rPr>
              <a:t> and </a:t>
            </a:r>
            <a:r>
              <a:rPr lang="en-IN" sz="2000" dirty="0" err="1" smtClean="0">
                <a:solidFill>
                  <a:schemeClr val="tx1"/>
                </a:solidFill>
                <a:latin typeface="Arial" pitchFamily="34" charset="0"/>
                <a:cs typeface="Arial" pitchFamily="34" charset="0"/>
              </a:rPr>
              <a:t>propiconazole</a:t>
            </a:r>
            <a:r>
              <a:rPr lang="en-IN" sz="2000" dirty="0" smtClean="0">
                <a:solidFill>
                  <a:schemeClr val="tx1"/>
                </a:solidFill>
                <a:latin typeface="Arial" pitchFamily="34" charset="0"/>
                <a:cs typeface="Arial" pitchFamily="34" charset="0"/>
              </a:rPr>
              <a:t> at 0.05, 0.25 and 0.50 mg kg</a:t>
            </a:r>
            <a:r>
              <a:rPr lang="en-IN" sz="2000" baseline="30000" dirty="0" smtClean="0">
                <a:solidFill>
                  <a:schemeClr val="tx1"/>
                </a:solidFill>
                <a:latin typeface="Arial" pitchFamily="34" charset="0"/>
                <a:cs typeface="Arial" pitchFamily="34" charset="0"/>
              </a:rPr>
              <a:t>-1</a:t>
            </a:r>
            <a:r>
              <a:rPr lang="en-IN" sz="2000" dirty="0" smtClean="0">
                <a:solidFill>
                  <a:schemeClr val="tx1"/>
                </a:solidFill>
                <a:latin typeface="Arial" pitchFamily="34" charset="0"/>
                <a:cs typeface="Arial" pitchFamily="34" charset="0"/>
              </a:rPr>
              <a:t> with five replications of each treatment. </a:t>
            </a:r>
          </a:p>
          <a:p>
            <a:pPr marL="168275" indent="-168275" algn="just" eaLnBrk="1" fontAlgn="auto" hangingPunct="1">
              <a:lnSpc>
                <a:spcPct val="120000"/>
              </a:lnSpc>
              <a:spcBef>
                <a:spcPts val="1200"/>
              </a:spcBef>
              <a:spcAft>
                <a:spcPts val="0"/>
              </a:spcAft>
              <a:buFont typeface="Wingdings" pitchFamily="2" charset="2"/>
              <a:buChar char="v"/>
              <a:defRPr/>
            </a:pPr>
            <a:r>
              <a:rPr lang="en-US" sz="2000" dirty="0" smtClean="0">
                <a:solidFill>
                  <a:schemeClr val="tx1"/>
                </a:solidFill>
                <a:latin typeface="Arial" pitchFamily="34" charset="0"/>
                <a:cs typeface="Arial" pitchFamily="34" charset="0"/>
              </a:rPr>
              <a:t> The precision of the analytical method was measured by the degree of repeatability (for five analyses) and expressed as the percent relative standard deviation.</a:t>
            </a:r>
          </a:p>
          <a:p>
            <a:pPr algn="just" eaLnBrk="1" fontAlgn="auto" hangingPunct="1">
              <a:lnSpc>
                <a:spcPct val="120000"/>
              </a:lnSpc>
              <a:spcBef>
                <a:spcPts val="1200"/>
              </a:spcBef>
              <a:spcAft>
                <a:spcPts val="0"/>
              </a:spcAft>
              <a:buFont typeface="Wingdings" pitchFamily="2" charset="2"/>
              <a:buChar char="v"/>
              <a:defRPr/>
            </a:pPr>
            <a:r>
              <a:rPr lang="en-US" sz="1900" dirty="0" smtClean="0">
                <a:solidFill>
                  <a:schemeClr val="tx1"/>
                </a:solidFill>
                <a:latin typeface="Arial" pitchFamily="34" charset="0"/>
                <a:cs typeface="Arial" pitchFamily="34" charset="0"/>
              </a:rPr>
              <a:t>The linearity was </a:t>
            </a:r>
            <a:r>
              <a:rPr lang="en-US" sz="2000" dirty="0" smtClean="0">
                <a:solidFill>
                  <a:schemeClr val="tx1"/>
                </a:solidFill>
                <a:latin typeface="Arial" pitchFamily="34" charset="0"/>
                <a:cs typeface="Arial" pitchFamily="34" charset="0"/>
              </a:rPr>
              <a:t>determined </a:t>
            </a:r>
            <a:r>
              <a:rPr lang="en-IN" sz="2000" dirty="0" smtClean="0">
                <a:solidFill>
                  <a:schemeClr val="tx1"/>
                </a:solidFill>
                <a:latin typeface="Arial" pitchFamily="34" charset="0"/>
                <a:cs typeface="Arial" pitchFamily="34" charset="0"/>
              </a:rPr>
              <a:t>in the concentration range of 0.01-1.0 µg/mL</a:t>
            </a:r>
            <a:endParaRPr lang="en-US" sz="2000" dirty="0" smtClean="0">
              <a:solidFill>
                <a:schemeClr val="tx1"/>
              </a:solidFill>
              <a:latin typeface="Arial" pitchFamily="34" charset="0"/>
              <a:cs typeface="Arial" pitchFamily="34" charset="0"/>
            </a:endParaRPr>
          </a:p>
          <a:p>
            <a:pPr marL="168275" indent="-168275" algn="just" eaLnBrk="1" fontAlgn="auto" hangingPunct="1">
              <a:lnSpc>
                <a:spcPct val="120000"/>
              </a:lnSpc>
              <a:spcBef>
                <a:spcPts val="600"/>
              </a:spcBef>
              <a:spcAft>
                <a:spcPts val="0"/>
              </a:spcAft>
              <a:buFont typeface="Wingdings" pitchFamily="2" charset="2"/>
              <a:buChar char="v"/>
              <a:defRPr/>
            </a:pPr>
            <a:r>
              <a:rPr lang="en-IN" sz="2000" dirty="0" smtClean="0">
                <a:solidFill>
                  <a:schemeClr val="tx1"/>
                </a:solidFill>
                <a:latin typeface="Arial" pitchFamily="34" charset="0"/>
                <a:cs typeface="Arial" pitchFamily="34" charset="0"/>
              </a:rPr>
              <a:t>The measurement uncertainty (MU) of the method was calculated by considering all factors contributing to it. The uncertainties were determined individually and the expanded uncertainty was determined by using the coverage factor K=2, to give a confidence level of 95%. </a:t>
            </a:r>
            <a:endParaRPr lang="en-US" sz="2000" dirty="0" smtClean="0">
              <a:solidFill>
                <a:schemeClr val="tx1"/>
              </a:solidFill>
              <a:latin typeface="Arial" pitchFamily="34" charset="0"/>
              <a:cs typeface="Arial" pitchFamily="34" charset="0"/>
            </a:endParaRPr>
          </a:p>
          <a:p>
            <a:pPr algn="just" eaLnBrk="1" fontAlgn="auto" hangingPunct="1">
              <a:lnSpc>
                <a:spcPct val="110000"/>
              </a:lnSpc>
              <a:spcBef>
                <a:spcPts val="600"/>
              </a:spcBef>
              <a:spcAft>
                <a:spcPts val="0"/>
              </a:spcAft>
              <a:buFont typeface="Wingdings" pitchFamily="2" charset="2"/>
              <a:buChar char="v"/>
              <a:defRPr/>
            </a:pPr>
            <a:endParaRPr lang="en-US" sz="2000" dirty="0" smtClean="0">
              <a:solidFill>
                <a:schemeClr val="tx1"/>
              </a:solidFill>
              <a:latin typeface="Arial" pitchFamily="34" charset="0"/>
              <a:cs typeface="Arial" pitchFamily="34" charset="0"/>
            </a:endParaRPr>
          </a:p>
          <a:p>
            <a:pPr algn="just" eaLnBrk="1" fontAlgn="auto" hangingPunct="1">
              <a:lnSpc>
                <a:spcPct val="110000"/>
              </a:lnSpc>
              <a:spcBef>
                <a:spcPts val="600"/>
              </a:spcBef>
              <a:spcAft>
                <a:spcPts val="0"/>
              </a:spcAft>
              <a:buFont typeface="Wingdings" pitchFamily="2" charset="2"/>
              <a:buChar char="v"/>
              <a:defRPr/>
            </a:pPr>
            <a:endParaRPr lang="en-IN" sz="2000" dirty="0">
              <a:solidFill>
                <a:schemeClr val="tx1"/>
              </a:solidFill>
              <a:latin typeface="Arial" pitchFamily="34" charset="0"/>
              <a:cs typeface="Arial" pitchFamily="34" charset="0"/>
            </a:endParaRPr>
          </a:p>
        </p:txBody>
      </p:sp>
      <p:pic>
        <p:nvPicPr>
          <p:cNvPr id="19459" name="irc_mi" descr="http://drshilpee.com/wp-content/uploads/2011/01/PomegranatePeel.jpg"/>
          <p:cNvPicPr>
            <a:picLocks noChangeAspect="1" noChangeArrowheads="1"/>
          </p:cNvPicPr>
          <p:nvPr/>
        </p:nvPicPr>
        <p:blipFill>
          <a:blip r:embed="rId2"/>
          <a:srcRect/>
          <a:stretch>
            <a:fillRect/>
          </a:stretch>
        </p:blipFill>
        <p:spPr bwMode="auto">
          <a:xfrm>
            <a:off x="214313" y="0"/>
            <a:ext cx="1046162" cy="914400"/>
          </a:xfrm>
          <a:prstGeom prst="rect">
            <a:avLst/>
          </a:prstGeom>
          <a:noFill/>
          <a:ln w="9525">
            <a:noFill/>
            <a:miter lim="800000"/>
            <a:headEnd/>
            <a:tailEnd/>
          </a:ln>
        </p:spPr>
      </p:pic>
      <p:pic>
        <p:nvPicPr>
          <p:cNvPr id="19460" name="irc_mi" descr="http://drshilpee.com/wp-content/uploads/2011/01/PomegranatePeel.jpg"/>
          <p:cNvPicPr>
            <a:picLocks noChangeAspect="1" noChangeArrowheads="1"/>
          </p:cNvPicPr>
          <p:nvPr/>
        </p:nvPicPr>
        <p:blipFill>
          <a:blip r:embed="rId2"/>
          <a:srcRect/>
          <a:stretch>
            <a:fillRect/>
          </a:stretch>
        </p:blipFill>
        <p:spPr bwMode="auto">
          <a:xfrm>
            <a:off x="7715250" y="142875"/>
            <a:ext cx="1046163" cy="91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457200" y="274638"/>
            <a:ext cx="8229600" cy="654050"/>
          </a:xfrm>
        </p:spPr>
        <p:txBody>
          <a:bodyPr/>
          <a:lstStyle/>
          <a:p>
            <a:pPr eaLnBrk="1" hangingPunct="1"/>
            <a:r>
              <a:rPr lang="en-US" sz="2800" smtClean="0">
                <a:latin typeface="Arial" charset="0"/>
                <a:cs typeface="Arial" charset="0"/>
              </a:rPr>
              <a:t>Method validation results</a:t>
            </a:r>
          </a:p>
        </p:txBody>
      </p:sp>
      <p:pic>
        <p:nvPicPr>
          <p:cNvPr id="20482" name="irc_mi" descr="http://thereluctantrawfoodist.com/wp-content/uploads/2012/12/Fotolia_43185546_S1.jpg"/>
          <p:cNvPicPr>
            <a:picLocks noChangeAspect="1" noChangeArrowheads="1"/>
          </p:cNvPicPr>
          <p:nvPr/>
        </p:nvPicPr>
        <p:blipFill>
          <a:blip r:embed="rId2"/>
          <a:srcRect l="5302" t="6250" r="4546" b="10417"/>
          <a:stretch>
            <a:fillRect/>
          </a:stretch>
        </p:blipFill>
        <p:spPr bwMode="auto">
          <a:xfrm>
            <a:off x="1214438" y="214313"/>
            <a:ext cx="1133475" cy="762000"/>
          </a:xfrm>
          <a:prstGeom prst="rect">
            <a:avLst/>
          </a:prstGeom>
          <a:noFill/>
          <a:ln w="9525">
            <a:noFill/>
            <a:miter lim="800000"/>
            <a:headEnd/>
            <a:tailEnd/>
          </a:ln>
        </p:spPr>
      </p:pic>
      <p:sp>
        <p:nvSpPr>
          <p:cNvPr id="20483" name="Rectangle 4"/>
          <p:cNvSpPr>
            <a:spLocks noChangeArrowheads="1"/>
          </p:cNvSpPr>
          <p:nvPr/>
        </p:nvSpPr>
        <p:spPr bwMode="auto">
          <a:xfrm>
            <a:off x="642938" y="1143000"/>
            <a:ext cx="7858125" cy="5432425"/>
          </a:xfrm>
          <a:prstGeom prst="rect">
            <a:avLst/>
          </a:prstGeom>
          <a:noFill/>
          <a:ln w="9525">
            <a:noFill/>
            <a:miter lim="800000"/>
            <a:headEnd/>
            <a:tailEnd/>
          </a:ln>
        </p:spPr>
        <p:txBody>
          <a:bodyPr>
            <a:spAutoFit/>
          </a:bodyPr>
          <a:lstStyle/>
          <a:p>
            <a:pPr marL="115888" indent="-115888" algn="just">
              <a:buFont typeface="Arial" charset="0"/>
              <a:buChar char="•"/>
            </a:pPr>
            <a:r>
              <a:rPr lang="en-US">
                <a:latin typeface="Calibri" pitchFamily="34" charset="0"/>
              </a:rPr>
              <a:t> </a:t>
            </a:r>
            <a:r>
              <a:rPr lang="en-US"/>
              <a:t>Recovery of difenoconazole and propiconazole from pomegranate whole fruit, aril and soil was in the range of 80.3-97.3% which was within the acceptable range of 70-120% (Method validation and quality control procedures for pesticide residue analysis in food and feed,</a:t>
            </a:r>
            <a:r>
              <a:rPr lang="en-US" b="1"/>
              <a:t> </a:t>
            </a:r>
            <a:r>
              <a:rPr lang="en-US"/>
              <a:t>SANCO/12495/2011). </a:t>
            </a:r>
          </a:p>
          <a:p>
            <a:pPr marL="115888" indent="-115888" algn="just"/>
            <a:endParaRPr lang="en-US"/>
          </a:p>
          <a:p>
            <a:pPr marL="115888" indent="-115888" algn="just">
              <a:buFont typeface="Arial" charset="0"/>
              <a:buChar char="•"/>
            </a:pPr>
            <a:r>
              <a:rPr lang="en-US"/>
              <a:t>Matrix effect on recovery was nullified by </a:t>
            </a:r>
            <a:r>
              <a:rPr lang="en-IN"/>
              <a:t>calculating the recovery percent based on matrix matched standards. </a:t>
            </a:r>
          </a:p>
          <a:p>
            <a:pPr marL="115888" indent="-115888" algn="just">
              <a:buFont typeface="Arial" charset="0"/>
              <a:buChar char="•"/>
            </a:pPr>
            <a:endParaRPr lang="en-IN"/>
          </a:p>
          <a:p>
            <a:pPr marL="115888" indent="-115888" algn="just">
              <a:buFont typeface="Arial" charset="0"/>
              <a:buChar char="•"/>
            </a:pPr>
            <a:r>
              <a:rPr lang="en-US"/>
              <a:t>The calibration curve was linear in the range of 0.01-1.0 </a:t>
            </a:r>
            <a:r>
              <a:rPr lang="en-IN"/>
              <a:t>μg/mL </a:t>
            </a:r>
            <a:r>
              <a:rPr lang="en-US"/>
              <a:t>for both analytes with the correlation coefficient (R</a:t>
            </a:r>
            <a:r>
              <a:rPr lang="en-US" baseline="30000"/>
              <a:t>2</a:t>
            </a:r>
            <a:r>
              <a:rPr lang="en-US"/>
              <a:t>) &gt; 0.99</a:t>
            </a:r>
          </a:p>
          <a:p>
            <a:pPr marL="115888" indent="-115888" algn="just">
              <a:buFont typeface="Arial" charset="0"/>
              <a:buChar char="•"/>
            </a:pPr>
            <a:endParaRPr lang="en-US"/>
          </a:p>
          <a:p>
            <a:pPr marL="115888" indent="-115888" algn="just">
              <a:buFont typeface="Arial" charset="0"/>
              <a:buChar char="•"/>
            </a:pPr>
            <a:r>
              <a:rPr lang="en-US"/>
              <a:t>The LOQ of difenoconazole and propiconazole was 0.05</a:t>
            </a:r>
            <a:r>
              <a:rPr lang="en-IN"/>
              <a:t> mg/kg.</a:t>
            </a:r>
            <a:r>
              <a:rPr lang="en-IN" baseline="30000"/>
              <a:t> </a:t>
            </a:r>
          </a:p>
          <a:p>
            <a:pPr marL="115888" indent="-115888" algn="just">
              <a:buFont typeface="Arial" charset="0"/>
              <a:buChar char="•"/>
            </a:pPr>
            <a:endParaRPr lang="en-IN" baseline="30000"/>
          </a:p>
          <a:p>
            <a:pPr marL="115888" indent="-115888" algn="just">
              <a:buFont typeface="Arial" charset="0"/>
              <a:buChar char="•"/>
            </a:pPr>
            <a:r>
              <a:rPr lang="en-US"/>
              <a:t>The precision expressed as relative standard deviation (RSD) remained within a range of 3.2-7.8%.</a:t>
            </a:r>
          </a:p>
          <a:p>
            <a:pPr marL="115888" indent="-115888" algn="just"/>
            <a:endParaRPr lang="en-US"/>
          </a:p>
          <a:p>
            <a:pPr marL="115888" indent="-115888" algn="just">
              <a:buFont typeface="Arial" charset="0"/>
              <a:buChar char="•"/>
            </a:pPr>
            <a:r>
              <a:rPr lang="en-US"/>
              <a:t>The MU was in the range of </a:t>
            </a:r>
            <a:r>
              <a:rPr lang="en-IN">
                <a:latin typeface="Calibri" pitchFamily="34" charset="0"/>
              </a:rPr>
              <a:t>9.7-17.1%. </a:t>
            </a:r>
            <a:endParaRPr lang="en-US"/>
          </a:p>
          <a:p>
            <a:pPr marL="115888" indent="-115888" algn="just">
              <a:buFont typeface="Arial" charset="0"/>
              <a:buChar char="•"/>
            </a:pPr>
            <a:endParaRPr lang="en-US" sz="1600"/>
          </a:p>
          <a:p>
            <a:pPr marL="115888" indent="-115888" algn="just">
              <a:buFont typeface="Arial" charset="0"/>
              <a:buChar char="•"/>
            </a:pPr>
            <a:endParaRPr lang="en-US" sz="1600"/>
          </a:p>
        </p:txBody>
      </p:sp>
      <p:pic>
        <p:nvPicPr>
          <p:cNvPr id="20484" name="irc_mi" descr="http://thereluctantrawfoodist.com/wp-content/uploads/2012/12/Fotolia_43185546_S1.jpg"/>
          <p:cNvPicPr>
            <a:picLocks noChangeAspect="1" noChangeArrowheads="1"/>
          </p:cNvPicPr>
          <p:nvPr/>
        </p:nvPicPr>
        <p:blipFill>
          <a:blip r:embed="rId2"/>
          <a:srcRect l="5302" t="6250" r="4546" b="10417"/>
          <a:stretch>
            <a:fillRect/>
          </a:stretch>
        </p:blipFill>
        <p:spPr bwMode="auto">
          <a:xfrm>
            <a:off x="7000875" y="285750"/>
            <a:ext cx="1133475"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ctrTitle"/>
          </p:nvPr>
        </p:nvSpPr>
        <p:spPr>
          <a:xfrm>
            <a:off x="685800" y="0"/>
            <a:ext cx="7772400" cy="1125538"/>
          </a:xfrm>
        </p:spPr>
        <p:txBody>
          <a:bodyPr/>
          <a:lstStyle/>
          <a:p>
            <a:pPr eaLnBrk="1" hangingPunct="1"/>
            <a:r>
              <a:rPr lang="en-US" sz="2400" smtClean="0">
                <a:latin typeface="Arial" charset="0"/>
                <a:cs typeface="Arial" charset="0"/>
              </a:rPr>
              <a:t>RESULTS</a:t>
            </a:r>
            <a:br>
              <a:rPr lang="en-US" sz="2400" smtClean="0">
                <a:latin typeface="Arial" charset="0"/>
                <a:cs typeface="Arial" charset="0"/>
              </a:rPr>
            </a:br>
            <a:r>
              <a:rPr lang="en-US" sz="2400" smtClean="0">
                <a:latin typeface="Arial" charset="0"/>
                <a:cs typeface="Arial" charset="0"/>
              </a:rPr>
              <a:t>Residues of difenoconazole on pomegranate</a:t>
            </a:r>
            <a:endParaRPr lang="en-IN" sz="2400" smtClean="0">
              <a:latin typeface="Arial" charset="0"/>
              <a:cs typeface="Arial" charset="0"/>
            </a:endParaRPr>
          </a:p>
        </p:txBody>
      </p:sp>
      <p:pic>
        <p:nvPicPr>
          <p:cNvPr id="21506" name="Picture 3" descr="https://encrypted-tbn3.gstatic.com/images?q=tbn:ANd9GcRdXV7xJHGhnMUDQnPydEA90lm1R3FVsZtHI5FEoqw1d5kaE2iB"/>
          <p:cNvPicPr>
            <a:picLocks noChangeAspect="1" noChangeArrowheads="1"/>
          </p:cNvPicPr>
          <p:nvPr/>
        </p:nvPicPr>
        <p:blipFill>
          <a:blip r:embed="rId2"/>
          <a:srcRect l="49666" t="8333" r="12666" b="27380"/>
          <a:stretch>
            <a:fillRect/>
          </a:stretch>
        </p:blipFill>
        <p:spPr bwMode="auto">
          <a:xfrm>
            <a:off x="8001000" y="142875"/>
            <a:ext cx="1004888" cy="928688"/>
          </a:xfrm>
          <a:prstGeom prst="rect">
            <a:avLst/>
          </a:prstGeom>
          <a:noFill/>
          <a:ln w="9525">
            <a:noFill/>
            <a:miter lim="800000"/>
            <a:headEnd/>
            <a:tailEnd/>
          </a:ln>
        </p:spPr>
      </p:pic>
      <p:pic>
        <p:nvPicPr>
          <p:cNvPr id="21507" name="Picture 5" descr="https://encrypted-tbn0.gstatic.com/images?q=tbn:ANd9GcRhEdOUvZPWaeYD5VKcIacpnFRHO_oNovoQNdvOoOGETwRfqYDhkA"/>
          <p:cNvPicPr>
            <a:picLocks noChangeAspect="1" noChangeArrowheads="1"/>
          </p:cNvPicPr>
          <p:nvPr/>
        </p:nvPicPr>
        <p:blipFill>
          <a:blip r:embed="rId3"/>
          <a:srcRect l="10545" t="7651" r="33818" b="6010"/>
          <a:stretch>
            <a:fillRect/>
          </a:stretch>
        </p:blipFill>
        <p:spPr bwMode="auto">
          <a:xfrm>
            <a:off x="0" y="0"/>
            <a:ext cx="1143000" cy="1071563"/>
          </a:xfrm>
          <a:prstGeom prst="rect">
            <a:avLst/>
          </a:prstGeom>
          <a:noFill/>
          <a:ln w="9525">
            <a:noFill/>
            <a:miter lim="800000"/>
            <a:headEnd/>
            <a:tailEnd/>
          </a:ln>
        </p:spPr>
      </p:pic>
      <p:graphicFrame>
        <p:nvGraphicFramePr>
          <p:cNvPr id="22601" name="Group 73"/>
          <p:cNvGraphicFramePr>
            <a:graphicFrameLocks noGrp="1"/>
          </p:cNvGraphicFramePr>
          <p:nvPr/>
        </p:nvGraphicFramePr>
        <p:xfrm>
          <a:off x="857250" y="1214438"/>
          <a:ext cx="7215188" cy="5157787"/>
        </p:xfrm>
        <a:graphic>
          <a:graphicData uri="http://schemas.openxmlformats.org/drawingml/2006/table">
            <a:tbl>
              <a:tblPr/>
              <a:tblGrid>
                <a:gridCol w="1303338"/>
                <a:gridCol w="801687"/>
                <a:gridCol w="1303338"/>
                <a:gridCol w="1281112"/>
                <a:gridCol w="1282700"/>
                <a:gridCol w="1243013"/>
              </a:tblGrid>
              <a:tr h="247650">
                <a:tc rowSpan="3">
                  <a:txBody>
                    <a:bodyPr/>
                    <a:lstStyle/>
                    <a:p>
                      <a:pPr marL="0" marR="0" lvl="0" indent="-11113" algn="l"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Days after Treatment</a:t>
                      </a:r>
                      <a:r>
                        <a:rPr kumimoji="0" lang="en-IN"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Untreated control</a:t>
                      </a:r>
                    </a:p>
                  </a:txBody>
                  <a:tcPr marL="0" marR="0" marT="0"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71438" marR="0" lvl="0" indent="0" algn="just"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Residues of  difenoconazole  recovered (mg/kg) ± SD</a:t>
                      </a:r>
                      <a:r>
                        <a:rPr kumimoji="0" lang="en-US" sz="1400" b="0" i="0" u="none" strike="noStrike" cap="none" normalizeH="0" baseline="30000" smtClean="0">
                          <a:ln>
                            <a:noFill/>
                          </a:ln>
                          <a:solidFill>
                            <a:schemeClr val="tx1"/>
                          </a:solidFill>
                          <a:effectLst/>
                          <a:latin typeface="Arial" charset="0"/>
                          <a:cs typeface="Arial" charset="0"/>
                        </a:rPr>
                        <a:t>a</a:t>
                      </a:r>
                      <a:r>
                        <a:rPr kumimoji="0" lang="en-IN"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247650">
                <a:tc vMerge="1">
                  <a:txBody>
                    <a:bodyPr/>
                    <a:lstStyle/>
                    <a:p>
                      <a:endParaRPr lang="en-US"/>
                    </a:p>
                  </a:txBody>
                  <a:tcPr/>
                </a:tc>
                <a:tc vMerge="1">
                  <a:txBody>
                    <a:bodyPr/>
                    <a:lstStyle/>
                    <a:p>
                      <a:endParaRPr lang="en-US"/>
                    </a:p>
                  </a:txBody>
                  <a:tcPr/>
                </a:tc>
                <a:tc gridSpan="2">
                  <a:txBody>
                    <a:bodyPr/>
                    <a:lstStyle/>
                    <a:p>
                      <a:pPr marL="71438" marR="0" lvl="0" indent="0" algn="just" defTabSz="914400" rtl="0" eaLnBrk="1" fontAlgn="base" latinLnBrk="0" hangingPunct="1">
                        <a:lnSpc>
                          <a:spcPct val="115000"/>
                        </a:lnSpc>
                        <a:spcBef>
                          <a:spcPct val="0"/>
                        </a:spcBef>
                        <a:spcAft>
                          <a:spcPct val="0"/>
                        </a:spcAft>
                        <a:buClrTx/>
                        <a:buSzTx/>
                        <a:buFontTx/>
                        <a:buNone/>
                        <a:tabLst>
                          <a:tab pos="387350" algn="l"/>
                        </a:tabLst>
                      </a:pPr>
                      <a:r>
                        <a:rPr kumimoji="0" lang="en-IN" sz="1400" b="0" i="0" u="none" strike="noStrike" cap="none" normalizeH="0" baseline="0" smtClean="0">
                          <a:ln>
                            <a:noFill/>
                          </a:ln>
                          <a:solidFill>
                            <a:schemeClr val="tx1"/>
                          </a:solidFill>
                          <a:effectLst/>
                          <a:latin typeface="Arial" charset="0"/>
                          <a:cs typeface="Arial" charset="0"/>
                        </a:rPr>
                        <a:t>1</a:t>
                      </a:r>
                      <a:r>
                        <a:rPr kumimoji="0" lang="en-IN" sz="1400" b="0" i="0" u="none" strike="noStrike" cap="none" normalizeH="0" baseline="30000" smtClean="0">
                          <a:ln>
                            <a:noFill/>
                          </a:ln>
                          <a:solidFill>
                            <a:schemeClr val="tx1"/>
                          </a:solidFill>
                          <a:effectLst/>
                          <a:latin typeface="Arial" charset="0"/>
                          <a:cs typeface="Arial" charset="0"/>
                        </a:rPr>
                        <a:t>st</a:t>
                      </a:r>
                      <a:r>
                        <a:rPr kumimoji="0" lang="en-IN" sz="1400" b="0" i="0" u="none" strike="noStrike" cap="none" normalizeH="0" baseline="0" smtClean="0">
                          <a:ln>
                            <a:noFill/>
                          </a:ln>
                          <a:solidFill>
                            <a:schemeClr val="tx1"/>
                          </a:solidFill>
                          <a:effectLst/>
                          <a:latin typeface="Arial" charset="0"/>
                          <a:cs typeface="Arial" charset="0"/>
                        </a:rPr>
                        <a:t> year </a:t>
                      </a:r>
                      <a:endParaRPr kumimoji="0" lang="en-US" sz="14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71438" marR="0" lvl="0" indent="0" algn="just" defTabSz="914400" rtl="0" eaLnBrk="1" fontAlgn="base" latinLnBrk="0" hangingPunct="1">
                        <a:lnSpc>
                          <a:spcPct val="115000"/>
                        </a:lnSpc>
                        <a:spcBef>
                          <a:spcPct val="0"/>
                        </a:spcBef>
                        <a:spcAft>
                          <a:spcPct val="0"/>
                        </a:spcAft>
                        <a:buClrTx/>
                        <a:buSzTx/>
                        <a:buFontTx/>
                        <a:buNone/>
                        <a:tabLst>
                          <a:tab pos="387350" algn="l"/>
                        </a:tabLst>
                      </a:pPr>
                      <a:r>
                        <a:rPr kumimoji="0" lang="en-IN" sz="1400" b="0" i="0" u="none" strike="noStrike" cap="none" normalizeH="0" baseline="0" smtClean="0">
                          <a:ln>
                            <a:noFill/>
                          </a:ln>
                          <a:solidFill>
                            <a:schemeClr val="tx1"/>
                          </a:solidFill>
                          <a:effectLst/>
                          <a:latin typeface="Arial" charset="0"/>
                          <a:cs typeface="Arial" charset="0"/>
                        </a:rPr>
                        <a:t>2</a:t>
                      </a:r>
                      <a:r>
                        <a:rPr kumimoji="0" lang="en-IN" sz="1400" b="0" i="0" u="none" strike="noStrike" cap="none" normalizeH="0" baseline="30000" smtClean="0">
                          <a:ln>
                            <a:noFill/>
                          </a:ln>
                          <a:solidFill>
                            <a:schemeClr val="tx1"/>
                          </a:solidFill>
                          <a:effectLst/>
                          <a:latin typeface="Arial" charset="0"/>
                          <a:cs typeface="Arial" charset="0"/>
                        </a:rPr>
                        <a:t>nd</a:t>
                      </a:r>
                      <a:r>
                        <a:rPr kumimoji="0" lang="en-IN" sz="1400" b="0" i="0" u="none" strike="noStrike" cap="none" normalizeH="0" baseline="0" smtClean="0">
                          <a:ln>
                            <a:noFill/>
                          </a:ln>
                          <a:solidFill>
                            <a:schemeClr val="tx1"/>
                          </a:solidFill>
                          <a:effectLst/>
                          <a:latin typeface="Arial" charset="0"/>
                          <a:cs typeface="Arial" charset="0"/>
                        </a:rPr>
                        <a:t> year </a:t>
                      </a:r>
                      <a:endParaRPr kumimoji="0" lang="en-US" sz="14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488950">
                <a:tc vMerge="1">
                  <a:txBody>
                    <a:bodyPr/>
                    <a:lstStyle/>
                    <a:p>
                      <a:endParaRPr lang="en-US"/>
                    </a:p>
                  </a:txBody>
                  <a:tcPr/>
                </a:tc>
                <a:tc vMerge="1">
                  <a:txBody>
                    <a:bodyPr/>
                    <a:lstStyle/>
                    <a:p>
                      <a:endParaRPr lang="en-US"/>
                    </a:p>
                  </a:txBody>
                  <a:tcPr/>
                </a:tc>
                <a:tc>
                  <a:txBody>
                    <a:bodyPr/>
                    <a:lstStyle/>
                    <a:p>
                      <a:pPr marL="0" marR="0" lvl="0" indent="-11113" algn="l"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Application</a:t>
                      </a:r>
                      <a:r>
                        <a:rPr kumimoji="0" lang="en-IN" sz="1400" b="0" i="0" u="none" strike="noStrike" cap="none" normalizeH="0" baseline="0" smtClean="0">
                          <a:ln>
                            <a:noFill/>
                          </a:ln>
                          <a:solidFill>
                            <a:schemeClr val="tx1"/>
                          </a:solidFill>
                          <a:effectLst/>
                          <a:latin typeface="Arial" charset="0"/>
                          <a:cs typeface="Arial" charset="0"/>
                        </a:rPr>
                        <a:t> at </a:t>
                      </a:r>
                      <a:r>
                        <a:rPr kumimoji="0" lang="en-US" sz="1400" b="0" i="0" u="none" strike="noStrike" cap="none" normalizeH="0" baseline="0" smtClean="0">
                          <a:ln>
                            <a:noFill/>
                          </a:ln>
                          <a:solidFill>
                            <a:schemeClr val="tx1"/>
                          </a:solidFill>
                          <a:effectLst/>
                          <a:latin typeface="Arial" charset="0"/>
                          <a:cs typeface="Arial" charset="0"/>
                        </a:rPr>
                        <a:t>125 g a.i./ha</a:t>
                      </a:r>
                    </a:p>
                  </a:txBody>
                  <a:tcPr marL="52127" marR="52127" marT="4827"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1113" algn="l"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Application</a:t>
                      </a:r>
                      <a:r>
                        <a:rPr kumimoji="0" lang="en-IN" sz="1400" b="0" i="0" u="none" strike="noStrike" cap="none" normalizeH="0" baseline="0" smtClean="0">
                          <a:ln>
                            <a:noFill/>
                          </a:ln>
                          <a:solidFill>
                            <a:schemeClr val="tx1"/>
                          </a:solidFill>
                          <a:effectLst/>
                          <a:latin typeface="Arial" charset="0"/>
                          <a:cs typeface="Arial" charset="0"/>
                        </a:rPr>
                        <a:t> at </a:t>
                      </a:r>
                      <a:r>
                        <a:rPr kumimoji="0" lang="en-US" sz="1400" b="0" i="0" u="none" strike="noStrike" cap="none" normalizeH="0" baseline="0" smtClean="0">
                          <a:ln>
                            <a:noFill/>
                          </a:ln>
                          <a:solidFill>
                            <a:schemeClr val="tx1"/>
                          </a:solidFill>
                          <a:effectLst/>
                          <a:latin typeface="Arial" charset="0"/>
                          <a:cs typeface="Arial" charset="0"/>
                        </a:rPr>
                        <a:t>250 g a.i./ha</a:t>
                      </a:r>
                    </a:p>
                  </a:txBody>
                  <a:tcPr marL="52127" marR="52127" marT="4827"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1113" algn="l"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Application</a:t>
                      </a:r>
                      <a:r>
                        <a:rPr kumimoji="0" lang="en-IN" sz="1400" b="0" i="0" u="none" strike="noStrike" cap="none" normalizeH="0" baseline="0" smtClean="0">
                          <a:ln>
                            <a:noFill/>
                          </a:ln>
                          <a:solidFill>
                            <a:schemeClr val="tx1"/>
                          </a:solidFill>
                          <a:effectLst/>
                          <a:latin typeface="Arial" charset="0"/>
                          <a:cs typeface="Arial" charset="0"/>
                        </a:rPr>
                        <a:t> at </a:t>
                      </a:r>
                      <a:r>
                        <a:rPr kumimoji="0" lang="en-US" sz="1400" b="0" i="0" u="none" strike="noStrike" cap="none" normalizeH="0" baseline="0" smtClean="0">
                          <a:ln>
                            <a:noFill/>
                          </a:ln>
                          <a:solidFill>
                            <a:schemeClr val="tx1"/>
                          </a:solidFill>
                          <a:effectLst/>
                          <a:latin typeface="Arial" charset="0"/>
                          <a:cs typeface="Arial" charset="0"/>
                        </a:rPr>
                        <a:t>125 g a.i./ha</a:t>
                      </a:r>
                    </a:p>
                  </a:txBody>
                  <a:tcPr marL="52127" marR="52127" marT="4827"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Application</a:t>
                      </a:r>
                      <a:r>
                        <a:rPr kumimoji="0" lang="en-IN" sz="1400" b="0" i="0" u="none" strike="noStrike" cap="none" normalizeH="0" baseline="0" smtClean="0">
                          <a:ln>
                            <a:noFill/>
                          </a:ln>
                          <a:solidFill>
                            <a:schemeClr val="tx1"/>
                          </a:solidFill>
                          <a:effectLst/>
                          <a:latin typeface="Arial" charset="0"/>
                          <a:cs typeface="Arial" charset="0"/>
                        </a:rPr>
                        <a:t> at </a:t>
                      </a:r>
                      <a:r>
                        <a:rPr kumimoji="0" lang="en-US" sz="1400" b="0" i="0" u="none" strike="noStrike" cap="none" normalizeH="0" baseline="0" smtClean="0">
                          <a:ln>
                            <a:noFill/>
                          </a:ln>
                          <a:solidFill>
                            <a:schemeClr val="tx1"/>
                          </a:solidFill>
                          <a:effectLst/>
                          <a:latin typeface="Arial" charset="0"/>
                          <a:cs typeface="Arial" charset="0"/>
                        </a:rPr>
                        <a:t>250 g a.i./ha</a:t>
                      </a:r>
                    </a:p>
                  </a:txBody>
                  <a:tcPr marL="52127" marR="52127" marT="4827" marB="0"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11113" algn="just" defTabSz="914400" rtl="0" eaLnBrk="1" fontAlgn="base" latinLnBrk="0" hangingPunct="1">
                        <a:lnSpc>
                          <a:spcPct val="115000"/>
                        </a:lnSpc>
                        <a:spcBef>
                          <a:spcPts val="60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0</a:t>
                      </a:r>
                      <a:r>
                        <a:rPr kumimoji="0" lang="en-IN"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ts val="60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ND</a:t>
                      </a:r>
                    </a:p>
                  </a:txBody>
                  <a:tcPr marL="52127" marR="52127" marT="4827"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ts val="60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1.205</a:t>
                      </a:r>
                      <a:r>
                        <a:rPr kumimoji="0" lang="en-IN" sz="1400" b="0" i="0" u="none" strike="noStrike" cap="none" normalizeH="0" baseline="0" smtClean="0">
                          <a:ln>
                            <a:noFill/>
                          </a:ln>
                          <a:solidFill>
                            <a:schemeClr val="tx1"/>
                          </a:solidFill>
                          <a:effectLst/>
                          <a:latin typeface="Arial" charset="0"/>
                          <a:cs typeface="Arial" charset="0"/>
                        </a:rPr>
                        <a:t> ±0.163</a:t>
                      </a:r>
                      <a:endParaRPr kumimoji="0" lang="en-US" sz="14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ts val="60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1.672</a:t>
                      </a:r>
                      <a:r>
                        <a:rPr kumimoji="0" lang="en-IN" sz="1400" b="0" i="0" u="none" strike="noStrike" cap="none" normalizeH="0" baseline="0" smtClean="0">
                          <a:ln>
                            <a:noFill/>
                          </a:ln>
                          <a:solidFill>
                            <a:schemeClr val="tx1"/>
                          </a:solidFill>
                          <a:effectLst/>
                          <a:latin typeface="Arial" charset="0"/>
                          <a:cs typeface="Arial" charset="0"/>
                        </a:rPr>
                        <a:t> ±0.145</a:t>
                      </a:r>
                      <a:endParaRPr kumimoji="0" lang="en-US" sz="1400" b="0" i="0" u="none" strike="noStrike" cap="none" normalizeH="0" baseline="0" smtClean="0">
                        <a:ln>
                          <a:noFill/>
                        </a:ln>
                        <a:solidFill>
                          <a:schemeClr val="tx1"/>
                        </a:solidFill>
                        <a:effectLst/>
                        <a:latin typeface="Arial" charset="0"/>
                        <a:cs typeface="Arial" charset="0"/>
                      </a:endParaRPr>
                    </a:p>
                  </a:txBody>
                  <a:tcPr marL="52127" marR="52127" marT="4827"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ts val="600"/>
                        </a:spcBef>
                        <a:spcAft>
                          <a:spcPct val="0"/>
                        </a:spcAft>
                        <a:buClrTx/>
                        <a:buSzTx/>
                        <a:buFontTx/>
                        <a:buNone/>
                        <a:tabLst>
                          <a:tab pos="387350" algn="l"/>
                        </a:tabLst>
                      </a:pPr>
                      <a:r>
                        <a:rPr kumimoji="0" lang="en-IN" sz="1400" b="0" i="0" u="none" strike="noStrike" cap="none" normalizeH="0" baseline="0" smtClean="0">
                          <a:ln>
                            <a:noFill/>
                          </a:ln>
                          <a:solidFill>
                            <a:schemeClr val="tx1"/>
                          </a:solidFill>
                          <a:effectLst/>
                          <a:latin typeface="Arial" charset="0"/>
                          <a:cs typeface="Arial" charset="0"/>
                        </a:rPr>
                        <a:t>0.875±0.104</a:t>
                      </a:r>
                      <a:endParaRPr kumimoji="0" lang="en-US" sz="14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ts val="60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1.540±0.090</a:t>
                      </a:r>
                      <a:endParaRPr kumimoji="0" lang="en-US" sz="1400" b="0" i="0" u="none" strike="noStrike" cap="none" normalizeH="0" baseline="0" smtClean="0">
                        <a:ln>
                          <a:noFill/>
                        </a:ln>
                        <a:solidFill>
                          <a:schemeClr val="tx1"/>
                        </a:solidFill>
                        <a:effectLst/>
                        <a:latin typeface="Arial" charset="0"/>
                        <a:cs typeface="Arial" charset="0"/>
                      </a:endParaRPr>
                    </a:p>
                  </a:txBody>
                  <a:tcPr marL="52127" marR="52127" marT="4827" marB="0"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tr>
              <a:tr h="488950">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1</a:t>
                      </a:r>
                      <a:r>
                        <a:rPr kumimoji="0" lang="en-IN"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ND</a:t>
                      </a: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1.012</a:t>
                      </a:r>
                      <a:r>
                        <a:rPr kumimoji="0" lang="en-IN" sz="1400" b="0" i="0" u="none" strike="noStrike" cap="none" normalizeH="0" baseline="0" smtClean="0">
                          <a:ln>
                            <a:noFill/>
                          </a:ln>
                          <a:solidFill>
                            <a:schemeClr val="tx1"/>
                          </a:solidFill>
                          <a:effectLst/>
                          <a:latin typeface="Arial" charset="0"/>
                          <a:cs typeface="Arial" charset="0"/>
                        </a:rPr>
                        <a:t> ±0.105</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000" b="0" i="0" u="none" strike="noStrike" cap="none" normalizeH="0" baseline="0" smtClean="0">
                          <a:ln>
                            <a:noFill/>
                          </a:ln>
                          <a:solidFill>
                            <a:schemeClr val="tx1"/>
                          </a:solidFill>
                          <a:effectLst/>
                          <a:latin typeface="Arial" charset="0"/>
                          <a:cs typeface="Arial" charset="0"/>
                        </a:rPr>
                        <a:t>(16.0)</a:t>
                      </a:r>
                      <a:endParaRPr kumimoji="0" lang="en-US" sz="10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1.464</a:t>
                      </a:r>
                      <a:r>
                        <a:rPr kumimoji="0" lang="en-IN" sz="1400" b="0" i="0" u="none" strike="noStrike" cap="none" normalizeH="0" baseline="0" smtClean="0">
                          <a:ln>
                            <a:noFill/>
                          </a:ln>
                          <a:solidFill>
                            <a:schemeClr val="tx1"/>
                          </a:solidFill>
                          <a:effectLst/>
                          <a:latin typeface="Arial" charset="0"/>
                          <a:cs typeface="Arial" charset="0"/>
                        </a:rPr>
                        <a:t> ±0.172</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200" b="0" i="0" u="none" strike="noStrike" cap="none" normalizeH="0" baseline="0" smtClean="0">
                          <a:ln>
                            <a:noFill/>
                          </a:ln>
                          <a:solidFill>
                            <a:schemeClr val="tx1"/>
                          </a:solidFill>
                          <a:effectLst/>
                          <a:latin typeface="Arial" charset="0"/>
                          <a:cs typeface="Arial" charset="0"/>
                        </a:rPr>
                        <a:t>(12.4)</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anchor="b"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400" b="0" i="0" u="none" strike="noStrike" cap="none" normalizeH="0" baseline="0" smtClean="0">
                          <a:ln>
                            <a:noFill/>
                          </a:ln>
                          <a:solidFill>
                            <a:schemeClr val="tx1"/>
                          </a:solidFill>
                          <a:effectLst/>
                          <a:latin typeface="Arial" charset="0"/>
                          <a:cs typeface="Arial" charset="0"/>
                        </a:rPr>
                        <a:t>0.700±0.033</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200" b="0" i="0" u="none" strike="noStrike" cap="none" normalizeH="0" baseline="0" smtClean="0">
                          <a:ln>
                            <a:noFill/>
                          </a:ln>
                          <a:solidFill>
                            <a:schemeClr val="tx1"/>
                          </a:solidFill>
                          <a:effectLst/>
                          <a:latin typeface="Arial" charset="0"/>
                          <a:cs typeface="Arial" charset="0"/>
                        </a:rPr>
                        <a:t>(20.0)</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1.236±0.110</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200" b="0" i="0" u="none" strike="noStrike" cap="none" normalizeH="0" baseline="0" smtClean="0">
                          <a:ln>
                            <a:noFill/>
                          </a:ln>
                          <a:solidFill>
                            <a:schemeClr val="tx1"/>
                          </a:solidFill>
                          <a:effectLst/>
                          <a:latin typeface="Arial" charset="0"/>
                          <a:cs typeface="Arial" charset="0"/>
                        </a:rPr>
                        <a:t>(19.7)</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r>
              <a:tr h="488950">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5</a:t>
                      </a:r>
                      <a:r>
                        <a:rPr kumimoji="0" lang="en-IN"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ND</a:t>
                      </a: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0.724</a:t>
                      </a:r>
                      <a:r>
                        <a:rPr kumimoji="0" lang="en-IN" sz="1400" b="0" i="0" u="none" strike="noStrike" cap="none" normalizeH="0" baseline="0" smtClean="0">
                          <a:ln>
                            <a:noFill/>
                          </a:ln>
                          <a:solidFill>
                            <a:schemeClr val="tx1"/>
                          </a:solidFill>
                          <a:effectLst/>
                          <a:latin typeface="Arial" charset="0"/>
                          <a:cs typeface="Arial" charset="0"/>
                        </a:rPr>
                        <a:t> ±0.048</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200" b="0" i="0" u="none" strike="noStrike" cap="none" normalizeH="0" baseline="0" smtClean="0">
                          <a:ln>
                            <a:noFill/>
                          </a:ln>
                          <a:solidFill>
                            <a:schemeClr val="tx1"/>
                          </a:solidFill>
                          <a:effectLst/>
                          <a:latin typeface="Arial" charset="0"/>
                          <a:cs typeface="Arial" charset="0"/>
                        </a:rPr>
                        <a:t>(40.0)</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0.928</a:t>
                      </a:r>
                      <a:r>
                        <a:rPr kumimoji="0" lang="en-IN" sz="1400" b="0" i="0" u="none" strike="noStrike" cap="none" normalizeH="0" baseline="0" smtClean="0">
                          <a:ln>
                            <a:noFill/>
                          </a:ln>
                          <a:solidFill>
                            <a:schemeClr val="tx1"/>
                          </a:solidFill>
                          <a:effectLst/>
                          <a:latin typeface="Arial" charset="0"/>
                          <a:cs typeface="Arial" charset="0"/>
                        </a:rPr>
                        <a:t> ±0.083</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200" b="0" i="0" u="none" strike="noStrike" cap="none" normalizeH="0" baseline="0" smtClean="0">
                          <a:ln>
                            <a:noFill/>
                          </a:ln>
                          <a:solidFill>
                            <a:schemeClr val="tx1"/>
                          </a:solidFill>
                          <a:effectLst/>
                          <a:latin typeface="Arial" charset="0"/>
                          <a:cs typeface="Arial" charset="0"/>
                        </a:rPr>
                        <a:t>(44.5) </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anchor="b"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400" b="0" i="0" u="none" strike="noStrike" cap="none" normalizeH="0" baseline="0" smtClean="0">
                          <a:ln>
                            <a:noFill/>
                          </a:ln>
                          <a:solidFill>
                            <a:schemeClr val="tx1"/>
                          </a:solidFill>
                          <a:effectLst/>
                          <a:latin typeface="Arial" charset="0"/>
                          <a:cs typeface="Arial" charset="0"/>
                        </a:rPr>
                        <a:t>0.504±0.047</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200" b="0" i="0" u="none" strike="noStrike" cap="none" normalizeH="0" baseline="0" smtClean="0">
                          <a:ln>
                            <a:noFill/>
                          </a:ln>
                          <a:solidFill>
                            <a:schemeClr val="tx1"/>
                          </a:solidFill>
                          <a:effectLst/>
                          <a:latin typeface="Arial" charset="0"/>
                          <a:cs typeface="Arial" charset="0"/>
                        </a:rPr>
                        <a:t>(42.4)</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0.781±0.055</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200" b="0" i="0" u="none" strike="noStrike" cap="none" normalizeH="0" baseline="0" smtClean="0">
                          <a:ln>
                            <a:noFill/>
                          </a:ln>
                          <a:solidFill>
                            <a:schemeClr val="tx1"/>
                          </a:solidFill>
                          <a:effectLst/>
                          <a:latin typeface="Arial" charset="0"/>
                          <a:cs typeface="Arial" charset="0"/>
                        </a:rPr>
                        <a:t>(49.3)</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r>
              <a:tr h="488950">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10</a:t>
                      </a:r>
                      <a:r>
                        <a:rPr kumimoji="0" lang="en-IN"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ND</a:t>
                      </a: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0.348</a:t>
                      </a:r>
                      <a:r>
                        <a:rPr kumimoji="0" lang="en-IN" sz="1400" b="0" i="0" u="none" strike="noStrike" cap="none" normalizeH="0" baseline="0" smtClean="0">
                          <a:ln>
                            <a:noFill/>
                          </a:ln>
                          <a:solidFill>
                            <a:schemeClr val="tx1"/>
                          </a:solidFill>
                          <a:effectLst/>
                          <a:latin typeface="Arial" charset="0"/>
                          <a:cs typeface="Arial" charset="0"/>
                        </a:rPr>
                        <a:t> ±0.017</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200" b="0" i="0" u="none" strike="noStrike" cap="none" normalizeH="0" baseline="0" smtClean="0">
                          <a:ln>
                            <a:noFill/>
                          </a:ln>
                          <a:solidFill>
                            <a:schemeClr val="tx1"/>
                          </a:solidFill>
                          <a:effectLst/>
                          <a:latin typeface="Arial" charset="0"/>
                          <a:cs typeface="Arial" charset="0"/>
                        </a:rPr>
                        <a:t>(71.1)</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0.460</a:t>
                      </a:r>
                      <a:r>
                        <a:rPr kumimoji="0" lang="en-IN" sz="1400" b="0" i="0" u="none" strike="noStrike" cap="none" normalizeH="0" baseline="0" smtClean="0">
                          <a:ln>
                            <a:noFill/>
                          </a:ln>
                          <a:solidFill>
                            <a:schemeClr val="tx1"/>
                          </a:solidFill>
                          <a:effectLst/>
                          <a:latin typeface="Arial" charset="0"/>
                          <a:cs typeface="Arial" charset="0"/>
                        </a:rPr>
                        <a:t> ±0.018</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200" b="0" i="0" u="none" strike="noStrike" cap="none" normalizeH="0" baseline="0" smtClean="0">
                          <a:ln>
                            <a:noFill/>
                          </a:ln>
                          <a:solidFill>
                            <a:schemeClr val="tx1"/>
                          </a:solidFill>
                          <a:effectLst/>
                          <a:latin typeface="Arial" charset="0"/>
                          <a:cs typeface="Arial" charset="0"/>
                        </a:rPr>
                        <a:t>(72.5)</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400" b="0" i="0" u="none" strike="noStrike" cap="none" normalizeH="0" baseline="0" smtClean="0">
                          <a:ln>
                            <a:noFill/>
                          </a:ln>
                          <a:solidFill>
                            <a:schemeClr val="tx1"/>
                          </a:solidFill>
                          <a:effectLst/>
                          <a:latin typeface="Arial" charset="0"/>
                          <a:cs typeface="Arial" charset="0"/>
                        </a:rPr>
                        <a:t>0.346±0.026 </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200" b="0" i="0" u="none" strike="noStrike" cap="none" normalizeH="0" baseline="0" smtClean="0">
                          <a:ln>
                            <a:noFill/>
                          </a:ln>
                          <a:solidFill>
                            <a:schemeClr val="tx1"/>
                          </a:solidFill>
                          <a:effectLst/>
                          <a:latin typeface="Arial" charset="0"/>
                          <a:cs typeface="Arial" charset="0"/>
                        </a:rPr>
                        <a:t>(60.4)</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0.484±0.030</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200" b="0" i="0" u="none" strike="noStrike" cap="none" normalizeH="0" baseline="0" smtClean="0">
                          <a:ln>
                            <a:noFill/>
                          </a:ln>
                          <a:solidFill>
                            <a:schemeClr val="tx1"/>
                          </a:solidFill>
                          <a:effectLst/>
                          <a:latin typeface="Arial" charset="0"/>
                          <a:cs typeface="Arial" charset="0"/>
                        </a:rPr>
                        <a:t>(68.6)</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r>
              <a:tr h="488950">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15</a:t>
                      </a:r>
                      <a:r>
                        <a:rPr kumimoji="0" lang="en-IN"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ND</a:t>
                      </a: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0.158</a:t>
                      </a:r>
                      <a:r>
                        <a:rPr kumimoji="0" lang="en-IN" sz="1400" b="0" i="0" u="none" strike="noStrike" cap="none" normalizeH="0" baseline="0" smtClean="0">
                          <a:ln>
                            <a:noFill/>
                          </a:ln>
                          <a:solidFill>
                            <a:schemeClr val="tx1"/>
                          </a:solidFill>
                          <a:effectLst/>
                          <a:latin typeface="Arial" charset="0"/>
                          <a:cs typeface="Arial" charset="0"/>
                        </a:rPr>
                        <a:t> ±0.013</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200" b="0" i="0" u="none" strike="noStrike" cap="none" normalizeH="0" baseline="0" smtClean="0">
                          <a:ln>
                            <a:noFill/>
                          </a:ln>
                          <a:solidFill>
                            <a:schemeClr val="tx1"/>
                          </a:solidFill>
                          <a:effectLst/>
                          <a:latin typeface="Arial" charset="0"/>
                          <a:cs typeface="Arial" charset="0"/>
                        </a:rPr>
                        <a:t>(86.9)</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0.237</a:t>
                      </a:r>
                      <a:r>
                        <a:rPr kumimoji="0" lang="en-IN" sz="1400" b="0" i="0" u="none" strike="noStrike" cap="none" normalizeH="0" baseline="0" smtClean="0">
                          <a:ln>
                            <a:noFill/>
                          </a:ln>
                          <a:solidFill>
                            <a:schemeClr val="tx1"/>
                          </a:solidFill>
                          <a:effectLst/>
                          <a:latin typeface="Arial" charset="0"/>
                          <a:cs typeface="Arial" charset="0"/>
                        </a:rPr>
                        <a:t> ±0.024</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200" b="0" i="0" u="none" strike="noStrike" cap="none" normalizeH="0" baseline="0" smtClean="0">
                          <a:ln>
                            <a:noFill/>
                          </a:ln>
                          <a:solidFill>
                            <a:schemeClr val="tx1"/>
                          </a:solidFill>
                          <a:effectLst/>
                          <a:latin typeface="Arial" charset="0"/>
                          <a:cs typeface="Arial" charset="0"/>
                        </a:rPr>
                        <a:t>(85.8)</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400" b="0" i="0" u="none" strike="noStrike" cap="none" normalizeH="0" baseline="0" smtClean="0">
                          <a:ln>
                            <a:noFill/>
                          </a:ln>
                          <a:solidFill>
                            <a:schemeClr val="tx1"/>
                          </a:solidFill>
                          <a:effectLst/>
                          <a:latin typeface="Arial" charset="0"/>
                          <a:cs typeface="Arial" charset="0"/>
                        </a:rPr>
                        <a:t>0.216±0.013 </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200" b="0" i="0" u="none" strike="noStrike" cap="none" normalizeH="0" baseline="0" smtClean="0">
                          <a:ln>
                            <a:noFill/>
                          </a:ln>
                          <a:solidFill>
                            <a:schemeClr val="tx1"/>
                          </a:solidFill>
                          <a:effectLst/>
                          <a:latin typeface="Arial" charset="0"/>
                          <a:cs typeface="Arial" charset="0"/>
                        </a:rPr>
                        <a:t>(75.3)</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0.325±0.008</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200" b="0" i="0" u="none" strike="noStrike" cap="none" normalizeH="0" baseline="0" smtClean="0">
                          <a:ln>
                            <a:noFill/>
                          </a:ln>
                          <a:solidFill>
                            <a:schemeClr val="tx1"/>
                          </a:solidFill>
                          <a:effectLst/>
                          <a:latin typeface="Arial" charset="0"/>
                          <a:cs typeface="Arial" charset="0"/>
                        </a:rPr>
                        <a:t>(78.9)</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r>
              <a:tr h="488950">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20</a:t>
                      </a:r>
                      <a:r>
                        <a:rPr kumimoji="0" lang="en-IN"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ND</a:t>
                      </a: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0.102</a:t>
                      </a:r>
                      <a:r>
                        <a:rPr kumimoji="0" lang="en-IN" sz="1400" b="0" i="0" u="none" strike="noStrike" cap="none" normalizeH="0" baseline="0" smtClean="0">
                          <a:ln>
                            <a:noFill/>
                          </a:ln>
                          <a:solidFill>
                            <a:schemeClr val="tx1"/>
                          </a:solidFill>
                          <a:effectLst/>
                          <a:latin typeface="Arial" charset="0"/>
                          <a:cs typeface="Arial" charset="0"/>
                        </a:rPr>
                        <a:t> ±0.006</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200" b="0" i="0" u="none" strike="noStrike" cap="none" normalizeH="0" baseline="0" smtClean="0">
                          <a:ln>
                            <a:noFill/>
                          </a:ln>
                          <a:solidFill>
                            <a:schemeClr val="tx1"/>
                          </a:solidFill>
                          <a:effectLst/>
                          <a:latin typeface="Arial" charset="0"/>
                          <a:cs typeface="Arial" charset="0"/>
                        </a:rPr>
                        <a:t>(91.5)</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0.174</a:t>
                      </a:r>
                      <a:r>
                        <a:rPr kumimoji="0" lang="en-IN" sz="1400" b="0" i="0" u="none" strike="noStrike" cap="none" normalizeH="0" baseline="0" smtClean="0">
                          <a:ln>
                            <a:noFill/>
                          </a:ln>
                          <a:solidFill>
                            <a:schemeClr val="tx1"/>
                          </a:solidFill>
                          <a:effectLst/>
                          <a:latin typeface="Arial" charset="0"/>
                          <a:cs typeface="Arial" charset="0"/>
                        </a:rPr>
                        <a:t> ±0.006</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200" b="0" i="0" u="none" strike="noStrike" cap="none" normalizeH="0" baseline="0" smtClean="0">
                          <a:ln>
                            <a:noFill/>
                          </a:ln>
                          <a:solidFill>
                            <a:schemeClr val="tx1"/>
                          </a:solidFill>
                          <a:effectLst/>
                          <a:latin typeface="Arial" charset="0"/>
                          <a:cs typeface="Arial" charset="0"/>
                        </a:rPr>
                        <a:t>(89.6)</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400" b="0" i="0" u="none" strike="noStrike" cap="none" normalizeH="0" baseline="0" smtClean="0">
                          <a:ln>
                            <a:noFill/>
                          </a:ln>
                          <a:solidFill>
                            <a:schemeClr val="tx1"/>
                          </a:solidFill>
                          <a:effectLst/>
                          <a:latin typeface="Arial" charset="0"/>
                          <a:cs typeface="Arial" charset="0"/>
                        </a:rPr>
                        <a:t>0.173±0.016</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200" b="0" i="0" u="none" strike="noStrike" cap="none" normalizeH="0" baseline="0" smtClean="0">
                          <a:ln>
                            <a:noFill/>
                          </a:ln>
                          <a:solidFill>
                            <a:schemeClr val="tx1"/>
                          </a:solidFill>
                          <a:effectLst/>
                          <a:latin typeface="Arial" charset="0"/>
                          <a:cs typeface="Arial" charset="0"/>
                        </a:rPr>
                        <a:t>(80.2) </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0.204±0.017</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200" b="0" i="0" u="none" strike="noStrike" cap="none" normalizeH="0" baseline="0" smtClean="0">
                          <a:ln>
                            <a:noFill/>
                          </a:ln>
                          <a:solidFill>
                            <a:schemeClr val="tx1"/>
                          </a:solidFill>
                          <a:effectLst/>
                          <a:latin typeface="Arial" charset="0"/>
                          <a:cs typeface="Arial" charset="0"/>
                        </a:rPr>
                        <a:t>(86.7)</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r>
              <a:tr h="488950">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25</a:t>
                      </a:r>
                      <a:r>
                        <a:rPr kumimoji="0" lang="en-IN"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ND</a:t>
                      </a: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0.079</a:t>
                      </a:r>
                      <a:r>
                        <a:rPr kumimoji="0" lang="en-IN" sz="1400" b="0" i="0" u="none" strike="noStrike" cap="none" normalizeH="0" baseline="0" smtClean="0">
                          <a:ln>
                            <a:noFill/>
                          </a:ln>
                          <a:solidFill>
                            <a:schemeClr val="tx1"/>
                          </a:solidFill>
                          <a:effectLst/>
                          <a:latin typeface="Arial" charset="0"/>
                          <a:cs typeface="Arial" charset="0"/>
                        </a:rPr>
                        <a:t> ±0.002</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200" b="0" i="0" u="none" strike="noStrike" cap="none" normalizeH="0" baseline="0" smtClean="0">
                          <a:ln>
                            <a:noFill/>
                          </a:ln>
                          <a:solidFill>
                            <a:schemeClr val="tx1"/>
                          </a:solidFill>
                          <a:effectLst/>
                          <a:latin typeface="Arial" charset="0"/>
                          <a:cs typeface="Arial" charset="0"/>
                        </a:rPr>
                        <a:t>(93.4)</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0.143</a:t>
                      </a:r>
                      <a:r>
                        <a:rPr kumimoji="0" lang="en-IN" sz="1400" b="0" i="0" u="none" strike="noStrike" cap="none" normalizeH="0" baseline="0" smtClean="0">
                          <a:ln>
                            <a:noFill/>
                          </a:ln>
                          <a:solidFill>
                            <a:schemeClr val="tx1"/>
                          </a:solidFill>
                          <a:effectLst/>
                          <a:latin typeface="Arial" charset="0"/>
                          <a:cs typeface="Arial" charset="0"/>
                        </a:rPr>
                        <a:t> ±0.007</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200" b="0" i="0" u="none" strike="noStrike" cap="none" normalizeH="0" baseline="0" smtClean="0">
                          <a:ln>
                            <a:noFill/>
                          </a:ln>
                          <a:solidFill>
                            <a:schemeClr val="tx1"/>
                          </a:solidFill>
                          <a:effectLst/>
                          <a:latin typeface="Arial" charset="0"/>
                          <a:cs typeface="Arial" charset="0"/>
                        </a:rPr>
                        <a:t>(91.5)</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400" b="0" i="0" u="none" strike="noStrike" cap="none" normalizeH="0" baseline="0" smtClean="0">
                          <a:ln>
                            <a:noFill/>
                          </a:ln>
                          <a:solidFill>
                            <a:schemeClr val="tx1"/>
                          </a:solidFill>
                          <a:effectLst/>
                          <a:latin typeface="Arial" charset="0"/>
                          <a:cs typeface="Arial" charset="0"/>
                        </a:rPr>
                        <a:t>0.120±0.005</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200" b="0" i="0" u="none" strike="noStrike" cap="none" normalizeH="0" baseline="0" smtClean="0">
                          <a:ln>
                            <a:noFill/>
                          </a:ln>
                          <a:solidFill>
                            <a:schemeClr val="tx1"/>
                          </a:solidFill>
                          <a:effectLst/>
                          <a:latin typeface="Arial" charset="0"/>
                          <a:cs typeface="Arial" charset="0"/>
                        </a:rPr>
                        <a:t>(86.3) </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0.152±0.013</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200" b="0" i="0" u="none" strike="noStrike" cap="none" normalizeH="0" baseline="0" smtClean="0">
                          <a:ln>
                            <a:noFill/>
                          </a:ln>
                          <a:solidFill>
                            <a:schemeClr val="tx1"/>
                          </a:solidFill>
                          <a:effectLst/>
                          <a:latin typeface="Arial" charset="0"/>
                          <a:cs typeface="Arial" charset="0"/>
                        </a:rPr>
                        <a:t>(90.1)</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r>
              <a:tr h="488950">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30</a:t>
                      </a:r>
                      <a:r>
                        <a:rPr kumimoji="0" lang="en-IN" sz="1400" b="0" i="0" u="none" strike="noStrike" cap="none" normalizeH="0" baseline="0" smtClean="0">
                          <a:ln>
                            <a:noFill/>
                          </a:ln>
                          <a:solidFill>
                            <a:schemeClr val="tx1"/>
                          </a:solidFill>
                          <a:effectLst/>
                          <a:latin typeface="Arial" charset="0"/>
                          <a:cs typeface="Arial" charset="0"/>
                        </a:rPr>
                        <a:t> </a:t>
                      </a:r>
                      <a:endParaRPr kumimoji="0" lang="en-US" sz="14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ND</a:t>
                      </a: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400" b="0" i="0" u="none" strike="noStrike" cap="none" normalizeH="0" baseline="0" smtClean="0">
                          <a:ln>
                            <a:noFill/>
                          </a:ln>
                          <a:solidFill>
                            <a:schemeClr val="tx1"/>
                          </a:solidFill>
                          <a:effectLst/>
                          <a:latin typeface="Arial" charset="0"/>
                          <a:cs typeface="Arial" charset="0"/>
                        </a:rPr>
                        <a:t>0.050±0.00</a:t>
                      </a:r>
                      <a:r>
                        <a:rPr kumimoji="0" lang="en-IN" sz="1200" b="0" i="0" u="none" strike="noStrike" cap="none" normalizeH="0" baseline="0" smtClean="0">
                          <a:ln>
                            <a:noFill/>
                          </a:ln>
                          <a:solidFill>
                            <a:schemeClr val="tx1"/>
                          </a:solidFill>
                          <a:effectLst/>
                          <a:latin typeface="Arial" charset="0"/>
                          <a:cs typeface="Arial" charset="0"/>
                        </a:rPr>
                        <a:t>1</a:t>
                      </a:r>
                      <a:endParaRPr kumimoji="0" lang="en-US" sz="12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200" b="0" i="0" u="none" strike="noStrike" cap="none" normalizeH="0" baseline="0" smtClean="0">
                          <a:ln>
                            <a:noFill/>
                          </a:ln>
                          <a:solidFill>
                            <a:schemeClr val="tx1"/>
                          </a:solidFill>
                          <a:effectLst/>
                          <a:latin typeface="Arial" charset="0"/>
                          <a:cs typeface="Arial" charset="0"/>
                        </a:rPr>
                        <a:t>(95.8)</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Arial" charset="0"/>
                          <a:cs typeface="Arial" charset="0"/>
                        </a:rPr>
                        <a:t>0.096</a:t>
                      </a:r>
                      <a:r>
                        <a:rPr kumimoji="0" lang="en-IN" sz="1400" b="0" i="0" u="none" strike="noStrike" cap="none" normalizeH="0" baseline="0" smtClean="0">
                          <a:ln>
                            <a:noFill/>
                          </a:ln>
                          <a:solidFill>
                            <a:schemeClr val="tx1"/>
                          </a:solidFill>
                          <a:effectLst/>
                          <a:latin typeface="Arial" charset="0"/>
                          <a:cs typeface="Arial" charset="0"/>
                        </a:rPr>
                        <a:t> ±0.008</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200" b="0" i="0" u="none" strike="noStrike" cap="none" normalizeH="0" baseline="0" smtClean="0">
                          <a:ln>
                            <a:noFill/>
                          </a:ln>
                          <a:solidFill>
                            <a:schemeClr val="tx1"/>
                          </a:solidFill>
                          <a:effectLst/>
                          <a:latin typeface="Arial" charset="0"/>
                          <a:cs typeface="Arial" charset="0"/>
                        </a:rPr>
                        <a:t>(94.3)</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400" b="0" i="0" u="none" strike="noStrike" cap="none" normalizeH="0" baseline="0" smtClean="0">
                          <a:ln>
                            <a:noFill/>
                          </a:ln>
                          <a:solidFill>
                            <a:schemeClr val="tx1"/>
                          </a:solidFill>
                          <a:effectLst/>
                          <a:latin typeface="Arial" charset="0"/>
                          <a:cs typeface="Arial" charset="0"/>
                        </a:rPr>
                        <a:t>0.058±0.001</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200" b="0" i="0" u="none" strike="noStrike" cap="none" normalizeH="0" baseline="0" smtClean="0">
                          <a:ln>
                            <a:noFill/>
                          </a:ln>
                          <a:solidFill>
                            <a:schemeClr val="tx1"/>
                          </a:solidFill>
                          <a:effectLst/>
                          <a:latin typeface="Arial" charset="0"/>
                          <a:cs typeface="Arial" charset="0"/>
                        </a:rPr>
                        <a:t>(93.4) </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0.112±0.006</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200" b="0" i="0" u="none" strike="noStrike" cap="none" normalizeH="0" baseline="0" smtClean="0">
                          <a:ln>
                            <a:noFill/>
                          </a:ln>
                          <a:solidFill>
                            <a:schemeClr val="tx1"/>
                          </a:solidFill>
                          <a:effectLst/>
                          <a:latin typeface="Arial" charset="0"/>
                          <a:cs typeface="Arial" charset="0"/>
                        </a:rPr>
                        <a:t>(92.7)</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r>
              <a:tr h="488950">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US" sz="1400" b="0" i="0" u="none" strike="noStrike" cap="none" normalizeH="0" baseline="0" smtClean="0">
                          <a:ln>
                            <a:noFill/>
                          </a:ln>
                          <a:solidFill>
                            <a:schemeClr val="tx1"/>
                          </a:solidFill>
                          <a:effectLst/>
                          <a:latin typeface="Arial" charset="0"/>
                          <a:cs typeface="Arial" charset="0"/>
                        </a:rPr>
                        <a:t>35</a:t>
                      </a: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charset="0"/>
                          <a:cs typeface="Arial" charset="0"/>
                        </a:rPr>
                        <a:t>ND</a:t>
                      </a: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200" b="0" i="0" u="none" strike="noStrike" cap="none" normalizeH="0" baseline="0" smtClean="0">
                          <a:ln>
                            <a:noFill/>
                          </a:ln>
                          <a:solidFill>
                            <a:schemeClr val="tx1"/>
                          </a:solidFill>
                          <a:effectLst/>
                          <a:latin typeface="Arial" charset="0"/>
                          <a:cs typeface="Arial" charset="0"/>
                        </a:rPr>
                        <a:t>&lt;LOQ</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l" defTabSz="914400" rtl="0" eaLnBrk="1" fontAlgn="base" latinLnBrk="0" hangingPunct="1">
                        <a:lnSpc>
                          <a:spcPct val="115000"/>
                        </a:lnSpc>
                        <a:spcBef>
                          <a:spcPct val="0"/>
                        </a:spcBef>
                        <a:spcAft>
                          <a:spcPct val="0"/>
                        </a:spcAft>
                        <a:buClrTx/>
                        <a:buSzTx/>
                        <a:buFontTx/>
                        <a:buNone/>
                        <a:tabLst/>
                      </a:pPr>
                      <a:r>
                        <a:rPr kumimoji="0" lang="en-IN" sz="1200" b="0" i="0" u="none" strike="noStrike" cap="none" normalizeH="0" baseline="0" smtClean="0">
                          <a:ln>
                            <a:noFill/>
                          </a:ln>
                          <a:solidFill>
                            <a:schemeClr val="tx1"/>
                          </a:solidFill>
                          <a:effectLst/>
                          <a:latin typeface="Arial" charset="0"/>
                          <a:cs typeface="Arial" charset="0"/>
                        </a:rPr>
                        <a:t>&lt;LOQ</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tab pos="387350" algn="l"/>
                        </a:tabLst>
                      </a:pPr>
                      <a:r>
                        <a:rPr kumimoji="0" lang="en-IN" sz="1200" b="0" i="0" u="none" strike="noStrike" cap="none" normalizeH="0" baseline="0" smtClean="0">
                          <a:ln>
                            <a:noFill/>
                          </a:ln>
                          <a:solidFill>
                            <a:schemeClr val="tx1"/>
                          </a:solidFill>
                          <a:effectLst/>
                          <a:latin typeface="Arial" charset="0"/>
                          <a:cs typeface="Arial" charset="0"/>
                        </a:rPr>
                        <a:t>&lt;LOQ</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c>
                  <a:txBody>
                    <a:bodyPr/>
                    <a:lstStyle/>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400" b="0" i="0" u="none" strike="noStrike" cap="none" normalizeH="0" baseline="0" smtClean="0">
                          <a:ln>
                            <a:noFill/>
                          </a:ln>
                          <a:solidFill>
                            <a:schemeClr val="tx1"/>
                          </a:solidFill>
                          <a:effectLst/>
                          <a:latin typeface="Arial" charset="0"/>
                          <a:cs typeface="Arial" charset="0"/>
                        </a:rPr>
                        <a:t>0.080±0.004</a:t>
                      </a:r>
                      <a:endParaRPr kumimoji="0" lang="en-US" sz="1400" b="0" i="0" u="none" strike="noStrike" cap="none" normalizeH="0" baseline="0" smtClean="0">
                        <a:ln>
                          <a:noFill/>
                        </a:ln>
                        <a:solidFill>
                          <a:schemeClr val="tx1"/>
                        </a:solidFill>
                        <a:effectLst/>
                        <a:latin typeface="Arial" charset="0"/>
                        <a:cs typeface="Arial" charset="0"/>
                      </a:endParaRPr>
                    </a:p>
                    <a:p>
                      <a:pPr marL="0" marR="0" lvl="0" indent="-11113" algn="just" defTabSz="914400" rtl="0" eaLnBrk="1" fontAlgn="base" latinLnBrk="0" hangingPunct="1">
                        <a:lnSpc>
                          <a:spcPct val="115000"/>
                        </a:lnSpc>
                        <a:spcBef>
                          <a:spcPct val="0"/>
                        </a:spcBef>
                        <a:spcAft>
                          <a:spcPct val="0"/>
                        </a:spcAft>
                        <a:buClrTx/>
                        <a:buSzTx/>
                        <a:buFontTx/>
                        <a:buNone/>
                        <a:tabLst/>
                      </a:pPr>
                      <a:r>
                        <a:rPr kumimoji="0" lang="en-IN" sz="1200" b="0" i="0" u="none" strike="noStrike" cap="none" normalizeH="0" baseline="0" smtClean="0">
                          <a:ln>
                            <a:noFill/>
                          </a:ln>
                          <a:solidFill>
                            <a:schemeClr val="tx1"/>
                          </a:solidFill>
                          <a:effectLst/>
                          <a:latin typeface="Arial" charset="0"/>
                          <a:cs typeface="Arial" charset="0"/>
                        </a:rPr>
                        <a:t>(94.8)</a:t>
                      </a:r>
                      <a:endParaRPr kumimoji="0" lang="en-US" sz="1200" b="0" i="0" u="none" strike="noStrike" cap="none" normalizeH="0" baseline="0" smtClean="0">
                        <a:ln>
                          <a:noFill/>
                        </a:ln>
                        <a:solidFill>
                          <a:schemeClr val="tx1"/>
                        </a:solidFill>
                        <a:effectLst/>
                        <a:latin typeface="Arial" charset="0"/>
                        <a:cs typeface="Arial" charset="0"/>
                      </a:endParaRPr>
                    </a:p>
                  </a:txBody>
                  <a:tcPr marL="52127" marR="52127" marT="4827" marB="0" horzOverflow="overflow">
                    <a:lnL>
                      <a:noFill/>
                    </a:lnL>
                    <a:lnR>
                      <a:noFill/>
                    </a:lnR>
                    <a:lnT>
                      <a:noFill/>
                    </a:lnT>
                    <a:lnB>
                      <a:noFill/>
                    </a:lnB>
                    <a:lnTlToBr>
                      <a:noFill/>
                    </a:lnTlToBr>
                    <a:lnBlToTr>
                      <a:noFill/>
                    </a:lnBlToTr>
                    <a:noFill/>
                  </a:tcPr>
                </a:tc>
              </a:tr>
            </a:tbl>
          </a:graphicData>
        </a:graphic>
      </p:graphicFrame>
      <p:sp>
        <p:nvSpPr>
          <p:cNvPr id="21576" name="Text Box 73"/>
          <p:cNvSpPr txBox="1">
            <a:spLocks noChangeArrowheads="1"/>
          </p:cNvSpPr>
          <p:nvPr/>
        </p:nvSpPr>
        <p:spPr bwMode="auto">
          <a:xfrm>
            <a:off x="1692275" y="6442075"/>
            <a:ext cx="3671888" cy="244475"/>
          </a:xfrm>
          <a:prstGeom prst="rect">
            <a:avLst/>
          </a:prstGeom>
          <a:noFill/>
          <a:ln w="9525">
            <a:noFill/>
            <a:miter lim="800000"/>
            <a:headEnd/>
            <a:tailEnd/>
          </a:ln>
        </p:spPr>
        <p:txBody>
          <a:bodyPr>
            <a:spAutoFit/>
          </a:bodyPr>
          <a:lstStyle/>
          <a:p>
            <a:pPr>
              <a:spcBef>
                <a:spcPct val="50000"/>
              </a:spcBef>
            </a:pPr>
            <a:r>
              <a:rPr lang="en-US" sz="1000"/>
              <a:t>Values in the parenthesis is the dissipation % of residues</a:t>
            </a:r>
            <a:endParaRPr lang="en-IN" sz="10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2299</TotalTime>
  <Words>1840</Words>
  <Application>Microsoft Office PowerPoint</Application>
  <PresentationFormat>On-screen Show (4:3)</PresentationFormat>
  <Paragraphs>401</Paragraphs>
  <Slides>22</Slides>
  <Notes>0</Notes>
  <HiddenSlides>0</HiddenSlides>
  <MMClips>0</MMClips>
  <ScaleCrop>false</ScaleCrop>
  <HeadingPairs>
    <vt:vector size="8" baseType="variant">
      <vt:variant>
        <vt:lpstr>Fonts Used</vt:lpstr>
      </vt:variant>
      <vt:variant>
        <vt:i4>5</vt:i4>
      </vt:variant>
      <vt:variant>
        <vt:lpstr>Design Template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Wingdings</vt:lpstr>
      <vt:lpstr>Times New Roman</vt:lpstr>
      <vt:lpstr>Baskerville Old Face</vt:lpstr>
      <vt:lpstr>Office Theme</vt:lpstr>
      <vt:lpstr>Bitmap Image</vt:lpstr>
      <vt:lpstr> Dynamics of difenoconazole and propiconazole residues on pomegranate over a period of two years under field conditions  Dr  Soudamini Mohapatra Principal Scientist       Pesticide Residue Laboratory, (ISO/IEC 17025:2005)  Indian Institute of Horticultural Research, Hessaraghatta Lake, PO, Bangalore </vt:lpstr>
      <vt:lpstr>         </vt:lpstr>
      <vt:lpstr>GENERAL  INFORMATION </vt:lpstr>
      <vt:lpstr>Experimental  Details</vt:lpstr>
      <vt:lpstr>RESIDUE ANALYSIS</vt:lpstr>
      <vt:lpstr> QuEChERS Method </vt:lpstr>
      <vt:lpstr>Analytical method validation</vt:lpstr>
      <vt:lpstr>Method validation results</vt:lpstr>
      <vt:lpstr>RESULTS Residues of difenoconazole on pomegranate</vt:lpstr>
      <vt:lpstr>Dissipation of difenoconazole  on pomegranate </vt:lpstr>
      <vt:lpstr>   Rate of residue decay and safety constants of  difenoconazole residues on pomegranate </vt:lpstr>
      <vt:lpstr>RESULTS Residues of propiconazole on pomegranate</vt:lpstr>
      <vt:lpstr>Dissipation of propiconazole on pomegranate </vt:lpstr>
      <vt:lpstr>   Rate of residue decay and safety constants of   propiconazole residues on pomegranate </vt:lpstr>
      <vt:lpstr>Conclusions </vt:lpstr>
      <vt:lpstr>Acceptable Daily Intake (ADI)</vt:lpstr>
      <vt:lpstr>Maximum Residue Limit (MRL)</vt:lpstr>
      <vt:lpstr>Maximum Residue Limit (MRL)</vt:lpstr>
      <vt:lpstr>Pre-harvest interval (PHI)</vt:lpstr>
      <vt:lpstr>RISK ASSESSMENT OF DIFENOCONAZOLE</vt:lpstr>
      <vt:lpstr>RISK ASSESSMENT OF PROPICONAZOLE</vt:lpstr>
      <vt:lpstr>   THANK YOU</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Residue evaluation of  difenoconazole and propiconazole on pomegranate and their risk assessment</dc:title>
  <dc:creator>Indian</dc:creator>
  <cp:lastModifiedBy>Asian Health Allianc</cp:lastModifiedBy>
  <cp:revision>224</cp:revision>
  <dcterms:created xsi:type="dcterms:W3CDTF">2014-01-05T10:39:32Z</dcterms:created>
  <dcterms:modified xsi:type="dcterms:W3CDTF">2014-10-29T04:11:43Z</dcterms:modified>
</cp:coreProperties>
</file>