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bin" ContentType="application/vnd.openxmlformats-officedocument.oleObject"/>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80" r:id="rId2"/>
    <p:sldId id="281" r:id="rId3"/>
    <p:sldId id="256" r:id="rId4"/>
    <p:sldId id="279" r:id="rId5"/>
    <p:sldId id="257" r:id="rId6"/>
    <p:sldId id="258" r:id="rId7"/>
    <p:sldId id="259" r:id="rId8"/>
    <p:sldId id="260" r:id="rId9"/>
    <p:sldId id="261" r:id="rId10"/>
    <p:sldId id="262" r:id="rId11"/>
    <p:sldId id="263" r:id="rId12"/>
    <p:sldId id="264" r:id="rId13"/>
    <p:sldId id="265" r:id="rId14"/>
    <p:sldId id="278" r:id="rId15"/>
    <p:sldId id="266" r:id="rId16"/>
    <p:sldId id="267" r:id="rId17"/>
    <p:sldId id="277" r:id="rId18"/>
    <p:sldId id="270" r:id="rId19"/>
    <p:sldId id="268" r:id="rId20"/>
    <p:sldId id="269" r:id="rId21"/>
    <p:sldId id="271" r:id="rId22"/>
    <p:sldId id="272" r:id="rId23"/>
    <p:sldId id="273" r:id="rId24"/>
    <p:sldId id="274" r:id="rId25"/>
    <p:sldId id="275" r:id="rId26"/>
    <p:sldId id="276" r:id="rId27"/>
    <p:sldId id="282"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7" d="100"/>
          <a:sy n="67" d="100"/>
        </p:scale>
        <p:origin x="-146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10.e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11.e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12.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8.e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9.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7AEA89FD-5EA2-4A70-B858-F0C06910FFFD}" type="datetimeFigureOut">
              <a:rPr lang="en-US" smtClean="0"/>
              <a:pPr/>
              <a:t>11/17/2014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6B3FDAB0-2226-4CE8-8E41-DAFB60005E9B}" type="slidenum">
              <a:rPr lang="en-IN" smtClean="0"/>
              <a:pPr/>
              <a:t>‹#›</a:t>
            </a:fld>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7AEA89FD-5EA2-4A70-B858-F0C06910FFFD}" type="datetimeFigureOut">
              <a:rPr lang="en-US" smtClean="0"/>
              <a:pPr/>
              <a:t>11/17/2014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6B3FDAB0-2226-4CE8-8E41-DAFB60005E9B}"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7AEA89FD-5EA2-4A70-B858-F0C06910FFFD}" type="datetimeFigureOut">
              <a:rPr lang="en-US" smtClean="0"/>
              <a:pPr/>
              <a:t>11/17/2014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6B3FDAB0-2226-4CE8-8E41-DAFB60005E9B}" type="slidenum">
              <a:rPr lang="en-IN" smtClean="0"/>
              <a:pPr/>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7AEA89FD-5EA2-4A70-B858-F0C06910FFFD}" type="datetimeFigureOut">
              <a:rPr lang="en-US" smtClean="0"/>
              <a:pPr/>
              <a:t>11/17/2014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6B3FDAB0-2226-4CE8-8E41-DAFB60005E9B}" type="slidenum">
              <a:rPr lang="en-IN" smtClean="0"/>
              <a:pPr/>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AEA89FD-5EA2-4A70-B858-F0C06910FFFD}" type="datetimeFigureOut">
              <a:rPr lang="en-US" smtClean="0"/>
              <a:pPr/>
              <a:t>11/17/2014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6B3FDAB0-2226-4CE8-8E41-DAFB60005E9B}" type="slidenum">
              <a:rPr lang="en-IN" smtClean="0"/>
              <a:pPr/>
              <a:t>‹#›</a:t>
            </a:fld>
            <a:endParaRPr lang="en-I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7AEA89FD-5EA2-4A70-B858-F0C06910FFFD}" type="datetimeFigureOut">
              <a:rPr lang="en-US" smtClean="0"/>
              <a:pPr/>
              <a:t>11/17/2014</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6B3FDAB0-2226-4CE8-8E41-DAFB60005E9B}" type="slidenum">
              <a:rPr lang="en-IN" smtClean="0"/>
              <a:pPr/>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7AEA89FD-5EA2-4A70-B858-F0C06910FFFD}" type="datetimeFigureOut">
              <a:rPr lang="en-US" smtClean="0"/>
              <a:pPr/>
              <a:t>11/17/2014</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6B3FDAB0-2226-4CE8-8E41-DAFB60005E9B}" type="slidenum">
              <a:rPr lang="en-IN" smtClean="0"/>
              <a:pPr/>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7AEA89FD-5EA2-4A70-B858-F0C06910FFFD}" type="datetimeFigureOut">
              <a:rPr lang="en-US" smtClean="0"/>
              <a:pPr/>
              <a:t>11/17/2014</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6B3FDAB0-2226-4CE8-8E41-DAFB60005E9B}" type="slidenum">
              <a:rPr lang="en-IN" smtClean="0"/>
              <a:pPr/>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AEA89FD-5EA2-4A70-B858-F0C06910FFFD}" type="datetimeFigureOut">
              <a:rPr lang="en-US" smtClean="0"/>
              <a:pPr/>
              <a:t>11/17/2014</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6B3FDAB0-2226-4CE8-8E41-DAFB60005E9B}" type="slidenum">
              <a:rPr lang="en-IN" smtClean="0"/>
              <a:pPr/>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AEA89FD-5EA2-4A70-B858-F0C06910FFFD}" type="datetimeFigureOut">
              <a:rPr lang="en-US" smtClean="0"/>
              <a:pPr/>
              <a:t>11/17/2014</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6B3FDAB0-2226-4CE8-8E41-DAFB60005E9B}" type="slidenum">
              <a:rPr lang="en-IN" smtClean="0"/>
              <a:pPr/>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AEA89FD-5EA2-4A70-B858-F0C06910FFFD}" type="datetimeFigureOut">
              <a:rPr lang="en-US" smtClean="0"/>
              <a:pPr/>
              <a:t>11/17/2014</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6B3FDAB0-2226-4CE8-8E41-DAFB60005E9B}" type="slidenum">
              <a:rPr lang="en-IN" smtClean="0"/>
              <a:pPr/>
              <a:t>‹#›</a:t>
            </a:fld>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AEA89FD-5EA2-4A70-B858-F0C06910FFFD}" type="datetimeFigureOut">
              <a:rPr lang="en-US" smtClean="0"/>
              <a:pPr/>
              <a:t>11/17/2014</a:t>
            </a:fld>
            <a:endParaRPr lang="en-I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B3FDAB0-2226-4CE8-8E41-DAFB60005E9B}" type="slidenum">
              <a:rPr lang="en-IN" smtClean="0"/>
              <a:pPr/>
              <a:t>‹#›</a:t>
            </a:fld>
            <a:endParaRPr lang="en-I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3.vml"/></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4.vml"/></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2.xml"/><Relationship Id="rId1" Type="http://schemas.openxmlformats.org/officeDocument/2006/relationships/vmlDrawing" Target="../drawings/vmlDrawing5.v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2.xml"/><Relationship Id="rId1" Type="http://schemas.openxmlformats.org/officeDocument/2006/relationships/vmlDrawing" Target="../drawings/vmlDrawing6.v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2.xml"/><Relationship Id="rId1" Type="http://schemas.openxmlformats.org/officeDocument/2006/relationships/vmlDrawing" Target="../drawings/vmlDrawing7.vml"/></Relationships>
</file>

<file path=ppt/slides/_rels/slide19.xml.rels><?xml version="1.0" encoding="UTF-8" standalone="yes"?>
<Relationships xmlns="http://schemas.openxmlformats.org/package/2006/relationships"><Relationship Id="rId3" Type="http://schemas.openxmlformats.org/officeDocument/2006/relationships/oleObject" Target="../embeddings/oleObject8.bin"/><Relationship Id="rId2" Type="http://schemas.openxmlformats.org/officeDocument/2006/relationships/slideLayout" Target="../slideLayouts/slideLayout2.xml"/><Relationship Id="rId1" Type="http://schemas.openxmlformats.org/officeDocument/2006/relationships/vmlDrawing" Target="../drawings/vmlDrawing8.v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oleObject" Target="../embeddings/oleObject9.bin"/><Relationship Id="rId2" Type="http://schemas.openxmlformats.org/officeDocument/2006/relationships/slideLayout" Target="../slideLayouts/slideLayout2.xml"/><Relationship Id="rId1" Type="http://schemas.openxmlformats.org/officeDocument/2006/relationships/vmlDrawing" Target="../drawings/vmlDrawing9.vml"/></Relationships>
</file>

<file path=ppt/slides/_rels/slide21.xml.rels><?xml version="1.0" encoding="UTF-8" standalone="yes"?>
<Relationships xmlns="http://schemas.openxmlformats.org/package/2006/relationships"><Relationship Id="rId3" Type="http://schemas.openxmlformats.org/officeDocument/2006/relationships/oleObject" Target="../embeddings/oleObject10.bin"/><Relationship Id="rId2" Type="http://schemas.openxmlformats.org/officeDocument/2006/relationships/slideLayout" Target="../slideLayouts/slideLayout2.xml"/><Relationship Id="rId1" Type="http://schemas.openxmlformats.org/officeDocument/2006/relationships/vmlDrawing" Target="../drawings/vmlDrawing10.vml"/></Relationships>
</file>

<file path=ppt/slides/_rels/slide22.xml.rels><?xml version="1.0" encoding="UTF-8" standalone="yes"?>
<Relationships xmlns="http://schemas.openxmlformats.org/package/2006/relationships"><Relationship Id="rId3" Type="http://schemas.openxmlformats.org/officeDocument/2006/relationships/oleObject" Target="../embeddings/oleObject11.bin"/><Relationship Id="rId2" Type="http://schemas.openxmlformats.org/officeDocument/2006/relationships/slideLayout" Target="../slideLayouts/slideLayout2.xml"/><Relationship Id="rId1" Type="http://schemas.openxmlformats.org/officeDocument/2006/relationships/vmlDrawing" Target="../drawings/vmlDrawing11.vml"/></Relationships>
</file>

<file path=ppt/slides/_rels/slide23.xml.rels><?xml version="1.0" encoding="UTF-8" standalone="yes"?>
<Relationships xmlns="http://schemas.openxmlformats.org/package/2006/relationships"><Relationship Id="rId3" Type="http://schemas.openxmlformats.org/officeDocument/2006/relationships/oleObject" Target="../embeddings/oleObject12.bin"/><Relationship Id="rId2" Type="http://schemas.openxmlformats.org/officeDocument/2006/relationships/slideLayout" Target="../slideLayouts/slideLayout2.xml"/><Relationship Id="rId1" Type="http://schemas.openxmlformats.org/officeDocument/2006/relationships/vmlDrawing" Target="../drawings/vmlDrawing12.v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mailto:materialsscience.conference@omicsgroup.us" TargetMode="External"/><Relationship Id="rId2" Type="http://schemas.openxmlformats.org/officeDocument/2006/relationships/hyperlink" Target="http://materialsscience.conferenceseries.com/" TargetMode="External"/><Relationship Id="rId1" Type="http://schemas.openxmlformats.org/officeDocument/2006/relationships/slideLayout" Target="../slideLayouts/slideLayout2.xml"/><Relationship Id="rId4" Type="http://schemas.openxmlformats.org/officeDocument/2006/relationships/hyperlink" Target="mailto:materialsscience@omicsgroup.com"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63" y="428625"/>
            <a:ext cx="8186737" cy="1143000"/>
          </a:xfrm>
          <a:ln w="3175"/>
        </p:spPr>
        <p:txBody>
          <a:bodyPr/>
          <a:lstStyle/>
          <a:p>
            <a:pPr>
              <a:defRPr/>
            </a:pPr>
            <a:r>
              <a:rPr lang="en-US" sz="3600" dirty="0" smtClean="0">
                <a:solidFill>
                  <a:srgbClr val="FF6600"/>
                </a:solidFill>
                <a:effectLst>
                  <a:outerShdw blurRad="38100" dist="38100" dir="2700000" algn="tl">
                    <a:srgbClr val="000000">
                      <a:alpha val="43137"/>
                    </a:srgbClr>
                  </a:outerShdw>
                </a:effectLst>
                <a:latin typeface="Baskerville Old Face" pitchFamily="18" charset="0"/>
              </a:rPr>
              <a:t>About OMICS Group</a:t>
            </a:r>
            <a:endParaRPr lang="en-US" sz="3600" dirty="0">
              <a:solidFill>
                <a:srgbClr val="FF6600"/>
              </a:solidFill>
              <a:effectLst>
                <a:outerShdw blurRad="38100" dist="38100" dir="2700000" algn="tl">
                  <a:srgbClr val="000000">
                    <a:alpha val="43137"/>
                  </a:srgbClr>
                </a:outerShdw>
              </a:effectLst>
              <a:latin typeface="Baskerville Old Face" pitchFamily="18" charset="0"/>
            </a:endParaRPr>
          </a:p>
        </p:txBody>
      </p:sp>
      <p:sp>
        <p:nvSpPr>
          <p:cNvPr id="4" name="Content Placeholder 3"/>
          <p:cNvSpPr>
            <a:spLocks noGrp="1"/>
          </p:cNvSpPr>
          <p:nvPr>
            <p:ph idx="1"/>
          </p:nvPr>
        </p:nvSpPr>
        <p:sp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txBody>
          <a:bodyPr/>
          <a:lstStyle/>
          <a:p>
            <a:pPr algn="just">
              <a:buFont typeface="Arial" charset="0"/>
              <a:buNone/>
              <a:defRPr/>
            </a:pPr>
            <a:r>
              <a:rPr lang="en-US" sz="2000" dirty="0" smtClean="0">
                <a:latin typeface="+mj-lt"/>
              </a:rPr>
              <a:t>      OMICS Group International is an amalgamation of Open Access publications and worldwide international science conferences and events. Established in the year 2007 with the sole aim of making the information on Sciences and technology ‘Open Access’, OMICS Group publishes 400 online open access scholarly journals in all aspects of Science, Engineering, Management and Technology journals. OMICS Group has been instrumental in taking the knowledge on Science &amp; technology to the doorsteps of ordinary men and women. Research Scholars, Students, Libraries, Educational Institutions, Research centers and the industry are main stakeholders that benefitted greatly from this knowledge dissemination. OMICS Group also organizes 300 International conferences annually across the globe, where knowledge transfer takes place through debates, round table discussions, poster presentations, workshops, symposia and exhibitions</a:t>
            </a:r>
            <a:r>
              <a:rPr lang="en-US" sz="1800" dirty="0" smtClean="0">
                <a:latin typeface="+mj-lt"/>
              </a:rPr>
              <a:t>.</a:t>
            </a:r>
            <a:endParaRPr lang="en-US" sz="1800" dirty="0">
              <a:latin typeface="+mj-lt"/>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2060"/>
                </a:solidFill>
              </a:rPr>
              <a:t>Let There Be (Polarized) Light!</a:t>
            </a:r>
            <a:endParaRPr lang="en-IN" dirty="0">
              <a:solidFill>
                <a:srgbClr val="002060"/>
              </a:solidFill>
            </a:endParaRPr>
          </a:p>
        </p:txBody>
      </p:sp>
      <p:sp>
        <p:nvSpPr>
          <p:cNvPr id="6" name="Content Placeholder 5"/>
          <p:cNvSpPr>
            <a:spLocks noGrp="1"/>
          </p:cNvSpPr>
          <p:nvPr>
            <p:ph idx="1"/>
          </p:nvPr>
        </p:nvSpPr>
        <p:spPr/>
        <p:txBody>
          <a:bodyPr/>
          <a:lstStyle/>
          <a:p>
            <a:pPr algn="ctr">
              <a:lnSpc>
                <a:spcPct val="150000"/>
              </a:lnSpc>
              <a:spcBef>
                <a:spcPts val="0"/>
              </a:spcBef>
              <a:buNone/>
            </a:pPr>
            <a:r>
              <a:rPr lang="en-US" sz="2800" dirty="0" err="1" smtClean="0">
                <a:solidFill>
                  <a:srgbClr val="C00000"/>
                </a:solidFill>
              </a:rPr>
              <a:t>Cholesteryl</a:t>
            </a:r>
            <a:r>
              <a:rPr lang="en-US" sz="2800" dirty="0" smtClean="0">
                <a:solidFill>
                  <a:srgbClr val="C00000"/>
                </a:solidFill>
              </a:rPr>
              <a:t> benzoate stimulated </a:t>
            </a:r>
            <a:r>
              <a:rPr lang="en-US" sz="2800" smtClean="0">
                <a:solidFill>
                  <a:srgbClr val="C00000"/>
                </a:solidFill>
              </a:rPr>
              <a:t>interest in </a:t>
            </a:r>
            <a:r>
              <a:rPr lang="en-US" sz="2800" dirty="0" smtClean="0">
                <a:solidFill>
                  <a:srgbClr val="C00000"/>
                </a:solidFill>
              </a:rPr>
              <a:t>the effects of polarized light on LC’s, whether </a:t>
            </a:r>
            <a:r>
              <a:rPr lang="en-US" sz="2800" dirty="0" err="1" smtClean="0">
                <a:solidFill>
                  <a:srgbClr val="C00000"/>
                </a:solidFill>
              </a:rPr>
              <a:t>cholesteric</a:t>
            </a:r>
            <a:r>
              <a:rPr lang="en-US" sz="2800" dirty="0" smtClean="0">
                <a:solidFill>
                  <a:srgbClr val="C00000"/>
                </a:solidFill>
              </a:rPr>
              <a:t> or not! </a:t>
            </a:r>
          </a:p>
          <a:p>
            <a:pPr algn="ctr">
              <a:buNone/>
            </a:pPr>
            <a:endParaRPr lang="en-IN" dirty="0">
              <a:solidFill>
                <a:srgbClr val="C00000"/>
              </a:solidFill>
            </a:endParaRPr>
          </a:p>
        </p:txBody>
      </p:sp>
      <p:graphicFrame>
        <p:nvGraphicFramePr>
          <p:cNvPr id="17412" name="Object 4"/>
          <p:cNvGraphicFramePr>
            <a:graphicFrameLocks noChangeAspect="1"/>
          </p:cNvGraphicFramePr>
          <p:nvPr/>
        </p:nvGraphicFramePr>
        <p:xfrm>
          <a:off x="1214414" y="3429000"/>
          <a:ext cx="6964363" cy="2379663"/>
        </p:xfrm>
        <a:graphic>
          <a:graphicData uri="http://schemas.openxmlformats.org/presentationml/2006/ole">
            <p:oleObj spid="_x0000_s17412" name="CS ChemDraw Drawing" r:id="rId3" imgW="4099052" imgH="1400145" progId="">
              <p:embed/>
            </p:oleObj>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2060"/>
                </a:solidFill>
              </a:rPr>
              <a:t>Crossed-</a:t>
            </a:r>
            <a:r>
              <a:rPr lang="en-US" dirty="0" err="1" smtClean="0">
                <a:solidFill>
                  <a:srgbClr val="002060"/>
                </a:solidFill>
              </a:rPr>
              <a:t>polarizers</a:t>
            </a:r>
            <a:r>
              <a:rPr lang="en-US" dirty="0" smtClean="0">
                <a:solidFill>
                  <a:srgbClr val="002060"/>
                </a:solidFill>
              </a:rPr>
              <a:t> &amp; LCD’s</a:t>
            </a:r>
            <a:endParaRPr lang="en-IN" dirty="0">
              <a:solidFill>
                <a:srgbClr val="002060"/>
              </a:solidFill>
            </a:endParaRPr>
          </a:p>
        </p:txBody>
      </p:sp>
      <p:sp>
        <p:nvSpPr>
          <p:cNvPr id="3" name="Content Placeholder 2"/>
          <p:cNvSpPr>
            <a:spLocks noGrp="1"/>
          </p:cNvSpPr>
          <p:nvPr>
            <p:ph idx="1"/>
          </p:nvPr>
        </p:nvSpPr>
        <p:spPr>
          <a:xfrm>
            <a:off x="357158" y="4143380"/>
            <a:ext cx="8229600" cy="4525963"/>
          </a:xfrm>
        </p:spPr>
        <p:txBody>
          <a:bodyPr/>
          <a:lstStyle/>
          <a:p>
            <a:pPr algn="ctr"/>
            <a:endParaRPr lang="en-US" dirty="0" smtClean="0"/>
          </a:p>
          <a:p>
            <a:pPr algn="ctr">
              <a:buNone/>
            </a:pPr>
            <a:endParaRPr lang="en-IN" dirty="0"/>
          </a:p>
        </p:txBody>
      </p:sp>
      <p:graphicFrame>
        <p:nvGraphicFramePr>
          <p:cNvPr id="20482" name="Object 2"/>
          <p:cNvGraphicFramePr>
            <a:graphicFrameLocks noChangeAspect="1"/>
          </p:cNvGraphicFramePr>
          <p:nvPr/>
        </p:nvGraphicFramePr>
        <p:xfrm>
          <a:off x="1214438" y="1746250"/>
          <a:ext cx="6932612" cy="3719513"/>
        </p:xfrm>
        <a:graphic>
          <a:graphicData uri="http://schemas.openxmlformats.org/presentationml/2006/ole">
            <p:oleObj spid="_x0000_s20482" name="CS ChemDraw Drawing" r:id="rId3" imgW="4620578" imgH="2479340" progId="">
              <p:embed/>
            </p:oleObj>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2060"/>
                </a:solidFill>
              </a:rPr>
              <a:t>Twisted </a:t>
            </a:r>
            <a:r>
              <a:rPr lang="en-US" dirty="0" err="1" smtClean="0">
                <a:solidFill>
                  <a:srgbClr val="002060"/>
                </a:solidFill>
              </a:rPr>
              <a:t>Nematics</a:t>
            </a:r>
            <a:endParaRPr lang="en-IN" dirty="0">
              <a:solidFill>
                <a:srgbClr val="002060"/>
              </a:solidFill>
            </a:endParaRPr>
          </a:p>
        </p:txBody>
      </p:sp>
      <p:sp>
        <p:nvSpPr>
          <p:cNvPr id="3" name="Content Placeholder 2"/>
          <p:cNvSpPr>
            <a:spLocks noGrp="1"/>
          </p:cNvSpPr>
          <p:nvPr>
            <p:ph idx="1"/>
          </p:nvPr>
        </p:nvSpPr>
        <p:spPr/>
        <p:txBody>
          <a:bodyPr/>
          <a:lstStyle/>
          <a:p>
            <a:pPr algn="ctr"/>
            <a:r>
              <a:rPr lang="en-US" dirty="0" smtClean="0">
                <a:solidFill>
                  <a:srgbClr val="C00000"/>
                </a:solidFill>
              </a:rPr>
              <a:t>Prepared by mechanical action (rubbing)</a:t>
            </a:r>
          </a:p>
          <a:p>
            <a:pPr algn="ctr"/>
            <a:endParaRPr lang="en-US" dirty="0" smtClean="0">
              <a:solidFill>
                <a:srgbClr val="C00000"/>
              </a:solidFill>
            </a:endParaRPr>
          </a:p>
          <a:p>
            <a:pPr algn="ctr"/>
            <a:endParaRPr lang="en-US" dirty="0" smtClean="0">
              <a:solidFill>
                <a:srgbClr val="7030A0"/>
              </a:solidFill>
            </a:endParaRPr>
          </a:p>
          <a:p>
            <a:pPr algn="ctr"/>
            <a:endParaRPr lang="en-US" dirty="0" smtClean="0">
              <a:solidFill>
                <a:srgbClr val="7030A0"/>
              </a:solidFill>
            </a:endParaRPr>
          </a:p>
          <a:p>
            <a:pPr algn="ctr"/>
            <a:r>
              <a:rPr lang="en-US" dirty="0" smtClean="0">
                <a:solidFill>
                  <a:srgbClr val="7030A0"/>
                </a:solidFill>
              </a:rPr>
              <a:t>Once generated thus, resulting </a:t>
            </a:r>
            <a:r>
              <a:rPr lang="en-US" dirty="0" err="1" smtClean="0">
                <a:solidFill>
                  <a:srgbClr val="7030A0"/>
                </a:solidFill>
              </a:rPr>
              <a:t>chirality</a:t>
            </a:r>
            <a:r>
              <a:rPr lang="en-US" dirty="0" smtClean="0">
                <a:solidFill>
                  <a:srgbClr val="7030A0"/>
                </a:solidFill>
              </a:rPr>
              <a:t> stable over time </a:t>
            </a:r>
          </a:p>
          <a:p>
            <a:pPr algn="ctr"/>
            <a:r>
              <a:rPr lang="en-US" dirty="0" smtClean="0">
                <a:solidFill>
                  <a:srgbClr val="C00000"/>
                </a:solidFill>
              </a:rPr>
              <a:t>Stable to electrical and magnetic effects which are also reversible</a:t>
            </a:r>
            <a:endParaRPr lang="en-IN" dirty="0" smtClean="0">
              <a:solidFill>
                <a:srgbClr val="C00000"/>
              </a:solidFill>
            </a:endParaRPr>
          </a:p>
          <a:p>
            <a:pPr algn="ctr">
              <a:buNone/>
            </a:pPr>
            <a:endParaRPr lang="en-US" dirty="0" smtClean="0">
              <a:solidFill>
                <a:srgbClr val="C00000"/>
              </a:solidFill>
            </a:endParaRPr>
          </a:p>
        </p:txBody>
      </p:sp>
      <p:graphicFrame>
        <p:nvGraphicFramePr>
          <p:cNvPr id="21506" name="Object 2"/>
          <p:cNvGraphicFramePr>
            <a:graphicFrameLocks noChangeAspect="1"/>
          </p:cNvGraphicFramePr>
          <p:nvPr/>
        </p:nvGraphicFramePr>
        <p:xfrm>
          <a:off x="2571750" y="2427288"/>
          <a:ext cx="3852863" cy="1323975"/>
        </p:xfrm>
        <a:graphic>
          <a:graphicData uri="http://schemas.openxmlformats.org/presentationml/2006/ole">
            <p:oleObj spid="_x0000_s21506" name="CS ChemDraw Drawing" r:id="rId3" imgW="2566058" imgH="880523" progId="">
              <p:embed/>
            </p:oleObj>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2060"/>
                </a:solidFill>
              </a:rPr>
              <a:t>The Rub!</a:t>
            </a:r>
            <a:endParaRPr lang="en-IN" dirty="0">
              <a:solidFill>
                <a:srgbClr val="002060"/>
              </a:solidFill>
            </a:endParaRPr>
          </a:p>
        </p:txBody>
      </p:sp>
      <p:sp>
        <p:nvSpPr>
          <p:cNvPr id="3" name="Content Placeholder 2"/>
          <p:cNvSpPr>
            <a:spLocks noGrp="1"/>
          </p:cNvSpPr>
          <p:nvPr>
            <p:ph idx="1"/>
          </p:nvPr>
        </p:nvSpPr>
        <p:spPr/>
        <p:txBody>
          <a:bodyPr>
            <a:normAutofit lnSpcReduction="10000"/>
          </a:bodyPr>
          <a:lstStyle/>
          <a:p>
            <a:pPr algn="ctr">
              <a:buFont typeface="Wingdings" pitchFamily="2" charset="2"/>
              <a:buChar char="q"/>
            </a:pPr>
            <a:r>
              <a:rPr lang="en-US" dirty="0" smtClean="0">
                <a:solidFill>
                  <a:srgbClr val="C00000"/>
                </a:solidFill>
              </a:rPr>
              <a:t>Can mechanical action generate </a:t>
            </a:r>
            <a:r>
              <a:rPr lang="en-US" dirty="0" err="1" smtClean="0">
                <a:solidFill>
                  <a:srgbClr val="C00000"/>
                </a:solidFill>
              </a:rPr>
              <a:t>chirality</a:t>
            </a:r>
            <a:r>
              <a:rPr lang="en-US" dirty="0" smtClean="0">
                <a:solidFill>
                  <a:srgbClr val="C00000"/>
                </a:solidFill>
              </a:rPr>
              <a:t>?</a:t>
            </a:r>
          </a:p>
          <a:p>
            <a:pPr algn="ctr">
              <a:buFont typeface="Wingdings" pitchFamily="2" charset="2"/>
              <a:buChar char="q"/>
            </a:pPr>
            <a:r>
              <a:rPr lang="en-US" dirty="0" smtClean="0">
                <a:solidFill>
                  <a:srgbClr val="7030A0"/>
                </a:solidFill>
              </a:rPr>
              <a:t>Even if so, would it be stable to thermal effects over time? </a:t>
            </a:r>
          </a:p>
          <a:p>
            <a:pPr algn="ctr">
              <a:buFont typeface="Wingdings" pitchFamily="2" charset="2"/>
              <a:buChar char="q"/>
            </a:pPr>
            <a:r>
              <a:rPr lang="en-US" dirty="0" smtClean="0">
                <a:solidFill>
                  <a:srgbClr val="C00000"/>
                </a:solidFill>
              </a:rPr>
              <a:t>What, indeed, is the origin of the </a:t>
            </a:r>
            <a:r>
              <a:rPr lang="en-US" dirty="0" err="1" smtClean="0">
                <a:solidFill>
                  <a:srgbClr val="C00000"/>
                </a:solidFill>
              </a:rPr>
              <a:t>Maugin</a:t>
            </a:r>
            <a:r>
              <a:rPr lang="en-US" dirty="0" smtClean="0">
                <a:solidFill>
                  <a:srgbClr val="C00000"/>
                </a:solidFill>
              </a:rPr>
              <a:t> effect?</a:t>
            </a:r>
          </a:p>
          <a:p>
            <a:pPr algn="ctr">
              <a:buFont typeface="Wingdings" pitchFamily="2" charset="2"/>
              <a:buChar char="q"/>
            </a:pPr>
            <a:r>
              <a:rPr lang="en-US" dirty="0" smtClean="0">
                <a:solidFill>
                  <a:srgbClr val="7030A0"/>
                </a:solidFill>
              </a:rPr>
              <a:t>Dealing with an enormous level of molecular order far exceeding even that of solids!</a:t>
            </a:r>
          </a:p>
          <a:p>
            <a:pPr algn="ctr">
              <a:buFont typeface="Wingdings" pitchFamily="2" charset="2"/>
              <a:buChar char="q"/>
            </a:pPr>
            <a:r>
              <a:rPr lang="en-US" dirty="0" smtClean="0">
                <a:solidFill>
                  <a:srgbClr val="C00000"/>
                </a:solidFill>
              </a:rPr>
              <a:t>Not easy to grow single crystals of comparable size</a:t>
            </a:r>
            <a:endParaRPr lang="en-IN" dirty="0">
              <a:solidFill>
                <a:srgbClr val="C00000"/>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2060"/>
                </a:solidFill>
              </a:rPr>
              <a:t>Twisted </a:t>
            </a:r>
            <a:r>
              <a:rPr lang="en-US" dirty="0" err="1" smtClean="0">
                <a:solidFill>
                  <a:srgbClr val="002060"/>
                </a:solidFill>
              </a:rPr>
              <a:t>Nematics</a:t>
            </a:r>
            <a:endParaRPr lang="en-IN" dirty="0">
              <a:solidFill>
                <a:srgbClr val="002060"/>
              </a:solidFill>
            </a:endParaRPr>
          </a:p>
        </p:txBody>
      </p:sp>
      <p:sp>
        <p:nvSpPr>
          <p:cNvPr id="3" name="Content Placeholder 2"/>
          <p:cNvSpPr>
            <a:spLocks noGrp="1"/>
          </p:cNvSpPr>
          <p:nvPr>
            <p:ph idx="1"/>
          </p:nvPr>
        </p:nvSpPr>
        <p:spPr/>
        <p:txBody>
          <a:bodyPr/>
          <a:lstStyle/>
          <a:p>
            <a:pPr algn="ctr">
              <a:buNone/>
            </a:pPr>
            <a:endParaRPr lang="en-US" dirty="0" smtClean="0"/>
          </a:p>
          <a:p>
            <a:pPr algn="ctr">
              <a:lnSpc>
                <a:spcPct val="150000"/>
              </a:lnSpc>
              <a:buNone/>
            </a:pPr>
            <a:r>
              <a:rPr lang="en-IN" dirty="0" smtClean="0">
                <a:solidFill>
                  <a:srgbClr val="C00000"/>
                </a:solidFill>
              </a:rPr>
              <a:t>‘Liquid crystals for twisted </a:t>
            </a:r>
            <a:r>
              <a:rPr lang="en-IN" dirty="0" err="1" smtClean="0">
                <a:solidFill>
                  <a:srgbClr val="C00000"/>
                </a:solidFill>
              </a:rPr>
              <a:t>nematic</a:t>
            </a:r>
            <a:r>
              <a:rPr lang="en-IN" dirty="0" smtClean="0">
                <a:solidFill>
                  <a:srgbClr val="C00000"/>
                </a:solidFill>
              </a:rPr>
              <a:t> display devices’</a:t>
            </a:r>
          </a:p>
          <a:p>
            <a:pPr algn="ctr">
              <a:lnSpc>
                <a:spcPct val="150000"/>
              </a:lnSpc>
              <a:buNone/>
            </a:pPr>
            <a:r>
              <a:rPr lang="en-IN" dirty="0" smtClean="0">
                <a:solidFill>
                  <a:srgbClr val="7030A0"/>
                </a:solidFill>
              </a:rPr>
              <a:t>G. W. Gray and S. M. Kelly</a:t>
            </a:r>
          </a:p>
          <a:p>
            <a:pPr algn="ctr">
              <a:lnSpc>
                <a:spcPct val="150000"/>
              </a:lnSpc>
              <a:buNone/>
            </a:pPr>
            <a:r>
              <a:rPr lang="en-IN" u="sng" dirty="0" smtClean="0">
                <a:solidFill>
                  <a:srgbClr val="C00000"/>
                </a:solidFill>
              </a:rPr>
              <a:t>J. Mater. Chem.</a:t>
            </a:r>
            <a:r>
              <a:rPr lang="en-IN" dirty="0" smtClean="0">
                <a:solidFill>
                  <a:srgbClr val="C00000"/>
                </a:solidFill>
              </a:rPr>
              <a:t>, 1999, </a:t>
            </a:r>
            <a:r>
              <a:rPr lang="en-IN" u="sng" dirty="0" smtClean="0">
                <a:solidFill>
                  <a:srgbClr val="C00000"/>
                </a:solidFill>
              </a:rPr>
              <a:t>9</a:t>
            </a:r>
            <a:r>
              <a:rPr lang="en-IN" dirty="0" smtClean="0">
                <a:solidFill>
                  <a:srgbClr val="C00000"/>
                </a:solidFill>
              </a:rPr>
              <a:t>, 2037–2050 </a:t>
            </a:r>
          </a:p>
          <a:p>
            <a:pPr algn="ctr">
              <a:buNone/>
            </a:pPr>
            <a:endParaRPr lang="en-IN"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2060"/>
                </a:solidFill>
              </a:rPr>
              <a:t>What?..Why?..How?...</a:t>
            </a:r>
            <a:endParaRPr lang="en-IN" dirty="0">
              <a:solidFill>
                <a:srgbClr val="002060"/>
              </a:solidFill>
            </a:endParaRPr>
          </a:p>
        </p:txBody>
      </p:sp>
      <p:sp>
        <p:nvSpPr>
          <p:cNvPr id="3" name="Content Placeholder 2"/>
          <p:cNvSpPr>
            <a:spLocks noGrp="1"/>
          </p:cNvSpPr>
          <p:nvPr>
            <p:ph idx="1"/>
          </p:nvPr>
        </p:nvSpPr>
        <p:spPr/>
        <p:txBody>
          <a:bodyPr/>
          <a:lstStyle/>
          <a:p>
            <a:pPr algn="ctr">
              <a:buNone/>
            </a:pPr>
            <a:endParaRPr lang="en-US" dirty="0" smtClean="0">
              <a:solidFill>
                <a:srgbClr val="C00000"/>
              </a:solidFill>
            </a:endParaRPr>
          </a:p>
          <a:p>
            <a:pPr algn="ctr">
              <a:lnSpc>
                <a:spcPct val="150000"/>
              </a:lnSpc>
              <a:buNone/>
            </a:pPr>
            <a:r>
              <a:rPr lang="en-US" sz="4000" dirty="0" smtClean="0">
                <a:solidFill>
                  <a:srgbClr val="C00000"/>
                </a:solidFill>
              </a:rPr>
              <a:t>The Physical Organic Chemist as Devil’s Advocate!</a:t>
            </a:r>
          </a:p>
          <a:p>
            <a:pPr algn="ctr">
              <a:lnSpc>
                <a:spcPct val="150000"/>
              </a:lnSpc>
              <a:buNone/>
            </a:pPr>
            <a:r>
              <a:rPr lang="en-US" sz="4000" dirty="0" smtClean="0">
                <a:solidFill>
                  <a:srgbClr val="7030A0"/>
                </a:solidFill>
              </a:rPr>
              <a:t>Stereochemistry to the Rescue!</a:t>
            </a:r>
            <a:endParaRPr lang="en-IN" sz="4000" dirty="0">
              <a:solidFill>
                <a:srgbClr val="7030A0"/>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2060"/>
                </a:solidFill>
              </a:rPr>
              <a:t>Alternative Possibility</a:t>
            </a:r>
            <a:endParaRPr lang="en-IN" dirty="0">
              <a:solidFill>
                <a:srgbClr val="002060"/>
              </a:solidFill>
            </a:endParaRPr>
          </a:p>
        </p:txBody>
      </p:sp>
      <p:sp>
        <p:nvSpPr>
          <p:cNvPr id="3" name="Content Placeholder 2"/>
          <p:cNvSpPr>
            <a:spLocks noGrp="1"/>
          </p:cNvSpPr>
          <p:nvPr>
            <p:ph idx="1"/>
          </p:nvPr>
        </p:nvSpPr>
        <p:spPr/>
        <p:txBody>
          <a:bodyPr/>
          <a:lstStyle/>
          <a:p>
            <a:pPr algn="ctr">
              <a:buNone/>
            </a:pPr>
            <a:r>
              <a:rPr lang="en-US" dirty="0" smtClean="0">
                <a:solidFill>
                  <a:srgbClr val="C00000"/>
                </a:solidFill>
              </a:rPr>
              <a:t>Are liquid crystals derived from conglomerates?</a:t>
            </a:r>
          </a:p>
          <a:p>
            <a:pPr algn="ctr">
              <a:buNone/>
            </a:pPr>
            <a:endParaRPr lang="en-IN" dirty="0">
              <a:solidFill>
                <a:srgbClr val="C00000"/>
              </a:solidFill>
            </a:endParaRPr>
          </a:p>
        </p:txBody>
      </p:sp>
      <p:graphicFrame>
        <p:nvGraphicFramePr>
          <p:cNvPr id="22530" name="Object 2"/>
          <p:cNvGraphicFramePr>
            <a:graphicFrameLocks noChangeAspect="1"/>
          </p:cNvGraphicFramePr>
          <p:nvPr/>
        </p:nvGraphicFramePr>
        <p:xfrm>
          <a:off x="714348" y="2500306"/>
          <a:ext cx="7764463" cy="2933700"/>
        </p:xfrm>
        <a:graphic>
          <a:graphicData uri="http://schemas.openxmlformats.org/presentationml/2006/ole">
            <p:oleObj spid="_x0000_s22530" name="CS ChemDraw Drawing" r:id="rId3" imgW="5173417" imgH="1956479" progId="">
              <p:embed/>
            </p:oleObj>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2060"/>
                </a:solidFill>
              </a:rPr>
              <a:t>Conglomerates</a:t>
            </a:r>
            <a:endParaRPr lang="en-IN" dirty="0">
              <a:solidFill>
                <a:srgbClr val="002060"/>
              </a:solidFill>
            </a:endParaRPr>
          </a:p>
        </p:txBody>
      </p:sp>
      <p:sp>
        <p:nvSpPr>
          <p:cNvPr id="3" name="Content Placeholder 2"/>
          <p:cNvSpPr>
            <a:spLocks noGrp="1"/>
          </p:cNvSpPr>
          <p:nvPr>
            <p:ph idx="1"/>
          </p:nvPr>
        </p:nvSpPr>
        <p:spPr/>
        <p:txBody>
          <a:bodyPr/>
          <a:lstStyle/>
          <a:p>
            <a:pPr algn="ctr">
              <a:buNone/>
            </a:pPr>
            <a:endParaRPr lang="en-US" dirty="0" smtClean="0"/>
          </a:p>
          <a:p>
            <a:pPr algn="ctr">
              <a:lnSpc>
                <a:spcPct val="150000"/>
              </a:lnSpc>
              <a:buNone/>
            </a:pPr>
            <a:r>
              <a:rPr lang="en-GB" dirty="0" smtClean="0">
                <a:solidFill>
                  <a:srgbClr val="C00000"/>
                </a:solidFill>
              </a:rPr>
              <a:t>E.L. </a:t>
            </a:r>
            <a:r>
              <a:rPr lang="en-GB" dirty="0" err="1" smtClean="0">
                <a:solidFill>
                  <a:srgbClr val="C00000"/>
                </a:solidFill>
              </a:rPr>
              <a:t>Eliel</a:t>
            </a:r>
            <a:r>
              <a:rPr lang="en-GB" dirty="0" smtClean="0">
                <a:solidFill>
                  <a:srgbClr val="C00000"/>
                </a:solidFill>
              </a:rPr>
              <a:t>, S.H. </a:t>
            </a:r>
            <a:r>
              <a:rPr lang="en-GB" dirty="0" err="1" smtClean="0">
                <a:solidFill>
                  <a:srgbClr val="C00000"/>
                </a:solidFill>
              </a:rPr>
              <a:t>Wilen</a:t>
            </a:r>
            <a:r>
              <a:rPr lang="en-GB" dirty="0" smtClean="0">
                <a:solidFill>
                  <a:srgbClr val="C00000"/>
                </a:solidFill>
              </a:rPr>
              <a:t>, L.N. </a:t>
            </a:r>
            <a:r>
              <a:rPr lang="en-GB" dirty="0" err="1" smtClean="0">
                <a:solidFill>
                  <a:srgbClr val="C00000"/>
                </a:solidFill>
              </a:rPr>
              <a:t>Mander</a:t>
            </a:r>
            <a:r>
              <a:rPr lang="en-GB" dirty="0" smtClean="0">
                <a:solidFill>
                  <a:srgbClr val="C00000"/>
                </a:solidFill>
              </a:rPr>
              <a:t>, Stereochemistry of Organic Compounds, </a:t>
            </a:r>
          </a:p>
          <a:p>
            <a:pPr algn="ctr">
              <a:lnSpc>
                <a:spcPct val="150000"/>
              </a:lnSpc>
              <a:buNone/>
            </a:pPr>
            <a:r>
              <a:rPr lang="en-GB" dirty="0" smtClean="0">
                <a:solidFill>
                  <a:srgbClr val="C00000"/>
                </a:solidFill>
              </a:rPr>
              <a:t>John Wiley, New York, 1994, p 159 </a:t>
            </a:r>
            <a:endParaRPr lang="en-IN" dirty="0">
              <a:solidFill>
                <a:srgbClr val="C00000"/>
              </a:solidFil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2060"/>
                </a:solidFill>
              </a:rPr>
              <a:t>Spontaneous Resolution</a:t>
            </a:r>
            <a:endParaRPr lang="en-IN" dirty="0">
              <a:solidFill>
                <a:srgbClr val="002060"/>
              </a:solidFill>
            </a:endParaRPr>
          </a:p>
        </p:txBody>
      </p:sp>
      <p:sp>
        <p:nvSpPr>
          <p:cNvPr id="3" name="Content Placeholder 2"/>
          <p:cNvSpPr>
            <a:spLocks noGrp="1"/>
          </p:cNvSpPr>
          <p:nvPr>
            <p:ph idx="1"/>
          </p:nvPr>
        </p:nvSpPr>
        <p:spPr/>
        <p:txBody>
          <a:bodyPr/>
          <a:lstStyle/>
          <a:p>
            <a:pPr algn="ctr">
              <a:buNone/>
            </a:pPr>
            <a:r>
              <a:rPr lang="en-US" dirty="0" err="1" smtClean="0">
                <a:solidFill>
                  <a:srgbClr val="C00000"/>
                </a:solidFill>
              </a:rPr>
              <a:t>Achiral</a:t>
            </a:r>
            <a:r>
              <a:rPr lang="en-US" dirty="0" smtClean="0">
                <a:solidFill>
                  <a:srgbClr val="C00000"/>
                </a:solidFill>
              </a:rPr>
              <a:t> molecules can form </a:t>
            </a:r>
            <a:r>
              <a:rPr lang="en-US" dirty="0" err="1" smtClean="0">
                <a:solidFill>
                  <a:srgbClr val="C00000"/>
                </a:solidFill>
              </a:rPr>
              <a:t>chiral</a:t>
            </a:r>
            <a:r>
              <a:rPr lang="en-US" dirty="0" smtClean="0">
                <a:solidFill>
                  <a:srgbClr val="C00000"/>
                </a:solidFill>
              </a:rPr>
              <a:t> crystals!</a:t>
            </a:r>
          </a:p>
          <a:p>
            <a:pPr algn="ctr">
              <a:buNone/>
            </a:pPr>
            <a:endParaRPr lang="en-IN" dirty="0">
              <a:solidFill>
                <a:srgbClr val="C00000"/>
              </a:solidFill>
            </a:endParaRPr>
          </a:p>
        </p:txBody>
      </p:sp>
      <p:graphicFrame>
        <p:nvGraphicFramePr>
          <p:cNvPr id="26626" name="Object 2"/>
          <p:cNvGraphicFramePr>
            <a:graphicFrameLocks noChangeAspect="1"/>
          </p:cNvGraphicFramePr>
          <p:nvPr/>
        </p:nvGraphicFramePr>
        <p:xfrm>
          <a:off x="1290638" y="2419350"/>
          <a:ext cx="6575425" cy="3671888"/>
        </p:xfrm>
        <a:graphic>
          <a:graphicData uri="http://schemas.openxmlformats.org/presentationml/2006/ole">
            <p:oleObj spid="_x0000_s26626" name="CS ChemDraw Drawing" r:id="rId3" imgW="3651220" imgH="2040428" progId="">
              <p:embed/>
            </p:oleObj>
          </a:graphicData>
        </a:graphic>
      </p:graphicFrame>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2060"/>
                </a:solidFill>
              </a:rPr>
              <a:t>A </a:t>
            </a:r>
            <a:r>
              <a:rPr lang="en-US" dirty="0" err="1" smtClean="0">
                <a:solidFill>
                  <a:srgbClr val="002060"/>
                </a:solidFill>
              </a:rPr>
              <a:t>Nanoparticle</a:t>
            </a:r>
            <a:r>
              <a:rPr lang="en-US" dirty="0" smtClean="0">
                <a:solidFill>
                  <a:srgbClr val="002060"/>
                </a:solidFill>
              </a:rPr>
              <a:t> Dispersion….</a:t>
            </a:r>
            <a:endParaRPr lang="en-IN" dirty="0">
              <a:solidFill>
                <a:srgbClr val="002060"/>
              </a:solidFill>
            </a:endParaRPr>
          </a:p>
        </p:txBody>
      </p:sp>
      <p:sp>
        <p:nvSpPr>
          <p:cNvPr id="3" name="Content Placeholder 2"/>
          <p:cNvSpPr>
            <a:spLocks noGrp="1"/>
          </p:cNvSpPr>
          <p:nvPr>
            <p:ph idx="1"/>
          </p:nvPr>
        </p:nvSpPr>
        <p:spPr/>
        <p:txBody>
          <a:bodyPr/>
          <a:lstStyle/>
          <a:p>
            <a:pPr algn="ctr">
              <a:buNone/>
            </a:pPr>
            <a:r>
              <a:rPr lang="en-US" dirty="0" smtClean="0">
                <a:solidFill>
                  <a:srgbClr val="C00000"/>
                </a:solidFill>
              </a:rPr>
              <a:t>A partially molten conglomerate</a:t>
            </a:r>
          </a:p>
          <a:p>
            <a:pPr algn="ctr">
              <a:buNone/>
            </a:pPr>
            <a:endParaRPr lang="en-US" dirty="0" smtClean="0">
              <a:solidFill>
                <a:srgbClr val="C00000"/>
              </a:solidFill>
            </a:endParaRPr>
          </a:p>
          <a:p>
            <a:pPr algn="ctr">
              <a:buNone/>
            </a:pPr>
            <a:endParaRPr lang="en-US" dirty="0" smtClean="0">
              <a:solidFill>
                <a:srgbClr val="C00000"/>
              </a:solidFill>
            </a:endParaRPr>
          </a:p>
          <a:p>
            <a:pPr algn="ctr">
              <a:buNone/>
            </a:pPr>
            <a:endParaRPr lang="en-IN" dirty="0">
              <a:solidFill>
                <a:srgbClr val="C00000"/>
              </a:solidFill>
            </a:endParaRPr>
          </a:p>
        </p:txBody>
      </p:sp>
      <p:graphicFrame>
        <p:nvGraphicFramePr>
          <p:cNvPr id="23556" name="Object 4"/>
          <p:cNvGraphicFramePr>
            <a:graphicFrameLocks noChangeAspect="1"/>
          </p:cNvGraphicFramePr>
          <p:nvPr/>
        </p:nvGraphicFramePr>
        <p:xfrm>
          <a:off x="2214546" y="2428868"/>
          <a:ext cx="4757738" cy="3471863"/>
        </p:xfrm>
        <a:graphic>
          <a:graphicData uri="http://schemas.openxmlformats.org/presentationml/2006/ole">
            <p:oleObj spid="_x0000_s23556" name="CS ChemDraw Drawing" r:id="rId3" imgW="3173965" imgH="2312791" progId="">
              <p:embed/>
            </p:oleObj>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625" y="285750"/>
            <a:ext cx="8229600" cy="1143000"/>
          </a:xfrm>
        </p:spPr>
        <p:txBody>
          <a:bodyPr/>
          <a:lstStyle/>
          <a:p>
            <a:pPr>
              <a:defRPr/>
            </a:pPr>
            <a:r>
              <a:rPr lang="en-US" sz="3600" dirty="0" smtClean="0">
                <a:solidFill>
                  <a:srgbClr val="FF6600"/>
                </a:solidFill>
                <a:effectLst>
                  <a:outerShdw blurRad="38100" dist="38100" dir="2700000" algn="tl">
                    <a:srgbClr val="000000">
                      <a:alpha val="43137"/>
                    </a:srgbClr>
                  </a:outerShdw>
                </a:effectLst>
                <a:latin typeface="Baskerville Old Face" pitchFamily="18" charset="0"/>
              </a:rPr>
              <a:t>About OMICS Group Conferences</a:t>
            </a:r>
          </a:p>
        </p:txBody>
      </p:sp>
      <p:sp>
        <p:nvSpPr>
          <p:cNvPr id="3" name="Content Placeholder 2"/>
          <p:cNvSpPr>
            <a:spLocks noGrp="1"/>
          </p:cNvSpPr>
          <p:nvPr>
            <p:ph idx="1"/>
          </p:nvPr>
        </p:nvSpPr>
        <p:spPr>
          <a:xfrm>
            <a:off x="571500" y="1571625"/>
            <a:ext cx="7972425" cy="4483100"/>
          </a:xfr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txBody>
          <a:bodyPr/>
          <a:lstStyle/>
          <a:p>
            <a:pPr algn="just">
              <a:buFont typeface="Arial" charset="0"/>
              <a:buNone/>
              <a:defRPr/>
            </a:pPr>
            <a:r>
              <a:rPr lang="en-US" sz="2000" dirty="0" smtClean="0">
                <a:latin typeface="+mj-lt"/>
              </a:rPr>
              <a:t>      OMICS Group International is a pioneer and leading science event organizer, which publishes around 400 open access journals and conducts over 300 Medical, Clinical, Engineering, Life Sciences, </a:t>
            </a:r>
            <a:r>
              <a:rPr lang="en-US" sz="2000" dirty="0" err="1" smtClean="0">
                <a:latin typeface="+mj-lt"/>
              </a:rPr>
              <a:t>Phrama</a:t>
            </a:r>
            <a:r>
              <a:rPr lang="en-US" sz="2000" dirty="0" smtClean="0">
                <a:latin typeface="+mj-lt"/>
              </a:rPr>
              <a:t> scientific conferences all over the globe annually with the support of more than 1000 scientific associations and 30,000 editorial board members and 3.5 million followers to its credit.</a:t>
            </a:r>
            <a:br>
              <a:rPr lang="en-US" sz="2000" dirty="0" smtClean="0">
                <a:latin typeface="+mj-lt"/>
              </a:rPr>
            </a:br>
            <a:endParaRPr lang="en-US" sz="2000" dirty="0" smtClean="0">
              <a:latin typeface="+mj-lt"/>
            </a:endParaRPr>
          </a:p>
          <a:p>
            <a:pPr algn="just">
              <a:buFont typeface="Arial" charset="0"/>
              <a:buNone/>
              <a:defRPr/>
            </a:pPr>
            <a:r>
              <a:rPr lang="en-US" sz="2000" dirty="0" smtClean="0">
                <a:latin typeface="+mj-lt"/>
              </a:rPr>
              <a:t>      OMICS Group has organized 500 conferences, workshops and national symposiums across the major cities including San Francisco, Las Vegas, San Antonio, Omaha, Orlando, Raleigh, Santa Clara, Chicago, Philadelphia, Baltimore, United Kingdom, Valencia, Dubai, Beijing, Hyderabad, </a:t>
            </a:r>
            <a:r>
              <a:rPr lang="en-US" sz="2000" dirty="0" err="1" smtClean="0">
                <a:latin typeface="+mj-lt"/>
              </a:rPr>
              <a:t>Bengaluru</a:t>
            </a:r>
            <a:r>
              <a:rPr lang="en-US" sz="2000" dirty="0" smtClean="0">
                <a:latin typeface="+mj-lt"/>
              </a:rPr>
              <a:t> and Mumbai.</a:t>
            </a:r>
          </a:p>
          <a:p>
            <a:pPr>
              <a:defRPr/>
            </a:pP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2060"/>
                </a:solidFill>
              </a:rPr>
              <a:t>Compatibility</a:t>
            </a:r>
            <a:endParaRPr lang="en-IN" dirty="0">
              <a:solidFill>
                <a:srgbClr val="002060"/>
              </a:solidFill>
            </a:endParaRPr>
          </a:p>
        </p:txBody>
      </p:sp>
      <p:sp>
        <p:nvSpPr>
          <p:cNvPr id="3" name="Content Placeholder 2"/>
          <p:cNvSpPr>
            <a:spLocks noGrp="1"/>
          </p:cNvSpPr>
          <p:nvPr>
            <p:ph idx="1"/>
          </p:nvPr>
        </p:nvSpPr>
        <p:spPr/>
        <p:txBody>
          <a:bodyPr>
            <a:normAutofit lnSpcReduction="10000"/>
          </a:bodyPr>
          <a:lstStyle/>
          <a:p>
            <a:pPr algn="ctr">
              <a:buNone/>
            </a:pPr>
            <a:r>
              <a:rPr lang="en-US" dirty="0" smtClean="0">
                <a:solidFill>
                  <a:srgbClr val="C00000"/>
                </a:solidFill>
              </a:rPr>
              <a:t>Effect on polarized light</a:t>
            </a:r>
          </a:p>
          <a:p>
            <a:pPr algn="ctr">
              <a:buNone/>
            </a:pPr>
            <a:endParaRPr lang="en-US" dirty="0" smtClean="0">
              <a:solidFill>
                <a:srgbClr val="C00000"/>
              </a:solidFill>
            </a:endParaRPr>
          </a:p>
          <a:p>
            <a:pPr algn="ctr">
              <a:buNone/>
            </a:pPr>
            <a:endParaRPr lang="en-US" dirty="0" smtClean="0">
              <a:solidFill>
                <a:srgbClr val="C00000"/>
              </a:solidFill>
            </a:endParaRPr>
          </a:p>
          <a:p>
            <a:pPr algn="ctr">
              <a:buNone/>
            </a:pPr>
            <a:endParaRPr lang="en-US" dirty="0" smtClean="0">
              <a:solidFill>
                <a:srgbClr val="C00000"/>
              </a:solidFill>
            </a:endParaRPr>
          </a:p>
          <a:p>
            <a:pPr algn="ctr">
              <a:buNone/>
            </a:pPr>
            <a:endParaRPr lang="en-US" dirty="0" smtClean="0">
              <a:solidFill>
                <a:srgbClr val="C00000"/>
              </a:solidFill>
            </a:endParaRPr>
          </a:p>
          <a:p>
            <a:pPr algn="ctr">
              <a:buNone/>
            </a:pPr>
            <a:endParaRPr lang="en-US" dirty="0" smtClean="0">
              <a:solidFill>
                <a:srgbClr val="C00000"/>
              </a:solidFill>
            </a:endParaRPr>
          </a:p>
          <a:p>
            <a:pPr algn="ctr">
              <a:buNone/>
            </a:pPr>
            <a:endParaRPr lang="en-US" dirty="0" smtClean="0">
              <a:solidFill>
                <a:srgbClr val="7030A0"/>
              </a:solidFill>
            </a:endParaRPr>
          </a:p>
          <a:p>
            <a:pPr algn="ctr">
              <a:buNone/>
            </a:pPr>
            <a:r>
              <a:rPr lang="en-US" dirty="0" smtClean="0">
                <a:solidFill>
                  <a:srgbClr val="7030A0"/>
                </a:solidFill>
              </a:rPr>
              <a:t>Symmetry Breaking</a:t>
            </a:r>
          </a:p>
          <a:p>
            <a:pPr algn="ctr">
              <a:buFont typeface="Wingdings" pitchFamily="2" charset="2"/>
              <a:buChar char="q"/>
            </a:pPr>
            <a:endParaRPr lang="en-US" dirty="0" smtClean="0">
              <a:solidFill>
                <a:srgbClr val="C00000"/>
              </a:solidFill>
            </a:endParaRPr>
          </a:p>
          <a:p>
            <a:pPr algn="ctr">
              <a:buNone/>
            </a:pPr>
            <a:endParaRPr lang="en-US" dirty="0" smtClean="0">
              <a:solidFill>
                <a:srgbClr val="C00000"/>
              </a:solidFill>
            </a:endParaRPr>
          </a:p>
          <a:p>
            <a:pPr algn="ctr">
              <a:buNone/>
            </a:pPr>
            <a:endParaRPr lang="en-US" dirty="0" smtClean="0">
              <a:solidFill>
                <a:srgbClr val="C00000"/>
              </a:solidFill>
            </a:endParaRPr>
          </a:p>
        </p:txBody>
      </p:sp>
      <p:graphicFrame>
        <p:nvGraphicFramePr>
          <p:cNvPr id="27653" name="Object 5"/>
          <p:cNvGraphicFramePr>
            <a:graphicFrameLocks noChangeAspect="1"/>
          </p:cNvGraphicFramePr>
          <p:nvPr/>
        </p:nvGraphicFramePr>
        <p:xfrm>
          <a:off x="1571604" y="2428868"/>
          <a:ext cx="5840412" cy="2749550"/>
        </p:xfrm>
        <a:graphic>
          <a:graphicData uri="http://schemas.openxmlformats.org/presentationml/2006/ole">
            <p:oleObj spid="_x0000_s27653" name="CS ChemDraw Drawing" r:id="rId3" imgW="3894707" imgH="1833119" progId="">
              <p:embed/>
            </p:oleObj>
          </a:graphicData>
        </a:graphic>
      </p:graphicFrame>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2060"/>
                </a:solidFill>
              </a:rPr>
              <a:t>Compatibility</a:t>
            </a:r>
            <a:endParaRPr lang="en-IN" dirty="0">
              <a:solidFill>
                <a:srgbClr val="002060"/>
              </a:solidFill>
            </a:endParaRPr>
          </a:p>
        </p:txBody>
      </p:sp>
      <p:sp>
        <p:nvSpPr>
          <p:cNvPr id="3" name="Content Placeholder 2"/>
          <p:cNvSpPr>
            <a:spLocks noGrp="1"/>
          </p:cNvSpPr>
          <p:nvPr>
            <p:ph idx="1"/>
          </p:nvPr>
        </p:nvSpPr>
        <p:spPr/>
        <p:txBody>
          <a:bodyPr>
            <a:normAutofit fontScale="92500" lnSpcReduction="10000"/>
          </a:bodyPr>
          <a:lstStyle/>
          <a:p>
            <a:pPr algn="ctr">
              <a:buNone/>
            </a:pPr>
            <a:r>
              <a:rPr lang="en-US" dirty="0" smtClean="0">
                <a:solidFill>
                  <a:srgbClr val="C00000"/>
                </a:solidFill>
              </a:rPr>
              <a:t>Electrical effects</a:t>
            </a:r>
          </a:p>
          <a:p>
            <a:pPr algn="ctr">
              <a:buNone/>
            </a:pPr>
            <a:endParaRPr lang="en-US" dirty="0" smtClean="0">
              <a:solidFill>
                <a:srgbClr val="C00000"/>
              </a:solidFill>
            </a:endParaRPr>
          </a:p>
          <a:p>
            <a:pPr algn="ctr">
              <a:buNone/>
            </a:pPr>
            <a:endParaRPr lang="en-US" dirty="0" smtClean="0">
              <a:solidFill>
                <a:srgbClr val="C00000"/>
              </a:solidFill>
            </a:endParaRPr>
          </a:p>
          <a:p>
            <a:pPr algn="ctr">
              <a:buNone/>
            </a:pPr>
            <a:endParaRPr lang="en-US" dirty="0" smtClean="0">
              <a:solidFill>
                <a:srgbClr val="C00000"/>
              </a:solidFill>
            </a:endParaRPr>
          </a:p>
          <a:p>
            <a:pPr algn="ctr">
              <a:buNone/>
            </a:pPr>
            <a:endParaRPr lang="en-US" dirty="0" smtClean="0">
              <a:solidFill>
                <a:srgbClr val="C00000"/>
              </a:solidFill>
            </a:endParaRPr>
          </a:p>
          <a:p>
            <a:pPr algn="ctr">
              <a:buNone/>
            </a:pPr>
            <a:endParaRPr lang="en-US" dirty="0" smtClean="0">
              <a:solidFill>
                <a:srgbClr val="C00000"/>
              </a:solidFill>
            </a:endParaRPr>
          </a:p>
          <a:p>
            <a:pPr algn="ctr">
              <a:buNone/>
            </a:pPr>
            <a:endParaRPr lang="en-US" dirty="0" smtClean="0">
              <a:solidFill>
                <a:srgbClr val="7030A0"/>
              </a:solidFill>
            </a:endParaRPr>
          </a:p>
          <a:p>
            <a:pPr algn="ctr">
              <a:buNone/>
            </a:pPr>
            <a:endParaRPr lang="en-US" dirty="0" smtClean="0">
              <a:solidFill>
                <a:srgbClr val="7030A0"/>
              </a:solidFill>
            </a:endParaRPr>
          </a:p>
          <a:p>
            <a:pPr algn="ctr">
              <a:spcBef>
                <a:spcPts val="600"/>
              </a:spcBef>
              <a:buNone/>
            </a:pPr>
            <a:r>
              <a:rPr lang="en-US" dirty="0" smtClean="0">
                <a:solidFill>
                  <a:srgbClr val="7030A0"/>
                </a:solidFill>
              </a:rPr>
              <a:t>Coagulation to minimize surface charge</a:t>
            </a:r>
          </a:p>
          <a:p>
            <a:pPr algn="ctr">
              <a:buNone/>
            </a:pPr>
            <a:endParaRPr lang="en-IN" dirty="0">
              <a:solidFill>
                <a:srgbClr val="C00000"/>
              </a:solidFill>
            </a:endParaRPr>
          </a:p>
        </p:txBody>
      </p:sp>
      <p:graphicFrame>
        <p:nvGraphicFramePr>
          <p:cNvPr id="28674" name="Object 2"/>
          <p:cNvGraphicFramePr>
            <a:graphicFrameLocks noChangeAspect="1"/>
          </p:cNvGraphicFramePr>
          <p:nvPr/>
        </p:nvGraphicFramePr>
        <p:xfrm>
          <a:off x="1504950" y="2243138"/>
          <a:ext cx="6184900" cy="3148012"/>
        </p:xfrm>
        <a:graphic>
          <a:graphicData uri="http://schemas.openxmlformats.org/presentationml/2006/ole">
            <p:oleObj spid="_x0000_s28674" name="CS ChemDraw Drawing" r:id="rId3" imgW="3436347" imgH="1749170" progId="">
              <p:embed/>
            </p:oleObj>
          </a:graphicData>
        </a:graphic>
      </p:graphicFrame>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2060"/>
                </a:solidFill>
              </a:rPr>
              <a:t>Twisting??...</a:t>
            </a:r>
            <a:endParaRPr lang="en-IN" dirty="0">
              <a:solidFill>
                <a:srgbClr val="002060"/>
              </a:solidFill>
            </a:endParaRPr>
          </a:p>
        </p:txBody>
      </p:sp>
      <p:sp>
        <p:nvSpPr>
          <p:cNvPr id="3" name="Content Placeholder 2"/>
          <p:cNvSpPr>
            <a:spLocks noGrp="1"/>
          </p:cNvSpPr>
          <p:nvPr>
            <p:ph idx="1"/>
          </p:nvPr>
        </p:nvSpPr>
        <p:spPr/>
        <p:txBody>
          <a:bodyPr>
            <a:normAutofit fontScale="92500" lnSpcReduction="20000"/>
          </a:bodyPr>
          <a:lstStyle/>
          <a:p>
            <a:pPr algn="ctr">
              <a:buNone/>
            </a:pPr>
            <a:r>
              <a:rPr lang="en-US" dirty="0" smtClean="0">
                <a:solidFill>
                  <a:srgbClr val="C00000"/>
                </a:solidFill>
              </a:rPr>
              <a:t>A </a:t>
            </a:r>
            <a:r>
              <a:rPr lang="en-US" dirty="0" err="1" smtClean="0">
                <a:solidFill>
                  <a:srgbClr val="C00000"/>
                </a:solidFill>
              </a:rPr>
              <a:t>nanoparticle</a:t>
            </a:r>
            <a:r>
              <a:rPr lang="en-US" dirty="0" smtClean="0">
                <a:solidFill>
                  <a:srgbClr val="C00000"/>
                </a:solidFill>
              </a:rPr>
              <a:t> dispersion : a ‘twilight zone’</a:t>
            </a:r>
          </a:p>
          <a:p>
            <a:pPr algn="ctr">
              <a:buNone/>
            </a:pPr>
            <a:endParaRPr lang="en-US" dirty="0" smtClean="0">
              <a:solidFill>
                <a:srgbClr val="C00000"/>
              </a:solidFill>
            </a:endParaRPr>
          </a:p>
          <a:p>
            <a:pPr algn="ctr">
              <a:buNone/>
            </a:pPr>
            <a:endParaRPr lang="en-US" dirty="0" smtClean="0">
              <a:solidFill>
                <a:srgbClr val="C00000"/>
              </a:solidFill>
            </a:endParaRPr>
          </a:p>
          <a:p>
            <a:pPr algn="ctr">
              <a:buNone/>
            </a:pPr>
            <a:endParaRPr lang="en-US" dirty="0" smtClean="0">
              <a:solidFill>
                <a:srgbClr val="C00000"/>
              </a:solidFill>
            </a:endParaRPr>
          </a:p>
          <a:p>
            <a:pPr algn="ctr">
              <a:buNone/>
            </a:pPr>
            <a:endParaRPr lang="en-US" dirty="0" smtClean="0">
              <a:solidFill>
                <a:srgbClr val="C00000"/>
              </a:solidFill>
            </a:endParaRPr>
          </a:p>
          <a:p>
            <a:pPr algn="ctr">
              <a:buNone/>
            </a:pPr>
            <a:endParaRPr lang="en-US" dirty="0" smtClean="0">
              <a:solidFill>
                <a:srgbClr val="C00000"/>
              </a:solidFill>
            </a:endParaRPr>
          </a:p>
          <a:p>
            <a:pPr algn="ctr">
              <a:buNone/>
            </a:pPr>
            <a:endParaRPr lang="en-US" dirty="0" smtClean="0">
              <a:solidFill>
                <a:srgbClr val="7030A0"/>
              </a:solidFill>
            </a:endParaRPr>
          </a:p>
          <a:p>
            <a:pPr algn="ctr">
              <a:buNone/>
            </a:pPr>
            <a:endParaRPr lang="en-US" dirty="0" smtClean="0">
              <a:solidFill>
                <a:srgbClr val="7030A0"/>
              </a:solidFill>
            </a:endParaRPr>
          </a:p>
          <a:p>
            <a:pPr algn="ctr">
              <a:buNone/>
            </a:pPr>
            <a:r>
              <a:rPr lang="en-US" dirty="0" smtClean="0">
                <a:solidFill>
                  <a:srgbClr val="7030A0"/>
                </a:solidFill>
              </a:rPr>
              <a:t>Molecular level order in the bulk LC not compatible with fluidity!</a:t>
            </a:r>
            <a:endParaRPr lang="en-IN" dirty="0">
              <a:solidFill>
                <a:srgbClr val="7030A0"/>
              </a:solidFill>
            </a:endParaRPr>
          </a:p>
        </p:txBody>
      </p:sp>
      <p:graphicFrame>
        <p:nvGraphicFramePr>
          <p:cNvPr id="29698" name="Object 2"/>
          <p:cNvGraphicFramePr>
            <a:graphicFrameLocks noChangeAspect="1"/>
          </p:cNvGraphicFramePr>
          <p:nvPr/>
        </p:nvGraphicFramePr>
        <p:xfrm>
          <a:off x="968375" y="2224088"/>
          <a:ext cx="7162800" cy="2657475"/>
        </p:xfrm>
        <a:graphic>
          <a:graphicData uri="http://schemas.openxmlformats.org/presentationml/2006/ole">
            <p:oleObj spid="_x0000_s29698" name="CS ChemDraw Drawing" r:id="rId3" imgW="4775794" imgH="1772114" progId="">
              <p:embed/>
            </p:oleObj>
          </a:graphicData>
        </a:graphic>
      </p:graphicFrame>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2060"/>
                </a:solidFill>
              </a:rPr>
              <a:t>Supplemental </a:t>
            </a:r>
            <a:r>
              <a:rPr lang="en-US" dirty="0" err="1" smtClean="0">
                <a:solidFill>
                  <a:srgbClr val="002060"/>
                </a:solidFill>
              </a:rPr>
              <a:t>Chirality</a:t>
            </a:r>
            <a:endParaRPr lang="en-IN" dirty="0">
              <a:solidFill>
                <a:srgbClr val="002060"/>
              </a:solidFill>
            </a:endParaRPr>
          </a:p>
        </p:txBody>
      </p:sp>
      <p:sp>
        <p:nvSpPr>
          <p:cNvPr id="3" name="Content Placeholder 2"/>
          <p:cNvSpPr>
            <a:spLocks noGrp="1"/>
          </p:cNvSpPr>
          <p:nvPr>
            <p:ph idx="1"/>
          </p:nvPr>
        </p:nvSpPr>
        <p:spPr/>
        <p:txBody>
          <a:bodyPr>
            <a:normAutofit lnSpcReduction="10000"/>
          </a:bodyPr>
          <a:lstStyle/>
          <a:p>
            <a:pPr algn="ctr">
              <a:buNone/>
            </a:pPr>
            <a:endParaRPr lang="en-US" dirty="0" smtClean="0"/>
          </a:p>
          <a:p>
            <a:pPr algn="ctr">
              <a:buNone/>
            </a:pPr>
            <a:endParaRPr lang="en-US" dirty="0" smtClean="0"/>
          </a:p>
          <a:p>
            <a:pPr algn="ctr">
              <a:buNone/>
            </a:pPr>
            <a:endParaRPr lang="en-US" dirty="0" smtClean="0"/>
          </a:p>
          <a:p>
            <a:pPr algn="ctr">
              <a:buNone/>
            </a:pPr>
            <a:endParaRPr lang="en-US" dirty="0" smtClean="0"/>
          </a:p>
          <a:p>
            <a:pPr algn="ctr">
              <a:buNone/>
            </a:pPr>
            <a:endParaRPr lang="en-US" dirty="0" smtClean="0"/>
          </a:p>
          <a:p>
            <a:pPr algn="ctr">
              <a:buNone/>
            </a:pPr>
            <a:endParaRPr lang="en-US" dirty="0" smtClean="0"/>
          </a:p>
          <a:p>
            <a:pPr algn="ctr">
              <a:buNone/>
            </a:pPr>
            <a:endParaRPr lang="en-US" dirty="0" smtClean="0">
              <a:solidFill>
                <a:srgbClr val="C00000"/>
              </a:solidFill>
            </a:endParaRPr>
          </a:p>
          <a:p>
            <a:pPr algn="ctr">
              <a:buNone/>
            </a:pPr>
            <a:r>
              <a:rPr lang="en-US" dirty="0" smtClean="0">
                <a:solidFill>
                  <a:srgbClr val="C00000"/>
                </a:solidFill>
              </a:rPr>
              <a:t>Twisting imparts </a:t>
            </a:r>
            <a:r>
              <a:rPr lang="en-US" dirty="0" err="1" smtClean="0">
                <a:solidFill>
                  <a:srgbClr val="C00000"/>
                </a:solidFill>
              </a:rPr>
              <a:t>helicity</a:t>
            </a:r>
            <a:r>
              <a:rPr lang="en-US" dirty="0" smtClean="0">
                <a:solidFill>
                  <a:srgbClr val="C00000"/>
                </a:solidFill>
              </a:rPr>
              <a:t> to the suspension</a:t>
            </a:r>
            <a:endParaRPr lang="en-IN" dirty="0">
              <a:solidFill>
                <a:srgbClr val="C00000"/>
              </a:solidFill>
            </a:endParaRPr>
          </a:p>
        </p:txBody>
      </p:sp>
      <p:graphicFrame>
        <p:nvGraphicFramePr>
          <p:cNvPr id="30722" name="Object 2"/>
          <p:cNvGraphicFramePr>
            <a:graphicFrameLocks noChangeAspect="1"/>
          </p:cNvGraphicFramePr>
          <p:nvPr/>
        </p:nvGraphicFramePr>
        <p:xfrm>
          <a:off x="1347788" y="1431925"/>
          <a:ext cx="6373812" cy="4041775"/>
        </p:xfrm>
        <a:graphic>
          <a:graphicData uri="http://schemas.openxmlformats.org/presentationml/2006/ole">
            <p:oleObj spid="_x0000_s30722" name="CS ChemDraw Drawing" r:id="rId3" imgW="4902396" imgH="3113144" progId="">
              <p:embed/>
            </p:oleObj>
          </a:graphicData>
        </a:graphic>
      </p:graphicFrame>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smtClean="0">
                <a:solidFill>
                  <a:srgbClr val="002060"/>
                </a:solidFill>
              </a:rPr>
              <a:t>? ? ?</a:t>
            </a:r>
            <a:endParaRPr lang="en-IN" sz="4800" dirty="0">
              <a:solidFill>
                <a:srgbClr val="002060"/>
              </a:solidFill>
            </a:endParaRPr>
          </a:p>
        </p:txBody>
      </p:sp>
      <p:sp>
        <p:nvSpPr>
          <p:cNvPr id="3" name="Content Placeholder 2"/>
          <p:cNvSpPr>
            <a:spLocks noGrp="1"/>
          </p:cNvSpPr>
          <p:nvPr>
            <p:ph idx="1"/>
          </p:nvPr>
        </p:nvSpPr>
        <p:spPr/>
        <p:txBody>
          <a:bodyPr>
            <a:normAutofit fontScale="25000" lnSpcReduction="20000"/>
          </a:bodyPr>
          <a:lstStyle/>
          <a:p>
            <a:pPr algn="ctr">
              <a:spcBef>
                <a:spcPts val="0"/>
              </a:spcBef>
              <a:buNone/>
            </a:pPr>
            <a:r>
              <a:rPr lang="en-US" sz="14400" dirty="0" smtClean="0">
                <a:solidFill>
                  <a:srgbClr val="C00000"/>
                </a:solidFill>
              </a:rPr>
              <a:t>A LIQUID Crystal!</a:t>
            </a:r>
          </a:p>
          <a:p>
            <a:pPr algn="ctr">
              <a:spcBef>
                <a:spcPts val="0"/>
              </a:spcBef>
              <a:buNone/>
            </a:pPr>
            <a:endParaRPr lang="en-US" sz="14400" dirty="0" smtClean="0">
              <a:solidFill>
                <a:srgbClr val="C00000"/>
              </a:solidFill>
            </a:endParaRPr>
          </a:p>
          <a:p>
            <a:pPr algn="ctr">
              <a:lnSpc>
                <a:spcPct val="120000"/>
              </a:lnSpc>
              <a:spcBef>
                <a:spcPts val="600"/>
              </a:spcBef>
              <a:buFont typeface="Wingdings" pitchFamily="2" charset="2"/>
              <a:buChar char="§"/>
            </a:pPr>
            <a:r>
              <a:rPr lang="en-US" sz="14400" dirty="0" smtClean="0">
                <a:solidFill>
                  <a:srgbClr val="7030A0"/>
                </a:solidFill>
              </a:rPr>
              <a:t>What imparts fluidity to it?</a:t>
            </a:r>
          </a:p>
          <a:p>
            <a:pPr algn="ctr">
              <a:lnSpc>
                <a:spcPct val="120000"/>
              </a:lnSpc>
              <a:spcBef>
                <a:spcPts val="600"/>
              </a:spcBef>
              <a:buFont typeface="Wingdings" pitchFamily="2" charset="2"/>
              <a:buChar char="§"/>
            </a:pPr>
            <a:r>
              <a:rPr lang="en-US" sz="14400" dirty="0" smtClean="0">
                <a:solidFill>
                  <a:srgbClr val="C00000"/>
                </a:solidFill>
              </a:rPr>
              <a:t>Is fluidity compatible with molecular order extending in the bulk liquid?</a:t>
            </a:r>
          </a:p>
          <a:p>
            <a:pPr algn="ctr">
              <a:lnSpc>
                <a:spcPct val="120000"/>
              </a:lnSpc>
              <a:spcBef>
                <a:spcPts val="600"/>
              </a:spcBef>
              <a:buFont typeface="Wingdings" pitchFamily="2" charset="2"/>
              <a:buChar char="§"/>
            </a:pPr>
            <a:r>
              <a:rPr lang="en-US" sz="14400" dirty="0" smtClean="0">
                <a:solidFill>
                  <a:srgbClr val="7030A0"/>
                </a:solidFill>
              </a:rPr>
              <a:t>Extended order would exceed that in a crystalline sample!</a:t>
            </a:r>
          </a:p>
          <a:p>
            <a:pPr algn="ctr">
              <a:lnSpc>
                <a:spcPct val="120000"/>
              </a:lnSpc>
              <a:spcBef>
                <a:spcPts val="600"/>
              </a:spcBef>
              <a:buFont typeface="Wingdings" pitchFamily="2" charset="2"/>
              <a:buChar char="§"/>
            </a:pPr>
            <a:r>
              <a:rPr lang="en-US" sz="14400" dirty="0" smtClean="0">
                <a:solidFill>
                  <a:srgbClr val="C00000"/>
                </a:solidFill>
              </a:rPr>
              <a:t>A </a:t>
            </a:r>
            <a:r>
              <a:rPr lang="en-US" sz="14400" dirty="0" err="1" smtClean="0">
                <a:solidFill>
                  <a:srgbClr val="C00000"/>
                </a:solidFill>
              </a:rPr>
              <a:t>nano</a:t>
            </a:r>
            <a:r>
              <a:rPr lang="en-US" sz="14400" dirty="0" smtClean="0">
                <a:solidFill>
                  <a:srgbClr val="C00000"/>
                </a:solidFill>
              </a:rPr>
              <a:t>-dispersion can be both fluid </a:t>
            </a:r>
            <a:r>
              <a:rPr lang="en-US" sz="14400" u="sng" dirty="0" smtClean="0">
                <a:solidFill>
                  <a:srgbClr val="C00000"/>
                </a:solidFill>
              </a:rPr>
              <a:t>and</a:t>
            </a:r>
            <a:r>
              <a:rPr lang="en-US" sz="14400" dirty="0" smtClean="0">
                <a:solidFill>
                  <a:srgbClr val="C00000"/>
                </a:solidFill>
              </a:rPr>
              <a:t> amenable to manual twisting </a:t>
            </a:r>
          </a:p>
          <a:p>
            <a:pPr algn="ctr">
              <a:buNone/>
            </a:pPr>
            <a:r>
              <a:rPr lang="en-US" sz="5800" dirty="0" smtClean="0">
                <a:solidFill>
                  <a:srgbClr val="C00000"/>
                </a:solidFill>
              </a:rPr>
              <a:t> </a:t>
            </a:r>
            <a:endParaRPr lang="en-IN" sz="5800" dirty="0">
              <a:solidFill>
                <a:srgbClr val="C00000"/>
              </a:solidFill>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solidFill>
                  <a:srgbClr val="002060"/>
                </a:solidFill>
              </a:rPr>
              <a:t>CONCLUSIONS</a:t>
            </a:r>
            <a:endParaRPr lang="en-IN">
              <a:solidFill>
                <a:srgbClr val="002060"/>
              </a:solidFill>
            </a:endParaRPr>
          </a:p>
        </p:txBody>
      </p:sp>
      <p:sp>
        <p:nvSpPr>
          <p:cNvPr id="3" name="Content Placeholder 2"/>
          <p:cNvSpPr>
            <a:spLocks noGrp="1"/>
          </p:cNvSpPr>
          <p:nvPr>
            <p:ph idx="1"/>
          </p:nvPr>
        </p:nvSpPr>
        <p:spPr/>
        <p:txBody>
          <a:bodyPr/>
          <a:lstStyle/>
          <a:p>
            <a:pPr algn="ctr">
              <a:buFont typeface="Wingdings" pitchFamily="2" charset="2"/>
              <a:buChar char="v"/>
            </a:pPr>
            <a:r>
              <a:rPr lang="en-US" dirty="0" err="1" smtClean="0">
                <a:solidFill>
                  <a:srgbClr val="C00000"/>
                </a:solidFill>
              </a:rPr>
              <a:t>Chiroptical</a:t>
            </a:r>
            <a:r>
              <a:rPr lang="en-US" dirty="0" smtClean="0">
                <a:solidFill>
                  <a:srgbClr val="C00000"/>
                </a:solidFill>
              </a:rPr>
              <a:t> properties of LC’s demand a new approach</a:t>
            </a:r>
          </a:p>
          <a:p>
            <a:pPr algn="ctr">
              <a:buFont typeface="Wingdings" pitchFamily="2" charset="2"/>
              <a:buChar char="v"/>
            </a:pPr>
            <a:r>
              <a:rPr lang="en-US" dirty="0" smtClean="0">
                <a:solidFill>
                  <a:srgbClr val="7030A0"/>
                </a:solidFill>
              </a:rPr>
              <a:t>Conventional view of molecular order extending in the bulk seems unlikely</a:t>
            </a:r>
          </a:p>
          <a:p>
            <a:pPr algn="ctr">
              <a:buFont typeface="Wingdings" pitchFamily="2" charset="2"/>
              <a:buChar char="v"/>
            </a:pPr>
            <a:r>
              <a:rPr lang="en-US" dirty="0" smtClean="0">
                <a:solidFill>
                  <a:srgbClr val="C00000"/>
                </a:solidFill>
              </a:rPr>
              <a:t>LC’s possibly represent a symmetry-broken state</a:t>
            </a:r>
          </a:p>
          <a:p>
            <a:pPr algn="ctr">
              <a:buFont typeface="Wingdings" pitchFamily="2" charset="2"/>
              <a:buChar char="v"/>
            </a:pPr>
            <a:r>
              <a:rPr lang="en-US" dirty="0" err="1" smtClean="0">
                <a:solidFill>
                  <a:srgbClr val="7030A0"/>
                </a:solidFill>
              </a:rPr>
              <a:t>Nanoparticle</a:t>
            </a:r>
            <a:r>
              <a:rPr lang="en-US" dirty="0" smtClean="0">
                <a:solidFill>
                  <a:srgbClr val="7030A0"/>
                </a:solidFill>
              </a:rPr>
              <a:t> dispersion model compatible with observed optical &amp; electrical phenomena</a:t>
            </a:r>
            <a:endParaRPr lang="en-IN" dirty="0">
              <a:solidFill>
                <a:srgbClr val="7030A0"/>
              </a:solidFill>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2060"/>
                </a:solidFill>
              </a:rPr>
              <a:t>ACKNOWLEDGMENTS</a:t>
            </a:r>
            <a:endParaRPr lang="en-IN" dirty="0">
              <a:solidFill>
                <a:srgbClr val="002060"/>
              </a:solidFill>
            </a:endParaRPr>
          </a:p>
        </p:txBody>
      </p:sp>
      <p:sp>
        <p:nvSpPr>
          <p:cNvPr id="3" name="Content Placeholder 2"/>
          <p:cNvSpPr>
            <a:spLocks noGrp="1"/>
          </p:cNvSpPr>
          <p:nvPr>
            <p:ph idx="1"/>
          </p:nvPr>
        </p:nvSpPr>
        <p:spPr/>
        <p:txBody>
          <a:bodyPr/>
          <a:lstStyle/>
          <a:p>
            <a:pPr algn="ctr">
              <a:buFont typeface="Wingdings" pitchFamily="2" charset="2"/>
              <a:buChar char="Ø"/>
            </a:pPr>
            <a:endParaRPr lang="en-US" dirty="0" smtClean="0">
              <a:solidFill>
                <a:srgbClr val="C00000"/>
              </a:solidFill>
            </a:endParaRPr>
          </a:p>
          <a:p>
            <a:pPr algn="ctr">
              <a:buFont typeface="Wingdings" pitchFamily="2" charset="2"/>
              <a:buChar char="Ø"/>
            </a:pPr>
            <a:r>
              <a:rPr lang="en-US" dirty="0" smtClean="0">
                <a:solidFill>
                  <a:srgbClr val="C00000"/>
                </a:solidFill>
              </a:rPr>
              <a:t>OMICS &amp; Conference Organizers</a:t>
            </a:r>
          </a:p>
          <a:p>
            <a:pPr algn="ctr">
              <a:buFont typeface="Wingdings" pitchFamily="2" charset="2"/>
              <a:buChar char="Ø"/>
            </a:pPr>
            <a:endParaRPr lang="en-US" dirty="0" smtClean="0">
              <a:solidFill>
                <a:srgbClr val="7030A0"/>
              </a:solidFill>
            </a:endParaRPr>
          </a:p>
          <a:p>
            <a:pPr algn="ctr">
              <a:buFont typeface="Wingdings" pitchFamily="2" charset="2"/>
              <a:buChar char="Ø"/>
            </a:pPr>
            <a:r>
              <a:rPr lang="en-US" dirty="0" smtClean="0">
                <a:solidFill>
                  <a:srgbClr val="7030A0"/>
                </a:solidFill>
              </a:rPr>
              <a:t>Indian Institute of Science</a:t>
            </a:r>
          </a:p>
          <a:p>
            <a:pPr algn="ctr">
              <a:buFont typeface="Wingdings" pitchFamily="2" charset="2"/>
              <a:buChar char="Ø"/>
            </a:pPr>
            <a:endParaRPr lang="en-US" dirty="0" smtClean="0">
              <a:solidFill>
                <a:srgbClr val="7030A0"/>
              </a:solidFill>
            </a:endParaRPr>
          </a:p>
          <a:p>
            <a:pPr algn="ctr">
              <a:buFont typeface="Wingdings" pitchFamily="2" charset="2"/>
              <a:buChar char="Ø"/>
            </a:pPr>
            <a:r>
              <a:rPr lang="en-US" sz="4000" dirty="0" smtClean="0">
                <a:solidFill>
                  <a:srgbClr val="C00000"/>
                </a:solidFill>
              </a:rPr>
              <a:t>THANK YOU!</a:t>
            </a:r>
            <a:endParaRPr lang="en-IN" sz="4000" dirty="0">
              <a:solidFill>
                <a:srgbClr val="C00000"/>
              </a:solidFill>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1"/>
          <p:cNvSpPr>
            <a:spLocks noGrp="1"/>
          </p:cNvSpPr>
          <p:nvPr>
            <p:ph type="title"/>
          </p:nvPr>
        </p:nvSpPr>
        <p:spPr>
          <a:xfrm>
            <a:off x="500063" y="428625"/>
            <a:ext cx="8186737" cy="1143000"/>
          </a:xfrm>
        </p:spPr>
        <p:txBody>
          <a:bodyPr/>
          <a:lstStyle/>
          <a:p>
            <a:r>
              <a:rPr lang="en-US" sz="3600" dirty="0" smtClean="0">
                <a:solidFill>
                  <a:srgbClr val="FF6600"/>
                </a:solidFill>
                <a:latin typeface="Baskerville Old Face" pitchFamily="18" charset="0"/>
                <a:ea typeface="ＭＳ Ｐゴシック" pitchFamily="50" charset="-128"/>
              </a:rPr>
              <a:t>Let Us Meet Again</a:t>
            </a:r>
          </a:p>
        </p:txBody>
      </p:sp>
      <p:sp>
        <p:nvSpPr>
          <p:cNvPr id="3" name="Content Placeholder 2"/>
          <p:cNvSpPr>
            <a:spLocks noGrp="1"/>
          </p:cNvSpPr>
          <p:nvPr>
            <p:ph idx="1"/>
          </p:nvPr>
        </p:nvSpPr>
        <p:spPr>
          <a:xfrm>
            <a:off x="228600" y="1714500"/>
            <a:ext cx="8763000" cy="4381500"/>
          </a:xfr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w="19050">
            <a:solidFill>
              <a:srgbClr val="002060"/>
            </a:solidFill>
          </a:ln>
        </p:spPr>
        <p:txBody>
          <a:bodyPr>
            <a:normAutofit/>
          </a:bodyPr>
          <a:lstStyle/>
          <a:p>
            <a:pPr algn="ctr">
              <a:buFont typeface="Arial" charset="0"/>
              <a:buNone/>
              <a:defRPr/>
            </a:pPr>
            <a:r>
              <a:rPr lang="en-US" dirty="0" smtClean="0">
                <a:effectLst>
                  <a:outerShdw blurRad="38100" dist="38100" dir="2700000" algn="tl">
                    <a:srgbClr val="000000">
                      <a:alpha val="43137"/>
                    </a:srgbClr>
                  </a:outerShdw>
                </a:effectLst>
                <a:latin typeface="Georgia" pitchFamily="18" charset="0"/>
              </a:rPr>
              <a:t>We welcome you all to our future conferences of OMICS Group International  </a:t>
            </a:r>
          </a:p>
          <a:p>
            <a:pPr algn="ctr">
              <a:buFont typeface="Arial" charset="0"/>
              <a:buNone/>
              <a:defRPr/>
            </a:pPr>
            <a:endParaRPr lang="en-US" sz="1800" dirty="0" smtClean="0">
              <a:effectLst>
                <a:outerShdw blurRad="38100" dist="38100" dir="2700000" algn="tl">
                  <a:srgbClr val="000000">
                    <a:alpha val="43137"/>
                  </a:srgbClr>
                </a:outerShdw>
              </a:effectLst>
              <a:latin typeface="Georgia" pitchFamily="18" charset="0"/>
            </a:endParaRPr>
          </a:p>
          <a:p>
            <a:pPr algn="ctr">
              <a:buFont typeface="Arial" charset="0"/>
              <a:buNone/>
              <a:defRPr/>
            </a:pPr>
            <a:endParaRPr lang="en-US" sz="1800" dirty="0">
              <a:effectLst>
                <a:outerShdw blurRad="38100" dist="38100" dir="2700000" algn="tl">
                  <a:srgbClr val="000000">
                    <a:alpha val="43137"/>
                  </a:srgbClr>
                </a:outerShdw>
              </a:effectLst>
              <a:latin typeface="Georgia" pitchFamily="18" charset="0"/>
            </a:endParaRPr>
          </a:p>
          <a:p>
            <a:pPr algn="ctr">
              <a:buFont typeface="Arial" charset="0"/>
              <a:buNone/>
              <a:defRPr/>
            </a:pPr>
            <a:r>
              <a:rPr lang="en-US" sz="1800" dirty="0" smtClean="0">
                <a:effectLst>
                  <a:outerShdw blurRad="38100" dist="38100" dir="2700000" algn="tl">
                    <a:srgbClr val="000000">
                      <a:alpha val="43137"/>
                    </a:srgbClr>
                  </a:outerShdw>
                </a:effectLst>
                <a:latin typeface="Georgia" pitchFamily="18" charset="0"/>
              </a:rPr>
              <a:t>Please Visit:</a:t>
            </a:r>
            <a:r>
              <a:rPr lang="en-US" dirty="0" smtClean="0">
                <a:effectLst>
                  <a:outerShdw blurRad="38100" dist="38100" dir="2700000" algn="tl">
                    <a:srgbClr val="000000">
                      <a:alpha val="43137"/>
                    </a:srgbClr>
                  </a:outerShdw>
                </a:effectLst>
                <a:latin typeface="Georgia" pitchFamily="18" charset="0"/>
              </a:rPr>
              <a:t/>
            </a:r>
            <a:br>
              <a:rPr lang="en-US" dirty="0" smtClean="0">
                <a:effectLst>
                  <a:outerShdw blurRad="38100" dist="38100" dir="2700000" algn="tl">
                    <a:srgbClr val="000000">
                      <a:alpha val="43137"/>
                    </a:srgbClr>
                  </a:outerShdw>
                </a:effectLst>
                <a:latin typeface="Georgia" pitchFamily="18" charset="0"/>
              </a:rPr>
            </a:br>
            <a:r>
              <a:rPr lang="en-US" sz="2800" dirty="0" smtClean="0">
                <a:effectLst>
                  <a:outerShdw blurRad="38100" dist="38100" dir="2700000" algn="tl">
                    <a:srgbClr val="000000">
                      <a:alpha val="43137"/>
                    </a:srgbClr>
                  </a:outerShdw>
                </a:effectLst>
                <a:latin typeface="Georgia" pitchFamily="18" charset="0"/>
                <a:hlinkClick r:id="rId2"/>
              </a:rPr>
              <a:t>http</a:t>
            </a:r>
            <a:r>
              <a:rPr lang="en-US" sz="2800" dirty="0">
                <a:effectLst>
                  <a:outerShdw blurRad="38100" dist="38100" dir="2700000" algn="tl">
                    <a:srgbClr val="000000">
                      <a:alpha val="43137"/>
                    </a:srgbClr>
                  </a:outerShdw>
                </a:effectLst>
                <a:latin typeface="Georgia" pitchFamily="18" charset="0"/>
                <a:hlinkClick r:id="rId2"/>
              </a:rPr>
              <a:t>://materialsscience.conferenceseries.com</a:t>
            </a:r>
            <a:r>
              <a:rPr lang="en-US" sz="2800" dirty="0" smtClean="0">
                <a:effectLst>
                  <a:outerShdw blurRad="38100" dist="38100" dir="2700000" algn="tl">
                    <a:srgbClr val="000000">
                      <a:alpha val="43137"/>
                    </a:srgbClr>
                  </a:outerShdw>
                </a:effectLst>
                <a:latin typeface="Georgia" pitchFamily="18" charset="0"/>
                <a:hlinkClick r:id="rId2"/>
              </a:rPr>
              <a:t>/</a:t>
            </a:r>
            <a:endParaRPr lang="en-US" sz="2800" dirty="0" smtClean="0">
              <a:effectLst>
                <a:outerShdw blurRad="38100" dist="38100" dir="2700000" algn="tl">
                  <a:srgbClr val="000000">
                    <a:alpha val="43137"/>
                  </a:srgbClr>
                </a:outerShdw>
              </a:effectLst>
              <a:latin typeface="Georgia" pitchFamily="18" charset="0"/>
            </a:endParaRPr>
          </a:p>
          <a:p>
            <a:pPr algn="ctr">
              <a:buFont typeface="Arial" charset="0"/>
              <a:buNone/>
              <a:defRPr/>
            </a:pPr>
            <a:endParaRPr lang="en-US" sz="1800" dirty="0" smtClean="0">
              <a:effectLst>
                <a:outerShdw blurRad="38100" dist="38100" dir="2700000" algn="tl">
                  <a:srgbClr val="000000">
                    <a:alpha val="43137"/>
                  </a:srgbClr>
                </a:outerShdw>
              </a:effectLst>
              <a:latin typeface="Georgia" pitchFamily="18" charset="0"/>
            </a:endParaRPr>
          </a:p>
          <a:p>
            <a:pPr algn="ctr">
              <a:buFont typeface="Arial" charset="0"/>
              <a:buNone/>
              <a:defRPr/>
            </a:pPr>
            <a:r>
              <a:rPr lang="en-US" sz="1800" dirty="0" smtClean="0">
                <a:effectLst>
                  <a:outerShdw blurRad="38100" dist="38100" dir="2700000" algn="tl">
                    <a:srgbClr val="000000">
                      <a:alpha val="43137"/>
                    </a:srgbClr>
                  </a:outerShdw>
                </a:effectLst>
                <a:latin typeface="Georgia" pitchFamily="18" charset="0"/>
              </a:rPr>
              <a:t>Contact </a:t>
            </a:r>
            <a:r>
              <a:rPr lang="en-US" sz="1800" dirty="0">
                <a:effectLst>
                  <a:outerShdw blurRad="38100" dist="38100" dir="2700000" algn="tl">
                    <a:srgbClr val="000000">
                      <a:alpha val="43137"/>
                    </a:srgbClr>
                  </a:outerShdw>
                </a:effectLst>
                <a:latin typeface="Georgia" pitchFamily="18" charset="0"/>
              </a:rPr>
              <a:t>us at</a:t>
            </a:r>
          </a:p>
          <a:p>
            <a:pPr algn="ctr">
              <a:buFont typeface="Arial" charset="0"/>
              <a:buNone/>
              <a:defRPr/>
            </a:pPr>
            <a:r>
              <a:rPr lang="en-US" sz="2800" dirty="0">
                <a:effectLst>
                  <a:outerShdw blurRad="38100" dist="38100" dir="2700000" algn="tl">
                    <a:srgbClr val="000000">
                      <a:alpha val="43137"/>
                    </a:srgbClr>
                  </a:outerShdw>
                </a:effectLst>
                <a:latin typeface="Georgia" pitchFamily="18" charset="0"/>
                <a:hlinkClick r:id="rId3"/>
              </a:rPr>
              <a:t>materialsscience.conference@omicsgroup.us</a:t>
            </a:r>
            <a:endParaRPr lang="en-US" sz="2800" dirty="0">
              <a:effectLst>
                <a:outerShdw blurRad="38100" dist="38100" dir="2700000" algn="tl">
                  <a:srgbClr val="000000">
                    <a:alpha val="43137"/>
                  </a:srgbClr>
                </a:outerShdw>
              </a:effectLst>
              <a:latin typeface="Georgia" pitchFamily="18" charset="0"/>
            </a:endParaRPr>
          </a:p>
          <a:p>
            <a:pPr algn="ctr">
              <a:buFont typeface="Arial" charset="0"/>
              <a:buNone/>
              <a:defRPr/>
            </a:pPr>
            <a:r>
              <a:rPr lang="en-US" sz="2800" dirty="0">
                <a:effectLst>
                  <a:outerShdw blurRad="38100" dist="38100" dir="2700000" algn="tl">
                    <a:srgbClr val="000000">
                      <a:alpha val="43137"/>
                    </a:srgbClr>
                  </a:outerShdw>
                </a:effectLst>
                <a:latin typeface="Georgia" pitchFamily="18" charset="0"/>
                <a:hlinkClick r:id="rId4"/>
              </a:rPr>
              <a:t>materialsscience@omicsgroup.com</a:t>
            </a:r>
            <a:endParaRPr lang="en-US" sz="2800" dirty="0">
              <a:effectLst>
                <a:outerShdw blurRad="38100" dist="38100" dir="2700000" algn="tl">
                  <a:srgbClr val="000000">
                    <a:alpha val="43137"/>
                  </a:srgbClr>
                </a:outerShdw>
              </a:effectLst>
              <a:latin typeface="Georgia" pitchFamily="18" charset="0"/>
            </a:endParaRPr>
          </a:p>
          <a:p>
            <a:pPr algn="just">
              <a:buFont typeface="Arial" charset="0"/>
              <a:buNone/>
              <a:defRPr/>
            </a:pPr>
            <a:endParaRPr lang="en-US" dirty="0" smtClean="0">
              <a:effectLst>
                <a:outerShdw blurRad="38100" dist="38100" dir="2700000" algn="tl">
                  <a:srgbClr val="000000">
                    <a:alpha val="43137"/>
                  </a:srgbClr>
                </a:outerShdw>
              </a:effectLst>
            </a:endParaRPr>
          </a:p>
          <a:p>
            <a:pPr algn="just">
              <a:buFont typeface="Arial" charset="0"/>
              <a:buNone/>
              <a:defRPr/>
            </a:pPr>
            <a:endParaRPr lang="en-US" dirty="0">
              <a:effectLst>
                <a:outerShdw blurRad="38100" dist="38100" dir="2700000" algn="tl">
                  <a:srgbClr val="000000">
                    <a:alpha val="43137"/>
                  </a:srgbClr>
                </a:outerShdw>
              </a:effectLst>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b="1" dirty="0">
                <a:solidFill>
                  <a:srgbClr val="C00000"/>
                </a:solidFill>
              </a:rPr>
              <a:t>Liquid Crystals as a </a:t>
            </a:r>
            <a:r>
              <a:rPr lang="en-US" b="1" dirty="0" err="1">
                <a:solidFill>
                  <a:srgbClr val="C00000"/>
                </a:solidFill>
              </a:rPr>
              <a:t>Stereochemical</a:t>
            </a:r>
            <a:r>
              <a:rPr lang="en-US" b="1" dirty="0">
                <a:solidFill>
                  <a:srgbClr val="C00000"/>
                </a:solidFill>
              </a:rPr>
              <a:t> </a:t>
            </a:r>
            <a:r>
              <a:rPr lang="en-US" b="1" dirty="0" err="1">
                <a:solidFill>
                  <a:srgbClr val="C00000"/>
                </a:solidFill>
              </a:rPr>
              <a:t>Artefact</a:t>
            </a:r>
            <a:r>
              <a:rPr lang="en-US" b="1" dirty="0">
                <a:solidFill>
                  <a:srgbClr val="C00000"/>
                </a:solidFill>
              </a:rPr>
              <a:t>: Toward a New Paradigm</a:t>
            </a:r>
            <a:r>
              <a:rPr lang="en-IN" dirty="0">
                <a:solidFill>
                  <a:srgbClr val="C00000"/>
                </a:solidFill>
              </a:rPr>
              <a:t/>
            </a:r>
            <a:br>
              <a:rPr lang="en-IN" dirty="0">
                <a:solidFill>
                  <a:srgbClr val="C00000"/>
                </a:solidFill>
              </a:rPr>
            </a:br>
            <a:endParaRPr lang="en-IN" dirty="0">
              <a:solidFill>
                <a:srgbClr val="C00000"/>
              </a:solidFill>
            </a:endParaRPr>
          </a:p>
        </p:txBody>
      </p:sp>
      <p:sp>
        <p:nvSpPr>
          <p:cNvPr id="3" name="Subtitle 2"/>
          <p:cNvSpPr>
            <a:spLocks noGrp="1"/>
          </p:cNvSpPr>
          <p:nvPr>
            <p:ph type="subTitle" idx="1"/>
          </p:nvPr>
        </p:nvSpPr>
        <p:spPr/>
        <p:txBody>
          <a:bodyPr>
            <a:normAutofit fontScale="85000" lnSpcReduction="20000"/>
          </a:bodyPr>
          <a:lstStyle/>
          <a:p>
            <a:r>
              <a:rPr lang="en-US" sz="2600" dirty="0" err="1" smtClean="0">
                <a:solidFill>
                  <a:srgbClr val="7030A0"/>
                </a:solidFill>
              </a:rPr>
              <a:t>Sosale</a:t>
            </a:r>
            <a:r>
              <a:rPr lang="en-US" sz="2600" dirty="0" smtClean="0">
                <a:solidFill>
                  <a:srgbClr val="7030A0"/>
                </a:solidFill>
              </a:rPr>
              <a:t> Chandrasekhar</a:t>
            </a:r>
          </a:p>
          <a:p>
            <a:r>
              <a:rPr lang="en-US" sz="2600" dirty="0" smtClean="0">
                <a:solidFill>
                  <a:srgbClr val="7030A0"/>
                </a:solidFill>
              </a:rPr>
              <a:t>Department of Organic Chemistry</a:t>
            </a:r>
          </a:p>
          <a:p>
            <a:r>
              <a:rPr lang="en-US" sz="2600" dirty="0" smtClean="0">
                <a:solidFill>
                  <a:srgbClr val="7030A0"/>
                </a:solidFill>
              </a:rPr>
              <a:t>Indian Institute of Science</a:t>
            </a:r>
          </a:p>
          <a:p>
            <a:r>
              <a:rPr lang="en-US" sz="2600" dirty="0" smtClean="0">
                <a:solidFill>
                  <a:srgbClr val="7030A0"/>
                </a:solidFill>
              </a:rPr>
              <a:t>Bangalore 560 012</a:t>
            </a:r>
          </a:p>
          <a:p>
            <a:r>
              <a:rPr lang="en-US" sz="2600" u="sng" dirty="0" smtClean="0">
                <a:solidFill>
                  <a:srgbClr val="7030A0"/>
                </a:solidFill>
              </a:rPr>
              <a:t>India</a:t>
            </a:r>
          </a:p>
          <a:p>
            <a:endParaRPr lang="en-IN"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2060"/>
                </a:solidFill>
              </a:rPr>
              <a:t>Classification</a:t>
            </a:r>
            <a:endParaRPr lang="en-IN" dirty="0">
              <a:solidFill>
                <a:srgbClr val="002060"/>
              </a:solidFill>
            </a:endParaRPr>
          </a:p>
        </p:txBody>
      </p:sp>
      <p:sp>
        <p:nvSpPr>
          <p:cNvPr id="3" name="Content Placeholder 2"/>
          <p:cNvSpPr>
            <a:spLocks noGrp="1"/>
          </p:cNvSpPr>
          <p:nvPr>
            <p:ph idx="1"/>
          </p:nvPr>
        </p:nvSpPr>
        <p:spPr/>
        <p:txBody>
          <a:bodyPr>
            <a:normAutofit/>
          </a:bodyPr>
          <a:lstStyle/>
          <a:p>
            <a:pPr algn="ctr">
              <a:buNone/>
            </a:pPr>
            <a:endParaRPr lang="en-US" sz="3600" dirty="0" smtClean="0">
              <a:solidFill>
                <a:srgbClr val="C00000"/>
              </a:solidFill>
            </a:endParaRPr>
          </a:p>
          <a:p>
            <a:pPr algn="ctr">
              <a:buNone/>
            </a:pPr>
            <a:r>
              <a:rPr lang="en-US" sz="3600" dirty="0" smtClean="0">
                <a:solidFill>
                  <a:srgbClr val="C00000"/>
                </a:solidFill>
              </a:rPr>
              <a:t>Liquid crystals</a:t>
            </a:r>
            <a:endParaRPr lang="en-IN" sz="3600" dirty="0">
              <a:solidFill>
                <a:srgbClr val="C00000"/>
              </a:solidFill>
            </a:endParaRPr>
          </a:p>
        </p:txBody>
      </p:sp>
      <p:sp>
        <p:nvSpPr>
          <p:cNvPr id="8" name="TextBox 7"/>
          <p:cNvSpPr txBox="1"/>
          <p:nvPr/>
        </p:nvSpPr>
        <p:spPr>
          <a:xfrm>
            <a:off x="1428728" y="4357694"/>
            <a:ext cx="2746842" cy="646331"/>
          </a:xfrm>
          <a:prstGeom prst="rect">
            <a:avLst/>
          </a:prstGeom>
          <a:noFill/>
        </p:spPr>
        <p:txBody>
          <a:bodyPr wrap="none" rtlCol="0">
            <a:spAutoFit/>
          </a:bodyPr>
          <a:lstStyle/>
          <a:p>
            <a:r>
              <a:rPr lang="en-US" sz="3600" u="sng" dirty="0" err="1" smtClean="0">
                <a:solidFill>
                  <a:srgbClr val="C00000"/>
                </a:solidFill>
              </a:rPr>
              <a:t>Thermotropic</a:t>
            </a:r>
            <a:endParaRPr lang="en-IN" sz="3600" u="sng" dirty="0">
              <a:solidFill>
                <a:srgbClr val="C00000"/>
              </a:solidFill>
            </a:endParaRPr>
          </a:p>
        </p:txBody>
      </p:sp>
      <p:sp>
        <p:nvSpPr>
          <p:cNvPr id="9" name="TextBox 8"/>
          <p:cNvSpPr txBox="1"/>
          <p:nvPr/>
        </p:nvSpPr>
        <p:spPr>
          <a:xfrm>
            <a:off x="5715008" y="4357694"/>
            <a:ext cx="1901290" cy="646331"/>
          </a:xfrm>
          <a:prstGeom prst="rect">
            <a:avLst/>
          </a:prstGeom>
          <a:noFill/>
        </p:spPr>
        <p:txBody>
          <a:bodyPr wrap="none" rtlCol="0">
            <a:spAutoFit/>
          </a:bodyPr>
          <a:lstStyle/>
          <a:p>
            <a:r>
              <a:rPr lang="en-US" sz="3600" dirty="0" err="1" smtClean="0">
                <a:solidFill>
                  <a:srgbClr val="C00000"/>
                </a:solidFill>
              </a:rPr>
              <a:t>Lyotropic</a:t>
            </a:r>
            <a:endParaRPr lang="en-IN" sz="3600" dirty="0">
              <a:solidFill>
                <a:srgbClr val="C00000"/>
              </a:solidFill>
            </a:endParaRPr>
          </a:p>
        </p:txBody>
      </p:sp>
      <p:cxnSp>
        <p:nvCxnSpPr>
          <p:cNvPr id="11" name="Straight Arrow Connector 10"/>
          <p:cNvCxnSpPr/>
          <p:nvPr/>
        </p:nvCxnSpPr>
        <p:spPr>
          <a:xfrm rot="5400000">
            <a:off x="3250397" y="3250405"/>
            <a:ext cx="1143008" cy="78581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rot="16200000" flipH="1">
            <a:off x="4714876" y="3214686"/>
            <a:ext cx="1214446" cy="92869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7030A0"/>
                </a:solidFill>
              </a:rPr>
              <a:t>Current View of Liquid Crystals</a:t>
            </a:r>
            <a:endParaRPr lang="en-IN" dirty="0">
              <a:solidFill>
                <a:srgbClr val="7030A0"/>
              </a:solidFill>
            </a:endParaRPr>
          </a:p>
        </p:txBody>
      </p:sp>
      <p:sp>
        <p:nvSpPr>
          <p:cNvPr id="3" name="Content Placeholder 2"/>
          <p:cNvSpPr>
            <a:spLocks noGrp="1"/>
          </p:cNvSpPr>
          <p:nvPr>
            <p:ph idx="1"/>
          </p:nvPr>
        </p:nvSpPr>
        <p:spPr/>
        <p:txBody>
          <a:bodyPr>
            <a:normAutofit/>
          </a:bodyPr>
          <a:lstStyle/>
          <a:p>
            <a:pPr algn="ctr">
              <a:lnSpc>
                <a:spcPts val="4500"/>
              </a:lnSpc>
              <a:spcBef>
                <a:spcPts val="600"/>
              </a:spcBef>
              <a:buFont typeface="Wingdings" pitchFamily="2" charset="2"/>
              <a:buChar char="v"/>
            </a:pPr>
            <a:r>
              <a:rPr lang="en-US" dirty="0" smtClean="0">
                <a:solidFill>
                  <a:srgbClr val="C00000"/>
                </a:solidFill>
              </a:rPr>
              <a:t>Intermediate state of matter (‘</a:t>
            </a:r>
            <a:r>
              <a:rPr lang="en-US" dirty="0" err="1" smtClean="0">
                <a:solidFill>
                  <a:srgbClr val="C00000"/>
                </a:solidFill>
              </a:rPr>
              <a:t>mesophase</a:t>
            </a:r>
            <a:r>
              <a:rPr lang="en-US" dirty="0" smtClean="0">
                <a:solidFill>
                  <a:srgbClr val="C00000"/>
                </a:solidFill>
              </a:rPr>
              <a:t>’)</a:t>
            </a:r>
          </a:p>
          <a:p>
            <a:pPr algn="ctr">
              <a:lnSpc>
                <a:spcPts val="4500"/>
              </a:lnSpc>
              <a:spcBef>
                <a:spcPts val="600"/>
              </a:spcBef>
              <a:buFont typeface="Wingdings" pitchFamily="2" charset="2"/>
              <a:buChar char="v"/>
            </a:pPr>
            <a:r>
              <a:rPr lang="en-US" dirty="0" smtClean="0">
                <a:solidFill>
                  <a:srgbClr val="0070C0"/>
                </a:solidFill>
              </a:rPr>
              <a:t>Possess some of the characteristics of both solids and liquids</a:t>
            </a:r>
          </a:p>
          <a:p>
            <a:pPr algn="ctr">
              <a:lnSpc>
                <a:spcPts val="4500"/>
              </a:lnSpc>
              <a:spcBef>
                <a:spcPts val="600"/>
              </a:spcBef>
              <a:buFont typeface="Wingdings" pitchFamily="2" charset="2"/>
              <a:buChar char="v"/>
            </a:pPr>
            <a:r>
              <a:rPr lang="en-US" dirty="0" smtClean="0">
                <a:solidFill>
                  <a:srgbClr val="C00000"/>
                </a:solidFill>
              </a:rPr>
              <a:t>Order and orientation (solids)</a:t>
            </a:r>
          </a:p>
          <a:p>
            <a:pPr algn="ctr">
              <a:lnSpc>
                <a:spcPts val="4500"/>
              </a:lnSpc>
              <a:spcBef>
                <a:spcPts val="600"/>
              </a:spcBef>
              <a:buFont typeface="Wingdings" pitchFamily="2" charset="2"/>
              <a:buChar char="v"/>
            </a:pPr>
            <a:r>
              <a:rPr lang="en-US" dirty="0" smtClean="0">
                <a:solidFill>
                  <a:srgbClr val="0070C0"/>
                </a:solidFill>
              </a:rPr>
              <a:t>Fluidity (liquids)</a:t>
            </a:r>
          </a:p>
          <a:p>
            <a:pPr algn="ctr">
              <a:lnSpc>
                <a:spcPts val="4500"/>
              </a:lnSpc>
              <a:spcBef>
                <a:spcPts val="600"/>
              </a:spcBef>
              <a:buFont typeface="Wingdings" pitchFamily="2" charset="2"/>
              <a:buChar char="v"/>
            </a:pPr>
            <a:r>
              <a:rPr lang="en-US" dirty="0" smtClean="0">
                <a:solidFill>
                  <a:srgbClr val="C00000"/>
                </a:solidFill>
              </a:rPr>
              <a:t>Molecular level interpretation of properties in terms of phases (</a:t>
            </a:r>
            <a:r>
              <a:rPr lang="en-US" dirty="0" err="1" smtClean="0">
                <a:solidFill>
                  <a:srgbClr val="C00000"/>
                </a:solidFill>
              </a:rPr>
              <a:t>nematic</a:t>
            </a:r>
            <a:r>
              <a:rPr lang="en-US" dirty="0" smtClean="0">
                <a:solidFill>
                  <a:srgbClr val="C00000"/>
                </a:solidFill>
              </a:rPr>
              <a:t>, </a:t>
            </a:r>
            <a:r>
              <a:rPr lang="en-US" dirty="0" err="1" smtClean="0">
                <a:solidFill>
                  <a:srgbClr val="C00000"/>
                </a:solidFill>
              </a:rPr>
              <a:t>smectic</a:t>
            </a:r>
            <a:r>
              <a:rPr lang="en-US" dirty="0" smtClean="0">
                <a:solidFill>
                  <a:srgbClr val="C00000"/>
                </a:solidFill>
              </a:rPr>
              <a:t>, etc.)</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2060"/>
                </a:solidFill>
              </a:rPr>
              <a:t>A Hierarchy of Order</a:t>
            </a:r>
            <a:endParaRPr lang="en-IN" dirty="0">
              <a:solidFill>
                <a:srgbClr val="002060"/>
              </a:solidFill>
            </a:endParaRPr>
          </a:p>
        </p:txBody>
      </p:sp>
      <p:sp>
        <p:nvSpPr>
          <p:cNvPr id="3" name="Content Placeholder 2"/>
          <p:cNvSpPr>
            <a:spLocks noGrp="1"/>
          </p:cNvSpPr>
          <p:nvPr>
            <p:ph idx="1"/>
          </p:nvPr>
        </p:nvSpPr>
        <p:spPr/>
        <p:txBody>
          <a:bodyPr/>
          <a:lstStyle/>
          <a:p>
            <a:pPr algn="ctr"/>
            <a:endParaRPr lang="en-US" dirty="0" smtClean="0"/>
          </a:p>
          <a:p>
            <a:pPr algn="ctr"/>
            <a:endParaRPr lang="en-US" dirty="0" smtClean="0"/>
          </a:p>
          <a:p>
            <a:pPr algn="ctr"/>
            <a:endParaRPr lang="en-US" dirty="0" smtClean="0"/>
          </a:p>
          <a:p>
            <a:pPr algn="ctr"/>
            <a:endParaRPr lang="en-IN" dirty="0"/>
          </a:p>
        </p:txBody>
      </p:sp>
      <p:graphicFrame>
        <p:nvGraphicFramePr>
          <p:cNvPr id="1027" name="Object 3"/>
          <p:cNvGraphicFramePr>
            <a:graphicFrameLocks noChangeAspect="1"/>
          </p:cNvGraphicFramePr>
          <p:nvPr/>
        </p:nvGraphicFramePr>
        <p:xfrm>
          <a:off x="1928813" y="1714500"/>
          <a:ext cx="5065712" cy="4173538"/>
        </p:xfrm>
        <a:graphic>
          <a:graphicData uri="http://schemas.openxmlformats.org/presentationml/2006/ole">
            <p:oleObj spid="_x0000_s1027" name="CS ChemDraw Drawing" r:id="rId3" imgW="3373721" imgH="2779506" progId="">
              <p:embed/>
            </p:oleObj>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2060"/>
                </a:solidFill>
              </a:rPr>
              <a:t>Electro-optic Effects</a:t>
            </a:r>
            <a:endParaRPr lang="en-IN" dirty="0">
              <a:solidFill>
                <a:srgbClr val="002060"/>
              </a:solidFill>
            </a:endParaRPr>
          </a:p>
        </p:txBody>
      </p:sp>
      <p:sp>
        <p:nvSpPr>
          <p:cNvPr id="3" name="Content Placeholder 2"/>
          <p:cNvSpPr>
            <a:spLocks noGrp="1"/>
          </p:cNvSpPr>
          <p:nvPr>
            <p:ph idx="1"/>
          </p:nvPr>
        </p:nvSpPr>
        <p:spPr/>
        <p:txBody>
          <a:bodyPr>
            <a:normAutofit fontScale="92500" lnSpcReduction="20000"/>
          </a:bodyPr>
          <a:lstStyle/>
          <a:p>
            <a:pPr algn="ctr">
              <a:spcBef>
                <a:spcPts val="0"/>
              </a:spcBef>
            </a:pPr>
            <a:r>
              <a:rPr lang="en-US" sz="3500" dirty="0" smtClean="0">
                <a:solidFill>
                  <a:srgbClr val="C00000"/>
                </a:solidFill>
              </a:rPr>
              <a:t>Liquid crystalline thin films respond to an electrical field</a:t>
            </a:r>
          </a:p>
          <a:p>
            <a:pPr algn="ctr">
              <a:spcBef>
                <a:spcPts val="0"/>
              </a:spcBef>
              <a:buNone/>
            </a:pPr>
            <a:endParaRPr lang="en-US" sz="3500" dirty="0" smtClean="0">
              <a:solidFill>
                <a:srgbClr val="C00000"/>
              </a:solidFill>
            </a:endParaRPr>
          </a:p>
          <a:p>
            <a:pPr algn="ctr">
              <a:spcBef>
                <a:spcPts val="0"/>
              </a:spcBef>
            </a:pPr>
            <a:r>
              <a:rPr lang="en-US" sz="3500" dirty="0" smtClean="0">
                <a:solidFill>
                  <a:srgbClr val="002060"/>
                </a:solidFill>
              </a:rPr>
              <a:t>This changes the consistency of the film: more or less dispersed medium</a:t>
            </a:r>
          </a:p>
          <a:p>
            <a:pPr algn="ctr">
              <a:spcBef>
                <a:spcPts val="0"/>
              </a:spcBef>
              <a:buNone/>
            </a:pPr>
            <a:endParaRPr lang="en-US" sz="3500" dirty="0" smtClean="0">
              <a:solidFill>
                <a:srgbClr val="002060"/>
              </a:solidFill>
            </a:endParaRPr>
          </a:p>
          <a:p>
            <a:pPr algn="ctr">
              <a:spcBef>
                <a:spcPts val="0"/>
              </a:spcBef>
            </a:pPr>
            <a:r>
              <a:rPr lang="en-US" sz="3500" dirty="0" smtClean="0">
                <a:solidFill>
                  <a:srgbClr val="C00000"/>
                </a:solidFill>
              </a:rPr>
              <a:t>Affects light transmission: transparent vs. cloudy</a:t>
            </a:r>
          </a:p>
          <a:p>
            <a:pPr algn="ctr">
              <a:buNone/>
            </a:pPr>
            <a:endParaRPr lang="en-US" sz="4000" dirty="0" smtClean="0">
              <a:solidFill>
                <a:srgbClr val="7030A0"/>
              </a:solidFill>
            </a:endParaRPr>
          </a:p>
          <a:p>
            <a:pPr algn="ctr">
              <a:buNone/>
            </a:pPr>
            <a:r>
              <a:rPr lang="en-US" sz="4000" dirty="0" smtClean="0">
                <a:solidFill>
                  <a:srgbClr val="7030A0"/>
                </a:solidFill>
              </a:rPr>
              <a:t>DEVICE DISPLAYS!</a:t>
            </a:r>
            <a:endParaRPr lang="en-IN" sz="4000" dirty="0">
              <a:solidFill>
                <a:srgbClr val="7030A0"/>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2060"/>
                </a:solidFill>
              </a:rPr>
              <a:t>PROBLEMS!</a:t>
            </a:r>
            <a:endParaRPr lang="en-IN" dirty="0">
              <a:solidFill>
                <a:srgbClr val="002060"/>
              </a:solidFill>
            </a:endParaRPr>
          </a:p>
        </p:txBody>
      </p:sp>
      <p:sp>
        <p:nvSpPr>
          <p:cNvPr id="3" name="Content Placeholder 2"/>
          <p:cNvSpPr>
            <a:spLocks noGrp="1"/>
          </p:cNvSpPr>
          <p:nvPr>
            <p:ph idx="1"/>
          </p:nvPr>
        </p:nvSpPr>
        <p:spPr/>
        <p:txBody>
          <a:bodyPr/>
          <a:lstStyle/>
          <a:p>
            <a:pPr algn="ctr">
              <a:buFont typeface="Wingdings" pitchFamily="2" charset="2"/>
              <a:buChar char="Ø"/>
            </a:pPr>
            <a:r>
              <a:rPr lang="en-US" dirty="0" smtClean="0">
                <a:solidFill>
                  <a:srgbClr val="C00000"/>
                </a:solidFill>
              </a:rPr>
              <a:t>Liquid crystals (LC’s) are not easy to study</a:t>
            </a:r>
          </a:p>
          <a:p>
            <a:pPr algn="ctr">
              <a:buFont typeface="Wingdings" pitchFamily="2" charset="2"/>
              <a:buChar char="Ø"/>
            </a:pPr>
            <a:r>
              <a:rPr lang="en-US" dirty="0" smtClean="0">
                <a:solidFill>
                  <a:srgbClr val="7030A0"/>
                </a:solidFill>
              </a:rPr>
              <a:t>They are neither liquids nor solids</a:t>
            </a:r>
          </a:p>
          <a:p>
            <a:pPr algn="ctr">
              <a:buFont typeface="Wingdings" pitchFamily="2" charset="2"/>
              <a:buChar char="Ø"/>
            </a:pPr>
            <a:r>
              <a:rPr lang="en-US" dirty="0" smtClean="0">
                <a:solidFill>
                  <a:srgbClr val="C00000"/>
                </a:solidFill>
              </a:rPr>
              <a:t>They are also unstable in dilute solution</a:t>
            </a:r>
          </a:p>
          <a:p>
            <a:pPr algn="ctr">
              <a:buFont typeface="Wingdings" pitchFamily="2" charset="2"/>
              <a:buChar char="Ø"/>
            </a:pPr>
            <a:r>
              <a:rPr lang="en-US" dirty="0" smtClean="0">
                <a:solidFill>
                  <a:srgbClr val="7030A0"/>
                </a:solidFill>
              </a:rPr>
              <a:t>So, normal spectroscopic and related techniques not directly applicable</a:t>
            </a:r>
          </a:p>
          <a:p>
            <a:pPr algn="ctr">
              <a:buFont typeface="Wingdings" pitchFamily="2" charset="2"/>
              <a:buChar char="Ø"/>
            </a:pPr>
            <a:r>
              <a:rPr lang="en-US" dirty="0" smtClean="0">
                <a:solidFill>
                  <a:srgbClr val="FF0000"/>
                </a:solidFill>
              </a:rPr>
              <a:t>Current view of LC’s based on theoretical speculation and indirect experimental evidence! </a:t>
            </a:r>
            <a:endParaRPr lang="en-IN" dirty="0">
              <a:solidFill>
                <a:srgbClr val="FF0000"/>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2060"/>
                </a:solidFill>
              </a:rPr>
              <a:t>An Early Break!</a:t>
            </a:r>
            <a:endParaRPr lang="en-IN" dirty="0">
              <a:solidFill>
                <a:srgbClr val="002060"/>
              </a:solidFill>
            </a:endParaRPr>
          </a:p>
        </p:txBody>
      </p:sp>
      <p:graphicFrame>
        <p:nvGraphicFramePr>
          <p:cNvPr id="16388" name="Object 4"/>
          <p:cNvGraphicFramePr>
            <a:graphicFrameLocks noChangeAspect="1"/>
          </p:cNvGraphicFramePr>
          <p:nvPr/>
        </p:nvGraphicFramePr>
        <p:xfrm>
          <a:off x="1150938" y="1806575"/>
          <a:ext cx="7019925" cy="3062288"/>
        </p:xfrm>
        <a:graphic>
          <a:graphicData uri="http://schemas.openxmlformats.org/presentationml/2006/ole">
            <p:oleObj spid="_x0000_s16388" name="CS ChemDraw Drawing" r:id="rId3" imgW="4682934" imgH="2041778" progId="">
              <p:embed/>
            </p:oleObj>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552</TotalTime>
  <Words>583</Words>
  <Application>Microsoft Office PowerPoint</Application>
  <PresentationFormat>On-screen Show (4:3)</PresentationFormat>
  <Paragraphs>144</Paragraphs>
  <Slides>27</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27</vt:i4>
      </vt:variant>
    </vt:vector>
  </HeadingPairs>
  <TitlesOfParts>
    <vt:vector size="29" baseType="lpstr">
      <vt:lpstr>Office Theme</vt:lpstr>
      <vt:lpstr>CS ChemDraw Drawing</vt:lpstr>
      <vt:lpstr>About OMICS Group</vt:lpstr>
      <vt:lpstr>About OMICS Group Conferences</vt:lpstr>
      <vt:lpstr>Liquid Crystals as a Stereochemical Artefact: Toward a New Paradigm </vt:lpstr>
      <vt:lpstr>Classification</vt:lpstr>
      <vt:lpstr>Current View of Liquid Crystals</vt:lpstr>
      <vt:lpstr>A Hierarchy of Order</vt:lpstr>
      <vt:lpstr>Electro-optic Effects</vt:lpstr>
      <vt:lpstr>PROBLEMS!</vt:lpstr>
      <vt:lpstr>An Early Break!</vt:lpstr>
      <vt:lpstr>Let There Be (Polarized) Light!</vt:lpstr>
      <vt:lpstr>Crossed-polarizers &amp; LCD’s</vt:lpstr>
      <vt:lpstr>Twisted Nematics</vt:lpstr>
      <vt:lpstr>The Rub!</vt:lpstr>
      <vt:lpstr>Twisted Nematics</vt:lpstr>
      <vt:lpstr>What?..Why?..How?...</vt:lpstr>
      <vt:lpstr>Alternative Possibility</vt:lpstr>
      <vt:lpstr>Conglomerates</vt:lpstr>
      <vt:lpstr>Spontaneous Resolution</vt:lpstr>
      <vt:lpstr>A Nanoparticle Dispersion….</vt:lpstr>
      <vt:lpstr>Compatibility</vt:lpstr>
      <vt:lpstr>Compatibility</vt:lpstr>
      <vt:lpstr>Twisting??...</vt:lpstr>
      <vt:lpstr>Supplemental Chirality</vt:lpstr>
      <vt:lpstr>? ? ?</vt:lpstr>
      <vt:lpstr>CONCLUSIONS</vt:lpstr>
      <vt:lpstr>ACKNOWLEDGMENTS</vt:lpstr>
      <vt:lpstr>Let Us Meet Again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Liquid Crystals as a Stereochemical Artefact: Toward a New Paradigm</dc:title>
  <dc:creator>User</dc:creator>
  <cp:lastModifiedBy>swetha-g</cp:lastModifiedBy>
  <cp:revision>95</cp:revision>
  <dcterms:created xsi:type="dcterms:W3CDTF">2014-09-04T07:00:22Z</dcterms:created>
  <dcterms:modified xsi:type="dcterms:W3CDTF">2014-11-17T15:23:16Z</dcterms:modified>
</cp:coreProperties>
</file>